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3"/>
  </p:notesMasterIdLst>
  <p:sldIdLst>
    <p:sldId id="256" r:id="rId2"/>
    <p:sldId id="382" r:id="rId3"/>
    <p:sldId id="400" r:id="rId4"/>
    <p:sldId id="383" r:id="rId5"/>
    <p:sldId id="399" r:id="rId6"/>
    <p:sldId id="398" r:id="rId7"/>
    <p:sldId id="401" r:id="rId8"/>
    <p:sldId id="390" r:id="rId9"/>
    <p:sldId id="396" r:id="rId10"/>
    <p:sldId id="392" r:id="rId11"/>
    <p:sldId id="386" r:id="rId12"/>
    <p:sldId id="407" r:id="rId13"/>
    <p:sldId id="349" r:id="rId14"/>
    <p:sldId id="408" r:id="rId15"/>
    <p:sldId id="393" r:id="rId16"/>
    <p:sldId id="404" r:id="rId17"/>
    <p:sldId id="402" r:id="rId18"/>
    <p:sldId id="403" r:id="rId19"/>
    <p:sldId id="405" r:id="rId20"/>
    <p:sldId id="395" r:id="rId21"/>
    <p:sldId id="391"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43ED59-20C7-4FDF-8DCA-8A14D1AA1C8C}" name="Microsoft Office User" initials="MOU" userId="Microsoft Office User" providerId="Non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15"/>
    <p:restoredTop sz="89122"/>
  </p:normalViewPr>
  <p:slideViewPr>
    <p:cSldViewPr snapToGrid="0">
      <p:cViewPr>
        <p:scale>
          <a:sx n="125" d="100"/>
          <a:sy n="125" d="100"/>
        </p:scale>
        <p:origin x="144" y="1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03077B-A16D-7946-B45A-7953EEF17B81}" type="datetimeFigureOut">
              <a:rPr lang="en-US" smtClean="0"/>
              <a:t>10/19/25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23C96B-2B3F-7242-90A1-56E5F222F20D}" type="slidenum">
              <a:rPr lang="en-US" smtClean="0"/>
              <a:t>‹#›</a:t>
            </a:fld>
            <a:endParaRPr lang="en-US"/>
          </a:p>
        </p:txBody>
      </p:sp>
    </p:spTree>
    <p:extLst>
      <p:ext uri="{BB962C8B-B14F-4D97-AF65-F5344CB8AC3E}">
        <p14:creationId xmlns:p14="http://schemas.microsoft.com/office/powerpoint/2010/main" val="1241300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23C96B-2B3F-7242-90A1-56E5F222F20D}" type="slidenum">
              <a:rPr lang="en-US" smtClean="0"/>
              <a:t>2</a:t>
            </a:fld>
            <a:endParaRPr lang="en-US"/>
          </a:p>
        </p:txBody>
      </p:sp>
    </p:spTree>
    <p:extLst>
      <p:ext uri="{BB962C8B-B14F-4D97-AF65-F5344CB8AC3E}">
        <p14:creationId xmlns:p14="http://schemas.microsoft.com/office/powerpoint/2010/main" val="19581924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Pen testing is convincing – demonstrates real bugs – comes up in later data analysis too</a:t>
            </a:r>
          </a:p>
          <a:p>
            <a:r>
              <a:rPr lang="en-US" dirty="0"/>
              <a:t>“Sticks don’t work” e.g., with training, evangelist role, … </a:t>
            </a:r>
          </a:p>
          <a:p>
            <a:endParaRPr lang="en-US" dirty="0"/>
          </a:p>
        </p:txBody>
      </p:sp>
      <p:sp>
        <p:nvSpPr>
          <p:cNvPr id="4" name="Slide Number Placeholder 3"/>
          <p:cNvSpPr>
            <a:spLocks noGrp="1"/>
          </p:cNvSpPr>
          <p:nvPr>
            <p:ph type="sldNum" sz="quarter" idx="5"/>
          </p:nvPr>
        </p:nvSpPr>
        <p:spPr/>
        <p:txBody>
          <a:bodyPr/>
          <a:lstStyle/>
          <a:p>
            <a:fld id="{C123C96B-2B3F-7242-90A1-56E5F222F20D}" type="slidenum">
              <a:rPr lang="en-US" smtClean="0"/>
              <a:t>15</a:t>
            </a:fld>
            <a:endParaRPr lang="en-US"/>
          </a:p>
        </p:txBody>
      </p:sp>
    </p:spTree>
    <p:extLst>
      <p:ext uri="{BB962C8B-B14F-4D97-AF65-F5344CB8AC3E}">
        <p14:creationId xmlns:p14="http://schemas.microsoft.com/office/powerpoint/2010/main" val="2660022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AFDEC-9F88-5207-673C-732D66224C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F97E4A-7B06-54BA-AFA3-7C0F192AEE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2598E1-9A65-817A-C8EA-356A2FC2DDF3}"/>
              </a:ext>
            </a:extLst>
          </p:cNvPr>
          <p:cNvSpPr>
            <a:spLocks noGrp="1"/>
          </p:cNvSpPr>
          <p:nvPr>
            <p:ph type="body" idx="1"/>
          </p:nvPr>
        </p:nvSpPr>
        <p:spPr/>
        <p:txBody>
          <a:bodyPr/>
          <a:lstStyle/>
          <a:p>
            <a:r>
              <a:rPr lang="en-US" sz="1200" b="0" i="0" kern="1200" dirty="0">
                <a:solidFill>
                  <a:schemeClr val="tx1"/>
                </a:solidFill>
                <a:effectLst/>
                <a:latin typeface="+mn-lt"/>
                <a:ea typeface="+mn-ea"/>
                <a:cs typeface="+mn-cs"/>
              </a:rPr>
              <a:t>Alex: By this 2015 it was clear that BSIMM has become a sales tool for </a:t>
            </a:r>
            <a:r>
              <a:rPr lang="en-US" sz="1200" b="0" i="0" kern="1200" dirty="0" err="1">
                <a:solidFill>
                  <a:schemeClr val="tx1"/>
                </a:solidFill>
                <a:effectLst/>
                <a:latin typeface="+mn-lt"/>
                <a:ea typeface="+mn-ea"/>
                <a:cs typeface="+mn-cs"/>
              </a:rPr>
              <a:t>Cigital</a:t>
            </a:r>
            <a:r>
              <a:rPr lang="en-US" sz="1200" b="0" i="0" kern="1200" dirty="0">
                <a:solidFill>
                  <a:schemeClr val="tx1"/>
                </a:solidFill>
                <a:effectLst/>
                <a:latin typeface="+mn-lt"/>
                <a:ea typeface="+mn-ea"/>
                <a:cs typeface="+mn-cs"/>
              </a:rPr>
              <a:t>, whatever Gary’s nobler goals for it. You could see it in the demographics of BSIMM participants. After the initial launch, the average participating company quickly stabilized at 1,000-1,500 developers and a security team of half a dozen that’s about 4 years into their software security initiative</a:t>
            </a:r>
            <a:endParaRPr lang="en-US" dirty="0"/>
          </a:p>
        </p:txBody>
      </p:sp>
      <p:sp>
        <p:nvSpPr>
          <p:cNvPr id="4" name="Slide Number Placeholder 3">
            <a:extLst>
              <a:ext uri="{FF2B5EF4-FFF2-40B4-BE49-F238E27FC236}">
                <a16:creationId xmlns:a16="http://schemas.microsoft.com/office/drawing/2014/main" id="{D2E50FCC-BFC2-5AEA-509E-36AB9646F8A7}"/>
              </a:ext>
            </a:extLst>
          </p:cNvPr>
          <p:cNvSpPr>
            <a:spLocks noGrp="1"/>
          </p:cNvSpPr>
          <p:nvPr>
            <p:ph type="sldNum" sz="quarter" idx="5"/>
          </p:nvPr>
        </p:nvSpPr>
        <p:spPr/>
        <p:txBody>
          <a:bodyPr/>
          <a:lstStyle/>
          <a:p>
            <a:fld id="{C123C96B-2B3F-7242-90A1-56E5F222F20D}" type="slidenum">
              <a:rPr lang="en-US" smtClean="0"/>
              <a:t>16</a:t>
            </a:fld>
            <a:endParaRPr lang="en-US"/>
          </a:p>
        </p:txBody>
      </p:sp>
    </p:spTree>
    <p:extLst>
      <p:ext uri="{BB962C8B-B14F-4D97-AF65-F5344CB8AC3E}">
        <p14:creationId xmlns:p14="http://schemas.microsoft.com/office/powerpoint/2010/main" val="3362704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Fallacy of the paper: That carrying out more practices in an area means more resources dedicated to that area. But the data doesn’t say that. It would have to be the case that each activity takes roughly the same amount of resources. This comes into their recommendations too.</a:t>
            </a:r>
          </a:p>
          <a:p>
            <a:endParaRPr lang="en-US" dirty="0"/>
          </a:p>
        </p:txBody>
      </p:sp>
      <p:sp>
        <p:nvSpPr>
          <p:cNvPr id="4" name="Slide Number Placeholder 3"/>
          <p:cNvSpPr>
            <a:spLocks noGrp="1"/>
          </p:cNvSpPr>
          <p:nvPr>
            <p:ph type="sldNum" sz="quarter" idx="5"/>
          </p:nvPr>
        </p:nvSpPr>
        <p:spPr/>
        <p:txBody>
          <a:bodyPr/>
          <a:lstStyle/>
          <a:p>
            <a:fld id="{C123C96B-2B3F-7242-90A1-56E5F222F20D}" type="slidenum">
              <a:rPr lang="en-US" smtClean="0"/>
              <a:t>17</a:t>
            </a:fld>
            <a:endParaRPr lang="en-US"/>
          </a:p>
        </p:txBody>
      </p:sp>
    </p:spTree>
    <p:extLst>
      <p:ext uri="{BB962C8B-B14F-4D97-AF65-F5344CB8AC3E}">
        <p14:creationId xmlns:p14="http://schemas.microsoft.com/office/powerpoint/2010/main" val="30721672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SSF chart on next slide: Motivates its parts – good to fix it in advance?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GEM on his WWW: “BSIMM9 was the last version I was directly involved in. BSIMM seems to have degenerated into a generic marketing exercise in the years since I retired from Synopsys.  YMMV.”</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Alex: “Although we now have NIST SSDF, I still think that a well-done, semi-regular (every 5 years or so) survey of security practices could have significant value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BSIMM as a community of practitioners (Qualcomm now organizes their own)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BSIMM needs an expert SS person, and a sympathetic anthropologist/interviewer. Not a sales person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BSIMM is useful for self-assessment, not assessment of others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C123C96B-2B3F-7242-90A1-56E5F222F20D}" type="slidenum">
              <a:rPr lang="en-US" smtClean="0"/>
              <a:t>20</a:t>
            </a:fld>
            <a:endParaRPr lang="en-US"/>
          </a:p>
        </p:txBody>
      </p:sp>
    </p:spTree>
    <p:extLst>
      <p:ext uri="{BB962C8B-B14F-4D97-AF65-F5344CB8AC3E}">
        <p14:creationId xmlns:p14="http://schemas.microsoft.com/office/powerpoint/2010/main" val="3780183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23C96B-2B3F-7242-90A1-56E5F222F20D}" type="slidenum">
              <a:rPr lang="en-US" smtClean="0"/>
              <a:t>3</a:t>
            </a:fld>
            <a:endParaRPr lang="en-US"/>
          </a:p>
        </p:txBody>
      </p:sp>
    </p:spTree>
    <p:extLst>
      <p:ext uri="{BB962C8B-B14F-4D97-AF65-F5344CB8AC3E}">
        <p14:creationId xmlns:p14="http://schemas.microsoft.com/office/powerpoint/2010/main" val="41538319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23C96B-2B3F-7242-90A1-56E5F222F20D}" type="slidenum">
              <a:rPr lang="en-US" smtClean="0"/>
              <a:t>4</a:t>
            </a:fld>
            <a:endParaRPr lang="en-US"/>
          </a:p>
        </p:txBody>
      </p:sp>
    </p:spTree>
    <p:extLst>
      <p:ext uri="{BB962C8B-B14F-4D97-AF65-F5344CB8AC3E}">
        <p14:creationId xmlns:p14="http://schemas.microsoft.com/office/powerpoint/2010/main" val="4160896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A0806E-45BD-41D7-7C49-1F055E1C2E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D2CE8EE-5F7C-A12A-2E57-F1732526BC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566462-B18D-5494-A44F-942C64FF1771}"/>
              </a:ext>
            </a:extLst>
          </p:cNvPr>
          <p:cNvSpPr>
            <a:spLocks noGrp="1"/>
          </p:cNvSpPr>
          <p:nvPr>
            <p:ph type="body" idx="1"/>
          </p:nvPr>
        </p:nvSpPr>
        <p:spPr/>
        <p:txBody>
          <a:bodyPr/>
          <a:lstStyle/>
          <a:p>
            <a:r>
              <a:rPr lang="en-US" dirty="0"/>
              <a:t>Alex: Established a 6-person security team in 2006</a:t>
            </a:r>
          </a:p>
        </p:txBody>
      </p:sp>
      <p:sp>
        <p:nvSpPr>
          <p:cNvPr id="4" name="Slide Number Placeholder 3">
            <a:extLst>
              <a:ext uri="{FF2B5EF4-FFF2-40B4-BE49-F238E27FC236}">
                <a16:creationId xmlns:a16="http://schemas.microsoft.com/office/drawing/2014/main" id="{6A576E9A-03A9-3765-0B50-884236B37C23}"/>
              </a:ext>
            </a:extLst>
          </p:cNvPr>
          <p:cNvSpPr>
            <a:spLocks noGrp="1"/>
          </p:cNvSpPr>
          <p:nvPr>
            <p:ph type="sldNum" sz="quarter" idx="5"/>
          </p:nvPr>
        </p:nvSpPr>
        <p:spPr/>
        <p:txBody>
          <a:bodyPr/>
          <a:lstStyle/>
          <a:p>
            <a:fld id="{C123C96B-2B3F-7242-90A1-56E5F222F20D}" type="slidenum">
              <a:rPr lang="en-US" smtClean="0"/>
              <a:t>5</a:t>
            </a:fld>
            <a:endParaRPr lang="en-US"/>
          </a:p>
        </p:txBody>
      </p:sp>
    </p:spTree>
    <p:extLst>
      <p:ext uri="{BB962C8B-B14F-4D97-AF65-F5344CB8AC3E}">
        <p14:creationId xmlns:p14="http://schemas.microsoft.com/office/powerpoint/2010/main" val="3985898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0E5103-8349-2DB2-A1FC-EB5D349455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BC5829-2522-C5D4-D205-9C1221E0C4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104CD4-62E3-E616-81CE-3B79717DD87B}"/>
              </a:ext>
            </a:extLst>
          </p:cNvPr>
          <p:cNvSpPr>
            <a:spLocks noGrp="1"/>
          </p:cNvSpPr>
          <p:nvPr>
            <p:ph type="body" idx="1"/>
          </p:nvPr>
        </p:nvSpPr>
        <p:spPr/>
        <p:txBody>
          <a:bodyPr/>
          <a:lstStyle/>
          <a:p>
            <a:r>
              <a:rPr lang="en-US" dirty="0"/>
              <a:t>“… we introduce and use a Software Security Framework (SSF),… which provides a common vocabulary for describing the elements of a software security initiative.” This is a (predefined) code book.</a:t>
            </a:r>
          </a:p>
          <a:p>
            <a:endParaRPr lang="en-US" dirty="0"/>
          </a:p>
          <a:p>
            <a:r>
              <a:rPr lang="en-US" dirty="0"/>
              <a:t>“we conducted a series of in-depth fact-finding interviews with executives in charge … Our construction process was driven top down by the SSF and bottom up by the raw interview data.”</a:t>
            </a:r>
          </a:p>
          <a:p>
            <a:endParaRPr lang="en-US" dirty="0"/>
          </a:p>
          <a:p>
            <a:r>
              <a:rPr lang="en-US" dirty="0"/>
              <a:t>---</a:t>
            </a:r>
          </a:p>
          <a:p>
            <a:endParaRPr lang="en-US" dirty="0"/>
          </a:p>
          <a:p>
            <a:r>
              <a:rPr lang="en-US" dirty="0"/>
              <a:t>Not clear how levels were determined. Presumably based on the judgment of the interviewers. From the video (38:30 or so) “we also came up with levels, and here’s where it gets a little bit messy … level one things are easier than level two things ”</a:t>
            </a:r>
          </a:p>
          <a:p>
            <a:endParaRPr lang="en-US" dirty="0"/>
          </a:p>
          <a:p>
            <a:r>
              <a:rPr lang="en-US" dirty="0"/>
              <a:t>“</a:t>
            </a:r>
            <a:r>
              <a:rPr lang="en-US" sz="1200" kern="1200" dirty="0">
                <a:solidFill>
                  <a:schemeClr val="tx1"/>
                </a:solidFill>
                <a:effectLst/>
                <a:latin typeface="+mn-lt"/>
                <a:ea typeface="+mn-ea"/>
                <a:cs typeface="+mn-cs"/>
              </a:rPr>
              <a:t>The breakdown of activities into levels for each practice is meant only as a guide. The levels provide a natural progression through the activities associated with each practice. However, it is not at all necessary to carry out all activities in a given level before moving on to activities at a higher level in the same practice.” – he contradicts this statement in the video “you should probably do level 1 stuff before level 2 stuff”</a:t>
            </a:r>
          </a:p>
        </p:txBody>
      </p:sp>
      <p:sp>
        <p:nvSpPr>
          <p:cNvPr id="4" name="Slide Number Placeholder 3">
            <a:extLst>
              <a:ext uri="{FF2B5EF4-FFF2-40B4-BE49-F238E27FC236}">
                <a16:creationId xmlns:a16="http://schemas.microsoft.com/office/drawing/2014/main" id="{7B269A36-9FC8-AAC2-81C7-0E5E68F9C879}"/>
              </a:ext>
            </a:extLst>
          </p:cNvPr>
          <p:cNvSpPr>
            <a:spLocks noGrp="1"/>
          </p:cNvSpPr>
          <p:nvPr>
            <p:ph type="sldNum" sz="quarter" idx="5"/>
          </p:nvPr>
        </p:nvSpPr>
        <p:spPr/>
        <p:txBody>
          <a:bodyPr/>
          <a:lstStyle/>
          <a:p>
            <a:fld id="{C123C96B-2B3F-7242-90A1-56E5F222F20D}" type="slidenum">
              <a:rPr lang="en-US" smtClean="0"/>
              <a:t>7</a:t>
            </a:fld>
            <a:endParaRPr lang="en-US"/>
          </a:p>
        </p:txBody>
      </p:sp>
    </p:spTree>
    <p:extLst>
      <p:ext uri="{BB962C8B-B14F-4D97-AF65-F5344CB8AC3E}">
        <p14:creationId xmlns:p14="http://schemas.microsoft.com/office/powerpoint/2010/main" val="2035853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the </a:t>
            </a:r>
            <a:r>
              <a:rPr lang="en-US" sz="1200" b="1" kern="1200" dirty="0">
                <a:solidFill>
                  <a:schemeClr val="tx1"/>
                </a:solidFill>
                <a:effectLst/>
                <a:latin typeface="+mn-lt"/>
                <a:ea typeface="+mn-ea"/>
                <a:cs typeface="+mn-cs"/>
              </a:rPr>
              <a:t>governance</a:t>
            </a:r>
            <a:r>
              <a:rPr lang="en-US" sz="1200" kern="1200" dirty="0">
                <a:solidFill>
                  <a:schemeClr val="tx1"/>
                </a:solidFill>
                <a:effectLst/>
                <a:latin typeface="+mn-lt"/>
                <a:ea typeface="+mn-ea"/>
                <a:cs typeface="+mn-cs"/>
              </a:rPr>
              <a:t> domain,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a:t>
            </a:r>
            <a:r>
              <a:rPr lang="en-US" sz="1200" b="1" i="1" kern="1200" dirty="0">
                <a:solidFill>
                  <a:schemeClr val="tx1"/>
                </a:solidFill>
                <a:effectLst/>
                <a:latin typeface="+mn-lt"/>
                <a:ea typeface="+mn-ea"/>
                <a:cs typeface="+mn-cs"/>
              </a:rPr>
              <a:t>strategy and metrics </a:t>
            </a:r>
            <a:r>
              <a:rPr lang="en-US" sz="1200" kern="1200" dirty="0">
                <a:solidFill>
                  <a:schemeClr val="tx1"/>
                </a:solidFill>
                <a:effectLst/>
                <a:latin typeface="+mn-lt"/>
                <a:ea typeface="+mn-ea"/>
                <a:cs typeface="+mn-cs"/>
              </a:rPr>
              <a:t>practice encompasses planning, assigning roles and responsibilities, identifying software security goals, determining budgets, and identifying metrics and gates.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a:t>
            </a:r>
            <a:r>
              <a:rPr lang="en-US" sz="1200" b="1" i="1" kern="1200" dirty="0">
                <a:solidFill>
                  <a:schemeClr val="tx1"/>
                </a:solidFill>
                <a:effectLst/>
                <a:latin typeface="+mn-lt"/>
                <a:ea typeface="+mn-ea"/>
                <a:cs typeface="+mn-cs"/>
              </a:rPr>
              <a:t>compliance and policy</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practice is focused on identifying controls for compliance regimens such as PCI and HIPAA, developing contractual controls such as Service Level Agreements to help control COTS software risk, setting organizational software security policy, and auditing against that policy. </a:t>
            </a:r>
          </a:p>
          <a:p>
            <a:pPr marL="171450" indent="-171450">
              <a:buFont typeface="Arial" panose="020B0604020202020204" pitchFamily="34" charset="0"/>
              <a:buChar char="•"/>
            </a:pPr>
            <a:r>
              <a:rPr lang="en-US" sz="1200" b="1" i="1" kern="1200" dirty="0">
                <a:solidFill>
                  <a:schemeClr val="tx1"/>
                </a:solidFill>
                <a:effectLst/>
                <a:latin typeface="+mn-lt"/>
                <a:ea typeface="+mn-ea"/>
                <a:cs typeface="+mn-cs"/>
              </a:rPr>
              <a:t>Training</a:t>
            </a:r>
            <a:r>
              <a:rPr lang="en-US" sz="1200" kern="1200" dirty="0">
                <a:solidFill>
                  <a:schemeClr val="tx1"/>
                </a:solidFill>
                <a:effectLst/>
                <a:latin typeface="+mn-lt"/>
                <a:ea typeface="+mn-ea"/>
                <a:cs typeface="+mn-cs"/>
              </a:rPr>
              <a:t> has always played a critical role in software security because software developers and architects often start with very little security knowledge.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intelligence</a:t>
            </a:r>
            <a:r>
              <a:rPr lang="en-US" sz="1200" kern="1200" dirty="0">
                <a:solidFill>
                  <a:schemeClr val="tx1"/>
                </a:solidFill>
                <a:effectLst/>
                <a:latin typeface="+mn-lt"/>
                <a:ea typeface="+mn-ea"/>
                <a:cs typeface="+mn-cs"/>
              </a:rPr>
              <a:t> domain is meant to create organization-wide resources. Those resources are divided into three</a:t>
            </a:r>
          </a:p>
          <a:p>
            <a:r>
              <a:rPr lang="en-US" sz="1200" kern="1200" dirty="0">
                <a:solidFill>
                  <a:schemeClr val="tx1"/>
                </a:solidFill>
                <a:effectLst/>
                <a:latin typeface="+mn-lt"/>
                <a:ea typeface="+mn-ea"/>
                <a:cs typeface="+mn-cs"/>
              </a:rPr>
              <a:t>practices. </a:t>
            </a:r>
          </a:p>
          <a:p>
            <a:pPr marL="171450" indent="-171450">
              <a:buFont typeface="Arial" panose="020B0604020202020204" pitchFamily="34" charset="0"/>
              <a:buChar char="•"/>
            </a:pPr>
            <a:r>
              <a:rPr lang="en-US" sz="1200" b="1" i="1" kern="1200" dirty="0">
                <a:solidFill>
                  <a:schemeClr val="tx1"/>
                </a:solidFill>
                <a:effectLst/>
                <a:latin typeface="+mn-lt"/>
                <a:ea typeface="+mn-ea"/>
                <a:cs typeface="+mn-cs"/>
              </a:rPr>
              <a:t>Attack models</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capture information used to think like an attacker: threat modeling, abuse case development and refinement, data classification, and technology-specific attack patterns.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a:t>
            </a:r>
            <a:r>
              <a:rPr lang="en-US" sz="1200" b="1" i="1" kern="1200" dirty="0">
                <a:solidFill>
                  <a:schemeClr val="tx1"/>
                </a:solidFill>
                <a:effectLst/>
                <a:latin typeface="+mn-lt"/>
                <a:ea typeface="+mn-ea"/>
                <a:cs typeface="+mn-cs"/>
              </a:rPr>
              <a:t>security features and design </a:t>
            </a:r>
            <a:r>
              <a:rPr lang="en-US" sz="1200" kern="1200" dirty="0">
                <a:solidFill>
                  <a:schemeClr val="tx1"/>
                </a:solidFill>
                <a:effectLst/>
                <a:latin typeface="+mn-lt"/>
                <a:ea typeface="+mn-ea"/>
                <a:cs typeface="+mn-cs"/>
              </a:rPr>
              <a:t>practice is charged with creating usable security patterns for major security controls (meeting the standards defined in the next practice), building middleware frameworks for those controls, and creating and publishing other proactive security guidance.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a:t>
            </a:r>
            <a:r>
              <a:rPr lang="en-US" sz="1200" b="1" i="1" kern="1200" dirty="0">
                <a:solidFill>
                  <a:schemeClr val="tx1"/>
                </a:solidFill>
                <a:effectLst/>
                <a:latin typeface="+mn-lt"/>
                <a:ea typeface="+mn-ea"/>
                <a:cs typeface="+mn-cs"/>
              </a:rPr>
              <a:t>standards and requirements </a:t>
            </a:r>
            <a:r>
              <a:rPr lang="en-US" sz="1200" kern="1200" dirty="0">
                <a:solidFill>
                  <a:schemeClr val="tx1"/>
                </a:solidFill>
                <a:effectLst/>
                <a:latin typeface="+mn-lt"/>
                <a:ea typeface="+mn-ea"/>
                <a:cs typeface="+mn-cs"/>
              </a:rPr>
              <a:t>practice involves eliciting explicit security requirements from the organization, determining which COTS to recommend, building standards for major security controls (such as authentication, input validation, and so on), creating security standards for technologies in use, and creating a standards review board.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SSDL Touchpoints </a:t>
            </a:r>
            <a:r>
              <a:rPr lang="en-US" sz="1200" kern="1200" dirty="0">
                <a:solidFill>
                  <a:schemeClr val="tx1"/>
                </a:solidFill>
                <a:effectLst/>
                <a:latin typeface="+mn-lt"/>
                <a:ea typeface="+mn-ea"/>
                <a:cs typeface="+mn-cs"/>
              </a:rPr>
              <a:t>domain is probably the most familiar of the four. This domain includes essential software</a:t>
            </a:r>
          </a:p>
          <a:p>
            <a:r>
              <a:rPr lang="en-US" sz="1200" kern="1200" dirty="0">
                <a:solidFill>
                  <a:schemeClr val="tx1"/>
                </a:solidFill>
                <a:effectLst/>
                <a:latin typeface="+mn-lt"/>
                <a:ea typeface="+mn-ea"/>
                <a:cs typeface="+mn-cs"/>
              </a:rPr>
              <a:t>security best practices that are integrated into the SDLC. The two most important software security practices are architecture analysis and code review. </a:t>
            </a:r>
          </a:p>
          <a:p>
            <a:pPr marL="171450" indent="-171450">
              <a:buFont typeface="Arial" panose="020B0604020202020204" pitchFamily="34" charset="0"/>
              <a:buChar char="•"/>
            </a:pPr>
            <a:r>
              <a:rPr lang="en-US" sz="1200" b="1" i="1" kern="1200" dirty="0">
                <a:solidFill>
                  <a:schemeClr val="tx1"/>
                </a:solidFill>
                <a:effectLst/>
                <a:latin typeface="+mn-lt"/>
                <a:ea typeface="+mn-ea"/>
                <a:cs typeface="+mn-cs"/>
              </a:rPr>
              <a:t>Architecture analysis </a:t>
            </a:r>
            <a:r>
              <a:rPr lang="en-US" sz="1200" kern="1200" dirty="0">
                <a:solidFill>
                  <a:schemeClr val="tx1"/>
                </a:solidFill>
                <a:effectLst/>
                <a:latin typeface="+mn-lt"/>
                <a:ea typeface="+mn-ea"/>
                <a:cs typeface="+mn-cs"/>
              </a:rPr>
              <a:t>encompasses capturing software architecture in concise diagrams, applying lists of risks and threats, adopting a process for review (such as STRIDE or Architectural Risk Analysis), and building an assessment and remediation plan for the organization.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a:t>
            </a:r>
            <a:r>
              <a:rPr lang="en-US" sz="1200" b="1" i="1" kern="1200" dirty="0">
                <a:solidFill>
                  <a:schemeClr val="tx1"/>
                </a:solidFill>
                <a:effectLst/>
                <a:latin typeface="+mn-lt"/>
                <a:ea typeface="+mn-ea"/>
                <a:cs typeface="+mn-cs"/>
              </a:rPr>
              <a:t>code review </a:t>
            </a:r>
            <a:r>
              <a:rPr lang="en-US" sz="1200" kern="1200" dirty="0">
                <a:solidFill>
                  <a:schemeClr val="tx1"/>
                </a:solidFill>
                <a:effectLst/>
                <a:latin typeface="+mn-lt"/>
                <a:ea typeface="+mn-ea"/>
                <a:cs typeface="+mn-cs"/>
              </a:rPr>
              <a:t>practice includes use of code review tools, development of customized rules, profiles for tool use by different roles (for example, developers versus analysts), manual analysis, and tracking/measuring results.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a:t>
            </a:r>
            <a:r>
              <a:rPr lang="en-US" sz="1200" b="1" i="1" kern="1200" dirty="0">
                <a:solidFill>
                  <a:schemeClr val="tx1"/>
                </a:solidFill>
                <a:effectLst/>
                <a:latin typeface="+mn-lt"/>
                <a:ea typeface="+mn-ea"/>
                <a:cs typeface="+mn-cs"/>
              </a:rPr>
              <a:t>security testing </a:t>
            </a:r>
            <a:r>
              <a:rPr lang="en-US" sz="1200" kern="1200" dirty="0">
                <a:solidFill>
                  <a:schemeClr val="tx1"/>
                </a:solidFill>
                <a:effectLst/>
                <a:latin typeface="+mn-lt"/>
                <a:ea typeface="+mn-ea"/>
                <a:cs typeface="+mn-cs"/>
              </a:rPr>
              <a:t>practice is concerned with pre-release testing including integrating security into standard quality assurance processes. The practice includes use of black box security tools (including fuzz testing) as a smoke test in QA, risk driven white box testing, application of the attack model, and code coverage analysis. Security testing focuses on vulnerabilities in construction.</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By contrast, in the </a:t>
            </a:r>
            <a:r>
              <a:rPr lang="en-US" sz="1200" b="1" kern="1200" dirty="0">
                <a:solidFill>
                  <a:schemeClr val="tx1"/>
                </a:solidFill>
                <a:effectLst/>
                <a:latin typeface="+mn-lt"/>
                <a:ea typeface="+mn-ea"/>
                <a:cs typeface="+mn-cs"/>
              </a:rPr>
              <a:t>deployment</a:t>
            </a:r>
            <a:r>
              <a:rPr lang="en-US" sz="1200" kern="1200" dirty="0">
                <a:solidFill>
                  <a:schemeClr val="tx1"/>
                </a:solidFill>
                <a:effectLst/>
                <a:latin typeface="+mn-lt"/>
                <a:ea typeface="+mn-ea"/>
                <a:cs typeface="+mn-cs"/>
              </a:rPr>
              <a:t> domain,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a:t>
            </a:r>
            <a:r>
              <a:rPr lang="en-US" sz="1200" b="1" i="1" kern="1200" dirty="0">
                <a:solidFill>
                  <a:schemeClr val="tx1"/>
                </a:solidFill>
                <a:effectLst/>
                <a:latin typeface="+mn-lt"/>
                <a:ea typeface="+mn-ea"/>
                <a:cs typeface="+mn-cs"/>
              </a:rPr>
              <a:t>penetration testing </a:t>
            </a:r>
            <a:r>
              <a:rPr lang="en-US" sz="1200" kern="1200" dirty="0">
                <a:solidFill>
                  <a:schemeClr val="tx1"/>
                </a:solidFill>
                <a:effectLst/>
                <a:latin typeface="+mn-lt"/>
                <a:ea typeface="+mn-ea"/>
                <a:cs typeface="+mn-cs"/>
              </a:rPr>
              <a:t>practice involves more standard </a:t>
            </a:r>
            <a:r>
              <a:rPr lang="en-US" sz="1200" kern="1200" dirty="0" err="1">
                <a:solidFill>
                  <a:schemeClr val="tx1"/>
                </a:solidFill>
                <a:effectLst/>
                <a:latin typeface="+mn-lt"/>
                <a:ea typeface="+mn-ea"/>
                <a:cs typeface="+mn-cs"/>
              </a:rPr>
              <a:t>outside→in</a:t>
            </a:r>
            <a:r>
              <a:rPr lang="en-US" sz="1200" kern="1200" dirty="0">
                <a:solidFill>
                  <a:schemeClr val="tx1"/>
                </a:solidFill>
                <a:effectLst/>
                <a:latin typeface="+mn-lt"/>
                <a:ea typeface="+mn-ea"/>
                <a:cs typeface="+mn-cs"/>
              </a:rPr>
              <a:t> testing of the sort carried out by security specialists. Penetration testing focuses on vulnerabilities in final configuration, and provides direct feeds to defect management and mitigation.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The </a:t>
            </a:r>
            <a:r>
              <a:rPr lang="en-US" sz="1200" b="1" i="1" kern="1200" dirty="0">
                <a:solidFill>
                  <a:schemeClr val="tx1"/>
                </a:solidFill>
                <a:effectLst/>
                <a:latin typeface="+mn-lt"/>
                <a:ea typeface="+mn-ea"/>
                <a:cs typeface="+mn-cs"/>
              </a:rPr>
              <a:t>software environment </a:t>
            </a:r>
            <a:r>
              <a:rPr lang="en-US" sz="1200" kern="1200" dirty="0">
                <a:solidFill>
                  <a:schemeClr val="tx1"/>
                </a:solidFill>
                <a:effectLst/>
                <a:latin typeface="+mn-lt"/>
                <a:ea typeface="+mn-ea"/>
                <a:cs typeface="+mn-cs"/>
              </a:rPr>
              <a:t>practice concerns itself with OS and platform patching, Web application firewalls, installation and configuration documentation, application monitoring, change management, and ultimately code signing. </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Finally, the </a:t>
            </a:r>
            <a:r>
              <a:rPr lang="en-US" sz="1200" b="1" i="1" kern="1200" dirty="0">
                <a:solidFill>
                  <a:schemeClr val="tx1"/>
                </a:solidFill>
                <a:effectLst/>
                <a:latin typeface="+mn-lt"/>
                <a:ea typeface="+mn-ea"/>
                <a:cs typeface="+mn-cs"/>
              </a:rPr>
              <a:t>configuration management and vulnerability management </a:t>
            </a:r>
            <a:r>
              <a:rPr lang="en-US" sz="1200" kern="1200" dirty="0">
                <a:solidFill>
                  <a:schemeClr val="tx1"/>
                </a:solidFill>
                <a:effectLst/>
                <a:latin typeface="+mn-lt"/>
                <a:ea typeface="+mn-ea"/>
                <a:cs typeface="+mn-cs"/>
              </a:rPr>
              <a:t>practice concerns itself with patching and updating applications, version control, defect tracking and remediation, and incident handling.</a:t>
            </a:r>
          </a:p>
          <a:p>
            <a:endParaRPr lang="en-US" dirty="0"/>
          </a:p>
        </p:txBody>
      </p:sp>
      <p:sp>
        <p:nvSpPr>
          <p:cNvPr id="4" name="Slide Number Placeholder 3"/>
          <p:cNvSpPr>
            <a:spLocks noGrp="1"/>
          </p:cNvSpPr>
          <p:nvPr>
            <p:ph type="sldNum" sz="quarter" idx="5"/>
          </p:nvPr>
        </p:nvSpPr>
        <p:spPr/>
        <p:txBody>
          <a:bodyPr/>
          <a:lstStyle/>
          <a:p>
            <a:fld id="{C123C96B-2B3F-7242-90A1-56E5F222F20D}" type="slidenum">
              <a:rPr lang="en-US" smtClean="0"/>
              <a:t>8</a:t>
            </a:fld>
            <a:endParaRPr lang="en-US"/>
          </a:p>
        </p:txBody>
      </p:sp>
    </p:spTree>
    <p:extLst>
      <p:ext uri="{BB962C8B-B14F-4D97-AF65-F5344CB8AC3E}">
        <p14:creationId xmlns:p14="http://schemas.microsoft.com/office/powerpoint/2010/main" val="3307153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123C96B-2B3F-7242-90A1-56E5F222F20D}" type="slidenum">
              <a:rPr lang="en-US" smtClean="0"/>
              <a:t>11</a:t>
            </a:fld>
            <a:endParaRPr lang="en-US"/>
          </a:p>
        </p:txBody>
      </p:sp>
    </p:spTree>
    <p:extLst>
      <p:ext uri="{BB962C8B-B14F-4D97-AF65-F5344CB8AC3E}">
        <p14:creationId xmlns:p14="http://schemas.microsoft.com/office/powerpoint/2010/main" val="2425508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People are willing to be forthcoming to a trusted person, when they are likely to get something from it and feel protected</a:t>
            </a:r>
          </a:p>
          <a:p>
            <a:r>
              <a:rPr lang="en-US" dirty="0"/>
              <a:t>Notes:</a:t>
            </a:r>
          </a:p>
          <a:p>
            <a:pPr marL="171450" indent="-171450">
              <a:buFontTx/>
              <a:buChar char="-"/>
            </a:pPr>
            <a:r>
              <a:rPr lang="en-US" dirty="0"/>
              <a:t>Not open coding – fixes SSF in advance</a:t>
            </a:r>
          </a:p>
          <a:p>
            <a:pPr marL="171450" indent="-171450">
              <a:buFontTx/>
              <a:buChar char="-"/>
            </a:pPr>
            <a:r>
              <a:rPr lang="en-US" dirty="0"/>
              <a:t>No inter-rater agreement; each interviewer is trusted to categorize in the same way (some agreement probably happens during fusing)</a:t>
            </a:r>
          </a:p>
          <a:p>
            <a:endParaRPr lang="en-US" dirty="0"/>
          </a:p>
        </p:txBody>
      </p:sp>
      <p:sp>
        <p:nvSpPr>
          <p:cNvPr id="4" name="Slide Number Placeholder 3"/>
          <p:cNvSpPr>
            <a:spLocks noGrp="1"/>
          </p:cNvSpPr>
          <p:nvPr>
            <p:ph type="sldNum" sz="quarter" idx="5"/>
          </p:nvPr>
        </p:nvSpPr>
        <p:spPr/>
        <p:txBody>
          <a:bodyPr/>
          <a:lstStyle/>
          <a:p>
            <a:fld id="{C123C96B-2B3F-7242-90A1-56E5F222F20D}" type="slidenum">
              <a:rPr lang="en-US" smtClean="0"/>
              <a:t>12</a:t>
            </a:fld>
            <a:endParaRPr lang="en-US"/>
          </a:p>
        </p:txBody>
      </p:sp>
    </p:spTree>
    <p:extLst>
      <p:ext uri="{BB962C8B-B14F-4D97-AF65-F5344CB8AC3E}">
        <p14:creationId xmlns:p14="http://schemas.microsoft.com/office/powerpoint/2010/main" val="1644476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BSIMM first came out in March 2009, one year after the silver bullets blog post.</a:t>
            </a:r>
          </a:p>
          <a:p>
            <a:r>
              <a:rPr lang="en-US" dirty="0"/>
              <a:t>From Alex: “But there was another use for BSIMM. How can I demonstrate progress to the higher ups if I am operating in a market for silver bullets?”</a:t>
            </a:r>
          </a:p>
        </p:txBody>
      </p:sp>
      <p:sp>
        <p:nvSpPr>
          <p:cNvPr id="4" name="Slide Number Placeholder 3"/>
          <p:cNvSpPr>
            <a:spLocks noGrp="1"/>
          </p:cNvSpPr>
          <p:nvPr>
            <p:ph type="sldNum" sz="quarter" idx="5"/>
          </p:nvPr>
        </p:nvSpPr>
        <p:spPr/>
        <p:txBody>
          <a:bodyPr/>
          <a:lstStyle/>
          <a:p>
            <a:fld id="{C123C96B-2B3F-7242-90A1-56E5F222F20D}" type="slidenum">
              <a:rPr lang="en-US" smtClean="0"/>
              <a:t>13</a:t>
            </a:fld>
            <a:endParaRPr lang="en-US"/>
          </a:p>
        </p:txBody>
      </p:sp>
    </p:spTree>
    <p:extLst>
      <p:ext uri="{BB962C8B-B14F-4D97-AF65-F5344CB8AC3E}">
        <p14:creationId xmlns:p14="http://schemas.microsoft.com/office/powerpoint/2010/main" val="1106460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C6361F-31DF-994C-9089-BE54C03D95A3}" type="datetimeFigureOut">
              <a:rPr lang="en-US" smtClean="0"/>
              <a:t>10/19/25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21881482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6361F-31DF-994C-9089-BE54C03D95A3}" type="datetimeFigureOut">
              <a:rPr lang="en-US" smtClean="0"/>
              <a:t>10/19/25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26608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6361F-31DF-994C-9089-BE54C03D95A3}" type="datetimeFigureOut">
              <a:rPr lang="en-US" smtClean="0"/>
              <a:t>10/19/25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4739067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BC6361F-31DF-994C-9089-BE54C03D95A3}" type="datetimeFigureOut">
              <a:rPr lang="en-US" smtClean="0"/>
              <a:t>10/19/25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4007979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C6361F-31DF-994C-9089-BE54C03D95A3}" type="datetimeFigureOut">
              <a:rPr lang="en-US" smtClean="0"/>
              <a:t>10/19/25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835124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BC6361F-31DF-994C-9089-BE54C03D95A3}" type="datetimeFigureOut">
              <a:rPr lang="en-US" smtClean="0"/>
              <a:t>10/19/25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9144814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BC6361F-31DF-994C-9089-BE54C03D95A3}" type="datetimeFigureOut">
              <a:rPr lang="en-US" smtClean="0"/>
              <a:t>10/19/25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135053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BC6361F-31DF-994C-9089-BE54C03D95A3}" type="datetimeFigureOut">
              <a:rPr lang="en-US" smtClean="0"/>
              <a:t>10/19/25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1492556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C6361F-31DF-994C-9089-BE54C03D95A3}" type="datetimeFigureOut">
              <a:rPr lang="en-US" smtClean="0"/>
              <a:t>10/19/25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1857036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C6361F-31DF-994C-9089-BE54C03D95A3}" type="datetimeFigureOut">
              <a:rPr lang="en-US" smtClean="0"/>
              <a:t>10/19/25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2182464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BC6361F-31DF-994C-9089-BE54C03D95A3}" type="datetimeFigureOut">
              <a:rPr lang="en-US" smtClean="0"/>
              <a:t>10/19/25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DC5EA-A2B1-7B40-9120-F226EF34BE09}" type="slidenum">
              <a:rPr lang="en-US" smtClean="0"/>
              <a:t>‹#›</a:t>
            </a:fld>
            <a:endParaRPr lang="en-US"/>
          </a:p>
        </p:txBody>
      </p:sp>
    </p:spTree>
    <p:extLst>
      <p:ext uri="{BB962C8B-B14F-4D97-AF65-F5344CB8AC3E}">
        <p14:creationId xmlns:p14="http://schemas.microsoft.com/office/powerpoint/2010/main" val="1413809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C6361F-31DF-994C-9089-BE54C03D95A3}" type="datetimeFigureOut">
              <a:rPr lang="en-US" smtClean="0"/>
              <a:t>10/19/25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DC5EA-A2B1-7B40-9120-F226EF34BE09}" type="slidenum">
              <a:rPr lang="en-US" smtClean="0"/>
              <a:t>‹#›</a:t>
            </a:fld>
            <a:endParaRPr lang="en-US"/>
          </a:p>
        </p:txBody>
      </p:sp>
    </p:spTree>
    <p:extLst>
      <p:ext uri="{BB962C8B-B14F-4D97-AF65-F5344CB8AC3E}">
        <p14:creationId xmlns:p14="http://schemas.microsoft.com/office/powerpoint/2010/main" val="373069328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129DE-5D96-1CE2-18C6-A256829712ED}"/>
              </a:ext>
            </a:extLst>
          </p:cNvPr>
          <p:cNvSpPr>
            <a:spLocks noGrp="1"/>
          </p:cNvSpPr>
          <p:nvPr>
            <p:ph type="ctrTitle"/>
          </p:nvPr>
        </p:nvSpPr>
        <p:spPr>
          <a:xfrm>
            <a:off x="1524000" y="564424"/>
            <a:ext cx="9144000" cy="2387600"/>
          </a:xfrm>
        </p:spPr>
        <p:txBody>
          <a:bodyPr/>
          <a:lstStyle/>
          <a:p>
            <a:r>
              <a:rPr lang="en-US" dirty="0"/>
              <a:t>Empirical Security &amp; Privacy, for Humans</a:t>
            </a:r>
          </a:p>
        </p:txBody>
      </p:sp>
      <p:sp>
        <p:nvSpPr>
          <p:cNvPr id="3" name="Subtitle 2">
            <a:extLst>
              <a:ext uri="{FF2B5EF4-FFF2-40B4-BE49-F238E27FC236}">
                <a16:creationId xmlns:a16="http://schemas.microsoft.com/office/drawing/2014/main" id="{49942452-83B7-A233-BC53-30327B7B93D4}"/>
              </a:ext>
            </a:extLst>
          </p:cNvPr>
          <p:cNvSpPr>
            <a:spLocks noGrp="1"/>
          </p:cNvSpPr>
          <p:nvPr>
            <p:ph type="subTitle" idx="1"/>
          </p:nvPr>
        </p:nvSpPr>
        <p:spPr>
          <a:xfrm>
            <a:off x="1524000" y="3044099"/>
            <a:ext cx="9144000" cy="3147420"/>
          </a:xfrm>
        </p:spPr>
        <p:txBody>
          <a:bodyPr>
            <a:normAutofit/>
          </a:bodyPr>
          <a:lstStyle/>
          <a:p>
            <a:r>
              <a:rPr lang="en-US" sz="3200" dirty="0"/>
              <a:t>UPenn CIS 7000-010</a:t>
            </a:r>
          </a:p>
          <a:p>
            <a:r>
              <a:rPr lang="en-US" sz="3200" dirty="0"/>
              <a:t>10/21/2025</a:t>
            </a:r>
          </a:p>
          <a:p>
            <a:endParaRPr lang="en-US" dirty="0"/>
          </a:p>
        </p:txBody>
      </p:sp>
      <p:pic>
        <p:nvPicPr>
          <p:cNvPr id="3074" name="Picture 2" descr="Download Penn Logos | Penn Brand Standards">
            <a:extLst>
              <a:ext uri="{FF2B5EF4-FFF2-40B4-BE49-F238E27FC236}">
                <a16:creationId xmlns:a16="http://schemas.microsoft.com/office/drawing/2014/main" id="{1CDBA5D0-00EB-4BD7-7AE9-EBF7EA0B1B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2875" y="2044931"/>
            <a:ext cx="4150925" cy="2768138"/>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a:extLst>
              <a:ext uri="{FF2B5EF4-FFF2-40B4-BE49-F238E27FC236}">
                <a16:creationId xmlns:a16="http://schemas.microsoft.com/office/drawing/2014/main" id="{4C2687FC-3CEA-D6F7-318B-18496E8BB8AE}"/>
              </a:ext>
            </a:extLst>
          </p:cNvPr>
          <p:cNvSpPr txBox="1">
            <a:spLocks/>
          </p:cNvSpPr>
          <p:nvPr/>
        </p:nvSpPr>
        <p:spPr>
          <a:xfrm>
            <a:off x="1524000" y="4674413"/>
            <a:ext cx="9144000" cy="165576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t>The</a:t>
            </a:r>
          </a:p>
          <a:p>
            <a:r>
              <a:rPr lang="en-US" sz="5000" dirty="0"/>
              <a:t>Building Security In</a:t>
            </a:r>
            <a:br>
              <a:rPr lang="en-US" sz="5000" dirty="0"/>
            </a:br>
            <a:r>
              <a:rPr lang="en-US" sz="5000" dirty="0"/>
              <a:t>Maturity Model (BSIMM)</a:t>
            </a:r>
          </a:p>
        </p:txBody>
      </p:sp>
      <p:pic>
        <p:nvPicPr>
          <p:cNvPr id="5" name="Picture 4">
            <a:extLst>
              <a:ext uri="{FF2B5EF4-FFF2-40B4-BE49-F238E27FC236}">
                <a16:creationId xmlns:a16="http://schemas.microsoft.com/office/drawing/2014/main" id="{DC24F5A3-CC48-C1E1-5CCF-FC184CF4A213}"/>
              </a:ext>
            </a:extLst>
          </p:cNvPr>
          <p:cNvPicPr>
            <a:picLocks noChangeAspect="1"/>
          </p:cNvPicPr>
          <p:nvPr/>
        </p:nvPicPr>
        <p:blipFill>
          <a:blip r:embed="rId3"/>
          <a:stretch>
            <a:fillRect/>
          </a:stretch>
        </p:blipFill>
        <p:spPr>
          <a:xfrm>
            <a:off x="392625" y="1910746"/>
            <a:ext cx="4556501" cy="3036508"/>
          </a:xfrm>
          <a:prstGeom prst="rect">
            <a:avLst/>
          </a:prstGeom>
        </p:spPr>
      </p:pic>
    </p:spTree>
    <p:extLst>
      <p:ext uri="{BB962C8B-B14F-4D97-AF65-F5344CB8AC3E}">
        <p14:creationId xmlns:p14="http://schemas.microsoft.com/office/powerpoint/2010/main" val="34920212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a:extLst>
              <a:ext uri="{FF2B5EF4-FFF2-40B4-BE49-F238E27FC236}">
                <a16:creationId xmlns:a16="http://schemas.microsoft.com/office/drawing/2014/main" id="{337F6E65-ECC6-CA09-4D43-6DF80D09D53D}"/>
              </a:ext>
            </a:extLst>
          </p:cNvPr>
          <p:cNvSpPr/>
          <p:nvPr/>
        </p:nvSpPr>
        <p:spPr>
          <a:xfrm>
            <a:off x="8467344" y="2042500"/>
            <a:ext cx="3493008" cy="424111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64B2AD-6A74-7B7C-42E7-FE98843C6B2A}"/>
              </a:ext>
            </a:extLst>
          </p:cNvPr>
          <p:cNvSpPr>
            <a:spLocks noGrp="1"/>
          </p:cNvSpPr>
          <p:nvPr>
            <p:ph type="title"/>
          </p:nvPr>
        </p:nvSpPr>
        <p:spPr/>
        <p:txBody>
          <a:bodyPr/>
          <a:lstStyle/>
          <a:p>
            <a:r>
              <a:rPr lang="en-US" dirty="0"/>
              <a:t>What data is in the BSIMM? </a:t>
            </a:r>
          </a:p>
        </p:txBody>
      </p:sp>
      <p:sp>
        <p:nvSpPr>
          <p:cNvPr id="3" name="Content Placeholder 2">
            <a:extLst>
              <a:ext uri="{FF2B5EF4-FFF2-40B4-BE49-F238E27FC236}">
                <a16:creationId xmlns:a16="http://schemas.microsoft.com/office/drawing/2014/main" id="{2E20A2CF-AB35-86A0-8DD2-A0222A00E719}"/>
              </a:ext>
            </a:extLst>
          </p:cNvPr>
          <p:cNvSpPr>
            <a:spLocks noGrp="1"/>
          </p:cNvSpPr>
          <p:nvPr>
            <p:ph idx="1"/>
          </p:nvPr>
        </p:nvSpPr>
        <p:spPr>
          <a:xfrm>
            <a:off x="838200" y="1475874"/>
            <a:ext cx="10515600" cy="4701089"/>
          </a:xfrm>
        </p:spPr>
        <p:txBody>
          <a:bodyPr/>
          <a:lstStyle/>
          <a:p>
            <a:pPr marL="0" indent="0">
              <a:buNone/>
            </a:pPr>
            <a:r>
              <a:rPr lang="en-US" dirty="0"/>
              <a:t>110 activities among the 12 practices, categorized into three levels. Ex:</a:t>
            </a:r>
          </a:p>
        </p:txBody>
      </p:sp>
      <p:pic>
        <p:nvPicPr>
          <p:cNvPr id="7" name="Picture 6">
            <a:extLst>
              <a:ext uri="{FF2B5EF4-FFF2-40B4-BE49-F238E27FC236}">
                <a16:creationId xmlns:a16="http://schemas.microsoft.com/office/drawing/2014/main" id="{592C74F6-B9F1-2369-5564-1770B72910F5}"/>
              </a:ext>
            </a:extLst>
          </p:cNvPr>
          <p:cNvPicPr>
            <a:picLocks noChangeAspect="1"/>
          </p:cNvPicPr>
          <p:nvPr/>
        </p:nvPicPr>
        <p:blipFill>
          <a:blip r:embed="rId2"/>
          <a:stretch>
            <a:fillRect/>
          </a:stretch>
        </p:blipFill>
        <p:spPr>
          <a:xfrm>
            <a:off x="564705" y="2142942"/>
            <a:ext cx="7758214" cy="4140669"/>
          </a:xfrm>
          <a:prstGeom prst="rect">
            <a:avLst/>
          </a:prstGeom>
        </p:spPr>
      </p:pic>
      <p:grpSp>
        <p:nvGrpSpPr>
          <p:cNvPr id="16" name="Group 15">
            <a:extLst>
              <a:ext uri="{FF2B5EF4-FFF2-40B4-BE49-F238E27FC236}">
                <a16:creationId xmlns:a16="http://schemas.microsoft.com/office/drawing/2014/main" id="{76505163-60AE-AC30-7AE8-A8C8050DA051}"/>
              </a:ext>
            </a:extLst>
          </p:cNvPr>
          <p:cNvGrpSpPr/>
          <p:nvPr/>
        </p:nvGrpSpPr>
        <p:grpSpPr>
          <a:xfrm>
            <a:off x="5590673" y="2196265"/>
            <a:ext cx="6369679" cy="4087346"/>
            <a:chOff x="5590673" y="2089617"/>
            <a:chExt cx="6369679" cy="4087346"/>
          </a:xfrm>
        </p:grpSpPr>
        <p:sp>
          <p:nvSpPr>
            <p:cNvPr id="10" name="TextBox 9">
              <a:extLst>
                <a:ext uri="{FF2B5EF4-FFF2-40B4-BE49-F238E27FC236}">
                  <a16:creationId xmlns:a16="http://schemas.microsoft.com/office/drawing/2014/main" id="{E385146A-12A1-88F3-63B0-0383B84B936E}"/>
                </a:ext>
              </a:extLst>
            </p:cNvPr>
            <p:cNvSpPr txBox="1"/>
            <p:nvPr/>
          </p:nvSpPr>
          <p:spPr>
            <a:xfrm>
              <a:off x="8596414" y="2089617"/>
              <a:ext cx="3363938" cy="3970318"/>
            </a:xfrm>
            <a:prstGeom prst="rect">
              <a:avLst/>
            </a:prstGeom>
            <a:noFill/>
          </p:spPr>
          <p:txBody>
            <a:bodyPr wrap="square">
              <a:spAutoFit/>
            </a:bodyPr>
            <a:lstStyle/>
            <a:p>
              <a:pPr>
                <a:buNone/>
              </a:pPr>
              <a:r>
                <a:rPr lang="en-US" b="1" dirty="0">
                  <a:effectLst/>
                  <a:latin typeface="Helvetica" pitchFamily="2" charset="0"/>
                </a:rPr>
                <a:t>Establish SSG office hours. </a:t>
              </a:r>
              <a:r>
                <a:rPr lang="en-US" dirty="0">
                  <a:effectLst/>
                  <a:latin typeface="Helvetica" pitchFamily="2" charset="0"/>
                </a:rPr>
                <a:t>The SSG offers help to any and all comers during an advertised lab period or regularly scheduled office hours. By acting as an informal resource for people who want to solve security problems, the SSG</a:t>
              </a:r>
              <a:r>
                <a:rPr lang="en-US" dirty="0">
                  <a:latin typeface="Helvetica" pitchFamily="2" charset="0"/>
                </a:rPr>
                <a:t> </a:t>
              </a:r>
              <a:r>
                <a:rPr lang="en-US" dirty="0">
                  <a:effectLst/>
                  <a:latin typeface="Helvetica" pitchFamily="2" charset="0"/>
                </a:rPr>
                <a:t>leverages teachable moments and </a:t>
              </a:r>
              <a:r>
                <a:rPr lang="en-US" i="1" dirty="0">
                  <a:effectLst/>
                  <a:latin typeface="Helvetica" pitchFamily="2" charset="0"/>
                </a:rPr>
                <a:t>emphasizes the carrot over the stick</a:t>
              </a:r>
              <a:r>
                <a:rPr lang="en-US" dirty="0">
                  <a:effectLst/>
                  <a:latin typeface="Helvetica" pitchFamily="2" charset="0"/>
                </a:rPr>
                <a:t>. Office hours might be held one afternoon per week in the office of a senior SSG member.</a:t>
              </a:r>
            </a:p>
          </p:txBody>
        </p:sp>
        <p:cxnSp>
          <p:nvCxnSpPr>
            <p:cNvPr id="12" name="Straight Connector 11">
              <a:extLst>
                <a:ext uri="{FF2B5EF4-FFF2-40B4-BE49-F238E27FC236}">
                  <a16:creationId xmlns:a16="http://schemas.microsoft.com/office/drawing/2014/main" id="{9F6EA90A-05B3-7013-9CE4-6B260FC1032B}"/>
                </a:ext>
              </a:extLst>
            </p:cNvPr>
            <p:cNvCxnSpPr>
              <a:cxnSpLocks/>
            </p:cNvCxnSpPr>
            <p:nvPr/>
          </p:nvCxnSpPr>
          <p:spPr>
            <a:xfrm flipH="1">
              <a:off x="5590673" y="2182935"/>
              <a:ext cx="3005741" cy="120902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9FFFF81-CC63-DFE5-8363-4327DE4E08D8}"/>
                </a:ext>
              </a:extLst>
            </p:cNvPr>
            <p:cNvCxnSpPr>
              <a:cxnSpLocks/>
            </p:cNvCxnSpPr>
            <p:nvPr/>
          </p:nvCxnSpPr>
          <p:spPr>
            <a:xfrm flipH="1" flipV="1">
              <a:off x="5590673" y="3508986"/>
              <a:ext cx="3005741" cy="266797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2923235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746AA6-041F-705C-944D-226DB4B803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AA298B-C892-1B49-576C-2EB1069E780F}"/>
              </a:ext>
            </a:extLst>
          </p:cNvPr>
          <p:cNvSpPr>
            <a:spLocks noGrp="1"/>
          </p:cNvSpPr>
          <p:nvPr>
            <p:ph type="title"/>
          </p:nvPr>
        </p:nvSpPr>
        <p:spPr/>
        <p:txBody>
          <a:bodyPr/>
          <a:lstStyle/>
          <a:p>
            <a:r>
              <a:rPr lang="en-US" dirty="0"/>
              <a:t>How, per its motivation, is BSIMM scientific?</a:t>
            </a:r>
          </a:p>
        </p:txBody>
      </p:sp>
      <p:sp>
        <p:nvSpPr>
          <p:cNvPr id="3" name="Content Placeholder 2">
            <a:extLst>
              <a:ext uri="{FF2B5EF4-FFF2-40B4-BE49-F238E27FC236}">
                <a16:creationId xmlns:a16="http://schemas.microsoft.com/office/drawing/2014/main" id="{BF804961-E7D3-CF87-AD7A-80195102B989}"/>
              </a:ext>
            </a:extLst>
          </p:cNvPr>
          <p:cNvSpPr>
            <a:spLocks noGrp="1"/>
          </p:cNvSpPr>
          <p:nvPr>
            <p:ph idx="1"/>
          </p:nvPr>
        </p:nvSpPr>
        <p:spPr>
          <a:xfrm>
            <a:off x="838200" y="1825625"/>
            <a:ext cx="10920984" cy="4351338"/>
          </a:xfrm>
        </p:spPr>
        <p:txBody>
          <a:bodyPr>
            <a:normAutofit/>
          </a:bodyPr>
          <a:lstStyle/>
          <a:p>
            <a:r>
              <a:rPr lang="en-US" dirty="0"/>
              <a:t>BSIMM doesn’t develop predictive theories based on reality, like physics. It categorizes observations, like </a:t>
            </a:r>
            <a:r>
              <a:rPr lang="en-US" b="1" dirty="0"/>
              <a:t>anthropology</a:t>
            </a:r>
            <a:r>
              <a:rPr lang="en-US" dirty="0"/>
              <a:t> (or ethnography).</a:t>
            </a:r>
          </a:p>
          <a:p>
            <a:pPr lvl="3"/>
            <a:endParaRPr lang="en-US" sz="800" dirty="0"/>
          </a:p>
          <a:p>
            <a:pPr lvl="1"/>
            <a:r>
              <a:rPr lang="en-US" dirty="0"/>
              <a:t>“BSIMM is a collection of good ideas and activities that are in use today … BSIMM provides waypoints like a trail guide rather than recipes like a cookbook.” </a:t>
            </a:r>
          </a:p>
          <a:p>
            <a:endParaRPr lang="en-US" dirty="0"/>
          </a:p>
        </p:txBody>
      </p:sp>
      <p:pic>
        <p:nvPicPr>
          <p:cNvPr id="4" name="Picture 2" descr="Alex Gantman - Qualcomm | LinkedIn">
            <a:extLst>
              <a:ext uri="{FF2B5EF4-FFF2-40B4-BE49-F238E27FC236}">
                <a16:creationId xmlns:a16="http://schemas.microsoft.com/office/drawing/2014/main" id="{A1631A09-57ED-3106-D11E-9D6B05EBC0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892" y="4001294"/>
            <a:ext cx="2029629" cy="2029629"/>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FDE83E22-3EB9-7915-19ED-1C369787952A}"/>
              </a:ext>
            </a:extLst>
          </p:cNvPr>
          <p:cNvGrpSpPr/>
          <p:nvPr/>
        </p:nvGrpSpPr>
        <p:grpSpPr>
          <a:xfrm>
            <a:off x="4342328" y="3999598"/>
            <a:ext cx="6264712" cy="2312302"/>
            <a:chOff x="4342328" y="3999598"/>
            <a:chExt cx="6264712" cy="2312302"/>
          </a:xfrm>
        </p:grpSpPr>
        <p:sp>
          <p:nvSpPr>
            <p:cNvPr id="7" name="Rounded Rectangular Callout 6">
              <a:extLst>
                <a:ext uri="{FF2B5EF4-FFF2-40B4-BE49-F238E27FC236}">
                  <a16:creationId xmlns:a16="http://schemas.microsoft.com/office/drawing/2014/main" id="{DAB357EA-0F31-81B0-3109-60C363CD91DA}"/>
                </a:ext>
              </a:extLst>
            </p:cNvPr>
            <p:cNvSpPr/>
            <p:nvPr/>
          </p:nvSpPr>
          <p:spPr>
            <a:xfrm>
              <a:off x="4342328" y="3999598"/>
              <a:ext cx="6264712" cy="2312302"/>
            </a:xfrm>
            <a:prstGeom prst="wedgeRoundRectCallout">
              <a:avLst>
                <a:gd name="adj1" fmla="val -68809"/>
                <a:gd name="adj2" fmla="val 12105"/>
                <a:gd name="adj3" fmla="val 1666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200CDB5-1BB6-6AC0-0D8B-65051CEC639E}"/>
                </a:ext>
              </a:extLst>
            </p:cNvPr>
            <p:cNvSpPr txBox="1"/>
            <p:nvPr/>
          </p:nvSpPr>
          <p:spPr>
            <a:xfrm>
              <a:off x="4425160" y="4145638"/>
              <a:ext cx="6099048" cy="2031325"/>
            </a:xfrm>
            <a:prstGeom prst="rect">
              <a:avLst/>
            </a:prstGeom>
            <a:noFill/>
          </p:spPr>
          <p:txBody>
            <a:bodyPr wrap="square">
              <a:spAutoFit/>
            </a:bodyPr>
            <a:lstStyle/>
            <a:p>
              <a:r>
                <a:rPr lang="en-US" dirty="0"/>
                <a:t>Gary pulls a bit of a sleight of hand when positioning BSIMM as “science” in contrast to “faith-based” or “cargo cult” approaches. It may be a scientific(</a:t>
              </a:r>
              <a:r>
                <a:rPr lang="en-US" dirty="0" err="1"/>
                <a:t>ish</a:t>
              </a:r>
              <a:r>
                <a:rPr lang="en-US" dirty="0"/>
                <a:t>) anthropological study of practices, but those practices themselves remain faith-based. It’s like surveying the average height of cargo-cult wood radio tower imitations or length of fallow runway replicas, which wouldn’t get us any closer to the science of air travel. </a:t>
              </a:r>
            </a:p>
          </p:txBody>
        </p:sp>
      </p:grpSp>
      <p:sp>
        <p:nvSpPr>
          <p:cNvPr id="9" name="TextBox 8">
            <a:extLst>
              <a:ext uri="{FF2B5EF4-FFF2-40B4-BE49-F238E27FC236}">
                <a16:creationId xmlns:a16="http://schemas.microsoft.com/office/drawing/2014/main" id="{77CACF4F-DAB4-B511-D8CF-DBD2C2FFE531}"/>
              </a:ext>
            </a:extLst>
          </p:cNvPr>
          <p:cNvSpPr txBox="1"/>
          <p:nvPr/>
        </p:nvSpPr>
        <p:spPr>
          <a:xfrm>
            <a:off x="3327400" y="4145638"/>
            <a:ext cx="1014928" cy="646331"/>
          </a:xfrm>
          <a:prstGeom prst="rect">
            <a:avLst/>
          </a:prstGeom>
          <a:noFill/>
        </p:spPr>
        <p:txBody>
          <a:bodyPr wrap="square" rtlCol="0">
            <a:spAutoFit/>
          </a:bodyPr>
          <a:lstStyle/>
          <a:p>
            <a:r>
              <a:rPr lang="en-US" dirty="0"/>
              <a:t>But beware:</a:t>
            </a:r>
          </a:p>
        </p:txBody>
      </p:sp>
    </p:spTree>
    <p:extLst>
      <p:ext uri="{BB962C8B-B14F-4D97-AF65-F5344CB8AC3E}">
        <p14:creationId xmlns:p14="http://schemas.microsoft.com/office/powerpoint/2010/main" val="31046123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par>
                                <p:cTn id="13" presetID="22" presetClass="entr" presetSubtype="8"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EB9A3FA-3819-BC53-61CB-D2A4665C098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BSIMM is qualitative research</a:t>
            </a:r>
          </a:p>
        </p:txBody>
      </p:sp>
      <p:pic>
        <p:nvPicPr>
          <p:cNvPr id="4" name="Picture 3">
            <a:extLst>
              <a:ext uri="{FF2B5EF4-FFF2-40B4-BE49-F238E27FC236}">
                <a16:creationId xmlns:a16="http://schemas.microsoft.com/office/drawing/2014/main" id="{1CCD7D3F-C776-F20B-927C-3F5F0D07D569}"/>
              </a:ext>
            </a:extLst>
          </p:cNvPr>
          <p:cNvPicPr>
            <a:picLocks noChangeAspect="1"/>
          </p:cNvPicPr>
          <p:nvPr/>
        </p:nvPicPr>
        <p:blipFill>
          <a:blip r:embed="rId3"/>
          <a:stretch>
            <a:fillRect/>
          </a:stretch>
        </p:blipFill>
        <p:spPr>
          <a:xfrm>
            <a:off x="5408258" y="0"/>
            <a:ext cx="5520690" cy="6858000"/>
          </a:xfrm>
          <a:prstGeom prst="rect">
            <a:avLst/>
          </a:prstGeom>
        </p:spPr>
      </p:pic>
      <p:sp>
        <p:nvSpPr>
          <p:cNvPr id="5" name="Rounded Rectangle 4">
            <a:extLst>
              <a:ext uri="{FF2B5EF4-FFF2-40B4-BE49-F238E27FC236}">
                <a16:creationId xmlns:a16="http://schemas.microsoft.com/office/drawing/2014/main" id="{6A87ABFC-5444-5F36-9F12-E80DA6F449BA}"/>
              </a:ext>
            </a:extLst>
          </p:cNvPr>
          <p:cNvSpPr/>
          <p:nvPr/>
        </p:nvSpPr>
        <p:spPr>
          <a:xfrm>
            <a:off x="7505700" y="266700"/>
            <a:ext cx="4419600" cy="14351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t>It codes a model for how companies carry out software security initiatives</a:t>
            </a:r>
          </a:p>
        </p:txBody>
      </p:sp>
    </p:spTree>
    <p:extLst>
      <p:ext uri="{BB962C8B-B14F-4D97-AF65-F5344CB8AC3E}">
        <p14:creationId xmlns:p14="http://schemas.microsoft.com/office/powerpoint/2010/main" val="715523578"/>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36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58698-6C07-D1F8-23D9-7AC1852088B6}"/>
              </a:ext>
            </a:extLst>
          </p:cNvPr>
          <p:cNvSpPr>
            <a:spLocks noGrp="1"/>
          </p:cNvSpPr>
          <p:nvPr>
            <p:ph type="title"/>
          </p:nvPr>
        </p:nvSpPr>
        <p:spPr/>
        <p:txBody>
          <a:bodyPr/>
          <a:lstStyle/>
          <a:p>
            <a:r>
              <a:rPr lang="en-US" dirty="0"/>
              <a:t>BSIMM supports the market for silver bullets?</a:t>
            </a:r>
          </a:p>
        </p:txBody>
      </p:sp>
      <p:sp>
        <p:nvSpPr>
          <p:cNvPr id="3" name="Content Placeholder 2">
            <a:extLst>
              <a:ext uri="{FF2B5EF4-FFF2-40B4-BE49-F238E27FC236}">
                <a16:creationId xmlns:a16="http://schemas.microsoft.com/office/drawing/2014/main" id="{27764063-2858-4B77-2626-2DFC810D530D}"/>
              </a:ext>
            </a:extLst>
          </p:cNvPr>
          <p:cNvSpPr>
            <a:spLocks noGrp="1"/>
          </p:cNvSpPr>
          <p:nvPr>
            <p:ph idx="1"/>
          </p:nvPr>
        </p:nvSpPr>
        <p:spPr>
          <a:xfrm>
            <a:off x="838200" y="1577796"/>
            <a:ext cx="5592828" cy="3404851"/>
          </a:xfrm>
        </p:spPr>
        <p:txBody>
          <a:bodyPr>
            <a:normAutofit lnSpcReduction="10000"/>
          </a:bodyPr>
          <a:lstStyle/>
          <a:p>
            <a:r>
              <a:rPr lang="en-US" dirty="0"/>
              <a:t>Security is hard to assess</a:t>
            </a:r>
          </a:p>
          <a:p>
            <a:pPr lvl="1"/>
            <a:r>
              <a:rPr lang="en-US" dirty="0"/>
              <a:t>Leads to information insufficiency</a:t>
            </a:r>
          </a:p>
          <a:p>
            <a:r>
              <a:rPr lang="en-US" dirty="0">
                <a:solidFill>
                  <a:schemeClr val="accent5">
                    <a:lumMod val="20000"/>
                    <a:lumOff val="80000"/>
                  </a:schemeClr>
                </a:solidFill>
              </a:rPr>
              <a:t>Investment decisions not based on good metrics, but rather on </a:t>
            </a:r>
            <a:r>
              <a:rPr lang="en-US" i="1" dirty="0">
                <a:solidFill>
                  <a:schemeClr val="accent5">
                    <a:lumMod val="20000"/>
                    <a:lumOff val="80000"/>
                  </a:schemeClr>
                </a:solidFill>
              </a:rPr>
              <a:t>signals</a:t>
            </a:r>
          </a:p>
          <a:p>
            <a:pPr lvl="1"/>
            <a:r>
              <a:rPr lang="en-US" dirty="0">
                <a:solidFill>
                  <a:schemeClr val="accent5">
                    <a:lumMod val="20000"/>
                    <a:lumOff val="80000"/>
                  </a:schemeClr>
                </a:solidFill>
              </a:rPr>
              <a:t>“best practices”</a:t>
            </a:r>
          </a:p>
          <a:p>
            <a:r>
              <a:rPr lang="en-US" dirty="0">
                <a:solidFill>
                  <a:schemeClr val="accent4">
                    <a:lumMod val="20000"/>
                    <a:lumOff val="80000"/>
                  </a:schemeClr>
                </a:solidFill>
              </a:rPr>
              <a:t>If cost of breaches &gt; cost of products, </a:t>
            </a:r>
            <a:r>
              <a:rPr lang="en-US" b="1" dirty="0">
                <a:solidFill>
                  <a:schemeClr val="accent4">
                    <a:lumMod val="20000"/>
                    <a:lumOff val="80000"/>
                  </a:schemeClr>
                </a:solidFill>
              </a:rPr>
              <a:t>all parties herd around the same products</a:t>
            </a:r>
            <a:endParaRPr lang="en-US" dirty="0">
              <a:solidFill>
                <a:schemeClr val="accent4">
                  <a:lumMod val="20000"/>
                  <a:lumOff val="80000"/>
                </a:schemeClr>
              </a:solidFill>
            </a:endParaRPr>
          </a:p>
          <a:p>
            <a:endParaRPr lang="en-US" dirty="0"/>
          </a:p>
        </p:txBody>
      </p:sp>
      <p:pic>
        <p:nvPicPr>
          <p:cNvPr id="4" name="Picture 3">
            <a:extLst>
              <a:ext uri="{FF2B5EF4-FFF2-40B4-BE49-F238E27FC236}">
                <a16:creationId xmlns:a16="http://schemas.microsoft.com/office/drawing/2014/main" id="{83B0C0B4-50AE-326D-866D-FD4C0EE23402}"/>
              </a:ext>
            </a:extLst>
          </p:cNvPr>
          <p:cNvPicPr>
            <a:picLocks noChangeAspect="1"/>
          </p:cNvPicPr>
          <p:nvPr/>
        </p:nvPicPr>
        <p:blipFill>
          <a:blip r:embed="rId3"/>
          <a:stretch>
            <a:fillRect/>
          </a:stretch>
        </p:blipFill>
        <p:spPr>
          <a:xfrm>
            <a:off x="6431028" y="1949252"/>
            <a:ext cx="5201365" cy="2982116"/>
          </a:xfrm>
          <a:prstGeom prst="rect">
            <a:avLst/>
          </a:prstGeom>
        </p:spPr>
      </p:pic>
      <p:sp>
        <p:nvSpPr>
          <p:cNvPr id="5" name="TextBox 4">
            <a:extLst>
              <a:ext uri="{FF2B5EF4-FFF2-40B4-BE49-F238E27FC236}">
                <a16:creationId xmlns:a16="http://schemas.microsoft.com/office/drawing/2014/main" id="{0512411C-7472-9B73-A346-221356D35F1A}"/>
              </a:ext>
            </a:extLst>
          </p:cNvPr>
          <p:cNvSpPr txBox="1"/>
          <p:nvPr/>
        </p:nvSpPr>
        <p:spPr>
          <a:xfrm>
            <a:off x="6340364" y="1506022"/>
            <a:ext cx="5382692" cy="369332"/>
          </a:xfrm>
          <a:prstGeom prst="rect">
            <a:avLst/>
          </a:prstGeom>
          <a:noFill/>
        </p:spPr>
        <p:txBody>
          <a:bodyPr wrap="none" rtlCol="0">
            <a:spAutoFit/>
          </a:bodyPr>
          <a:lstStyle/>
          <a:p>
            <a:pPr algn="ctr"/>
            <a:r>
              <a:rPr lang="en-US" dirty="0"/>
              <a:t>https://</a:t>
            </a:r>
            <a:r>
              <a:rPr lang="en-US" dirty="0" err="1"/>
              <a:t>iang.org</a:t>
            </a:r>
            <a:r>
              <a:rPr lang="en-US" dirty="0"/>
              <a:t>/papers/</a:t>
            </a:r>
            <a:r>
              <a:rPr lang="en-US" dirty="0" err="1"/>
              <a:t>market_for_silver_bullets.html</a:t>
            </a:r>
            <a:endParaRPr lang="en-US" dirty="0"/>
          </a:p>
        </p:txBody>
      </p:sp>
      <p:sp>
        <p:nvSpPr>
          <p:cNvPr id="7" name="TextBox 6">
            <a:extLst>
              <a:ext uri="{FF2B5EF4-FFF2-40B4-BE49-F238E27FC236}">
                <a16:creationId xmlns:a16="http://schemas.microsoft.com/office/drawing/2014/main" id="{50123E7D-5BEC-FD76-50FB-E863C080074E}"/>
              </a:ext>
            </a:extLst>
          </p:cNvPr>
          <p:cNvSpPr txBox="1"/>
          <p:nvPr/>
        </p:nvSpPr>
        <p:spPr>
          <a:xfrm>
            <a:off x="1096879" y="5054421"/>
            <a:ext cx="9998242" cy="1446550"/>
          </a:xfrm>
          <a:prstGeom prst="rect">
            <a:avLst/>
          </a:prstGeom>
          <a:noFill/>
        </p:spPr>
        <p:txBody>
          <a:bodyPr wrap="square">
            <a:spAutoFit/>
          </a:bodyPr>
          <a:lstStyle/>
          <a:p>
            <a:pPr algn="ctr">
              <a:buNone/>
            </a:pPr>
            <a:r>
              <a:rPr lang="en-US" sz="2200" dirty="0">
                <a:solidFill>
                  <a:schemeClr val="accent5">
                    <a:lumMod val="20000"/>
                    <a:lumOff val="80000"/>
                  </a:schemeClr>
                </a:solidFill>
                <a:effectLst/>
              </a:rPr>
              <a:t>“By using the SSF and BSIMM as a guide for your own software security initiative, you can leverage the many years of experience captured in the model.”– BSIMM1</a:t>
            </a:r>
          </a:p>
          <a:p>
            <a:pPr algn="ctr">
              <a:buNone/>
            </a:pPr>
            <a:r>
              <a:rPr lang="en-US" sz="2200" dirty="0">
                <a:solidFill>
                  <a:schemeClr val="accent4">
                    <a:lumMod val="20000"/>
                    <a:lumOff val="80000"/>
                  </a:schemeClr>
                </a:solidFill>
              </a:rPr>
              <a:t>“But there was another use for BSIMM. How can I demonstrate progress to the higher ups if I am operating in a market for silver bullets?” – Alex G. </a:t>
            </a:r>
            <a:endParaRPr lang="en-US" sz="2200" dirty="0">
              <a:solidFill>
                <a:schemeClr val="accent4">
                  <a:lumMod val="20000"/>
                  <a:lumOff val="80000"/>
                </a:schemeClr>
              </a:solidFill>
              <a:effectLst/>
            </a:endParaRPr>
          </a:p>
        </p:txBody>
      </p:sp>
    </p:spTree>
    <p:extLst>
      <p:ext uri="{BB962C8B-B14F-4D97-AF65-F5344CB8AC3E}">
        <p14:creationId xmlns:p14="http://schemas.microsoft.com/office/powerpoint/2010/main" val="22563881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childTnLst>
                          </p:cTn>
                        </p:par>
                        <p:par>
                          <p:cTn id="19" fill="hold">
                            <p:stCondLst>
                              <p:cond delay="500"/>
                            </p:stCondLst>
                            <p:childTnLst>
                              <p:par>
                                <p:cTn id="20" presetID="2" presetClass="entr" presetSubtype="4" fill="hold" grpId="0" nodeType="after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 calcmode="lin" valueType="num">
                                      <p:cBhvr additive="base">
                                        <p:cTn id="22"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dissolve">
                                      <p:cBhvr>
                                        <p:cTn id="28" dur="500"/>
                                        <p:tgtEl>
                                          <p:spTgt spid="3">
                                            <p:txEl>
                                              <p:pRg st="4" end="4"/>
                                            </p:txEl>
                                          </p:spTgt>
                                        </p:tgtEl>
                                      </p:cBhvr>
                                    </p:animEffect>
                                  </p:childTnLst>
                                </p:cTn>
                              </p:par>
                            </p:childTnLst>
                          </p:cTn>
                        </p:par>
                        <p:par>
                          <p:cTn id="29" fill="hold">
                            <p:stCondLst>
                              <p:cond delay="500"/>
                            </p:stCondLst>
                            <p:childTnLst>
                              <p:par>
                                <p:cTn id="30" presetID="2" presetClass="entr" presetSubtype="4" fill="hold" grpId="0" nodeType="afterEffect">
                                  <p:stCondLst>
                                    <p:cond delay="0"/>
                                  </p:stCondLst>
                                  <p:childTnLst>
                                    <p:set>
                                      <p:cBhvr>
                                        <p:cTn id="31" dur="1" fill="hold">
                                          <p:stCondLst>
                                            <p:cond delay="0"/>
                                          </p:stCondLst>
                                        </p:cTn>
                                        <p:tgtEl>
                                          <p:spTgt spid="7">
                                            <p:txEl>
                                              <p:pRg st="1" end="1"/>
                                            </p:txEl>
                                          </p:spTgt>
                                        </p:tgtEl>
                                        <p:attrNameLst>
                                          <p:attrName>style.visibility</p:attrName>
                                        </p:attrNameLst>
                                      </p:cBhvr>
                                      <p:to>
                                        <p:strVal val="visible"/>
                                      </p:to>
                                    </p:set>
                                    <p:anim calcmode="lin" valueType="num">
                                      <p:cBhvr additive="base">
                                        <p:cTn id="32"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72DC32-CF17-AC61-B57B-25A0FA3A36CB}"/>
              </a:ext>
            </a:extLst>
          </p:cNvPr>
          <p:cNvPicPr>
            <a:picLocks noChangeAspect="1"/>
          </p:cNvPicPr>
          <p:nvPr/>
        </p:nvPicPr>
        <p:blipFill>
          <a:blip r:embed="rId2"/>
          <a:stretch>
            <a:fillRect/>
          </a:stretch>
        </p:blipFill>
        <p:spPr>
          <a:xfrm>
            <a:off x="4267200" y="652132"/>
            <a:ext cx="7772400" cy="417422"/>
          </a:xfrm>
          <a:prstGeom prst="rect">
            <a:avLst/>
          </a:prstGeom>
        </p:spPr>
      </p:pic>
      <p:pic>
        <p:nvPicPr>
          <p:cNvPr id="5" name="Picture 4">
            <a:extLst>
              <a:ext uri="{FF2B5EF4-FFF2-40B4-BE49-F238E27FC236}">
                <a16:creationId xmlns:a16="http://schemas.microsoft.com/office/drawing/2014/main" id="{FEB71E92-6BB5-8CFD-DBF2-2DBA39BB82A3}"/>
              </a:ext>
            </a:extLst>
          </p:cNvPr>
          <p:cNvPicPr>
            <a:picLocks noChangeAspect="1"/>
          </p:cNvPicPr>
          <p:nvPr/>
        </p:nvPicPr>
        <p:blipFill>
          <a:blip r:embed="rId3"/>
          <a:stretch>
            <a:fillRect/>
          </a:stretch>
        </p:blipFill>
        <p:spPr>
          <a:xfrm>
            <a:off x="4267200" y="1069554"/>
            <a:ext cx="7772400" cy="5204246"/>
          </a:xfrm>
          <a:prstGeom prst="rect">
            <a:avLst/>
          </a:prstGeom>
        </p:spPr>
      </p:pic>
      <p:sp>
        <p:nvSpPr>
          <p:cNvPr id="6" name="Title 5">
            <a:extLst>
              <a:ext uri="{FF2B5EF4-FFF2-40B4-BE49-F238E27FC236}">
                <a16:creationId xmlns:a16="http://schemas.microsoft.com/office/drawing/2014/main" id="{189BDEEA-7637-7E1C-3F76-2D22EFA0DB6C}"/>
              </a:ext>
            </a:extLst>
          </p:cNvPr>
          <p:cNvSpPr>
            <a:spLocks noGrp="1"/>
          </p:cNvSpPr>
          <p:nvPr>
            <p:ph type="title"/>
          </p:nvPr>
        </p:nvSpPr>
        <p:spPr/>
        <p:txBody>
          <a:bodyPr/>
          <a:lstStyle/>
          <a:p>
            <a:r>
              <a:rPr lang="en-US" dirty="0"/>
              <a:t>Coincidence?</a:t>
            </a:r>
          </a:p>
        </p:txBody>
      </p:sp>
      <p:sp>
        <p:nvSpPr>
          <p:cNvPr id="7" name="Content Placeholder 6">
            <a:extLst>
              <a:ext uri="{FF2B5EF4-FFF2-40B4-BE49-F238E27FC236}">
                <a16:creationId xmlns:a16="http://schemas.microsoft.com/office/drawing/2014/main" id="{44AD5DA1-45E5-80E8-1AE1-E63FEB4936B3}"/>
              </a:ext>
            </a:extLst>
          </p:cNvPr>
          <p:cNvSpPr>
            <a:spLocks noGrp="1"/>
          </p:cNvSpPr>
          <p:nvPr>
            <p:ph idx="1"/>
          </p:nvPr>
        </p:nvSpPr>
        <p:spPr>
          <a:xfrm>
            <a:off x="838200" y="1825625"/>
            <a:ext cx="3327400" cy="4351338"/>
          </a:xfrm>
        </p:spPr>
        <p:txBody>
          <a:bodyPr>
            <a:normAutofit fontScale="92500"/>
          </a:bodyPr>
          <a:lstStyle/>
          <a:p>
            <a:pPr marL="0" indent="0">
              <a:buNone/>
            </a:pPr>
            <a:r>
              <a:rPr lang="en-US" dirty="0"/>
              <a:t>Gary’s Silver Bullet Security Podcast ran from 2006 to 2018	</a:t>
            </a:r>
          </a:p>
          <a:p>
            <a:pPr marL="457200" lvl="1" indent="0">
              <a:buNone/>
            </a:pPr>
            <a:endParaRPr lang="en-US" sz="900" dirty="0"/>
          </a:p>
          <a:p>
            <a:pPr marL="0" indent="0">
              <a:buNone/>
            </a:pPr>
            <a:r>
              <a:rPr lang="en-US" dirty="0"/>
              <a:t>‘The name of the podcast is an inside joke reference to Fred Brooks’ famous paper “No Silver Bullet – Essence and Accidents of Software Engineering”’</a:t>
            </a:r>
          </a:p>
        </p:txBody>
      </p:sp>
    </p:spTree>
    <p:extLst>
      <p:ext uri="{BB962C8B-B14F-4D97-AF65-F5344CB8AC3E}">
        <p14:creationId xmlns:p14="http://schemas.microsoft.com/office/powerpoint/2010/main" val="267019495"/>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DCFEB-AFF3-C00A-9D5E-41032B1C9BC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343B02-984C-40C6-E2DC-BFCC10C308BD}"/>
              </a:ext>
            </a:extLst>
          </p:cNvPr>
          <p:cNvSpPr>
            <a:spLocks noGrp="1"/>
          </p:cNvSpPr>
          <p:nvPr>
            <p:ph type="title"/>
          </p:nvPr>
        </p:nvSpPr>
        <p:spPr/>
        <p:txBody>
          <a:bodyPr/>
          <a:lstStyle/>
          <a:p>
            <a:r>
              <a:rPr lang="en-US" dirty="0"/>
              <a:t>Observed commonalities, BSIMM1</a:t>
            </a:r>
          </a:p>
        </p:txBody>
      </p:sp>
      <p:pic>
        <p:nvPicPr>
          <p:cNvPr id="9" name="Content Placeholder 8">
            <a:extLst>
              <a:ext uri="{FF2B5EF4-FFF2-40B4-BE49-F238E27FC236}">
                <a16:creationId xmlns:a16="http://schemas.microsoft.com/office/drawing/2014/main" id="{E9BF432D-F412-5756-568E-8DB379713A9B}"/>
              </a:ext>
            </a:extLst>
          </p:cNvPr>
          <p:cNvPicPr>
            <a:picLocks noGrp="1" noChangeAspect="1"/>
          </p:cNvPicPr>
          <p:nvPr>
            <p:ph sz="half" idx="2"/>
          </p:nvPr>
        </p:nvPicPr>
        <p:blipFill>
          <a:blip r:embed="rId3"/>
          <a:stretch>
            <a:fillRect/>
          </a:stretch>
        </p:blipFill>
        <p:spPr>
          <a:xfrm>
            <a:off x="2690686" y="5268970"/>
            <a:ext cx="6810630" cy="1374551"/>
          </a:xfrm>
          <a:prstGeom prst="rect">
            <a:avLst/>
          </a:prstGeom>
        </p:spPr>
      </p:pic>
      <p:pic>
        <p:nvPicPr>
          <p:cNvPr id="8" name="Content Placeholder 7">
            <a:extLst>
              <a:ext uri="{FF2B5EF4-FFF2-40B4-BE49-F238E27FC236}">
                <a16:creationId xmlns:a16="http://schemas.microsoft.com/office/drawing/2014/main" id="{20B0136B-DCF3-08AF-F50A-43F1A610C7F6}"/>
              </a:ext>
            </a:extLst>
          </p:cNvPr>
          <p:cNvPicPr>
            <a:picLocks noGrp="1" noChangeAspect="1"/>
          </p:cNvPicPr>
          <p:nvPr>
            <p:ph sz="half" idx="1"/>
          </p:nvPr>
        </p:nvPicPr>
        <p:blipFill>
          <a:blip r:embed="rId4"/>
          <a:stretch>
            <a:fillRect/>
          </a:stretch>
        </p:blipFill>
        <p:spPr>
          <a:xfrm>
            <a:off x="2690684" y="1690688"/>
            <a:ext cx="6810632" cy="3428640"/>
          </a:xfrm>
          <a:prstGeom prst="rect">
            <a:avLst/>
          </a:prstGeom>
        </p:spPr>
      </p:pic>
      <p:sp>
        <p:nvSpPr>
          <p:cNvPr id="10" name="TextBox 9">
            <a:extLst>
              <a:ext uri="{FF2B5EF4-FFF2-40B4-BE49-F238E27FC236}">
                <a16:creationId xmlns:a16="http://schemas.microsoft.com/office/drawing/2014/main" id="{D272C29E-B07F-99A7-CC67-25E71E6C6F9B}"/>
              </a:ext>
            </a:extLst>
          </p:cNvPr>
          <p:cNvSpPr txBox="1"/>
          <p:nvPr/>
        </p:nvSpPr>
        <p:spPr>
          <a:xfrm>
            <a:off x="9629653" y="2349259"/>
            <a:ext cx="2562347" cy="1200329"/>
          </a:xfrm>
          <a:prstGeom prst="rect">
            <a:avLst/>
          </a:prstGeom>
          <a:noFill/>
        </p:spPr>
        <p:txBody>
          <a:bodyPr wrap="square" rtlCol="0">
            <a:spAutoFit/>
          </a:bodyPr>
          <a:lstStyle/>
          <a:p>
            <a:pPr algn="ctr"/>
            <a:r>
              <a:rPr lang="en-US" dirty="0"/>
              <a:t>SSG = centralized </a:t>
            </a:r>
            <a:br>
              <a:rPr lang="en-US" dirty="0"/>
            </a:br>
            <a:r>
              <a:rPr lang="en-US" dirty="0"/>
              <a:t>Software Security Group. Observed to be 1% the number of developers</a:t>
            </a:r>
          </a:p>
        </p:txBody>
      </p:sp>
      <p:cxnSp>
        <p:nvCxnSpPr>
          <p:cNvPr id="11" name="Straight Arrow Connector 10">
            <a:extLst>
              <a:ext uri="{FF2B5EF4-FFF2-40B4-BE49-F238E27FC236}">
                <a16:creationId xmlns:a16="http://schemas.microsoft.com/office/drawing/2014/main" id="{90AD60B3-8272-5D0C-7568-EAF2E46D015B}"/>
              </a:ext>
            </a:extLst>
          </p:cNvPr>
          <p:cNvCxnSpPr>
            <a:cxnSpLocks/>
          </p:cNvCxnSpPr>
          <p:nvPr/>
        </p:nvCxnSpPr>
        <p:spPr>
          <a:xfrm flipH="1">
            <a:off x="7347284" y="3272589"/>
            <a:ext cx="2282369" cy="625643"/>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282188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C69AF2-D73D-1D23-005D-2B5A804F5E2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1EF10E3-2204-116D-37D3-6EB9167E638C}"/>
              </a:ext>
            </a:extLst>
          </p:cNvPr>
          <p:cNvSpPr>
            <a:spLocks noGrp="1"/>
          </p:cNvSpPr>
          <p:nvPr>
            <p:ph type="title"/>
          </p:nvPr>
        </p:nvSpPr>
        <p:spPr/>
        <p:txBody>
          <a:bodyPr/>
          <a:lstStyle/>
          <a:p>
            <a:r>
              <a:rPr lang="en-US" dirty="0"/>
              <a:t>BSIMM </a:t>
            </a:r>
            <a:br>
              <a:rPr lang="en-US" dirty="0"/>
            </a:br>
            <a:r>
              <a:rPr lang="en-US" dirty="0"/>
              <a:t>over time</a:t>
            </a:r>
          </a:p>
        </p:txBody>
      </p:sp>
      <p:pic>
        <p:nvPicPr>
          <p:cNvPr id="4" name="Picture 3">
            <a:extLst>
              <a:ext uri="{FF2B5EF4-FFF2-40B4-BE49-F238E27FC236}">
                <a16:creationId xmlns:a16="http://schemas.microsoft.com/office/drawing/2014/main" id="{1668FC34-D002-CAA8-FF01-EE8CD329EB1D}"/>
              </a:ext>
            </a:extLst>
          </p:cNvPr>
          <p:cNvPicPr>
            <a:picLocks noChangeAspect="1"/>
          </p:cNvPicPr>
          <p:nvPr/>
        </p:nvPicPr>
        <p:blipFill>
          <a:blip r:embed="rId3"/>
          <a:stretch>
            <a:fillRect/>
          </a:stretch>
        </p:blipFill>
        <p:spPr>
          <a:xfrm>
            <a:off x="3848100" y="567620"/>
            <a:ext cx="7772400" cy="5722759"/>
          </a:xfrm>
          <a:prstGeom prst="rect">
            <a:avLst/>
          </a:prstGeom>
        </p:spPr>
      </p:pic>
      <p:sp>
        <p:nvSpPr>
          <p:cNvPr id="5" name="TextBox 4">
            <a:extLst>
              <a:ext uri="{FF2B5EF4-FFF2-40B4-BE49-F238E27FC236}">
                <a16:creationId xmlns:a16="http://schemas.microsoft.com/office/drawing/2014/main" id="{7EBC75D2-D1F4-E76D-4AD9-8CE1B16F2F03}"/>
              </a:ext>
            </a:extLst>
          </p:cNvPr>
          <p:cNvSpPr txBox="1"/>
          <p:nvPr/>
        </p:nvSpPr>
        <p:spPr>
          <a:xfrm>
            <a:off x="9448431" y="6308208"/>
            <a:ext cx="2172069" cy="369332"/>
          </a:xfrm>
          <a:prstGeom prst="rect">
            <a:avLst/>
          </a:prstGeom>
          <a:noFill/>
        </p:spPr>
        <p:txBody>
          <a:bodyPr wrap="none" rtlCol="0">
            <a:spAutoFit/>
          </a:bodyPr>
          <a:lstStyle/>
          <a:p>
            <a:r>
              <a:rPr lang="en-US" dirty="0"/>
              <a:t>From BSIMM9 report</a:t>
            </a:r>
          </a:p>
        </p:txBody>
      </p:sp>
      <p:sp>
        <p:nvSpPr>
          <p:cNvPr id="7" name="Content Placeholder 6">
            <a:extLst>
              <a:ext uri="{FF2B5EF4-FFF2-40B4-BE49-F238E27FC236}">
                <a16:creationId xmlns:a16="http://schemas.microsoft.com/office/drawing/2014/main" id="{6FFA0193-0125-E22B-9563-E5AD5298A48B}"/>
              </a:ext>
            </a:extLst>
          </p:cNvPr>
          <p:cNvSpPr>
            <a:spLocks noGrp="1"/>
          </p:cNvSpPr>
          <p:nvPr>
            <p:ph idx="1"/>
          </p:nvPr>
        </p:nvSpPr>
        <p:spPr>
          <a:xfrm>
            <a:off x="571500" y="1825625"/>
            <a:ext cx="3098800" cy="4351338"/>
          </a:xfrm>
        </p:spPr>
        <p:txBody>
          <a:bodyPr>
            <a:normAutofit/>
          </a:bodyPr>
          <a:lstStyle/>
          <a:p>
            <a:r>
              <a:rPr lang="en-US" dirty="0"/>
              <a:t>More companies, with more verticals represented</a:t>
            </a:r>
          </a:p>
          <a:p>
            <a:r>
              <a:rPr lang="en-US" dirty="0"/>
              <a:t>Avg dev/SSG team size shrunk</a:t>
            </a:r>
          </a:p>
          <a:p>
            <a:r>
              <a:rPr lang="en-US" dirty="0"/>
              <a:t>More experienced companies carried less weight</a:t>
            </a:r>
          </a:p>
          <a:p>
            <a:endParaRPr lang="en-US" dirty="0"/>
          </a:p>
        </p:txBody>
      </p:sp>
    </p:spTree>
    <p:extLst>
      <p:ext uri="{BB962C8B-B14F-4D97-AF65-F5344CB8AC3E}">
        <p14:creationId xmlns:p14="http://schemas.microsoft.com/office/powerpoint/2010/main" val="2706201331"/>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5EFCFBE-75B3-4430-C7DD-7491F98A36C3}"/>
              </a:ext>
            </a:extLst>
          </p:cNvPr>
          <p:cNvSpPr>
            <a:spLocks noGrp="1"/>
          </p:cNvSpPr>
          <p:nvPr>
            <p:ph type="title"/>
          </p:nvPr>
        </p:nvSpPr>
        <p:spPr>
          <a:xfrm>
            <a:off x="5648013" y="300748"/>
            <a:ext cx="5257800" cy="1325563"/>
          </a:xfrm>
        </p:spPr>
        <p:txBody>
          <a:bodyPr/>
          <a:lstStyle/>
          <a:p>
            <a:r>
              <a:rPr lang="en-US" dirty="0"/>
              <a:t>BSIMM8 observations</a:t>
            </a:r>
          </a:p>
        </p:txBody>
      </p:sp>
      <p:pic>
        <p:nvPicPr>
          <p:cNvPr id="7" name="Picture 6">
            <a:extLst>
              <a:ext uri="{FF2B5EF4-FFF2-40B4-BE49-F238E27FC236}">
                <a16:creationId xmlns:a16="http://schemas.microsoft.com/office/drawing/2014/main" id="{0E76554D-A312-A4E1-F0BF-0038A49DA16D}"/>
              </a:ext>
            </a:extLst>
          </p:cNvPr>
          <p:cNvPicPr>
            <a:picLocks noChangeAspect="1"/>
          </p:cNvPicPr>
          <p:nvPr/>
        </p:nvPicPr>
        <p:blipFill>
          <a:blip r:embed="rId3"/>
          <a:stretch>
            <a:fillRect/>
          </a:stretch>
        </p:blipFill>
        <p:spPr>
          <a:xfrm>
            <a:off x="368300" y="-22138"/>
            <a:ext cx="3695700" cy="6880138"/>
          </a:xfrm>
          <a:prstGeom prst="rect">
            <a:avLst/>
          </a:prstGeom>
        </p:spPr>
      </p:pic>
      <p:pic>
        <p:nvPicPr>
          <p:cNvPr id="8" name="Picture 7">
            <a:extLst>
              <a:ext uri="{FF2B5EF4-FFF2-40B4-BE49-F238E27FC236}">
                <a16:creationId xmlns:a16="http://schemas.microsoft.com/office/drawing/2014/main" id="{FB275FE0-EF68-841D-4663-8006D2F8E2E5}"/>
              </a:ext>
            </a:extLst>
          </p:cNvPr>
          <p:cNvPicPr>
            <a:picLocks noChangeAspect="1"/>
          </p:cNvPicPr>
          <p:nvPr/>
        </p:nvPicPr>
        <p:blipFill>
          <a:blip r:embed="rId4"/>
          <a:stretch>
            <a:fillRect/>
          </a:stretch>
        </p:blipFill>
        <p:spPr>
          <a:xfrm>
            <a:off x="4170218" y="1403136"/>
            <a:ext cx="3351224" cy="5454864"/>
          </a:xfrm>
          <a:prstGeom prst="rect">
            <a:avLst/>
          </a:prstGeom>
        </p:spPr>
      </p:pic>
      <p:pic>
        <p:nvPicPr>
          <p:cNvPr id="9" name="Picture 8">
            <a:extLst>
              <a:ext uri="{FF2B5EF4-FFF2-40B4-BE49-F238E27FC236}">
                <a16:creationId xmlns:a16="http://schemas.microsoft.com/office/drawing/2014/main" id="{C2BC216D-F7DE-4BF6-6A9E-DE71084A34D4}"/>
              </a:ext>
            </a:extLst>
          </p:cNvPr>
          <p:cNvPicPr>
            <a:picLocks noChangeAspect="1"/>
          </p:cNvPicPr>
          <p:nvPr/>
        </p:nvPicPr>
        <p:blipFill>
          <a:blip r:embed="rId5"/>
          <a:stretch>
            <a:fillRect/>
          </a:stretch>
        </p:blipFill>
        <p:spPr>
          <a:xfrm>
            <a:off x="7627660" y="1403136"/>
            <a:ext cx="3278153" cy="1839912"/>
          </a:xfrm>
          <a:prstGeom prst="rect">
            <a:avLst/>
          </a:prstGeom>
        </p:spPr>
      </p:pic>
      <p:sp>
        <p:nvSpPr>
          <p:cNvPr id="10" name="TextBox 9">
            <a:extLst>
              <a:ext uri="{FF2B5EF4-FFF2-40B4-BE49-F238E27FC236}">
                <a16:creationId xmlns:a16="http://schemas.microsoft.com/office/drawing/2014/main" id="{366F83A9-7D22-8718-5466-19FB1181E744}"/>
              </a:ext>
            </a:extLst>
          </p:cNvPr>
          <p:cNvSpPr txBox="1"/>
          <p:nvPr/>
        </p:nvSpPr>
        <p:spPr>
          <a:xfrm>
            <a:off x="7627660" y="3417931"/>
            <a:ext cx="4491970" cy="3139321"/>
          </a:xfrm>
          <a:prstGeom prst="rect">
            <a:avLst/>
          </a:prstGeom>
          <a:noFill/>
        </p:spPr>
        <p:txBody>
          <a:bodyPr wrap="square" rtlCol="0">
            <a:spAutoFit/>
          </a:bodyPr>
          <a:lstStyle/>
          <a:p>
            <a:pPr marL="285750" indent="-285750">
              <a:buFont typeface="Arial" panose="020B0604020202020204" pitchFamily="34" charset="0"/>
              <a:buChar char="•"/>
            </a:pPr>
            <a:r>
              <a:rPr lang="en-US" dirty="0"/>
              <a:t>7 prevention practices are used by more than half the firms; more motivated by compliance than impact? Could firms better use their SSG for for prevention?</a:t>
            </a:r>
          </a:p>
          <a:p>
            <a:pPr marL="285750" indent="-285750">
              <a:buFont typeface="Arial" panose="020B0604020202020204" pitchFamily="34" charset="0"/>
              <a:buChar char="•"/>
            </a:pPr>
            <a:r>
              <a:rPr lang="en-US" dirty="0"/>
              <a:t>Pen testing, external and internal, extremely popular</a:t>
            </a:r>
          </a:p>
          <a:p>
            <a:pPr marL="285750" indent="-285750">
              <a:buFont typeface="Arial" panose="020B0604020202020204" pitchFamily="34" charset="0"/>
              <a:buChar char="•"/>
            </a:pPr>
            <a:r>
              <a:rPr lang="en-US" dirty="0"/>
              <a:t>In general, more activities followed for detection rather than prevention – implies reactive rather than proactive security?</a:t>
            </a:r>
          </a:p>
          <a:p>
            <a:pPr marL="285750" indent="-285750">
              <a:buFont typeface="Arial" panose="020B0604020202020204" pitchFamily="34" charset="0"/>
              <a:buChar char="•"/>
            </a:pPr>
            <a:r>
              <a:rPr lang="en-US" dirty="0"/>
              <a:t>For response, few firms use app behavior monitoring – missed opportunity?</a:t>
            </a:r>
          </a:p>
        </p:txBody>
      </p:sp>
      <p:sp>
        <p:nvSpPr>
          <p:cNvPr id="11" name="Rectangle 10">
            <a:extLst>
              <a:ext uri="{FF2B5EF4-FFF2-40B4-BE49-F238E27FC236}">
                <a16:creationId xmlns:a16="http://schemas.microsoft.com/office/drawing/2014/main" id="{DB5471AD-5493-EFD2-8882-F62FE89BE223}"/>
              </a:ext>
            </a:extLst>
          </p:cNvPr>
          <p:cNvSpPr/>
          <p:nvPr/>
        </p:nvSpPr>
        <p:spPr>
          <a:xfrm>
            <a:off x="965200" y="1137920"/>
            <a:ext cx="3098800" cy="134112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34F3D85-17CD-FB23-04FA-573FC94DE0AC}"/>
              </a:ext>
            </a:extLst>
          </p:cNvPr>
          <p:cNvSpPr/>
          <p:nvPr/>
        </p:nvSpPr>
        <p:spPr>
          <a:xfrm>
            <a:off x="7934960" y="3429000"/>
            <a:ext cx="3888740" cy="114300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005FCA7-0812-7333-A856-28B5F2139E2F}"/>
              </a:ext>
            </a:extLst>
          </p:cNvPr>
          <p:cNvSpPr/>
          <p:nvPr/>
        </p:nvSpPr>
        <p:spPr>
          <a:xfrm>
            <a:off x="4663440" y="2610588"/>
            <a:ext cx="2858002" cy="203732"/>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945DE30-7EB4-330A-B42D-84403E500F20}"/>
              </a:ext>
            </a:extLst>
          </p:cNvPr>
          <p:cNvSpPr/>
          <p:nvPr/>
        </p:nvSpPr>
        <p:spPr>
          <a:xfrm>
            <a:off x="4663440" y="4130568"/>
            <a:ext cx="2858002" cy="203732"/>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75E0463-990B-7874-3FC0-671B176FD244}"/>
              </a:ext>
            </a:extLst>
          </p:cNvPr>
          <p:cNvSpPr/>
          <p:nvPr/>
        </p:nvSpPr>
        <p:spPr>
          <a:xfrm>
            <a:off x="7934960" y="4583068"/>
            <a:ext cx="3888740" cy="537571"/>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748AACD-D3E8-2C21-3D67-36F8CA966D7D}"/>
              </a:ext>
            </a:extLst>
          </p:cNvPr>
          <p:cNvSpPr/>
          <p:nvPr/>
        </p:nvSpPr>
        <p:spPr>
          <a:xfrm>
            <a:off x="965201" y="6612144"/>
            <a:ext cx="3098800" cy="235696"/>
          </a:xfrm>
          <a:prstGeom prst="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D9F59F-1E63-08C5-F0E1-3996B8638ABE}"/>
              </a:ext>
            </a:extLst>
          </p:cNvPr>
          <p:cNvSpPr/>
          <p:nvPr/>
        </p:nvSpPr>
        <p:spPr>
          <a:xfrm>
            <a:off x="4660901" y="6506601"/>
            <a:ext cx="2858002" cy="203732"/>
          </a:xfrm>
          <a:prstGeom prst="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CFA4548-4754-AD5F-ECE7-BEE3D19ED5A2}"/>
              </a:ext>
            </a:extLst>
          </p:cNvPr>
          <p:cNvSpPr/>
          <p:nvPr/>
        </p:nvSpPr>
        <p:spPr>
          <a:xfrm>
            <a:off x="7934960" y="5155944"/>
            <a:ext cx="4074160" cy="777496"/>
          </a:xfrm>
          <a:prstGeom prst="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35743258-A9C5-7F3E-7434-F59A68E1E07F}"/>
              </a:ext>
            </a:extLst>
          </p:cNvPr>
          <p:cNvSpPr/>
          <p:nvPr/>
        </p:nvSpPr>
        <p:spPr>
          <a:xfrm>
            <a:off x="7627659" y="2652903"/>
            <a:ext cx="3278152" cy="203731"/>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EA3DD72-801B-9275-B9F4-EF0312A6D941}"/>
              </a:ext>
            </a:extLst>
          </p:cNvPr>
          <p:cNvSpPr/>
          <p:nvPr/>
        </p:nvSpPr>
        <p:spPr>
          <a:xfrm>
            <a:off x="7934960" y="5968745"/>
            <a:ext cx="3992880" cy="525992"/>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279022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dissolve">
                                      <p:cBhvr>
                                        <p:cTn id="12" dur="500"/>
                                        <p:tgtEl>
                                          <p:spTgt spid="10">
                                            <p:txEl>
                                              <p:pRg st="0" end="0"/>
                                            </p:txEl>
                                          </p:spTgt>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dissolve">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dissolve">
                                      <p:cBhvr>
                                        <p:cTn id="28" dur="500"/>
                                        <p:tgtEl>
                                          <p:spTgt spid="10">
                                            <p:txEl>
                                              <p:pRg st="1" end="1"/>
                                            </p:txEl>
                                          </p:spTgt>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dissolve">
                                      <p:cBhvr>
                                        <p:cTn id="31" dur="500"/>
                                        <p:tgtEl>
                                          <p:spTgt spid="14"/>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dissolve">
                                      <p:cBhvr>
                                        <p:cTn id="34" dur="500"/>
                                        <p:tgtEl>
                                          <p:spTgt spid="13"/>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dissolve">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10">
                                            <p:txEl>
                                              <p:pRg st="2" end="2"/>
                                            </p:txEl>
                                          </p:spTgt>
                                        </p:tgtEl>
                                        <p:attrNameLst>
                                          <p:attrName>style.visibility</p:attrName>
                                        </p:attrNameLst>
                                      </p:cBhvr>
                                      <p:to>
                                        <p:strVal val="visible"/>
                                      </p:to>
                                    </p:set>
                                    <p:animEffect transition="in" filter="dissolve">
                                      <p:cBhvr>
                                        <p:cTn id="42" dur="500"/>
                                        <p:tgtEl>
                                          <p:spTgt spid="10">
                                            <p:txEl>
                                              <p:pRg st="2" end="2"/>
                                            </p:txEl>
                                          </p:spTgt>
                                        </p:tgtEl>
                                      </p:cBhvr>
                                    </p:animEffect>
                                  </p:childTnLst>
                                </p:cTn>
                              </p:par>
                              <p:par>
                                <p:cTn id="43" presetID="9"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dissolve">
                                      <p:cBhvr>
                                        <p:cTn id="45" dur="500"/>
                                        <p:tgtEl>
                                          <p:spTgt spid="16"/>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dissolve">
                                      <p:cBhvr>
                                        <p:cTn id="48" dur="500"/>
                                        <p:tgtEl>
                                          <p:spTgt spid="17"/>
                                        </p:tgtEl>
                                      </p:cBhvr>
                                    </p:animEffect>
                                  </p:childTnLst>
                                </p:cTn>
                              </p:par>
                              <p:par>
                                <p:cTn id="49" presetID="9"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dissolve">
                                      <p:cBhvr>
                                        <p:cTn id="51" dur="500"/>
                                        <p:tgtEl>
                                          <p:spTgt spid="18"/>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up)">
                                      <p:cBhvr>
                                        <p:cTn id="56" dur="500"/>
                                        <p:tgtEl>
                                          <p:spTgt spid="9"/>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10">
                                            <p:txEl>
                                              <p:pRg st="3" end="3"/>
                                            </p:txEl>
                                          </p:spTgt>
                                        </p:tgtEl>
                                        <p:attrNameLst>
                                          <p:attrName>style.visibility</p:attrName>
                                        </p:attrNameLst>
                                      </p:cBhvr>
                                      <p:to>
                                        <p:strVal val="visible"/>
                                      </p:to>
                                    </p:set>
                                    <p:animEffect transition="in" filter="dissolve">
                                      <p:cBhvr>
                                        <p:cTn id="61" dur="500"/>
                                        <p:tgtEl>
                                          <p:spTgt spid="10">
                                            <p:txEl>
                                              <p:pRg st="3" end="3"/>
                                            </p:txEl>
                                          </p:spTgt>
                                        </p:tgtEl>
                                      </p:cBhvr>
                                    </p:animEffect>
                                  </p:childTnLst>
                                </p:cTn>
                              </p:par>
                              <p:par>
                                <p:cTn id="62" presetID="9"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dissolve">
                                      <p:cBhvr>
                                        <p:cTn id="64" dur="500"/>
                                        <p:tgtEl>
                                          <p:spTgt spid="19"/>
                                        </p:tgtEl>
                                      </p:cBhvr>
                                    </p:animEffect>
                                  </p:childTnLst>
                                </p:cTn>
                              </p:par>
                              <p:par>
                                <p:cTn id="65" presetID="9" presetClass="entr" presetSubtype="0" fill="hold" grpId="0" nodeType="with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dissolve">
                                      <p:cBhvr>
                                        <p:cTn id="6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EC543-3DCB-4408-A806-6288B04C70EC}"/>
              </a:ext>
            </a:extLst>
          </p:cNvPr>
          <p:cNvSpPr>
            <a:spLocks noGrp="1"/>
          </p:cNvSpPr>
          <p:nvPr>
            <p:ph type="title"/>
          </p:nvPr>
        </p:nvSpPr>
        <p:spPr/>
        <p:txBody>
          <a:bodyPr/>
          <a:lstStyle/>
          <a:p>
            <a:r>
              <a:rPr lang="en-US" dirty="0"/>
              <a:t>NIST SSDF – Collecting best practices today</a:t>
            </a:r>
          </a:p>
        </p:txBody>
      </p:sp>
      <p:pic>
        <p:nvPicPr>
          <p:cNvPr id="5" name="Picture 4">
            <a:extLst>
              <a:ext uri="{FF2B5EF4-FFF2-40B4-BE49-F238E27FC236}">
                <a16:creationId xmlns:a16="http://schemas.microsoft.com/office/drawing/2014/main" id="{D0965221-8E47-32C7-68FC-7D0EE9997314}"/>
              </a:ext>
            </a:extLst>
          </p:cNvPr>
          <p:cNvPicPr>
            <a:picLocks noChangeAspect="1"/>
          </p:cNvPicPr>
          <p:nvPr/>
        </p:nvPicPr>
        <p:blipFill>
          <a:blip r:embed="rId2"/>
          <a:stretch>
            <a:fillRect/>
          </a:stretch>
        </p:blipFill>
        <p:spPr>
          <a:xfrm>
            <a:off x="198121" y="1775631"/>
            <a:ext cx="5669612" cy="4878675"/>
          </a:xfrm>
          <a:prstGeom prst="rect">
            <a:avLst/>
          </a:prstGeom>
        </p:spPr>
      </p:pic>
      <p:pic>
        <p:nvPicPr>
          <p:cNvPr id="6" name="Picture 5">
            <a:extLst>
              <a:ext uri="{FF2B5EF4-FFF2-40B4-BE49-F238E27FC236}">
                <a16:creationId xmlns:a16="http://schemas.microsoft.com/office/drawing/2014/main" id="{62AB881F-8CCD-6280-919C-559B55FFF6C6}"/>
              </a:ext>
            </a:extLst>
          </p:cNvPr>
          <p:cNvPicPr>
            <a:picLocks noChangeAspect="1"/>
          </p:cNvPicPr>
          <p:nvPr/>
        </p:nvPicPr>
        <p:blipFill>
          <a:blip r:embed="rId3"/>
          <a:stretch>
            <a:fillRect/>
          </a:stretch>
        </p:blipFill>
        <p:spPr>
          <a:xfrm>
            <a:off x="5956518" y="1775631"/>
            <a:ext cx="6037361" cy="4878675"/>
          </a:xfrm>
          <a:prstGeom prst="rect">
            <a:avLst/>
          </a:prstGeom>
        </p:spPr>
      </p:pic>
      <p:sp>
        <p:nvSpPr>
          <p:cNvPr id="7" name="TextBox 6">
            <a:extLst>
              <a:ext uri="{FF2B5EF4-FFF2-40B4-BE49-F238E27FC236}">
                <a16:creationId xmlns:a16="http://schemas.microsoft.com/office/drawing/2014/main" id="{575BA930-AD7B-D794-7368-0E00C41A426D}"/>
              </a:ext>
            </a:extLst>
          </p:cNvPr>
          <p:cNvSpPr txBox="1"/>
          <p:nvPr/>
        </p:nvSpPr>
        <p:spPr>
          <a:xfrm>
            <a:off x="1016218" y="3771900"/>
            <a:ext cx="9880600" cy="1569660"/>
          </a:xfrm>
          <a:prstGeom prst="rect">
            <a:avLst/>
          </a:prstGeom>
          <a:solidFill>
            <a:schemeClr val="accent1"/>
          </a:solidFill>
          <a:ln>
            <a:solidFill>
              <a:schemeClr val="accent1"/>
            </a:solidFill>
          </a:ln>
        </p:spPr>
        <p:txBody>
          <a:bodyPr wrap="square" rtlCol="0">
            <a:spAutoFit/>
          </a:bodyPr>
          <a:lstStyle/>
          <a:p>
            <a:r>
              <a:rPr lang="en-US" sz="2400" dirty="0"/>
              <a:t>The intention of the SSDF is </a:t>
            </a:r>
            <a:r>
              <a:rPr lang="en-US" sz="2400" b="1" dirty="0"/>
              <a:t>not to create a checklist to follow</a:t>
            </a:r>
            <a:r>
              <a:rPr lang="en-US" sz="2400" dirty="0"/>
              <a:t>, but instead to provide a </a:t>
            </a:r>
            <a:r>
              <a:rPr lang="en-US" sz="2400" b="1" dirty="0"/>
              <a:t>basis for planning and implementing a risk-based approach to adopting secure software development practices </a:t>
            </a:r>
            <a:r>
              <a:rPr lang="en-US" sz="2400" dirty="0"/>
              <a:t>and continuously improving software development.</a:t>
            </a:r>
          </a:p>
        </p:txBody>
      </p:sp>
      <p:sp>
        <p:nvSpPr>
          <p:cNvPr id="8" name="Rounded Rectangle 7">
            <a:extLst>
              <a:ext uri="{FF2B5EF4-FFF2-40B4-BE49-F238E27FC236}">
                <a16:creationId xmlns:a16="http://schemas.microsoft.com/office/drawing/2014/main" id="{AB449D05-6B24-D8DA-6ED0-D6586E49BC00}"/>
              </a:ext>
            </a:extLst>
          </p:cNvPr>
          <p:cNvSpPr/>
          <p:nvPr/>
        </p:nvSpPr>
        <p:spPr>
          <a:xfrm>
            <a:off x="6026258" y="5702300"/>
            <a:ext cx="5897879" cy="815975"/>
          </a:xfrm>
          <a:prstGeom prst="roundRect">
            <a:avLst/>
          </a:prstGeom>
          <a:noFill/>
          <a:ln w="38100">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15082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childTnLst>
                          </p:cTn>
                        </p:par>
                        <p:par>
                          <p:cTn id="12" fill="hold">
                            <p:stCondLst>
                              <p:cond delay="1000"/>
                            </p:stCondLst>
                            <p:childTnLst>
                              <p:par>
                                <p:cTn id="13" presetID="9" presetClass="exit" presetSubtype="0" fill="hold" grpId="1" nodeType="afterEffect">
                                  <p:stCondLst>
                                    <p:cond delay="0"/>
                                  </p:stCondLst>
                                  <p:childTnLst>
                                    <p:animEffect transition="out" filter="dissolve">
                                      <p:cBhvr>
                                        <p:cTn id="14" dur="500"/>
                                        <p:tgtEl>
                                          <p:spTgt spid="8"/>
                                        </p:tgtEl>
                                      </p:cBhvr>
                                    </p:animEffect>
                                    <p:set>
                                      <p:cBhvr>
                                        <p:cTn id="15"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27DD2-2E1B-38CC-8A6A-9A7C32D03257}"/>
            </a:ext>
          </a:extLst>
        </p:cNvPr>
        <p:cNvGrpSpPr/>
        <p:nvPr/>
      </p:nvGrpSpPr>
      <p:grpSpPr>
        <a:xfrm>
          <a:off x="0" y="0"/>
          <a:ext cx="0" cy="0"/>
          <a:chOff x="0" y="0"/>
          <a:chExt cx="0" cy="0"/>
        </a:xfrm>
      </p:grpSpPr>
      <p:sp>
        <p:nvSpPr>
          <p:cNvPr id="11" name="Rounded Rectangle 10">
            <a:extLst>
              <a:ext uri="{FF2B5EF4-FFF2-40B4-BE49-F238E27FC236}">
                <a16:creationId xmlns:a16="http://schemas.microsoft.com/office/drawing/2014/main" id="{5441ED85-192B-9ABD-CF72-016A013CA978}"/>
              </a:ext>
            </a:extLst>
          </p:cNvPr>
          <p:cNvSpPr/>
          <p:nvPr/>
        </p:nvSpPr>
        <p:spPr>
          <a:xfrm>
            <a:off x="517255" y="1618806"/>
            <a:ext cx="9426845" cy="476497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7A00EE6-E856-CB76-49A5-6E613F151FC7}"/>
              </a:ext>
            </a:extLst>
          </p:cNvPr>
          <p:cNvSpPr>
            <a:spLocks noGrp="1"/>
          </p:cNvSpPr>
          <p:nvPr>
            <p:ph type="title"/>
          </p:nvPr>
        </p:nvSpPr>
        <p:spPr/>
        <p:txBody>
          <a:bodyPr/>
          <a:lstStyle/>
          <a:p>
            <a:r>
              <a:rPr lang="en-US" dirty="0"/>
              <a:t>Why did we even bother</a:t>
            </a:r>
            <a:endParaRPr lang="en-US" i="1" u="sng" dirty="0"/>
          </a:p>
        </p:txBody>
      </p:sp>
      <p:sp>
        <p:nvSpPr>
          <p:cNvPr id="6" name="Content Placeholder 5">
            <a:extLst>
              <a:ext uri="{FF2B5EF4-FFF2-40B4-BE49-F238E27FC236}">
                <a16:creationId xmlns:a16="http://schemas.microsoft.com/office/drawing/2014/main" id="{E4BB59B5-A63E-CC51-7FAC-86C202F8610D}"/>
              </a:ext>
            </a:extLst>
          </p:cNvPr>
          <p:cNvSpPr>
            <a:spLocks noGrp="1"/>
          </p:cNvSpPr>
          <p:nvPr>
            <p:ph idx="1"/>
          </p:nvPr>
        </p:nvSpPr>
        <p:spPr>
          <a:xfrm>
            <a:off x="838200" y="1825625"/>
            <a:ext cx="9105900" cy="4351338"/>
          </a:xfrm>
        </p:spPr>
        <p:txBody>
          <a:bodyPr>
            <a:normAutofit fontScale="92500" lnSpcReduction="20000"/>
          </a:bodyPr>
          <a:lstStyle/>
          <a:p>
            <a:pPr marL="0" indent="0" algn="ctr">
              <a:buNone/>
            </a:pPr>
            <a:r>
              <a:rPr lang="en-US" dirty="0">
                <a:solidFill>
                  <a:srgbClr val="FFFF00"/>
                </a:solidFill>
              </a:rPr>
              <a:t>3 BSIMM assessments for 3 different reasons</a:t>
            </a:r>
          </a:p>
          <a:p>
            <a:r>
              <a:rPr lang="en-US" dirty="0"/>
              <a:t>2009</a:t>
            </a:r>
          </a:p>
          <a:p>
            <a:pPr lvl="1"/>
            <a:r>
              <a:rPr lang="en-US" dirty="0"/>
              <a:t>First inventory of software security activities across multiple industries</a:t>
            </a:r>
          </a:p>
          <a:p>
            <a:pPr lvl="1"/>
            <a:r>
              <a:rPr lang="en-US" dirty="0"/>
              <a:t>Eye-opening, therapeutic</a:t>
            </a:r>
          </a:p>
          <a:p>
            <a:pPr lvl="1"/>
            <a:r>
              <a:rPr lang="en-US" dirty="0"/>
              <a:t>Created a community of product security professionals</a:t>
            </a:r>
          </a:p>
          <a:p>
            <a:r>
              <a:rPr lang="en-US" dirty="0"/>
              <a:t>2011</a:t>
            </a:r>
          </a:p>
          <a:p>
            <a:pPr lvl="1"/>
            <a:r>
              <a:rPr lang="en-US" dirty="0"/>
              <a:t>Re-measurement</a:t>
            </a:r>
          </a:p>
          <a:p>
            <a:pPr lvl="1"/>
            <a:r>
              <a:rPr lang="en-US" dirty="0"/>
              <a:t>Attempt to evaluate progress</a:t>
            </a:r>
          </a:p>
          <a:p>
            <a:pPr lvl="1"/>
            <a:r>
              <a:rPr lang="en-US" dirty="0"/>
              <a:t>Disappointing checklist approach</a:t>
            </a:r>
          </a:p>
          <a:p>
            <a:r>
              <a:rPr lang="en-US" dirty="0"/>
              <a:t>2015</a:t>
            </a:r>
          </a:p>
          <a:p>
            <a:pPr lvl="1"/>
            <a:r>
              <a:rPr lang="en-US" dirty="0"/>
              <a:t>Required to remain in BSIMM community</a:t>
            </a:r>
          </a:p>
          <a:p>
            <a:pPr lvl="1"/>
            <a:r>
              <a:rPr lang="en-US" dirty="0"/>
              <a:t>Third party assessment</a:t>
            </a:r>
          </a:p>
          <a:p>
            <a:pPr lvl="1"/>
            <a:r>
              <a:rPr lang="en-US" dirty="0"/>
              <a:t>Marketing</a:t>
            </a:r>
          </a:p>
        </p:txBody>
      </p:sp>
      <p:pic>
        <p:nvPicPr>
          <p:cNvPr id="7" name="Picture 2" descr="Alex Gantman - Qualcomm | LinkedIn">
            <a:extLst>
              <a:ext uri="{FF2B5EF4-FFF2-40B4-BE49-F238E27FC236}">
                <a16:creationId xmlns:a16="http://schemas.microsoft.com/office/drawing/2014/main" id="{26A8408E-8EA3-5711-0356-AA2CF2E2DC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5116" y="301117"/>
            <a:ext cx="2029629" cy="2029629"/>
          </a:xfrm>
          <a:prstGeom prst="rect">
            <a:avLst/>
          </a:prstGeom>
          <a:noFill/>
          <a:extLst>
            <a:ext uri="{909E8E84-426E-40DD-AFC4-6F175D3DCCD1}">
              <a14:hiddenFill xmlns:a14="http://schemas.microsoft.com/office/drawing/2010/main">
                <a:solidFill>
                  <a:srgbClr val="FFFFFF"/>
                </a:solidFill>
              </a14:hiddenFill>
            </a:ext>
          </a:extLst>
        </p:spPr>
      </p:pic>
      <p:sp>
        <p:nvSpPr>
          <p:cNvPr id="10" name="Bent Arrow 9">
            <a:extLst>
              <a:ext uri="{FF2B5EF4-FFF2-40B4-BE49-F238E27FC236}">
                <a16:creationId xmlns:a16="http://schemas.microsoft.com/office/drawing/2014/main" id="{4E6940AD-F46E-F976-3B9E-D677FC3DA792}"/>
              </a:ext>
            </a:extLst>
          </p:cNvPr>
          <p:cNvSpPr/>
          <p:nvPr/>
        </p:nvSpPr>
        <p:spPr>
          <a:xfrm>
            <a:off x="6821424" y="593408"/>
            <a:ext cx="2823692" cy="1097280"/>
          </a:xfrm>
          <a:prstGeom prst="bentArrow">
            <a:avLst>
              <a:gd name="adj1" fmla="val 26667"/>
              <a:gd name="adj2" fmla="val 25000"/>
              <a:gd name="adj3" fmla="val 25000"/>
              <a:gd name="adj4" fmla="val 4375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7A4ADE00-D153-F12F-1F56-4701427CD52A}"/>
              </a:ext>
            </a:extLst>
          </p:cNvPr>
          <p:cNvSpPr txBox="1"/>
          <p:nvPr/>
        </p:nvSpPr>
        <p:spPr>
          <a:xfrm>
            <a:off x="7366114" y="681037"/>
            <a:ext cx="2118529" cy="369332"/>
          </a:xfrm>
          <a:prstGeom prst="rect">
            <a:avLst/>
          </a:prstGeom>
          <a:noFill/>
        </p:spPr>
        <p:txBody>
          <a:bodyPr wrap="none" rtlCol="0">
            <a:spAutoFit/>
          </a:bodyPr>
          <a:lstStyle/>
          <a:p>
            <a:r>
              <a:rPr lang="en-US" dirty="0"/>
              <a:t>Slide written in 2015</a:t>
            </a:r>
          </a:p>
        </p:txBody>
      </p:sp>
      <p:sp>
        <p:nvSpPr>
          <p:cNvPr id="2" name="Rounded Rectangle 1">
            <a:extLst>
              <a:ext uri="{FF2B5EF4-FFF2-40B4-BE49-F238E27FC236}">
                <a16:creationId xmlns:a16="http://schemas.microsoft.com/office/drawing/2014/main" id="{8CB8DCF2-0DE2-E59E-1BFB-06F00BA6BCC3}"/>
              </a:ext>
            </a:extLst>
          </p:cNvPr>
          <p:cNvSpPr/>
          <p:nvPr/>
        </p:nvSpPr>
        <p:spPr>
          <a:xfrm>
            <a:off x="8159750" y="3017710"/>
            <a:ext cx="3568700" cy="3246882"/>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“Being able to refer to the behavior of the rest of the herd is great </a:t>
            </a:r>
            <a:r>
              <a:rPr lang="en-US" sz="2400" b="1" dirty="0">
                <a:solidFill>
                  <a:schemeClr val="bg1"/>
                </a:solidFill>
              </a:rPr>
              <a:t>as long as you are trailing and trying to catch up</a:t>
            </a:r>
            <a:r>
              <a:rPr lang="en-US" sz="2400" dirty="0">
                <a:solidFill>
                  <a:schemeClr val="bg1"/>
                </a:solidFill>
              </a:rPr>
              <a:t>. The problem comes when you have caught up and </a:t>
            </a:r>
            <a:r>
              <a:rPr lang="en-US" sz="2400" b="1" dirty="0">
                <a:solidFill>
                  <a:schemeClr val="bg1"/>
                </a:solidFill>
              </a:rPr>
              <a:t>try to lead</a:t>
            </a:r>
            <a:r>
              <a:rPr lang="en-US" sz="2400" dirty="0">
                <a:solidFill>
                  <a:schemeClr val="bg1"/>
                </a:solidFill>
              </a:rPr>
              <a:t>.”</a:t>
            </a:r>
          </a:p>
        </p:txBody>
      </p:sp>
    </p:spTree>
    <p:extLst>
      <p:ext uri="{BB962C8B-B14F-4D97-AF65-F5344CB8AC3E}">
        <p14:creationId xmlns:p14="http://schemas.microsoft.com/office/powerpoint/2010/main" val="3537848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dissolve">
                                      <p:cBhvr>
                                        <p:cTn id="10" dur="500"/>
                                        <p:tgtEl>
                                          <p:spTgt spid="6">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dissolve">
                                      <p:cBhvr>
                                        <p:cTn id="13" dur="500"/>
                                        <p:tgtEl>
                                          <p:spTgt spid="6">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dissolve">
                                      <p:cBhvr>
                                        <p:cTn id="16" dur="500"/>
                                        <p:tgtEl>
                                          <p:spTgt spid="6">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dissolve">
                                      <p:cBhvr>
                                        <p:cTn id="19" dur="500"/>
                                        <p:tgtEl>
                                          <p:spTgt spid="6">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dissolve">
                                      <p:cBhvr>
                                        <p:cTn id="24" dur="500"/>
                                        <p:tgtEl>
                                          <p:spTgt spid="6">
                                            <p:txEl>
                                              <p:pRg st="5" end="5"/>
                                            </p:txEl>
                                          </p:spTgt>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dissolve">
                                      <p:cBhvr>
                                        <p:cTn id="27" dur="500"/>
                                        <p:tgtEl>
                                          <p:spTgt spid="6">
                                            <p:txEl>
                                              <p:pRg st="6" end="6"/>
                                            </p:txEl>
                                          </p:spTgt>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6">
                                            <p:txEl>
                                              <p:pRg st="7" end="7"/>
                                            </p:txEl>
                                          </p:spTgt>
                                        </p:tgtEl>
                                        <p:attrNameLst>
                                          <p:attrName>style.visibility</p:attrName>
                                        </p:attrNameLst>
                                      </p:cBhvr>
                                      <p:to>
                                        <p:strVal val="visible"/>
                                      </p:to>
                                    </p:set>
                                    <p:animEffect transition="in" filter="dissolve">
                                      <p:cBhvr>
                                        <p:cTn id="30" dur="500"/>
                                        <p:tgtEl>
                                          <p:spTgt spid="6">
                                            <p:txEl>
                                              <p:pRg st="7" end="7"/>
                                            </p:txEl>
                                          </p:spTgt>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animEffect transition="in" filter="dissolve">
                                      <p:cBhvr>
                                        <p:cTn id="33" dur="500"/>
                                        <p:tgtEl>
                                          <p:spTgt spid="6">
                                            <p:txEl>
                                              <p:pRg st="8" end="8"/>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6">
                                            <p:txEl>
                                              <p:pRg st="9" end="9"/>
                                            </p:txEl>
                                          </p:spTgt>
                                        </p:tgtEl>
                                        <p:attrNameLst>
                                          <p:attrName>style.visibility</p:attrName>
                                        </p:attrNameLst>
                                      </p:cBhvr>
                                      <p:to>
                                        <p:strVal val="visible"/>
                                      </p:to>
                                    </p:set>
                                    <p:animEffect transition="in" filter="dissolve">
                                      <p:cBhvr>
                                        <p:cTn id="38" dur="500"/>
                                        <p:tgtEl>
                                          <p:spTgt spid="6">
                                            <p:txEl>
                                              <p:pRg st="9" end="9"/>
                                            </p:txEl>
                                          </p:spTgt>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6">
                                            <p:txEl>
                                              <p:pRg st="10" end="10"/>
                                            </p:txEl>
                                          </p:spTgt>
                                        </p:tgtEl>
                                        <p:attrNameLst>
                                          <p:attrName>style.visibility</p:attrName>
                                        </p:attrNameLst>
                                      </p:cBhvr>
                                      <p:to>
                                        <p:strVal val="visible"/>
                                      </p:to>
                                    </p:set>
                                    <p:animEffect transition="in" filter="dissolve">
                                      <p:cBhvr>
                                        <p:cTn id="41" dur="500"/>
                                        <p:tgtEl>
                                          <p:spTgt spid="6">
                                            <p:txEl>
                                              <p:pRg st="10" end="10"/>
                                            </p:txEl>
                                          </p:spTgt>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6">
                                            <p:txEl>
                                              <p:pRg st="11" end="11"/>
                                            </p:txEl>
                                          </p:spTgt>
                                        </p:tgtEl>
                                        <p:attrNameLst>
                                          <p:attrName>style.visibility</p:attrName>
                                        </p:attrNameLst>
                                      </p:cBhvr>
                                      <p:to>
                                        <p:strVal val="visible"/>
                                      </p:to>
                                    </p:set>
                                    <p:animEffect transition="in" filter="dissolve">
                                      <p:cBhvr>
                                        <p:cTn id="44" dur="500"/>
                                        <p:tgtEl>
                                          <p:spTgt spid="6">
                                            <p:txEl>
                                              <p:pRg st="11" end="11"/>
                                            </p:txEl>
                                          </p:spTgt>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6">
                                            <p:txEl>
                                              <p:pRg st="12" end="12"/>
                                            </p:txEl>
                                          </p:spTgt>
                                        </p:tgtEl>
                                        <p:attrNameLst>
                                          <p:attrName>style.visibility</p:attrName>
                                        </p:attrNameLst>
                                      </p:cBhvr>
                                      <p:to>
                                        <p:strVal val="visible"/>
                                      </p:to>
                                    </p:set>
                                    <p:animEffect transition="in" filter="dissolve">
                                      <p:cBhvr>
                                        <p:cTn id="47" dur="500"/>
                                        <p:tgtEl>
                                          <p:spTgt spid="6">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9" presetClass="entr" presetSubtype="0" decel="100000" fill="hold" grpId="0" nodeType="clickEffect">
                                  <p:stCondLst>
                                    <p:cond delay="0"/>
                                  </p:stCondLst>
                                  <p:childTnLst>
                                    <p:set>
                                      <p:cBhvr>
                                        <p:cTn id="51" dur="1" fill="hold">
                                          <p:stCondLst>
                                            <p:cond delay="0"/>
                                          </p:stCondLst>
                                        </p:cTn>
                                        <p:tgtEl>
                                          <p:spTgt spid="2"/>
                                        </p:tgtEl>
                                        <p:attrNameLst>
                                          <p:attrName>style.visibility</p:attrName>
                                        </p:attrNameLst>
                                      </p:cBhvr>
                                      <p:to>
                                        <p:strVal val="visible"/>
                                      </p:to>
                                    </p:set>
                                    <p:anim calcmode="lin" valueType="num">
                                      <p:cBhvr>
                                        <p:cTn id="52" dur="500" fill="hold"/>
                                        <p:tgtEl>
                                          <p:spTgt spid="2"/>
                                        </p:tgtEl>
                                        <p:attrNameLst>
                                          <p:attrName>ppt_w</p:attrName>
                                        </p:attrNameLst>
                                      </p:cBhvr>
                                      <p:tavLst>
                                        <p:tav tm="0">
                                          <p:val>
                                            <p:fltVal val="0"/>
                                          </p:val>
                                        </p:tav>
                                        <p:tav tm="100000">
                                          <p:val>
                                            <p:strVal val="#ppt_w"/>
                                          </p:val>
                                        </p:tav>
                                      </p:tavLst>
                                    </p:anim>
                                    <p:anim calcmode="lin" valueType="num">
                                      <p:cBhvr>
                                        <p:cTn id="53" dur="500" fill="hold"/>
                                        <p:tgtEl>
                                          <p:spTgt spid="2"/>
                                        </p:tgtEl>
                                        <p:attrNameLst>
                                          <p:attrName>ppt_h</p:attrName>
                                        </p:attrNameLst>
                                      </p:cBhvr>
                                      <p:tavLst>
                                        <p:tav tm="0">
                                          <p:val>
                                            <p:fltVal val="0"/>
                                          </p:val>
                                        </p:tav>
                                        <p:tav tm="100000">
                                          <p:val>
                                            <p:strVal val="#ppt_h"/>
                                          </p:val>
                                        </p:tav>
                                      </p:tavLst>
                                    </p:anim>
                                    <p:anim calcmode="lin" valueType="num">
                                      <p:cBhvr>
                                        <p:cTn id="54" dur="500" fill="hold"/>
                                        <p:tgtEl>
                                          <p:spTgt spid="2"/>
                                        </p:tgtEl>
                                        <p:attrNameLst>
                                          <p:attrName>style.rotation</p:attrName>
                                        </p:attrNameLst>
                                      </p:cBhvr>
                                      <p:tavLst>
                                        <p:tav tm="0">
                                          <p:val>
                                            <p:fltVal val="360"/>
                                          </p:val>
                                        </p:tav>
                                        <p:tav tm="100000">
                                          <p:val>
                                            <p:fltVal val="0"/>
                                          </p:val>
                                        </p:tav>
                                      </p:tavLst>
                                    </p:anim>
                                    <p:animEffect transition="in" filter="fade">
                                      <p:cBhvr>
                                        <p:cTn id="5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07ECD8-1322-9496-3716-FCEC05EB6E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1F1BEC4-E834-90A3-5DC2-272DE03E8F8D}"/>
              </a:ext>
            </a:extLst>
          </p:cNvPr>
          <p:cNvSpPr>
            <a:spLocks noGrp="1"/>
          </p:cNvSpPr>
          <p:nvPr>
            <p:ph type="title"/>
          </p:nvPr>
        </p:nvSpPr>
        <p:spPr/>
        <p:txBody>
          <a:bodyPr/>
          <a:lstStyle/>
          <a:p>
            <a:r>
              <a:rPr lang="en-US" dirty="0"/>
              <a:t>Readings</a:t>
            </a:r>
          </a:p>
        </p:txBody>
      </p:sp>
      <p:pic>
        <p:nvPicPr>
          <p:cNvPr id="3" name="Picture 2">
            <a:extLst>
              <a:ext uri="{FF2B5EF4-FFF2-40B4-BE49-F238E27FC236}">
                <a16:creationId xmlns:a16="http://schemas.microsoft.com/office/drawing/2014/main" id="{4D0C9B24-A081-3C63-3EDD-C27370D2ACCA}"/>
              </a:ext>
            </a:extLst>
          </p:cNvPr>
          <p:cNvPicPr>
            <a:picLocks noChangeAspect="1"/>
          </p:cNvPicPr>
          <p:nvPr/>
        </p:nvPicPr>
        <p:blipFill>
          <a:blip r:embed="rId3"/>
          <a:stretch>
            <a:fillRect/>
          </a:stretch>
        </p:blipFill>
        <p:spPr>
          <a:xfrm>
            <a:off x="1062789" y="1556084"/>
            <a:ext cx="4996154" cy="5301916"/>
          </a:xfrm>
          <a:prstGeom prst="rect">
            <a:avLst/>
          </a:prstGeom>
        </p:spPr>
      </p:pic>
      <p:pic>
        <p:nvPicPr>
          <p:cNvPr id="5" name="Picture 4">
            <a:extLst>
              <a:ext uri="{FF2B5EF4-FFF2-40B4-BE49-F238E27FC236}">
                <a16:creationId xmlns:a16="http://schemas.microsoft.com/office/drawing/2014/main" id="{AA6E7FCA-0D0C-F857-643F-A98648152A13}"/>
              </a:ext>
            </a:extLst>
          </p:cNvPr>
          <p:cNvPicPr>
            <a:picLocks noChangeAspect="1"/>
          </p:cNvPicPr>
          <p:nvPr/>
        </p:nvPicPr>
        <p:blipFill>
          <a:blip r:embed="rId4"/>
          <a:stretch>
            <a:fillRect/>
          </a:stretch>
        </p:blipFill>
        <p:spPr>
          <a:xfrm>
            <a:off x="6320589" y="1556084"/>
            <a:ext cx="4824524" cy="5526505"/>
          </a:xfrm>
          <a:prstGeom prst="rect">
            <a:avLst/>
          </a:prstGeom>
        </p:spPr>
      </p:pic>
      <p:pic>
        <p:nvPicPr>
          <p:cNvPr id="8" name="Picture 7">
            <a:extLst>
              <a:ext uri="{FF2B5EF4-FFF2-40B4-BE49-F238E27FC236}">
                <a16:creationId xmlns:a16="http://schemas.microsoft.com/office/drawing/2014/main" id="{21B5DAC8-EE3D-0059-889F-8D755A6238C1}"/>
              </a:ext>
            </a:extLst>
          </p:cNvPr>
          <p:cNvPicPr>
            <a:picLocks noChangeAspect="1"/>
          </p:cNvPicPr>
          <p:nvPr/>
        </p:nvPicPr>
        <p:blipFill>
          <a:blip r:embed="rId5"/>
          <a:stretch>
            <a:fillRect/>
          </a:stretch>
        </p:blipFill>
        <p:spPr>
          <a:xfrm>
            <a:off x="6812280" y="3127248"/>
            <a:ext cx="5075276" cy="3730752"/>
          </a:xfrm>
          <a:prstGeom prst="rect">
            <a:avLst/>
          </a:prstGeom>
          <a:effectLst>
            <a:outerShdw blurRad="50800" dist="38100" dir="10800000" algn="r" rotWithShape="0">
              <a:prstClr val="black">
                <a:alpha val="40000"/>
              </a:prstClr>
            </a:outerShdw>
          </a:effectLst>
        </p:spPr>
      </p:pic>
    </p:spTree>
    <p:extLst>
      <p:ext uri="{BB962C8B-B14F-4D97-AF65-F5344CB8AC3E}">
        <p14:creationId xmlns:p14="http://schemas.microsoft.com/office/powerpoint/2010/main" val="19600332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D93ABF-189E-CBDB-B00B-C5F5BF0F54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ADA3723-45FE-C997-B909-37011BC705A9}"/>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9B92E49D-BDA5-719E-23BE-89C5CA8DC681}"/>
              </a:ext>
            </a:extLst>
          </p:cNvPr>
          <p:cNvSpPr>
            <a:spLocks noGrp="1"/>
          </p:cNvSpPr>
          <p:nvPr>
            <p:ph idx="1"/>
          </p:nvPr>
        </p:nvSpPr>
        <p:spPr/>
        <p:txBody>
          <a:bodyPr>
            <a:normAutofit fontScale="85000" lnSpcReduction="20000"/>
          </a:bodyPr>
          <a:lstStyle/>
          <a:p>
            <a:r>
              <a:rPr lang="en-US" dirty="0"/>
              <a:t>What BSIMM practices/SSF areas did you find interesting?</a:t>
            </a:r>
          </a:p>
          <a:p>
            <a:pPr lvl="1"/>
            <a:r>
              <a:rPr lang="en-US" dirty="0"/>
              <a:t>Which ones might most easily transfer from big companies to smaller ones?</a:t>
            </a:r>
          </a:p>
          <a:p>
            <a:pPr lvl="1"/>
            <a:r>
              <a:rPr lang="en-US" dirty="0"/>
              <a:t>What do you make of the trends observed in BSIMM1 and the IEEE paper?</a:t>
            </a:r>
          </a:p>
          <a:p>
            <a:r>
              <a:rPr lang="en-US" dirty="0"/>
              <a:t>The paper claims that BSIMM will help achieve the following – do you believe it?</a:t>
            </a:r>
          </a:p>
          <a:p>
            <a:pPr lvl="1"/>
            <a:r>
              <a:rPr lang="en-US" dirty="0"/>
              <a:t>Informed risk management decisions</a:t>
            </a:r>
          </a:p>
          <a:p>
            <a:pPr lvl="1"/>
            <a:r>
              <a:rPr lang="en-US" dirty="0"/>
              <a:t>Clarity on the “the right thing to do” for those involved in software security</a:t>
            </a:r>
          </a:p>
          <a:p>
            <a:pPr lvl="1"/>
            <a:r>
              <a:rPr lang="en-US" dirty="0"/>
              <a:t>Cost reduction through standard, repeatable processes</a:t>
            </a:r>
          </a:p>
          <a:p>
            <a:pPr lvl="1"/>
            <a:r>
              <a:rPr lang="en-US" dirty="0"/>
              <a:t>Increased code quality</a:t>
            </a:r>
          </a:p>
          <a:p>
            <a:r>
              <a:rPr lang="en-US" dirty="0"/>
              <a:t>What do you think about the BSIMM development methodology? Tweaks or improvements possible? </a:t>
            </a:r>
          </a:p>
          <a:p>
            <a:pPr lvl="1"/>
            <a:r>
              <a:rPr lang="en-US" dirty="0"/>
              <a:t>E.g., they did not use open coding, nor take steps toward calibrating judgment</a:t>
            </a:r>
          </a:p>
          <a:p>
            <a:r>
              <a:rPr lang="en-US" dirty="0"/>
              <a:t>What is the relevance of BSIMM today? How could we improve it?</a:t>
            </a:r>
          </a:p>
          <a:p>
            <a:pPr lvl="1"/>
            <a:r>
              <a:rPr lang="en-US" dirty="0"/>
              <a:t>How might you measure the impact of particular practices?</a:t>
            </a:r>
          </a:p>
          <a:p>
            <a:pPr lvl="1"/>
            <a:r>
              <a:rPr lang="en-US" dirty="0"/>
              <a:t>How does it relate to </a:t>
            </a:r>
            <a:r>
              <a:rPr lang="en-US" dirty="0" err="1"/>
              <a:t>DevSecOps</a:t>
            </a:r>
            <a:r>
              <a:rPr lang="en-US" dirty="0"/>
              <a:t>? How does it apply to small companies?</a:t>
            </a:r>
          </a:p>
        </p:txBody>
      </p:sp>
    </p:spTree>
    <p:extLst>
      <p:ext uri="{BB962C8B-B14F-4D97-AF65-F5344CB8AC3E}">
        <p14:creationId xmlns:p14="http://schemas.microsoft.com/office/powerpoint/2010/main" val="190511615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297B4-AB81-7457-D16E-14624A60F77E}"/>
              </a:ext>
            </a:extLst>
          </p:cNvPr>
          <p:cNvSpPr>
            <a:spLocks noGrp="1"/>
          </p:cNvSpPr>
          <p:nvPr>
            <p:ph type="title"/>
          </p:nvPr>
        </p:nvSpPr>
        <p:spPr/>
        <p:txBody>
          <a:bodyPr/>
          <a:lstStyle/>
          <a:p>
            <a:r>
              <a:rPr lang="en-US" dirty="0"/>
              <a:t>What do SSF practices aim to achieve?</a:t>
            </a:r>
          </a:p>
        </p:txBody>
      </p:sp>
      <p:pic>
        <p:nvPicPr>
          <p:cNvPr id="4" name="Content Placeholder 3">
            <a:extLst>
              <a:ext uri="{FF2B5EF4-FFF2-40B4-BE49-F238E27FC236}">
                <a16:creationId xmlns:a16="http://schemas.microsoft.com/office/drawing/2014/main" id="{27F02446-1202-285F-94FD-862F06D5B397}"/>
              </a:ext>
            </a:extLst>
          </p:cNvPr>
          <p:cNvPicPr>
            <a:picLocks noGrp="1" noChangeAspect="1"/>
          </p:cNvPicPr>
          <p:nvPr>
            <p:ph idx="1"/>
          </p:nvPr>
        </p:nvPicPr>
        <p:blipFill>
          <a:blip r:embed="rId2"/>
          <a:stretch>
            <a:fillRect/>
          </a:stretch>
        </p:blipFill>
        <p:spPr>
          <a:xfrm>
            <a:off x="1239493" y="1825625"/>
            <a:ext cx="9713013" cy="4351338"/>
          </a:xfrm>
          <a:prstGeom prst="rect">
            <a:avLst/>
          </a:prstGeom>
        </p:spPr>
      </p:pic>
    </p:spTree>
    <p:extLst>
      <p:ext uri="{BB962C8B-B14F-4D97-AF65-F5344CB8AC3E}">
        <p14:creationId xmlns:p14="http://schemas.microsoft.com/office/powerpoint/2010/main" val="2611421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656A6-BC12-789D-85D2-08971B6D602D}"/>
              </a:ext>
            </a:extLst>
          </p:cNvPr>
          <p:cNvSpPr>
            <a:spLocks noGrp="1"/>
          </p:cNvSpPr>
          <p:nvPr>
            <p:ph type="title"/>
          </p:nvPr>
        </p:nvSpPr>
        <p:spPr/>
        <p:txBody>
          <a:bodyPr/>
          <a:lstStyle/>
          <a:p>
            <a:r>
              <a:rPr lang="en-US" dirty="0"/>
              <a:t>In 2008, software security was a young field</a:t>
            </a:r>
          </a:p>
        </p:txBody>
      </p:sp>
      <p:pic>
        <p:nvPicPr>
          <p:cNvPr id="4" name="Picture 3">
            <a:extLst>
              <a:ext uri="{FF2B5EF4-FFF2-40B4-BE49-F238E27FC236}">
                <a16:creationId xmlns:a16="http://schemas.microsoft.com/office/drawing/2014/main" id="{CD53923A-578A-914D-43FE-3C0FC18A9C86}"/>
              </a:ext>
            </a:extLst>
          </p:cNvPr>
          <p:cNvPicPr>
            <a:picLocks noChangeAspect="1"/>
          </p:cNvPicPr>
          <p:nvPr/>
        </p:nvPicPr>
        <p:blipFill>
          <a:blip r:embed="rId3"/>
          <a:stretch>
            <a:fillRect/>
          </a:stretch>
        </p:blipFill>
        <p:spPr>
          <a:xfrm>
            <a:off x="480540" y="1854889"/>
            <a:ext cx="5755668" cy="5003111"/>
          </a:xfrm>
          <a:prstGeom prst="rect">
            <a:avLst/>
          </a:prstGeom>
        </p:spPr>
      </p:pic>
      <p:sp>
        <p:nvSpPr>
          <p:cNvPr id="5" name="TextBox 4">
            <a:extLst>
              <a:ext uri="{FF2B5EF4-FFF2-40B4-BE49-F238E27FC236}">
                <a16:creationId xmlns:a16="http://schemas.microsoft.com/office/drawing/2014/main" id="{4EFB0E3E-D3C7-5D62-DCC8-E2EB81794B5D}"/>
              </a:ext>
            </a:extLst>
          </p:cNvPr>
          <p:cNvSpPr txBox="1"/>
          <p:nvPr/>
        </p:nvSpPr>
        <p:spPr>
          <a:xfrm>
            <a:off x="4666250" y="3473768"/>
            <a:ext cx="1429750" cy="369332"/>
          </a:xfrm>
          <a:prstGeom prst="rect">
            <a:avLst/>
          </a:prstGeom>
          <a:noFill/>
          <a:ln>
            <a:solidFill>
              <a:schemeClr val="accent1"/>
            </a:solidFill>
          </a:ln>
        </p:spPr>
        <p:txBody>
          <a:bodyPr wrap="none" rtlCol="0">
            <a:spAutoFit/>
          </a:bodyPr>
          <a:lstStyle/>
          <a:p>
            <a:r>
              <a:rPr lang="en-US" dirty="0">
                <a:solidFill>
                  <a:schemeClr val="bg1"/>
                </a:solidFill>
              </a:rPr>
              <a:t>January 2002</a:t>
            </a:r>
          </a:p>
        </p:txBody>
      </p:sp>
      <p:pic>
        <p:nvPicPr>
          <p:cNvPr id="6" name="Picture 5">
            <a:extLst>
              <a:ext uri="{FF2B5EF4-FFF2-40B4-BE49-F238E27FC236}">
                <a16:creationId xmlns:a16="http://schemas.microsoft.com/office/drawing/2014/main" id="{A8A3A933-28F6-974A-3207-E0CA734E6DD1}"/>
              </a:ext>
            </a:extLst>
          </p:cNvPr>
          <p:cNvPicPr>
            <a:picLocks noChangeAspect="1"/>
          </p:cNvPicPr>
          <p:nvPr/>
        </p:nvPicPr>
        <p:blipFill>
          <a:blip r:embed="rId4"/>
          <a:stretch>
            <a:fillRect/>
          </a:stretch>
        </p:blipFill>
        <p:spPr>
          <a:xfrm>
            <a:off x="6510811" y="1854889"/>
            <a:ext cx="5079800" cy="5972375"/>
          </a:xfrm>
          <a:prstGeom prst="rect">
            <a:avLst/>
          </a:prstGeom>
        </p:spPr>
      </p:pic>
      <p:sp>
        <p:nvSpPr>
          <p:cNvPr id="7" name="TextBox 6">
            <a:extLst>
              <a:ext uri="{FF2B5EF4-FFF2-40B4-BE49-F238E27FC236}">
                <a16:creationId xmlns:a16="http://schemas.microsoft.com/office/drawing/2014/main" id="{BF1B1F40-AD3D-1647-4ADF-906D5F744118}"/>
              </a:ext>
            </a:extLst>
          </p:cNvPr>
          <p:cNvSpPr txBox="1"/>
          <p:nvPr/>
        </p:nvSpPr>
        <p:spPr>
          <a:xfrm>
            <a:off x="10421918" y="3429000"/>
            <a:ext cx="1058303" cy="369332"/>
          </a:xfrm>
          <a:prstGeom prst="rect">
            <a:avLst/>
          </a:prstGeom>
          <a:noFill/>
          <a:ln>
            <a:solidFill>
              <a:schemeClr val="accent4">
                <a:lumMod val="20000"/>
                <a:lumOff val="80000"/>
              </a:schemeClr>
            </a:solidFill>
          </a:ln>
        </p:spPr>
        <p:txBody>
          <a:bodyPr wrap="none" rtlCol="0">
            <a:spAutoFit/>
          </a:bodyPr>
          <a:lstStyle/>
          <a:p>
            <a:r>
              <a:rPr lang="en-US" dirty="0"/>
              <a:t>July 2006</a:t>
            </a:r>
          </a:p>
        </p:txBody>
      </p:sp>
    </p:spTree>
    <p:extLst>
      <p:ext uri="{BB962C8B-B14F-4D97-AF65-F5344CB8AC3E}">
        <p14:creationId xmlns:p14="http://schemas.microsoft.com/office/powerpoint/2010/main" val="396133962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dissolve">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500"/>
                                        <p:tgtEl>
                                          <p:spTgt spid="6"/>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13238-747F-DD23-911B-5B36CDECFB7F}"/>
              </a:ext>
            </a:extLst>
          </p:cNvPr>
          <p:cNvSpPr>
            <a:spLocks noGrp="1"/>
          </p:cNvSpPr>
          <p:nvPr>
            <p:ph type="title"/>
          </p:nvPr>
        </p:nvSpPr>
        <p:spPr/>
        <p:txBody>
          <a:bodyPr/>
          <a:lstStyle/>
          <a:p>
            <a:r>
              <a:rPr lang="en-US" dirty="0"/>
              <a:t>BSIMM arrived in early 2009. What was it?</a:t>
            </a:r>
          </a:p>
        </p:txBody>
      </p:sp>
      <p:sp>
        <p:nvSpPr>
          <p:cNvPr id="3" name="Content Placeholder 2">
            <a:extLst>
              <a:ext uri="{FF2B5EF4-FFF2-40B4-BE49-F238E27FC236}">
                <a16:creationId xmlns:a16="http://schemas.microsoft.com/office/drawing/2014/main" id="{C763F1A3-727E-55DB-C4A1-EE6C50BCE6FA}"/>
              </a:ext>
            </a:extLst>
          </p:cNvPr>
          <p:cNvSpPr>
            <a:spLocks noGrp="1"/>
          </p:cNvSpPr>
          <p:nvPr>
            <p:ph sz="half" idx="1"/>
          </p:nvPr>
        </p:nvSpPr>
        <p:spPr>
          <a:xfrm>
            <a:off x="3657600" y="1825625"/>
            <a:ext cx="5181600" cy="1603375"/>
          </a:xfrm>
        </p:spPr>
        <p:txBody>
          <a:bodyPr>
            <a:normAutofit lnSpcReduction="10000"/>
          </a:bodyPr>
          <a:lstStyle/>
          <a:p>
            <a:pPr marL="0" indent="0" algn="ctr">
              <a:buNone/>
            </a:pPr>
            <a:r>
              <a:rPr lang="en-US" dirty="0"/>
              <a:t>“Our aim with BSIMM is to </a:t>
            </a:r>
            <a:r>
              <a:rPr lang="en-US" b="1" dirty="0"/>
              <a:t>document</a:t>
            </a:r>
            <a:r>
              <a:rPr lang="en-US" dirty="0"/>
              <a:t> the </a:t>
            </a:r>
            <a:r>
              <a:rPr lang="en-US" b="1" dirty="0"/>
              <a:t>activities common </a:t>
            </a:r>
            <a:r>
              <a:rPr lang="en-US" dirty="0"/>
              <a:t>to all of the </a:t>
            </a:r>
            <a:r>
              <a:rPr lang="en-US" b="1" dirty="0"/>
              <a:t>leading software security initiatives</a:t>
            </a:r>
            <a:r>
              <a:rPr lang="en-US" dirty="0"/>
              <a:t>” </a:t>
            </a:r>
          </a:p>
        </p:txBody>
      </p:sp>
      <p:pic>
        <p:nvPicPr>
          <p:cNvPr id="8" name="Content Placeholder 4">
            <a:extLst>
              <a:ext uri="{FF2B5EF4-FFF2-40B4-BE49-F238E27FC236}">
                <a16:creationId xmlns:a16="http://schemas.microsoft.com/office/drawing/2014/main" id="{095DA688-FD0D-2E57-9787-E36F5A6B0BBA}"/>
              </a:ext>
            </a:extLst>
          </p:cNvPr>
          <p:cNvPicPr>
            <a:picLocks noChangeAspect="1"/>
          </p:cNvPicPr>
          <p:nvPr/>
        </p:nvPicPr>
        <p:blipFill>
          <a:blip r:embed="rId3"/>
          <a:stretch>
            <a:fillRect/>
          </a:stretch>
        </p:blipFill>
        <p:spPr>
          <a:xfrm>
            <a:off x="3657600" y="3503530"/>
            <a:ext cx="5181600" cy="2673433"/>
          </a:xfrm>
          <a:prstGeom prst="rect">
            <a:avLst/>
          </a:prstGeom>
        </p:spPr>
      </p:pic>
    </p:spTree>
    <p:extLst>
      <p:ext uri="{BB962C8B-B14F-4D97-AF65-F5344CB8AC3E}">
        <p14:creationId xmlns:p14="http://schemas.microsoft.com/office/powerpoint/2010/main" val="2196306242"/>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2AB6E8-F7E7-03B7-55A1-E1AD8BD0250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E125AD-4C6F-5B1C-70C8-B9D027C055CD}"/>
              </a:ext>
            </a:extLst>
          </p:cNvPr>
          <p:cNvSpPr>
            <a:spLocks noGrp="1"/>
          </p:cNvSpPr>
          <p:nvPr>
            <p:ph type="title"/>
          </p:nvPr>
        </p:nvSpPr>
        <p:spPr/>
        <p:txBody>
          <a:bodyPr/>
          <a:lstStyle/>
          <a:p>
            <a:r>
              <a:rPr lang="en-US" dirty="0"/>
              <a:t>BSIMM arrived in early 2009. What was it?</a:t>
            </a:r>
          </a:p>
        </p:txBody>
      </p:sp>
      <p:sp>
        <p:nvSpPr>
          <p:cNvPr id="3" name="Content Placeholder 2">
            <a:extLst>
              <a:ext uri="{FF2B5EF4-FFF2-40B4-BE49-F238E27FC236}">
                <a16:creationId xmlns:a16="http://schemas.microsoft.com/office/drawing/2014/main" id="{A9DC5D0F-6AF4-8D09-089D-68D303241644}"/>
              </a:ext>
            </a:extLst>
          </p:cNvPr>
          <p:cNvSpPr>
            <a:spLocks noGrp="1"/>
          </p:cNvSpPr>
          <p:nvPr>
            <p:ph sz="half" idx="1"/>
          </p:nvPr>
        </p:nvSpPr>
        <p:spPr>
          <a:xfrm>
            <a:off x="838200" y="1825625"/>
            <a:ext cx="5181600" cy="1603375"/>
          </a:xfrm>
        </p:spPr>
        <p:txBody>
          <a:bodyPr>
            <a:normAutofit lnSpcReduction="10000"/>
          </a:bodyPr>
          <a:lstStyle/>
          <a:p>
            <a:pPr marL="0" indent="0" algn="ctr">
              <a:buNone/>
            </a:pPr>
            <a:r>
              <a:rPr lang="en-US" dirty="0"/>
              <a:t>“Our aim with BSIMM is to </a:t>
            </a:r>
            <a:r>
              <a:rPr lang="en-US" b="1" dirty="0"/>
              <a:t>document</a:t>
            </a:r>
            <a:r>
              <a:rPr lang="en-US" dirty="0"/>
              <a:t> the </a:t>
            </a:r>
            <a:r>
              <a:rPr lang="en-US" b="1" dirty="0"/>
              <a:t>activities common </a:t>
            </a:r>
            <a:r>
              <a:rPr lang="en-US" dirty="0"/>
              <a:t>to all of the </a:t>
            </a:r>
            <a:r>
              <a:rPr lang="en-US" b="1" dirty="0"/>
              <a:t>leading software security initiatives</a:t>
            </a:r>
            <a:r>
              <a:rPr lang="en-US" dirty="0"/>
              <a:t>” </a:t>
            </a:r>
          </a:p>
        </p:txBody>
      </p:sp>
      <p:pic>
        <p:nvPicPr>
          <p:cNvPr id="8" name="Content Placeholder 4">
            <a:extLst>
              <a:ext uri="{FF2B5EF4-FFF2-40B4-BE49-F238E27FC236}">
                <a16:creationId xmlns:a16="http://schemas.microsoft.com/office/drawing/2014/main" id="{B553CCEB-E851-EA7C-A9A7-FEC2305DD348}"/>
              </a:ext>
            </a:extLst>
          </p:cNvPr>
          <p:cNvPicPr>
            <a:picLocks noChangeAspect="1"/>
          </p:cNvPicPr>
          <p:nvPr/>
        </p:nvPicPr>
        <p:blipFill>
          <a:blip r:embed="rId3"/>
          <a:stretch>
            <a:fillRect/>
          </a:stretch>
        </p:blipFill>
        <p:spPr>
          <a:xfrm>
            <a:off x="838200" y="3503530"/>
            <a:ext cx="5181600" cy="2673433"/>
          </a:xfrm>
          <a:prstGeom prst="rect">
            <a:avLst/>
          </a:prstGeom>
        </p:spPr>
      </p:pic>
      <p:pic>
        <p:nvPicPr>
          <p:cNvPr id="9" name="Content Placeholder 8">
            <a:extLst>
              <a:ext uri="{FF2B5EF4-FFF2-40B4-BE49-F238E27FC236}">
                <a16:creationId xmlns:a16="http://schemas.microsoft.com/office/drawing/2014/main" id="{0AD959D3-AB3A-12C9-D90D-F03D440F685C}"/>
              </a:ext>
            </a:extLst>
          </p:cNvPr>
          <p:cNvPicPr>
            <a:picLocks noGrp="1" noChangeAspect="1"/>
          </p:cNvPicPr>
          <p:nvPr>
            <p:ph sz="half" idx="2"/>
          </p:nvPr>
        </p:nvPicPr>
        <p:blipFill>
          <a:blip r:embed="rId4"/>
          <a:stretch>
            <a:fillRect/>
          </a:stretch>
        </p:blipFill>
        <p:spPr>
          <a:xfrm>
            <a:off x="6172202" y="2358951"/>
            <a:ext cx="5181600" cy="3349503"/>
          </a:xfrm>
          <a:prstGeom prst="rect">
            <a:avLst/>
          </a:prstGeom>
        </p:spPr>
      </p:pic>
      <p:sp>
        <p:nvSpPr>
          <p:cNvPr id="10" name="TextBox 9">
            <a:extLst>
              <a:ext uri="{FF2B5EF4-FFF2-40B4-BE49-F238E27FC236}">
                <a16:creationId xmlns:a16="http://schemas.microsoft.com/office/drawing/2014/main" id="{51116FB2-71E5-2757-6969-23FF4892679F}"/>
              </a:ext>
            </a:extLst>
          </p:cNvPr>
          <p:cNvSpPr txBox="1"/>
          <p:nvPr/>
        </p:nvSpPr>
        <p:spPr>
          <a:xfrm>
            <a:off x="6791953" y="5846544"/>
            <a:ext cx="2557359" cy="923330"/>
          </a:xfrm>
          <a:prstGeom prst="rect">
            <a:avLst/>
          </a:prstGeom>
          <a:noFill/>
        </p:spPr>
        <p:txBody>
          <a:bodyPr wrap="square" rtlCol="0">
            <a:spAutoFit/>
          </a:bodyPr>
          <a:lstStyle/>
          <a:p>
            <a:r>
              <a:rPr lang="en-US" dirty="0"/>
              <a:t>Alex Gantman, now VP of Security Engineering, directly participated</a:t>
            </a:r>
          </a:p>
        </p:txBody>
      </p:sp>
      <p:cxnSp>
        <p:nvCxnSpPr>
          <p:cNvPr id="11" name="Straight Arrow Connector 10">
            <a:extLst>
              <a:ext uri="{FF2B5EF4-FFF2-40B4-BE49-F238E27FC236}">
                <a16:creationId xmlns:a16="http://schemas.microsoft.com/office/drawing/2014/main" id="{75A50894-33E4-2CD1-C90F-31C1896594F6}"/>
              </a:ext>
            </a:extLst>
          </p:cNvPr>
          <p:cNvCxnSpPr>
            <a:cxnSpLocks/>
          </p:cNvCxnSpPr>
          <p:nvPr/>
        </p:nvCxnSpPr>
        <p:spPr>
          <a:xfrm flipV="1">
            <a:off x="7555833" y="5086131"/>
            <a:ext cx="0" cy="760413"/>
          </a:xfrm>
          <a:prstGeom prst="straightConnector1">
            <a:avLst/>
          </a:prstGeom>
          <a:ln w="38100">
            <a:tailEnd type="triangle" w="lg" len="lg"/>
          </a:ln>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73A882BA-0DB4-A358-84E5-E4820DB5C96D}"/>
              </a:ext>
            </a:extLst>
          </p:cNvPr>
          <p:cNvSpPr txBox="1">
            <a:spLocks/>
          </p:cNvSpPr>
          <p:nvPr/>
        </p:nvSpPr>
        <p:spPr>
          <a:xfrm>
            <a:off x="6172200" y="1825625"/>
            <a:ext cx="5181600" cy="4989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t>Subjects: 9 large companies</a:t>
            </a:r>
          </a:p>
        </p:txBody>
      </p:sp>
      <p:pic>
        <p:nvPicPr>
          <p:cNvPr id="18" name="Picture 2" descr="Alex Gantman - Qualcomm | LinkedIn">
            <a:extLst>
              <a:ext uri="{FF2B5EF4-FFF2-40B4-BE49-F238E27FC236}">
                <a16:creationId xmlns:a16="http://schemas.microsoft.com/office/drawing/2014/main" id="{A813ACA7-B8F3-3CB9-4063-C447B27321B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13904" y="5901788"/>
            <a:ext cx="812842" cy="812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79393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500"/>
                                        <p:tgtEl>
                                          <p:spTgt spid="16"/>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dissolve">
                                      <p:cBhvr>
                                        <p:cTn id="15" dur="500"/>
                                        <p:tgtEl>
                                          <p:spTgt spid="10"/>
                                        </p:tgtEl>
                                      </p:cBhvr>
                                    </p:animEffect>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par>
                                <p:cTn id="20" presetID="9" presetClass="entr" presetSubtype="0"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dissolv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0BDCFC4C-4F6B-48C9-98EB-6B8E58636529}"/>
              </a:ext>
            </a:extLst>
          </p:cNvPr>
          <p:cNvSpPr/>
          <p:nvPr/>
        </p:nvSpPr>
        <p:spPr>
          <a:xfrm>
            <a:off x="517255" y="1618806"/>
            <a:ext cx="10836545" cy="4764976"/>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A5EB35D-90D4-4D0B-2877-AAE90F5AD5A4}"/>
              </a:ext>
            </a:extLst>
          </p:cNvPr>
          <p:cNvSpPr>
            <a:spLocks noGrp="1"/>
          </p:cNvSpPr>
          <p:nvPr>
            <p:ph type="title"/>
          </p:nvPr>
        </p:nvSpPr>
        <p:spPr/>
        <p:txBody>
          <a:bodyPr/>
          <a:lstStyle/>
          <a:p>
            <a:r>
              <a:rPr lang="en-US" dirty="0"/>
              <a:t>What BSIMM is </a:t>
            </a:r>
            <a:r>
              <a:rPr lang="en-US" i="1" u="sng" dirty="0"/>
              <a:t>not</a:t>
            </a:r>
          </a:p>
        </p:txBody>
      </p:sp>
      <p:sp>
        <p:nvSpPr>
          <p:cNvPr id="6" name="Content Placeholder 5">
            <a:extLst>
              <a:ext uri="{FF2B5EF4-FFF2-40B4-BE49-F238E27FC236}">
                <a16:creationId xmlns:a16="http://schemas.microsoft.com/office/drawing/2014/main" id="{96A9EE1F-F18F-91C3-C0EB-0A6A5538556F}"/>
              </a:ext>
            </a:extLst>
          </p:cNvPr>
          <p:cNvSpPr>
            <a:spLocks noGrp="1"/>
          </p:cNvSpPr>
          <p:nvPr>
            <p:ph idx="1"/>
          </p:nvPr>
        </p:nvSpPr>
        <p:spPr/>
        <p:txBody>
          <a:bodyPr>
            <a:normAutofit lnSpcReduction="10000"/>
          </a:bodyPr>
          <a:lstStyle/>
          <a:p>
            <a:r>
              <a:rPr lang="en-US" dirty="0"/>
              <a:t>BSIMM is not a “how to” guide</a:t>
            </a:r>
          </a:p>
          <a:p>
            <a:pPr lvl="1"/>
            <a:r>
              <a:rPr lang="en-US" dirty="0"/>
              <a:t>Not prescriptive; doesn’t tell you what to do or how to do it</a:t>
            </a:r>
          </a:p>
          <a:p>
            <a:r>
              <a:rPr lang="en-US" dirty="0"/>
              <a:t>BSIMM is not a measure of performance</a:t>
            </a:r>
          </a:p>
          <a:p>
            <a:pPr lvl="1"/>
            <a:r>
              <a:rPr lang="en-US" dirty="0"/>
              <a:t>Or effectiveness, security, etc.</a:t>
            </a:r>
          </a:p>
          <a:p>
            <a:pPr lvl="1"/>
            <a:r>
              <a:rPr lang="en-US" dirty="0"/>
              <a:t>Doesn’t tell you if you are doing something well</a:t>
            </a:r>
          </a:p>
          <a:p>
            <a:r>
              <a:rPr lang="en-US" dirty="0"/>
              <a:t>BSIMM is not “best practices”</a:t>
            </a:r>
          </a:p>
          <a:p>
            <a:pPr lvl="1"/>
            <a:r>
              <a:rPr lang="en-US" dirty="0"/>
              <a:t>It is “actual practices”</a:t>
            </a:r>
          </a:p>
          <a:p>
            <a:r>
              <a:rPr lang="en-US" dirty="0"/>
              <a:t>It may tell you that you are doing many of the same activities as everyone else</a:t>
            </a:r>
          </a:p>
          <a:p>
            <a:pPr lvl="1"/>
            <a:r>
              <a:rPr lang="en-US" dirty="0"/>
              <a:t>But it will not tell you whether you are doing them well</a:t>
            </a:r>
          </a:p>
          <a:p>
            <a:pPr lvl="1"/>
            <a:r>
              <a:rPr lang="en-US" dirty="0"/>
              <a:t>Or whether doing them at all has any impact on the security of the product</a:t>
            </a:r>
          </a:p>
        </p:txBody>
      </p:sp>
      <p:pic>
        <p:nvPicPr>
          <p:cNvPr id="7" name="Picture 2" descr="Alex Gantman - Qualcomm | LinkedIn">
            <a:extLst>
              <a:ext uri="{FF2B5EF4-FFF2-40B4-BE49-F238E27FC236}">
                <a16:creationId xmlns:a16="http://schemas.microsoft.com/office/drawing/2014/main" id="{700B2470-824F-B9D4-90B2-51FC078C7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5116" y="301117"/>
            <a:ext cx="2029629" cy="2029629"/>
          </a:xfrm>
          <a:prstGeom prst="rect">
            <a:avLst/>
          </a:prstGeom>
          <a:noFill/>
          <a:extLst>
            <a:ext uri="{909E8E84-426E-40DD-AFC4-6F175D3DCCD1}">
              <a14:hiddenFill xmlns:a14="http://schemas.microsoft.com/office/drawing/2010/main">
                <a:solidFill>
                  <a:srgbClr val="FFFFFF"/>
                </a:solidFill>
              </a14:hiddenFill>
            </a:ext>
          </a:extLst>
        </p:spPr>
      </p:pic>
      <p:sp>
        <p:nvSpPr>
          <p:cNvPr id="10" name="Bent Arrow 9">
            <a:extLst>
              <a:ext uri="{FF2B5EF4-FFF2-40B4-BE49-F238E27FC236}">
                <a16:creationId xmlns:a16="http://schemas.microsoft.com/office/drawing/2014/main" id="{25824537-9D65-64E2-2F13-03782B10DCB1}"/>
              </a:ext>
            </a:extLst>
          </p:cNvPr>
          <p:cNvSpPr/>
          <p:nvPr/>
        </p:nvSpPr>
        <p:spPr>
          <a:xfrm>
            <a:off x="6821424" y="593408"/>
            <a:ext cx="2823692" cy="1097280"/>
          </a:xfrm>
          <a:prstGeom prst="bentArrow">
            <a:avLst>
              <a:gd name="adj1" fmla="val 26667"/>
              <a:gd name="adj2" fmla="val 25000"/>
              <a:gd name="adj3" fmla="val 25000"/>
              <a:gd name="adj4" fmla="val 43750"/>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TextBox 11">
            <a:extLst>
              <a:ext uri="{FF2B5EF4-FFF2-40B4-BE49-F238E27FC236}">
                <a16:creationId xmlns:a16="http://schemas.microsoft.com/office/drawing/2014/main" id="{3479D48B-5E94-08C2-0DEA-52BCBB0CF34B}"/>
              </a:ext>
            </a:extLst>
          </p:cNvPr>
          <p:cNvSpPr txBox="1"/>
          <p:nvPr/>
        </p:nvSpPr>
        <p:spPr>
          <a:xfrm>
            <a:off x="7366114" y="681037"/>
            <a:ext cx="2118529" cy="369332"/>
          </a:xfrm>
          <a:prstGeom prst="rect">
            <a:avLst/>
          </a:prstGeom>
          <a:noFill/>
        </p:spPr>
        <p:txBody>
          <a:bodyPr wrap="none" rtlCol="0">
            <a:spAutoFit/>
          </a:bodyPr>
          <a:lstStyle/>
          <a:p>
            <a:r>
              <a:rPr lang="en-US" dirty="0"/>
              <a:t>Slide written in 2015</a:t>
            </a:r>
          </a:p>
        </p:txBody>
      </p:sp>
    </p:spTree>
    <p:extLst>
      <p:ext uri="{BB962C8B-B14F-4D97-AF65-F5344CB8AC3E}">
        <p14:creationId xmlns:p14="http://schemas.microsoft.com/office/powerpoint/2010/main" val="12903216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dissolve">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dissolve">
                                      <p:cBhvr>
                                        <p:cTn id="15" dur="500"/>
                                        <p:tgtEl>
                                          <p:spTgt spid="6">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dissolve">
                                      <p:cBhvr>
                                        <p:cTn id="18" dur="500"/>
                                        <p:tgtEl>
                                          <p:spTgt spid="6">
                                            <p:txEl>
                                              <p:pRg st="3" end="3"/>
                                            </p:txEl>
                                          </p:spTgt>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dissolve">
                                      <p:cBhvr>
                                        <p:cTn id="21" dur="500"/>
                                        <p:tgtEl>
                                          <p:spTgt spid="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
                                            <p:txEl>
                                              <p:pRg st="5" end="5"/>
                                            </p:txEl>
                                          </p:spTgt>
                                        </p:tgtEl>
                                        <p:attrNameLst>
                                          <p:attrName>style.visibility</p:attrName>
                                        </p:attrNameLst>
                                      </p:cBhvr>
                                      <p:to>
                                        <p:strVal val="visible"/>
                                      </p:to>
                                    </p:set>
                                    <p:animEffect transition="in" filter="dissolve">
                                      <p:cBhvr>
                                        <p:cTn id="26" dur="500"/>
                                        <p:tgtEl>
                                          <p:spTgt spid="6">
                                            <p:txEl>
                                              <p:pRg st="5" end="5"/>
                                            </p:txEl>
                                          </p:spTgt>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animEffect transition="in" filter="dissolve">
                                      <p:cBhvr>
                                        <p:cTn id="29" dur="500"/>
                                        <p:tgtEl>
                                          <p:spTgt spid="6">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6">
                                            <p:txEl>
                                              <p:pRg st="7" end="7"/>
                                            </p:txEl>
                                          </p:spTgt>
                                        </p:tgtEl>
                                        <p:attrNameLst>
                                          <p:attrName>style.visibility</p:attrName>
                                        </p:attrNameLst>
                                      </p:cBhvr>
                                      <p:to>
                                        <p:strVal val="visible"/>
                                      </p:to>
                                    </p:set>
                                    <p:animEffect transition="in" filter="dissolve">
                                      <p:cBhvr>
                                        <p:cTn id="34" dur="500"/>
                                        <p:tgtEl>
                                          <p:spTgt spid="6">
                                            <p:txEl>
                                              <p:pRg st="7" end="7"/>
                                            </p:txEl>
                                          </p:spTgt>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6">
                                            <p:txEl>
                                              <p:pRg st="8" end="8"/>
                                            </p:txEl>
                                          </p:spTgt>
                                        </p:tgtEl>
                                        <p:attrNameLst>
                                          <p:attrName>style.visibility</p:attrName>
                                        </p:attrNameLst>
                                      </p:cBhvr>
                                      <p:to>
                                        <p:strVal val="visible"/>
                                      </p:to>
                                    </p:set>
                                    <p:animEffect transition="in" filter="dissolve">
                                      <p:cBhvr>
                                        <p:cTn id="37" dur="500"/>
                                        <p:tgtEl>
                                          <p:spTgt spid="6">
                                            <p:txEl>
                                              <p:pRg st="8" end="8"/>
                                            </p:txEl>
                                          </p:spTgt>
                                        </p:tgtEl>
                                      </p:cBhvr>
                                    </p:animEffect>
                                  </p:childTnLst>
                                </p:cTn>
                              </p:par>
                              <p:par>
                                <p:cTn id="38" presetID="9" presetClass="entr" presetSubtype="0" fill="hold" grpId="0" nodeType="withEffect">
                                  <p:stCondLst>
                                    <p:cond delay="0"/>
                                  </p:stCondLst>
                                  <p:childTnLst>
                                    <p:set>
                                      <p:cBhvr>
                                        <p:cTn id="39" dur="1" fill="hold">
                                          <p:stCondLst>
                                            <p:cond delay="0"/>
                                          </p:stCondLst>
                                        </p:cTn>
                                        <p:tgtEl>
                                          <p:spTgt spid="6">
                                            <p:txEl>
                                              <p:pRg st="9" end="9"/>
                                            </p:txEl>
                                          </p:spTgt>
                                        </p:tgtEl>
                                        <p:attrNameLst>
                                          <p:attrName>style.visibility</p:attrName>
                                        </p:attrNameLst>
                                      </p:cBhvr>
                                      <p:to>
                                        <p:strVal val="visible"/>
                                      </p:to>
                                    </p:set>
                                    <p:animEffect transition="in" filter="dissolve">
                                      <p:cBhvr>
                                        <p:cTn id="40" dur="500"/>
                                        <p:tgtEl>
                                          <p:spTgt spid="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4A721-CB43-6642-1EFD-90ADB63B08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8ED49F-D4DB-AA1A-FC86-E68FF6036280}"/>
              </a:ext>
            </a:extLst>
          </p:cNvPr>
          <p:cNvSpPr>
            <a:spLocks noGrp="1"/>
          </p:cNvSpPr>
          <p:nvPr>
            <p:ph type="title"/>
          </p:nvPr>
        </p:nvSpPr>
        <p:spPr/>
        <p:txBody>
          <a:bodyPr/>
          <a:lstStyle/>
          <a:p>
            <a:r>
              <a:rPr lang="en-US" dirty="0"/>
              <a:t>How was the BSIMM constructed?</a:t>
            </a:r>
          </a:p>
        </p:txBody>
      </p:sp>
      <p:graphicFrame>
        <p:nvGraphicFramePr>
          <p:cNvPr id="6" name="Content Placeholder 5">
            <a:extLst>
              <a:ext uri="{FF2B5EF4-FFF2-40B4-BE49-F238E27FC236}">
                <a16:creationId xmlns:a16="http://schemas.microsoft.com/office/drawing/2014/main" id="{2F5B3C2B-02F4-C0F2-8E1D-286FC3F9DCE3}"/>
              </a:ext>
            </a:extLst>
          </p:cNvPr>
          <p:cNvGraphicFramePr>
            <a:graphicFrameLocks noGrp="1"/>
          </p:cNvGraphicFramePr>
          <p:nvPr>
            <p:ph idx="1"/>
            <p:extLst>
              <p:ext uri="{D42A27DB-BD31-4B8C-83A1-F6EECF244321}">
                <p14:modId xmlns:p14="http://schemas.microsoft.com/office/powerpoint/2010/main" val="2522526663"/>
              </p:ext>
            </p:extLst>
          </p:nvPr>
        </p:nvGraphicFramePr>
        <p:xfrm>
          <a:off x="699516" y="1843913"/>
          <a:ext cx="10792968" cy="4206240"/>
        </p:xfrm>
        <a:graphic>
          <a:graphicData uri="http://schemas.openxmlformats.org/drawingml/2006/table">
            <a:tbl>
              <a:tblPr>
                <a:tableStyleId>{5C22544A-7EE6-4342-B048-85BDC9FD1C3A}</a:tableStyleId>
              </a:tblPr>
              <a:tblGrid>
                <a:gridCol w="2293115">
                  <a:extLst>
                    <a:ext uri="{9D8B030D-6E8A-4147-A177-3AD203B41FA5}">
                      <a16:colId xmlns:a16="http://schemas.microsoft.com/office/drawing/2014/main" val="2285584776"/>
                    </a:ext>
                  </a:extLst>
                </a:gridCol>
                <a:gridCol w="8499853">
                  <a:extLst>
                    <a:ext uri="{9D8B030D-6E8A-4147-A177-3AD203B41FA5}">
                      <a16:colId xmlns:a16="http://schemas.microsoft.com/office/drawing/2014/main" val="3081237563"/>
                    </a:ext>
                  </a:extLst>
                </a:gridCol>
              </a:tblGrid>
              <a:tr h="370840">
                <a:tc>
                  <a:txBody>
                    <a:bodyPr/>
                    <a:lstStyle/>
                    <a:p>
                      <a:r>
                        <a:rPr lang="en-US" sz="2800" dirty="0">
                          <a:solidFill>
                            <a:schemeClr val="tx1"/>
                          </a:solidFill>
                        </a:rPr>
                        <a:t>1. </a:t>
                      </a:r>
                      <a:r>
                        <a:rPr lang="en-US" sz="2800" b="1" dirty="0">
                          <a:solidFill>
                            <a:schemeClr val="tx1"/>
                          </a:solidFill>
                        </a:rPr>
                        <a:t>Interviews</a:t>
                      </a:r>
                      <a:endParaRPr lang="en-US" sz="2800"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An investigator carries out a multi-hour interview with each participant.</a:t>
                      </a:r>
                    </a:p>
                  </a:txBody>
                  <a:tcPr>
                    <a:noFill/>
                  </a:tcPr>
                </a:tc>
                <a:extLst>
                  <a:ext uri="{0D108BD9-81ED-4DB2-BD59-A6C34878D82A}">
                    <a16:rowId xmlns:a16="http://schemas.microsoft.com/office/drawing/2014/main" val="3861975010"/>
                  </a:ext>
                </a:extLst>
              </a:tr>
              <a:tr h="370840">
                <a:tc>
                  <a:txBody>
                    <a:bodyPr/>
                    <a:lstStyle/>
                    <a:p>
                      <a:r>
                        <a:rPr lang="en-US" sz="2800" dirty="0">
                          <a:solidFill>
                            <a:schemeClr val="tx1"/>
                          </a:solidFill>
                        </a:rPr>
                        <a:t>2. </a:t>
                      </a:r>
                      <a:r>
                        <a:rPr lang="en-US" sz="2800" b="1" dirty="0">
                          <a:solidFill>
                            <a:schemeClr val="tx1"/>
                          </a:solidFill>
                        </a:rPr>
                        <a:t>Coding</a:t>
                      </a:r>
                      <a:endParaRPr lang="en-US" sz="2800" dirty="0">
                        <a:solidFill>
                          <a:schemeClr val="tx1"/>
                        </a:solidFill>
                      </a:endParaRPr>
                    </a:p>
                  </a:txBody>
                  <a:tcPr>
                    <a:noFill/>
                  </a:tcPr>
                </a:tc>
                <a:tc>
                  <a:txBody>
                    <a:bodyPr/>
                    <a:lstStyle/>
                    <a:p>
                      <a:r>
                        <a:rPr lang="en-US" sz="2800" dirty="0">
                          <a:solidFill>
                            <a:schemeClr val="tx1"/>
                          </a:solidFill>
                        </a:rPr>
                        <a:t>Each investigator creates twelve “bullet lists” for each of the nine organizations, one bullet list for each practice identified by the </a:t>
                      </a:r>
                      <a:r>
                        <a:rPr lang="en-US" sz="2800" i="1" dirty="0">
                          <a:solidFill>
                            <a:schemeClr val="tx1"/>
                          </a:solidFill>
                        </a:rPr>
                        <a:t>Software Security Framework </a:t>
                      </a:r>
                      <a:r>
                        <a:rPr lang="en-US" sz="2800" dirty="0">
                          <a:solidFill>
                            <a:schemeClr val="tx1"/>
                          </a:solidFill>
                        </a:rPr>
                        <a:t>(SSF).</a:t>
                      </a:r>
                    </a:p>
                  </a:txBody>
                  <a:tcPr>
                    <a:noFill/>
                  </a:tcPr>
                </a:tc>
                <a:extLst>
                  <a:ext uri="{0D108BD9-81ED-4DB2-BD59-A6C34878D82A}">
                    <a16:rowId xmlns:a16="http://schemas.microsoft.com/office/drawing/2014/main" val="3352937552"/>
                  </a:ext>
                </a:extLst>
              </a:tr>
              <a:tr h="370840">
                <a:tc>
                  <a:txBody>
                    <a:bodyPr/>
                    <a:lstStyle/>
                    <a:p>
                      <a:r>
                        <a:rPr lang="en-US" sz="2800" dirty="0">
                          <a:solidFill>
                            <a:schemeClr val="tx1"/>
                          </a:solidFill>
                        </a:rPr>
                        <a:t>3. </a:t>
                      </a:r>
                      <a:r>
                        <a:rPr lang="en-US" sz="2800" b="1" dirty="0">
                          <a:solidFill>
                            <a:schemeClr val="tx1"/>
                          </a:solidFill>
                        </a:rPr>
                        <a:t>Unification</a:t>
                      </a:r>
                      <a:endParaRPr lang="en-US" sz="2800" dirty="0">
                        <a:solidFill>
                          <a:schemeClr val="tx1"/>
                        </a:solidFill>
                      </a:endParaRPr>
                    </a:p>
                  </a:txBody>
                  <a:tcP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Investigators fuse practice lists for each company into per-practice lists for all companies; note prevalence.</a:t>
                      </a:r>
                    </a:p>
                  </a:txBody>
                  <a:tcPr>
                    <a:noFill/>
                  </a:tcPr>
                </a:tc>
                <a:extLst>
                  <a:ext uri="{0D108BD9-81ED-4DB2-BD59-A6C34878D82A}">
                    <a16:rowId xmlns:a16="http://schemas.microsoft.com/office/drawing/2014/main" val="4188826235"/>
                  </a:ext>
                </a:extLst>
              </a:tr>
              <a:tr h="370840">
                <a:tc>
                  <a:txBody>
                    <a:bodyPr/>
                    <a:lstStyle/>
                    <a:p>
                      <a:r>
                        <a:rPr lang="en-US" sz="2800" dirty="0">
                          <a:solidFill>
                            <a:schemeClr val="tx1"/>
                          </a:solidFill>
                        </a:rPr>
                        <a:t>4. </a:t>
                      </a:r>
                      <a:r>
                        <a:rPr lang="en-US" sz="2800" b="1" dirty="0">
                          <a:solidFill>
                            <a:schemeClr val="tx1"/>
                          </a:solidFill>
                        </a:rPr>
                        <a:t>Leveling</a:t>
                      </a:r>
                      <a:endParaRPr lang="en-US" sz="2800" dirty="0">
                        <a:solidFill>
                          <a:schemeClr val="tx1"/>
                        </a:solidFill>
                      </a:endParaRPr>
                    </a:p>
                  </a:txBody>
                  <a:tcPr>
                    <a:noFill/>
                  </a:tcPr>
                </a:tc>
                <a:tc>
                  <a:txBody>
                    <a:bodyPr/>
                    <a:lstStyle/>
                    <a:p>
                      <a:r>
                        <a:rPr lang="en-US" sz="2800" dirty="0">
                          <a:solidFill>
                            <a:schemeClr val="tx1"/>
                          </a:solidFill>
                        </a:rPr>
                        <a:t>Investigators rate maturity level of each individual practice, given its difficulty and context.</a:t>
                      </a:r>
                    </a:p>
                  </a:txBody>
                  <a:tcPr>
                    <a:noFill/>
                  </a:tcPr>
                </a:tc>
                <a:extLst>
                  <a:ext uri="{0D108BD9-81ED-4DB2-BD59-A6C34878D82A}">
                    <a16:rowId xmlns:a16="http://schemas.microsoft.com/office/drawing/2014/main" val="1049000058"/>
                  </a:ext>
                </a:extLst>
              </a:tr>
            </a:tbl>
          </a:graphicData>
        </a:graphic>
      </p:graphicFrame>
      <p:sp>
        <p:nvSpPr>
          <p:cNvPr id="8" name="Rectangle 7">
            <a:extLst>
              <a:ext uri="{FF2B5EF4-FFF2-40B4-BE49-F238E27FC236}">
                <a16:creationId xmlns:a16="http://schemas.microsoft.com/office/drawing/2014/main" id="{A6806711-04F4-4538-7C81-18A5C78982BB}"/>
              </a:ext>
            </a:extLst>
          </p:cNvPr>
          <p:cNvSpPr/>
          <p:nvPr/>
        </p:nvSpPr>
        <p:spPr>
          <a:xfrm>
            <a:off x="384048" y="4163980"/>
            <a:ext cx="11283696" cy="9601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86EF118-0D01-59B9-2E3E-628F4FC40EED}"/>
              </a:ext>
            </a:extLst>
          </p:cNvPr>
          <p:cNvSpPr/>
          <p:nvPr/>
        </p:nvSpPr>
        <p:spPr>
          <a:xfrm>
            <a:off x="384048" y="5123815"/>
            <a:ext cx="11599164" cy="111613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AFA12AB-118D-99BD-3959-CB7030A6008B}"/>
              </a:ext>
            </a:extLst>
          </p:cNvPr>
          <p:cNvSpPr/>
          <p:nvPr/>
        </p:nvSpPr>
        <p:spPr>
          <a:xfrm>
            <a:off x="384048" y="2798064"/>
            <a:ext cx="11283696" cy="13716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989747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xit" presetSubtype="0" fill="hold" grpId="0" nodeType="clickEffect">
                                  <p:stCondLst>
                                    <p:cond delay="0"/>
                                  </p:stCondLst>
                                  <p:childTnLst>
                                    <p:animEffect transition="out" filter="dissolve">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4A004F-0440-B040-F7E0-141D0AEF0685}"/>
              </a:ext>
            </a:extLst>
          </p:cNvPr>
          <p:cNvSpPr>
            <a:spLocks noGrp="1"/>
          </p:cNvSpPr>
          <p:nvPr>
            <p:ph type="title"/>
          </p:nvPr>
        </p:nvSpPr>
        <p:spPr/>
        <p:txBody>
          <a:bodyPr/>
          <a:lstStyle/>
          <a:p>
            <a:r>
              <a:rPr lang="en-US" dirty="0"/>
              <a:t>What is the Software Security Framework?</a:t>
            </a:r>
          </a:p>
        </p:txBody>
      </p:sp>
      <p:pic>
        <p:nvPicPr>
          <p:cNvPr id="4" name="Content Placeholder 3">
            <a:extLst>
              <a:ext uri="{FF2B5EF4-FFF2-40B4-BE49-F238E27FC236}">
                <a16:creationId xmlns:a16="http://schemas.microsoft.com/office/drawing/2014/main" id="{4C95255A-3824-D3BC-FE92-EA5CFD2EA4C0}"/>
              </a:ext>
            </a:extLst>
          </p:cNvPr>
          <p:cNvPicPr>
            <a:picLocks noGrp="1" noChangeAspect="1"/>
          </p:cNvPicPr>
          <p:nvPr>
            <p:ph idx="1"/>
          </p:nvPr>
        </p:nvPicPr>
        <p:blipFill>
          <a:blip r:embed="rId3"/>
          <a:stretch>
            <a:fillRect/>
          </a:stretch>
        </p:blipFill>
        <p:spPr>
          <a:xfrm>
            <a:off x="1057609" y="1825625"/>
            <a:ext cx="10076782" cy="4351338"/>
          </a:xfrm>
          <a:prstGeom prst="rect">
            <a:avLst/>
          </a:prstGeom>
        </p:spPr>
      </p:pic>
    </p:spTree>
    <p:extLst>
      <p:ext uri="{BB962C8B-B14F-4D97-AF65-F5344CB8AC3E}">
        <p14:creationId xmlns:p14="http://schemas.microsoft.com/office/powerpoint/2010/main" val="2447315769"/>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BED179-44AA-6F56-5C4F-5E6B406644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F702339-FFF1-122D-05EC-51A97A2E023E}"/>
              </a:ext>
            </a:extLst>
          </p:cNvPr>
          <p:cNvSpPr>
            <a:spLocks noGrp="1"/>
          </p:cNvSpPr>
          <p:nvPr>
            <p:ph type="title"/>
          </p:nvPr>
        </p:nvSpPr>
        <p:spPr/>
        <p:txBody>
          <a:bodyPr/>
          <a:lstStyle/>
          <a:p>
            <a:r>
              <a:rPr lang="en-US" dirty="0"/>
              <a:t>What data is in the BSIMM? </a:t>
            </a:r>
          </a:p>
        </p:txBody>
      </p:sp>
      <p:sp>
        <p:nvSpPr>
          <p:cNvPr id="3" name="Content Placeholder 2">
            <a:extLst>
              <a:ext uri="{FF2B5EF4-FFF2-40B4-BE49-F238E27FC236}">
                <a16:creationId xmlns:a16="http://schemas.microsoft.com/office/drawing/2014/main" id="{9C986370-1D24-7873-A3F1-70D5DF3976D6}"/>
              </a:ext>
            </a:extLst>
          </p:cNvPr>
          <p:cNvSpPr>
            <a:spLocks noGrp="1"/>
          </p:cNvSpPr>
          <p:nvPr>
            <p:ph idx="1"/>
          </p:nvPr>
        </p:nvSpPr>
        <p:spPr>
          <a:xfrm>
            <a:off x="838200" y="1475874"/>
            <a:ext cx="10515600" cy="4701089"/>
          </a:xfrm>
        </p:spPr>
        <p:txBody>
          <a:bodyPr/>
          <a:lstStyle/>
          <a:p>
            <a:pPr marL="0" indent="0">
              <a:buNone/>
            </a:pPr>
            <a:r>
              <a:rPr lang="en-US" dirty="0"/>
              <a:t>110 activities among the 12 practices, categorized into three levels. Ex:</a:t>
            </a:r>
          </a:p>
        </p:txBody>
      </p:sp>
      <p:pic>
        <p:nvPicPr>
          <p:cNvPr id="7" name="Picture 6">
            <a:extLst>
              <a:ext uri="{FF2B5EF4-FFF2-40B4-BE49-F238E27FC236}">
                <a16:creationId xmlns:a16="http://schemas.microsoft.com/office/drawing/2014/main" id="{027D9040-2081-8E22-A712-D13CD2A03DFC}"/>
              </a:ext>
            </a:extLst>
          </p:cNvPr>
          <p:cNvPicPr>
            <a:picLocks noChangeAspect="1"/>
          </p:cNvPicPr>
          <p:nvPr/>
        </p:nvPicPr>
        <p:blipFill>
          <a:blip r:embed="rId2"/>
          <a:stretch>
            <a:fillRect/>
          </a:stretch>
        </p:blipFill>
        <p:spPr>
          <a:xfrm>
            <a:off x="1920937" y="2036294"/>
            <a:ext cx="8350126" cy="4456581"/>
          </a:xfrm>
          <a:prstGeom prst="rect">
            <a:avLst/>
          </a:prstGeom>
        </p:spPr>
      </p:pic>
    </p:spTree>
    <p:extLst>
      <p:ext uri="{BB962C8B-B14F-4D97-AF65-F5344CB8AC3E}">
        <p14:creationId xmlns:p14="http://schemas.microsoft.com/office/powerpoint/2010/main" val="81980001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14421</TotalTime>
  <Words>2345</Words>
  <Application>Microsoft Macintosh PowerPoint</Application>
  <PresentationFormat>Widescreen</PresentationFormat>
  <Paragraphs>169</Paragraphs>
  <Slides>21</Slides>
  <Notes>13</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Helvetica</vt:lpstr>
      <vt:lpstr>Office Theme</vt:lpstr>
      <vt:lpstr>Empirical Security &amp; Privacy, for Humans</vt:lpstr>
      <vt:lpstr>Readings</vt:lpstr>
      <vt:lpstr>In 2008, software security was a young field</vt:lpstr>
      <vt:lpstr>BSIMM arrived in early 2009. What was it?</vt:lpstr>
      <vt:lpstr>BSIMM arrived in early 2009. What was it?</vt:lpstr>
      <vt:lpstr>What BSIMM is not</vt:lpstr>
      <vt:lpstr>How was the BSIMM constructed?</vt:lpstr>
      <vt:lpstr>What is the Software Security Framework?</vt:lpstr>
      <vt:lpstr>What data is in the BSIMM? </vt:lpstr>
      <vt:lpstr>What data is in the BSIMM? </vt:lpstr>
      <vt:lpstr>How, per its motivation, is BSIMM scientific?</vt:lpstr>
      <vt:lpstr>BSIMM is qualitative research</vt:lpstr>
      <vt:lpstr>BSIMM supports the market for silver bullets?</vt:lpstr>
      <vt:lpstr>Coincidence?</vt:lpstr>
      <vt:lpstr>Observed commonalities, BSIMM1</vt:lpstr>
      <vt:lpstr>BSIMM  over time</vt:lpstr>
      <vt:lpstr>BSIMM8 observations</vt:lpstr>
      <vt:lpstr>NIST SSDF – Collecting best practices today</vt:lpstr>
      <vt:lpstr>Why did we even bother</vt:lpstr>
      <vt:lpstr>Discussion</vt:lpstr>
      <vt:lpstr>What do SSF practices aim to achieve?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Microsoft Office User</dc:creator>
  <cp:lastModifiedBy>Hicks, Michael W</cp:lastModifiedBy>
  <cp:revision>233</cp:revision>
  <dcterms:created xsi:type="dcterms:W3CDTF">2025-02-03T22:02:42Z</dcterms:created>
  <dcterms:modified xsi:type="dcterms:W3CDTF">2025-10-21T13:08:29Z</dcterms:modified>
</cp:coreProperties>
</file>