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382" r:id="rId3"/>
    <p:sldId id="384" r:id="rId4"/>
    <p:sldId id="385" r:id="rId5"/>
    <p:sldId id="386" r:id="rId6"/>
    <p:sldId id="387" r:id="rId7"/>
    <p:sldId id="403" r:id="rId8"/>
    <p:sldId id="402" r:id="rId9"/>
    <p:sldId id="395" r:id="rId10"/>
    <p:sldId id="388" r:id="rId11"/>
    <p:sldId id="390" r:id="rId12"/>
    <p:sldId id="389" r:id="rId13"/>
    <p:sldId id="392" r:id="rId14"/>
    <p:sldId id="393" r:id="rId15"/>
    <p:sldId id="3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58"/>
    <p:restoredTop sz="80000"/>
  </p:normalViewPr>
  <p:slideViewPr>
    <p:cSldViewPr snapToGrid="0">
      <p:cViewPr varScale="1">
        <p:scale>
          <a:sx n="83" d="100"/>
          <a:sy n="83" d="100"/>
        </p:scale>
        <p:origin x="216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077B-A16D-7946-B45A-7953EEF17B8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C96B-2B3F-7242-90A1-56E5F222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92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Seems like t is really not needed. Just use 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optimal investment, z∗, is where the difference between benefits and costs are maximized, and at that point the tangent to EBIS(z∗), has a slope, representing the marginal benefits, equal to the marginal cost of one.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optimal level of investment in information security equals zero if the marginal benefits at z =0 are less than or equal to the marginal costs of such investment.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8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3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0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Must assume </a:t>
            </a:r>
            <a:r>
              <a:rPr lang="en-US" dirty="0"/>
              <a:t>a ≠ 0 and b ≠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–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baseline="-25000" dirty="0" err="1">
                <a:solidFill>
                  <a:schemeClr val="accent1"/>
                </a:solidFill>
              </a:rPr>
              <a:t>z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z,v</a:t>
            </a:r>
            <a:r>
              <a:rPr lang="en-US" dirty="0">
                <a:solidFill>
                  <a:schemeClr val="accent1"/>
                </a:solidFill>
              </a:rPr>
              <a:t>)L = 1</a:t>
            </a:r>
          </a:p>
          <a:p>
            <a:r>
              <a:rPr lang="en-US" dirty="0"/>
              <a:t>- (d/</a:t>
            </a:r>
            <a:r>
              <a:rPr lang="en-US" dirty="0" err="1"/>
              <a:t>dz</a:t>
            </a:r>
            <a:r>
              <a:rPr lang="en-US" dirty="0"/>
              <a:t> (v * (</a:t>
            </a:r>
            <a:r>
              <a:rPr lang="en-US" dirty="0" err="1"/>
              <a:t>az</a:t>
            </a:r>
            <a:r>
              <a:rPr lang="en-US" dirty="0"/>
              <a:t> + 1)^b))L = 1</a:t>
            </a:r>
          </a:p>
          <a:p>
            <a:r>
              <a:rPr lang="en-US" dirty="0"/>
              <a:t>- (-abv / (</a:t>
            </a:r>
            <a:r>
              <a:rPr lang="en-US" dirty="0" err="1"/>
              <a:t>az</a:t>
            </a:r>
            <a:r>
              <a:rPr lang="en-US" dirty="0"/>
              <a:t> + 1)^(b+1)) L = 1 (take derivative)</a:t>
            </a:r>
          </a:p>
          <a:p>
            <a:r>
              <a:rPr lang="en-US" dirty="0" err="1"/>
              <a:t>abvL</a:t>
            </a:r>
            <a:r>
              <a:rPr lang="en-US" dirty="0"/>
              <a:t> = (</a:t>
            </a:r>
            <a:r>
              <a:rPr lang="en-US" dirty="0" err="1"/>
              <a:t>az</a:t>
            </a:r>
            <a:r>
              <a:rPr lang="en-US" dirty="0"/>
              <a:t> + 1)^(b+1)  (take b+1th root of both sides)</a:t>
            </a:r>
          </a:p>
          <a:p>
            <a:r>
              <a:rPr lang="en-US" dirty="0"/>
              <a:t>(</a:t>
            </a:r>
            <a:r>
              <a:rPr lang="en-US" dirty="0" err="1"/>
              <a:t>abvL</a:t>
            </a:r>
            <a:r>
              <a:rPr lang="en-US" dirty="0"/>
              <a:t>)^(1/(b+1)) = </a:t>
            </a:r>
            <a:r>
              <a:rPr lang="en-US" dirty="0" err="1"/>
              <a:t>az</a:t>
            </a:r>
            <a:r>
              <a:rPr lang="en-US" dirty="0"/>
              <a:t> + 1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abvL</a:t>
            </a:r>
            <a:r>
              <a:rPr lang="en-US" dirty="0"/>
              <a:t>)^(1/(b+1)) - 1 = </a:t>
            </a:r>
            <a:r>
              <a:rPr lang="en-US" dirty="0" err="1"/>
              <a:t>az</a:t>
            </a:r>
            <a:endParaRPr lang="en-US" dirty="0"/>
          </a:p>
          <a:p>
            <a:r>
              <a:rPr lang="en-US" dirty="0"/>
              <a:t>so</a:t>
            </a:r>
          </a:p>
          <a:p>
            <a:r>
              <a:rPr lang="en-US" dirty="0"/>
              <a:t>z = ((</a:t>
            </a:r>
            <a:r>
              <a:rPr lang="en-US" dirty="0" err="1"/>
              <a:t>abvL</a:t>
            </a:r>
            <a:r>
              <a:rPr lang="en-US" dirty="0"/>
              <a:t>)^(1/(b+1)) – 1) / 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functions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strictly concave (for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α&gt;0).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8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–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baseline="-25000" dirty="0" err="1">
                <a:solidFill>
                  <a:schemeClr val="accent1"/>
                </a:solidFill>
              </a:rPr>
              <a:t>z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z,v</a:t>
            </a:r>
            <a:r>
              <a:rPr lang="en-US" dirty="0">
                <a:solidFill>
                  <a:schemeClr val="accent1"/>
                </a:solidFill>
              </a:rPr>
              <a:t>)L = 1</a:t>
            </a:r>
          </a:p>
          <a:p>
            <a:r>
              <a:rPr lang="en-US" dirty="0"/>
              <a:t>- (d/</a:t>
            </a:r>
            <a:r>
              <a:rPr lang="en-US" dirty="0" err="1"/>
              <a:t>dz</a:t>
            </a:r>
            <a:r>
              <a:rPr lang="en-US" dirty="0"/>
              <a:t> v^(az+1))L = 1</a:t>
            </a:r>
          </a:p>
          <a:p>
            <a:r>
              <a:rPr lang="en-US" dirty="0"/>
              <a:t>I asked Claude code to solve this and I didn’t get the same answer as above</a:t>
            </a:r>
          </a:p>
          <a:p>
            <a:endParaRPr lang="en-US" dirty="0"/>
          </a:p>
          <a:p>
            <a:r>
              <a:rPr lang="en-US" dirty="0"/>
              <a:t>Thus: For the second class of security breach probability functions, the area of zero investment, for a given L, should be two tailed rather</a:t>
            </a:r>
          </a:p>
          <a:p>
            <a:r>
              <a:rPr lang="en-US" dirty="0"/>
              <a:t>than one tailed.</a:t>
            </a:r>
          </a:p>
          <a:p>
            <a:endParaRPr lang="en-US" dirty="0"/>
          </a:p>
          <a:p>
            <a:r>
              <a:rPr lang="en-US" dirty="0"/>
              <a:t>the marginal benefit from investment in information security for low vulnerability information sets does not justify the investment since the security of such information is already good.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7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361F-31DF-994C-9089-BE54C03D95A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3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29DE-5D96-1CE2-18C6-A2568297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424"/>
            <a:ext cx="9144000" cy="2387600"/>
          </a:xfrm>
        </p:spPr>
        <p:txBody>
          <a:bodyPr/>
          <a:lstStyle/>
          <a:p>
            <a:r>
              <a:rPr lang="en-US" dirty="0"/>
              <a:t>Empirical Security &amp; Privacy, for Humans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42452-83B7-A233-BC53-30327B7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4099"/>
            <a:ext cx="9144000" cy="3147420"/>
          </a:xfrm>
        </p:spPr>
        <p:txBody>
          <a:bodyPr>
            <a:normAutofit/>
          </a:bodyPr>
          <a:lstStyle/>
          <a:p>
            <a:r>
              <a:rPr lang="en-US" sz="3200" dirty="0"/>
              <a:t>UPenn CIS 7000-010</a:t>
            </a:r>
          </a:p>
          <a:p>
            <a:r>
              <a:rPr lang="en-US" sz="3200" dirty="0"/>
              <a:t>10/23/2025</a:t>
            </a:r>
          </a:p>
          <a:p>
            <a:endParaRPr lang="en-US" dirty="0"/>
          </a:p>
        </p:txBody>
      </p:sp>
      <p:pic>
        <p:nvPicPr>
          <p:cNvPr id="3074" name="Picture 2" descr="Download Penn Logos | Penn Brand Standards">
            <a:extLst>
              <a:ext uri="{FF2B5EF4-FFF2-40B4-BE49-F238E27FC236}">
                <a16:creationId xmlns:a16="http://schemas.microsoft.com/office/drawing/2014/main" id="{1CDBA5D0-00EB-4BD7-7AE9-EBF7EA0B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75" y="2044931"/>
            <a:ext cx="4150925" cy="27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C2687FC-3CEA-D6F7-318B-18496E8BB8AE}"/>
              </a:ext>
            </a:extLst>
          </p:cNvPr>
          <p:cNvSpPr txBox="1">
            <a:spLocks/>
          </p:cNvSpPr>
          <p:nvPr/>
        </p:nvSpPr>
        <p:spPr>
          <a:xfrm>
            <a:off x="1524000" y="46744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/>
              <a:t>The Economics of Information</a:t>
            </a:r>
          </a:p>
          <a:p>
            <a:r>
              <a:rPr lang="en-US" sz="5000" dirty="0"/>
              <a:t>Security Investment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4F5A3-CC48-C1E1-5CCF-FC184CF4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25" y="1910746"/>
            <a:ext cx="4556501" cy="30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2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CEC636-1D51-9153-D926-EEA3101A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77A122F-C516-09B0-BAF8-DEB18D652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808E3-220F-A978-1F60-BCD2E472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S: class 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328C6-867A-AA27-8F97-7C0B492D4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04" y="654050"/>
            <a:ext cx="7378700" cy="554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19282-A91B-6F7B-8CFD-28D757B9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" y="5283981"/>
            <a:ext cx="2768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458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1A74A-8787-E889-4E00-A070179B7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5FF58DC6-A037-89F5-8055-E77C61703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7208F-5F45-A2EF-285D-57043B22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Optimal value of investment, class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DB086-534D-8D82-ADE0-62932DB3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70" y="941294"/>
            <a:ext cx="7458871" cy="5165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E64CA-78EA-97BD-90B1-6449A1E88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5268746"/>
            <a:ext cx="34417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582F1F-2EC4-75C5-EB05-4F4D50CA9B70}"/>
              </a:ext>
            </a:extLst>
          </p:cNvPr>
          <p:cNvSpPr txBox="1"/>
          <p:nvPr/>
        </p:nvSpPr>
        <p:spPr>
          <a:xfrm>
            <a:off x="4693024" y="5318514"/>
            <a:ext cx="173467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investment</a:t>
            </a:r>
          </a:p>
        </p:txBody>
      </p:sp>
    </p:spTree>
    <p:extLst>
      <p:ext uri="{BB962C8B-B14F-4D97-AF65-F5344CB8AC3E}">
        <p14:creationId xmlns:p14="http://schemas.microsoft.com/office/powerpoint/2010/main" val="231660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6D71A-59DD-3FC2-14A4-CB21649B2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666A20CA-3431-D3D8-F21E-89AF70F3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B1ADF-045C-B14B-FCAE-62270698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S: class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CFAE2-72F3-25A5-84EF-6EA6707E5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933" y="882650"/>
            <a:ext cx="7239000" cy="509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406662-19EC-63DC-D87C-41E854B73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680" y="5301016"/>
            <a:ext cx="2171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641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9E961-090E-A502-833A-A1A953C1E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8D4B1D42-8468-9971-6C59-E9CC206C7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C63EB-8EF0-B1D1-D810-BD45DBCA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Optimal value of investment, class 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82697-A293-4B1B-3682-F3AD152E6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296" y="968188"/>
            <a:ext cx="7383779" cy="5102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ADF7C-EF53-8BFA-D5BD-F25A4D92E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6" y="5283981"/>
            <a:ext cx="3543300" cy="774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9AB30-C4CD-D6F8-138F-D6FC9F076A63}"/>
              </a:ext>
            </a:extLst>
          </p:cNvPr>
          <p:cNvSpPr txBox="1"/>
          <p:nvPr/>
        </p:nvSpPr>
        <p:spPr>
          <a:xfrm>
            <a:off x="4373910" y="418068"/>
            <a:ext cx="757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Optimal level of investment does not weakly increase as vulnerability increases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75B8C-9E5E-9C04-679E-232EDF477192}"/>
              </a:ext>
            </a:extLst>
          </p:cNvPr>
          <p:cNvSpPr txBox="1"/>
          <p:nvPr/>
        </p:nvSpPr>
        <p:spPr>
          <a:xfrm>
            <a:off x="4814047" y="4822315"/>
            <a:ext cx="53788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inv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C744F-1196-B986-4F9C-58F8E5253EE6}"/>
              </a:ext>
            </a:extLst>
          </p:cNvPr>
          <p:cNvSpPr txBox="1"/>
          <p:nvPr/>
        </p:nvSpPr>
        <p:spPr>
          <a:xfrm>
            <a:off x="10974293" y="4822316"/>
            <a:ext cx="69775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inv</a:t>
            </a:r>
          </a:p>
        </p:txBody>
      </p:sp>
    </p:spTree>
    <p:extLst>
      <p:ext uri="{BB962C8B-B14F-4D97-AF65-F5344CB8AC3E}">
        <p14:creationId xmlns:p14="http://schemas.microsoft.com/office/powerpoint/2010/main" val="181396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C0EF-27EA-FDAE-59F6-2D5996F7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0E921-BBC5-1F64-921C-45246294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key in analyzing information security decisions is </a:t>
            </a:r>
            <a:r>
              <a:rPr lang="en-US" b="1" dirty="0"/>
              <a:t>not the vulnerability</a:t>
            </a:r>
            <a:r>
              <a:rPr lang="en-US" dirty="0"/>
              <a:t> v (or the </a:t>
            </a:r>
            <a:r>
              <a:rPr lang="en-US" b="1" dirty="0"/>
              <a:t>expected loss without the investment </a:t>
            </a:r>
            <a:r>
              <a:rPr lang="en-US" dirty="0" err="1"/>
              <a:t>vL</a:t>
            </a:r>
            <a:r>
              <a:rPr lang="en-US" dirty="0"/>
              <a:t>), but the </a:t>
            </a:r>
            <a:r>
              <a:rPr lang="en-US" b="1" dirty="0"/>
              <a:t>reduction in expected loss [</a:t>
            </a:r>
            <a:r>
              <a:rPr lang="en-US" dirty="0"/>
              <a:t>v-S(</a:t>
            </a:r>
            <a:r>
              <a:rPr lang="en-US" dirty="0" err="1"/>
              <a:t>z,v</a:t>
            </a:r>
            <a:r>
              <a:rPr lang="en-US" dirty="0"/>
              <a:t>)]L </a:t>
            </a:r>
            <a:r>
              <a:rPr lang="en-US" b="1" dirty="0"/>
              <a:t>with the investment </a:t>
            </a:r>
            <a:r>
              <a:rPr lang="en-US" dirty="0"/>
              <a:t>z</a:t>
            </a:r>
            <a:endParaRPr lang="en-US" b="1" dirty="0"/>
          </a:p>
          <a:p>
            <a:pPr lvl="3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optimal investment amount </a:t>
            </a:r>
            <a:r>
              <a:rPr lang="en-US" dirty="0"/>
              <a:t>z* could be </a:t>
            </a:r>
            <a:r>
              <a:rPr lang="en-US" b="1" dirty="0"/>
              <a:t>well below </a:t>
            </a:r>
            <a:r>
              <a:rPr lang="en-US" dirty="0"/>
              <a:t>the</a:t>
            </a:r>
            <a:r>
              <a:rPr lang="en-US" b="1" dirty="0"/>
              <a:t> expected loss </a:t>
            </a:r>
            <a:r>
              <a:rPr lang="en-US" dirty="0" err="1"/>
              <a:t>vL</a:t>
            </a:r>
            <a:endParaRPr lang="en-US" dirty="0"/>
          </a:p>
          <a:p>
            <a:pPr lvl="1"/>
            <a:r>
              <a:rPr lang="en-US" dirty="0"/>
              <a:t>Theorem: If the breach probability function S(</a:t>
            </a:r>
            <a:r>
              <a:rPr lang="en-US" dirty="0" err="1"/>
              <a:t>z,v</a:t>
            </a:r>
            <a:r>
              <a:rPr lang="en-US" dirty="0"/>
              <a:t>) is either of class I or class II, then z∗ &lt; (1/e) </a:t>
            </a:r>
            <a:r>
              <a:rPr lang="en-US" dirty="0" err="1"/>
              <a:t>vL</a:t>
            </a:r>
            <a:r>
              <a:rPr lang="en-US" dirty="0"/>
              <a:t> = .3679vL</a:t>
            </a:r>
          </a:p>
          <a:p>
            <a:pPr lvl="1"/>
            <a:r>
              <a:rPr lang="en-US" dirty="0"/>
              <a:t>For class I, there are scenarios where z* &lt; .25vL</a:t>
            </a:r>
          </a:p>
          <a:p>
            <a:pPr lvl="3"/>
            <a:endParaRPr lang="en-US" dirty="0"/>
          </a:p>
          <a:p>
            <a:r>
              <a:rPr lang="en-US" dirty="0"/>
              <a:t>What does this mean for our modeled scenarios?</a:t>
            </a:r>
          </a:p>
        </p:txBody>
      </p:sp>
    </p:spTree>
    <p:extLst>
      <p:ext uri="{BB962C8B-B14F-4D97-AF65-F5344CB8AC3E}">
        <p14:creationId xmlns:p14="http://schemas.microsoft.com/office/powerpoint/2010/main" val="4178295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15B8C-5924-E184-82E3-1833FA51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27CC-8148-117D-A4D0-057741AD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94D9F-C772-6997-6DE0-4D7EE2F54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</a:t>
            </a:r>
            <a:r>
              <a:rPr lang="en-US"/>
              <a:t>think CISOs </a:t>
            </a:r>
            <a:r>
              <a:rPr lang="en-US" dirty="0"/>
              <a:t>use the 37% rule in practice?</a:t>
            </a:r>
          </a:p>
          <a:p>
            <a:r>
              <a:rPr lang="en-US" dirty="0"/>
              <a:t>Beyond what we’ve already discussed, what are limitations of this model?</a:t>
            </a:r>
          </a:p>
          <a:p>
            <a:pPr lvl="1"/>
            <a:r>
              <a:rPr lang="en-US" dirty="0"/>
              <a:t>What about one company’s security affecting another (hello, AWS outage on Monday …)?</a:t>
            </a:r>
          </a:p>
          <a:p>
            <a:r>
              <a:rPr lang="en-US" dirty="0"/>
              <a:t>What improvements might you want to make to the model, to get to the point that you could use it for </a:t>
            </a:r>
            <a:r>
              <a:rPr lang="en-US" dirty="0" err="1"/>
              <a:t>decisionmaking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does it relate to the Simpson uncertainty paper?</a:t>
            </a:r>
          </a:p>
          <a:p>
            <a:pPr lvl="1"/>
            <a:r>
              <a:rPr lang="en-US" dirty="0"/>
              <a:t>How might the results change if the model considered time, e.g., ongoing attacks over time, instead of just one period?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724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7ECD8-1322-9496-3716-FCEC05EB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BEC4-E834-90A3-5DC2-272DE03E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43A39-7FFE-B9F9-A436-6E8C5CA83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544" y="0"/>
            <a:ext cx="557691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6E7577-B4F9-BF38-6375-3B600D27E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766" y="1027906"/>
            <a:ext cx="5638800" cy="2501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3EEDD0-14B3-72F9-C62D-55B8D24ACF45}"/>
              </a:ext>
            </a:extLst>
          </p:cNvPr>
          <p:cNvSpPr txBox="1"/>
          <p:nvPr/>
        </p:nvSpPr>
        <p:spPr>
          <a:xfrm>
            <a:off x="9115639" y="3591798"/>
            <a:ext cx="3076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Highly influential: </a:t>
            </a:r>
            <a:br>
              <a:rPr lang="en-US" sz="2800" dirty="0"/>
            </a:br>
            <a:r>
              <a:rPr lang="en-US" sz="2800" dirty="0"/>
              <a:t>Cited &gt; 2000 times</a:t>
            </a:r>
          </a:p>
        </p:txBody>
      </p:sp>
    </p:spTree>
    <p:extLst>
      <p:ext uri="{BB962C8B-B14F-4D97-AF65-F5344CB8AC3E}">
        <p14:creationId xmlns:p14="http://schemas.microsoft.com/office/powerpoint/2010/main" val="1960033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B3622-80F0-ADBF-9C99-1E11B11DC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8009-6038-C6DD-90E5-01B1B955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522E70-2326-5C85-A691-6C55E9AE8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271644"/>
              </p:ext>
            </p:extLst>
          </p:nvPr>
        </p:nvGraphicFramePr>
        <p:xfrm>
          <a:off x="838200" y="2287522"/>
          <a:ext cx="1051560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2918">
                  <a:extLst>
                    <a:ext uri="{9D8B030D-6E8A-4147-A177-3AD203B41FA5}">
                      <a16:colId xmlns:a16="http://schemas.microsoft.com/office/drawing/2014/main" val="321207909"/>
                    </a:ext>
                  </a:extLst>
                </a:gridCol>
                <a:gridCol w="8462682">
                  <a:extLst>
                    <a:ext uri="{9D8B030D-6E8A-4147-A177-3AD203B41FA5}">
                      <a16:colId xmlns:a16="http://schemas.microsoft.com/office/drawing/2014/main" val="1496002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Monetary loss of a breach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57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∈ [0, 1]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Threat: probability of an attack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9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∈ [0, 1]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Vulnerability: baseline probability an attack is successful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20005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75142B3-6B4F-ED66-875D-383E5FF62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565266"/>
              </p:ext>
            </p:extLst>
          </p:nvPr>
        </p:nvGraphicFramePr>
        <p:xfrm>
          <a:off x="838200" y="4574739"/>
          <a:ext cx="4204448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8291">
                  <a:extLst>
                    <a:ext uri="{9D8B030D-6E8A-4147-A177-3AD203B41FA5}">
                      <a16:colId xmlns:a16="http://schemas.microsoft.com/office/drawing/2014/main" val="321207909"/>
                    </a:ext>
                  </a:extLst>
                </a:gridCol>
                <a:gridCol w="2986157">
                  <a:extLst>
                    <a:ext uri="{9D8B030D-6E8A-4147-A177-3AD203B41FA5}">
                      <a16:colId xmlns:a16="http://schemas.microsoft.com/office/drawing/2014/main" val="1496002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vt</a:t>
                      </a:r>
                      <a:r>
                        <a:rPr lang="el-G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Expected loss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57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= t</a:t>
                      </a:r>
                      <a:r>
                        <a:rPr lang="el-G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Potential loss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9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&gt; </a:t>
                      </a:r>
                      <a:r>
                        <a:rPr lang="el-G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Catastrophic loss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2000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681506-48F6-819B-8313-679520D51E03}"/>
              </a:ext>
            </a:extLst>
          </p:cNvPr>
          <p:cNvSpPr txBox="1"/>
          <p:nvPr/>
        </p:nvSpPr>
        <p:spPr>
          <a:xfrm>
            <a:off x="838199" y="1913930"/>
            <a:ext cx="17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4B755-5C2B-5588-70A1-5A878020AF21}"/>
              </a:ext>
            </a:extLst>
          </p:cNvPr>
          <p:cNvSpPr txBox="1"/>
          <p:nvPr/>
        </p:nvSpPr>
        <p:spPr>
          <a:xfrm>
            <a:off x="838198" y="4205407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Shorthands</a:t>
            </a:r>
            <a:r>
              <a:rPr lang="en-US" dirty="0"/>
              <a:t>, bounds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F2AE539-B30B-F597-4559-E957849407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708927"/>
              </p:ext>
            </p:extLst>
          </p:nvPr>
        </p:nvGraphicFramePr>
        <p:xfrm>
          <a:off x="5204012" y="4574739"/>
          <a:ext cx="6149789" cy="1889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703">
                  <a:extLst>
                    <a:ext uri="{9D8B030D-6E8A-4147-A177-3AD203B41FA5}">
                      <a16:colId xmlns:a16="http://schemas.microsoft.com/office/drawing/2014/main" val="321207909"/>
                    </a:ext>
                  </a:extLst>
                </a:gridCol>
                <a:gridCol w="4824086">
                  <a:extLst>
                    <a:ext uri="{9D8B030D-6E8A-4147-A177-3AD203B41FA5}">
                      <a16:colId xmlns:a16="http://schemas.microsoft.com/office/drawing/2014/main" val="1496002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&gt; 0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Security investment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57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S(z, v)</a:t>
                      </a:r>
                      <a:endParaRPr lang="el-GR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Security breach prob. function: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effective vulnerability starting  from v, given an investment z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948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8637D35-00B1-B9AB-9BFC-82885029A0DE}"/>
              </a:ext>
            </a:extLst>
          </p:cNvPr>
          <p:cNvSpPr txBox="1"/>
          <p:nvPr/>
        </p:nvSpPr>
        <p:spPr>
          <a:xfrm>
            <a:off x="5365376" y="4205407"/>
            <a:ext cx="21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investments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FBC7D-43B4-59A7-3708-03141CC95BF8}"/>
              </a:ext>
            </a:extLst>
          </p:cNvPr>
          <p:cNvSpPr txBox="1"/>
          <p:nvPr/>
        </p:nvSpPr>
        <p:spPr>
          <a:xfrm>
            <a:off x="7947211" y="704740"/>
            <a:ext cx="3536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One-period model: No game theory</a:t>
            </a:r>
          </a:p>
          <a:p>
            <a:r>
              <a:rPr lang="en-US" dirty="0"/>
              <a:t>Assumes defender is risk-neutral</a:t>
            </a:r>
          </a:p>
        </p:txBody>
      </p:sp>
    </p:spTree>
    <p:extLst>
      <p:ext uri="{BB962C8B-B14F-4D97-AF65-F5344CB8AC3E}">
        <p14:creationId xmlns:p14="http://schemas.microsoft.com/office/powerpoint/2010/main" val="63711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26D6-1D76-6786-FAFC-64A9E3BE0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D1EC-43AB-8CC5-403F-666ED863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breach prob. function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15577-AA3A-7C7B-4635-8EC7C66EE952}"/>
              </a:ext>
            </a:extLst>
          </p:cNvPr>
          <p:cNvSpPr txBox="1"/>
          <p:nvPr/>
        </p:nvSpPr>
        <p:spPr>
          <a:xfrm>
            <a:off x="4634751" y="1690688"/>
            <a:ext cx="21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investments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ABE0A3-4AAC-D384-80FE-5F0DCF8E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74"/>
            <a:ext cx="10515600" cy="10807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A1:  S(z, 0)=0 for all z</a:t>
            </a:r>
          </a:p>
          <a:p>
            <a:pPr marL="0" indent="0">
              <a:buNone/>
            </a:pPr>
            <a:r>
              <a:rPr lang="en-US" dirty="0"/>
              <a:t>A2:  For all v, S(0, v) = v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0430AEF7-3E1B-84F9-D75A-5F9C63D4C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104908"/>
              </p:ext>
            </p:extLst>
          </p:nvPr>
        </p:nvGraphicFramePr>
        <p:xfrm>
          <a:off x="4634751" y="2071371"/>
          <a:ext cx="6149789" cy="1889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703">
                  <a:extLst>
                    <a:ext uri="{9D8B030D-6E8A-4147-A177-3AD203B41FA5}">
                      <a16:colId xmlns:a16="http://schemas.microsoft.com/office/drawing/2014/main" val="321207909"/>
                    </a:ext>
                  </a:extLst>
                </a:gridCol>
                <a:gridCol w="4824086">
                  <a:extLst>
                    <a:ext uri="{9D8B030D-6E8A-4147-A177-3AD203B41FA5}">
                      <a16:colId xmlns:a16="http://schemas.microsoft.com/office/drawing/2014/main" val="1496002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&gt; 0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Security investment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57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S(z, v)</a:t>
                      </a:r>
                      <a:endParaRPr lang="el-GR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Security breach prob. function: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effective vulnerability starting  from v, given an investment z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9485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3EEA4E0-39A4-5D5E-0B3C-60F9ADDFF7D0}"/>
              </a:ext>
            </a:extLst>
          </p:cNvPr>
          <p:cNvSpPr txBox="1"/>
          <p:nvPr/>
        </p:nvSpPr>
        <p:spPr>
          <a:xfrm>
            <a:off x="838200" y="4442093"/>
            <a:ext cx="109560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A3:  For all v ∈ (0, 1), and all z, </a:t>
            </a:r>
            <a:r>
              <a:rPr lang="en-US" sz="2800" dirty="0" err="1"/>
              <a:t>S</a:t>
            </a:r>
            <a:r>
              <a:rPr lang="en-US" sz="2800" baseline="-25000" dirty="0" err="1"/>
              <a:t>z</a:t>
            </a:r>
            <a:r>
              <a:rPr lang="en-US" sz="2800" dirty="0"/>
              <a:t>(z, v) &lt; 0 and </a:t>
            </a:r>
            <a:r>
              <a:rPr lang="en-US" sz="2800" dirty="0" err="1"/>
              <a:t>S</a:t>
            </a:r>
            <a:r>
              <a:rPr lang="en-US" sz="2800" baseline="-25000" dirty="0" err="1"/>
              <a:t>zz</a:t>
            </a:r>
            <a:r>
              <a:rPr lang="en-US" sz="2800" dirty="0"/>
              <a:t>(z, v) &gt; 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I.e., as the investment in security increases, the information is made more secure, but at a decreasing rate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Assume for all v ∈ (0, 1), </a:t>
            </a:r>
            <a:r>
              <a:rPr lang="en-US" sz="2800" i="1" dirty="0" err="1"/>
              <a:t>lim</a:t>
            </a:r>
            <a:r>
              <a:rPr lang="en-US" sz="2800" dirty="0"/>
              <a:t> S(z, v) → 0, as z → ∞</a:t>
            </a:r>
          </a:p>
        </p:txBody>
      </p:sp>
    </p:spTree>
    <p:extLst>
      <p:ext uri="{BB962C8B-B14F-4D97-AF65-F5344CB8AC3E}">
        <p14:creationId xmlns:p14="http://schemas.microsoft.com/office/powerpoint/2010/main" val="1907016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0B62-D089-1B32-692C-2F38513C1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2F7A-772D-B12F-6794-2D1083F6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investment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1CB0-10A8-72A2-2A4F-E172C8EF0C9D}"/>
              </a:ext>
            </a:extLst>
          </p:cNvPr>
          <p:cNvSpPr txBox="1"/>
          <p:nvPr/>
        </p:nvSpPr>
        <p:spPr>
          <a:xfrm>
            <a:off x="2913527" y="1559955"/>
            <a:ext cx="21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investments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2CD1F286-2AB4-E50A-55F4-FC0F082C3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541245"/>
              </p:ext>
            </p:extLst>
          </p:nvPr>
        </p:nvGraphicFramePr>
        <p:xfrm>
          <a:off x="2913527" y="1940638"/>
          <a:ext cx="6149789" cy="1889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703">
                  <a:extLst>
                    <a:ext uri="{9D8B030D-6E8A-4147-A177-3AD203B41FA5}">
                      <a16:colId xmlns:a16="http://schemas.microsoft.com/office/drawing/2014/main" val="321207909"/>
                    </a:ext>
                  </a:extLst>
                </a:gridCol>
                <a:gridCol w="4824086">
                  <a:extLst>
                    <a:ext uri="{9D8B030D-6E8A-4147-A177-3AD203B41FA5}">
                      <a16:colId xmlns:a16="http://schemas.microsoft.com/office/drawing/2014/main" val="1496002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&gt; 0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Security investment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57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S(z, v)</a:t>
                      </a:r>
                      <a:endParaRPr lang="el-GR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Security breach prob. function: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effective vulnerability starting  from v, given an investment z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94856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2AC3727-C85B-0A5A-E134-7EEA28B829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129328"/>
              </p:ext>
            </p:extLst>
          </p:nvPr>
        </p:nvGraphicFramePr>
        <p:xfrm>
          <a:off x="838200" y="4080348"/>
          <a:ext cx="9946339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11071">
                  <a:extLst>
                    <a:ext uri="{9D8B030D-6E8A-4147-A177-3AD203B41FA5}">
                      <a16:colId xmlns:a16="http://schemas.microsoft.com/office/drawing/2014/main" val="321207909"/>
                    </a:ext>
                  </a:extLst>
                </a:gridCol>
                <a:gridCol w="6535268">
                  <a:extLst>
                    <a:ext uri="{9D8B030D-6E8A-4147-A177-3AD203B41FA5}">
                      <a16:colId xmlns:a16="http://schemas.microsoft.com/office/drawing/2014/main" val="1496002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EBIS(z)    = [v−S(z, v)] 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Expected benefits of an investment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57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ENBIS(z) = EBIS(z) − z</a:t>
                      </a:r>
                      <a:endParaRPr lang="el-GR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Expected 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</a:rPr>
                        <a:t>net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benefits of an investment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9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z* =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argmax ENBIS(z)</a:t>
                      </a:r>
                      <a:endParaRPr lang="el-GR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Optimal investment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418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353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5EE6-591C-6482-5CE7-D233AD9C8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Benefits vs. cost of investment</a:t>
            </a:r>
          </a:p>
        </p:txBody>
      </p:sp>
      <p:pic>
        <p:nvPicPr>
          <p:cNvPr id="4" name="Picture 3" descr="A diagram of a graph&#10;&#10;AI-generated content may be incorrect.">
            <a:extLst>
              <a:ext uri="{FF2B5EF4-FFF2-40B4-BE49-F238E27FC236}">
                <a16:creationId xmlns:a16="http://schemas.microsoft.com/office/drawing/2014/main" id="{53FF1B49-F46C-F026-18A0-01B43126D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681652"/>
            <a:ext cx="6780700" cy="5492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0E9A03-D08D-C0CB-C8C0-F69E7EB75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9268" y="5674659"/>
            <a:ext cx="111386" cy="1856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CC1E54-07F0-43B8-F268-3848046D16B9}"/>
              </a:ext>
            </a:extLst>
          </p:cNvPr>
          <p:cNvSpPr txBox="1"/>
          <p:nvPr/>
        </p:nvSpPr>
        <p:spPr>
          <a:xfrm>
            <a:off x="7375869" y="2517322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z* = argmax ENBIS(z)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 = [v−S(z, v)] L – z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6704-697E-ADA0-2777-4B2C2B021684}"/>
              </a:ext>
            </a:extLst>
          </p:cNvPr>
          <p:cNvCxnSpPr>
            <a:cxnSpLocks/>
          </p:cNvCxnSpPr>
          <p:nvPr/>
        </p:nvCxnSpPr>
        <p:spPr>
          <a:xfrm>
            <a:off x="6815078" y="2691103"/>
            <a:ext cx="0" cy="16958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B18129B-5E3A-4429-245B-CB0D3B58C1CB}"/>
              </a:ext>
            </a:extLst>
          </p:cNvPr>
          <p:cNvSpPr txBox="1"/>
          <p:nvPr/>
        </p:nvSpPr>
        <p:spPr>
          <a:xfrm>
            <a:off x="7627183" y="3950830"/>
            <a:ext cx="363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z where </a:t>
            </a:r>
            <a:r>
              <a:rPr lang="en-US" dirty="0">
                <a:solidFill>
                  <a:schemeClr val="accent1"/>
                </a:solidFill>
              </a:rPr>
              <a:t>–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baseline="-25000" dirty="0" err="1">
                <a:solidFill>
                  <a:schemeClr val="accent1"/>
                </a:solidFill>
              </a:rPr>
              <a:t>z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z,v</a:t>
            </a:r>
            <a:r>
              <a:rPr lang="en-US" dirty="0">
                <a:solidFill>
                  <a:schemeClr val="accent1"/>
                </a:solidFill>
              </a:rPr>
              <a:t>)L = 1</a:t>
            </a:r>
          </a:p>
          <a:p>
            <a:r>
              <a:rPr lang="en-US" dirty="0">
                <a:solidFill>
                  <a:srgbClr val="FF0000"/>
                </a:solidFill>
              </a:rPr>
              <a:t>   since ENBIS is strictly concave in z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A73B83-A5FA-B545-9036-E93706683599}"/>
              </a:ext>
            </a:extLst>
          </p:cNvPr>
          <p:cNvCxnSpPr>
            <a:cxnSpLocks/>
          </p:cNvCxnSpPr>
          <p:nvPr/>
        </p:nvCxnSpPr>
        <p:spPr>
          <a:xfrm flipH="1">
            <a:off x="5715000" y="1614972"/>
            <a:ext cx="2253963" cy="212971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C0CAA5-8404-5F21-2F9E-0BDF4A522F56}"/>
              </a:ext>
            </a:extLst>
          </p:cNvPr>
          <p:cNvCxnSpPr>
            <a:cxnSpLocks/>
          </p:cNvCxnSpPr>
          <p:nvPr/>
        </p:nvCxnSpPr>
        <p:spPr>
          <a:xfrm>
            <a:off x="6815073" y="2691103"/>
            <a:ext cx="0" cy="289871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6BDAE6-DE60-9503-2C6A-30F1B7CF2F00}"/>
              </a:ext>
            </a:extLst>
          </p:cNvPr>
          <p:cNvCxnSpPr>
            <a:cxnSpLocks/>
          </p:cNvCxnSpPr>
          <p:nvPr/>
        </p:nvCxnSpPr>
        <p:spPr>
          <a:xfrm>
            <a:off x="6815078" y="4386943"/>
            <a:ext cx="0" cy="12028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0FD8620-DCC7-6636-FC36-4373D889959E}"/>
              </a:ext>
            </a:extLst>
          </p:cNvPr>
          <p:cNvSpPr txBox="1"/>
          <p:nvPr/>
        </p:nvSpPr>
        <p:spPr>
          <a:xfrm>
            <a:off x="9410954" y="2517321"/>
            <a:ext cx="989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>
                <a:solidFill>
                  <a:srgbClr val="7030A0"/>
                </a:solidFill>
              </a:rPr>
              <a:t>EBIS(z)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2AF991-7735-9BFF-3ECE-0BAF66341FDB}"/>
              </a:ext>
            </a:extLst>
          </p:cNvPr>
          <p:cNvSpPr txBox="1"/>
          <p:nvPr/>
        </p:nvSpPr>
        <p:spPr>
          <a:xfrm>
            <a:off x="10271434" y="2506437"/>
            <a:ext cx="50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F6996E-F7DC-25E6-5648-94F3B0D7E5E9}"/>
              </a:ext>
            </a:extLst>
          </p:cNvPr>
          <p:cNvSpPr txBox="1"/>
          <p:nvPr/>
        </p:nvSpPr>
        <p:spPr>
          <a:xfrm>
            <a:off x="7605411" y="4590180"/>
            <a:ext cx="3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0 when 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3D09707-CF37-E61B-C18D-049400EE0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004" y="4545593"/>
            <a:ext cx="14859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557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5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D3F0-5192-4251-C934-1C8BA26B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scenarios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FD917-4833-26BF-4515-057C79B04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580" y="1856622"/>
            <a:ext cx="3144864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Who</a:t>
            </a:r>
          </a:p>
          <a:p>
            <a:r>
              <a:rPr lang="en-US" dirty="0"/>
              <a:t>Cloud provider</a:t>
            </a:r>
          </a:p>
          <a:p>
            <a:r>
              <a:rPr lang="en-US" dirty="0"/>
              <a:t>Hospital</a:t>
            </a:r>
          </a:p>
          <a:p>
            <a:r>
              <a:rPr lang="en-US" dirty="0"/>
              <a:t>Bank</a:t>
            </a:r>
          </a:p>
          <a:p>
            <a:r>
              <a:rPr lang="en-US" dirty="0"/>
              <a:t>Local government</a:t>
            </a:r>
          </a:p>
          <a:p>
            <a:r>
              <a:rPr lang="en-US" dirty="0"/>
              <a:t>Retailer</a:t>
            </a:r>
          </a:p>
          <a:p>
            <a:r>
              <a:rPr lang="en-US" dirty="0"/>
              <a:t>University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0B859C-6E2C-043C-F166-CCC832BF0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9057" y="1856622"/>
            <a:ext cx="4173886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Resource</a:t>
            </a:r>
          </a:p>
          <a:p>
            <a:r>
              <a:rPr lang="en-US" dirty="0"/>
              <a:t>Computing / storage</a:t>
            </a:r>
          </a:p>
          <a:p>
            <a:r>
              <a:rPr lang="en-US" dirty="0"/>
              <a:t>Company’s sensitive data</a:t>
            </a:r>
          </a:p>
          <a:p>
            <a:r>
              <a:rPr lang="en-US" dirty="0"/>
              <a:t>Customers’ sensitive data</a:t>
            </a:r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7D7DEE7-8D58-F264-A8C7-0F8E49014781}"/>
              </a:ext>
            </a:extLst>
          </p:cNvPr>
          <p:cNvSpPr txBox="1">
            <a:spLocks/>
          </p:cNvSpPr>
          <p:nvPr/>
        </p:nvSpPr>
        <p:spPr>
          <a:xfrm>
            <a:off x="8421556" y="1856622"/>
            <a:ext cx="31448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Security investment</a:t>
            </a:r>
          </a:p>
          <a:p>
            <a:r>
              <a:rPr lang="en-US" dirty="0"/>
              <a:t>MFA, passkeys</a:t>
            </a:r>
          </a:p>
          <a:p>
            <a:r>
              <a:rPr lang="en-US" dirty="0"/>
              <a:t>IDS or A/V</a:t>
            </a:r>
          </a:p>
          <a:p>
            <a:r>
              <a:rPr lang="en-US" dirty="0"/>
              <a:t>Pen testing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0767ED7-DA63-61EF-8F13-976297D29106}"/>
              </a:ext>
            </a:extLst>
          </p:cNvPr>
          <p:cNvSpPr txBox="1">
            <a:spLocks/>
          </p:cNvSpPr>
          <p:nvPr/>
        </p:nvSpPr>
        <p:spPr>
          <a:xfrm>
            <a:off x="3596097" y="4858504"/>
            <a:ext cx="7970323" cy="8913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When might we have different vulnerability, and a different form of investment, for different resources?</a:t>
            </a:r>
          </a:p>
        </p:txBody>
      </p:sp>
    </p:spTree>
    <p:extLst>
      <p:ext uri="{BB962C8B-B14F-4D97-AF65-F5344CB8AC3E}">
        <p14:creationId xmlns:p14="http://schemas.microsoft.com/office/powerpoint/2010/main" val="415461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EFCFBE-75B3-4430-C7DD-7491F98A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667" y="300748"/>
            <a:ext cx="7690173" cy="1325563"/>
          </a:xfrm>
        </p:spPr>
        <p:txBody>
          <a:bodyPr>
            <a:normAutofit/>
          </a:bodyPr>
          <a:lstStyle/>
          <a:p>
            <a:r>
              <a:rPr lang="en-US" dirty="0"/>
              <a:t>Possible investments: BSIMM8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76554D-A312-A4E1-F0BF-0038A49D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-22138"/>
            <a:ext cx="3695700" cy="6880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75FE0-EF68-841D-4663-8006D2F8E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218" y="1403136"/>
            <a:ext cx="3351224" cy="5454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BC216D-F7DE-4BF6-6A9E-DE71084A3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660" y="1403136"/>
            <a:ext cx="3278153" cy="1839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6F83A9-7D22-8718-5466-19FB1181E744}"/>
              </a:ext>
            </a:extLst>
          </p:cNvPr>
          <p:cNvSpPr txBox="1"/>
          <p:nvPr/>
        </p:nvSpPr>
        <p:spPr>
          <a:xfrm>
            <a:off x="7627660" y="3417931"/>
            <a:ext cx="44919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 prevention practices are used by more than half the firms; more motivated by compliance than impact? Could firms better use their SSG for for prevention?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 testing, external and internal, extremely popular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general, more activities followed for detection rather than prevention – implies reactive rather than proactive security?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response, few firms use app behavior monitoring – missed opportunity?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471AD-5493-EFD2-8882-F62FE89BE223}"/>
              </a:ext>
            </a:extLst>
          </p:cNvPr>
          <p:cNvSpPr/>
          <p:nvPr/>
        </p:nvSpPr>
        <p:spPr>
          <a:xfrm>
            <a:off x="965200" y="1137920"/>
            <a:ext cx="3098800" cy="1341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4F3D85-17CD-FB23-04FA-573FC94DE0AC}"/>
              </a:ext>
            </a:extLst>
          </p:cNvPr>
          <p:cNvSpPr/>
          <p:nvPr/>
        </p:nvSpPr>
        <p:spPr>
          <a:xfrm>
            <a:off x="7934960" y="3429000"/>
            <a:ext cx="388874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5FCA7-0812-7333-A856-28B5F2139E2F}"/>
              </a:ext>
            </a:extLst>
          </p:cNvPr>
          <p:cNvSpPr/>
          <p:nvPr/>
        </p:nvSpPr>
        <p:spPr>
          <a:xfrm>
            <a:off x="4663440" y="2610588"/>
            <a:ext cx="2858002" cy="2037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45DE30-7EB4-330A-B42D-84403E500F20}"/>
              </a:ext>
            </a:extLst>
          </p:cNvPr>
          <p:cNvSpPr/>
          <p:nvPr/>
        </p:nvSpPr>
        <p:spPr>
          <a:xfrm>
            <a:off x="4663440" y="4130568"/>
            <a:ext cx="2858002" cy="2037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5E0463-990B-7874-3FC0-671B176FD244}"/>
              </a:ext>
            </a:extLst>
          </p:cNvPr>
          <p:cNvSpPr/>
          <p:nvPr/>
        </p:nvSpPr>
        <p:spPr>
          <a:xfrm>
            <a:off x="7934960" y="4583068"/>
            <a:ext cx="3888740" cy="53757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48AACD-D3E8-2C21-3D67-36F8CA966D7D}"/>
              </a:ext>
            </a:extLst>
          </p:cNvPr>
          <p:cNvSpPr/>
          <p:nvPr/>
        </p:nvSpPr>
        <p:spPr>
          <a:xfrm>
            <a:off x="965201" y="6612144"/>
            <a:ext cx="3098800" cy="2356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D9F59F-1E63-08C5-F0E1-3996B8638ABE}"/>
              </a:ext>
            </a:extLst>
          </p:cNvPr>
          <p:cNvSpPr/>
          <p:nvPr/>
        </p:nvSpPr>
        <p:spPr>
          <a:xfrm>
            <a:off x="4660901" y="6506601"/>
            <a:ext cx="2858002" cy="2037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FA4548-4754-AD5F-ECE7-BEE3D19ED5A2}"/>
              </a:ext>
            </a:extLst>
          </p:cNvPr>
          <p:cNvSpPr/>
          <p:nvPr/>
        </p:nvSpPr>
        <p:spPr>
          <a:xfrm>
            <a:off x="7934960" y="5155944"/>
            <a:ext cx="4074160" cy="7774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743258-A9C5-7F3E-7434-F59A68E1E07F}"/>
              </a:ext>
            </a:extLst>
          </p:cNvPr>
          <p:cNvSpPr/>
          <p:nvPr/>
        </p:nvSpPr>
        <p:spPr>
          <a:xfrm>
            <a:off x="7627659" y="2652903"/>
            <a:ext cx="3278152" cy="2037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A3DD72-801B-9275-B9F4-EF0312A6D941}"/>
              </a:ext>
            </a:extLst>
          </p:cNvPr>
          <p:cNvSpPr/>
          <p:nvPr/>
        </p:nvSpPr>
        <p:spPr>
          <a:xfrm>
            <a:off x="7934960" y="5968745"/>
            <a:ext cx="3992880" cy="5259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247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253E6-46D3-2C46-C551-3561C4CB0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9998-70C8-0011-3D06-9BD2F5E4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S(</a:t>
            </a:r>
            <a:r>
              <a:rPr lang="en-US" dirty="0" err="1"/>
              <a:t>z,v</a:t>
            </a:r>
            <a:r>
              <a:rPr lang="en-US" dirty="0"/>
              <a:t>): how to interpret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7CE9B-6D1B-2D1C-8B4C-F66BDB5FD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5573"/>
            <a:ext cx="10515600" cy="2271390"/>
          </a:xfrm>
        </p:spPr>
        <p:txBody>
          <a:bodyPr>
            <a:normAutofit/>
          </a:bodyPr>
          <a:lstStyle/>
          <a:p>
            <a:r>
              <a:rPr lang="en-US" dirty="0"/>
              <a:t>Consider scenarios outlined above; which of them look like this? </a:t>
            </a:r>
          </a:p>
          <a:p>
            <a:pPr lvl="1"/>
            <a:r>
              <a:rPr lang="en-US" dirty="0"/>
              <a:t>Fixed investment cost (no incremental fixed costs)</a:t>
            </a:r>
          </a:p>
          <a:p>
            <a:pPr lvl="1"/>
            <a:r>
              <a:rPr lang="en-US" dirty="0"/>
              <a:t>Continuous reduction in vulnerability with investment cost increase</a:t>
            </a:r>
          </a:p>
          <a:p>
            <a:pPr lvl="1"/>
            <a:r>
              <a:rPr lang="en-US" dirty="0"/>
              <a:t>Can you imagine a “lumpy” cost function instead? What other shapes?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B7BE1-77A6-B461-78FD-A862105A4404}"/>
              </a:ext>
            </a:extLst>
          </p:cNvPr>
          <p:cNvSpPr txBox="1"/>
          <p:nvPr/>
        </p:nvSpPr>
        <p:spPr>
          <a:xfrm>
            <a:off x="838200" y="1835945"/>
            <a:ext cx="109560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A3:  For all v ∈ (0, 1), and all z, </a:t>
            </a:r>
            <a:r>
              <a:rPr lang="en-US" sz="2800" dirty="0" err="1"/>
              <a:t>S</a:t>
            </a:r>
            <a:r>
              <a:rPr lang="en-US" sz="2800" baseline="-25000" dirty="0" err="1"/>
              <a:t>z</a:t>
            </a:r>
            <a:r>
              <a:rPr lang="en-US" sz="2800" dirty="0"/>
              <a:t>(z, v) &lt; 0 and </a:t>
            </a:r>
            <a:r>
              <a:rPr lang="en-US" sz="2800" dirty="0" err="1"/>
              <a:t>S</a:t>
            </a:r>
            <a:r>
              <a:rPr lang="en-US" sz="2800" baseline="-25000" dirty="0" err="1"/>
              <a:t>zz</a:t>
            </a:r>
            <a:r>
              <a:rPr lang="en-US" sz="2800" dirty="0"/>
              <a:t>(z, v) &gt; 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I.e., as the investment in security increases, the information is made more secure, but at a decreasing rate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Assume for all v ∈ (0, 1), </a:t>
            </a:r>
            <a:r>
              <a:rPr lang="en-US" sz="2800" i="1" dirty="0" err="1"/>
              <a:t>lim</a:t>
            </a:r>
            <a:r>
              <a:rPr lang="en-US" sz="2800" dirty="0"/>
              <a:t> S(z, v) → 0, as z → ∞</a:t>
            </a:r>
          </a:p>
        </p:txBody>
      </p:sp>
    </p:spTree>
    <p:extLst>
      <p:ext uri="{BB962C8B-B14F-4D97-AF65-F5344CB8AC3E}">
        <p14:creationId xmlns:p14="http://schemas.microsoft.com/office/powerpoint/2010/main" val="217809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15505</TotalTime>
  <Words>1247</Words>
  <Application>Microsoft Macintosh PowerPoint</Application>
  <PresentationFormat>Widescreen</PresentationFormat>
  <Paragraphs>153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Empirical Security &amp; Privacy, for Humans</vt:lpstr>
      <vt:lpstr>Reading</vt:lpstr>
      <vt:lpstr>Model parameters</vt:lpstr>
      <vt:lpstr>Security breach prob. function requirements</vt:lpstr>
      <vt:lpstr>Optimizing investment</vt:lpstr>
      <vt:lpstr>Benefits vs. cost of investment</vt:lpstr>
      <vt:lpstr>Modeling scenarios</vt:lpstr>
      <vt:lpstr>Possible investments: BSIMM8</vt:lpstr>
      <vt:lpstr>Function S(z,v): how to interpret it?</vt:lpstr>
      <vt:lpstr>S: class I</vt:lpstr>
      <vt:lpstr>Optimal value of investment, class I</vt:lpstr>
      <vt:lpstr>S: class II</vt:lpstr>
      <vt:lpstr>Optimal value of investment, class II</vt:lpstr>
      <vt:lpstr>Some takeaways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Hicks, Michael W</cp:lastModifiedBy>
  <cp:revision>275</cp:revision>
  <dcterms:created xsi:type="dcterms:W3CDTF">2025-02-03T22:02:42Z</dcterms:created>
  <dcterms:modified xsi:type="dcterms:W3CDTF">2025-10-23T13:33:37Z</dcterms:modified>
</cp:coreProperties>
</file>