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147468946" r:id="rId3"/>
    <p:sldId id="2147468947" r:id="rId4"/>
    <p:sldId id="2147468949" r:id="rId5"/>
    <p:sldId id="2147468950" r:id="rId6"/>
    <p:sldId id="2147468961" r:id="rId7"/>
    <p:sldId id="2147468951" r:id="rId8"/>
    <p:sldId id="2147468962" r:id="rId9"/>
    <p:sldId id="2147468954" r:id="rId10"/>
    <p:sldId id="2147468952" r:id="rId11"/>
    <p:sldId id="2147468948" r:id="rId12"/>
    <p:sldId id="2147468953" r:id="rId13"/>
    <p:sldId id="2147468955" r:id="rId14"/>
    <p:sldId id="2147468960" r:id="rId15"/>
    <p:sldId id="214746895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3"/>
    <p:restoredTop sz="73386"/>
  </p:normalViewPr>
  <p:slideViewPr>
    <p:cSldViewPr snapToGrid="0">
      <p:cViewPr varScale="1">
        <p:scale>
          <a:sx n="95" d="100"/>
          <a:sy n="95" d="100"/>
        </p:scale>
        <p:origin x="108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3077B-A16D-7946-B45A-7953EEF17B81}" type="datetimeFigureOut">
              <a:rPr lang="en-US" smtClean="0"/>
              <a:t>11/6/25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C96B-2B3F-7242-90A1-56E5F222F20D}" type="slidenum">
              <a:rPr lang="en-US" smtClean="0"/>
              <a:t>‹#›</a:t>
            </a:fld>
            <a:endParaRPr lang="en-US"/>
          </a:p>
        </p:txBody>
      </p:sp>
    </p:spTree>
    <p:extLst>
      <p:ext uri="{BB962C8B-B14F-4D97-AF65-F5344CB8AC3E}">
        <p14:creationId xmlns:p14="http://schemas.microsoft.com/office/powerpoint/2010/main" val="124130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revealing such information invites additional attacks, but that hypothesis is untested.)</a:t>
            </a:r>
          </a:p>
        </p:txBody>
      </p:sp>
      <p:sp>
        <p:nvSpPr>
          <p:cNvPr id="4" name="Slide Number Placeholder 3"/>
          <p:cNvSpPr>
            <a:spLocks noGrp="1"/>
          </p:cNvSpPr>
          <p:nvPr>
            <p:ph type="sldNum" sz="quarter" idx="5"/>
          </p:nvPr>
        </p:nvSpPr>
        <p:spPr/>
        <p:txBody>
          <a:bodyPr/>
          <a:lstStyle/>
          <a:p>
            <a:fld id="{C123C96B-2B3F-7242-90A1-56E5F222F20D}" type="slidenum">
              <a:rPr lang="en-US" smtClean="0"/>
              <a:t>7</a:t>
            </a:fld>
            <a:endParaRPr lang="en-US"/>
          </a:p>
        </p:txBody>
      </p:sp>
    </p:spTree>
    <p:extLst>
      <p:ext uri="{BB962C8B-B14F-4D97-AF65-F5344CB8AC3E}">
        <p14:creationId xmlns:p14="http://schemas.microsoft.com/office/powerpoint/2010/main" val="1150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11</a:t>
            </a:fld>
            <a:endParaRPr lang="en-US"/>
          </a:p>
        </p:txBody>
      </p:sp>
    </p:spTree>
    <p:extLst>
      <p:ext uri="{BB962C8B-B14F-4D97-AF65-F5344CB8AC3E}">
        <p14:creationId xmlns:p14="http://schemas.microsoft.com/office/powerpoint/2010/main" val="132617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12</a:t>
            </a:fld>
            <a:endParaRPr lang="en-US"/>
          </a:p>
        </p:txBody>
      </p:sp>
    </p:spTree>
    <p:extLst>
      <p:ext uri="{BB962C8B-B14F-4D97-AF65-F5344CB8AC3E}">
        <p14:creationId xmlns:p14="http://schemas.microsoft.com/office/powerpoint/2010/main" val="421119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 convincing demonstration of the value of a public health approach, combining medical knowledge and data with spatial and statistical data to point to an effective course of action.</a:t>
            </a:r>
          </a:p>
          <a:p>
            <a:endParaRPr lang="en-US" dirty="0"/>
          </a:p>
          <a:p>
            <a:r>
              <a:rPr lang="en-US" dirty="0"/>
              <a:t>The baseline measurements were cases on the map – this is incident data. It was the basis for assessing interventions.</a:t>
            </a:r>
          </a:p>
        </p:txBody>
      </p:sp>
      <p:sp>
        <p:nvSpPr>
          <p:cNvPr id="4" name="Slide Number Placeholder 3"/>
          <p:cNvSpPr>
            <a:spLocks noGrp="1"/>
          </p:cNvSpPr>
          <p:nvPr>
            <p:ph type="sldNum" sz="quarter" idx="5"/>
          </p:nvPr>
        </p:nvSpPr>
        <p:spPr/>
        <p:txBody>
          <a:bodyPr/>
          <a:lstStyle/>
          <a:p>
            <a:fld id="{C123C96B-2B3F-7242-90A1-56E5F222F20D}" type="slidenum">
              <a:rPr lang="en-US" smtClean="0"/>
              <a:t>13</a:t>
            </a:fld>
            <a:endParaRPr lang="en-US"/>
          </a:p>
        </p:txBody>
      </p:sp>
    </p:spTree>
    <p:extLst>
      <p:ext uri="{BB962C8B-B14F-4D97-AF65-F5344CB8AC3E}">
        <p14:creationId xmlns:p14="http://schemas.microsoft.com/office/powerpoint/2010/main" val="391024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 measures</a:t>
            </a:r>
          </a:p>
          <a:p>
            <a:r>
              <a:rPr lang="en-US" b="1" dirty="0"/>
              <a:t>Outcomes</a:t>
            </a:r>
            <a:r>
              <a:rPr lang="en-US" dirty="0"/>
              <a:t> on a </a:t>
            </a:r>
            <a:r>
              <a:rPr lang="en-US" b="1" dirty="0"/>
              <a:t>Population</a:t>
            </a:r>
            <a:r>
              <a:rPr lang="en-US" dirty="0"/>
              <a:t> (All people in Mississippi, deaths or quality-adjusted years of life lost)</a:t>
            </a:r>
          </a:p>
          <a:p>
            <a:r>
              <a:rPr lang="en-US" b="1" dirty="0"/>
              <a:t>Vectors</a:t>
            </a:r>
            <a:r>
              <a:rPr lang="en-US" dirty="0"/>
              <a:t> (Bird flu and bubonic plague)</a:t>
            </a:r>
          </a:p>
          <a:p>
            <a:endParaRPr lang="en-US" dirty="0"/>
          </a:p>
          <a:p>
            <a:r>
              <a:rPr lang="en-US" dirty="0"/>
              <a:t>Analysis of these measurements drives research and deployment in medicine</a:t>
            </a:r>
          </a:p>
          <a:p>
            <a:r>
              <a:rPr lang="en-US" dirty="0"/>
              <a:t>If it’s working, there should be telltale signs</a:t>
            </a:r>
          </a:p>
          <a:p>
            <a:endParaRPr lang="en-US" dirty="0"/>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14</a:t>
            </a:fld>
            <a:endParaRPr lang="en-US"/>
          </a:p>
        </p:txBody>
      </p:sp>
    </p:spTree>
    <p:extLst>
      <p:ext uri="{BB962C8B-B14F-4D97-AF65-F5344CB8AC3E}">
        <p14:creationId xmlns:p14="http://schemas.microsoft.com/office/powerpoint/2010/main" val="364191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CB5A-21E3-6084-7315-71F8E9F1F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45351-F11E-A72A-34AD-83E93AC56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090E4-8B11-A19C-F2B5-A5BED85CB0FD}"/>
              </a:ext>
            </a:extLst>
          </p:cNvPr>
          <p:cNvSpPr>
            <a:spLocks noGrp="1"/>
          </p:cNvSpPr>
          <p:nvPr>
            <p:ph type="body" idx="1"/>
          </p:nvPr>
        </p:nvSpPr>
        <p:spPr/>
        <p:txBody>
          <a:bodyPr/>
          <a:lstStyle/>
          <a:p>
            <a:r>
              <a:rPr lang="en-US" dirty="0"/>
              <a:t>It should have one: It coordinates public health efforts; cyber public health makes sense, too</a:t>
            </a:r>
          </a:p>
          <a:p>
            <a:pPr lvl="1"/>
            <a:r>
              <a:rPr lang="en-US" dirty="0"/>
              <a:t>Why? Cybersecurity challenges transcend individual organizations and industries, and no other entity has the same reach or responsibility</a:t>
            </a:r>
          </a:p>
          <a:p>
            <a:r>
              <a:rPr lang="en-US" dirty="0"/>
              <a:t>The government can</a:t>
            </a:r>
          </a:p>
          <a:p>
            <a:pPr lvl="1"/>
            <a:r>
              <a:rPr lang="en-US" dirty="0"/>
              <a:t>Allocate funds for research, infrastructure, and implementation (over the long term)</a:t>
            </a:r>
          </a:p>
          <a:p>
            <a:pPr lvl="1"/>
            <a:r>
              <a:rPr lang="en-US" dirty="0"/>
              <a:t>Facilitate collection and sharing of cybersecurity data (just as the CDC does for health data)</a:t>
            </a:r>
          </a:p>
          <a:p>
            <a:endParaRPr lang="en-US" dirty="0"/>
          </a:p>
        </p:txBody>
      </p:sp>
      <p:sp>
        <p:nvSpPr>
          <p:cNvPr id="4" name="Slide Number Placeholder 3">
            <a:extLst>
              <a:ext uri="{FF2B5EF4-FFF2-40B4-BE49-F238E27FC236}">
                <a16:creationId xmlns:a16="http://schemas.microsoft.com/office/drawing/2014/main" id="{A2136BD7-60BA-52CF-8F9F-5D9FBC28D1F3}"/>
              </a:ext>
            </a:extLst>
          </p:cNvPr>
          <p:cNvSpPr>
            <a:spLocks noGrp="1"/>
          </p:cNvSpPr>
          <p:nvPr>
            <p:ph type="sldNum" sz="quarter" idx="5"/>
          </p:nvPr>
        </p:nvSpPr>
        <p:spPr/>
        <p:txBody>
          <a:bodyPr/>
          <a:lstStyle/>
          <a:p>
            <a:fld id="{C123C96B-2B3F-7242-90A1-56E5F222F20D}" type="slidenum">
              <a:rPr lang="en-US" smtClean="0"/>
              <a:t>15</a:t>
            </a:fld>
            <a:endParaRPr lang="en-US"/>
          </a:p>
        </p:txBody>
      </p:sp>
    </p:spTree>
    <p:extLst>
      <p:ext uri="{BB962C8B-B14F-4D97-AF65-F5344CB8AC3E}">
        <p14:creationId xmlns:p14="http://schemas.microsoft.com/office/powerpoint/2010/main" val="3704543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814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660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7390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0079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6361F-31DF-994C-9089-BE54C03D95A3}"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83512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C6361F-31DF-994C-9089-BE54C03D95A3}"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9144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6361F-31DF-994C-9089-BE54C03D95A3}" type="datetimeFigureOut">
              <a:rPr lang="en-US" smtClean="0"/>
              <a:t>11/6/25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3505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11/6/25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9255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6361F-31DF-994C-9089-BE54C03D95A3}" type="datetimeFigureOut">
              <a:rPr lang="en-US" smtClean="0"/>
              <a:t>11/6/25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8570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24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1380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6361F-31DF-994C-9089-BE54C03D95A3}" type="datetimeFigureOut">
              <a:rPr lang="en-US" smtClean="0"/>
              <a:t>11/6/25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DC5EA-A2B1-7B40-9120-F226EF34BE09}" type="slidenum">
              <a:rPr lang="en-US" smtClean="0"/>
              <a:t>‹#›</a:t>
            </a:fld>
            <a:endParaRPr lang="en-US"/>
          </a:p>
        </p:txBody>
      </p:sp>
    </p:spTree>
    <p:extLst>
      <p:ext uri="{BB962C8B-B14F-4D97-AF65-F5344CB8AC3E}">
        <p14:creationId xmlns:p14="http://schemas.microsoft.com/office/powerpoint/2010/main" val="3730693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3rs.arc.nasa.gov/" TargetMode="External"/><Relationship Id="rId2" Type="http://schemas.openxmlformats.org/officeDocument/2006/relationships/hyperlink" Target="https://asrs.arc.nasa.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524000" y="564424"/>
            <a:ext cx="9144000" cy="2387600"/>
          </a:xfrm>
        </p:spPr>
        <p:txBody>
          <a:bodyPr/>
          <a:lstStyle/>
          <a:p>
            <a:r>
              <a:rPr lang="en-US" dirty="0"/>
              <a:t>Empirical Security &amp; Privacy, for Humans</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524000" y="3044099"/>
            <a:ext cx="9144000" cy="3147420"/>
          </a:xfrm>
        </p:spPr>
        <p:txBody>
          <a:bodyPr>
            <a:normAutofit/>
          </a:bodyPr>
          <a:lstStyle/>
          <a:p>
            <a:r>
              <a:rPr lang="en-US" sz="3200" dirty="0"/>
              <a:t>UPenn CIS 7000-010</a:t>
            </a:r>
          </a:p>
          <a:p>
            <a:r>
              <a:rPr lang="en-US" sz="3200" dirty="0"/>
              <a:t>11/06/2025</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875" y="2044931"/>
            <a:ext cx="4150925" cy="27681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524000" y="467441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t>Lessons for Cybersecurity from the</a:t>
            </a:r>
          </a:p>
          <a:p>
            <a:r>
              <a:rPr lang="en-US" sz="5000" dirty="0"/>
              <a:t>American Public Health System </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315141" y="1776561"/>
            <a:ext cx="4556501" cy="3036508"/>
          </a:xfrm>
          <a:prstGeom prst="rect">
            <a:avLst/>
          </a:prstGeom>
        </p:spPr>
      </p:pic>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9E46F-15B5-041D-E086-1C94038D7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8E6D6-220C-5F14-B167-6A51E05962D7}"/>
              </a:ext>
            </a:extLst>
          </p:cNvPr>
          <p:cNvSpPr>
            <a:spLocks noGrp="1"/>
          </p:cNvSpPr>
          <p:nvPr>
            <p:ph type="title"/>
          </p:nvPr>
        </p:nvSpPr>
        <p:spPr/>
        <p:txBody>
          <a:bodyPr/>
          <a:lstStyle/>
          <a:p>
            <a:r>
              <a:rPr lang="en-US" dirty="0"/>
              <a:t>How can we get there?</a:t>
            </a:r>
          </a:p>
        </p:txBody>
      </p:sp>
      <p:sp>
        <p:nvSpPr>
          <p:cNvPr id="3" name="Content Placeholder 2">
            <a:extLst>
              <a:ext uri="{FF2B5EF4-FFF2-40B4-BE49-F238E27FC236}">
                <a16:creationId xmlns:a16="http://schemas.microsoft.com/office/drawing/2014/main" id="{6EE10E3E-4EB2-8E3B-53C8-0DDDE5F2364F}"/>
              </a:ext>
            </a:extLst>
          </p:cNvPr>
          <p:cNvSpPr>
            <a:spLocks noGrp="1"/>
          </p:cNvSpPr>
          <p:nvPr>
            <p:ph idx="1"/>
          </p:nvPr>
        </p:nvSpPr>
        <p:spPr/>
        <p:txBody>
          <a:bodyPr>
            <a:normAutofit fontScale="92500" lnSpcReduction="10000"/>
          </a:bodyPr>
          <a:lstStyle/>
          <a:p>
            <a:r>
              <a:rPr lang="en-US" dirty="0"/>
              <a:t>We have tacitly agreed to not discuss our mistakes. Why?</a:t>
            </a:r>
          </a:p>
          <a:p>
            <a:r>
              <a:rPr lang="en-US" dirty="0"/>
              <a:t>In the short term:</a:t>
            </a:r>
          </a:p>
          <a:p>
            <a:pPr lvl="1"/>
            <a:r>
              <a:rPr lang="en-US" dirty="0"/>
              <a:t>Anonymous reporting system, like NASA’s Aviation Safety Reporting System </a:t>
            </a:r>
            <a:r>
              <a:rPr lang="en-US" dirty="0">
                <a:hlinkClick r:id="rId2"/>
              </a:rPr>
              <a:t>https://asrs.arc.nasa.gov/</a:t>
            </a:r>
            <a:r>
              <a:rPr lang="en-US" dirty="0"/>
              <a:t> and for railways </a:t>
            </a:r>
            <a:r>
              <a:rPr lang="en-US" dirty="0">
                <a:hlinkClick r:id="rId3"/>
              </a:rPr>
              <a:t>https://c3rs.arc.nasa.gov/</a:t>
            </a:r>
            <a:endParaRPr lang="en-US" dirty="0"/>
          </a:p>
          <a:p>
            <a:pPr lvl="1"/>
            <a:r>
              <a:rPr lang="en-US" dirty="0"/>
              <a:t>Or: System used by the government for its own lapses. Similar to the intent of the Privacy Act of 1974</a:t>
            </a:r>
          </a:p>
          <a:p>
            <a:r>
              <a:rPr lang="en-US" dirty="0"/>
              <a:t>Longer term: </a:t>
            </a:r>
          </a:p>
          <a:p>
            <a:pPr lvl="1"/>
            <a:r>
              <a:rPr lang="en-US" dirty="0"/>
              <a:t>Should there a body chartered and funded to gather information about cyber-security incidents? </a:t>
            </a:r>
          </a:p>
          <a:p>
            <a:pPr lvl="1"/>
            <a:r>
              <a:rPr lang="en-US" dirty="0"/>
              <a:t>Would research into what methods for analyzing incident root causes generates the best results (and what metrics should be used for assessing best)?</a:t>
            </a:r>
          </a:p>
          <a:p>
            <a:pPr lvl="1"/>
            <a:r>
              <a:rPr lang="en-US" dirty="0"/>
              <a:t>What are the tradeoffs between aggregated, anonymized or other approaches to sharing information? </a:t>
            </a:r>
          </a:p>
          <a:p>
            <a:endParaRPr lang="en-US" dirty="0"/>
          </a:p>
        </p:txBody>
      </p:sp>
    </p:spTree>
    <p:extLst>
      <p:ext uri="{BB962C8B-B14F-4D97-AF65-F5344CB8AC3E}">
        <p14:creationId xmlns:p14="http://schemas.microsoft.com/office/powerpoint/2010/main" val="343862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3E76-1A5E-0ACB-8C1C-F8A3A5AC4AD7}"/>
              </a:ext>
            </a:extLst>
          </p:cNvPr>
          <p:cNvSpPr>
            <a:spLocks noGrp="1"/>
          </p:cNvSpPr>
          <p:nvPr>
            <p:ph type="title"/>
          </p:nvPr>
        </p:nvSpPr>
        <p:spPr/>
        <p:txBody>
          <a:bodyPr/>
          <a:lstStyle/>
          <a:p>
            <a:r>
              <a:rPr lang="en-US" dirty="0"/>
              <a:t>National cybersecurity utterances, since</a:t>
            </a:r>
          </a:p>
        </p:txBody>
      </p:sp>
      <p:pic>
        <p:nvPicPr>
          <p:cNvPr id="4" name="Picture 3">
            <a:extLst>
              <a:ext uri="{FF2B5EF4-FFF2-40B4-BE49-F238E27FC236}">
                <a16:creationId xmlns:a16="http://schemas.microsoft.com/office/drawing/2014/main" id="{EC401296-F9D6-574E-FD57-7F9A6C24FF9F}"/>
              </a:ext>
            </a:extLst>
          </p:cNvPr>
          <p:cNvPicPr>
            <a:picLocks noChangeAspect="1"/>
          </p:cNvPicPr>
          <p:nvPr/>
        </p:nvPicPr>
        <p:blipFill>
          <a:blip r:embed="rId3"/>
          <a:stretch>
            <a:fillRect/>
          </a:stretch>
        </p:blipFill>
        <p:spPr>
          <a:xfrm>
            <a:off x="1757431" y="1587824"/>
            <a:ext cx="3778570" cy="5258254"/>
          </a:xfrm>
          <a:prstGeom prst="rect">
            <a:avLst/>
          </a:prstGeom>
        </p:spPr>
      </p:pic>
      <p:pic>
        <p:nvPicPr>
          <p:cNvPr id="6" name="Picture 5">
            <a:extLst>
              <a:ext uri="{FF2B5EF4-FFF2-40B4-BE49-F238E27FC236}">
                <a16:creationId xmlns:a16="http://schemas.microsoft.com/office/drawing/2014/main" id="{497CA61E-9DC1-F6B7-6E3D-DADAB6C46372}"/>
              </a:ext>
            </a:extLst>
          </p:cNvPr>
          <p:cNvPicPr>
            <a:picLocks noChangeAspect="1"/>
          </p:cNvPicPr>
          <p:nvPr/>
        </p:nvPicPr>
        <p:blipFill>
          <a:blip r:embed="rId4"/>
          <a:stretch>
            <a:fillRect/>
          </a:stretch>
        </p:blipFill>
        <p:spPr>
          <a:xfrm>
            <a:off x="5704658" y="1559688"/>
            <a:ext cx="4537060" cy="5298312"/>
          </a:xfrm>
          <a:prstGeom prst="rect">
            <a:avLst/>
          </a:prstGeom>
        </p:spPr>
      </p:pic>
      <p:pic>
        <p:nvPicPr>
          <p:cNvPr id="7" name="Picture 6">
            <a:extLst>
              <a:ext uri="{FF2B5EF4-FFF2-40B4-BE49-F238E27FC236}">
                <a16:creationId xmlns:a16="http://schemas.microsoft.com/office/drawing/2014/main" id="{F4146346-4C3C-CB35-AFA9-C5512DF068A2}"/>
              </a:ext>
            </a:extLst>
          </p:cNvPr>
          <p:cNvPicPr>
            <a:picLocks noChangeAspect="1"/>
          </p:cNvPicPr>
          <p:nvPr/>
        </p:nvPicPr>
        <p:blipFill>
          <a:blip r:embed="rId5"/>
          <a:stretch>
            <a:fillRect/>
          </a:stretch>
        </p:blipFill>
        <p:spPr>
          <a:xfrm>
            <a:off x="7360549" y="2315332"/>
            <a:ext cx="4537060" cy="5287322"/>
          </a:xfrm>
          <a:prstGeom prst="rect">
            <a:avLst/>
          </a:prstGeom>
        </p:spPr>
      </p:pic>
      <p:sp>
        <p:nvSpPr>
          <p:cNvPr id="8" name="TextBox 7">
            <a:extLst>
              <a:ext uri="{FF2B5EF4-FFF2-40B4-BE49-F238E27FC236}">
                <a16:creationId xmlns:a16="http://schemas.microsoft.com/office/drawing/2014/main" id="{C5736ACC-71B1-3174-A131-A2BB3C6AC4BE}"/>
              </a:ext>
            </a:extLst>
          </p:cNvPr>
          <p:cNvSpPr txBox="1"/>
          <p:nvPr/>
        </p:nvSpPr>
        <p:spPr>
          <a:xfrm>
            <a:off x="294391" y="2544732"/>
            <a:ext cx="1737004" cy="369332"/>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r>
              <a:rPr lang="en-US" dirty="0">
                <a:solidFill>
                  <a:schemeClr val="accent1"/>
                </a:solidFill>
              </a:rPr>
              <a:t>June 2023</a:t>
            </a:r>
          </a:p>
        </p:txBody>
      </p:sp>
      <p:sp>
        <p:nvSpPr>
          <p:cNvPr id="9" name="TextBox 8">
            <a:extLst>
              <a:ext uri="{FF2B5EF4-FFF2-40B4-BE49-F238E27FC236}">
                <a16:creationId xmlns:a16="http://schemas.microsoft.com/office/drawing/2014/main" id="{A6E598D9-0D81-A901-CA0B-19AAADDFB1C3}"/>
              </a:ext>
            </a:extLst>
          </p:cNvPr>
          <p:cNvSpPr txBox="1"/>
          <p:nvPr/>
        </p:nvSpPr>
        <p:spPr>
          <a:xfrm>
            <a:off x="5630551" y="2544732"/>
            <a:ext cx="1368490" cy="369332"/>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r>
              <a:rPr lang="en-US" dirty="0">
                <a:solidFill>
                  <a:schemeClr val="accent1"/>
                </a:solidFill>
              </a:rPr>
              <a:t>June 2025</a:t>
            </a:r>
          </a:p>
        </p:txBody>
      </p:sp>
      <p:sp>
        <p:nvSpPr>
          <p:cNvPr id="10" name="TextBox 9">
            <a:extLst>
              <a:ext uri="{FF2B5EF4-FFF2-40B4-BE49-F238E27FC236}">
                <a16:creationId xmlns:a16="http://schemas.microsoft.com/office/drawing/2014/main" id="{BC4CED62-55E7-4442-9519-A25BFC7EEE75}"/>
              </a:ext>
            </a:extLst>
          </p:cNvPr>
          <p:cNvSpPr txBox="1"/>
          <p:nvPr/>
        </p:nvSpPr>
        <p:spPr>
          <a:xfrm>
            <a:off x="6999041" y="3943937"/>
            <a:ext cx="1765132" cy="369332"/>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r>
              <a:rPr lang="en-US" dirty="0">
                <a:solidFill>
                  <a:schemeClr val="accent1"/>
                </a:solidFill>
              </a:rPr>
              <a:t>September 2025</a:t>
            </a:r>
          </a:p>
        </p:txBody>
      </p:sp>
      <p:sp>
        <p:nvSpPr>
          <p:cNvPr id="12" name="TextBox 11">
            <a:extLst>
              <a:ext uri="{FF2B5EF4-FFF2-40B4-BE49-F238E27FC236}">
                <a16:creationId xmlns:a16="http://schemas.microsoft.com/office/drawing/2014/main" id="{FEB3A729-F9B6-C62E-6E7C-1070E3137AA1}"/>
              </a:ext>
            </a:extLst>
          </p:cNvPr>
          <p:cNvSpPr txBox="1"/>
          <p:nvPr/>
        </p:nvSpPr>
        <p:spPr>
          <a:xfrm>
            <a:off x="5850672" y="4958993"/>
            <a:ext cx="6158752" cy="1569660"/>
          </a:xfrm>
          <a:prstGeom prst="rect">
            <a:avLst/>
          </a:prstGeom>
          <a:solidFill>
            <a:schemeClr val="tx1"/>
          </a:solidFill>
          <a:ln>
            <a:solidFill>
              <a:schemeClr val="accent1"/>
            </a:solidFill>
          </a:ln>
        </p:spPr>
        <p:txBody>
          <a:bodyPr wrap="square">
            <a:spAutoFit/>
          </a:bodyPr>
          <a:lstStyle/>
          <a:p>
            <a:r>
              <a:rPr lang="en-US" sz="2400" b="0" i="1" dirty="0">
                <a:solidFill>
                  <a:srgbClr val="191918"/>
                </a:solidFill>
                <a:effectLst/>
                <a:latin typeface="Figtree"/>
              </a:rPr>
              <a:t>Cairncross said the private sector should have to meet minimum standards for cybersecurity.</a:t>
            </a:r>
            <a:r>
              <a:rPr lang="en-US" sz="2400" b="0" i="0" dirty="0">
                <a:solidFill>
                  <a:srgbClr val="191918"/>
                </a:solidFill>
                <a:effectLst/>
                <a:latin typeface="Figtree"/>
              </a:rPr>
              <a:t> Which things should be standard? How do we know they work at scale?</a:t>
            </a:r>
            <a:endParaRPr lang="en-US" sz="2400" dirty="0"/>
          </a:p>
        </p:txBody>
      </p:sp>
    </p:spTree>
    <p:extLst>
      <p:ext uri="{BB962C8B-B14F-4D97-AF65-F5344CB8AC3E}">
        <p14:creationId xmlns:p14="http://schemas.microsoft.com/office/powerpoint/2010/main" val="2741643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2AA7F-7016-291C-64DD-5A05CB503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6216D-136F-CA25-0B93-B5DEC24192A7}"/>
              </a:ext>
            </a:extLst>
          </p:cNvPr>
          <p:cNvSpPr>
            <a:spLocks noGrp="1"/>
          </p:cNvSpPr>
          <p:nvPr>
            <p:ph type="title"/>
          </p:nvPr>
        </p:nvSpPr>
        <p:spPr/>
        <p:txBody>
          <a:bodyPr/>
          <a:lstStyle/>
          <a:p>
            <a:r>
              <a:rPr lang="en-US" dirty="0"/>
              <a:t>Cyber public health</a:t>
            </a:r>
          </a:p>
        </p:txBody>
      </p:sp>
      <p:sp>
        <p:nvSpPr>
          <p:cNvPr id="6" name="Content Placeholder 5">
            <a:extLst>
              <a:ext uri="{FF2B5EF4-FFF2-40B4-BE49-F238E27FC236}">
                <a16:creationId xmlns:a16="http://schemas.microsoft.com/office/drawing/2014/main" id="{2EDF6689-5D81-74AC-F8E9-F3C49FAEBD8C}"/>
              </a:ext>
            </a:extLst>
          </p:cNvPr>
          <p:cNvSpPr>
            <a:spLocks noGrp="1"/>
          </p:cNvSpPr>
          <p:nvPr>
            <p:ph idx="1"/>
          </p:nvPr>
        </p:nvSpPr>
        <p:spPr>
          <a:xfrm>
            <a:off x="838200" y="1825624"/>
            <a:ext cx="4243466" cy="4362581"/>
          </a:xfrm>
        </p:spPr>
        <p:txBody>
          <a:bodyPr>
            <a:normAutofit fontScale="77500" lnSpcReduction="20000"/>
          </a:bodyPr>
          <a:lstStyle/>
          <a:p>
            <a:pPr marL="0" indent="0">
              <a:buNone/>
            </a:pPr>
            <a:r>
              <a:rPr lang="en-US" dirty="0"/>
              <a:t>According to the CDC Foundation, “Public health is the science of protecting and improving the health of people and their communities. ... Overall, public health is concerned with protecting the health of entire populations.” </a:t>
            </a:r>
          </a:p>
          <a:p>
            <a:pPr marL="0" indent="0">
              <a:buNone/>
            </a:pPr>
            <a:r>
              <a:rPr lang="en-US" dirty="0"/>
              <a:t>Classic models of cybersecurity have focused on outcomes for the individual or a firm, and the work we’re doing to create a science and discipline of Cyber Public Health aims to </a:t>
            </a:r>
            <a:r>
              <a:rPr lang="en-US" b="1" dirty="0"/>
              <a:t>use tools inspired by public health</a:t>
            </a:r>
            <a:r>
              <a:rPr lang="en-US" dirty="0"/>
              <a:t> to bring those </a:t>
            </a:r>
            <a:r>
              <a:rPr lang="en-US" b="1" dirty="0"/>
              <a:t>population level measurements </a:t>
            </a:r>
            <a:r>
              <a:rPr lang="en-US" dirty="0"/>
              <a:t>and </a:t>
            </a:r>
            <a:r>
              <a:rPr lang="en-US" b="1" dirty="0"/>
              <a:t>improvements</a:t>
            </a:r>
            <a:r>
              <a:rPr lang="en-US" dirty="0"/>
              <a:t> to the cyber realm.</a:t>
            </a:r>
          </a:p>
        </p:txBody>
      </p:sp>
      <p:sp>
        <p:nvSpPr>
          <p:cNvPr id="7" name="TextBox 6">
            <a:extLst>
              <a:ext uri="{FF2B5EF4-FFF2-40B4-BE49-F238E27FC236}">
                <a16:creationId xmlns:a16="http://schemas.microsoft.com/office/drawing/2014/main" id="{3027EB37-0DC2-C598-6055-9977AD73B792}"/>
              </a:ext>
            </a:extLst>
          </p:cNvPr>
          <p:cNvSpPr txBox="1"/>
          <p:nvPr/>
        </p:nvSpPr>
        <p:spPr>
          <a:xfrm>
            <a:off x="5482856" y="1825624"/>
            <a:ext cx="6158752" cy="1569660"/>
          </a:xfrm>
          <a:prstGeom prst="rect">
            <a:avLst/>
          </a:prstGeom>
          <a:solidFill>
            <a:schemeClr val="tx1"/>
          </a:solidFill>
          <a:ln>
            <a:solidFill>
              <a:schemeClr val="accent1"/>
            </a:solidFill>
          </a:ln>
        </p:spPr>
        <p:txBody>
          <a:bodyPr wrap="square">
            <a:spAutoFit/>
          </a:bodyPr>
          <a:lstStyle/>
          <a:p>
            <a:r>
              <a:rPr lang="en-US" sz="2400" b="0" i="1" dirty="0">
                <a:solidFill>
                  <a:srgbClr val="191918"/>
                </a:solidFill>
                <a:effectLst/>
                <a:latin typeface="Figtree"/>
              </a:rPr>
              <a:t>Cairncross said the private sector should have to meet minimum standards for cybersecurity.</a:t>
            </a:r>
            <a:r>
              <a:rPr lang="en-US" sz="2400" b="0" i="0" dirty="0">
                <a:solidFill>
                  <a:srgbClr val="191918"/>
                </a:solidFill>
                <a:effectLst/>
                <a:latin typeface="Figtree"/>
              </a:rPr>
              <a:t> Which things should be standard? How do we know they work at scale?</a:t>
            </a:r>
            <a:endParaRPr lang="en-US" sz="2400" dirty="0"/>
          </a:p>
        </p:txBody>
      </p:sp>
      <p:pic>
        <p:nvPicPr>
          <p:cNvPr id="5" name="Picture 4">
            <a:extLst>
              <a:ext uri="{FF2B5EF4-FFF2-40B4-BE49-F238E27FC236}">
                <a16:creationId xmlns:a16="http://schemas.microsoft.com/office/drawing/2014/main" id="{37287412-BEEB-5CDB-A347-554927184811}"/>
              </a:ext>
            </a:extLst>
          </p:cNvPr>
          <p:cNvPicPr>
            <a:picLocks noChangeAspect="1"/>
          </p:cNvPicPr>
          <p:nvPr/>
        </p:nvPicPr>
        <p:blipFill>
          <a:blip r:embed="rId3"/>
          <a:stretch>
            <a:fillRect/>
          </a:stretch>
        </p:blipFill>
        <p:spPr>
          <a:xfrm>
            <a:off x="5201038" y="1589750"/>
            <a:ext cx="6722389" cy="4834328"/>
          </a:xfrm>
          <a:prstGeom prst="rect">
            <a:avLst/>
          </a:prstGeom>
        </p:spPr>
      </p:pic>
    </p:spTree>
    <p:extLst>
      <p:ext uri="{BB962C8B-B14F-4D97-AF65-F5344CB8AC3E}">
        <p14:creationId xmlns:p14="http://schemas.microsoft.com/office/powerpoint/2010/main" val="1849441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D3F28B-B0A2-708B-8F19-82577DDFEDA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John Snow: Cholera outbreak in 1854</a:t>
            </a:r>
          </a:p>
        </p:txBody>
      </p:sp>
      <p:pic>
        <p:nvPicPr>
          <p:cNvPr id="4" name="Content Placeholder 3" descr="A map of a city&#10;&#10;AI-generated content may be incorrect.">
            <a:extLst>
              <a:ext uri="{FF2B5EF4-FFF2-40B4-BE49-F238E27FC236}">
                <a16:creationId xmlns:a16="http://schemas.microsoft.com/office/drawing/2014/main" id="{CAB38086-6689-FF1D-95E4-4ECD292115CA}"/>
              </a:ext>
            </a:extLst>
          </p:cNvPr>
          <p:cNvPicPr>
            <a:picLocks noGrp="1" noChangeAspect="1"/>
          </p:cNvPicPr>
          <p:nvPr>
            <p:ph idx="1"/>
          </p:nvPr>
        </p:nvPicPr>
        <p:blipFill>
          <a:blip r:embed="rId3"/>
          <a:stretch>
            <a:fillRect/>
          </a:stretch>
        </p:blipFill>
        <p:spPr>
          <a:xfrm>
            <a:off x="4207933" y="674162"/>
            <a:ext cx="7347537" cy="5510652"/>
          </a:xfrm>
          <a:prstGeom prst="rect">
            <a:avLst/>
          </a:prstGeom>
        </p:spPr>
      </p:pic>
      <p:sp>
        <p:nvSpPr>
          <p:cNvPr id="5" name="TextBox 4">
            <a:extLst>
              <a:ext uri="{FF2B5EF4-FFF2-40B4-BE49-F238E27FC236}">
                <a16:creationId xmlns:a16="http://schemas.microsoft.com/office/drawing/2014/main" id="{CECDC27E-9C26-C90D-C260-064292C8A905}"/>
              </a:ext>
            </a:extLst>
          </p:cNvPr>
          <p:cNvSpPr txBox="1"/>
          <p:nvPr/>
        </p:nvSpPr>
        <p:spPr>
          <a:xfrm>
            <a:off x="630382" y="3845859"/>
            <a:ext cx="3048000" cy="2308324"/>
          </a:xfrm>
          <a:prstGeom prst="rect">
            <a:avLst/>
          </a:prstGeom>
          <a:noFill/>
        </p:spPr>
        <p:txBody>
          <a:bodyPr wrap="square" rtlCol="0">
            <a:spAutoFit/>
          </a:bodyPr>
          <a:lstStyle/>
          <a:p>
            <a:r>
              <a:rPr lang="en-US" u="sng" dirty="0"/>
              <a:t>Medicine</a:t>
            </a:r>
            <a:r>
              <a:rPr lang="en-US" dirty="0"/>
              <a:t>: How disease works, and how it can be treated on individuals</a:t>
            </a:r>
          </a:p>
          <a:p>
            <a:endParaRPr lang="en-US" dirty="0"/>
          </a:p>
          <a:p>
            <a:r>
              <a:rPr lang="en-US" u="sng" dirty="0"/>
              <a:t>Public health</a:t>
            </a:r>
            <a:r>
              <a:rPr lang="en-US" dirty="0"/>
              <a:t>: Understanding disease risks and treatments at population level, to maximize benefits</a:t>
            </a:r>
          </a:p>
        </p:txBody>
      </p:sp>
    </p:spTree>
    <p:extLst>
      <p:ext uri="{BB962C8B-B14F-4D97-AF65-F5344CB8AC3E}">
        <p14:creationId xmlns:p14="http://schemas.microsoft.com/office/powerpoint/2010/main" val="847070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ircular Arrow 4">
            <a:extLst>
              <a:ext uri="{FF2B5EF4-FFF2-40B4-BE49-F238E27FC236}">
                <a16:creationId xmlns:a16="http://schemas.microsoft.com/office/drawing/2014/main" id="{99373268-8B95-1F43-1346-F9A7E266506C}"/>
              </a:ext>
            </a:extLst>
          </p:cNvPr>
          <p:cNvSpPr/>
          <p:nvPr/>
        </p:nvSpPr>
        <p:spPr>
          <a:xfrm rot="9526649">
            <a:off x="2827283" y="2785241"/>
            <a:ext cx="2743200" cy="2743200"/>
          </a:xfrm>
          <a:prstGeom prst="circularArrow">
            <a:avLst>
              <a:gd name="adj1" fmla="val 14408"/>
              <a:gd name="adj2" fmla="val 749737"/>
              <a:gd name="adj3" fmla="val 20929182"/>
              <a:gd name="adj4" fmla="val 1344202"/>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23BCB0B3-6959-D9CA-9AE9-801D4399DE68}"/>
              </a:ext>
            </a:extLst>
          </p:cNvPr>
          <p:cNvSpPr txBox="1"/>
          <p:nvPr/>
        </p:nvSpPr>
        <p:spPr>
          <a:xfrm>
            <a:off x="5597375" y="4353090"/>
            <a:ext cx="1785874" cy="1477328"/>
          </a:xfrm>
          <a:prstGeom prst="rect">
            <a:avLst/>
          </a:prstGeom>
          <a:noFill/>
        </p:spPr>
        <p:txBody>
          <a:bodyPr wrap="none" rtlCol="0">
            <a:spAutoFit/>
          </a:bodyPr>
          <a:lstStyle/>
          <a:p>
            <a:r>
              <a:rPr lang="en-US" b="1" u="sng" dirty="0">
                <a:solidFill>
                  <a:schemeClr val="accent6"/>
                </a:solidFill>
              </a:rPr>
              <a:t>Intervention</a:t>
            </a:r>
            <a:endParaRPr lang="en-US" u="sng" dirty="0">
              <a:solidFill>
                <a:schemeClr val="accent6"/>
              </a:solidFill>
            </a:endParaRPr>
          </a:p>
          <a:p>
            <a:pPr marL="285750" indent="-285750">
              <a:buFont typeface="Arial" panose="020B0604020202020204" pitchFamily="34" charset="0"/>
              <a:buChar char="•"/>
            </a:pPr>
            <a:r>
              <a:rPr lang="en-US" dirty="0"/>
              <a:t>Engineering,</a:t>
            </a:r>
          </a:p>
          <a:p>
            <a:pPr marL="285750" indent="-285750">
              <a:buFont typeface="Arial" panose="020B0604020202020204" pitchFamily="34" charset="0"/>
              <a:buChar char="•"/>
            </a:pPr>
            <a:r>
              <a:rPr lang="en-US" dirty="0"/>
              <a:t>Operations,</a:t>
            </a:r>
          </a:p>
          <a:p>
            <a:pPr marL="285750" indent="-285750">
              <a:buFont typeface="Arial" panose="020B0604020202020204" pitchFamily="34" charset="0"/>
              <a:buChar char="•"/>
            </a:pPr>
            <a:r>
              <a:rPr lang="en-US" dirty="0"/>
              <a:t>Policy,</a:t>
            </a:r>
          </a:p>
          <a:p>
            <a:pPr marL="285750" indent="-285750">
              <a:buFont typeface="Arial" panose="020B0604020202020204" pitchFamily="34" charset="0"/>
              <a:buChar char="•"/>
            </a:pPr>
            <a:r>
              <a:rPr lang="en-US" dirty="0"/>
              <a:t>Education, …</a:t>
            </a:r>
          </a:p>
        </p:txBody>
      </p:sp>
      <p:sp>
        <p:nvSpPr>
          <p:cNvPr id="8" name="TextBox 7">
            <a:extLst>
              <a:ext uri="{FF2B5EF4-FFF2-40B4-BE49-F238E27FC236}">
                <a16:creationId xmlns:a16="http://schemas.microsoft.com/office/drawing/2014/main" id="{8F9B2CBD-79F3-7058-9A3E-1FF73F6BDB71}"/>
              </a:ext>
            </a:extLst>
          </p:cNvPr>
          <p:cNvSpPr txBox="1"/>
          <p:nvPr/>
        </p:nvSpPr>
        <p:spPr>
          <a:xfrm>
            <a:off x="598379" y="3227871"/>
            <a:ext cx="2228904" cy="2031325"/>
          </a:xfrm>
          <a:prstGeom prst="rect">
            <a:avLst/>
          </a:prstGeom>
          <a:noFill/>
        </p:spPr>
        <p:txBody>
          <a:bodyPr wrap="square" rtlCol="0">
            <a:spAutoFit/>
          </a:bodyPr>
          <a:lstStyle/>
          <a:p>
            <a:r>
              <a:rPr lang="en-US" b="1" u="sng" dirty="0">
                <a:solidFill>
                  <a:schemeClr val="accent2"/>
                </a:solidFill>
              </a:rPr>
              <a:t>Outcomes</a:t>
            </a:r>
            <a:endParaRPr lang="en-US" dirty="0">
              <a:solidFill>
                <a:schemeClr val="accent2"/>
              </a:solidFill>
            </a:endParaRPr>
          </a:p>
          <a:p>
            <a:pPr marL="285750" indent="-285750">
              <a:buFont typeface="Arial" panose="020B0604020202020204" pitchFamily="34" charset="0"/>
              <a:buChar char="•"/>
            </a:pPr>
            <a:r>
              <a:rPr lang="en-US" dirty="0"/>
              <a:t>Data breaches,</a:t>
            </a:r>
          </a:p>
          <a:p>
            <a:pPr marL="285750" indent="-285750">
              <a:buFont typeface="Arial" panose="020B0604020202020204" pitchFamily="34" charset="0"/>
              <a:buChar char="•"/>
            </a:pPr>
            <a:r>
              <a:rPr lang="en-US" dirty="0"/>
              <a:t>Vulnerabilities exploited, </a:t>
            </a:r>
          </a:p>
          <a:p>
            <a:pPr marL="285750" indent="-285750">
              <a:buFont typeface="Arial" panose="020B0604020202020204" pitchFamily="34" charset="0"/>
              <a:buChar char="•"/>
            </a:pPr>
            <a:r>
              <a:rPr lang="en-US" dirty="0"/>
              <a:t>Financial losses, </a:t>
            </a:r>
          </a:p>
          <a:p>
            <a:pPr marL="285750" indent="-285750">
              <a:buFont typeface="Arial" panose="020B0604020202020204" pitchFamily="34" charset="0"/>
              <a:buChar char="•"/>
            </a:pPr>
            <a:r>
              <a:rPr lang="en-US" dirty="0"/>
              <a:t>Humans harmed, …</a:t>
            </a:r>
          </a:p>
        </p:txBody>
      </p:sp>
      <p:sp>
        <p:nvSpPr>
          <p:cNvPr id="10" name="TextBox 9">
            <a:extLst>
              <a:ext uri="{FF2B5EF4-FFF2-40B4-BE49-F238E27FC236}">
                <a16:creationId xmlns:a16="http://schemas.microsoft.com/office/drawing/2014/main" id="{5327BFA6-CC74-DD9C-BB2F-AB02EE4D0A87}"/>
              </a:ext>
            </a:extLst>
          </p:cNvPr>
          <p:cNvSpPr txBox="1"/>
          <p:nvPr/>
        </p:nvSpPr>
        <p:spPr>
          <a:xfrm>
            <a:off x="4824389" y="1750543"/>
            <a:ext cx="3363169" cy="1754326"/>
          </a:xfrm>
          <a:prstGeom prst="rect">
            <a:avLst/>
          </a:prstGeom>
          <a:noFill/>
        </p:spPr>
        <p:txBody>
          <a:bodyPr wrap="square" rtlCol="0">
            <a:spAutoFit/>
          </a:bodyPr>
          <a:lstStyle/>
          <a:p>
            <a:r>
              <a:rPr lang="en-US" b="1" u="sng" dirty="0">
                <a:solidFill>
                  <a:schemeClr val="accent4"/>
                </a:solidFill>
              </a:rPr>
              <a:t>Analysis</a:t>
            </a:r>
            <a:endParaRPr lang="en-US" dirty="0">
              <a:solidFill>
                <a:schemeClr val="accent4"/>
              </a:solidFill>
            </a:endParaRPr>
          </a:p>
          <a:p>
            <a:pPr marL="285750" indent="-285750">
              <a:buFont typeface="Arial" panose="020B0604020202020204" pitchFamily="34" charset="0"/>
              <a:buChar char="•"/>
            </a:pPr>
            <a:r>
              <a:rPr lang="en-US" dirty="0"/>
              <a:t>What are the (still) successful vectors of attack?</a:t>
            </a:r>
          </a:p>
          <a:p>
            <a:pPr marL="285750" indent="-285750">
              <a:buFont typeface="Arial" panose="020B0604020202020204" pitchFamily="34" charset="0"/>
              <a:buChar char="•"/>
            </a:pPr>
            <a:r>
              <a:rPr lang="en-US" dirty="0"/>
              <a:t>Where is risk (still) greatest? </a:t>
            </a:r>
          </a:p>
          <a:p>
            <a:pPr marL="285750" indent="-285750">
              <a:buFont typeface="Arial" panose="020B0604020202020204" pitchFamily="34" charset="0"/>
              <a:buChar char="•"/>
            </a:pPr>
            <a:r>
              <a:rPr lang="en-US" dirty="0"/>
              <a:t>What interventions could be deployed cost-effectively?</a:t>
            </a:r>
          </a:p>
        </p:txBody>
      </p:sp>
      <p:sp>
        <p:nvSpPr>
          <p:cNvPr id="11" name="Oval 10">
            <a:extLst>
              <a:ext uri="{FF2B5EF4-FFF2-40B4-BE49-F238E27FC236}">
                <a16:creationId xmlns:a16="http://schemas.microsoft.com/office/drawing/2014/main" id="{691BBCCA-9362-D219-0067-BFC619CEF54A}"/>
              </a:ext>
            </a:extLst>
          </p:cNvPr>
          <p:cNvSpPr/>
          <p:nvPr/>
        </p:nvSpPr>
        <p:spPr>
          <a:xfrm>
            <a:off x="4824390" y="4328112"/>
            <a:ext cx="605480" cy="60016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700AC2F-9B14-CFDD-D629-F55871ED9A92}"/>
              </a:ext>
            </a:extLst>
          </p:cNvPr>
          <p:cNvSpPr/>
          <p:nvPr/>
        </p:nvSpPr>
        <p:spPr>
          <a:xfrm>
            <a:off x="2854175" y="3856759"/>
            <a:ext cx="605480" cy="60016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A59A8EE-FC07-2E01-5441-B452B686BCB3}"/>
              </a:ext>
            </a:extLst>
          </p:cNvPr>
          <p:cNvSpPr/>
          <p:nvPr/>
        </p:nvSpPr>
        <p:spPr>
          <a:xfrm>
            <a:off x="4141788" y="2822312"/>
            <a:ext cx="605480" cy="60016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73FF0DC-575F-00D5-B5F0-A4D48846BB94}"/>
              </a:ext>
            </a:extLst>
          </p:cNvPr>
          <p:cNvSpPr>
            <a:spLocks noGrp="1"/>
          </p:cNvSpPr>
          <p:nvPr>
            <p:ph type="title"/>
          </p:nvPr>
        </p:nvSpPr>
        <p:spPr/>
        <p:txBody>
          <a:bodyPr/>
          <a:lstStyle/>
          <a:p>
            <a:r>
              <a:rPr lang="en-US" dirty="0"/>
              <a:t>Cyber public health in action</a:t>
            </a:r>
          </a:p>
        </p:txBody>
      </p:sp>
      <p:sp>
        <p:nvSpPr>
          <p:cNvPr id="4" name="Content Placeholder 3">
            <a:extLst>
              <a:ext uri="{FF2B5EF4-FFF2-40B4-BE49-F238E27FC236}">
                <a16:creationId xmlns:a16="http://schemas.microsoft.com/office/drawing/2014/main" id="{39176A9F-3776-FA87-6DC6-CD508161BAB2}"/>
              </a:ext>
            </a:extLst>
          </p:cNvPr>
          <p:cNvSpPr>
            <a:spLocks noGrp="1"/>
          </p:cNvSpPr>
          <p:nvPr>
            <p:ph idx="1"/>
          </p:nvPr>
        </p:nvSpPr>
        <p:spPr>
          <a:xfrm>
            <a:off x="8427379" y="1750543"/>
            <a:ext cx="3166242" cy="4351338"/>
          </a:xfrm>
        </p:spPr>
        <p:txBody>
          <a:bodyPr>
            <a:normAutofit fontScale="92500" lnSpcReduction="10000"/>
          </a:bodyPr>
          <a:lstStyle/>
          <a:p>
            <a:pPr marL="0" indent="0">
              <a:buNone/>
            </a:pPr>
            <a:r>
              <a:rPr lang="en-US" u="sng" dirty="0"/>
              <a:t>What we should see:</a:t>
            </a:r>
          </a:p>
          <a:p>
            <a:r>
              <a:rPr lang="en-US" dirty="0"/>
              <a:t>A decline in successful attacks, according to a consistent data collection system</a:t>
            </a:r>
          </a:p>
          <a:p>
            <a:r>
              <a:rPr lang="en-US" dirty="0"/>
              <a:t>Updated standards to remove demonstrably ineﬀective techniques, like password rotation</a:t>
            </a:r>
          </a:p>
        </p:txBody>
      </p:sp>
    </p:spTree>
    <p:extLst>
      <p:ext uri="{BB962C8B-B14F-4D97-AF65-F5344CB8AC3E}">
        <p14:creationId xmlns:p14="http://schemas.microsoft.com/office/powerpoint/2010/main" val="2199314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dissolve">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dissolve">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dissolve">
                                      <p:cBhvr>
                                        <p:cTn id="4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10" grpId="0"/>
      <p:bldP spid="11" grpId="0" animBg="1"/>
      <p:bldP spid="12" grpId="0" animBg="1"/>
      <p:bldP spid="13" grpId="0" animBg="1"/>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06B79-A242-4CE1-3751-B90E02CF67F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AF12712-E7EE-0D38-CFB6-91BC2607A720}"/>
              </a:ext>
            </a:extLst>
          </p:cNvPr>
          <p:cNvSpPr>
            <a:spLocks noGrp="1"/>
          </p:cNvSpPr>
          <p:nvPr>
            <p:ph type="title"/>
          </p:nvPr>
        </p:nvSpPr>
        <p:spPr/>
        <p:txBody>
          <a:bodyPr/>
          <a:lstStyle/>
          <a:p>
            <a:r>
              <a:rPr lang="en-US" dirty="0"/>
              <a:t>Proposals for the Fed. Government’s role</a:t>
            </a:r>
          </a:p>
        </p:txBody>
      </p:sp>
      <p:sp>
        <p:nvSpPr>
          <p:cNvPr id="8" name="Content Placeholder 7">
            <a:extLst>
              <a:ext uri="{FF2B5EF4-FFF2-40B4-BE49-F238E27FC236}">
                <a16:creationId xmlns:a16="http://schemas.microsoft.com/office/drawing/2014/main" id="{CDD86C8C-29B4-949A-D130-09FE3E64DA4B}"/>
              </a:ext>
            </a:extLst>
          </p:cNvPr>
          <p:cNvSpPr>
            <a:spLocks noGrp="1"/>
          </p:cNvSpPr>
          <p:nvPr>
            <p:ph idx="1"/>
          </p:nvPr>
        </p:nvSpPr>
        <p:spPr/>
        <p:txBody>
          <a:bodyPr>
            <a:normAutofit/>
          </a:bodyPr>
          <a:lstStyle/>
          <a:p>
            <a:r>
              <a:rPr lang="en-US" dirty="0"/>
              <a:t>Bureau of Cyber Public Health Statistics</a:t>
            </a:r>
          </a:p>
          <a:p>
            <a:r>
              <a:rPr lang="en-US" dirty="0"/>
              <a:t>Enable the government to measure and improve cyber controls</a:t>
            </a:r>
          </a:p>
          <a:p>
            <a:pPr lvl="1"/>
            <a:r>
              <a:rPr lang="en-US" dirty="0"/>
              <a:t>Focus on whole-of-government efforts</a:t>
            </a:r>
          </a:p>
          <a:p>
            <a:pPr lvl="1"/>
            <a:r>
              <a:rPr lang="en-US" dirty="0"/>
              <a:t>Focus on institutions and data</a:t>
            </a:r>
          </a:p>
          <a:p>
            <a:pPr lvl="2"/>
            <a:r>
              <a:rPr lang="en-US" dirty="0"/>
              <a:t>Create a National Cybersecurity Data Repository</a:t>
            </a:r>
          </a:p>
          <a:p>
            <a:pPr lvl="2"/>
            <a:r>
              <a:rPr lang="en-US" dirty="0"/>
              <a:t>Implement Cybersecurity Health Reporting Standards</a:t>
            </a:r>
          </a:p>
          <a:p>
            <a:pPr lvl="2"/>
            <a:r>
              <a:rPr lang="en-US" dirty="0"/>
              <a:t>Incorporate Long-Term Learning</a:t>
            </a:r>
          </a:p>
          <a:p>
            <a:pPr lvl="1"/>
            <a:r>
              <a:rPr lang="en-US" dirty="0"/>
              <a:t>Focus on Research</a:t>
            </a:r>
          </a:p>
          <a:p>
            <a:pPr lvl="2"/>
            <a:r>
              <a:rPr lang="en-US" dirty="0"/>
              <a:t>Develop </a:t>
            </a:r>
            <a:r>
              <a:rPr lang="en-US"/>
              <a:t>Stress Tests </a:t>
            </a:r>
            <a:r>
              <a:rPr lang="en-US" dirty="0"/>
              <a:t>for Cybersecurity Public Health in Critical Infrastructure</a:t>
            </a:r>
          </a:p>
          <a:p>
            <a:pPr lvl="1"/>
            <a:r>
              <a:rPr lang="en-US" dirty="0"/>
              <a:t>Focus on Creating Community and Collaboration</a:t>
            </a:r>
          </a:p>
          <a:p>
            <a:pPr lvl="2"/>
            <a:r>
              <a:rPr lang="en-US" dirty="0"/>
              <a:t>Create Incentives for Private Sector Participation</a:t>
            </a:r>
          </a:p>
        </p:txBody>
      </p:sp>
    </p:spTree>
    <p:extLst>
      <p:ext uri="{BB962C8B-B14F-4D97-AF65-F5344CB8AC3E}">
        <p14:creationId xmlns:p14="http://schemas.microsoft.com/office/powerpoint/2010/main" val="3500710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dissolve">
                                      <p:cBhvr>
                                        <p:cTn id="25" dur="500"/>
                                        <p:tgtEl>
                                          <p:spTgt spid="8">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dissolve">
                                      <p:cBhvr>
                                        <p:cTn id="28" dur="500"/>
                                        <p:tgtEl>
                                          <p:spTgt spid="8">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dissolve">
                                      <p:cBhvr>
                                        <p:cTn id="31" dur="500"/>
                                        <p:tgtEl>
                                          <p:spTgt spid="8">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dissolve">
                                      <p:cBhvr>
                                        <p:cTn id="36" dur="500"/>
                                        <p:tgtEl>
                                          <p:spTgt spid="8">
                                            <p:txEl>
                                              <p:pRg st="7" end="7"/>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dissolve">
                                      <p:cBhvr>
                                        <p:cTn id="39" dur="500"/>
                                        <p:tgtEl>
                                          <p:spTgt spid="8">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dissolve">
                                      <p:cBhvr>
                                        <p:cTn id="44" dur="500"/>
                                        <p:tgtEl>
                                          <p:spTgt spid="8">
                                            <p:txEl>
                                              <p:pRg st="9" end="9"/>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dissolve">
                                      <p:cBhvr>
                                        <p:cTn id="4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9868B-B9CE-C33D-9836-0D914842C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6C373-A50B-31A5-022E-62680B32CCA9}"/>
              </a:ext>
            </a:extLst>
          </p:cNvPr>
          <p:cNvSpPr>
            <a:spLocks noGrp="1"/>
          </p:cNvSpPr>
          <p:nvPr>
            <p:ph type="title"/>
          </p:nvPr>
        </p:nvSpPr>
        <p:spPr/>
        <p:txBody>
          <a:bodyPr/>
          <a:lstStyle/>
          <a:p>
            <a:r>
              <a:rPr lang="en-US" dirty="0"/>
              <a:t>Readings</a:t>
            </a:r>
          </a:p>
        </p:txBody>
      </p:sp>
      <p:pic>
        <p:nvPicPr>
          <p:cNvPr id="4" name="Picture 3">
            <a:extLst>
              <a:ext uri="{FF2B5EF4-FFF2-40B4-BE49-F238E27FC236}">
                <a16:creationId xmlns:a16="http://schemas.microsoft.com/office/drawing/2014/main" id="{5AEA5475-0768-9322-072D-434010E76638}"/>
              </a:ext>
            </a:extLst>
          </p:cNvPr>
          <p:cNvPicPr>
            <a:picLocks noChangeAspect="1"/>
          </p:cNvPicPr>
          <p:nvPr/>
        </p:nvPicPr>
        <p:blipFill>
          <a:blip r:embed="rId2"/>
          <a:stretch>
            <a:fillRect/>
          </a:stretch>
        </p:blipFill>
        <p:spPr>
          <a:xfrm>
            <a:off x="6096000" y="1569902"/>
            <a:ext cx="4762591" cy="5309118"/>
          </a:xfrm>
          <a:prstGeom prst="rect">
            <a:avLst/>
          </a:prstGeom>
        </p:spPr>
      </p:pic>
      <p:pic>
        <p:nvPicPr>
          <p:cNvPr id="5" name="Picture 4">
            <a:extLst>
              <a:ext uri="{FF2B5EF4-FFF2-40B4-BE49-F238E27FC236}">
                <a16:creationId xmlns:a16="http://schemas.microsoft.com/office/drawing/2014/main" id="{68ECD183-FD66-2525-5C88-E1F8D2148024}"/>
              </a:ext>
            </a:extLst>
          </p:cNvPr>
          <p:cNvPicPr>
            <a:picLocks noChangeAspect="1"/>
          </p:cNvPicPr>
          <p:nvPr/>
        </p:nvPicPr>
        <p:blipFill>
          <a:blip r:embed="rId3"/>
          <a:stretch>
            <a:fillRect/>
          </a:stretch>
        </p:blipFill>
        <p:spPr>
          <a:xfrm>
            <a:off x="1333409" y="1569902"/>
            <a:ext cx="4628774" cy="5309119"/>
          </a:xfrm>
          <a:prstGeom prst="rect">
            <a:avLst/>
          </a:prstGeom>
        </p:spPr>
      </p:pic>
      <p:sp>
        <p:nvSpPr>
          <p:cNvPr id="7" name="TextBox 6">
            <a:extLst>
              <a:ext uri="{FF2B5EF4-FFF2-40B4-BE49-F238E27FC236}">
                <a16:creationId xmlns:a16="http://schemas.microsoft.com/office/drawing/2014/main" id="{2C0926F4-8A88-0406-7D11-C289D4A968F5}"/>
              </a:ext>
            </a:extLst>
          </p:cNvPr>
          <p:cNvSpPr txBox="1"/>
          <p:nvPr/>
        </p:nvSpPr>
        <p:spPr>
          <a:xfrm>
            <a:off x="4225179" y="1083889"/>
            <a:ext cx="1737004" cy="369332"/>
          </a:xfrm>
          <a:prstGeom prst="rect">
            <a:avLst/>
          </a:prstGeom>
          <a:solidFill>
            <a:schemeClr val="tx1"/>
          </a:solidFill>
        </p:spPr>
        <p:txBody>
          <a:bodyPr wrap="square">
            <a:spAutoFit/>
          </a:bodyPr>
          <a:lstStyle/>
          <a:p>
            <a:r>
              <a:rPr lang="en-US" dirty="0">
                <a:solidFill>
                  <a:schemeClr val="accent1"/>
                </a:solidFill>
              </a:rPr>
              <a:t>September 2016</a:t>
            </a:r>
          </a:p>
        </p:txBody>
      </p:sp>
      <p:sp>
        <p:nvSpPr>
          <p:cNvPr id="8" name="TextBox 7">
            <a:extLst>
              <a:ext uri="{FF2B5EF4-FFF2-40B4-BE49-F238E27FC236}">
                <a16:creationId xmlns:a16="http://schemas.microsoft.com/office/drawing/2014/main" id="{64D15DDF-8B7A-7DBD-A550-2214EFFFD14F}"/>
              </a:ext>
            </a:extLst>
          </p:cNvPr>
          <p:cNvSpPr txBox="1"/>
          <p:nvPr/>
        </p:nvSpPr>
        <p:spPr>
          <a:xfrm>
            <a:off x="6096000" y="1083889"/>
            <a:ext cx="1368490" cy="369332"/>
          </a:xfrm>
          <a:prstGeom prst="rect">
            <a:avLst/>
          </a:prstGeom>
          <a:solidFill>
            <a:schemeClr val="tx1"/>
          </a:solidFill>
        </p:spPr>
        <p:txBody>
          <a:bodyPr wrap="square">
            <a:spAutoFit/>
          </a:bodyPr>
          <a:lstStyle/>
          <a:p>
            <a:r>
              <a:rPr lang="en-US" dirty="0">
                <a:solidFill>
                  <a:schemeClr val="accent1"/>
                </a:solidFill>
              </a:rPr>
              <a:t>March 2025</a:t>
            </a:r>
          </a:p>
        </p:txBody>
      </p:sp>
    </p:spTree>
    <p:extLst>
      <p:ext uri="{BB962C8B-B14F-4D97-AF65-F5344CB8AC3E}">
        <p14:creationId xmlns:p14="http://schemas.microsoft.com/office/powerpoint/2010/main" val="1777829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BE25-E594-09C2-092A-9DAA3A1EEF24}"/>
              </a:ext>
            </a:extLst>
          </p:cNvPr>
          <p:cNvSpPr>
            <a:spLocks noGrp="1"/>
          </p:cNvSpPr>
          <p:nvPr>
            <p:ph type="title"/>
          </p:nvPr>
        </p:nvSpPr>
        <p:spPr/>
        <p:txBody>
          <a:bodyPr>
            <a:normAutofit/>
          </a:bodyPr>
          <a:lstStyle/>
          <a:p>
            <a:r>
              <a:rPr lang="en-US" sz="4000" dirty="0"/>
              <a:t>Commission on Enhancing National Cybersecurity</a:t>
            </a:r>
          </a:p>
        </p:txBody>
      </p:sp>
      <p:sp>
        <p:nvSpPr>
          <p:cNvPr id="4" name="Content Placeholder 3">
            <a:extLst>
              <a:ext uri="{FF2B5EF4-FFF2-40B4-BE49-F238E27FC236}">
                <a16:creationId xmlns:a16="http://schemas.microsoft.com/office/drawing/2014/main" id="{CD663362-E46F-5DAD-D95F-B6B1EB7D3DD9}"/>
              </a:ext>
            </a:extLst>
          </p:cNvPr>
          <p:cNvSpPr>
            <a:spLocks noGrp="1"/>
          </p:cNvSpPr>
          <p:nvPr>
            <p:ph idx="1"/>
          </p:nvPr>
        </p:nvSpPr>
        <p:spPr>
          <a:xfrm>
            <a:off x="838200" y="1534512"/>
            <a:ext cx="5188231" cy="4884792"/>
          </a:xfrm>
        </p:spPr>
        <p:txBody>
          <a:bodyPr>
            <a:normAutofit fontScale="92500" lnSpcReduction="10000"/>
          </a:bodyPr>
          <a:lstStyle/>
          <a:p>
            <a:pPr marL="0" indent="0">
              <a:buNone/>
            </a:pPr>
            <a:r>
              <a:rPr lang="en-US" dirty="0"/>
              <a:t>The Commission will make detailed </a:t>
            </a:r>
            <a:r>
              <a:rPr lang="en-US" b="1" dirty="0"/>
              <a:t>recommendations</a:t>
            </a:r>
            <a:r>
              <a:rPr lang="en-US" dirty="0"/>
              <a:t> to </a:t>
            </a:r>
            <a:r>
              <a:rPr lang="en-US" b="1" dirty="0"/>
              <a:t>strengthen cybersecurity</a:t>
            </a:r>
            <a:r>
              <a:rPr lang="en-US" dirty="0"/>
              <a:t> in both the public and private sectors while protecting privacy, ensuring public safety and economic and national security, </a:t>
            </a:r>
            <a:r>
              <a:rPr lang="en-US" b="1" dirty="0"/>
              <a:t>fostering discovery and development </a:t>
            </a:r>
            <a:r>
              <a:rPr lang="en-US" dirty="0"/>
              <a:t>of new technical solutions, and </a:t>
            </a:r>
            <a:r>
              <a:rPr lang="en-US" b="1" dirty="0"/>
              <a:t>bolstering partnerships</a:t>
            </a:r>
            <a:r>
              <a:rPr lang="en-US" dirty="0"/>
              <a:t> between Federal, state, and local </a:t>
            </a:r>
            <a:r>
              <a:rPr lang="en-US" b="1" dirty="0"/>
              <a:t>government and the private sector</a:t>
            </a:r>
            <a:r>
              <a:rPr lang="en-US" dirty="0"/>
              <a:t> in the development, promotion, and use of cybersecurity technologies, policies, and best practices.</a:t>
            </a:r>
          </a:p>
        </p:txBody>
      </p:sp>
      <p:pic>
        <p:nvPicPr>
          <p:cNvPr id="3" name="Picture 2">
            <a:extLst>
              <a:ext uri="{FF2B5EF4-FFF2-40B4-BE49-F238E27FC236}">
                <a16:creationId xmlns:a16="http://schemas.microsoft.com/office/drawing/2014/main" id="{7A6D51BA-772F-79A1-D54A-FD513B0E98C8}"/>
              </a:ext>
            </a:extLst>
          </p:cNvPr>
          <p:cNvPicPr>
            <a:picLocks noChangeAspect="1"/>
          </p:cNvPicPr>
          <p:nvPr/>
        </p:nvPicPr>
        <p:blipFill>
          <a:blip r:embed="rId2"/>
          <a:stretch>
            <a:fillRect/>
          </a:stretch>
        </p:blipFill>
        <p:spPr>
          <a:xfrm>
            <a:off x="6165570" y="1458562"/>
            <a:ext cx="6026430" cy="5399438"/>
          </a:xfrm>
          <a:prstGeom prst="rect">
            <a:avLst/>
          </a:prstGeom>
        </p:spPr>
      </p:pic>
      <p:sp>
        <p:nvSpPr>
          <p:cNvPr id="6" name="TextBox 5">
            <a:extLst>
              <a:ext uri="{FF2B5EF4-FFF2-40B4-BE49-F238E27FC236}">
                <a16:creationId xmlns:a16="http://schemas.microsoft.com/office/drawing/2014/main" id="{2F948484-ADEF-0029-CBE3-263746664CB9}"/>
              </a:ext>
            </a:extLst>
          </p:cNvPr>
          <p:cNvSpPr txBox="1"/>
          <p:nvPr/>
        </p:nvSpPr>
        <p:spPr>
          <a:xfrm>
            <a:off x="914400" y="365125"/>
            <a:ext cx="1737004" cy="369332"/>
          </a:xfrm>
          <a:prstGeom prst="rect">
            <a:avLst/>
          </a:prstGeom>
          <a:solidFill>
            <a:schemeClr val="tx1"/>
          </a:solidFill>
        </p:spPr>
        <p:txBody>
          <a:bodyPr wrap="square">
            <a:spAutoFit/>
          </a:bodyPr>
          <a:lstStyle/>
          <a:p>
            <a:r>
              <a:rPr lang="en-US" dirty="0">
                <a:solidFill>
                  <a:schemeClr val="accent1"/>
                </a:solidFill>
              </a:rPr>
              <a:t>February 2016</a:t>
            </a:r>
          </a:p>
        </p:txBody>
      </p:sp>
      <p:sp>
        <p:nvSpPr>
          <p:cNvPr id="8" name="TextBox 7">
            <a:extLst>
              <a:ext uri="{FF2B5EF4-FFF2-40B4-BE49-F238E27FC236}">
                <a16:creationId xmlns:a16="http://schemas.microsoft.com/office/drawing/2014/main" id="{BAB1FF5B-D3BD-6406-0BF7-B46B61F86699}"/>
              </a:ext>
            </a:extLst>
          </p:cNvPr>
          <p:cNvSpPr txBox="1"/>
          <p:nvPr/>
        </p:nvSpPr>
        <p:spPr>
          <a:xfrm>
            <a:off x="2233387" y="6410914"/>
            <a:ext cx="7864366" cy="369332"/>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r>
              <a:rPr lang="en-US" dirty="0">
                <a:solidFill>
                  <a:schemeClr val="accent1"/>
                </a:solidFill>
              </a:rPr>
              <a:t>https://</a:t>
            </a:r>
            <a:r>
              <a:rPr lang="en-US" dirty="0" err="1">
                <a:solidFill>
                  <a:schemeClr val="accent1"/>
                </a:solidFill>
              </a:rPr>
              <a:t>en.wikipedia.org</a:t>
            </a:r>
            <a:r>
              <a:rPr lang="en-US" dirty="0">
                <a:solidFill>
                  <a:schemeClr val="accent1"/>
                </a:solidFill>
              </a:rPr>
              <a:t>/wiki/</a:t>
            </a:r>
            <a:r>
              <a:rPr lang="en-US" dirty="0" err="1">
                <a:solidFill>
                  <a:schemeClr val="accent1"/>
                </a:solidFill>
              </a:rPr>
              <a:t>Commission_on_Enhancing_National_Cybersecurity</a:t>
            </a:r>
            <a:endParaRPr lang="en-US" dirty="0">
              <a:solidFill>
                <a:schemeClr val="accent1"/>
              </a:solidFill>
            </a:endParaRPr>
          </a:p>
        </p:txBody>
      </p:sp>
      <p:sp>
        <p:nvSpPr>
          <p:cNvPr id="9" name="TextBox 8">
            <a:extLst>
              <a:ext uri="{FF2B5EF4-FFF2-40B4-BE49-F238E27FC236}">
                <a16:creationId xmlns:a16="http://schemas.microsoft.com/office/drawing/2014/main" id="{BC576178-0B9D-7495-490B-2C11BEBE8EEA}"/>
              </a:ext>
            </a:extLst>
          </p:cNvPr>
          <p:cNvSpPr txBox="1"/>
          <p:nvPr/>
        </p:nvSpPr>
        <p:spPr>
          <a:xfrm>
            <a:off x="914400" y="365760"/>
            <a:ext cx="1737004" cy="369332"/>
          </a:xfrm>
          <a:prstGeom prst="rect">
            <a:avLst/>
          </a:prstGeom>
          <a:solidFill>
            <a:schemeClr val="tx1"/>
          </a:solidFill>
        </p:spPr>
        <p:txBody>
          <a:bodyPr wrap="square">
            <a:spAutoFit/>
          </a:bodyPr>
          <a:lstStyle/>
          <a:p>
            <a:r>
              <a:rPr lang="en-US" dirty="0">
                <a:solidFill>
                  <a:schemeClr val="accent1"/>
                </a:solidFill>
              </a:rPr>
              <a:t>September 2016</a:t>
            </a:r>
          </a:p>
        </p:txBody>
      </p:sp>
    </p:spTree>
    <p:extLst>
      <p:ext uri="{BB962C8B-B14F-4D97-AF65-F5344CB8AC3E}">
        <p14:creationId xmlns:p14="http://schemas.microsoft.com/office/powerpoint/2010/main" val="704530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9598B-11C0-6167-A18C-2F1531CE6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598F8-D4D9-C865-7183-9877EC96AD97}"/>
              </a:ext>
            </a:extLst>
          </p:cNvPr>
          <p:cNvSpPr>
            <a:spLocks noGrp="1"/>
          </p:cNvSpPr>
          <p:nvPr>
            <p:ph type="title"/>
          </p:nvPr>
        </p:nvSpPr>
        <p:spPr/>
        <p:txBody>
          <a:bodyPr/>
          <a:lstStyle/>
          <a:p>
            <a:r>
              <a:rPr lang="en-US" dirty="0"/>
              <a:t>How do you know you are “enhancing” ?</a:t>
            </a:r>
          </a:p>
        </p:txBody>
      </p:sp>
      <p:sp>
        <p:nvSpPr>
          <p:cNvPr id="3" name="Content Placeholder 2">
            <a:extLst>
              <a:ext uri="{FF2B5EF4-FFF2-40B4-BE49-F238E27FC236}">
                <a16:creationId xmlns:a16="http://schemas.microsoft.com/office/drawing/2014/main" id="{BF14CF6A-E232-BEC2-CDB4-8A0757CE21A4}"/>
              </a:ext>
            </a:extLst>
          </p:cNvPr>
          <p:cNvSpPr>
            <a:spLocks noGrp="1"/>
          </p:cNvSpPr>
          <p:nvPr>
            <p:ph idx="1"/>
          </p:nvPr>
        </p:nvSpPr>
        <p:spPr>
          <a:xfrm>
            <a:off x="838200" y="1825625"/>
            <a:ext cx="6626902" cy="4351338"/>
          </a:xfrm>
        </p:spPr>
        <p:txBody>
          <a:bodyPr/>
          <a:lstStyle/>
          <a:p>
            <a:pPr marL="0" indent="0">
              <a:buNone/>
            </a:pPr>
            <a:r>
              <a:rPr lang="en-US" dirty="0" err="1"/>
              <a:t>Bellovin</a:t>
            </a:r>
            <a:r>
              <a:rPr lang="en-US" dirty="0"/>
              <a:t> &amp; </a:t>
            </a:r>
            <a:r>
              <a:rPr lang="en-US" dirty="0" err="1"/>
              <a:t>Shostack</a:t>
            </a:r>
            <a:r>
              <a:rPr lang="en-US" dirty="0"/>
              <a:t>:</a:t>
            </a:r>
          </a:p>
          <a:p>
            <a:pPr marL="0" indent="0">
              <a:buNone/>
            </a:pPr>
            <a:endParaRPr lang="en-US" sz="1200" dirty="0"/>
          </a:p>
          <a:p>
            <a:pPr marL="0" indent="0">
              <a:buNone/>
            </a:pPr>
            <a:r>
              <a:rPr lang="en-US" dirty="0"/>
              <a:t>“Lacking a repository of incidents, information about the causes of those incidents, or means of discussing controls, we are unable to assess scientifically if our advice [on improving cybersecurity] is effective.”</a:t>
            </a:r>
          </a:p>
        </p:txBody>
      </p:sp>
      <p:pic>
        <p:nvPicPr>
          <p:cNvPr id="6" name="Picture 5">
            <a:extLst>
              <a:ext uri="{FF2B5EF4-FFF2-40B4-BE49-F238E27FC236}">
                <a16:creationId xmlns:a16="http://schemas.microsoft.com/office/drawing/2014/main" id="{531E29F4-0CFC-C1C3-B8F4-7BF7C8DC6E73}"/>
              </a:ext>
            </a:extLst>
          </p:cNvPr>
          <p:cNvPicPr>
            <a:picLocks noChangeAspect="1"/>
          </p:cNvPicPr>
          <p:nvPr/>
        </p:nvPicPr>
        <p:blipFill>
          <a:blip r:embed="rId2"/>
          <a:stretch>
            <a:fillRect/>
          </a:stretch>
        </p:blipFill>
        <p:spPr>
          <a:xfrm>
            <a:off x="7849849" y="1975527"/>
            <a:ext cx="3886200" cy="2590800"/>
          </a:xfrm>
          <a:prstGeom prst="rect">
            <a:avLst/>
          </a:prstGeom>
        </p:spPr>
      </p:pic>
      <p:sp>
        <p:nvSpPr>
          <p:cNvPr id="9" name="TextBox 8">
            <a:extLst>
              <a:ext uri="{FF2B5EF4-FFF2-40B4-BE49-F238E27FC236}">
                <a16:creationId xmlns:a16="http://schemas.microsoft.com/office/drawing/2014/main" id="{0B9FFDFA-894E-0D6E-FDAD-6F082FD364B7}"/>
              </a:ext>
            </a:extLst>
          </p:cNvPr>
          <p:cNvSpPr txBox="1"/>
          <p:nvPr/>
        </p:nvSpPr>
        <p:spPr>
          <a:xfrm>
            <a:off x="7849849" y="4706911"/>
            <a:ext cx="4182256" cy="1569660"/>
          </a:xfrm>
          <a:prstGeom prst="rect">
            <a:avLst/>
          </a:prstGeom>
          <a:noFill/>
        </p:spPr>
        <p:txBody>
          <a:bodyPr wrap="square" rtlCol="0">
            <a:spAutoFit/>
          </a:bodyPr>
          <a:lstStyle/>
          <a:p>
            <a:r>
              <a:rPr lang="en-US" sz="2400" dirty="0"/>
              <a:t>Comparison: </a:t>
            </a:r>
            <a:br>
              <a:rPr lang="en-US" sz="2400" dirty="0"/>
            </a:br>
            <a:r>
              <a:rPr lang="en-US" sz="2400" dirty="0"/>
              <a:t>Safety improvements in air travel are, in part, due to careful analysis of failures</a:t>
            </a:r>
          </a:p>
        </p:txBody>
      </p:sp>
    </p:spTree>
    <p:extLst>
      <p:ext uri="{BB962C8B-B14F-4D97-AF65-F5344CB8AC3E}">
        <p14:creationId xmlns:p14="http://schemas.microsoft.com/office/powerpoint/2010/main" val="1884827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AE5C-1CF8-D1C5-D200-06A1CF8C54B5}"/>
              </a:ext>
            </a:extLst>
          </p:cNvPr>
          <p:cNvSpPr>
            <a:spLocks noGrp="1"/>
          </p:cNvSpPr>
          <p:nvPr>
            <p:ph type="title"/>
          </p:nvPr>
        </p:nvSpPr>
        <p:spPr/>
        <p:txBody>
          <a:bodyPr/>
          <a:lstStyle/>
          <a:p>
            <a:r>
              <a:rPr lang="en-US" dirty="0"/>
              <a:t>Org data presents an incomplete picture</a:t>
            </a:r>
          </a:p>
        </p:txBody>
      </p:sp>
      <p:pic>
        <p:nvPicPr>
          <p:cNvPr id="5" name="Picture 4">
            <a:extLst>
              <a:ext uri="{FF2B5EF4-FFF2-40B4-BE49-F238E27FC236}">
                <a16:creationId xmlns:a16="http://schemas.microsoft.com/office/drawing/2014/main" id="{9625DFFE-56CD-494B-B88F-E28E2E96C376}"/>
              </a:ext>
            </a:extLst>
          </p:cNvPr>
          <p:cNvPicPr>
            <a:picLocks noChangeAspect="1"/>
          </p:cNvPicPr>
          <p:nvPr/>
        </p:nvPicPr>
        <p:blipFill>
          <a:blip r:embed="rId2"/>
          <a:stretch>
            <a:fillRect/>
          </a:stretch>
        </p:blipFill>
        <p:spPr>
          <a:xfrm>
            <a:off x="2950368" y="1877312"/>
            <a:ext cx="6291263" cy="4194175"/>
          </a:xfrm>
          <a:prstGeom prst="rect">
            <a:avLst/>
          </a:prstGeom>
        </p:spPr>
      </p:pic>
    </p:spTree>
    <p:extLst>
      <p:ext uri="{BB962C8B-B14F-4D97-AF65-F5344CB8AC3E}">
        <p14:creationId xmlns:p14="http://schemas.microsoft.com/office/powerpoint/2010/main" val="351391692"/>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C3CF-95EA-0DCD-2DB0-804426096472}"/>
              </a:ext>
            </a:extLst>
          </p:cNvPr>
          <p:cNvSpPr>
            <a:spLocks noGrp="1"/>
          </p:cNvSpPr>
          <p:nvPr>
            <p:ph type="title"/>
          </p:nvPr>
        </p:nvSpPr>
        <p:spPr/>
        <p:txBody>
          <a:bodyPr/>
          <a:lstStyle/>
          <a:p>
            <a:r>
              <a:rPr lang="en-US" dirty="0"/>
              <a:t>Today: Collecting data within communities</a:t>
            </a:r>
          </a:p>
        </p:txBody>
      </p:sp>
      <p:pic>
        <p:nvPicPr>
          <p:cNvPr id="4" name="Picture 3">
            <a:extLst>
              <a:ext uri="{FF2B5EF4-FFF2-40B4-BE49-F238E27FC236}">
                <a16:creationId xmlns:a16="http://schemas.microsoft.com/office/drawing/2014/main" id="{CBD73078-BE1A-0128-5AB7-D9FFE5637B0A}"/>
              </a:ext>
            </a:extLst>
          </p:cNvPr>
          <p:cNvPicPr>
            <a:picLocks noChangeAspect="1"/>
          </p:cNvPicPr>
          <p:nvPr/>
        </p:nvPicPr>
        <p:blipFill>
          <a:blip r:embed="rId2"/>
          <a:stretch>
            <a:fillRect/>
          </a:stretch>
        </p:blipFill>
        <p:spPr>
          <a:xfrm>
            <a:off x="7397780" y="1690688"/>
            <a:ext cx="4433794" cy="4834203"/>
          </a:xfrm>
          <a:prstGeom prst="rect">
            <a:avLst/>
          </a:prstGeom>
        </p:spPr>
      </p:pic>
      <p:pic>
        <p:nvPicPr>
          <p:cNvPr id="5" name="Picture 4">
            <a:extLst>
              <a:ext uri="{FF2B5EF4-FFF2-40B4-BE49-F238E27FC236}">
                <a16:creationId xmlns:a16="http://schemas.microsoft.com/office/drawing/2014/main" id="{CBC46B22-6A61-BCBC-9A81-ECCCBCEC87F9}"/>
              </a:ext>
            </a:extLst>
          </p:cNvPr>
          <p:cNvPicPr>
            <a:picLocks noChangeAspect="1"/>
          </p:cNvPicPr>
          <p:nvPr/>
        </p:nvPicPr>
        <p:blipFill>
          <a:blip r:embed="rId3"/>
          <a:stretch>
            <a:fillRect/>
          </a:stretch>
        </p:blipFill>
        <p:spPr>
          <a:xfrm>
            <a:off x="340317" y="1690688"/>
            <a:ext cx="4453904" cy="4727389"/>
          </a:xfrm>
          <a:prstGeom prst="rect">
            <a:avLst/>
          </a:prstGeom>
        </p:spPr>
      </p:pic>
      <p:sp>
        <p:nvSpPr>
          <p:cNvPr id="6" name="TextBox 5">
            <a:extLst>
              <a:ext uri="{FF2B5EF4-FFF2-40B4-BE49-F238E27FC236}">
                <a16:creationId xmlns:a16="http://schemas.microsoft.com/office/drawing/2014/main" id="{13BD9EB4-355B-00D4-E0C2-1257A9A799B6}"/>
              </a:ext>
            </a:extLst>
          </p:cNvPr>
          <p:cNvSpPr txBox="1"/>
          <p:nvPr/>
        </p:nvSpPr>
        <p:spPr>
          <a:xfrm>
            <a:off x="5127811" y="1690688"/>
            <a:ext cx="1936377" cy="1754326"/>
          </a:xfrm>
          <a:prstGeom prst="rect">
            <a:avLst/>
          </a:prstGeom>
          <a:noFill/>
        </p:spPr>
        <p:txBody>
          <a:bodyPr wrap="square" rtlCol="0">
            <a:spAutoFit/>
          </a:bodyPr>
          <a:lstStyle/>
          <a:p>
            <a:r>
              <a:rPr lang="en-US" dirty="0"/>
              <a:t>Threat intelligence aggregated from on-premise monitoring capabilities (e.g., </a:t>
            </a:r>
            <a:r>
              <a:rPr lang="en-US" dirty="0" err="1"/>
              <a:t>Crowdstrike</a:t>
            </a:r>
            <a:r>
              <a:rPr lang="en-US" dirty="0"/>
              <a:t>)</a:t>
            </a:r>
          </a:p>
        </p:txBody>
      </p:sp>
      <p:sp>
        <p:nvSpPr>
          <p:cNvPr id="7" name="TextBox 6">
            <a:extLst>
              <a:ext uri="{FF2B5EF4-FFF2-40B4-BE49-F238E27FC236}">
                <a16:creationId xmlns:a16="http://schemas.microsoft.com/office/drawing/2014/main" id="{27C778E0-AECA-B7D8-FDE8-F1645D00F2B5}"/>
              </a:ext>
            </a:extLst>
          </p:cNvPr>
          <p:cNvSpPr txBox="1"/>
          <p:nvPr/>
        </p:nvSpPr>
        <p:spPr>
          <a:xfrm>
            <a:off x="5127811" y="3570684"/>
            <a:ext cx="1936377" cy="1754326"/>
          </a:xfrm>
          <a:prstGeom prst="rect">
            <a:avLst/>
          </a:prstGeom>
          <a:noFill/>
        </p:spPr>
        <p:txBody>
          <a:bodyPr wrap="square" rtlCol="0">
            <a:spAutoFit/>
          </a:bodyPr>
          <a:lstStyle/>
          <a:p>
            <a:r>
              <a:rPr lang="en-US" dirty="0"/>
              <a:t>Consortia organized for information sharing and improvement (e.g., REN-ISAC)</a:t>
            </a:r>
          </a:p>
        </p:txBody>
      </p:sp>
      <p:sp>
        <p:nvSpPr>
          <p:cNvPr id="9" name="TextBox 8">
            <a:extLst>
              <a:ext uri="{FF2B5EF4-FFF2-40B4-BE49-F238E27FC236}">
                <a16:creationId xmlns:a16="http://schemas.microsoft.com/office/drawing/2014/main" id="{BDA36C09-7C7E-CEEE-8C20-3B6E09E9FA77}"/>
              </a:ext>
            </a:extLst>
          </p:cNvPr>
          <p:cNvSpPr txBox="1"/>
          <p:nvPr/>
        </p:nvSpPr>
        <p:spPr>
          <a:xfrm>
            <a:off x="2983006" y="5511416"/>
            <a:ext cx="6225989" cy="646331"/>
          </a:xfrm>
          <a:prstGeom prst="rect">
            <a:avLst/>
          </a:prstGeom>
          <a:solidFill>
            <a:schemeClr val="tx1"/>
          </a:solidFill>
          <a:ln>
            <a:solidFill>
              <a:schemeClr val="accent1"/>
            </a:solidFill>
          </a:ln>
        </p:spPr>
        <p:txBody>
          <a:bodyPr wrap="square">
            <a:spAutoFit/>
          </a:bodyPr>
          <a:lstStyle/>
          <a:p>
            <a:r>
              <a:rPr lang="en-US" dirty="0">
                <a:solidFill>
                  <a:schemeClr val="bg1"/>
                </a:solidFill>
              </a:rPr>
              <a:t>Some national events publicized, due to law or policy, but often without much detail. So: Can’t learn from them. Can’t see trends</a:t>
            </a:r>
          </a:p>
        </p:txBody>
      </p:sp>
    </p:spTree>
    <p:extLst>
      <p:ext uri="{BB962C8B-B14F-4D97-AF65-F5344CB8AC3E}">
        <p14:creationId xmlns:p14="http://schemas.microsoft.com/office/powerpoint/2010/main" val="2055347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FBAE-3E4A-3861-59C8-377798A24CA6}"/>
              </a:ext>
            </a:extLst>
          </p:cNvPr>
          <p:cNvSpPr>
            <a:spLocks noGrp="1"/>
          </p:cNvSpPr>
          <p:nvPr>
            <p:ph type="title"/>
          </p:nvPr>
        </p:nvSpPr>
        <p:spPr/>
        <p:txBody>
          <a:bodyPr/>
          <a:lstStyle/>
          <a:p>
            <a:r>
              <a:rPr lang="en-US" dirty="0"/>
              <a:t>Outside org/comm: Q but no A</a:t>
            </a:r>
          </a:p>
        </p:txBody>
      </p:sp>
      <p:sp>
        <p:nvSpPr>
          <p:cNvPr id="3" name="Content Placeholder 2">
            <a:extLst>
              <a:ext uri="{FF2B5EF4-FFF2-40B4-BE49-F238E27FC236}">
                <a16:creationId xmlns:a16="http://schemas.microsoft.com/office/drawing/2014/main" id="{DB9A68F7-227B-D1E8-B180-146102DBDAAB}"/>
              </a:ext>
            </a:extLst>
          </p:cNvPr>
          <p:cNvSpPr>
            <a:spLocks noGrp="1"/>
          </p:cNvSpPr>
          <p:nvPr>
            <p:ph idx="1"/>
          </p:nvPr>
        </p:nvSpPr>
        <p:spPr>
          <a:xfrm>
            <a:off x="838199" y="1825625"/>
            <a:ext cx="7421379" cy="4351338"/>
          </a:xfrm>
        </p:spPr>
        <p:txBody>
          <a:bodyPr>
            <a:normAutofit/>
          </a:bodyPr>
          <a:lstStyle/>
          <a:p>
            <a:r>
              <a:rPr lang="en-US" dirty="0"/>
              <a:t>Did the attacker use a vulnerability or </a:t>
            </a:r>
            <a:br>
              <a:rPr lang="en-US" dirty="0"/>
            </a:br>
            <a:r>
              <a:rPr lang="en-US" dirty="0"/>
              <a:t>convince someone to take action?</a:t>
            </a:r>
          </a:p>
          <a:p>
            <a:r>
              <a:rPr lang="en-US" dirty="0"/>
              <a:t>What controls were in place which might be expected to prevent the attack? </a:t>
            </a:r>
          </a:p>
          <a:p>
            <a:r>
              <a:rPr lang="en-US" dirty="0"/>
              <a:t>Was there a failure to act on information because of too many alarms? </a:t>
            </a:r>
          </a:p>
          <a:p>
            <a:r>
              <a:rPr lang="en-US" dirty="0"/>
              <a:t>A mis-configuration? </a:t>
            </a:r>
          </a:p>
          <a:p>
            <a:r>
              <a:rPr lang="en-US" dirty="0"/>
              <a:t>Did some control simply fail? </a:t>
            </a:r>
          </a:p>
          <a:p>
            <a:pPr lvl="1"/>
            <a:endParaRPr lang="en-US" dirty="0"/>
          </a:p>
        </p:txBody>
      </p:sp>
      <p:pic>
        <p:nvPicPr>
          <p:cNvPr id="4" name="Picture 2" descr="Download Penn Logos | Penn Brand Standards">
            <a:extLst>
              <a:ext uri="{FF2B5EF4-FFF2-40B4-BE49-F238E27FC236}">
                <a16:creationId xmlns:a16="http://schemas.microsoft.com/office/drawing/2014/main" id="{BFA905A5-67CE-76A1-1BF0-0F3D351AB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4494" y="180342"/>
            <a:ext cx="2298598" cy="153287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26D8363-2289-6F0B-4AB6-387E08686E0A}"/>
              </a:ext>
            </a:extLst>
          </p:cNvPr>
          <p:cNvCxnSpPr>
            <a:cxnSpLocks/>
          </p:cNvCxnSpPr>
          <p:nvPr/>
        </p:nvCxnSpPr>
        <p:spPr>
          <a:xfrm>
            <a:off x="6973556" y="2348845"/>
            <a:ext cx="278414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FD6011-54DB-FAD5-230C-9A80B726930F}"/>
              </a:ext>
            </a:extLst>
          </p:cNvPr>
          <p:cNvSpPr txBox="1"/>
          <p:nvPr/>
        </p:nvSpPr>
        <p:spPr>
          <a:xfrm>
            <a:off x="10149815" y="2087235"/>
            <a:ext cx="535898" cy="523220"/>
          </a:xfrm>
          <a:prstGeom prst="rect">
            <a:avLst/>
          </a:prstGeom>
          <a:noFill/>
        </p:spPr>
        <p:txBody>
          <a:bodyPr wrap="square">
            <a:spAutoFit/>
          </a:bodyPr>
          <a:lstStyle/>
          <a:p>
            <a:r>
              <a:rPr lang="en-US" sz="2800" dirty="0">
                <a:solidFill>
                  <a:srgbClr val="00B050"/>
                </a:solidFill>
              </a:rPr>
              <a:t>✓</a:t>
            </a:r>
          </a:p>
        </p:txBody>
      </p:sp>
      <p:sp>
        <p:nvSpPr>
          <p:cNvPr id="12" name="TextBox 11">
            <a:extLst>
              <a:ext uri="{FF2B5EF4-FFF2-40B4-BE49-F238E27FC236}">
                <a16:creationId xmlns:a16="http://schemas.microsoft.com/office/drawing/2014/main" id="{6CB834EA-8ED3-2531-AA26-405A3A4A8BD2}"/>
              </a:ext>
            </a:extLst>
          </p:cNvPr>
          <p:cNvSpPr txBox="1"/>
          <p:nvPr/>
        </p:nvSpPr>
        <p:spPr>
          <a:xfrm>
            <a:off x="10149815" y="2950255"/>
            <a:ext cx="351378" cy="523220"/>
          </a:xfrm>
          <a:prstGeom prst="rect">
            <a:avLst/>
          </a:prstGeom>
          <a:noFill/>
        </p:spPr>
        <p:txBody>
          <a:bodyPr wrap="none" rtlCol="0">
            <a:spAutoFit/>
          </a:bodyPr>
          <a:lstStyle/>
          <a:p>
            <a:r>
              <a:rPr lang="en-US" sz="2800" dirty="0">
                <a:solidFill>
                  <a:srgbClr val="00B0F0"/>
                </a:solidFill>
              </a:rPr>
              <a:t>?</a:t>
            </a:r>
          </a:p>
        </p:txBody>
      </p:sp>
      <p:sp>
        <p:nvSpPr>
          <p:cNvPr id="13" name="TextBox 12">
            <a:extLst>
              <a:ext uri="{FF2B5EF4-FFF2-40B4-BE49-F238E27FC236}">
                <a16:creationId xmlns:a16="http://schemas.microsoft.com/office/drawing/2014/main" id="{5EB44EFC-42E2-9285-D7B5-D809ABF06069}"/>
              </a:ext>
            </a:extLst>
          </p:cNvPr>
          <p:cNvSpPr txBox="1"/>
          <p:nvPr/>
        </p:nvSpPr>
        <p:spPr>
          <a:xfrm>
            <a:off x="10149815" y="3713581"/>
            <a:ext cx="351378" cy="523220"/>
          </a:xfrm>
          <a:prstGeom prst="rect">
            <a:avLst/>
          </a:prstGeom>
          <a:noFill/>
        </p:spPr>
        <p:txBody>
          <a:bodyPr wrap="none" rtlCol="0">
            <a:spAutoFit/>
          </a:bodyPr>
          <a:lstStyle/>
          <a:p>
            <a:r>
              <a:rPr lang="en-US" sz="2800" dirty="0">
                <a:solidFill>
                  <a:srgbClr val="00B0F0"/>
                </a:solidFill>
              </a:rPr>
              <a:t>?</a:t>
            </a:r>
          </a:p>
        </p:txBody>
      </p:sp>
      <p:sp>
        <p:nvSpPr>
          <p:cNvPr id="14" name="TextBox 13">
            <a:extLst>
              <a:ext uri="{FF2B5EF4-FFF2-40B4-BE49-F238E27FC236}">
                <a16:creationId xmlns:a16="http://schemas.microsoft.com/office/drawing/2014/main" id="{0B0D0CED-3681-D2B2-BAE9-82C194987097}"/>
              </a:ext>
            </a:extLst>
          </p:cNvPr>
          <p:cNvSpPr txBox="1"/>
          <p:nvPr/>
        </p:nvSpPr>
        <p:spPr>
          <a:xfrm>
            <a:off x="10158104" y="4441551"/>
            <a:ext cx="351378" cy="523220"/>
          </a:xfrm>
          <a:prstGeom prst="rect">
            <a:avLst/>
          </a:prstGeom>
          <a:noFill/>
        </p:spPr>
        <p:txBody>
          <a:bodyPr wrap="none" rtlCol="0">
            <a:spAutoFit/>
          </a:bodyPr>
          <a:lstStyle/>
          <a:p>
            <a:r>
              <a:rPr lang="en-US" sz="2800" dirty="0">
                <a:solidFill>
                  <a:srgbClr val="00B0F0"/>
                </a:solidFill>
              </a:rPr>
              <a:t>?</a:t>
            </a:r>
          </a:p>
        </p:txBody>
      </p:sp>
      <p:sp>
        <p:nvSpPr>
          <p:cNvPr id="15" name="TextBox 14">
            <a:extLst>
              <a:ext uri="{FF2B5EF4-FFF2-40B4-BE49-F238E27FC236}">
                <a16:creationId xmlns:a16="http://schemas.microsoft.com/office/drawing/2014/main" id="{DF042D26-6243-E1A0-F248-CABFF3AD754F}"/>
              </a:ext>
            </a:extLst>
          </p:cNvPr>
          <p:cNvSpPr txBox="1"/>
          <p:nvPr/>
        </p:nvSpPr>
        <p:spPr>
          <a:xfrm>
            <a:off x="10158104" y="4964771"/>
            <a:ext cx="351378" cy="523220"/>
          </a:xfrm>
          <a:prstGeom prst="rect">
            <a:avLst/>
          </a:prstGeom>
          <a:noFill/>
        </p:spPr>
        <p:txBody>
          <a:bodyPr wrap="none" rtlCol="0">
            <a:spAutoFit/>
          </a:bodyPr>
          <a:lstStyle/>
          <a:p>
            <a:r>
              <a:rPr lang="en-US" sz="2800" dirty="0">
                <a:solidFill>
                  <a:srgbClr val="00B0F0"/>
                </a:solidFill>
              </a:rPr>
              <a:t>?</a:t>
            </a:r>
          </a:p>
        </p:txBody>
      </p:sp>
      <p:sp>
        <p:nvSpPr>
          <p:cNvPr id="16" name="TextBox 15">
            <a:extLst>
              <a:ext uri="{FF2B5EF4-FFF2-40B4-BE49-F238E27FC236}">
                <a16:creationId xmlns:a16="http://schemas.microsoft.com/office/drawing/2014/main" id="{CB050C77-8B1E-E62D-FD08-CCAA19DF80E8}"/>
              </a:ext>
            </a:extLst>
          </p:cNvPr>
          <p:cNvSpPr txBox="1"/>
          <p:nvPr/>
        </p:nvSpPr>
        <p:spPr>
          <a:xfrm>
            <a:off x="10924561" y="390239"/>
            <a:ext cx="1050288" cy="646331"/>
          </a:xfrm>
          <a:prstGeom prst="rect">
            <a:avLst/>
          </a:prstGeom>
          <a:noFill/>
        </p:spPr>
        <p:txBody>
          <a:bodyPr wrap="none" rtlCol="0">
            <a:spAutoFit/>
          </a:bodyPr>
          <a:lstStyle/>
          <a:p>
            <a:r>
              <a:rPr lang="en-US" dirty="0"/>
              <a:t>breach</a:t>
            </a:r>
            <a:br>
              <a:rPr lang="en-US" dirty="0"/>
            </a:br>
            <a:r>
              <a:rPr lang="en-US" dirty="0"/>
              <a:t>of 10/31:</a:t>
            </a:r>
          </a:p>
        </p:txBody>
      </p:sp>
      <p:cxnSp>
        <p:nvCxnSpPr>
          <p:cNvPr id="23" name="Straight Connector 22">
            <a:extLst>
              <a:ext uri="{FF2B5EF4-FFF2-40B4-BE49-F238E27FC236}">
                <a16:creationId xmlns:a16="http://schemas.microsoft.com/office/drawing/2014/main" id="{BFD2A7F5-2290-4A58-49F4-81A60B64AD5D}"/>
              </a:ext>
            </a:extLst>
          </p:cNvPr>
          <p:cNvCxnSpPr>
            <a:cxnSpLocks/>
          </p:cNvCxnSpPr>
          <p:nvPr/>
        </p:nvCxnSpPr>
        <p:spPr>
          <a:xfrm>
            <a:off x="6973556" y="3207204"/>
            <a:ext cx="27841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74E65E-DEEF-C03E-F338-F56D842CDA7A}"/>
              </a:ext>
            </a:extLst>
          </p:cNvPr>
          <p:cNvCxnSpPr>
            <a:cxnSpLocks/>
          </p:cNvCxnSpPr>
          <p:nvPr/>
        </p:nvCxnSpPr>
        <p:spPr>
          <a:xfrm>
            <a:off x="6973556" y="4069287"/>
            <a:ext cx="27841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341A84D-C699-3E0E-B591-F8F038601B83}"/>
              </a:ext>
            </a:extLst>
          </p:cNvPr>
          <p:cNvCxnSpPr>
            <a:cxnSpLocks/>
          </p:cNvCxnSpPr>
          <p:nvPr/>
        </p:nvCxnSpPr>
        <p:spPr>
          <a:xfrm>
            <a:off x="6973556" y="4685711"/>
            <a:ext cx="27841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2E96F2-B3A3-9091-BA47-0B90E7409364}"/>
              </a:ext>
            </a:extLst>
          </p:cNvPr>
          <p:cNvCxnSpPr>
            <a:cxnSpLocks/>
          </p:cNvCxnSpPr>
          <p:nvPr/>
        </p:nvCxnSpPr>
        <p:spPr>
          <a:xfrm>
            <a:off x="6973556" y="5206601"/>
            <a:ext cx="278414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6A273C5-5826-76A4-8DA8-BE142D429EDC}"/>
              </a:ext>
            </a:extLst>
          </p:cNvPr>
          <p:cNvSpPr txBox="1"/>
          <p:nvPr/>
        </p:nvSpPr>
        <p:spPr>
          <a:xfrm>
            <a:off x="10511135" y="1559790"/>
            <a:ext cx="1506287" cy="1477328"/>
          </a:xfrm>
          <a:prstGeom prst="rect">
            <a:avLst/>
          </a:prstGeom>
          <a:noFill/>
        </p:spPr>
        <p:txBody>
          <a:bodyPr wrap="square" rtlCol="0">
            <a:spAutoFit/>
          </a:bodyPr>
          <a:lstStyle/>
          <a:p>
            <a:r>
              <a:rPr lang="en-US" dirty="0"/>
              <a:t>“social engineering” of well-placed account holder</a:t>
            </a:r>
          </a:p>
        </p:txBody>
      </p:sp>
      <p:sp>
        <p:nvSpPr>
          <p:cNvPr id="28" name="TextBox 27">
            <a:extLst>
              <a:ext uri="{FF2B5EF4-FFF2-40B4-BE49-F238E27FC236}">
                <a16:creationId xmlns:a16="http://schemas.microsoft.com/office/drawing/2014/main" id="{09C5B1EA-FE4C-5370-16DE-CA78FBEACDF9}"/>
              </a:ext>
            </a:extLst>
          </p:cNvPr>
          <p:cNvSpPr txBox="1"/>
          <p:nvPr/>
        </p:nvSpPr>
        <p:spPr>
          <a:xfrm>
            <a:off x="2983006" y="5511416"/>
            <a:ext cx="6225989" cy="646331"/>
          </a:xfrm>
          <a:prstGeom prst="rect">
            <a:avLst/>
          </a:prstGeom>
          <a:solidFill>
            <a:schemeClr val="tx1"/>
          </a:solidFill>
          <a:ln>
            <a:solidFill>
              <a:schemeClr val="accent1"/>
            </a:solidFill>
          </a:ln>
        </p:spPr>
        <p:txBody>
          <a:bodyPr wrap="square">
            <a:spAutoFit/>
          </a:bodyPr>
          <a:lstStyle/>
          <a:p>
            <a:r>
              <a:rPr lang="en-US" dirty="0">
                <a:solidFill>
                  <a:schemeClr val="bg1"/>
                </a:solidFill>
              </a:rPr>
              <a:t>Some national events publicized, due to law or policy, but often without much detail. So: Can’t learn from them. Can’t see trends</a:t>
            </a:r>
          </a:p>
        </p:txBody>
      </p:sp>
    </p:spTree>
    <p:extLst>
      <p:ext uri="{BB962C8B-B14F-4D97-AF65-F5344CB8AC3E}">
        <p14:creationId xmlns:p14="http://schemas.microsoft.com/office/powerpoint/2010/main" val="256453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dissolv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dissolve">
                                      <p:cBhvr>
                                        <p:cTn id="41" dur="500"/>
                                        <p:tgtEl>
                                          <p:spTgt spid="3">
                                            <p:txEl>
                                              <p:pRg st="2" end="2"/>
                                            </p:txEl>
                                          </p:spTgt>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par>
                          <p:cTn id="46" fill="hold">
                            <p:stCondLst>
                              <p:cond delay="1000"/>
                            </p:stCondLst>
                            <p:childTnLst>
                              <p:par>
                                <p:cTn id="47" presetID="9"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dissolve">
                                      <p:cBhvr>
                                        <p:cTn id="54" dur="500"/>
                                        <p:tgtEl>
                                          <p:spTgt spid="3">
                                            <p:txEl>
                                              <p:pRg st="3" end="3"/>
                                            </p:txEl>
                                          </p:spTgt>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par>
                          <p:cTn id="59" fill="hold">
                            <p:stCondLst>
                              <p:cond delay="1000"/>
                            </p:stCondLst>
                            <p:childTnLst>
                              <p:par>
                                <p:cTn id="60" presetID="9"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dissolv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dissolve">
                                      <p:cBhvr>
                                        <p:cTn id="67" dur="500"/>
                                        <p:tgtEl>
                                          <p:spTgt spid="3">
                                            <p:txEl>
                                              <p:pRg st="4" end="4"/>
                                            </p:txEl>
                                          </p:spTgt>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par>
                          <p:cTn id="72" fill="hold">
                            <p:stCondLst>
                              <p:cond delay="1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2" grpId="0"/>
      <p:bldP spid="13" grpId="0"/>
      <p:bldP spid="14" grpId="0"/>
      <p:bldP spid="15" grpId="0"/>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3B9968-DC53-95BE-09D8-F45C8DE91D38}"/>
              </a:ext>
            </a:extLst>
          </p:cNvPr>
          <p:cNvPicPr>
            <a:picLocks noChangeAspect="1"/>
          </p:cNvPicPr>
          <p:nvPr/>
        </p:nvPicPr>
        <p:blipFill>
          <a:blip r:embed="rId2"/>
          <a:stretch>
            <a:fillRect/>
          </a:stretch>
        </p:blipFill>
        <p:spPr>
          <a:xfrm>
            <a:off x="2225603" y="0"/>
            <a:ext cx="7740794" cy="6858000"/>
          </a:xfrm>
          <a:prstGeom prst="rect">
            <a:avLst/>
          </a:prstGeom>
        </p:spPr>
      </p:pic>
    </p:spTree>
    <p:extLst>
      <p:ext uri="{BB962C8B-B14F-4D97-AF65-F5344CB8AC3E}">
        <p14:creationId xmlns:p14="http://schemas.microsoft.com/office/powerpoint/2010/main" val="48192677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ECA6-B462-0A38-E7D9-E75231C19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FFE3F-FFB3-1BD3-DCF6-09F2FE1313DE}"/>
              </a:ext>
            </a:extLst>
          </p:cNvPr>
          <p:cNvSpPr>
            <a:spLocks noGrp="1"/>
          </p:cNvSpPr>
          <p:nvPr>
            <p:ph type="title"/>
          </p:nvPr>
        </p:nvSpPr>
        <p:spPr/>
        <p:txBody>
          <a:bodyPr/>
          <a:lstStyle/>
          <a:p>
            <a:r>
              <a:rPr lang="en-US" dirty="0"/>
              <a:t>A national incident database</a:t>
            </a:r>
          </a:p>
        </p:txBody>
      </p:sp>
      <p:sp>
        <p:nvSpPr>
          <p:cNvPr id="3" name="Content Placeholder 2">
            <a:extLst>
              <a:ext uri="{FF2B5EF4-FFF2-40B4-BE49-F238E27FC236}">
                <a16:creationId xmlns:a16="http://schemas.microsoft.com/office/drawing/2014/main" id="{DF987C75-7DDF-4CB4-D104-3E95FF311BA8}"/>
              </a:ext>
            </a:extLst>
          </p:cNvPr>
          <p:cNvSpPr>
            <a:spLocks noGrp="1"/>
          </p:cNvSpPr>
          <p:nvPr>
            <p:ph idx="1"/>
          </p:nvPr>
        </p:nvSpPr>
        <p:spPr/>
        <p:txBody>
          <a:bodyPr/>
          <a:lstStyle/>
          <a:p>
            <a:r>
              <a:rPr lang="en-US" dirty="0"/>
              <a:t>In general, we want to know “what has gone wrong recently” and “how is that changing?”</a:t>
            </a:r>
          </a:p>
          <a:p>
            <a:r>
              <a:rPr lang="en-US" dirty="0"/>
              <a:t>Can then</a:t>
            </a:r>
          </a:p>
          <a:p>
            <a:pPr lvl="1"/>
            <a:r>
              <a:rPr lang="en-US" dirty="0"/>
              <a:t>Assess expert advice (SANS top 20 vs. Australian DSD top 35?)</a:t>
            </a:r>
          </a:p>
          <a:p>
            <a:pPr lvl="1"/>
            <a:r>
              <a:rPr lang="en-US" dirty="0"/>
              <a:t>Cyber-insurance companies could use it to help set rates, and regulators can mandate (and assess) best practices</a:t>
            </a:r>
          </a:p>
          <a:p>
            <a:endParaRPr lang="en-US" dirty="0"/>
          </a:p>
        </p:txBody>
      </p:sp>
    </p:spTree>
    <p:extLst>
      <p:ext uri="{BB962C8B-B14F-4D97-AF65-F5344CB8AC3E}">
        <p14:creationId xmlns:p14="http://schemas.microsoft.com/office/powerpoint/2010/main" val="2137663871"/>
      </p:ext>
    </p:extLst>
  </p:cSld>
  <p:clrMapOvr>
    <a:masterClrMapping/>
  </p:clrMapOvr>
  <p:transition spd="med">
    <p:pull/>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21189</TotalTime>
  <Words>1113</Words>
  <Application>Microsoft Macintosh PowerPoint</Application>
  <PresentationFormat>Widescreen</PresentationFormat>
  <Paragraphs>115</Paragraphs>
  <Slides>15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Figtree</vt:lpstr>
      <vt:lpstr>Office Theme</vt:lpstr>
      <vt:lpstr>Empirical Security &amp; Privacy, for Humans</vt:lpstr>
      <vt:lpstr>Readings</vt:lpstr>
      <vt:lpstr>Commission on Enhancing National Cybersecurity</vt:lpstr>
      <vt:lpstr>How do you know you are “enhancing” ?</vt:lpstr>
      <vt:lpstr>Org data presents an incomplete picture</vt:lpstr>
      <vt:lpstr>Today: Collecting data within communities</vt:lpstr>
      <vt:lpstr>Outside org/comm: Q but no A</vt:lpstr>
      <vt:lpstr>PowerPoint Presentation</vt:lpstr>
      <vt:lpstr>A national incident database</vt:lpstr>
      <vt:lpstr>How can we get there?</vt:lpstr>
      <vt:lpstr>National cybersecurity utterances, since</vt:lpstr>
      <vt:lpstr>Cyber public health</vt:lpstr>
      <vt:lpstr>John Snow: Cholera outbreak in 1854</vt:lpstr>
      <vt:lpstr>Cyber public health in action</vt:lpstr>
      <vt:lpstr>Proposals for the Fed. Government’s role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Hicks, Michael W</cp:lastModifiedBy>
  <cp:revision>374</cp:revision>
  <dcterms:created xsi:type="dcterms:W3CDTF">2025-02-03T22:02:42Z</dcterms:created>
  <dcterms:modified xsi:type="dcterms:W3CDTF">2025-11-06T14:12:15Z</dcterms:modified>
</cp:coreProperties>
</file>