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382" r:id="rId3"/>
    <p:sldId id="417" r:id="rId4"/>
    <p:sldId id="433" r:id="rId5"/>
    <p:sldId id="434" r:id="rId6"/>
    <p:sldId id="435" r:id="rId7"/>
    <p:sldId id="419" r:id="rId8"/>
    <p:sldId id="421" r:id="rId9"/>
    <p:sldId id="422" r:id="rId10"/>
    <p:sldId id="424" r:id="rId11"/>
    <p:sldId id="436" r:id="rId12"/>
    <p:sldId id="423" r:id="rId13"/>
    <p:sldId id="425" r:id="rId14"/>
    <p:sldId id="438" r:id="rId15"/>
    <p:sldId id="437" r:id="rId16"/>
    <p:sldId id="439" r:id="rId17"/>
    <p:sldId id="418" r:id="rId18"/>
    <p:sldId id="430" r:id="rId19"/>
    <p:sldId id="426" r:id="rId20"/>
    <p:sldId id="442" r:id="rId21"/>
    <p:sldId id="429" r:id="rId22"/>
    <p:sldId id="441" r:id="rId23"/>
    <p:sldId id="431" r:id="rId24"/>
    <p:sldId id="432" r:id="rId25"/>
    <p:sldId id="44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1"/>
    <p:restoredTop sz="65850"/>
  </p:normalViewPr>
  <p:slideViewPr>
    <p:cSldViewPr snapToGrid="0">
      <p:cViewPr varScale="1">
        <p:scale>
          <a:sx n="76" d="100"/>
          <a:sy n="76" d="100"/>
        </p:scale>
        <p:origin x="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077B-A16D-7946-B45A-7953EEF17B81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C96B-2B3F-7242-90A1-56E5F222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60728131324/http:/www.itwire.com/business-it-news/security/73330-angler-exploit-kit-disappears,-neutrino-takes-its-place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eb.archive.org/web/20160728131324/http:/www.cyber.nj.gov/threat-profiles/exploit-kit-variants/angler" TargetMode="External"/><Relationship Id="rId4" Type="http://schemas.openxmlformats.org/officeDocument/2006/relationships/hyperlink" Target="https://web.archive.org/web/20160728131324/http:/www.cyber.nj.gov/threat-profiles/ransomware-variants/cryptxxx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92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9183F-9EF6-BBAD-0B11-1A2708F06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920E06-8748-A7C6-F871-F9DA85CEC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39C244-33B5-744D-370B-05F062B07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C9CC9-43B1-C0E2-72E0-22A76296F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4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D9904-E4B1-CFCC-A006-A26927E54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F68649-7911-F3F1-6071-841415F16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672C08-45BF-805B-050E-EDC6BADAB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Using the reports from </a:t>
            </a:r>
            <a:r>
              <a:rPr lang="en-US" dirty="0" err="1"/>
              <a:t>CSIMarket</a:t>
            </a:r>
            <a:r>
              <a:rPr lang="en-US" dirty="0"/>
              <a:t> for comparison, the highest industrial ROI, which is from the Tobacco industry, is only 50.63% in August 2017; in fact, this theoretical cybercrime operation would be ranked as one of the top seven best performing companies in the world in terms of ROI.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we use the numbers from the Angler revenue report, which shows that 9,515 users pay the ransom per month, a number more than 20 times larger than the 450 users dictated by our assumptions, then the ROI of this operation would reach 12,682.30%.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318A2-641C-85D8-5180-F14266909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53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7D9C9-3E45-255D-9B66-D45EABA10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B1059E-7F39-3FC1-C4FB-8A2992559B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00E453-945F-2E98-B2C2-0F2A596CE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BB37A-A447-DC8B-BC25-068B9EB40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50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these programs? Pay “security researchers” for bugs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9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F19DA-54E7-C963-0602-C119C91BB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B225C-3A45-AAA9-3002-1A5FA9A95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9E3E5C-6BDC-DDDE-30C6-97841A6B9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B8D9D-9A53-9872-B362-3C3ECEFAA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45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4FABC-E0F3-FD02-47E6-8D02FD8B7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0D932E-ECCC-5DDD-540B-732989569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CBFBAE-B25A-9F3E-89E5-2143988DC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CA706-C525-E3F1-02FF-D2B64E0E3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81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51960-9CD4-227B-BE97-D9B4257B9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D2BC51-6AAD-E00D-9C3F-4C8DD1062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FE17A0-F297-FDED-A2B9-6368A3D9C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6D59E-762D-8EB8-6C58-A535F4721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A8978-9463-5AEA-7294-0B1F1E71A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53B290-042B-4EFC-4B2F-9CACBC0F6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2948A8-A0FD-7E99-AD09-13530E8B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1CE09-4868-4565-DD16-E7533523A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60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economic models we have discussed have mostly ignored the attacker. What are the economics from the attacker’s POV? How can these be combined into a more complete model?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8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F570C-3E0D-F93A-BDBD-E6253E104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00A3D9-C7D6-9685-A4DB-5A66B6273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6A3AC4-C7FC-27E1-3A76-6DA1613BD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4F198-FF21-CD1B-CE96-C8DA28880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3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573F6-B79C-C635-8865-4104974A9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159E05-D1B1-3C5F-E67B-0B7AB0075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585BB-E55E-D788-BEF2-8DF3DCBD8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Primary:</a:t>
            </a:r>
          </a:p>
          <a:p>
            <a:r>
              <a:rPr lang="en-US" dirty="0"/>
              <a:t>Vulnerability: Technical (memory corruption) and operational (phishing)</a:t>
            </a:r>
          </a:p>
          <a:p>
            <a:r>
              <a:rPr lang="en-US" dirty="0"/>
              <a:t>Exploit development: Creation of exploit kits/packs for exploiting the vulnerability on a target. Includes “social engineering toolkit” via Metasploit!</a:t>
            </a:r>
          </a:p>
          <a:p>
            <a:r>
              <a:rPr lang="en-US" dirty="0"/>
              <a:t>Exploit delivery: Physical infection, electronic contact (email, SMS), drive-by-download (don’t click the link!), software distribution (corrupted install or patch; more clever: supply chain hack in open source)</a:t>
            </a:r>
          </a:p>
          <a:p>
            <a:r>
              <a:rPr lang="en-US" dirty="0"/>
              <a:t>Attack: The affectation of the target system. Purpose: digital gains (espionage, app theft, botnet, mule), direct monetary gains (harm competitor, ransomware 88% successful against healthcare institutions), psych gains (trophy hack)</a:t>
            </a:r>
          </a:p>
          <a:p>
            <a:endParaRPr lang="en-US" dirty="0"/>
          </a:p>
          <a:p>
            <a:r>
              <a:rPr lang="en-US" dirty="0"/>
              <a:t>Support: Goal is to gain greater benefit with less cost</a:t>
            </a:r>
          </a:p>
          <a:p>
            <a:r>
              <a:rPr lang="en-US" dirty="0"/>
              <a:t>Cyber attack ops: </a:t>
            </a:r>
          </a:p>
          <a:p>
            <a:r>
              <a:rPr lang="en-US" dirty="0"/>
              <a:t>- Target selection based on value prop – see next slide</a:t>
            </a:r>
          </a:p>
          <a:p>
            <a:r>
              <a:rPr lang="en-US" dirty="0"/>
              <a:t>- Hacker org – Hierarchy (state sponsored) vs. Aggregate (like Anonymous), and many others</a:t>
            </a:r>
          </a:p>
          <a:p>
            <a:r>
              <a:rPr lang="en-US" dirty="0"/>
              <a:t>- Benefit realization – basically, bitcoin via BTC-E (95% of ransomware, shut down in 2017). DDOS: with proof of participation. Black markets. </a:t>
            </a:r>
          </a:p>
          <a:p>
            <a:r>
              <a:rPr lang="en-US" dirty="0"/>
              <a:t>- Resistance ops: Being able to hide your tracks, recover from takedown</a:t>
            </a:r>
          </a:p>
          <a:p>
            <a:endParaRPr lang="en-US" dirty="0"/>
          </a:p>
          <a:p>
            <a:r>
              <a:rPr lang="en-US" dirty="0"/>
              <a:t>Human Resource</a:t>
            </a:r>
          </a:p>
          <a:p>
            <a:r>
              <a:rPr lang="en-US" dirty="0"/>
              <a:t>- Hacker training: two-way resources! (bug bounties </a:t>
            </a:r>
            <a:r>
              <a:rPr lang="en-US" dirty="0" err="1"/>
              <a:t>etc</a:t>
            </a:r>
            <a:r>
              <a:rPr lang="en-US" dirty="0"/>
              <a:t>) Also Anonymous had own school; nation states</a:t>
            </a:r>
          </a:p>
          <a:p>
            <a:r>
              <a:rPr lang="en-US" dirty="0"/>
              <a:t>- Hacker recruiting: same as legit recruiting! Social networks</a:t>
            </a:r>
          </a:p>
          <a:p>
            <a:endParaRPr lang="en-US" dirty="0"/>
          </a:p>
          <a:p>
            <a:r>
              <a:rPr lang="en-US" dirty="0"/>
              <a:t>Marketing and delivery</a:t>
            </a:r>
          </a:p>
          <a:p>
            <a:r>
              <a:rPr lang="en-US" dirty="0"/>
              <a:t>- Marketplace – used to find experts to fill needed skills, offer services</a:t>
            </a:r>
          </a:p>
          <a:p>
            <a:r>
              <a:rPr lang="en-US" dirty="0"/>
              <a:t>- Reputation – challenge! Need to earn trust (not LE or double dealer)</a:t>
            </a:r>
          </a:p>
          <a:p>
            <a:r>
              <a:rPr lang="en-US" dirty="0"/>
              <a:t>- Value evaluation – pricing, e.g., zero-day vs. one-day, **</a:t>
            </a:r>
          </a:p>
          <a:p>
            <a:r>
              <a:rPr lang="en-US" dirty="0"/>
              <a:t>- Money laundering</a:t>
            </a:r>
          </a:p>
          <a:p>
            <a:br>
              <a:rPr lang="en-US" dirty="0"/>
            </a:br>
            <a:r>
              <a:rPr lang="en-US" dirty="0"/>
              <a:t>Tech support: IRC, Tor, Bitcoin, tools for VD and EK production, etc.</a:t>
            </a:r>
            <a:br>
              <a:rPr lang="en-US" dirty="0"/>
            </a:br>
            <a:endParaRPr lang="en-US" dirty="0"/>
          </a:p>
          <a:p>
            <a:r>
              <a:rPr lang="en-US" dirty="0"/>
              <a:t>**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May,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Neutrino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became the primary EK distributing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CryptXXX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ransomware, initiating [rather: due to] a significant decline in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Angler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EK activity [since Angler was taken down]. As demand for Neutrino EK increased, the developers chose to increase the price of the EK from $880 per week on a shared server and $3500 per month on a dedicated server to $7000 on a dedicated server, discontinuing the shared server option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D29EE-D1A2-6A0F-FCBD-321EE6B32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4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6F1D6-F2D9-FAEA-9FC5-28468BF8C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C45CC-F1EA-EDDB-2FB6-5BEA3D3908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50C384-4F28-6C7B-F808-CA1CF75B7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Ease of the attack </a:t>
            </a:r>
            <a:r>
              <a:rPr lang="en-US" dirty="0" err="1"/>
              <a:t>P_e</a:t>
            </a:r>
            <a:r>
              <a:rPr lang="en-US" dirty="0"/>
              <a:t> (ease of vuln exploitation, naivete of victim, … could be exploratory)</a:t>
            </a:r>
          </a:p>
          <a:p>
            <a:r>
              <a:rPr lang="en-US" dirty="0"/>
              <a:t>Potential benefit </a:t>
            </a:r>
            <a:r>
              <a:rPr lang="en-US" dirty="0" err="1"/>
              <a:t>B_p</a:t>
            </a:r>
            <a:r>
              <a:rPr lang="en-US" dirty="0"/>
              <a:t> = </a:t>
            </a:r>
            <a:r>
              <a:rPr lang="en-US" dirty="0" err="1"/>
              <a:t>B_pm</a:t>
            </a:r>
            <a:r>
              <a:rPr lang="en-US" dirty="0"/>
              <a:t> + </a:t>
            </a:r>
            <a:r>
              <a:rPr lang="en-US" dirty="0" err="1"/>
              <a:t>B_mm</a:t>
            </a:r>
            <a:r>
              <a:rPr lang="en-US" dirty="0"/>
              <a:t> (psych benefit + monetary benefit)</a:t>
            </a:r>
          </a:p>
          <a:p>
            <a:r>
              <a:rPr lang="en-US" dirty="0"/>
              <a:t>Ease of benefit realization </a:t>
            </a:r>
            <a:r>
              <a:rPr lang="en-US" dirty="0" err="1"/>
              <a:t>E_r</a:t>
            </a:r>
            <a:endParaRPr lang="en-US" dirty="0"/>
          </a:p>
          <a:p>
            <a:endParaRPr lang="en-US" dirty="0"/>
          </a:p>
          <a:p>
            <a:r>
              <a:rPr lang="en-US" dirty="0"/>
              <a:t>Psychological costs </a:t>
            </a:r>
            <a:r>
              <a:rPr lang="en-US" dirty="0" err="1"/>
              <a:t>C_ps</a:t>
            </a:r>
            <a:endParaRPr lang="en-US" dirty="0"/>
          </a:p>
          <a:p>
            <a:r>
              <a:rPr lang="en-US" dirty="0"/>
              <a:t>Expected penalty costs </a:t>
            </a:r>
            <a:r>
              <a:rPr lang="en-US" dirty="0" err="1"/>
              <a:t>C_p</a:t>
            </a:r>
            <a:r>
              <a:rPr lang="en-US" dirty="0"/>
              <a:t> = </a:t>
            </a:r>
            <a:r>
              <a:rPr lang="en-US" dirty="0" err="1"/>
              <a:t>P_a</a:t>
            </a:r>
            <a:r>
              <a:rPr lang="en-US" dirty="0"/>
              <a:t> * </a:t>
            </a:r>
            <a:r>
              <a:rPr lang="en-US" dirty="0" err="1"/>
              <a:t>P_c</a:t>
            </a:r>
            <a:r>
              <a:rPr lang="en-US" dirty="0"/>
              <a:t> * </a:t>
            </a:r>
            <a:r>
              <a:rPr lang="en-US" dirty="0" err="1"/>
              <a:t>C_c</a:t>
            </a:r>
            <a:r>
              <a:rPr lang="en-US" dirty="0"/>
              <a:t> (arrest rate * ease of conviction * </a:t>
            </a:r>
            <a:r>
              <a:rPr lang="en-US" dirty="0" err="1"/>
              <a:t>opp</a:t>
            </a:r>
            <a:r>
              <a:rPr lang="en-US" dirty="0"/>
              <a:t> cost if convicted)</a:t>
            </a:r>
          </a:p>
          <a:p>
            <a:r>
              <a:rPr lang="en-US" dirty="0"/>
              <a:t>Operational costs </a:t>
            </a:r>
            <a:r>
              <a:rPr lang="en-US" dirty="0" err="1"/>
              <a:t>C_o</a:t>
            </a:r>
            <a:r>
              <a:rPr lang="en-US" dirty="0"/>
              <a:t> = </a:t>
            </a:r>
            <a:r>
              <a:rPr lang="en-US" dirty="0" err="1"/>
              <a:t>C_im</a:t>
            </a:r>
            <a:r>
              <a:rPr lang="en-US" dirty="0"/>
              <a:t> + </a:t>
            </a:r>
            <a:r>
              <a:rPr lang="en-US" dirty="0" err="1"/>
              <a:t>C_om</a:t>
            </a:r>
            <a:r>
              <a:rPr lang="en-US" dirty="0"/>
              <a:t> (investment cost + opportunity cost)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B0D2C-B6E2-A572-6879-6096190F3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8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1B350-DBAB-5E73-D2B1-83EF2A8B4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F850E6-8152-AC2F-4F86-4DF7469E4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2785A1-034F-6BFC-A8D7-A898D0351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Specialization</a:t>
            </a:r>
            <a:r>
              <a:rPr lang="en-US" dirty="0"/>
              <a:t>, </a:t>
            </a:r>
            <a:r>
              <a:rPr lang="en-US" b="1" dirty="0"/>
              <a:t>commercialization</a:t>
            </a:r>
            <a:r>
              <a:rPr lang="en-US" dirty="0"/>
              <a:t>, and </a:t>
            </a:r>
            <a:r>
              <a:rPr lang="en-US" b="1" dirty="0"/>
              <a:t>cooperation</a:t>
            </a:r>
            <a:r>
              <a:rPr lang="en-US" dirty="0"/>
              <a:t> form the crux of the cybercrime business</a:t>
            </a:r>
          </a:p>
          <a:p>
            <a:r>
              <a:rPr lang="en-US" dirty="0"/>
              <a:t>VDT example: </a:t>
            </a:r>
          </a:p>
          <a:p>
            <a:r>
              <a:rPr lang="en-US" dirty="0"/>
              <a:t>target software is input, </a:t>
            </a:r>
          </a:p>
          <a:p>
            <a:r>
              <a:rPr lang="en-US" dirty="0"/>
              <a:t>vulnerability is output,</a:t>
            </a:r>
          </a:p>
          <a:p>
            <a:r>
              <a:rPr lang="en-US" dirty="0"/>
              <a:t>support are tools like Metasploit, </a:t>
            </a:r>
            <a:r>
              <a:rPr lang="en-US" dirty="0" err="1"/>
              <a:t>wireshark</a:t>
            </a:r>
            <a:r>
              <a:rPr lang="en-US" dirty="0"/>
              <a:t>, W3af, etc.</a:t>
            </a:r>
          </a:p>
          <a:p>
            <a:endParaRPr lang="en-US" dirty="0"/>
          </a:p>
          <a:p>
            <a:r>
              <a:rPr lang="en-US" dirty="0"/>
              <a:t>Legal version is a bug bounty program! Could VD on </a:t>
            </a:r>
            <a:r>
              <a:rPr lang="en-US" i="1" dirty="0"/>
              <a:t>others</a:t>
            </a:r>
            <a:r>
              <a:rPr lang="en-US" dirty="0"/>
              <a:t>’ software be legal? Maybe it is 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E78F7-A4CB-C2A0-09B3-30E5D157E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7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B3E1A-6C7A-D89B-91BA-015E1546A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84BE1-2592-796D-069D-0BE8F53A2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2FD741-4352-3B3A-F99F-2348AE20C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DaaS: generates fake information like a fake website, fake emails, or fake software which is delivered to a target. Used to develop exploit for non-technical vulnerability</a:t>
            </a:r>
          </a:p>
          <a:p>
            <a:r>
              <a:rPr lang="en-US" dirty="0"/>
              <a:t>Payload: Atomic malicious program performing singular function, or combination of independent ones. It’s the bad stuff you want delivered.</a:t>
            </a:r>
          </a:p>
          <a:p>
            <a:r>
              <a:rPr lang="en-US" dirty="0" err="1"/>
              <a:t>RPaaS</a:t>
            </a:r>
            <a:r>
              <a:rPr lang="en-US" dirty="0"/>
              <a:t>: Leverages </a:t>
            </a:r>
            <a:r>
              <a:rPr lang="en-US" dirty="0" err="1"/>
              <a:t>OBaaS</a:t>
            </a:r>
            <a:r>
              <a:rPr lang="en-US" dirty="0"/>
              <a:t> to repackage the exploit to evade detection</a:t>
            </a:r>
          </a:p>
          <a:p>
            <a:endParaRPr lang="en-US" dirty="0"/>
          </a:p>
          <a:p>
            <a:r>
              <a:rPr lang="en-US" dirty="0"/>
              <a:t>“For example, in the Ukraine power grid cyber attack [39], the spear-fishing emails from</a:t>
            </a:r>
          </a:p>
          <a:p>
            <a:r>
              <a:rPr lang="en-US" dirty="0"/>
              <a:t>DaaS (fake information), the exploit kit targeting vulnerabilities, including CVE-2014-4114, CVE2010-3333 from </a:t>
            </a:r>
            <a:r>
              <a:rPr lang="en-US" dirty="0" err="1"/>
              <a:t>EPaaS</a:t>
            </a:r>
            <a:r>
              <a:rPr lang="en-US" dirty="0"/>
              <a:t> (exploit kit), the KillDisk, a destructive data-wiping utility, and the SSH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1FD64-DE50-E59C-513E-01473D497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5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6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DEBFF-2688-B1EA-F24F-1CE95662B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8ECC2F-59E2-6032-9AC4-149804096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A25F50-46F8-FDF9-5CFF-3ACA190E9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Botnet as a service via tools such as Zeus and Aldi. Zombie machines orchestrated via command and control channel</a:t>
            </a:r>
          </a:p>
          <a:p>
            <a:r>
              <a:rPr lang="en-US" dirty="0"/>
              <a:t>Traffic redirection as a service: Drive-by-download. E.g., “search engine poisoning”</a:t>
            </a:r>
          </a:p>
          <a:p>
            <a:r>
              <a:rPr lang="en-US" dirty="0"/>
              <a:t>Bullet-proof hosting services – let criminals host without question! Russia etc.</a:t>
            </a:r>
          </a:p>
          <a:p>
            <a:r>
              <a:rPr lang="en-US" dirty="0"/>
              <a:t>Traffic as a service – DDoS, e.g., via Botnet. Ad fraud.</a:t>
            </a:r>
          </a:p>
          <a:p>
            <a:r>
              <a:rPr lang="en-US" dirty="0"/>
              <a:t>Reputation escalation as a service – likes, reviews</a:t>
            </a:r>
          </a:p>
          <a:p>
            <a:r>
              <a:rPr lang="en-US" dirty="0"/>
              <a:t>Personal profile as a service -- identity theft info</a:t>
            </a:r>
          </a:p>
          <a:p>
            <a:r>
              <a:rPr lang="en-US" dirty="0"/>
              <a:t>Domain knowledge as a service – for facilitating future attacks</a:t>
            </a:r>
          </a:p>
          <a:p>
            <a:r>
              <a:rPr lang="en-US" dirty="0" err="1"/>
              <a:t>Tareget</a:t>
            </a:r>
            <a:r>
              <a:rPr lang="en-US" dirty="0"/>
              <a:t> selection as a service</a:t>
            </a:r>
          </a:p>
          <a:p>
            <a:r>
              <a:rPr lang="en-US" dirty="0"/>
              <a:t>Money laundering, and mules</a:t>
            </a:r>
          </a:p>
          <a:p>
            <a:r>
              <a:rPr lang="en-US" dirty="0"/>
              <a:t>Hacker reputation as a service</a:t>
            </a:r>
          </a:p>
          <a:p>
            <a:r>
              <a:rPr lang="en-US" dirty="0"/>
              <a:t>Value evaluation as a service</a:t>
            </a:r>
          </a:p>
          <a:p>
            <a:r>
              <a:rPr lang="en-US" dirty="0"/>
              <a:t>Marketplace as a service (!) – trusted point! Bad if subverted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Kinda crazy the level of “financial products” too!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5729B-C6BA-5C2B-48B4-C84E60F44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729EE-4CC3-C913-A5EF-CC0E61C89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E04609-0706-D630-B3B0-1E5DF4480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F898DC-3EE4-9D6C-D31E-E874B7054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Cybercriminal ecosystem framework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820E8-C21F-F6C8-DCEE-4CB9B54F9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7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4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0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2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5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6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361F-31DF-994C-9089-BE54C03D95A3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93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29DE-5D96-1CE2-18C6-A25682971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4424"/>
            <a:ext cx="9144000" cy="2387600"/>
          </a:xfrm>
        </p:spPr>
        <p:txBody>
          <a:bodyPr/>
          <a:lstStyle/>
          <a:p>
            <a:r>
              <a:rPr lang="en-US" dirty="0"/>
              <a:t>Empirical Security &amp; Privacy, for Humans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42452-83B7-A233-BC53-30327B7B9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4099"/>
            <a:ext cx="9144000" cy="3147420"/>
          </a:xfrm>
        </p:spPr>
        <p:txBody>
          <a:bodyPr>
            <a:normAutofit/>
          </a:bodyPr>
          <a:lstStyle/>
          <a:p>
            <a:r>
              <a:rPr lang="en-US" sz="3200" dirty="0"/>
              <a:t>UPenn CIS 7000-010</a:t>
            </a:r>
          </a:p>
          <a:p>
            <a:r>
              <a:rPr lang="en-US" sz="3200" dirty="0"/>
              <a:t>9/16/2025</a:t>
            </a:r>
          </a:p>
          <a:p>
            <a:endParaRPr lang="en-US" dirty="0"/>
          </a:p>
        </p:txBody>
      </p:sp>
      <p:pic>
        <p:nvPicPr>
          <p:cNvPr id="3074" name="Picture 2" descr="Download Penn Logos | Penn Brand Standards">
            <a:extLst>
              <a:ext uri="{FF2B5EF4-FFF2-40B4-BE49-F238E27FC236}">
                <a16:creationId xmlns:a16="http://schemas.microsoft.com/office/drawing/2014/main" id="{1CDBA5D0-00EB-4BD7-7AE9-EBF7EA0B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75" y="2044931"/>
            <a:ext cx="4150925" cy="27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C2687FC-3CEA-D6F7-318B-18496E8BB8AE}"/>
              </a:ext>
            </a:extLst>
          </p:cNvPr>
          <p:cNvSpPr txBox="1">
            <a:spLocks/>
          </p:cNvSpPr>
          <p:nvPr/>
        </p:nvSpPr>
        <p:spPr>
          <a:xfrm>
            <a:off x="1524000" y="46744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/>
              <a:t>The Cyberattack business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4F5A3-CC48-C1E1-5CCF-FC184CF4A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25" y="1910746"/>
            <a:ext cx="4556501" cy="30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2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3A92C-CE78-D734-A1F2-5017063E7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CCFA-F05A-3BAA-E813-A359D4D6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Composition: Exploit kit development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42D43-A475-7F32-79BB-97B35C1B0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431" y="1690688"/>
            <a:ext cx="7772400" cy="4071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79FF07-9E7E-3D66-C9E0-BC8FF9ABB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50" y="2942400"/>
            <a:ext cx="1972335" cy="132556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F0DB6B-CC54-72F3-4F40-9A4790515557}"/>
              </a:ext>
            </a:extLst>
          </p:cNvPr>
          <p:cNvCxnSpPr/>
          <p:nvPr/>
        </p:nvCxnSpPr>
        <p:spPr>
          <a:xfrm>
            <a:off x="2758699" y="3270143"/>
            <a:ext cx="18752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8ACBB13A-97DE-A23D-D1F3-E5661C22ABF6}"/>
              </a:ext>
            </a:extLst>
          </p:cNvPr>
          <p:cNvSpPr/>
          <p:nvPr/>
        </p:nvSpPr>
        <p:spPr>
          <a:xfrm rot="16200000">
            <a:off x="4872367" y="1974185"/>
            <a:ext cx="1224367" cy="260741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50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47B1-CB53-2E25-5CCC-2D0EC5BE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Ukraine power grid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B54D5-96FE-1519-18F4-31406458D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" y="1825625"/>
            <a:ext cx="10926305" cy="44976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For example, in the Ukraine power grid cyber attack, </a:t>
            </a:r>
          </a:p>
          <a:p>
            <a:r>
              <a:rPr lang="en-US" i="1" dirty="0"/>
              <a:t>the 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spear-fishing emails </a:t>
            </a:r>
            <a:r>
              <a:rPr lang="en-US" i="1" dirty="0"/>
              <a:t>from</a:t>
            </a:r>
            <a:r>
              <a:rPr lang="en-US" b="1" i="1" dirty="0"/>
              <a:t> 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DaaS (fake information)</a:t>
            </a:r>
            <a:r>
              <a:rPr lang="en-US" i="1" dirty="0"/>
              <a:t>, </a:t>
            </a:r>
          </a:p>
          <a:p>
            <a:r>
              <a:rPr lang="en-US" i="1" dirty="0"/>
              <a:t>the 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exploit kit targeting vulnerabilities</a:t>
            </a:r>
            <a:r>
              <a:rPr lang="en-US" i="1" dirty="0"/>
              <a:t>, </a:t>
            </a:r>
            <a:r>
              <a:rPr lang="en-US" b="1" i="1" dirty="0"/>
              <a:t>… from </a:t>
            </a:r>
            <a:r>
              <a:rPr lang="en-US" b="1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EPaaS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(exploit kit)</a:t>
            </a:r>
            <a:r>
              <a:rPr lang="en-US" i="1" dirty="0"/>
              <a:t>, </a:t>
            </a:r>
          </a:p>
          <a:p>
            <a:r>
              <a:rPr lang="en-US" i="1" dirty="0"/>
              <a:t>the KillDisk, a destructive 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data-wiping utility</a:t>
            </a:r>
            <a:r>
              <a:rPr lang="en-US" i="1" dirty="0"/>
              <a:t>, and the 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SSH backdoor </a:t>
            </a:r>
            <a:r>
              <a:rPr lang="en-US" i="1" dirty="0"/>
              <a:t>to maintain persistent access </a:t>
            </a:r>
            <a:r>
              <a:rPr lang="en-US" b="1" i="1" dirty="0"/>
              <a:t>from 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PLaaS (payload)</a:t>
            </a:r>
            <a:r>
              <a:rPr lang="en-US" i="1" dirty="0"/>
              <a:t>, </a:t>
            </a:r>
          </a:p>
          <a:p>
            <a:pPr marL="0" indent="0">
              <a:buNone/>
            </a:pPr>
            <a:r>
              <a:rPr lang="en-US" i="1" dirty="0"/>
              <a:t>were used in tandem to successfully break into the Ukrainian power grid system.</a:t>
            </a:r>
          </a:p>
          <a:p>
            <a:pPr marL="0" indent="0">
              <a:buNone/>
            </a:pPr>
            <a:r>
              <a:rPr lang="en-US" i="1" dirty="0"/>
              <a:t>In the second step of the same attack, 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malicious firmware 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(from PLaaS)</a:t>
            </a:r>
            <a:r>
              <a:rPr lang="en-US" i="1" dirty="0"/>
              <a:t> developed based on domain knowledge collected from the distribution management system, </a:t>
            </a:r>
          </a:p>
          <a:p>
            <a:pPr marL="0" indent="0">
              <a:buNone/>
            </a:pPr>
            <a:r>
              <a:rPr lang="en-US" i="1" dirty="0"/>
              <a:t>which was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tested by the 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simulated power grid system 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(from </a:t>
            </a:r>
            <a:r>
              <a:rPr lang="en-US" b="1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SCaaS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  <a:r>
              <a:rPr lang="en-US" i="1" dirty="0"/>
              <a:t>, was uploaded to the system and to attack the ICS components.</a:t>
            </a:r>
          </a:p>
        </p:txBody>
      </p:sp>
    </p:spTree>
    <p:extLst>
      <p:ext uri="{BB962C8B-B14F-4D97-AF65-F5344CB8AC3E}">
        <p14:creationId xmlns:p14="http://schemas.microsoft.com/office/powerpoint/2010/main" val="561212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FFCD9-1A6E-1000-AD7E-B2F7C00F4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28DD-6454-78FE-64A9-8185E3E0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3020878" cy="2577051"/>
          </a:xfrm>
        </p:spPr>
        <p:txBody>
          <a:bodyPr>
            <a:normAutofit fontScale="90000"/>
          </a:bodyPr>
          <a:lstStyle/>
          <a:p>
            <a:r>
              <a:rPr lang="en-US" dirty="0"/>
              <a:t>Status and typical pricing of cybercrime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0D59D-D90E-AFC7-70A8-7706B1642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987" y="126285"/>
            <a:ext cx="6811047" cy="6605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4D1F64-551D-EB89-760D-8E81034CE291}"/>
              </a:ext>
            </a:extLst>
          </p:cNvPr>
          <p:cNvSpPr txBox="1"/>
          <p:nvPr/>
        </p:nvSpPr>
        <p:spPr>
          <a:xfrm>
            <a:off x="1039678" y="6270050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Article published July 2018</a:t>
            </a:r>
          </a:p>
        </p:txBody>
      </p:sp>
    </p:spTree>
    <p:extLst>
      <p:ext uri="{BB962C8B-B14F-4D97-AF65-F5344CB8AC3E}">
        <p14:creationId xmlns:p14="http://schemas.microsoft.com/office/powerpoint/2010/main" val="70471658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1B175-6DDE-C133-6D6D-6F7E302DF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14DE91-BEE3-5A2F-2034-4DE6FE298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52" y="336304"/>
            <a:ext cx="11141295" cy="5658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8467C7-3CC8-2B71-14E6-8F63C0ED49B8}"/>
              </a:ext>
            </a:extLst>
          </p:cNvPr>
          <p:cNvSpPr txBox="1"/>
          <p:nvPr/>
        </p:nvSpPr>
        <p:spPr>
          <a:xfrm>
            <a:off x="2793300" y="6084264"/>
            <a:ext cx="660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Putting it all together: Multi-step attack as a service</a:t>
            </a:r>
          </a:p>
        </p:txBody>
      </p:sp>
    </p:spTree>
    <p:extLst>
      <p:ext uri="{BB962C8B-B14F-4D97-AF65-F5344CB8AC3E}">
        <p14:creationId xmlns:p14="http://schemas.microsoft.com/office/powerpoint/2010/main" val="62947771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B3B5F-A12A-09E0-88D4-5E27F998F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CB716-541A-CDED-819E-E585EB9F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Costs: 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9A0D0-7B2A-8702-4764-2F2D7B35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To run a ransomware attack as a business, a cybercriminal can</a:t>
            </a:r>
          </a:p>
          <a:p>
            <a:r>
              <a:rPr lang="en-US" i="1" dirty="0"/>
              <a:t>buy 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BNaaS (botnet) </a:t>
            </a:r>
            <a:r>
              <a:rPr lang="en-US" i="1" dirty="0"/>
              <a:t>for</a:t>
            </a:r>
            <a:r>
              <a:rPr lang="en-US" b="1" i="1" dirty="0"/>
              <a:t> 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$999 per month</a:t>
            </a:r>
            <a:r>
              <a:rPr lang="en-US" i="1" dirty="0"/>
              <a:t>, </a:t>
            </a:r>
          </a:p>
          <a:p>
            <a:r>
              <a:rPr lang="en-US" i="1" dirty="0"/>
              <a:t>a 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traffic redirection protocol </a:t>
            </a:r>
            <a:r>
              <a:rPr lang="en-US" i="1" dirty="0"/>
              <a:t>for</a:t>
            </a:r>
            <a:r>
              <a:rPr lang="en-US" b="1" i="1" dirty="0"/>
              <a:t> 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$600</a:t>
            </a:r>
            <a:r>
              <a:rPr lang="en-US" i="1" dirty="0"/>
              <a:t>, </a:t>
            </a:r>
          </a:p>
          <a:p>
            <a:r>
              <a:rPr lang="en-US" i="1" dirty="0"/>
              <a:t>six servers as a part of 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BHaaS (bulletproof server) </a:t>
            </a:r>
            <a:r>
              <a:rPr lang="en-US" i="1" dirty="0"/>
              <a:t>for 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$1,800 per month</a:t>
            </a:r>
            <a:r>
              <a:rPr lang="en-US" i="1" dirty="0"/>
              <a:t>, </a:t>
            </a:r>
          </a:p>
          <a:p>
            <a:r>
              <a:rPr lang="en-US" i="1" dirty="0"/>
              <a:t>access to the 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Neutrino exploit kit in </a:t>
            </a:r>
            <a:r>
              <a:rPr lang="en-US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EPaaS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(exploit package)</a:t>
            </a:r>
            <a:r>
              <a:rPr lang="en-US" b="1" i="1" dirty="0"/>
              <a:t> </a:t>
            </a:r>
            <a:r>
              <a:rPr lang="en-US" i="1" dirty="0"/>
              <a:t>for</a:t>
            </a:r>
            <a:r>
              <a:rPr lang="en-US" b="1" i="1" dirty="0"/>
              <a:t> 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$4,000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</a:p>
          <a:p>
            <a:r>
              <a:rPr lang="en-US" i="1" dirty="0"/>
              <a:t>a 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ransomware payload with customer support in PLaaS (payload) </a:t>
            </a:r>
            <a:r>
              <a:rPr lang="en-US" i="1" dirty="0"/>
              <a:t>for</a:t>
            </a:r>
            <a:r>
              <a:rPr lang="en-US" b="1" i="1" dirty="0"/>
              <a:t> 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$3,000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i="1" dirty="0"/>
              <a:t>and </a:t>
            </a:r>
          </a:p>
          <a:p>
            <a:r>
              <a:rPr lang="en-US" i="1" dirty="0"/>
              <a:t>the 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traffic redirection service </a:t>
            </a:r>
            <a:r>
              <a:rPr lang="en-US" i="1" dirty="0"/>
              <a:t>TRaaS to redirect victims to servers for 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$600 per month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i="1" dirty="0"/>
              <a:t>To further increase the effectiveness of an attack, a cybercriminal can </a:t>
            </a:r>
          </a:p>
          <a:p>
            <a:r>
              <a:rPr lang="en-US" i="1" dirty="0"/>
              <a:t>hire a 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qualified hacker from </a:t>
            </a:r>
            <a:r>
              <a:rPr lang="en-US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HRaaS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i="1" dirty="0"/>
              <a:t>for</a:t>
            </a:r>
            <a:r>
              <a:rPr lang="en-US" b="1" i="1" dirty="0"/>
              <a:t> 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$2,000 per month</a:t>
            </a:r>
            <a:r>
              <a:rPr lang="en-US" i="1" dirty="0"/>
              <a:t>, and </a:t>
            </a:r>
          </a:p>
          <a:p>
            <a:r>
              <a:rPr lang="en-US" i="1" dirty="0"/>
              <a:t>employ an 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obfuscation service from </a:t>
            </a:r>
            <a:r>
              <a:rPr lang="en-US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OBaaS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i="1" dirty="0"/>
              <a:t>to repackage the exploit kit and payload for 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$600 per month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US" i="1" dirty="0"/>
              <a:t>Finally, to reduce risk of arrest, services to monetize benefits in the wake of a cyber attack as a part of </a:t>
            </a:r>
            <a:r>
              <a:rPr lang="en-US" b="1" i="1" dirty="0" err="1"/>
              <a:t>MLaaS</a:t>
            </a:r>
            <a:r>
              <a:rPr lang="en-US" b="1" i="1" dirty="0"/>
              <a:t> (money laundering</a:t>
            </a:r>
            <a:r>
              <a:rPr lang="en-US" i="1" dirty="0"/>
              <a:t>) can be accessed for a fee of 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$400 and 40% commission on processed funds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5872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64DB4-3831-6E68-A23C-604262B8C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0731A-3A3B-1C87-16B9-061A8033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 Benefits and ROI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F0E45-8CBD-B683-75F6-E7A9A1A29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Assume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30,000 people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are redirected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per day</a:t>
            </a:r>
            <a:r>
              <a:rPr lang="en-US" dirty="0"/>
              <a:t>, of which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10% are victims</a:t>
            </a:r>
            <a:r>
              <a:rPr lang="en-US" b="1" dirty="0"/>
              <a:t> </a:t>
            </a:r>
            <a:r>
              <a:rPr lang="en-US" dirty="0"/>
              <a:t>of a ransomware attack where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0.5% of victims pay a $300 ransom</a:t>
            </a:r>
            <a:r>
              <a:rPr lang="en-US" dirty="0"/>
              <a:t>.</a:t>
            </a:r>
          </a:p>
          <a:p>
            <a:r>
              <a:rPr lang="en-US" sz="2400" dirty="0"/>
              <a:t>Though only 450 victims (0.05% of total users redirected) will end up paying the ransom over a period of one month (30 days), this brings the cybercriminal’s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monthly earnings to $135,000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/>
              <a:t>We can see that the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Return-On-Investment (ROI),</a:t>
            </a:r>
            <a:r>
              <a:rPr lang="en-US" b="1" dirty="0"/>
              <a:t> </a:t>
            </a:r>
            <a:r>
              <a:rPr lang="en-US" dirty="0"/>
              <a:t>even when only a small proportion of people end up paying a ransom,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is as high as 504.52%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  <a:r>
              <a:rPr lang="en-US" dirty="0"/>
              <a:t> an impressive ROI for a business. </a:t>
            </a:r>
          </a:p>
          <a:p>
            <a:r>
              <a:rPr lang="en-US" sz="2400" dirty="0"/>
              <a:t>The highest industrial ROI, which is from the Tobacco industry, is only 50.63% in August 2017</a:t>
            </a:r>
          </a:p>
        </p:txBody>
      </p:sp>
    </p:spTree>
    <p:extLst>
      <p:ext uri="{BB962C8B-B14F-4D97-AF65-F5344CB8AC3E}">
        <p14:creationId xmlns:p14="http://schemas.microsoft.com/office/powerpoint/2010/main" val="10268064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4A488-82AD-FC0F-3EAB-319F24A06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C75A-49C1-E30C-DC18-7628389B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89C13-6219-4D16-B37F-87179F6D6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General: What does all of this teach us?</a:t>
            </a:r>
          </a:p>
          <a:p>
            <a:r>
              <a:rPr lang="en-US" dirty="0"/>
              <a:t>This paper was from 2016. What’s happened in the meantime that might have changed things?</a:t>
            </a:r>
          </a:p>
          <a:p>
            <a:r>
              <a:rPr lang="en-US" dirty="0"/>
              <a:t>How would we decide where is to disrupt this network, if we wanted to try?</a:t>
            </a:r>
          </a:p>
          <a:p>
            <a:r>
              <a:rPr lang="en-US" dirty="0"/>
              <a:t>How do nation-state actors fit into this framework?</a:t>
            </a:r>
          </a:p>
          <a:p>
            <a:r>
              <a:rPr lang="en-US" dirty="0"/>
              <a:t>What is the implication of “two way” services like vulnerability discovery training?</a:t>
            </a:r>
          </a:p>
          <a:p>
            <a:r>
              <a:rPr lang="en-US" dirty="0"/>
              <a:t>Attacker motivations (”psychological”) might sometimes differ from defenders (reduce loss). Ramifications?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4024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8DBD8-7787-C11D-B48C-73829EBC4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39311-291E-CDB2-7AA5-3C17EF6D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F4354-3E5E-7291-4D80-23DC1D91F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489" y="306194"/>
            <a:ext cx="5011022" cy="65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7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8B688-EF04-4240-EEB8-EE8A90B1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bounty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90CD6-D983-27F4-1F92-C25B41D3A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85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Google has one, Microsoft too, and so does Amazon (via </a:t>
            </a:r>
            <a:r>
              <a:rPr lang="en-US" dirty="0" err="1"/>
              <a:t>HackerOne</a:t>
            </a:r>
            <a:r>
              <a:rPr 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6A6BA9-34F2-1B37-D801-82DBD73BE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444" y="2510725"/>
            <a:ext cx="5590294" cy="4347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BB511C-4EC4-5E42-C807-A2F2C3735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69" y="2510725"/>
            <a:ext cx="5578131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807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5BD9F-04B8-8930-45F4-2DE337976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9DAD-0521-0992-A0EE-D3614D98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Google rewards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0DBDE-4682-AFF4-ED3D-7E397BDAB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31" y="1701225"/>
            <a:ext cx="5492858" cy="2672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21EA87-3489-95D6-EA55-EC6479888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90688"/>
            <a:ext cx="5584899" cy="2672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1AB03-FCF7-C7A3-9729-9820E8EFDC1C}"/>
              </a:ext>
            </a:extLst>
          </p:cNvPr>
          <p:cNvSpPr txBox="1"/>
          <p:nvPr/>
        </p:nvSpPr>
        <p:spPr>
          <a:xfrm>
            <a:off x="838201" y="4646693"/>
            <a:ext cx="7825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$6.5M in 2019 for 461 researchers = $14,100 per person</a:t>
            </a:r>
          </a:p>
          <a:p>
            <a:r>
              <a:rPr lang="en-US" sz="2400" dirty="0"/>
              <a:t>$11.8M in 2024 for 660 researchers = $16,939 per person</a:t>
            </a:r>
          </a:p>
          <a:p>
            <a:endParaRPr lang="en-US" sz="1200" dirty="0"/>
          </a:p>
          <a:p>
            <a:r>
              <a:rPr lang="en-US" sz="2400" dirty="0"/>
              <a:t>In early 2013, $1,000 - $3,133.7 (max) paid per vulnerability per </a:t>
            </a:r>
            <a:r>
              <a:rPr lang="en-US" sz="2400" dirty="0" err="1"/>
              <a:t>Finifter</a:t>
            </a:r>
            <a:r>
              <a:rPr lang="en-US" sz="2400" dirty="0"/>
              <a:t> et al, “An Empirical Study of Vulnerability Rewards Programs,” USENIX 2013.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F64B00-798C-E668-9B58-DA3527230491}"/>
              </a:ext>
            </a:extLst>
          </p:cNvPr>
          <p:cNvGrpSpPr/>
          <p:nvPr/>
        </p:nvGrpSpPr>
        <p:grpSpPr>
          <a:xfrm>
            <a:off x="6726264" y="774915"/>
            <a:ext cx="3519773" cy="2479729"/>
            <a:chOff x="6726264" y="774915"/>
            <a:chExt cx="3519773" cy="247972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5DB8BDA-D715-95E8-1589-6534A69DBA67}"/>
                </a:ext>
              </a:extLst>
            </p:cNvPr>
            <p:cNvSpPr/>
            <p:nvPr/>
          </p:nvSpPr>
          <p:spPr>
            <a:xfrm>
              <a:off x="6726264" y="2200759"/>
              <a:ext cx="2495228" cy="105388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147282-9CA1-AC14-8877-DF0A41605967}"/>
                </a:ext>
              </a:extLst>
            </p:cNvPr>
            <p:cNvSpPr txBox="1"/>
            <p:nvPr/>
          </p:nvSpPr>
          <p:spPr>
            <a:xfrm>
              <a:off x="6757261" y="774915"/>
              <a:ext cx="3488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Much bigger than in 2013!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D65136-685E-C6E4-BB3E-B6392DA81A62}"/>
                </a:ext>
              </a:extLst>
            </p:cNvPr>
            <p:cNvCxnSpPr>
              <a:stCxn id="10" idx="2"/>
            </p:cNvCxnSpPr>
            <p:nvPr/>
          </p:nvCxnSpPr>
          <p:spPr>
            <a:xfrm flipH="1">
              <a:off x="8384583" y="1236580"/>
              <a:ext cx="117066" cy="9641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3F75A5E-6AF6-191E-B5CF-64000876E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449" y="4067180"/>
            <a:ext cx="3147939" cy="2790820"/>
          </a:xfrm>
          <a:prstGeom prst="rect">
            <a:avLst/>
          </a:prstGeom>
          <a:effectLst>
            <a:outerShdw blurRad="50800" dist="38100" dir="1536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78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7ECD8-1322-9496-3716-FCEC05EB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BEC4-E834-90A3-5DC2-272DE03E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E66D4-5428-8B44-2235-BACF02E05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051" y="1441342"/>
            <a:ext cx="5050352" cy="5416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F11B0-B2F2-39F8-A6CE-761C8B226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281" y="1441342"/>
            <a:ext cx="4142826" cy="54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3329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325B0-349A-FF47-0049-D4399980C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BD564-8792-DB2F-897B-C74B5989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329FC-6F0E-EF75-5ED1-3464A0076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626256"/>
            <a:ext cx="7772400" cy="5605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5824D6-8A52-615F-DC91-8A20D3A2B534}"/>
              </a:ext>
            </a:extLst>
          </p:cNvPr>
          <p:cNvSpPr txBox="1"/>
          <p:nvPr/>
        </p:nvSpPr>
        <p:spPr>
          <a:xfrm>
            <a:off x="838200" y="1951819"/>
            <a:ext cx="26682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Roboto" panose="020F0502020204030204" pitchFamily="34" charset="0"/>
              </a:rPr>
              <a:t>337 reports of unique, valid security bugs</a:t>
            </a:r>
            <a:br>
              <a:rPr lang="en-US" sz="2400" b="0" i="0" dirty="0">
                <a:effectLst/>
                <a:latin typeface="Roboto" panose="020F0502020204030204" pitchFamily="34" charset="0"/>
              </a:rPr>
            </a:br>
            <a:r>
              <a:rPr lang="en-US" sz="1200" b="0" i="0" dirty="0">
                <a:effectLst/>
                <a:latin typeface="Roboto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Roboto" panose="020F0502020204030204" pitchFamily="34" charset="0"/>
              </a:rPr>
              <a:t>Awarded $3.4 million </a:t>
            </a:r>
            <a:r>
              <a:rPr lang="en-US" sz="2400" dirty="0">
                <a:latin typeface="Roboto" panose="020F0502020204030204" pitchFamily="34" charset="0"/>
              </a:rPr>
              <a:t>to 137 Chrome VRP researchers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Roboto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F0502020204030204" pitchFamily="34" charset="0"/>
              </a:rPr>
              <a:t>So: ~$10K per bug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2531551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7A154-4867-1A73-1403-489CB8DA1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8014-4F47-0132-A3B6-65ECBCB9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and devices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3D9A1-D7D7-822F-26D5-EE99C87D2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62235"/>
            <a:ext cx="4843418" cy="3515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DCE537-6BF0-F330-99E9-3AC6DD1CC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926" y="430992"/>
            <a:ext cx="4817503" cy="3515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10931-C588-1157-C99D-C66E98059A01}"/>
              </a:ext>
            </a:extLst>
          </p:cNvPr>
          <p:cNvSpPr txBox="1"/>
          <p:nvPr/>
        </p:nvSpPr>
        <p:spPr>
          <a:xfrm>
            <a:off x="6374969" y="4172927"/>
            <a:ext cx="53195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Roboto" panose="02000000000000000000" pitchFamily="2" charset="0"/>
              </a:rPr>
              <a:t>Awarded over $3.3 million total</a:t>
            </a:r>
            <a:br>
              <a:rPr lang="en-US" sz="2400" b="0" i="0" dirty="0">
                <a:effectLst/>
                <a:latin typeface="Roboto" panose="02000000000000000000" pitchFamily="2" charset="0"/>
              </a:rPr>
            </a:br>
            <a:endParaRPr lang="en-US" sz="1200" b="0" i="0" dirty="0"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Roboto" panose="02000000000000000000" pitchFamily="2" charset="0"/>
              </a:rPr>
              <a:t>8% decrease in the total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i="0" dirty="0"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Roboto" panose="02000000000000000000" pitchFamily="2" charset="0"/>
              </a:rPr>
              <a:t>2% increase in the number of critical and high vulnerabilities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5054066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D92AD-80E5-4C47-E414-07915B6F8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0D9D6-A158-0DCB-BE8E-7216E2E5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6782EE-4980-EEA6-B0E0-932DA061EB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Prompt attacks</a:t>
            </a:r>
          </a:p>
          <a:p>
            <a:r>
              <a:rPr lang="en-US" dirty="0"/>
              <a:t>Training Data Extraction</a:t>
            </a:r>
          </a:p>
          <a:p>
            <a:r>
              <a:rPr lang="en-US" dirty="0"/>
              <a:t>Manipulating Models</a:t>
            </a:r>
          </a:p>
          <a:p>
            <a:r>
              <a:rPr lang="en-US" dirty="0"/>
              <a:t>Adversarial Perturbation</a:t>
            </a:r>
          </a:p>
          <a:p>
            <a:r>
              <a:rPr lang="en-US" dirty="0"/>
              <a:t>Model Theft / Exfiltration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40AF61-B6F0-5841-6F38-8B235422B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708525"/>
            <a:ext cx="4343400" cy="1603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150 bug reports – over $55,000 in rewards so far – with one-in-six leading to key improvements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452DA0-E535-9C75-8DEF-F2D93234F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775" y="31221"/>
            <a:ext cx="650122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FB0E9D-E068-9827-303D-BCC60CE1E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733" y="681037"/>
            <a:ext cx="5952067" cy="41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42587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5866-2D1C-EDD2-8B03-D4489A26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Bugcrowd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97EC4-F4CB-E7D6-86A5-42B494107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98369" cy="2017955"/>
          </a:xfrm>
        </p:spPr>
        <p:txBody>
          <a:bodyPr>
            <a:normAutofit/>
          </a:bodyPr>
          <a:lstStyle/>
          <a:p>
            <a:r>
              <a:rPr lang="en-US" dirty="0"/>
              <a:t>Bug bounties as a service (and other programs, too)</a:t>
            </a:r>
          </a:p>
          <a:p>
            <a:r>
              <a:rPr lang="en-US" dirty="0"/>
              <a:t>Claimed benefits: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711A3-276F-18E4-3BEF-87EF9271F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469" y="0"/>
            <a:ext cx="750392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BDC4D1-1366-0D00-2E9C-68F913F56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69" y="3843580"/>
            <a:ext cx="3704629" cy="245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34630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02B5-CF37-9D79-3C50-2AE04C59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B652-397E-FA0B-A047-1AAB758CD6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the calculation used to determine the benefits?</a:t>
            </a:r>
          </a:p>
          <a:p>
            <a:endParaRPr lang="en-US" sz="1200" dirty="0"/>
          </a:p>
          <a:p>
            <a:r>
              <a:rPr lang="en-US" dirty="0"/>
              <a:t>What are the incentives to find and fix vulnerabilities in your systems</a:t>
            </a:r>
          </a:p>
          <a:p>
            <a:pPr lvl="1"/>
            <a:r>
              <a:rPr lang="en-US" dirty="0"/>
              <a:t>If you are a software provider</a:t>
            </a:r>
          </a:p>
          <a:p>
            <a:pPr lvl="1"/>
            <a:r>
              <a:rPr lang="en-US" dirty="0"/>
              <a:t>If you are a service provider</a:t>
            </a:r>
          </a:p>
          <a:p>
            <a:pPr lvl="1"/>
            <a:r>
              <a:rPr lang="en-US" dirty="0"/>
              <a:t>If you are a government agency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BF1CD-F676-5E12-E4A9-388DA6E73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910" y="1825624"/>
            <a:ext cx="5088788" cy="33663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4A2244-23BA-9BA2-9800-864F3E111568}"/>
              </a:ext>
            </a:extLst>
          </p:cNvPr>
          <p:cNvSpPr txBox="1"/>
          <p:nvPr/>
        </p:nvSpPr>
        <p:spPr>
          <a:xfrm>
            <a:off x="948277" y="5788680"/>
            <a:ext cx="10687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Worry: Hackers will sell your vulnerabilities on the dark web for more $$</a:t>
            </a:r>
          </a:p>
        </p:txBody>
      </p:sp>
    </p:spTree>
    <p:extLst>
      <p:ext uri="{BB962C8B-B14F-4D97-AF65-F5344CB8AC3E}">
        <p14:creationId xmlns:p14="http://schemas.microsoft.com/office/powerpoint/2010/main" val="660554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3B1B1-D3BA-A816-685C-8E8074308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786F-D560-580F-3018-723AA431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5C4D-11F9-B9EA-F1E5-4C582A615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General takeaways?</a:t>
            </a:r>
          </a:p>
          <a:p>
            <a:r>
              <a:rPr lang="en-US" dirty="0"/>
              <a:t>What can you glean from Google’s results about their security?</a:t>
            </a:r>
          </a:p>
          <a:p>
            <a:pPr lvl="1"/>
            <a:r>
              <a:rPr lang="en-US" dirty="0"/>
              <a:t>How would you tell whether the program is really game-changing, i.e., significantly raising costs for attackers?</a:t>
            </a:r>
          </a:p>
          <a:p>
            <a:r>
              <a:rPr lang="en-US" dirty="0"/>
              <a:t>Bug bounty programs:</a:t>
            </a:r>
          </a:p>
          <a:p>
            <a:pPr lvl="1"/>
            <a:r>
              <a:rPr lang="en-US" dirty="0"/>
              <a:t>When would you be motivated to start a bug bounty program?</a:t>
            </a:r>
          </a:p>
          <a:p>
            <a:pPr lvl="1"/>
            <a:r>
              <a:rPr lang="en-US" dirty="0"/>
              <a:t>Now that AI is becoming a big deal, how are these programs changing (or should change)?</a:t>
            </a:r>
          </a:p>
          <a:p>
            <a:pPr lvl="1"/>
            <a:r>
              <a:rPr lang="en-US" dirty="0"/>
              <a:t>How do these programs affect the attack ecosystem described in the other paper?</a:t>
            </a:r>
          </a:p>
          <a:p>
            <a:pPr lvl="1"/>
            <a:r>
              <a:rPr lang="en-US" dirty="0"/>
              <a:t>Concerns about how “security researchers” are compensated?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9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45107-BD70-9B64-A05A-199F394F3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ED03-8663-1FEA-EF5C-CBCD089B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7C2DE-5940-8EBD-B108-A8F3A1694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824" y="1441342"/>
            <a:ext cx="5050352" cy="54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46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CB196-8DCB-7FF4-DFCD-0D78B0FC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Cybercrime: Big $$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3262-4C71-5D47-BE4E-64548692E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Paper: “It is estimated that the cost of cybercrime will grow from an annual sum of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$3 trillion in 2015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to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$6 trillion in 2021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” </a:t>
            </a:r>
            <a:r>
              <a:rPr lang="en-US" dirty="0"/>
              <a:t>– cited 2016 report by Cybersecurity Ventures</a:t>
            </a:r>
          </a:p>
          <a:p>
            <a:pPr lvl="3"/>
            <a:endParaRPr lang="en-US" dirty="0"/>
          </a:p>
          <a:p>
            <a:r>
              <a:rPr lang="en-US" dirty="0"/>
              <a:t>Evolve Security blog post (written 2023?) agrees with those numbers, estimates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$20 trillion cost by 2026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6E94D-A498-7678-2E26-1232664F2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835" y="1363851"/>
            <a:ext cx="5771165" cy="549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4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DDE87-3F2D-73F2-17E1-25EF4BB4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cyber criminals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6E23E-61CF-BD6B-B520-01301F7FE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Cybersecurity landscape has three main actors: </a:t>
            </a:r>
            <a:r>
              <a:rPr lang="en-US" b="1" dirty="0"/>
              <a:t>victims</a:t>
            </a:r>
            <a:r>
              <a:rPr lang="en-US" dirty="0"/>
              <a:t> (users), </a:t>
            </a:r>
            <a:r>
              <a:rPr lang="en-US" b="1" dirty="0"/>
              <a:t>attackers</a:t>
            </a:r>
            <a:r>
              <a:rPr lang="en-US" dirty="0"/>
              <a:t>, and </a:t>
            </a:r>
            <a:r>
              <a:rPr lang="en-US" b="1" dirty="0"/>
              <a:t>defenders</a:t>
            </a:r>
            <a:r>
              <a:rPr lang="en-US" dirty="0"/>
              <a:t> (cybersecurity product sellers)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72552-0228-FE34-518C-75B5632CD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312" y="2941953"/>
            <a:ext cx="5419241" cy="391604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D8FFD4-5DED-1F48-66C7-263AA94AF6F0}"/>
              </a:ext>
            </a:extLst>
          </p:cNvPr>
          <p:cNvSpPr txBox="1">
            <a:spLocks/>
          </p:cNvSpPr>
          <p:nvPr/>
        </p:nvSpPr>
        <p:spPr>
          <a:xfrm>
            <a:off x="838200" y="2986625"/>
            <a:ext cx="5257800" cy="3325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Grigg models victims and defenders, but </a:t>
            </a:r>
            <a:r>
              <a:rPr lang="en-US" b="1" dirty="0"/>
              <a:t>ignores attackers </a:t>
            </a:r>
            <a:r>
              <a:rPr lang="en-US" dirty="0"/>
              <a:t>(treated like “nature” in safety assessments)</a:t>
            </a:r>
          </a:p>
          <a:p>
            <a:pPr lvl="3"/>
            <a:endParaRPr lang="en-US" dirty="0"/>
          </a:p>
          <a:p>
            <a:r>
              <a:rPr lang="en-US" dirty="0"/>
              <a:t>Hypothesis of Huang et al. paper: Understanding attackers and the business of cybercrime offers </a:t>
            </a:r>
            <a:r>
              <a:rPr lang="en-US" b="1" dirty="0"/>
              <a:t>opportunities for better defense</a:t>
            </a:r>
          </a:p>
        </p:txBody>
      </p:sp>
    </p:spTree>
    <p:extLst>
      <p:ext uri="{BB962C8B-B14F-4D97-AF65-F5344CB8AC3E}">
        <p14:creationId xmlns:p14="http://schemas.microsoft.com/office/powerpoint/2010/main" val="21592820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4C093-0ED8-CC2B-C1A8-21B5D716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0D5C7-7E7D-289E-57BC-90EB8B077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the literature that reveals the various practices of the cybercrime business</a:t>
            </a:r>
          </a:p>
          <a:p>
            <a:r>
              <a:rPr lang="en-US" dirty="0"/>
              <a:t>Develop a framework in which to categorize and group these practices: The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cybercriminal value chain model</a:t>
            </a:r>
          </a:p>
          <a:p>
            <a:pPr lvl="1"/>
            <a:r>
              <a:rPr lang="en-US" dirty="0"/>
              <a:t>Vulnerability discovery, exploitation development &amp; delivery, attack, and underlying supports</a:t>
            </a:r>
          </a:p>
          <a:p>
            <a:r>
              <a:rPr lang="en-US" dirty="0"/>
              <a:t>Model an observed trend: Cybercrime is organized into 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services</a:t>
            </a:r>
          </a:p>
          <a:p>
            <a:pPr lvl="1"/>
            <a:r>
              <a:rPr lang="en-US" dirty="0"/>
              <a:t>Enables specialization, commercialization, and cooperation among actors with different skillsets</a:t>
            </a:r>
          </a:p>
          <a:p>
            <a:r>
              <a:rPr lang="en-US" dirty="0"/>
              <a:t>All of this may reveal opportunities for disruption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32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2CAFC-AF43-CB0D-3F5B-7A28940BA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9FB9-A9EE-3096-C9FA-E39543D5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3020878" cy="1895126"/>
          </a:xfrm>
        </p:spPr>
        <p:txBody>
          <a:bodyPr>
            <a:normAutofit fontScale="90000"/>
          </a:bodyPr>
          <a:lstStyle/>
          <a:p>
            <a:r>
              <a:rPr lang="en-US" dirty="0"/>
              <a:t>Cybercriminal Value Chain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C7F0A-A26D-3837-3E4D-398E9A900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498475"/>
            <a:ext cx="70485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6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6AB29-27B1-2B40-A934-2BBEE4D2A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E05A-E74B-FB0D-FA57-CF645C7F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Cyberattack target selection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68F30-19ED-D1B2-A7C6-46E21147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2227557"/>
            <a:ext cx="7366000" cy="419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650569-25E3-3BE8-5903-A9E3DDF59762}"/>
              </a:ext>
            </a:extLst>
          </p:cNvPr>
          <p:cNvSpPr txBox="1"/>
          <p:nvPr/>
        </p:nvSpPr>
        <p:spPr>
          <a:xfrm>
            <a:off x="2300036" y="3223431"/>
            <a:ext cx="3002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Expected benefit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41CE3-BA0A-E789-608C-C8BA63E293E5}"/>
              </a:ext>
            </a:extLst>
          </p:cNvPr>
          <p:cNvSpPr txBox="1"/>
          <p:nvPr/>
        </p:nvSpPr>
        <p:spPr>
          <a:xfrm>
            <a:off x="6368078" y="3223431"/>
            <a:ext cx="25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Expected cost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E1FAD60-1301-3B62-9EC5-70D8DE71BDF9}"/>
              </a:ext>
            </a:extLst>
          </p:cNvPr>
          <p:cNvSpPr/>
          <p:nvPr/>
        </p:nvSpPr>
        <p:spPr>
          <a:xfrm rot="5400000">
            <a:off x="3561919" y="1655411"/>
            <a:ext cx="419100" cy="271693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732BFAD-9F9D-F8CD-292C-E4B41DBF3331}"/>
              </a:ext>
            </a:extLst>
          </p:cNvPr>
          <p:cNvSpPr/>
          <p:nvPr/>
        </p:nvSpPr>
        <p:spPr>
          <a:xfrm rot="5400000">
            <a:off x="7424548" y="868981"/>
            <a:ext cx="419101" cy="4289801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8660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BDE14-FD46-FEFA-E472-B31D10C19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EF33-A17D-605F-65A9-883B2D06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Cybercriminal service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88114B-0955-75A7-A51B-FE0FA8E43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2114550"/>
            <a:ext cx="3911600" cy="2628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14C1E6-29B2-C366-DB34-39E9368DCEAA}"/>
              </a:ext>
            </a:extLst>
          </p:cNvPr>
          <p:cNvSpPr txBox="1"/>
          <p:nvPr/>
        </p:nvSpPr>
        <p:spPr>
          <a:xfrm>
            <a:off x="3002272" y="2431388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491C9-C751-0F92-FD5E-6F453562D5D2}"/>
              </a:ext>
            </a:extLst>
          </p:cNvPr>
          <p:cNvSpPr txBox="1"/>
          <p:nvPr/>
        </p:nvSpPr>
        <p:spPr>
          <a:xfrm>
            <a:off x="8115946" y="2431388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36E01-3E93-C086-818A-A671315CEFA5}"/>
              </a:ext>
            </a:extLst>
          </p:cNvPr>
          <p:cNvSpPr txBox="1"/>
          <p:nvPr/>
        </p:nvSpPr>
        <p:spPr>
          <a:xfrm>
            <a:off x="5336016" y="4743450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Support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FBEF4-7EC6-D289-F53B-C94AA345FFDD}"/>
              </a:ext>
            </a:extLst>
          </p:cNvPr>
          <p:cNvSpPr txBox="1"/>
          <p:nvPr/>
        </p:nvSpPr>
        <p:spPr>
          <a:xfrm>
            <a:off x="466991" y="5645063"/>
            <a:ext cx="1125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Smaller services can compose into larger ones, including with iteration-based refinement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A84D1D-1100-C5AD-CD30-2183A9B08B48}"/>
              </a:ext>
            </a:extLst>
          </p:cNvPr>
          <p:cNvSpPr txBox="1"/>
          <p:nvPr/>
        </p:nvSpPr>
        <p:spPr>
          <a:xfrm>
            <a:off x="838200" y="1368540"/>
            <a:ext cx="4513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 application of “service science”</a:t>
            </a:r>
          </a:p>
        </p:txBody>
      </p:sp>
    </p:spTree>
    <p:extLst>
      <p:ext uri="{BB962C8B-B14F-4D97-AF65-F5344CB8AC3E}">
        <p14:creationId xmlns:p14="http://schemas.microsoft.com/office/powerpoint/2010/main" val="11943681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18385</TotalTime>
  <Words>2122</Words>
  <Application>Microsoft Macintosh PowerPoint</Application>
  <PresentationFormat>Widescreen</PresentationFormat>
  <Paragraphs>199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Office Theme</vt:lpstr>
      <vt:lpstr>Empirical Security &amp; Privacy, for Humans</vt:lpstr>
      <vt:lpstr>Readings</vt:lpstr>
      <vt:lpstr>Readings</vt:lpstr>
      <vt:lpstr>Cybercrime: Big $$</vt:lpstr>
      <vt:lpstr>Understanding cyber criminals</vt:lpstr>
      <vt:lpstr>Approach</vt:lpstr>
      <vt:lpstr>Cybercriminal Value Chain Model</vt:lpstr>
      <vt:lpstr>Cyberattack target selection rule</vt:lpstr>
      <vt:lpstr>Cybercriminal service model</vt:lpstr>
      <vt:lpstr>Composition: Exploit kit development service</vt:lpstr>
      <vt:lpstr>Ukraine power grid attack</vt:lpstr>
      <vt:lpstr>Status and typical pricing of cybercrime services</vt:lpstr>
      <vt:lpstr>PowerPoint Presentation</vt:lpstr>
      <vt:lpstr>Example Costs: Ransomware</vt:lpstr>
      <vt:lpstr>Ransomware Benefits and ROI</vt:lpstr>
      <vt:lpstr>Discussion points</vt:lpstr>
      <vt:lpstr>Readings</vt:lpstr>
      <vt:lpstr>Bug bounty programs</vt:lpstr>
      <vt:lpstr>2024 Google rewards</vt:lpstr>
      <vt:lpstr>Chrome</vt:lpstr>
      <vt:lpstr>Android and devices</vt:lpstr>
      <vt:lpstr>Generative AI</vt:lpstr>
      <vt:lpstr>Bugcrowd</vt:lpstr>
      <vt:lpstr>Return on investment?</vt:lpstr>
      <vt:lpstr>Discussion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Hicks, Michael W</cp:lastModifiedBy>
  <cp:revision>277</cp:revision>
  <dcterms:created xsi:type="dcterms:W3CDTF">2025-02-03T22:02:42Z</dcterms:created>
  <dcterms:modified xsi:type="dcterms:W3CDTF">2025-09-16T16:48:08Z</dcterms:modified>
</cp:coreProperties>
</file>