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147468946" r:id="rId3"/>
    <p:sldId id="2147468947" r:id="rId4"/>
    <p:sldId id="2147468949" r:id="rId5"/>
    <p:sldId id="2147468956" r:id="rId6"/>
    <p:sldId id="2147468948" r:id="rId7"/>
    <p:sldId id="2147468950" r:id="rId8"/>
    <p:sldId id="2147468951" r:id="rId9"/>
    <p:sldId id="2147468957" r:id="rId10"/>
    <p:sldId id="2147468952" r:id="rId11"/>
    <p:sldId id="2147468953" r:id="rId12"/>
    <p:sldId id="2147468955" r:id="rId13"/>
    <p:sldId id="2147468954" r:id="rId14"/>
    <p:sldId id="2147468960" r:id="rId15"/>
    <p:sldId id="2147468958" r:id="rId16"/>
    <p:sldId id="2147468961" r:id="rId17"/>
    <p:sldId id="2147468962" r:id="rId18"/>
    <p:sldId id="2147468964" r:id="rId19"/>
    <p:sldId id="2147468965" r:id="rId20"/>
    <p:sldId id="2147468966" r:id="rId21"/>
    <p:sldId id="2147468969" r:id="rId22"/>
    <p:sldId id="2147468967" r:id="rId23"/>
    <p:sldId id="21474689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31"/>
    <p:restoredTop sz="75510"/>
  </p:normalViewPr>
  <p:slideViewPr>
    <p:cSldViewPr snapToGrid="0">
      <p:cViewPr varScale="1">
        <p:scale>
          <a:sx n="86" d="100"/>
          <a:sy n="86" d="100"/>
        </p:scale>
        <p:origin x="232" y="3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3077B-A16D-7946-B45A-7953EEF17B81}" type="datetimeFigureOut">
              <a:rPr lang="en-US" smtClean="0"/>
              <a:t>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3C96B-2B3F-7242-90A1-56E5F222F20D}" type="slidenum">
              <a:rPr lang="en-US" smtClean="0"/>
              <a:t>‹#›</a:t>
            </a:fld>
            <a:endParaRPr lang="en-US"/>
          </a:p>
        </p:txBody>
      </p:sp>
    </p:spTree>
    <p:extLst>
      <p:ext uri="{BB962C8B-B14F-4D97-AF65-F5344CB8AC3E}">
        <p14:creationId xmlns:p14="http://schemas.microsoft.com/office/powerpoint/2010/main" val="124130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TCC 2006 paper</a:t>
            </a:r>
          </a:p>
          <a:p>
            <a:r>
              <a:rPr lang="en-US" dirty="0"/>
              <a:t>Relative, not absolute guarantee, of privacy. </a:t>
            </a:r>
          </a:p>
          <a:p>
            <a:r>
              <a:rPr lang="en-US" dirty="0"/>
              <a:t>DP bounds privacy loss as a function of the unitless privacy loss budget parameter </a:t>
            </a:r>
            <a:r>
              <a:rPr lang="el-GR" dirty="0"/>
              <a:t>ε</a:t>
            </a:r>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3</a:t>
            </a:fld>
            <a:endParaRPr lang="en-US"/>
          </a:p>
        </p:txBody>
      </p:sp>
    </p:spTree>
    <p:extLst>
      <p:ext uri="{BB962C8B-B14F-4D97-AF65-F5344CB8AC3E}">
        <p14:creationId xmlns:p14="http://schemas.microsoft.com/office/powerpoint/2010/main" val="177449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2x as likely to answer an additional objective risk comprehension question correctly with Odds-Based Visual vs. Deterministic Control </a:t>
            </a:r>
          </a:p>
          <a:p>
            <a:r>
              <a:rPr lang="en-US" dirty="0"/>
              <a:t>Negative effect of our Sample Reports (O.R. = 0.32) </a:t>
            </a:r>
          </a:p>
          <a:p>
            <a:r>
              <a:rPr lang="en-US" dirty="0"/>
              <a:t>No significant effect of Odds-Based Text</a:t>
            </a:r>
          </a:p>
        </p:txBody>
      </p:sp>
      <p:sp>
        <p:nvSpPr>
          <p:cNvPr id="4" name="Slide Number Placeholder 3"/>
          <p:cNvSpPr>
            <a:spLocks noGrp="1"/>
          </p:cNvSpPr>
          <p:nvPr>
            <p:ph type="sldNum" sz="quarter" idx="5"/>
          </p:nvPr>
        </p:nvSpPr>
        <p:spPr/>
        <p:txBody>
          <a:bodyPr/>
          <a:lstStyle/>
          <a:p>
            <a:fld id="{C123C96B-2B3F-7242-90A1-56E5F222F20D}" type="slidenum">
              <a:rPr lang="en-US" smtClean="0"/>
              <a:t>16</a:t>
            </a:fld>
            <a:endParaRPr lang="en-US"/>
          </a:p>
        </p:txBody>
      </p:sp>
    </p:spTree>
    <p:extLst>
      <p:ext uri="{BB962C8B-B14F-4D97-AF65-F5344CB8AC3E}">
        <p14:creationId xmlns:p14="http://schemas.microsoft.com/office/powerpoint/2010/main" val="376030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Compared to Sample Reports, Odds-Based Text and Odds-Based Visual improved subjective privacy understanding (O.R. = 1.7; 1.5) </a:t>
            </a:r>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17</a:t>
            </a:fld>
            <a:endParaRPr lang="en-US"/>
          </a:p>
        </p:txBody>
      </p:sp>
    </p:spTree>
    <p:extLst>
      <p:ext uri="{BB962C8B-B14F-4D97-AF65-F5344CB8AC3E}">
        <p14:creationId xmlns:p14="http://schemas.microsoft.com/office/powerpoint/2010/main" val="168372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the Xiong et al. Control, Odds-Based Text and Odds-Based Visual improved self-efficacy (enough info) (O.R. = 1.8; 1.7)</a:t>
            </a:r>
          </a:p>
          <a:p>
            <a:r>
              <a:rPr lang="en-US" dirty="0"/>
              <a:t>No significant effect of Sample Reports</a:t>
            </a:r>
          </a:p>
        </p:txBody>
      </p:sp>
      <p:sp>
        <p:nvSpPr>
          <p:cNvPr id="4" name="Slide Number Placeholder 3"/>
          <p:cNvSpPr>
            <a:spLocks noGrp="1"/>
          </p:cNvSpPr>
          <p:nvPr>
            <p:ph type="sldNum" sz="quarter" idx="5"/>
          </p:nvPr>
        </p:nvSpPr>
        <p:spPr/>
        <p:txBody>
          <a:bodyPr/>
          <a:lstStyle/>
          <a:p>
            <a:fld id="{C123C96B-2B3F-7242-90A1-56E5F222F20D}" type="slidenum">
              <a:rPr lang="en-US" smtClean="0"/>
              <a:t>19</a:t>
            </a:fld>
            <a:endParaRPr lang="en-US"/>
          </a:p>
        </p:txBody>
      </p:sp>
    </p:spTree>
    <p:extLst>
      <p:ext uri="{BB962C8B-B14F-4D97-AF65-F5344CB8AC3E}">
        <p14:creationId xmlns:p14="http://schemas.microsoft.com/office/powerpoint/2010/main" val="3401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0F63A-1C93-AEAD-22C7-DBC41E6A5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56F8C-426B-128C-C90A-5DA32739C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5DD1A-91E9-EAA5-EF21-73F3BA570B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TCC 2006 paper</a:t>
            </a:r>
          </a:p>
          <a:p>
            <a:r>
              <a:rPr lang="en-US" dirty="0"/>
              <a:t>Relative, not absolute guarantee, of privacy. </a:t>
            </a:r>
          </a:p>
          <a:p>
            <a:r>
              <a:rPr lang="en-US" dirty="0"/>
              <a:t>DP bounds privacy loss as a function of the unitless privacy loss budget parameter </a:t>
            </a:r>
            <a:r>
              <a:rPr lang="el-GR" dirty="0"/>
              <a:t>ε</a:t>
            </a:r>
            <a:endParaRPr lang="en-US" dirty="0"/>
          </a:p>
        </p:txBody>
      </p:sp>
      <p:sp>
        <p:nvSpPr>
          <p:cNvPr id="4" name="Slide Number Placeholder 3">
            <a:extLst>
              <a:ext uri="{FF2B5EF4-FFF2-40B4-BE49-F238E27FC236}">
                <a16:creationId xmlns:a16="http://schemas.microsoft.com/office/drawing/2014/main" id="{AE59EF5B-37C7-C2D1-2E48-E6171C701533}"/>
              </a:ext>
            </a:extLst>
          </p:cNvPr>
          <p:cNvSpPr>
            <a:spLocks noGrp="1"/>
          </p:cNvSpPr>
          <p:nvPr>
            <p:ph type="sldNum" sz="quarter" idx="5"/>
          </p:nvPr>
        </p:nvSpPr>
        <p:spPr/>
        <p:txBody>
          <a:bodyPr/>
          <a:lstStyle/>
          <a:p>
            <a:fld id="{C123C96B-2B3F-7242-90A1-56E5F222F20D}" type="slidenum">
              <a:rPr lang="en-US" smtClean="0"/>
              <a:t>4</a:t>
            </a:fld>
            <a:endParaRPr lang="en-US"/>
          </a:p>
        </p:txBody>
      </p:sp>
    </p:spTree>
    <p:extLst>
      <p:ext uri="{BB962C8B-B14F-4D97-AF65-F5344CB8AC3E}">
        <p14:creationId xmlns:p14="http://schemas.microsoft.com/office/powerpoint/2010/main" val="200868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6135C-C0DD-9452-3EEF-697675A28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AE6AE-1771-0573-3CBC-627FBEA5F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F9627-91D5-70FD-DB8C-9649284E53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32861C7-6E64-0265-C191-37B5D4EAD154}"/>
              </a:ext>
            </a:extLst>
          </p:cNvPr>
          <p:cNvSpPr>
            <a:spLocks noGrp="1"/>
          </p:cNvSpPr>
          <p:nvPr>
            <p:ph type="sldNum" sz="quarter" idx="5"/>
          </p:nvPr>
        </p:nvSpPr>
        <p:spPr/>
        <p:txBody>
          <a:bodyPr/>
          <a:lstStyle/>
          <a:p>
            <a:fld id="{C123C96B-2B3F-7242-90A1-56E5F222F20D}" type="slidenum">
              <a:rPr lang="en-US" smtClean="0"/>
              <a:t>5</a:t>
            </a:fld>
            <a:endParaRPr lang="en-US"/>
          </a:p>
        </p:txBody>
      </p:sp>
    </p:spTree>
    <p:extLst>
      <p:ext uri="{BB962C8B-B14F-4D97-AF65-F5344CB8AC3E}">
        <p14:creationId xmlns:p14="http://schemas.microsoft.com/office/powerpoint/2010/main" val="403770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6</a:t>
            </a:fld>
            <a:endParaRPr lang="en-US"/>
          </a:p>
        </p:txBody>
      </p:sp>
    </p:spTree>
    <p:extLst>
      <p:ext uri="{BB962C8B-B14F-4D97-AF65-F5344CB8AC3E}">
        <p14:creationId xmlns:p14="http://schemas.microsoft.com/office/powerpoint/2010/main" val="403014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Drawing on best practices from the literature in health risk communication [22,39,49], we develop explanation methods that focus on explaining the odds of a negative event occurring by contextualizing privacy guarantees in terms of outcomes. . In line with research [75] finding that people reason more effectively about the odds of a risk when framed as frequencies versus percentages …</a:t>
            </a:r>
          </a:p>
          <a:p>
            <a:endParaRPr lang="en-US" dirty="0"/>
          </a:p>
          <a:p>
            <a:r>
              <a:rPr lang="en-US" dirty="0"/>
              <a:t>The manager compares posterior probabilities of the employee’s response given the DP output to determine a maximum likelihood estimate (MLE). Let the output of the DP mechanism be r. The manager compares </a:t>
            </a:r>
            <a:r>
              <a:rPr lang="en-US" dirty="0" err="1"/>
              <a:t>Pr</a:t>
            </a:r>
            <a:r>
              <a:rPr lang="en-US" dirty="0"/>
              <a:t>[E = r | E ∼ Lap(µ = 1,b = 1 </a:t>
            </a:r>
            <a:r>
              <a:rPr lang="el-GR" dirty="0"/>
              <a:t>ε )] </a:t>
            </a:r>
            <a:r>
              <a:rPr lang="en-US" dirty="0"/>
              <a:t>with </a:t>
            </a:r>
            <a:r>
              <a:rPr lang="en-US" dirty="0" err="1"/>
              <a:t>Pr</a:t>
            </a:r>
            <a:r>
              <a:rPr lang="en-US" dirty="0"/>
              <a:t>[E = r | E ∼ Lap(µ = 0,b = 1 </a:t>
            </a:r>
            <a:r>
              <a:rPr lang="el-GR" dirty="0"/>
              <a:t>ε )], </a:t>
            </a:r>
            <a:r>
              <a:rPr lang="en-US" dirty="0"/>
              <a:t>respectively corresponding to when the employee: reports truthfully/participates and lies/do not participate, and then guesses the action corresponding to a higher posterior probability. We compute a threshold value </a:t>
            </a:r>
            <a:r>
              <a:rPr lang="en-US" dirty="0" err="1"/>
              <a:t>rthreshold</a:t>
            </a:r>
            <a:r>
              <a:rPr lang="en-US" dirty="0"/>
              <a:t> where </a:t>
            </a:r>
            <a:r>
              <a:rPr lang="en-US" dirty="0" err="1"/>
              <a:t>Pr</a:t>
            </a:r>
            <a:r>
              <a:rPr lang="en-US" dirty="0"/>
              <a:t>[E = </a:t>
            </a:r>
            <a:r>
              <a:rPr lang="en-US" dirty="0" err="1"/>
              <a:t>rthreshold</a:t>
            </a:r>
            <a:r>
              <a:rPr lang="en-US" dirty="0"/>
              <a:t> | E ∼ Lap(µ = 1,b = 1 </a:t>
            </a:r>
            <a:r>
              <a:rPr lang="el-GR" dirty="0"/>
              <a:t>ε )] = </a:t>
            </a:r>
            <a:r>
              <a:rPr lang="en-US" dirty="0" err="1"/>
              <a:t>Pr</a:t>
            </a:r>
            <a:r>
              <a:rPr lang="en-US" dirty="0"/>
              <a:t>[E = </a:t>
            </a:r>
            <a:r>
              <a:rPr lang="en-US" dirty="0" err="1"/>
              <a:t>rthreshold</a:t>
            </a:r>
            <a:r>
              <a:rPr lang="en-US" dirty="0"/>
              <a:t> | E ∼ Lap(µ = 0,b = 1 </a:t>
            </a:r>
            <a:r>
              <a:rPr lang="el-GR" dirty="0"/>
              <a:t>ε )] </a:t>
            </a:r>
            <a:r>
              <a:rPr lang="en-US" dirty="0"/>
              <a:t>a</a:t>
            </a:r>
          </a:p>
        </p:txBody>
      </p:sp>
      <p:sp>
        <p:nvSpPr>
          <p:cNvPr id="4" name="Slide Number Placeholder 3"/>
          <p:cNvSpPr>
            <a:spLocks noGrp="1"/>
          </p:cNvSpPr>
          <p:nvPr>
            <p:ph type="sldNum" sz="quarter" idx="5"/>
          </p:nvPr>
        </p:nvSpPr>
        <p:spPr/>
        <p:txBody>
          <a:bodyPr/>
          <a:lstStyle/>
          <a:p>
            <a:fld id="{C123C96B-2B3F-7242-90A1-56E5F222F20D}" type="slidenum">
              <a:rPr lang="en-US" smtClean="0"/>
              <a:t>11</a:t>
            </a:fld>
            <a:endParaRPr lang="en-US"/>
          </a:p>
        </p:txBody>
      </p:sp>
    </p:spTree>
    <p:extLst>
      <p:ext uri="{BB962C8B-B14F-4D97-AF65-F5344CB8AC3E}">
        <p14:creationId xmlns:p14="http://schemas.microsoft.com/office/powerpoint/2010/main" val="359732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found that icon arrays—a frequency-framed visualization approach (Figure 1b)— sometimes help people with low-numeracy skills</a:t>
            </a:r>
          </a:p>
        </p:txBody>
      </p:sp>
      <p:sp>
        <p:nvSpPr>
          <p:cNvPr id="4" name="Slide Number Placeholder 3"/>
          <p:cNvSpPr>
            <a:spLocks noGrp="1"/>
          </p:cNvSpPr>
          <p:nvPr>
            <p:ph type="sldNum" sz="quarter" idx="5"/>
          </p:nvPr>
        </p:nvSpPr>
        <p:spPr/>
        <p:txBody>
          <a:bodyPr/>
          <a:lstStyle/>
          <a:p>
            <a:fld id="{C123C96B-2B3F-7242-90A1-56E5F222F20D}" type="slidenum">
              <a:rPr lang="en-US" smtClean="0"/>
              <a:t>12</a:t>
            </a:fld>
            <a:endParaRPr lang="en-US"/>
          </a:p>
        </p:txBody>
      </p:sp>
    </p:spTree>
    <p:extLst>
      <p:ext uri="{BB962C8B-B14F-4D97-AF65-F5344CB8AC3E}">
        <p14:creationId xmlns:p14="http://schemas.microsoft.com/office/powerpoint/2010/main" val="368439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Drawing on prior work in S&amp;P showing that concrete examples improve user comprehension of privacy enhancing technologies and secure behavior</a:t>
            </a:r>
          </a:p>
          <a:p>
            <a:endParaRPr lang="en-US" dirty="0"/>
          </a:p>
          <a:p>
            <a:r>
              <a:rPr lang="en-US" dirty="0"/>
              <a:t>Marian Harbach, Markus Hettig, Susanne Weber, and Matthew Smith. Using personal examples to improve risk communication for security &amp; privacy decisions. In Proceedings of the SIGCHI Conference on Human Factors in Computing Systems, pages 2647–2656, 2014.</a:t>
            </a:r>
          </a:p>
        </p:txBody>
      </p:sp>
      <p:sp>
        <p:nvSpPr>
          <p:cNvPr id="4" name="Slide Number Placeholder 3"/>
          <p:cNvSpPr>
            <a:spLocks noGrp="1"/>
          </p:cNvSpPr>
          <p:nvPr>
            <p:ph type="sldNum" sz="quarter" idx="5"/>
          </p:nvPr>
        </p:nvSpPr>
        <p:spPr/>
        <p:txBody>
          <a:bodyPr/>
          <a:lstStyle/>
          <a:p>
            <a:fld id="{C123C96B-2B3F-7242-90A1-56E5F222F20D}" type="slidenum">
              <a:rPr lang="en-US" smtClean="0"/>
              <a:t>13</a:t>
            </a:fld>
            <a:endParaRPr lang="en-US"/>
          </a:p>
        </p:txBody>
      </p:sp>
    </p:spTree>
    <p:extLst>
      <p:ext uri="{BB962C8B-B14F-4D97-AF65-F5344CB8AC3E}">
        <p14:creationId xmlns:p14="http://schemas.microsoft.com/office/powerpoint/2010/main" val="365850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method x Epsilon value x optional/mandatory</a:t>
            </a:r>
          </a:p>
        </p:txBody>
      </p:sp>
      <p:sp>
        <p:nvSpPr>
          <p:cNvPr id="4" name="Slide Number Placeholder 3"/>
          <p:cNvSpPr>
            <a:spLocks noGrp="1"/>
          </p:cNvSpPr>
          <p:nvPr>
            <p:ph type="sldNum" sz="quarter" idx="5"/>
          </p:nvPr>
        </p:nvSpPr>
        <p:spPr/>
        <p:txBody>
          <a:bodyPr/>
          <a:lstStyle/>
          <a:p>
            <a:fld id="{C123C96B-2B3F-7242-90A1-56E5F222F20D}" type="slidenum">
              <a:rPr lang="en-US" smtClean="0"/>
              <a:t>14</a:t>
            </a:fld>
            <a:endParaRPr lang="en-US"/>
          </a:p>
        </p:txBody>
      </p:sp>
    </p:spTree>
    <p:extLst>
      <p:ext uri="{BB962C8B-B14F-4D97-AF65-F5344CB8AC3E}">
        <p14:creationId xmlns:p14="http://schemas.microsoft.com/office/powerpoint/2010/main" val="45099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the Xiong et al. Control, over 2x, nearly 2x, over 4x as likely to share data when given Odds-Based Text, Odds-Based Visual, &amp; Example-Based respectively</a:t>
            </a:r>
          </a:p>
          <a:p>
            <a:endParaRPr lang="en-US" dirty="0"/>
          </a:p>
          <a:p>
            <a:r>
              <a:rPr lang="en-US" dirty="0"/>
              <a:t>Decreased willingness to share as privacy strength decreases</a:t>
            </a:r>
          </a:p>
        </p:txBody>
      </p:sp>
      <p:sp>
        <p:nvSpPr>
          <p:cNvPr id="4" name="Slide Number Placeholder 3"/>
          <p:cNvSpPr>
            <a:spLocks noGrp="1"/>
          </p:cNvSpPr>
          <p:nvPr>
            <p:ph type="sldNum" sz="quarter" idx="5"/>
          </p:nvPr>
        </p:nvSpPr>
        <p:spPr/>
        <p:txBody>
          <a:bodyPr/>
          <a:lstStyle/>
          <a:p>
            <a:fld id="{C123C96B-2B3F-7242-90A1-56E5F222F20D}" type="slidenum">
              <a:rPr lang="en-US" smtClean="0"/>
              <a:t>15</a:t>
            </a:fld>
            <a:endParaRPr lang="en-US"/>
          </a:p>
        </p:txBody>
      </p:sp>
    </p:spTree>
    <p:extLst>
      <p:ext uri="{BB962C8B-B14F-4D97-AF65-F5344CB8AC3E}">
        <p14:creationId xmlns:p14="http://schemas.microsoft.com/office/powerpoint/2010/main" val="313166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814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66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7390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00797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6361F-31DF-994C-9089-BE54C03D95A3}" type="datetimeFigureOut">
              <a:rPr lang="en-US" smtClean="0"/>
              <a:t>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83512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6361F-31DF-994C-9089-BE54C03D95A3}"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91448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6361F-31DF-994C-9089-BE54C03D95A3}" type="datetimeFigureOut">
              <a:rPr lang="en-US" smtClean="0"/>
              <a:t>11/4/25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3505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6361F-31DF-994C-9089-BE54C03D95A3}" type="datetimeFigureOut">
              <a:rPr lang="en-US" smtClean="0"/>
              <a:t>11/4/25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9255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361F-31DF-994C-9089-BE54C03D95A3}" type="datetimeFigureOut">
              <a:rPr lang="en-US" smtClean="0"/>
              <a:t>11/4/25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85703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246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1380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6361F-31DF-994C-9089-BE54C03D95A3}" type="datetimeFigureOut">
              <a:rPr lang="en-US" smtClean="0"/>
              <a:t>11/4/25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DC5EA-A2B1-7B40-9120-F226EF34BE09}" type="slidenum">
              <a:rPr lang="en-US" smtClean="0"/>
              <a:t>‹#›</a:t>
            </a:fld>
            <a:endParaRPr lang="en-US"/>
          </a:p>
        </p:txBody>
      </p:sp>
    </p:spTree>
    <p:extLst>
      <p:ext uri="{BB962C8B-B14F-4D97-AF65-F5344CB8AC3E}">
        <p14:creationId xmlns:p14="http://schemas.microsoft.com/office/powerpoint/2010/main" val="37306932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1524000" y="564424"/>
            <a:ext cx="9144000" cy="2387600"/>
          </a:xfrm>
        </p:spPr>
        <p:txBody>
          <a:bodyPr/>
          <a:lstStyle/>
          <a:p>
            <a:r>
              <a:rPr lang="en-US" dirty="0"/>
              <a:t>Empirical Security &amp; Privacy, for Humans</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1524000" y="3044099"/>
            <a:ext cx="9144000" cy="3147420"/>
          </a:xfrm>
        </p:spPr>
        <p:txBody>
          <a:bodyPr>
            <a:normAutofit/>
          </a:bodyPr>
          <a:lstStyle/>
          <a:p>
            <a:r>
              <a:rPr lang="en-US" sz="3200" dirty="0"/>
              <a:t>UPenn CIS 7000-010</a:t>
            </a:r>
          </a:p>
          <a:p>
            <a:r>
              <a:rPr lang="en-US" sz="3200" dirty="0"/>
              <a:t>11/04/2025</a:t>
            </a:r>
          </a:p>
          <a:p>
            <a:endParaRPr lang="en-US" dirty="0"/>
          </a:p>
        </p:txBody>
      </p:sp>
      <p:pic>
        <p:nvPicPr>
          <p:cNvPr id="3074" name="Picture 2" descr="Download Penn Logos | Penn Brand Standards">
            <a:extLst>
              <a:ext uri="{FF2B5EF4-FFF2-40B4-BE49-F238E27FC236}">
                <a16:creationId xmlns:a16="http://schemas.microsoft.com/office/drawing/2014/main" id="{1CDBA5D0-00EB-4BD7-7AE9-EBF7EA0B1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75" y="2044931"/>
            <a:ext cx="4150925" cy="276813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C2687FC-3CEA-D6F7-318B-18496E8BB8AE}"/>
              </a:ext>
            </a:extLst>
          </p:cNvPr>
          <p:cNvSpPr txBox="1">
            <a:spLocks/>
          </p:cNvSpPr>
          <p:nvPr/>
        </p:nvSpPr>
        <p:spPr>
          <a:xfrm>
            <a:off x="1524000" y="4674413"/>
            <a:ext cx="9144000" cy="16557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t>What Are the Chances? Explaining the</a:t>
            </a:r>
          </a:p>
          <a:p>
            <a:r>
              <a:rPr lang="en-US" sz="5000" dirty="0"/>
              <a:t>Epsilon Parameter in Differential Privacy</a:t>
            </a:r>
          </a:p>
        </p:txBody>
      </p:sp>
      <p:pic>
        <p:nvPicPr>
          <p:cNvPr id="5" name="Picture 4">
            <a:extLst>
              <a:ext uri="{FF2B5EF4-FFF2-40B4-BE49-F238E27FC236}">
                <a16:creationId xmlns:a16="http://schemas.microsoft.com/office/drawing/2014/main" id="{DC24F5A3-CC48-C1E1-5CCF-FC184CF4A213}"/>
              </a:ext>
            </a:extLst>
          </p:cNvPr>
          <p:cNvPicPr>
            <a:picLocks noChangeAspect="1"/>
          </p:cNvPicPr>
          <p:nvPr/>
        </p:nvPicPr>
        <p:blipFill>
          <a:blip r:embed="rId3"/>
          <a:stretch>
            <a:fillRect/>
          </a:stretch>
        </p:blipFill>
        <p:spPr>
          <a:xfrm>
            <a:off x="315141" y="1776561"/>
            <a:ext cx="4556501" cy="3036508"/>
          </a:xfrm>
          <a:prstGeom prst="rect">
            <a:avLst/>
          </a:prstGeom>
        </p:spPr>
      </p:pic>
    </p:spTree>
    <p:extLst>
      <p:ext uri="{BB962C8B-B14F-4D97-AF65-F5344CB8AC3E}">
        <p14:creationId xmlns:p14="http://schemas.microsoft.com/office/powerpoint/2010/main" val="349202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B9B0A-143A-9637-4838-2ED17A575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8AE5C-9CD9-C7F3-F96C-286328D43D7C}"/>
              </a:ext>
            </a:extLst>
          </p:cNvPr>
          <p:cNvSpPr>
            <a:spLocks noGrp="1"/>
          </p:cNvSpPr>
          <p:nvPr>
            <p:ph type="title"/>
          </p:nvPr>
        </p:nvSpPr>
        <p:spPr/>
        <p:txBody>
          <a:bodyPr/>
          <a:lstStyle/>
          <a:p>
            <a:r>
              <a:rPr lang="en-US" b="1" dirty="0"/>
              <a:t>Alternative</a:t>
            </a:r>
            <a:r>
              <a:rPr lang="en-US" dirty="0"/>
              <a:t> [when paper’s </a:t>
            </a:r>
            <a:r>
              <a:rPr lang="en-US" dirty="0" err="1"/>
              <a:t>expl</a:t>
            </a:r>
            <a:r>
              <a:rPr lang="en-US" dirty="0"/>
              <a:t>. meth. used]</a:t>
            </a:r>
          </a:p>
        </p:txBody>
      </p:sp>
      <p:sp>
        <p:nvSpPr>
          <p:cNvPr id="3" name="Content Placeholder 2">
            <a:extLst>
              <a:ext uri="{FF2B5EF4-FFF2-40B4-BE49-F238E27FC236}">
                <a16:creationId xmlns:a16="http://schemas.microsoft.com/office/drawing/2014/main" id="{B4FCC832-49F9-C9C4-824A-AE8D808E135D}"/>
              </a:ext>
            </a:extLst>
          </p:cNvPr>
          <p:cNvSpPr>
            <a:spLocks noGrp="1"/>
          </p:cNvSpPr>
          <p:nvPr>
            <p:ph idx="1"/>
          </p:nvPr>
        </p:nvSpPr>
        <p:spPr/>
        <p:txBody>
          <a:bodyPr>
            <a:normAutofit fontScale="92500" lnSpcReduction="10000"/>
          </a:bodyPr>
          <a:lstStyle/>
          <a:p>
            <a:r>
              <a:rPr lang="en-US" dirty="0"/>
              <a:t>However, your company will </a:t>
            </a:r>
            <a:r>
              <a:rPr lang="en-US" b="1" dirty="0"/>
              <a:t>use a privacy protection method </a:t>
            </a:r>
            <a:r>
              <a:rPr lang="en-US" dirty="0"/>
              <a:t>to help prevent your manager from correctly guessing anyone’s response.</a:t>
            </a:r>
          </a:p>
          <a:p>
            <a:r>
              <a:rPr lang="en-US" dirty="0"/>
              <a:t>Your company will </a:t>
            </a:r>
            <a:r>
              <a:rPr lang="en-US" b="1" dirty="0"/>
              <a:t>not report exactly how many employees </a:t>
            </a:r>
            <a:r>
              <a:rPr lang="en-US" dirty="0"/>
              <a:t>on your team responded no. Instead, they will </a:t>
            </a:r>
            <a:r>
              <a:rPr lang="en-US" b="1" dirty="0"/>
              <a:t>generate many potential reports </a:t>
            </a:r>
            <a:r>
              <a:rPr lang="en-US" dirty="0"/>
              <a:t>by using a </a:t>
            </a:r>
            <a:r>
              <a:rPr lang="en-US" b="1" dirty="0"/>
              <a:t>statistical method to modify the total number of no responses</a:t>
            </a:r>
            <a:r>
              <a:rPr lang="en-US" dirty="0"/>
              <a:t>. So, each potential report may show a number somewhat lower or higher than the actual number of no responses. </a:t>
            </a:r>
          </a:p>
          <a:p>
            <a:r>
              <a:rPr lang="en-US" dirty="0"/>
              <a:t>Only </a:t>
            </a:r>
            <a:r>
              <a:rPr lang="en-US" b="1" dirty="0"/>
              <a:t>ONE report will be randomly sent to your manager</a:t>
            </a:r>
            <a:r>
              <a:rPr lang="en-US" dirty="0"/>
              <a:t>. Note that due to the privacy method, it is possible that</a:t>
            </a:r>
          </a:p>
          <a:p>
            <a:pPr marL="0" indent="0" algn="ctr">
              <a:buNone/>
            </a:pPr>
            <a:r>
              <a:rPr lang="en-US" dirty="0"/>
              <a:t> </a:t>
            </a:r>
            <a:r>
              <a:rPr lang="en-US" b="1" dirty="0"/>
              <a:t>the specific report your manager receives</a:t>
            </a:r>
            <a:r>
              <a:rPr lang="en-US" dirty="0"/>
              <a:t> will lead them to believe that you responded no </a:t>
            </a:r>
            <a:r>
              <a:rPr lang="en-US" b="1" dirty="0"/>
              <a:t>regardless of what you respond on the survey</a:t>
            </a:r>
            <a:r>
              <a:rPr lang="en-US" dirty="0"/>
              <a:t>.</a:t>
            </a:r>
          </a:p>
        </p:txBody>
      </p:sp>
    </p:spTree>
    <p:extLst>
      <p:ext uri="{BB962C8B-B14F-4D97-AF65-F5344CB8AC3E}">
        <p14:creationId xmlns:p14="http://schemas.microsoft.com/office/powerpoint/2010/main" val="2786082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C95EC-DD0D-3B50-8333-273E57171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A5705-E14D-88B1-C500-028732F65F19}"/>
              </a:ext>
            </a:extLst>
          </p:cNvPr>
          <p:cNvSpPr>
            <a:spLocks noGrp="1"/>
          </p:cNvSpPr>
          <p:nvPr>
            <p:ph type="title"/>
          </p:nvPr>
        </p:nvSpPr>
        <p:spPr/>
        <p:txBody>
          <a:bodyPr/>
          <a:lstStyle/>
          <a:p>
            <a:r>
              <a:rPr lang="en-US" i="1" dirty="0"/>
              <a:t>Odds-Text</a:t>
            </a:r>
            <a:endParaRPr lang="en-US" dirty="0"/>
          </a:p>
        </p:txBody>
      </p:sp>
      <p:pic>
        <p:nvPicPr>
          <p:cNvPr id="8" name="Content Placeholder 7">
            <a:extLst>
              <a:ext uri="{FF2B5EF4-FFF2-40B4-BE49-F238E27FC236}">
                <a16:creationId xmlns:a16="http://schemas.microsoft.com/office/drawing/2014/main" id="{39F9D157-9835-FEFA-4912-14E25A4F0025}"/>
              </a:ext>
            </a:extLst>
          </p:cNvPr>
          <p:cNvPicPr>
            <a:picLocks noGrp="1" noChangeAspect="1"/>
          </p:cNvPicPr>
          <p:nvPr>
            <p:ph idx="1"/>
          </p:nvPr>
        </p:nvPicPr>
        <p:blipFill>
          <a:blip r:embed="rId3"/>
          <a:stretch>
            <a:fillRect/>
          </a:stretch>
        </p:blipFill>
        <p:spPr>
          <a:xfrm>
            <a:off x="3930650" y="2959894"/>
            <a:ext cx="4330700" cy="2082800"/>
          </a:xfrm>
          <a:prstGeom prst="rect">
            <a:avLst/>
          </a:prstGeom>
        </p:spPr>
      </p:pic>
      <p:pic>
        <p:nvPicPr>
          <p:cNvPr id="14" name="Picture 13">
            <a:extLst>
              <a:ext uri="{FF2B5EF4-FFF2-40B4-BE49-F238E27FC236}">
                <a16:creationId xmlns:a16="http://schemas.microsoft.com/office/drawing/2014/main" id="{75B633F2-2FBA-08C0-AA7F-037B2A2D1C11}"/>
              </a:ext>
            </a:extLst>
          </p:cNvPr>
          <p:cNvPicPr>
            <a:picLocks noChangeAspect="1"/>
          </p:cNvPicPr>
          <p:nvPr/>
        </p:nvPicPr>
        <p:blipFill>
          <a:blip r:embed="rId4"/>
          <a:stretch>
            <a:fillRect/>
          </a:stretch>
        </p:blipFill>
        <p:spPr>
          <a:xfrm>
            <a:off x="4311650" y="1296591"/>
            <a:ext cx="3568700" cy="1028700"/>
          </a:xfrm>
          <a:prstGeom prst="rect">
            <a:avLst/>
          </a:prstGeom>
        </p:spPr>
      </p:pic>
    </p:spTree>
    <p:extLst>
      <p:ext uri="{BB962C8B-B14F-4D97-AF65-F5344CB8AC3E}">
        <p14:creationId xmlns:p14="http://schemas.microsoft.com/office/powerpoint/2010/main" val="35279508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85A3-0CEF-CAA6-9FB9-266E953EA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A85A0-7F7F-6450-1B02-C84D05D54E34}"/>
              </a:ext>
            </a:extLst>
          </p:cNvPr>
          <p:cNvSpPr>
            <a:spLocks noGrp="1"/>
          </p:cNvSpPr>
          <p:nvPr>
            <p:ph type="title"/>
          </p:nvPr>
        </p:nvSpPr>
        <p:spPr/>
        <p:txBody>
          <a:bodyPr/>
          <a:lstStyle/>
          <a:p>
            <a:r>
              <a:rPr lang="en-US" i="1" dirty="0"/>
              <a:t>Odds-Vis</a:t>
            </a:r>
            <a:endParaRPr lang="en-US" dirty="0"/>
          </a:p>
        </p:txBody>
      </p:sp>
      <p:pic>
        <p:nvPicPr>
          <p:cNvPr id="9" name="Content Placeholder 8">
            <a:extLst>
              <a:ext uri="{FF2B5EF4-FFF2-40B4-BE49-F238E27FC236}">
                <a16:creationId xmlns:a16="http://schemas.microsoft.com/office/drawing/2014/main" id="{C2BCD06C-24A2-F0E4-4803-3C26B3CD1A30}"/>
              </a:ext>
            </a:extLst>
          </p:cNvPr>
          <p:cNvPicPr>
            <a:picLocks noGrp="1" noChangeAspect="1"/>
          </p:cNvPicPr>
          <p:nvPr>
            <p:ph idx="1"/>
          </p:nvPr>
        </p:nvPicPr>
        <p:blipFill>
          <a:blip r:embed="rId3"/>
          <a:stretch>
            <a:fillRect/>
          </a:stretch>
        </p:blipFill>
        <p:spPr>
          <a:xfrm>
            <a:off x="3930650" y="2451894"/>
            <a:ext cx="4330700" cy="3098800"/>
          </a:xfrm>
          <a:prstGeom prst="rect">
            <a:avLst/>
          </a:prstGeom>
        </p:spPr>
      </p:pic>
    </p:spTree>
    <p:extLst>
      <p:ext uri="{BB962C8B-B14F-4D97-AF65-F5344CB8AC3E}">
        <p14:creationId xmlns:p14="http://schemas.microsoft.com/office/powerpoint/2010/main" val="1513808224"/>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1F884-CE0F-19EA-5A53-0FEF7503A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7DBFA-5C90-774C-607F-17D4A79BD5EC}"/>
              </a:ext>
            </a:extLst>
          </p:cNvPr>
          <p:cNvSpPr>
            <a:spLocks noGrp="1"/>
          </p:cNvSpPr>
          <p:nvPr>
            <p:ph type="title"/>
          </p:nvPr>
        </p:nvSpPr>
        <p:spPr/>
        <p:txBody>
          <a:bodyPr/>
          <a:lstStyle/>
          <a:p>
            <a:r>
              <a:rPr lang="en-US" i="1" dirty="0"/>
              <a:t>Sample reports</a:t>
            </a:r>
          </a:p>
        </p:txBody>
      </p:sp>
      <p:pic>
        <p:nvPicPr>
          <p:cNvPr id="10" name="Content Placeholder 9">
            <a:extLst>
              <a:ext uri="{FF2B5EF4-FFF2-40B4-BE49-F238E27FC236}">
                <a16:creationId xmlns:a16="http://schemas.microsoft.com/office/drawing/2014/main" id="{A77B2DD0-A89B-459A-DB0F-702158278CC3}"/>
              </a:ext>
            </a:extLst>
          </p:cNvPr>
          <p:cNvPicPr>
            <a:picLocks noGrp="1" noChangeAspect="1"/>
          </p:cNvPicPr>
          <p:nvPr>
            <p:ph idx="1"/>
          </p:nvPr>
        </p:nvPicPr>
        <p:blipFill>
          <a:blip r:embed="rId3"/>
          <a:stretch>
            <a:fillRect/>
          </a:stretch>
        </p:blipFill>
        <p:spPr>
          <a:xfrm>
            <a:off x="3117850" y="2343944"/>
            <a:ext cx="5956300" cy="3314700"/>
          </a:xfrm>
          <a:prstGeom prst="rect">
            <a:avLst/>
          </a:prstGeom>
        </p:spPr>
      </p:pic>
    </p:spTree>
    <p:extLst>
      <p:ext uri="{BB962C8B-B14F-4D97-AF65-F5344CB8AC3E}">
        <p14:creationId xmlns:p14="http://schemas.microsoft.com/office/powerpoint/2010/main" val="346768406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0A82AD-901A-EDF1-118F-8DC39952E31E}"/>
              </a:ext>
            </a:extLst>
          </p:cNvPr>
          <p:cNvPicPr>
            <a:picLocks noChangeAspect="1"/>
          </p:cNvPicPr>
          <p:nvPr/>
        </p:nvPicPr>
        <p:blipFill>
          <a:blip r:embed="rId3"/>
          <a:stretch>
            <a:fillRect/>
          </a:stretch>
        </p:blipFill>
        <p:spPr>
          <a:xfrm>
            <a:off x="7777497" y="1468334"/>
            <a:ext cx="4039908" cy="4366665"/>
          </a:xfrm>
          <a:prstGeom prst="rect">
            <a:avLst/>
          </a:prstGeom>
        </p:spPr>
      </p:pic>
      <p:sp>
        <p:nvSpPr>
          <p:cNvPr id="2" name="Title 1">
            <a:extLst>
              <a:ext uri="{FF2B5EF4-FFF2-40B4-BE49-F238E27FC236}">
                <a16:creationId xmlns:a16="http://schemas.microsoft.com/office/drawing/2014/main" id="{F0FD2CA4-FE45-9FE9-B7D3-8BD72671E10A}"/>
              </a:ext>
            </a:extLst>
          </p:cNvPr>
          <p:cNvSpPr>
            <a:spLocks noGrp="1"/>
          </p:cNvSpPr>
          <p:nvPr>
            <p:ph type="title"/>
          </p:nvPr>
        </p:nvSpPr>
        <p:spPr/>
        <p:txBody>
          <a:bodyPr/>
          <a:lstStyle/>
          <a:p>
            <a:r>
              <a:rPr lang="en-US" dirty="0"/>
              <a:t>Study</a:t>
            </a:r>
          </a:p>
        </p:txBody>
      </p:sp>
      <p:sp>
        <p:nvSpPr>
          <p:cNvPr id="3" name="Content Placeholder 2">
            <a:extLst>
              <a:ext uri="{FF2B5EF4-FFF2-40B4-BE49-F238E27FC236}">
                <a16:creationId xmlns:a16="http://schemas.microsoft.com/office/drawing/2014/main" id="{FC40806E-C32B-1718-E040-CCF736AD5267}"/>
              </a:ext>
            </a:extLst>
          </p:cNvPr>
          <p:cNvSpPr>
            <a:spLocks noGrp="1"/>
          </p:cNvSpPr>
          <p:nvPr>
            <p:ph idx="1"/>
          </p:nvPr>
        </p:nvSpPr>
        <p:spPr>
          <a:xfrm>
            <a:off x="838200" y="1825625"/>
            <a:ext cx="2564567" cy="4351338"/>
          </a:xfrm>
        </p:spPr>
        <p:txBody>
          <a:bodyPr>
            <a:normAutofit lnSpcReduction="10000"/>
          </a:bodyPr>
          <a:lstStyle/>
          <a:p>
            <a:r>
              <a:rPr lang="en-US" dirty="0"/>
              <a:t>3x4x2 between-subjects </a:t>
            </a:r>
            <a:r>
              <a:rPr lang="en-US" b="1" dirty="0"/>
              <a:t>vignette survey study </a:t>
            </a:r>
            <a:r>
              <a:rPr lang="en-US" dirty="0"/>
              <a:t>(n = 963)</a:t>
            </a:r>
          </a:p>
          <a:p>
            <a:pPr lvl="1"/>
            <a:r>
              <a:rPr lang="en-US" dirty="0"/>
              <a:t>Controls: No privacy, Det. explanation</a:t>
            </a:r>
          </a:p>
          <a:p>
            <a:r>
              <a:rPr lang="en-US" dirty="0"/>
              <a:t>Participants recruited from Prolific</a:t>
            </a:r>
          </a:p>
        </p:txBody>
      </p:sp>
      <p:pic>
        <p:nvPicPr>
          <p:cNvPr id="4" name="Picture 3">
            <a:extLst>
              <a:ext uri="{FF2B5EF4-FFF2-40B4-BE49-F238E27FC236}">
                <a16:creationId xmlns:a16="http://schemas.microsoft.com/office/drawing/2014/main" id="{8C0DA772-E840-B2F3-8184-4F5627DDB7CC}"/>
              </a:ext>
            </a:extLst>
          </p:cNvPr>
          <p:cNvPicPr>
            <a:picLocks noChangeAspect="1"/>
          </p:cNvPicPr>
          <p:nvPr/>
        </p:nvPicPr>
        <p:blipFill>
          <a:blip r:embed="rId3"/>
          <a:stretch>
            <a:fillRect/>
          </a:stretch>
        </p:blipFill>
        <p:spPr>
          <a:xfrm>
            <a:off x="3623049" y="1468333"/>
            <a:ext cx="4039908" cy="4366665"/>
          </a:xfrm>
          <a:prstGeom prst="rect">
            <a:avLst/>
          </a:prstGeom>
        </p:spPr>
      </p:pic>
      <p:pic>
        <p:nvPicPr>
          <p:cNvPr id="5" name="Picture 4">
            <a:extLst>
              <a:ext uri="{FF2B5EF4-FFF2-40B4-BE49-F238E27FC236}">
                <a16:creationId xmlns:a16="http://schemas.microsoft.com/office/drawing/2014/main" id="{6874618F-B804-E8D6-01DB-3397488F9957}"/>
              </a:ext>
            </a:extLst>
          </p:cNvPr>
          <p:cNvPicPr>
            <a:picLocks noChangeAspect="1"/>
          </p:cNvPicPr>
          <p:nvPr/>
        </p:nvPicPr>
        <p:blipFill>
          <a:blip r:embed="rId4"/>
          <a:stretch>
            <a:fillRect/>
          </a:stretch>
        </p:blipFill>
        <p:spPr>
          <a:xfrm>
            <a:off x="7777497" y="1690688"/>
            <a:ext cx="4039908" cy="4538662"/>
          </a:xfrm>
          <a:prstGeom prst="rect">
            <a:avLst/>
          </a:prstGeom>
        </p:spPr>
      </p:pic>
      <p:sp>
        <p:nvSpPr>
          <p:cNvPr id="8" name="TextBox 7">
            <a:extLst>
              <a:ext uri="{FF2B5EF4-FFF2-40B4-BE49-F238E27FC236}">
                <a16:creationId xmlns:a16="http://schemas.microsoft.com/office/drawing/2014/main" id="{A76866AB-8B6F-FB28-846B-0E6F563B3BA3}"/>
              </a:ext>
            </a:extLst>
          </p:cNvPr>
          <p:cNvSpPr txBox="1"/>
          <p:nvPr/>
        </p:nvSpPr>
        <p:spPr>
          <a:xfrm>
            <a:off x="3402767" y="767611"/>
            <a:ext cx="6093500" cy="369332"/>
          </a:xfrm>
          <a:prstGeom prst="rect">
            <a:avLst/>
          </a:prstGeom>
          <a:noFill/>
        </p:spPr>
        <p:txBody>
          <a:bodyPr wrap="square">
            <a:spAutoFit/>
          </a:bodyPr>
          <a:lstStyle/>
          <a:p>
            <a:r>
              <a:rPr lang="en-US" dirty="0"/>
              <a:t>Explanation method | Epsilon value | optional/mandatory</a:t>
            </a:r>
          </a:p>
        </p:txBody>
      </p:sp>
      <p:cxnSp>
        <p:nvCxnSpPr>
          <p:cNvPr id="10" name="Straight Arrow Connector 9">
            <a:extLst>
              <a:ext uri="{FF2B5EF4-FFF2-40B4-BE49-F238E27FC236}">
                <a16:creationId xmlns:a16="http://schemas.microsoft.com/office/drawing/2014/main" id="{484BF08F-3026-727D-9980-6B53041BE152}"/>
              </a:ext>
            </a:extLst>
          </p:cNvPr>
          <p:cNvCxnSpPr/>
          <p:nvPr/>
        </p:nvCxnSpPr>
        <p:spPr>
          <a:xfrm flipH="1">
            <a:off x="2008682" y="1027906"/>
            <a:ext cx="1394085" cy="797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2323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9E3C-4FD7-C994-2C99-6E8C7719AA0F}"/>
              </a:ext>
            </a:extLst>
          </p:cNvPr>
          <p:cNvSpPr>
            <a:spLocks noGrp="1"/>
          </p:cNvSpPr>
          <p:nvPr>
            <p:ph type="title"/>
          </p:nvPr>
        </p:nvSpPr>
        <p:spPr/>
        <p:txBody>
          <a:bodyPr/>
          <a:lstStyle/>
          <a:p>
            <a:r>
              <a:rPr lang="en-US" dirty="0"/>
              <a:t>Willingness to Share</a:t>
            </a:r>
          </a:p>
        </p:txBody>
      </p:sp>
      <p:sp>
        <p:nvSpPr>
          <p:cNvPr id="3" name="Content Placeholder 2">
            <a:extLst>
              <a:ext uri="{FF2B5EF4-FFF2-40B4-BE49-F238E27FC236}">
                <a16:creationId xmlns:a16="http://schemas.microsoft.com/office/drawing/2014/main" id="{A54D0611-C57D-8C0C-B73D-013467432E48}"/>
              </a:ext>
            </a:extLst>
          </p:cNvPr>
          <p:cNvSpPr>
            <a:spLocks noGrp="1"/>
          </p:cNvSpPr>
          <p:nvPr>
            <p:ph idx="1"/>
          </p:nvPr>
        </p:nvSpPr>
        <p:spPr>
          <a:xfrm>
            <a:off x="556822" y="1841123"/>
            <a:ext cx="11295529" cy="1325563"/>
          </a:xfrm>
        </p:spPr>
        <p:txBody>
          <a:bodyPr>
            <a:normAutofit/>
          </a:bodyPr>
          <a:lstStyle/>
          <a:p>
            <a:pPr marL="0" indent="0">
              <a:buNone/>
            </a:pPr>
            <a:r>
              <a:rPr lang="en-US" sz="2400" dirty="0"/>
              <a:t>Based on the scenario and description of privacy protection, would you respond no (i.e., respond truthfully) to the survey question? (Yes/No/I prefer not to answer this question.)</a:t>
            </a:r>
          </a:p>
          <a:p>
            <a:endParaRPr lang="en-US" dirty="0"/>
          </a:p>
        </p:txBody>
      </p:sp>
      <p:pic>
        <p:nvPicPr>
          <p:cNvPr id="4" name="Picture 3">
            <a:extLst>
              <a:ext uri="{FF2B5EF4-FFF2-40B4-BE49-F238E27FC236}">
                <a16:creationId xmlns:a16="http://schemas.microsoft.com/office/drawing/2014/main" id="{1AB4541A-82B9-3796-1162-B0A08B0352E5}"/>
              </a:ext>
            </a:extLst>
          </p:cNvPr>
          <p:cNvPicPr>
            <a:picLocks noChangeAspect="1"/>
          </p:cNvPicPr>
          <p:nvPr/>
        </p:nvPicPr>
        <p:blipFill>
          <a:blip r:embed="rId3"/>
          <a:stretch>
            <a:fillRect/>
          </a:stretch>
        </p:blipFill>
        <p:spPr>
          <a:xfrm>
            <a:off x="794191" y="2695664"/>
            <a:ext cx="5193224" cy="3945239"/>
          </a:xfrm>
          <a:prstGeom prst="rect">
            <a:avLst/>
          </a:prstGeom>
        </p:spPr>
      </p:pic>
      <p:pic>
        <p:nvPicPr>
          <p:cNvPr id="5" name="Picture 4">
            <a:extLst>
              <a:ext uri="{FF2B5EF4-FFF2-40B4-BE49-F238E27FC236}">
                <a16:creationId xmlns:a16="http://schemas.microsoft.com/office/drawing/2014/main" id="{03FF6275-75F3-94B8-A5E7-9AB79423FDB2}"/>
              </a:ext>
            </a:extLst>
          </p:cNvPr>
          <p:cNvPicPr>
            <a:picLocks noChangeAspect="1"/>
          </p:cNvPicPr>
          <p:nvPr/>
        </p:nvPicPr>
        <p:blipFill>
          <a:blip r:embed="rId4"/>
          <a:stretch>
            <a:fillRect/>
          </a:stretch>
        </p:blipFill>
        <p:spPr>
          <a:xfrm>
            <a:off x="6096000" y="2695664"/>
            <a:ext cx="5360644" cy="3945239"/>
          </a:xfrm>
          <a:prstGeom prst="rect">
            <a:avLst/>
          </a:prstGeom>
        </p:spPr>
      </p:pic>
    </p:spTree>
    <p:extLst>
      <p:ext uri="{BB962C8B-B14F-4D97-AF65-F5344CB8AC3E}">
        <p14:creationId xmlns:p14="http://schemas.microsoft.com/office/powerpoint/2010/main" val="35635849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267F6-5A52-A2EB-A16F-F0B0C36FC4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9E104E-D7E2-3E6E-E8E4-2678FC2B7D40}"/>
              </a:ext>
            </a:extLst>
          </p:cNvPr>
          <p:cNvSpPr>
            <a:spLocks noGrp="1"/>
          </p:cNvSpPr>
          <p:nvPr>
            <p:ph type="title"/>
          </p:nvPr>
        </p:nvSpPr>
        <p:spPr/>
        <p:txBody>
          <a:bodyPr/>
          <a:lstStyle/>
          <a:p>
            <a:r>
              <a:rPr lang="en-US" dirty="0"/>
              <a:t>Objective Risk Comprehension</a:t>
            </a:r>
          </a:p>
        </p:txBody>
      </p:sp>
      <p:sp>
        <p:nvSpPr>
          <p:cNvPr id="3" name="Content Placeholder 2">
            <a:extLst>
              <a:ext uri="{FF2B5EF4-FFF2-40B4-BE49-F238E27FC236}">
                <a16:creationId xmlns:a16="http://schemas.microsoft.com/office/drawing/2014/main" id="{F65166CD-EC27-DBB7-83E1-0AD6A73F3006}"/>
              </a:ext>
            </a:extLst>
          </p:cNvPr>
          <p:cNvSpPr>
            <a:spLocks noGrp="1"/>
          </p:cNvSpPr>
          <p:nvPr>
            <p:ph idx="1"/>
          </p:nvPr>
        </p:nvSpPr>
        <p:spPr>
          <a:xfrm>
            <a:off x="556822" y="1841123"/>
            <a:ext cx="11295529" cy="1325563"/>
          </a:xfrm>
        </p:spPr>
        <p:txBody>
          <a:bodyPr>
            <a:normAutofit fontScale="92500"/>
          </a:bodyPr>
          <a:lstStyle/>
          <a:p>
            <a:pPr marL="0" indent="0">
              <a:buNone/>
            </a:pPr>
            <a:r>
              <a:rPr lang="en-US" sz="2600" dirty="0"/>
              <a:t>My manager is more </a:t>
            </a:r>
            <a:r>
              <a:rPr lang="en-US" sz="2600" b="1" dirty="0"/>
              <a:t>[than twice as] </a:t>
            </a:r>
            <a:r>
              <a:rPr lang="en-US" sz="2600" dirty="0"/>
              <a:t>likely to believe I responded no if I respond no (i.e., respond truthfully) to the survey question than if I respond yes (i.e., respond untruthfully) to the survey question. (True/False/I don’t know/I prefer not to answer this question.)</a:t>
            </a:r>
          </a:p>
        </p:txBody>
      </p:sp>
      <p:pic>
        <p:nvPicPr>
          <p:cNvPr id="6" name="Picture 5">
            <a:extLst>
              <a:ext uri="{FF2B5EF4-FFF2-40B4-BE49-F238E27FC236}">
                <a16:creationId xmlns:a16="http://schemas.microsoft.com/office/drawing/2014/main" id="{8309C6B9-7350-6856-2C5D-8A218BE7F800}"/>
              </a:ext>
            </a:extLst>
          </p:cNvPr>
          <p:cNvPicPr>
            <a:picLocks noChangeAspect="1"/>
          </p:cNvPicPr>
          <p:nvPr/>
        </p:nvPicPr>
        <p:blipFill>
          <a:blip r:embed="rId3"/>
          <a:stretch>
            <a:fillRect/>
          </a:stretch>
        </p:blipFill>
        <p:spPr>
          <a:xfrm>
            <a:off x="2762764" y="2991173"/>
            <a:ext cx="3960664" cy="3656685"/>
          </a:xfrm>
          <a:prstGeom prst="rect">
            <a:avLst/>
          </a:prstGeom>
        </p:spPr>
      </p:pic>
      <p:pic>
        <p:nvPicPr>
          <p:cNvPr id="7" name="Picture 6">
            <a:extLst>
              <a:ext uri="{FF2B5EF4-FFF2-40B4-BE49-F238E27FC236}">
                <a16:creationId xmlns:a16="http://schemas.microsoft.com/office/drawing/2014/main" id="{931BCF8A-441B-9707-87DC-E80C5906454A}"/>
              </a:ext>
            </a:extLst>
          </p:cNvPr>
          <p:cNvPicPr>
            <a:picLocks noChangeAspect="1"/>
          </p:cNvPicPr>
          <p:nvPr/>
        </p:nvPicPr>
        <p:blipFill>
          <a:blip r:embed="rId4"/>
          <a:stretch>
            <a:fillRect/>
          </a:stretch>
        </p:blipFill>
        <p:spPr>
          <a:xfrm>
            <a:off x="6911050" y="2991172"/>
            <a:ext cx="3956270" cy="3656686"/>
          </a:xfrm>
          <a:prstGeom prst="rect">
            <a:avLst/>
          </a:prstGeom>
        </p:spPr>
      </p:pic>
      <p:sp>
        <p:nvSpPr>
          <p:cNvPr id="8" name="Rectangle 7">
            <a:extLst>
              <a:ext uri="{FF2B5EF4-FFF2-40B4-BE49-F238E27FC236}">
                <a16:creationId xmlns:a16="http://schemas.microsoft.com/office/drawing/2014/main" id="{46D8F7B0-B260-A0C9-D269-1C49546C7331}"/>
              </a:ext>
            </a:extLst>
          </p:cNvPr>
          <p:cNvSpPr/>
          <p:nvPr/>
        </p:nvSpPr>
        <p:spPr>
          <a:xfrm>
            <a:off x="9029054" y="2991172"/>
            <a:ext cx="2324746" cy="38668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4075891-722B-F374-E4FF-D23E63066DC1}"/>
              </a:ext>
            </a:extLst>
          </p:cNvPr>
          <p:cNvSpPr/>
          <p:nvPr/>
        </p:nvSpPr>
        <p:spPr>
          <a:xfrm rot="5400000" flipH="1" flipV="1">
            <a:off x="8170484" y="5057460"/>
            <a:ext cx="1642820" cy="1537976"/>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08522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F8C0-53A6-4003-98B5-0FE81EB8394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88B2DCA-588E-BB41-B1B6-5D1D4F081A94}"/>
              </a:ext>
            </a:extLst>
          </p:cNvPr>
          <p:cNvPicPr>
            <a:picLocks noChangeAspect="1"/>
          </p:cNvPicPr>
          <p:nvPr/>
        </p:nvPicPr>
        <p:blipFill>
          <a:blip r:embed="rId3"/>
          <a:stretch>
            <a:fillRect/>
          </a:stretch>
        </p:blipFill>
        <p:spPr>
          <a:xfrm>
            <a:off x="5259190" y="3022169"/>
            <a:ext cx="3956270" cy="3656686"/>
          </a:xfrm>
          <a:prstGeom prst="rect">
            <a:avLst/>
          </a:prstGeom>
        </p:spPr>
      </p:pic>
      <p:sp>
        <p:nvSpPr>
          <p:cNvPr id="8" name="Rectangle 7">
            <a:extLst>
              <a:ext uri="{FF2B5EF4-FFF2-40B4-BE49-F238E27FC236}">
                <a16:creationId xmlns:a16="http://schemas.microsoft.com/office/drawing/2014/main" id="{1C1A32D7-C296-8609-960D-BB0A982A1305}"/>
              </a:ext>
            </a:extLst>
          </p:cNvPr>
          <p:cNvSpPr/>
          <p:nvPr/>
        </p:nvSpPr>
        <p:spPr>
          <a:xfrm>
            <a:off x="5021451" y="2999129"/>
            <a:ext cx="2324746" cy="3060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EC553F96-0E44-0C5D-0C5A-C3D58EC1F66E}"/>
              </a:ext>
            </a:extLst>
          </p:cNvPr>
          <p:cNvSpPr/>
          <p:nvPr/>
        </p:nvSpPr>
        <p:spPr>
          <a:xfrm flipV="1">
            <a:off x="5687371" y="6059838"/>
            <a:ext cx="1642820" cy="1537976"/>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B75A08-350E-BEE6-1BE6-CFDDADFD9DF6}"/>
              </a:ext>
            </a:extLst>
          </p:cNvPr>
          <p:cNvSpPr/>
          <p:nvPr/>
        </p:nvSpPr>
        <p:spPr>
          <a:xfrm>
            <a:off x="4646886" y="4570393"/>
            <a:ext cx="1281242" cy="21991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A7F9E-920C-C24E-F6BC-7BC2D6989FF2}"/>
              </a:ext>
            </a:extLst>
          </p:cNvPr>
          <p:cNvSpPr>
            <a:spLocks noGrp="1"/>
          </p:cNvSpPr>
          <p:nvPr>
            <p:ph type="title"/>
          </p:nvPr>
        </p:nvSpPr>
        <p:spPr/>
        <p:txBody>
          <a:bodyPr/>
          <a:lstStyle/>
          <a:p>
            <a:r>
              <a:rPr lang="en-US" dirty="0"/>
              <a:t>Subjective Privacy Understanding</a:t>
            </a:r>
          </a:p>
        </p:txBody>
      </p:sp>
      <p:sp>
        <p:nvSpPr>
          <p:cNvPr id="3" name="Content Placeholder 2">
            <a:extLst>
              <a:ext uri="{FF2B5EF4-FFF2-40B4-BE49-F238E27FC236}">
                <a16:creationId xmlns:a16="http://schemas.microsoft.com/office/drawing/2014/main" id="{D0BD41F1-11CE-BBC0-540D-02D80FCD945D}"/>
              </a:ext>
            </a:extLst>
          </p:cNvPr>
          <p:cNvSpPr>
            <a:spLocks noGrp="1"/>
          </p:cNvSpPr>
          <p:nvPr>
            <p:ph idx="1"/>
          </p:nvPr>
        </p:nvSpPr>
        <p:spPr>
          <a:xfrm>
            <a:off x="313765" y="1854570"/>
            <a:ext cx="11564470" cy="1325563"/>
          </a:xfrm>
        </p:spPr>
        <p:txBody>
          <a:bodyPr>
            <a:noAutofit/>
          </a:bodyPr>
          <a:lstStyle/>
          <a:p>
            <a:pPr marL="0" indent="0">
              <a:buNone/>
            </a:pPr>
            <a:r>
              <a:rPr lang="en-US" sz="2400" dirty="0"/>
              <a:t>Based on the scenario and description of the privacy protection, how confident are you that you understand the privacy protection applied to the survey results? (Not at all confident/ Somewhat confident/Confident/Very confident/I prefer not to answer this question.)</a:t>
            </a:r>
          </a:p>
        </p:txBody>
      </p:sp>
      <p:pic>
        <p:nvPicPr>
          <p:cNvPr id="4" name="Picture 3">
            <a:extLst>
              <a:ext uri="{FF2B5EF4-FFF2-40B4-BE49-F238E27FC236}">
                <a16:creationId xmlns:a16="http://schemas.microsoft.com/office/drawing/2014/main" id="{686F10C6-9C89-8EED-4875-040DC1B7F21B}"/>
              </a:ext>
            </a:extLst>
          </p:cNvPr>
          <p:cNvPicPr>
            <a:picLocks noChangeAspect="1"/>
          </p:cNvPicPr>
          <p:nvPr/>
        </p:nvPicPr>
        <p:blipFill>
          <a:blip r:embed="rId4"/>
          <a:stretch>
            <a:fillRect/>
          </a:stretch>
        </p:blipFill>
        <p:spPr>
          <a:xfrm>
            <a:off x="2552055" y="3022169"/>
            <a:ext cx="3941736" cy="3646106"/>
          </a:xfrm>
          <a:prstGeom prst="rect">
            <a:avLst/>
          </a:prstGeom>
        </p:spPr>
      </p:pic>
      <p:pic>
        <p:nvPicPr>
          <p:cNvPr id="11" name="Picture 10">
            <a:extLst>
              <a:ext uri="{FF2B5EF4-FFF2-40B4-BE49-F238E27FC236}">
                <a16:creationId xmlns:a16="http://schemas.microsoft.com/office/drawing/2014/main" id="{54EB669F-0E77-039D-E248-4D1C9308CDA0}"/>
              </a:ext>
            </a:extLst>
          </p:cNvPr>
          <p:cNvPicPr>
            <a:picLocks noChangeAspect="1"/>
          </p:cNvPicPr>
          <p:nvPr/>
        </p:nvPicPr>
        <p:blipFill>
          <a:blip r:embed="rId5"/>
          <a:stretch>
            <a:fillRect/>
          </a:stretch>
        </p:blipFill>
        <p:spPr>
          <a:xfrm>
            <a:off x="6963267" y="3028383"/>
            <a:ext cx="381000" cy="2641600"/>
          </a:xfrm>
          <a:prstGeom prst="rect">
            <a:avLst/>
          </a:prstGeom>
        </p:spPr>
      </p:pic>
    </p:spTree>
    <p:extLst>
      <p:ext uri="{BB962C8B-B14F-4D97-AF65-F5344CB8AC3E}">
        <p14:creationId xmlns:p14="http://schemas.microsoft.com/office/powerpoint/2010/main" val="346130806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CA53-34EC-05C2-BDA4-A1C0F4124185}"/>
              </a:ext>
            </a:extLst>
          </p:cNvPr>
          <p:cNvSpPr>
            <a:spLocks noGrp="1"/>
          </p:cNvSpPr>
          <p:nvPr>
            <p:ph type="title"/>
          </p:nvPr>
        </p:nvSpPr>
        <p:spPr/>
        <p:txBody>
          <a:bodyPr/>
          <a:lstStyle/>
          <a:p>
            <a:r>
              <a:rPr lang="en-US" dirty="0"/>
              <a:t>Self Efficacy</a:t>
            </a:r>
          </a:p>
        </p:txBody>
      </p:sp>
      <p:sp>
        <p:nvSpPr>
          <p:cNvPr id="3" name="Content Placeholder 2">
            <a:extLst>
              <a:ext uri="{FF2B5EF4-FFF2-40B4-BE49-F238E27FC236}">
                <a16:creationId xmlns:a16="http://schemas.microsoft.com/office/drawing/2014/main" id="{AEC3A571-A1CC-C46A-D401-0D7A7F4BBA5B}"/>
              </a:ext>
            </a:extLst>
          </p:cNvPr>
          <p:cNvSpPr>
            <a:spLocks noGrp="1"/>
          </p:cNvSpPr>
          <p:nvPr>
            <p:ph idx="1"/>
          </p:nvPr>
        </p:nvSpPr>
        <p:spPr/>
        <p:txBody>
          <a:bodyPr>
            <a:normAutofit fontScale="92500" lnSpcReduction="10000"/>
          </a:bodyPr>
          <a:lstStyle/>
          <a:p>
            <a:r>
              <a:rPr lang="en-US" dirty="0"/>
              <a:t>Based on the scenario and description of the privacy protection, how confident are you that you have enough information to decide whether to respond no (i.e., respond truthfully) to the survey question? (Not at all confident/Somewhat confident/Confident/Very confident/I prefer not to answer this question.)</a:t>
            </a:r>
          </a:p>
          <a:p>
            <a:r>
              <a:rPr lang="en-US" dirty="0"/>
              <a:t>What further information, if any, would you like to have to help you decide whether you would respond no (i.e., respond truthfully) to the survey question? (open-text response)</a:t>
            </a:r>
          </a:p>
          <a:p>
            <a:r>
              <a:rPr lang="en-US" dirty="0"/>
              <a:t>Based on the scenario and the description of the privacy protection, how confident are you in deciding whether to respond no (i.e., respond truthfully) to the survey question? (Not at all confident/Somewhat confident/Confident/Very confident/I prefer not to answer this question.)</a:t>
            </a:r>
          </a:p>
          <a:p>
            <a:endParaRPr lang="en-US" dirty="0"/>
          </a:p>
        </p:txBody>
      </p:sp>
    </p:spTree>
    <p:extLst>
      <p:ext uri="{BB962C8B-B14F-4D97-AF65-F5344CB8AC3E}">
        <p14:creationId xmlns:p14="http://schemas.microsoft.com/office/powerpoint/2010/main" val="253864062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9BE9C-3515-B63E-BE00-DE947286C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ABACC-82E5-767C-E9E3-9E8F8A90A16A}"/>
              </a:ext>
            </a:extLst>
          </p:cNvPr>
          <p:cNvSpPr>
            <a:spLocks noGrp="1"/>
          </p:cNvSpPr>
          <p:nvPr>
            <p:ph type="title"/>
          </p:nvPr>
        </p:nvSpPr>
        <p:spPr/>
        <p:txBody>
          <a:bodyPr/>
          <a:lstStyle/>
          <a:p>
            <a:r>
              <a:rPr lang="en-US" dirty="0"/>
              <a:t>Self Efficacy</a:t>
            </a:r>
          </a:p>
        </p:txBody>
      </p:sp>
      <p:pic>
        <p:nvPicPr>
          <p:cNvPr id="4" name="Content Placeholder 3">
            <a:extLst>
              <a:ext uri="{FF2B5EF4-FFF2-40B4-BE49-F238E27FC236}">
                <a16:creationId xmlns:a16="http://schemas.microsoft.com/office/drawing/2014/main" id="{341BEF8C-FDF4-5006-75D1-24E5992BF326}"/>
              </a:ext>
            </a:extLst>
          </p:cNvPr>
          <p:cNvPicPr>
            <a:picLocks noGrp="1" noChangeAspect="1"/>
          </p:cNvPicPr>
          <p:nvPr>
            <p:ph idx="1"/>
          </p:nvPr>
        </p:nvPicPr>
        <p:blipFill>
          <a:blip r:embed="rId3"/>
          <a:stretch>
            <a:fillRect/>
          </a:stretch>
        </p:blipFill>
        <p:spPr>
          <a:xfrm>
            <a:off x="838200" y="2170934"/>
            <a:ext cx="10515600" cy="3660720"/>
          </a:xfrm>
          <a:prstGeom prst="rect">
            <a:avLst/>
          </a:prstGeom>
        </p:spPr>
      </p:pic>
    </p:spTree>
    <p:extLst>
      <p:ext uri="{BB962C8B-B14F-4D97-AF65-F5344CB8AC3E}">
        <p14:creationId xmlns:p14="http://schemas.microsoft.com/office/powerpoint/2010/main" val="21059448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9868B-B9CE-C33D-9836-0D914842C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6C373-A50B-31A5-022E-62680B32CCA9}"/>
              </a:ext>
            </a:extLst>
          </p:cNvPr>
          <p:cNvSpPr>
            <a:spLocks noGrp="1"/>
          </p:cNvSpPr>
          <p:nvPr>
            <p:ph type="title"/>
          </p:nvPr>
        </p:nvSpPr>
        <p:spPr/>
        <p:txBody>
          <a:bodyPr/>
          <a:lstStyle/>
          <a:p>
            <a:r>
              <a:rPr lang="en-US" dirty="0"/>
              <a:t>Reading</a:t>
            </a:r>
          </a:p>
        </p:txBody>
      </p:sp>
      <p:pic>
        <p:nvPicPr>
          <p:cNvPr id="3" name="Picture 2">
            <a:extLst>
              <a:ext uri="{FF2B5EF4-FFF2-40B4-BE49-F238E27FC236}">
                <a16:creationId xmlns:a16="http://schemas.microsoft.com/office/drawing/2014/main" id="{1F3A0C3A-10D2-0B5B-0085-459877FE959B}"/>
              </a:ext>
            </a:extLst>
          </p:cNvPr>
          <p:cNvPicPr>
            <a:picLocks noChangeAspect="1"/>
          </p:cNvPicPr>
          <p:nvPr/>
        </p:nvPicPr>
        <p:blipFill>
          <a:blip r:embed="rId2"/>
          <a:stretch>
            <a:fillRect/>
          </a:stretch>
        </p:blipFill>
        <p:spPr>
          <a:xfrm>
            <a:off x="3160654" y="0"/>
            <a:ext cx="5870691" cy="6858000"/>
          </a:xfrm>
          <a:prstGeom prst="rect">
            <a:avLst/>
          </a:prstGeom>
        </p:spPr>
      </p:pic>
    </p:spTree>
    <p:extLst>
      <p:ext uri="{BB962C8B-B14F-4D97-AF65-F5344CB8AC3E}">
        <p14:creationId xmlns:p14="http://schemas.microsoft.com/office/powerpoint/2010/main" val="177782983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5BA56-05B1-AAB6-09B6-E1680C429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A729E-D462-AED9-7A02-DFAA4C7211BF}"/>
              </a:ext>
            </a:extLst>
          </p:cNvPr>
          <p:cNvSpPr>
            <a:spLocks noGrp="1"/>
          </p:cNvSpPr>
          <p:nvPr>
            <p:ph type="title"/>
          </p:nvPr>
        </p:nvSpPr>
        <p:spPr/>
        <p:txBody>
          <a:bodyPr/>
          <a:lstStyle/>
          <a:p>
            <a:r>
              <a:rPr lang="en-US" dirty="0"/>
              <a:t>Self Efficacy</a:t>
            </a:r>
          </a:p>
        </p:txBody>
      </p:sp>
      <p:pic>
        <p:nvPicPr>
          <p:cNvPr id="4" name="Content Placeholder 3">
            <a:extLst>
              <a:ext uri="{FF2B5EF4-FFF2-40B4-BE49-F238E27FC236}">
                <a16:creationId xmlns:a16="http://schemas.microsoft.com/office/drawing/2014/main" id="{2A6A3488-DDA7-F1B7-CD01-5FEE4A6D456C}"/>
              </a:ext>
            </a:extLst>
          </p:cNvPr>
          <p:cNvPicPr>
            <a:picLocks noGrp="1" noChangeAspect="1"/>
          </p:cNvPicPr>
          <p:nvPr>
            <p:ph idx="1"/>
          </p:nvPr>
        </p:nvPicPr>
        <p:blipFill>
          <a:blip r:embed="rId2"/>
          <a:stretch>
            <a:fillRect/>
          </a:stretch>
        </p:blipFill>
        <p:spPr>
          <a:xfrm>
            <a:off x="5114173" y="365125"/>
            <a:ext cx="6644362" cy="2313054"/>
          </a:xfrm>
          <a:prstGeom prst="rect">
            <a:avLst/>
          </a:prstGeom>
        </p:spPr>
      </p:pic>
      <p:pic>
        <p:nvPicPr>
          <p:cNvPr id="5" name="Picture 4">
            <a:extLst>
              <a:ext uri="{FF2B5EF4-FFF2-40B4-BE49-F238E27FC236}">
                <a16:creationId xmlns:a16="http://schemas.microsoft.com/office/drawing/2014/main" id="{AA930495-ADC1-E436-3560-683FF2A4CF4F}"/>
              </a:ext>
            </a:extLst>
          </p:cNvPr>
          <p:cNvPicPr>
            <a:picLocks noChangeAspect="1"/>
          </p:cNvPicPr>
          <p:nvPr/>
        </p:nvPicPr>
        <p:blipFill>
          <a:blip r:embed="rId3"/>
          <a:stretch>
            <a:fillRect/>
          </a:stretch>
        </p:blipFill>
        <p:spPr>
          <a:xfrm>
            <a:off x="4103392" y="2561459"/>
            <a:ext cx="4332962" cy="3931416"/>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183189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4109-7E3D-1E42-7EDE-9E289DFC7A65}"/>
              </a:ext>
            </a:extLst>
          </p:cNvPr>
          <p:cNvSpPr>
            <a:spLocks noGrp="1"/>
          </p:cNvSpPr>
          <p:nvPr>
            <p:ph type="title"/>
          </p:nvPr>
        </p:nvSpPr>
        <p:spPr/>
        <p:txBody>
          <a:bodyPr/>
          <a:lstStyle/>
          <a:p>
            <a:r>
              <a:rPr lang="en-US" dirty="0"/>
              <a:t>Summary of results</a:t>
            </a:r>
          </a:p>
        </p:txBody>
      </p:sp>
      <p:sp>
        <p:nvSpPr>
          <p:cNvPr id="3" name="Content Placeholder 2">
            <a:extLst>
              <a:ext uri="{FF2B5EF4-FFF2-40B4-BE49-F238E27FC236}">
                <a16:creationId xmlns:a16="http://schemas.microsoft.com/office/drawing/2014/main" id="{DD9C68D8-153E-61C7-62C5-8F54755D144B}"/>
              </a:ext>
            </a:extLst>
          </p:cNvPr>
          <p:cNvSpPr>
            <a:spLocks noGrp="1"/>
          </p:cNvSpPr>
          <p:nvPr>
            <p:ph idx="1"/>
          </p:nvPr>
        </p:nvSpPr>
        <p:spPr/>
        <p:txBody>
          <a:bodyPr/>
          <a:lstStyle/>
          <a:p>
            <a:pPr marL="0" indent="0">
              <a:buNone/>
            </a:pPr>
            <a:r>
              <a:rPr lang="en-US" dirty="0"/>
              <a:t>Compared to Sample Reports, Odds-Based Text and Odds-Based Visual improved: </a:t>
            </a:r>
          </a:p>
          <a:p>
            <a:r>
              <a:rPr lang="en-US" dirty="0"/>
              <a:t>Objective risk comprehension (O.R. = 4.7; 7.6) </a:t>
            </a:r>
          </a:p>
          <a:p>
            <a:r>
              <a:rPr lang="en-US" dirty="0"/>
              <a:t>Subjective privacy understanding (O.R. = 1.7; 1.5) </a:t>
            </a:r>
          </a:p>
          <a:p>
            <a:r>
              <a:rPr lang="en-US" dirty="0"/>
              <a:t>Self-efficacy (enough info) (O.R. = 1.7; 1.6)</a:t>
            </a:r>
          </a:p>
        </p:txBody>
      </p:sp>
    </p:spTree>
    <p:extLst>
      <p:ext uri="{BB962C8B-B14F-4D97-AF65-F5344CB8AC3E}">
        <p14:creationId xmlns:p14="http://schemas.microsoft.com/office/powerpoint/2010/main" val="216163656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033C5-8686-1F1A-4878-842D24552A6D}"/>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E5B25A1C-6275-7774-C18F-401CEC2D680F}"/>
              </a:ext>
            </a:extLst>
          </p:cNvPr>
          <p:cNvSpPr>
            <a:spLocks noGrp="1"/>
          </p:cNvSpPr>
          <p:nvPr>
            <p:ph idx="1"/>
          </p:nvPr>
        </p:nvSpPr>
        <p:spPr/>
        <p:txBody>
          <a:bodyPr/>
          <a:lstStyle/>
          <a:p>
            <a:r>
              <a:rPr lang="en-US" dirty="0"/>
              <a:t>Odds-based methods are promising for explaining 𝜺 to end users</a:t>
            </a:r>
          </a:p>
          <a:p>
            <a:r>
              <a:rPr lang="en-US" dirty="0"/>
              <a:t>Explanations should include 𝜺 information, since it supports self-efficacy</a:t>
            </a:r>
          </a:p>
          <a:p>
            <a:r>
              <a:rPr lang="en-US" dirty="0"/>
              <a:t>People’s willingness to share data is sensitive to changes in 𝜺</a:t>
            </a:r>
          </a:p>
          <a:p>
            <a:r>
              <a:rPr lang="en-US" dirty="0"/>
              <a:t>Explanation methods can support auditing &amp; public deliberation over differential privacy deployments</a:t>
            </a:r>
          </a:p>
        </p:txBody>
      </p:sp>
    </p:spTree>
    <p:extLst>
      <p:ext uri="{BB962C8B-B14F-4D97-AF65-F5344CB8AC3E}">
        <p14:creationId xmlns:p14="http://schemas.microsoft.com/office/powerpoint/2010/main" val="2314755012"/>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98EF1-BCE0-0D18-C064-516917F22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02AFE-E445-64D8-2BC8-CC327A99B00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B88BD34-0B73-97EF-0C7F-10A8C2FCFE00}"/>
              </a:ext>
            </a:extLst>
          </p:cNvPr>
          <p:cNvSpPr>
            <a:spLocks noGrp="1"/>
          </p:cNvSpPr>
          <p:nvPr>
            <p:ph idx="1"/>
          </p:nvPr>
        </p:nvSpPr>
        <p:spPr/>
        <p:txBody>
          <a:bodyPr/>
          <a:lstStyle/>
          <a:p>
            <a:r>
              <a:rPr lang="en-US" dirty="0"/>
              <a:t>What do you think about the generality of this approach?</a:t>
            </a:r>
          </a:p>
          <a:p>
            <a:pPr lvl="1"/>
            <a:r>
              <a:rPr lang="en-US" dirty="0"/>
              <a:t>When could it broadly apply to other scenarios?</a:t>
            </a:r>
          </a:p>
          <a:p>
            <a:r>
              <a:rPr lang="en-US" dirty="0"/>
              <a:t>This method targets users where privacy may be the key concern. What about utility, which may be a concern of adopters?</a:t>
            </a:r>
          </a:p>
          <a:p>
            <a:r>
              <a:rPr lang="en-US" dirty="0"/>
              <a:t>Can you think of other explanatory methods that might be better?</a:t>
            </a:r>
          </a:p>
          <a:p>
            <a:pPr lvl="1"/>
            <a:r>
              <a:rPr lang="en-US" dirty="0"/>
              <a:t>E.g., show analysis with/without DP entirely, or with varying epsilon</a:t>
            </a:r>
          </a:p>
          <a:p>
            <a:endParaRPr lang="en-US" dirty="0"/>
          </a:p>
          <a:p>
            <a:endParaRPr lang="en-US" dirty="0"/>
          </a:p>
          <a:p>
            <a:endParaRPr lang="en-US" dirty="0"/>
          </a:p>
        </p:txBody>
      </p:sp>
    </p:spTree>
    <p:extLst>
      <p:ext uri="{BB962C8B-B14F-4D97-AF65-F5344CB8AC3E}">
        <p14:creationId xmlns:p14="http://schemas.microsoft.com/office/powerpoint/2010/main" val="350856612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282D-9051-DA16-8546-2AC1F1E3FD74}"/>
              </a:ext>
            </a:extLst>
          </p:cNvPr>
          <p:cNvSpPr>
            <a:spLocks noGrp="1"/>
          </p:cNvSpPr>
          <p:nvPr>
            <p:ph type="title"/>
          </p:nvPr>
        </p:nvSpPr>
        <p:spPr/>
        <p:txBody>
          <a:bodyPr/>
          <a:lstStyle/>
          <a:p>
            <a:r>
              <a:rPr lang="en-US" dirty="0"/>
              <a:t>What is differential privacy?</a:t>
            </a:r>
          </a:p>
        </p:txBody>
      </p:sp>
      <p:sp>
        <p:nvSpPr>
          <p:cNvPr id="3" name="Content Placeholder 2">
            <a:extLst>
              <a:ext uri="{FF2B5EF4-FFF2-40B4-BE49-F238E27FC236}">
                <a16:creationId xmlns:a16="http://schemas.microsoft.com/office/drawing/2014/main" id="{B7C732A8-800D-5D55-C9E5-18BF654A8E9F}"/>
              </a:ext>
            </a:extLst>
          </p:cNvPr>
          <p:cNvSpPr>
            <a:spLocks noGrp="1"/>
          </p:cNvSpPr>
          <p:nvPr>
            <p:ph idx="1"/>
          </p:nvPr>
        </p:nvSpPr>
        <p:spPr>
          <a:xfrm>
            <a:off x="838199" y="1825625"/>
            <a:ext cx="6288741" cy="4351338"/>
          </a:xfrm>
        </p:spPr>
        <p:txBody>
          <a:bodyPr/>
          <a:lstStyle/>
          <a:p>
            <a:r>
              <a:rPr lang="en-US" dirty="0"/>
              <a:t>Aims to increase individual’s privacy within a collective data analysis</a:t>
            </a:r>
          </a:p>
          <a:p>
            <a:r>
              <a:rPr lang="en-US" dirty="0"/>
              <a:t>Many high profile uses</a:t>
            </a:r>
          </a:p>
          <a:p>
            <a:pPr lvl="1"/>
            <a:r>
              <a:rPr lang="en-US" dirty="0"/>
              <a:t>2020 U.S. Census data products</a:t>
            </a:r>
          </a:p>
          <a:p>
            <a:pPr lvl="1"/>
            <a:r>
              <a:rPr lang="en-US" dirty="0"/>
              <a:t>Internal metric measurement tools at Google, Apple, Microsoft, and Uber</a:t>
            </a:r>
          </a:p>
        </p:txBody>
      </p:sp>
      <p:pic>
        <p:nvPicPr>
          <p:cNvPr id="4" name="Picture 3">
            <a:extLst>
              <a:ext uri="{FF2B5EF4-FFF2-40B4-BE49-F238E27FC236}">
                <a16:creationId xmlns:a16="http://schemas.microsoft.com/office/drawing/2014/main" id="{B6D4B5D0-CDC5-9B1D-BF43-ED3C7625E5ED}"/>
              </a:ext>
            </a:extLst>
          </p:cNvPr>
          <p:cNvPicPr>
            <a:picLocks noChangeAspect="1"/>
          </p:cNvPicPr>
          <p:nvPr/>
        </p:nvPicPr>
        <p:blipFill>
          <a:blip r:embed="rId3"/>
          <a:stretch>
            <a:fillRect/>
          </a:stretch>
        </p:blipFill>
        <p:spPr>
          <a:xfrm>
            <a:off x="7407166" y="0"/>
            <a:ext cx="4784834" cy="6858000"/>
          </a:xfrm>
          <a:prstGeom prst="rect">
            <a:avLst/>
          </a:prstGeom>
        </p:spPr>
      </p:pic>
    </p:spTree>
    <p:extLst>
      <p:ext uri="{BB962C8B-B14F-4D97-AF65-F5344CB8AC3E}">
        <p14:creationId xmlns:p14="http://schemas.microsoft.com/office/powerpoint/2010/main" val="1665236640"/>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3CD58-8698-E3B5-E163-17112A43C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AEA0D-AEBD-2DA7-E759-5EE8DBCCC9BA}"/>
              </a:ext>
            </a:extLst>
          </p:cNvPr>
          <p:cNvSpPr>
            <a:spLocks noGrp="1"/>
          </p:cNvSpPr>
          <p:nvPr>
            <p:ph type="title"/>
          </p:nvPr>
        </p:nvSpPr>
        <p:spPr/>
        <p:txBody>
          <a:bodyPr/>
          <a:lstStyle/>
          <a:p>
            <a:r>
              <a:rPr lang="en-US" dirty="0"/>
              <a:t>What is differential privacy? Definition</a:t>
            </a:r>
          </a:p>
        </p:txBody>
      </p:sp>
      <p:sp>
        <p:nvSpPr>
          <p:cNvPr id="5" name="Content Placeholder 4">
            <a:extLst>
              <a:ext uri="{FF2B5EF4-FFF2-40B4-BE49-F238E27FC236}">
                <a16:creationId xmlns:a16="http://schemas.microsoft.com/office/drawing/2014/main" id="{DDEDCAEE-4103-7443-3CD5-C3C7DD7748BA}"/>
              </a:ext>
            </a:extLst>
          </p:cNvPr>
          <p:cNvSpPr>
            <a:spLocks noGrp="1"/>
          </p:cNvSpPr>
          <p:nvPr>
            <p:ph idx="1"/>
          </p:nvPr>
        </p:nvSpPr>
        <p:spPr/>
        <p:txBody>
          <a:bodyPr>
            <a:normAutofit/>
          </a:bodyPr>
          <a:lstStyle/>
          <a:p>
            <a:pPr marL="0" indent="0" algn="ctr">
              <a:buNone/>
            </a:pPr>
            <a:endParaRPr lang="en-US" dirty="0"/>
          </a:p>
          <a:p>
            <a:pPr marL="0" indent="0" algn="ctr">
              <a:buNone/>
            </a:pPr>
            <a:r>
              <a:rPr lang="en-US" dirty="0"/>
              <a:t>A randomized algorithm </a:t>
            </a:r>
            <a:r>
              <a:rPr lang="en-US" i="1" dirty="0">
                <a:latin typeface="APPLE CHANCERY" panose="03020702040506060504" pitchFamily="66" charset="-79"/>
                <a:cs typeface="APPLE CHANCERY" panose="03020702040506060504" pitchFamily="66" charset="-79"/>
              </a:rPr>
              <a:t>A</a:t>
            </a:r>
            <a:r>
              <a:rPr lang="en-US" dirty="0"/>
              <a:t> : </a:t>
            </a:r>
            <a:r>
              <a:rPr lang="en-US" dirty="0">
                <a:latin typeface="Apple Chancery" panose="03020702040506060504" pitchFamily="66" charset="-79"/>
                <a:cs typeface="Apple Chancery" panose="03020702040506060504" pitchFamily="66" charset="-79"/>
              </a:rPr>
              <a:t>D</a:t>
            </a:r>
            <a:r>
              <a:rPr lang="en-US" dirty="0"/>
              <a:t> → </a:t>
            </a:r>
            <a:r>
              <a:rPr lang="en-US" dirty="0">
                <a:latin typeface="Apple Chancery" panose="03020702040506060504" pitchFamily="66" charset="-79"/>
                <a:cs typeface="Apple Chancery" panose="03020702040506060504" pitchFamily="66" charset="-79"/>
              </a:rPr>
              <a:t>R</a:t>
            </a:r>
            <a:r>
              <a:rPr lang="en-US" dirty="0"/>
              <a:t> is </a:t>
            </a:r>
            <a:r>
              <a:rPr lang="el-GR" i="1" dirty="0"/>
              <a:t>ε-</a:t>
            </a:r>
            <a:r>
              <a:rPr lang="en-US" i="1" dirty="0"/>
              <a:t>differentially private </a:t>
            </a:r>
            <a:r>
              <a:rPr lang="en-US" dirty="0"/>
              <a:t>if </a:t>
            </a:r>
          </a:p>
          <a:p>
            <a:pPr algn="ctr"/>
            <a:endParaRPr lang="en-US" dirty="0"/>
          </a:p>
          <a:p>
            <a:pPr marL="0" indent="0" algn="ctr">
              <a:buNone/>
            </a:pPr>
            <a:r>
              <a:rPr lang="en-US" dirty="0"/>
              <a:t>for every pair of databases D,D′ ∈ </a:t>
            </a:r>
            <a:r>
              <a:rPr lang="en-US" dirty="0">
                <a:latin typeface="Apple Chancery" panose="03020702040506060504" pitchFamily="66" charset="-79"/>
                <a:cs typeface="Apple Chancery" panose="03020702040506060504" pitchFamily="66" charset="-79"/>
              </a:rPr>
              <a:t>D</a:t>
            </a:r>
            <a:r>
              <a:rPr lang="en-US" dirty="0"/>
              <a:t> </a:t>
            </a:r>
          </a:p>
          <a:p>
            <a:pPr marL="0" indent="0" algn="ctr">
              <a:buNone/>
            </a:pPr>
            <a:r>
              <a:rPr lang="en-US" dirty="0"/>
              <a:t>that differ in at most one entry and </a:t>
            </a:r>
          </a:p>
          <a:p>
            <a:pPr marL="0" indent="0" algn="ctr">
              <a:buNone/>
            </a:pPr>
            <a:r>
              <a:rPr lang="en-US" dirty="0"/>
              <a:t>for every subset S ⊆ </a:t>
            </a:r>
            <a:r>
              <a:rPr lang="en-US" dirty="0">
                <a:latin typeface="Apple Chancery" panose="03020702040506060504" pitchFamily="66" charset="-79"/>
                <a:cs typeface="Apple Chancery" panose="03020702040506060504" pitchFamily="66" charset="-79"/>
              </a:rPr>
              <a:t>R</a:t>
            </a:r>
            <a:r>
              <a:rPr lang="en-US" dirty="0"/>
              <a:t> , </a:t>
            </a:r>
          </a:p>
          <a:p>
            <a:pPr marL="0" indent="0" algn="ctr">
              <a:buNone/>
            </a:pPr>
            <a:r>
              <a:rPr lang="en-US" dirty="0" err="1"/>
              <a:t>Pr</a:t>
            </a:r>
            <a:r>
              <a:rPr lang="en-US" dirty="0"/>
              <a:t>[</a:t>
            </a:r>
            <a:r>
              <a:rPr lang="en-US" dirty="0">
                <a:latin typeface="Apple Chancery" panose="03020702040506060504" pitchFamily="66" charset="-79"/>
                <a:cs typeface="Apple Chancery" panose="03020702040506060504" pitchFamily="66" charset="-79"/>
              </a:rPr>
              <a:t>A</a:t>
            </a:r>
            <a:r>
              <a:rPr lang="en-US" dirty="0"/>
              <a:t>(D) ∈ S]  ≤  e</a:t>
            </a:r>
            <a:r>
              <a:rPr lang="el-GR" baseline="30000" dirty="0"/>
              <a:t>ε</a:t>
            </a:r>
            <a:r>
              <a:rPr lang="en-US" baseline="30000" dirty="0"/>
              <a:t> </a:t>
            </a:r>
            <a:r>
              <a:rPr lang="el-GR" dirty="0"/>
              <a:t>·</a:t>
            </a:r>
            <a:r>
              <a:rPr lang="en-US" dirty="0"/>
              <a:t> </a:t>
            </a:r>
            <a:r>
              <a:rPr lang="en-US" dirty="0" err="1"/>
              <a:t>Pr</a:t>
            </a:r>
            <a:r>
              <a:rPr lang="en-US" dirty="0"/>
              <a:t>[</a:t>
            </a:r>
            <a:r>
              <a:rPr lang="en-US" dirty="0">
                <a:latin typeface="Apple Chancery" panose="03020702040506060504" pitchFamily="66" charset="-79"/>
                <a:cs typeface="Apple Chancery" panose="03020702040506060504" pitchFamily="66" charset="-79"/>
              </a:rPr>
              <a:t>A</a:t>
            </a:r>
            <a:r>
              <a:rPr lang="en-US" dirty="0"/>
              <a:t>(D′) ∈ S]</a:t>
            </a:r>
          </a:p>
        </p:txBody>
      </p:sp>
    </p:spTree>
    <p:extLst>
      <p:ext uri="{BB962C8B-B14F-4D97-AF65-F5344CB8AC3E}">
        <p14:creationId xmlns:p14="http://schemas.microsoft.com/office/powerpoint/2010/main" val="31886781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dissolve">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dissolve">
                                      <p:cBhvr>
                                        <p:cTn id="20" dur="50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dissolve">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60AC5-AF83-C5E5-3D46-8F6ADCA5C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F1C7B-B02A-9507-2EFF-5556B7DC7B18}"/>
              </a:ext>
            </a:extLst>
          </p:cNvPr>
          <p:cNvSpPr>
            <a:spLocks noGrp="1"/>
          </p:cNvSpPr>
          <p:nvPr>
            <p:ph type="title"/>
          </p:nvPr>
        </p:nvSpPr>
        <p:spPr/>
        <p:txBody>
          <a:bodyPr/>
          <a:lstStyle/>
          <a:p>
            <a:r>
              <a:rPr lang="en-US" dirty="0"/>
              <a:t>What is differential privacy? Example</a:t>
            </a:r>
          </a:p>
        </p:txBody>
      </p:sp>
      <p:sp>
        <p:nvSpPr>
          <p:cNvPr id="5" name="Content Placeholder 4">
            <a:extLst>
              <a:ext uri="{FF2B5EF4-FFF2-40B4-BE49-F238E27FC236}">
                <a16:creationId xmlns:a16="http://schemas.microsoft.com/office/drawing/2014/main" id="{73C1105D-6FA9-C5E6-CD8A-798D86D14375}"/>
              </a:ext>
            </a:extLst>
          </p:cNvPr>
          <p:cNvSpPr>
            <a:spLocks noGrp="1"/>
          </p:cNvSpPr>
          <p:nvPr>
            <p:ph sz="half" idx="1"/>
          </p:nvPr>
        </p:nvSpPr>
        <p:spPr>
          <a:xfrm>
            <a:off x="762000" y="2649071"/>
            <a:ext cx="5257800" cy="3527892"/>
          </a:xfrm>
        </p:spPr>
        <p:txBody>
          <a:bodyPr>
            <a:normAutofit/>
          </a:bodyPr>
          <a:lstStyle/>
          <a:p>
            <a:pPr marL="0" indent="0" algn="ctr">
              <a:buNone/>
            </a:pPr>
            <a:r>
              <a:rPr lang="en-US" dirty="0"/>
              <a:t>Suppose D = [0,0,0,0]</a:t>
            </a:r>
          </a:p>
        </p:txBody>
      </p:sp>
      <p:sp>
        <p:nvSpPr>
          <p:cNvPr id="4" name="Content Placeholder 3">
            <a:extLst>
              <a:ext uri="{FF2B5EF4-FFF2-40B4-BE49-F238E27FC236}">
                <a16:creationId xmlns:a16="http://schemas.microsoft.com/office/drawing/2014/main" id="{7ACF8485-DBB0-7A02-A2E9-8E38A3017FCB}"/>
              </a:ext>
            </a:extLst>
          </p:cNvPr>
          <p:cNvSpPr>
            <a:spLocks noGrp="1"/>
          </p:cNvSpPr>
          <p:nvPr>
            <p:ph sz="half" idx="2"/>
          </p:nvPr>
        </p:nvSpPr>
        <p:spPr>
          <a:xfrm>
            <a:off x="6096000" y="2649071"/>
            <a:ext cx="5257800" cy="3527892"/>
          </a:xfrm>
        </p:spPr>
        <p:txBody>
          <a:bodyPr/>
          <a:lstStyle/>
          <a:p>
            <a:pPr marL="0" indent="0" algn="ctr">
              <a:buNone/>
            </a:pPr>
            <a:r>
              <a:rPr lang="en-US" dirty="0"/>
              <a:t>Suppose D = [0,0,0,0,</a:t>
            </a:r>
            <a:r>
              <a:rPr lang="en-US" b="1" dirty="0">
                <a:solidFill>
                  <a:srgbClr val="FFFF00"/>
                </a:solidFill>
              </a:rPr>
              <a:t>1</a:t>
            </a:r>
            <a:r>
              <a:rPr lang="en-US" dirty="0"/>
              <a:t>]</a:t>
            </a:r>
          </a:p>
          <a:p>
            <a:endParaRPr lang="en-US" dirty="0"/>
          </a:p>
        </p:txBody>
      </p:sp>
      <p:graphicFrame>
        <p:nvGraphicFramePr>
          <p:cNvPr id="3" name="Table 2">
            <a:extLst>
              <a:ext uri="{FF2B5EF4-FFF2-40B4-BE49-F238E27FC236}">
                <a16:creationId xmlns:a16="http://schemas.microsoft.com/office/drawing/2014/main" id="{B5E5C41F-78E7-DA3F-14AA-BA76EA91A3F3}"/>
              </a:ext>
            </a:extLst>
          </p:cNvPr>
          <p:cNvGraphicFramePr>
            <a:graphicFrameLocks noGrp="1"/>
          </p:cNvGraphicFramePr>
          <p:nvPr>
            <p:extLst>
              <p:ext uri="{D42A27DB-BD31-4B8C-83A1-F6EECF244321}">
                <p14:modId xmlns:p14="http://schemas.microsoft.com/office/powerpoint/2010/main" val="2945382211"/>
              </p:ext>
            </p:extLst>
          </p:nvPr>
        </p:nvGraphicFramePr>
        <p:xfrm>
          <a:off x="838200" y="3202089"/>
          <a:ext cx="4895273" cy="2225040"/>
        </p:xfrm>
        <a:graphic>
          <a:graphicData uri="http://schemas.openxmlformats.org/drawingml/2006/table">
            <a:tbl>
              <a:tblPr firstRow="1" bandRow="1">
                <a:tableStyleId>{5C22544A-7EE6-4342-B048-85BDC9FD1C3A}</a:tableStyleId>
              </a:tblPr>
              <a:tblGrid>
                <a:gridCol w="1196109">
                  <a:extLst>
                    <a:ext uri="{9D8B030D-6E8A-4147-A177-3AD203B41FA5}">
                      <a16:colId xmlns:a16="http://schemas.microsoft.com/office/drawing/2014/main" val="1960971261"/>
                    </a:ext>
                  </a:extLst>
                </a:gridCol>
                <a:gridCol w="1149927">
                  <a:extLst>
                    <a:ext uri="{9D8B030D-6E8A-4147-A177-3AD203B41FA5}">
                      <a16:colId xmlns:a16="http://schemas.microsoft.com/office/drawing/2014/main" val="2528111226"/>
                    </a:ext>
                  </a:extLst>
                </a:gridCol>
                <a:gridCol w="1233055">
                  <a:extLst>
                    <a:ext uri="{9D8B030D-6E8A-4147-A177-3AD203B41FA5}">
                      <a16:colId xmlns:a16="http://schemas.microsoft.com/office/drawing/2014/main" val="3898035801"/>
                    </a:ext>
                  </a:extLst>
                </a:gridCol>
                <a:gridCol w="1316182">
                  <a:extLst>
                    <a:ext uri="{9D8B030D-6E8A-4147-A177-3AD203B41FA5}">
                      <a16:colId xmlns:a16="http://schemas.microsoft.com/office/drawing/2014/main" val="3284641606"/>
                    </a:ext>
                  </a:extLst>
                </a:gridCol>
              </a:tblGrid>
              <a:tr h="370840">
                <a:tc>
                  <a:txBody>
                    <a:bodyPr/>
                    <a:lstStyle/>
                    <a:p>
                      <a:r>
                        <a:rPr lang="el-GR" dirty="0">
                          <a:latin typeface="+mn-lt"/>
                        </a:rPr>
                        <a:t>ε</a:t>
                      </a:r>
                      <a:r>
                        <a:rPr lang="en-US" dirty="0">
                          <a:latin typeface="+mn-lt"/>
                        </a:rPr>
                        <a:t> = 0.1</a:t>
                      </a:r>
                    </a:p>
                  </a:txBody>
                  <a:tcPr/>
                </a:tc>
                <a:tc>
                  <a:txBody>
                    <a:bodyPr/>
                    <a:lstStyle/>
                    <a:p>
                      <a:r>
                        <a:rPr lang="el-GR" dirty="0">
                          <a:latin typeface="+mn-lt"/>
                        </a:rPr>
                        <a:t>ε</a:t>
                      </a:r>
                      <a:r>
                        <a:rPr lang="en-US" dirty="0">
                          <a:latin typeface="+mn-lt"/>
                        </a:rPr>
                        <a:t> = 0.5</a:t>
                      </a:r>
                    </a:p>
                  </a:txBody>
                  <a:tcPr/>
                </a:tc>
                <a:tc>
                  <a:txBody>
                    <a:bodyPr/>
                    <a:lstStyle/>
                    <a:p>
                      <a:r>
                        <a:rPr lang="el-GR" dirty="0">
                          <a:latin typeface="+mn-lt"/>
                        </a:rPr>
                        <a:t>ε</a:t>
                      </a:r>
                      <a:r>
                        <a:rPr lang="en-US" dirty="0">
                          <a:latin typeface="+mn-lt"/>
                        </a:rPr>
                        <a:t> = 2</a:t>
                      </a:r>
                    </a:p>
                  </a:txBody>
                  <a:tcPr/>
                </a:tc>
                <a:tc>
                  <a:txBody>
                    <a:bodyPr/>
                    <a:lstStyle/>
                    <a:p>
                      <a:r>
                        <a:rPr lang="el-GR" dirty="0">
                          <a:latin typeface="+mn-lt"/>
                        </a:rPr>
                        <a:t>ε</a:t>
                      </a:r>
                      <a:r>
                        <a:rPr lang="en-US" dirty="0">
                          <a:latin typeface="+mn-lt"/>
                        </a:rPr>
                        <a:t> = 4</a:t>
                      </a:r>
                    </a:p>
                  </a:txBody>
                  <a:tcPr/>
                </a:tc>
                <a:extLst>
                  <a:ext uri="{0D108BD9-81ED-4DB2-BD59-A6C34878D82A}">
                    <a16:rowId xmlns:a16="http://schemas.microsoft.com/office/drawing/2014/main" val="355533243"/>
                  </a:ext>
                </a:extLst>
              </a:tr>
              <a:tr h="370840">
                <a:tc>
                  <a:txBody>
                    <a:bodyPr/>
                    <a:lstStyle/>
                    <a:p>
                      <a:r>
                        <a:rPr lang="en-US" dirty="0">
                          <a:latin typeface="+mn-lt"/>
                        </a:rPr>
                        <a:t>4.0</a:t>
                      </a:r>
                    </a:p>
                  </a:txBody>
                  <a:tcPr/>
                </a:tc>
                <a:tc>
                  <a:txBody>
                    <a:bodyPr/>
                    <a:lstStyle/>
                    <a:p>
                      <a:r>
                        <a:rPr lang="en-US" dirty="0">
                          <a:latin typeface="+mn-lt"/>
                        </a:rPr>
                        <a:t>0.8</a:t>
                      </a:r>
                    </a:p>
                  </a:txBody>
                  <a:tcPr/>
                </a:tc>
                <a:tc>
                  <a:txBody>
                    <a:bodyPr/>
                    <a:lstStyle/>
                    <a:p>
                      <a:r>
                        <a:rPr lang="en-US" dirty="0">
                          <a:latin typeface="+mn-lt"/>
                        </a:rPr>
                        <a:t>0.2</a:t>
                      </a:r>
                    </a:p>
                  </a:txBody>
                  <a:tcPr/>
                </a:tc>
                <a:tc>
                  <a:txBody>
                    <a:bodyPr/>
                    <a:lstStyle/>
                    <a:p>
                      <a:r>
                        <a:rPr lang="en-US" dirty="0">
                          <a:latin typeface="+mn-lt"/>
                        </a:rPr>
                        <a:t>0.1</a:t>
                      </a:r>
                    </a:p>
                  </a:txBody>
                  <a:tcPr/>
                </a:tc>
                <a:extLst>
                  <a:ext uri="{0D108BD9-81ED-4DB2-BD59-A6C34878D82A}">
                    <a16:rowId xmlns:a16="http://schemas.microsoft.com/office/drawing/2014/main" val="3962480855"/>
                  </a:ext>
                </a:extLst>
              </a:tr>
              <a:tr h="370840">
                <a:tc>
                  <a:txBody>
                    <a:bodyPr/>
                    <a:lstStyle/>
                    <a:p>
                      <a:r>
                        <a:rPr lang="en-US" dirty="0">
                          <a:latin typeface="+mn-lt"/>
                        </a:rPr>
                        <a:t>-12.2</a:t>
                      </a:r>
                    </a:p>
                  </a:txBody>
                  <a:tcPr/>
                </a:tc>
                <a:tc>
                  <a:txBody>
                    <a:bodyPr/>
                    <a:lstStyle/>
                    <a:p>
                      <a:pPr>
                        <a:buNone/>
                      </a:pPr>
                      <a:r>
                        <a:rPr lang="en-US" dirty="0">
                          <a:solidFill>
                            <a:srgbClr val="000000"/>
                          </a:solidFill>
                          <a:effectLst/>
                          <a:latin typeface="+mn-lt"/>
                        </a:rPr>
                        <a:t>-2.4</a:t>
                      </a:r>
                    </a:p>
                  </a:txBody>
                  <a:tcPr/>
                </a:tc>
                <a:tc>
                  <a:txBody>
                    <a:bodyPr/>
                    <a:lstStyle/>
                    <a:p>
                      <a:r>
                        <a:rPr lang="en-US" dirty="0">
                          <a:latin typeface="+mn-lt"/>
                        </a:rPr>
                        <a:t>-0.6</a:t>
                      </a:r>
                    </a:p>
                  </a:txBody>
                  <a:tcPr/>
                </a:tc>
                <a:tc>
                  <a:txBody>
                    <a:bodyPr/>
                    <a:lstStyle/>
                    <a:p>
                      <a:r>
                        <a:rPr lang="en-US" dirty="0">
                          <a:latin typeface="+mn-lt"/>
                        </a:rPr>
                        <a:t>-0.3</a:t>
                      </a:r>
                    </a:p>
                  </a:txBody>
                  <a:tcPr/>
                </a:tc>
                <a:extLst>
                  <a:ext uri="{0D108BD9-81ED-4DB2-BD59-A6C34878D82A}">
                    <a16:rowId xmlns:a16="http://schemas.microsoft.com/office/drawing/2014/main" val="2296748773"/>
                  </a:ext>
                </a:extLst>
              </a:tr>
              <a:tr h="370840">
                <a:tc>
                  <a:txBody>
                    <a:bodyPr/>
                    <a:lstStyle/>
                    <a:p>
                      <a:r>
                        <a:rPr lang="en-US" dirty="0">
                          <a:latin typeface="+mn-lt"/>
                        </a:rPr>
                        <a:t>2.4</a:t>
                      </a:r>
                    </a:p>
                  </a:txBody>
                  <a:tcPr/>
                </a:tc>
                <a:tc>
                  <a:txBody>
                    <a:bodyPr/>
                    <a:lstStyle/>
                    <a:p>
                      <a:pPr>
                        <a:buNone/>
                      </a:pPr>
                      <a:r>
                        <a:rPr lang="en-US" dirty="0">
                          <a:solidFill>
                            <a:srgbClr val="000000"/>
                          </a:solidFill>
                          <a:effectLst/>
                          <a:latin typeface="+mn-lt"/>
                        </a:rPr>
                        <a:t>0.5</a:t>
                      </a:r>
                    </a:p>
                  </a:txBody>
                  <a:tcPr/>
                </a:tc>
                <a:tc>
                  <a:txBody>
                    <a:bodyPr/>
                    <a:lstStyle/>
                    <a:p>
                      <a:r>
                        <a:rPr lang="en-US" dirty="0">
                          <a:latin typeface="+mn-lt"/>
                        </a:rPr>
                        <a:t>0.1</a:t>
                      </a:r>
                    </a:p>
                  </a:txBody>
                  <a:tcPr/>
                </a:tc>
                <a:tc>
                  <a:txBody>
                    <a:bodyPr/>
                    <a:lstStyle/>
                    <a:p>
                      <a:r>
                        <a:rPr lang="en-US" dirty="0">
                          <a:latin typeface="+mn-lt"/>
                        </a:rPr>
                        <a:t>0.1</a:t>
                      </a:r>
                    </a:p>
                  </a:txBody>
                  <a:tcPr/>
                </a:tc>
                <a:extLst>
                  <a:ext uri="{0D108BD9-81ED-4DB2-BD59-A6C34878D82A}">
                    <a16:rowId xmlns:a16="http://schemas.microsoft.com/office/drawing/2014/main" val="2369364002"/>
                  </a:ext>
                </a:extLst>
              </a:tr>
              <a:tr h="370840">
                <a:tc>
                  <a:txBody>
                    <a:bodyPr/>
                    <a:lstStyle/>
                    <a:p>
                      <a:r>
                        <a:rPr lang="en-US" dirty="0">
                          <a:latin typeface="+mn-lt"/>
                        </a:rPr>
                        <a:t>23.7</a:t>
                      </a:r>
                    </a:p>
                  </a:txBody>
                  <a:tcPr/>
                </a:tc>
                <a:tc>
                  <a:txBody>
                    <a:bodyPr/>
                    <a:lstStyle/>
                    <a:p>
                      <a:pPr>
                        <a:buNone/>
                      </a:pPr>
                      <a:r>
                        <a:rPr lang="en-US" dirty="0">
                          <a:solidFill>
                            <a:srgbClr val="000000"/>
                          </a:solidFill>
                          <a:effectLst/>
                          <a:latin typeface="+mn-lt"/>
                        </a:rPr>
                        <a:t>4.7</a:t>
                      </a:r>
                    </a:p>
                  </a:txBody>
                  <a:tcPr/>
                </a:tc>
                <a:tc>
                  <a:txBody>
                    <a:bodyPr/>
                    <a:lstStyle/>
                    <a:p>
                      <a:r>
                        <a:rPr lang="en-US" dirty="0">
                          <a:latin typeface="+mn-lt"/>
                        </a:rPr>
                        <a:t>1.2</a:t>
                      </a:r>
                    </a:p>
                  </a:txBody>
                  <a:tcPr/>
                </a:tc>
                <a:tc>
                  <a:txBody>
                    <a:bodyPr/>
                    <a:lstStyle/>
                    <a:p>
                      <a:r>
                        <a:rPr lang="en-US" dirty="0">
                          <a:latin typeface="+mn-lt"/>
                        </a:rPr>
                        <a:t>0.6</a:t>
                      </a:r>
                    </a:p>
                  </a:txBody>
                  <a:tcPr/>
                </a:tc>
                <a:extLst>
                  <a:ext uri="{0D108BD9-81ED-4DB2-BD59-A6C34878D82A}">
                    <a16:rowId xmlns:a16="http://schemas.microsoft.com/office/drawing/2014/main" val="1550704589"/>
                  </a:ext>
                </a:extLst>
              </a:tr>
              <a:tr h="370840">
                <a:tc>
                  <a:txBody>
                    <a:bodyPr/>
                    <a:lstStyle/>
                    <a:p>
                      <a:r>
                        <a:rPr lang="en-US" dirty="0">
                          <a:latin typeface="+mn-lt"/>
                        </a:rPr>
                        <a:t>-13.5</a:t>
                      </a:r>
                    </a:p>
                  </a:txBody>
                  <a:tcPr/>
                </a:tc>
                <a:tc>
                  <a:txBody>
                    <a:bodyPr/>
                    <a:lstStyle/>
                    <a:p>
                      <a:pPr>
                        <a:buNone/>
                      </a:pPr>
                      <a:r>
                        <a:rPr lang="en-US" dirty="0">
                          <a:solidFill>
                            <a:srgbClr val="000000"/>
                          </a:solidFill>
                          <a:effectLst/>
                          <a:latin typeface="+mn-lt"/>
                        </a:rPr>
                        <a:t>-2.7</a:t>
                      </a:r>
                    </a:p>
                  </a:txBody>
                  <a:tcPr/>
                </a:tc>
                <a:tc>
                  <a:txBody>
                    <a:bodyPr/>
                    <a:lstStyle/>
                    <a:p>
                      <a:r>
                        <a:rPr lang="en-US" dirty="0">
                          <a:latin typeface="+mn-lt"/>
                        </a:rPr>
                        <a:t>-0.7</a:t>
                      </a:r>
                    </a:p>
                  </a:txBody>
                  <a:tcPr/>
                </a:tc>
                <a:tc>
                  <a:txBody>
                    <a:bodyPr/>
                    <a:lstStyle/>
                    <a:p>
                      <a:r>
                        <a:rPr lang="en-US" dirty="0">
                          <a:latin typeface="+mn-lt"/>
                        </a:rPr>
                        <a:t>-0.3</a:t>
                      </a:r>
                    </a:p>
                  </a:txBody>
                  <a:tcPr/>
                </a:tc>
                <a:extLst>
                  <a:ext uri="{0D108BD9-81ED-4DB2-BD59-A6C34878D82A}">
                    <a16:rowId xmlns:a16="http://schemas.microsoft.com/office/drawing/2014/main" val="812720570"/>
                  </a:ext>
                </a:extLst>
              </a:tr>
            </a:tbl>
          </a:graphicData>
        </a:graphic>
      </p:graphicFrame>
      <p:sp>
        <p:nvSpPr>
          <p:cNvPr id="8" name="TextBox 7">
            <a:extLst>
              <a:ext uri="{FF2B5EF4-FFF2-40B4-BE49-F238E27FC236}">
                <a16:creationId xmlns:a16="http://schemas.microsoft.com/office/drawing/2014/main" id="{87593535-5BD9-8A9D-A560-25AAABF94492}"/>
              </a:ext>
            </a:extLst>
          </p:cNvPr>
          <p:cNvSpPr txBox="1"/>
          <p:nvPr/>
        </p:nvSpPr>
        <p:spPr>
          <a:xfrm>
            <a:off x="3156641" y="1736645"/>
            <a:ext cx="5257800" cy="523220"/>
          </a:xfrm>
          <a:prstGeom prst="rect">
            <a:avLst/>
          </a:prstGeom>
          <a:noFill/>
        </p:spPr>
        <p:txBody>
          <a:bodyPr wrap="square">
            <a:spAutoFit/>
          </a:bodyPr>
          <a:lstStyle/>
          <a:p>
            <a:r>
              <a:rPr lang="en-US" sz="2800" i="1" dirty="0">
                <a:latin typeface="APPLE CHANCERY" panose="03020702040506060504" pitchFamily="66" charset="-79"/>
                <a:cs typeface="APPLE CHANCERY" panose="03020702040506060504" pitchFamily="66" charset="-79"/>
              </a:rPr>
              <a:t>A</a:t>
            </a:r>
            <a:r>
              <a:rPr lang="en-US" sz="2800" dirty="0"/>
              <a:t> (D) = count-ones(D) + </a:t>
            </a:r>
            <a:r>
              <a:rPr lang="en-US" sz="2800" i="1" dirty="0"/>
              <a:t>Lap</a:t>
            </a:r>
            <a:r>
              <a:rPr lang="en-US" sz="2800" dirty="0"/>
              <a:t>(0, </a:t>
            </a:r>
            <a:r>
              <a:rPr lang="en-US" sz="2800" baseline="30000" dirty="0"/>
              <a:t>1</a:t>
            </a:r>
            <a:r>
              <a:rPr lang="en-US" sz="2800" dirty="0"/>
              <a:t>/</a:t>
            </a:r>
            <a:r>
              <a:rPr lang="el-GR" sz="2800" baseline="-25000" dirty="0"/>
              <a:t>ε</a:t>
            </a:r>
            <a:r>
              <a:rPr lang="en-US" sz="2800" dirty="0"/>
              <a:t>)</a:t>
            </a:r>
          </a:p>
        </p:txBody>
      </p:sp>
      <p:graphicFrame>
        <p:nvGraphicFramePr>
          <p:cNvPr id="9" name="Table 8">
            <a:extLst>
              <a:ext uri="{FF2B5EF4-FFF2-40B4-BE49-F238E27FC236}">
                <a16:creationId xmlns:a16="http://schemas.microsoft.com/office/drawing/2014/main" id="{21BCF613-7FB0-B5E0-7206-92F2A41C781B}"/>
              </a:ext>
            </a:extLst>
          </p:cNvPr>
          <p:cNvGraphicFramePr>
            <a:graphicFrameLocks noGrp="1"/>
          </p:cNvGraphicFramePr>
          <p:nvPr>
            <p:extLst>
              <p:ext uri="{D42A27DB-BD31-4B8C-83A1-F6EECF244321}">
                <p14:modId xmlns:p14="http://schemas.microsoft.com/office/powerpoint/2010/main" val="4074350387"/>
              </p:ext>
            </p:extLst>
          </p:nvPr>
        </p:nvGraphicFramePr>
        <p:xfrm>
          <a:off x="6277263" y="3202089"/>
          <a:ext cx="4895273" cy="2225040"/>
        </p:xfrm>
        <a:graphic>
          <a:graphicData uri="http://schemas.openxmlformats.org/drawingml/2006/table">
            <a:tbl>
              <a:tblPr firstRow="1" bandRow="1">
                <a:tableStyleId>{5C22544A-7EE6-4342-B048-85BDC9FD1C3A}</a:tableStyleId>
              </a:tblPr>
              <a:tblGrid>
                <a:gridCol w="1196109">
                  <a:extLst>
                    <a:ext uri="{9D8B030D-6E8A-4147-A177-3AD203B41FA5}">
                      <a16:colId xmlns:a16="http://schemas.microsoft.com/office/drawing/2014/main" val="1960971261"/>
                    </a:ext>
                  </a:extLst>
                </a:gridCol>
                <a:gridCol w="1149927">
                  <a:extLst>
                    <a:ext uri="{9D8B030D-6E8A-4147-A177-3AD203B41FA5}">
                      <a16:colId xmlns:a16="http://schemas.microsoft.com/office/drawing/2014/main" val="2528111226"/>
                    </a:ext>
                  </a:extLst>
                </a:gridCol>
                <a:gridCol w="1233055">
                  <a:extLst>
                    <a:ext uri="{9D8B030D-6E8A-4147-A177-3AD203B41FA5}">
                      <a16:colId xmlns:a16="http://schemas.microsoft.com/office/drawing/2014/main" val="3898035801"/>
                    </a:ext>
                  </a:extLst>
                </a:gridCol>
                <a:gridCol w="1316182">
                  <a:extLst>
                    <a:ext uri="{9D8B030D-6E8A-4147-A177-3AD203B41FA5}">
                      <a16:colId xmlns:a16="http://schemas.microsoft.com/office/drawing/2014/main" val="3284641606"/>
                    </a:ext>
                  </a:extLst>
                </a:gridCol>
              </a:tblGrid>
              <a:tr h="370840">
                <a:tc>
                  <a:txBody>
                    <a:bodyPr/>
                    <a:lstStyle/>
                    <a:p>
                      <a:r>
                        <a:rPr lang="el-GR" dirty="0"/>
                        <a:t>ε</a:t>
                      </a:r>
                      <a:r>
                        <a:rPr lang="en-US" dirty="0"/>
                        <a:t> = 0.1</a:t>
                      </a:r>
                    </a:p>
                  </a:txBody>
                  <a:tcPr/>
                </a:tc>
                <a:tc>
                  <a:txBody>
                    <a:bodyPr/>
                    <a:lstStyle/>
                    <a:p>
                      <a:r>
                        <a:rPr lang="el-GR" dirty="0"/>
                        <a:t>ε</a:t>
                      </a:r>
                      <a:r>
                        <a:rPr lang="en-US" dirty="0"/>
                        <a:t> = 0.5</a:t>
                      </a:r>
                    </a:p>
                  </a:txBody>
                  <a:tcPr/>
                </a:tc>
                <a:tc>
                  <a:txBody>
                    <a:bodyPr/>
                    <a:lstStyle/>
                    <a:p>
                      <a:r>
                        <a:rPr lang="el-GR" dirty="0"/>
                        <a:t>ε</a:t>
                      </a:r>
                      <a:r>
                        <a:rPr lang="en-US" dirty="0"/>
                        <a:t> = 2</a:t>
                      </a:r>
                    </a:p>
                  </a:txBody>
                  <a:tcPr/>
                </a:tc>
                <a:tc>
                  <a:txBody>
                    <a:bodyPr/>
                    <a:lstStyle/>
                    <a:p>
                      <a:r>
                        <a:rPr lang="el-GR" dirty="0"/>
                        <a:t>ε</a:t>
                      </a:r>
                      <a:r>
                        <a:rPr lang="en-US" dirty="0"/>
                        <a:t> = 4</a:t>
                      </a:r>
                    </a:p>
                  </a:txBody>
                  <a:tcPr/>
                </a:tc>
                <a:extLst>
                  <a:ext uri="{0D108BD9-81ED-4DB2-BD59-A6C34878D82A}">
                    <a16:rowId xmlns:a16="http://schemas.microsoft.com/office/drawing/2014/main" val="355533243"/>
                  </a:ext>
                </a:extLst>
              </a:tr>
              <a:tr h="370840">
                <a:tc>
                  <a:txBody>
                    <a:bodyPr/>
                    <a:lstStyle/>
                    <a:p>
                      <a:r>
                        <a:rPr lang="en-US" dirty="0"/>
                        <a:t>7.1</a:t>
                      </a:r>
                    </a:p>
                  </a:txBody>
                  <a:tcPr/>
                </a:tc>
                <a:tc>
                  <a:txBody>
                    <a:bodyPr/>
                    <a:lstStyle/>
                    <a:p>
                      <a:r>
                        <a:rPr lang="en-US" dirty="0"/>
                        <a:t>2.2</a:t>
                      </a:r>
                    </a:p>
                  </a:txBody>
                  <a:tcPr/>
                </a:tc>
                <a:tc>
                  <a:txBody>
                    <a:bodyPr/>
                    <a:lstStyle/>
                    <a:p>
                      <a:r>
                        <a:rPr lang="en-US" dirty="0"/>
                        <a:t>1.3</a:t>
                      </a:r>
                    </a:p>
                  </a:txBody>
                  <a:tcPr/>
                </a:tc>
                <a:tc>
                  <a:txBody>
                    <a:bodyPr/>
                    <a:lstStyle/>
                    <a:p>
                      <a:r>
                        <a:rPr lang="en-US" dirty="0"/>
                        <a:t>1.2</a:t>
                      </a:r>
                    </a:p>
                  </a:txBody>
                  <a:tcPr/>
                </a:tc>
                <a:extLst>
                  <a:ext uri="{0D108BD9-81ED-4DB2-BD59-A6C34878D82A}">
                    <a16:rowId xmlns:a16="http://schemas.microsoft.com/office/drawing/2014/main" val="3962480855"/>
                  </a:ext>
                </a:extLst>
              </a:tr>
              <a:tr h="370840">
                <a:tc>
                  <a:txBody>
                    <a:bodyPr/>
                    <a:lstStyle/>
                    <a:p>
                      <a:r>
                        <a:rPr lang="en-US" dirty="0"/>
                        <a:t>3.4</a:t>
                      </a:r>
                    </a:p>
                  </a:txBody>
                  <a:tcPr/>
                </a:tc>
                <a:tc>
                  <a:txBody>
                    <a:bodyPr/>
                    <a:lstStyle/>
                    <a:p>
                      <a:r>
                        <a:rPr lang="en-US" dirty="0"/>
                        <a:t>1.5</a:t>
                      </a:r>
                    </a:p>
                  </a:txBody>
                  <a:tcPr/>
                </a:tc>
                <a:tc>
                  <a:txBody>
                    <a:bodyPr/>
                    <a:lstStyle/>
                    <a:p>
                      <a:r>
                        <a:rPr lang="en-US" dirty="0"/>
                        <a:t>1.1</a:t>
                      </a:r>
                    </a:p>
                  </a:txBody>
                  <a:tcPr/>
                </a:tc>
                <a:tc>
                  <a:txBody>
                    <a:bodyPr/>
                    <a:lstStyle/>
                    <a:p>
                      <a:r>
                        <a:rPr lang="en-US" dirty="0"/>
                        <a:t>1.1</a:t>
                      </a:r>
                    </a:p>
                  </a:txBody>
                  <a:tcPr/>
                </a:tc>
                <a:extLst>
                  <a:ext uri="{0D108BD9-81ED-4DB2-BD59-A6C34878D82A}">
                    <a16:rowId xmlns:a16="http://schemas.microsoft.com/office/drawing/2014/main" val="2296748773"/>
                  </a:ext>
                </a:extLst>
              </a:tr>
              <a:tr h="370840">
                <a:tc>
                  <a:txBody>
                    <a:bodyPr/>
                    <a:lstStyle/>
                    <a:p>
                      <a:r>
                        <a:rPr lang="en-US" dirty="0"/>
                        <a:t>-14.8</a:t>
                      </a:r>
                    </a:p>
                  </a:txBody>
                  <a:tcPr/>
                </a:tc>
                <a:tc>
                  <a:txBody>
                    <a:bodyPr/>
                    <a:lstStyle/>
                    <a:p>
                      <a:r>
                        <a:rPr lang="en-US" dirty="0"/>
                        <a:t>-2.2</a:t>
                      </a:r>
                    </a:p>
                  </a:txBody>
                  <a:tcPr/>
                </a:tc>
                <a:tc>
                  <a:txBody>
                    <a:bodyPr/>
                    <a:lstStyle/>
                    <a:p>
                      <a:r>
                        <a:rPr lang="en-US" dirty="0"/>
                        <a:t>0.2</a:t>
                      </a:r>
                    </a:p>
                  </a:txBody>
                  <a:tcPr/>
                </a:tc>
                <a:tc>
                  <a:txBody>
                    <a:bodyPr/>
                    <a:lstStyle/>
                    <a:p>
                      <a:r>
                        <a:rPr lang="en-US" dirty="0"/>
                        <a:t>0.6</a:t>
                      </a:r>
                    </a:p>
                  </a:txBody>
                  <a:tcPr/>
                </a:tc>
                <a:extLst>
                  <a:ext uri="{0D108BD9-81ED-4DB2-BD59-A6C34878D82A}">
                    <a16:rowId xmlns:a16="http://schemas.microsoft.com/office/drawing/2014/main" val="2369364002"/>
                  </a:ext>
                </a:extLst>
              </a:tr>
              <a:tr h="370840">
                <a:tc>
                  <a:txBody>
                    <a:bodyPr/>
                    <a:lstStyle/>
                    <a:p>
                      <a:r>
                        <a:rPr lang="en-US" dirty="0"/>
                        <a:t>-23.0</a:t>
                      </a:r>
                    </a:p>
                  </a:txBody>
                  <a:tcPr/>
                </a:tc>
                <a:tc>
                  <a:txBody>
                    <a:bodyPr/>
                    <a:lstStyle/>
                    <a:p>
                      <a:r>
                        <a:rPr lang="en-US" dirty="0"/>
                        <a:t>-3.8</a:t>
                      </a:r>
                    </a:p>
                  </a:txBody>
                  <a:tcPr/>
                </a:tc>
                <a:tc>
                  <a:txBody>
                    <a:bodyPr/>
                    <a:lstStyle/>
                    <a:p>
                      <a:r>
                        <a:rPr lang="en-US" dirty="0"/>
                        <a:t>-0.2</a:t>
                      </a:r>
                    </a:p>
                  </a:txBody>
                  <a:tcPr/>
                </a:tc>
                <a:tc>
                  <a:txBody>
                    <a:bodyPr/>
                    <a:lstStyle/>
                    <a:p>
                      <a:r>
                        <a:rPr lang="en-US" dirty="0"/>
                        <a:t>0.4</a:t>
                      </a:r>
                    </a:p>
                  </a:txBody>
                  <a:tcPr/>
                </a:tc>
                <a:extLst>
                  <a:ext uri="{0D108BD9-81ED-4DB2-BD59-A6C34878D82A}">
                    <a16:rowId xmlns:a16="http://schemas.microsoft.com/office/drawing/2014/main" val="1550704589"/>
                  </a:ext>
                </a:extLst>
              </a:tr>
              <a:tr h="370840">
                <a:tc>
                  <a:txBody>
                    <a:bodyPr/>
                    <a:lstStyle/>
                    <a:p>
                      <a:r>
                        <a:rPr lang="en-US" dirty="0"/>
                        <a:t>0.0</a:t>
                      </a:r>
                    </a:p>
                  </a:txBody>
                  <a:tcPr/>
                </a:tc>
                <a:tc>
                  <a:txBody>
                    <a:bodyPr/>
                    <a:lstStyle/>
                    <a:p>
                      <a:r>
                        <a:rPr lang="en-US" dirty="0"/>
                        <a:t>0.8</a:t>
                      </a:r>
                    </a:p>
                  </a:txBody>
                  <a:tcPr/>
                </a:tc>
                <a:tc>
                  <a:txBody>
                    <a:bodyPr/>
                    <a:lstStyle/>
                    <a:p>
                      <a:r>
                        <a:rPr lang="en-US" dirty="0"/>
                        <a:t>1.0</a:t>
                      </a:r>
                    </a:p>
                  </a:txBody>
                  <a:tcPr/>
                </a:tc>
                <a:tc>
                  <a:txBody>
                    <a:bodyPr/>
                    <a:lstStyle/>
                    <a:p>
                      <a:r>
                        <a:rPr lang="en-US" dirty="0"/>
                        <a:t>1.0</a:t>
                      </a:r>
                    </a:p>
                  </a:txBody>
                  <a:tcPr/>
                </a:tc>
                <a:extLst>
                  <a:ext uri="{0D108BD9-81ED-4DB2-BD59-A6C34878D82A}">
                    <a16:rowId xmlns:a16="http://schemas.microsoft.com/office/drawing/2014/main" val="812720570"/>
                  </a:ext>
                </a:extLst>
              </a:tr>
            </a:tbl>
          </a:graphicData>
        </a:graphic>
      </p:graphicFrame>
      <p:grpSp>
        <p:nvGrpSpPr>
          <p:cNvPr id="17" name="Group 16">
            <a:extLst>
              <a:ext uri="{FF2B5EF4-FFF2-40B4-BE49-F238E27FC236}">
                <a16:creationId xmlns:a16="http://schemas.microsoft.com/office/drawing/2014/main" id="{C5E0631B-7C3A-4C5A-98D6-3FDA92D35B27}"/>
              </a:ext>
            </a:extLst>
          </p:cNvPr>
          <p:cNvGrpSpPr/>
          <p:nvPr/>
        </p:nvGrpSpPr>
        <p:grpSpPr>
          <a:xfrm>
            <a:off x="838200" y="5557964"/>
            <a:ext cx="4895273" cy="646331"/>
            <a:chOff x="838200" y="5557964"/>
            <a:chExt cx="4895273" cy="646331"/>
          </a:xfrm>
        </p:grpSpPr>
        <p:cxnSp>
          <p:nvCxnSpPr>
            <p:cNvPr id="11" name="Straight Arrow Connector 10">
              <a:extLst>
                <a:ext uri="{FF2B5EF4-FFF2-40B4-BE49-F238E27FC236}">
                  <a16:creationId xmlns:a16="http://schemas.microsoft.com/office/drawing/2014/main" id="{FBEADF76-4FAD-B326-AF0C-8CEFFA947E01}"/>
                </a:ext>
              </a:extLst>
            </p:cNvPr>
            <p:cNvCxnSpPr/>
            <p:nvPr/>
          </p:nvCxnSpPr>
          <p:spPr>
            <a:xfrm>
              <a:off x="838200" y="5881129"/>
              <a:ext cx="48952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93E6204-53F0-64EC-0524-890C4C41AC58}"/>
                </a:ext>
              </a:extLst>
            </p:cNvPr>
            <p:cNvSpPr txBox="1"/>
            <p:nvPr/>
          </p:nvSpPr>
          <p:spPr>
            <a:xfrm>
              <a:off x="2503282" y="5557964"/>
              <a:ext cx="1565108" cy="646331"/>
            </a:xfrm>
            <a:prstGeom prst="rect">
              <a:avLst/>
            </a:prstGeom>
            <a:noFill/>
          </p:spPr>
          <p:txBody>
            <a:bodyPr wrap="none" rtlCol="0">
              <a:spAutoFit/>
            </a:bodyPr>
            <a:lstStyle/>
            <a:p>
              <a:pPr algn="ctr"/>
              <a:r>
                <a:rPr lang="en-US" i="1" dirty="0"/>
                <a:t>More accuracy</a:t>
              </a:r>
            </a:p>
            <a:p>
              <a:pPr algn="ctr"/>
              <a:r>
                <a:rPr lang="en-US" i="1" dirty="0"/>
                <a:t>Less privacy</a:t>
              </a:r>
            </a:p>
          </p:txBody>
        </p:sp>
      </p:grpSp>
      <p:grpSp>
        <p:nvGrpSpPr>
          <p:cNvPr id="18" name="Group 17">
            <a:extLst>
              <a:ext uri="{FF2B5EF4-FFF2-40B4-BE49-F238E27FC236}">
                <a16:creationId xmlns:a16="http://schemas.microsoft.com/office/drawing/2014/main" id="{11C7AA80-0314-7116-E61E-36310933EF97}"/>
              </a:ext>
            </a:extLst>
          </p:cNvPr>
          <p:cNvGrpSpPr/>
          <p:nvPr/>
        </p:nvGrpSpPr>
        <p:grpSpPr>
          <a:xfrm>
            <a:off x="6277263" y="5540314"/>
            <a:ext cx="4895273" cy="646331"/>
            <a:chOff x="6277263" y="5540314"/>
            <a:chExt cx="4895273" cy="646331"/>
          </a:xfrm>
        </p:grpSpPr>
        <p:cxnSp>
          <p:nvCxnSpPr>
            <p:cNvPr id="12" name="Straight Arrow Connector 11">
              <a:extLst>
                <a:ext uri="{FF2B5EF4-FFF2-40B4-BE49-F238E27FC236}">
                  <a16:creationId xmlns:a16="http://schemas.microsoft.com/office/drawing/2014/main" id="{61E2B35B-A3D0-B189-3F21-DD877A520F10}"/>
                </a:ext>
              </a:extLst>
            </p:cNvPr>
            <p:cNvCxnSpPr/>
            <p:nvPr/>
          </p:nvCxnSpPr>
          <p:spPr>
            <a:xfrm>
              <a:off x="6277263" y="5863480"/>
              <a:ext cx="48952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F1F6AA-6B6A-5333-9616-93C6D904CCCC}"/>
                </a:ext>
              </a:extLst>
            </p:cNvPr>
            <p:cNvSpPr txBox="1"/>
            <p:nvPr/>
          </p:nvSpPr>
          <p:spPr>
            <a:xfrm>
              <a:off x="7761082" y="5540314"/>
              <a:ext cx="1565108" cy="646331"/>
            </a:xfrm>
            <a:prstGeom prst="rect">
              <a:avLst/>
            </a:prstGeom>
            <a:noFill/>
          </p:spPr>
          <p:txBody>
            <a:bodyPr wrap="none" rtlCol="0">
              <a:spAutoFit/>
            </a:bodyPr>
            <a:lstStyle/>
            <a:p>
              <a:pPr algn="ctr"/>
              <a:r>
                <a:rPr lang="en-US" i="1" dirty="0"/>
                <a:t>More accuracy</a:t>
              </a:r>
            </a:p>
            <a:p>
              <a:pPr algn="ctr"/>
              <a:r>
                <a:rPr lang="en-US" i="1" dirty="0"/>
                <a:t>Less privacy</a:t>
              </a:r>
            </a:p>
          </p:txBody>
        </p:sp>
      </p:grpSp>
      <p:pic>
        <p:nvPicPr>
          <p:cNvPr id="1026" name="Picture 2" descr="Probability density plots of Laplace distributions">
            <a:extLst>
              <a:ext uri="{FF2B5EF4-FFF2-40B4-BE49-F238E27FC236}">
                <a16:creationId xmlns:a16="http://schemas.microsoft.com/office/drawing/2014/main" id="{86D2523E-D97E-9B88-6DD7-820971E87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0137" y="102433"/>
            <a:ext cx="2906918" cy="2180189"/>
          </a:xfrm>
          <a:prstGeom prst="rect">
            <a:avLst/>
          </a:prstGeom>
          <a:solidFill>
            <a:schemeClr val="tx1"/>
          </a:solidFill>
        </p:spPr>
      </p:pic>
    </p:spTree>
    <p:extLst>
      <p:ext uri="{BB962C8B-B14F-4D97-AF65-F5344CB8AC3E}">
        <p14:creationId xmlns:p14="http://schemas.microsoft.com/office/powerpoint/2010/main" val="18501572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dissolve">
                                      <p:cBhvr>
                                        <p:cTn id="32" dur="500"/>
                                        <p:tgtEl>
                                          <p:spTgt spid="4">
                                            <p:txEl>
                                              <p:pRg st="0" end="0"/>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11DD-AB5A-506E-CD84-E6A08BD3A8A1}"/>
              </a:ext>
            </a:extLst>
          </p:cNvPr>
          <p:cNvSpPr>
            <a:spLocks noGrp="1"/>
          </p:cNvSpPr>
          <p:nvPr>
            <p:ph type="title"/>
          </p:nvPr>
        </p:nvSpPr>
        <p:spPr/>
        <p:txBody>
          <a:bodyPr/>
          <a:lstStyle/>
          <a:p>
            <a:r>
              <a:rPr lang="en-US" dirty="0"/>
              <a:t>Challenge: Communicating DP protections</a:t>
            </a:r>
          </a:p>
        </p:txBody>
      </p:sp>
      <p:sp>
        <p:nvSpPr>
          <p:cNvPr id="3" name="Content Placeholder 2">
            <a:extLst>
              <a:ext uri="{FF2B5EF4-FFF2-40B4-BE49-F238E27FC236}">
                <a16:creationId xmlns:a16="http://schemas.microsoft.com/office/drawing/2014/main" id="{41951E70-EEC1-D363-21B2-61CAA0A4C19A}"/>
              </a:ext>
            </a:extLst>
          </p:cNvPr>
          <p:cNvSpPr>
            <a:spLocks noGrp="1"/>
          </p:cNvSpPr>
          <p:nvPr>
            <p:ph idx="1"/>
          </p:nvPr>
        </p:nvSpPr>
        <p:spPr/>
        <p:txBody>
          <a:bodyPr>
            <a:normAutofit/>
          </a:bodyPr>
          <a:lstStyle/>
          <a:p>
            <a:r>
              <a:rPr lang="en-US" dirty="0"/>
              <a:t>Difficult to explain probabilistic guarantees to most people</a:t>
            </a:r>
          </a:p>
          <a:p>
            <a:pPr lvl="1"/>
            <a:r>
              <a:rPr lang="en-US" dirty="0"/>
              <a:t>DP bounds privacy loss as a function of the unitless parameter </a:t>
            </a:r>
            <a:r>
              <a:rPr lang="el-GR" dirty="0"/>
              <a:t>ε</a:t>
            </a:r>
            <a:endParaRPr lang="en-US" dirty="0"/>
          </a:p>
          <a:p>
            <a:r>
              <a:rPr lang="en-US" dirty="0"/>
              <a:t>Paper offers three explanation methods</a:t>
            </a:r>
          </a:p>
          <a:p>
            <a:pPr lvl="1"/>
            <a:r>
              <a:rPr lang="en-US" i="1" dirty="0"/>
              <a:t>Odds-Text</a:t>
            </a:r>
          </a:p>
          <a:p>
            <a:pPr lvl="1"/>
            <a:r>
              <a:rPr lang="en-US" i="1" dirty="0"/>
              <a:t>Odds-Vis</a:t>
            </a:r>
          </a:p>
          <a:p>
            <a:pPr lvl="1"/>
            <a:r>
              <a:rPr lang="en-US" i="1" dirty="0"/>
              <a:t>Sample Reports</a:t>
            </a:r>
          </a:p>
          <a:p>
            <a:r>
              <a:rPr lang="en-US" dirty="0"/>
              <a:t>Methods apply to an individual choosing whether to participate in a DP-protected data analysis, with </a:t>
            </a:r>
            <a:r>
              <a:rPr lang="el-GR" dirty="0"/>
              <a:t>ε</a:t>
            </a:r>
            <a:r>
              <a:rPr lang="en-US" dirty="0"/>
              <a:t> accounted for</a:t>
            </a:r>
          </a:p>
        </p:txBody>
      </p:sp>
    </p:spTree>
    <p:extLst>
      <p:ext uri="{BB962C8B-B14F-4D97-AF65-F5344CB8AC3E}">
        <p14:creationId xmlns:p14="http://schemas.microsoft.com/office/powerpoint/2010/main" val="9455322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5EF7-2A28-C65E-1971-9259476E6AF6}"/>
              </a:ext>
            </a:extLst>
          </p:cNvPr>
          <p:cNvSpPr>
            <a:spLocks noGrp="1"/>
          </p:cNvSpPr>
          <p:nvPr>
            <p:ph type="title"/>
          </p:nvPr>
        </p:nvSpPr>
        <p:spPr/>
        <p:txBody>
          <a:bodyPr/>
          <a:lstStyle/>
          <a:p>
            <a:r>
              <a:rPr lang="en-US" dirty="0"/>
              <a:t>Scenario proposition</a:t>
            </a:r>
          </a:p>
        </p:txBody>
      </p:sp>
      <p:sp>
        <p:nvSpPr>
          <p:cNvPr id="3" name="Content Placeholder 2">
            <a:extLst>
              <a:ext uri="{FF2B5EF4-FFF2-40B4-BE49-F238E27FC236}">
                <a16:creationId xmlns:a16="http://schemas.microsoft.com/office/drawing/2014/main" id="{8B1DDCD9-2FCE-F04A-F2E9-CADA12128A8A}"/>
              </a:ext>
            </a:extLst>
          </p:cNvPr>
          <p:cNvSpPr>
            <a:spLocks noGrp="1"/>
          </p:cNvSpPr>
          <p:nvPr>
            <p:ph idx="1"/>
          </p:nvPr>
        </p:nvSpPr>
        <p:spPr/>
        <p:txBody>
          <a:bodyPr>
            <a:normAutofit fontScale="92500" lnSpcReduction="20000"/>
          </a:bodyPr>
          <a:lstStyle/>
          <a:p>
            <a:r>
              <a:rPr lang="en-US" dirty="0"/>
              <a:t>Imagine you work on a </a:t>
            </a:r>
            <a:r>
              <a:rPr lang="en-US" b="1" dirty="0"/>
              <a:t>team with four other people</a:t>
            </a:r>
            <a:r>
              <a:rPr lang="en-US" dirty="0"/>
              <a:t>. All five of you report to the same manager. The company is requiring each of you to </a:t>
            </a:r>
            <a:r>
              <a:rPr lang="en-US" b="1" dirty="0"/>
              <a:t>participate in a survey</a:t>
            </a:r>
            <a:r>
              <a:rPr lang="en-US" dirty="0"/>
              <a:t>. The survey asks the following yes/no question:</a:t>
            </a:r>
          </a:p>
          <a:p>
            <a:pPr marL="0" indent="0" algn="ctr">
              <a:buNone/>
            </a:pPr>
            <a:r>
              <a:rPr lang="en-US" b="1" dirty="0"/>
              <a:t>Do you feel adequately supported by your manager?</a:t>
            </a:r>
          </a:p>
          <a:p>
            <a:r>
              <a:rPr lang="en-US" dirty="0"/>
              <a:t>You have had negative experiences with your manager and </a:t>
            </a:r>
            <a:r>
              <a:rPr lang="en-US" b="1" dirty="0"/>
              <a:t>want to answer no</a:t>
            </a:r>
            <a:r>
              <a:rPr lang="en-US" dirty="0"/>
              <a:t>. However, you don’t want your manager to find out you responded no. Your </a:t>
            </a:r>
            <a:r>
              <a:rPr lang="en-US" b="1" dirty="0"/>
              <a:t>manager may retaliate </a:t>
            </a:r>
            <a:r>
              <a:rPr lang="en-US" dirty="0"/>
              <a:t>if they believe you responded no. For example, they might give you a negative performance review, assign you extra work, or try to get you fired.</a:t>
            </a:r>
          </a:p>
          <a:p>
            <a:r>
              <a:rPr lang="en-US" dirty="0"/>
              <a:t>You must decide how to respond to the survey question. </a:t>
            </a:r>
          </a:p>
          <a:p>
            <a:r>
              <a:rPr lang="en-US" dirty="0"/>
              <a:t>You can participate and </a:t>
            </a:r>
            <a:r>
              <a:rPr lang="en-US" b="1" dirty="0"/>
              <a:t>respond ‘no’ truthfully</a:t>
            </a:r>
            <a:r>
              <a:rPr lang="en-US" dirty="0"/>
              <a:t>, or say you would </a:t>
            </a:r>
            <a:r>
              <a:rPr lang="en-US" b="1" dirty="0"/>
              <a:t>prefer not to participate</a:t>
            </a:r>
            <a:r>
              <a:rPr lang="en-US" dirty="0"/>
              <a:t>.</a:t>
            </a:r>
          </a:p>
        </p:txBody>
      </p:sp>
    </p:spTree>
    <p:extLst>
      <p:ext uri="{BB962C8B-B14F-4D97-AF65-F5344CB8AC3E}">
        <p14:creationId xmlns:p14="http://schemas.microsoft.com/office/powerpoint/2010/main" val="1163482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99B0B-1093-CA7A-60D9-D8FD2E528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43A28-465F-AA7E-222C-9719C50C5C6E}"/>
              </a:ext>
            </a:extLst>
          </p:cNvPr>
          <p:cNvSpPr>
            <a:spLocks noGrp="1"/>
          </p:cNvSpPr>
          <p:nvPr>
            <p:ph type="title"/>
          </p:nvPr>
        </p:nvSpPr>
        <p:spPr/>
        <p:txBody>
          <a:bodyPr/>
          <a:lstStyle/>
          <a:p>
            <a:r>
              <a:rPr lang="en-US" dirty="0"/>
              <a:t>Scenario, further context</a:t>
            </a:r>
          </a:p>
        </p:txBody>
      </p:sp>
      <p:sp>
        <p:nvSpPr>
          <p:cNvPr id="3" name="Content Placeholder 2">
            <a:extLst>
              <a:ext uri="{FF2B5EF4-FFF2-40B4-BE49-F238E27FC236}">
                <a16:creationId xmlns:a16="http://schemas.microsoft.com/office/drawing/2014/main" id="{B6284F96-2D7C-F65F-E764-48408F192A25}"/>
              </a:ext>
            </a:extLst>
          </p:cNvPr>
          <p:cNvSpPr>
            <a:spLocks noGrp="1"/>
          </p:cNvSpPr>
          <p:nvPr>
            <p:ph idx="1"/>
          </p:nvPr>
        </p:nvSpPr>
        <p:spPr/>
        <p:txBody>
          <a:bodyPr>
            <a:normAutofit fontScale="92500" lnSpcReduction="10000"/>
          </a:bodyPr>
          <a:lstStyle/>
          <a:p>
            <a:r>
              <a:rPr lang="en-US" dirty="0"/>
              <a:t>Based on lunchtime conversations, it is obvious to your manager that </a:t>
            </a:r>
            <a:r>
              <a:rPr lang="en-US" b="1" dirty="0"/>
              <a:t>all your other teammates will respond yes</a:t>
            </a:r>
            <a:r>
              <a:rPr lang="en-US" dirty="0"/>
              <a:t>, indicating they feel adequately supported by your manager. </a:t>
            </a:r>
          </a:p>
          <a:p>
            <a:r>
              <a:rPr lang="en-US" dirty="0"/>
              <a:t>On the other hand, your </a:t>
            </a:r>
            <a:r>
              <a:rPr lang="en-US" b="1" dirty="0"/>
              <a:t>manager has no idea how you will respond</a:t>
            </a:r>
            <a:r>
              <a:rPr lang="en-US" dirty="0"/>
              <a:t>.</a:t>
            </a:r>
          </a:p>
          <a:p>
            <a:r>
              <a:rPr lang="en-US" dirty="0"/>
              <a:t>Your </a:t>
            </a:r>
            <a:r>
              <a:rPr lang="en-US" b="1" dirty="0"/>
              <a:t>manager will receive a report </a:t>
            </a:r>
            <a:r>
              <a:rPr lang="en-US" dirty="0"/>
              <a:t>on the results of the survey. This report will </a:t>
            </a:r>
            <a:r>
              <a:rPr lang="en-US" b="1" dirty="0"/>
              <a:t>say the total number of people who responded no</a:t>
            </a:r>
            <a:r>
              <a:rPr lang="en-US" dirty="0"/>
              <a:t>.</a:t>
            </a:r>
          </a:p>
          <a:p>
            <a:r>
              <a:rPr lang="en-US" dirty="0"/>
              <a:t>Even though the report will </a:t>
            </a:r>
            <a:r>
              <a:rPr lang="en-US" b="1" dirty="0"/>
              <a:t>keep your names anonymous</a:t>
            </a:r>
            <a:r>
              <a:rPr lang="en-US" dirty="0"/>
              <a:t>, once your manager gets the report, they can </a:t>
            </a:r>
            <a:r>
              <a:rPr lang="en-US" b="1" dirty="0"/>
              <a:t>still use it to guess your response</a:t>
            </a:r>
            <a:r>
              <a:rPr lang="en-US" dirty="0"/>
              <a:t>. For example, imagine the report shows that there was one no response. Your manager will believe it was you because they believe your other teammates all responded yes.</a:t>
            </a:r>
          </a:p>
        </p:txBody>
      </p:sp>
      <p:sp>
        <p:nvSpPr>
          <p:cNvPr id="4" name="TextBox 3">
            <a:extLst>
              <a:ext uri="{FF2B5EF4-FFF2-40B4-BE49-F238E27FC236}">
                <a16:creationId xmlns:a16="http://schemas.microsoft.com/office/drawing/2014/main" id="{84EE253A-2013-2D28-81D9-CD33EF54DFA7}"/>
              </a:ext>
            </a:extLst>
          </p:cNvPr>
          <p:cNvSpPr txBox="1"/>
          <p:nvPr/>
        </p:nvSpPr>
        <p:spPr>
          <a:xfrm>
            <a:off x="3805518" y="5942568"/>
            <a:ext cx="4300152" cy="369332"/>
          </a:xfrm>
          <a:prstGeom prst="rect">
            <a:avLst/>
          </a:prstGeom>
          <a:noFill/>
        </p:spPr>
        <p:txBody>
          <a:bodyPr wrap="none" rtlCol="0">
            <a:spAutoFit/>
          </a:bodyPr>
          <a:lstStyle/>
          <a:p>
            <a:r>
              <a:rPr lang="en-US" dirty="0"/>
              <a:t>Ends here, when using deterministic control</a:t>
            </a:r>
          </a:p>
        </p:txBody>
      </p:sp>
    </p:spTree>
    <p:extLst>
      <p:ext uri="{BB962C8B-B14F-4D97-AF65-F5344CB8AC3E}">
        <p14:creationId xmlns:p14="http://schemas.microsoft.com/office/powerpoint/2010/main" val="3697863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CD5F-2AFF-697A-16B6-75D6CDCF6F6C}"/>
              </a:ext>
            </a:extLst>
          </p:cNvPr>
          <p:cNvSpPr>
            <a:spLocks noGrp="1"/>
          </p:cNvSpPr>
          <p:nvPr>
            <p:ph type="title"/>
          </p:nvPr>
        </p:nvSpPr>
        <p:spPr/>
        <p:txBody>
          <a:bodyPr/>
          <a:lstStyle/>
          <a:p>
            <a:r>
              <a:rPr lang="en-US" i="1" dirty="0"/>
              <a:t>Baseline</a:t>
            </a:r>
            <a:r>
              <a:rPr lang="en-US" dirty="0"/>
              <a:t> [when privacy method used]</a:t>
            </a:r>
          </a:p>
        </p:txBody>
      </p:sp>
      <p:sp>
        <p:nvSpPr>
          <p:cNvPr id="3" name="Content Placeholder 2">
            <a:extLst>
              <a:ext uri="{FF2B5EF4-FFF2-40B4-BE49-F238E27FC236}">
                <a16:creationId xmlns:a16="http://schemas.microsoft.com/office/drawing/2014/main" id="{15EDDD9B-CE14-F112-7C48-DABD1D301BC8}"/>
              </a:ext>
            </a:extLst>
          </p:cNvPr>
          <p:cNvSpPr>
            <a:spLocks noGrp="1"/>
          </p:cNvSpPr>
          <p:nvPr>
            <p:ph idx="1"/>
          </p:nvPr>
        </p:nvSpPr>
        <p:spPr/>
        <p:txBody>
          <a:bodyPr/>
          <a:lstStyle/>
          <a:p>
            <a:r>
              <a:rPr lang="en-US" dirty="0"/>
              <a:t>Your company will not report exactly how many employees on your team responded NO. </a:t>
            </a:r>
          </a:p>
          <a:p>
            <a:r>
              <a:rPr lang="en-US" dirty="0"/>
              <a:t>Instead, they will generate many potential reports by using a statistical method to modify the total number of NO responses. </a:t>
            </a:r>
          </a:p>
          <a:p>
            <a:r>
              <a:rPr lang="en-US" dirty="0"/>
              <a:t>So, each potential report may show a number somewhat lower or higher than the actual number of NO responses. Only ONE report will be randomly sent to your manager.</a:t>
            </a:r>
          </a:p>
        </p:txBody>
      </p:sp>
    </p:spTree>
    <p:extLst>
      <p:ext uri="{BB962C8B-B14F-4D97-AF65-F5344CB8AC3E}">
        <p14:creationId xmlns:p14="http://schemas.microsoft.com/office/powerpoint/2010/main" val="33674608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20981</TotalTime>
  <Words>1859</Words>
  <Application>Microsoft Macintosh PowerPoint</Application>
  <PresentationFormat>Widescreen</PresentationFormat>
  <Paragraphs>176</Paragraphs>
  <Slides>23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Apple Chancery</vt:lpstr>
      <vt:lpstr>Apple Chancery</vt:lpstr>
      <vt:lpstr>Arial</vt:lpstr>
      <vt:lpstr>Calibri</vt:lpstr>
      <vt:lpstr>Calibri Light</vt:lpstr>
      <vt:lpstr>Office Theme</vt:lpstr>
      <vt:lpstr>Empirical Security &amp; Privacy, for Humans</vt:lpstr>
      <vt:lpstr>Reading</vt:lpstr>
      <vt:lpstr>What is differential privacy?</vt:lpstr>
      <vt:lpstr>What is differential privacy? Definition</vt:lpstr>
      <vt:lpstr>What is differential privacy? Example</vt:lpstr>
      <vt:lpstr>Challenge: Communicating DP protections</vt:lpstr>
      <vt:lpstr>Scenario proposition</vt:lpstr>
      <vt:lpstr>Scenario, further context</vt:lpstr>
      <vt:lpstr>Baseline [when privacy method used]</vt:lpstr>
      <vt:lpstr>Alternative [when paper’s expl. meth. used]</vt:lpstr>
      <vt:lpstr>Odds-Text</vt:lpstr>
      <vt:lpstr>Odds-Vis</vt:lpstr>
      <vt:lpstr>Sample reports</vt:lpstr>
      <vt:lpstr>Study</vt:lpstr>
      <vt:lpstr>Willingness to Share</vt:lpstr>
      <vt:lpstr>Objective Risk Comprehension</vt:lpstr>
      <vt:lpstr>Subjective Privacy Understanding</vt:lpstr>
      <vt:lpstr>Self Efficacy</vt:lpstr>
      <vt:lpstr>Self Efficacy</vt:lpstr>
      <vt:lpstr>Self Efficacy</vt:lpstr>
      <vt:lpstr>Summary of results</vt:lpstr>
      <vt:lpstr>Takeaways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Hicks, Michael W</cp:lastModifiedBy>
  <cp:revision>368</cp:revision>
  <dcterms:created xsi:type="dcterms:W3CDTF">2025-02-03T22:02:42Z</dcterms:created>
  <dcterms:modified xsi:type="dcterms:W3CDTF">2025-11-04T15:02:11Z</dcterms:modified>
</cp:coreProperties>
</file>