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147468946" r:id="rId3"/>
    <p:sldId id="532" r:id="rId4"/>
    <p:sldId id="393" r:id="rId5"/>
    <p:sldId id="366" r:id="rId6"/>
    <p:sldId id="2147468929" r:id="rId7"/>
    <p:sldId id="263" r:id="rId8"/>
    <p:sldId id="267" r:id="rId9"/>
    <p:sldId id="270" r:id="rId10"/>
    <p:sldId id="286" r:id="rId11"/>
    <p:sldId id="287" r:id="rId12"/>
    <p:sldId id="288" r:id="rId13"/>
    <p:sldId id="289" r:id="rId14"/>
    <p:sldId id="2147468958" r:id="rId15"/>
    <p:sldId id="2147468954" r:id="rId16"/>
    <p:sldId id="310" r:id="rId17"/>
    <p:sldId id="311" r:id="rId18"/>
    <p:sldId id="312" r:id="rId19"/>
    <p:sldId id="313" r:id="rId20"/>
    <p:sldId id="314" r:id="rId21"/>
    <p:sldId id="315" r:id="rId22"/>
    <p:sldId id="271" r:id="rId23"/>
    <p:sldId id="333" r:id="rId24"/>
    <p:sldId id="2147468944" r:id="rId25"/>
    <p:sldId id="2147468939" r:id="rId26"/>
    <p:sldId id="2147468945" r:id="rId27"/>
    <p:sldId id="2147468947" r:id="rId28"/>
    <p:sldId id="2147468948" r:id="rId29"/>
    <p:sldId id="2147468949" r:id="rId30"/>
    <p:sldId id="2147468950" r:id="rId31"/>
    <p:sldId id="2147468951" r:id="rId32"/>
    <p:sldId id="2147468952" r:id="rId33"/>
    <p:sldId id="2147468953" r:id="rId34"/>
    <p:sldId id="2147468955" r:id="rId35"/>
    <p:sldId id="2147468956" r:id="rId36"/>
    <p:sldId id="214746895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4"/>
    <p:restoredTop sz="65850"/>
  </p:normalViewPr>
  <p:slideViewPr>
    <p:cSldViewPr snapToGrid="0">
      <p:cViewPr>
        <p:scale>
          <a:sx n="75" d="100"/>
          <a:sy n="75" d="100"/>
        </p:scale>
        <p:origin x="28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077B-A16D-7946-B45A-7953EEF17B81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C96B-2B3F-7242-90A1-56E5F222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457200"/>
            <a:ext cx="5981700" cy="3363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89E5F-BEEF-42A1-A57B-E5A736D511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7985E-49E6-E2D8-761A-5D272A56A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7297FE-EE02-93C1-458D-34BEC2BCB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FA7A43-A3F2-EF73-D182-CBA9ED860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18F59-6539-5623-9792-3BCDB4C67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193727" y="312539"/>
            <a:ext cx="7804547" cy="96803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567160"/>
            <a:ext cx="7804547" cy="4668065"/>
          </a:xfrm>
          <a:prstGeom prst="rect">
            <a:avLst/>
          </a:prstGeom>
        </p:spPr>
        <p:txBody>
          <a:bodyPr anchor="t"/>
          <a:lstStyle>
            <a:lvl2pPr marL="532053" indent="-309803">
              <a:spcBef>
                <a:spcPts val="250"/>
              </a:spcBef>
              <a:buSzPct val="57000"/>
              <a:defRPr sz="2300"/>
            </a:lvl2pPr>
            <a:lvl3pPr marL="740833" indent="-296333">
              <a:spcBef>
                <a:spcPts val="250"/>
              </a:spcBef>
              <a:buChar char="-"/>
              <a:defRPr sz="1800"/>
            </a:lvl3pPr>
            <a:lvl4pPr marL="963083" indent="-296333">
              <a:spcBef>
                <a:spcPts val="250"/>
              </a:spcBef>
              <a:buChar char="-"/>
              <a:defRPr sz="1800"/>
            </a:lvl4pPr>
            <a:lvl5pPr marL="1185333" indent="-296333">
              <a:spcBef>
                <a:spcPts val="250"/>
              </a:spcBef>
              <a:buChar char="-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8497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361F-31DF-994C-9089-BE54C03D95A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3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igplan.org/Resources/EmpiricalEvalu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/fuzzbench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ithub.com/google/fuzzbench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29DE-5D96-1CE2-18C6-A2568297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424"/>
            <a:ext cx="9144000" cy="2387600"/>
          </a:xfrm>
        </p:spPr>
        <p:txBody>
          <a:bodyPr/>
          <a:lstStyle/>
          <a:p>
            <a:r>
              <a:rPr lang="en-US" dirty="0"/>
              <a:t>Empirical Security &amp; Privacy, for Humans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42452-83B7-A233-BC53-30327B7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4099"/>
            <a:ext cx="9144000" cy="3147420"/>
          </a:xfrm>
        </p:spPr>
        <p:txBody>
          <a:bodyPr>
            <a:normAutofit/>
          </a:bodyPr>
          <a:lstStyle/>
          <a:p>
            <a:r>
              <a:rPr lang="en-US" sz="3200" dirty="0"/>
              <a:t>UPenn CIS 7000-010</a:t>
            </a:r>
          </a:p>
          <a:p>
            <a:r>
              <a:rPr lang="en-US" sz="3200" dirty="0"/>
              <a:t>9/30/2025</a:t>
            </a:r>
          </a:p>
          <a:p>
            <a:endParaRPr lang="en-US" dirty="0"/>
          </a:p>
        </p:txBody>
      </p:sp>
      <p:pic>
        <p:nvPicPr>
          <p:cNvPr id="3074" name="Picture 2" descr="Download Penn Logos | Penn Brand Standards">
            <a:extLst>
              <a:ext uri="{FF2B5EF4-FFF2-40B4-BE49-F238E27FC236}">
                <a16:creationId xmlns:a16="http://schemas.microsoft.com/office/drawing/2014/main" id="{1CDBA5D0-00EB-4BD7-7AE9-EBF7EA0B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75" y="2044931"/>
            <a:ext cx="4150925" cy="27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C2687FC-3CEA-D6F7-318B-18496E8BB8AE}"/>
              </a:ext>
            </a:extLst>
          </p:cNvPr>
          <p:cNvSpPr txBox="1">
            <a:spLocks/>
          </p:cNvSpPr>
          <p:nvPr/>
        </p:nvSpPr>
        <p:spPr>
          <a:xfrm>
            <a:off x="1524000" y="46744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/>
              <a:t>Evaluating fuzz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4F5A3-CC48-C1E1-5CCF-FC184CF4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41" y="1776561"/>
            <a:ext cx="4556501" cy="30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2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89" y="1387499"/>
            <a:ext cx="6385113" cy="486347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Performance Plo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Performance Plot</a:t>
            </a:r>
          </a:p>
        </p:txBody>
      </p:sp>
      <p:sp>
        <p:nvSpPr>
          <p:cNvPr id="253" name="median"/>
          <p:cNvSpPr txBox="1"/>
          <p:nvPr/>
        </p:nvSpPr>
        <p:spPr>
          <a:xfrm>
            <a:off x="7559057" y="2770705"/>
            <a:ext cx="96981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 dirty="0">
                <a:solidFill>
                  <a:srgbClr val="FF0000"/>
                </a:solidFill>
              </a:rPr>
              <a:t>median</a:t>
            </a:r>
          </a:p>
        </p:txBody>
      </p:sp>
      <p:sp>
        <p:nvSpPr>
          <p:cNvPr id="254" name="min"/>
          <p:cNvSpPr txBox="1"/>
          <p:nvPr/>
        </p:nvSpPr>
        <p:spPr>
          <a:xfrm>
            <a:off x="7741959" y="3629298"/>
            <a:ext cx="52738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>
                <a:solidFill>
                  <a:srgbClr val="FF0000"/>
                </a:solidFill>
              </a:rPr>
              <a:t>min</a:t>
            </a:r>
          </a:p>
        </p:txBody>
      </p:sp>
      <p:sp>
        <p:nvSpPr>
          <p:cNvPr id="255" name="max"/>
          <p:cNvSpPr txBox="1"/>
          <p:nvPr/>
        </p:nvSpPr>
        <p:spPr>
          <a:xfrm>
            <a:off x="7706458" y="1817553"/>
            <a:ext cx="58509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 dirty="0">
                <a:solidFill>
                  <a:srgbClr val="FF0000"/>
                </a:solidFill>
              </a:rPr>
              <a:t>max</a:t>
            </a:r>
          </a:p>
        </p:txBody>
      </p:sp>
      <p:sp>
        <p:nvSpPr>
          <p:cNvPr id="256" name="95%"/>
          <p:cNvSpPr txBox="1"/>
          <p:nvPr/>
        </p:nvSpPr>
        <p:spPr>
          <a:xfrm>
            <a:off x="8791042" y="2482957"/>
            <a:ext cx="58509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>
                <a:solidFill>
                  <a:srgbClr val="FF0000"/>
                </a:solidFill>
              </a:rPr>
              <a:t>95%</a:t>
            </a:r>
          </a:p>
        </p:txBody>
      </p:sp>
      <p:sp>
        <p:nvSpPr>
          <p:cNvPr id="257" name="95%"/>
          <p:cNvSpPr txBox="1"/>
          <p:nvPr/>
        </p:nvSpPr>
        <p:spPr>
          <a:xfrm>
            <a:off x="8791042" y="2876421"/>
            <a:ext cx="58509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 dirty="0">
                <a:solidFill>
                  <a:srgbClr val="FF0000"/>
                </a:solidFill>
              </a:rPr>
              <a:t>95%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 advAuto="0"/>
      <p:bldP spid="254" grpId="0" animBg="1" advAuto="0"/>
      <p:bldP spid="255" grpId="0" animBg="1" advAuto="0"/>
      <p:bldP spid="256" grpId="0" animBg="1" advAuto="0"/>
      <p:bldP spid="25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89" y="1387499"/>
            <a:ext cx="6385113" cy="486347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Performance Plo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Performance Plot</a:t>
            </a:r>
          </a:p>
        </p:txBody>
      </p:sp>
      <p:sp>
        <p:nvSpPr>
          <p:cNvPr id="261" name="median"/>
          <p:cNvSpPr txBox="1"/>
          <p:nvPr/>
        </p:nvSpPr>
        <p:spPr>
          <a:xfrm>
            <a:off x="7468410" y="4508103"/>
            <a:ext cx="96981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>
                <a:solidFill>
                  <a:srgbClr val="00B0F0"/>
                </a:solidFill>
              </a:rPr>
              <a:t>median</a:t>
            </a:r>
          </a:p>
        </p:txBody>
      </p:sp>
      <p:sp>
        <p:nvSpPr>
          <p:cNvPr id="262" name="min"/>
          <p:cNvSpPr txBox="1"/>
          <p:nvPr/>
        </p:nvSpPr>
        <p:spPr>
          <a:xfrm>
            <a:off x="7651312" y="5461255"/>
            <a:ext cx="52738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>
                <a:solidFill>
                  <a:srgbClr val="00B0F0"/>
                </a:solidFill>
              </a:rPr>
              <a:t>min</a:t>
            </a:r>
          </a:p>
        </p:txBody>
      </p:sp>
      <p:sp>
        <p:nvSpPr>
          <p:cNvPr id="263" name="max"/>
          <p:cNvSpPr txBox="1"/>
          <p:nvPr/>
        </p:nvSpPr>
        <p:spPr>
          <a:xfrm>
            <a:off x="7615810" y="2890868"/>
            <a:ext cx="58509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 dirty="0">
                <a:solidFill>
                  <a:srgbClr val="00B0F0"/>
                </a:solidFill>
              </a:rPr>
              <a:t>max</a:t>
            </a:r>
          </a:p>
        </p:txBody>
      </p:sp>
      <p:sp>
        <p:nvSpPr>
          <p:cNvPr id="264" name="95%"/>
          <p:cNvSpPr txBox="1"/>
          <p:nvPr/>
        </p:nvSpPr>
        <p:spPr>
          <a:xfrm>
            <a:off x="8731168" y="4220355"/>
            <a:ext cx="58509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>
                <a:solidFill>
                  <a:srgbClr val="00B0F0"/>
                </a:solidFill>
              </a:rPr>
              <a:t>95%</a:t>
            </a:r>
          </a:p>
        </p:txBody>
      </p:sp>
      <p:sp>
        <p:nvSpPr>
          <p:cNvPr id="265" name="95%"/>
          <p:cNvSpPr txBox="1"/>
          <p:nvPr/>
        </p:nvSpPr>
        <p:spPr>
          <a:xfrm>
            <a:off x="8731168" y="4613819"/>
            <a:ext cx="58509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>
                <a:solidFill>
                  <a:srgbClr val="00B0F0"/>
                </a:solidFill>
              </a:rPr>
              <a:t>95%</a:t>
            </a:r>
          </a:p>
        </p:txBody>
      </p:sp>
      <p:sp>
        <p:nvSpPr>
          <p:cNvPr id="266" name="median"/>
          <p:cNvSpPr txBox="1"/>
          <p:nvPr/>
        </p:nvSpPr>
        <p:spPr>
          <a:xfrm>
            <a:off x="7559057" y="2770705"/>
            <a:ext cx="96981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>
                <a:solidFill>
                  <a:srgbClr val="FF0000"/>
                </a:solidFill>
              </a:rPr>
              <a:t>median</a:t>
            </a:r>
          </a:p>
        </p:txBody>
      </p:sp>
      <p:sp>
        <p:nvSpPr>
          <p:cNvPr id="267" name="min"/>
          <p:cNvSpPr txBox="1"/>
          <p:nvPr/>
        </p:nvSpPr>
        <p:spPr>
          <a:xfrm>
            <a:off x="7741959" y="3629298"/>
            <a:ext cx="52738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>
                <a:solidFill>
                  <a:srgbClr val="FF0000"/>
                </a:solidFill>
              </a:rPr>
              <a:t>min</a:t>
            </a:r>
          </a:p>
        </p:txBody>
      </p:sp>
      <p:sp>
        <p:nvSpPr>
          <p:cNvPr id="268" name="max"/>
          <p:cNvSpPr txBox="1"/>
          <p:nvPr/>
        </p:nvSpPr>
        <p:spPr>
          <a:xfrm>
            <a:off x="7706458" y="1817553"/>
            <a:ext cx="58509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 dirty="0">
                <a:solidFill>
                  <a:srgbClr val="FF0000"/>
                </a:solidFill>
              </a:rPr>
              <a:t>max</a:t>
            </a:r>
          </a:p>
        </p:txBody>
      </p:sp>
      <p:sp>
        <p:nvSpPr>
          <p:cNvPr id="269" name="95%"/>
          <p:cNvSpPr txBox="1"/>
          <p:nvPr/>
        </p:nvSpPr>
        <p:spPr>
          <a:xfrm>
            <a:off x="8791042" y="2482957"/>
            <a:ext cx="58509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>
                <a:solidFill>
                  <a:srgbClr val="FF0000"/>
                </a:solidFill>
              </a:rPr>
              <a:t>95%</a:t>
            </a:r>
          </a:p>
        </p:txBody>
      </p:sp>
      <p:sp>
        <p:nvSpPr>
          <p:cNvPr id="270" name="95%"/>
          <p:cNvSpPr txBox="1"/>
          <p:nvPr/>
        </p:nvSpPr>
        <p:spPr>
          <a:xfrm>
            <a:off x="8791042" y="2876421"/>
            <a:ext cx="58509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>
                <a:solidFill>
                  <a:srgbClr val="FF0000"/>
                </a:solidFill>
              </a:rPr>
              <a:t>95%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 advAuto="0"/>
      <p:bldP spid="262" grpId="0" animBg="1" advAuto="0"/>
      <p:bldP spid="263" grpId="0" animBg="1" advAuto="0"/>
      <p:bldP spid="264" grpId="0" animBg="1" advAuto="0"/>
      <p:bldP spid="265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60" y="1855841"/>
            <a:ext cx="4210051" cy="3206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940" y="1890766"/>
            <a:ext cx="4165601" cy="313690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p &lt; 10-13"/>
          <p:cNvSpPr txBox="1"/>
          <p:nvPr/>
        </p:nvSpPr>
        <p:spPr>
          <a:xfrm>
            <a:off x="4129751" y="5142628"/>
            <a:ext cx="9361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000"/>
              <a:t>p &lt; 10</a:t>
            </a:r>
            <a:r>
              <a:rPr sz="2000" baseline="31999"/>
              <a:t>-13</a:t>
            </a:r>
          </a:p>
        </p:txBody>
      </p:sp>
      <p:sp>
        <p:nvSpPr>
          <p:cNvPr id="275" name="p &lt; 10-10"/>
          <p:cNvSpPr txBox="1"/>
          <p:nvPr/>
        </p:nvSpPr>
        <p:spPr>
          <a:xfrm>
            <a:off x="7081901" y="5142629"/>
            <a:ext cx="9361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000"/>
              <a:t>p &lt; 10</a:t>
            </a:r>
            <a:r>
              <a:rPr sz="2000" baseline="31999"/>
              <a:t>-10</a:t>
            </a:r>
          </a:p>
        </p:txBody>
      </p:sp>
      <p:sp>
        <p:nvSpPr>
          <p:cNvPr id="276" name="Statistically Significa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Statistically </a:t>
            </a:r>
            <a:r>
              <a:rPr>
                <a:solidFill>
                  <a:schemeClr val="accent2"/>
                </a:solidFill>
              </a:rPr>
              <a:t>Significant</a:t>
            </a:r>
          </a:p>
        </p:txBody>
      </p:sp>
      <p:sp>
        <p:nvSpPr>
          <p:cNvPr id="277" name="Higher median…"/>
          <p:cNvSpPr txBox="1"/>
          <p:nvPr/>
        </p:nvSpPr>
        <p:spPr>
          <a:xfrm>
            <a:off x="9580518" y="5321112"/>
            <a:ext cx="1853072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/>
              <a:t>Higher median</a:t>
            </a:r>
          </a:p>
          <a:p>
            <a:r>
              <a:rPr sz="2000"/>
              <a:t>clearly better</a:t>
            </a:r>
          </a:p>
        </p:txBody>
      </p:sp>
      <p:sp>
        <p:nvSpPr>
          <p:cNvPr id="278" name="significant variance…"/>
          <p:cNvSpPr txBox="1"/>
          <p:nvPr/>
        </p:nvSpPr>
        <p:spPr>
          <a:xfrm>
            <a:off x="275284" y="5321112"/>
            <a:ext cx="2463816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/>
              <a:t>significant variance</a:t>
            </a:r>
          </a:p>
          <a:p>
            <a:r>
              <a:rPr sz="2000" dirty="0"/>
              <a:t>in performance</a:t>
            </a: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069" y="1816100"/>
            <a:ext cx="4089401" cy="322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92" y="1825625"/>
            <a:ext cx="4083051" cy="320675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p = 0.0676"/>
          <p:cNvSpPr txBox="1"/>
          <p:nvPr/>
        </p:nvSpPr>
        <p:spPr>
          <a:xfrm>
            <a:off x="7064333" y="5067089"/>
            <a:ext cx="116378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000"/>
              <a:t>p = 0.0676</a:t>
            </a:r>
          </a:p>
        </p:txBody>
      </p:sp>
      <p:sp>
        <p:nvSpPr>
          <p:cNvPr id="283" name="p = 0.379"/>
          <p:cNvSpPr txBox="1"/>
          <p:nvPr/>
        </p:nvSpPr>
        <p:spPr>
          <a:xfrm>
            <a:off x="4040390" y="5067089"/>
            <a:ext cx="103393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000"/>
              <a:t>p = 0.379</a:t>
            </a:r>
          </a:p>
        </p:txBody>
      </p:sp>
      <p:sp>
        <p:nvSpPr>
          <p:cNvPr id="284" name="Statistically Insignifica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Statistically </a:t>
            </a:r>
            <a:r>
              <a:rPr>
                <a:solidFill>
                  <a:schemeClr val="accent5"/>
                </a:solidFill>
              </a:rPr>
              <a:t>Insignificant</a:t>
            </a:r>
          </a:p>
        </p:txBody>
      </p:sp>
      <p:sp>
        <p:nvSpPr>
          <p:cNvPr id="285" name="Max AFL = 550…"/>
          <p:cNvSpPr txBox="1"/>
          <p:nvPr/>
        </p:nvSpPr>
        <p:spPr>
          <a:xfrm>
            <a:off x="237805" y="5321111"/>
            <a:ext cx="2204130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000" dirty="0"/>
              <a:t>Max </a:t>
            </a:r>
            <a:r>
              <a:rPr sz="2000" b="1" dirty="0">
                <a:solidFill>
                  <a:srgbClr val="00B0F0"/>
                </a:solidFill>
                <a:latin typeface="Helvetica"/>
                <a:ea typeface="Helvetica"/>
                <a:cs typeface="Helvetica"/>
                <a:sym typeface="Helvetica"/>
              </a:rPr>
              <a:t>AFL</a:t>
            </a:r>
            <a:r>
              <a:rPr sz="2000" dirty="0"/>
              <a:t> = 550</a:t>
            </a:r>
          </a:p>
          <a:p>
            <a:r>
              <a:rPr sz="2000" dirty="0"/>
              <a:t>Min </a:t>
            </a:r>
            <a:r>
              <a:rPr sz="2000" b="1" dirty="0" err="1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AFLFast</a:t>
            </a:r>
            <a:r>
              <a:rPr sz="2000" dirty="0"/>
              <a:t> = 150</a:t>
            </a:r>
          </a:p>
        </p:txBody>
      </p:sp>
      <p:sp>
        <p:nvSpPr>
          <p:cNvPr id="286" name="Higher median…"/>
          <p:cNvSpPr txBox="1"/>
          <p:nvPr/>
        </p:nvSpPr>
        <p:spPr>
          <a:xfrm>
            <a:off x="9386177" y="5167224"/>
            <a:ext cx="1994393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/>
              <a:t>Higher median</a:t>
            </a:r>
          </a:p>
          <a:p>
            <a:r>
              <a:rPr sz="2000"/>
              <a:t>does </a:t>
            </a:r>
            <a:r>
              <a:rPr sz="2000" i="1">
                <a:latin typeface="Helvetica"/>
                <a:ea typeface="Helvetica"/>
                <a:cs typeface="Helvetica"/>
                <a:sym typeface="Helvetica"/>
              </a:rPr>
              <a:t>not</a:t>
            </a:r>
            <a:r>
              <a:rPr sz="2000"/>
              <a:t> meet bar</a:t>
            </a:r>
          </a:p>
          <a:p>
            <a:r>
              <a:rPr sz="2000"/>
              <a:t>for significance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BBAE2-CC60-6FA1-6088-CB46E08C5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039BC5-7F7D-CDED-DB5B-CC8D92BB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199" name="Less than half of papers measure multiple runs…">
            <a:extLst>
              <a:ext uri="{FF2B5EF4-FFF2-40B4-BE49-F238E27FC236}">
                <a16:creationId xmlns:a16="http://schemas.microsoft.com/office/drawing/2014/main" id="{EE472D63-FDA7-F4DA-9348-B6507B4982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68552" indent="-268552" defTabSz="254127">
              <a:spcBef>
                <a:spcPts val="1800"/>
              </a:spcBef>
              <a:defRPr sz="435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Less than </a:t>
            </a:r>
            <a:r>
              <a:rPr lang="en-US" dirty="0"/>
              <a:t>1/2</a:t>
            </a:r>
            <a:r>
              <a:rPr dirty="0"/>
              <a:t> of </a:t>
            </a:r>
            <a:r>
              <a:rPr lang="en-US" dirty="0"/>
              <a:t>32 </a:t>
            </a:r>
            <a:r>
              <a:rPr dirty="0"/>
              <a:t>papers</a:t>
            </a:r>
            <a:r>
              <a:rPr lang="en-US" dirty="0"/>
              <a:t> we looked at</a:t>
            </a:r>
            <a:r>
              <a:rPr dirty="0"/>
              <a:t> </a:t>
            </a:r>
            <a:r>
              <a:rPr lang="en-US" dirty="0"/>
              <a:t>did</a:t>
            </a:r>
            <a:r>
              <a:rPr dirty="0"/>
              <a:t> multiple runs</a:t>
            </a:r>
          </a:p>
          <a:p>
            <a:pPr marL="462886" lvl="1" indent="-269529" defTabSz="254127">
              <a:spcBef>
                <a:spcPts val="200"/>
              </a:spcBef>
              <a:defRPr sz="4002"/>
            </a:pPr>
            <a:r>
              <a:rPr dirty="0"/>
              <a:t>Fewer still consider variance across runs</a:t>
            </a:r>
          </a:p>
          <a:p>
            <a:pPr marL="462886" lvl="1" indent="-269529" defTabSz="254127">
              <a:spcBef>
                <a:spcPts val="200"/>
              </a:spcBef>
              <a:defRPr sz="4002"/>
            </a:pPr>
            <a:r>
              <a:rPr dirty="0"/>
              <a:t>And yet </a:t>
            </a:r>
            <a:r>
              <a:rPr dirty="0" err="1"/>
              <a:t>fuzzer</a:t>
            </a:r>
            <a:r>
              <a:rPr dirty="0"/>
              <a:t>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performance can vary substantially from run to run</a:t>
            </a:r>
          </a:p>
          <a:p>
            <a:pPr marL="268552" indent="-268552" defTabSz="254127">
              <a:spcBef>
                <a:spcPts val="1800"/>
              </a:spcBef>
              <a:defRPr sz="4350"/>
            </a:pPr>
            <a:r>
              <a:rPr dirty="0"/>
              <a:t>Papers often choose</a:t>
            </a:r>
            <a:r>
              <a:rPr lang="en-US" dirty="0"/>
              <a:t> a</a:t>
            </a:r>
            <a:r>
              <a:rPr dirty="0"/>
              <a:t> </a:t>
            </a:r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small number of target programs</a:t>
            </a:r>
            <a:r>
              <a:rPr dirty="0"/>
              <a:t>, with a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small common set</a:t>
            </a:r>
          </a:p>
          <a:p>
            <a:pPr marL="462886" lvl="1" indent="-269529" defTabSz="254127">
              <a:spcBef>
                <a:spcPts val="200"/>
              </a:spcBef>
              <a:defRPr sz="4002"/>
            </a:pPr>
            <a:r>
              <a:rPr dirty="0"/>
              <a:t>And yet they target the same population</a:t>
            </a:r>
          </a:p>
          <a:p>
            <a:pPr marL="462886" lvl="1" indent="-269529" defTabSz="254127">
              <a:spcBef>
                <a:spcPts val="200"/>
              </a:spcBef>
              <a:defRPr sz="4002"/>
            </a:pPr>
            <a:r>
              <a:rPr dirty="0"/>
              <a:t>And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performance can vary substantially</a:t>
            </a:r>
            <a:r>
              <a:rPr dirty="0"/>
              <a:t> </a:t>
            </a:r>
          </a:p>
          <a:p>
            <a:pPr marL="268552" indent="-268552" defTabSz="254127">
              <a:spcBef>
                <a:spcPts val="1800"/>
              </a:spcBef>
              <a:defRPr sz="435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Few papers justify the choice of seeds or timeouts</a:t>
            </a:r>
          </a:p>
          <a:p>
            <a:pPr marL="462886" lvl="1" indent="-269529" defTabSz="254127">
              <a:spcBef>
                <a:spcPts val="200"/>
              </a:spcBef>
              <a:defRPr sz="4002"/>
            </a:pPr>
            <a:r>
              <a:rPr dirty="0"/>
              <a:t>Yet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seeds strongly influence performance,</a:t>
            </a:r>
            <a:r>
              <a:rPr dirty="0"/>
              <a:t> </a:t>
            </a:r>
          </a:p>
          <a:p>
            <a:pPr marL="462886" lvl="1" indent="-269529" defTabSz="254127">
              <a:spcBef>
                <a:spcPts val="200"/>
              </a:spcBef>
              <a:defRPr sz="4002"/>
            </a:pPr>
            <a:r>
              <a:rPr dirty="0"/>
              <a:t>And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trends can change over time</a:t>
            </a:r>
          </a:p>
          <a:p>
            <a:pPr marL="268552" indent="-268552" defTabSz="254127">
              <a:spcBef>
                <a:spcPts val="1800"/>
              </a:spcBef>
              <a:defRPr sz="4350"/>
            </a:pPr>
            <a:r>
              <a:rPr dirty="0"/>
              <a:t>Many papers use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heuristics to relate crashing inputs to bugs</a:t>
            </a:r>
          </a:p>
          <a:p>
            <a:pPr marL="462886" lvl="1" indent="-269529" defTabSz="254127">
              <a:spcBef>
                <a:spcPts val="200"/>
              </a:spcBef>
              <a:defRPr sz="4002"/>
            </a:pPr>
            <a:r>
              <a:rPr dirty="0"/>
              <a:t>Yet these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heuristics have not been evaluated</a:t>
            </a:r>
          </a:p>
          <a:p>
            <a:pPr marL="462886" lvl="1" indent="-269529" defTabSz="254127">
              <a:spcBef>
                <a:spcPts val="200"/>
              </a:spcBef>
              <a:defRPr sz="4002"/>
            </a:pPr>
            <a:r>
              <a:rPr dirty="0"/>
              <a:t>We find that they </a:t>
            </a:r>
            <a:r>
              <a:rPr b="1" i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dramatically overcount bugs</a:t>
            </a:r>
          </a:p>
        </p:txBody>
      </p:sp>
    </p:spTree>
    <p:extLst>
      <p:ext uri="{BB962C8B-B14F-4D97-AF65-F5344CB8AC3E}">
        <p14:creationId xmlns:p14="http://schemas.microsoft.com/office/powerpoint/2010/main" val="1279712879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uiExpand="1" build="p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E173-69D1-F326-B637-2FEB71BD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Unreliability of code coverage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BFFE9-3A76-B2A6-FDD6-8626AF224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2982686" cy="4852761"/>
          </a:xfrm>
        </p:spPr>
        <p:txBody>
          <a:bodyPr>
            <a:normAutofit/>
          </a:bodyPr>
          <a:lstStyle/>
          <a:p>
            <a:r>
              <a:rPr lang="en-US" dirty="0"/>
              <a:t>Coverage correlates with bug finding</a:t>
            </a:r>
          </a:p>
          <a:p>
            <a:endParaRPr lang="en-US" sz="1200" dirty="0"/>
          </a:p>
          <a:p>
            <a:r>
              <a:rPr lang="en-US" dirty="0"/>
              <a:t>But coverage is no replacement: “More coverage” is not a reliable stand-in for “more bugs found”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46584-38F6-402F-7CAB-FBF3E1E6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5625"/>
            <a:ext cx="8049986" cy="4192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0CF7EB-DE99-2F16-CA98-BADEAF7F1661}"/>
              </a:ext>
            </a:extLst>
          </p:cNvPr>
          <p:cNvSpPr txBox="1"/>
          <p:nvPr/>
        </p:nvSpPr>
        <p:spPr>
          <a:xfrm>
            <a:off x="7397757" y="6153263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 paper</a:t>
            </a:r>
          </a:p>
        </p:txBody>
      </p:sp>
    </p:spTree>
    <p:extLst>
      <p:ext uri="{BB962C8B-B14F-4D97-AF65-F5344CB8AC3E}">
        <p14:creationId xmlns:p14="http://schemas.microsoft.com/office/powerpoint/2010/main" val="258251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(Fuzzy) Stack Hash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(Fuzzy) </a:t>
            </a:r>
            <a:r>
              <a:rPr lang="en-US" dirty="0"/>
              <a:t>s</a:t>
            </a:r>
            <a:r>
              <a:rPr dirty="0"/>
              <a:t>tack </a:t>
            </a:r>
            <a:r>
              <a:rPr lang="en-US" dirty="0"/>
              <a:t>h</a:t>
            </a:r>
            <a:r>
              <a:rPr dirty="0"/>
              <a:t>ashes</a:t>
            </a:r>
          </a:p>
        </p:txBody>
      </p:sp>
      <p:sp>
        <p:nvSpPr>
          <p:cNvPr id="377" name="Idea: Identify bug according to the stack at the time of the crash (return addresses)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Idea: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Identify bug </a:t>
            </a:r>
            <a:r>
              <a:t>according to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stack at the time of the crash</a:t>
            </a:r>
            <a:r>
              <a:t> (return addresses)</a:t>
            </a:r>
          </a:p>
          <a:p>
            <a:pPr lvl="1"/>
            <a:r>
              <a:t>Or: Limit attention to the top N frames (where N is between 3 and 5 in most papers)</a:t>
            </a:r>
          </a:p>
          <a:p>
            <a:r>
              <a:t>Rationale: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Faulting location highly indicative</a:t>
            </a:r>
            <a:r>
              <a:t> of source of bug</a:t>
            </a:r>
          </a:p>
          <a:p>
            <a:pPr lvl="1"/>
            <a:r>
              <a:rPr b="1">
                <a:latin typeface="Helvetica"/>
                <a:ea typeface="Helvetica"/>
                <a:cs typeface="Helvetica"/>
                <a:sym typeface="Helvetica"/>
              </a:rPr>
              <a:t>Stack provides useful context</a:t>
            </a:r>
            <a:r>
              <a:t> (i.e., when faulting function given a input, only from certain caller)</a:t>
            </a:r>
          </a:p>
          <a:p>
            <a:pPr lvl="1"/>
            <a:r>
              <a:t>But some “context” may be superfluous</a:t>
            </a:r>
          </a:p>
          <a:p>
            <a:pPr lvl="2"/>
            <a:r>
              <a:t>Assume: frames closer to bug more relevant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With N=3, distinct calls to format from f and g will be conflated, properly…"/>
          <p:cNvSpPr txBox="1">
            <a:spLocks noGrp="1"/>
          </p:cNvSpPr>
          <p:nvPr>
            <p:ph idx="1"/>
          </p:nvPr>
        </p:nvSpPr>
        <p:spPr>
          <a:xfrm>
            <a:off x="5367867" y="1825625"/>
            <a:ext cx="5985932" cy="43513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90160" indent="-290160" defTabSz="274574">
              <a:spcBef>
                <a:spcPts val="1950"/>
              </a:spcBef>
              <a:defRPr sz="4700"/>
            </a:pPr>
            <a:r>
              <a:rPr dirty="0"/>
              <a:t>With N=3, distinct calls to </a:t>
            </a:r>
            <a:r>
              <a:rPr dirty="0">
                <a:latin typeface="Courier"/>
                <a:ea typeface="Courier"/>
                <a:cs typeface="Courier"/>
                <a:sym typeface="Courier"/>
              </a:rPr>
              <a:t>format</a:t>
            </a:r>
            <a:r>
              <a:rPr dirty="0"/>
              <a:t> from </a:t>
            </a:r>
            <a:r>
              <a:rPr dirty="0">
                <a:latin typeface="Courier"/>
                <a:ea typeface="Courier"/>
                <a:cs typeface="Courier"/>
                <a:sym typeface="Courier"/>
              </a:rPr>
              <a:t>f</a:t>
            </a:r>
            <a:r>
              <a:rPr dirty="0"/>
              <a:t> and </a:t>
            </a:r>
            <a:r>
              <a:rPr dirty="0">
                <a:latin typeface="Courier"/>
                <a:ea typeface="Courier"/>
                <a:cs typeface="Courier"/>
                <a:sym typeface="Courier"/>
              </a:rPr>
              <a:t>g</a:t>
            </a:r>
            <a:r>
              <a:rPr dirty="0"/>
              <a:t> will be conflated, properly</a:t>
            </a:r>
          </a:p>
          <a:p>
            <a:pPr marL="290160" indent="-290160" defTabSz="274574">
              <a:spcBef>
                <a:spcPts val="1950"/>
              </a:spcBef>
              <a:defRPr sz="4700"/>
            </a:pPr>
            <a:r>
              <a:rPr dirty="0"/>
              <a:t>But with N=5, calling </a:t>
            </a:r>
            <a:r>
              <a:rPr dirty="0">
                <a:latin typeface="Courier"/>
                <a:ea typeface="Courier"/>
                <a:cs typeface="Courier"/>
                <a:sym typeface="Courier"/>
              </a:rPr>
              <a:t>format</a:t>
            </a:r>
            <a:r>
              <a:rPr dirty="0"/>
              <a:t> from </a:t>
            </a:r>
            <a:r>
              <a:rPr dirty="0">
                <a:latin typeface="Courier"/>
                <a:ea typeface="Courier"/>
                <a:cs typeface="Courier"/>
                <a:sym typeface="Courier"/>
              </a:rPr>
              <a:t>f</a:t>
            </a:r>
            <a:r>
              <a:rPr dirty="0"/>
              <a:t> and </a:t>
            </a:r>
            <a:r>
              <a:rPr dirty="0">
                <a:latin typeface="Courier"/>
                <a:ea typeface="Courier"/>
                <a:cs typeface="Courier"/>
                <a:sym typeface="Courier"/>
              </a:rPr>
              <a:t>g</a:t>
            </a:r>
            <a:r>
              <a:rPr dirty="0"/>
              <a:t> are made distinct</a:t>
            </a:r>
          </a:p>
          <a:p>
            <a:pPr marL="500130" lvl="1" indent="-291215" defTabSz="274574">
              <a:spcBef>
                <a:spcPts val="200"/>
              </a:spcBef>
              <a:defRPr sz="4324"/>
            </a:pPr>
            <a:r>
              <a:rPr dirty="0"/>
              <a:t>Overcounting</a:t>
            </a:r>
          </a:p>
          <a:p>
            <a:pPr marL="290160" indent="-290160" defTabSz="274574">
              <a:spcBef>
                <a:spcPts val="1950"/>
              </a:spcBef>
              <a:defRPr sz="4700"/>
            </a:pPr>
            <a:r>
              <a:rPr dirty="0"/>
              <a:t>With N=2, a bug in a different caller to </a:t>
            </a:r>
            <a:r>
              <a:rPr dirty="0">
                <a:latin typeface="Courier"/>
                <a:ea typeface="Courier"/>
                <a:cs typeface="Courier"/>
                <a:sym typeface="Courier"/>
              </a:rPr>
              <a:t>prepare</a:t>
            </a:r>
            <a:r>
              <a:rPr dirty="0"/>
              <a:t> that corrupts its argument will be conflated with the </a:t>
            </a:r>
            <a:r>
              <a:rPr dirty="0">
                <a:latin typeface="Courier"/>
                <a:ea typeface="Courier"/>
                <a:cs typeface="Courier"/>
                <a:sym typeface="Courier"/>
              </a:rPr>
              <a:t>format</a:t>
            </a:r>
            <a:r>
              <a:rPr dirty="0"/>
              <a:t> bug</a:t>
            </a:r>
          </a:p>
          <a:p>
            <a:pPr marL="500130" lvl="1" indent="-291215" defTabSz="274574">
              <a:spcBef>
                <a:spcPts val="200"/>
              </a:spcBef>
              <a:defRPr sz="4324"/>
            </a:pPr>
            <a:r>
              <a:rPr dirty="0"/>
              <a:t>Undercounting</a:t>
            </a:r>
          </a:p>
        </p:txBody>
      </p:sp>
      <p:sp>
        <p:nvSpPr>
          <p:cNvPr id="380" name="void f() { … format(s1); … }…"/>
          <p:cNvSpPr txBox="1"/>
          <p:nvPr/>
        </p:nvSpPr>
        <p:spPr>
          <a:xfrm>
            <a:off x="838200" y="1839383"/>
            <a:ext cx="4381008" cy="3765454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void f() { … format(s1); … }</a:t>
            </a:r>
          </a:p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void g() { … format(s2); … }</a:t>
            </a:r>
          </a:p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void format(char *s) {</a:t>
            </a:r>
          </a:p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  </a:t>
            </a:r>
            <a:r>
              <a:rPr sz="2000" dirty="0">
                <a:solidFill>
                  <a:schemeClr val="accent5"/>
                </a:solidFill>
              </a:rPr>
              <a:t>//</a:t>
            </a:r>
            <a:r>
              <a:rPr sz="2000" b="1" dirty="0">
                <a:solidFill>
                  <a:schemeClr val="accent5"/>
                </a:solidFill>
              </a:rPr>
              <a:t>bug</a:t>
            </a:r>
            <a:r>
              <a:rPr sz="2000" dirty="0">
                <a:solidFill>
                  <a:schemeClr val="accent5"/>
                </a:solidFill>
              </a:rPr>
              <a:t>: corrupt s</a:t>
            </a:r>
          </a:p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  prepare(s);</a:t>
            </a:r>
          </a:p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}</a:t>
            </a:r>
          </a:p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void prepare(char *s) {</a:t>
            </a:r>
          </a:p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  output(s);</a:t>
            </a:r>
          </a:p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}</a:t>
            </a:r>
          </a:p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void output(char *s) {</a:t>
            </a:r>
          </a:p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  </a:t>
            </a:r>
            <a:r>
              <a:rPr sz="2000" dirty="0">
                <a:solidFill>
                  <a:schemeClr val="accent5"/>
                </a:solidFill>
              </a:rPr>
              <a:t>//failure manifests</a:t>
            </a:r>
          </a:p>
          <a:p>
            <a:pPr algn="l"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2000" dirty="0"/>
              <a:t>}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3AA89B-5F5D-518D-A1D5-EF098EF4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and false negatives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AFL CMI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AFL CMIN</a:t>
            </a:r>
          </a:p>
        </p:txBody>
      </p:sp>
      <p:sp>
        <p:nvSpPr>
          <p:cNvPr id="384" name="A crashing input is considered “unique” if either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05594" indent="-305594" defTabSz="289179">
              <a:spcBef>
                <a:spcPts val="2050"/>
              </a:spcBef>
              <a:defRPr sz="4950"/>
            </a:pPr>
            <a:r>
              <a:t>A crashing input is considered “unique” if either</a:t>
            </a:r>
          </a:p>
          <a:p>
            <a:pPr marL="526733" lvl="1" indent="-306705" defTabSz="289179">
              <a:spcBef>
                <a:spcPts val="200"/>
              </a:spcBef>
              <a:defRPr sz="4554"/>
            </a:pPr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coverage profile includes an edge (“tuple”) not seen</a:t>
            </a:r>
            <a:r>
              <a:t> in any of the previous crashes</a:t>
            </a:r>
          </a:p>
          <a:p>
            <a:pPr marL="526733" lvl="1" indent="-306705" defTabSz="289179">
              <a:spcBef>
                <a:spcPts val="200"/>
              </a:spcBef>
              <a:defRPr sz="4554"/>
            </a:pPr>
            <a:r>
              <a:t>the profile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missing a tuple always present in earlier faults</a:t>
            </a:r>
          </a:p>
          <a:p>
            <a:pPr marL="305594" indent="-305594" defTabSz="289179">
              <a:spcBef>
                <a:spcPts val="2050"/>
              </a:spcBef>
              <a:defRPr sz="4950"/>
            </a:pPr>
            <a:r>
              <a:t>AFL calls this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CMIN</a:t>
            </a:r>
          </a:p>
          <a:p>
            <a:pPr marL="526733" lvl="1" indent="-306705" defTabSz="289179">
              <a:spcBef>
                <a:spcPts val="200"/>
              </a:spcBef>
              <a:defRPr sz="4554"/>
            </a:pPr>
            <a:r>
              <a:t>Docs justify it by mentioning the issues with stack hashes</a:t>
            </a:r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 marL="305594" indent="-305594" defTabSz="289179">
              <a:spcBef>
                <a:spcPts val="2050"/>
              </a:spcBef>
              <a:defRPr sz="495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CMIN may also suffer from inflated counts</a:t>
            </a:r>
            <a:r>
              <a:t> (false positives)</a:t>
            </a:r>
          </a:p>
          <a:p>
            <a:pPr marL="526733" lvl="1" indent="-306705" defTabSz="289179">
              <a:spcBef>
                <a:spcPts val="200"/>
              </a:spcBef>
              <a:defRPr sz="4554"/>
            </a:pPr>
            <a:r>
              <a:t>Many superfluously different paths to the same fault-point are treated as distinct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Assessing Heuristics: cxxfilt"/>
          <p:cNvSpPr txBox="1">
            <a:spLocks noGrp="1"/>
          </p:cNvSpPr>
          <p:nvPr>
            <p:ph type="title"/>
          </p:nvPr>
        </p:nvSpPr>
        <p:spPr>
          <a:xfrm>
            <a:off x="1535970" y="277983"/>
            <a:ext cx="9120061" cy="968034"/>
          </a:xfrm>
          <a:prstGeom prst="rect">
            <a:avLst/>
          </a:prstGeom>
        </p:spPr>
        <p:txBody>
          <a:bodyPr/>
          <a:lstStyle/>
          <a:p>
            <a:r>
              <a:t>Assessing Heuristics: cxxfilt</a:t>
            </a:r>
          </a:p>
        </p:txBody>
      </p:sp>
      <p:sp>
        <p:nvSpPr>
          <p:cNvPr id="387" name="Used commit history to find patches since fuzzed version…"/>
          <p:cNvSpPr txBox="1">
            <a:spLocks noGrp="1"/>
          </p:cNvSpPr>
          <p:nvPr>
            <p:ph type="body" sz="half" idx="1"/>
          </p:nvPr>
        </p:nvSpPr>
        <p:spPr>
          <a:xfrm>
            <a:off x="7403972" y="1399912"/>
            <a:ext cx="4517478" cy="514242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53118" indent="-253118" defTabSz="239522">
              <a:spcBef>
                <a:spcPts val="1700"/>
              </a:spcBef>
              <a:defRPr sz="4100"/>
            </a:pPr>
            <a:r>
              <a:t>Used commit history to find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patches since fuzzed version</a:t>
            </a:r>
          </a:p>
          <a:p>
            <a:pPr marL="436283" lvl="1" indent="-254038" defTabSz="239522">
              <a:spcBef>
                <a:spcPts val="200"/>
              </a:spcBef>
              <a:defRPr sz="3772"/>
            </a:pPr>
            <a:r>
              <a:t>E.g., commit on left fixes integer overflow</a:t>
            </a:r>
          </a:p>
          <a:p>
            <a:pPr marL="253118" indent="-253118" defTabSz="239522">
              <a:spcBef>
                <a:spcPts val="1700"/>
              </a:spcBef>
              <a:defRPr sz="4100"/>
            </a:pPr>
            <a:r>
              <a:t>Applied patches iteratively, and re-ran against all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57,000+ crashing inputs</a:t>
            </a:r>
            <a:r>
              <a:t> (post-CMIN, all 30 runs)</a:t>
            </a:r>
          </a:p>
          <a:p>
            <a:pPr marL="415114" lvl="1" indent="-232869" defTabSz="239522">
              <a:spcBef>
                <a:spcPts val="200"/>
              </a:spcBef>
              <a:buSzPct val="75000"/>
              <a:defRPr sz="3772"/>
            </a:pPr>
            <a:r>
              <a:t>Those that no longer crash are due to this patch</a:t>
            </a:r>
          </a:p>
          <a:p>
            <a:pPr marL="415114" lvl="1" indent="-232869" defTabSz="239522">
              <a:spcBef>
                <a:spcPts val="200"/>
              </a:spcBef>
              <a:buSzPct val="75000"/>
              <a:defRPr sz="3772"/>
            </a:pPr>
            <a:r>
              <a:t>Broke apart patches that fix multiple bugs</a:t>
            </a:r>
          </a:p>
          <a:p>
            <a:pPr marL="253118" indent="-253118" defTabSz="239522">
              <a:spcBef>
                <a:spcPts val="1700"/>
              </a:spcBef>
              <a:defRPr sz="4100"/>
            </a:pPr>
            <a:r>
              <a:t>Re-run must account for non-determinism</a:t>
            </a:r>
          </a:p>
          <a:p>
            <a:pPr marL="415114" lvl="1" indent="-232869" defTabSz="239522">
              <a:spcBef>
                <a:spcPts val="200"/>
              </a:spcBef>
              <a:buSzPct val="75000"/>
              <a:defRPr sz="3772"/>
            </a:pPr>
            <a:r>
              <a:t>Used ASAN/UBSAN: “non crash” only if it found no issue</a:t>
            </a:r>
          </a:p>
        </p:txBody>
      </p:sp>
      <p:pic>
        <p:nvPicPr>
          <p:cNvPr id="3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1" y="1610519"/>
            <a:ext cx="7162111" cy="4721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9868B-B9CE-C33D-9836-0D914842C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>
            <a:extLst>
              <a:ext uri="{FF2B5EF4-FFF2-40B4-BE49-F238E27FC236}">
                <a16:creationId xmlns:a16="http://schemas.microsoft.com/office/drawing/2014/main" id="{335C91F5-5644-5C2F-4C39-F6627A86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0" y="1690688"/>
            <a:ext cx="5723156" cy="74372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6C373-A50B-31A5-022E-62680B32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18739-8FEE-7364-F303-388AAE046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04" y="1690688"/>
            <a:ext cx="5726467" cy="63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tack Hashes (N=3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Stack Hashes (N=3)</a:t>
            </a:r>
          </a:p>
        </p:txBody>
      </p:sp>
      <p:sp>
        <p:nvSpPr>
          <p:cNvPr id="391" name="57,040 inputs handled by bugfix…"/>
          <p:cNvSpPr txBox="1">
            <a:spLocks noGrp="1"/>
          </p:cNvSpPr>
          <p:nvPr>
            <p:ph type="body" sz="half" idx="1"/>
          </p:nvPr>
        </p:nvSpPr>
        <p:spPr>
          <a:xfrm>
            <a:off x="7165863" y="1483960"/>
            <a:ext cx="4782871" cy="4997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96333" indent="-296333" defTabSz="280416">
              <a:spcBef>
                <a:spcPts val="2000"/>
              </a:spcBef>
              <a:defRPr sz="4800"/>
            </a:pPr>
            <a:r>
              <a:t>57,040 inputs handled by bugfix</a:t>
            </a:r>
          </a:p>
          <a:p>
            <a:pPr marL="510771" lvl="1" indent="-297411" defTabSz="280416">
              <a:spcBef>
                <a:spcPts val="200"/>
              </a:spcBef>
              <a:defRPr sz="4416"/>
            </a:pPr>
            <a:r>
              <a:t>98 inputs never fixed</a:t>
            </a:r>
          </a:p>
          <a:p>
            <a:pPr marL="510771" lvl="1" indent="-297411" defTabSz="280416">
              <a:spcBef>
                <a:spcPts val="200"/>
              </a:spcBef>
              <a:defRPr sz="4416"/>
            </a:pPr>
            <a:r>
              <a:t>4 inputs “fixed” but due to some source of nondeterminism</a:t>
            </a:r>
          </a:p>
          <a:p>
            <a:pPr marL="296333" indent="-296333" defTabSz="280416">
              <a:spcBef>
                <a:spcPts val="2000"/>
              </a:spcBef>
              <a:defRPr sz="4800"/>
            </a:pPr>
            <a:r>
              <a:t>In general: Far less over counting</a:t>
            </a:r>
          </a:p>
          <a:p>
            <a:pPr marL="510771" lvl="1" indent="-297411" defTabSz="280416">
              <a:spcBef>
                <a:spcPts val="200"/>
              </a:spcBef>
              <a:defRPr sz="4416"/>
            </a:pPr>
            <a:r>
              <a:t>At most 596 hashes for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9 bugs</a:t>
            </a:r>
          </a:p>
          <a:p>
            <a:pPr marL="510771" lvl="1" indent="-297411" defTabSz="280416">
              <a:spcBef>
                <a:spcPts val="200"/>
              </a:spcBef>
              <a:defRPr sz="4416"/>
            </a:pPr>
            <a:r>
              <a:t>vs. 57,040 inputs for 9 bugs</a:t>
            </a:r>
          </a:p>
          <a:p>
            <a:pPr marL="296333" indent="-296333" defTabSz="280416">
              <a:spcBef>
                <a:spcPts val="2000"/>
              </a:spcBef>
              <a:defRPr sz="4800"/>
            </a:pPr>
            <a:r>
              <a:t>Hashes have false negatives</a:t>
            </a:r>
          </a:p>
          <a:p>
            <a:pPr marL="510771" lvl="1" indent="-297411" defTabSz="280416">
              <a:spcBef>
                <a:spcPts val="200"/>
              </a:spcBef>
              <a:defRPr sz="4416"/>
            </a:pPr>
            <a:r>
              <a:t>Bug B has 343 hashes that apply just to this bug, but 19 that apply to others too</a:t>
            </a:r>
          </a:p>
        </p:txBody>
      </p:sp>
      <p:pic>
        <p:nvPicPr>
          <p:cNvPr id="3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47" y="1603375"/>
            <a:ext cx="6653141" cy="4065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E98A-5E7F-19FB-5330-DC5DBA25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“Unique crashes” (proxy) vs. bugs found</a:t>
            </a:r>
          </a:p>
        </p:txBody>
      </p:sp>
      <p:sp>
        <p:nvSpPr>
          <p:cNvPr id="395" name="No trial found more than 8 bugs…"/>
          <p:cNvSpPr txBox="1">
            <a:spLocks noGrp="1"/>
          </p:cNvSpPr>
          <p:nvPr>
            <p:ph type="body" sz="half" idx="4294967295"/>
          </p:nvPr>
        </p:nvSpPr>
        <p:spPr>
          <a:xfrm>
            <a:off x="7905750" y="1918617"/>
            <a:ext cx="4286250" cy="4668838"/>
          </a:xfrm>
          <a:prstGeom prst="rect">
            <a:avLst/>
          </a:prstGeom>
        </p:spPr>
        <p:txBody>
          <a:bodyPr anchor="t">
            <a:normAutofit fontScale="55000" lnSpcReduction="20000"/>
          </a:bodyPr>
          <a:lstStyle/>
          <a:p>
            <a:pPr marL="259292" indent="-259292" defTabSz="245364">
              <a:spcBef>
                <a:spcPts val="0"/>
              </a:spcBef>
              <a:defRPr sz="4200"/>
            </a:pPr>
            <a:r>
              <a:rPr dirty="0"/>
              <a:t>No trial found more than 8 bugs</a:t>
            </a:r>
          </a:p>
          <a:p>
            <a:pPr marL="445982" lvl="1" indent="-259292" defTabSz="245364">
              <a:spcBef>
                <a:spcPts val="0"/>
              </a:spcBef>
              <a:defRPr sz="4200"/>
            </a:pPr>
            <a:r>
              <a:rPr dirty="0"/>
              <a:t>Out of 9 total</a:t>
            </a:r>
          </a:p>
          <a:p>
            <a:pPr marL="259292" indent="-259292" defTabSz="245364">
              <a:spcBef>
                <a:spcPts val="1750"/>
              </a:spcBef>
              <a:defRPr sz="4200"/>
            </a:pPr>
            <a:r>
              <a:rPr dirty="0"/>
              <a:t>3 bugs account for most crashing inputs</a:t>
            </a:r>
          </a:p>
          <a:p>
            <a:pPr marL="445982" lvl="1" indent="-259292" defTabSz="245364">
              <a:spcBef>
                <a:spcPts val="0"/>
              </a:spcBef>
              <a:defRPr sz="4200"/>
            </a:pPr>
            <a:r>
              <a:rPr dirty="0"/>
              <a:t>many bugs have few inputs</a:t>
            </a:r>
          </a:p>
          <a:p>
            <a:pPr marL="445982" lvl="1" indent="-259292" defTabSz="245364">
              <a:spcBef>
                <a:spcPts val="0"/>
              </a:spcBef>
              <a:defRPr sz="4200"/>
            </a:pPr>
            <a:r>
              <a:rPr dirty="0"/>
              <a:t>so counting inputs misleading</a:t>
            </a:r>
          </a:p>
          <a:p>
            <a:pPr marL="259292" indent="-259292" defTabSz="245364">
              <a:spcBef>
                <a:spcPts val="1750"/>
              </a:spcBef>
              <a:defRPr sz="4200"/>
            </a:pPr>
            <a:r>
              <a:rPr dirty="0"/>
              <a:t>Number of crashing inputs correlates with number of bugs, but only loosely</a:t>
            </a:r>
          </a:p>
          <a:p>
            <a:pPr marL="259292" indent="-259292" defTabSz="245364">
              <a:spcBef>
                <a:spcPts val="1750"/>
              </a:spcBef>
              <a:defRPr sz="4200"/>
            </a:pPr>
            <a:r>
              <a:rPr dirty="0"/>
              <a:t>Mann Whitney p-value is .066 for </a:t>
            </a:r>
            <a:r>
              <a:rPr dirty="0" err="1"/>
              <a:t>AFLFast</a:t>
            </a:r>
            <a:r>
              <a:rPr dirty="0"/>
              <a:t>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bugs &gt; </a:t>
            </a:r>
            <a:r>
              <a:rPr dirty="0"/>
              <a:t>AFL bugs</a:t>
            </a:r>
          </a:p>
          <a:p>
            <a:pPr marL="445982" lvl="1" indent="-259292" defTabSz="245364">
              <a:spcBef>
                <a:spcPts val="0"/>
              </a:spcBef>
              <a:defRPr sz="4200"/>
            </a:pPr>
            <a:r>
              <a:rPr dirty="0"/>
              <a:t>vs. 10</a:t>
            </a:r>
            <a:r>
              <a:rPr baseline="31999" dirty="0"/>
              <a:t>-10</a:t>
            </a:r>
            <a:r>
              <a:rPr dirty="0"/>
              <a:t> for “unique” crashes</a:t>
            </a:r>
          </a:p>
        </p:txBody>
      </p:sp>
      <p:pic>
        <p:nvPicPr>
          <p:cNvPr id="39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4" y="1690688"/>
            <a:ext cx="7472959" cy="41406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74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over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B4A3-E03C-A7E7-0E38-BD28F470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Influence: Empirical evaluation checklist</a:t>
            </a:r>
          </a:p>
        </p:txBody>
      </p:sp>
      <p:sp>
        <p:nvSpPr>
          <p:cNvPr id="202" name="Yes, many do. Even so, experts forget or are nudged away from best practice by culture and circumstance…"/>
          <p:cNvSpPr txBox="1">
            <a:spLocks noGrp="1"/>
          </p:cNvSpPr>
          <p:nvPr>
            <p:ph idx="1"/>
          </p:nvPr>
        </p:nvSpPr>
        <p:spPr>
          <a:xfrm>
            <a:off x="2054086" y="1825625"/>
            <a:ext cx="9299713" cy="4351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Researchers should know better. But they</a:t>
            </a:r>
            <a:r>
              <a:rPr dirty="0"/>
              <a:t> forget or are nudged away from best practice by culture and circumstance</a:t>
            </a:r>
          </a:p>
          <a:p>
            <a:pPr lvl="1"/>
            <a:r>
              <a:rPr dirty="0"/>
              <a:t>Especially when best practice is more effort</a:t>
            </a:r>
          </a:p>
          <a:p>
            <a:pPr>
              <a:defRPr>
                <a:solidFill>
                  <a:schemeClr val="accent2"/>
                </a:solidFill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Solution</a:t>
            </a:r>
            <a:r>
              <a:rPr dirty="0"/>
              <a:t>: List of recommendations</a:t>
            </a:r>
          </a:p>
          <a:p>
            <a:pPr lvl="1"/>
            <a:r>
              <a:rPr dirty="0"/>
              <a:t>And identification of open problems</a:t>
            </a:r>
          </a:p>
          <a:p>
            <a:r>
              <a:rPr dirty="0"/>
              <a:t>Inspiration for effort to provide checklist broadly</a:t>
            </a:r>
          </a:p>
          <a:p>
            <a:pPr lvl="1"/>
            <a:r>
              <a:rPr dirty="0"/>
              <a:t>SIGPLAN Empirical Evaluation Guidelines</a:t>
            </a:r>
          </a:p>
          <a:p>
            <a:pPr lvl="1"/>
            <a:r>
              <a:rPr u="sng" dirty="0">
                <a:hlinkClick r:id="rId2"/>
              </a:rPr>
              <a:t>http://sigplan.org/Resources/EmpiricalEvaluation/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544" y="2967622"/>
            <a:ext cx="191135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74" y="2967622"/>
            <a:ext cx="1464716" cy="19727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472176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484BC3-B549-BA49-46A2-F7C0F313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Influence: </a:t>
            </a:r>
            <a:r>
              <a:rPr lang="en-US" dirty="0" err="1"/>
              <a:t>FuzzBench</a:t>
            </a:r>
            <a:endParaRPr lang="en-US" dirty="0"/>
          </a:p>
        </p:txBody>
      </p:sp>
      <p:pic>
        <p:nvPicPr>
          <p:cNvPr id="46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33" y="2313003"/>
            <a:ext cx="9529135" cy="31763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2" name="Group"/>
          <p:cNvGrpSpPr/>
          <p:nvPr/>
        </p:nvGrpSpPr>
        <p:grpSpPr>
          <a:xfrm>
            <a:off x="4223213" y="5358992"/>
            <a:ext cx="3229305" cy="996447"/>
            <a:chOff x="0" y="0"/>
            <a:chExt cx="6458610" cy="1992892"/>
          </a:xfrm>
        </p:grpSpPr>
        <p:sp>
          <p:nvSpPr>
            <p:cNvPr id="470" name="SIGPLAN Guidelines"/>
            <p:cNvSpPr txBox="1"/>
            <p:nvPr/>
          </p:nvSpPr>
          <p:spPr>
            <a:xfrm>
              <a:off x="1383502" y="1109957"/>
              <a:ext cx="5075108" cy="882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sz="2400" dirty="0"/>
                <a:t>SIGPLAN Guidelines</a:t>
              </a:r>
            </a:p>
          </p:txBody>
        </p:sp>
        <p:sp>
          <p:nvSpPr>
            <p:cNvPr id="471" name="Line"/>
            <p:cNvSpPr/>
            <p:nvPr/>
          </p:nvSpPr>
          <p:spPr>
            <a:xfrm flipH="1" flipV="1">
              <a:off x="0" y="0"/>
              <a:ext cx="1576943" cy="1146908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F1EBA7B-42AC-A04E-256C-E44702B067F8}"/>
              </a:ext>
            </a:extLst>
          </p:cNvPr>
          <p:cNvGrpSpPr/>
          <p:nvPr/>
        </p:nvGrpSpPr>
        <p:grpSpPr>
          <a:xfrm>
            <a:off x="9386934" y="1681860"/>
            <a:ext cx="1737310" cy="1585936"/>
            <a:chOff x="8697821" y="1102390"/>
            <a:chExt cx="1737310" cy="1585936"/>
          </a:xfrm>
        </p:grpSpPr>
        <p:sp>
          <p:nvSpPr>
            <p:cNvPr id="474" name="Line"/>
            <p:cNvSpPr/>
            <p:nvPr/>
          </p:nvSpPr>
          <p:spPr>
            <a:xfrm flipH="1">
              <a:off x="8697821" y="1613320"/>
              <a:ext cx="830491" cy="1075006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  <p:sp>
          <p:nvSpPr>
            <p:cNvPr id="2" name="SIGPLAN Guidelines">
              <a:extLst>
                <a:ext uri="{FF2B5EF4-FFF2-40B4-BE49-F238E27FC236}">
                  <a16:creationId xmlns:a16="http://schemas.microsoft.com/office/drawing/2014/main" id="{B7C3E2D5-3F38-4AF4-FA84-906CC4315A31}"/>
                </a:ext>
              </a:extLst>
            </p:cNvPr>
            <p:cNvSpPr txBox="1"/>
            <p:nvPr/>
          </p:nvSpPr>
          <p:spPr>
            <a:xfrm>
              <a:off x="9088608" y="1102390"/>
              <a:ext cx="1346523" cy="441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lang="en-US" sz="2400" dirty="0"/>
                <a:t>Our paper</a:t>
              </a:r>
              <a:endParaRPr sz="2400" dirty="0"/>
            </a:p>
          </p:txBody>
        </p:sp>
      </p:grpSp>
      <p:sp>
        <p:nvSpPr>
          <p:cNvPr id="7" name="https://github.com/google/fuzzbench">
            <a:extLst>
              <a:ext uri="{FF2B5EF4-FFF2-40B4-BE49-F238E27FC236}">
                <a16:creationId xmlns:a16="http://schemas.microsoft.com/office/drawing/2014/main" id="{0D837542-994D-2E42-E611-2323B683AD6B}"/>
              </a:ext>
            </a:extLst>
          </p:cNvPr>
          <p:cNvSpPr txBox="1">
            <a:spLocks/>
          </p:cNvSpPr>
          <p:nvPr/>
        </p:nvSpPr>
        <p:spPr>
          <a:xfrm>
            <a:off x="2543932" y="1505158"/>
            <a:ext cx="7804150" cy="466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u="sng" kern="1200">
                <a:solidFill>
                  <a:schemeClr val="accent1"/>
                </a:solidFill>
                <a:latin typeface="+mn-lt"/>
                <a:ea typeface="+mn-ea"/>
                <a:cs typeface="+mn-cs"/>
                <a:hlinkClick r:id="rId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u="none"/>
            </a:pPr>
            <a:r>
              <a:rPr lang="en-US">
                <a:hlinkClick r:id="rId3"/>
              </a:rPr>
              <a:t>https://github.com/google/fuzzbench</a:t>
            </a:r>
            <a:endParaRPr lang="en-US" dirty="0">
              <a:hlinkClick r:id="rId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877A5-0A61-47C2-FBB2-E9E47FFE2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B45E2F-D5FD-8F7A-43FC-A81FB456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Influence: </a:t>
            </a:r>
            <a:r>
              <a:rPr lang="en-US" dirty="0" err="1"/>
              <a:t>FuzzBench</a:t>
            </a:r>
            <a:r>
              <a:rPr lang="en-US" dirty="0"/>
              <a:t> (coverage driven)</a:t>
            </a:r>
          </a:p>
        </p:txBody>
      </p:sp>
      <p:sp>
        <p:nvSpPr>
          <p:cNvPr id="468" name="https://github.com/google/fuzzbench">
            <a:extLst>
              <a:ext uri="{FF2B5EF4-FFF2-40B4-BE49-F238E27FC236}">
                <a16:creationId xmlns:a16="http://schemas.microsoft.com/office/drawing/2014/main" id="{DAC7E241-A94C-3C41-9C03-19590B66BA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3932" y="1505158"/>
            <a:ext cx="7804150" cy="4668837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chemeClr val="accent1"/>
                </a:solidFill>
                <a:hlinkClick r:id="rId2"/>
              </a:defRPr>
            </a:lvl1pPr>
          </a:lstStyle>
          <a:p>
            <a:pPr>
              <a:defRPr u="none"/>
            </a:pPr>
            <a:r>
              <a:rPr u="sng" dirty="0">
                <a:hlinkClick r:id="rId2"/>
              </a:rPr>
              <a:t>https://github.com/google/fuzzbench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46D575B-178B-8890-ED8B-05F8B278F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710" y="2059817"/>
            <a:ext cx="6068765" cy="4760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age" descr="Image">
            <a:extLst>
              <a:ext uri="{FF2B5EF4-FFF2-40B4-BE49-F238E27FC236}">
                <a16:creationId xmlns:a16="http://schemas.microsoft.com/office/drawing/2014/main" id="{0DF89A27-8F8F-F9E4-0436-D3647EE26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433" y="2313004"/>
            <a:ext cx="4272329" cy="142411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709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0" y="1764977"/>
            <a:ext cx="5871410" cy="509302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D741F7-18A6-310C-04F8-20FAD85C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Influence: Bug-driven benchmarks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770F4-2281-64A1-8689-B68F8656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80" y="1764977"/>
            <a:ext cx="5703730" cy="587457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76E46-EA77-5A36-AF22-0451B94F6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62D7-3C0D-4A94-5A22-F49DD338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2F2E6-869A-27A1-0D0C-29DF7E506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discussed incentives many time in this course; how do they apply in this circumstance?</a:t>
            </a:r>
          </a:p>
          <a:p>
            <a:r>
              <a:rPr lang="en-US" dirty="0"/>
              <a:t>Do any of these results seem to apply to your native field of study?</a:t>
            </a:r>
          </a:p>
          <a:p>
            <a:r>
              <a:rPr lang="en-US" dirty="0"/>
              <a:t>Are there still understudied areas regarding how to evaluate </a:t>
            </a:r>
            <a:r>
              <a:rPr lang="en-US" dirty="0" err="1"/>
              <a:t>fuzzers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I.e., elements that the paper missed?</a:t>
            </a:r>
          </a:p>
          <a:p>
            <a:r>
              <a:rPr lang="en-US" dirty="0"/>
              <a:t>How should we balance a high bar for evaluation, but not squelch promising ideas?</a:t>
            </a:r>
          </a:p>
          <a:p>
            <a:pPr lvl="1"/>
            <a:r>
              <a:rPr lang="en-US" dirty="0" err="1"/>
              <a:t>Fuzzer</a:t>
            </a:r>
            <a:r>
              <a:rPr lang="en-US" dirty="0"/>
              <a:t> usage may vary; how should evaluation accommodate that?</a:t>
            </a:r>
          </a:p>
          <a:p>
            <a:r>
              <a:rPr lang="en-US" dirty="0"/>
              <a:t>What are the pitfalls of standardizing evaluation elements?</a:t>
            </a:r>
          </a:p>
        </p:txBody>
      </p:sp>
    </p:spTree>
    <p:extLst>
      <p:ext uri="{BB962C8B-B14F-4D97-AF65-F5344CB8AC3E}">
        <p14:creationId xmlns:p14="http://schemas.microsoft.com/office/powerpoint/2010/main" val="219073074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AB310-FE30-632D-445C-C927881F8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CE74-6BB5-5BCE-11A6-8A9653FB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F02DB-2051-DA38-3C61-90D55CF0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90688"/>
            <a:ext cx="5726467" cy="63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9337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54103-9EF0-827C-B484-F73E074A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 years since </a:t>
            </a:r>
            <a:r>
              <a:rPr lang="en-US" i="1" dirty="0"/>
              <a:t>Evaluating Fuzz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7011D-EF62-23B4-DD1F-CE4B3DF02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681061"/>
          </a:xfrm>
        </p:spPr>
        <p:txBody>
          <a:bodyPr/>
          <a:lstStyle/>
          <a:p>
            <a:r>
              <a:rPr lang="en-US" dirty="0"/>
              <a:t>280 papers on fuzzing published in top security and SE venues</a:t>
            </a:r>
          </a:p>
          <a:p>
            <a:r>
              <a:rPr lang="en-US" dirty="0"/>
              <a:t>New benchmarks created (Magma, </a:t>
            </a:r>
            <a:r>
              <a:rPr lang="en-US" dirty="0" err="1"/>
              <a:t>RevBugBench</a:t>
            </a:r>
            <a:r>
              <a:rPr lang="en-US" dirty="0"/>
              <a:t>)</a:t>
            </a:r>
          </a:p>
          <a:p>
            <a:r>
              <a:rPr lang="en-US" dirty="0"/>
              <a:t>New papers with evaluation guidelines published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26746-39FA-A3C8-A620-279DD4BA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583" y="2329894"/>
            <a:ext cx="5498944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13A8DF-586B-1182-6F61-05D491220132}"/>
              </a:ext>
            </a:extLst>
          </p:cNvPr>
          <p:cNvSpPr txBox="1"/>
          <p:nvPr/>
        </p:nvSpPr>
        <p:spPr>
          <a:xfrm>
            <a:off x="6483583" y="1838779"/>
            <a:ext cx="35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running on 1200 OSS packages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CC624-9308-663B-ADDB-E3A44BED8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641623"/>
            <a:ext cx="4419600" cy="2463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49A06C-6696-271E-1721-E98340683288}"/>
              </a:ext>
            </a:extLst>
          </p:cNvPr>
          <p:cNvSpPr txBox="1"/>
          <p:nvPr/>
        </p:nvSpPr>
        <p:spPr>
          <a:xfrm>
            <a:off x="1792418" y="5288748"/>
            <a:ext cx="860716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Are evaluation practices more scientifically sound?</a:t>
            </a:r>
          </a:p>
        </p:txBody>
      </p:sp>
    </p:spTree>
    <p:extLst>
      <p:ext uri="{BB962C8B-B14F-4D97-AF65-F5344CB8AC3E}">
        <p14:creationId xmlns:p14="http://schemas.microsoft.com/office/powerpoint/2010/main" val="1687746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C2DE8A-809F-4898-35AF-CF4AB40C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84DA5-F9B6-2910-F886-CE8A72A80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43" y="382956"/>
            <a:ext cx="3461657" cy="6109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912E6-AF72-8A2F-3283-F27D67AF6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6746421" cy="7146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8212E3-15DA-5FBE-4AD9-811C081F8908}"/>
              </a:ext>
            </a:extLst>
          </p:cNvPr>
          <p:cNvSpPr txBox="1"/>
          <p:nvPr/>
        </p:nvSpPr>
        <p:spPr>
          <a:xfrm>
            <a:off x="6034069" y="263588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Literature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9C54C-3962-82F7-48A4-9A311F4BC86B}"/>
              </a:ext>
            </a:extLst>
          </p:cNvPr>
          <p:cNvSpPr txBox="1"/>
          <p:nvPr/>
        </p:nvSpPr>
        <p:spPr>
          <a:xfrm>
            <a:off x="5462952" y="1255248"/>
            <a:ext cx="217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Artifact re-evaluation</a:t>
            </a:r>
          </a:p>
        </p:txBody>
      </p:sp>
    </p:spTree>
    <p:extLst>
      <p:ext uri="{BB962C8B-B14F-4D97-AF65-F5344CB8AC3E}">
        <p14:creationId xmlns:p14="http://schemas.microsoft.com/office/powerpoint/2010/main" val="110525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641F-CC8C-BE3F-C850-D17F1B23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1D2098F9-81DE-AD8F-4DE9-52F8E06E3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91640"/>
            <a:ext cx="5723156" cy="7437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303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D6A2-C334-FC46-4A54-85C96FA9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 under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B8E7B-0FE6-F429-B5A5-0132E981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53" y="1941286"/>
            <a:ext cx="4979147" cy="393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15542D-DF22-8951-CD2A-62FDCFB33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640" y="1377386"/>
            <a:ext cx="4781357" cy="1007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3BB0-6C07-0431-62BA-306ECDCB8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40" y="2659742"/>
            <a:ext cx="5019966" cy="321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5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DA208-05D5-5A30-C0D0-77B14F5C4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F363-D1E0-94DB-0FB0-3B4EE2DD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running times, counts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C948A-2CFF-06EC-3666-772A2490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693" y="2024743"/>
            <a:ext cx="5115741" cy="3275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F517D-DD4F-6191-B6C4-A596E275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24742"/>
            <a:ext cx="5257800" cy="3275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006D0-6CB8-E89B-88DE-5691DC9425D1}"/>
              </a:ext>
            </a:extLst>
          </p:cNvPr>
          <p:cNvSpPr txBox="1"/>
          <p:nvPr/>
        </p:nvSpPr>
        <p:spPr>
          <a:xfrm>
            <a:off x="2479489" y="5403656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Running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99102-724F-560F-ABF1-00BCBEB1C7B5}"/>
              </a:ext>
            </a:extLst>
          </p:cNvPr>
          <p:cNvSpPr txBox="1"/>
          <p:nvPr/>
        </p:nvSpPr>
        <p:spPr>
          <a:xfrm>
            <a:off x="8437950" y="5403656"/>
            <a:ext cx="105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 Trials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448E2-3B49-B621-06BC-A13029E0B151}"/>
              </a:ext>
            </a:extLst>
          </p:cNvPr>
          <p:cNvSpPr txBox="1"/>
          <p:nvPr/>
        </p:nvSpPr>
        <p:spPr>
          <a:xfrm>
            <a:off x="7813544" y="15207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9448A-A5D3-AE43-4119-7B069604FA86}"/>
              </a:ext>
            </a:extLst>
          </p:cNvPr>
          <p:cNvSpPr txBox="1"/>
          <p:nvPr/>
        </p:nvSpPr>
        <p:spPr>
          <a:xfrm>
            <a:off x="8625404" y="151768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25E70-9350-7DF3-FAA3-ED4E39AA2C92}"/>
              </a:ext>
            </a:extLst>
          </p:cNvPr>
          <p:cNvSpPr txBox="1"/>
          <p:nvPr/>
        </p:nvSpPr>
        <p:spPr>
          <a:xfrm>
            <a:off x="9592755" y="1520703"/>
            <a:ext cx="116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A0119F-3680-1361-6F44-4EEE9BD6FEF1}"/>
              </a:ext>
            </a:extLst>
          </p:cNvPr>
          <p:cNvSpPr txBox="1"/>
          <p:nvPr/>
        </p:nvSpPr>
        <p:spPr>
          <a:xfrm>
            <a:off x="3426595" y="151790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872590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C663-151E-1CCA-9E8A-F020A4C5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FFEAD-7062-144D-09F8-043FAE9A5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Code coverage</a:t>
            </a:r>
          </a:p>
          <a:p>
            <a:pPr lvl="1"/>
            <a:r>
              <a:rPr lang="en-US" dirty="0"/>
              <a:t>Beware: many kinds!</a:t>
            </a:r>
          </a:p>
          <a:p>
            <a:r>
              <a:rPr lang="en-US" dirty="0"/>
              <a:t>Known bugs</a:t>
            </a:r>
          </a:p>
          <a:p>
            <a:pPr lvl="1"/>
            <a:r>
              <a:rPr lang="en-US" dirty="0"/>
              <a:t>“Known bugs are a good way of measuring a </a:t>
            </a:r>
            <a:r>
              <a:rPr lang="en-US" dirty="0" err="1"/>
              <a:t>fuzzer’s</a:t>
            </a:r>
            <a:r>
              <a:rPr lang="en-US" dirty="0"/>
              <a:t> performance, yet it is difficult to find suitable bugs outside well-designed benchmarks, such as Magma [70] or </a:t>
            </a:r>
            <a:r>
              <a:rPr lang="en-US" dirty="0" err="1"/>
              <a:t>RevBugBench</a:t>
            </a:r>
            <a:r>
              <a:rPr lang="en-US" dirty="0"/>
              <a:t> [183].” – so … use those?</a:t>
            </a:r>
          </a:p>
          <a:p>
            <a:r>
              <a:rPr lang="en-US" dirty="0"/>
              <a:t>Unknown bugs – CVEs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A1EF5-6313-40B3-4795-382F1437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307" y="1825625"/>
            <a:ext cx="5157138" cy="41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31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7FEE-2F5B-9DDA-EB08-BAFD3F07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DCA1-54D0-D889-F636-1A0AE64C8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63% (94) conduct no statistical test of significance of new </a:t>
            </a:r>
            <a:r>
              <a:rPr lang="en-US" dirty="0" err="1"/>
              <a:t>fuzzer</a:t>
            </a:r>
            <a:r>
              <a:rPr lang="en-US" dirty="0"/>
              <a:t> vs. a baseline’s performance</a:t>
            </a:r>
          </a:p>
          <a:p>
            <a:r>
              <a:rPr lang="en-US" dirty="0"/>
              <a:t>37% (55) of the papers run a Mann-Whitney U test to measure statistical significance </a:t>
            </a:r>
          </a:p>
          <a:p>
            <a:pPr lvl="1"/>
            <a:r>
              <a:rPr lang="en-US" dirty="0"/>
              <a:t>15% (22) of the analyzed papers conduct a Mann-Whitney U-test while having five or fewer trials. Insufficient # trials risks that it may never reject the hypothesis (captured in higher p value). </a:t>
            </a:r>
          </a:p>
          <a:p>
            <a:r>
              <a:rPr lang="en-US" dirty="0"/>
              <a:t>73% (109) of the papers provide no measure of uncertainty</a:t>
            </a:r>
          </a:p>
          <a:p>
            <a:r>
              <a:rPr lang="en-US" dirty="0"/>
              <a:t>12% (18) present a measure like effect size (like A12).</a:t>
            </a:r>
          </a:p>
        </p:txBody>
      </p:sp>
    </p:spTree>
    <p:extLst>
      <p:ext uri="{BB962C8B-B14F-4D97-AF65-F5344CB8AC3E}">
        <p14:creationId xmlns:p14="http://schemas.microsoft.com/office/powerpoint/2010/main" val="1974554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F6ED7-E86F-2A0D-D786-D9EE16F4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2EDD-772C-C26D-903F-66CF8F3C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Artifacts evaluated: Reproducibility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C2309-5204-A531-C65F-F9F511DA6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Statistically sound comparison diminishes published results</a:t>
            </a:r>
          </a:p>
          <a:p>
            <a:r>
              <a:rPr lang="en-US" dirty="0"/>
              <a:t>Unequal experimental setup between new </a:t>
            </a:r>
            <a:r>
              <a:rPr lang="en-US" dirty="0" err="1"/>
              <a:t>fuzzer</a:t>
            </a:r>
            <a:r>
              <a:rPr lang="en-US" dirty="0"/>
              <a:t> and baseline led to inflated results for new </a:t>
            </a:r>
            <a:r>
              <a:rPr lang="en-US" dirty="0" err="1"/>
              <a:t>fuzzer</a:t>
            </a:r>
            <a:endParaRPr lang="en-US" dirty="0"/>
          </a:p>
          <a:p>
            <a:pPr lvl="1"/>
            <a:r>
              <a:rPr lang="en-US" dirty="0"/>
              <a:t>Seems likely unintentional, but also necessary for publication</a:t>
            </a:r>
          </a:p>
          <a:p>
            <a:r>
              <a:rPr lang="en-US" dirty="0"/>
              <a:t>Lack of standard metrics means new ones lack context</a:t>
            </a:r>
          </a:p>
          <a:p>
            <a:pPr lvl="1"/>
            <a:r>
              <a:rPr lang="en-US" dirty="0"/>
              <a:t>Do the new ones correlate with finding bugs? You can measure that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21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0184D-34F8-9125-5AF1-2E5C27ED1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 compelling baseline fuzzer B to compare against…">
            <a:extLst>
              <a:ext uri="{FF2B5EF4-FFF2-40B4-BE49-F238E27FC236}">
                <a16:creationId xmlns:a16="http://schemas.microsoft.com/office/drawing/2014/main" id="{3A8121E2-3362-5593-0FCE-E26F7D80B1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A compelling </a:t>
            </a:r>
            <a:r>
              <a:rPr b="1" dirty="0">
                <a:ea typeface="Helvetica"/>
                <a:cs typeface="Helvetica"/>
                <a:sym typeface="Helvetica"/>
              </a:rPr>
              <a:t>baseline</a:t>
            </a:r>
            <a:r>
              <a:rPr dirty="0"/>
              <a:t> </a:t>
            </a:r>
            <a:r>
              <a:rPr dirty="0" err="1"/>
              <a:t>fuzzer</a:t>
            </a:r>
            <a:r>
              <a:rPr dirty="0"/>
              <a:t> B to compare against</a:t>
            </a:r>
          </a:p>
          <a:p>
            <a:r>
              <a:rPr dirty="0"/>
              <a:t>A </a:t>
            </a:r>
            <a:r>
              <a:rPr b="1" dirty="0">
                <a:ea typeface="Helvetica"/>
                <a:cs typeface="Helvetica"/>
                <a:sym typeface="Helvetica"/>
              </a:rPr>
              <a:t>sample of target programs</a:t>
            </a:r>
            <a:r>
              <a:rPr dirty="0"/>
              <a:t> (benchmark suite)</a:t>
            </a:r>
          </a:p>
          <a:p>
            <a:pPr lvl="1"/>
            <a:r>
              <a:rPr dirty="0"/>
              <a:t>Representative of larger population</a:t>
            </a:r>
          </a:p>
          <a:p>
            <a:r>
              <a:rPr dirty="0"/>
              <a:t>A </a:t>
            </a:r>
            <a:r>
              <a:rPr b="1" dirty="0">
                <a:ea typeface="Helvetica"/>
                <a:cs typeface="Helvetica"/>
                <a:sym typeface="Helvetica"/>
              </a:rPr>
              <a:t>performance metric</a:t>
            </a:r>
          </a:p>
          <a:p>
            <a:pPr lvl="1"/>
            <a:r>
              <a:rPr dirty="0"/>
              <a:t>Ideally, the number of bugs found (else a proxy)</a:t>
            </a:r>
          </a:p>
          <a:p>
            <a:r>
              <a:rPr dirty="0"/>
              <a:t>A meaningful set of configuration parameters</a:t>
            </a:r>
          </a:p>
          <a:p>
            <a:pPr lvl="1"/>
            <a:r>
              <a:rPr dirty="0"/>
              <a:t>Notably, </a:t>
            </a:r>
            <a:r>
              <a:rPr dirty="0" err="1"/>
              <a:t>justifable</a:t>
            </a:r>
            <a:r>
              <a:rPr dirty="0"/>
              <a:t> </a:t>
            </a:r>
            <a:r>
              <a:rPr b="1" dirty="0">
                <a:ea typeface="Helvetica"/>
                <a:cs typeface="Helvetica"/>
                <a:sym typeface="Helvetica"/>
              </a:rPr>
              <a:t>seed file</a:t>
            </a:r>
            <a:r>
              <a:rPr dirty="0"/>
              <a:t>(s), </a:t>
            </a:r>
            <a:r>
              <a:rPr b="1" dirty="0">
                <a:ea typeface="Helvetica"/>
                <a:cs typeface="Helvetica"/>
                <a:sym typeface="Helvetica"/>
              </a:rPr>
              <a:t>timeout</a:t>
            </a:r>
          </a:p>
          <a:p>
            <a:r>
              <a:rPr dirty="0"/>
              <a:t>A sufficient </a:t>
            </a:r>
            <a:r>
              <a:rPr b="1" dirty="0">
                <a:ea typeface="Helvetica"/>
                <a:cs typeface="Helvetica"/>
                <a:sym typeface="Helvetica"/>
              </a:rPr>
              <a:t>number of trials</a:t>
            </a:r>
            <a:r>
              <a:rPr dirty="0"/>
              <a:t> to judge performance</a:t>
            </a:r>
          </a:p>
          <a:p>
            <a:pPr lvl="1"/>
            <a:r>
              <a:rPr dirty="0"/>
              <a:t>Comparison with baseline using a </a:t>
            </a:r>
            <a:r>
              <a:rPr b="1" dirty="0">
                <a:ea typeface="Helvetica"/>
                <a:cs typeface="Helvetica"/>
                <a:sym typeface="Helvetica"/>
              </a:rPr>
              <a:t>statistical test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D72A66-7EDD-ACE6-AADD-25AEE873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Evaluation Recipe (for new </a:t>
            </a:r>
            <a:r>
              <a:rPr lang="en-US" dirty="0" err="1"/>
              <a:t>fuzzer</a:t>
            </a:r>
            <a:r>
              <a:rPr lang="en-US" dirty="0"/>
              <a:t> A)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4E2705-547A-4A10-53B4-4CC45F3DFCDF}"/>
              </a:ext>
            </a:extLst>
          </p:cNvPr>
          <p:cNvGrpSpPr/>
          <p:nvPr/>
        </p:nvGrpSpPr>
        <p:grpSpPr>
          <a:xfrm>
            <a:off x="8803817" y="2433112"/>
            <a:ext cx="2191501" cy="677108"/>
            <a:chOff x="9032423" y="2367796"/>
            <a:chExt cx="2191501" cy="6771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651398-FBB7-5033-3D3E-8EC351F0EE74}"/>
                </a:ext>
              </a:extLst>
            </p:cNvPr>
            <p:cNvSpPr txBox="1"/>
            <p:nvPr/>
          </p:nvSpPr>
          <p:spPr>
            <a:xfrm>
              <a:off x="9032423" y="2367796"/>
              <a:ext cx="35106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92D050"/>
                  </a:solidFill>
                </a:rPr>
                <a:t>✓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94A817-350A-8322-4C02-FA2F421B8C5F}"/>
                </a:ext>
              </a:extLst>
            </p:cNvPr>
            <p:cNvSpPr txBox="1"/>
            <p:nvPr/>
          </p:nvSpPr>
          <p:spPr>
            <a:xfrm>
              <a:off x="9383484" y="2577754"/>
              <a:ext cx="1840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+prefer standards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7FBD9B-2269-F2C8-A3D3-5FF70682EEFA}"/>
              </a:ext>
            </a:extLst>
          </p:cNvPr>
          <p:cNvGrpSpPr/>
          <p:nvPr/>
        </p:nvGrpSpPr>
        <p:grpSpPr>
          <a:xfrm>
            <a:off x="8803815" y="3282012"/>
            <a:ext cx="2880923" cy="765626"/>
            <a:chOff x="9032421" y="3086064"/>
            <a:chExt cx="2880923" cy="7656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5A3CEF-A7CB-6376-9AB4-E4D0A4F982E4}"/>
                </a:ext>
              </a:extLst>
            </p:cNvPr>
            <p:cNvSpPr txBox="1"/>
            <p:nvPr/>
          </p:nvSpPr>
          <p:spPr>
            <a:xfrm>
              <a:off x="9032421" y="3086064"/>
              <a:ext cx="35106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92D050"/>
                  </a:solidFill>
                </a:rPr>
                <a:t>✓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6BE10A-FCA4-78AE-295D-8F16618269D0}"/>
                </a:ext>
              </a:extLst>
            </p:cNvPr>
            <p:cNvSpPr txBox="1"/>
            <p:nvPr/>
          </p:nvSpPr>
          <p:spPr>
            <a:xfrm>
              <a:off x="9383484" y="3205359"/>
              <a:ext cx="25298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+standard code coverage</a:t>
              </a:r>
            </a:p>
            <a:p>
              <a:r>
                <a:rPr lang="en-US" dirty="0"/>
                <a:t>beware CVEs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BB59BB8-BE5A-ED24-BA49-581F848489CB}"/>
              </a:ext>
            </a:extLst>
          </p:cNvPr>
          <p:cNvSpPr txBox="1"/>
          <p:nvPr/>
        </p:nvSpPr>
        <p:spPr>
          <a:xfrm>
            <a:off x="8803814" y="4123203"/>
            <a:ext cx="35106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92D050"/>
                </a:solidFill>
              </a:rPr>
              <a:t>✓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90DFF3-BA1E-64D0-E3FE-88CC8ECF5EDC}"/>
              </a:ext>
            </a:extLst>
          </p:cNvPr>
          <p:cNvGrpSpPr/>
          <p:nvPr/>
        </p:nvGrpSpPr>
        <p:grpSpPr>
          <a:xfrm>
            <a:off x="8803813" y="4950375"/>
            <a:ext cx="3453579" cy="875509"/>
            <a:chOff x="9032419" y="4950375"/>
            <a:chExt cx="3453579" cy="8755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DA6CDD-6047-00BA-597E-A7CB3880B6F4}"/>
                </a:ext>
              </a:extLst>
            </p:cNvPr>
            <p:cNvSpPr txBox="1"/>
            <p:nvPr/>
          </p:nvSpPr>
          <p:spPr>
            <a:xfrm>
              <a:off x="9032419" y="4950375"/>
              <a:ext cx="35106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92D050"/>
                  </a:solidFill>
                </a:rPr>
                <a:t>✓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1485C0-CB1F-8107-8AB7-75EAC10B29B5}"/>
                </a:ext>
              </a:extLst>
            </p:cNvPr>
            <p:cNvSpPr txBox="1"/>
            <p:nvPr/>
          </p:nvSpPr>
          <p:spPr>
            <a:xfrm>
              <a:off x="9383482" y="5179553"/>
              <a:ext cx="31025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 bootstrap tests, ANOVA</a:t>
              </a:r>
            </a:p>
            <a:p>
              <a:r>
                <a:rPr lang="en-US" dirty="0"/>
                <a:t>+report uncertainty, effect size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00592A-68A1-D53C-4796-D1B24B3AB3B5}"/>
              </a:ext>
            </a:extLst>
          </p:cNvPr>
          <p:cNvGrpSpPr/>
          <p:nvPr/>
        </p:nvGrpSpPr>
        <p:grpSpPr>
          <a:xfrm>
            <a:off x="694621" y="5866572"/>
            <a:ext cx="5787295" cy="677108"/>
            <a:chOff x="9032421" y="3086064"/>
            <a:chExt cx="5787295" cy="67710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F5D7F7-8DB7-22FE-2BDC-644B1B98ACC3}"/>
                </a:ext>
              </a:extLst>
            </p:cNvPr>
            <p:cNvSpPr txBox="1"/>
            <p:nvPr/>
          </p:nvSpPr>
          <p:spPr>
            <a:xfrm>
              <a:off x="9032421" y="3086064"/>
              <a:ext cx="35106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92D050"/>
                  </a:solidFill>
                </a:rPr>
                <a:t>✓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90889D-5494-10EF-BF47-A86E71831D38}"/>
                </a:ext>
              </a:extLst>
            </p:cNvPr>
            <p:cNvSpPr txBox="1"/>
            <p:nvPr/>
          </p:nvSpPr>
          <p:spPr>
            <a:xfrm>
              <a:off x="9383484" y="3205359"/>
              <a:ext cx="5436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And: Publish a reproducible artifact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DAA9F1-138F-CF4E-B5B8-AD9D0A705BDC}"/>
              </a:ext>
            </a:extLst>
          </p:cNvPr>
          <p:cNvGrpSpPr/>
          <p:nvPr/>
        </p:nvGrpSpPr>
        <p:grpSpPr>
          <a:xfrm>
            <a:off x="8803816" y="1690688"/>
            <a:ext cx="2808979" cy="677108"/>
            <a:chOff x="8803816" y="1690688"/>
            <a:chExt cx="2808979" cy="6771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7DD868-A28B-29BE-FD45-4808EC991F2A}"/>
                </a:ext>
              </a:extLst>
            </p:cNvPr>
            <p:cNvSpPr txBox="1"/>
            <p:nvPr/>
          </p:nvSpPr>
          <p:spPr>
            <a:xfrm>
              <a:off x="8803816" y="1690688"/>
              <a:ext cx="35106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92D050"/>
                  </a:solidFill>
                </a:rPr>
                <a:t>✓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CBE4F8-005E-32C4-3B1B-694DD23A9151}"/>
                </a:ext>
              </a:extLst>
            </p:cNvPr>
            <p:cNvSpPr txBox="1"/>
            <p:nvPr/>
          </p:nvSpPr>
          <p:spPr>
            <a:xfrm>
              <a:off x="9154878" y="1879094"/>
              <a:ext cx="2457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+ensure fair comparison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311C4C-4D55-DE75-B7D6-E104F88D8D52}"/>
              </a:ext>
            </a:extLst>
          </p:cNvPr>
          <p:cNvSpPr txBox="1"/>
          <p:nvPr/>
        </p:nvSpPr>
        <p:spPr>
          <a:xfrm>
            <a:off x="838200" y="40694"/>
            <a:ext cx="2254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rgbClr val="92D050"/>
                </a:solidFill>
              </a:rPr>
              <a:t>Revisited</a:t>
            </a:r>
          </a:p>
        </p:txBody>
      </p:sp>
    </p:spTree>
    <p:extLst>
      <p:ext uri="{BB962C8B-B14F-4D97-AF65-F5344CB8AC3E}">
        <p14:creationId xmlns:p14="http://schemas.microsoft.com/office/powerpoint/2010/main" val="3887858287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uiExpand="1" build="p" animBg="1" advAuto="0"/>
      <p:bldP spid="15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849D5-986E-7A2D-2D4E-0C56A6DAA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315A-B4A4-C702-DB4F-F476E88A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E5277-7DC6-A3ED-F0C7-9D531FBB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different phenomena did this paper find compared to the 2018 paper?</a:t>
            </a:r>
          </a:p>
          <a:p>
            <a:r>
              <a:rPr lang="en-US" dirty="0"/>
              <a:t>What areas warrant further investigation?</a:t>
            </a:r>
          </a:p>
          <a:p>
            <a:r>
              <a:rPr lang="en-US" dirty="0"/>
              <a:t>This paper focuses more on reproducibility of artifacts – are there implications for artifact evaluation in review processes </a:t>
            </a:r>
          </a:p>
          <a:p>
            <a:r>
              <a:rPr lang="en-US" dirty="0"/>
              <a:t>This paper essentially ratified the 2018 paper’s evaluation advice. Given how research has been conducted, do you think further steps should be taken?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559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2A1C7-CBE2-E932-2969-72C274EDE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962B-5FAF-667C-D960-A09E6899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B8DB-B544-952F-CBA3-750995FE3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kind of </a:t>
            </a:r>
            <a:r>
              <a:rPr lang="en-US" b="1" dirty="0"/>
              <a:t>testing </a:t>
            </a:r>
            <a:r>
              <a:rPr lang="en-US" dirty="0"/>
              <a:t>based on </a:t>
            </a:r>
            <a:r>
              <a:rPr lang="en-US" b="1" dirty="0"/>
              <a:t>random input generation</a:t>
            </a:r>
            <a:endParaRPr lang="en-US" dirty="0"/>
          </a:p>
          <a:p>
            <a:pPr lvl="2"/>
            <a:endParaRPr lang="en-US" b="1" dirty="0"/>
          </a:p>
          <a:p>
            <a:r>
              <a:rPr lang="en-US" b="1" dirty="0"/>
              <a:t>Goal</a:t>
            </a:r>
            <a:r>
              <a:rPr lang="en-US" dirty="0"/>
              <a:t>: make sure certain </a:t>
            </a:r>
            <a:r>
              <a:rPr lang="en-US" b="1" dirty="0"/>
              <a:t>bad things don’t happen, no matter what</a:t>
            </a:r>
            <a:endParaRPr lang="en-US" dirty="0"/>
          </a:p>
          <a:p>
            <a:pPr lvl="1"/>
            <a:r>
              <a:rPr lang="en-US" b="1" dirty="0"/>
              <a:t>Crashes, thrown exceptions, non-termination</a:t>
            </a:r>
            <a:endParaRPr lang="en-US" dirty="0"/>
          </a:p>
          <a:p>
            <a:pPr lvl="1"/>
            <a:r>
              <a:rPr lang="en-US" dirty="0"/>
              <a:t>All of these things can be the foundation of security vulnerabilities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548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50C91D-0BA1-B93F-5226-D961CFC63344}"/>
              </a:ext>
            </a:extLst>
          </p:cNvPr>
          <p:cNvSpPr/>
          <p:nvPr/>
        </p:nvSpPr>
        <p:spPr>
          <a:xfrm>
            <a:off x="6583381" y="1842690"/>
            <a:ext cx="2206252" cy="2244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Blackbox fuzzing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B14A78-36E2-42D5-8871-5DD00120BB09}"/>
              </a:ext>
            </a:extLst>
          </p:cNvPr>
          <p:cNvSpPr txBox="1"/>
          <p:nvPr/>
        </p:nvSpPr>
        <p:spPr>
          <a:xfrm>
            <a:off x="4695326" y="5256052"/>
            <a:ext cx="242968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Crash?</a:t>
            </a:r>
            <a:endParaRPr lang="en-US" dirty="0">
              <a:cs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807A97-6A61-42DA-BE61-3191459FF216}"/>
              </a:ext>
            </a:extLst>
          </p:cNvPr>
          <p:cNvSpPr/>
          <p:nvPr/>
        </p:nvSpPr>
        <p:spPr>
          <a:xfrm>
            <a:off x="4350055" y="5778728"/>
            <a:ext cx="1658430" cy="5757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Report to User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B14A78-36E2-42D5-8871-5DD00120BB09}"/>
              </a:ext>
            </a:extLst>
          </p:cNvPr>
          <p:cNvSpPr txBox="1"/>
          <p:nvPr/>
        </p:nvSpPr>
        <p:spPr>
          <a:xfrm>
            <a:off x="3347092" y="288325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66" name="Arrow: Down 23">
            <a:extLst>
              <a:ext uri="{FF2B5EF4-FFF2-40B4-BE49-F238E27FC236}">
                <a16:creationId xmlns:a16="http://schemas.microsoft.com/office/drawing/2014/main" id="{3D757400-DC1C-4101-8E24-694F1DEA70E4}"/>
              </a:ext>
            </a:extLst>
          </p:cNvPr>
          <p:cNvSpPr/>
          <p:nvPr/>
        </p:nvSpPr>
        <p:spPr>
          <a:xfrm>
            <a:off x="4997950" y="5141671"/>
            <a:ext cx="362641" cy="630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B14A78-36E2-42D5-8871-5DD00120BB09}"/>
              </a:ext>
            </a:extLst>
          </p:cNvPr>
          <p:cNvSpPr txBox="1"/>
          <p:nvPr/>
        </p:nvSpPr>
        <p:spPr>
          <a:xfrm>
            <a:off x="4540860" y="2570426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Mutated </a:t>
            </a:r>
          </a:p>
          <a:p>
            <a:pPr algn="ctr"/>
            <a:r>
              <a:rPr lang="en-US" dirty="0"/>
              <a:t>input</a:t>
            </a:r>
          </a:p>
        </p:txBody>
      </p:sp>
      <p:sp>
        <p:nvSpPr>
          <p:cNvPr id="33" name="Arrow: Down 23">
            <a:extLst>
              <a:ext uri="{FF2B5EF4-FFF2-40B4-BE49-F238E27FC236}">
                <a16:creationId xmlns:a16="http://schemas.microsoft.com/office/drawing/2014/main" id="{5EF01E52-C757-D043-A4FB-2F373CFA55FC}"/>
              </a:ext>
            </a:extLst>
          </p:cNvPr>
          <p:cNvSpPr/>
          <p:nvPr/>
        </p:nvSpPr>
        <p:spPr>
          <a:xfrm>
            <a:off x="5011156" y="1708946"/>
            <a:ext cx="362641" cy="2825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23">
            <a:extLst>
              <a:ext uri="{FF2B5EF4-FFF2-40B4-BE49-F238E27FC236}">
                <a16:creationId xmlns:a16="http://schemas.microsoft.com/office/drawing/2014/main" id="{FC231E26-87FB-E04B-9A29-1CE15FFBF79C}"/>
              </a:ext>
            </a:extLst>
          </p:cNvPr>
          <p:cNvSpPr/>
          <p:nvPr/>
        </p:nvSpPr>
        <p:spPr>
          <a:xfrm>
            <a:off x="7284060" y="1454865"/>
            <a:ext cx="362641" cy="630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EC5B0A-4DF9-2041-8021-F2D83138EB53}"/>
              </a:ext>
            </a:extLst>
          </p:cNvPr>
          <p:cNvSpPr txBox="1"/>
          <p:nvPr/>
        </p:nvSpPr>
        <p:spPr>
          <a:xfrm>
            <a:off x="6933531" y="150059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Random bits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B474187-3007-BA4B-B316-3881782BD203}"/>
              </a:ext>
            </a:extLst>
          </p:cNvPr>
          <p:cNvSpPr/>
          <p:nvPr/>
        </p:nvSpPr>
        <p:spPr>
          <a:xfrm>
            <a:off x="7121647" y="951131"/>
            <a:ext cx="702950" cy="5926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C2D991-1BED-5744-A43C-688C6AFA1507}"/>
              </a:ext>
            </a:extLst>
          </p:cNvPr>
          <p:cNvSpPr txBox="1"/>
          <p:nvPr/>
        </p:nvSpPr>
        <p:spPr>
          <a:xfrm>
            <a:off x="6101522" y="107864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RNG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291180-9D8F-A345-A60D-29A1B55175C7}"/>
              </a:ext>
            </a:extLst>
          </p:cNvPr>
          <p:cNvSpPr/>
          <p:nvPr/>
        </p:nvSpPr>
        <p:spPr>
          <a:xfrm>
            <a:off x="4241945" y="1101911"/>
            <a:ext cx="1901061" cy="5926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Initial Seed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458CC-AA16-038D-C4E6-548E7386D174}"/>
              </a:ext>
            </a:extLst>
          </p:cNvPr>
          <p:cNvGrpSpPr/>
          <p:nvPr/>
        </p:nvGrpSpPr>
        <p:grpSpPr>
          <a:xfrm>
            <a:off x="5285023" y="2689707"/>
            <a:ext cx="2367734" cy="1218601"/>
            <a:chOff x="4974127" y="2297764"/>
            <a:chExt cx="2367734" cy="1218601"/>
          </a:xfrm>
        </p:grpSpPr>
        <p:sp>
          <p:nvSpPr>
            <p:cNvPr id="67" name="Arrow: Down 23">
              <a:extLst>
                <a:ext uri="{FF2B5EF4-FFF2-40B4-BE49-F238E27FC236}">
                  <a16:creationId xmlns:a16="http://schemas.microsoft.com/office/drawing/2014/main" id="{3D757400-DC1C-4101-8E24-694F1DEA70E4}"/>
                </a:ext>
              </a:extLst>
            </p:cNvPr>
            <p:cNvSpPr/>
            <p:nvPr/>
          </p:nvSpPr>
          <p:spPr>
            <a:xfrm rot="10800000">
              <a:off x="6979220" y="2297764"/>
              <a:ext cx="362641" cy="121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908466F-C7C3-BF3D-E530-41F0578D3857}"/>
                </a:ext>
              </a:extLst>
            </p:cNvPr>
            <p:cNvSpPr/>
            <p:nvPr/>
          </p:nvSpPr>
          <p:spPr>
            <a:xfrm rot="10800000">
              <a:off x="4974127" y="3363021"/>
              <a:ext cx="2275519" cy="15334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Arrow: Down 23">
            <a:extLst>
              <a:ext uri="{FF2B5EF4-FFF2-40B4-BE49-F238E27FC236}">
                <a16:creationId xmlns:a16="http://schemas.microsoft.com/office/drawing/2014/main" id="{0273C8DE-BDAA-6169-CE43-09763F322E05}"/>
              </a:ext>
            </a:extLst>
          </p:cNvPr>
          <p:cNvSpPr/>
          <p:nvPr/>
        </p:nvSpPr>
        <p:spPr>
          <a:xfrm rot="5400000">
            <a:off x="5912879" y="1603909"/>
            <a:ext cx="362641" cy="1606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B769E-1B55-254E-818B-A62FDD33F3D6}"/>
              </a:ext>
            </a:extLst>
          </p:cNvPr>
          <p:cNvSpPr txBox="1"/>
          <p:nvPr/>
        </p:nvSpPr>
        <p:spPr>
          <a:xfrm>
            <a:off x="7909192" y="268970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Fuzzer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807A97-6A61-42DA-BE61-3191459FF216}"/>
              </a:ext>
            </a:extLst>
          </p:cNvPr>
          <p:cNvSpPr/>
          <p:nvPr/>
        </p:nvSpPr>
        <p:spPr>
          <a:xfrm>
            <a:off x="4355908" y="4559531"/>
            <a:ext cx="1658430" cy="5757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Program Under Test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F807A97-6A61-42DA-BE61-3191459FF216}"/>
              </a:ext>
            </a:extLst>
          </p:cNvPr>
          <p:cNvSpPr/>
          <p:nvPr/>
        </p:nvSpPr>
        <p:spPr>
          <a:xfrm>
            <a:off x="6897511" y="2100259"/>
            <a:ext cx="1658430" cy="5757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cs typeface="Calibri"/>
              </a:rPr>
              <a:t>Mutator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E2ACC1FD-3B1F-5C5D-1D90-AE4206871B6F}"/>
              </a:ext>
            </a:extLst>
          </p:cNvPr>
          <p:cNvSpPr/>
          <p:nvPr/>
        </p:nvSpPr>
        <p:spPr>
          <a:xfrm>
            <a:off x="6180244" y="2869554"/>
            <a:ext cx="1194499" cy="594898"/>
          </a:xfrm>
          <a:prstGeom prst="curvedDownArrow">
            <a:avLst>
              <a:gd name="adj1" fmla="val 28354"/>
              <a:gd name="adj2" fmla="val 75467"/>
              <a:gd name="adj3" fmla="val 18237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D033E-B82E-44A5-ECF0-49E43589C179}"/>
              </a:ext>
            </a:extLst>
          </p:cNvPr>
          <p:cNvSpPr txBox="1"/>
          <p:nvPr/>
        </p:nvSpPr>
        <p:spPr>
          <a:xfrm>
            <a:off x="6042259" y="3429211"/>
            <a:ext cx="1400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x 1,000,000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D9A2B-1AAB-DBF3-2D72-F6C0868C0213}"/>
              </a:ext>
            </a:extLst>
          </p:cNvPr>
          <p:cNvSpPr txBox="1"/>
          <p:nvPr/>
        </p:nvSpPr>
        <p:spPr>
          <a:xfrm>
            <a:off x="543861" y="1842690"/>
            <a:ext cx="2231201" cy="1661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Repeatedly mutate an initial seed</a:t>
            </a:r>
          </a:p>
        </p:txBody>
      </p:sp>
    </p:spTree>
    <p:extLst>
      <p:ext uri="{BB962C8B-B14F-4D97-AF65-F5344CB8AC3E}">
        <p14:creationId xmlns:p14="http://schemas.microsoft.com/office/powerpoint/2010/main" val="14796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/>
      <p:bldP spid="57" grpId="0" animBg="1"/>
      <p:bldP spid="59" grpId="0"/>
      <p:bldP spid="66" grpId="0" animBg="1"/>
      <p:bldP spid="73" grpId="0"/>
      <p:bldP spid="33" grpId="0" animBg="1"/>
      <p:bldP spid="33" grpId="1" animBg="1"/>
      <p:bldP spid="35" grpId="0" animBg="1"/>
      <p:bldP spid="37" grpId="0"/>
      <p:bldP spid="36" grpId="0" animBg="1"/>
      <p:bldP spid="38" grpId="0"/>
      <p:bldP spid="39" grpId="0" animBg="1"/>
      <p:bldP spid="4" grpId="0" animBg="1"/>
      <p:bldP spid="5" grpId="0"/>
      <p:bldP spid="70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2F6783-8B4B-4D0B-A6A5-50E48ECC7C71}"/>
              </a:ext>
            </a:extLst>
          </p:cNvPr>
          <p:cNvSpPr/>
          <p:nvPr/>
        </p:nvSpPr>
        <p:spPr>
          <a:xfrm>
            <a:off x="6455686" y="1760658"/>
            <a:ext cx="2206252" cy="3779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9B7235-316B-5A3E-1038-C716E4C04B61}"/>
              </a:ext>
            </a:extLst>
          </p:cNvPr>
          <p:cNvGrpSpPr/>
          <p:nvPr/>
        </p:nvGrpSpPr>
        <p:grpSpPr>
          <a:xfrm>
            <a:off x="5461590" y="5226669"/>
            <a:ext cx="2149561" cy="780641"/>
            <a:chOff x="5461590" y="5226669"/>
            <a:chExt cx="2149561" cy="780641"/>
          </a:xfrm>
        </p:grpSpPr>
        <p:sp>
          <p:nvSpPr>
            <p:cNvPr id="81" name="Rectangle 80"/>
            <p:cNvSpPr/>
            <p:nvPr/>
          </p:nvSpPr>
          <p:spPr>
            <a:xfrm rot="5400000">
              <a:off x="5118690" y="5572970"/>
              <a:ext cx="777240" cy="9144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row: Down 23">
              <a:extLst>
                <a:ext uri="{FF2B5EF4-FFF2-40B4-BE49-F238E27FC236}">
                  <a16:creationId xmlns:a16="http://schemas.microsoft.com/office/drawing/2014/main" id="{3D757400-DC1C-4101-8E24-694F1DEA70E4}"/>
                </a:ext>
              </a:extLst>
            </p:cNvPr>
            <p:cNvSpPr/>
            <p:nvPr/>
          </p:nvSpPr>
          <p:spPr>
            <a:xfrm rot="10800000">
              <a:off x="7428271" y="5226669"/>
              <a:ext cx="182880" cy="77724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541549" y="5915294"/>
              <a:ext cx="2017263" cy="9144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Arrow: Down 23">
            <a:extLst>
              <a:ext uri="{FF2B5EF4-FFF2-40B4-BE49-F238E27FC236}">
                <a16:creationId xmlns:a16="http://schemas.microsoft.com/office/drawing/2014/main" id="{3D757400-DC1C-4101-8E24-694F1DEA70E4}"/>
              </a:ext>
            </a:extLst>
          </p:cNvPr>
          <p:cNvSpPr/>
          <p:nvPr/>
        </p:nvSpPr>
        <p:spPr>
          <a:xfrm rot="17465968">
            <a:off x="5452321" y="2964925"/>
            <a:ext cx="362641" cy="2649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Coverage-guided fuzzing (e.g., AFL)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E2F6783-8B4B-4D0B-A6A5-50E48ECC7C71}"/>
              </a:ext>
            </a:extLst>
          </p:cNvPr>
          <p:cNvSpPr/>
          <p:nvPr/>
        </p:nvSpPr>
        <p:spPr>
          <a:xfrm>
            <a:off x="3154009" y="4278670"/>
            <a:ext cx="2398143" cy="94799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Down 23">
            <a:extLst>
              <a:ext uri="{FF2B5EF4-FFF2-40B4-BE49-F238E27FC236}">
                <a16:creationId xmlns:a16="http://schemas.microsoft.com/office/drawing/2014/main" id="{3D757400-DC1C-4101-8E24-694F1DEA70E4}"/>
              </a:ext>
            </a:extLst>
          </p:cNvPr>
          <p:cNvSpPr/>
          <p:nvPr/>
        </p:nvSpPr>
        <p:spPr>
          <a:xfrm rot="16200000">
            <a:off x="8020297" y="4389465"/>
            <a:ext cx="362641" cy="776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23">
            <a:extLst>
              <a:ext uri="{FF2B5EF4-FFF2-40B4-BE49-F238E27FC236}">
                <a16:creationId xmlns:a16="http://schemas.microsoft.com/office/drawing/2014/main" id="{3D757400-DC1C-4101-8E24-694F1DEA70E4}"/>
              </a:ext>
            </a:extLst>
          </p:cNvPr>
          <p:cNvSpPr/>
          <p:nvPr/>
        </p:nvSpPr>
        <p:spPr>
          <a:xfrm rot="10800000">
            <a:off x="7330295" y="3895235"/>
            <a:ext cx="362641" cy="517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B14A78-36E2-42D5-8871-5DD00120BB09}"/>
              </a:ext>
            </a:extLst>
          </p:cNvPr>
          <p:cNvSpPr txBox="1"/>
          <p:nvPr/>
        </p:nvSpPr>
        <p:spPr>
          <a:xfrm>
            <a:off x="3697856" y="5271485"/>
            <a:ext cx="239814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Crash?</a:t>
            </a:r>
            <a:endParaRPr lang="en-US" dirty="0">
              <a:cs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807A97-6A61-42DA-BE61-3191459FF216}"/>
              </a:ext>
            </a:extLst>
          </p:cNvPr>
          <p:cNvSpPr/>
          <p:nvPr/>
        </p:nvSpPr>
        <p:spPr>
          <a:xfrm>
            <a:off x="3530934" y="4468032"/>
            <a:ext cx="1658430" cy="5757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Program Under Test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807A97-6A61-42DA-BE61-3191459FF216}"/>
              </a:ext>
            </a:extLst>
          </p:cNvPr>
          <p:cNvSpPr/>
          <p:nvPr/>
        </p:nvSpPr>
        <p:spPr>
          <a:xfrm>
            <a:off x="3518564" y="5712214"/>
            <a:ext cx="1658430" cy="5757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Report to User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B14A78-36E2-42D5-8871-5DD00120BB09}"/>
              </a:ext>
            </a:extLst>
          </p:cNvPr>
          <p:cNvSpPr txBox="1"/>
          <p:nvPr/>
        </p:nvSpPr>
        <p:spPr>
          <a:xfrm>
            <a:off x="7692934" y="274823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Fuzzer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581432" y="3302631"/>
            <a:ext cx="1901061" cy="5926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Seed Pool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DC2C37-28D3-74A2-4132-EACC5AF15480}"/>
              </a:ext>
            </a:extLst>
          </p:cNvPr>
          <p:cNvGrpSpPr/>
          <p:nvPr/>
        </p:nvGrpSpPr>
        <p:grpSpPr>
          <a:xfrm>
            <a:off x="6145899" y="4362632"/>
            <a:ext cx="2743200" cy="839149"/>
            <a:chOff x="6145899" y="4362632"/>
            <a:chExt cx="2743200" cy="839149"/>
          </a:xfrm>
        </p:grpSpPr>
        <p:sp>
          <p:nvSpPr>
            <p:cNvPr id="61" name="Diamond 60"/>
            <p:cNvSpPr/>
            <p:nvPr/>
          </p:nvSpPr>
          <p:spPr>
            <a:xfrm>
              <a:off x="6866528" y="4362632"/>
              <a:ext cx="1301946" cy="839149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8B14A78-36E2-42D5-8871-5DD00120BB09}"/>
                </a:ext>
              </a:extLst>
            </p:cNvPr>
            <p:cNvSpPr txBox="1"/>
            <p:nvPr/>
          </p:nvSpPr>
          <p:spPr>
            <a:xfrm>
              <a:off x="6145899" y="4437120"/>
              <a:ext cx="2743200" cy="64633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/>
                <a:t>New </a:t>
              </a:r>
            </a:p>
            <a:p>
              <a:pPr algn="ctr"/>
              <a:r>
                <a:rPr lang="en-US" dirty="0"/>
                <a:t>Paths?</a:t>
              </a:r>
              <a:endParaRPr lang="en-US" dirty="0">
                <a:cs typeface="Calibri"/>
              </a:endParaRPr>
            </a:p>
          </p:txBody>
        </p:sp>
      </p:grpSp>
      <p:sp>
        <p:nvSpPr>
          <p:cNvPr id="66" name="Arrow: Down 23">
            <a:extLst>
              <a:ext uri="{FF2B5EF4-FFF2-40B4-BE49-F238E27FC236}">
                <a16:creationId xmlns:a16="http://schemas.microsoft.com/office/drawing/2014/main" id="{3D757400-DC1C-4101-8E24-694F1DEA70E4}"/>
              </a:ext>
            </a:extLst>
          </p:cNvPr>
          <p:cNvSpPr/>
          <p:nvPr/>
        </p:nvSpPr>
        <p:spPr>
          <a:xfrm>
            <a:off x="4166458" y="5053716"/>
            <a:ext cx="362641" cy="638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Down 23">
            <a:extLst>
              <a:ext uri="{FF2B5EF4-FFF2-40B4-BE49-F238E27FC236}">
                <a16:creationId xmlns:a16="http://schemas.microsoft.com/office/drawing/2014/main" id="{3D757400-DC1C-4101-8E24-694F1DEA70E4}"/>
              </a:ext>
            </a:extLst>
          </p:cNvPr>
          <p:cNvSpPr/>
          <p:nvPr/>
        </p:nvSpPr>
        <p:spPr>
          <a:xfrm rot="10800000">
            <a:off x="7330293" y="2633859"/>
            <a:ext cx="362641" cy="664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8B14A78-36E2-42D5-8871-5DD00120BB09}"/>
              </a:ext>
            </a:extLst>
          </p:cNvPr>
          <p:cNvSpPr txBox="1"/>
          <p:nvPr/>
        </p:nvSpPr>
        <p:spPr>
          <a:xfrm>
            <a:off x="6456023" y="396223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F807A97-6A61-42DA-BE61-3191459FF216}"/>
              </a:ext>
            </a:extLst>
          </p:cNvPr>
          <p:cNvSpPr/>
          <p:nvPr/>
        </p:nvSpPr>
        <p:spPr>
          <a:xfrm>
            <a:off x="6681899" y="2058125"/>
            <a:ext cx="1658430" cy="5757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cs typeface="Calibri"/>
              </a:rPr>
              <a:t>Mutator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B14A78-36E2-42D5-8871-5DD00120BB09}"/>
              </a:ext>
            </a:extLst>
          </p:cNvPr>
          <p:cNvSpPr txBox="1"/>
          <p:nvPr/>
        </p:nvSpPr>
        <p:spPr>
          <a:xfrm>
            <a:off x="6866528" y="439933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B14A78-36E2-42D5-8871-5DD00120BB09}"/>
              </a:ext>
            </a:extLst>
          </p:cNvPr>
          <p:cNvSpPr txBox="1"/>
          <p:nvPr/>
        </p:nvSpPr>
        <p:spPr>
          <a:xfrm>
            <a:off x="7990936" y="459637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Throw away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B14A78-36E2-42D5-8871-5DD00120BB09}"/>
              </a:ext>
            </a:extLst>
          </p:cNvPr>
          <p:cNvSpPr txBox="1"/>
          <p:nvPr/>
        </p:nvSpPr>
        <p:spPr>
          <a:xfrm>
            <a:off x="5137725" y="601791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Coverage info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8B14A78-36E2-42D5-8871-5DD00120BB09}"/>
              </a:ext>
            </a:extLst>
          </p:cNvPr>
          <p:cNvSpPr txBox="1"/>
          <p:nvPr/>
        </p:nvSpPr>
        <p:spPr>
          <a:xfrm rot="16200000">
            <a:off x="1597660" y="454827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Instrumentation</a:t>
            </a:r>
          </a:p>
        </p:txBody>
      </p:sp>
      <p:sp>
        <p:nvSpPr>
          <p:cNvPr id="35" name="Arrow: Down 23">
            <a:extLst>
              <a:ext uri="{FF2B5EF4-FFF2-40B4-BE49-F238E27FC236}">
                <a16:creationId xmlns:a16="http://schemas.microsoft.com/office/drawing/2014/main" id="{FC231E26-87FB-E04B-9A29-1CE15FFBF79C}"/>
              </a:ext>
            </a:extLst>
          </p:cNvPr>
          <p:cNvSpPr/>
          <p:nvPr/>
        </p:nvSpPr>
        <p:spPr>
          <a:xfrm>
            <a:off x="7328437" y="1423884"/>
            <a:ext cx="362641" cy="630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B474187-3007-BA4B-B316-3881782BD203}"/>
              </a:ext>
            </a:extLst>
          </p:cNvPr>
          <p:cNvSpPr/>
          <p:nvPr/>
        </p:nvSpPr>
        <p:spPr>
          <a:xfrm>
            <a:off x="7166024" y="920150"/>
            <a:ext cx="702950" cy="5926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EC5B0A-4DF9-2041-8021-F2D83138EB53}"/>
              </a:ext>
            </a:extLst>
          </p:cNvPr>
          <p:cNvSpPr txBox="1"/>
          <p:nvPr/>
        </p:nvSpPr>
        <p:spPr>
          <a:xfrm>
            <a:off x="6929358" y="142220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Random bits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C2D991-1BED-5744-A43C-688C6AFA1507}"/>
              </a:ext>
            </a:extLst>
          </p:cNvPr>
          <p:cNvSpPr txBox="1"/>
          <p:nvPr/>
        </p:nvSpPr>
        <p:spPr>
          <a:xfrm>
            <a:off x="6145899" y="105992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RNG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5F7E8-CE37-F132-5532-28364306574E}"/>
              </a:ext>
            </a:extLst>
          </p:cNvPr>
          <p:cNvSpPr txBox="1"/>
          <p:nvPr/>
        </p:nvSpPr>
        <p:spPr>
          <a:xfrm>
            <a:off x="2519670" y="280679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4" name="Arrow: Down 23">
            <a:extLst>
              <a:ext uri="{FF2B5EF4-FFF2-40B4-BE49-F238E27FC236}">
                <a16:creationId xmlns:a16="http://schemas.microsoft.com/office/drawing/2014/main" id="{68C9D33E-3140-7824-899E-691EEF3ACCC0}"/>
              </a:ext>
            </a:extLst>
          </p:cNvPr>
          <p:cNvSpPr/>
          <p:nvPr/>
        </p:nvSpPr>
        <p:spPr>
          <a:xfrm>
            <a:off x="4151650" y="1632482"/>
            <a:ext cx="362641" cy="2825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BE5A8F-3027-74FB-36D4-CEDA6507708E}"/>
              </a:ext>
            </a:extLst>
          </p:cNvPr>
          <p:cNvSpPr/>
          <p:nvPr/>
        </p:nvSpPr>
        <p:spPr>
          <a:xfrm>
            <a:off x="3382439" y="1025447"/>
            <a:ext cx="1901061" cy="5926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Initial Seed</a:t>
            </a:r>
          </a:p>
        </p:txBody>
      </p:sp>
      <p:sp>
        <p:nvSpPr>
          <p:cNvPr id="6" name="Arrow: Down 23">
            <a:extLst>
              <a:ext uri="{FF2B5EF4-FFF2-40B4-BE49-F238E27FC236}">
                <a16:creationId xmlns:a16="http://schemas.microsoft.com/office/drawing/2014/main" id="{6701F2AC-D0B8-CEF8-4852-A8A75D8CCFB0}"/>
              </a:ext>
            </a:extLst>
          </p:cNvPr>
          <p:cNvSpPr/>
          <p:nvPr/>
        </p:nvSpPr>
        <p:spPr>
          <a:xfrm rot="5400000">
            <a:off x="5339344" y="1204873"/>
            <a:ext cx="362641" cy="229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D81DC-7031-85B8-EB19-75803582D213}"/>
              </a:ext>
            </a:extLst>
          </p:cNvPr>
          <p:cNvSpPr txBox="1"/>
          <p:nvPr/>
        </p:nvSpPr>
        <p:spPr>
          <a:xfrm>
            <a:off x="4212663" y="2484057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Mutated </a:t>
            </a:r>
          </a:p>
          <a:p>
            <a:pPr algn="ctr"/>
            <a:r>
              <a:rPr lang="en-US" dirty="0"/>
              <a:t>input</a:t>
            </a:r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38F487E8-F7AB-B4B3-2BFB-766B02E235E2}"/>
              </a:ext>
            </a:extLst>
          </p:cNvPr>
          <p:cNvSpPr/>
          <p:nvPr/>
        </p:nvSpPr>
        <p:spPr>
          <a:xfrm>
            <a:off x="5045515" y="3107416"/>
            <a:ext cx="1194499" cy="594898"/>
          </a:xfrm>
          <a:prstGeom prst="curvedDownArrow">
            <a:avLst>
              <a:gd name="adj1" fmla="val 28354"/>
              <a:gd name="adj2" fmla="val 75467"/>
              <a:gd name="adj3" fmla="val 18237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C6BB6-A3AA-25E1-E5ED-A37F67A168A8}"/>
              </a:ext>
            </a:extLst>
          </p:cNvPr>
          <p:cNvSpPr txBox="1"/>
          <p:nvPr/>
        </p:nvSpPr>
        <p:spPr>
          <a:xfrm>
            <a:off x="4907530" y="3667073"/>
            <a:ext cx="1400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x 1,000,000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2BFD1-EA66-B714-E97F-9F1A3F1E3851}"/>
              </a:ext>
            </a:extLst>
          </p:cNvPr>
          <p:cNvSpPr txBox="1"/>
          <p:nvPr/>
        </p:nvSpPr>
        <p:spPr>
          <a:xfrm>
            <a:off x="513606" y="1632482"/>
            <a:ext cx="2032481" cy="33855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Only mutate seeds that induce new execution paths</a:t>
            </a:r>
          </a:p>
        </p:txBody>
      </p:sp>
    </p:spTree>
    <p:extLst>
      <p:ext uri="{BB962C8B-B14F-4D97-AF65-F5344CB8AC3E}">
        <p14:creationId xmlns:p14="http://schemas.microsoft.com/office/powerpoint/2010/main" val="3369300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0" grpId="0" animBg="1"/>
      <p:bldP spid="51" grpId="0" animBg="1"/>
      <p:bldP spid="52" grpId="0" animBg="1"/>
      <p:bldP spid="62" grpId="0" animBg="1"/>
      <p:bldP spid="67" grpId="0" animBg="1"/>
      <p:bldP spid="69" grpId="0"/>
      <p:bldP spid="74" grpId="0"/>
      <p:bldP spid="75" grpId="0"/>
      <p:bldP spid="78" grpId="0"/>
      <p:bldP spid="79" grpId="0"/>
      <p:bldP spid="4" grpId="0" animBg="1"/>
      <p:bldP spid="6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70" y="997125"/>
            <a:ext cx="9499803" cy="48407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3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 compelling baseline fuzzer B to compare against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A compelling </a:t>
            </a:r>
            <a:r>
              <a:rPr b="1" dirty="0">
                <a:ea typeface="Helvetica"/>
                <a:cs typeface="Helvetica"/>
                <a:sym typeface="Helvetica"/>
              </a:rPr>
              <a:t>baseline</a:t>
            </a:r>
            <a:r>
              <a:rPr dirty="0"/>
              <a:t> </a:t>
            </a:r>
            <a:r>
              <a:rPr dirty="0" err="1"/>
              <a:t>fuzzer</a:t>
            </a:r>
            <a:r>
              <a:rPr dirty="0"/>
              <a:t> B to compare against</a:t>
            </a:r>
          </a:p>
          <a:p>
            <a:r>
              <a:rPr dirty="0"/>
              <a:t>A </a:t>
            </a:r>
            <a:r>
              <a:rPr b="1" dirty="0">
                <a:ea typeface="Helvetica"/>
                <a:cs typeface="Helvetica"/>
                <a:sym typeface="Helvetica"/>
              </a:rPr>
              <a:t>sample of target programs</a:t>
            </a:r>
            <a:r>
              <a:rPr dirty="0"/>
              <a:t> (benchmark suite)</a:t>
            </a:r>
          </a:p>
          <a:p>
            <a:pPr lvl="1"/>
            <a:r>
              <a:rPr dirty="0"/>
              <a:t>Representative of larger population</a:t>
            </a:r>
          </a:p>
          <a:p>
            <a:r>
              <a:rPr dirty="0"/>
              <a:t>A </a:t>
            </a:r>
            <a:r>
              <a:rPr b="1" dirty="0">
                <a:ea typeface="Helvetica"/>
                <a:cs typeface="Helvetica"/>
                <a:sym typeface="Helvetica"/>
              </a:rPr>
              <a:t>performance metric</a:t>
            </a:r>
          </a:p>
          <a:p>
            <a:pPr lvl="1"/>
            <a:r>
              <a:rPr dirty="0"/>
              <a:t>Ideally, the number of bugs found (else a proxy)</a:t>
            </a:r>
          </a:p>
          <a:p>
            <a:r>
              <a:rPr dirty="0"/>
              <a:t>A meaningful set of configuration parameters</a:t>
            </a:r>
          </a:p>
          <a:p>
            <a:pPr lvl="1"/>
            <a:r>
              <a:rPr dirty="0"/>
              <a:t>Notably, </a:t>
            </a:r>
            <a:r>
              <a:rPr dirty="0" err="1"/>
              <a:t>justifable</a:t>
            </a:r>
            <a:r>
              <a:rPr dirty="0"/>
              <a:t> </a:t>
            </a:r>
            <a:r>
              <a:rPr b="1" dirty="0">
                <a:ea typeface="Helvetica"/>
                <a:cs typeface="Helvetica"/>
                <a:sym typeface="Helvetica"/>
              </a:rPr>
              <a:t>seed file</a:t>
            </a:r>
            <a:r>
              <a:rPr dirty="0"/>
              <a:t>(s), </a:t>
            </a:r>
            <a:r>
              <a:rPr b="1" dirty="0">
                <a:ea typeface="Helvetica"/>
                <a:cs typeface="Helvetica"/>
                <a:sym typeface="Helvetica"/>
              </a:rPr>
              <a:t>timeout</a:t>
            </a:r>
          </a:p>
          <a:p>
            <a:r>
              <a:rPr dirty="0"/>
              <a:t>A sufficient </a:t>
            </a:r>
            <a:r>
              <a:rPr b="1" dirty="0">
                <a:ea typeface="Helvetica"/>
                <a:cs typeface="Helvetica"/>
                <a:sym typeface="Helvetica"/>
              </a:rPr>
              <a:t>number of trials</a:t>
            </a:r>
            <a:r>
              <a:rPr dirty="0"/>
              <a:t> to judge performance</a:t>
            </a:r>
          </a:p>
          <a:p>
            <a:pPr lvl="1"/>
            <a:r>
              <a:rPr dirty="0"/>
              <a:t>Comparison with baseline using a </a:t>
            </a:r>
            <a:r>
              <a:rPr b="1" dirty="0">
                <a:ea typeface="Helvetica"/>
                <a:cs typeface="Helvetica"/>
                <a:sym typeface="Helvetica"/>
              </a:rPr>
              <a:t>statistical test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905001-D94D-5D25-685E-34E36F5E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Evaluation Recipe (for new </a:t>
            </a:r>
            <a:r>
              <a:rPr lang="en-US" dirty="0" err="1"/>
              <a:t>fuzzer</a:t>
            </a:r>
            <a:r>
              <a:rPr lang="en-US" dirty="0"/>
              <a:t> A)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62B6AB-6059-5A67-E8FF-0B49660F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199" name="Less than half of papers measure multiple runs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68552" indent="-268552" defTabSz="254127">
              <a:spcBef>
                <a:spcPts val="1800"/>
              </a:spcBef>
              <a:defRPr sz="435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Less than </a:t>
            </a:r>
            <a:r>
              <a:rPr lang="en-US" sz="3200" dirty="0"/>
              <a:t>1/2</a:t>
            </a:r>
            <a:r>
              <a:rPr sz="3200" dirty="0"/>
              <a:t> of </a:t>
            </a:r>
            <a:r>
              <a:rPr lang="en-US" sz="3200" dirty="0"/>
              <a:t>32 </a:t>
            </a:r>
            <a:r>
              <a:rPr sz="3200" dirty="0"/>
              <a:t>papers</a:t>
            </a:r>
            <a:r>
              <a:rPr lang="en-US" sz="3200" dirty="0"/>
              <a:t> we looked at</a:t>
            </a:r>
            <a:r>
              <a:rPr sz="3200" dirty="0"/>
              <a:t> </a:t>
            </a:r>
            <a:r>
              <a:rPr lang="en-US" sz="3200" dirty="0"/>
              <a:t>did</a:t>
            </a:r>
            <a:r>
              <a:rPr sz="3200" dirty="0"/>
              <a:t> multiple runs</a:t>
            </a:r>
          </a:p>
          <a:p>
            <a:pPr marL="462886" lvl="1" indent="-269529" defTabSz="254127">
              <a:spcBef>
                <a:spcPts val="200"/>
              </a:spcBef>
              <a:defRPr sz="4002"/>
            </a:pPr>
            <a:r>
              <a:rPr sz="3200" dirty="0"/>
              <a:t>Fewer still consider variance across runs</a:t>
            </a:r>
          </a:p>
          <a:p>
            <a:pPr marL="462886" lvl="1" indent="-269529" defTabSz="254127">
              <a:spcBef>
                <a:spcPts val="200"/>
              </a:spcBef>
              <a:defRPr sz="4002"/>
            </a:pPr>
            <a:r>
              <a:rPr sz="3200" dirty="0"/>
              <a:t>And yet </a:t>
            </a:r>
            <a:r>
              <a:rPr sz="3200" dirty="0" err="1"/>
              <a:t>fuzzer</a:t>
            </a:r>
            <a:r>
              <a:rPr sz="3200" dirty="0"/>
              <a:t> </a:t>
            </a:r>
            <a:r>
              <a:rPr sz="3200" i="1" dirty="0">
                <a:latin typeface="Helvetica"/>
                <a:ea typeface="Helvetica"/>
                <a:cs typeface="Helvetica"/>
                <a:sym typeface="Helvetica"/>
              </a:rPr>
              <a:t>performance can vary substantially from run to run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uiExpand="1" build="p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18595</TotalTime>
  <Words>1621</Words>
  <Application>Microsoft Macintosh PowerPoint</Application>
  <PresentationFormat>Widescreen</PresentationFormat>
  <Paragraphs>266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Amazon Ember</vt:lpstr>
      <vt:lpstr>Arial</vt:lpstr>
      <vt:lpstr>Calibri</vt:lpstr>
      <vt:lpstr>Calibri Light</vt:lpstr>
      <vt:lpstr>Courier</vt:lpstr>
      <vt:lpstr>Helvetica</vt:lpstr>
      <vt:lpstr>Office Theme</vt:lpstr>
      <vt:lpstr>Empirical Security &amp; Privacy, for Humans</vt:lpstr>
      <vt:lpstr>Readings</vt:lpstr>
      <vt:lpstr>Readings</vt:lpstr>
      <vt:lpstr>Fuzzing</vt:lpstr>
      <vt:lpstr>Blackbox fuzzing</vt:lpstr>
      <vt:lpstr>Coverage-guided fuzzing (e.g., AFL)</vt:lpstr>
      <vt:lpstr>PowerPoint Presentation</vt:lpstr>
      <vt:lpstr>Fuzzing Evaluation Recipe (for new fuzzer A)</vt:lpstr>
      <vt:lpstr>Summary of Results</vt:lpstr>
      <vt:lpstr>Performance Plot</vt:lpstr>
      <vt:lpstr>Performance Plot</vt:lpstr>
      <vt:lpstr>Statistically Significant</vt:lpstr>
      <vt:lpstr>Statistically Insignificant</vt:lpstr>
      <vt:lpstr>Summary of Results</vt:lpstr>
      <vt:lpstr>Unreliability of code coverage</vt:lpstr>
      <vt:lpstr>(Fuzzy) stack hashes</vt:lpstr>
      <vt:lpstr>False positives and false negatives</vt:lpstr>
      <vt:lpstr>AFL CMIN</vt:lpstr>
      <vt:lpstr>Assessing Heuristics: cxxfilt</vt:lpstr>
      <vt:lpstr>Stack Hashes (N=3)</vt:lpstr>
      <vt:lpstr>“Unique crashes” (proxy) vs. bugs found</vt:lpstr>
      <vt:lpstr>Influence: Empirical evaluation checklist</vt:lpstr>
      <vt:lpstr>Influence: FuzzBench</vt:lpstr>
      <vt:lpstr>Influence: FuzzBench (coverage driven)</vt:lpstr>
      <vt:lpstr>Influence: Bug-driven benchmarks</vt:lpstr>
      <vt:lpstr>Discussion points</vt:lpstr>
      <vt:lpstr>Readings</vt:lpstr>
      <vt:lpstr>The 6 years since Evaluating Fuzz Testing</vt:lpstr>
      <vt:lpstr>Method of study</vt:lpstr>
      <vt:lpstr>Targets under test</vt:lpstr>
      <vt:lpstr>Trial running times, counts</vt:lpstr>
      <vt:lpstr>Measure</vt:lpstr>
      <vt:lpstr>Statistical analysis</vt:lpstr>
      <vt:lpstr>Artifacts evaluated: Reproducibility problems</vt:lpstr>
      <vt:lpstr>Fuzzing Evaluation Recipe (for new fuzzer A)</vt:lpstr>
      <vt:lpstr>Discussion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Hicks, Michael W</cp:lastModifiedBy>
  <cp:revision>299</cp:revision>
  <dcterms:created xsi:type="dcterms:W3CDTF">2025-02-03T22:02:42Z</dcterms:created>
  <dcterms:modified xsi:type="dcterms:W3CDTF">2025-09-30T13:33:37Z</dcterms:modified>
</cp:coreProperties>
</file>