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147468946" r:id="rId3"/>
    <p:sldId id="2147468947" r:id="rId4"/>
    <p:sldId id="2147468950" r:id="rId5"/>
    <p:sldId id="2147468952" r:id="rId6"/>
    <p:sldId id="2147468953" r:id="rId7"/>
    <p:sldId id="2147468954" r:id="rId8"/>
    <p:sldId id="2147468948" r:id="rId9"/>
    <p:sldId id="2147468949" r:id="rId10"/>
    <p:sldId id="2147468956" r:id="rId11"/>
    <p:sldId id="2147468957" r:id="rId12"/>
    <p:sldId id="2147468964" r:id="rId13"/>
    <p:sldId id="2147468965" r:id="rId14"/>
    <p:sldId id="2147468959" r:id="rId15"/>
    <p:sldId id="2147468960" r:id="rId16"/>
    <p:sldId id="2147468961" r:id="rId17"/>
    <p:sldId id="2147468966" r:id="rId18"/>
    <p:sldId id="2147468962" r:id="rId19"/>
    <p:sldId id="2147468963" r:id="rId20"/>
    <p:sldId id="2147468958" r:id="rId21"/>
    <p:sldId id="21474689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58"/>
    <p:restoredTop sz="73469"/>
  </p:normalViewPr>
  <p:slideViewPr>
    <p:cSldViewPr snapToGrid="0">
      <p:cViewPr varScale="1">
        <p:scale>
          <a:sx n="92" d="100"/>
          <a:sy n="92" d="100"/>
        </p:scale>
        <p:origin x="4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client first connects, the client and server complete a TLS handshake during which the server presents an X.509 digital certificate, which is used to help identify and authenticate the server to the client. This certificate includes the identity of the server (e.g. website domain), a temporal validity period, a public key, and a digital signature provided by a trusted third party. The client checks that the certificate’s identity matches the requested domain name, that the certificate is within its validity period, and that the digital signature of the certificate is valid. The certificate’s public key is then used by the client to share a session secret with the server in order to establish an end-to-end cryptographic channel.</a:t>
            </a:r>
          </a:p>
        </p:txBody>
      </p:sp>
      <p:sp>
        <p:nvSpPr>
          <p:cNvPr id="4" name="Slide Number Placeholder 3"/>
          <p:cNvSpPr>
            <a:spLocks noGrp="1"/>
          </p:cNvSpPr>
          <p:nvPr>
            <p:ph type="sldNum" sz="quarter" idx="5"/>
          </p:nvPr>
        </p:nvSpPr>
        <p:spPr/>
        <p:txBody>
          <a:bodyPr/>
          <a:lstStyle/>
          <a:p>
            <a:fld id="{C123C96B-2B3F-7242-90A1-56E5F222F20D}" type="slidenum">
              <a:rPr lang="en-US" smtClean="0"/>
              <a:t>4</a:t>
            </a:fld>
            <a:endParaRPr lang="en-US"/>
          </a:p>
        </p:txBody>
      </p:sp>
    </p:spTree>
    <p:extLst>
      <p:ext uri="{BB962C8B-B14F-4D97-AF65-F5344CB8AC3E}">
        <p14:creationId xmlns:p14="http://schemas.microsoft.com/office/powerpoint/2010/main" val="358779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 network traffic collected from passive taps at Lawrence Berkeley National Laboratory (LBNL), the International Computer Science Institute (ICSI), and the National Energy Research Scientific Computing Center (NERSC), as well as a honeypot operated by a colleague on Amazon EC2. Extended the Bro’s SSL/TLS analyzer to recognize Heartbeat messages </a:t>
            </a:r>
          </a:p>
          <a:p>
            <a:endParaRPr lang="en-US" dirty="0"/>
          </a:p>
          <a:p>
            <a:r>
              <a:rPr lang="en-US" dirty="0"/>
              <a:t>No evidence of any exploit attempt up through April 7, 2014.</a:t>
            </a:r>
          </a:p>
          <a:p>
            <a:r>
              <a:rPr lang="en-US" dirty="0"/>
              <a:t>Detected vulnerability scans from potential attackers within 22 hours, and it is likely that popular sites were targeted before the onset of large, indiscriminate scans.</a:t>
            </a:r>
          </a:p>
          <a:p>
            <a:r>
              <a:rPr lang="en-US" dirty="0"/>
              <a:t>In total, we observed 5,948 attempts to exploit the vulnerability from 692 distinct hosts </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18</a:t>
            </a:fld>
            <a:endParaRPr lang="en-US"/>
          </a:p>
        </p:txBody>
      </p:sp>
    </p:spTree>
    <p:extLst>
      <p:ext uri="{BB962C8B-B14F-4D97-AF65-F5344CB8AC3E}">
        <p14:creationId xmlns:p14="http://schemas.microsoft.com/office/powerpoint/2010/main" val="205894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performed WHOIS lookups for the IP address of each vulnerable host appearing in our April 24, 2014 scan of the full IPv4 address space. We used the “abuse” e-mail contact extracted from each WHOIS record as our point of notification. </a:t>
            </a:r>
          </a:p>
          <a:p>
            <a:endParaRPr lang="en-US" dirty="0"/>
          </a:p>
          <a:p>
            <a:r>
              <a:rPr lang="en-US" dirty="0"/>
              <a:t>remaining 212,805 hosts corresponded to 4,648 distinct abuse contacts. Excluded 30x Amazon hosts.</a:t>
            </a:r>
          </a:p>
          <a:p>
            <a:endParaRPr lang="en-US" dirty="0"/>
          </a:p>
          <a:p>
            <a:r>
              <a:rPr lang="en-US" dirty="0"/>
              <a:t>We sent notifications to the first half (Group A) on April 28, 2014, and the second half (Group B) on May 7, 2014. </a:t>
            </a:r>
          </a:p>
          <a:p>
            <a:endParaRPr lang="en-US" dirty="0"/>
          </a:p>
          <a:p>
            <a:r>
              <a:rPr lang="en-US" dirty="0"/>
              <a:t>We conducted regular scans of the known vulnerable hosts every eight hours.</a:t>
            </a:r>
          </a:p>
          <a:p>
            <a:endParaRPr lang="en-US" dirty="0"/>
          </a:p>
          <a:p>
            <a:r>
              <a:rPr lang="en-US" dirty="0"/>
              <a:t>We did, however, find statistically significant differences between each of the categories of responses</a:t>
            </a:r>
          </a:p>
          <a:p>
            <a:endParaRPr lang="en-US" dirty="0"/>
          </a:p>
          <a:p>
            <a:r>
              <a:rPr lang="en-US" dirty="0"/>
              <a:t>Survey responses: When we asked why might the hosts we detected still be vulnerable, the most common responses were that they did not have direct control over those servers, or their own scans must have missed those hosts. It appears ignorance of the vulnerability and its threat did not play a factor in slow patching</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19</a:t>
            </a:fld>
            <a:endParaRPr lang="en-US"/>
          </a:p>
        </p:txBody>
      </p:sp>
    </p:spTree>
    <p:extLst>
      <p:ext uri="{BB962C8B-B14F-4D97-AF65-F5344CB8AC3E}">
        <p14:creationId xmlns:p14="http://schemas.microsoft.com/office/powerpoint/2010/main" val="8403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6</a:t>
            </a:fld>
            <a:endParaRPr lang="en-US"/>
          </a:p>
        </p:txBody>
      </p:sp>
    </p:spTree>
    <p:extLst>
      <p:ext uri="{BB962C8B-B14F-4D97-AF65-F5344CB8AC3E}">
        <p14:creationId xmlns:p14="http://schemas.microsoft.com/office/powerpoint/2010/main" val="30730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certificate includes the identity of the server (e.g. website domain), a temporal validity period, a public key, and a digital signature provided by a trusted third party.</a:t>
            </a:r>
          </a:p>
        </p:txBody>
      </p:sp>
      <p:sp>
        <p:nvSpPr>
          <p:cNvPr id="4" name="Slide Number Placeholder 3"/>
          <p:cNvSpPr>
            <a:spLocks noGrp="1"/>
          </p:cNvSpPr>
          <p:nvPr>
            <p:ph type="sldNum" sz="quarter" idx="5"/>
          </p:nvPr>
        </p:nvSpPr>
        <p:spPr/>
        <p:txBody>
          <a:bodyPr/>
          <a:lstStyle/>
          <a:p>
            <a:fld id="{C123C96B-2B3F-7242-90A1-56E5F222F20D}" type="slidenum">
              <a:rPr lang="en-US" smtClean="0"/>
              <a:t>7</a:t>
            </a:fld>
            <a:endParaRPr lang="en-US"/>
          </a:p>
        </p:txBody>
      </p:sp>
    </p:spTree>
    <p:extLst>
      <p:ext uri="{BB962C8B-B14F-4D97-AF65-F5344CB8AC3E}">
        <p14:creationId xmlns:p14="http://schemas.microsoft.com/office/powerpoint/2010/main" val="83683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Harder options to patching:</a:t>
            </a:r>
          </a:p>
          <a:p>
            <a:r>
              <a:rPr lang="en-US" dirty="0"/>
              <a:t>Could recompile without heartbeat extension, but that’s challenging</a:t>
            </a:r>
          </a:p>
          <a:p>
            <a:r>
              <a:rPr lang="en-US" dirty="0"/>
              <a:t>Could roll back to pre-March 2012 release</a:t>
            </a:r>
          </a:p>
          <a:p>
            <a:r>
              <a:rPr lang="en-US" dirty="0"/>
              <a:t>Could switch to different TLS software</a:t>
            </a:r>
          </a:p>
          <a:p>
            <a:endParaRPr lang="en-US" dirty="0"/>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9</a:t>
            </a:fld>
            <a:endParaRPr lang="en-US"/>
          </a:p>
        </p:txBody>
      </p:sp>
    </p:spTree>
    <p:extLst>
      <p:ext uri="{BB962C8B-B14F-4D97-AF65-F5344CB8AC3E}">
        <p14:creationId xmlns:p14="http://schemas.microsoft.com/office/powerpoint/2010/main" val="117285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mid-range machine running </a:t>
            </a:r>
            <a:r>
              <a:rPr lang="en-US" dirty="0" err="1"/>
              <a:t>ZMap</a:t>
            </a:r>
            <a:r>
              <a:rPr lang="en-US" dirty="0"/>
              <a:t> is capable of scanning for a given open port across the entire public IPv4 address space in under 45 minutes—over 97% of the theoretical maximum speed of gigabit Ethernet—without requiring specialized hardware or kernel modules. What what about </a:t>
            </a:r>
            <a:r>
              <a:rPr lang="en-US" dirty="0" err="1"/>
              <a:t>NAT’ed</a:t>
            </a:r>
            <a:r>
              <a:rPr lang="en-US" dirty="0"/>
              <a:t> devices?</a:t>
            </a:r>
          </a:p>
          <a:p>
            <a:endParaRPr lang="en-US" dirty="0"/>
          </a:p>
          <a:p>
            <a:r>
              <a:rPr lang="en-US" dirty="0"/>
              <a:t>No throttling: Assumes random scan so no worries about saturating links; assumes source host sufficiently provisioned. send probes as quickly as the source’s NIC can support, skipping the TCP/IP stack and generating Ethernet frames directly</a:t>
            </a:r>
          </a:p>
          <a:p>
            <a:endParaRPr lang="en-US" dirty="0"/>
          </a:p>
          <a:p>
            <a:r>
              <a:rPr lang="en-US" dirty="0"/>
              <a:t>No connection states, no retransmissions: Random scans using stateless protocols; no need for memory. Receiver of probes independent of sender.</a:t>
            </a:r>
          </a:p>
          <a:p>
            <a:endParaRPr lang="en-US" dirty="0"/>
          </a:p>
          <a:p>
            <a:r>
              <a:rPr lang="en-US" dirty="0"/>
              <a:t>Can do TCP SYN scans, ICMP echo request scans, and application-specific UDP scans, and it can interface easily with user-provided code to perform follow-up actions on discovered hosts.</a:t>
            </a:r>
          </a:p>
          <a:p>
            <a:endParaRPr lang="en-US" dirty="0"/>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12</a:t>
            </a:fld>
            <a:endParaRPr lang="en-US"/>
          </a:p>
        </p:txBody>
      </p:sp>
    </p:spTree>
    <p:extLst>
      <p:ext uri="{BB962C8B-B14F-4D97-AF65-F5344CB8AC3E}">
        <p14:creationId xmlns:p14="http://schemas.microsoft.com/office/powerpoint/2010/main" val="197024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DC3C-308E-B221-344C-A74E43C4F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201E7-ED69-01D4-0673-968A103E7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21A84-1D58-32AF-FE5A-173AF944A1E5}"/>
              </a:ext>
            </a:extLst>
          </p:cNvPr>
          <p:cNvSpPr>
            <a:spLocks noGrp="1"/>
          </p:cNvSpPr>
          <p:nvPr>
            <p:ph type="body" idx="1"/>
          </p:nvPr>
        </p:nvSpPr>
        <p:spPr/>
        <p:txBody>
          <a:bodyPr/>
          <a:lstStyle/>
          <a:p>
            <a:r>
              <a:rPr lang="en-US" dirty="0"/>
              <a:t>Each scan consists of three stages: (1) discovering hosts with port 443 (HTTPS) open by enumerating the public address space, (2) completing a TLS handshake with responsive addresses and collecting the presented certificate chains, and (3) performing certificate parsing and validation. </a:t>
            </a:r>
          </a:p>
          <a:p>
            <a:endParaRPr lang="en-US" dirty="0"/>
          </a:p>
          <a:p>
            <a:r>
              <a:rPr lang="en-US" dirty="0"/>
              <a:t>Presumably the Heartbeat stuff comes after this; maybe it skips step (3) at first?</a:t>
            </a:r>
          </a:p>
        </p:txBody>
      </p:sp>
      <p:sp>
        <p:nvSpPr>
          <p:cNvPr id="4" name="Slide Number Placeholder 3">
            <a:extLst>
              <a:ext uri="{FF2B5EF4-FFF2-40B4-BE49-F238E27FC236}">
                <a16:creationId xmlns:a16="http://schemas.microsoft.com/office/drawing/2014/main" id="{F02A3D7C-89AD-FA67-1760-2CCD8E0E0170}"/>
              </a:ext>
            </a:extLst>
          </p:cNvPr>
          <p:cNvSpPr>
            <a:spLocks noGrp="1"/>
          </p:cNvSpPr>
          <p:nvPr>
            <p:ph type="sldNum" sz="quarter" idx="5"/>
          </p:nvPr>
        </p:nvSpPr>
        <p:spPr/>
        <p:txBody>
          <a:bodyPr/>
          <a:lstStyle/>
          <a:p>
            <a:fld id="{C123C96B-2B3F-7242-90A1-56E5F222F20D}" type="slidenum">
              <a:rPr lang="en-US" smtClean="0"/>
              <a:t>13</a:t>
            </a:fld>
            <a:endParaRPr lang="en-US"/>
          </a:p>
        </p:txBody>
      </p:sp>
    </p:spTree>
    <p:extLst>
      <p:ext uri="{BB962C8B-B14F-4D97-AF65-F5344CB8AC3E}">
        <p14:creationId xmlns:p14="http://schemas.microsoft.com/office/powerpoint/2010/main" val="75611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Surprisingly, 10 </a:t>
            </a:r>
            <a:r>
              <a:rPr lang="en-US" dirty="0" err="1"/>
              <a:t>ASes</a:t>
            </a:r>
            <a:r>
              <a:rPr lang="en-US" dirty="0"/>
              <a:t> accounted for over 50% of vulnerable HTTPS hosts but represented only 8.6% of all HTTPS hosts</a:t>
            </a:r>
          </a:p>
          <a:p>
            <a:endParaRPr lang="en-US" dirty="0"/>
          </a:p>
          <a:p>
            <a:r>
              <a:rPr lang="en-US" dirty="0"/>
              <a:t>Also impacted mail servers, bitcoin clients, tor servers &amp; clients, and others, both software-based services and embedded devices.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15</a:t>
            </a:fld>
            <a:endParaRPr lang="en-US"/>
          </a:p>
        </p:txBody>
      </p:sp>
    </p:spTree>
    <p:extLst>
      <p:ext uri="{BB962C8B-B14F-4D97-AF65-F5344CB8AC3E}">
        <p14:creationId xmlns:p14="http://schemas.microsoft.com/office/powerpoint/2010/main" val="88715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patch rate quickly dropped after two weeks, with only a very modest decline between April 26 and June 4, 2014. </a:t>
            </a:r>
          </a:p>
          <a:p>
            <a:endParaRPr lang="en-US" dirty="0"/>
          </a:p>
          <a:p>
            <a:r>
              <a:rPr lang="en-US" dirty="0"/>
              <a:t>between April 22, 14:35 EDT and April 23, 14:35 EDT, during which the total number of vulnerable hosts fell by nearly a factor of two, from 4.6% to 2.6%. This </a:t>
            </a:r>
            <a:r>
              <a:rPr lang="en-US" dirty="0" err="1"/>
              <a:t>dropoff</a:t>
            </a:r>
            <a:r>
              <a:rPr lang="en-US" dirty="0"/>
              <a:t> occurred because several heavily affected </a:t>
            </a:r>
            <a:r>
              <a:rPr lang="en-US" dirty="0" err="1"/>
              <a:t>ASes</a:t>
            </a:r>
            <a:r>
              <a:rPr lang="en-US" dirty="0"/>
              <a:t> patched many of their systems within a short time frame. </a:t>
            </a:r>
          </a:p>
          <a:p>
            <a:endParaRPr lang="en-US" dirty="0"/>
          </a:p>
          <a:p>
            <a:r>
              <a:rPr lang="en-US" dirty="0"/>
              <a:t>--</a:t>
            </a:r>
          </a:p>
          <a:p>
            <a:endParaRPr lang="en-US" dirty="0"/>
          </a:p>
          <a:p>
            <a:r>
              <a:rPr lang="en-US" dirty="0"/>
              <a:t>2008, a bug was discovered in the Debian OpenSSL package, in which the generation of cryptographic keys had a severely limited source of entropy, reducing the space of possible keys to a few hundred thousand. The lack of entropy allowed attackers to fully enumerate the SSL and SSH keys generated on Debian systems, thus making it vital for Debian OpenSSL users to generate fresh replacement keys.</a:t>
            </a:r>
          </a:p>
          <a:p>
            <a:endParaRPr lang="en-US" dirty="0"/>
          </a:p>
          <a:p>
            <a:r>
              <a:rPr lang="en-US" dirty="0"/>
              <a:t>Some methodological challenges with the second chart: ‘do the comparison by framing the basic unit of “did an affected party respond” in terms of aggregate entities very likely controlled by the same party (and thus will update at the same time). … Heartbleed IPv4 dataset (labelled “patch”), we deem an entity as “fixed” if all servers presenting the same certificate are now no longer vulnerable’</a:t>
            </a:r>
          </a:p>
          <a:p>
            <a:endParaRPr lang="en-US" dirty="0"/>
          </a:p>
          <a:p>
            <a:r>
              <a:rPr lang="en-US" dirty="0"/>
              <a:t>Entities vulnerable to Heartbleed patched somewhat more quickly than in the Debian scenario. But </a:t>
            </a:r>
          </a:p>
        </p:txBody>
      </p:sp>
      <p:sp>
        <p:nvSpPr>
          <p:cNvPr id="4" name="Slide Number Placeholder 3"/>
          <p:cNvSpPr>
            <a:spLocks noGrp="1"/>
          </p:cNvSpPr>
          <p:nvPr>
            <p:ph type="sldNum" sz="quarter" idx="5"/>
          </p:nvPr>
        </p:nvSpPr>
        <p:spPr/>
        <p:txBody>
          <a:bodyPr/>
          <a:lstStyle/>
          <a:p>
            <a:fld id="{C123C96B-2B3F-7242-90A1-56E5F222F20D}" type="slidenum">
              <a:rPr lang="en-US" smtClean="0"/>
              <a:t>16</a:t>
            </a:fld>
            <a:endParaRPr lang="en-US"/>
          </a:p>
        </p:txBody>
      </p:sp>
    </p:spTree>
    <p:extLst>
      <p:ext uri="{BB962C8B-B14F-4D97-AF65-F5344CB8AC3E}">
        <p14:creationId xmlns:p14="http://schemas.microsoft.com/office/powerpoint/2010/main" val="371238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of all HTTPS sites in the Alexa Top 1 Million replaced certificates and 4% revoked their certificates between April 9 and April 30, 2014. </a:t>
            </a:r>
          </a:p>
          <a:p>
            <a:endParaRPr lang="en-US" dirty="0"/>
          </a:p>
          <a:p>
            <a:r>
              <a:rPr lang="en-US" dirty="0"/>
              <a:t>When a certificate or key can no longer be trusted, sites can request the issuing CA to revoke the certificate. CAs accomplish this by publishing certificate revocation lists (CRLs) and supporting the Online Certificate Status Protocol (OCSP) for live queries.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19% of the vulnerable sites that did replace their certificates also revoked the original certificate in the same time frame, and even more striking that 14% re-used the same private key, thus gaining no actual protection by the replacement.</a:t>
            </a:r>
          </a:p>
          <a:p>
            <a:endParaRPr lang="en-US" dirty="0"/>
          </a:p>
          <a:p>
            <a:r>
              <a:rPr lang="en-US" dirty="0"/>
              <a:t>Revoking such a large number of certificates burdens both clients and servers. Clients must download large CRLs, which CAs must host. GlobalSign’s CRL expanded the most, from 2 KB to 4.7 MB due to </a:t>
            </a:r>
            <a:r>
              <a:rPr lang="en-US" dirty="0" err="1"/>
              <a:t>CloudFlare’s</a:t>
            </a:r>
            <a:r>
              <a:rPr lang="en-US" dirty="0"/>
              <a:t> revocations. </a:t>
            </a:r>
          </a:p>
        </p:txBody>
      </p:sp>
      <p:sp>
        <p:nvSpPr>
          <p:cNvPr id="4" name="Slide Number Placeholder 3"/>
          <p:cNvSpPr>
            <a:spLocks noGrp="1"/>
          </p:cNvSpPr>
          <p:nvPr>
            <p:ph type="sldNum" sz="quarter" idx="5"/>
          </p:nvPr>
        </p:nvSpPr>
        <p:spPr/>
        <p:txBody>
          <a:bodyPr/>
          <a:lstStyle/>
          <a:p>
            <a:fld id="{C123C96B-2B3F-7242-90A1-56E5F222F20D}" type="slidenum">
              <a:rPr lang="en-US" smtClean="0"/>
              <a:t>17</a:t>
            </a:fld>
            <a:endParaRPr lang="en-US"/>
          </a:p>
        </p:txBody>
      </p:sp>
    </p:spTree>
    <p:extLst>
      <p:ext uri="{BB962C8B-B14F-4D97-AF65-F5344CB8AC3E}">
        <p14:creationId xmlns:p14="http://schemas.microsoft.com/office/powerpoint/2010/main" val="124843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11/12/25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11/12/25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11/12/25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11/12/25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2000742" y="3350837"/>
            <a:ext cx="4738255" cy="2762519"/>
          </a:xfrm>
        </p:spPr>
        <p:txBody>
          <a:bodyPr>
            <a:normAutofit/>
          </a:bodyPr>
          <a:lstStyle/>
          <a:p>
            <a:r>
              <a:rPr lang="en-US" sz="3200" dirty="0"/>
              <a:t>UPenn CIS 7000-010</a:t>
            </a:r>
          </a:p>
          <a:p>
            <a:r>
              <a:rPr lang="en-US" sz="3200" dirty="0"/>
              <a:t>11/13/2025</a:t>
            </a:r>
          </a:p>
          <a:p>
            <a:endParaRPr lang="en-US" dirty="0"/>
          </a:p>
        </p:txBody>
      </p:sp>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596251"/>
            <a:ext cx="569173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t>The Matter of Heartbleed</a:t>
            </a:r>
          </a:p>
        </p:txBody>
      </p:sp>
      <p:pic>
        <p:nvPicPr>
          <p:cNvPr id="1026" name="Picture 2" descr="Heartbleed Bug">
            <a:extLst>
              <a:ext uri="{FF2B5EF4-FFF2-40B4-BE49-F238E27FC236}">
                <a16:creationId xmlns:a16="http://schemas.microsoft.com/office/drawing/2014/main" id="{33A9BC2C-0452-E8E4-7F75-5804F8743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091" y="3078824"/>
            <a:ext cx="2897417" cy="35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73CF-C629-4A81-85B8-22808DFCB41B}"/>
              </a:ext>
            </a:extLst>
          </p:cNvPr>
          <p:cNvSpPr>
            <a:spLocks noGrp="1"/>
          </p:cNvSpPr>
          <p:nvPr>
            <p:ph type="ctrTitle"/>
          </p:nvPr>
        </p:nvSpPr>
        <p:spPr/>
        <p:txBody>
          <a:bodyPr/>
          <a:lstStyle/>
          <a:p>
            <a:r>
              <a:rPr lang="en-US" dirty="0"/>
              <a:t>So what happened?</a:t>
            </a:r>
          </a:p>
        </p:txBody>
      </p:sp>
      <p:sp>
        <p:nvSpPr>
          <p:cNvPr id="3" name="Subtitle 2">
            <a:extLst>
              <a:ext uri="{FF2B5EF4-FFF2-40B4-BE49-F238E27FC236}">
                <a16:creationId xmlns:a16="http://schemas.microsoft.com/office/drawing/2014/main" id="{1E8275D4-69FD-B77F-3068-27806572EC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2260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67F6-8EC7-DDDC-68D2-53A26877EB6E}"/>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39255B73-2FDB-283F-374B-364AFB9DE8A6}"/>
              </a:ext>
            </a:extLst>
          </p:cNvPr>
          <p:cNvSpPr>
            <a:spLocks noGrp="1"/>
          </p:cNvSpPr>
          <p:nvPr>
            <p:ph idx="1"/>
          </p:nvPr>
        </p:nvSpPr>
        <p:spPr/>
        <p:txBody>
          <a:bodyPr/>
          <a:lstStyle/>
          <a:p>
            <a:r>
              <a:rPr lang="en-US" dirty="0"/>
              <a:t>Which software was vulnerable?</a:t>
            </a:r>
          </a:p>
          <a:p>
            <a:r>
              <a:rPr lang="en-US" dirty="0"/>
              <a:t>Which sites were vulnerable?</a:t>
            </a:r>
          </a:p>
          <a:p>
            <a:r>
              <a:rPr lang="en-US" dirty="0"/>
              <a:t>When were they patched?</a:t>
            </a:r>
          </a:p>
          <a:p>
            <a:r>
              <a:rPr lang="en-US" dirty="0"/>
              <a:t>When were certificates replaced?</a:t>
            </a:r>
          </a:p>
          <a:p>
            <a:r>
              <a:rPr lang="en-US" dirty="0"/>
              <a:t>Was there evidence of attempted exploitation?</a:t>
            </a:r>
          </a:p>
          <a:p>
            <a:r>
              <a:rPr lang="en-US" dirty="0"/>
              <a:t>Did patching rates improve after a notification campaign?</a:t>
            </a:r>
          </a:p>
          <a:p>
            <a:endParaRPr lang="en-US" dirty="0"/>
          </a:p>
        </p:txBody>
      </p:sp>
    </p:spTree>
    <p:extLst>
      <p:ext uri="{BB962C8B-B14F-4D97-AF65-F5344CB8AC3E}">
        <p14:creationId xmlns:p14="http://schemas.microsoft.com/office/powerpoint/2010/main" val="27303786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268C-4D36-3B0A-264E-143CF66F1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9E64D-7C77-1952-BCB6-3D89F1497F1E}"/>
              </a:ext>
            </a:extLst>
          </p:cNvPr>
          <p:cNvSpPr>
            <a:spLocks noGrp="1"/>
          </p:cNvSpPr>
          <p:nvPr>
            <p:ph type="title"/>
          </p:nvPr>
        </p:nvSpPr>
        <p:spPr/>
        <p:txBody>
          <a:bodyPr/>
          <a:lstStyle/>
          <a:p>
            <a:r>
              <a:rPr lang="en-US" dirty="0"/>
              <a:t>Primary method: </a:t>
            </a:r>
            <a:r>
              <a:rPr lang="en-US" dirty="0" err="1"/>
              <a:t>ZMap</a:t>
            </a:r>
            <a:r>
              <a:rPr lang="en-US" dirty="0"/>
              <a:t> scans</a:t>
            </a:r>
          </a:p>
        </p:txBody>
      </p:sp>
      <p:pic>
        <p:nvPicPr>
          <p:cNvPr id="6" name="Picture 5">
            <a:extLst>
              <a:ext uri="{FF2B5EF4-FFF2-40B4-BE49-F238E27FC236}">
                <a16:creationId xmlns:a16="http://schemas.microsoft.com/office/drawing/2014/main" id="{9B798876-94C9-EF5A-EC8F-27C851095EA0}"/>
              </a:ext>
            </a:extLst>
          </p:cNvPr>
          <p:cNvPicPr>
            <a:picLocks noChangeAspect="1"/>
          </p:cNvPicPr>
          <p:nvPr/>
        </p:nvPicPr>
        <p:blipFill>
          <a:blip r:embed="rId3"/>
          <a:stretch>
            <a:fillRect/>
          </a:stretch>
        </p:blipFill>
        <p:spPr>
          <a:xfrm>
            <a:off x="2209800" y="1690688"/>
            <a:ext cx="7772400" cy="4057290"/>
          </a:xfrm>
          <a:prstGeom prst="rect">
            <a:avLst/>
          </a:prstGeom>
        </p:spPr>
      </p:pic>
      <p:sp>
        <p:nvSpPr>
          <p:cNvPr id="8" name="TextBox 7">
            <a:extLst>
              <a:ext uri="{FF2B5EF4-FFF2-40B4-BE49-F238E27FC236}">
                <a16:creationId xmlns:a16="http://schemas.microsoft.com/office/drawing/2014/main" id="{EC50A52C-3222-A9A8-6A21-C97EC36E5275}"/>
              </a:ext>
            </a:extLst>
          </p:cNvPr>
          <p:cNvSpPr txBox="1"/>
          <p:nvPr/>
        </p:nvSpPr>
        <p:spPr>
          <a:xfrm>
            <a:off x="2777836" y="5971235"/>
            <a:ext cx="6636327" cy="646331"/>
          </a:xfrm>
          <a:prstGeom prst="rect">
            <a:avLst/>
          </a:prstGeom>
          <a:noFill/>
        </p:spPr>
        <p:txBody>
          <a:bodyPr wrap="square">
            <a:spAutoFit/>
          </a:bodyPr>
          <a:lstStyle/>
          <a:p>
            <a:r>
              <a:rPr lang="en-US" dirty="0" err="1"/>
              <a:t>Durumeric</a:t>
            </a:r>
            <a:r>
              <a:rPr lang="en-US" dirty="0"/>
              <a:t>, </a:t>
            </a:r>
            <a:r>
              <a:rPr lang="en-US" dirty="0" err="1"/>
              <a:t>Wustrow</a:t>
            </a:r>
            <a:r>
              <a:rPr lang="en-US" dirty="0"/>
              <a:t>, and Halderman: </a:t>
            </a:r>
            <a:r>
              <a:rPr lang="en-US" i="1" dirty="0" err="1"/>
              <a:t>ZMap</a:t>
            </a:r>
            <a:r>
              <a:rPr lang="en-US" i="1" dirty="0"/>
              <a:t>: Fast Internet-Wide Scanning and its Security Applications</a:t>
            </a:r>
            <a:r>
              <a:rPr lang="en-US" dirty="0"/>
              <a:t>, USENIX Security 2013</a:t>
            </a:r>
          </a:p>
        </p:txBody>
      </p:sp>
    </p:spTree>
    <p:extLst>
      <p:ext uri="{BB962C8B-B14F-4D97-AF65-F5344CB8AC3E}">
        <p14:creationId xmlns:p14="http://schemas.microsoft.com/office/powerpoint/2010/main" val="385505058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8B901-71E3-2838-733F-078B2A10F1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08C88E-8979-20AF-3CA9-5356762BF896}"/>
              </a:ext>
            </a:extLst>
          </p:cNvPr>
          <p:cNvPicPr>
            <a:picLocks noChangeAspect="1"/>
          </p:cNvPicPr>
          <p:nvPr/>
        </p:nvPicPr>
        <p:blipFill>
          <a:blip r:embed="rId3"/>
          <a:stretch>
            <a:fillRect/>
          </a:stretch>
        </p:blipFill>
        <p:spPr>
          <a:xfrm>
            <a:off x="6735769" y="1590253"/>
            <a:ext cx="5081666" cy="5900860"/>
          </a:xfrm>
          <a:prstGeom prst="rect">
            <a:avLst/>
          </a:prstGeom>
        </p:spPr>
      </p:pic>
      <p:sp>
        <p:nvSpPr>
          <p:cNvPr id="2" name="Title 1">
            <a:extLst>
              <a:ext uri="{FF2B5EF4-FFF2-40B4-BE49-F238E27FC236}">
                <a16:creationId xmlns:a16="http://schemas.microsoft.com/office/drawing/2014/main" id="{9B9BB02D-411A-D320-DE7A-CA69977DDACF}"/>
              </a:ext>
            </a:extLst>
          </p:cNvPr>
          <p:cNvSpPr>
            <a:spLocks noGrp="1"/>
          </p:cNvSpPr>
          <p:nvPr>
            <p:ph type="title"/>
          </p:nvPr>
        </p:nvSpPr>
        <p:spPr/>
        <p:txBody>
          <a:bodyPr/>
          <a:lstStyle/>
          <a:p>
            <a:r>
              <a:rPr lang="en-US" dirty="0"/>
              <a:t>Primary method: </a:t>
            </a:r>
            <a:r>
              <a:rPr lang="en-US" dirty="0" err="1"/>
              <a:t>ZMap</a:t>
            </a:r>
            <a:r>
              <a:rPr lang="en-US" dirty="0"/>
              <a:t> scans</a:t>
            </a:r>
          </a:p>
        </p:txBody>
      </p:sp>
      <p:pic>
        <p:nvPicPr>
          <p:cNvPr id="6" name="Picture 5">
            <a:extLst>
              <a:ext uri="{FF2B5EF4-FFF2-40B4-BE49-F238E27FC236}">
                <a16:creationId xmlns:a16="http://schemas.microsoft.com/office/drawing/2014/main" id="{FDBEA185-8191-FF05-0B69-9BFC3F32AEBC}"/>
              </a:ext>
            </a:extLst>
          </p:cNvPr>
          <p:cNvPicPr>
            <a:picLocks noChangeAspect="1"/>
          </p:cNvPicPr>
          <p:nvPr/>
        </p:nvPicPr>
        <p:blipFill>
          <a:blip r:embed="rId4"/>
          <a:stretch>
            <a:fillRect/>
          </a:stretch>
        </p:blipFill>
        <p:spPr>
          <a:xfrm>
            <a:off x="602919" y="1590253"/>
            <a:ext cx="5493081" cy="2867457"/>
          </a:xfrm>
          <a:prstGeom prst="rect">
            <a:avLst/>
          </a:prstGeom>
        </p:spPr>
      </p:pic>
      <p:sp>
        <p:nvSpPr>
          <p:cNvPr id="8" name="TextBox 7">
            <a:extLst>
              <a:ext uri="{FF2B5EF4-FFF2-40B4-BE49-F238E27FC236}">
                <a16:creationId xmlns:a16="http://schemas.microsoft.com/office/drawing/2014/main" id="{D63B052C-3C57-991C-83B5-3A470BEE9E92}"/>
              </a:ext>
            </a:extLst>
          </p:cNvPr>
          <p:cNvSpPr txBox="1"/>
          <p:nvPr/>
        </p:nvSpPr>
        <p:spPr>
          <a:xfrm>
            <a:off x="374565" y="4526907"/>
            <a:ext cx="6636327" cy="646331"/>
          </a:xfrm>
          <a:prstGeom prst="rect">
            <a:avLst/>
          </a:prstGeom>
          <a:noFill/>
        </p:spPr>
        <p:txBody>
          <a:bodyPr wrap="square">
            <a:spAutoFit/>
          </a:bodyPr>
          <a:lstStyle/>
          <a:p>
            <a:r>
              <a:rPr lang="en-US" dirty="0" err="1"/>
              <a:t>Durumeric</a:t>
            </a:r>
            <a:r>
              <a:rPr lang="en-US" dirty="0"/>
              <a:t>, </a:t>
            </a:r>
            <a:r>
              <a:rPr lang="en-US" dirty="0" err="1"/>
              <a:t>Wustrow</a:t>
            </a:r>
            <a:r>
              <a:rPr lang="en-US" dirty="0"/>
              <a:t>, and Halderman: </a:t>
            </a:r>
            <a:r>
              <a:rPr lang="en-US" i="1" dirty="0" err="1"/>
              <a:t>ZMap</a:t>
            </a:r>
            <a:r>
              <a:rPr lang="en-US" i="1" dirty="0"/>
              <a:t>: Fast Internet-Wide Scanning and its Security Applications</a:t>
            </a:r>
            <a:r>
              <a:rPr lang="en-US" dirty="0"/>
              <a:t>, USENIX Security 2013</a:t>
            </a:r>
          </a:p>
        </p:txBody>
      </p:sp>
      <p:pic>
        <p:nvPicPr>
          <p:cNvPr id="3" name="Picture 2" descr="Heartbleed Bug">
            <a:extLst>
              <a:ext uri="{FF2B5EF4-FFF2-40B4-BE49-F238E27FC236}">
                <a16:creationId xmlns:a16="http://schemas.microsoft.com/office/drawing/2014/main" id="{8C5A9475-F61C-91CB-D1C0-C51E79BA3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19" y="5389432"/>
            <a:ext cx="1178077" cy="14268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37DD-6D2B-2E6D-5A4B-22C03836ED2C}"/>
              </a:ext>
            </a:extLst>
          </p:cNvPr>
          <p:cNvSpPr txBox="1"/>
          <p:nvPr/>
        </p:nvSpPr>
        <p:spPr>
          <a:xfrm>
            <a:off x="1733433" y="5389432"/>
            <a:ext cx="4706801" cy="1107996"/>
          </a:xfrm>
          <a:prstGeom prst="rect">
            <a:avLst/>
          </a:prstGeom>
          <a:noFill/>
        </p:spPr>
        <p:txBody>
          <a:bodyPr wrap="none" rtlCol="0">
            <a:spAutoFit/>
          </a:bodyPr>
          <a:lstStyle/>
          <a:p>
            <a:pPr marL="285750" indent="-285750">
              <a:buFontTx/>
              <a:buChar char="-"/>
            </a:pPr>
            <a:r>
              <a:rPr lang="en-US" sz="2200" dirty="0"/>
              <a:t>Connect to host via TLS</a:t>
            </a:r>
          </a:p>
          <a:p>
            <a:pPr marL="285750" indent="-285750">
              <a:buFontTx/>
              <a:buChar char="-"/>
            </a:pPr>
            <a:r>
              <a:rPr lang="en-US" sz="2200" dirty="0"/>
              <a:t>Send Heartbeat message with size 0</a:t>
            </a:r>
          </a:p>
          <a:p>
            <a:pPr marL="285750" indent="-285750">
              <a:buFontTx/>
              <a:buChar char="-"/>
            </a:pPr>
            <a:r>
              <a:rPr lang="en-US" sz="2200" dirty="0"/>
              <a:t>If response received, then vulnerable</a:t>
            </a:r>
          </a:p>
        </p:txBody>
      </p:sp>
    </p:spTree>
    <p:extLst>
      <p:ext uri="{BB962C8B-B14F-4D97-AF65-F5344CB8AC3E}">
        <p14:creationId xmlns:p14="http://schemas.microsoft.com/office/powerpoint/2010/main" val="3158664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dissolv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dissolv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D308-DE0F-FC19-31F3-E103EF912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5E5EA-F374-2950-5BA6-6B9D73B37C74}"/>
              </a:ext>
            </a:extLst>
          </p:cNvPr>
          <p:cNvSpPr>
            <a:spLocks noGrp="1"/>
          </p:cNvSpPr>
          <p:nvPr>
            <p:ph type="title"/>
          </p:nvPr>
        </p:nvSpPr>
        <p:spPr/>
        <p:txBody>
          <a:bodyPr/>
          <a:lstStyle/>
          <a:p>
            <a:r>
              <a:rPr lang="en-US" dirty="0"/>
              <a:t>Which software was vulnerable?</a:t>
            </a:r>
          </a:p>
        </p:txBody>
      </p:sp>
      <p:pic>
        <p:nvPicPr>
          <p:cNvPr id="6" name="Content Placeholder 5">
            <a:extLst>
              <a:ext uri="{FF2B5EF4-FFF2-40B4-BE49-F238E27FC236}">
                <a16:creationId xmlns:a16="http://schemas.microsoft.com/office/drawing/2014/main" id="{8F9D33CC-10A2-CED1-F1AF-AF5D72D63402}"/>
              </a:ext>
            </a:extLst>
          </p:cNvPr>
          <p:cNvPicPr>
            <a:picLocks noGrp="1" noChangeAspect="1"/>
          </p:cNvPicPr>
          <p:nvPr>
            <p:ph idx="1"/>
          </p:nvPr>
        </p:nvPicPr>
        <p:blipFill>
          <a:blip r:embed="rId2"/>
          <a:stretch>
            <a:fillRect/>
          </a:stretch>
        </p:blipFill>
        <p:spPr>
          <a:xfrm>
            <a:off x="838200" y="2530840"/>
            <a:ext cx="10515600" cy="2940908"/>
          </a:xfrm>
          <a:prstGeom prst="rect">
            <a:avLst/>
          </a:prstGeom>
        </p:spPr>
      </p:pic>
      <p:sp>
        <p:nvSpPr>
          <p:cNvPr id="7" name="TextBox 6">
            <a:extLst>
              <a:ext uri="{FF2B5EF4-FFF2-40B4-BE49-F238E27FC236}">
                <a16:creationId xmlns:a16="http://schemas.microsoft.com/office/drawing/2014/main" id="{C3A612BA-43DE-BA68-0C6E-A123B676CCCB}"/>
              </a:ext>
            </a:extLst>
          </p:cNvPr>
          <p:cNvSpPr txBox="1"/>
          <p:nvPr/>
        </p:nvSpPr>
        <p:spPr>
          <a:xfrm>
            <a:off x="3763310" y="2069175"/>
            <a:ext cx="4665380" cy="461665"/>
          </a:xfrm>
          <a:prstGeom prst="rect">
            <a:avLst/>
          </a:prstGeom>
          <a:noFill/>
        </p:spPr>
        <p:txBody>
          <a:bodyPr wrap="none" rtlCol="0">
            <a:spAutoFit/>
          </a:bodyPr>
          <a:lstStyle/>
          <a:p>
            <a:r>
              <a:rPr lang="en-US" sz="2400" dirty="0"/>
              <a:t>Used TLS implemented by OpenSSL:</a:t>
            </a:r>
          </a:p>
        </p:txBody>
      </p:sp>
    </p:spTree>
    <p:extLst>
      <p:ext uri="{BB962C8B-B14F-4D97-AF65-F5344CB8AC3E}">
        <p14:creationId xmlns:p14="http://schemas.microsoft.com/office/powerpoint/2010/main" val="133255004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EF63-D5A3-2113-7E4D-6B5C61ADB848}"/>
              </a:ext>
            </a:extLst>
          </p:cNvPr>
          <p:cNvSpPr>
            <a:spLocks noGrp="1"/>
          </p:cNvSpPr>
          <p:nvPr>
            <p:ph type="title"/>
          </p:nvPr>
        </p:nvSpPr>
        <p:spPr/>
        <p:txBody>
          <a:bodyPr/>
          <a:lstStyle/>
          <a:p>
            <a:r>
              <a:rPr lang="en-US" dirty="0"/>
              <a:t>Which sites were vulnerable?</a:t>
            </a:r>
          </a:p>
        </p:txBody>
      </p:sp>
      <p:sp>
        <p:nvSpPr>
          <p:cNvPr id="3" name="Content Placeholder 2">
            <a:extLst>
              <a:ext uri="{FF2B5EF4-FFF2-40B4-BE49-F238E27FC236}">
                <a16:creationId xmlns:a16="http://schemas.microsoft.com/office/drawing/2014/main" id="{604A5A92-12B6-D75E-2853-5672C553F97C}"/>
              </a:ext>
            </a:extLst>
          </p:cNvPr>
          <p:cNvSpPr>
            <a:spLocks noGrp="1"/>
          </p:cNvSpPr>
          <p:nvPr>
            <p:ph idx="1"/>
          </p:nvPr>
        </p:nvSpPr>
        <p:spPr>
          <a:xfrm>
            <a:off x="1010516" y="5229225"/>
            <a:ext cx="4875068" cy="1325563"/>
          </a:xfrm>
        </p:spPr>
        <p:txBody>
          <a:bodyPr>
            <a:normAutofit fontScale="92500" lnSpcReduction="20000"/>
          </a:bodyPr>
          <a:lstStyle/>
          <a:p>
            <a:pPr marL="0" indent="0">
              <a:buNone/>
            </a:pPr>
            <a:r>
              <a:rPr lang="en-US" dirty="0"/>
              <a:t>All of the Alexa Top 100 websites were patched within 48 hours of disclosure—prior to the start of the authors’ scans</a:t>
            </a:r>
          </a:p>
        </p:txBody>
      </p:sp>
      <p:pic>
        <p:nvPicPr>
          <p:cNvPr id="4" name="Picture 3">
            <a:extLst>
              <a:ext uri="{FF2B5EF4-FFF2-40B4-BE49-F238E27FC236}">
                <a16:creationId xmlns:a16="http://schemas.microsoft.com/office/drawing/2014/main" id="{99FC1AB7-F483-DB94-9C92-9576FD8FC4BC}"/>
              </a:ext>
            </a:extLst>
          </p:cNvPr>
          <p:cNvPicPr>
            <a:picLocks noChangeAspect="1"/>
          </p:cNvPicPr>
          <p:nvPr/>
        </p:nvPicPr>
        <p:blipFill>
          <a:blip r:embed="rId3"/>
          <a:stretch>
            <a:fillRect/>
          </a:stretch>
        </p:blipFill>
        <p:spPr>
          <a:xfrm>
            <a:off x="838200" y="1690688"/>
            <a:ext cx="5219700" cy="3403600"/>
          </a:xfrm>
          <a:prstGeom prst="rect">
            <a:avLst/>
          </a:prstGeom>
        </p:spPr>
      </p:pic>
      <p:pic>
        <p:nvPicPr>
          <p:cNvPr id="7" name="Picture 6">
            <a:extLst>
              <a:ext uri="{FF2B5EF4-FFF2-40B4-BE49-F238E27FC236}">
                <a16:creationId xmlns:a16="http://schemas.microsoft.com/office/drawing/2014/main" id="{31A814CA-69CC-09AF-94D9-FD2ABE3CBB8A}"/>
              </a:ext>
            </a:extLst>
          </p:cNvPr>
          <p:cNvPicPr>
            <a:picLocks noChangeAspect="1"/>
          </p:cNvPicPr>
          <p:nvPr/>
        </p:nvPicPr>
        <p:blipFill>
          <a:blip r:embed="rId4"/>
          <a:stretch>
            <a:fillRect/>
          </a:stretch>
        </p:blipFill>
        <p:spPr>
          <a:xfrm>
            <a:off x="6266298" y="3417888"/>
            <a:ext cx="5232400" cy="3136900"/>
          </a:xfrm>
          <a:prstGeom prst="rect">
            <a:avLst/>
          </a:prstGeom>
        </p:spPr>
      </p:pic>
      <p:sp>
        <p:nvSpPr>
          <p:cNvPr id="8" name="Content Placeholder 2">
            <a:extLst>
              <a:ext uri="{FF2B5EF4-FFF2-40B4-BE49-F238E27FC236}">
                <a16:creationId xmlns:a16="http://schemas.microsoft.com/office/drawing/2014/main" id="{02B2C4DA-5927-6928-818F-FCF41C412414}"/>
              </a:ext>
            </a:extLst>
          </p:cNvPr>
          <p:cNvSpPr txBox="1">
            <a:spLocks/>
          </p:cNvSpPr>
          <p:nvPr/>
        </p:nvSpPr>
        <p:spPr>
          <a:xfrm>
            <a:off x="6266298" y="1702233"/>
            <a:ext cx="5219700" cy="17156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11.5% of HTTPS-enabled sites were vulnerable at their first scan</a:t>
            </a:r>
            <a:r>
              <a:rPr lang="en-US" dirty="0"/>
              <a:t>.</a:t>
            </a:r>
            <a:r>
              <a:rPr lang="en-US" b="1" dirty="0"/>
              <a:t> </a:t>
            </a:r>
            <a:r>
              <a:rPr lang="en-US" dirty="0"/>
              <a:t>Between 24–55% of the </a:t>
            </a:r>
            <a:r>
              <a:rPr lang="en-US" i="1" dirty="0"/>
              <a:t>Alexa Top 1 Million </a:t>
            </a:r>
            <a:r>
              <a:rPr lang="en-US" dirty="0"/>
              <a:t>HTTPS websites vulnerable at the time of disclosure</a:t>
            </a:r>
            <a:endParaRPr lang="en-US" b="1" dirty="0"/>
          </a:p>
        </p:txBody>
      </p:sp>
    </p:spTree>
    <p:extLst>
      <p:ext uri="{BB962C8B-B14F-4D97-AF65-F5344CB8AC3E}">
        <p14:creationId xmlns:p14="http://schemas.microsoft.com/office/powerpoint/2010/main" val="17004222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D3EF-A028-FFB6-B9FF-39E8319ABE9A}"/>
              </a:ext>
            </a:extLst>
          </p:cNvPr>
          <p:cNvSpPr>
            <a:spLocks noGrp="1"/>
          </p:cNvSpPr>
          <p:nvPr>
            <p:ph type="title"/>
          </p:nvPr>
        </p:nvSpPr>
        <p:spPr/>
        <p:txBody>
          <a:bodyPr/>
          <a:lstStyle/>
          <a:p>
            <a:r>
              <a:rPr lang="en-US" dirty="0"/>
              <a:t>When were they patched?</a:t>
            </a:r>
          </a:p>
        </p:txBody>
      </p:sp>
      <p:pic>
        <p:nvPicPr>
          <p:cNvPr id="4" name="Picture 3">
            <a:extLst>
              <a:ext uri="{FF2B5EF4-FFF2-40B4-BE49-F238E27FC236}">
                <a16:creationId xmlns:a16="http://schemas.microsoft.com/office/drawing/2014/main" id="{6F19B936-EC42-DA3D-1D53-E6A1891B6501}"/>
              </a:ext>
            </a:extLst>
          </p:cNvPr>
          <p:cNvPicPr>
            <a:picLocks noChangeAspect="1"/>
          </p:cNvPicPr>
          <p:nvPr/>
        </p:nvPicPr>
        <p:blipFill>
          <a:blip r:embed="rId3"/>
          <a:stretch>
            <a:fillRect/>
          </a:stretch>
        </p:blipFill>
        <p:spPr>
          <a:xfrm>
            <a:off x="1233055" y="1669564"/>
            <a:ext cx="4983018" cy="4946198"/>
          </a:xfrm>
          <a:prstGeom prst="rect">
            <a:avLst/>
          </a:prstGeom>
        </p:spPr>
      </p:pic>
      <p:pic>
        <p:nvPicPr>
          <p:cNvPr id="5" name="Picture 4">
            <a:extLst>
              <a:ext uri="{FF2B5EF4-FFF2-40B4-BE49-F238E27FC236}">
                <a16:creationId xmlns:a16="http://schemas.microsoft.com/office/drawing/2014/main" id="{7EAD402A-6822-8942-7ADF-F0071BBD8480}"/>
              </a:ext>
            </a:extLst>
          </p:cNvPr>
          <p:cNvPicPr>
            <a:picLocks noChangeAspect="1"/>
          </p:cNvPicPr>
          <p:nvPr/>
        </p:nvPicPr>
        <p:blipFill>
          <a:blip r:embed="rId4"/>
          <a:stretch>
            <a:fillRect/>
          </a:stretch>
        </p:blipFill>
        <p:spPr>
          <a:xfrm>
            <a:off x="6527798" y="1690688"/>
            <a:ext cx="4512711" cy="4946198"/>
          </a:xfrm>
          <a:prstGeom prst="rect">
            <a:avLst/>
          </a:prstGeom>
        </p:spPr>
      </p:pic>
    </p:spTree>
    <p:extLst>
      <p:ext uri="{BB962C8B-B14F-4D97-AF65-F5344CB8AC3E}">
        <p14:creationId xmlns:p14="http://schemas.microsoft.com/office/powerpoint/2010/main" val="1484666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4A334-A834-7354-8BD1-83D13C926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D62F9-3B45-99AE-7880-0D7FBB0E8026}"/>
              </a:ext>
            </a:extLst>
          </p:cNvPr>
          <p:cNvSpPr>
            <a:spLocks noGrp="1"/>
          </p:cNvSpPr>
          <p:nvPr>
            <p:ph type="title"/>
          </p:nvPr>
        </p:nvSpPr>
        <p:spPr>
          <a:xfrm>
            <a:off x="706582" y="365125"/>
            <a:ext cx="10778836" cy="1325563"/>
          </a:xfrm>
        </p:spPr>
        <p:txBody>
          <a:bodyPr/>
          <a:lstStyle/>
          <a:p>
            <a:r>
              <a:rPr lang="en-US" dirty="0"/>
              <a:t>When were certificates reissued and revoked?</a:t>
            </a:r>
          </a:p>
        </p:txBody>
      </p:sp>
      <p:pic>
        <p:nvPicPr>
          <p:cNvPr id="4" name="Picture 3">
            <a:extLst>
              <a:ext uri="{FF2B5EF4-FFF2-40B4-BE49-F238E27FC236}">
                <a16:creationId xmlns:a16="http://schemas.microsoft.com/office/drawing/2014/main" id="{2A04BD58-22AF-BCB7-0226-AD503E035723}"/>
              </a:ext>
            </a:extLst>
          </p:cNvPr>
          <p:cNvPicPr>
            <a:picLocks noChangeAspect="1"/>
          </p:cNvPicPr>
          <p:nvPr/>
        </p:nvPicPr>
        <p:blipFill>
          <a:blip r:embed="rId3"/>
          <a:stretch>
            <a:fillRect/>
          </a:stretch>
        </p:blipFill>
        <p:spPr>
          <a:xfrm>
            <a:off x="6096000" y="1732253"/>
            <a:ext cx="5219700" cy="4673600"/>
          </a:xfrm>
          <a:prstGeom prst="rect">
            <a:avLst/>
          </a:prstGeom>
        </p:spPr>
      </p:pic>
      <p:pic>
        <p:nvPicPr>
          <p:cNvPr id="5" name="Picture 4">
            <a:extLst>
              <a:ext uri="{FF2B5EF4-FFF2-40B4-BE49-F238E27FC236}">
                <a16:creationId xmlns:a16="http://schemas.microsoft.com/office/drawing/2014/main" id="{CDD7F9BC-A307-4926-72A8-77F02C319149}"/>
              </a:ext>
            </a:extLst>
          </p:cNvPr>
          <p:cNvPicPr>
            <a:picLocks noChangeAspect="1"/>
          </p:cNvPicPr>
          <p:nvPr/>
        </p:nvPicPr>
        <p:blipFill>
          <a:blip r:embed="rId4"/>
          <a:stretch>
            <a:fillRect/>
          </a:stretch>
        </p:blipFill>
        <p:spPr>
          <a:xfrm>
            <a:off x="883228" y="1917133"/>
            <a:ext cx="5015345" cy="4214369"/>
          </a:xfrm>
          <a:prstGeom prst="rect">
            <a:avLst/>
          </a:prstGeom>
        </p:spPr>
      </p:pic>
    </p:spTree>
    <p:extLst>
      <p:ext uri="{BB962C8B-B14F-4D97-AF65-F5344CB8AC3E}">
        <p14:creationId xmlns:p14="http://schemas.microsoft.com/office/powerpoint/2010/main" val="19889883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6BFC5-8BED-1F87-A16C-5E451C251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C4915-6C17-63D4-E9DA-9B07A40B9580}"/>
              </a:ext>
            </a:extLst>
          </p:cNvPr>
          <p:cNvSpPr>
            <a:spLocks noGrp="1"/>
          </p:cNvSpPr>
          <p:nvPr>
            <p:ph type="title"/>
          </p:nvPr>
        </p:nvSpPr>
        <p:spPr>
          <a:xfrm>
            <a:off x="706582" y="365125"/>
            <a:ext cx="10778836" cy="1325563"/>
          </a:xfrm>
        </p:spPr>
        <p:txBody>
          <a:bodyPr/>
          <a:lstStyle/>
          <a:p>
            <a:r>
              <a:rPr lang="en-US" dirty="0"/>
              <a:t>Was there evidence of attempted exploitation?</a:t>
            </a:r>
          </a:p>
        </p:txBody>
      </p:sp>
      <p:pic>
        <p:nvPicPr>
          <p:cNvPr id="4" name="Picture 3">
            <a:extLst>
              <a:ext uri="{FF2B5EF4-FFF2-40B4-BE49-F238E27FC236}">
                <a16:creationId xmlns:a16="http://schemas.microsoft.com/office/drawing/2014/main" id="{69A76B92-A9D2-73D9-CA74-F392BAADBA87}"/>
              </a:ext>
            </a:extLst>
          </p:cNvPr>
          <p:cNvPicPr>
            <a:picLocks noChangeAspect="1"/>
          </p:cNvPicPr>
          <p:nvPr/>
        </p:nvPicPr>
        <p:blipFill>
          <a:blip r:embed="rId3"/>
          <a:stretch>
            <a:fillRect/>
          </a:stretch>
        </p:blipFill>
        <p:spPr>
          <a:xfrm>
            <a:off x="952500" y="1815379"/>
            <a:ext cx="5143500" cy="4267200"/>
          </a:xfrm>
          <a:prstGeom prst="rect">
            <a:avLst/>
          </a:prstGeom>
        </p:spPr>
      </p:pic>
      <p:pic>
        <p:nvPicPr>
          <p:cNvPr id="5" name="Picture 4">
            <a:extLst>
              <a:ext uri="{FF2B5EF4-FFF2-40B4-BE49-F238E27FC236}">
                <a16:creationId xmlns:a16="http://schemas.microsoft.com/office/drawing/2014/main" id="{A93B2911-C52D-EE5B-4848-D2A7959622D4}"/>
              </a:ext>
            </a:extLst>
          </p:cNvPr>
          <p:cNvPicPr>
            <a:picLocks noChangeAspect="1"/>
          </p:cNvPicPr>
          <p:nvPr/>
        </p:nvPicPr>
        <p:blipFill>
          <a:blip r:embed="rId4"/>
          <a:stretch>
            <a:fillRect/>
          </a:stretch>
        </p:blipFill>
        <p:spPr>
          <a:xfrm>
            <a:off x="6341918" y="2391641"/>
            <a:ext cx="5257800" cy="2324100"/>
          </a:xfrm>
          <a:prstGeom prst="rect">
            <a:avLst/>
          </a:prstGeom>
        </p:spPr>
      </p:pic>
    </p:spTree>
    <p:extLst>
      <p:ext uri="{BB962C8B-B14F-4D97-AF65-F5344CB8AC3E}">
        <p14:creationId xmlns:p14="http://schemas.microsoft.com/office/powerpoint/2010/main" val="277479223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DDF8-F4B8-B05C-07D9-D52686D5E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2BCB1-A792-5356-BD11-E86109A29FB2}"/>
              </a:ext>
            </a:extLst>
          </p:cNvPr>
          <p:cNvSpPr>
            <a:spLocks noGrp="1"/>
          </p:cNvSpPr>
          <p:nvPr>
            <p:ph type="title"/>
          </p:nvPr>
        </p:nvSpPr>
        <p:spPr/>
        <p:txBody>
          <a:bodyPr/>
          <a:lstStyle/>
          <a:p>
            <a:r>
              <a:rPr lang="en-US" dirty="0"/>
              <a:t>Did patching rates improve after notification?</a:t>
            </a:r>
          </a:p>
        </p:txBody>
      </p:sp>
      <p:pic>
        <p:nvPicPr>
          <p:cNvPr id="4" name="Picture 3">
            <a:extLst>
              <a:ext uri="{FF2B5EF4-FFF2-40B4-BE49-F238E27FC236}">
                <a16:creationId xmlns:a16="http://schemas.microsoft.com/office/drawing/2014/main" id="{7B20D361-F093-1BD5-DB56-19B9F54E914A}"/>
              </a:ext>
            </a:extLst>
          </p:cNvPr>
          <p:cNvPicPr>
            <a:picLocks noChangeAspect="1"/>
          </p:cNvPicPr>
          <p:nvPr/>
        </p:nvPicPr>
        <p:blipFill>
          <a:blip r:embed="rId3"/>
          <a:stretch>
            <a:fillRect/>
          </a:stretch>
        </p:blipFill>
        <p:spPr>
          <a:xfrm>
            <a:off x="741218" y="1867189"/>
            <a:ext cx="5194238" cy="3905250"/>
          </a:xfrm>
          <a:prstGeom prst="rect">
            <a:avLst/>
          </a:prstGeom>
        </p:spPr>
      </p:pic>
      <p:pic>
        <p:nvPicPr>
          <p:cNvPr id="5" name="Picture 4">
            <a:extLst>
              <a:ext uri="{FF2B5EF4-FFF2-40B4-BE49-F238E27FC236}">
                <a16:creationId xmlns:a16="http://schemas.microsoft.com/office/drawing/2014/main" id="{60486137-78AE-261B-CAC6-0978158D7F1D}"/>
              </a:ext>
            </a:extLst>
          </p:cNvPr>
          <p:cNvPicPr>
            <a:picLocks noChangeAspect="1"/>
          </p:cNvPicPr>
          <p:nvPr/>
        </p:nvPicPr>
        <p:blipFill>
          <a:blip r:embed="rId4"/>
          <a:stretch>
            <a:fillRect/>
          </a:stretch>
        </p:blipFill>
        <p:spPr>
          <a:xfrm>
            <a:off x="6284768" y="1886239"/>
            <a:ext cx="5169023" cy="3886200"/>
          </a:xfrm>
          <a:prstGeom prst="rect">
            <a:avLst/>
          </a:prstGeom>
        </p:spPr>
      </p:pic>
    </p:spTree>
    <p:extLst>
      <p:ext uri="{BB962C8B-B14F-4D97-AF65-F5344CB8AC3E}">
        <p14:creationId xmlns:p14="http://schemas.microsoft.com/office/powerpoint/2010/main" val="335876404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9868B-B9CE-C33D-9836-0D914842C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C373-A50B-31A5-022E-62680B32CCA9}"/>
              </a:ext>
            </a:extLst>
          </p:cNvPr>
          <p:cNvSpPr>
            <a:spLocks noGrp="1"/>
          </p:cNvSpPr>
          <p:nvPr>
            <p:ph type="title"/>
          </p:nvPr>
        </p:nvSpPr>
        <p:spPr/>
        <p:txBody>
          <a:bodyPr/>
          <a:lstStyle/>
          <a:p>
            <a:r>
              <a:rPr lang="en-US" dirty="0"/>
              <a:t>Reading</a:t>
            </a:r>
          </a:p>
        </p:txBody>
      </p:sp>
      <p:pic>
        <p:nvPicPr>
          <p:cNvPr id="3" name="Picture 2">
            <a:extLst>
              <a:ext uri="{FF2B5EF4-FFF2-40B4-BE49-F238E27FC236}">
                <a16:creationId xmlns:a16="http://schemas.microsoft.com/office/drawing/2014/main" id="{0A759626-BC8B-1843-DB5F-0DA5302510B7}"/>
              </a:ext>
            </a:extLst>
          </p:cNvPr>
          <p:cNvPicPr>
            <a:picLocks noChangeAspect="1"/>
          </p:cNvPicPr>
          <p:nvPr/>
        </p:nvPicPr>
        <p:blipFill>
          <a:blip r:embed="rId2"/>
          <a:stretch>
            <a:fillRect/>
          </a:stretch>
        </p:blipFill>
        <p:spPr>
          <a:xfrm>
            <a:off x="3182667" y="0"/>
            <a:ext cx="5826665" cy="6858000"/>
          </a:xfrm>
          <a:prstGeom prst="rect">
            <a:avLst/>
          </a:prstGeom>
        </p:spPr>
      </p:pic>
      <p:pic>
        <p:nvPicPr>
          <p:cNvPr id="6" name="Picture 2" descr="Heartbleed Bug">
            <a:extLst>
              <a:ext uri="{FF2B5EF4-FFF2-40B4-BE49-F238E27FC236}">
                <a16:creationId xmlns:a16="http://schemas.microsoft.com/office/drawing/2014/main" id="{64181E78-D7C5-0B5B-0795-BC1F616E5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5119" y="2222937"/>
            <a:ext cx="2201202" cy="266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298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0805-F602-F957-2A98-71B6C7E2CD2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F11BCCD-230C-298F-F224-6CC87E51C880}"/>
              </a:ext>
            </a:extLst>
          </p:cNvPr>
          <p:cNvPicPr>
            <a:picLocks noChangeAspect="1"/>
          </p:cNvPicPr>
          <p:nvPr/>
        </p:nvPicPr>
        <p:blipFill>
          <a:blip r:embed="rId2"/>
          <a:stretch>
            <a:fillRect/>
          </a:stretch>
        </p:blipFill>
        <p:spPr>
          <a:xfrm>
            <a:off x="7989665" y="3591247"/>
            <a:ext cx="4227114" cy="3134476"/>
          </a:xfrm>
          <a:prstGeom prst="rect">
            <a:avLst/>
          </a:prstGeom>
        </p:spPr>
      </p:pic>
      <p:sp>
        <p:nvSpPr>
          <p:cNvPr id="2" name="Title 1">
            <a:extLst>
              <a:ext uri="{FF2B5EF4-FFF2-40B4-BE49-F238E27FC236}">
                <a16:creationId xmlns:a16="http://schemas.microsoft.com/office/drawing/2014/main" id="{6C6D240C-7DF3-F6FB-50E3-F0EBF0E71178}"/>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F0D60C98-B48D-9409-5D5E-8460B6AE71EA}"/>
              </a:ext>
            </a:extLst>
          </p:cNvPr>
          <p:cNvSpPr>
            <a:spLocks noGrp="1"/>
          </p:cNvSpPr>
          <p:nvPr>
            <p:ph idx="1"/>
          </p:nvPr>
        </p:nvSpPr>
        <p:spPr>
          <a:xfrm>
            <a:off x="838200" y="1825625"/>
            <a:ext cx="6961909" cy="4667250"/>
          </a:xfrm>
        </p:spPr>
        <p:txBody>
          <a:bodyPr>
            <a:normAutofit fontScale="92500" lnSpcReduction="10000"/>
          </a:bodyPr>
          <a:lstStyle/>
          <a:p>
            <a:r>
              <a:rPr lang="en-US" dirty="0"/>
              <a:t>Forward secrecy: Heartbleed highlights its importance</a:t>
            </a:r>
          </a:p>
          <a:p>
            <a:pPr lvl="1"/>
            <a:r>
              <a:rPr lang="en-US" dirty="0"/>
              <a:t>But: only 44% of the connections observed by the ICSI Notary in May 2014 used it</a:t>
            </a:r>
          </a:p>
          <a:p>
            <a:r>
              <a:rPr lang="en-US" dirty="0"/>
              <a:t>Then, certificate management mostly manual</a:t>
            </a:r>
          </a:p>
          <a:p>
            <a:pPr lvl="1"/>
            <a:r>
              <a:rPr lang="en-US" dirty="0"/>
              <a:t>Today: Let’s Encrypt! </a:t>
            </a:r>
          </a:p>
          <a:p>
            <a:r>
              <a:rPr lang="en-US" dirty="0"/>
              <a:t>Then: Only 45% of Alexa top 1M used HTTPS </a:t>
            </a:r>
          </a:p>
          <a:p>
            <a:pPr lvl="1"/>
            <a:r>
              <a:rPr lang="en-US" dirty="0"/>
              <a:t>In 2019: 71.67% (couldn’t find more recent)</a:t>
            </a:r>
          </a:p>
          <a:p>
            <a:r>
              <a:rPr lang="en-US" dirty="0"/>
              <a:t>OpenSSL = common point of trust</a:t>
            </a:r>
          </a:p>
          <a:p>
            <a:pPr lvl="1"/>
            <a:r>
              <a:rPr lang="en-US" dirty="0"/>
              <a:t>E.g., galvanized AWS’ </a:t>
            </a:r>
            <a:r>
              <a:rPr lang="en-US" dirty="0">
                <a:latin typeface="Courier New" panose="02070309020205020404" pitchFamily="49" charset="0"/>
                <a:cs typeface="Courier New" panose="02070309020205020404" pitchFamily="49" charset="0"/>
              </a:rPr>
              <a:t>s2n</a:t>
            </a:r>
            <a:r>
              <a:rPr lang="en-US" dirty="0"/>
              <a:t> TLS implementation</a:t>
            </a:r>
          </a:p>
          <a:p>
            <a:r>
              <a:rPr lang="en-US" dirty="0"/>
              <a:t>Whole affair highlighted the need for a robust notification system</a:t>
            </a:r>
          </a:p>
          <a:p>
            <a:pPr lvl="1"/>
            <a:endParaRPr lang="en-US" dirty="0"/>
          </a:p>
          <a:p>
            <a:endParaRPr lang="en-US" dirty="0"/>
          </a:p>
        </p:txBody>
      </p:sp>
      <p:pic>
        <p:nvPicPr>
          <p:cNvPr id="4" name="Picture 3">
            <a:extLst>
              <a:ext uri="{FF2B5EF4-FFF2-40B4-BE49-F238E27FC236}">
                <a16:creationId xmlns:a16="http://schemas.microsoft.com/office/drawing/2014/main" id="{BB8BF0EE-8F73-8AFE-5146-A7B6C89045DF}"/>
              </a:ext>
            </a:extLst>
          </p:cNvPr>
          <p:cNvPicPr>
            <a:picLocks noChangeAspect="1"/>
          </p:cNvPicPr>
          <p:nvPr/>
        </p:nvPicPr>
        <p:blipFill>
          <a:blip r:embed="rId3"/>
          <a:stretch>
            <a:fillRect/>
          </a:stretch>
        </p:blipFill>
        <p:spPr>
          <a:xfrm>
            <a:off x="7989665" y="0"/>
            <a:ext cx="4202335" cy="3591247"/>
          </a:xfrm>
          <a:prstGeom prst="rect">
            <a:avLst/>
          </a:prstGeom>
        </p:spPr>
      </p:pic>
      <p:pic>
        <p:nvPicPr>
          <p:cNvPr id="5" name="Picture 4">
            <a:extLst>
              <a:ext uri="{FF2B5EF4-FFF2-40B4-BE49-F238E27FC236}">
                <a16:creationId xmlns:a16="http://schemas.microsoft.com/office/drawing/2014/main" id="{381206B4-27CF-ADAE-5D14-E65CAEE04254}"/>
              </a:ext>
            </a:extLst>
          </p:cNvPr>
          <p:cNvPicPr>
            <a:picLocks noChangeAspect="1"/>
          </p:cNvPicPr>
          <p:nvPr/>
        </p:nvPicPr>
        <p:blipFill>
          <a:blip r:embed="rId4"/>
          <a:stretch>
            <a:fillRect/>
          </a:stretch>
        </p:blipFill>
        <p:spPr>
          <a:xfrm>
            <a:off x="7989666" y="3020641"/>
            <a:ext cx="4202334" cy="4076973"/>
          </a:xfrm>
          <a:prstGeom prst="rect">
            <a:avLst/>
          </a:prstGeom>
        </p:spPr>
      </p:pic>
    </p:spTree>
    <p:extLst>
      <p:ext uri="{BB962C8B-B14F-4D97-AF65-F5344CB8AC3E}">
        <p14:creationId xmlns:p14="http://schemas.microsoft.com/office/powerpoint/2010/main" val="3769875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dissolv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898D-7AAF-6474-DA9D-8F55C506BA4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8A7128D-5CE3-1253-542D-5EB56A125014}"/>
              </a:ext>
            </a:extLst>
          </p:cNvPr>
          <p:cNvSpPr>
            <a:spLocks noGrp="1"/>
          </p:cNvSpPr>
          <p:nvPr>
            <p:ph idx="1"/>
          </p:nvPr>
        </p:nvSpPr>
        <p:spPr/>
        <p:txBody>
          <a:bodyPr/>
          <a:lstStyle/>
          <a:p>
            <a:r>
              <a:rPr lang="en-US" dirty="0"/>
              <a:t>What do you think about the outcomes of this study? </a:t>
            </a:r>
          </a:p>
          <a:p>
            <a:pPr lvl="1"/>
            <a:r>
              <a:rPr lang="en-US" dirty="0"/>
              <a:t>Have learned something worthwhile?</a:t>
            </a:r>
          </a:p>
          <a:p>
            <a:pPr lvl="1"/>
            <a:r>
              <a:rPr lang="en-US" dirty="0"/>
              <a:t>Did the study, along with the event, precipitate positive change?</a:t>
            </a:r>
          </a:p>
          <a:p>
            <a:r>
              <a:rPr lang="en-US" dirty="0"/>
              <a:t>What do you think about the methodology of the study? </a:t>
            </a:r>
          </a:p>
          <a:p>
            <a:pPr lvl="1"/>
            <a:r>
              <a:rPr lang="en-US" dirty="0"/>
              <a:t>Are the methods sound (enough)?</a:t>
            </a:r>
          </a:p>
          <a:p>
            <a:pPr lvl="1"/>
            <a:r>
              <a:rPr lang="en-US" dirty="0"/>
              <a:t>Is this the way Internet-wide assessments are best done?</a:t>
            </a:r>
          </a:p>
          <a:p>
            <a:r>
              <a:rPr lang="en-US" dirty="0"/>
              <a:t>What other sorts of questions might we have liked the answers to?</a:t>
            </a:r>
          </a:p>
        </p:txBody>
      </p:sp>
    </p:spTree>
    <p:extLst>
      <p:ext uri="{BB962C8B-B14F-4D97-AF65-F5344CB8AC3E}">
        <p14:creationId xmlns:p14="http://schemas.microsoft.com/office/powerpoint/2010/main" val="13556508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59385-7D31-0C19-CEB9-A828AD000227}"/>
              </a:ext>
            </a:extLst>
          </p:cNvPr>
          <p:cNvSpPr>
            <a:spLocks noGrp="1"/>
          </p:cNvSpPr>
          <p:nvPr>
            <p:ph type="title"/>
          </p:nvPr>
        </p:nvSpPr>
        <p:spPr/>
        <p:txBody>
          <a:bodyPr/>
          <a:lstStyle/>
          <a:p>
            <a:r>
              <a:rPr lang="en-US" dirty="0"/>
              <a:t>OpenSSL and the Heartbleed vulnerability</a:t>
            </a:r>
          </a:p>
        </p:txBody>
      </p:sp>
      <p:sp>
        <p:nvSpPr>
          <p:cNvPr id="4" name="Content Placeholder 3">
            <a:extLst>
              <a:ext uri="{FF2B5EF4-FFF2-40B4-BE49-F238E27FC236}">
                <a16:creationId xmlns:a16="http://schemas.microsoft.com/office/drawing/2014/main" id="{9A4EC19F-9581-DCFE-CD84-3B8B2B5B95A1}"/>
              </a:ext>
            </a:extLst>
          </p:cNvPr>
          <p:cNvSpPr>
            <a:spLocks noGrp="1"/>
          </p:cNvSpPr>
          <p:nvPr>
            <p:ph idx="1"/>
          </p:nvPr>
        </p:nvSpPr>
        <p:spPr>
          <a:xfrm>
            <a:off x="838200" y="2908907"/>
            <a:ext cx="5257800" cy="3268056"/>
          </a:xfrm>
        </p:spPr>
        <p:txBody>
          <a:bodyPr>
            <a:normAutofit fontScale="92500" lnSpcReduction="20000"/>
          </a:bodyPr>
          <a:lstStyle/>
          <a:p>
            <a:r>
              <a:rPr lang="en-US" dirty="0"/>
              <a:t>Heartbeat: Server echoes back </a:t>
            </a:r>
            <a:r>
              <a:rPr lang="en-US" i="1" dirty="0"/>
              <a:t>N</a:t>
            </a:r>
            <a:r>
              <a:rPr lang="en-US" dirty="0"/>
              <a:t> bytes provided in the client packet, where </a:t>
            </a:r>
            <a:r>
              <a:rPr lang="en-US" i="1" dirty="0"/>
              <a:t>N</a:t>
            </a:r>
            <a:r>
              <a:rPr lang="en-US" dirty="0"/>
              <a:t> is the given length</a:t>
            </a:r>
          </a:p>
          <a:p>
            <a:r>
              <a:rPr lang="en-US" dirty="0"/>
              <a:t>Bug: Server trusts </a:t>
            </a:r>
            <a:r>
              <a:rPr lang="en-US" i="1" dirty="0"/>
              <a:t>N</a:t>
            </a:r>
            <a:r>
              <a:rPr lang="en-US" dirty="0"/>
              <a:t>!</a:t>
            </a:r>
            <a:br>
              <a:rPr lang="en-US" dirty="0"/>
            </a:br>
            <a:r>
              <a:rPr lang="en-US" dirty="0"/>
              <a:t>If </a:t>
            </a:r>
            <a:r>
              <a:rPr lang="en-US" i="1" dirty="0"/>
              <a:t>N</a:t>
            </a:r>
            <a:r>
              <a:rPr lang="en-US" dirty="0"/>
              <a:t> &gt; actual packet size, server will read (“bleed”) and return its own memory</a:t>
            </a:r>
          </a:p>
          <a:p>
            <a:r>
              <a:rPr lang="en-US" dirty="0"/>
              <a:t>Risk: Bled memory could contain secrets like cryptographic keys</a:t>
            </a:r>
          </a:p>
          <a:p>
            <a:pPr lvl="1"/>
            <a:r>
              <a:rPr lang="en-US" dirty="0"/>
              <a:t>And: Easy to exploit the bug!</a:t>
            </a:r>
          </a:p>
        </p:txBody>
      </p:sp>
      <p:pic>
        <p:nvPicPr>
          <p:cNvPr id="5" name="Picture 4">
            <a:extLst>
              <a:ext uri="{FF2B5EF4-FFF2-40B4-BE49-F238E27FC236}">
                <a16:creationId xmlns:a16="http://schemas.microsoft.com/office/drawing/2014/main" id="{59CD5DB2-7CB7-8AA6-5F01-8490235D71B0}"/>
              </a:ext>
            </a:extLst>
          </p:cNvPr>
          <p:cNvPicPr>
            <a:picLocks noChangeAspect="1"/>
          </p:cNvPicPr>
          <p:nvPr/>
        </p:nvPicPr>
        <p:blipFill>
          <a:blip r:embed="rId2"/>
          <a:stretch>
            <a:fillRect/>
          </a:stretch>
        </p:blipFill>
        <p:spPr>
          <a:xfrm>
            <a:off x="6373649" y="3112995"/>
            <a:ext cx="4862388" cy="2580653"/>
          </a:xfrm>
          <a:prstGeom prst="rect">
            <a:avLst/>
          </a:prstGeom>
        </p:spPr>
      </p:pic>
      <p:pic>
        <p:nvPicPr>
          <p:cNvPr id="6" name="Picture 2" descr="Heartbleed Bug">
            <a:extLst>
              <a:ext uri="{FF2B5EF4-FFF2-40B4-BE49-F238E27FC236}">
                <a16:creationId xmlns:a16="http://schemas.microsoft.com/office/drawing/2014/main" id="{24445E63-A031-E8F1-B465-CC6E2F767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261" y="3300052"/>
            <a:ext cx="1553078" cy="18810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B6CC1EE6-77EF-1063-36D2-812370E27044}"/>
              </a:ext>
            </a:extLst>
          </p:cNvPr>
          <p:cNvSpPr txBox="1">
            <a:spLocks/>
          </p:cNvSpPr>
          <p:nvPr/>
        </p:nvSpPr>
        <p:spPr>
          <a:xfrm>
            <a:off x="838200" y="1825625"/>
            <a:ext cx="10515600" cy="961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OpenSSL is a popular open-source cryptographic library, started in 1998, that implements the SSL and TLS protocols. Widely used.</a:t>
            </a:r>
            <a:endParaRPr lang="en-US" dirty="0"/>
          </a:p>
        </p:txBody>
      </p:sp>
    </p:spTree>
    <p:extLst>
      <p:ext uri="{BB962C8B-B14F-4D97-AF65-F5344CB8AC3E}">
        <p14:creationId xmlns:p14="http://schemas.microsoft.com/office/powerpoint/2010/main" val="14900683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ssolve">
                                      <p:cBhvr>
                                        <p:cTn id="25" dur="500"/>
                                        <p:tgtEl>
                                          <p:spTgt spid="4">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dissolv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9EE03-E68A-05F4-2A56-7292EE0C7B0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How are keys used with TLS?</a:t>
            </a:r>
          </a:p>
        </p:txBody>
      </p:sp>
      <p:pic>
        <p:nvPicPr>
          <p:cNvPr id="8" name="Picture 7">
            <a:extLst>
              <a:ext uri="{FF2B5EF4-FFF2-40B4-BE49-F238E27FC236}">
                <a16:creationId xmlns:a16="http://schemas.microsoft.com/office/drawing/2014/main" id="{B17984EC-AD95-0A52-1D0B-FA867F0C164C}"/>
              </a:ext>
            </a:extLst>
          </p:cNvPr>
          <p:cNvPicPr>
            <a:picLocks noChangeAspect="1"/>
          </p:cNvPicPr>
          <p:nvPr/>
        </p:nvPicPr>
        <p:blipFill>
          <a:blip r:embed="rId3"/>
          <a:stretch>
            <a:fillRect/>
          </a:stretch>
        </p:blipFill>
        <p:spPr>
          <a:xfrm>
            <a:off x="4777316" y="876597"/>
            <a:ext cx="6780700" cy="5102476"/>
          </a:xfrm>
          <a:prstGeom prst="rect">
            <a:avLst/>
          </a:prstGeom>
        </p:spPr>
      </p:pic>
    </p:spTree>
    <p:extLst>
      <p:ext uri="{BB962C8B-B14F-4D97-AF65-F5344CB8AC3E}">
        <p14:creationId xmlns:p14="http://schemas.microsoft.com/office/powerpoint/2010/main" val="3132951698"/>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DC2C-2A7B-7F85-0A6A-11FA6FFCF19A}"/>
              </a:ext>
            </a:extLst>
          </p:cNvPr>
          <p:cNvSpPr>
            <a:spLocks noGrp="1"/>
          </p:cNvSpPr>
          <p:nvPr>
            <p:ph type="title"/>
          </p:nvPr>
        </p:nvSpPr>
        <p:spPr/>
        <p:txBody>
          <a:bodyPr/>
          <a:lstStyle/>
          <a:p>
            <a:r>
              <a:rPr lang="en-US" dirty="0"/>
              <a:t>Verifying certificates</a:t>
            </a:r>
          </a:p>
        </p:txBody>
      </p:sp>
      <p:pic>
        <p:nvPicPr>
          <p:cNvPr id="6" name="Picture 5">
            <a:extLst>
              <a:ext uri="{FF2B5EF4-FFF2-40B4-BE49-F238E27FC236}">
                <a16:creationId xmlns:a16="http://schemas.microsoft.com/office/drawing/2014/main" id="{B475DE65-99AF-AFBF-E9C1-446CCFA1798A}"/>
              </a:ext>
            </a:extLst>
          </p:cNvPr>
          <p:cNvPicPr>
            <a:picLocks noChangeAspect="1"/>
          </p:cNvPicPr>
          <p:nvPr/>
        </p:nvPicPr>
        <p:blipFill>
          <a:blip r:embed="rId2"/>
          <a:stretch>
            <a:fillRect/>
          </a:stretch>
        </p:blipFill>
        <p:spPr>
          <a:xfrm>
            <a:off x="1964778" y="1630614"/>
            <a:ext cx="8262444" cy="4862261"/>
          </a:xfrm>
          <a:prstGeom prst="rect">
            <a:avLst/>
          </a:prstGeom>
        </p:spPr>
      </p:pic>
      <p:sp>
        <p:nvSpPr>
          <p:cNvPr id="8" name="TextBox 7">
            <a:extLst>
              <a:ext uri="{FF2B5EF4-FFF2-40B4-BE49-F238E27FC236}">
                <a16:creationId xmlns:a16="http://schemas.microsoft.com/office/drawing/2014/main" id="{1DB1728C-4978-1C3F-2356-EFA7E45BCF63}"/>
              </a:ext>
            </a:extLst>
          </p:cNvPr>
          <p:cNvSpPr txBox="1"/>
          <p:nvPr/>
        </p:nvSpPr>
        <p:spPr>
          <a:xfrm>
            <a:off x="838200" y="4264334"/>
            <a:ext cx="3594538" cy="1384995"/>
          </a:xfrm>
          <a:prstGeom prst="rect">
            <a:avLst/>
          </a:prstGeom>
          <a:noFill/>
        </p:spPr>
        <p:txBody>
          <a:bodyPr wrap="square" rtlCol="0">
            <a:spAutoFit/>
          </a:bodyPr>
          <a:lstStyle/>
          <a:p>
            <a:r>
              <a:rPr lang="en-US" sz="2800" dirty="0"/>
              <a:t>Certificates like these issued by Certificate Authorities (CAs)</a:t>
            </a:r>
          </a:p>
        </p:txBody>
      </p:sp>
    </p:spTree>
    <p:extLst>
      <p:ext uri="{BB962C8B-B14F-4D97-AF65-F5344CB8AC3E}">
        <p14:creationId xmlns:p14="http://schemas.microsoft.com/office/powerpoint/2010/main" val="23643747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02349-6097-A465-5A71-105AA6A36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05451-C94B-6AF4-EA25-D3C22FC36854}"/>
              </a:ext>
            </a:extLst>
          </p:cNvPr>
          <p:cNvSpPr>
            <a:spLocks noGrp="1"/>
          </p:cNvSpPr>
          <p:nvPr>
            <p:ph type="title"/>
          </p:nvPr>
        </p:nvSpPr>
        <p:spPr/>
        <p:txBody>
          <a:bodyPr/>
          <a:lstStyle/>
          <a:p>
            <a:r>
              <a:rPr lang="en-US" dirty="0"/>
              <a:t>Verifying certificates</a:t>
            </a:r>
          </a:p>
        </p:txBody>
      </p:sp>
      <p:pic>
        <p:nvPicPr>
          <p:cNvPr id="6" name="Picture 5">
            <a:extLst>
              <a:ext uri="{FF2B5EF4-FFF2-40B4-BE49-F238E27FC236}">
                <a16:creationId xmlns:a16="http://schemas.microsoft.com/office/drawing/2014/main" id="{8BD8DCBE-EAB6-F0CD-8C28-88D18442ADEF}"/>
              </a:ext>
            </a:extLst>
          </p:cNvPr>
          <p:cNvPicPr>
            <a:picLocks noChangeAspect="1"/>
          </p:cNvPicPr>
          <p:nvPr/>
        </p:nvPicPr>
        <p:blipFill>
          <a:blip r:embed="rId3"/>
          <a:stretch>
            <a:fillRect/>
          </a:stretch>
        </p:blipFill>
        <p:spPr>
          <a:xfrm>
            <a:off x="980886" y="1690688"/>
            <a:ext cx="4172877" cy="2455643"/>
          </a:xfrm>
          <a:prstGeom prst="rect">
            <a:avLst/>
          </a:prstGeom>
        </p:spPr>
      </p:pic>
      <p:pic>
        <p:nvPicPr>
          <p:cNvPr id="7" name="Picture 6">
            <a:extLst>
              <a:ext uri="{FF2B5EF4-FFF2-40B4-BE49-F238E27FC236}">
                <a16:creationId xmlns:a16="http://schemas.microsoft.com/office/drawing/2014/main" id="{EE413067-77AE-20D8-A598-8A5F32C38839}"/>
              </a:ext>
            </a:extLst>
          </p:cNvPr>
          <p:cNvPicPr>
            <a:picLocks noChangeAspect="1"/>
          </p:cNvPicPr>
          <p:nvPr/>
        </p:nvPicPr>
        <p:blipFill>
          <a:blip r:embed="rId4"/>
          <a:stretch>
            <a:fillRect/>
          </a:stretch>
        </p:blipFill>
        <p:spPr>
          <a:xfrm>
            <a:off x="4775769" y="1510972"/>
            <a:ext cx="6956026" cy="4981903"/>
          </a:xfrm>
          <a:prstGeom prst="rect">
            <a:avLst/>
          </a:prstGeom>
        </p:spPr>
      </p:pic>
      <p:grpSp>
        <p:nvGrpSpPr>
          <p:cNvPr id="12" name="Group 11">
            <a:extLst>
              <a:ext uri="{FF2B5EF4-FFF2-40B4-BE49-F238E27FC236}">
                <a16:creationId xmlns:a16="http://schemas.microsoft.com/office/drawing/2014/main" id="{DD16CC2E-A48F-6CE5-B294-3F5715EFA7E7}"/>
              </a:ext>
            </a:extLst>
          </p:cNvPr>
          <p:cNvGrpSpPr/>
          <p:nvPr/>
        </p:nvGrpSpPr>
        <p:grpSpPr>
          <a:xfrm>
            <a:off x="838200" y="4474814"/>
            <a:ext cx="3937569" cy="1384995"/>
            <a:chOff x="838200" y="4474814"/>
            <a:chExt cx="3937569" cy="1384995"/>
          </a:xfrm>
        </p:grpSpPr>
        <p:sp>
          <p:nvSpPr>
            <p:cNvPr id="3" name="TextBox 2">
              <a:extLst>
                <a:ext uri="{FF2B5EF4-FFF2-40B4-BE49-F238E27FC236}">
                  <a16:creationId xmlns:a16="http://schemas.microsoft.com/office/drawing/2014/main" id="{D73EEC8C-E89A-1A39-7DCF-2F269A2A5711}"/>
                </a:ext>
              </a:extLst>
            </p:cNvPr>
            <p:cNvSpPr txBox="1"/>
            <p:nvPr/>
          </p:nvSpPr>
          <p:spPr>
            <a:xfrm>
              <a:off x="838200" y="4474814"/>
              <a:ext cx="2435534" cy="1384995"/>
            </a:xfrm>
            <a:prstGeom prst="rect">
              <a:avLst/>
            </a:prstGeom>
            <a:noFill/>
          </p:spPr>
          <p:txBody>
            <a:bodyPr wrap="square" rtlCol="0">
              <a:spAutoFit/>
            </a:bodyPr>
            <a:lstStyle/>
            <a:p>
              <a:r>
                <a:rPr lang="en-US" sz="2800" dirty="0"/>
                <a:t>Certificate authorities included here </a:t>
              </a:r>
            </a:p>
          </p:txBody>
        </p:sp>
        <p:cxnSp>
          <p:nvCxnSpPr>
            <p:cNvPr id="5" name="Straight Arrow Connector 4">
              <a:extLst>
                <a:ext uri="{FF2B5EF4-FFF2-40B4-BE49-F238E27FC236}">
                  <a16:creationId xmlns:a16="http://schemas.microsoft.com/office/drawing/2014/main" id="{EB0E39F0-D73C-2760-FF3E-349B8231C698}"/>
                </a:ext>
              </a:extLst>
            </p:cNvPr>
            <p:cNvCxnSpPr>
              <a:cxnSpLocks/>
            </p:cNvCxnSpPr>
            <p:nvPr/>
          </p:nvCxnSpPr>
          <p:spPr>
            <a:xfrm flipV="1">
              <a:off x="3112376" y="5407572"/>
              <a:ext cx="1663393" cy="1758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81688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99D1-9A03-96FD-6CA3-C74311165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BB879-A8CB-8E70-5CBF-24E42832EC7B}"/>
              </a:ext>
            </a:extLst>
          </p:cNvPr>
          <p:cNvSpPr>
            <a:spLocks noGrp="1"/>
          </p:cNvSpPr>
          <p:nvPr>
            <p:ph type="title"/>
          </p:nvPr>
        </p:nvSpPr>
        <p:spPr/>
        <p:txBody>
          <a:bodyPr/>
          <a:lstStyle/>
          <a:p>
            <a:r>
              <a:rPr lang="en-US" dirty="0"/>
              <a:t>Verifying certificates</a:t>
            </a:r>
          </a:p>
        </p:txBody>
      </p:sp>
      <p:pic>
        <p:nvPicPr>
          <p:cNvPr id="6" name="Picture 5">
            <a:extLst>
              <a:ext uri="{FF2B5EF4-FFF2-40B4-BE49-F238E27FC236}">
                <a16:creationId xmlns:a16="http://schemas.microsoft.com/office/drawing/2014/main" id="{AF002F68-1F97-E881-66A0-0540F19A4AD6}"/>
              </a:ext>
            </a:extLst>
          </p:cNvPr>
          <p:cNvPicPr>
            <a:picLocks noChangeAspect="1"/>
          </p:cNvPicPr>
          <p:nvPr/>
        </p:nvPicPr>
        <p:blipFill>
          <a:blip r:embed="rId3"/>
          <a:stretch>
            <a:fillRect/>
          </a:stretch>
        </p:blipFill>
        <p:spPr>
          <a:xfrm>
            <a:off x="980886" y="1690688"/>
            <a:ext cx="4172877" cy="2455643"/>
          </a:xfrm>
          <a:prstGeom prst="rect">
            <a:avLst/>
          </a:prstGeom>
        </p:spPr>
      </p:pic>
      <p:pic>
        <p:nvPicPr>
          <p:cNvPr id="7" name="Picture 6">
            <a:extLst>
              <a:ext uri="{FF2B5EF4-FFF2-40B4-BE49-F238E27FC236}">
                <a16:creationId xmlns:a16="http://schemas.microsoft.com/office/drawing/2014/main" id="{5F0CC6AA-E5DD-A18F-883B-1338FA4C57A0}"/>
              </a:ext>
            </a:extLst>
          </p:cNvPr>
          <p:cNvPicPr>
            <a:picLocks noChangeAspect="1"/>
          </p:cNvPicPr>
          <p:nvPr/>
        </p:nvPicPr>
        <p:blipFill>
          <a:blip r:embed="rId4"/>
          <a:stretch>
            <a:fillRect/>
          </a:stretch>
        </p:blipFill>
        <p:spPr>
          <a:xfrm>
            <a:off x="5528441" y="1542503"/>
            <a:ext cx="4172877" cy="2988613"/>
          </a:xfrm>
          <a:prstGeom prst="rect">
            <a:avLst/>
          </a:prstGeom>
        </p:spPr>
      </p:pic>
      <p:pic>
        <p:nvPicPr>
          <p:cNvPr id="3" name="Content Placeholder 3">
            <a:extLst>
              <a:ext uri="{FF2B5EF4-FFF2-40B4-BE49-F238E27FC236}">
                <a16:creationId xmlns:a16="http://schemas.microsoft.com/office/drawing/2014/main" id="{099C7B2F-3BB9-B62C-A4A8-5E70047D2E42}"/>
              </a:ext>
            </a:extLst>
          </p:cNvPr>
          <p:cNvPicPr>
            <a:picLocks noChangeAspect="1"/>
          </p:cNvPicPr>
          <p:nvPr/>
        </p:nvPicPr>
        <p:blipFill>
          <a:blip r:embed="rId5"/>
          <a:stretch>
            <a:fillRect/>
          </a:stretch>
        </p:blipFill>
        <p:spPr>
          <a:xfrm>
            <a:off x="2490682" y="1542503"/>
            <a:ext cx="7590685" cy="4684876"/>
          </a:xfrm>
          <a:prstGeom prst="rect">
            <a:avLst/>
          </a:prstGeom>
        </p:spPr>
      </p:pic>
    </p:spTree>
    <p:extLst>
      <p:ext uri="{BB962C8B-B14F-4D97-AF65-F5344CB8AC3E}">
        <p14:creationId xmlns:p14="http://schemas.microsoft.com/office/powerpoint/2010/main" val="13890232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A21B-3335-2D78-923D-90AFA01C8958}"/>
              </a:ext>
            </a:extLst>
          </p:cNvPr>
          <p:cNvSpPr>
            <a:spLocks noGrp="1"/>
          </p:cNvSpPr>
          <p:nvPr>
            <p:ph type="title"/>
          </p:nvPr>
        </p:nvSpPr>
        <p:spPr/>
        <p:txBody>
          <a:bodyPr/>
          <a:lstStyle/>
          <a:p>
            <a:r>
              <a:rPr lang="en-US" dirty="0"/>
              <a:t>Heartbleed timeline</a:t>
            </a:r>
          </a:p>
        </p:txBody>
      </p:sp>
      <p:pic>
        <p:nvPicPr>
          <p:cNvPr id="4" name="Content Placeholder 3">
            <a:extLst>
              <a:ext uri="{FF2B5EF4-FFF2-40B4-BE49-F238E27FC236}">
                <a16:creationId xmlns:a16="http://schemas.microsoft.com/office/drawing/2014/main" id="{8C2281C4-D3FE-F5DB-4798-F8265A6C2F79}"/>
              </a:ext>
            </a:extLst>
          </p:cNvPr>
          <p:cNvPicPr>
            <a:picLocks noGrp="1" noChangeAspect="1"/>
          </p:cNvPicPr>
          <p:nvPr>
            <p:ph idx="1"/>
          </p:nvPr>
        </p:nvPicPr>
        <p:blipFill>
          <a:blip r:embed="rId2"/>
          <a:stretch>
            <a:fillRect/>
          </a:stretch>
        </p:blipFill>
        <p:spPr>
          <a:xfrm>
            <a:off x="838200" y="1904303"/>
            <a:ext cx="10515600" cy="4193982"/>
          </a:xfrm>
          <a:prstGeom prst="rect">
            <a:avLst/>
          </a:prstGeom>
        </p:spPr>
      </p:pic>
    </p:spTree>
    <p:extLst>
      <p:ext uri="{BB962C8B-B14F-4D97-AF65-F5344CB8AC3E}">
        <p14:creationId xmlns:p14="http://schemas.microsoft.com/office/powerpoint/2010/main" val="123277219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5489-0A3F-9883-4033-ED6200427185}"/>
              </a:ext>
            </a:extLst>
          </p:cNvPr>
          <p:cNvSpPr>
            <a:spLocks noGrp="1"/>
          </p:cNvSpPr>
          <p:nvPr>
            <p:ph type="title"/>
          </p:nvPr>
        </p:nvSpPr>
        <p:spPr/>
        <p:txBody>
          <a:bodyPr/>
          <a:lstStyle/>
          <a:p>
            <a:r>
              <a:rPr lang="en-US" dirty="0"/>
              <a:t>Recommended responses to Heartbleed</a:t>
            </a:r>
          </a:p>
        </p:txBody>
      </p:sp>
      <p:sp>
        <p:nvSpPr>
          <p:cNvPr id="3" name="Content Placeholder 2">
            <a:extLst>
              <a:ext uri="{FF2B5EF4-FFF2-40B4-BE49-F238E27FC236}">
                <a16:creationId xmlns:a16="http://schemas.microsoft.com/office/drawing/2014/main" id="{AB606796-6090-CED3-A5BD-C37073725022}"/>
              </a:ext>
            </a:extLst>
          </p:cNvPr>
          <p:cNvSpPr>
            <a:spLocks noGrp="1"/>
          </p:cNvSpPr>
          <p:nvPr>
            <p:ph idx="1"/>
          </p:nvPr>
        </p:nvSpPr>
        <p:spPr>
          <a:xfrm>
            <a:off x="838199" y="1825625"/>
            <a:ext cx="4080641" cy="4351338"/>
          </a:xfrm>
        </p:spPr>
        <p:txBody>
          <a:bodyPr/>
          <a:lstStyle/>
          <a:p>
            <a:pPr marL="514350" indent="-514350">
              <a:buFont typeface="+mj-lt"/>
              <a:buAutoNum type="arabicPeriod"/>
            </a:pPr>
            <a:r>
              <a:rPr lang="en-US" dirty="0"/>
              <a:t>Patch the server</a:t>
            </a:r>
            <a:endParaRPr lang="en-US" sz="1200" dirty="0"/>
          </a:p>
          <a:p>
            <a:pPr marL="514350" indent="-514350">
              <a:buFont typeface="+mj-lt"/>
              <a:buAutoNum type="arabicPeriod"/>
            </a:pPr>
            <a:r>
              <a:rPr lang="en-US" dirty="0"/>
              <a:t>“Reissue” a new public key (get a new one and load it on your servers)</a:t>
            </a:r>
          </a:p>
          <a:p>
            <a:pPr marL="514350" indent="-514350">
              <a:buFont typeface="+mj-lt"/>
              <a:buAutoNum type="arabicPeriod"/>
            </a:pPr>
            <a:r>
              <a:rPr lang="en-US" dirty="0"/>
              <a:t>Revoke the old key</a:t>
            </a:r>
          </a:p>
        </p:txBody>
      </p:sp>
      <p:pic>
        <p:nvPicPr>
          <p:cNvPr id="4" name="Picture 3">
            <a:extLst>
              <a:ext uri="{FF2B5EF4-FFF2-40B4-BE49-F238E27FC236}">
                <a16:creationId xmlns:a16="http://schemas.microsoft.com/office/drawing/2014/main" id="{5F9601EC-8651-310B-6082-660E6DDB44A8}"/>
              </a:ext>
            </a:extLst>
          </p:cNvPr>
          <p:cNvPicPr>
            <a:picLocks noChangeAspect="1"/>
          </p:cNvPicPr>
          <p:nvPr/>
        </p:nvPicPr>
        <p:blipFill>
          <a:blip r:embed="rId3"/>
          <a:stretch>
            <a:fillRect/>
          </a:stretch>
        </p:blipFill>
        <p:spPr>
          <a:xfrm>
            <a:off x="5388444" y="1690687"/>
            <a:ext cx="6088854" cy="4884081"/>
          </a:xfrm>
          <a:prstGeom prst="rect">
            <a:avLst/>
          </a:prstGeom>
        </p:spPr>
      </p:pic>
    </p:spTree>
    <p:extLst>
      <p:ext uri="{BB962C8B-B14F-4D97-AF65-F5344CB8AC3E}">
        <p14:creationId xmlns:p14="http://schemas.microsoft.com/office/powerpoint/2010/main" val="1462843794"/>
      </p:ext>
    </p:extLst>
  </p:cSld>
  <p:clrMapOvr>
    <a:masterClrMapping/>
  </p:clrMapOvr>
  <p:transition spd="slow">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22058</TotalTime>
  <Words>1702</Words>
  <Application>Microsoft Macintosh PowerPoint</Application>
  <PresentationFormat>Widescreen</PresentationFormat>
  <Paragraphs>130</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Empirical Security &amp; Privacy, for Humans</vt:lpstr>
      <vt:lpstr>Reading</vt:lpstr>
      <vt:lpstr>OpenSSL and the Heartbleed vulnerability</vt:lpstr>
      <vt:lpstr>How are keys used with TLS?</vt:lpstr>
      <vt:lpstr>Verifying certificates</vt:lpstr>
      <vt:lpstr>Verifying certificates</vt:lpstr>
      <vt:lpstr>Verifying certificates</vt:lpstr>
      <vt:lpstr>Heartbleed timeline</vt:lpstr>
      <vt:lpstr>Recommended responses to Heartbleed</vt:lpstr>
      <vt:lpstr>So what happened?</vt:lpstr>
      <vt:lpstr>Research questions</vt:lpstr>
      <vt:lpstr>Primary method: ZMap scans</vt:lpstr>
      <vt:lpstr>Primary method: ZMap scans</vt:lpstr>
      <vt:lpstr>Which software was vulnerable?</vt:lpstr>
      <vt:lpstr>Which sites were vulnerable?</vt:lpstr>
      <vt:lpstr>When were they patched?</vt:lpstr>
      <vt:lpstr>When were certificates reissued and revoked?</vt:lpstr>
      <vt:lpstr>Was there evidence of attempted exploitation?</vt:lpstr>
      <vt:lpstr>Did patching rates improve after notification?</vt:lpstr>
      <vt:lpstr>Notes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397</cp:revision>
  <dcterms:created xsi:type="dcterms:W3CDTF">2025-02-03T22:02:42Z</dcterms:created>
  <dcterms:modified xsi:type="dcterms:W3CDTF">2025-11-13T14:29:02Z</dcterms:modified>
</cp:coreProperties>
</file>