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346" r:id="rId3"/>
    <p:sldId id="347" r:id="rId4"/>
    <p:sldId id="348" r:id="rId5"/>
    <p:sldId id="349" r:id="rId6"/>
    <p:sldId id="351" r:id="rId7"/>
    <p:sldId id="350" r:id="rId8"/>
    <p:sldId id="355" r:id="rId9"/>
    <p:sldId id="352" r:id="rId10"/>
    <p:sldId id="353" r:id="rId11"/>
    <p:sldId id="354" r:id="rId12"/>
    <p:sldId id="356" r:id="rId13"/>
    <p:sldId id="357" r:id="rId14"/>
    <p:sldId id="358" r:id="rId15"/>
    <p:sldId id="359" r:id="rId16"/>
    <p:sldId id="360" r:id="rId17"/>
    <p:sldId id="361" r:id="rId18"/>
    <p:sldId id="362" r:id="rId19"/>
    <p:sldId id="283" r:id="rId20"/>
    <p:sldId id="363" r:id="rId21"/>
    <p:sldId id="364" r:id="rId22"/>
    <p:sldId id="365" r:id="rId23"/>
    <p:sldId id="366" r:id="rId24"/>
    <p:sldId id="367" r:id="rId25"/>
    <p:sldId id="368" r:id="rId26"/>
    <p:sldId id="336" r:id="rId27"/>
    <p:sldId id="371" r:id="rId28"/>
    <p:sldId id="281" r:id="rId29"/>
    <p:sldId id="282" r:id="rId30"/>
    <p:sldId id="284" r:id="rId31"/>
    <p:sldId id="275" r:id="rId32"/>
    <p:sldId id="279" r:id="rId33"/>
    <p:sldId id="372" r:id="rId34"/>
    <p:sldId id="373" r:id="rId35"/>
    <p:sldId id="374" r:id="rId36"/>
    <p:sldId id="384" r:id="rId37"/>
    <p:sldId id="385" r:id="rId38"/>
    <p:sldId id="381" r:id="rId39"/>
    <p:sldId id="375" r:id="rId40"/>
    <p:sldId id="376" r:id="rId41"/>
    <p:sldId id="380" r:id="rId42"/>
    <p:sldId id="379" r:id="rId43"/>
    <p:sldId id="378" r:id="rId44"/>
    <p:sldId id="383" r:id="rId45"/>
    <p:sldId id="369" r:id="rId46"/>
    <p:sldId id="257" r:id="rId47"/>
    <p:sldId id="278" r:id="rId48"/>
    <p:sldId id="38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0"/>
    <p:restoredTop sz="65850"/>
  </p:normalViewPr>
  <p:slideViewPr>
    <p:cSldViewPr snapToGrid="0">
      <p:cViewPr varScale="1">
        <p:scale>
          <a:sx n="82" d="100"/>
          <a:sy n="82" d="100"/>
        </p:scale>
        <p:origin x="1232"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3077B-A16D-7946-B45A-7953EEF17B81}" type="datetimeFigureOut">
              <a:rPr lang="en-US" smtClean="0"/>
              <a:t>8/29/25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C96B-2B3F-7242-90A1-56E5F222F20D}" type="slidenum">
              <a:rPr lang="en-US" smtClean="0"/>
              <a:t>‹#›</a:t>
            </a:fld>
            <a:endParaRPr lang="en-US"/>
          </a:p>
        </p:txBody>
      </p:sp>
    </p:spTree>
    <p:extLst>
      <p:ext uri="{BB962C8B-B14F-4D97-AF65-F5344CB8AC3E}">
        <p14:creationId xmlns:p14="http://schemas.microsoft.com/office/powerpoint/2010/main" val="124130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oehs.org/node/everything-i-know-about-the-xz-backdoo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2</a:t>
            </a:fld>
            <a:endParaRPr lang="en-US"/>
          </a:p>
        </p:txBody>
      </p:sp>
    </p:spTree>
    <p:extLst>
      <p:ext uri="{BB962C8B-B14F-4D97-AF65-F5344CB8AC3E}">
        <p14:creationId xmlns:p14="http://schemas.microsoft.com/office/powerpoint/2010/main" val="2087616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931A-AFEB-7240-FC03-293013C24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72B7E-E5B3-7EA8-49E0-15BB40B37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A41AE-6EAD-4038-BC14-4BC1F934EA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C5AB3E-FA6A-D192-E05D-260271307172}"/>
              </a:ext>
            </a:extLst>
          </p:cNvPr>
          <p:cNvSpPr>
            <a:spLocks noGrp="1"/>
          </p:cNvSpPr>
          <p:nvPr>
            <p:ph type="sldNum" sz="quarter" idx="5"/>
          </p:nvPr>
        </p:nvSpPr>
        <p:spPr/>
        <p:txBody>
          <a:bodyPr/>
          <a:lstStyle/>
          <a:p>
            <a:fld id="{C123C96B-2B3F-7242-90A1-56E5F222F20D}" type="slidenum">
              <a:rPr lang="en-US" smtClean="0"/>
              <a:t>20</a:t>
            </a:fld>
            <a:endParaRPr lang="en-US"/>
          </a:p>
        </p:txBody>
      </p:sp>
    </p:spTree>
    <p:extLst>
      <p:ext uri="{BB962C8B-B14F-4D97-AF65-F5344CB8AC3E}">
        <p14:creationId xmlns:p14="http://schemas.microsoft.com/office/powerpoint/2010/main" val="33013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3500-2DF3-9049-6FF0-123FCB77F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5A917-DF73-3ED0-EF4C-55FFCEE61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4C7C5-BD45-7D8A-9166-3CD32B905F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F23A2E-6D70-696E-955F-3EC7E0AE6891}"/>
              </a:ext>
            </a:extLst>
          </p:cNvPr>
          <p:cNvSpPr>
            <a:spLocks noGrp="1"/>
          </p:cNvSpPr>
          <p:nvPr>
            <p:ph type="sldNum" sz="quarter" idx="5"/>
          </p:nvPr>
        </p:nvSpPr>
        <p:spPr/>
        <p:txBody>
          <a:bodyPr/>
          <a:lstStyle/>
          <a:p>
            <a:fld id="{C123C96B-2B3F-7242-90A1-56E5F222F20D}" type="slidenum">
              <a:rPr lang="en-US" smtClean="0"/>
              <a:t>21</a:t>
            </a:fld>
            <a:endParaRPr lang="en-US"/>
          </a:p>
        </p:txBody>
      </p:sp>
    </p:spTree>
    <p:extLst>
      <p:ext uri="{BB962C8B-B14F-4D97-AF65-F5344CB8AC3E}">
        <p14:creationId xmlns:p14="http://schemas.microsoft.com/office/powerpoint/2010/main" val="241018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1F20"/>
                </a:solidFill>
                <a:effectLst/>
                <a:latin typeface="Roboto" panose="02000000000000000000" pitchFamily="2" charset="0"/>
              </a:rPr>
              <a:t>a zero-day vulnerability of a third-party application was used to gain access to an online asset in a </a:t>
            </a:r>
            <a:r>
              <a:rPr lang="en-US" b="0" i="0" dirty="0" err="1">
                <a:solidFill>
                  <a:srgbClr val="231F20"/>
                </a:solidFill>
                <a:effectLst/>
                <a:latin typeface="Roboto" panose="02000000000000000000" pitchFamily="2" charset="0"/>
              </a:rPr>
              <a:t>BeyondTrust</a:t>
            </a:r>
            <a:r>
              <a:rPr lang="en-US" b="0" i="0" dirty="0">
                <a:solidFill>
                  <a:srgbClr val="231F20"/>
                </a:solidFill>
                <a:effectLst/>
                <a:latin typeface="Roboto" panose="02000000000000000000" pitchFamily="2" charset="0"/>
              </a:rPr>
              <a:t> AWS account. Access to that asset then allowed the threat actor to obtain an infrastructure API key that could then be leveraged against a separate AWS account which operated Remote Support infrastructure.</a:t>
            </a:r>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28</a:t>
            </a:fld>
            <a:endParaRPr lang="en-US"/>
          </a:p>
        </p:txBody>
      </p:sp>
    </p:spTree>
    <p:extLst>
      <p:ext uri="{BB962C8B-B14F-4D97-AF65-F5344CB8AC3E}">
        <p14:creationId xmlns:p14="http://schemas.microsoft.com/office/powerpoint/2010/main" val="306715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D97E2-0853-4BCC-64BE-11480F713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C19C2-7FCC-15B4-8D38-F79E0592B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8DF51-9FB0-83CB-9E4F-C5169A3D2C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24AC1-7CE3-AF06-F686-BD70E8A70382}"/>
              </a:ext>
            </a:extLst>
          </p:cNvPr>
          <p:cNvSpPr>
            <a:spLocks noGrp="1"/>
          </p:cNvSpPr>
          <p:nvPr>
            <p:ph type="sldNum" sz="quarter" idx="5"/>
          </p:nvPr>
        </p:nvSpPr>
        <p:spPr/>
        <p:txBody>
          <a:bodyPr/>
          <a:lstStyle/>
          <a:p>
            <a:fld id="{C123C96B-2B3F-7242-90A1-56E5F222F20D}" type="slidenum">
              <a:rPr lang="en-US" smtClean="0"/>
              <a:t>29</a:t>
            </a:fld>
            <a:endParaRPr lang="en-US"/>
          </a:p>
        </p:txBody>
      </p:sp>
    </p:spTree>
    <p:extLst>
      <p:ext uri="{BB962C8B-B14F-4D97-AF65-F5344CB8AC3E}">
        <p14:creationId xmlns:p14="http://schemas.microsoft.com/office/powerpoint/2010/main" val="2295994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Insider threat blow by blow </a:t>
            </a:r>
            <a:r>
              <a:rPr lang="en-US" sz="1200" b="0" i="0" u="sng" strike="noStrike" dirty="0">
                <a:solidFill>
                  <a:srgbClr val="1155CC"/>
                </a:solidFill>
                <a:effectLst/>
                <a:latin typeface="Arial" panose="020B0604020202020204" pitchFamily="34" charset="0"/>
                <a:hlinkClick r:id="rId3"/>
              </a:rPr>
              <a:t>https://boehs.org/node/everything-i-know-about-the-xz-backdoor</a:t>
            </a:r>
            <a:endParaRPr lang="en-US" dirty="0"/>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30</a:t>
            </a:fld>
            <a:endParaRPr lang="en-US"/>
          </a:p>
        </p:txBody>
      </p:sp>
    </p:spTree>
    <p:extLst>
      <p:ext uri="{BB962C8B-B14F-4D97-AF65-F5344CB8AC3E}">
        <p14:creationId xmlns:p14="http://schemas.microsoft.com/office/powerpoint/2010/main" val="240708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32</a:t>
            </a:fld>
            <a:endParaRPr lang="en-US"/>
          </a:p>
        </p:txBody>
      </p:sp>
    </p:spTree>
    <p:extLst>
      <p:ext uri="{BB962C8B-B14F-4D97-AF65-F5344CB8AC3E}">
        <p14:creationId xmlns:p14="http://schemas.microsoft.com/office/powerpoint/2010/main" val="8279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47</a:t>
            </a:fld>
            <a:endParaRPr lang="en-US"/>
          </a:p>
        </p:txBody>
      </p:sp>
    </p:spTree>
    <p:extLst>
      <p:ext uri="{BB962C8B-B14F-4D97-AF65-F5344CB8AC3E}">
        <p14:creationId xmlns:p14="http://schemas.microsoft.com/office/powerpoint/2010/main" val="558690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48</a:t>
            </a:fld>
            <a:endParaRPr lang="en-US"/>
          </a:p>
        </p:txBody>
      </p:sp>
    </p:spTree>
    <p:extLst>
      <p:ext uri="{BB962C8B-B14F-4D97-AF65-F5344CB8AC3E}">
        <p14:creationId xmlns:p14="http://schemas.microsoft.com/office/powerpoint/2010/main" val="223505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6</a:t>
            </a:fld>
            <a:endParaRPr lang="en-US"/>
          </a:p>
        </p:txBody>
      </p:sp>
    </p:spTree>
    <p:extLst>
      <p:ext uri="{BB962C8B-B14F-4D97-AF65-F5344CB8AC3E}">
        <p14:creationId xmlns:p14="http://schemas.microsoft.com/office/powerpoint/2010/main" val="330411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Red exploited overflow in MS-IIS server; 300k machines affected in 14 hours</a:t>
            </a:r>
          </a:p>
          <a:p>
            <a:r>
              <a:rPr lang="en-US" dirty="0"/>
              <a:t>SQL Slammer exploited an overflow in the MS-SQL server; 75k machines affected in 10 minutes</a:t>
            </a:r>
          </a:p>
        </p:txBody>
      </p:sp>
      <p:sp>
        <p:nvSpPr>
          <p:cNvPr id="4" name="Slide Number Placeholder 3"/>
          <p:cNvSpPr>
            <a:spLocks noGrp="1"/>
          </p:cNvSpPr>
          <p:nvPr>
            <p:ph type="sldNum" sz="quarter" idx="5"/>
          </p:nvPr>
        </p:nvSpPr>
        <p:spPr/>
        <p:txBody>
          <a:bodyPr/>
          <a:lstStyle/>
          <a:p>
            <a:fld id="{C123C96B-2B3F-7242-90A1-56E5F222F20D}" type="slidenum">
              <a:rPr lang="en-US" smtClean="0"/>
              <a:t>7</a:t>
            </a:fld>
            <a:endParaRPr lang="en-US"/>
          </a:p>
        </p:txBody>
      </p:sp>
    </p:spTree>
    <p:extLst>
      <p:ext uri="{BB962C8B-B14F-4D97-AF65-F5344CB8AC3E}">
        <p14:creationId xmlns:p14="http://schemas.microsoft.com/office/powerpoint/2010/main" val="98832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11D2-12B4-A0E7-18DE-3F531FBF6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50D19-335A-9915-6B9F-B2278542E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B06B8-8DB8-53F7-845E-5384F74588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F77647-FD00-7060-4054-9428AD139750}"/>
              </a:ext>
            </a:extLst>
          </p:cNvPr>
          <p:cNvSpPr>
            <a:spLocks noGrp="1"/>
          </p:cNvSpPr>
          <p:nvPr>
            <p:ph type="sldNum" sz="quarter" idx="5"/>
          </p:nvPr>
        </p:nvSpPr>
        <p:spPr/>
        <p:txBody>
          <a:bodyPr/>
          <a:lstStyle/>
          <a:p>
            <a:fld id="{C123C96B-2B3F-7242-90A1-56E5F222F20D}" type="slidenum">
              <a:rPr lang="en-US" smtClean="0"/>
              <a:t>9</a:t>
            </a:fld>
            <a:endParaRPr lang="en-US"/>
          </a:p>
        </p:txBody>
      </p:sp>
    </p:spTree>
    <p:extLst>
      <p:ext uri="{BB962C8B-B14F-4D97-AF65-F5344CB8AC3E}">
        <p14:creationId xmlns:p14="http://schemas.microsoft.com/office/powerpoint/2010/main" val="229433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8AF6-0B41-326C-8F8E-F83AAE680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40351-3370-3E2C-830D-0A934CAE1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98280-F09E-6665-EE6E-CE107A2C4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4C7A20-D6A5-CF16-79C8-4D79566E1508}"/>
              </a:ext>
            </a:extLst>
          </p:cNvPr>
          <p:cNvSpPr>
            <a:spLocks noGrp="1"/>
          </p:cNvSpPr>
          <p:nvPr>
            <p:ph type="sldNum" sz="quarter" idx="5"/>
          </p:nvPr>
        </p:nvSpPr>
        <p:spPr/>
        <p:txBody>
          <a:bodyPr/>
          <a:lstStyle/>
          <a:p>
            <a:fld id="{C123C96B-2B3F-7242-90A1-56E5F222F20D}" type="slidenum">
              <a:rPr lang="en-US" smtClean="0"/>
              <a:t>10</a:t>
            </a:fld>
            <a:endParaRPr lang="en-US"/>
          </a:p>
        </p:txBody>
      </p:sp>
    </p:spTree>
    <p:extLst>
      <p:ext uri="{BB962C8B-B14F-4D97-AF65-F5344CB8AC3E}">
        <p14:creationId xmlns:p14="http://schemas.microsoft.com/office/powerpoint/2010/main" val="152615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D4A6-EF39-A943-F410-BD042C2CB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79F44-0347-33D1-3153-B7B77E02E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AC810-9B27-3AF8-3217-AEF6CAD63D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7DFAA2-9742-5A59-348B-BCE6E68E3151}"/>
              </a:ext>
            </a:extLst>
          </p:cNvPr>
          <p:cNvSpPr>
            <a:spLocks noGrp="1"/>
          </p:cNvSpPr>
          <p:nvPr>
            <p:ph type="sldNum" sz="quarter" idx="5"/>
          </p:nvPr>
        </p:nvSpPr>
        <p:spPr/>
        <p:txBody>
          <a:bodyPr/>
          <a:lstStyle/>
          <a:p>
            <a:fld id="{C123C96B-2B3F-7242-90A1-56E5F222F20D}" type="slidenum">
              <a:rPr lang="en-US" smtClean="0"/>
              <a:t>11</a:t>
            </a:fld>
            <a:endParaRPr lang="en-US"/>
          </a:p>
        </p:txBody>
      </p:sp>
    </p:spTree>
    <p:extLst>
      <p:ext uri="{BB962C8B-B14F-4D97-AF65-F5344CB8AC3E}">
        <p14:creationId xmlns:p14="http://schemas.microsoft.com/office/powerpoint/2010/main" val="394777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77508-A478-84D8-4DE6-E64CEBF11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473F4-D30E-9E17-18EB-2D092B897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18385-5A94-C33F-1ECE-4649A5E9D0AF}"/>
              </a:ext>
            </a:extLst>
          </p:cNvPr>
          <p:cNvSpPr>
            <a:spLocks noGrp="1"/>
          </p:cNvSpPr>
          <p:nvPr>
            <p:ph type="body" idx="1"/>
          </p:nvPr>
        </p:nvSpPr>
        <p:spPr/>
        <p:txBody>
          <a:bodyPr/>
          <a:lstStyle/>
          <a:p>
            <a:r>
              <a:rPr lang="en-US" b="0" i="0" dirty="0">
                <a:solidFill>
                  <a:srgbClr val="000000"/>
                </a:solidFill>
                <a:effectLst/>
                <a:latin typeface="Verdana" panose="020B0604030504040204" pitchFamily="34" charset="0"/>
              </a:rPr>
              <a:t>This year’s dataset included 31,770 CVE Records for vulnerabilities published between June 1, 2023 and June 1, 2024. Data was initially pulled on July 30, 2024, to share with CNA community partners for review. Data was pulled again on November 4, 2024, to ensure the most up to date CVE Records information was used in the Top 25 list calculations.</a:t>
            </a:r>
          </a:p>
          <a:p>
            <a:endParaRPr lang="en-US" b="0" i="0" dirty="0">
              <a:solidFill>
                <a:srgbClr val="000000"/>
              </a:solidFill>
              <a:effectLst/>
              <a:latin typeface="Verdana" panose="020B0604030504040204" pitchFamily="34" charset="0"/>
            </a:endParaRPr>
          </a:p>
          <a:p>
            <a:r>
              <a:rPr lang="en-US" dirty="0"/>
              <a:t>https://</a:t>
            </a:r>
            <a:r>
              <a:rPr lang="en-US" dirty="0" err="1"/>
              <a:t>cwe.mitre.org</a:t>
            </a:r>
            <a:r>
              <a:rPr lang="en-US" dirty="0"/>
              <a:t>/top25/archive/2024/2024_methodology.html</a:t>
            </a:r>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Note: CVSS scores are between 0 and 10</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Beyond Trust CVEs </a:t>
            </a:r>
          </a:p>
          <a:p>
            <a:pPr marL="171450" indent="-171450">
              <a:buFontTx/>
              <a:buChar char="-"/>
            </a:pPr>
            <a:r>
              <a:rPr lang="en-US" b="0" i="0" dirty="0">
                <a:solidFill>
                  <a:srgbClr val="000000"/>
                </a:solidFill>
                <a:effectLst/>
                <a:latin typeface="Verdana" panose="020B0604030504040204" pitchFamily="34" charset="0"/>
              </a:rPr>
              <a:t>https://</a:t>
            </a:r>
            <a:r>
              <a:rPr lang="en-US" b="0" i="0" dirty="0" err="1">
                <a:solidFill>
                  <a:srgbClr val="000000"/>
                </a:solidFill>
                <a:effectLst/>
                <a:latin typeface="Verdana" panose="020B0604030504040204" pitchFamily="34" charset="0"/>
              </a:rPr>
              <a:t>nvd.nist.gov</a:t>
            </a:r>
            <a:r>
              <a:rPr lang="en-US" b="0" i="0" dirty="0">
                <a:solidFill>
                  <a:srgbClr val="000000"/>
                </a:solidFill>
                <a:effectLst/>
                <a:latin typeface="Verdana" panose="020B0604030504040204" pitchFamily="34" charset="0"/>
              </a:rPr>
              <a:t>/vuln/detail/cve-2024-12356 (Command Injection, 9.8 CVSS) to </a:t>
            </a:r>
            <a:r>
              <a:rPr lang="en-US" b="0" i="0" dirty="0" err="1">
                <a:solidFill>
                  <a:srgbClr val="333333"/>
                </a:solidFill>
                <a:effectLst/>
                <a:latin typeface="Source Sans Pro" panose="020F0502020204030204" pitchFamily="34" charset="0"/>
              </a:rPr>
              <a:t>BeyondTrust</a:t>
            </a:r>
            <a:r>
              <a:rPr lang="en-US" b="0" i="0" dirty="0">
                <a:solidFill>
                  <a:srgbClr val="333333"/>
                </a:solidFill>
                <a:effectLst/>
                <a:latin typeface="Source Sans Pro" panose="020F0502020204030204" pitchFamily="34" charset="0"/>
              </a:rPr>
              <a:t> Privileged Remote Access (PRA)</a:t>
            </a:r>
            <a:endParaRPr lang="en-US" b="0" i="0" dirty="0">
              <a:solidFill>
                <a:srgbClr val="000000"/>
              </a:solidFill>
              <a:effectLst/>
              <a:latin typeface="Verdana" panose="020B0604030504040204" pitchFamily="34" charset="0"/>
            </a:endParaRPr>
          </a:p>
          <a:p>
            <a:pPr marL="171450" indent="-171450">
              <a:buFontTx/>
              <a:buChar char="-"/>
            </a:pPr>
            <a:r>
              <a:rPr lang="en-US" dirty="0"/>
              <a:t>https://</a:t>
            </a:r>
            <a:r>
              <a:rPr lang="en-US" dirty="0" err="1"/>
              <a:t>nvd.nist.gov</a:t>
            </a:r>
            <a:r>
              <a:rPr lang="en-US" dirty="0"/>
              <a:t>/vuln/detail/CVE-2024-12686 (Command Injection 7/2 CVSS) </a:t>
            </a:r>
            <a:r>
              <a:rPr lang="en-US" b="0" i="0" dirty="0" err="1">
                <a:solidFill>
                  <a:srgbClr val="333333"/>
                </a:solidFill>
                <a:effectLst/>
                <a:latin typeface="Source Sans Pro" panose="020B0503030403020204" pitchFamily="34" charset="0"/>
              </a:rPr>
              <a:t>BeyondTrust</a:t>
            </a:r>
            <a:r>
              <a:rPr lang="en-US" b="0" i="0" dirty="0">
                <a:solidFill>
                  <a:srgbClr val="333333"/>
                </a:solidFill>
                <a:effectLst/>
                <a:latin typeface="Source Sans Pro" panose="020B0503030403020204" pitchFamily="34" charset="0"/>
              </a:rPr>
              <a:t> Privileged Remote Access (PRA) and Remote Support (RS) OS Command Injection Vulnerability</a:t>
            </a:r>
            <a:endParaRPr lang="en-US" dirty="0"/>
          </a:p>
        </p:txBody>
      </p:sp>
      <p:sp>
        <p:nvSpPr>
          <p:cNvPr id="4" name="Slide Number Placeholder 3">
            <a:extLst>
              <a:ext uri="{FF2B5EF4-FFF2-40B4-BE49-F238E27FC236}">
                <a16:creationId xmlns:a16="http://schemas.microsoft.com/office/drawing/2014/main" id="{3B0C82D1-7042-C233-B217-771F7E20F9F0}"/>
              </a:ext>
            </a:extLst>
          </p:cNvPr>
          <p:cNvSpPr>
            <a:spLocks noGrp="1"/>
          </p:cNvSpPr>
          <p:nvPr>
            <p:ph type="sldNum" sz="quarter" idx="5"/>
          </p:nvPr>
        </p:nvSpPr>
        <p:spPr/>
        <p:txBody>
          <a:bodyPr/>
          <a:lstStyle/>
          <a:p>
            <a:fld id="{C123C96B-2B3F-7242-90A1-56E5F222F20D}" type="slidenum">
              <a:rPr lang="en-US" smtClean="0"/>
              <a:t>13</a:t>
            </a:fld>
            <a:endParaRPr lang="en-US"/>
          </a:p>
        </p:txBody>
      </p:sp>
    </p:spTree>
    <p:extLst>
      <p:ext uri="{BB962C8B-B14F-4D97-AF65-F5344CB8AC3E}">
        <p14:creationId xmlns:p14="http://schemas.microsoft.com/office/powerpoint/2010/main" val="28506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14</a:t>
            </a:fld>
            <a:endParaRPr lang="en-US"/>
          </a:p>
        </p:txBody>
      </p:sp>
    </p:spTree>
    <p:extLst>
      <p:ext uri="{BB962C8B-B14F-4D97-AF65-F5344CB8AC3E}">
        <p14:creationId xmlns:p14="http://schemas.microsoft.com/office/powerpoint/2010/main" val="393180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0B72D-DD08-1A0A-8E1A-6476524FC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43D48-2349-1988-AC95-C214EEBBC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FD2AD-CC5A-A8E0-CFC6-A923193CF1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53F280-A072-FCFB-24D2-80D6DED7B2E4}"/>
              </a:ext>
            </a:extLst>
          </p:cNvPr>
          <p:cNvSpPr>
            <a:spLocks noGrp="1"/>
          </p:cNvSpPr>
          <p:nvPr>
            <p:ph type="sldNum" sz="quarter" idx="5"/>
          </p:nvPr>
        </p:nvSpPr>
        <p:spPr/>
        <p:txBody>
          <a:bodyPr/>
          <a:lstStyle/>
          <a:p>
            <a:fld id="{C123C96B-2B3F-7242-90A1-56E5F222F20D}" type="slidenum">
              <a:rPr lang="en-US" smtClean="0"/>
              <a:t>15</a:t>
            </a:fld>
            <a:endParaRPr lang="en-US"/>
          </a:p>
        </p:txBody>
      </p:sp>
    </p:spTree>
    <p:extLst>
      <p:ext uri="{BB962C8B-B14F-4D97-AF65-F5344CB8AC3E}">
        <p14:creationId xmlns:p14="http://schemas.microsoft.com/office/powerpoint/2010/main" val="400168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814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660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7390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0079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6361F-31DF-994C-9089-BE54C03D95A3}"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83512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C6361F-31DF-994C-9089-BE54C03D95A3}" type="datetimeFigureOut">
              <a:rPr lang="en-US" smtClean="0"/>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9144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6361F-31DF-994C-9089-BE54C03D95A3}" type="datetimeFigureOut">
              <a:rPr lang="en-US" smtClean="0"/>
              <a:t>8/29/25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3505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8/29/25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9255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6361F-31DF-994C-9089-BE54C03D95A3}" type="datetimeFigureOut">
              <a:rPr lang="en-US" smtClean="0"/>
              <a:t>8/29/25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8570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24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1380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6361F-31DF-994C-9089-BE54C03D95A3}" type="datetimeFigureOut">
              <a:rPr lang="en-US" smtClean="0"/>
              <a:t>8/29/25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DC5EA-A2B1-7B40-9120-F226EF34BE09}" type="slidenum">
              <a:rPr lang="en-US" smtClean="0"/>
              <a:t>‹#›</a:t>
            </a:fld>
            <a:endParaRPr lang="en-US"/>
          </a:p>
        </p:txBody>
      </p:sp>
    </p:spTree>
    <p:extLst>
      <p:ext uri="{BB962C8B-B14F-4D97-AF65-F5344CB8AC3E}">
        <p14:creationId xmlns:p14="http://schemas.microsoft.com/office/powerpoint/2010/main" val="3730693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usenix.org/conference/usenixsecurity19/presentation/stamo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usenix.org/conference/usenixsecurity19/presentation/stamo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524000" y="564424"/>
            <a:ext cx="9144000" cy="2387600"/>
          </a:xfrm>
        </p:spPr>
        <p:txBody>
          <a:bodyPr/>
          <a:lstStyle/>
          <a:p>
            <a:r>
              <a:rPr lang="en-US" dirty="0"/>
              <a:t>Empirical Security &amp; Privacy, for Humans</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524000" y="3044099"/>
            <a:ext cx="9144000" cy="3147420"/>
          </a:xfrm>
        </p:spPr>
        <p:txBody>
          <a:bodyPr>
            <a:normAutofit/>
          </a:bodyPr>
          <a:lstStyle/>
          <a:p>
            <a:r>
              <a:rPr lang="en-US" sz="3200" dirty="0"/>
              <a:t>UPenn CIS 7000-010</a:t>
            </a:r>
          </a:p>
          <a:p>
            <a:endParaRPr lang="en-US" sz="3200" dirty="0"/>
          </a:p>
          <a:p>
            <a:endParaRPr lang="en-US" sz="3200" dirty="0"/>
          </a:p>
          <a:p>
            <a:endParaRPr lang="en-US" sz="3200" dirty="0"/>
          </a:p>
          <a:p>
            <a:r>
              <a:rPr lang="en-US" sz="32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875" y="2044931"/>
            <a:ext cx="4150925" cy="27681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524000" y="453575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t>Introduction</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392625" y="1910746"/>
            <a:ext cx="4556501" cy="3036508"/>
          </a:xfrm>
          <a:prstGeom prst="rect">
            <a:avLst/>
          </a:prstGeom>
        </p:spPr>
      </p:pic>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ABC8-9426-05E6-5A74-5A19D8B56A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159D73-E820-7D26-321D-8E9BC1D2D407}"/>
              </a:ext>
            </a:extLst>
          </p:cNvPr>
          <p:cNvPicPr>
            <a:picLocks noChangeAspect="1"/>
          </p:cNvPicPr>
          <p:nvPr/>
        </p:nvPicPr>
        <p:blipFill>
          <a:blip r:embed="rId3"/>
          <a:stretch>
            <a:fillRect/>
          </a:stretch>
        </p:blipFill>
        <p:spPr>
          <a:xfrm>
            <a:off x="135615" y="0"/>
            <a:ext cx="6620347" cy="6858000"/>
          </a:xfrm>
          <a:prstGeom prst="rect">
            <a:avLst/>
          </a:prstGeom>
        </p:spPr>
      </p:pic>
      <p:pic>
        <p:nvPicPr>
          <p:cNvPr id="5" name="Picture 4">
            <a:extLst>
              <a:ext uri="{FF2B5EF4-FFF2-40B4-BE49-F238E27FC236}">
                <a16:creationId xmlns:a16="http://schemas.microsoft.com/office/drawing/2014/main" id="{71124364-F930-E8D5-76F4-AA34B39BD8B5}"/>
              </a:ext>
            </a:extLst>
          </p:cNvPr>
          <p:cNvPicPr>
            <a:picLocks noChangeAspect="1"/>
          </p:cNvPicPr>
          <p:nvPr/>
        </p:nvPicPr>
        <p:blipFill>
          <a:blip r:embed="rId4"/>
          <a:stretch>
            <a:fillRect/>
          </a:stretch>
        </p:blipFill>
        <p:spPr>
          <a:xfrm>
            <a:off x="6201810" y="0"/>
            <a:ext cx="5990190" cy="6858000"/>
          </a:xfrm>
          <a:prstGeom prst="rect">
            <a:avLst/>
          </a:prstGeom>
        </p:spPr>
      </p:pic>
      <p:sp>
        <p:nvSpPr>
          <p:cNvPr id="6" name="TextBox 5">
            <a:extLst>
              <a:ext uri="{FF2B5EF4-FFF2-40B4-BE49-F238E27FC236}">
                <a16:creationId xmlns:a16="http://schemas.microsoft.com/office/drawing/2014/main" id="{877E5EC0-BD71-7C61-842E-BF75C537E128}"/>
              </a:ext>
            </a:extLst>
          </p:cNvPr>
          <p:cNvSpPr txBox="1"/>
          <p:nvPr/>
        </p:nvSpPr>
        <p:spPr>
          <a:xfrm>
            <a:off x="1424552" y="6226294"/>
            <a:ext cx="9342895" cy="523220"/>
          </a:xfrm>
          <a:prstGeom prst="rect">
            <a:avLst/>
          </a:prstGeom>
          <a:solidFill>
            <a:schemeClr val="bg1"/>
          </a:solidFill>
        </p:spPr>
        <p:txBody>
          <a:bodyPr wrap="square">
            <a:spAutoFit/>
          </a:bodyPr>
          <a:lstStyle/>
          <a:p>
            <a:pPr marL="514350" indent="-514350">
              <a:buFont typeface="+mj-lt"/>
              <a:buAutoNum type="arabicPeriod"/>
            </a:pPr>
            <a:r>
              <a:rPr lang="en-US" sz="2800" dirty="0"/>
              <a:t>Write C/C++ code without (or with fewer of) these bugs in it</a:t>
            </a:r>
          </a:p>
        </p:txBody>
      </p:sp>
    </p:spTree>
    <p:extLst>
      <p:ext uri="{BB962C8B-B14F-4D97-AF65-F5344CB8AC3E}">
        <p14:creationId xmlns:p14="http://schemas.microsoft.com/office/powerpoint/2010/main" val="3112618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0BBFE-B250-B148-21EA-0ACD11664B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C02E6A-9DAF-2D71-37E8-E9902A8C7A42}"/>
              </a:ext>
            </a:extLst>
          </p:cNvPr>
          <p:cNvPicPr>
            <a:picLocks noChangeAspect="1"/>
          </p:cNvPicPr>
          <p:nvPr/>
        </p:nvPicPr>
        <p:blipFill>
          <a:blip r:embed="rId3"/>
          <a:stretch>
            <a:fillRect/>
          </a:stretch>
        </p:blipFill>
        <p:spPr>
          <a:xfrm>
            <a:off x="217653" y="0"/>
            <a:ext cx="6301292" cy="6858000"/>
          </a:xfrm>
          <a:prstGeom prst="rect">
            <a:avLst/>
          </a:prstGeom>
        </p:spPr>
      </p:pic>
      <p:sp>
        <p:nvSpPr>
          <p:cNvPr id="6" name="TextBox 5">
            <a:extLst>
              <a:ext uri="{FF2B5EF4-FFF2-40B4-BE49-F238E27FC236}">
                <a16:creationId xmlns:a16="http://schemas.microsoft.com/office/drawing/2014/main" id="{81113CF3-194E-57D2-9FD4-587741115F98}"/>
              </a:ext>
            </a:extLst>
          </p:cNvPr>
          <p:cNvSpPr txBox="1"/>
          <p:nvPr/>
        </p:nvSpPr>
        <p:spPr>
          <a:xfrm>
            <a:off x="1424552" y="6226294"/>
            <a:ext cx="9342895" cy="523220"/>
          </a:xfrm>
          <a:prstGeom prst="rect">
            <a:avLst/>
          </a:prstGeom>
          <a:solidFill>
            <a:schemeClr val="bg1"/>
          </a:solidFill>
        </p:spPr>
        <p:txBody>
          <a:bodyPr wrap="square">
            <a:spAutoFit/>
          </a:bodyPr>
          <a:lstStyle/>
          <a:p>
            <a:pPr marL="514350" indent="-514350">
              <a:buFont typeface="+mj-lt"/>
              <a:buAutoNum type="arabicPeriod"/>
            </a:pPr>
            <a:r>
              <a:rPr lang="en-US" sz="2800" dirty="0"/>
              <a:t>Write C/C++ code without (or with fewer of) these bugs in it</a:t>
            </a:r>
          </a:p>
        </p:txBody>
      </p:sp>
      <p:pic>
        <p:nvPicPr>
          <p:cNvPr id="4" name="Picture 3">
            <a:extLst>
              <a:ext uri="{FF2B5EF4-FFF2-40B4-BE49-F238E27FC236}">
                <a16:creationId xmlns:a16="http://schemas.microsoft.com/office/drawing/2014/main" id="{EE213BC3-B645-38C1-12E1-E6E6CCFB287E}"/>
              </a:ext>
            </a:extLst>
          </p:cNvPr>
          <p:cNvPicPr>
            <a:picLocks noChangeAspect="1"/>
          </p:cNvPicPr>
          <p:nvPr/>
        </p:nvPicPr>
        <p:blipFill>
          <a:blip r:embed="rId4"/>
          <a:stretch>
            <a:fillRect/>
          </a:stretch>
        </p:blipFill>
        <p:spPr>
          <a:xfrm>
            <a:off x="6518945" y="0"/>
            <a:ext cx="7535094" cy="6858000"/>
          </a:xfrm>
          <a:prstGeom prst="rect">
            <a:avLst/>
          </a:prstGeom>
        </p:spPr>
      </p:pic>
      <p:sp>
        <p:nvSpPr>
          <p:cNvPr id="7" name="Oval 6">
            <a:extLst>
              <a:ext uri="{FF2B5EF4-FFF2-40B4-BE49-F238E27FC236}">
                <a16:creationId xmlns:a16="http://schemas.microsoft.com/office/drawing/2014/main" id="{8195F6F5-4C78-757D-3A45-620BBDB11339}"/>
              </a:ext>
            </a:extLst>
          </p:cNvPr>
          <p:cNvSpPr/>
          <p:nvPr/>
        </p:nvSpPr>
        <p:spPr>
          <a:xfrm>
            <a:off x="6697651" y="5683854"/>
            <a:ext cx="4461129" cy="11741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940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36FF-3C67-113D-08C1-EEB0CE8A3C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54657E-EEB0-EC90-8284-979CBA8009E9}"/>
              </a:ext>
            </a:extLst>
          </p:cNvPr>
          <p:cNvPicPr>
            <a:picLocks noChangeAspect="1"/>
          </p:cNvPicPr>
          <p:nvPr/>
        </p:nvPicPr>
        <p:blipFill>
          <a:blip r:embed="rId2"/>
          <a:stretch>
            <a:fillRect/>
          </a:stretch>
        </p:blipFill>
        <p:spPr>
          <a:xfrm>
            <a:off x="4147088" y="191962"/>
            <a:ext cx="7755610" cy="6488121"/>
          </a:xfrm>
          <a:prstGeom prst="rect">
            <a:avLst/>
          </a:prstGeom>
        </p:spPr>
      </p:pic>
      <p:sp>
        <p:nvSpPr>
          <p:cNvPr id="2" name="Title 1">
            <a:extLst>
              <a:ext uri="{FF2B5EF4-FFF2-40B4-BE49-F238E27FC236}">
                <a16:creationId xmlns:a16="http://schemas.microsoft.com/office/drawing/2014/main" id="{DFBA8FFE-0213-0381-9FDC-BB5CA3B76B47}"/>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pic>
        <p:nvPicPr>
          <p:cNvPr id="8" name="Picture 7">
            <a:extLst>
              <a:ext uri="{FF2B5EF4-FFF2-40B4-BE49-F238E27FC236}">
                <a16:creationId xmlns:a16="http://schemas.microsoft.com/office/drawing/2014/main" id="{ED4F97D7-6E5B-06A8-15E2-2B1E9D1DA962}"/>
              </a:ext>
            </a:extLst>
          </p:cNvPr>
          <p:cNvPicPr>
            <a:picLocks noChangeAspect="1"/>
          </p:cNvPicPr>
          <p:nvPr/>
        </p:nvPicPr>
        <p:blipFill>
          <a:blip r:embed="rId3"/>
          <a:stretch>
            <a:fillRect/>
          </a:stretch>
        </p:blipFill>
        <p:spPr>
          <a:xfrm>
            <a:off x="2209800" y="3070128"/>
            <a:ext cx="7772400" cy="2763520"/>
          </a:xfrm>
          <a:prstGeom prst="rect">
            <a:avLst/>
          </a:prstGeom>
        </p:spPr>
      </p:pic>
    </p:spTree>
    <p:extLst>
      <p:ext uri="{BB962C8B-B14F-4D97-AF65-F5344CB8AC3E}">
        <p14:creationId xmlns:p14="http://schemas.microsoft.com/office/powerpoint/2010/main" val="2362075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B8010-E973-1BB2-FB2A-3713BD6A4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90FA5-4A2B-DB5F-B4DA-0495CEB66A70}"/>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pic>
        <p:nvPicPr>
          <p:cNvPr id="8" name="Picture 7">
            <a:extLst>
              <a:ext uri="{FF2B5EF4-FFF2-40B4-BE49-F238E27FC236}">
                <a16:creationId xmlns:a16="http://schemas.microsoft.com/office/drawing/2014/main" id="{84EA7E7B-07C1-E858-9EFA-A3D2CBE853DF}"/>
              </a:ext>
            </a:extLst>
          </p:cNvPr>
          <p:cNvPicPr>
            <a:picLocks noChangeAspect="1"/>
          </p:cNvPicPr>
          <p:nvPr/>
        </p:nvPicPr>
        <p:blipFill>
          <a:blip r:embed="rId3"/>
          <a:stretch>
            <a:fillRect/>
          </a:stretch>
        </p:blipFill>
        <p:spPr>
          <a:xfrm>
            <a:off x="299230" y="1436913"/>
            <a:ext cx="5808646" cy="4799102"/>
          </a:xfrm>
          <a:prstGeom prst="rect">
            <a:avLst/>
          </a:prstGeom>
        </p:spPr>
      </p:pic>
      <p:pic>
        <p:nvPicPr>
          <p:cNvPr id="9" name="Picture 8">
            <a:extLst>
              <a:ext uri="{FF2B5EF4-FFF2-40B4-BE49-F238E27FC236}">
                <a16:creationId xmlns:a16="http://schemas.microsoft.com/office/drawing/2014/main" id="{90576989-B044-8093-858C-28042E7AAF9F}"/>
              </a:ext>
            </a:extLst>
          </p:cNvPr>
          <p:cNvPicPr>
            <a:picLocks noChangeAspect="1"/>
          </p:cNvPicPr>
          <p:nvPr/>
        </p:nvPicPr>
        <p:blipFill>
          <a:blip r:embed="rId4"/>
          <a:stretch>
            <a:fillRect/>
          </a:stretch>
        </p:blipFill>
        <p:spPr>
          <a:xfrm>
            <a:off x="6216681" y="2513214"/>
            <a:ext cx="5699841" cy="3722801"/>
          </a:xfrm>
          <a:prstGeom prst="rect">
            <a:avLst/>
          </a:prstGeom>
        </p:spPr>
      </p:pic>
      <p:sp>
        <p:nvSpPr>
          <p:cNvPr id="11" name="TextBox 10">
            <a:extLst>
              <a:ext uri="{FF2B5EF4-FFF2-40B4-BE49-F238E27FC236}">
                <a16:creationId xmlns:a16="http://schemas.microsoft.com/office/drawing/2014/main" id="{0FC36D77-BE73-4A47-DB63-24F2D3ED95E9}"/>
              </a:ext>
            </a:extLst>
          </p:cNvPr>
          <p:cNvSpPr txBox="1"/>
          <p:nvPr/>
        </p:nvSpPr>
        <p:spPr>
          <a:xfrm>
            <a:off x="2930458" y="6334944"/>
            <a:ext cx="6331084" cy="369332"/>
          </a:xfrm>
          <a:prstGeom prst="rect">
            <a:avLst/>
          </a:prstGeom>
          <a:noFill/>
        </p:spPr>
        <p:txBody>
          <a:bodyPr wrap="square">
            <a:spAutoFit/>
          </a:bodyPr>
          <a:lstStyle/>
          <a:p>
            <a:r>
              <a:rPr lang="en-US" dirty="0"/>
              <a:t>https://</a:t>
            </a:r>
            <a:r>
              <a:rPr lang="en-US" dirty="0" err="1"/>
              <a:t>cwe.mitre.org</a:t>
            </a:r>
            <a:r>
              <a:rPr lang="en-US" dirty="0"/>
              <a:t>/top25/archive/2024/2024_cwe_top25.html</a:t>
            </a:r>
          </a:p>
        </p:txBody>
      </p:sp>
      <p:sp>
        <p:nvSpPr>
          <p:cNvPr id="17" name="Rectangle 16">
            <a:extLst>
              <a:ext uri="{FF2B5EF4-FFF2-40B4-BE49-F238E27FC236}">
                <a16:creationId xmlns:a16="http://schemas.microsoft.com/office/drawing/2014/main" id="{4B899895-CE6E-59F4-4D2D-B71E64517816}"/>
              </a:ext>
            </a:extLst>
          </p:cNvPr>
          <p:cNvSpPr/>
          <p:nvPr/>
        </p:nvSpPr>
        <p:spPr>
          <a:xfrm>
            <a:off x="311106" y="3142210"/>
            <a:ext cx="5796770" cy="211062"/>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0232C7-A186-D040-7943-164C9726D3D0}"/>
              </a:ext>
            </a:extLst>
          </p:cNvPr>
          <p:cNvSpPr/>
          <p:nvPr/>
        </p:nvSpPr>
        <p:spPr>
          <a:xfrm>
            <a:off x="299230" y="4423852"/>
            <a:ext cx="5796770" cy="211062"/>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B27FF4-25A2-8156-81F6-83C1E16AE9FD}"/>
              </a:ext>
            </a:extLst>
          </p:cNvPr>
          <p:cNvSpPr/>
          <p:nvPr/>
        </p:nvSpPr>
        <p:spPr>
          <a:xfrm>
            <a:off x="299230" y="5138305"/>
            <a:ext cx="5796770" cy="211062"/>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2DBCFF8-74F5-09D2-617B-666918B587ED}"/>
              </a:ext>
            </a:extLst>
          </p:cNvPr>
          <p:cNvSpPr txBox="1"/>
          <p:nvPr/>
        </p:nvSpPr>
        <p:spPr>
          <a:xfrm>
            <a:off x="6216681" y="1718990"/>
            <a:ext cx="4791440" cy="461665"/>
          </a:xfrm>
          <a:prstGeom prst="rect">
            <a:avLst/>
          </a:prstGeom>
          <a:noFill/>
        </p:spPr>
        <p:txBody>
          <a:bodyPr wrap="none" rtlCol="0">
            <a:spAutoFit/>
          </a:bodyPr>
          <a:lstStyle/>
          <a:p>
            <a:r>
              <a:rPr lang="en-US" sz="2400" dirty="0"/>
              <a:t>Classic memory-safety vulnerabilities</a:t>
            </a:r>
          </a:p>
        </p:txBody>
      </p:sp>
      <p:sp>
        <p:nvSpPr>
          <p:cNvPr id="3" name="Rectangle 2">
            <a:extLst>
              <a:ext uri="{FF2B5EF4-FFF2-40B4-BE49-F238E27FC236}">
                <a16:creationId xmlns:a16="http://schemas.microsoft.com/office/drawing/2014/main" id="{CE2DB52E-B68A-3681-012B-D9696FF293EB}"/>
              </a:ext>
            </a:extLst>
          </p:cNvPr>
          <p:cNvSpPr/>
          <p:nvPr/>
        </p:nvSpPr>
        <p:spPr>
          <a:xfrm>
            <a:off x="6228557" y="4988730"/>
            <a:ext cx="5664213" cy="204593"/>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99C367-91CA-63DB-9478-62728658248F}"/>
              </a:ext>
            </a:extLst>
          </p:cNvPr>
          <p:cNvSpPr/>
          <p:nvPr/>
        </p:nvSpPr>
        <p:spPr>
          <a:xfrm>
            <a:off x="6228556" y="4655013"/>
            <a:ext cx="5664213" cy="333717"/>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39975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5" grpId="0"/>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7881-F5E8-823E-60CE-B4C89C880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3792B-DB5C-B0B6-7CB6-CB44FC09C777}"/>
              </a:ext>
            </a:extLst>
          </p:cNvPr>
          <p:cNvSpPr>
            <a:spLocks noGrp="1"/>
          </p:cNvSpPr>
          <p:nvPr>
            <p:ph type="title"/>
          </p:nvPr>
        </p:nvSpPr>
        <p:spPr/>
        <p:txBody>
          <a:bodyPr/>
          <a:lstStyle/>
          <a:p>
            <a:r>
              <a:rPr lang="en-US" dirty="0"/>
              <a:t>What to do? Some options</a:t>
            </a:r>
          </a:p>
        </p:txBody>
      </p:sp>
      <p:sp>
        <p:nvSpPr>
          <p:cNvPr id="3" name="Content Placeholder 2">
            <a:extLst>
              <a:ext uri="{FF2B5EF4-FFF2-40B4-BE49-F238E27FC236}">
                <a16:creationId xmlns:a16="http://schemas.microsoft.com/office/drawing/2014/main" id="{66E73AA1-CD83-26E5-9733-CBD7C9CEA7DC}"/>
              </a:ext>
            </a:extLst>
          </p:cNvPr>
          <p:cNvSpPr>
            <a:spLocks noGrp="1"/>
          </p:cNvSpPr>
          <p:nvPr>
            <p:ph idx="1"/>
          </p:nvPr>
        </p:nvSpPr>
        <p:spPr/>
        <p:txBody>
          <a:bodyPr/>
          <a:lstStyle/>
          <a:p>
            <a:pPr marL="514350" indent="-514350">
              <a:buFont typeface="+mj-lt"/>
              <a:buAutoNum type="arabicPeriod"/>
            </a:pPr>
            <a:r>
              <a:rPr lang="en-US" dirty="0">
                <a:solidFill>
                  <a:schemeClr val="tx2">
                    <a:lumMod val="50000"/>
                  </a:schemeClr>
                </a:solidFill>
              </a:rPr>
              <a:t>Write C/C++ code without (or with fewer of) these bugs in it</a:t>
            </a:r>
          </a:p>
          <a:p>
            <a:pPr marL="514350" indent="-514350">
              <a:buFont typeface="+mj-lt"/>
              <a:buAutoNum type="arabicPeriod"/>
            </a:pPr>
            <a:r>
              <a:rPr lang="en-US" dirty="0"/>
              <a:t>Write code in a </a:t>
            </a:r>
            <a:r>
              <a:rPr lang="en-US" i="1" dirty="0"/>
              <a:t>memory safe</a:t>
            </a:r>
            <a:r>
              <a:rPr lang="en-US" dirty="0"/>
              <a:t> language</a:t>
            </a:r>
          </a:p>
          <a:p>
            <a:pPr marL="514350" indent="-514350">
              <a:buFont typeface="+mj-lt"/>
              <a:buAutoNum type="arabicPeriod"/>
            </a:pPr>
            <a:r>
              <a:rPr lang="en-US" dirty="0"/>
              <a:t>Leverage compiler and OS-level </a:t>
            </a:r>
            <a:r>
              <a:rPr lang="en-US" i="1" dirty="0"/>
              <a:t>mitigations</a:t>
            </a:r>
            <a:r>
              <a:rPr lang="en-US" dirty="0"/>
              <a:t> that</a:t>
            </a:r>
          </a:p>
          <a:p>
            <a:pPr marL="914400" lvl="1" indent="-457200">
              <a:buFont typeface="+mj-lt"/>
              <a:buAutoNum type="arabicPeriod"/>
            </a:pPr>
            <a:r>
              <a:rPr lang="en-US" dirty="0"/>
              <a:t>make the bugs more difficult to exploit, and/or</a:t>
            </a:r>
          </a:p>
          <a:p>
            <a:pPr marL="914400" lvl="1" indent="-457200">
              <a:buFont typeface="+mj-lt"/>
              <a:buAutoNum type="arabicPeriod"/>
            </a:pPr>
            <a:r>
              <a:rPr lang="en-US" dirty="0"/>
              <a:t>limit the damage/scope of an exploitation</a:t>
            </a:r>
          </a:p>
          <a:p>
            <a:endParaRPr lang="en-US" dirty="0"/>
          </a:p>
        </p:txBody>
      </p:sp>
      <p:sp>
        <p:nvSpPr>
          <p:cNvPr id="5" name="TextBox 4">
            <a:extLst>
              <a:ext uri="{FF2B5EF4-FFF2-40B4-BE49-F238E27FC236}">
                <a16:creationId xmlns:a16="http://schemas.microsoft.com/office/drawing/2014/main" id="{D70769A2-E61C-0869-2612-169596568683}"/>
              </a:ext>
            </a:extLst>
          </p:cNvPr>
          <p:cNvSpPr txBox="1"/>
          <p:nvPr/>
        </p:nvSpPr>
        <p:spPr>
          <a:xfrm>
            <a:off x="838200" y="2296481"/>
            <a:ext cx="9342895" cy="523220"/>
          </a:xfrm>
          <a:prstGeom prst="rect">
            <a:avLst/>
          </a:prstGeom>
          <a:solidFill>
            <a:schemeClr val="bg1"/>
          </a:solidFill>
        </p:spPr>
        <p:txBody>
          <a:bodyPr wrap="square">
            <a:spAutoFit/>
          </a:bodyPr>
          <a:lstStyle/>
          <a:p>
            <a:pPr marL="514350" indent="-514350">
              <a:buFont typeface="+mj-lt"/>
              <a:buAutoNum type="arabicPeriod" startAt="2"/>
            </a:pPr>
            <a:r>
              <a:rPr lang="en-US" sz="2800" dirty="0"/>
              <a:t>Write code in a </a:t>
            </a:r>
            <a:r>
              <a:rPr lang="en-US" sz="2800" i="1" dirty="0"/>
              <a:t>memory safe </a:t>
            </a:r>
            <a:r>
              <a:rPr lang="en-US" sz="2800" dirty="0"/>
              <a:t>language</a:t>
            </a:r>
          </a:p>
        </p:txBody>
      </p:sp>
    </p:spTree>
    <p:extLst>
      <p:ext uri="{BB962C8B-B14F-4D97-AF65-F5344CB8AC3E}">
        <p14:creationId xmlns:p14="http://schemas.microsoft.com/office/powerpoint/2010/main" val="96285976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C492-F5E2-9229-1184-B417AB3FA84D}"/>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7A95F9A-AC44-3123-B924-85368E472467}"/>
              </a:ext>
            </a:extLst>
          </p:cNvPr>
          <p:cNvSpPr>
            <a:spLocks noGrp="1"/>
          </p:cNvSpPr>
          <p:nvPr>
            <p:ph sz="half" idx="1"/>
          </p:nvPr>
        </p:nvSpPr>
        <p:spPr>
          <a:xfrm>
            <a:off x="2171055" y="1825625"/>
            <a:ext cx="3935278" cy="4351338"/>
          </a:xfrm>
        </p:spPr>
        <p:txBody>
          <a:bodyPr/>
          <a:lstStyle/>
          <a:p>
            <a:pPr marL="0" indent="0">
              <a:buNone/>
            </a:pPr>
            <a:r>
              <a:rPr lang="en-US" b="1" dirty="0">
                <a:solidFill>
                  <a:schemeClr val="accent6">
                    <a:lumMod val="40000"/>
                    <a:lumOff val="60000"/>
                  </a:schemeClr>
                </a:solidFill>
              </a:rPr>
              <a:t>Memory safe:</a:t>
            </a:r>
          </a:p>
          <a:p>
            <a:r>
              <a:rPr lang="en-US" dirty="0"/>
              <a:t>Rust</a:t>
            </a:r>
          </a:p>
          <a:p>
            <a:r>
              <a:rPr lang="en-US" dirty="0"/>
              <a:t>Swift</a:t>
            </a:r>
          </a:p>
          <a:p>
            <a:r>
              <a:rPr lang="en-US" dirty="0"/>
              <a:t>Go</a:t>
            </a:r>
          </a:p>
          <a:p>
            <a:r>
              <a:rPr lang="en-US" dirty="0"/>
              <a:t>Haskell</a:t>
            </a:r>
          </a:p>
          <a:p>
            <a:r>
              <a:rPr lang="en-US" dirty="0"/>
              <a:t>Python</a:t>
            </a:r>
          </a:p>
          <a:p>
            <a:r>
              <a:rPr lang="en-US" dirty="0"/>
              <a:t>Etc.</a:t>
            </a:r>
          </a:p>
        </p:txBody>
      </p:sp>
      <p:sp>
        <p:nvSpPr>
          <p:cNvPr id="11" name="Content Placeholder 10">
            <a:extLst>
              <a:ext uri="{FF2B5EF4-FFF2-40B4-BE49-F238E27FC236}">
                <a16:creationId xmlns:a16="http://schemas.microsoft.com/office/drawing/2014/main" id="{921916CD-CC11-3515-EF4F-04BE62285C95}"/>
              </a:ext>
            </a:extLst>
          </p:cNvPr>
          <p:cNvSpPr>
            <a:spLocks noGrp="1"/>
          </p:cNvSpPr>
          <p:nvPr>
            <p:ph sz="half" idx="2"/>
          </p:nvPr>
        </p:nvSpPr>
        <p:spPr/>
        <p:txBody>
          <a:bodyPr/>
          <a:lstStyle/>
          <a:p>
            <a:pPr marL="0" indent="0">
              <a:buNone/>
            </a:pPr>
            <a:r>
              <a:rPr lang="en-US" b="1" dirty="0">
                <a:solidFill>
                  <a:schemeClr val="accent2">
                    <a:lumMod val="40000"/>
                    <a:lumOff val="60000"/>
                  </a:schemeClr>
                </a:solidFill>
              </a:rPr>
              <a:t>Memory unsafe:</a:t>
            </a:r>
          </a:p>
          <a:p>
            <a:r>
              <a:rPr lang="en-US" dirty="0"/>
              <a:t>C</a:t>
            </a:r>
          </a:p>
          <a:p>
            <a:r>
              <a:rPr lang="en-US" dirty="0"/>
              <a:t>C++</a:t>
            </a:r>
          </a:p>
          <a:p>
            <a:r>
              <a:rPr lang="en-US" dirty="0"/>
              <a:t>Assembly</a:t>
            </a:r>
          </a:p>
        </p:txBody>
      </p:sp>
      <p:sp>
        <p:nvSpPr>
          <p:cNvPr id="5" name="TextBox 4">
            <a:extLst>
              <a:ext uri="{FF2B5EF4-FFF2-40B4-BE49-F238E27FC236}">
                <a16:creationId xmlns:a16="http://schemas.microsoft.com/office/drawing/2014/main" id="{FFC6340C-E1A7-3D95-C83A-70B31F3BE41D}"/>
              </a:ext>
            </a:extLst>
          </p:cNvPr>
          <p:cNvSpPr txBox="1"/>
          <p:nvPr/>
        </p:nvSpPr>
        <p:spPr>
          <a:xfrm>
            <a:off x="2849105" y="681037"/>
            <a:ext cx="9342895" cy="523220"/>
          </a:xfrm>
          <a:prstGeom prst="rect">
            <a:avLst/>
          </a:prstGeom>
          <a:solidFill>
            <a:schemeClr val="bg1"/>
          </a:solidFill>
        </p:spPr>
        <p:txBody>
          <a:bodyPr wrap="square">
            <a:spAutoFit/>
          </a:bodyPr>
          <a:lstStyle/>
          <a:p>
            <a:pPr marL="514350" indent="-514350">
              <a:buFont typeface="+mj-lt"/>
              <a:buAutoNum type="arabicPeriod" startAt="2"/>
            </a:pPr>
            <a:r>
              <a:rPr lang="en-US" sz="2800" dirty="0"/>
              <a:t>Write code in a </a:t>
            </a:r>
            <a:r>
              <a:rPr lang="en-US" sz="2800" i="1" dirty="0"/>
              <a:t>memory safe </a:t>
            </a:r>
            <a:r>
              <a:rPr lang="en-US" sz="2800" dirty="0"/>
              <a:t>language</a:t>
            </a:r>
          </a:p>
        </p:txBody>
      </p:sp>
    </p:spTree>
    <p:extLst>
      <p:ext uri="{BB962C8B-B14F-4D97-AF65-F5344CB8AC3E}">
        <p14:creationId xmlns:p14="http://schemas.microsoft.com/office/powerpoint/2010/main" val="4220435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F428A-7B30-A54F-7EB1-4B31C366C7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A2DAB1-7599-6E7A-0EF2-05E4A6D5AF0F}"/>
              </a:ext>
            </a:extLst>
          </p:cNvPr>
          <p:cNvPicPr>
            <a:picLocks noChangeAspect="1"/>
          </p:cNvPicPr>
          <p:nvPr/>
        </p:nvPicPr>
        <p:blipFill>
          <a:blip r:embed="rId2"/>
          <a:stretch>
            <a:fillRect/>
          </a:stretch>
        </p:blipFill>
        <p:spPr>
          <a:xfrm>
            <a:off x="6096000" y="0"/>
            <a:ext cx="6052038" cy="6858000"/>
          </a:xfrm>
          <a:prstGeom prst="rect">
            <a:avLst/>
          </a:prstGeom>
        </p:spPr>
      </p:pic>
      <p:sp>
        <p:nvSpPr>
          <p:cNvPr id="2" name="Title 1">
            <a:extLst>
              <a:ext uri="{FF2B5EF4-FFF2-40B4-BE49-F238E27FC236}">
                <a16:creationId xmlns:a16="http://schemas.microsoft.com/office/drawing/2014/main" id="{D9EB8C10-09CB-81F7-0A06-3F990E5845BE}"/>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sp>
        <p:nvSpPr>
          <p:cNvPr id="6" name="TextBox 5">
            <a:extLst>
              <a:ext uri="{FF2B5EF4-FFF2-40B4-BE49-F238E27FC236}">
                <a16:creationId xmlns:a16="http://schemas.microsoft.com/office/drawing/2014/main" id="{5F627D71-3F94-5AC6-82AE-FC81B1537B85}"/>
              </a:ext>
            </a:extLst>
          </p:cNvPr>
          <p:cNvSpPr txBox="1"/>
          <p:nvPr/>
        </p:nvSpPr>
        <p:spPr>
          <a:xfrm>
            <a:off x="393916" y="2305615"/>
            <a:ext cx="5288796" cy="2246769"/>
          </a:xfrm>
          <a:prstGeom prst="rect">
            <a:avLst/>
          </a:prstGeom>
          <a:noFill/>
        </p:spPr>
        <p:txBody>
          <a:bodyPr wrap="square">
            <a:spAutoFit/>
          </a:bodyPr>
          <a:lstStyle/>
          <a:p>
            <a:r>
              <a:rPr lang="en-US" sz="2800" b="0" i="1" dirty="0">
                <a:effectLst/>
                <a:latin typeface="Roboto" panose="02000000000000000000" pitchFamily="2" charset="0"/>
              </a:rPr>
              <a:t>the percentage of memory safety vulnerabilities in Android dropped from 76% to 24% over 6 years as development shifted to memory safe languages</a:t>
            </a:r>
            <a:endParaRPr lang="en-US" sz="2800" i="1" dirty="0"/>
          </a:p>
        </p:txBody>
      </p:sp>
    </p:spTree>
    <p:extLst>
      <p:ext uri="{BB962C8B-B14F-4D97-AF65-F5344CB8AC3E}">
        <p14:creationId xmlns:p14="http://schemas.microsoft.com/office/powerpoint/2010/main" val="1741571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87F18-6D0E-1B18-B97F-B29EDE97A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50CF9-3317-3694-8189-8B39113AEF7E}"/>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pic>
        <p:nvPicPr>
          <p:cNvPr id="4" name="Picture 3">
            <a:extLst>
              <a:ext uri="{FF2B5EF4-FFF2-40B4-BE49-F238E27FC236}">
                <a16:creationId xmlns:a16="http://schemas.microsoft.com/office/drawing/2014/main" id="{7D592890-5167-56C3-1F9C-A79FA79E52A6}"/>
              </a:ext>
            </a:extLst>
          </p:cNvPr>
          <p:cNvPicPr>
            <a:picLocks noChangeAspect="1"/>
          </p:cNvPicPr>
          <p:nvPr/>
        </p:nvPicPr>
        <p:blipFill>
          <a:blip r:embed="rId2"/>
          <a:stretch>
            <a:fillRect/>
          </a:stretch>
        </p:blipFill>
        <p:spPr>
          <a:xfrm>
            <a:off x="2209800" y="1690688"/>
            <a:ext cx="7772400" cy="4614862"/>
          </a:xfrm>
          <a:prstGeom prst="rect">
            <a:avLst/>
          </a:prstGeom>
        </p:spPr>
      </p:pic>
    </p:spTree>
    <p:extLst>
      <p:ext uri="{BB962C8B-B14F-4D97-AF65-F5344CB8AC3E}">
        <p14:creationId xmlns:p14="http://schemas.microsoft.com/office/powerpoint/2010/main" val="3301324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17F-D2DF-7221-68B7-15AE2B65A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D720F-AA23-E758-39ED-FD3468D20984}"/>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pic>
        <p:nvPicPr>
          <p:cNvPr id="3" name="Picture 2">
            <a:extLst>
              <a:ext uri="{FF2B5EF4-FFF2-40B4-BE49-F238E27FC236}">
                <a16:creationId xmlns:a16="http://schemas.microsoft.com/office/drawing/2014/main" id="{FA9827F2-238A-9543-2C6D-517BD8915E8B}"/>
              </a:ext>
            </a:extLst>
          </p:cNvPr>
          <p:cNvPicPr>
            <a:picLocks noChangeAspect="1"/>
          </p:cNvPicPr>
          <p:nvPr/>
        </p:nvPicPr>
        <p:blipFill>
          <a:blip r:embed="rId2"/>
          <a:stretch>
            <a:fillRect/>
          </a:stretch>
        </p:blipFill>
        <p:spPr>
          <a:xfrm>
            <a:off x="838200" y="1690688"/>
            <a:ext cx="7772400" cy="4584641"/>
          </a:xfrm>
          <a:prstGeom prst="rect">
            <a:avLst/>
          </a:prstGeom>
        </p:spPr>
      </p:pic>
      <p:pic>
        <p:nvPicPr>
          <p:cNvPr id="4" name="Picture 3">
            <a:extLst>
              <a:ext uri="{FF2B5EF4-FFF2-40B4-BE49-F238E27FC236}">
                <a16:creationId xmlns:a16="http://schemas.microsoft.com/office/drawing/2014/main" id="{39853EC6-D8A0-1739-DE1C-6F384B2E7F4E}"/>
              </a:ext>
            </a:extLst>
          </p:cNvPr>
          <p:cNvPicPr>
            <a:picLocks noChangeAspect="1"/>
          </p:cNvPicPr>
          <p:nvPr/>
        </p:nvPicPr>
        <p:blipFill>
          <a:blip r:embed="rId3"/>
          <a:stretch>
            <a:fillRect/>
          </a:stretch>
        </p:blipFill>
        <p:spPr>
          <a:xfrm>
            <a:off x="7634206" y="1213873"/>
            <a:ext cx="4120374" cy="2446472"/>
          </a:xfrm>
          <a:prstGeom prst="rect">
            <a:avLst/>
          </a:prstGeom>
          <a:effectLst>
            <a:outerShdw blurRad="50800" dist="38100" dir="7911371" algn="tl" rotWithShape="0">
              <a:prstClr val="black">
                <a:alpha val="40000"/>
              </a:prstClr>
            </a:outerShdw>
          </a:effectLst>
        </p:spPr>
      </p:pic>
    </p:spTree>
    <p:extLst>
      <p:ext uri="{BB962C8B-B14F-4D97-AF65-F5344CB8AC3E}">
        <p14:creationId xmlns:p14="http://schemas.microsoft.com/office/powerpoint/2010/main" val="342720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9CE29-2D5D-B7FC-7FE2-F2C58E545E07}"/>
              </a:ext>
            </a:extLst>
          </p:cNvPr>
          <p:cNvPicPr>
            <a:picLocks noChangeAspect="1"/>
          </p:cNvPicPr>
          <p:nvPr/>
        </p:nvPicPr>
        <p:blipFill>
          <a:blip r:embed="rId2"/>
          <a:stretch>
            <a:fillRect/>
          </a:stretch>
        </p:blipFill>
        <p:spPr>
          <a:xfrm>
            <a:off x="548640" y="0"/>
            <a:ext cx="5289346" cy="6858000"/>
          </a:xfrm>
          <a:prstGeom prst="rect">
            <a:avLst/>
          </a:prstGeom>
        </p:spPr>
      </p:pic>
      <p:sp>
        <p:nvSpPr>
          <p:cNvPr id="5" name="TextBox 4">
            <a:extLst>
              <a:ext uri="{FF2B5EF4-FFF2-40B4-BE49-F238E27FC236}">
                <a16:creationId xmlns:a16="http://schemas.microsoft.com/office/drawing/2014/main" id="{FA7A6C6C-90D9-F14A-2389-6CFFCB475C59}"/>
              </a:ext>
            </a:extLst>
          </p:cNvPr>
          <p:cNvSpPr txBox="1"/>
          <p:nvPr/>
        </p:nvSpPr>
        <p:spPr>
          <a:xfrm>
            <a:off x="4160417" y="4969318"/>
            <a:ext cx="2170787" cy="461665"/>
          </a:xfrm>
          <a:prstGeom prst="rect">
            <a:avLst/>
          </a:prstGeom>
          <a:solidFill>
            <a:schemeClr val="bg1"/>
          </a:solidFill>
        </p:spPr>
        <p:txBody>
          <a:bodyPr wrap="none" rtlCol="0">
            <a:spAutoFit/>
          </a:bodyPr>
          <a:lstStyle/>
          <a:p>
            <a:r>
              <a:rPr lang="en-US" sz="2400" dirty="0"/>
              <a:t>December 2023</a:t>
            </a:r>
          </a:p>
        </p:txBody>
      </p:sp>
      <p:pic>
        <p:nvPicPr>
          <p:cNvPr id="6" name="Picture 5">
            <a:extLst>
              <a:ext uri="{FF2B5EF4-FFF2-40B4-BE49-F238E27FC236}">
                <a16:creationId xmlns:a16="http://schemas.microsoft.com/office/drawing/2014/main" id="{132F0B4D-5EAC-C825-BA79-D1DC7C4BC64D}"/>
              </a:ext>
            </a:extLst>
          </p:cNvPr>
          <p:cNvPicPr>
            <a:picLocks noChangeAspect="1"/>
          </p:cNvPicPr>
          <p:nvPr/>
        </p:nvPicPr>
        <p:blipFill>
          <a:blip r:embed="rId3"/>
          <a:stretch>
            <a:fillRect/>
          </a:stretch>
        </p:blipFill>
        <p:spPr>
          <a:xfrm>
            <a:off x="6343996" y="0"/>
            <a:ext cx="5299364" cy="6858000"/>
          </a:xfrm>
          <a:prstGeom prst="rect">
            <a:avLst/>
          </a:prstGeom>
        </p:spPr>
      </p:pic>
      <p:sp>
        <p:nvSpPr>
          <p:cNvPr id="7" name="TextBox 6">
            <a:extLst>
              <a:ext uri="{FF2B5EF4-FFF2-40B4-BE49-F238E27FC236}">
                <a16:creationId xmlns:a16="http://schemas.microsoft.com/office/drawing/2014/main" id="{BE1072F7-2207-9673-39EE-A34169D7834C}"/>
              </a:ext>
            </a:extLst>
          </p:cNvPr>
          <p:cNvSpPr txBox="1"/>
          <p:nvPr/>
        </p:nvSpPr>
        <p:spPr>
          <a:xfrm>
            <a:off x="10698332" y="4969318"/>
            <a:ext cx="1451038" cy="461665"/>
          </a:xfrm>
          <a:prstGeom prst="rect">
            <a:avLst/>
          </a:prstGeom>
          <a:solidFill>
            <a:schemeClr val="bg1"/>
          </a:solidFill>
        </p:spPr>
        <p:txBody>
          <a:bodyPr wrap="none" rtlCol="0">
            <a:spAutoFit/>
          </a:bodyPr>
          <a:lstStyle/>
          <a:p>
            <a:r>
              <a:rPr lang="en-US" sz="2400" dirty="0"/>
              <a:t>June 2024</a:t>
            </a:r>
          </a:p>
        </p:txBody>
      </p:sp>
    </p:spTree>
    <p:extLst>
      <p:ext uri="{BB962C8B-B14F-4D97-AF65-F5344CB8AC3E}">
        <p14:creationId xmlns:p14="http://schemas.microsoft.com/office/powerpoint/2010/main" val="784955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442F-1ED4-2A2F-CB86-19F9B0C635E1}"/>
              </a:ext>
            </a:extLst>
          </p:cNvPr>
          <p:cNvSpPr>
            <a:spLocks noGrp="1"/>
          </p:cNvSpPr>
          <p:nvPr>
            <p:ph type="title"/>
          </p:nvPr>
        </p:nvSpPr>
        <p:spPr/>
        <p:txBody>
          <a:bodyPr/>
          <a:lstStyle/>
          <a:p>
            <a:r>
              <a:rPr lang="en-US" dirty="0"/>
              <a:t>How would you answer this question?</a:t>
            </a:r>
          </a:p>
        </p:txBody>
      </p:sp>
      <p:sp>
        <p:nvSpPr>
          <p:cNvPr id="4" name="TextBox 3">
            <a:extLst>
              <a:ext uri="{FF2B5EF4-FFF2-40B4-BE49-F238E27FC236}">
                <a16:creationId xmlns:a16="http://schemas.microsoft.com/office/drawing/2014/main" id="{45512A21-C28E-E0F3-3DC2-D113CD4F13FC}"/>
              </a:ext>
            </a:extLst>
          </p:cNvPr>
          <p:cNvSpPr txBox="1"/>
          <p:nvPr/>
        </p:nvSpPr>
        <p:spPr>
          <a:xfrm>
            <a:off x="2717369" y="2182177"/>
            <a:ext cx="7191213" cy="3200876"/>
          </a:xfrm>
          <a:prstGeom prst="rect">
            <a:avLst/>
          </a:prstGeom>
          <a:noFill/>
        </p:spPr>
        <p:txBody>
          <a:bodyPr wrap="square" rtlCol="0">
            <a:spAutoFit/>
          </a:bodyPr>
          <a:lstStyle/>
          <a:p>
            <a:pPr fontAlgn="base"/>
            <a:r>
              <a:rPr lang="en-US" sz="3800" dirty="0"/>
              <a:t>In the last decade, has the </a:t>
            </a:r>
            <a:r>
              <a:rPr lang="en-US" sz="3800" b="1" dirty="0">
                <a:solidFill>
                  <a:schemeClr val="accent1">
                    <a:lumMod val="20000"/>
                    <a:lumOff val="80000"/>
                  </a:schemeClr>
                </a:solidFill>
              </a:rPr>
              <a:t>security of computer systems</a:t>
            </a:r>
            <a:r>
              <a:rPr lang="en-US" sz="3800" dirty="0"/>
              <a:t>, generally,</a:t>
            </a:r>
          </a:p>
          <a:p>
            <a:pPr fontAlgn="base"/>
            <a:endParaRPr lang="en-US" sz="1200" dirty="0"/>
          </a:p>
          <a:p>
            <a:pPr marL="285750" indent="-285750" fontAlgn="base">
              <a:buFont typeface="Arial" panose="020B0604020202020204" pitchFamily="34" charset="0"/>
              <a:buChar char="•"/>
            </a:pPr>
            <a:r>
              <a:rPr lang="en-US" sz="3800" b="1" dirty="0">
                <a:solidFill>
                  <a:schemeClr val="accent6">
                    <a:lumMod val="40000"/>
                    <a:lumOff val="60000"/>
                  </a:schemeClr>
                </a:solidFill>
              </a:rPr>
              <a:t>improved</a:t>
            </a:r>
            <a:r>
              <a:rPr lang="en-US" sz="3800" dirty="0">
                <a:solidFill>
                  <a:schemeClr val="accent5">
                    <a:lumMod val="40000"/>
                    <a:lumOff val="60000"/>
                  </a:schemeClr>
                </a:solidFill>
              </a:rPr>
              <a:t>, </a:t>
            </a:r>
          </a:p>
          <a:p>
            <a:pPr marL="285750" indent="-285750" fontAlgn="base">
              <a:buFont typeface="Arial" panose="020B0604020202020204" pitchFamily="34" charset="0"/>
              <a:buChar char="•"/>
            </a:pPr>
            <a:r>
              <a:rPr lang="en-US" sz="3800" b="1" dirty="0">
                <a:solidFill>
                  <a:schemeClr val="accent2">
                    <a:lumMod val="40000"/>
                    <a:lumOff val="60000"/>
                  </a:schemeClr>
                </a:solidFill>
              </a:rPr>
              <a:t>declined</a:t>
            </a:r>
            <a:r>
              <a:rPr lang="en-US" sz="3800" dirty="0">
                <a:solidFill>
                  <a:schemeClr val="accent5">
                    <a:lumMod val="40000"/>
                    <a:lumOff val="60000"/>
                  </a:schemeClr>
                </a:solidFill>
              </a:rPr>
              <a:t>, or </a:t>
            </a:r>
          </a:p>
          <a:p>
            <a:pPr marL="285750" indent="-285750" fontAlgn="base">
              <a:buFont typeface="Arial" panose="020B0604020202020204" pitchFamily="34" charset="0"/>
              <a:buChar char="•"/>
            </a:pPr>
            <a:r>
              <a:rPr lang="en-US" sz="3800" b="1" dirty="0">
                <a:solidFill>
                  <a:schemeClr val="accent4">
                    <a:lumMod val="20000"/>
                    <a:lumOff val="80000"/>
                  </a:schemeClr>
                </a:solidFill>
              </a:rPr>
              <a:t>stayed the same</a:t>
            </a:r>
            <a:r>
              <a:rPr lang="en-US" sz="3800" dirty="0">
                <a:solidFill>
                  <a:schemeClr val="accent5">
                    <a:lumMod val="40000"/>
                    <a:lumOff val="60000"/>
                  </a:schemeClr>
                </a:solidFill>
              </a:rPr>
              <a:t>?</a:t>
            </a:r>
          </a:p>
        </p:txBody>
      </p:sp>
    </p:spTree>
    <p:extLst>
      <p:ext uri="{BB962C8B-B14F-4D97-AF65-F5344CB8AC3E}">
        <p14:creationId xmlns:p14="http://schemas.microsoft.com/office/powerpoint/2010/main" val="346918234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4CC8-AE47-F958-0585-BDB308BB9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32779-231F-8FD2-2940-62F02A2285D5}"/>
              </a:ext>
            </a:extLst>
          </p:cNvPr>
          <p:cNvSpPr>
            <a:spLocks noGrp="1"/>
          </p:cNvSpPr>
          <p:nvPr>
            <p:ph type="title"/>
          </p:nvPr>
        </p:nvSpPr>
        <p:spPr/>
        <p:txBody>
          <a:bodyPr/>
          <a:lstStyle/>
          <a:p>
            <a:r>
              <a:rPr lang="en-US" dirty="0"/>
              <a:t>What to do? Some options</a:t>
            </a:r>
          </a:p>
        </p:txBody>
      </p:sp>
      <p:sp>
        <p:nvSpPr>
          <p:cNvPr id="3" name="Content Placeholder 2">
            <a:extLst>
              <a:ext uri="{FF2B5EF4-FFF2-40B4-BE49-F238E27FC236}">
                <a16:creationId xmlns:a16="http://schemas.microsoft.com/office/drawing/2014/main" id="{AEB09C25-4971-18D9-D25C-66D0F6B0DC87}"/>
              </a:ext>
            </a:extLst>
          </p:cNvPr>
          <p:cNvSpPr>
            <a:spLocks noGrp="1"/>
          </p:cNvSpPr>
          <p:nvPr>
            <p:ph idx="1"/>
          </p:nvPr>
        </p:nvSpPr>
        <p:spPr/>
        <p:txBody>
          <a:bodyPr/>
          <a:lstStyle/>
          <a:p>
            <a:pPr marL="514350" indent="-514350">
              <a:buFont typeface="+mj-lt"/>
              <a:buAutoNum type="arabicPeriod"/>
            </a:pPr>
            <a:r>
              <a:rPr lang="en-US" dirty="0">
                <a:solidFill>
                  <a:schemeClr val="tx2">
                    <a:lumMod val="50000"/>
                  </a:schemeClr>
                </a:solidFill>
              </a:rPr>
              <a:t>Write C/C++ code without (or with fewer of) these bugs in it</a:t>
            </a:r>
          </a:p>
          <a:p>
            <a:pPr marL="514350" indent="-514350">
              <a:buFont typeface="+mj-lt"/>
              <a:buAutoNum type="arabicPeriod"/>
            </a:pPr>
            <a:r>
              <a:rPr lang="en-US" dirty="0">
                <a:solidFill>
                  <a:schemeClr val="tx2">
                    <a:lumMod val="50000"/>
                  </a:schemeClr>
                </a:solidFill>
              </a:rPr>
              <a:t>Write code in a </a:t>
            </a:r>
            <a:r>
              <a:rPr lang="en-US" i="1" dirty="0">
                <a:solidFill>
                  <a:schemeClr val="tx2">
                    <a:lumMod val="50000"/>
                  </a:schemeClr>
                </a:solidFill>
              </a:rPr>
              <a:t>memory safe</a:t>
            </a:r>
            <a:r>
              <a:rPr lang="en-US" dirty="0">
                <a:solidFill>
                  <a:schemeClr val="tx2">
                    <a:lumMod val="50000"/>
                  </a:schemeClr>
                </a:solidFill>
              </a:rPr>
              <a:t> language</a:t>
            </a:r>
          </a:p>
          <a:p>
            <a:pPr marL="514350" indent="-514350">
              <a:buFont typeface="+mj-lt"/>
              <a:buAutoNum type="arabicPeriod"/>
            </a:pPr>
            <a:r>
              <a:rPr lang="en-US" dirty="0"/>
              <a:t>Leverage compiler and OS-level </a:t>
            </a:r>
            <a:r>
              <a:rPr lang="en-US" i="1" dirty="0"/>
              <a:t>mitigations</a:t>
            </a:r>
            <a:r>
              <a:rPr lang="en-US" dirty="0"/>
              <a:t> that</a:t>
            </a:r>
          </a:p>
          <a:p>
            <a:pPr marL="914400" lvl="1" indent="-457200">
              <a:buFont typeface="+mj-lt"/>
              <a:buAutoNum type="arabicPeriod"/>
            </a:pPr>
            <a:r>
              <a:rPr lang="en-US" dirty="0"/>
              <a:t>make the bugs more difficult to exploit, and/or</a:t>
            </a:r>
          </a:p>
          <a:p>
            <a:pPr marL="914400" lvl="1" indent="-457200">
              <a:buFont typeface="+mj-lt"/>
              <a:buAutoNum type="arabicPeriod"/>
            </a:pPr>
            <a:r>
              <a:rPr lang="en-US" dirty="0"/>
              <a:t>limit the damage/scope of an exploitation</a:t>
            </a:r>
          </a:p>
          <a:p>
            <a:pPr marL="0" indent="0">
              <a:buNone/>
            </a:pPr>
            <a:endParaRPr lang="en-US" dirty="0"/>
          </a:p>
        </p:txBody>
      </p:sp>
      <p:sp>
        <p:nvSpPr>
          <p:cNvPr id="5" name="TextBox 4">
            <a:extLst>
              <a:ext uri="{FF2B5EF4-FFF2-40B4-BE49-F238E27FC236}">
                <a16:creationId xmlns:a16="http://schemas.microsoft.com/office/drawing/2014/main" id="{7BBADDAA-A4E1-AB46-202C-CA7F690F3D0C}"/>
              </a:ext>
            </a:extLst>
          </p:cNvPr>
          <p:cNvSpPr txBox="1"/>
          <p:nvPr/>
        </p:nvSpPr>
        <p:spPr>
          <a:xfrm>
            <a:off x="838200" y="2798058"/>
            <a:ext cx="9342895" cy="1261884"/>
          </a:xfrm>
          <a:prstGeom prst="rect">
            <a:avLst/>
          </a:prstGeom>
          <a:solidFill>
            <a:schemeClr val="bg1"/>
          </a:solidFill>
        </p:spPr>
        <p:txBody>
          <a:bodyPr wrap="square">
            <a:spAutoFit/>
          </a:bodyPr>
          <a:lstStyle/>
          <a:p>
            <a:pPr marL="514350" indent="-514350">
              <a:buFont typeface="+mj-lt"/>
              <a:buAutoNum type="arabicPeriod" startAt="3"/>
            </a:pPr>
            <a:r>
              <a:rPr lang="en-US" sz="2800" dirty="0"/>
              <a:t>Leverage compiler and OS-level </a:t>
            </a:r>
            <a:r>
              <a:rPr lang="en-US" sz="2800" i="1" dirty="0"/>
              <a:t>mitigations</a:t>
            </a:r>
            <a:r>
              <a:rPr lang="en-US" sz="2800" dirty="0"/>
              <a:t> that</a:t>
            </a:r>
          </a:p>
          <a:p>
            <a:pPr marL="914400" lvl="1" indent="-457200">
              <a:buFont typeface="+mj-lt"/>
              <a:buAutoNum type="arabicPeriod"/>
            </a:pPr>
            <a:r>
              <a:rPr lang="en-US" sz="2400" dirty="0"/>
              <a:t>make the bugs more difficult to exploit, and/or</a:t>
            </a:r>
          </a:p>
          <a:p>
            <a:pPr marL="914400" lvl="1" indent="-457200">
              <a:buFont typeface="+mj-lt"/>
              <a:buAutoNum type="arabicPeriod"/>
            </a:pPr>
            <a:r>
              <a:rPr lang="en-US" sz="2400" dirty="0"/>
              <a:t>limit the damage/scope of an exploitation</a:t>
            </a:r>
          </a:p>
        </p:txBody>
      </p:sp>
    </p:spTree>
    <p:extLst>
      <p:ext uri="{BB962C8B-B14F-4D97-AF65-F5344CB8AC3E}">
        <p14:creationId xmlns:p14="http://schemas.microsoft.com/office/powerpoint/2010/main" val="36547702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66E3F-4A20-B640-CF18-34A69C512CEC}"/>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508FDA7-9DE0-0A7B-A39D-911301F7B38A}"/>
              </a:ext>
            </a:extLst>
          </p:cNvPr>
          <p:cNvSpPr>
            <a:spLocks noGrp="1"/>
          </p:cNvSpPr>
          <p:nvPr>
            <p:ph sz="half" idx="1"/>
          </p:nvPr>
        </p:nvSpPr>
        <p:spPr>
          <a:xfrm>
            <a:off x="1179161" y="1825625"/>
            <a:ext cx="4369231" cy="4351338"/>
          </a:xfrm>
        </p:spPr>
        <p:txBody>
          <a:bodyPr/>
          <a:lstStyle/>
          <a:p>
            <a:pPr marL="0" indent="0">
              <a:buNone/>
            </a:pPr>
            <a:r>
              <a:rPr lang="en-US" b="1" dirty="0">
                <a:solidFill>
                  <a:schemeClr val="accent2">
                    <a:lumMod val="40000"/>
                    <a:lumOff val="60000"/>
                  </a:schemeClr>
                </a:solidFill>
              </a:rPr>
              <a:t>Challenge exploitability:</a:t>
            </a:r>
          </a:p>
          <a:p>
            <a:r>
              <a:rPr lang="en-US" dirty="0"/>
              <a:t>Stack canaries</a:t>
            </a:r>
          </a:p>
          <a:p>
            <a:r>
              <a:rPr lang="en-US" dirty="0"/>
              <a:t>Address-space layout randomization (ASLR)</a:t>
            </a:r>
          </a:p>
          <a:p>
            <a:r>
              <a:rPr lang="en-US" dirty="0"/>
              <a:t>“write </a:t>
            </a:r>
            <a:r>
              <a:rPr lang="en-US" dirty="0" err="1"/>
              <a:t>xor</a:t>
            </a:r>
            <a:r>
              <a:rPr lang="en-US" dirty="0"/>
              <a:t> execute” (W⊕X)</a:t>
            </a:r>
          </a:p>
          <a:p>
            <a:r>
              <a:rPr lang="en-US" dirty="0"/>
              <a:t>Control-flow integrity (CFI)</a:t>
            </a:r>
          </a:p>
          <a:p>
            <a:r>
              <a:rPr lang="en-US" dirty="0"/>
              <a:t>Etc.</a:t>
            </a:r>
          </a:p>
        </p:txBody>
      </p:sp>
      <p:sp>
        <p:nvSpPr>
          <p:cNvPr id="11" name="Content Placeholder 10">
            <a:extLst>
              <a:ext uri="{FF2B5EF4-FFF2-40B4-BE49-F238E27FC236}">
                <a16:creationId xmlns:a16="http://schemas.microsoft.com/office/drawing/2014/main" id="{57CDD4AB-A701-7F9C-69D2-C19B21D90DFF}"/>
              </a:ext>
            </a:extLst>
          </p:cNvPr>
          <p:cNvSpPr>
            <a:spLocks noGrp="1"/>
          </p:cNvSpPr>
          <p:nvPr>
            <p:ph sz="half" idx="2"/>
          </p:nvPr>
        </p:nvSpPr>
        <p:spPr>
          <a:xfrm>
            <a:off x="6466668" y="1825625"/>
            <a:ext cx="4661115" cy="4351338"/>
          </a:xfrm>
        </p:spPr>
        <p:txBody>
          <a:bodyPr/>
          <a:lstStyle/>
          <a:p>
            <a:pPr marL="0" indent="0">
              <a:buNone/>
            </a:pPr>
            <a:r>
              <a:rPr lang="en-US" b="1" dirty="0">
                <a:solidFill>
                  <a:schemeClr val="accent1">
                    <a:lumMod val="40000"/>
                    <a:lumOff val="60000"/>
                  </a:schemeClr>
                </a:solidFill>
              </a:rPr>
              <a:t>Limit damage:</a:t>
            </a:r>
          </a:p>
          <a:p>
            <a:r>
              <a:rPr lang="en-US" dirty="0"/>
              <a:t>Process-level isolation</a:t>
            </a:r>
          </a:p>
          <a:p>
            <a:r>
              <a:rPr lang="en-US" dirty="0"/>
              <a:t>Within-process compartments (</a:t>
            </a:r>
            <a:r>
              <a:rPr lang="en-US" dirty="0" err="1"/>
              <a:t>eg.</a:t>
            </a:r>
            <a:r>
              <a:rPr lang="en-US" dirty="0"/>
              <a:t>, </a:t>
            </a:r>
            <a:r>
              <a:rPr lang="en-US" dirty="0" err="1"/>
              <a:t>RLbox</a:t>
            </a:r>
            <a:r>
              <a:rPr lang="en-US" dirty="0"/>
              <a:t>)</a:t>
            </a:r>
          </a:p>
          <a:p>
            <a:r>
              <a:rPr lang="en-US" dirty="0"/>
              <a:t>Externally enforced access control</a:t>
            </a:r>
          </a:p>
        </p:txBody>
      </p:sp>
      <p:sp>
        <p:nvSpPr>
          <p:cNvPr id="2" name="TextBox 1">
            <a:extLst>
              <a:ext uri="{FF2B5EF4-FFF2-40B4-BE49-F238E27FC236}">
                <a16:creationId xmlns:a16="http://schemas.microsoft.com/office/drawing/2014/main" id="{DA848C10-D412-A807-2827-A0553DD5811E}"/>
              </a:ext>
            </a:extLst>
          </p:cNvPr>
          <p:cNvSpPr txBox="1"/>
          <p:nvPr/>
        </p:nvSpPr>
        <p:spPr>
          <a:xfrm>
            <a:off x="2176221" y="318330"/>
            <a:ext cx="9342895" cy="1261884"/>
          </a:xfrm>
          <a:prstGeom prst="rect">
            <a:avLst/>
          </a:prstGeom>
          <a:solidFill>
            <a:schemeClr val="bg1"/>
          </a:solidFill>
        </p:spPr>
        <p:txBody>
          <a:bodyPr wrap="square">
            <a:spAutoFit/>
          </a:bodyPr>
          <a:lstStyle/>
          <a:p>
            <a:pPr marL="514350" indent="-514350">
              <a:buFont typeface="+mj-lt"/>
              <a:buAutoNum type="arabicPeriod" startAt="3"/>
            </a:pPr>
            <a:r>
              <a:rPr lang="en-US" sz="2800" dirty="0"/>
              <a:t>Leverage compiler and OS-level </a:t>
            </a:r>
            <a:r>
              <a:rPr lang="en-US" sz="2800" i="1" dirty="0"/>
              <a:t>mitigations</a:t>
            </a:r>
            <a:r>
              <a:rPr lang="en-US" sz="2800" dirty="0"/>
              <a:t> that</a:t>
            </a:r>
          </a:p>
          <a:p>
            <a:pPr marL="914400" lvl="1" indent="-457200">
              <a:buFont typeface="+mj-lt"/>
              <a:buAutoNum type="arabicPeriod"/>
            </a:pPr>
            <a:r>
              <a:rPr lang="en-US" sz="2400" dirty="0"/>
              <a:t>make the bugs more difficult to exploit, and/or</a:t>
            </a:r>
          </a:p>
          <a:p>
            <a:pPr marL="914400" lvl="1" indent="-457200">
              <a:buFont typeface="+mj-lt"/>
              <a:buAutoNum type="arabicPeriod"/>
            </a:pPr>
            <a:r>
              <a:rPr lang="en-US" sz="2400" dirty="0"/>
              <a:t>limit the damage/scope of an exploitation</a:t>
            </a:r>
          </a:p>
        </p:txBody>
      </p:sp>
    </p:spTree>
    <p:extLst>
      <p:ext uri="{BB962C8B-B14F-4D97-AF65-F5344CB8AC3E}">
        <p14:creationId xmlns:p14="http://schemas.microsoft.com/office/powerpoint/2010/main" val="2184535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C831-1210-5A12-4EC5-ED65A69304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A3B17-8397-6CB0-79A6-9BEE041DBB41}"/>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pic>
        <p:nvPicPr>
          <p:cNvPr id="4" name="Picture 3">
            <a:extLst>
              <a:ext uri="{FF2B5EF4-FFF2-40B4-BE49-F238E27FC236}">
                <a16:creationId xmlns:a16="http://schemas.microsoft.com/office/drawing/2014/main" id="{AAAABFAE-83DC-5CB7-D3A4-B78F55BD3976}"/>
              </a:ext>
            </a:extLst>
          </p:cNvPr>
          <p:cNvPicPr>
            <a:picLocks noChangeAspect="1"/>
          </p:cNvPicPr>
          <p:nvPr/>
        </p:nvPicPr>
        <p:blipFill>
          <a:blip r:embed="rId2"/>
          <a:stretch>
            <a:fillRect/>
          </a:stretch>
        </p:blipFill>
        <p:spPr>
          <a:xfrm>
            <a:off x="6273660" y="0"/>
            <a:ext cx="5918340" cy="6858000"/>
          </a:xfrm>
          <a:prstGeom prst="rect">
            <a:avLst/>
          </a:prstGeom>
        </p:spPr>
      </p:pic>
      <p:pic>
        <p:nvPicPr>
          <p:cNvPr id="5" name="Picture 4">
            <a:extLst>
              <a:ext uri="{FF2B5EF4-FFF2-40B4-BE49-F238E27FC236}">
                <a16:creationId xmlns:a16="http://schemas.microsoft.com/office/drawing/2014/main" id="{2BA1E4AF-B263-BAB1-8015-4EA510791F1F}"/>
              </a:ext>
            </a:extLst>
          </p:cNvPr>
          <p:cNvPicPr>
            <a:picLocks noChangeAspect="1"/>
          </p:cNvPicPr>
          <p:nvPr/>
        </p:nvPicPr>
        <p:blipFill>
          <a:blip r:embed="rId3"/>
          <a:stretch>
            <a:fillRect/>
          </a:stretch>
        </p:blipFill>
        <p:spPr>
          <a:xfrm>
            <a:off x="202525" y="1565328"/>
            <a:ext cx="5893475" cy="6858000"/>
          </a:xfrm>
          <a:prstGeom prst="rect">
            <a:avLst/>
          </a:prstGeom>
        </p:spPr>
      </p:pic>
    </p:spTree>
    <p:extLst>
      <p:ext uri="{BB962C8B-B14F-4D97-AF65-F5344CB8AC3E}">
        <p14:creationId xmlns:p14="http://schemas.microsoft.com/office/powerpoint/2010/main" val="645008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709AA-C69B-B02B-6B96-808E2578B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DA616-DD1F-876E-B894-0266F5A70A6D}"/>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pic>
        <p:nvPicPr>
          <p:cNvPr id="7" name="Picture 6">
            <a:extLst>
              <a:ext uri="{FF2B5EF4-FFF2-40B4-BE49-F238E27FC236}">
                <a16:creationId xmlns:a16="http://schemas.microsoft.com/office/drawing/2014/main" id="{8E8B41DB-1E81-0F07-3980-C63932019B42}"/>
              </a:ext>
            </a:extLst>
          </p:cNvPr>
          <p:cNvPicPr>
            <a:picLocks noChangeAspect="1"/>
          </p:cNvPicPr>
          <p:nvPr/>
        </p:nvPicPr>
        <p:blipFill>
          <a:blip r:embed="rId2"/>
          <a:stretch>
            <a:fillRect/>
          </a:stretch>
        </p:blipFill>
        <p:spPr>
          <a:xfrm>
            <a:off x="2241550" y="1717675"/>
            <a:ext cx="7708900" cy="4775200"/>
          </a:xfrm>
          <a:prstGeom prst="rect">
            <a:avLst/>
          </a:prstGeom>
        </p:spPr>
      </p:pic>
    </p:spTree>
    <p:extLst>
      <p:ext uri="{BB962C8B-B14F-4D97-AF65-F5344CB8AC3E}">
        <p14:creationId xmlns:p14="http://schemas.microsoft.com/office/powerpoint/2010/main" val="2116400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DB92-1BFB-E942-87C4-53F90B3A3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A3B11-54FD-B720-652A-34B598F29902}"/>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pic>
        <p:nvPicPr>
          <p:cNvPr id="3" name="Picture 2">
            <a:extLst>
              <a:ext uri="{FF2B5EF4-FFF2-40B4-BE49-F238E27FC236}">
                <a16:creationId xmlns:a16="http://schemas.microsoft.com/office/drawing/2014/main" id="{EFB53E38-129B-ED4C-C7B6-F2B20803E3C9}"/>
              </a:ext>
            </a:extLst>
          </p:cNvPr>
          <p:cNvPicPr>
            <a:picLocks noChangeAspect="1"/>
          </p:cNvPicPr>
          <p:nvPr/>
        </p:nvPicPr>
        <p:blipFill>
          <a:blip r:embed="rId2"/>
          <a:stretch>
            <a:fillRect/>
          </a:stretch>
        </p:blipFill>
        <p:spPr>
          <a:xfrm>
            <a:off x="520485" y="1417700"/>
            <a:ext cx="7422945" cy="5440300"/>
          </a:xfrm>
          <a:prstGeom prst="rect">
            <a:avLst/>
          </a:prstGeom>
        </p:spPr>
      </p:pic>
      <p:pic>
        <p:nvPicPr>
          <p:cNvPr id="7" name="Picture 6">
            <a:extLst>
              <a:ext uri="{FF2B5EF4-FFF2-40B4-BE49-F238E27FC236}">
                <a16:creationId xmlns:a16="http://schemas.microsoft.com/office/drawing/2014/main" id="{C1837D90-38A9-AC36-AB14-7C1F28CF99E2}"/>
              </a:ext>
            </a:extLst>
          </p:cNvPr>
          <p:cNvPicPr>
            <a:picLocks noChangeAspect="1"/>
          </p:cNvPicPr>
          <p:nvPr/>
        </p:nvPicPr>
        <p:blipFill>
          <a:blip r:embed="rId3"/>
          <a:stretch>
            <a:fillRect/>
          </a:stretch>
        </p:blipFill>
        <p:spPr>
          <a:xfrm>
            <a:off x="7358359" y="865267"/>
            <a:ext cx="4431224" cy="2744877"/>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0B4FE202-7AAA-3304-5497-A4E5AEF1436D}"/>
              </a:ext>
            </a:extLst>
          </p:cNvPr>
          <p:cNvSpPr txBox="1"/>
          <p:nvPr/>
        </p:nvSpPr>
        <p:spPr>
          <a:xfrm>
            <a:off x="8369085" y="3815124"/>
            <a:ext cx="3302430" cy="2677656"/>
          </a:xfrm>
          <a:prstGeom prst="rect">
            <a:avLst/>
          </a:prstGeom>
          <a:noFill/>
        </p:spPr>
        <p:txBody>
          <a:bodyPr wrap="square">
            <a:spAutoFit/>
          </a:bodyPr>
          <a:lstStyle/>
          <a:p>
            <a:r>
              <a:rPr lang="en-US" sz="2800" b="0" i="1" dirty="0">
                <a:effectLst/>
                <a:latin typeface="Arial" panose="020B0604020202020204" pitchFamily="34" charset="0"/>
              </a:rPr>
              <a:t>Out of the 58 in-the-wild 0-days for the year, 39, or 67% were memory corruption vulnerabilities.</a:t>
            </a:r>
            <a:endParaRPr lang="en-US" sz="2800" i="1" dirty="0"/>
          </a:p>
        </p:txBody>
      </p:sp>
    </p:spTree>
    <p:extLst>
      <p:ext uri="{BB962C8B-B14F-4D97-AF65-F5344CB8AC3E}">
        <p14:creationId xmlns:p14="http://schemas.microsoft.com/office/powerpoint/2010/main" val="326536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C5BAB-F482-0CBC-8440-97FC12B99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89852-7AF4-B40F-7AD6-835B569D30C4}"/>
              </a:ext>
            </a:extLst>
          </p:cNvPr>
          <p:cNvSpPr>
            <a:spLocks noGrp="1"/>
          </p:cNvSpPr>
          <p:nvPr>
            <p:ph type="title"/>
          </p:nvPr>
        </p:nvSpPr>
        <p:spPr>
          <a:xfrm>
            <a:off x="838200" y="365125"/>
            <a:ext cx="4431224" cy="1325563"/>
          </a:xfrm>
          <a:solidFill>
            <a:schemeClr val="bg1"/>
          </a:solidFill>
        </p:spPr>
        <p:txBody>
          <a:bodyPr/>
          <a:lstStyle/>
          <a:p>
            <a:r>
              <a:rPr lang="en-US" dirty="0"/>
              <a:t>How’s that going?</a:t>
            </a:r>
          </a:p>
        </p:txBody>
      </p:sp>
      <p:sp>
        <p:nvSpPr>
          <p:cNvPr id="6" name="TextBox 5">
            <a:extLst>
              <a:ext uri="{FF2B5EF4-FFF2-40B4-BE49-F238E27FC236}">
                <a16:creationId xmlns:a16="http://schemas.microsoft.com/office/drawing/2014/main" id="{C2B1EB9A-12E9-7060-5FEB-3EA82EE3DAB3}"/>
              </a:ext>
            </a:extLst>
          </p:cNvPr>
          <p:cNvSpPr txBox="1"/>
          <p:nvPr/>
        </p:nvSpPr>
        <p:spPr>
          <a:xfrm>
            <a:off x="1175288" y="2305615"/>
            <a:ext cx="9841423" cy="2708434"/>
          </a:xfrm>
          <a:prstGeom prst="rect">
            <a:avLst/>
          </a:prstGeom>
          <a:noFill/>
        </p:spPr>
        <p:txBody>
          <a:bodyPr wrap="square">
            <a:spAutoFit/>
          </a:bodyPr>
          <a:lstStyle/>
          <a:p>
            <a:pPr marL="457200" rtl="0" fontAlgn="base"/>
            <a:r>
              <a:rPr lang="en-US" sz="2800" dirty="0">
                <a:latin typeface="Arial" panose="020B0604020202020204" pitchFamily="34" charset="0"/>
              </a:rPr>
              <a:t>L</a:t>
            </a:r>
            <a:r>
              <a:rPr lang="en-US" sz="2800" b="0" i="0" u="none" strike="noStrike" dirty="0">
                <a:effectLst/>
                <a:latin typeface="Arial" panose="020B0604020202020204" pitchFamily="34" charset="0"/>
              </a:rPr>
              <a:t>ots we don’t know </a:t>
            </a:r>
          </a:p>
          <a:p>
            <a:pPr marL="742950" lvl="1" indent="-285750" rtl="0" fontAlgn="base">
              <a:spcBef>
                <a:spcPts val="1200"/>
              </a:spcBef>
              <a:buFont typeface="Arial" panose="020B0604020202020204" pitchFamily="34" charset="0"/>
              <a:buChar char="•"/>
            </a:pPr>
            <a:r>
              <a:rPr lang="en-US" sz="2800" b="0" i="0" u="none" strike="noStrike" dirty="0">
                <a:effectLst/>
                <a:latin typeface="Arial" panose="020B0604020202020204" pitchFamily="34" charset="0"/>
              </a:rPr>
              <a:t>No estimate of the </a:t>
            </a:r>
            <a:r>
              <a:rPr lang="en-US" sz="2800" b="0" i="1" u="none" strike="noStrike" dirty="0">
                <a:effectLst/>
                <a:latin typeface="Arial" panose="020B0604020202020204" pitchFamily="34" charset="0"/>
              </a:rPr>
              <a:t>damage</a:t>
            </a:r>
            <a:r>
              <a:rPr lang="en-US" sz="2800" b="0" i="0" u="none" strike="noStrike" dirty="0">
                <a:effectLst/>
                <a:latin typeface="Arial" panose="020B0604020202020204" pitchFamily="34" charset="0"/>
              </a:rPr>
              <a:t> caused by the exploitation</a:t>
            </a:r>
          </a:p>
          <a:p>
            <a:pPr marL="742950" lvl="1" indent="-285750" fontAlgn="base">
              <a:spcBef>
                <a:spcPts val="1200"/>
              </a:spcBef>
              <a:buFont typeface="Arial" panose="020B0604020202020204" pitchFamily="34" charset="0"/>
              <a:buChar char="•"/>
            </a:pPr>
            <a:r>
              <a:rPr lang="en-US" sz="2800" dirty="0">
                <a:latin typeface="Arial" panose="020B0604020202020204" pitchFamily="34" charset="0"/>
              </a:rPr>
              <a:t>Data is </a:t>
            </a:r>
            <a:r>
              <a:rPr lang="en-US" sz="2800" i="1" dirty="0">
                <a:latin typeface="Arial" panose="020B0604020202020204" pitchFamily="34" charset="0"/>
              </a:rPr>
              <a:t>lower bound </a:t>
            </a:r>
            <a:r>
              <a:rPr lang="en-US" sz="2800" dirty="0">
                <a:latin typeface="Arial" panose="020B0604020202020204" pitchFamily="34" charset="0"/>
              </a:rPr>
              <a:t>– probably more exploited zero-days than these (not known, not reported)</a:t>
            </a:r>
          </a:p>
          <a:p>
            <a:pPr marL="742950" lvl="1" indent="-285750" rtl="0" fontAlgn="base">
              <a:spcBef>
                <a:spcPts val="1200"/>
              </a:spcBef>
              <a:buFont typeface="Arial" panose="020B0604020202020204" pitchFamily="34" charset="0"/>
              <a:buChar char="•"/>
            </a:pPr>
            <a:r>
              <a:rPr lang="en-US" sz="2800" b="0" i="0" u="none" strike="noStrike" dirty="0">
                <a:effectLst/>
                <a:latin typeface="Arial" panose="020B0604020202020204" pitchFamily="34" charset="0"/>
              </a:rPr>
              <a:t>Zero-days are </a:t>
            </a:r>
            <a:r>
              <a:rPr lang="en-US" sz="2800" b="0" i="1" u="none" strike="noStrike" dirty="0">
                <a:effectLst/>
                <a:latin typeface="Arial" panose="020B0604020202020204" pitchFamily="34" charset="0"/>
              </a:rPr>
              <a:t>not the only vector of attack</a:t>
            </a:r>
          </a:p>
        </p:txBody>
      </p:sp>
    </p:spTree>
    <p:extLst>
      <p:ext uri="{BB962C8B-B14F-4D97-AF65-F5344CB8AC3E}">
        <p14:creationId xmlns:p14="http://schemas.microsoft.com/office/powerpoint/2010/main" val="1439207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dissolv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A97DA-CE12-341A-5A28-82F42AE1082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616608-6679-DAD7-0CA3-F8648C9A9704}"/>
              </a:ext>
            </a:extLst>
          </p:cNvPr>
          <p:cNvPicPr>
            <a:picLocks noChangeAspect="1"/>
          </p:cNvPicPr>
          <p:nvPr/>
        </p:nvPicPr>
        <p:blipFill>
          <a:blip r:embed="rId2"/>
          <a:stretch>
            <a:fillRect/>
          </a:stretch>
        </p:blipFill>
        <p:spPr>
          <a:xfrm>
            <a:off x="3023937" y="0"/>
            <a:ext cx="6144126" cy="6858000"/>
          </a:xfrm>
          <a:prstGeom prst="rect">
            <a:avLst/>
          </a:prstGeom>
        </p:spPr>
      </p:pic>
    </p:spTree>
    <p:extLst>
      <p:ext uri="{BB962C8B-B14F-4D97-AF65-F5344CB8AC3E}">
        <p14:creationId xmlns:p14="http://schemas.microsoft.com/office/powerpoint/2010/main" val="227722319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06AF8-2019-67F0-C073-999A990EB11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163B650-9D82-56B8-C21F-DC07A1C32FB9}"/>
              </a:ext>
            </a:extLst>
          </p:cNvPr>
          <p:cNvPicPr>
            <a:picLocks noChangeAspect="1"/>
          </p:cNvPicPr>
          <p:nvPr/>
        </p:nvPicPr>
        <p:blipFill>
          <a:blip r:embed="rId2"/>
          <a:stretch>
            <a:fillRect/>
          </a:stretch>
        </p:blipFill>
        <p:spPr>
          <a:xfrm>
            <a:off x="8622224" y="1017077"/>
            <a:ext cx="3072063" cy="3429000"/>
          </a:xfrm>
          <a:prstGeom prst="rect">
            <a:avLst/>
          </a:prstGeom>
        </p:spPr>
      </p:pic>
      <p:pic>
        <p:nvPicPr>
          <p:cNvPr id="2" name="Picture 1">
            <a:extLst>
              <a:ext uri="{FF2B5EF4-FFF2-40B4-BE49-F238E27FC236}">
                <a16:creationId xmlns:a16="http://schemas.microsoft.com/office/drawing/2014/main" id="{20965596-E6BF-41C9-A6AA-924EE20DB48F}"/>
              </a:ext>
            </a:extLst>
          </p:cNvPr>
          <p:cNvPicPr>
            <a:picLocks noChangeAspect="1"/>
          </p:cNvPicPr>
          <p:nvPr/>
        </p:nvPicPr>
        <p:blipFill>
          <a:blip r:embed="rId3"/>
          <a:stretch>
            <a:fillRect/>
          </a:stretch>
        </p:blipFill>
        <p:spPr>
          <a:xfrm>
            <a:off x="675469" y="1017077"/>
            <a:ext cx="7772400" cy="3401106"/>
          </a:xfrm>
          <a:prstGeom prst="rect">
            <a:avLst/>
          </a:prstGeom>
        </p:spPr>
      </p:pic>
      <p:sp>
        <p:nvSpPr>
          <p:cNvPr id="3" name="TextBox 2">
            <a:extLst>
              <a:ext uri="{FF2B5EF4-FFF2-40B4-BE49-F238E27FC236}">
                <a16:creationId xmlns:a16="http://schemas.microsoft.com/office/drawing/2014/main" id="{51AD2FDD-8F28-F28F-40AD-608F788EB7E8}"/>
              </a:ext>
            </a:extLst>
          </p:cNvPr>
          <p:cNvSpPr txBox="1"/>
          <p:nvPr/>
        </p:nvSpPr>
        <p:spPr>
          <a:xfrm>
            <a:off x="1032575" y="4607839"/>
            <a:ext cx="10126850" cy="1815882"/>
          </a:xfrm>
          <a:prstGeom prst="rect">
            <a:avLst/>
          </a:prstGeom>
          <a:noFill/>
        </p:spPr>
        <p:txBody>
          <a:bodyPr wrap="square">
            <a:spAutoFit/>
          </a:bodyPr>
          <a:lstStyle/>
          <a:p>
            <a:r>
              <a:rPr lang="en-US" sz="2800" i="1" dirty="0">
                <a:latin typeface="Arial" panose="020B0604020202020204" pitchFamily="34" charset="0"/>
              </a:rPr>
              <a:t>The exploitation of vulnerabilities has seen another year of growth as an initial access vector for breaches, reaching 20%. This value approaches that of credential abuse, which is still the most common vector. </a:t>
            </a:r>
            <a:endParaRPr lang="en-US" sz="2800" i="1" dirty="0"/>
          </a:p>
        </p:txBody>
      </p:sp>
    </p:spTree>
    <p:extLst>
      <p:ext uri="{BB962C8B-B14F-4D97-AF65-F5344CB8AC3E}">
        <p14:creationId xmlns:p14="http://schemas.microsoft.com/office/powerpoint/2010/main" val="3143079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979B9-05F5-57E7-460D-52D6EDACA12E}"/>
              </a:ext>
            </a:extLst>
          </p:cNvPr>
          <p:cNvPicPr>
            <a:picLocks noChangeAspect="1"/>
          </p:cNvPicPr>
          <p:nvPr/>
        </p:nvPicPr>
        <p:blipFill>
          <a:blip r:embed="rId3"/>
          <a:stretch>
            <a:fillRect/>
          </a:stretch>
        </p:blipFill>
        <p:spPr>
          <a:xfrm>
            <a:off x="364374" y="362095"/>
            <a:ext cx="7772400" cy="3739743"/>
          </a:xfrm>
          <a:prstGeom prst="rect">
            <a:avLst/>
          </a:prstGeom>
        </p:spPr>
      </p:pic>
      <p:pic>
        <p:nvPicPr>
          <p:cNvPr id="3" name="Picture 2">
            <a:extLst>
              <a:ext uri="{FF2B5EF4-FFF2-40B4-BE49-F238E27FC236}">
                <a16:creationId xmlns:a16="http://schemas.microsoft.com/office/drawing/2014/main" id="{F62AA01B-5250-C989-B36D-3421BDA9E205}"/>
              </a:ext>
            </a:extLst>
          </p:cNvPr>
          <p:cNvPicPr>
            <a:picLocks noChangeAspect="1"/>
          </p:cNvPicPr>
          <p:nvPr/>
        </p:nvPicPr>
        <p:blipFill>
          <a:blip r:embed="rId4"/>
          <a:stretch>
            <a:fillRect/>
          </a:stretch>
        </p:blipFill>
        <p:spPr>
          <a:xfrm>
            <a:off x="364374" y="4241063"/>
            <a:ext cx="7772400" cy="2248618"/>
          </a:xfrm>
          <a:prstGeom prst="rect">
            <a:avLst/>
          </a:prstGeom>
        </p:spPr>
      </p:pic>
      <p:sp>
        <p:nvSpPr>
          <p:cNvPr id="5" name="TextBox 4">
            <a:extLst>
              <a:ext uri="{FF2B5EF4-FFF2-40B4-BE49-F238E27FC236}">
                <a16:creationId xmlns:a16="http://schemas.microsoft.com/office/drawing/2014/main" id="{4729285B-9A6B-65FC-63B0-AAE45EC6B761}"/>
              </a:ext>
            </a:extLst>
          </p:cNvPr>
          <p:cNvSpPr txBox="1"/>
          <p:nvPr/>
        </p:nvSpPr>
        <p:spPr>
          <a:xfrm>
            <a:off x="8362605" y="946452"/>
            <a:ext cx="3465022" cy="5262979"/>
          </a:xfrm>
          <a:prstGeom prst="rect">
            <a:avLst/>
          </a:prstGeom>
          <a:noFill/>
          <a:ln>
            <a:solidFill>
              <a:schemeClr val="accent4"/>
            </a:solidFill>
          </a:ln>
        </p:spPr>
        <p:txBody>
          <a:bodyPr wrap="square">
            <a:spAutoFit/>
          </a:bodyPr>
          <a:lstStyle/>
          <a:p>
            <a:r>
              <a:rPr lang="en-US" sz="2800" b="0" i="0" dirty="0">
                <a:effectLst/>
                <a:latin typeface="Roboto" panose="02000000000000000000" pitchFamily="2" charset="0"/>
              </a:rPr>
              <a:t>… “gain access to an online asset in a </a:t>
            </a:r>
            <a:r>
              <a:rPr lang="en-US" sz="2800" b="0" i="0" dirty="0" err="1">
                <a:effectLst/>
                <a:latin typeface="Roboto" panose="02000000000000000000" pitchFamily="2" charset="0"/>
              </a:rPr>
              <a:t>BeyondTrust</a:t>
            </a:r>
            <a:r>
              <a:rPr lang="en-US" sz="2800" b="0" i="0" dirty="0">
                <a:effectLst/>
                <a:latin typeface="Roboto" panose="02000000000000000000" pitchFamily="2" charset="0"/>
              </a:rPr>
              <a:t> AWS account. Access to that asset then allowed the threat actor to </a:t>
            </a:r>
            <a:r>
              <a:rPr lang="en-US" sz="2800" b="1" i="0" dirty="0">
                <a:solidFill>
                  <a:schemeClr val="accent4"/>
                </a:solidFill>
                <a:effectLst/>
                <a:latin typeface="Roboto" panose="02000000000000000000" pitchFamily="2" charset="0"/>
              </a:rPr>
              <a:t>obtain an infrastructure API key </a:t>
            </a:r>
            <a:r>
              <a:rPr lang="en-US" sz="2800" b="0" i="0" dirty="0">
                <a:effectLst/>
                <a:latin typeface="Roboto" panose="02000000000000000000" pitchFamily="2" charset="0"/>
              </a:rPr>
              <a:t>…” which was used to operate the Remote Support infrastructure</a:t>
            </a:r>
            <a:endParaRPr lang="en-US" sz="2800" dirty="0"/>
          </a:p>
        </p:txBody>
      </p:sp>
    </p:spTree>
    <p:extLst>
      <p:ext uri="{BB962C8B-B14F-4D97-AF65-F5344CB8AC3E}">
        <p14:creationId xmlns:p14="http://schemas.microsoft.com/office/powerpoint/2010/main" val="3703877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39C7-B40B-12DF-D93B-18B62E9988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1D40A5-E6C7-C1E2-A97B-76EBF6DCE445}"/>
              </a:ext>
            </a:extLst>
          </p:cNvPr>
          <p:cNvPicPr>
            <a:picLocks noChangeAspect="1"/>
          </p:cNvPicPr>
          <p:nvPr/>
        </p:nvPicPr>
        <p:blipFill>
          <a:blip r:embed="rId3"/>
          <a:stretch>
            <a:fillRect/>
          </a:stretch>
        </p:blipFill>
        <p:spPr>
          <a:xfrm>
            <a:off x="264622" y="305206"/>
            <a:ext cx="7772400" cy="4407164"/>
          </a:xfrm>
          <a:prstGeom prst="rect">
            <a:avLst/>
          </a:prstGeom>
        </p:spPr>
      </p:pic>
      <p:pic>
        <p:nvPicPr>
          <p:cNvPr id="4" name="Picture 3">
            <a:extLst>
              <a:ext uri="{FF2B5EF4-FFF2-40B4-BE49-F238E27FC236}">
                <a16:creationId xmlns:a16="http://schemas.microsoft.com/office/drawing/2014/main" id="{12C5AEFA-F000-C58D-9D6F-ACB5216BF2E1}"/>
              </a:ext>
            </a:extLst>
          </p:cNvPr>
          <p:cNvPicPr>
            <a:picLocks noChangeAspect="1"/>
          </p:cNvPicPr>
          <p:nvPr/>
        </p:nvPicPr>
        <p:blipFill>
          <a:blip r:embed="rId4"/>
          <a:stretch>
            <a:fillRect/>
          </a:stretch>
        </p:blipFill>
        <p:spPr>
          <a:xfrm>
            <a:off x="264622" y="3429000"/>
            <a:ext cx="7772400" cy="621792"/>
          </a:xfrm>
          <a:prstGeom prst="rect">
            <a:avLst/>
          </a:prstGeom>
        </p:spPr>
      </p:pic>
      <p:pic>
        <p:nvPicPr>
          <p:cNvPr id="5" name="Picture 4">
            <a:extLst>
              <a:ext uri="{FF2B5EF4-FFF2-40B4-BE49-F238E27FC236}">
                <a16:creationId xmlns:a16="http://schemas.microsoft.com/office/drawing/2014/main" id="{7A4F1515-0177-5AAD-ACFB-21C48585D7D5}"/>
              </a:ext>
            </a:extLst>
          </p:cNvPr>
          <p:cNvPicPr>
            <a:picLocks noChangeAspect="1"/>
          </p:cNvPicPr>
          <p:nvPr/>
        </p:nvPicPr>
        <p:blipFill>
          <a:blip r:embed="rId5"/>
          <a:stretch>
            <a:fillRect/>
          </a:stretch>
        </p:blipFill>
        <p:spPr>
          <a:xfrm>
            <a:off x="264622" y="4274875"/>
            <a:ext cx="7772400" cy="2277919"/>
          </a:xfrm>
          <a:prstGeom prst="rect">
            <a:avLst/>
          </a:prstGeom>
        </p:spPr>
      </p:pic>
      <p:sp>
        <p:nvSpPr>
          <p:cNvPr id="6" name="TextBox 5">
            <a:extLst>
              <a:ext uri="{FF2B5EF4-FFF2-40B4-BE49-F238E27FC236}">
                <a16:creationId xmlns:a16="http://schemas.microsoft.com/office/drawing/2014/main" id="{7BB473BB-E02E-D030-0057-1F2BB7915F83}"/>
              </a:ext>
            </a:extLst>
          </p:cNvPr>
          <p:cNvSpPr txBox="1"/>
          <p:nvPr/>
        </p:nvSpPr>
        <p:spPr>
          <a:xfrm>
            <a:off x="8294719" y="1443516"/>
            <a:ext cx="3632659" cy="3970318"/>
          </a:xfrm>
          <a:prstGeom prst="rect">
            <a:avLst/>
          </a:prstGeom>
          <a:noFill/>
          <a:ln>
            <a:solidFill>
              <a:schemeClr val="accent4"/>
            </a:solidFill>
          </a:ln>
        </p:spPr>
        <p:txBody>
          <a:bodyPr wrap="square">
            <a:spAutoFit/>
          </a:bodyPr>
          <a:lstStyle/>
          <a:p>
            <a:r>
              <a:rPr lang="en-US" sz="2800" b="0" i="0" dirty="0">
                <a:effectLst/>
                <a:latin typeface="Roboto" panose="02000000000000000000" pitchFamily="2" charset="0"/>
              </a:rPr>
              <a:t>“Snowflake blamed the data thefts on its customers for </a:t>
            </a:r>
            <a:r>
              <a:rPr lang="en-US" sz="2800" b="1" i="0" dirty="0">
                <a:solidFill>
                  <a:schemeClr val="accent4"/>
                </a:solidFill>
                <a:effectLst/>
                <a:latin typeface="Roboto" panose="02000000000000000000" pitchFamily="2" charset="0"/>
              </a:rPr>
              <a:t>not using multi-factor authentication </a:t>
            </a:r>
            <a:r>
              <a:rPr lang="en-US" sz="2800" b="0" i="0" dirty="0">
                <a:effectLst/>
                <a:latin typeface="Roboto" panose="02000000000000000000" pitchFamily="2" charset="0"/>
              </a:rPr>
              <a:t>to secure their snowflake accounts, … </a:t>
            </a:r>
            <a:r>
              <a:rPr lang="en-US" sz="2800" b="1" i="0" dirty="0">
                <a:solidFill>
                  <a:schemeClr val="accent4"/>
                </a:solidFill>
                <a:effectLst/>
                <a:latin typeface="Roboto" panose="02000000000000000000" pitchFamily="2" charset="0"/>
              </a:rPr>
              <a:t>did not require its customers to use</a:t>
            </a:r>
            <a:r>
              <a:rPr lang="en-US" sz="2800" b="0" i="0" dirty="0">
                <a:effectLst/>
                <a:latin typeface="Roboto" panose="02000000000000000000" pitchFamily="2" charset="0"/>
              </a:rPr>
              <a:t>”</a:t>
            </a:r>
            <a:endParaRPr lang="en-US" sz="2800" dirty="0"/>
          </a:p>
        </p:txBody>
      </p:sp>
    </p:spTree>
    <p:extLst>
      <p:ext uri="{BB962C8B-B14F-4D97-AF65-F5344CB8AC3E}">
        <p14:creationId xmlns:p14="http://schemas.microsoft.com/office/powerpoint/2010/main" val="398170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2B72-77B2-9836-1833-3055C1A8CC53}"/>
              </a:ext>
            </a:extLst>
          </p:cNvPr>
          <p:cNvSpPr>
            <a:spLocks noGrp="1"/>
          </p:cNvSpPr>
          <p:nvPr>
            <p:ph type="ctrTitle"/>
          </p:nvPr>
        </p:nvSpPr>
        <p:spPr/>
        <p:txBody>
          <a:bodyPr/>
          <a:lstStyle/>
          <a:p>
            <a:r>
              <a:rPr lang="en-US" dirty="0"/>
              <a:t>A story of memory </a:t>
            </a:r>
            <a:r>
              <a:rPr lang="en-US" sz="3400" dirty="0"/>
              <a:t>(un)</a:t>
            </a:r>
            <a:r>
              <a:rPr lang="en-US" dirty="0"/>
              <a:t>safety</a:t>
            </a:r>
          </a:p>
        </p:txBody>
      </p:sp>
      <p:sp>
        <p:nvSpPr>
          <p:cNvPr id="3" name="Subtitle 2">
            <a:extLst>
              <a:ext uri="{FF2B5EF4-FFF2-40B4-BE49-F238E27FC236}">
                <a16:creationId xmlns:a16="http://schemas.microsoft.com/office/drawing/2014/main" id="{80B12F3A-D1DD-E7F1-6C89-5BC7BCA11BA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1034328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EEBDE-B87B-3853-32B0-EC9FCEACA817}"/>
              </a:ext>
            </a:extLst>
          </p:cNvPr>
          <p:cNvPicPr>
            <a:picLocks noChangeAspect="1"/>
          </p:cNvPicPr>
          <p:nvPr/>
        </p:nvPicPr>
        <p:blipFill>
          <a:blip r:embed="rId3"/>
          <a:stretch>
            <a:fillRect/>
          </a:stretch>
        </p:blipFill>
        <p:spPr>
          <a:xfrm>
            <a:off x="210124" y="752354"/>
            <a:ext cx="7474274" cy="5451676"/>
          </a:xfrm>
          <a:prstGeom prst="rect">
            <a:avLst/>
          </a:prstGeom>
        </p:spPr>
      </p:pic>
      <p:sp>
        <p:nvSpPr>
          <p:cNvPr id="5" name="TextBox 4">
            <a:extLst>
              <a:ext uri="{FF2B5EF4-FFF2-40B4-BE49-F238E27FC236}">
                <a16:creationId xmlns:a16="http://schemas.microsoft.com/office/drawing/2014/main" id="{8DE80E61-B3E4-CA08-648C-4B6CAABD756F}"/>
              </a:ext>
            </a:extLst>
          </p:cNvPr>
          <p:cNvSpPr txBox="1"/>
          <p:nvPr/>
        </p:nvSpPr>
        <p:spPr>
          <a:xfrm>
            <a:off x="7831731" y="1443841"/>
            <a:ext cx="4150145" cy="3970318"/>
          </a:xfrm>
          <a:prstGeom prst="rect">
            <a:avLst/>
          </a:prstGeom>
          <a:noFill/>
          <a:ln>
            <a:solidFill>
              <a:schemeClr val="accent4"/>
            </a:solidFill>
          </a:ln>
        </p:spPr>
        <p:txBody>
          <a:bodyPr wrap="square">
            <a:spAutoFit/>
          </a:bodyPr>
          <a:lstStyle/>
          <a:p>
            <a:r>
              <a:rPr lang="en-US" sz="2800" dirty="0">
                <a:latin typeface="Roboto" panose="02000000000000000000" pitchFamily="2" charset="0"/>
              </a:rPr>
              <a:t>“This might be the best executed </a:t>
            </a:r>
            <a:r>
              <a:rPr lang="en-US" sz="2800" b="1" dirty="0">
                <a:solidFill>
                  <a:schemeClr val="accent4"/>
                </a:solidFill>
                <a:latin typeface="Roboto" panose="02000000000000000000" pitchFamily="2" charset="0"/>
              </a:rPr>
              <a:t>supply chain attack</a:t>
            </a:r>
            <a:r>
              <a:rPr lang="en-US" sz="2800" dirty="0">
                <a:solidFill>
                  <a:schemeClr val="accent4"/>
                </a:solidFill>
                <a:latin typeface="Roboto" panose="02000000000000000000" pitchFamily="2" charset="0"/>
              </a:rPr>
              <a:t> </a:t>
            </a:r>
            <a:r>
              <a:rPr lang="en-US" sz="2800" dirty="0">
                <a:latin typeface="Roboto" panose="02000000000000000000" pitchFamily="2" charset="0"/>
              </a:rPr>
              <a:t>we've seen described in the open, and it's a nightmare scenario: </a:t>
            </a:r>
            <a:r>
              <a:rPr lang="en-US" sz="2800" b="1" dirty="0">
                <a:solidFill>
                  <a:schemeClr val="accent4"/>
                </a:solidFill>
                <a:latin typeface="Roboto" panose="02000000000000000000" pitchFamily="2" charset="0"/>
              </a:rPr>
              <a:t>malicious, competent, authorized upstream in a widely used library</a:t>
            </a:r>
            <a:r>
              <a:rPr lang="en-US" sz="2800" dirty="0">
                <a:latin typeface="Roboto" panose="02000000000000000000" pitchFamily="2" charset="0"/>
              </a:rPr>
              <a:t>"</a:t>
            </a:r>
          </a:p>
        </p:txBody>
      </p:sp>
    </p:spTree>
    <p:extLst>
      <p:ext uri="{BB962C8B-B14F-4D97-AF65-F5344CB8AC3E}">
        <p14:creationId xmlns:p14="http://schemas.microsoft.com/office/powerpoint/2010/main" val="1687394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2A59-E1B0-B553-4C17-8A1AEC3EA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D2EF-4667-863C-F658-161DCCDEA62E}"/>
              </a:ext>
            </a:extLst>
          </p:cNvPr>
          <p:cNvSpPr>
            <a:spLocks noGrp="1"/>
          </p:cNvSpPr>
          <p:nvPr>
            <p:ph type="title"/>
          </p:nvPr>
        </p:nvSpPr>
        <p:spPr/>
        <p:txBody>
          <a:bodyPr/>
          <a:lstStyle/>
          <a:p>
            <a:r>
              <a:rPr lang="en-US" dirty="0"/>
              <a:t>The big picture</a:t>
            </a:r>
          </a:p>
        </p:txBody>
      </p:sp>
      <p:sp>
        <p:nvSpPr>
          <p:cNvPr id="6" name="AutoShape 2">
            <a:extLst>
              <a:ext uri="{FF2B5EF4-FFF2-40B4-BE49-F238E27FC236}">
                <a16:creationId xmlns:a16="http://schemas.microsoft.com/office/drawing/2014/main" id="{0E8ECD43-964F-58C8-0317-95E2DF128C31}"/>
              </a:ext>
            </a:extLst>
          </p:cNvPr>
          <p:cNvSpPr>
            <a:spLocks noChangeAspect="1" noChangeArrowheads="1"/>
          </p:cNvSpPr>
          <p:nvPr/>
        </p:nvSpPr>
        <p:spPr bwMode="auto">
          <a:xfrm>
            <a:off x="4413250" y="2470150"/>
            <a:ext cx="3365500" cy="191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39952EF3-5654-FD87-32EB-516A2CD141E7}"/>
              </a:ext>
            </a:extLst>
          </p:cNvPr>
          <p:cNvPicPr>
            <a:picLocks noChangeAspect="1"/>
          </p:cNvPicPr>
          <p:nvPr/>
        </p:nvPicPr>
        <p:blipFill>
          <a:blip r:embed="rId2"/>
          <a:stretch>
            <a:fillRect/>
          </a:stretch>
        </p:blipFill>
        <p:spPr>
          <a:xfrm>
            <a:off x="1134762" y="1493321"/>
            <a:ext cx="9875108" cy="4636103"/>
          </a:xfrm>
          <a:prstGeom prst="rect">
            <a:avLst/>
          </a:prstGeom>
        </p:spPr>
      </p:pic>
      <p:sp>
        <p:nvSpPr>
          <p:cNvPr id="12" name="TextBox 11">
            <a:extLst>
              <a:ext uri="{FF2B5EF4-FFF2-40B4-BE49-F238E27FC236}">
                <a16:creationId xmlns:a16="http://schemas.microsoft.com/office/drawing/2014/main" id="{51B76FEC-65D0-5F45-C941-B33466826FF8}"/>
              </a:ext>
            </a:extLst>
          </p:cNvPr>
          <p:cNvSpPr txBox="1"/>
          <p:nvPr/>
        </p:nvSpPr>
        <p:spPr>
          <a:xfrm>
            <a:off x="1134762" y="5944758"/>
            <a:ext cx="7460563" cy="369332"/>
          </a:xfrm>
          <a:prstGeom prst="rect">
            <a:avLst/>
          </a:prstGeom>
          <a:noFill/>
        </p:spPr>
        <p:txBody>
          <a:bodyPr wrap="square">
            <a:spAutoFit/>
          </a:bodyPr>
          <a:lstStyle/>
          <a:p>
            <a:r>
              <a:rPr lang="en-US" dirty="0">
                <a:hlinkClick r:id="rId3"/>
              </a:rPr>
              <a:t>https://www.usenix.org/conference/usenixsecurity19/presentation/stamos</a:t>
            </a:r>
            <a:r>
              <a:rPr lang="en-US" dirty="0"/>
              <a:t> </a:t>
            </a:r>
          </a:p>
        </p:txBody>
      </p:sp>
    </p:spTree>
    <p:extLst>
      <p:ext uri="{BB962C8B-B14F-4D97-AF65-F5344CB8AC3E}">
        <p14:creationId xmlns:p14="http://schemas.microsoft.com/office/powerpoint/2010/main" val="64265179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740FE-7732-C74D-04DD-1F1CF18B5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B0B91-273B-7F8B-4FB1-7E6F3BB54ED7}"/>
              </a:ext>
            </a:extLst>
          </p:cNvPr>
          <p:cNvSpPr>
            <a:spLocks noGrp="1"/>
          </p:cNvSpPr>
          <p:nvPr>
            <p:ph type="title"/>
          </p:nvPr>
        </p:nvSpPr>
        <p:spPr/>
        <p:txBody>
          <a:bodyPr/>
          <a:lstStyle/>
          <a:p>
            <a:r>
              <a:rPr lang="en-US" dirty="0"/>
              <a:t>The big picture</a:t>
            </a:r>
          </a:p>
        </p:txBody>
      </p:sp>
      <p:sp>
        <p:nvSpPr>
          <p:cNvPr id="6" name="AutoShape 2">
            <a:extLst>
              <a:ext uri="{FF2B5EF4-FFF2-40B4-BE49-F238E27FC236}">
                <a16:creationId xmlns:a16="http://schemas.microsoft.com/office/drawing/2014/main" id="{82B71364-AF9F-81E7-0397-7260CAB72349}"/>
              </a:ext>
            </a:extLst>
          </p:cNvPr>
          <p:cNvSpPr>
            <a:spLocks noChangeAspect="1" noChangeArrowheads="1"/>
          </p:cNvSpPr>
          <p:nvPr/>
        </p:nvSpPr>
        <p:spPr bwMode="auto">
          <a:xfrm>
            <a:off x="4413250" y="2470150"/>
            <a:ext cx="3365500" cy="191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DFCF03C-8E7A-8216-A0CB-227D9C9162BE}"/>
              </a:ext>
            </a:extLst>
          </p:cNvPr>
          <p:cNvPicPr>
            <a:picLocks noChangeAspect="1"/>
          </p:cNvPicPr>
          <p:nvPr/>
        </p:nvPicPr>
        <p:blipFill>
          <a:blip r:embed="rId3"/>
          <a:stretch>
            <a:fillRect/>
          </a:stretch>
        </p:blipFill>
        <p:spPr>
          <a:xfrm>
            <a:off x="1133856" y="1490472"/>
            <a:ext cx="9874906" cy="4636008"/>
          </a:xfrm>
          <a:prstGeom prst="rect">
            <a:avLst/>
          </a:prstGeom>
        </p:spPr>
      </p:pic>
      <p:sp>
        <p:nvSpPr>
          <p:cNvPr id="4" name="TextBox 3">
            <a:extLst>
              <a:ext uri="{FF2B5EF4-FFF2-40B4-BE49-F238E27FC236}">
                <a16:creationId xmlns:a16="http://schemas.microsoft.com/office/drawing/2014/main" id="{00190677-F6FC-8C35-C41F-6F654D394B47}"/>
              </a:ext>
            </a:extLst>
          </p:cNvPr>
          <p:cNvSpPr txBox="1"/>
          <p:nvPr/>
        </p:nvSpPr>
        <p:spPr>
          <a:xfrm>
            <a:off x="1134762" y="5944758"/>
            <a:ext cx="7460563" cy="369332"/>
          </a:xfrm>
          <a:prstGeom prst="rect">
            <a:avLst/>
          </a:prstGeom>
          <a:noFill/>
        </p:spPr>
        <p:txBody>
          <a:bodyPr wrap="square">
            <a:spAutoFit/>
          </a:bodyPr>
          <a:lstStyle/>
          <a:p>
            <a:r>
              <a:rPr lang="en-US" dirty="0">
                <a:hlinkClick r:id="rId4"/>
              </a:rPr>
              <a:t>https://www.usenix.org/conference/usenixsecurity19/presentation/stamos</a:t>
            </a:r>
            <a:r>
              <a:rPr lang="en-US" dirty="0"/>
              <a:t> </a:t>
            </a:r>
          </a:p>
        </p:txBody>
      </p:sp>
    </p:spTree>
    <p:extLst>
      <p:ext uri="{BB962C8B-B14F-4D97-AF65-F5344CB8AC3E}">
        <p14:creationId xmlns:p14="http://schemas.microsoft.com/office/powerpoint/2010/main" val="227003208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7D604-B90E-E1A7-6B6F-CE5CCE758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031103-A2FA-C2FF-B272-B4549DF5CAA8}"/>
              </a:ext>
            </a:extLst>
          </p:cNvPr>
          <p:cNvSpPr>
            <a:spLocks noGrp="1"/>
          </p:cNvSpPr>
          <p:nvPr>
            <p:ph type="title"/>
          </p:nvPr>
        </p:nvSpPr>
        <p:spPr/>
        <p:txBody>
          <a:bodyPr/>
          <a:lstStyle/>
          <a:p>
            <a:r>
              <a:rPr lang="en-US" dirty="0"/>
              <a:t>So: What would you do?</a:t>
            </a:r>
          </a:p>
        </p:txBody>
      </p:sp>
      <p:sp>
        <p:nvSpPr>
          <p:cNvPr id="3" name="Content Placeholder 2">
            <a:extLst>
              <a:ext uri="{FF2B5EF4-FFF2-40B4-BE49-F238E27FC236}">
                <a16:creationId xmlns:a16="http://schemas.microsoft.com/office/drawing/2014/main" id="{FFB5F329-F4E0-FD3A-D908-A9A8644722EE}"/>
              </a:ext>
            </a:extLst>
          </p:cNvPr>
          <p:cNvSpPr>
            <a:spLocks noGrp="1"/>
          </p:cNvSpPr>
          <p:nvPr>
            <p:ph idx="1"/>
          </p:nvPr>
        </p:nvSpPr>
        <p:spPr/>
        <p:txBody>
          <a:bodyPr/>
          <a:lstStyle/>
          <a:p>
            <a:pPr fontAlgn="base"/>
            <a:r>
              <a:rPr lang="en-US" dirty="0"/>
              <a:t>If you were a CISO, or a VP of Security Engineering, how would you spend your money?</a:t>
            </a:r>
          </a:p>
          <a:p>
            <a:pPr fontAlgn="base"/>
            <a:r>
              <a:rPr lang="en-US" dirty="0"/>
              <a:t>If you were the head of a government agency like CISA, tasked with improving the state of cybersecurity, what would you recommend?</a:t>
            </a:r>
          </a:p>
          <a:p>
            <a:pPr fontAlgn="base"/>
            <a:r>
              <a:rPr lang="en-US" dirty="0"/>
              <a:t>If you were the head of NSF’s Secure and Trustworthy Cyberspace program, what would you fund?</a:t>
            </a:r>
          </a:p>
        </p:txBody>
      </p:sp>
    </p:spTree>
    <p:extLst>
      <p:ext uri="{BB962C8B-B14F-4D97-AF65-F5344CB8AC3E}">
        <p14:creationId xmlns:p14="http://schemas.microsoft.com/office/powerpoint/2010/main" val="823926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867B-4430-7D92-779D-57941CA4B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FAD3C-2026-17F5-1C34-B1917E37F510}"/>
              </a:ext>
            </a:extLst>
          </p:cNvPr>
          <p:cNvSpPr>
            <a:spLocks noGrp="1"/>
          </p:cNvSpPr>
          <p:nvPr>
            <p:ph type="ctrTitle"/>
          </p:nvPr>
        </p:nvSpPr>
        <p:spPr>
          <a:xfrm>
            <a:off x="1524000" y="564424"/>
            <a:ext cx="9144000" cy="2387600"/>
          </a:xfrm>
        </p:spPr>
        <p:txBody>
          <a:bodyPr/>
          <a:lstStyle/>
          <a:p>
            <a:r>
              <a:rPr lang="en-US" dirty="0"/>
              <a:t>Empirical Security &amp; Privacy, for Humans</a:t>
            </a:r>
          </a:p>
        </p:txBody>
      </p:sp>
      <p:sp>
        <p:nvSpPr>
          <p:cNvPr id="3" name="Subtitle 2">
            <a:extLst>
              <a:ext uri="{FF2B5EF4-FFF2-40B4-BE49-F238E27FC236}">
                <a16:creationId xmlns:a16="http://schemas.microsoft.com/office/drawing/2014/main" id="{ECA505DB-AB3E-8E2B-1560-F1EC66BD3F83}"/>
              </a:ext>
            </a:extLst>
          </p:cNvPr>
          <p:cNvSpPr>
            <a:spLocks noGrp="1"/>
          </p:cNvSpPr>
          <p:nvPr>
            <p:ph type="subTitle" idx="1"/>
          </p:nvPr>
        </p:nvSpPr>
        <p:spPr>
          <a:xfrm>
            <a:off x="1524000" y="3044099"/>
            <a:ext cx="9144000" cy="3147420"/>
          </a:xfrm>
        </p:spPr>
        <p:txBody>
          <a:bodyPr>
            <a:normAutofit/>
          </a:bodyPr>
          <a:lstStyle/>
          <a:p>
            <a:r>
              <a:rPr lang="en-US" sz="3200" dirty="0"/>
              <a:t>UPenn CIS 7000-010</a:t>
            </a:r>
          </a:p>
          <a:p>
            <a:endParaRPr lang="en-US" sz="3200" dirty="0"/>
          </a:p>
          <a:p>
            <a:endParaRPr lang="en-US" sz="3200" dirty="0"/>
          </a:p>
          <a:p>
            <a:endParaRPr lang="en-US" sz="3200" dirty="0"/>
          </a:p>
          <a:p>
            <a:endParaRPr lang="en-US" dirty="0"/>
          </a:p>
        </p:txBody>
      </p:sp>
      <p:pic>
        <p:nvPicPr>
          <p:cNvPr id="3074" name="Picture 2" descr="Download Penn Logos | Penn Brand Standards">
            <a:extLst>
              <a:ext uri="{FF2B5EF4-FFF2-40B4-BE49-F238E27FC236}">
                <a16:creationId xmlns:a16="http://schemas.microsoft.com/office/drawing/2014/main" id="{CAE07876-55D3-4A0B-59D4-6CEF32EF8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875" y="2044931"/>
            <a:ext cx="4150925" cy="2768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657E77-3E7C-F049-7585-E5FC25C222D6}"/>
              </a:ext>
            </a:extLst>
          </p:cNvPr>
          <p:cNvPicPr>
            <a:picLocks noChangeAspect="1"/>
          </p:cNvPicPr>
          <p:nvPr/>
        </p:nvPicPr>
        <p:blipFill>
          <a:blip r:embed="rId3"/>
          <a:stretch>
            <a:fillRect/>
          </a:stretch>
        </p:blipFill>
        <p:spPr>
          <a:xfrm>
            <a:off x="392625" y="1910746"/>
            <a:ext cx="4556501" cy="3036508"/>
          </a:xfrm>
          <a:prstGeom prst="rect">
            <a:avLst/>
          </a:prstGeom>
        </p:spPr>
      </p:pic>
    </p:spTree>
    <p:extLst>
      <p:ext uri="{BB962C8B-B14F-4D97-AF65-F5344CB8AC3E}">
        <p14:creationId xmlns:p14="http://schemas.microsoft.com/office/powerpoint/2010/main" val="21089808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3EDE-AF22-1A3A-EF4F-A5F0ACFE7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B0532-5220-2D6A-145A-9FEB28D28C86}"/>
              </a:ext>
            </a:extLst>
          </p:cNvPr>
          <p:cNvSpPr>
            <a:spLocks noGrp="1"/>
          </p:cNvSpPr>
          <p:nvPr>
            <p:ph type="title"/>
          </p:nvPr>
        </p:nvSpPr>
        <p:spPr/>
        <p:txBody>
          <a:bodyPr/>
          <a:lstStyle/>
          <a:p>
            <a:r>
              <a:rPr lang="en-US" dirty="0"/>
              <a:t>Goals for the course</a:t>
            </a:r>
          </a:p>
        </p:txBody>
      </p:sp>
      <p:sp>
        <p:nvSpPr>
          <p:cNvPr id="3" name="Content Placeholder 2">
            <a:extLst>
              <a:ext uri="{FF2B5EF4-FFF2-40B4-BE49-F238E27FC236}">
                <a16:creationId xmlns:a16="http://schemas.microsoft.com/office/drawing/2014/main" id="{DE109182-247A-DB3A-8941-4348FA8663DE}"/>
              </a:ext>
            </a:extLst>
          </p:cNvPr>
          <p:cNvSpPr>
            <a:spLocks noGrp="1"/>
          </p:cNvSpPr>
          <p:nvPr>
            <p:ph idx="1"/>
          </p:nvPr>
        </p:nvSpPr>
        <p:spPr/>
        <p:txBody>
          <a:bodyPr/>
          <a:lstStyle/>
          <a:p>
            <a:pPr fontAlgn="base"/>
            <a:r>
              <a:rPr lang="en-US" dirty="0"/>
              <a:t>Learn the research state of the art</a:t>
            </a:r>
          </a:p>
        </p:txBody>
      </p:sp>
    </p:spTree>
    <p:extLst>
      <p:ext uri="{BB962C8B-B14F-4D97-AF65-F5344CB8AC3E}">
        <p14:creationId xmlns:p14="http://schemas.microsoft.com/office/powerpoint/2010/main" val="4264125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969E4-C6EE-4B15-0F02-E500AACAFD6F}"/>
              </a:ext>
            </a:extLst>
          </p:cNvPr>
          <p:cNvSpPr>
            <a:spLocks noGrp="1"/>
          </p:cNvSpPr>
          <p:nvPr>
            <p:ph sz="half" idx="1"/>
          </p:nvPr>
        </p:nvSpPr>
        <p:spPr>
          <a:xfrm>
            <a:off x="838200" y="973216"/>
            <a:ext cx="5181600" cy="4351338"/>
          </a:xfrm>
        </p:spPr>
        <p:txBody>
          <a:bodyPr/>
          <a:lstStyle/>
          <a:p>
            <a:pPr fontAlgn="base"/>
            <a:r>
              <a:rPr lang="en-US" dirty="0"/>
              <a:t>Economic view of cybersecurity</a:t>
            </a:r>
          </a:p>
          <a:p>
            <a:pPr fontAlgn="base"/>
            <a:r>
              <a:rPr lang="en-US" dirty="0"/>
              <a:t>End users and cybersecurity</a:t>
            </a:r>
          </a:p>
          <a:p>
            <a:pPr fontAlgn="base"/>
            <a:r>
              <a:rPr lang="en-US" dirty="0"/>
              <a:t>Cybersecurity as a scientific pursuit</a:t>
            </a:r>
          </a:p>
          <a:p>
            <a:pPr fontAlgn="base"/>
            <a:r>
              <a:rPr lang="en-US" dirty="0"/>
              <a:t>Cybersecurity investment as risk assessment</a:t>
            </a:r>
          </a:p>
          <a:p>
            <a:pPr fontAlgn="base"/>
            <a:r>
              <a:rPr lang="en-US" dirty="0"/>
              <a:t>Cybersecurity game theory</a:t>
            </a:r>
          </a:p>
          <a:p>
            <a:pPr fontAlgn="base"/>
            <a:r>
              <a:rPr lang="en-US" dirty="0"/>
              <a:t>Cyberattack economics</a:t>
            </a:r>
          </a:p>
          <a:p>
            <a:pPr fontAlgn="base"/>
            <a:r>
              <a:rPr lang="en-US" dirty="0"/>
              <a:t>Cybersecurity public health</a:t>
            </a:r>
          </a:p>
        </p:txBody>
      </p:sp>
      <p:sp>
        <p:nvSpPr>
          <p:cNvPr id="4" name="Content Placeholder 3">
            <a:extLst>
              <a:ext uri="{FF2B5EF4-FFF2-40B4-BE49-F238E27FC236}">
                <a16:creationId xmlns:a16="http://schemas.microsoft.com/office/drawing/2014/main" id="{68809765-2012-30DB-802D-07984EB66856}"/>
              </a:ext>
            </a:extLst>
          </p:cNvPr>
          <p:cNvSpPr>
            <a:spLocks noGrp="1"/>
          </p:cNvSpPr>
          <p:nvPr>
            <p:ph sz="half" idx="2"/>
          </p:nvPr>
        </p:nvSpPr>
        <p:spPr>
          <a:xfrm>
            <a:off x="6172200" y="973216"/>
            <a:ext cx="5181600" cy="4351338"/>
          </a:xfrm>
        </p:spPr>
        <p:txBody>
          <a:bodyPr/>
          <a:lstStyle/>
          <a:p>
            <a:r>
              <a:rPr lang="en-US" dirty="0"/>
              <a:t>Developers’ and operators’ actions, and security</a:t>
            </a:r>
          </a:p>
          <a:p>
            <a:r>
              <a:rPr lang="en-US" dirty="0"/>
              <a:t>Ethics in computer security experimentation</a:t>
            </a:r>
          </a:p>
          <a:p>
            <a:r>
              <a:rPr lang="en-US" dirty="0"/>
              <a:t>Network-based security measurement</a:t>
            </a:r>
          </a:p>
          <a:p>
            <a:r>
              <a:rPr lang="en-US" dirty="0"/>
              <a:t>Privacy</a:t>
            </a:r>
          </a:p>
        </p:txBody>
      </p:sp>
    </p:spTree>
    <p:extLst>
      <p:ext uri="{BB962C8B-B14F-4D97-AF65-F5344CB8AC3E}">
        <p14:creationId xmlns:p14="http://schemas.microsoft.com/office/powerpoint/2010/main" val="1673247109"/>
      </p:ext>
    </p:extLst>
  </p:cSld>
  <p:clrMapOvr>
    <a:masterClrMapping/>
  </p:clrMapOvr>
  <p:transition spd="slow">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C708-7A18-1FC7-15A2-F690B6A99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8836F-A6F0-DE69-3BDA-2842294E76D1}"/>
              </a:ext>
            </a:extLst>
          </p:cNvPr>
          <p:cNvSpPr>
            <a:spLocks noGrp="1"/>
          </p:cNvSpPr>
          <p:nvPr>
            <p:ph type="title"/>
          </p:nvPr>
        </p:nvSpPr>
        <p:spPr/>
        <p:txBody>
          <a:bodyPr/>
          <a:lstStyle/>
          <a:p>
            <a:r>
              <a:rPr lang="en-US" dirty="0"/>
              <a:t>Goals for the course</a:t>
            </a:r>
          </a:p>
        </p:txBody>
      </p:sp>
      <p:sp>
        <p:nvSpPr>
          <p:cNvPr id="3" name="Content Placeholder 2">
            <a:extLst>
              <a:ext uri="{FF2B5EF4-FFF2-40B4-BE49-F238E27FC236}">
                <a16:creationId xmlns:a16="http://schemas.microsoft.com/office/drawing/2014/main" id="{8E60D247-DA84-BCDC-F1BE-578C12A3C911}"/>
              </a:ext>
            </a:extLst>
          </p:cNvPr>
          <p:cNvSpPr>
            <a:spLocks noGrp="1"/>
          </p:cNvSpPr>
          <p:nvPr>
            <p:ph idx="1"/>
          </p:nvPr>
        </p:nvSpPr>
        <p:spPr/>
        <p:txBody>
          <a:bodyPr/>
          <a:lstStyle/>
          <a:p>
            <a:pPr fontAlgn="base"/>
            <a:r>
              <a:rPr lang="en-US" dirty="0"/>
              <a:t>Learn the research state of the art</a:t>
            </a:r>
          </a:p>
          <a:p>
            <a:pPr fontAlgn="base"/>
            <a:r>
              <a:rPr lang="en-US" dirty="0"/>
              <a:t>Learn relevant research methods</a:t>
            </a:r>
          </a:p>
          <a:p>
            <a:pPr fontAlgn="base"/>
            <a:r>
              <a:rPr lang="en-US" dirty="0"/>
              <a:t>Learn how to learn – how to dive into a field, understand its results, and see gaps and opportunities</a:t>
            </a:r>
          </a:p>
          <a:p>
            <a:pPr fontAlgn="base"/>
            <a:r>
              <a:rPr lang="en-US" dirty="0"/>
              <a:t>Do something interesting: New result, reproduction, or a deep dive</a:t>
            </a:r>
          </a:p>
        </p:txBody>
      </p:sp>
    </p:spTree>
    <p:extLst>
      <p:ext uri="{BB962C8B-B14F-4D97-AF65-F5344CB8AC3E}">
        <p14:creationId xmlns:p14="http://schemas.microsoft.com/office/powerpoint/2010/main" val="196029452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713F3-3C22-8125-CC80-A1DC61A6A87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24384D-ABD2-374E-A150-98697C55DFF2}"/>
              </a:ext>
            </a:extLst>
          </p:cNvPr>
          <p:cNvSpPr txBox="1"/>
          <p:nvPr/>
        </p:nvSpPr>
        <p:spPr>
          <a:xfrm>
            <a:off x="242807" y="2593008"/>
            <a:ext cx="4136112" cy="954107"/>
          </a:xfrm>
          <a:prstGeom prst="rect">
            <a:avLst/>
          </a:prstGeom>
          <a:noFill/>
        </p:spPr>
        <p:txBody>
          <a:bodyPr wrap="square">
            <a:spAutoFit/>
          </a:bodyPr>
          <a:lstStyle/>
          <a:p>
            <a:r>
              <a:rPr lang="en-US" sz="2800" dirty="0"/>
              <a:t>https://</a:t>
            </a:r>
            <a:r>
              <a:rPr lang="en-US" sz="2800" dirty="0" err="1"/>
              <a:t>canvas.upenn.edu</a:t>
            </a:r>
            <a:r>
              <a:rPr lang="en-US" sz="2800" dirty="0"/>
              <a:t>/courses/1880676</a:t>
            </a:r>
          </a:p>
        </p:txBody>
      </p:sp>
      <p:pic>
        <p:nvPicPr>
          <p:cNvPr id="6" name="Picture 5">
            <a:extLst>
              <a:ext uri="{FF2B5EF4-FFF2-40B4-BE49-F238E27FC236}">
                <a16:creationId xmlns:a16="http://schemas.microsoft.com/office/drawing/2014/main" id="{09FFA97D-051F-23F6-EA29-D8DD0770D4D3}"/>
              </a:ext>
            </a:extLst>
          </p:cNvPr>
          <p:cNvPicPr>
            <a:picLocks noChangeAspect="1"/>
          </p:cNvPicPr>
          <p:nvPr/>
        </p:nvPicPr>
        <p:blipFill>
          <a:blip r:embed="rId2"/>
          <a:stretch>
            <a:fillRect/>
          </a:stretch>
        </p:blipFill>
        <p:spPr>
          <a:xfrm>
            <a:off x="4378919" y="648121"/>
            <a:ext cx="7614390" cy="6209879"/>
          </a:xfrm>
          <a:prstGeom prst="rect">
            <a:avLst/>
          </a:prstGeom>
        </p:spPr>
      </p:pic>
    </p:spTree>
    <p:extLst>
      <p:ext uri="{BB962C8B-B14F-4D97-AF65-F5344CB8AC3E}">
        <p14:creationId xmlns:p14="http://schemas.microsoft.com/office/powerpoint/2010/main" val="333179123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7B9F-E602-2741-DB1B-6B2AE6F79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E5535-5671-7602-7D37-2B4D34145E0B}"/>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361FAB9A-4A09-67D3-A6AF-E694E7AAD998}"/>
              </a:ext>
            </a:extLst>
          </p:cNvPr>
          <p:cNvSpPr>
            <a:spLocks noGrp="1"/>
          </p:cNvSpPr>
          <p:nvPr>
            <p:ph idx="1"/>
          </p:nvPr>
        </p:nvSpPr>
        <p:spPr/>
        <p:txBody>
          <a:bodyPr/>
          <a:lstStyle/>
          <a:p>
            <a:pPr fontAlgn="base"/>
            <a:r>
              <a:rPr lang="en-US" dirty="0"/>
              <a:t>Read papers, (sometimes) present them, critique them, discuss</a:t>
            </a:r>
          </a:p>
          <a:p>
            <a:pPr fontAlgn="base"/>
            <a:r>
              <a:rPr lang="en-US" dirty="0"/>
              <a:t>Learn from experts in the field</a:t>
            </a:r>
          </a:p>
          <a:p>
            <a:pPr fontAlgn="base"/>
            <a:r>
              <a:rPr lang="en-US" dirty="0"/>
              <a:t>Do a (group) project</a:t>
            </a:r>
          </a:p>
          <a:p>
            <a:pPr fontAlgn="base"/>
            <a:endParaRPr lang="en-US" dirty="0"/>
          </a:p>
          <a:p>
            <a:pPr fontAlgn="base"/>
            <a:r>
              <a:rPr lang="en-US" dirty="0"/>
              <a:t>We will have Zoom enabled during the class, for remote lectures and for those who (occasionally) can’t make it</a:t>
            </a:r>
          </a:p>
        </p:txBody>
      </p:sp>
    </p:spTree>
    <p:extLst>
      <p:ext uri="{BB962C8B-B14F-4D97-AF65-F5344CB8AC3E}">
        <p14:creationId xmlns:p14="http://schemas.microsoft.com/office/powerpoint/2010/main" val="257769697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60C89-2389-0400-E0C3-866DA7723C3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5D1BB3-3FC0-81E4-F93B-283A12F28B71}"/>
              </a:ext>
            </a:extLst>
          </p:cNvPr>
          <p:cNvPicPr>
            <a:picLocks noChangeAspect="1"/>
          </p:cNvPicPr>
          <p:nvPr/>
        </p:nvPicPr>
        <p:blipFill>
          <a:blip r:embed="rId2"/>
          <a:stretch>
            <a:fillRect/>
          </a:stretch>
        </p:blipFill>
        <p:spPr>
          <a:xfrm>
            <a:off x="2958177" y="0"/>
            <a:ext cx="6275645" cy="6858000"/>
          </a:xfrm>
          <a:prstGeom prst="rect">
            <a:avLst/>
          </a:prstGeom>
        </p:spPr>
      </p:pic>
    </p:spTree>
    <p:extLst>
      <p:ext uri="{BB962C8B-B14F-4D97-AF65-F5344CB8AC3E}">
        <p14:creationId xmlns:p14="http://schemas.microsoft.com/office/powerpoint/2010/main" val="26901176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D2C99-D498-8F0E-D482-4CF87963A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B962E-4E3E-129E-BF91-3425DC5222B9}"/>
              </a:ext>
            </a:extLst>
          </p:cNvPr>
          <p:cNvSpPr>
            <a:spLocks noGrp="1"/>
          </p:cNvSpPr>
          <p:nvPr>
            <p:ph type="title"/>
          </p:nvPr>
        </p:nvSpPr>
        <p:spPr/>
        <p:txBody>
          <a:bodyPr/>
          <a:lstStyle/>
          <a:p>
            <a:r>
              <a:rPr lang="en-US" dirty="0"/>
              <a:t>Read papers: Question, understand, improve</a:t>
            </a:r>
          </a:p>
        </p:txBody>
      </p:sp>
      <p:pic>
        <p:nvPicPr>
          <p:cNvPr id="4" name="Picture 3">
            <a:extLst>
              <a:ext uri="{FF2B5EF4-FFF2-40B4-BE49-F238E27FC236}">
                <a16:creationId xmlns:a16="http://schemas.microsoft.com/office/drawing/2014/main" id="{31797E90-2DB0-2D71-2536-3B280DDB2B8D}"/>
              </a:ext>
            </a:extLst>
          </p:cNvPr>
          <p:cNvPicPr>
            <a:picLocks noChangeAspect="1"/>
          </p:cNvPicPr>
          <p:nvPr/>
        </p:nvPicPr>
        <p:blipFill>
          <a:blip r:embed="rId2"/>
          <a:stretch>
            <a:fillRect/>
          </a:stretch>
        </p:blipFill>
        <p:spPr>
          <a:xfrm>
            <a:off x="2640924" y="1690688"/>
            <a:ext cx="6910152" cy="6858000"/>
          </a:xfrm>
          <a:prstGeom prst="rect">
            <a:avLst/>
          </a:prstGeom>
        </p:spPr>
      </p:pic>
    </p:spTree>
    <p:extLst>
      <p:ext uri="{BB962C8B-B14F-4D97-AF65-F5344CB8AC3E}">
        <p14:creationId xmlns:p14="http://schemas.microsoft.com/office/powerpoint/2010/main" val="3195714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A444-5631-26E7-A650-6E983DDA0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C02F1-A24B-6144-B6FD-3DDA9991FD3C}"/>
              </a:ext>
            </a:extLst>
          </p:cNvPr>
          <p:cNvSpPr>
            <a:spLocks noGrp="1"/>
          </p:cNvSpPr>
          <p:nvPr>
            <p:ph type="title"/>
          </p:nvPr>
        </p:nvSpPr>
        <p:spPr/>
        <p:txBody>
          <a:bodyPr/>
          <a:lstStyle/>
          <a:p>
            <a:r>
              <a:rPr lang="en-US" dirty="0"/>
              <a:t>Class prep</a:t>
            </a:r>
          </a:p>
        </p:txBody>
      </p:sp>
      <p:sp>
        <p:nvSpPr>
          <p:cNvPr id="3" name="Content Placeholder 2">
            <a:extLst>
              <a:ext uri="{FF2B5EF4-FFF2-40B4-BE49-F238E27FC236}">
                <a16:creationId xmlns:a16="http://schemas.microsoft.com/office/drawing/2014/main" id="{1CA23000-9916-FB7B-D89A-2638CFBEC62C}"/>
              </a:ext>
            </a:extLst>
          </p:cNvPr>
          <p:cNvSpPr>
            <a:spLocks noGrp="1"/>
          </p:cNvSpPr>
          <p:nvPr>
            <p:ph idx="1"/>
          </p:nvPr>
        </p:nvSpPr>
        <p:spPr>
          <a:xfrm>
            <a:off x="838200" y="1825625"/>
            <a:ext cx="3470329" cy="4351338"/>
          </a:xfrm>
        </p:spPr>
        <p:txBody>
          <a:bodyPr/>
          <a:lstStyle/>
          <a:p>
            <a:pPr fontAlgn="base"/>
            <a:r>
              <a:rPr lang="en-US" dirty="0"/>
              <a:t>Read the paper(s) for that class. Submit a 1-2 paragraph review</a:t>
            </a:r>
          </a:p>
        </p:txBody>
      </p:sp>
      <p:pic>
        <p:nvPicPr>
          <p:cNvPr id="4" name="Picture 3">
            <a:extLst>
              <a:ext uri="{FF2B5EF4-FFF2-40B4-BE49-F238E27FC236}">
                <a16:creationId xmlns:a16="http://schemas.microsoft.com/office/drawing/2014/main" id="{536D7293-A9E3-1F82-5DD8-2081FD7E19B0}"/>
              </a:ext>
            </a:extLst>
          </p:cNvPr>
          <p:cNvPicPr>
            <a:picLocks noChangeAspect="1"/>
          </p:cNvPicPr>
          <p:nvPr/>
        </p:nvPicPr>
        <p:blipFill>
          <a:blip r:embed="rId2"/>
          <a:stretch>
            <a:fillRect/>
          </a:stretch>
        </p:blipFill>
        <p:spPr>
          <a:xfrm>
            <a:off x="4545535" y="0"/>
            <a:ext cx="7646465" cy="6858000"/>
          </a:xfrm>
          <a:prstGeom prst="rect">
            <a:avLst/>
          </a:prstGeom>
        </p:spPr>
      </p:pic>
    </p:spTree>
    <p:extLst>
      <p:ext uri="{BB962C8B-B14F-4D97-AF65-F5344CB8AC3E}">
        <p14:creationId xmlns:p14="http://schemas.microsoft.com/office/powerpoint/2010/main" val="2649977071"/>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B4BB-126F-5AA3-3614-2FAF25E98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4871C-01CF-A366-17E7-E9E8D88B8247}"/>
              </a:ext>
            </a:extLst>
          </p:cNvPr>
          <p:cNvSpPr>
            <a:spLocks noGrp="1"/>
          </p:cNvSpPr>
          <p:nvPr>
            <p:ph type="title"/>
          </p:nvPr>
        </p:nvSpPr>
        <p:spPr/>
        <p:txBody>
          <a:bodyPr/>
          <a:lstStyle/>
          <a:p>
            <a:r>
              <a:rPr lang="en-US" dirty="0"/>
              <a:t>Guest lectures (so far)</a:t>
            </a:r>
          </a:p>
        </p:txBody>
      </p:sp>
      <p:pic>
        <p:nvPicPr>
          <p:cNvPr id="3074" name="Picture 2" descr="Alex Gantman - Qualcomm | LinkedIn">
            <a:extLst>
              <a:ext uri="{FF2B5EF4-FFF2-40B4-BE49-F238E27FC236}">
                <a16:creationId xmlns:a16="http://schemas.microsoft.com/office/drawing/2014/main" id="{72FA01C6-939D-ADDB-B2F4-C42170070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146" y="2007031"/>
            <a:ext cx="2400946" cy="24009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1E0724-CCA5-CA5F-539C-A77C23D8A93F}"/>
              </a:ext>
            </a:extLst>
          </p:cNvPr>
          <p:cNvSpPr txBox="1"/>
          <p:nvPr/>
        </p:nvSpPr>
        <p:spPr>
          <a:xfrm>
            <a:off x="633493" y="4742481"/>
            <a:ext cx="3237853" cy="1200329"/>
          </a:xfrm>
          <a:prstGeom prst="rect">
            <a:avLst/>
          </a:prstGeom>
          <a:noFill/>
        </p:spPr>
        <p:txBody>
          <a:bodyPr wrap="square" rtlCol="0">
            <a:spAutoFit/>
          </a:bodyPr>
          <a:lstStyle/>
          <a:p>
            <a:pPr algn="ctr"/>
            <a:r>
              <a:rPr lang="en-US" sz="2400" b="1" dirty="0"/>
              <a:t>Alex Gantman</a:t>
            </a:r>
          </a:p>
          <a:p>
            <a:pPr algn="ctr"/>
            <a:r>
              <a:rPr lang="en-US" sz="2400" dirty="0"/>
              <a:t>VP, Security Engineering, Qualcomm, August 28</a:t>
            </a:r>
          </a:p>
        </p:txBody>
      </p:sp>
      <p:pic>
        <p:nvPicPr>
          <p:cNvPr id="3076" name="Picture 4" descr="Portrait of Cormac Herley">
            <a:extLst>
              <a:ext uri="{FF2B5EF4-FFF2-40B4-BE49-F238E27FC236}">
                <a16:creationId xmlns:a16="http://schemas.microsoft.com/office/drawing/2014/main" id="{6B7DD0A5-C4FB-0B76-622A-99A35AAAE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0703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86FD26-32E3-24C7-AFB2-1E0AE22C0EE2}"/>
              </a:ext>
            </a:extLst>
          </p:cNvPr>
          <p:cNvSpPr txBox="1"/>
          <p:nvPr/>
        </p:nvSpPr>
        <p:spPr>
          <a:xfrm>
            <a:off x="4319506" y="4742481"/>
            <a:ext cx="3414148" cy="1200329"/>
          </a:xfrm>
          <a:prstGeom prst="rect">
            <a:avLst/>
          </a:prstGeom>
          <a:noFill/>
        </p:spPr>
        <p:txBody>
          <a:bodyPr wrap="square" rtlCol="0">
            <a:spAutoFit/>
          </a:bodyPr>
          <a:lstStyle/>
          <a:p>
            <a:pPr algn="ctr"/>
            <a:r>
              <a:rPr lang="en-US" sz="2400" b="1" dirty="0"/>
              <a:t>Cormac Herley</a:t>
            </a:r>
          </a:p>
          <a:p>
            <a:pPr algn="ctr"/>
            <a:r>
              <a:rPr lang="en-US" sz="2400" dirty="0"/>
              <a:t>VP, Security Engineering, Qualcomm, September 4</a:t>
            </a:r>
          </a:p>
        </p:txBody>
      </p:sp>
      <p:pic>
        <p:nvPicPr>
          <p:cNvPr id="3078" name="Picture 6" descr="Adam Shostack">
            <a:extLst>
              <a:ext uri="{FF2B5EF4-FFF2-40B4-BE49-F238E27FC236}">
                <a16:creationId xmlns:a16="http://schemas.microsoft.com/office/drawing/2014/main" id="{4559BE95-3A54-ED25-F9A6-E6A72B873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5331" y="1880031"/>
            <a:ext cx="2712204" cy="25765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634BFC-5513-364C-58F4-53114448057A}"/>
              </a:ext>
            </a:extLst>
          </p:cNvPr>
          <p:cNvSpPr txBox="1"/>
          <p:nvPr/>
        </p:nvSpPr>
        <p:spPr>
          <a:xfrm>
            <a:off x="8144359" y="4742480"/>
            <a:ext cx="3414148" cy="1200329"/>
          </a:xfrm>
          <a:prstGeom prst="rect">
            <a:avLst/>
          </a:prstGeom>
          <a:noFill/>
        </p:spPr>
        <p:txBody>
          <a:bodyPr wrap="square" rtlCol="0">
            <a:spAutoFit/>
          </a:bodyPr>
          <a:lstStyle/>
          <a:p>
            <a:pPr algn="ctr"/>
            <a:r>
              <a:rPr lang="en-US" sz="2400" b="1" dirty="0"/>
              <a:t>Adam </a:t>
            </a:r>
            <a:r>
              <a:rPr lang="en-US" sz="2400" b="1" dirty="0" err="1"/>
              <a:t>Shostack</a:t>
            </a:r>
            <a:endParaRPr lang="en-US" sz="2400" b="1" dirty="0"/>
          </a:p>
          <a:p>
            <a:pPr algn="ctr"/>
            <a:r>
              <a:rPr lang="en-US" sz="2400" dirty="0"/>
              <a:t>Founder &amp; CEO, </a:t>
            </a:r>
            <a:r>
              <a:rPr lang="en-US" sz="2400" dirty="0" err="1"/>
              <a:t>Shostack</a:t>
            </a:r>
            <a:r>
              <a:rPr lang="en-US" sz="2400" dirty="0"/>
              <a:t> &amp; Associates, October 7</a:t>
            </a:r>
          </a:p>
        </p:txBody>
      </p:sp>
    </p:spTree>
    <p:extLst>
      <p:ext uri="{BB962C8B-B14F-4D97-AF65-F5344CB8AC3E}">
        <p14:creationId xmlns:p14="http://schemas.microsoft.com/office/powerpoint/2010/main" val="2376619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BA471-A2BA-525B-C9E0-C7DBD7822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9FAF6-BD4C-95E5-36CF-883D793D915A}"/>
              </a:ext>
            </a:extLst>
          </p:cNvPr>
          <p:cNvSpPr>
            <a:spLocks noGrp="1"/>
          </p:cNvSpPr>
          <p:nvPr>
            <p:ph type="title"/>
          </p:nvPr>
        </p:nvSpPr>
        <p:spPr/>
        <p:txBody>
          <a:bodyPr/>
          <a:lstStyle/>
          <a:p>
            <a:r>
              <a:rPr lang="en-US" dirty="0"/>
              <a:t>Present papers: Distill, reveal, dive deep</a:t>
            </a:r>
          </a:p>
        </p:txBody>
      </p:sp>
      <p:sp>
        <p:nvSpPr>
          <p:cNvPr id="3" name="Content Placeholder 2">
            <a:extLst>
              <a:ext uri="{FF2B5EF4-FFF2-40B4-BE49-F238E27FC236}">
                <a16:creationId xmlns:a16="http://schemas.microsoft.com/office/drawing/2014/main" id="{E46E39AA-E4C5-0926-35F7-ECC6A2817052}"/>
              </a:ext>
            </a:extLst>
          </p:cNvPr>
          <p:cNvSpPr>
            <a:spLocks noGrp="1"/>
          </p:cNvSpPr>
          <p:nvPr>
            <p:ph idx="1"/>
          </p:nvPr>
        </p:nvSpPr>
        <p:spPr>
          <a:xfrm>
            <a:off x="838200" y="1825625"/>
            <a:ext cx="10515600" cy="4351338"/>
          </a:xfrm>
        </p:spPr>
        <p:txBody>
          <a:bodyPr>
            <a:normAutofit/>
          </a:bodyPr>
          <a:lstStyle/>
          <a:p>
            <a:pPr fontAlgn="base"/>
            <a:r>
              <a:rPr lang="en-US" dirty="0"/>
              <a:t>Will do this for the second half of the class</a:t>
            </a:r>
          </a:p>
          <a:p>
            <a:pPr fontAlgn="base"/>
            <a:r>
              <a:rPr lang="en-US" dirty="0"/>
              <a:t>We will vote on a pool of papers to present, and you can select the 1 you want</a:t>
            </a:r>
          </a:p>
          <a:p>
            <a:pPr fontAlgn="base"/>
            <a:r>
              <a:rPr lang="en-US" dirty="0"/>
              <a:t>Grading criteria: Understanding, thoughtfulness, background/perspective, clarity, materials quality, delivery, non-regurgitation, answering questions</a:t>
            </a:r>
          </a:p>
          <a:p>
            <a:pPr fontAlgn="base"/>
            <a:endParaRPr lang="en-US" dirty="0"/>
          </a:p>
        </p:txBody>
      </p:sp>
    </p:spTree>
    <p:extLst>
      <p:ext uri="{BB962C8B-B14F-4D97-AF65-F5344CB8AC3E}">
        <p14:creationId xmlns:p14="http://schemas.microsoft.com/office/powerpoint/2010/main" val="325426089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FCB5C-E0D9-EF16-B855-0B7BCEC07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D20A3-0B37-C32C-88F0-40DA9A7E5D33}"/>
              </a:ext>
            </a:extLst>
          </p:cNvPr>
          <p:cNvSpPr>
            <a:spLocks noGrp="1"/>
          </p:cNvSpPr>
          <p:nvPr>
            <p:ph type="title"/>
          </p:nvPr>
        </p:nvSpPr>
        <p:spPr/>
        <p:txBody>
          <a:bodyPr/>
          <a:lstStyle/>
          <a:p>
            <a:r>
              <a:rPr lang="en-US" dirty="0"/>
              <a:t>Projects</a:t>
            </a:r>
          </a:p>
        </p:txBody>
      </p:sp>
      <p:sp>
        <p:nvSpPr>
          <p:cNvPr id="3" name="Content Placeholder 2">
            <a:extLst>
              <a:ext uri="{FF2B5EF4-FFF2-40B4-BE49-F238E27FC236}">
                <a16:creationId xmlns:a16="http://schemas.microsoft.com/office/drawing/2014/main" id="{00727223-7AC3-2CD1-13BB-C38DA9F2F896}"/>
              </a:ext>
            </a:extLst>
          </p:cNvPr>
          <p:cNvSpPr>
            <a:spLocks noGrp="1"/>
          </p:cNvSpPr>
          <p:nvPr>
            <p:ph idx="1"/>
          </p:nvPr>
        </p:nvSpPr>
        <p:spPr>
          <a:xfrm>
            <a:off x="838200" y="1825625"/>
            <a:ext cx="10515600" cy="4351338"/>
          </a:xfrm>
        </p:spPr>
        <p:txBody>
          <a:bodyPr/>
          <a:lstStyle/>
          <a:p>
            <a:pPr fontAlgn="base"/>
            <a:r>
              <a:rPr lang="en-US" dirty="0"/>
              <a:t>Something substantial: New study, reproduction, literature review, …</a:t>
            </a:r>
          </a:p>
          <a:p>
            <a:pPr fontAlgn="base"/>
            <a:r>
              <a:rPr lang="en-US" dirty="0"/>
              <a:t>Timeline</a:t>
            </a:r>
          </a:p>
          <a:p>
            <a:pPr lvl="1" fontAlgn="base"/>
            <a:r>
              <a:rPr lang="en-US" dirty="0"/>
              <a:t>Pitches in class @ 9/25</a:t>
            </a:r>
          </a:p>
          <a:p>
            <a:pPr lvl="1" fontAlgn="base"/>
            <a:r>
              <a:rPr lang="en-US" dirty="0"/>
              <a:t>Proposal @ 10/9</a:t>
            </a:r>
          </a:p>
          <a:p>
            <a:pPr lvl="1" fontAlgn="base"/>
            <a:r>
              <a:rPr lang="en-US" dirty="0"/>
              <a:t>Final paper @ finals week</a:t>
            </a:r>
          </a:p>
        </p:txBody>
      </p:sp>
    </p:spTree>
    <p:extLst>
      <p:ext uri="{BB962C8B-B14F-4D97-AF65-F5344CB8AC3E}">
        <p14:creationId xmlns:p14="http://schemas.microsoft.com/office/powerpoint/2010/main" val="282214788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94A3-4E59-B966-0754-38D1B0EE3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01F52-261C-5204-8104-6A57BF9EE309}"/>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14D33A85-0B65-24A7-65E0-4E3C33DFD38C}"/>
              </a:ext>
            </a:extLst>
          </p:cNvPr>
          <p:cNvSpPr>
            <a:spLocks noGrp="1"/>
          </p:cNvSpPr>
          <p:nvPr>
            <p:ph sz="half" idx="1"/>
          </p:nvPr>
        </p:nvSpPr>
        <p:spPr>
          <a:xfrm>
            <a:off x="838200" y="1825625"/>
            <a:ext cx="10515600" cy="4351338"/>
          </a:xfrm>
        </p:spPr>
        <p:txBody>
          <a:bodyPr/>
          <a:lstStyle/>
          <a:p>
            <a:r>
              <a:rPr lang="en-US" dirty="0"/>
              <a:t>Ph.D., CIS @ UPenn 2001</a:t>
            </a:r>
          </a:p>
          <a:p>
            <a:r>
              <a:rPr lang="en-US" dirty="0"/>
              <a:t>Remained a Philly sports fan (go Eagles!)</a:t>
            </a:r>
          </a:p>
        </p:txBody>
      </p:sp>
      <p:pic>
        <p:nvPicPr>
          <p:cNvPr id="14" name="Picture 2" descr="Download Penn Logos | Penn Brand Standards">
            <a:extLst>
              <a:ext uri="{FF2B5EF4-FFF2-40B4-BE49-F238E27FC236}">
                <a16:creationId xmlns:a16="http://schemas.microsoft.com/office/drawing/2014/main" id="{F723DA9E-6891-DD1B-6C44-167A1BA01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8267" y="441556"/>
            <a:ext cx="4150925" cy="276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817403"/>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DC52-D3BC-696A-9A98-69631187F638}"/>
              </a:ext>
            </a:extLst>
          </p:cNvPr>
          <p:cNvSpPr>
            <a:spLocks noGrp="1"/>
          </p:cNvSpPr>
          <p:nvPr>
            <p:ph type="title"/>
          </p:nvPr>
        </p:nvSpPr>
        <p:spPr/>
        <p:txBody>
          <a:bodyPr/>
          <a:lstStyle/>
          <a:p>
            <a:r>
              <a:rPr lang="en-US" dirty="0"/>
              <a:t>About me</a:t>
            </a:r>
          </a:p>
        </p:txBody>
      </p:sp>
      <p:sp>
        <p:nvSpPr>
          <p:cNvPr id="4" name="Content Placeholder 3">
            <a:extLst>
              <a:ext uri="{FF2B5EF4-FFF2-40B4-BE49-F238E27FC236}">
                <a16:creationId xmlns:a16="http://schemas.microsoft.com/office/drawing/2014/main" id="{F31340ED-D80C-CDD3-5292-D6D441A46964}"/>
              </a:ext>
            </a:extLst>
          </p:cNvPr>
          <p:cNvSpPr>
            <a:spLocks noGrp="1"/>
          </p:cNvSpPr>
          <p:nvPr>
            <p:ph sz="half" idx="1"/>
          </p:nvPr>
        </p:nvSpPr>
        <p:spPr>
          <a:xfrm>
            <a:off x="838200" y="2193759"/>
            <a:ext cx="5181600" cy="4351338"/>
          </a:xfrm>
        </p:spPr>
        <p:txBody>
          <a:bodyPr>
            <a:normAutofit/>
          </a:bodyPr>
          <a:lstStyle/>
          <a:p>
            <a:r>
              <a:rPr lang="en-US" dirty="0"/>
              <a:t>2002-2022 – </a:t>
            </a:r>
            <a:r>
              <a:rPr lang="en-US" dirty="0" err="1"/>
              <a:t>TTk</a:t>
            </a:r>
            <a:r>
              <a:rPr lang="en-US" dirty="0"/>
              <a:t> faculty, UMD</a:t>
            </a:r>
          </a:p>
          <a:p>
            <a:r>
              <a:rPr lang="en-US" dirty="0"/>
              <a:t>2006-2015 – Adjunct, IDA/CCS (NSA-funded research lab)</a:t>
            </a:r>
          </a:p>
          <a:p>
            <a:r>
              <a:rPr lang="en-US" dirty="0"/>
              <a:t>2008, 2015 – Visiting Researcher, Microsoft Research</a:t>
            </a:r>
          </a:p>
          <a:p>
            <a:r>
              <a:rPr lang="en-US" dirty="0"/>
              <a:t>2018-2021 – CTO, Correct Computation, Inc (startup)</a:t>
            </a:r>
          </a:p>
          <a:p>
            <a:r>
              <a:rPr lang="en-US" dirty="0"/>
              <a:t>2022-present – Senior Principal Scientist, AWS</a:t>
            </a:r>
          </a:p>
          <a:p>
            <a:endParaRPr lang="en-US" dirty="0"/>
          </a:p>
        </p:txBody>
      </p:sp>
      <p:sp>
        <p:nvSpPr>
          <p:cNvPr id="5" name="Content Placeholder 4">
            <a:extLst>
              <a:ext uri="{FF2B5EF4-FFF2-40B4-BE49-F238E27FC236}">
                <a16:creationId xmlns:a16="http://schemas.microsoft.com/office/drawing/2014/main" id="{3B5F6391-5590-1B07-9A1E-0F2F74574D39}"/>
              </a:ext>
            </a:extLst>
          </p:cNvPr>
          <p:cNvSpPr>
            <a:spLocks noGrp="1"/>
          </p:cNvSpPr>
          <p:nvPr>
            <p:ph sz="half" idx="2"/>
          </p:nvPr>
        </p:nvSpPr>
        <p:spPr>
          <a:xfrm>
            <a:off x="6102925" y="2193759"/>
            <a:ext cx="5334000" cy="4351338"/>
          </a:xfrm>
          <a:noFill/>
        </p:spPr>
        <p:txBody>
          <a:bodyPr>
            <a:normAutofit/>
          </a:bodyPr>
          <a:lstStyle/>
          <a:p>
            <a:r>
              <a:rPr lang="en-US" dirty="0"/>
              <a:t>2009-2012 – Member, DARPA Information Science and Technology Board</a:t>
            </a:r>
          </a:p>
          <a:p>
            <a:r>
              <a:rPr lang="en-US" dirty="0"/>
              <a:t>2011-2013 – Director, Maryland Cybersecurity Center</a:t>
            </a:r>
          </a:p>
          <a:p>
            <a:r>
              <a:rPr lang="en-US" dirty="0"/>
              <a:t>2015-2018 – Chair, ACM Special Interest Group on Programming Languages</a:t>
            </a:r>
          </a:p>
          <a:p>
            <a:r>
              <a:rPr lang="en-US" dirty="0"/>
              <a:t>2017-2021 – Assoc. Chair, Undergrad Education, UMD CS</a:t>
            </a:r>
          </a:p>
          <a:p>
            <a:pPr marL="0" indent="0">
              <a:buNone/>
            </a:pPr>
            <a:endParaRPr lang="en-US" dirty="0"/>
          </a:p>
        </p:txBody>
      </p:sp>
      <p:sp>
        <p:nvSpPr>
          <p:cNvPr id="6" name="TextBox 5">
            <a:extLst>
              <a:ext uri="{FF2B5EF4-FFF2-40B4-BE49-F238E27FC236}">
                <a16:creationId xmlns:a16="http://schemas.microsoft.com/office/drawing/2014/main" id="{19209E48-AFA6-411D-3266-4502F6F6D772}"/>
              </a:ext>
            </a:extLst>
          </p:cNvPr>
          <p:cNvSpPr txBox="1"/>
          <p:nvPr/>
        </p:nvSpPr>
        <p:spPr>
          <a:xfrm>
            <a:off x="838200" y="1607561"/>
            <a:ext cx="2037289" cy="523220"/>
          </a:xfrm>
          <a:prstGeom prst="rect">
            <a:avLst/>
          </a:prstGeom>
          <a:noFill/>
        </p:spPr>
        <p:txBody>
          <a:bodyPr wrap="none" rtlCol="0">
            <a:spAutoFit/>
          </a:bodyPr>
          <a:lstStyle/>
          <a:p>
            <a:r>
              <a:rPr lang="en-US" sz="2800" u="sng" dirty="0"/>
              <a:t>Employment</a:t>
            </a:r>
          </a:p>
        </p:txBody>
      </p:sp>
      <p:sp>
        <p:nvSpPr>
          <p:cNvPr id="7" name="TextBox 6">
            <a:extLst>
              <a:ext uri="{FF2B5EF4-FFF2-40B4-BE49-F238E27FC236}">
                <a16:creationId xmlns:a16="http://schemas.microsoft.com/office/drawing/2014/main" id="{AC7BB8AD-16B6-9592-5925-52B88BA6BACE}"/>
              </a:ext>
            </a:extLst>
          </p:cNvPr>
          <p:cNvSpPr txBox="1"/>
          <p:nvPr/>
        </p:nvSpPr>
        <p:spPr>
          <a:xfrm>
            <a:off x="6179125" y="1607560"/>
            <a:ext cx="4427430" cy="523220"/>
          </a:xfrm>
          <a:prstGeom prst="rect">
            <a:avLst/>
          </a:prstGeom>
          <a:noFill/>
        </p:spPr>
        <p:txBody>
          <a:bodyPr wrap="none" rtlCol="0">
            <a:spAutoFit/>
          </a:bodyPr>
          <a:lstStyle/>
          <a:p>
            <a:r>
              <a:rPr lang="en-US" sz="2800" u="sng" dirty="0"/>
              <a:t>Selected leadership positions</a:t>
            </a:r>
          </a:p>
        </p:txBody>
      </p:sp>
      <p:pic>
        <p:nvPicPr>
          <p:cNvPr id="4098" name="Picture 2" descr="Logos | The University of Maryland Brand">
            <a:extLst>
              <a:ext uri="{FF2B5EF4-FFF2-40B4-BE49-F238E27FC236}">
                <a16:creationId xmlns:a16="http://schemas.microsoft.com/office/drawing/2014/main" id="{47C1ED9C-94B4-4E42-50D4-F4FE83228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5577" y="1570790"/>
            <a:ext cx="1675333" cy="16753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18B31A2-ED15-F103-0E36-F3322EBA2BC1}"/>
              </a:ext>
            </a:extLst>
          </p:cNvPr>
          <p:cNvPicPr>
            <a:picLocks noChangeAspect="1"/>
          </p:cNvPicPr>
          <p:nvPr/>
        </p:nvPicPr>
        <p:blipFill>
          <a:blip r:embed="rId3"/>
          <a:stretch>
            <a:fillRect/>
          </a:stretch>
        </p:blipFill>
        <p:spPr>
          <a:xfrm>
            <a:off x="6156543" y="4177961"/>
            <a:ext cx="960118" cy="981142"/>
          </a:xfrm>
          <a:prstGeom prst="rect">
            <a:avLst/>
          </a:prstGeom>
        </p:spPr>
      </p:pic>
      <p:grpSp>
        <p:nvGrpSpPr>
          <p:cNvPr id="10" name="Group 9">
            <a:extLst>
              <a:ext uri="{FF2B5EF4-FFF2-40B4-BE49-F238E27FC236}">
                <a16:creationId xmlns:a16="http://schemas.microsoft.com/office/drawing/2014/main" id="{ACAAF27B-78DA-F08D-3FEB-69ABD62D7C86}"/>
              </a:ext>
            </a:extLst>
          </p:cNvPr>
          <p:cNvGrpSpPr/>
          <p:nvPr/>
        </p:nvGrpSpPr>
        <p:grpSpPr>
          <a:xfrm>
            <a:off x="6139918" y="5168243"/>
            <a:ext cx="1739900" cy="1535551"/>
            <a:chOff x="7978838" y="5511665"/>
            <a:chExt cx="1739900" cy="1535551"/>
          </a:xfrm>
        </p:grpSpPr>
        <p:sp>
          <p:nvSpPr>
            <p:cNvPr id="9" name="Rectangle 8">
              <a:extLst>
                <a:ext uri="{FF2B5EF4-FFF2-40B4-BE49-F238E27FC236}">
                  <a16:creationId xmlns:a16="http://schemas.microsoft.com/office/drawing/2014/main" id="{CB6F3AA1-04C3-9AF7-CAF8-44ADE472F17E}"/>
                </a:ext>
              </a:extLst>
            </p:cNvPr>
            <p:cNvSpPr/>
            <p:nvPr/>
          </p:nvSpPr>
          <p:spPr>
            <a:xfrm>
              <a:off x="7978838" y="5547920"/>
              <a:ext cx="1739900" cy="135497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Free Aws Logo Icon - Free Download Logos Logo Icons | IconScout">
              <a:extLst>
                <a:ext uri="{FF2B5EF4-FFF2-40B4-BE49-F238E27FC236}">
                  <a16:creationId xmlns:a16="http://schemas.microsoft.com/office/drawing/2014/main" id="{C646909D-71F8-2092-4F25-9CB82E8CB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012" y="5511665"/>
              <a:ext cx="1535551" cy="1535551"/>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descr="Microsoft Unveils a New Look - The Official Microsoft Blog">
            <a:extLst>
              <a:ext uri="{FF2B5EF4-FFF2-40B4-BE49-F238E27FC236}">
                <a16:creationId xmlns:a16="http://schemas.microsoft.com/office/drawing/2014/main" id="{5F067B62-9E8E-B356-EE75-0C86338B5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543" y="3295658"/>
            <a:ext cx="2231350" cy="8193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efense Advanced Research Projects Agency (DARPA) Vector ...">
            <a:extLst>
              <a:ext uri="{FF2B5EF4-FFF2-40B4-BE49-F238E27FC236}">
                <a16:creationId xmlns:a16="http://schemas.microsoft.com/office/drawing/2014/main" id="{294767D6-CFB4-49E7-4D4B-FA9ED0E8F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234" y="3419801"/>
            <a:ext cx="2584363" cy="14357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D5E1811-6436-5D12-168C-2BAFC86D3F8D}"/>
              </a:ext>
            </a:extLst>
          </p:cNvPr>
          <p:cNvPicPr>
            <a:picLocks noChangeAspect="1"/>
          </p:cNvPicPr>
          <p:nvPr/>
        </p:nvPicPr>
        <p:blipFill>
          <a:blip r:embed="rId7"/>
          <a:stretch>
            <a:fillRect/>
          </a:stretch>
        </p:blipFill>
        <p:spPr>
          <a:xfrm>
            <a:off x="6352679" y="4317160"/>
            <a:ext cx="1460500" cy="1003300"/>
          </a:xfrm>
          <a:prstGeom prst="rect">
            <a:avLst/>
          </a:prstGeom>
          <a:ln w="38100">
            <a:solidFill>
              <a:schemeClr val="tx1"/>
            </a:solidFill>
          </a:ln>
        </p:spPr>
      </p:pic>
      <p:pic>
        <p:nvPicPr>
          <p:cNvPr id="12" name="Picture 11">
            <a:extLst>
              <a:ext uri="{FF2B5EF4-FFF2-40B4-BE49-F238E27FC236}">
                <a16:creationId xmlns:a16="http://schemas.microsoft.com/office/drawing/2014/main" id="{4D3C1C65-5E51-8829-49C2-DDD67CADF609}"/>
              </a:ext>
            </a:extLst>
          </p:cNvPr>
          <p:cNvPicPr>
            <a:picLocks noChangeAspect="1"/>
          </p:cNvPicPr>
          <p:nvPr/>
        </p:nvPicPr>
        <p:blipFill>
          <a:blip r:embed="rId8"/>
          <a:stretch>
            <a:fillRect/>
          </a:stretch>
        </p:blipFill>
        <p:spPr>
          <a:xfrm>
            <a:off x="8038197" y="5233910"/>
            <a:ext cx="3057328" cy="767887"/>
          </a:xfrm>
          <a:prstGeom prst="rect">
            <a:avLst/>
          </a:prstGeom>
        </p:spPr>
      </p:pic>
      <p:pic>
        <p:nvPicPr>
          <p:cNvPr id="4106" name="Picture 10" descr="Welcome | UMD Department of Computer Science">
            <a:extLst>
              <a:ext uri="{FF2B5EF4-FFF2-40B4-BE49-F238E27FC236}">
                <a16:creationId xmlns:a16="http://schemas.microsoft.com/office/drawing/2014/main" id="{D746954F-B00C-C84A-D1CF-CA329EE310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6945" y="5233910"/>
            <a:ext cx="3812855" cy="1325563"/>
          </a:xfrm>
          <a:prstGeom prst="rect">
            <a:avLst/>
          </a:prstGeom>
          <a:solidFill>
            <a:schemeClr val="tx1"/>
          </a:solidFill>
          <a:ln w="76200">
            <a:solidFill>
              <a:schemeClr val="bg1"/>
            </a:solidFill>
          </a:ln>
        </p:spPr>
      </p:pic>
    </p:spTree>
    <p:extLst>
      <p:ext uri="{BB962C8B-B14F-4D97-AF65-F5344CB8AC3E}">
        <p14:creationId xmlns:p14="http://schemas.microsoft.com/office/powerpoint/2010/main" val="41992431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dissolve">
                                      <p:cBhvr>
                                        <p:cTn id="11" dur="500"/>
                                        <p:tgtEl>
                                          <p:spTgt spid="4">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dissolv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dissolv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dissolve">
                                      <p:cBhvr>
                                        <p:cTn id="24" dur="500"/>
                                        <p:tgtEl>
                                          <p:spTgt spid="4">
                                            <p:txEl>
                                              <p:pRg st="2" end="2"/>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dissolve">
                                      <p:cBhvr>
                                        <p:cTn id="27" dur="500"/>
                                        <p:tgtEl>
                                          <p:spTgt spid="410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dissolve">
                                      <p:cBhvr>
                                        <p:cTn id="32" dur="500"/>
                                        <p:tgtEl>
                                          <p:spTgt spid="4">
                                            <p:txEl>
                                              <p:pRg st="3" end="3"/>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dissolve">
                                      <p:cBhvr>
                                        <p:cTn id="40" dur="500"/>
                                        <p:tgtEl>
                                          <p:spTgt spid="4">
                                            <p:txEl>
                                              <p:pRg st="4" end="4"/>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4098"/>
                                        </p:tgtEl>
                                      </p:cBhvr>
                                    </p:animEffect>
                                    <p:set>
                                      <p:cBhvr>
                                        <p:cTn id="48" dur="1" fill="hold">
                                          <p:stCondLst>
                                            <p:cond delay="499"/>
                                          </p:stCondLst>
                                        </p:cTn>
                                        <p:tgtEl>
                                          <p:spTgt spid="409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4102"/>
                                        </p:tgtEl>
                                      </p:cBhvr>
                                    </p:animEffect>
                                    <p:set>
                                      <p:cBhvr>
                                        <p:cTn id="51" dur="1" fill="hold">
                                          <p:stCondLst>
                                            <p:cond delay="499"/>
                                          </p:stCondLst>
                                        </p:cTn>
                                        <p:tgtEl>
                                          <p:spTgt spid="4102"/>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par>
                          <p:cTn id="62" fill="hold">
                            <p:stCondLst>
                              <p:cond delay="1000"/>
                            </p:stCondLst>
                            <p:childTnLst>
                              <p:par>
                                <p:cTn id="63" presetID="9" presetClass="entr" presetSubtype="0" fill="hold" grpId="0" nodeType="afterEffect">
                                  <p:stCondLst>
                                    <p:cond delay="0"/>
                                  </p:stCondLst>
                                  <p:childTnLst>
                                    <p:set>
                                      <p:cBhvr>
                                        <p:cTn id="64" dur="1" fill="hold">
                                          <p:stCondLst>
                                            <p:cond delay="0"/>
                                          </p:stCondLst>
                                        </p:cTn>
                                        <p:tgtEl>
                                          <p:spTgt spid="5">
                                            <p:bg/>
                                          </p:spTgt>
                                        </p:tgtEl>
                                        <p:attrNameLst>
                                          <p:attrName>style.visibility</p:attrName>
                                        </p:attrNameLst>
                                      </p:cBhvr>
                                      <p:to>
                                        <p:strVal val="visible"/>
                                      </p:to>
                                    </p:set>
                                    <p:animEffect transition="in" filter="dissolve">
                                      <p:cBhvr>
                                        <p:cTn id="65" dur="500"/>
                                        <p:tgtEl>
                                          <p:spTgt spid="5">
                                            <p:bg/>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5">
                                            <p:txEl>
                                              <p:pRg st="0" end="0"/>
                                            </p:txEl>
                                          </p:spTgt>
                                        </p:tgtEl>
                                        <p:attrNameLst>
                                          <p:attrName>style.visibility</p:attrName>
                                        </p:attrNameLst>
                                      </p:cBhvr>
                                      <p:to>
                                        <p:strVal val="visible"/>
                                      </p:to>
                                    </p:set>
                                    <p:animEffect transition="in" filter="dissolve">
                                      <p:cBhvr>
                                        <p:cTn id="70" dur="500"/>
                                        <p:tgtEl>
                                          <p:spTgt spid="5">
                                            <p:txEl>
                                              <p:pRg st="0" end="0"/>
                                            </p:txEl>
                                          </p:spTgt>
                                        </p:tgtEl>
                                      </p:cBhvr>
                                    </p:animEffect>
                                  </p:childTnLst>
                                </p:cTn>
                              </p:par>
                              <p:par>
                                <p:cTn id="71" presetID="9" presetClass="entr" presetSubtype="0" fill="hold" nodeType="withEffect">
                                  <p:stCondLst>
                                    <p:cond delay="0"/>
                                  </p:stCondLst>
                                  <p:childTnLst>
                                    <p:set>
                                      <p:cBhvr>
                                        <p:cTn id="72" dur="1" fill="hold">
                                          <p:stCondLst>
                                            <p:cond delay="0"/>
                                          </p:stCondLst>
                                        </p:cTn>
                                        <p:tgtEl>
                                          <p:spTgt spid="4104"/>
                                        </p:tgtEl>
                                        <p:attrNameLst>
                                          <p:attrName>style.visibility</p:attrName>
                                        </p:attrNameLst>
                                      </p:cBhvr>
                                      <p:to>
                                        <p:strVal val="visible"/>
                                      </p:to>
                                    </p:set>
                                    <p:animEffect transition="in" filter="dissolve">
                                      <p:cBhvr>
                                        <p:cTn id="73" dur="500"/>
                                        <p:tgtEl>
                                          <p:spTgt spid="4104"/>
                                        </p:tgtEl>
                                      </p:cBhvr>
                                    </p:animEffect>
                                  </p:childTnLst>
                                  <p:subTnLst>
                                    <p:set>
                                      <p:cBhvr override="childStyle">
                                        <p:cTn dur="1" fill="hold" display="0" masterRel="nextClick" afterEffect="1"/>
                                        <p:tgtEl>
                                          <p:spTgt spid="4104"/>
                                        </p:tgtEl>
                                        <p:attrNameLst>
                                          <p:attrName>style.visibility</p:attrName>
                                        </p:attrNameLst>
                                      </p:cBhvr>
                                      <p:to>
                                        <p:strVal val="hidden"/>
                                      </p:to>
                                    </p:set>
                                  </p:sub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5">
                                            <p:txEl>
                                              <p:pRg st="1" end="1"/>
                                            </p:txEl>
                                          </p:spTgt>
                                        </p:tgtEl>
                                        <p:attrNameLst>
                                          <p:attrName>style.visibility</p:attrName>
                                        </p:attrNameLst>
                                      </p:cBhvr>
                                      <p:to>
                                        <p:strVal val="visible"/>
                                      </p:to>
                                    </p:set>
                                    <p:animEffect transition="in" filter="dissolve">
                                      <p:cBhvr>
                                        <p:cTn id="78" dur="500"/>
                                        <p:tgtEl>
                                          <p:spTgt spid="5">
                                            <p:txEl>
                                              <p:pRg st="1" end="1"/>
                                            </p:txEl>
                                          </p:spTgt>
                                        </p:tgtEl>
                                      </p:cBhvr>
                                    </p:animEffect>
                                  </p:childTnLst>
                                </p:cTn>
                              </p:par>
                              <p:par>
                                <p:cTn id="79" presetID="9"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dissolve">
                                      <p:cBhvr>
                                        <p:cTn id="8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5">
                                            <p:txEl>
                                              <p:pRg st="2" end="2"/>
                                            </p:txEl>
                                          </p:spTgt>
                                        </p:tgtEl>
                                        <p:attrNameLst>
                                          <p:attrName>style.visibility</p:attrName>
                                        </p:attrNameLst>
                                      </p:cBhvr>
                                      <p:to>
                                        <p:strVal val="visible"/>
                                      </p:to>
                                    </p:set>
                                    <p:animEffect transition="in" filter="dissolve">
                                      <p:cBhvr>
                                        <p:cTn id="86" dur="500"/>
                                        <p:tgtEl>
                                          <p:spTgt spid="5">
                                            <p:txEl>
                                              <p:pRg st="2" end="2"/>
                                            </p:txEl>
                                          </p:spTgt>
                                        </p:tgtEl>
                                      </p:cBhvr>
                                    </p:animEffect>
                                  </p:childTnLst>
                                </p:cTn>
                              </p:par>
                              <p:par>
                                <p:cTn id="87" presetID="9"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dissolve">
                                      <p:cBhvr>
                                        <p:cTn id="89"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5">
                                            <p:txEl>
                                              <p:pRg st="3" end="3"/>
                                            </p:txEl>
                                          </p:spTgt>
                                        </p:tgtEl>
                                        <p:attrNameLst>
                                          <p:attrName>style.visibility</p:attrName>
                                        </p:attrNameLst>
                                      </p:cBhvr>
                                      <p:to>
                                        <p:strVal val="visible"/>
                                      </p:to>
                                    </p:set>
                                    <p:animEffect transition="in" filter="dissolve">
                                      <p:cBhvr>
                                        <p:cTn id="94" dur="500"/>
                                        <p:tgtEl>
                                          <p:spTgt spid="5">
                                            <p:txEl>
                                              <p:pRg st="3" end="3"/>
                                            </p:txEl>
                                          </p:spTgt>
                                        </p:tgtEl>
                                      </p:cBhvr>
                                    </p:animEffect>
                                  </p:childTnLst>
                                </p:cTn>
                              </p:par>
                              <p:par>
                                <p:cTn id="95" presetID="9" presetClass="entr" presetSubtype="0" fill="hold" nodeType="withEffect">
                                  <p:stCondLst>
                                    <p:cond delay="0"/>
                                  </p:stCondLst>
                                  <p:childTnLst>
                                    <p:set>
                                      <p:cBhvr>
                                        <p:cTn id="96" dur="1" fill="hold">
                                          <p:stCondLst>
                                            <p:cond delay="0"/>
                                          </p:stCondLst>
                                        </p:cTn>
                                        <p:tgtEl>
                                          <p:spTgt spid="4106"/>
                                        </p:tgtEl>
                                        <p:attrNameLst>
                                          <p:attrName>style.visibility</p:attrName>
                                        </p:attrNameLst>
                                      </p:cBhvr>
                                      <p:to>
                                        <p:strVal val="visible"/>
                                      </p:to>
                                    </p:set>
                                    <p:animEffect transition="in" filter="dissolve">
                                      <p:cBhvr>
                                        <p:cTn id="97"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animBg="1"/>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71C11-897C-D041-84FE-3508618B7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F18BF-9B27-BAE2-D242-7C46A4E99D3F}"/>
              </a:ext>
            </a:extLst>
          </p:cNvPr>
          <p:cNvSpPr>
            <a:spLocks noGrp="1"/>
          </p:cNvSpPr>
          <p:nvPr>
            <p:ph type="title"/>
          </p:nvPr>
        </p:nvSpPr>
        <p:spPr/>
        <p:txBody>
          <a:bodyPr/>
          <a:lstStyle/>
          <a:p>
            <a:r>
              <a:rPr lang="en-US" dirty="0"/>
              <a:t>About me</a:t>
            </a:r>
          </a:p>
        </p:txBody>
      </p:sp>
      <p:sp>
        <p:nvSpPr>
          <p:cNvPr id="4" name="Content Placeholder 3">
            <a:extLst>
              <a:ext uri="{FF2B5EF4-FFF2-40B4-BE49-F238E27FC236}">
                <a16:creationId xmlns:a16="http://schemas.microsoft.com/office/drawing/2014/main" id="{DF7A9586-A85E-0743-21DA-A7DDBEAC6D62}"/>
              </a:ext>
            </a:extLst>
          </p:cNvPr>
          <p:cNvSpPr>
            <a:spLocks noGrp="1"/>
          </p:cNvSpPr>
          <p:nvPr>
            <p:ph idx="1"/>
          </p:nvPr>
        </p:nvSpPr>
        <p:spPr>
          <a:xfrm>
            <a:off x="838200" y="1825625"/>
            <a:ext cx="9449030" cy="4351338"/>
          </a:xfrm>
        </p:spPr>
        <p:txBody>
          <a:bodyPr>
            <a:normAutofit fontScale="92500" lnSpcReduction="20000"/>
          </a:bodyPr>
          <a:lstStyle/>
          <a:p>
            <a:r>
              <a:rPr lang="en-US" dirty="0"/>
              <a:t>Research @ UMD: </a:t>
            </a:r>
            <a:r>
              <a:rPr lang="en-US" b="1" dirty="0"/>
              <a:t>Software Security</a:t>
            </a:r>
            <a:r>
              <a:rPr lang="en-US" dirty="0"/>
              <a:t>, Programming Languages, Software Engineering, Usability, Cryptography, Quantum Computing, Networks, Databases</a:t>
            </a:r>
          </a:p>
          <a:p>
            <a:r>
              <a:rPr lang="en-US" dirty="0"/>
              <a:t>Startup: Building tools for secure software development</a:t>
            </a:r>
          </a:p>
          <a:p>
            <a:pPr lvl="1"/>
            <a:r>
              <a:rPr lang="en-US" dirty="0"/>
              <a:t>Binary analysis</a:t>
            </a:r>
          </a:p>
          <a:p>
            <a:pPr lvl="1"/>
            <a:r>
              <a:rPr lang="en-US" dirty="0"/>
              <a:t>Migration to memory-safe C</a:t>
            </a:r>
          </a:p>
          <a:p>
            <a:r>
              <a:rPr lang="en-US" dirty="0"/>
              <a:t>AWS</a:t>
            </a:r>
          </a:p>
          <a:p>
            <a:pPr lvl="1"/>
            <a:r>
              <a:rPr lang="en-US" dirty="0"/>
              <a:t>Cedar authorization </a:t>
            </a:r>
            <a:br>
              <a:rPr lang="en-US" dirty="0"/>
            </a:br>
            <a:r>
              <a:rPr lang="en-US" dirty="0"/>
              <a:t>language</a:t>
            </a:r>
          </a:p>
          <a:p>
            <a:pPr lvl="1"/>
            <a:r>
              <a:rPr lang="en-US" dirty="0"/>
              <a:t>Fuzzing/automated </a:t>
            </a:r>
            <a:br>
              <a:rPr lang="en-US" dirty="0"/>
            </a:br>
            <a:r>
              <a:rPr lang="en-US" dirty="0"/>
              <a:t>test generation</a:t>
            </a:r>
          </a:p>
          <a:p>
            <a:pPr lvl="1"/>
            <a:r>
              <a:rPr lang="en-US" dirty="0"/>
              <a:t>Formal/mechanized </a:t>
            </a:r>
            <a:br>
              <a:rPr lang="en-US" dirty="0"/>
            </a:br>
            <a:r>
              <a:rPr lang="en-US" dirty="0"/>
              <a:t>proofs of security</a:t>
            </a:r>
          </a:p>
        </p:txBody>
      </p:sp>
      <p:pic>
        <p:nvPicPr>
          <p:cNvPr id="7" name="Picture 6">
            <a:extLst>
              <a:ext uri="{FF2B5EF4-FFF2-40B4-BE49-F238E27FC236}">
                <a16:creationId xmlns:a16="http://schemas.microsoft.com/office/drawing/2014/main" id="{87EEEBD2-AEC8-83DB-B05E-2AD96F7835E9}"/>
              </a:ext>
            </a:extLst>
          </p:cNvPr>
          <p:cNvPicPr>
            <a:picLocks noChangeAspect="1"/>
          </p:cNvPicPr>
          <p:nvPr/>
        </p:nvPicPr>
        <p:blipFill>
          <a:blip r:embed="rId3"/>
          <a:stretch>
            <a:fillRect/>
          </a:stretch>
        </p:blipFill>
        <p:spPr>
          <a:xfrm>
            <a:off x="5205494" y="3162507"/>
            <a:ext cx="6821636" cy="3230457"/>
          </a:xfrm>
          <a:prstGeom prst="rect">
            <a:avLst/>
          </a:prstGeom>
        </p:spPr>
      </p:pic>
      <p:pic>
        <p:nvPicPr>
          <p:cNvPr id="8" name="Picture 7">
            <a:extLst>
              <a:ext uri="{FF2B5EF4-FFF2-40B4-BE49-F238E27FC236}">
                <a16:creationId xmlns:a16="http://schemas.microsoft.com/office/drawing/2014/main" id="{F897A3D2-51EB-551B-D9A6-CC34824BE54F}"/>
              </a:ext>
            </a:extLst>
          </p:cNvPr>
          <p:cNvPicPr>
            <a:picLocks noChangeAspect="1"/>
          </p:cNvPicPr>
          <p:nvPr/>
        </p:nvPicPr>
        <p:blipFill>
          <a:blip r:embed="rId4"/>
          <a:stretch>
            <a:fillRect/>
          </a:stretch>
        </p:blipFill>
        <p:spPr>
          <a:xfrm>
            <a:off x="10287230" y="1249570"/>
            <a:ext cx="1739900" cy="1778000"/>
          </a:xfrm>
          <a:prstGeom prst="rect">
            <a:avLst/>
          </a:prstGeom>
        </p:spPr>
      </p:pic>
    </p:spTree>
    <p:extLst>
      <p:ext uri="{BB962C8B-B14F-4D97-AF65-F5344CB8AC3E}">
        <p14:creationId xmlns:p14="http://schemas.microsoft.com/office/powerpoint/2010/main" val="24589778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dissolve">
                                      <p:cBhvr>
                                        <p:cTn id="18" dur="500"/>
                                        <p:tgtEl>
                                          <p:spTgt spid="4">
                                            <p:txEl>
                                              <p:pRg st="3" end="3"/>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dissolve">
                                      <p:cBhvr>
                                        <p:cTn id="28" dur="500"/>
                                        <p:tgtEl>
                                          <p:spTgt spid="4">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dissolve">
                                      <p:cBhvr>
                                        <p:cTn id="31" dur="500"/>
                                        <p:tgtEl>
                                          <p:spTgt spid="4">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dissolve">
                                      <p:cBhvr>
                                        <p:cTn id="34" dur="500"/>
                                        <p:tgtEl>
                                          <p:spTgt spid="4">
                                            <p:txEl>
                                              <p:pRg st="6" end="6"/>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dissolve">
                                      <p:cBhvr>
                                        <p:cTn id="37" dur="500"/>
                                        <p:tgtEl>
                                          <p:spTgt spid="4">
                                            <p:txEl>
                                              <p:pRg st="7" end="7"/>
                                            </p:txEl>
                                          </p:spTgt>
                                        </p:tgtEl>
                                      </p:cBhvr>
                                    </p:animEffect>
                                  </p:childTnLst>
                                </p:cTn>
                              </p:par>
                              <p:par>
                                <p:cTn id="38" presetID="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ECD8-1322-9496-3716-FCEC05EB6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1BEC4-E834-90A3-5DC2-272DE03E8F8D}"/>
              </a:ext>
            </a:extLst>
          </p:cNvPr>
          <p:cNvSpPr>
            <a:spLocks noGrp="1"/>
          </p:cNvSpPr>
          <p:nvPr>
            <p:ph type="title"/>
          </p:nvPr>
        </p:nvSpPr>
        <p:spPr/>
        <p:txBody>
          <a:bodyPr/>
          <a:lstStyle/>
          <a:p>
            <a:r>
              <a:rPr lang="en-US" dirty="0"/>
              <a:t>Reading for next time</a:t>
            </a:r>
          </a:p>
        </p:txBody>
      </p:sp>
      <p:pic>
        <p:nvPicPr>
          <p:cNvPr id="4" name="Picture 3">
            <a:extLst>
              <a:ext uri="{FF2B5EF4-FFF2-40B4-BE49-F238E27FC236}">
                <a16:creationId xmlns:a16="http://schemas.microsoft.com/office/drawing/2014/main" id="{CEF9F82E-1B13-FE8F-5A48-EA3B2C7A4EF2}"/>
              </a:ext>
            </a:extLst>
          </p:cNvPr>
          <p:cNvPicPr>
            <a:picLocks noChangeAspect="1"/>
          </p:cNvPicPr>
          <p:nvPr/>
        </p:nvPicPr>
        <p:blipFill>
          <a:blip r:embed="rId3"/>
          <a:stretch>
            <a:fillRect/>
          </a:stretch>
        </p:blipFill>
        <p:spPr>
          <a:xfrm>
            <a:off x="280261" y="1690688"/>
            <a:ext cx="5383243" cy="5446575"/>
          </a:xfrm>
          <a:prstGeom prst="rect">
            <a:avLst/>
          </a:prstGeom>
        </p:spPr>
      </p:pic>
      <p:pic>
        <p:nvPicPr>
          <p:cNvPr id="6" name="Picture 5">
            <a:extLst>
              <a:ext uri="{FF2B5EF4-FFF2-40B4-BE49-F238E27FC236}">
                <a16:creationId xmlns:a16="http://schemas.microsoft.com/office/drawing/2014/main" id="{89FD233A-97B2-E11F-CD5F-9B1B2FA5D123}"/>
              </a:ext>
            </a:extLst>
          </p:cNvPr>
          <p:cNvPicPr>
            <a:picLocks noChangeAspect="1"/>
          </p:cNvPicPr>
          <p:nvPr/>
        </p:nvPicPr>
        <p:blipFill>
          <a:blip r:embed="rId4"/>
          <a:stretch>
            <a:fillRect/>
          </a:stretch>
        </p:blipFill>
        <p:spPr>
          <a:xfrm>
            <a:off x="5818828" y="1690688"/>
            <a:ext cx="6123907" cy="5663259"/>
          </a:xfrm>
          <a:prstGeom prst="rect">
            <a:avLst/>
          </a:prstGeom>
        </p:spPr>
      </p:pic>
      <p:sp>
        <p:nvSpPr>
          <p:cNvPr id="7" name="TextBox 6">
            <a:extLst>
              <a:ext uri="{FF2B5EF4-FFF2-40B4-BE49-F238E27FC236}">
                <a16:creationId xmlns:a16="http://schemas.microsoft.com/office/drawing/2014/main" id="{653DF5E7-ECD5-BE03-0457-A1D7E30BB105}"/>
              </a:ext>
            </a:extLst>
          </p:cNvPr>
          <p:cNvSpPr txBox="1"/>
          <p:nvPr/>
        </p:nvSpPr>
        <p:spPr>
          <a:xfrm>
            <a:off x="6876228" y="766296"/>
            <a:ext cx="4477572" cy="523220"/>
          </a:xfrm>
          <a:prstGeom prst="rect">
            <a:avLst/>
          </a:prstGeom>
          <a:noFill/>
        </p:spPr>
        <p:txBody>
          <a:bodyPr wrap="none" rtlCol="0">
            <a:spAutoFit/>
          </a:bodyPr>
          <a:lstStyle/>
          <a:p>
            <a:r>
              <a:rPr lang="en-US" sz="2800" dirty="0"/>
              <a:t>Plus: “How to Read a Paper?”</a:t>
            </a:r>
          </a:p>
        </p:txBody>
      </p:sp>
    </p:spTree>
    <p:extLst>
      <p:ext uri="{BB962C8B-B14F-4D97-AF65-F5344CB8AC3E}">
        <p14:creationId xmlns:p14="http://schemas.microsoft.com/office/powerpoint/2010/main" val="149478928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698-6C07-D1F8-23D9-7AC1852088B6}"/>
              </a:ext>
            </a:extLst>
          </p:cNvPr>
          <p:cNvSpPr>
            <a:spLocks noGrp="1"/>
          </p:cNvSpPr>
          <p:nvPr>
            <p:ph type="title"/>
          </p:nvPr>
        </p:nvSpPr>
        <p:spPr/>
        <p:txBody>
          <a:bodyPr/>
          <a:lstStyle/>
          <a:p>
            <a:r>
              <a:rPr lang="en-US" dirty="0"/>
              <a:t>Violations of memory safety</a:t>
            </a:r>
          </a:p>
        </p:txBody>
      </p:sp>
      <p:sp>
        <p:nvSpPr>
          <p:cNvPr id="3" name="Content Placeholder 2">
            <a:extLst>
              <a:ext uri="{FF2B5EF4-FFF2-40B4-BE49-F238E27FC236}">
                <a16:creationId xmlns:a16="http://schemas.microsoft.com/office/drawing/2014/main" id="{27764063-2858-4B77-2626-2DFC810D530D}"/>
              </a:ext>
            </a:extLst>
          </p:cNvPr>
          <p:cNvSpPr>
            <a:spLocks noGrp="1"/>
          </p:cNvSpPr>
          <p:nvPr>
            <p:ph idx="1"/>
          </p:nvPr>
        </p:nvSpPr>
        <p:spPr/>
        <p:txBody>
          <a:bodyPr/>
          <a:lstStyle/>
          <a:p>
            <a:r>
              <a:rPr lang="en-US" dirty="0"/>
              <a:t>Spatial</a:t>
            </a:r>
          </a:p>
          <a:p>
            <a:pPr lvl="1"/>
            <a:r>
              <a:rPr lang="en-US" dirty="0"/>
              <a:t>Buffer overflow (heap or stack, read or write)</a:t>
            </a:r>
          </a:p>
          <a:p>
            <a:r>
              <a:rPr lang="en-US" dirty="0"/>
              <a:t>Temporal</a:t>
            </a:r>
          </a:p>
          <a:p>
            <a:pPr lvl="1"/>
            <a:r>
              <a:rPr lang="en-US" dirty="0"/>
              <a:t>Use after free</a:t>
            </a:r>
          </a:p>
          <a:p>
            <a:pPr lvl="1"/>
            <a:r>
              <a:rPr lang="en-US" dirty="0"/>
              <a:t>Use of uninitialized memory</a:t>
            </a:r>
          </a:p>
          <a:p>
            <a:r>
              <a:rPr lang="en-US" dirty="0"/>
              <a:t>Other (maybe)</a:t>
            </a:r>
          </a:p>
          <a:p>
            <a:pPr lvl="1"/>
            <a:r>
              <a:rPr lang="en-US" dirty="0"/>
              <a:t>Wild pointer deference (int to pointer, </a:t>
            </a:r>
            <a:r>
              <a:rPr lang="en-US" dirty="0" err="1"/>
              <a:t>deref</a:t>
            </a:r>
            <a:r>
              <a:rPr lang="en-US" dirty="0"/>
              <a:t>)</a:t>
            </a:r>
          </a:p>
          <a:p>
            <a:pPr lvl="1"/>
            <a:r>
              <a:rPr lang="en-US" dirty="0"/>
              <a:t>Type confusion (bad cast, </a:t>
            </a:r>
            <a:r>
              <a:rPr lang="en-US" dirty="0" err="1"/>
              <a:t>deref</a:t>
            </a:r>
            <a:r>
              <a:rPr lang="en-US" dirty="0"/>
              <a:t>)</a:t>
            </a:r>
          </a:p>
        </p:txBody>
      </p:sp>
    </p:spTree>
    <p:extLst>
      <p:ext uri="{BB962C8B-B14F-4D97-AF65-F5344CB8AC3E}">
        <p14:creationId xmlns:p14="http://schemas.microsoft.com/office/powerpoint/2010/main" val="2951023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B680-798F-7153-0D7A-73B4C88FBF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9A3E36-1F6A-468E-1ADB-1BCB583E2200}"/>
              </a:ext>
            </a:extLst>
          </p:cNvPr>
          <p:cNvPicPr>
            <a:picLocks noChangeAspect="1"/>
          </p:cNvPicPr>
          <p:nvPr/>
        </p:nvPicPr>
        <p:blipFill>
          <a:blip r:embed="rId3"/>
          <a:stretch>
            <a:fillRect/>
          </a:stretch>
        </p:blipFill>
        <p:spPr>
          <a:xfrm>
            <a:off x="3452893" y="1887676"/>
            <a:ext cx="5286214" cy="3082647"/>
          </a:xfrm>
          <a:prstGeom prst="rect">
            <a:avLst/>
          </a:prstGeom>
        </p:spPr>
      </p:pic>
    </p:spTree>
    <p:extLst>
      <p:ext uri="{BB962C8B-B14F-4D97-AF65-F5344CB8AC3E}">
        <p14:creationId xmlns:p14="http://schemas.microsoft.com/office/powerpoint/2010/main" val="113170098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B3DAD-2729-5755-8447-7B2F9FB55B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773979-7B9A-CFBB-6DD0-59BD76B470F8}"/>
              </a:ext>
            </a:extLst>
          </p:cNvPr>
          <p:cNvPicPr>
            <a:picLocks noChangeAspect="1"/>
          </p:cNvPicPr>
          <p:nvPr/>
        </p:nvPicPr>
        <p:blipFill>
          <a:blip r:embed="rId3"/>
          <a:stretch>
            <a:fillRect/>
          </a:stretch>
        </p:blipFill>
        <p:spPr>
          <a:xfrm>
            <a:off x="2209800" y="993301"/>
            <a:ext cx="7772400" cy="4871397"/>
          </a:xfrm>
          <a:prstGeom prst="rect">
            <a:avLst/>
          </a:prstGeom>
        </p:spPr>
      </p:pic>
      <p:sp>
        <p:nvSpPr>
          <p:cNvPr id="4" name="TextBox 3">
            <a:extLst>
              <a:ext uri="{FF2B5EF4-FFF2-40B4-BE49-F238E27FC236}">
                <a16:creationId xmlns:a16="http://schemas.microsoft.com/office/drawing/2014/main" id="{370158E1-9770-C420-510E-88D87CCA061C}"/>
              </a:ext>
            </a:extLst>
          </p:cNvPr>
          <p:cNvSpPr txBox="1"/>
          <p:nvPr/>
        </p:nvSpPr>
        <p:spPr>
          <a:xfrm>
            <a:off x="3498743" y="5864698"/>
            <a:ext cx="6098582"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=3BqiTEwz1I0</a:t>
            </a:r>
          </a:p>
        </p:txBody>
      </p:sp>
      <p:grpSp>
        <p:nvGrpSpPr>
          <p:cNvPr id="16" name="Group 15">
            <a:extLst>
              <a:ext uri="{FF2B5EF4-FFF2-40B4-BE49-F238E27FC236}">
                <a16:creationId xmlns:a16="http://schemas.microsoft.com/office/drawing/2014/main" id="{8A008065-9330-9A35-0006-B2741B7334D6}"/>
              </a:ext>
            </a:extLst>
          </p:cNvPr>
          <p:cNvGrpSpPr/>
          <p:nvPr/>
        </p:nvGrpSpPr>
        <p:grpSpPr>
          <a:xfrm>
            <a:off x="4148567" y="331581"/>
            <a:ext cx="1769202" cy="2892066"/>
            <a:chOff x="4148567" y="331581"/>
            <a:chExt cx="1769202" cy="2892066"/>
          </a:xfrm>
        </p:grpSpPr>
        <p:sp>
          <p:nvSpPr>
            <p:cNvPr id="5" name="Oval 4">
              <a:extLst>
                <a:ext uri="{FF2B5EF4-FFF2-40B4-BE49-F238E27FC236}">
                  <a16:creationId xmlns:a16="http://schemas.microsoft.com/office/drawing/2014/main" id="{5E9F6745-B32C-8074-18E9-9B0FC286C1FF}"/>
                </a:ext>
              </a:extLst>
            </p:cNvPr>
            <p:cNvSpPr/>
            <p:nvPr/>
          </p:nvSpPr>
          <p:spPr>
            <a:xfrm>
              <a:off x="4525505" y="2681207"/>
              <a:ext cx="976393" cy="5424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BB5ADF-25A6-FD26-FA68-EF24F46B9BC0}"/>
                </a:ext>
              </a:extLst>
            </p:cNvPr>
            <p:cNvSpPr txBox="1"/>
            <p:nvPr/>
          </p:nvSpPr>
          <p:spPr>
            <a:xfrm>
              <a:off x="4148567" y="331581"/>
              <a:ext cx="1769202" cy="584775"/>
            </a:xfrm>
            <a:prstGeom prst="rect">
              <a:avLst/>
            </a:prstGeom>
            <a:noFill/>
          </p:spPr>
          <p:txBody>
            <a:bodyPr wrap="none" rtlCol="0">
              <a:spAutoFit/>
            </a:bodyPr>
            <a:lstStyle/>
            <a:p>
              <a:r>
                <a:rPr lang="en-US" sz="3200" dirty="0">
                  <a:solidFill>
                    <a:srgbClr val="FF0000"/>
                  </a:solidFill>
                </a:rPr>
                <a:t>Code Red</a:t>
              </a:r>
            </a:p>
          </p:txBody>
        </p:sp>
        <p:cxnSp>
          <p:nvCxnSpPr>
            <p:cNvPr id="11" name="Straight Connector 10">
              <a:extLst>
                <a:ext uri="{FF2B5EF4-FFF2-40B4-BE49-F238E27FC236}">
                  <a16:creationId xmlns:a16="http://schemas.microsoft.com/office/drawing/2014/main" id="{A1972DC7-496C-24DB-63F6-D22FC41552E7}"/>
                </a:ext>
              </a:extLst>
            </p:cNvPr>
            <p:cNvCxnSpPr>
              <a:stCxn id="8" idx="2"/>
              <a:endCxn id="5" idx="0"/>
            </p:cNvCxnSpPr>
            <p:nvPr/>
          </p:nvCxnSpPr>
          <p:spPr>
            <a:xfrm flipH="1">
              <a:off x="5013702" y="916356"/>
              <a:ext cx="19466" cy="1764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9E8F82DE-1BDF-A85E-BBCC-95C5BABB289C}"/>
              </a:ext>
            </a:extLst>
          </p:cNvPr>
          <p:cNvGrpSpPr/>
          <p:nvPr/>
        </p:nvGrpSpPr>
        <p:grpSpPr>
          <a:xfrm>
            <a:off x="5917769" y="346969"/>
            <a:ext cx="2435580" cy="2896052"/>
            <a:chOff x="5917769" y="346969"/>
            <a:chExt cx="2435580" cy="2896052"/>
          </a:xfrm>
        </p:grpSpPr>
        <p:sp>
          <p:nvSpPr>
            <p:cNvPr id="7" name="Oval 6">
              <a:extLst>
                <a:ext uri="{FF2B5EF4-FFF2-40B4-BE49-F238E27FC236}">
                  <a16:creationId xmlns:a16="http://schemas.microsoft.com/office/drawing/2014/main" id="{ACD1FB16-44C9-BE2D-A953-92ED4AD6BD1D}"/>
                </a:ext>
              </a:extLst>
            </p:cNvPr>
            <p:cNvSpPr/>
            <p:nvPr/>
          </p:nvSpPr>
          <p:spPr>
            <a:xfrm>
              <a:off x="5917769" y="2700581"/>
              <a:ext cx="976393" cy="5424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166728-DE06-2E74-3C8F-95493BCFF914}"/>
                </a:ext>
              </a:extLst>
            </p:cNvPr>
            <p:cNvSpPr txBox="1"/>
            <p:nvPr/>
          </p:nvSpPr>
          <p:spPr>
            <a:xfrm>
              <a:off x="6096000" y="346969"/>
              <a:ext cx="2257349" cy="553998"/>
            </a:xfrm>
            <a:prstGeom prst="rect">
              <a:avLst/>
            </a:prstGeom>
            <a:noFill/>
          </p:spPr>
          <p:txBody>
            <a:bodyPr wrap="none" rtlCol="0">
              <a:spAutoFit/>
            </a:bodyPr>
            <a:lstStyle/>
            <a:p>
              <a:r>
                <a:rPr lang="en-US" sz="3000" dirty="0">
                  <a:solidFill>
                    <a:srgbClr val="FF0000"/>
                  </a:solidFill>
                </a:rPr>
                <a:t>SQL Slammer</a:t>
              </a:r>
            </a:p>
          </p:txBody>
        </p:sp>
        <p:cxnSp>
          <p:nvCxnSpPr>
            <p:cNvPr id="12" name="Straight Connector 11">
              <a:extLst>
                <a:ext uri="{FF2B5EF4-FFF2-40B4-BE49-F238E27FC236}">
                  <a16:creationId xmlns:a16="http://schemas.microsoft.com/office/drawing/2014/main" id="{285CD078-8BFA-7448-B47C-C7256C39EDBA}"/>
                </a:ext>
              </a:extLst>
            </p:cNvPr>
            <p:cNvCxnSpPr>
              <a:cxnSpLocks/>
              <a:stCxn id="9" idx="2"/>
            </p:cNvCxnSpPr>
            <p:nvPr/>
          </p:nvCxnSpPr>
          <p:spPr>
            <a:xfrm flipH="1">
              <a:off x="6548034" y="900967"/>
              <a:ext cx="676641" cy="17996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36510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65D43-797E-3955-56E8-AD93A69DF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E724A-CB87-8BFB-3A0F-BC1C7504AF02}"/>
              </a:ext>
            </a:extLst>
          </p:cNvPr>
          <p:cNvSpPr>
            <a:spLocks noGrp="1"/>
          </p:cNvSpPr>
          <p:nvPr>
            <p:ph type="title"/>
          </p:nvPr>
        </p:nvSpPr>
        <p:spPr/>
        <p:txBody>
          <a:bodyPr/>
          <a:lstStyle/>
          <a:p>
            <a:r>
              <a:rPr lang="en-US" dirty="0"/>
              <a:t>What to do? Some options</a:t>
            </a:r>
          </a:p>
        </p:txBody>
      </p:sp>
      <p:sp>
        <p:nvSpPr>
          <p:cNvPr id="3" name="Content Placeholder 2">
            <a:extLst>
              <a:ext uri="{FF2B5EF4-FFF2-40B4-BE49-F238E27FC236}">
                <a16:creationId xmlns:a16="http://schemas.microsoft.com/office/drawing/2014/main" id="{F3CADEC7-C977-85C5-4AB1-065DBB96EAAE}"/>
              </a:ext>
            </a:extLst>
          </p:cNvPr>
          <p:cNvSpPr>
            <a:spLocks noGrp="1"/>
          </p:cNvSpPr>
          <p:nvPr>
            <p:ph idx="1"/>
          </p:nvPr>
        </p:nvSpPr>
        <p:spPr/>
        <p:txBody>
          <a:bodyPr/>
          <a:lstStyle/>
          <a:p>
            <a:pPr marL="514350" indent="-514350">
              <a:buFont typeface="+mj-lt"/>
              <a:buAutoNum type="arabicPeriod"/>
            </a:pPr>
            <a:r>
              <a:rPr lang="en-US" dirty="0"/>
              <a:t>Write C/C++ code without (or with fewer of) these bugs in it</a:t>
            </a:r>
          </a:p>
          <a:p>
            <a:pPr marL="514350" indent="-514350">
              <a:buFont typeface="+mj-lt"/>
              <a:buAutoNum type="arabicPeriod"/>
            </a:pPr>
            <a:r>
              <a:rPr lang="en-US" dirty="0"/>
              <a:t>Write code in a </a:t>
            </a:r>
            <a:r>
              <a:rPr lang="en-US" i="1" dirty="0"/>
              <a:t>memory safe</a:t>
            </a:r>
            <a:r>
              <a:rPr lang="en-US" dirty="0"/>
              <a:t> language</a:t>
            </a:r>
          </a:p>
          <a:p>
            <a:pPr marL="514350" indent="-514350">
              <a:buFont typeface="+mj-lt"/>
              <a:buAutoNum type="arabicPeriod"/>
            </a:pPr>
            <a:r>
              <a:rPr lang="en-US" dirty="0"/>
              <a:t>Leverage compiler and OS-level </a:t>
            </a:r>
            <a:r>
              <a:rPr lang="en-US" i="1" dirty="0"/>
              <a:t>mitigations</a:t>
            </a:r>
            <a:r>
              <a:rPr lang="en-US" dirty="0"/>
              <a:t> that</a:t>
            </a:r>
          </a:p>
          <a:p>
            <a:pPr marL="914400" lvl="1" indent="-457200">
              <a:buFont typeface="+mj-lt"/>
              <a:buAutoNum type="arabicPeriod"/>
            </a:pPr>
            <a:r>
              <a:rPr lang="en-US" dirty="0"/>
              <a:t>make the bugs more difficult to exploit, and/or</a:t>
            </a:r>
          </a:p>
          <a:p>
            <a:pPr marL="914400" lvl="1" indent="-457200">
              <a:buFont typeface="+mj-lt"/>
              <a:buAutoNum type="arabicPeriod"/>
            </a:pPr>
            <a:r>
              <a:rPr lang="en-US" dirty="0"/>
              <a:t>limit the damage/scope of an exploitation</a:t>
            </a:r>
          </a:p>
          <a:p>
            <a:endParaRPr lang="en-US" dirty="0"/>
          </a:p>
        </p:txBody>
      </p:sp>
      <p:sp>
        <p:nvSpPr>
          <p:cNvPr id="5" name="TextBox 4">
            <a:extLst>
              <a:ext uri="{FF2B5EF4-FFF2-40B4-BE49-F238E27FC236}">
                <a16:creationId xmlns:a16="http://schemas.microsoft.com/office/drawing/2014/main" id="{AC68E4B6-3681-AF8D-0B13-0E57825F0E0A}"/>
              </a:ext>
            </a:extLst>
          </p:cNvPr>
          <p:cNvSpPr txBox="1"/>
          <p:nvPr/>
        </p:nvSpPr>
        <p:spPr>
          <a:xfrm>
            <a:off x="838200" y="1794629"/>
            <a:ext cx="9342895" cy="523220"/>
          </a:xfrm>
          <a:prstGeom prst="rect">
            <a:avLst/>
          </a:prstGeom>
          <a:solidFill>
            <a:schemeClr val="bg1"/>
          </a:solidFill>
        </p:spPr>
        <p:txBody>
          <a:bodyPr wrap="square">
            <a:spAutoFit/>
          </a:bodyPr>
          <a:lstStyle/>
          <a:p>
            <a:pPr marL="514350" indent="-514350">
              <a:buFont typeface="+mj-lt"/>
              <a:buAutoNum type="arabicPeriod"/>
            </a:pPr>
            <a:r>
              <a:rPr lang="en-US" sz="2800" dirty="0"/>
              <a:t>Write C/C++ code without (or with fewer of) these bugs in it</a:t>
            </a:r>
          </a:p>
        </p:txBody>
      </p:sp>
    </p:spTree>
    <p:extLst>
      <p:ext uri="{BB962C8B-B14F-4D97-AF65-F5344CB8AC3E}">
        <p14:creationId xmlns:p14="http://schemas.microsoft.com/office/powerpoint/2010/main" val="1337998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A569B-6B9F-4299-7E25-C6CF069BEF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9692536-806C-D551-7BCD-1608A1F3A7CE}"/>
              </a:ext>
            </a:extLst>
          </p:cNvPr>
          <p:cNvPicPr>
            <a:picLocks noChangeAspect="1"/>
          </p:cNvPicPr>
          <p:nvPr/>
        </p:nvPicPr>
        <p:blipFill>
          <a:blip r:embed="rId3"/>
          <a:stretch>
            <a:fillRect/>
          </a:stretch>
        </p:blipFill>
        <p:spPr>
          <a:xfrm>
            <a:off x="6542643" y="0"/>
            <a:ext cx="4779094" cy="6858000"/>
          </a:xfrm>
          <a:prstGeom prst="rect">
            <a:avLst/>
          </a:prstGeom>
        </p:spPr>
      </p:pic>
      <p:pic>
        <p:nvPicPr>
          <p:cNvPr id="4" name="Picture 3">
            <a:extLst>
              <a:ext uri="{FF2B5EF4-FFF2-40B4-BE49-F238E27FC236}">
                <a16:creationId xmlns:a16="http://schemas.microsoft.com/office/drawing/2014/main" id="{0DA9B808-735E-EB53-1BB3-F3E92086574F}"/>
              </a:ext>
            </a:extLst>
          </p:cNvPr>
          <p:cNvPicPr>
            <a:picLocks noChangeAspect="1"/>
          </p:cNvPicPr>
          <p:nvPr/>
        </p:nvPicPr>
        <p:blipFill>
          <a:blip r:embed="rId4"/>
          <a:stretch>
            <a:fillRect/>
          </a:stretch>
        </p:blipFill>
        <p:spPr>
          <a:xfrm>
            <a:off x="487090" y="0"/>
            <a:ext cx="5660571" cy="6858000"/>
          </a:xfrm>
          <a:prstGeom prst="rect">
            <a:avLst/>
          </a:prstGeom>
        </p:spPr>
      </p:pic>
      <p:sp>
        <p:nvSpPr>
          <p:cNvPr id="5" name="TextBox 4">
            <a:extLst>
              <a:ext uri="{FF2B5EF4-FFF2-40B4-BE49-F238E27FC236}">
                <a16:creationId xmlns:a16="http://schemas.microsoft.com/office/drawing/2014/main" id="{BDAACBB8-0EAF-AFC8-0673-F5582BF12221}"/>
              </a:ext>
            </a:extLst>
          </p:cNvPr>
          <p:cNvSpPr txBox="1"/>
          <p:nvPr/>
        </p:nvSpPr>
        <p:spPr>
          <a:xfrm>
            <a:off x="1424552" y="6226294"/>
            <a:ext cx="9342895" cy="523220"/>
          </a:xfrm>
          <a:prstGeom prst="rect">
            <a:avLst/>
          </a:prstGeom>
          <a:solidFill>
            <a:schemeClr val="bg1"/>
          </a:solidFill>
        </p:spPr>
        <p:txBody>
          <a:bodyPr wrap="square">
            <a:spAutoFit/>
          </a:bodyPr>
          <a:lstStyle/>
          <a:p>
            <a:pPr marL="514350" indent="-514350">
              <a:buFont typeface="+mj-lt"/>
              <a:buAutoNum type="arabicPeriod"/>
            </a:pPr>
            <a:r>
              <a:rPr lang="en-US" sz="2800" dirty="0"/>
              <a:t>Write C/C++ code without (or with fewer of) these bugs in it</a:t>
            </a:r>
          </a:p>
        </p:txBody>
      </p:sp>
    </p:spTree>
    <p:extLst>
      <p:ext uri="{BB962C8B-B14F-4D97-AF65-F5344CB8AC3E}">
        <p14:creationId xmlns:p14="http://schemas.microsoft.com/office/powerpoint/2010/main" val="2996633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8524</TotalTime>
  <Words>1644</Words>
  <Application>Microsoft Macintosh PowerPoint</Application>
  <PresentationFormat>Widescreen</PresentationFormat>
  <Paragraphs>213</Paragraphs>
  <Slides>48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Roboto</vt:lpstr>
      <vt:lpstr>Source Sans Pro</vt:lpstr>
      <vt:lpstr>Verdana</vt:lpstr>
      <vt:lpstr>Office Theme</vt:lpstr>
      <vt:lpstr>Empirical Security &amp; Privacy, for Humans</vt:lpstr>
      <vt:lpstr>How would you answer this question?</vt:lpstr>
      <vt:lpstr>A story of memory (un)safety</vt:lpstr>
      <vt:lpstr>PowerPoint Presentation</vt:lpstr>
      <vt:lpstr>Violations of memory safety</vt:lpstr>
      <vt:lpstr>PowerPoint Presentation</vt:lpstr>
      <vt:lpstr>PowerPoint Presentation</vt:lpstr>
      <vt:lpstr>What to do? Some options</vt:lpstr>
      <vt:lpstr>PowerPoint Presentation</vt:lpstr>
      <vt:lpstr>PowerPoint Presentation</vt:lpstr>
      <vt:lpstr>PowerPoint Presentation</vt:lpstr>
      <vt:lpstr>How’s that going?</vt:lpstr>
      <vt:lpstr>How’s that going?</vt:lpstr>
      <vt:lpstr>What to do? Some options</vt:lpstr>
      <vt:lpstr>PowerPoint Presentation</vt:lpstr>
      <vt:lpstr>How’s that going?</vt:lpstr>
      <vt:lpstr>How’s that going?</vt:lpstr>
      <vt:lpstr>How’s that going?</vt:lpstr>
      <vt:lpstr>PowerPoint Presentation</vt:lpstr>
      <vt:lpstr>What to do? Some options</vt:lpstr>
      <vt:lpstr>PowerPoint Presentation</vt:lpstr>
      <vt:lpstr>How’s that going?</vt:lpstr>
      <vt:lpstr>How’s that going?</vt:lpstr>
      <vt:lpstr>How’s that going?</vt:lpstr>
      <vt:lpstr>How’s that going?</vt:lpstr>
      <vt:lpstr>PowerPoint Presentation</vt:lpstr>
      <vt:lpstr>PowerPoint Presentation</vt:lpstr>
      <vt:lpstr>PowerPoint Presentation</vt:lpstr>
      <vt:lpstr>PowerPoint Presentation</vt:lpstr>
      <vt:lpstr>PowerPoint Presentation</vt:lpstr>
      <vt:lpstr>The big picture</vt:lpstr>
      <vt:lpstr>The big picture</vt:lpstr>
      <vt:lpstr>So: What would you do?</vt:lpstr>
      <vt:lpstr>Empirical Security &amp; Privacy, for Humans</vt:lpstr>
      <vt:lpstr>Goals for the course</vt:lpstr>
      <vt:lpstr>PowerPoint Presentation</vt:lpstr>
      <vt:lpstr>Goals for the course</vt:lpstr>
      <vt:lpstr>PowerPoint Presentation</vt:lpstr>
      <vt:lpstr>Approach</vt:lpstr>
      <vt:lpstr>Read papers: Question, understand, improve</vt:lpstr>
      <vt:lpstr>Class prep</vt:lpstr>
      <vt:lpstr>Guest lectures (so far)</vt:lpstr>
      <vt:lpstr>Present papers: Distill, reveal, dive deep</vt:lpstr>
      <vt:lpstr>Projects</vt:lpstr>
      <vt:lpstr>About me</vt:lpstr>
      <vt:lpstr>About me</vt:lpstr>
      <vt:lpstr>About me</vt:lpstr>
      <vt:lpstr>Reading for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Hicks, Michael W</cp:lastModifiedBy>
  <cp:revision>175</cp:revision>
  <dcterms:created xsi:type="dcterms:W3CDTF">2025-02-03T22:02:42Z</dcterms:created>
  <dcterms:modified xsi:type="dcterms:W3CDTF">2025-08-29T19:52:17Z</dcterms:modified>
</cp:coreProperties>
</file>