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382" r:id="rId3"/>
    <p:sldId id="388" r:id="rId4"/>
    <p:sldId id="269" r:id="rId5"/>
    <p:sldId id="272" r:id="rId6"/>
    <p:sldId id="274" r:id="rId7"/>
    <p:sldId id="276" r:id="rId8"/>
    <p:sldId id="394" r:id="rId9"/>
    <p:sldId id="281" r:id="rId10"/>
    <p:sldId id="282" r:id="rId11"/>
    <p:sldId id="395" r:id="rId12"/>
    <p:sldId id="398" r:id="rId13"/>
    <p:sldId id="399" r:id="rId14"/>
    <p:sldId id="396" r:id="rId15"/>
    <p:sldId id="400" r:id="rId16"/>
    <p:sldId id="401" r:id="rId17"/>
    <p:sldId id="397" r:id="rId18"/>
    <p:sldId id="402" r:id="rId19"/>
    <p:sldId id="403" r:id="rId20"/>
    <p:sldId id="404" r:id="rId21"/>
    <p:sldId id="417" r:id="rId22"/>
    <p:sldId id="391" r:id="rId23"/>
    <p:sldId id="410" r:id="rId24"/>
    <p:sldId id="392" r:id="rId25"/>
    <p:sldId id="390" r:id="rId26"/>
    <p:sldId id="409" r:id="rId27"/>
    <p:sldId id="408" r:id="rId28"/>
    <p:sldId id="393" r:id="rId29"/>
    <p:sldId id="405" r:id="rId30"/>
    <p:sldId id="411" r:id="rId31"/>
    <p:sldId id="414" r:id="rId32"/>
    <p:sldId id="412" r:id="rId33"/>
    <p:sldId id="413" r:id="rId34"/>
    <p:sldId id="415" r:id="rId35"/>
    <p:sldId id="406" r:id="rId36"/>
    <p:sldId id="41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59"/>
    <p:restoredTop sz="65850"/>
  </p:normalViewPr>
  <p:slideViewPr>
    <p:cSldViewPr snapToGrid="0">
      <p:cViewPr>
        <p:scale>
          <a:sx n="65" d="100"/>
          <a:sy n="65" d="100"/>
        </p:scale>
        <p:origin x="376" y="5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10/13/25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a:t>
            </a:fld>
            <a:endParaRPr lang="en-US"/>
          </a:p>
        </p:txBody>
      </p:sp>
    </p:spTree>
    <p:extLst>
      <p:ext uri="{BB962C8B-B14F-4D97-AF65-F5344CB8AC3E}">
        <p14:creationId xmlns:p14="http://schemas.microsoft.com/office/powerpoint/2010/main" val="195819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3ED54FD-30A0-B454-7258-790ADD5E78FC}"/>
            </a:ext>
          </a:extLst>
        </p:cNvPr>
        <p:cNvGrpSpPr/>
        <p:nvPr/>
      </p:nvGrpSpPr>
      <p:grpSpPr>
        <a:xfrm>
          <a:off x="0" y="0"/>
          <a:ext cx="0" cy="0"/>
          <a:chOff x="0" y="0"/>
          <a:chExt cx="0" cy="0"/>
        </a:xfrm>
      </p:grpSpPr>
      <p:sp>
        <p:nvSpPr>
          <p:cNvPr id="223" name="Google Shape;223;g2059751337d_0_130:notes">
            <a:extLst>
              <a:ext uri="{FF2B5EF4-FFF2-40B4-BE49-F238E27FC236}">
                <a16:creationId xmlns:a16="http://schemas.microsoft.com/office/drawing/2014/main" id="{8A2E76F6-1588-27F1-A8DB-FE89C22EEB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059751337d_0_130:notes">
            <a:extLst>
              <a:ext uri="{FF2B5EF4-FFF2-40B4-BE49-F238E27FC236}">
                <a16:creationId xmlns:a16="http://schemas.microsoft.com/office/drawing/2014/main" id="{8156A109-3652-1859-0F0C-A8646D1F9B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659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2775B47-9EBD-CC59-4B46-549398D16279}"/>
            </a:ext>
          </a:extLst>
        </p:cNvPr>
        <p:cNvGrpSpPr/>
        <p:nvPr/>
      </p:nvGrpSpPr>
      <p:grpSpPr>
        <a:xfrm>
          <a:off x="0" y="0"/>
          <a:ext cx="0" cy="0"/>
          <a:chOff x="0" y="0"/>
          <a:chExt cx="0" cy="0"/>
        </a:xfrm>
      </p:grpSpPr>
      <p:sp>
        <p:nvSpPr>
          <p:cNvPr id="223" name="Google Shape;223;g2059751337d_0_130:notes">
            <a:extLst>
              <a:ext uri="{FF2B5EF4-FFF2-40B4-BE49-F238E27FC236}">
                <a16:creationId xmlns:a16="http://schemas.microsoft.com/office/drawing/2014/main" id="{B0E0C4ED-A63B-3E75-D4DB-A0BDE66D59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059751337d_0_130:notes">
            <a:extLst>
              <a:ext uri="{FF2B5EF4-FFF2-40B4-BE49-F238E27FC236}">
                <a16:creationId xmlns:a16="http://schemas.microsoft.com/office/drawing/2014/main" id="{0EB10B64-DF89-CBBB-DAFE-12E1FE4BB5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52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22806FD8-6F93-CCCA-2211-48AB57CF5529}"/>
            </a:ext>
          </a:extLst>
        </p:cNvPr>
        <p:cNvGrpSpPr/>
        <p:nvPr/>
      </p:nvGrpSpPr>
      <p:grpSpPr>
        <a:xfrm>
          <a:off x="0" y="0"/>
          <a:ext cx="0" cy="0"/>
          <a:chOff x="0" y="0"/>
          <a:chExt cx="0" cy="0"/>
        </a:xfrm>
      </p:grpSpPr>
      <p:sp>
        <p:nvSpPr>
          <p:cNvPr id="256" name="Google Shape;256;g1724d52e6c6_1_71:notes">
            <a:extLst>
              <a:ext uri="{FF2B5EF4-FFF2-40B4-BE49-F238E27FC236}">
                <a16:creationId xmlns:a16="http://schemas.microsoft.com/office/drawing/2014/main" id="{709C992C-4E56-FEF6-4733-4B532DE471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24d52e6c6_1_71:notes">
            <a:extLst>
              <a:ext uri="{FF2B5EF4-FFF2-40B4-BE49-F238E27FC236}">
                <a16:creationId xmlns:a16="http://schemas.microsoft.com/office/drawing/2014/main" id="{EB29DC70-A5F7-DEFB-BB14-A971D7BF3C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SzPts val="1400"/>
              <a:buChar char="●"/>
            </a:pPr>
            <a:r>
              <a:rPr lang="en-US" sz="1200" b="1" dirty="0"/>
              <a:t>Company B</a:t>
            </a:r>
            <a:r>
              <a:rPr lang="en-US" sz="1200" dirty="0"/>
              <a:t> </a:t>
            </a:r>
            <a:r>
              <a:rPr lang="en-US" sz="1200" b="1" dirty="0"/>
              <a:t>matches employers </a:t>
            </a:r>
            <a:r>
              <a:rPr lang="en-US" sz="1200" dirty="0"/>
              <a:t>(jobs) with j</a:t>
            </a:r>
            <a:r>
              <a:rPr lang="en-US" sz="1200" b="1" dirty="0"/>
              <a:t>ob applicants</a:t>
            </a:r>
            <a:r>
              <a:rPr lang="en-US" sz="1200" dirty="0"/>
              <a:t>; the company is </a:t>
            </a:r>
            <a:r>
              <a:rPr lang="en-US" sz="1200" b="1" dirty="0"/>
              <a:t>growing rapidly</a:t>
            </a:r>
            <a:r>
              <a:rPr lang="en-US" sz="1200" dirty="0"/>
              <a:t> and will have 100x more job applicants in five years</a:t>
            </a:r>
          </a:p>
          <a:p>
            <a:pPr marL="457200" lvl="0" indent="-317500" algn="l" rtl="0">
              <a:lnSpc>
                <a:spcPct val="115000"/>
              </a:lnSpc>
              <a:spcBef>
                <a:spcPts val="0"/>
              </a:spcBef>
              <a:spcAft>
                <a:spcPts val="0"/>
              </a:spcAft>
              <a:buSzPts val="1400"/>
              <a:buChar char="●"/>
            </a:pPr>
            <a:r>
              <a:rPr lang="en-US" sz="1200" dirty="0"/>
              <a:t>Job </a:t>
            </a:r>
            <a:r>
              <a:rPr lang="en-US" sz="1200" b="1" dirty="0"/>
              <a:t>application packets </a:t>
            </a:r>
            <a:r>
              <a:rPr lang="en-US" sz="1200" dirty="0"/>
              <a:t>are </a:t>
            </a:r>
            <a:r>
              <a:rPr lang="en-US" sz="1200" b="1" dirty="0"/>
              <a:t>confidential</a:t>
            </a:r>
            <a:r>
              <a:rPr lang="en-US" sz="1200" dirty="0"/>
              <a:t>, as are some job-specific questions</a:t>
            </a:r>
          </a:p>
          <a:p>
            <a:pPr marL="457200" lvl="0" indent="-317500" algn="l" rtl="0">
              <a:lnSpc>
                <a:spcPct val="115000"/>
              </a:lnSpc>
              <a:spcBef>
                <a:spcPts val="0"/>
              </a:spcBef>
              <a:spcAft>
                <a:spcPts val="0"/>
              </a:spcAft>
              <a:buSzPts val="1400"/>
              <a:buChar char="●"/>
            </a:pPr>
            <a:r>
              <a:rPr lang="en-US" sz="1200" dirty="0"/>
              <a:t>Company B’s </a:t>
            </a:r>
            <a:r>
              <a:rPr lang="en-US" sz="1200" b="1" dirty="0"/>
              <a:t>AI job-to-applicant matching system</a:t>
            </a:r>
            <a:r>
              <a:rPr lang="en-US" sz="1200" dirty="0"/>
              <a:t> is </a:t>
            </a:r>
            <a:r>
              <a:rPr lang="en-US" sz="1200" b="1" dirty="0"/>
              <a:t>suspected </a:t>
            </a:r>
            <a:r>
              <a:rPr lang="en-US" sz="1200" dirty="0"/>
              <a:t>to have </a:t>
            </a:r>
            <a:r>
              <a:rPr lang="en-US" sz="1200" b="1" dirty="0"/>
              <a:t>racial </a:t>
            </a:r>
            <a:r>
              <a:rPr lang="en-US" sz="1200" dirty="0"/>
              <a:t>and </a:t>
            </a:r>
            <a:r>
              <a:rPr lang="en-US" sz="1200" b="1" dirty="0"/>
              <a:t>gender biases</a:t>
            </a:r>
          </a:p>
          <a:p>
            <a:pPr marL="457200" lvl="0" indent="-317500" algn="l" rtl="0">
              <a:lnSpc>
                <a:spcPct val="115000"/>
              </a:lnSpc>
              <a:spcBef>
                <a:spcPts val="0"/>
              </a:spcBef>
              <a:spcAft>
                <a:spcPts val="0"/>
              </a:spcAft>
              <a:buSzPts val="1400"/>
              <a:buChar char="●"/>
            </a:pPr>
            <a:r>
              <a:rPr lang="en-US" sz="1200" dirty="0"/>
              <a:t>Company B is </a:t>
            </a:r>
            <a:r>
              <a:rPr lang="en-US" sz="1200" b="1" dirty="0"/>
              <a:t>compromised </a:t>
            </a:r>
            <a:r>
              <a:rPr lang="en-US" sz="1200" dirty="0"/>
              <a:t>and the entirety of their </a:t>
            </a:r>
            <a:r>
              <a:rPr lang="en-US" sz="1200" b="1" dirty="0"/>
              <a:t>data </a:t>
            </a:r>
            <a:r>
              <a:rPr lang="en-US" sz="1200" dirty="0"/>
              <a:t>(all past jobs, all past application packets, internal ML model) is </a:t>
            </a:r>
            <a:r>
              <a:rPr lang="en-US" sz="1200" b="1" dirty="0"/>
              <a:t>stolen</a:t>
            </a:r>
          </a:p>
          <a:p>
            <a:pPr marL="457200" lvl="0" indent="-317500" algn="l" rtl="0">
              <a:lnSpc>
                <a:spcPct val="115000"/>
              </a:lnSpc>
              <a:spcBef>
                <a:spcPts val="0"/>
              </a:spcBef>
              <a:spcAft>
                <a:spcPts val="0"/>
              </a:spcAft>
              <a:buSzPts val="1400"/>
              <a:buChar char="●"/>
            </a:pPr>
            <a:r>
              <a:rPr lang="en-US" sz="1200" b="1" dirty="0"/>
              <a:t>Researchers wish </a:t>
            </a:r>
            <a:r>
              <a:rPr lang="en-US" sz="1200" dirty="0"/>
              <a:t>to </a:t>
            </a:r>
            <a:r>
              <a:rPr lang="en-US" sz="1200" b="1" dirty="0"/>
              <a:t>study </a:t>
            </a:r>
            <a:r>
              <a:rPr lang="en-US" sz="1200" dirty="0"/>
              <a:t>the </a:t>
            </a:r>
            <a:r>
              <a:rPr lang="en-US" sz="1200" b="1" dirty="0"/>
              <a:t>stolen data</a:t>
            </a:r>
            <a:r>
              <a:rPr lang="en-US" sz="1200" dirty="0"/>
              <a:t>, to scientifically </a:t>
            </a:r>
            <a:r>
              <a:rPr lang="en-US" sz="1200" b="1" dirty="0"/>
              <a:t>measure </a:t>
            </a:r>
            <a:r>
              <a:rPr lang="en-US" sz="1200" dirty="0"/>
              <a:t>racial and gender </a:t>
            </a:r>
            <a:r>
              <a:rPr lang="en-US" sz="1200" b="1" dirty="0"/>
              <a:t>biases </a:t>
            </a:r>
            <a:r>
              <a:rPr lang="en-US" sz="1200" dirty="0"/>
              <a:t>and, if biases are found, </a:t>
            </a:r>
            <a:r>
              <a:rPr lang="en-US" sz="1200" b="1" dirty="0"/>
              <a:t>measure </a:t>
            </a:r>
            <a:r>
              <a:rPr lang="en-US" sz="1200" dirty="0"/>
              <a:t>the </a:t>
            </a:r>
            <a:r>
              <a:rPr lang="en-US" sz="1200" b="1" dirty="0"/>
              <a:t>impacts </a:t>
            </a:r>
            <a:r>
              <a:rPr lang="en-US" sz="1200" dirty="0"/>
              <a:t>of biases on </a:t>
            </a:r>
            <a:r>
              <a:rPr lang="en-US" sz="1200" b="1" dirty="0"/>
              <a:t>past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a:t>
            </a:r>
            <a:r>
              <a:rPr lang="en-US" sz="1200" dirty="0"/>
              <a:t>also wish to study the data and </a:t>
            </a:r>
            <a:r>
              <a:rPr lang="en-US" sz="1200" b="1" dirty="0"/>
              <a:t>assess </a:t>
            </a:r>
            <a:r>
              <a:rPr lang="en-US" sz="1200" dirty="0"/>
              <a:t>whether the </a:t>
            </a:r>
            <a:r>
              <a:rPr lang="en-US" sz="1200" b="1" dirty="0"/>
              <a:t>AI </a:t>
            </a:r>
            <a:r>
              <a:rPr lang="en-US" sz="1200" dirty="0"/>
              <a:t>system is </a:t>
            </a:r>
            <a:r>
              <a:rPr lang="en-US" sz="1200" b="1" dirty="0"/>
              <a:t>vulnerable </a:t>
            </a:r>
            <a:r>
              <a:rPr lang="en-US" sz="1200" dirty="0"/>
              <a:t>to adversarial manipulation, which could also negatively impact future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plan </a:t>
            </a:r>
            <a:r>
              <a:rPr lang="en-US" sz="1200" dirty="0"/>
              <a:t>to propose </a:t>
            </a:r>
            <a:r>
              <a:rPr lang="en-US" sz="1200" b="1" dirty="0"/>
              <a:t>technical </a:t>
            </a:r>
            <a:r>
              <a:rPr lang="en-US" sz="1200" dirty="0"/>
              <a:t>and </a:t>
            </a:r>
            <a:r>
              <a:rPr lang="en-US" sz="1200" b="1" dirty="0"/>
              <a:t>policy mechanisms </a:t>
            </a:r>
            <a:r>
              <a:rPr lang="en-US" sz="1200" dirty="0"/>
              <a:t>to </a:t>
            </a:r>
            <a:r>
              <a:rPr lang="en-US" sz="1200" b="1" dirty="0"/>
              <a:t>mitigate </a:t>
            </a:r>
            <a:r>
              <a:rPr lang="en-US" sz="1200" dirty="0"/>
              <a:t>any issues (e.g., biases, vulnerabilities) that they uncover; removing biases means that </a:t>
            </a:r>
            <a:r>
              <a:rPr lang="en-US" sz="1200" b="1" dirty="0"/>
              <a:t>more people</a:t>
            </a:r>
            <a:r>
              <a:rPr lang="en-US" sz="1200" dirty="0"/>
              <a:t> will be </a:t>
            </a:r>
            <a:r>
              <a:rPr lang="en-US" sz="1200" b="1" dirty="0"/>
              <a:t>connected with jobs</a:t>
            </a:r>
            <a:r>
              <a:rPr lang="en-US" sz="1200" dirty="0"/>
              <a:t> (for our analysis, we assume that removing biases does not make it harder for other people to get jobs)</a:t>
            </a:r>
          </a:p>
          <a:p>
            <a:pPr marL="457200" lvl="0" indent="-317500" algn="l" rtl="0">
              <a:lnSpc>
                <a:spcPct val="115000"/>
              </a:lnSpc>
              <a:spcBef>
                <a:spcPts val="0"/>
              </a:spcBef>
              <a:spcAft>
                <a:spcPts val="0"/>
              </a:spcAft>
              <a:buSzPts val="1400"/>
              <a:buChar char="●"/>
            </a:pPr>
            <a:r>
              <a:rPr lang="en-US" sz="1200" dirty="0"/>
              <a:t>Many </a:t>
            </a:r>
            <a:r>
              <a:rPr lang="en-US" sz="1200" b="1" dirty="0"/>
              <a:t>job applicants </a:t>
            </a:r>
            <a:r>
              <a:rPr lang="en-US" sz="1200" dirty="0"/>
              <a:t>have publicly </a:t>
            </a:r>
            <a:r>
              <a:rPr lang="en-US" sz="1200" b="1" dirty="0"/>
              <a:t>stated </a:t>
            </a:r>
            <a:r>
              <a:rPr lang="en-US" sz="1200" dirty="0"/>
              <a:t>a </a:t>
            </a:r>
            <a:r>
              <a:rPr lang="en-US" sz="1200" b="1" dirty="0"/>
              <a:t>desire </a:t>
            </a:r>
            <a:r>
              <a:rPr lang="en-US" sz="1200" dirty="0"/>
              <a:t>that the </a:t>
            </a:r>
            <a:r>
              <a:rPr lang="en-US" sz="1200" b="1" dirty="0"/>
              <a:t>stolen data </a:t>
            </a:r>
            <a:r>
              <a:rPr lang="en-US" sz="1200" dirty="0"/>
              <a:t>be </a:t>
            </a:r>
            <a:r>
              <a:rPr lang="en-US" sz="1200" b="1" dirty="0"/>
              <a:t>permanently erased</a:t>
            </a:r>
            <a:r>
              <a:rPr lang="en-US" sz="1200" dirty="0"/>
              <a:t>, everywhere</a:t>
            </a:r>
          </a:p>
          <a:p>
            <a:pPr marL="457200" lvl="0" indent="-317500" algn="l" rtl="0">
              <a:lnSpc>
                <a:spcPct val="115000"/>
              </a:lnSpc>
              <a:spcBef>
                <a:spcPts val="0"/>
              </a:spcBef>
              <a:spcAft>
                <a:spcPts val="0"/>
              </a:spcAft>
              <a:buSzPts val="1400"/>
              <a:buChar char="●"/>
            </a:pPr>
            <a:r>
              <a:rPr lang="en-US" sz="1200" dirty="0"/>
              <a:t>The </a:t>
            </a:r>
            <a:r>
              <a:rPr lang="en-US" sz="1200" b="1" dirty="0"/>
              <a:t>researchers obtained </a:t>
            </a:r>
            <a:r>
              <a:rPr lang="en-US" sz="1200" dirty="0"/>
              <a:t>a copy of the </a:t>
            </a:r>
            <a:r>
              <a:rPr lang="en-US" sz="1200" b="1" dirty="0"/>
              <a:t>data </a:t>
            </a:r>
            <a:r>
              <a:rPr lang="en-US" sz="1200" dirty="0"/>
              <a:t>while still publicly available and, if they study the data, </a:t>
            </a:r>
            <a:r>
              <a:rPr lang="en-US" sz="1200" b="1" dirty="0"/>
              <a:t>must retain </a:t>
            </a:r>
            <a:r>
              <a:rPr lang="en-US" sz="1200" dirty="0"/>
              <a:t>a copy for use in results validation in case their results are challenged (e.g., challenged by Company B)</a:t>
            </a:r>
          </a:p>
          <a:p>
            <a:pPr marL="457200" lvl="0" indent="-317500" algn="l" rtl="0">
              <a:lnSpc>
                <a:spcPct val="115000"/>
              </a:lnSpc>
              <a:spcBef>
                <a:spcPts val="0"/>
              </a:spcBef>
              <a:spcAft>
                <a:spcPts val="0"/>
              </a:spcAft>
              <a:buSzPts val="1400"/>
              <a:buChar char="●"/>
            </a:pPr>
            <a:r>
              <a:rPr lang="en-US" sz="1200" b="1" i="1" dirty="0"/>
              <a:t>Question: </a:t>
            </a:r>
            <a:r>
              <a:rPr lang="en-US" sz="1200" i="1" dirty="0"/>
              <a:t>Should the researchers study this data?</a:t>
            </a:r>
            <a:endParaRPr lang="en-US"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1376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3E9DC4AA-5447-057A-7FED-3EEB640C90A4}"/>
            </a:ext>
          </a:extLst>
        </p:cNvPr>
        <p:cNvGrpSpPr/>
        <p:nvPr/>
      </p:nvGrpSpPr>
      <p:grpSpPr>
        <a:xfrm>
          <a:off x="0" y="0"/>
          <a:ext cx="0" cy="0"/>
          <a:chOff x="0" y="0"/>
          <a:chExt cx="0" cy="0"/>
        </a:xfrm>
      </p:grpSpPr>
      <p:sp>
        <p:nvSpPr>
          <p:cNvPr id="256" name="Google Shape;256;g1724d52e6c6_1_71:notes">
            <a:extLst>
              <a:ext uri="{FF2B5EF4-FFF2-40B4-BE49-F238E27FC236}">
                <a16:creationId xmlns:a16="http://schemas.microsoft.com/office/drawing/2014/main" id="{C183E2ED-AEB4-12BB-5624-FBE1FFE5C6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24d52e6c6_1_71:notes">
            <a:extLst>
              <a:ext uri="{FF2B5EF4-FFF2-40B4-BE49-F238E27FC236}">
                <a16:creationId xmlns:a16="http://schemas.microsoft.com/office/drawing/2014/main" id="{92320B13-47CB-2A98-AD2E-4A5B002487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SzPts val="1400"/>
              <a:buChar char="●"/>
            </a:pPr>
            <a:r>
              <a:rPr lang="en-US" sz="1200" b="1" dirty="0"/>
              <a:t>Company B</a:t>
            </a:r>
            <a:r>
              <a:rPr lang="en-US" sz="1200" dirty="0"/>
              <a:t> </a:t>
            </a:r>
            <a:r>
              <a:rPr lang="en-US" sz="1200" b="1" dirty="0"/>
              <a:t>matches employers </a:t>
            </a:r>
            <a:r>
              <a:rPr lang="en-US" sz="1200" dirty="0"/>
              <a:t>(jobs) with j</a:t>
            </a:r>
            <a:r>
              <a:rPr lang="en-US" sz="1200" b="1" dirty="0"/>
              <a:t>ob applicants</a:t>
            </a:r>
            <a:r>
              <a:rPr lang="en-US" sz="1200" dirty="0"/>
              <a:t>; the company is </a:t>
            </a:r>
            <a:r>
              <a:rPr lang="en-US" sz="1200" b="1" dirty="0"/>
              <a:t>growing rapidly</a:t>
            </a:r>
            <a:r>
              <a:rPr lang="en-US" sz="1200" dirty="0"/>
              <a:t> and will have 100x more job applicants in five years</a:t>
            </a:r>
          </a:p>
          <a:p>
            <a:pPr marL="457200" lvl="0" indent="-317500" algn="l" rtl="0">
              <a:lnSpc>
                <a:spcPct val="115000"/>
              </a:lnSpc>
              <a:spcBef>
                <a:spcPts val="0"/>
              </a:spcBef>
              <a:spcAft>
                <a:spcPts val="0"/>
              </a:spcAft>
              <a:buSzPts val="1400"/>
              <a:buChar char="●"/>
            </a:pPr>
            <a:r>
              <a:rPr lang="en-US" sz="1200" dirty="0"/>
              <a:t>Job </a:t>
            </a:r>
            <a:r>
              <a:rPr lang="en-US" sz="1200" b="1" dirty="0"/>
              <a:t>application packets </a:t>
            </a:r>
            <a:r>
              <a:rPr lang="en-US" sz="1200" dirty="0"/>
              <a:t>are </a:t>
            </a:r>
            <a:r>
              <a:rPr lang="en-US" sz="1200" b="1" dirty="0"/>
              <a:t>confidential</a:t>
            </a:r>
            <a:r>
              <a:rPr lang="en-US" sz="1200" dirty="0"/>
              <a:t>, as are some job-specific questions</a:t>
            </a:r>
          </a:p>
          <a:p>
            <a:pPr marL="457200" lvl="0" indent="-317500" algn="l" rtl="0">
              <a:lnSpc>
                <a:spcPct val="115000"/>
              </a:lnSpc>
              <a:spcBef>
                <a:spcPts val="0"/>
              </a:spcBef>
              <a:spcAft>
                <a:spcPts val="0"/>
              </a:spcAft>
              <a:buSzPts val="1400"/>
              <a:buChar char="●"/>
            </a:pPr>
            <a:r>
              <a:rPr lang="en-US" sz="1200" dirty="0"/>
              <a:t>Company B’s </a:t>
            </a:r>
            <a:r>
              <a:rPr lang="en-US" sz="1200" b="1" dirty="0"/>
              <a:t>AI job-to-applicant matching system</a:t>
            </a:r>
            <a:r>
              <a:rPr lang="en-US" sz="1200" dirty="0"/>
              <a:t> is </a:t>
            </a:r>
            <a:r>
              <a:rPr lang="en-US" sz="1200" b="1" dirty="0"/>
              <a:t>suspected </a:t>
            </a:r>
            <a:r>
              <a:rPr lang="en-US" sz="1200" dirty="0"/>
              <a:t>to have </a:t>
            </a:r>
            <a:r>
              <a:rPr lang="en-US" sz="1200" b="1" dirty="0"/>
              <a:t>racial </a:t>
            </a:r>
            <a:r>
              <a:rPr lang="en-US" sz="1200" dirty="0"/>
              <a:t>and </a:t>
            </a:r>
            <a:r>
              <a:rPr lang="en-US" sz="1200" b="1" dirty="0"/>
              <a:t>gender biases</a:t>
            </a:r>
          </a:p>
          <a:p>
            <a:pPr marL="457200" lvl="0" indent="-317500" algn="l" rtl="0">
              <a:lnSpc>
                <a:spcPct val="115000"/>
              </a:lnSpc>
              <a:spcBef>
                <a:spcPts val="0"/>
              </a:spcBef>
              <a:spcAft>
                <a:spcPts val="0"/>
              </a:spcAft>
              <a:buSzPts val="1400"/>
              <a:buChar char="●"/>
            </a:pPr>
            <a:r>
              <a:rPr lang="en-US" sz="1200" dirty="0"/>
              <a:t>Company B is </a:t>
            </a:r>
            <a:r>
              <a:rPr lang="en-US" sz="1200" b="1" dirty="0"/>
              <a:t>compromised </a:t>
            </a:r>
            <a:r>
              <a:rPr lang="en-US" sz="1200" dirty="0"/>
              <a:t>and the entirety of their </a:t>
            </a:r>
            <a:r>
              <a:rPr lang="en-US" sz="1200" b="1" dirty="0"/>
              <a:t>data </a:t>
            </a:r>
            <a:r>
              <a:rPr lang="en-US" sz="1200" dirty="0"/>
              <a:t>(all past jobs, all past application packets, internal ML model) is </a:t>
            </a:r>
            <a:r>
              <a:rPr lang="en-US" sz="1200" b="1" dirty="0"/>
              <a:t>stolen</a:t>
            </a:r>
          </a:p>
          <a:p>
            <a:pPr marL="457200" lvl="0" indent="-317500" algn="l" rtl="0">
              <a:lnSpc>
                <a:spcPct val="115000"/>
              </a:lnSpc>
              <a:spcBef>
                <a:spcPts val="0"/>
              </a:spcBef>
              <a:spcAft>
                <a:spcPts val="0"/>
              </a:spcAft>
              <a:buSzPts val="1400"/>
              <a:buChar char="●"/>
            </a:pPr>
            <a:r>
              <a:rPr lang="en-US" sz="1200" b="1" dirty="0"/>
              <a:t>Researchers wish </a:t>
            </a:r>
            <a:r>
              <a:rPr lang="en-US" sz="1200" dirty="0"/>
              <a:t>to </a:t>
            </a:r>
            <a:r>
              <a:rPr lang="en-US" sz="1200" b="1" dirty="0"/>
              <a:t>study </a:t>
            </a:r>
            <a:r>
              <a:rPr lang="en-US" sz="1200" dirty="0"/>
              <a:t>the </a:t>
            </a:r>
            <a:r>
              <a:rPr lang="en-US" sz="1200" b="1" dirty="0"/>
              <a:t>stolen data</a:t>
            </a:r>
            <a:r>
              <a:rPr lang="en-US" sz="1200" dirty="0"/>
              <a:t>, to scientifically </a:t>
            </a:r>
            <a:r>
              <a:rPr lang="en-US" sz="1200" b="1" dirty="0"/>
              <a:t>measure </a:t>
            </a:r>
            <a:r>
              <a:rPr lang="en-US" sz="1200" dirty="0"/>
              <a:t>racial and gender </a:t>
            </a:r>
            <a:r>
              <a:rPr lang="en-US" sz="1200" b="1" dirty="0"/>
              <a:t>biases </a:t>
            </a:r>
            <a:r>
              <a:rPr lang="en-US" sz="1200" dirty="0"/>
              <a:t>and, if biases are found, </a:t>
            </a:r>
            <a:r>
              <a:rPr lang="en-US" sz="1200" b="1" dirty="0"/>
              <a:t>measure </a:t>
            </a:r>
            <a:r>
              <a:rPr lang="en-US" sz="1200" dirty="0"/>
              <a:t>the </a:t>
            </a:r>
            <a:r>
              <a:rPr lang="en-US" sz="1200" b="1" dirty="0"/>
              <a:t>impacts </a:t>
            </a:r>
            <a:r>
              <a:rPr lang="en-US" sz="1200" dirty="0"/>
              <a:t>of biases on </a:t>
            </a:r>
            <a:r>
              <a:rPr lang="en-US" sz="1200" b="1" dirty="0"/>
              <a:t>past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a:t>
            </a:r>
            <a:r>
              <a:rPr lang="en-US" sz="1200" dirty="0"/>
              <a:t>also wish to study the data and </a:t>
            </a:r>
            <a:r>
              <a:rPr lang="en-US" sz="1200" b="1" dirty="0"/>
              <a:t>assess </a:t>
            </a:r>
            <a:r>
              <a:rPr lang="en-US" sz="1200" dirty="0"/>
              <a:t>whether the </a:t>
            </a:r>
            <a:r>
              <a:rPr lang="en-US" sz="1200" b="1" dirty="0"/>
              <a:t>AI </a:t>
            </a:r>
            <a:r>
              <a:rPr lang="en-US" sz="1200" dirty="0"/>
              <a:t>system is </a:t>
            </a:r>
            <a:r>
              <a:rPr lang="en-US" sz="1200" b="1" dirty="0"/>
              <a:t>vulnerable </a:t>
            </a:r>
            <a:r>
              <a:rPr lang="en-US" sz="1200" dirty="0"/>
              <a:t>to adversarial manipulation, which could also negatively impact future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plan </a:t>
            </a:r>
            <a:r>
              <a:rPr lang="en-US" sz="1200" dirty="0"/>
              <a:t>to propose </a:t>
            </a:r>
            <a:r>
              <a:rPr lang="en-US" sz="1200" b="1" dirty="0"/>
              <a:t>technical </a:t>
            </a:r>
            <a:r>
              <a:rPr lang="en-US" sz="1200" dirty="0"/>
              <a:t>and </a:t>
            </a:r>
            <a:r>
              <a:rPr lang="en-US" sz="1200" b="1" dirty="0"/>
              <a:t>policy mechanisms </a:t>
            </a:r>
            <a:r>
              <a:rPr lang="en-US" sz="1200" dirty="0"/>
              <a:t>to </a:t>
            </a:r>
            <a:r>
              <a:rPr lang="en-US" sz="1200" b="1" dirty="0"/>
              <a:t>mitigate </a:t>
            </a:r>
            <a:r>
              <a:rPr lang="en-US" sz="1200" dirty="0"/>
              <a:t>any issues (e.g., biases, vulnerabilities) that they uncover; removing biases means that </a:t>
            </a:r>
            <a:r>
              <a:rPr lang="en-US" sz="1200" b="1" dirty="0"/>
              <a:t>more people</a:t>
            </a:r>
            <a:r>
              <a:rPr lang="en-US" sz="1200" dirty="0"/>
              <a:t> will be </a:t>
            </a:r>
            <a:r>
              <a:rPr lang="en-US" sz="1200" b="1" dirty="0"/>
              <a:t>connected with jobs</a:t>
            </a:r>
            <a:r>
              <a:rPr lang="en-US" sz="1200" dirty="0"/>
              <a:t> (for our analysis, we assume that removing biases does not make it harder for other people to get jobs)</a:t>
            </a:r>
          </a:p>
          <a:p>
            <a:pPr marL="457200" lvl="0" indent="-317500" algn="l" rtl="0">
              <a:lnSpc>
                <a:spcPct val="115000"/>
              </a:lnSpc>
              <a:spcBef>
                <a:spcPts val="0"/>
              </a:spcBef>
              <a:spcAft>
                <a:spcPts val="0"/>
              </a:spcAft>
              <a:buSzPts val="1400"/>
              <a:buChar char="●"/>
            </a:pPr>
            <a:r>
              <a:rPr lang="en-US" sz="1200" dirty="0"/>
              <a:t>Many </a:t>
            </a:r>
            <a:r>
              <a:rPr lang="en-US" sz="1200" b="1" dirty="0"/>
              <a:t>job applicants </a:t>
            </a:r>
            <a:r>
              <a:rPr lang="en-US" sz="1200" dirty="0"/>
              <a:t>have publicly </a:t>
            </a:r>
            <a:r>
              <a:rPr lang="en-US" sz="1200" b="1" dirty="0"/>
              <a:t>stated </a:t>
            </a:r>
            <a:r>
              <a:rPr lang="en-US" sz="1200" dirty="0"/>
              <a:t>a </a:t>
            </a:r>
            <a:r>
              <a:rPr lang="en-US" sz="1200" b="1" dirty="0"/>
              <a:t>desire </a:t>
            </a:r>
            <a:r>
              <a:rPr lang="en-US" sz="1200" dirty="0"/>
              <a:t>that the </a:t>
            </a:r>
            <a:r>
              <a:rPr lang="en-US" sz="1200" b="1" dirty="0"/>
              <a:t>stolen data </a:t>
            </a:r>
            <a:r>
              <a:rPr lang="en-US" sz="1200" dirty="0"/>
              <a:t>be </a:t>
            </a:r>
            <a:r>
              <a:rPr lang="en-US" sz="1200" b="1" dirty="0"/>
              <a:t>permanently erased</a:t>
            </a:r>
            <a:r>
              <a:rPr lang="en-US" sz="1200" dirty="0"/>
              <a:t>, everywhere</a:t>
            </a:r>
          </a:p>
          <a:p>
            <a:pPr marL="457200" lvl="0" indent="-317500" algn="l" rtl="0">
              <a:lnSpc>
                <a:spcPct val="115000"/>
              </a:lnSpc>
              <a:spcBef>
                <a:spcPts val="0"/>
              </a:spcBef>
              <a:spcAft>
                <a:spcPts val="0"/>
              </a:spcAft>
              <a:buSzPts val="1400"/>
              <a:buChar char="●"/>
            </a:pPr>
            <a:r>
              <a:rPr lang="en-US" sz="1200" dirty="0"/>
              <a:t>The </a:t>
            </a:r>
            <a:r>
              <a:rPr lang="en-US" sz="1200" b="1" dirty="0"/>
              <a:t>researchers obtained </a:t>
            </a:r>
            <a:r>
              <a:rPr lang="en-US" sz="1200" dirty="0"/>
              <a:t>a copy of the </a:t>
            </a:r>
            <a:r>
              <a:rPr lang="en-US" sz="1200" b="1" dirty="0"/>
              <a:t>data </a:t>
            </a:r>
            <a:r>
              <a:rPr lang="en-US" sz="1200" dirty="0"/>
              <a:t>while still publicly available and, if they study the data, </a:t>
            </a:r>
            <a:r>
              <a:rPr lang="en-US" sz="1200" b="1" dirty="0"/>
              <a:t>must retain </a:t>
            </a:r>
            <a:r>
              <a:rPr lang="en-US" sz="1200" dirty="0"/>
              <a:t>a copy for use in results validation in case their results are challenged (e.g., challenged by Company B)</a:t>
            </a:r>
          </a:p>
          <a:p>
            <a:pPr marL="457200" lvl="0" indent="-317500" algn="l" rtl="0">
              <a:lnSpc>
                <a:spcPct val="115000"/>
              </a:lnSpc>
              <a:spcBef>
                <a:spcPts val="0"/>
              </a:spcBef>
              <a:spcAft>
                <a:spcPts val="0"/>
              </a:spcAft>
              <a:buSzPts val="1400"/>
              <a:buChar char="●"/>
            </a:pPr>
            <a:r>
              <a:rPr lang="en-US" sz="1200" b="1" i="1" dirty="0"/>
              <a:t>Question: </a:t>
            </a:r>
            <a:r>
              <a:rPr lang="en-US" sz="1200" i="1" dirty="0"/>
              <a:t>Should the researchers study this data?</a:t>
            </a:r>
            <a:endParaRPr lang="en-US"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4113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DCF76359-6E1E-1595-D4EE-C05B49D5B0EF}"/>
            </a:ext>
          </a:extLst>
        </p:cNvPr>
        <p:cNvGrpSpPr/>
        <p:nvPr/>
      </p:nvGrpSpPr>
      <p:grpSpPr>
        <a:xfrm>
          <a:off x="0" y="0"/>
          <a:ext cx="0" cy="0"/>
          <a:chOff x="0" y="0"/>
          <a:chExt cx="0" cy="0"/>
        </a:xfrm>
      </p:grpSpPr>
      <p:sp>
        <p:nvSpPr>
          <p:cNvPr id="256" name="Google Shape;256;g1724d52e6c6_1_71:notes">
            <a:extLst>
              <a:ext uri="{FF2B5EF4-FFF2-40B4-BE49-F238E27FC236}">
                <a16:creationId xmlns:a16="http://schemas.microsoft.com/office/drawing/2014/main" id="{7B909432-29CF-C6C8-862B-60320E9480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24d52e6c6_1_71:notes">
            <a:extLst>
              <a:ext uri="{FF2B5EF4-FFF2-40B4-BE49-F238E27FC236}">
                <a16:creationId xmlns:a16="http://schemas.microsoft.com/office/drawing/2014/main" id="{BE06277C-B345-D2B7-709F-0D996A7BAE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SzPts val="1400"/>
              <a:buChar char="●"/>
            </a:pPr>
            <a:r>
              <a:rPr lang="en-US" sz="1200" b="1" dirty="0"/>
              <a:t>Company B</a:t>
            </a:r>
            <a:r>
              <a:rPr lang="en-US" sz="1200" dirty="0"/>
              <a:t> </a:t>
            </a:r>
            <a:r>
              <a:rPr lang="en-US" sz="1200" b="1" dirty="0"/>
              <a:t>matches employers </a:t>
            </a:r>
            <a:r>
              <a:rPr lang="en-US" sz="1200" dirty="0"/>
              <a:t>(jobs) with j</a:t>
            </a:r>
            <a:r>
              <a:rPr lang="en-US" sz="1200" b="1" dirty="0"/>
              <a:t>ob applicants</a:t>
            </a:r>
            <a:r>
              <a:rPr lang="en-US" sz="1200" dirty="0"/>
              <a:t>; the company is </a:t>
            </a:r>
            <a:r>
              <a:rPr lang="en-US" sz="1200" b="1" dirty="0"/>
              <a:t>growing rapidly</a:t>
            </a:r>
            <a:r>
              <a:rPr lang="en-US" sz="1200" dirty="0"/>
              <a:t> and will have 100x more job applicants in five years</a:t>
            </a:r>
          </a:p>
          <a:p>
            <a:pPr marL="457200" lvl="0" indent="-317500" algn="l" rtl="0">
              <a:lnSpc>
                <a:spcPct val="115000"/>
              </a:lnSpc>
              <a:spcBef>
                <a:spcPts val="0"/>
              </a:spcBef>
              <a:spcAft>
                <a:spcPts val="0"/>
              </a:spcAft>
              <a:buSzPts val="1400"/>
              <a:buChar char="●"/>
            </a:pPr>
            <a:r>
              <a:rPr lang="en-US" sz="1200" dirty="0"/>
              <a:t>Job </a:t>
            </a:r>
            <a:r>
              <a:rPr lang="en-US" sz="1200" b="1" dirty="0"/>
              <a:t>application packets </a:t>
            </a:r>
            <a:r>
              <a:rPr lang="en-US" sz="1200" dirty="0"/>
              <a:t>are </a:t>
            </a:r>
            <a:r>
              <a:rPr lang="en-US" sz="1200" b="1" dirty="0"/>
              <a:t>confidential</a:t>
            </a:r>
            <a:r>
              <a:rPr lang="en-US" sz="1200" dirty="0"/>
              <a:t>, as are some job-specific questions</a:t>
            </a:r>
          </a:p>
          <a:p>
            <a:pPr marL="457200" lvl="0" indent="-317500" algn="l" rtl="0">
              <a:lnSpc>
                <a:spcPct val="115000"/>
              </a:lnSpc>
              <a:spcBef>
                <a:spcPts val="0"/>
              </a:spcBef>
              <a:spcAft>
                <a:spcPts val="0"/>
              </a:spcAft>
              <a:buSzPts val="1400"/>
              <a:buChar char="●"/>
            </a:pPr>
            <a:r>
              <a:rPr lang="en-US" sz="1200" dirty="0"/>
              <a:t>Company B’s </a:t>
            </a:r>
            <a:r>
              <a:rPr lang="en-US" sz="1200" b="1" dirty="0"/>
              <a:t>AI job-to-applicant matching system</a:t>
            </a:r>
            <a:r>
              <a:rPr lang="en-US" sz="1200" dirty="0"/>
              <a:t> is </a:t>
            </a:r>
            <a:r>
              <a:rPr lang="en-US" sz="1200" b="1" dirty="0"/>
              <a:t>suspected </a:t>
            </a:r>
            <a:r>
              <a:rPr lang="en-US" sz="1200" dirty="0"/>
              <a:t>to have </a:t>
            </a:r>
            <a:r>
              <a:rPr lang="en-US" sz="1200" b="1" dirty="0"/>
              <a:t>racial </a:t>
            </a:r>
            <a:r>
              <a:rPr lang="en-US" sz="1200" dirty="0"/>
              <a:t>and </a:t>
            </a:r>
            <a:r>
              <a:rPr lang="en-US" sz="1200" b="1" dirty="0"/>
              <a:t>gender biases</a:t>
            </a:r>
          </a:p>
          <a:p>
            <a:pPr marL="457200" lvl="0" indent="-317500" algn="l" rtl="0">
              <a:lnSpc>
                <a:spcPct val="115000"/>
              </a:lnSpc>
              <a:spcBef>
                <a:spcPts val="0"/>
              </a:spcBef>
              <a:spcAft>
                <a:spcPts val="0"/>
              </a:spcAft>
              <a:buSzPts val="1400"/>
              <a:buChar char="●"/>
            </a:pPr>
            <a:r>
              <a:rPr lang="en-US" sz="1200" dirty="0"/>
              <a:t>Company B is </a:t>
            </a:r>
            <a:r>
              <a:rPr lang="en-US" sz="1200" b="1" dirty="0"/>
              <a:t>compromised </a:t>
            </a:r>
            <a:r>
              <a:rPr lang="en-US" sz="1200" dirty="0"/>
              <a:t>and the entirety of their </a:t>
            </a:r>
            <a:r>
              <a:rPr lang="en-US" sz="1200" b="1" dirty="0"/>
              <a:t>data </a:t>
            </a:r>
            <a:r>
              <a:rPr lang="en-US" sz="1200" dirty="0"/>
              <a:t>(all past jobs, all past application packets, internal ML model) is </a:t>
            </a:r>
            <a:r>
              <a:rPr lang="en-US" sz="1200" b="1" dirty="0"/>
              <a:t>stolen</a:t>
            </a:r>
          </a:p>
          <a:p>
            <a:pPr marL="457200" lvl="0" indent="-317500" algn="l" rtl="0">
              <a:lnSpc>
                <a:spcPct val="115000"/>
              </a:lnSpc>
              <a:spcBef>
                <a:spcPts val="0"/>
              </a:spcBef>
              <a:spcAft>
                <a:spcPts val="0"/>
              </a:spcAft>
              <a:buSzPts val="1400"/>
              <a:buChar char="●"/>
            </a:pPr>
            <a:r>
              <a:rPr lang="en-US" sz="1200" b="1" dirty="0"/>
              <a:t>Researchers wish </a:t>
            </a:r>
            <a:r>
              <a:rPr lang="en-US" sz="1200" dirty="0"/>
              <a:t>to </a:t>
            </a:r>
            <a:r>
              <a:rPr lang="en-US" sz="1200" b="1" dirty="0"/>
              <a:t>study </a:t>
            </a:r>
            <a:r>
              <a:rPr lang="en-US" sz="1200" dirty="0"/>
              <a:t>the </a:t>
            </a:r>
            <a:r>
              <a:rPr lang="en-US" sz="1200" b="1" dirty="0"/>
              <a:t>stolen data</a:t>
            </a:r>
            <a:r>
              <a:rPr lang="en-US" sz="1200" dirty="0"/>
              <a:t>, to scientifically </a:t>
            </a:r>
            <a:r>
              <a:rPr lang="en-US" sz="1200" b="1" dirty="0"/>
              <a:t>measure </a:t>
            </a:r>
            <a:r>
              <a:rPr lang="en-US" sz="1200" dirty="0"/>
              <a:t>racial and gender </a:t>
            </a:r>
            <a:r>
              <a:rPr lang="en-US" sz="1200" b="1" dirty="0"/>
              <a:t>biases </a:t>
            </a:r>
            <a:r>
              <a:rPr lang="en-US" sz="1200" dirty="0"/>
              <a:t>and, if biases are found, </a:t>
            </a:r>
            <a:r>
              <a:rPr lang="en-US" sz="1200" b="1" dirty="0"/>
              <a:t>measure </a:t>
            </a:r>
            <a:r>
              <a:rPr lang="en-US" sz="1200" dirty="0"/>
              <a:t>the </a:t>
            </a:r>
            <a:r>
              <a:rPr lang="en-US" sz="1200" b="1" dirty="0"/>
              <a:t>impacts </a:t>
            </a:r>
            <a:r>
              <a:rPr lang="en-US" sz="1200" dirty="0"/>
              <a:t>of biases on </a:t>
            </a:r>
            <a:r>
              <a:rPr lang="en-US" sz="1200" b="1" dirty="0"/>
              <a:t>past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a:t>
            </a:r>
            <a:r>
              <a:rPr lang="en-US" sz="1200" dirty="0"/>
              <a:t>also wish to study the data and </a:t>
            </a:r>
            <a:r>
              <a:rPr lang="en-US" sz="1200" b="1" dirty="0"/>
              <a:t>assess </a:t>
            </a:r>
            <a:r>
              <a:rPr lang="en-US" sz="1200" dirty="0"/>
              <a:t>whether the </a:t>
            </a:r>
            <a:r>
              <a:rPr lang="en-US" sz="1200" b="1" dirty="0"/>
              <a:t>AI </a:t>
            </a:r>
            <a:r>
              <a:rPr lang="en-US" sz="1200" dirty="0"/>
              <a:t>system is </a:t>
            </a:r>
            <a:r>
              <a:rPr lang="en-US" sz="1200" b="1" dirty="0"/>
              <a:t>vulnerable </a:t>
            </a:r>
            <a:r>
              <a:rPr lang="en-US" sz="1200" dirty="0"/>
              <a:t>to adversarial manipulation, which could also negatively impact future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plan </a:t>
            </a:r>
            <a:r>
              <a:rPr lang="en-US" sz="1200" dirty="0"/>
              <a:t>to propose </a:t>
            </a:r>
            <a:r>
              <a:rPr lang="en-US" sz="1200" b="1" dirty="0"/>
              <a:t>technical </a:t>
            </a:r>
            <a:r>
              <a:rPr lang="en-US" sz="1200" dirty="0"/>
              <a:t>and </a:t>
            </a:r>
            <a:r>
              <a:rPr lang="en-US" sz="1200" b="1" dirty="0"/>
              <a:t>policy mechanisms </a:t>
            </a:r>
            <a:r>
              <a:rPr lang="en-US" sz="1200" dirty="0"/>
              <a:t>to </a:t>
            </a:r>
            <a:r>
              <a:rPr lang="en-US" sz="1200" b="1" dirty="0"/>
              <a:t>mitigate </a:t>
            </a:r>
            <a:r>
              <a:rPr lang="en-US" sz="1200" dirty="0"/>
              <a:t>any issues (e.g., biases, vulnerabilities) that they uncover; removing biases means that </a:t>
            </a:r>
            <a:r>
              <a:rPr lang="en-US" sz="1200" b="1" dirty="0"/>
              <a:t>more people</a:t>
            </a:r>
            <a:r>
              <a:rPr lang="en-US" sz="1200" dirty="0"/>
              <a:t> will be </a:t>
            </a:r>
            <a:r>
              <a:rPr lang="en-US" sz="1200" b="1" dirty="0"/>
              <a:t>connected with jobs</a:t>
            </a:r>
            <a:r>
              <a:rPr lang="en-US" sz="1200" dirty="0"/>
              <a:t> (for our analysis, we assume that removing biases does not make it harder for other people to get jobs)</a:t>
            </a:r>
          </a:p>
          <a:p>
            <a:pPr marL="457200" lvl="0" indent="-317500" algn="l" rtl="0">
              <a:lnSpc>
                <a:spcPct val="115000"/>
              </a:lnSpc>
              <a:spcBef>
                <a:spcPts val="0"/>
              </a:spcBef>
              <a:spcAft>
                <a:spcPts val="0"/>
              </a:spcAft>
              <a:buSzPts val="1400"/>
              <a:buChar char="●"/>
            </a:pPr>
            <a:r>
              <a:rPr lang="en-US" sz="1200" dirty="0"/>
              <a:t>Many </a:t>
            </a:r>
            <a:r>
              <a:rPr lang="en-US" sz="1200" b="1" dirty="0"/>
              <a:t>job applicants </a:t>
            </a:r>
            <a:r>
              <a:rPr lang="en-US" sz="1200" dirty="0"/>
              <a:t>have publicly </a:t>
            </a:r>
            <a:r>
              <a:rPr lang="en-US" sz="1200" b="1" dirty="0"/>
              <a:t>stated </a:t>
            </a:r>
            <a:r>
              <a:rPr lang="en-US" sz="1200" dirty="0"/>
              <a:t>a </a:t>
            </a:r>
            <a:r>
              <a:rPr lang="en-US" sz="1200" b="1" dirty="0"/>
              <a:t>desire </a:t>
            </a:r>
            <a:r>
              <a:rPr lang="en-US" sz="1200" dirty="0"/>
              <a:t>that the </a:t>
            </a:r>
            <a:r>
              <a:rPr lang="en-US" sz="1200" b="1" dirty="0"/>
              <a:t>stolen data </a:t>
            </a:r>
            <a:r>
              <a:rPr lang="en-US" sz="1200" dirty="0"/>
              <a:t>be </a:t>
            </a:r>
            <a:r>
              <a:rPr lang="en-US" sz="1200" b="1" dirty="0"/>
              <a:t>permanently erased</a:t>
            </a:r>
            <a:r>
              <a:rPr lang="en-US" sz="1200" dirty="0"/>
              <a:t>, everywhere</a:t>
            </a:r>
          </a:p>
          <a:p>
            <a:pPr marL="457200" lvl="0" indent="-317500" algn="l" rtl="0">
              <a:lnSpc>
                <a:spcPct val="115000"/>
              </a:lnSpc>
              <a:spcBef>
                <a:spcPts val="0"/>
              </a:spcBef>
              <a:spcAft>
                <a:spcPts val="0"/>
              </a:spcAft>
              <a:buSzPts val="1400"/>
              <a:buChar char="●"/>
            </a:pPr>
            <a:r>
              <a:rPr lang="en-US" sz="1200" dirty="0"/>
              <a:t>The </a:t>
            </a:r>
            <a:r>
              <a:rPr lang="en-US" sz="1200" b="1" dirty="0"/>
              <a:t>researchers obtained </a:t>
            </a:r>
            <a:r>
              <a:rPr lang="en-US" sz="1200" dirty="0"/>
              <a:t>a copy of the </a:t>
            </a:r>
            <a:r>
              <a:rPr lang="en-US" sz="1200" b="1" dirty="0"/>
              <a:t>data </a:t>
            </a:r>
            <a:r>
              <a:rPr lang="en-US" sz="1200" dirty="0"/>
              <a:t>while still publicly available and, if they study the data, </a:t>
            </a:r>
            <a:r>
              <a:rPr lang="en-US" sz="1200" b="1" dirty="0"/>
              <a:t>must retain </a:t>
            </a:r>
            <a:r>
              <a:rPr lang="en-US" sz="1200" dirty="0"/>
              <a:t>a copy for use in results validation in case their results are challenged (e.g., challenged by Company B)</a:t>
            </a:r>
          </a:p>
          <a:p>
            <a:pPr marL="457200" lvl="0" indent="-317500" algn="l" rtl="0">
              <a:lnSpc>
                <a:spcPct val="115000"/>
              </a:lnSpc>
              <a:spcBef>
                <a:spcPts val="0"/>
              </a:spcBef>
              <a:spcAft>
                <a:spcPts val="0"/>
              </a:spcAft>
              <a:buSzPts val="1400"/>
              <a:buChar char="●"/>
            </a:pPr>
            <a:r>
              <a:rPr lang="en-US" sz="1200" b="1" i="1" dirty="0"/>
              <a:t>Question: </a:t>
            </a:r>
            <a:r>
              <a:rPr lang="en-US" sz="1200" i="1" dirty="0"/>
              <a:t>Should the researchers study this data?</a:t>
            </a:r>
            <a:endParaRPr lang="en-US"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674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a:extLst>
            <a:ext uri="{FF2B5EF4-FFF2-40B4-BE49-F238E27FC236}">
              <a16:creationId xmlns:a16="http://schemas.microsoft.com/office/drawing/2014/main" id="{4F3671C8-D170-3944-1D19-207D5A5F3223}"/>
            </a:ext>
          </a:extLst>
        </p:cNvPr>
        <p:cNvGrpSpPr/>
        <p:nvPr/>
      </p:nvGrpSpPr>
      <p:grpSpPr>
        <a:xfrm>
          <a:off x="0" y="0"/>
          <a:ext cx="0" cy="0"/>
          <a:chOff x="0" y="0"/>
          <a:chExt cx="0" cy="0"/>
        </a:xfrm>
      </p:grpSpPr>
      <p:sp>
        <p:nvSpPr>
          <p:cNvPr id="289" name="Google Shape;289;g1724d52e6c6_1_85:notes">
            <a:extLst>
              <a:ext uri="{FF2B5EF4-FFF2-40B4-BE49-F238E27FC236}">
                <a16:creationId xmlns:a16="http://schemas.microsoft.com/office/drawing/2014/main" id="{4BED23FF-CCD6-ACC4-346B-F2EC5B69EE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724d52e6c6_1_85:notes">
            <a:extLst>
              <a:ext uri="{FF2B5EF4-FFF2-40B4-BE49-F238E27FC236}">
                <a16:creationId xmlns:a16="http://schemas.microsoft.com/office/drawing/2014/main" id="{91A17D71-A144-651E-E4A7-293B90FBF9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000"/>
              </a:spcBef>
              <a:spcAft>
                <a:spcPts val="0"/>
              </a:spcAft>
              <a:buSzPts val="1700"/>
              <a:buChar char="●"/>
            </a:pPr>
            <a:r>
              <a:rPr lang="en-US" sz="1200" dirty="0"/>
              <a:t>A </a:t>
            </a:r>
            <a:r>
              <a:rPr lang="en-US" sz="1200" b="1" dirty="0"/>
              <a:t>research paper</a:t>
            </a:r>
            <a:r>
              <a:rPr lang="en-US" sz="1200" dirty="0"/>
              <a:t> is </a:t>
            </a:r>
            <a:r>
              <a:rPr lang="en-US" sz="1200" b="1" dirty="0"/>
              <a:t>submitted </a:t>
            </a:r>
            <a:r>
              <a:rPr lang="en-US" sz="1200" dirty="0"/>
              <a:t>to a top peer-reviewed conference; the paper details the </a:t>
            </a:r>
            <a:r>
              <a:rPr lang="en-US" sz="1200" b="1" dirty="0"/>
              <a:t>discovery </a:t>
            </a:r>
            <a:r>
              <a:rPr lang="en-US" sz="1200" dirty="0"/>
              <a:t>of a </a:t>
            </a:r>
            <a:r>
              <a:rPr lang="en-US" sz="1200" b="1" dirty="0"/>
              <a:t>previously undisclosed vulnerability</a:t>
            </a:r>
            <a:r>
              <a:rPr lang="en-US" sz="1200" dirty="0"/>
              <a:t> in the product from </a:t>
            </a:r>
            <a:r>
              <a:rPr lang="en-US" sz="1200" b="1" dirty="0"/>
              <a:t>Company C</a:t>
            </a:r>
          </a:p>
          <a:p>
            <a:pPr marL="457200" lvl="0" indent="-336550" algn="l" rtl="0">
              <a:lnSpc>
                <a:spcPct val="115000"/>
              </a:lnSpc>
              <a:spcBef>
                <a:spcPts val="0"/>
              </a:spcBef>
              <a:spcAft>
                <a:spcPts val="0"/>
              </a:spcAft>
              <a:buSzPts val="1700"/>
              <a:buChar char="●"/>
            </a:pPr>
            <a:r>
              <a:rPr lang="en-US" sz="1200" dirty="0"/>
              <a:t>The authors write in their paper that they will </a:t>
            </a:r>
            <a:r>
              <a:rPr lang="en-US" sz="1200" b="1" dirty="0"/>
              <a:t>soon disclose </a:t>
            </a:r>
            <a:r>
              <a:rPr lang="en-US" sz="1200" dirty="0"/>
              <a:t>to Company C</a:t>
            </a:r>
          </a:p>
          <a:p>
            <a:pPr marL="457200" lvl="0" indent="-336550" algn="l" rtl="0">
              <a:lnSpc>
                <a:spcPct val="115000"/>
              </a:lnSpc>
              <a:spcBef>
                <a:spcPts val="0"/>
              </a:spcBef>
              <a:spcAft>
                <a:spcPts val="0"/>
              </a:spcAft>
              <a:buSzPts val="1700"/>
              <a:buChar char="●"/>
            </a:pPr>
            <a:r>
              <a:rPr lang="en-US" sz="1200" dirty="0"/>
              <a:t>The authors</a:t>
            </a:r>
            <a:r>
              <a:rPr lang="en-US" sz="1200" b="1" dirty="0"/>
              <a:t> do not want to disclose</a:t>
            </a:r>
            <a:r>
              <a:rPr lang="en-US" sz="1200" dirty="0"/>
              <a:t> to Company C until </a:t>
            </a:r>
            <a:r>
              <a:rPr lang="en-US" sz="1200" b="1" dirty="0"/>
              <a:t>after </a:t>
            </a:r>
            <a:r>
              <a:rPr lang="en-US" sz="1200" dirty="0"/>
              <a:t>the paper has been officially </a:t>
            </a:r>
            <a:r>
              <a:rPr lang="en-US" sz="1200" b="1" dirty="0"/>
              <a:t>accepted</a:t>
            </a:r>
            <a:endParaRPr lang="en-US" sz="1200" dirty="0"/>
          </a:p>
          <a:p>
            <a:pPr marL="457200" lvl="0" indent="-336550" algn="l" rtl="0">
              <a:lnSpc>
                <a:spcPct val="115000"/>
              </a:lnSpc>
              <a:spcBef>
                <a:spcPts val="0"/>
              </a:spcBef>
              <a:spcAft>
                <a:spcPts val="0"/>
              </a:spcAft>
              <a:buSzPts val="1700"/>
              <a:buChar char="●"/>
            </a:pPr>
            <a:r>
              <a:rPr lang="en-US" sz="1200" dirty="0"/>
              <a:t>A </a:t>
            </a:r>
            <a:r>
              <a:rPr lang="en-US" sz="1200" b="1" dirty="0"/>
              <a:t>person </a:t>
            </a:r>
            <a:r>
              <a:rPr lang="en-US" sz="1200" dirty="0"/>
              <a:t>from </a:t>
            </a:r>
            <a:r>
              <a:rPr lang="en-US" sz="1200" b="1" dirty="0"/>
              <a:t>Company C</a:t>
            </a:r>
            <a:r>
              <a:rPr lang="en-US" sz="1200" dirty="0"/>
              <a:t> is on the</a:t>
            </a:r>
            <a:r>
              <a:rPr lang="en-US" sz="1200" b="1" dirty="0"/>
              <a:t> program committee</a:t>
            </a:r>
          </a:p>
          <a:p>
            <a:pPr marL="457200" lvl="0" indent="-336550" algn="l" rtl="0">
              <a:lnSpc>
                <a:spcPct val="115000"/>
              </a:lnSpc>
              <a:spcBef>
                <a:spcPts val="0"/>
              </a:spcBef>
              <a:spcAft>
                <a:spcPts val="0"/>
              </a:spcAft>
              <a:buSzPts val="1700"/>
              <a:buChar char="●"/>
            </a:pPr>
            <a:r>
              <a:rPr lang="en-US" sz="1200" dirty="0"/>
              <a:t>The program committee chairs required </a:t>
            </a:r>
            <a:r>
              <a:rPr lang="en-US" sz="1200" b="1" dirty="0"/>
              <a:t>all program committee members</a:t>
            </a:r>
            <a:r>
              <a:rPr lang="en-US" sz="1200" dirty="0"/>
              <a:t> to</a:t>
            </a:r>
            <a:r>
              <a:rPr lang="en-US" sz="1200" b="1" dirty="0"/>
              <a:t> explicitly agree</a:t>
            </a:r>
            <a:r>
              <a:rPr lang="en-US" sz="1200" dirty="0"/>
              <a:t> to maintain the </a:t>
            </a:r>
            <a:r>
              <a:rPr lang="en-US" sz="1200" b="1" dirty="0"/>
              <a:t>confidentiality of submissions</a:t>
            </a:r>
            <a:r>
              <a:rPr lang="en-US" sz="1200" dirty="0"/>
              <a:t> and not discuss them outside of the program committee; Company C </a:t>
            </a:r>
            <a:r>
              <a:rPr lang="en-US" sz="1200" b="1" dirty="0"/>
              <a:t>agreed </a:t>
            </a:r>
            <a:r>
              <a:rPr lang="en-US" sz="1200" dirty="0"/>
              <a:t>that the employee could agree to this program committee membership requirement</a:t>
            </a:r>
          </a:p>
          <a:p>
            <a:pPr marL="457200" lvl="0" indent="-336550" algn="l" rtl="0">
              <a:lnSpc>
                <a:spcPct val="115000"/>
              </a:lnSpc>
              <a:spcBef>
                <a:spcPts val="0"/>
              </a:spcBef>
              <a:spcAft>
                <a:spcPts val="0"/>
              </a:spcAft>
              <a:buSzPts val="1700"/>
              <a:buChar char="●"/>
            </a:pPr>
            <a:r>
              <a:rPr lang="en-US" sz="1200" dirty="0"/>
              <a:t>That </a:t>
            </a:r>
            <a:r>
              <a:rPr lang="en-US" sz="1200" b="1" dirty="0"/>
              <a:t>person </a:t>
            </a:r>
            <a:r>
              <a:rPr lang="en-US" sz="1200" dirty="0"/>
              <a:t>(not necessarily a reviewer) reads the paper and realizes that the </a:t>
            </a:r>
            <a:r>
              <a:rPr lang="en-US" sz="1200" b="1" dirty="0"/>
              <a:t>vulnerability </a:t>
            </a:r>
            <a:r>
              <a:rPr lang="en-US" sz="1200" dirty="0"/>
              <a:t>can lead to </a:t>
            </a:r>
            <a:r>
              <a:rPr lang="en-US" sz="1200" b="1" dirty="0"/>
              <a:t>serious harms </a:t>
            </a:r>
            <a:r>
              <a:rPr lang="en-US" sz="1200" dirty="0"/>
              <a:t>if exploited</a:t>
            </a:r>
          </a:p>
          <a:p>
            <a:pPr marL="457200" lvl="0" indent="-336550" algn="l" rtl="0">
              <a:lnSpc>
                <a:spcPct val="115000"/>
              </a:lnSpc>
              <a:spcBef>
                <a:spcPts val="0"/>
              </a:spcBef>
              <a:spcAft>
                <a:spcPts val="0"/>
              </a:spcAft>
              <a:buSzPts val="1700"/>
              <a:buChar char="●"/>
            </a:pPr>
            <a:r>
              <a:rPr lang="en-US" sz="1200" b="1" i="1" dirty="0"/>
              <a:t>Question: What should the person from Company C do?</a:t>
            </a:r>
            <a:r>
              <a:rPr lang="en-US" sz="1200" i="1" dirty="0"/>
              <a:t> Disclose the vulnerability internally? Search to see if it is actively being exploited? Wait until the paper is accepted? What should they do if the paper is rejected? Does the answer change if they were asked to be a reviewer? Should they be asked to review the paper? Should they be allowed to review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89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a:extLst>
            <a:ext uri="{FF2B5EF4-FFF2-40B4-BE49-F238E27FC236}">
              <a16:creationId xmlns:a16="http://schemas.microsoft.com/office/drawing/2014/main" id="{17890583-1BA4-464B-1889-509EC52E9521}"/>
            </a:ext>
          </a:extLst>
        </p:cNvPr>
        <p:cNvGrpSpPr/>
        <p:nvPr/>
      </p:nvGrpSpPr>
      <p:grpSpPr>
        <a:xfrm>
          <a:off x="0" y="0"/>
          <a:ext cx="0" cy="0"/>
          <a:chOff x="0" y="0"/>
          <a:chExt cx="0" cy="0"/>
        </a:xfrm>
      </p:grpSpPr>
      <p:sp>
        <p:nvSpPr>
          <p:cNvPr id="289" name="Google Shape;289;g1724d52e6c6_1_85:notes">
            <a:extLst>
              <a:ext uri="{FF2B5EF4-FFF2-40B4-BE49-F238E27FC236}">
                <a16:creationId xmlns:a16="http://schemas.microsoft.com/office/drawing/2014/main" id="{D8152742-E5D0-15CC-1DB6-7C36DCFC3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724d52e6c6_1_85:notes">
            <a:extLst>
              <a:ext uri="{FF2B5EF4-FFF2-40B4-BE49-F238E27FC236}">
                <a16:creationId xmlns:a16="http://schemas.microsoft.com/office/drawing/2014/main" id="{44EC8733-3183-109D-2C2A-9DEEF0AEEC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000"/>
              </a:spcBef>
              <a:spcAft>
                <a:spcPts val="0"/>
              </a:spcAft>
              <a:buSzPts val="1700"/>
              <a:buChar char="●"/>
            </a:pPr>
            <a:r>
              <a:rPr lang="en-US" sz="1200" dirty="0"/>
              <a:t>A </a:t>
            </a:r>
            <a:r>
              <a:rPr lang="en-US" sz="1200" b="1" dirty="0"/>
              <a:t>research paper</a:t>
            </a:r>
            <a:r>
              <a:rPr lang="en-US" sz="1200" dirty="0"/>
              <a:t> is </a:t>
            </a:r>
            <a:r>
              <a:rPr lang="en-US" sz="1200" b="1" dirty="0"/>
              <a:t>submitted </a:t>
            </a:r>
            <a:r>
              <a:rPr lang="en-US" sz="1200" dirty="0"/>
              <a:t>to a top peer-reviewed conference; the paper details the </a:t>
            </a:r>
            <a:r>
              <a:rPr lang="en-US" sz="1200" b="1" dirty="0"/>
              <a:t>discovery </a:t>
            </a:r>
            <a:r>
              <a:rPr lang="en-US" sz="1200" dirty="0"/>
              <a:t>of a </a:t>
            </a:r>
            <a:r>
              <a:rPr lang="en-US" sz="1200" b="1" dirty="0"/>
              <a:t>previously undisclosed vulnerability</a:t>
            </a:r>
            <a:r>
              <a:rPr lang="en-US" sz="1200" dirty="0"/>
              <a:t> in the product from </a:t>
            </a:r>
            <a:r>
              <a:rPr lang="en-US" sz="1200" b="1" dirty="0"/>
              <a:t>Company C</a:t>
            </a:r>
          </a:p>
          <a:p>
            <a:pPr marL="457200" lvl="0" indent="-336550" algn="l" rtl="0">
              <a:lnSpc>
                <a:spcPct val="115000"/>
              </a:lnSpc>
              <a:spcBef>
                <a:spcPts val="0"/>
              </a:spcBef>
              <a:spcAft>
                <a:spcPts val="0"/>
              </a:spcAft>
              <a:buSzPts val="1700"/>
              <a:buChar char="●"/>
            </a:pPr>
            <a:r>
              <a:rPr lang="en-US" sz="1200" dirty="0"/>
              <a:t>The authors write in their paper that they will </a:t>
            </a:r>
            <a:r>
              <a:rPr lang="en-US" sz="1200" b="1" dirty="0"/>
              <a:t>soon disclose </a:t>
            </a:r>
            <a:r>
              <a:rPr lang="en-US" sz="1200" dirty="0"/>
              <a:t>to Company C</a:t>
            </a:r>
          </a:p>
          <a:p>
            <a:pPr marL="457200" lvl="0" indent="-336550" algn="l" rtl="0">
              <a:lnSpc>
                <a:spcPct val="115000"/>
              </a:lnSpc>
              <a:spcBef>
                <a:spcPts val="0"/>
              </a:spcBef>
              <a:spcAft>
                <a:spcPts val="0"/>
              </a:spcAft>
              <a:buSzPts val="1700"/>
              <a:buChar char="●"/>
            </a:pPr>
            <a:r>
              <a:rPr lang="en-US" sz="1200" dirty="0"/>
              <a:t>The authors</a:t>
            </a:r>
            <a:r>
              <a:rPr lang="en-US" sz="1200" b="1" dirty="0"/>
              <a:t> do not want to disclose</a:t>
            </a:r>
            <a:r>
              <a:rPr lang="en-US" sz="1200" dirty="0"/>
              <a:t> to Company C until </a:t>
            </a:r>
            <a:r>
              <a:rPr lang="en-US" sz="1200" b="1" dirty="0"/>
              <a:t>after </a:t>
            </a:r>
            <a:r>
              <a:rPr lang="en-US" sz="1200" dirty="0"/>
              <a:t>the paper has been officially </a:t>
            </a:r>
            <a:r>
              <a:rPr lang="en-US" sz="1200" b="1" dirty="0"/>
              <a:t>accepted</a:t>
            </a:r>
            <a:endParaRPr lang="en-US" sz="1200" dirty="0"/>
          </a:p>
          <a:p>
            <a:pPr marL="457200" lvl="0" indent="-336550" algn="l" rtl="0">
              <a:lnSpc>
                <a:spcPct val="115000"/>
              </a:lnSpc>
              <a:spcBef>
                <a:spcPts val="0"/>
              </a:spcBef>
              <a:spcAft>
                <a:spcPts val="0"/>
              </a:spcAft>
              <a:buSzPts val="1700"/>
              <a:buChar char="●"/>
            </a:pPr>
            <a:r>
              <a:rPr lang="en-US" sz="1200" dirty="0"/>
              <a:t>A </a:t>
            </a:r>
            <a:r>
              <a:rPr lang="en-US" sz="1200" b="1" dirty="0"/>
              <a:t>person </a:t>
            </a:r>
            <a:r>
              <a:rPr lang="en-US" sz="1200" dirty="0"/>
              <a:t>from </a:t>
            </a:r>
            <a:r>
              <a:rPr lang="en-US" sz="1200" b="1" dirty="0"/>
              <a:t>Company C</a:t>
            </a:r>
            <a:r>
              <a:rPr lang="en-US" sz="1200" dirty="0"/>
              <a:t> is on the</a:t>
            </a:r>
            <a:r>
              <a:rPr lang="en-US" sz="1200" b="1" dirty="0"/>
              <a:t> program committee</a:t>
            </a:r>
          </a:p>
          <a:p>
            <a:pPr marL="457200" lvl="0" indent="-336550" algn="l" rtl="0">
              <a:lnSpc>
                <a:spcPct val="115000"/>
              </a:lnSpc>
              <a:spcBef>
                <a:spcPts val="0"/>
              </a:spcBef>
              <a:spcAft>
                <a:spcPts val="0"/>
              </a:spcAft>
              <a:buSzPts val="1700"/>
              <a:buChar char="●"/>
            </a:pPr>
            <a:r>
              <a:rPr lang="en-US" sz="1200" dirty="0"/>
              <a:t>The program committee chairs required </a:t>
            </a:r>
            <a:r>
              <a:rPr lang="en-US" sz="1200" b="1" dirty="0"/>
              <a:t>all program committee members</a:t>
            </a:r>
            <a:r>
              <a:rPr lang="en-US" sz="1200" dirty="0"/>
              <a:t> to</a:t>
            </a:r>
            <a:r>
              <a:rPr lang="en-US" sz="1200" b="1" dirty="0"/>
              <a:t> explicitly agree</a:t>
            </a:r>
            <a:r>
              <a:rPr lang="en-US" sz="1200" dirty="0"/>
              <a:t> to maintain the </a:t>
            </a:r>
            <a:r>
              <a:rPr lang="en-US" sz="1200" b="1" dirty="0"/>
              <a:t>confidentiality of submissions</a:t>
            </a:r>
            <a:r>
              <a:rPr lang="en-US" sz="1200" dirty="0"/>
              <a:t> and not discuss them outside of the program committee; Company C </a:t>
            </a:r>
            <a:r>
              <a:rPr lang="en-US" sz="1200" b="1" dirty="0"/>
              <a:t>agreed </a:t>
            </a:r>
            <a:r>
              <a:rPr lang="en-US" sz="1200" dirty="0"/>
              <a:t>that the employee could agree to this program committee membership requirement</a:t>
            </a:r>
          </a:p>
          <a:p>
            <a:pPr marL="457200" lvl="0" indent="-336550" algn="l" rtl="0">
              <a:lnSpc>
                <a:spcPct val="115000"/>
              </a:lnSpc>
              <a:spcBef>
                <a:spcPts val="0"/>
              </a:spcBef>
              <a:spcAft>
                <a:spcPts val="0"/>
              </a:spcAft>
              <a:buSzPts val="1700"/>
              <a:buChar char="●"/>
            </a:pPr>
            <a:r>
              <a:rPr lang="en-US" sz="1200" dirty="0"/>
              <a:t>That </a:t>
            </a:r>
            <a:r>
              <a:rPr lang="en-US" sz="1200" b="1" dirty="0"/>
              <a:t>person </a:t>
            </a:r>
            <a:r>
              <a:rPr lang="en-US" sz="1200" dirty="0"/>
              <a:t>(not necessarily a reviewer) reads the paper and realizes that the </a:t>
            </a:r>
            <a:r>
              <a:rPr lang="en-US" sz="1200" b="1" dirty="0"/>
              <a:t>vulnerability </a:t>
            </a:r>
            <a:r>
              <a:rPr lang="en-US" sz="1200" dirty="0"/>
              <a:t>can lead to </a:t>
            </a:r>
            <a:r>
              <a:rPr lang="en-US" sz="1200" b="1" dirty="0"/>
              <a:t>serious harms </a:t>
            </a:r>
            <a:r>
              <a:rPr lang="en-US" sz="1200" dirty="0"/>
              <a:t>if exploited</a:t>
            </a:r>
          </a:p>
          <a:p>
            <a:pPr marL="457200" lvl="0" indent="-336550" algn="l" rtl="0">
              <a:lnSpc>
                <a:spcPct val="115000"/>
              </a:lnSpc>
              <a:spcBef>
                <a:spcPts val="0"/>
              </a:spcBef>
              <a:spcAft>
                <a:spcPts val="0"/>
              </a:spcAft>
              <a:buSzPts val="1700"/>
              <a:buChar char="●"/>
            </a:pPr>
            <a:r>
              <a:rPr lang="en-US" sz="1200" b="1" i="1" dirty="0"/>
              <a:t>Question: What should the person from Company C do?</a:t>
            </a:r>
            <a:r>
              <a:rPr lang="en-US" sz="1200" i="1" dirty="0"/>
              <a:t> Disclose the vulnerability internally? Search to see if it is actively being exploited? Wait until the paper is accepted? What should they do if the paper is rejected? Does the answer change if they were asked to be a reviewer? Should they be asked to review the paper? Should they be allowed to review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0543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a:extLst>
            <a:ext uri="{FF2B5EF4-FFF2-40B4-BE49-F238E27FC236}">
              <a16:creationId xmlns:a16="http://schemas.microsoft.com/office/drawing/2014/main" id="{F9397C76-75D1-032E-2052-F176BAC67DCE}"/>
            </a:ext>
          </a:extLst>
        </p:cNvPr>
        <p:cNvGrpSpPr/>
        <p:nvPr/>
      </p:nvGrpSpPr>
      <p:grpSpPr>
        <a:xfrm>
          <a:off x="0" y="0"/>
          <a:ext cx="0" cy="0"/>
          <a:chOff x="0" y="0"/>
          <a:chExt cx="0" cy="0"/>
        </a:xfrm>
      </p:grpSpPr>
      <p:sp>
        <p:nvSpPr>
          <p:cNvPr id="289" name="Google Shape;289;g1724d52e6c6_1_85:notes">
            <a:extLst>
              <a:ext uri="{FF2B5EF4-FFF2-40B4-BE49-F238E27FC236}">
                <a16:creationId xmlns:a16="http://schemas.microsoft.com/office/drawing/2014/main" id="{0EEC23F6-D1DA-DE23-7765-D9155C1D4B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724d52e6c6_1_85:notes">
            <a:extLst>
              <a:ext uri="{FF2B5EF4-FFF2-40B4-BE49-F238E27FC236}">
                <a16:creationId xmlns:a16="http://schemas.microsoft.com/office/drawing/2014/main" id="{5F6951CF-421B-6E6B-E1A8-F265F93388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000"/>
              </a:spcBef>
              <a:spcAft>
                <a:spcPts val="0"/>
              </a:spcAft>
              <a:buSzPts val="1700"/>
              <a:buChar char="●"/>
            </a:pPr>
            <a:r>
              <a:rPr lang="en-US" sz="1200" dirty="0"/>
              <a:t>A </a:t>
            </a:r>
            <a:r>
              <a:rPr lang="en-US" sz="1200" b="1" dirty="0"/>
              <a:t>research paper</a:t>
            </a:r>
            <a:r>
              <a:rPr lang="en-US" sz="1200" dirty="0"/>
              <a:t> is </a:t>
            </a:r>
            <a:r>
              <a:rPr lang="en-US" sz="1200" b="1" dirty="0"/>
              <a:t>submitted </a:t>
            </a:r>
            <a:r>
              <a:rPr lang="en-US" sz="1200" dirty="0"/>
              <a:t>to a top peer-reviewed conference; the paper details the </a:t>
            </a:r>
            <a:r>
              <a:rPr lang="en-US" sz="1200" b="1" dirty="0"/>
              <a:t>discovery </a:t>
            </a:r>
            <a:r>
              <a:rPr lang="en-US" sz="1200" dirty="0"/>
              <a:t>of a </a:t>
            </a:r>
            <a:r>
              <a:rPr lang="en-US" sz="1200" b="1" dirty="0"/>
              <a:t>previously undisclosed vulnerability</a:t>
            </a:r>
            <a:r>
              <a:rPr lang="en-US" sz="1200" dirty="0"/>
              <a:t> in the product from </a:t>
            </a:r>
            <a:r>
              <a:rPr lang="en-US" sz="1200" b="1" dirty="0"/>
              <a:t>Company C</a:t>
            </a:r>
          </a:p>
          <a:p>
            <a:pPr marL="457200" lvl="0" indent="-336550" algn="l" rtl="0">
              <a:lnSpc>
                <a:spcPct val="115000"/>
              </a:lnSpc>
              <a:spcBef>
                <a:spcPts val="0"/>
              </a:spcBef>
              <a:spcAft>
                <a:spcPts val="0"/>
              </a:spcAft>
              <a:buSzPts val="1700"/>
              <a:buChar char="●"/>
            </a:pPr>
            <a:r>
              <a:rPr lang="en-US" sz="1200" dirty="0"/>
              <a:t>The authors write in their paper that they will </a:t>
            </a:r>
            <a:r>
              <a:rPr lang="en-US" sz="1200" b="1" dirty="0"/>
              <a:t>soon disclose </a:t>
            </a:r>
            <a:r>
              <a:rPr lang="en-US" sz="1200" dirty="0"/>
              <a:t>to Company C</a:t>
            </a:r>
          </a:p>
          <a:p>
            <a:pPr marL="457200" lvl="0" indent="-336550" algn="l" rtl="0">
              <a:lnSpc>
                <a:spcPct val="115000"/>
              </a:lnSpc>
              <a:spcBef>
                <a:spcPts val="0"/>
              </a:spcBef>
              <a:spcAft>
                <a:spcPts val="0"/>
              </a:spcAft>
              <a:buSzPts val="1700"/>
              <a:buChar char="●"/>
            </a:pPr>
            <a:r>
              <a:rPr lang="en-US" sz="1200" dirty="0"/>
              <a:t>The authors</a:t>
            </a:r>
            <a:r>
              <a:rPr lang="en-US" sz="1200" b="1" dirty="0"/>
              <a:t> do not want to disclose</a:t>
            </a:r>
            <a:r>
              <a:rPr lang="en-US" sz="1200" dirty="0"/>
              <a:t> to Company C until </a:t>
            </a:r>
            <a:r>
              <a:rPr lang="en-US" sz="1200" b="1" dirty="0"/>
              <a:t>after </a:t>
            </a:r>
            <a:r>
              <a:rPr lang="en-US" sz="1200" dirty="0"/>
              <a:t>the paper has been officially </a:t>
            </a:r>
            <a:r>
              <a:rPr lang="en-US" sz="1200" b="1" dirty="0"/>
              <a:t>accepted</a:t>
            </a:r>
            <a:endParaRPr lang="en-US" sz="1200" dirty="0"/>
          </a:p>
          <a:p>
            <a:pPr marL="457200" lvl="0" indent="-336550" algn="l" rtl="0">
              <a:lnSpc>
                <a:spcPct val="115000"/>
              </a:lnSpc>
              <a:spcBef>
                <a:spcPts val="0"/>
              </a:spcBef>
              <a:spcAft>
                <a:spcPts val="0"/>
              </a:spcAft>
              <a:buSzPts val="1700"/>
              <a:buChar char="●"/>
            </a:pPr>
            <a:r>
              <a:rPr lang="en-US" sz="1200" dirty="0"/>
              <a:t>A </a:t>
            </a:r>
            <a:r>
              <a:rPr lang="en-US" sz="1200" b="1" dirty="0"/>
              <a:t>person </a:t>
            </a:r>
            <a:r>
              <a:rPr lang="en-US" sz="1200" dirty="0"/>
              <a:t>from </a:t>
            </a:r>
            <a:r>
              <a:rPr lang="en-US" sz="1200" b="1" dirty="0"/>
              <a:t>Company C</a:t>
            </a:r>
            <a:r>
              <a:rPr lang="en-US" sz="1200" dirty="0"/>
              <a:t> is on the</a:t>
            </a:r>
            <a:r>
              <a:rPr lang="en-US" sz="1200" b="1" dirty="0"/>
              <a:t> program committee</a:t>
            </a:r>
          </a:p>
          <a:p>
            <a:pPr marL="457200" lvl="0" indent="-336550" algn="l" rtl="0">
              <a:lnSpc>
                <a:spcPct val="115000"/>
              </a:lnSpc>
              <a:spcBef>
                <a:spcPts val="0"/>
              </a:spcBef>
              <a:spcAft>
                <a:spcPts val="0"/>
              </a:spcAft>
              <a:buSzPts val="1700"/>
              <a:buChar char="●"/>
            </a:pPr>
            <a:r>
              <a:rPr lang="en-US" sz="1200" dirty="0"/>
              <a:t>The program committee chairs required </a:t>
            </a:r>
            <a:r>
              <a:rPr lang="en-US" sz="1200" b="1" dirty="0"/>
              <a:t>all program committee members</a:t>
            </a:r>
            <a:r>
              <a:rPr lang="en-US" sz="1200" dirty="0"/>
              <a:t> to</a:t>
            </a:r>
            <a:r>
              <a:rPr lang="en-US" sz="1200" b="1" dirty="0"/>
              <a:t> explicitly agree</a:t>
            </a:r>
            <a:r>
              <a:rPr lang="en-US" sz="1200" dirty="0"/>
              <a:t> to maintain the </a:t>
            </a:r>
            <a:r>
              <a:rPr lang="en-US" sz="1200" b="1" dirty="0"/>
              <a:t>confidentiality of submissions</a:t>
            </a:r>
            <a:r>
              <a:rPr lang="en-US" sz="1200" dirty="0"/>
              <a:t> and not discuss them outside of the program committee; Company C </a:t>
            </a:r>
            <a:r>
              <a:rPr lang="en-US" sz="1200" b="1" dirty="0"/>
              <a:t>agreed </a:t>
            </a:r>
            <a:r>
              <a:rPr lang="en-US" sz="1200" dirty="0"/>
              <a:t>that the employee could agree to this program committee membership requirement</a:t>
            </a:r>
          </a:p>
          <a:p>
            <a:pPr marL="457200" lvl="0" indent="-336550" algn="l" rtl="0">
              <a:lnSpc>
                <a:spcPct val="115000"/>
              </a:lnSpc>
              <a:spcBef>
                <a:spcPts val="0"/>
              </a:spcBef>
              <a:spcAft>
                <a:spcPts val="0"/>
              </a:spcAft>
              <a:buSzPts val="1700"/>
              <a:buChar char="●"/>
            </a:pPr>
            <a:r>
              <a:rPr lang="en-US" sz="1200" dirty="0"/>
              <a:t>That </a:t>
            </a:r>
            <a:r>
              <a:rPr lang="en-US" sz="1200" b="1" dirty="0"/>
              <a:t>person </a:t>
            </a:r>
            <a:r>
              <a:rPr lang="en-US" sz="1200" dirty="0"/>
              <a:t>(not necessarily a reviewer) reads the paper and realizes that the </a:t>
            </a:r>
            <a:r>
              <a:rPr lang="en-US" sz="1200" b="1" dirty="0"/>
              <a:t>vulnerability </a:t>
            </a:r>
            <a:r>
              <a:rPr lang="en-US" sz="1200" dirty="0"/>
              <a:t>can lead to </a:t>
            </a:r>
            <a:r>
              <a:rPr lang="en-US" sz="1200" b="1" dirty="0"/>
              <a:t>serious harms </a:t>
            </a:r>
            <a:r>
              <a:rPr lang="en-US" sz="1200" dirty="0"/>
              <a:t>if exploited</a:t>
            </a:r>
          </a:p>
          <a:p>
            <a:pPr marL="457200" lvl="0" indent="-336550" algn="l" rtl="0">
              <a:lnSpc>
                <a:spcPct val="115000"/>
              </a:lnSpc>
              <a:spcBef>
                <a:spcPts val="0"/>
              </a:spcBef>
              <a:spcAft>
                <a:spcPts val="0"/>
              </a:spcAft>
              <a:buSzPts val="1700"/>
              <a:buChar char="●"/>
            </a:pPr>
            <a:r>
              <a:rPr lang="en-US" sz="1200" b="1" i="1" dirty="0"/>
              <a:t>Question: What should the person from Company C do?</a:t>
            </a:r>
            <a:r>
              <a:rPr lang="en-US" sz="1200" i="1" dirty="0"/>
              <a:t> Disclose the vulnerability internally? Search to see if it is actively being exploited? Wait until the paper is accepted? What should they do if the paper is rejected? Does the answer change if they were asked to be a reviewer? Should they be asked to review the paper? Should they be allowed to review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0791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5ADF3-FEB1-0BC5-21D1-26B62A3DC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28217-E1F8-3151-763A-5640F508A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52984-C8D7-10B5-B078-25A090F29E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CE1D8E-C334-F9F3-ACF0-D0F205AA765F}"/>
              </a:ext>
            </a:extLst>
          </p:cNvPr>
          <p:cNvSpPr>
            <a:spLocks noGrp="1"/>
          </p:cNvSpPr>
          <p:nvPr>
            <p:ph type="sldNum" sz="quarter" idx="5"/>
          </p:nvPr>
        </p:nvSpPr>
        <p:spPr/>
        <p:txBody>
          <a:bodyPr/>
          <a:lstStyle/>
          <a:p>
            <a:fld id="{C123C96B-2B3F-7242-90A1-56E5F222F20D}" type="slidenum">
              <a:rPr lang="en-US" smtClean="0"/>
              <a:t>22</a:t>
            </a:fld>
            <a:endParaRPr lang="en-US"/>
          </a:p>
        </p:txBody>
      </p:sp>
    </p:spTree>
    <p:extLst>
      <p:ext uri="{BB962C8B-B14F-4D97-AF65-F5344CB8AC3E}">
        <p14:creationId xmlns:p14="http://schemas.microsoft.com/office/powerpoint/2010/main" val="2573423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26</a:t>
            </a:fld>
            <a:endParaRPr lang="en-US"/>
          </a:p>
        </p:txBody>
      </p:sp>
    </p:spTree>
    <p:extLst>
      <p:ext uri="{BB962C8B-B14F-4D97-AF65-F5344CB8AC3E}">
        <p14:creationId xmlns:p14="http://schemas.microsoft.com/office/powerpoint/2010/main" val="26115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2C17A-7F5A-5968-7698-DD760F2C7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FCE5C-63BD-7CC0-3980-E7763062A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CE13C-78A2-FDB5-95F1-FA2ED472A4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92A9B-C0A4-63BF-C752-2F42A8B206E3}"/>
              </a:ext>
            </a:extLst>
          </p:cNvPr>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281326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56B1-36E6-421D-1530-BE406CE3B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0E339-79BD-D8CD-7BB5-2B8008EE2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4F5D4-0788-C8D7-CD2C-E799CDA9BA52}"/>
              </a:ext>
            </a:extLst>
          </p:cNvPr>
          <p:cNvSpPr>
            <a:spLocks noGrp="1"/>
          </p:cNvSpPr>
          <p:nvPr>
            <p:ph type="body" idx="1"/>
          </p:nvPr>
        </p:nvSpPr>
        <p:spPr/>
        <p:txBody>
          <a:bodyPr/>
          <a:lstStyle/>
          <a:p>
            <a:r>
              <a:rPr lang="en-US" dirty="0"/>
              <a:t>Plugin collects the hash of the entered password as well as the hash of every 4-character sub-string of the password. We use a keyed hash (i.e., PBKDF2 with SHA-256), where the key is generated and stored at the client side and never revealed to us. This allows identification of (partially) reused passwords per participant. We use the notions introduced in [51]: Exactly reused passwords are identical with another password, partially reused passwords share a sub-string with another password, and </a:t>
            </a:r>
            <a:r>
              <a:rPr lang="en-US" dirty="0" err="1"/>
              <a:t>partiallyand</a:t>
            </a:r>
            <a:r>
              <a:rPr lang="en-US" dirty="0"/>
              <a:t>-exactly reused passwords have both of those characteristics</a:t>
            </a:r>
          </a:p>
          <a:p>
            <a:endParaRPr lang="en-US" dirty="0"/>
          </a:p>
          <a:p>
            <a:r>
              <a:rPr lang="en-US" dirty="0" err="1"/>
              <a:t>Zxcvbn</a:t>
            </a:r>
            <a:r>
              <a:rPr lang="en-US" dirty="0"/>
              <a:t> estimates every password’s strength on a scale from 0 (weakest) to 4 (strongest) using pattern matching (e.g., repeats, sequences, keyboard patterns), common password dictionaries (including leaked passwords, names, English dictionary words), and mangling rules (e.g., </a:t>
            </a:r>
            <a:r>
              <a:rPr lang="en-US" dirty="0" err="1"/>
              <a:t>leetify</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participants: request to re-login to all websites where they have an account in order to ensure a sufficient enough quantity of collected data.</a:t>
            </a:r>
          </a:p>
          <a:p>
            <a:endParaRPr lang="en-US" dirty="0"/>
          </a:p>
        </p:txBody>
      </p:sp>
      <p:sp>
        <p:nvSpPr>
          <p:cNvPr id="4" name="Slide Number Placeholder 3">
            <a:extLst>
              <a:ext uri="{FF2B5EF4-FFF2-40B4-BE49-F238E27FC236}">
                <a16:creationId xmlns:a16="http://schemas.microsoft.com/office/drawing/2014/main" id="{312B35BC-ABD2-1EAD-A532-8C3E98458846}"/>
              </a:ext>
            </a:extLst>
          </p:cNvPr>
          <p:cNvSpPr>
            <a:spLocks noGrp="1"/>
          </p:cNvSpPr>
          <p:nvPr>
            <p:ph type="sldNum" sz="quarter" idx="5"/>
          </p:nvPr>
        </p:nvSpPr>
        <p:spPr/>
        <p:txBody>
          <a:bodyPr/>
          <a:lstStyle/>
          <a:p>
            <a:fld id="{C123C96B-2B3F-7242-90A1-56E5F222F20D}" type="slidenum">
              <a:rPr lang="en-US" smtClean="0"/>
              <a:t>27</a:t>
            </a:fld>
            <a:endParaRPr lang="en-US"/>
          </a:p>
        </p:txBody>
      </p:sp>
    </p:spTree>
    <p:extLst>
      <p:ext uri="{BB962C8B-B14F-4D97-AF65-F5344CB8AC3E}">
        <p14:creationId xmlns:p14="http://schemas.microsoft.com/office/powerpoint/2010/main" val="388267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28</a:t>
            </a:fld>
            <a:endParaRPr lang="en-US"/>
          </a:p>
        </p:txBody>
      </p:sp>
    </p:spTree>
    <p:extLst>
      <p:ext uri="{BB962C8B-B14F-4D97-AF65-F5344CB8AC3E}">
        <p14:creationId xmlns:p14="http://schemas.microsoft.com/office/powerpoint/2010/main" val="97213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statistically significant differences between survey pop and plugin study group</a:t>
            </a:r>
          </a:p>
          <a:p>
            <a:r>
              <a:rPr lang="en-US" dirty="0"/>
              <a:t>Closer to University demographics, rather than 2010 US Census</a:t>
            </a:r>
          </a:p>
          <a:p>
            <a:r>
              <a:rPr lang="en-US" dirty="0"/>
              <a:t>Based on a couple of measures, not concerned about participants in plugin study being overly concerned</a:t>
            </a:r>
          </a:p>
          <a:p>
            <a:endParaRPr lang="en-US" dirty="0"/>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29</a:t>
            </a:fld>
            <a:endParaRPr lang="en-US"/>
          </a:p>
        </p:txBody>
      </p:sp>
    </p:spTree>
    <p:extLst>
      <p:ext uri="{BB962C8B-B14F-4D97-AF65-F5344CB8AC3E}">
        <p14:creationId xmlns:p14="http://schemas.microsoft.com/office/powerpoint/2010/main" val="153854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53B7-40B3-8C9D-01B1-E6C63AF31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CB17D-4D6C-2A93-A033-59DC404C5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9BDC9-8E33-0EBF-05C7-0731FC07F1BA}"/>
              </a:ext>
            </a:extLst>
          </p:cNvPr>
          <p:cNvSpPr>
            <a:spLocks noGrp="1"/>
          </p:cNvSpPr>
          <p:nvPr>
            <p:ph type="body" idx="1"/>
          </p:nvPr>
        </p:nvSpPr>
        <p:spPr/>
        <p:txBody>
          <a:bodyPr/>
          <a:lstStyle/>
          <a:p>
            <a:r>
              <a:rPr lang="en-US" dirty="0"/>
              <a:t>For table on left: We first computed means for each participant and then computed the mean, median, standard deviation, and min/max values of those means.</a:t>
            </a:r>
          </a:p>
          <a:p>
            <a:endParaRPr lang="en-US" dirty="0"/>
          </a:p>
          <a:p>
            <a:r>
              <a:rPr lang="en-US" dirty="0"/>
              <a:t>we observe a significant correlation between password strength and reuse (chi-square test: </a:t>
            </a:r>
            <a:r>
              <a:rPr lang="el-GR" dirty="0"/>
              <a:t>χ2 = 75.48, </a:t>
            </a:r>
            <a:r>
              <a:rPr lang="en-US" dirty="0"/>
              <a:t>p &lt; .001).</a:t>
            </a:r>
          </a:p>
          <a:p>
            <a:endParaRPr lang="en-US" dirty="0"/>
          </a:p>
          <a:p>
            <a:r>
              <a:rPr lang="en-US" dirty="0"/>
              <a:t>Only LastPass was used by our participants.</a:t>
            </a:r>
          </a:p>
        </p:txBody>
      </p:sp>
      <p:sp>
        <p:nvSpPr>
          <p:cNvPr id="4" name="Slide Number Placeholder 3">
            <a:extLst>
              <a:ext uri="{FF2B5EF4-FFF2-40B4-BE49-F238E27FC236}">
                <a16:creationId xmlns:a16="http://schemas.microsoft.com/office/drawing/2014/main" id="{44426A5F-0F50-00E5-85FA-05189A5A18DE}"/>
              </a:ext>
            </a:extLst>
          </p:cNvPr>
          <p:cNvSpPr>
            <a:spLocks noGrp="1"/>
          </p:cNvSpPr>
          <p:nvPr>
            <p:ph type="sldNum" sz="quarter" idx="5"/>
          </p:nvPr>
        </p:nvSpPr>
        <p:spPr/>
        <p:txBody>
          <a:bodyPr/>
          <a:lstStyle/>
          <a:p>
            <a:fld id="{C123C96B-2B3F-7242-90A1-56E5F222F20D}" type="slidenum">
              <a:rPr lang="en-US" smtClean="0"/>
              <a:t>30</a:t>
            </a:fld>
            <a:endParaRPr lang="en-US"/>
          </a:p>
        </p:txBody>
      </p:sp>
    </p:spTree>
    <p:extLst>
      <p:ext uri="{BB962C8B-B14F-4D97-AF65-F5344CB8AC3E}">
        <p14:creationId xmlns:p14="http://schemas.microsoft.com/office/powerpoint/2010/main" val="22607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1135-A492-3B8B-A754-7A6671E28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6AA91-A7D1-93FE-4A2B-50669EBBE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48DC5-A1F0-BE39-68C2-6B678209E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44E560-57CE-A5D3-C358-0BCA75B86B37}"/>
              </a:ext>
            </a:extLst>
          </p:cNvPr>
          <p:cNvSpPr>
            <a:spLocks noGrp="1"/>
          </p:cNvSpPr>
          <p:nvPr>
            <p:ph type="sldNum" sz="quarter" idx="5"/>
          </p:nvPr>
        </p:nvSpPr>
        <p:spPr/>
        <p:txBody>
          <a:bodyPr/>
          <a:lstStyle/>
          <a:p>
            <a:fld id="{C123C96B-2B3F-7242-90A1-56E5F222F20D}" type="slidenum">
              <a:rPr lang="en-US" smtClean="0"/>
              <a:t>31</a:t>
            </a:fld>
            <a:endParaRPr lang="en-US"/>
          </a:p>
        </p:txBody>
      </p:sp>
    </p:spTree>
    <p:extLst>
      <p:ext uri="{BB962C8B-B14F-4D97-AF65-F5344CB8AC3E}">
        <p14:creationId xmlns:p14="http://schemas.microsoft.com/office/powerpoint/2010/main" val="3143381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E0B0-6C38-837E-4BE9-27586D9B1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528E6-C292-F7B0-0582-5C842D0DD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CFC60-3D47-E26E-EE4B-55A51C1A7524}"/>
              </a:ext>
            </a:extLst>
          </p:cNvPr>
          <p:cNvSpPr>
            <a:spLocks noGrp="1"/>
          </p:cNvSpPr>
          <p:nvPr>
            <p:ph type="body" idx="1"/>
          </p:nvPr>
        </p:nvSpPr>
        <p:spPr/>
        <p:txBody>
          <a:bodyPr/>
          <a:lstStyle/>
          <a:p>
            <a:pPr lvl="1"/>
            <a:r>
              <a:rPr lang="en-US" dirty="0"/>
              <a:t>45 used a password generator (not always LastPass)</a:t>
            </a:r>
          </a:p>
          <a:p>
            <a:pPr lvl="1"/>
            <a:r>
              <a:rPr lang="en-US" dirty="0"/>
              <a:t>Remaining 121 (?) used ‘human’ (non-technical) strategy</a:t>
            </a:r>
          </a:p>
          <a:p>
            <a:endParaRPr lang="en-US" dirty="0"/>
          </a:p>
          <a:p>
            <a:r>
              <a:rPr lang="en-US" sz="1200" kern="1200" dirty="0" err="1">
                <a:solidFill>
                  <a:schemeClr val="tx1"/>
                </a:solidFill>
                <a:effectLst/>
                <a:latin typeface="+mn-lt"/>
                <a:ea typeface="+mn-ea"/>
                <a:cs typeface="+mn-cs"/>
              </a:rPr>
              <a:t>GroupHuman</a:t>
            </a:r>
            <a:r>
              <a:rPr lang="en-US" sz="1200" kern="1200" dirty="0">
                <a:solidFill>
                  <a:schemeClr val="tx1"/>
                </a:solidFill>
                <a:effectLst/>
                <a:latin typeface="+mn-lt"/>
                <a:ea typeface="+mn-ea"/>
                <a:cs typeface="+mn-cs"/>
              </a:rPr>
              <a:t> shows a clear tendency towards weaker passwords.</a:t>
            </a:r>
            <a:endParaRPr lang="en-US" dirty="0"/>
          </a:p>
          <a:p>
            <a:endParaRPr lang="en-US" dirty="0"/>
          </a:p>
          <a:p>
            <a:r>
              <a:rPr lang="en-US" sz="1200" kern="1200" dirty="0">
                <a:solidFill>
                  <a:schemeClr val="tx1"/>
                </a:solidFill>
                <a:effectLst/>
                <a:latin typeface="+mn-lt"/>
                <a:ea typeface="+mn-ea"/>
                <a:cs typeface="+mn-cs"/>
              </a:rPr>
              <a:t>Our analyses showed that our participants significantly differ from each other in their average password strength (Kruskal-Wallis one-way analysis of variance, </a:t>
            </a:r>
            <a:r>
              <a:rPr lang="el-GR" sz="1200" kern="1200" dirty="0">
                <a:solidFill>
                  <a:schemeClr val="tx1"/>
                </a:solidFill>
                <a:effectLst/>
                <a:latin typeface="+mn-lt"/>
                <a:ea typeface="+mn-ea"/>
                <a:cs typeface="+mn-cs"/>
              </a:rPr>
              <a:t>χ2</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=779.19, </a:t>
            </a:r>
            <a:r>
              <a:rPr lang="en-US" sz="1200" kern="1200" dirty="0" err="1">
                <a:solidFill>
                  <a:schemeClr val="tx1"/>
                </a:solidFill>
                <a:effectLst/>
                <a:latin typeface="+mn-lt"/>
                <a:ea typeface="+mn-ea"/>
                <a:cs typeface="+mn-cs"/>
              </a:rPr>
              <a:t>df</a:t>
            </a:r>
            <a:r>
              <a:rPr lang="en-US" sz="1200" kern="1200" dirty="0">
                <a:solidFill>
                  <a:schemeClr val="tx1"/>
                </a:solidFill>
                <a:effectLst/>
                <a:latin typeface="+mn-lt"/>
                <a:ea typeface="+mn-ea"/>
                <a:cs typeface="+mn-cs"/>
              </a:rPr>
              <a:t> =169, p &lt;.001) as well as in their average probability of password reuse (</a:t>
            </a:r>
            <a:r>
              <a:rPr lang="el-GR" sz="1200" kern="1200" dirty="0">
                <a:solidFill>
                  <a:schemeClr val="tx1"/>
                </a:solidFill>
                <a:effectLst/>
                <a:latin typeface="+mn-lt"/>
                <a:ea typeface="+mn-ea"/>
                <a:cs typeface="+mn-cs"/>
              </a:rPr>
              <a:t>χ2</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692.70, </a:t>
            </a:r>
            <a:r>
              <a:rPr lang="en-US" sz="1200" kern="1200" dirty="0">
                <a:solidFill>
                  <a:schemeClr val="tx1"/>
                </a:solidFill>
                <a:effectLst/>
                <a:latin typeface="+mn-lt"/>
                <a:ea typeface="+mn-ea"/>
                <a:cs typeface="+mn-cs"/>
              </a:rPr>
              <a:t>d f=169, p &lt;.001).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GroupPWM</a:t>
            </a:r>
            <a:r>
              <a:rPr lang="en-US" sz="1200" kern="1200" dirty="0">
                <a:solidFill>
                  <a:schemeClr val="tx1"/>
                </a:solidFill>
                <a:effectLst/>
                <a:latin typeface="+mn-lt"/>
                <a:ea typeface="+mn-ea"/>
                <a:cs typeface="+mn-cs"/>
              </a:rPr>
              <a:t> shows a bimodal distribution in which not-reused passwords are almost as frequent (n =187) as exactly-and-partially reused ones.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vast majority of reused passwords can be attributed to manual entry and Chrome auto-fill.</a:t>
            </a:r>
          </a:p>
        </p:txBody>
      </p:sp>
      <p:sp>
        <p:nvSpPr>
          <p:cNvPr id="4" name="Slide Number Placeholder 3">
            <a:extLst>
              <a:ext uri="{FF2B5EF4-FFF2-40B4-BE49-F238E27FC236}">
                <a16:creationId xmlns:a16="http://schemas.microsoft.com/office/drawing/2014/main" id="{AF9F6C5B-4C3E-64B8-A0E7-B403F436EB67}"/>
              </a:ext>
            </a:extLst>
          </p:cNvPr>
          <p:cNvSpPr>
            <a:spLocks noGrp="1"/>
          </p:cNvSpPr>
          <p:nvPr>
            <p:ph type="sldNum" sz="quarter" idx="5"/>
          </p:nvPr>
        </p:nvSpPr>
        <p:spPr/>
        <p:txBody>
          <a:bodyPr/>
          <a:lstStyle/>
          <a:p>
            <a:fld id="{C123C96B-2B3F-7242-90A1-56E5F222F20D}" type="slidenum">
              <a:rPr lang="en-US" smtClean="0"/>
              <a:t>32</a:t>
            </a:fld>
            <a:endParaRPr lang="en-US"/>
          </a:p>
        </p:txBody>
      </p:sp>
    </p:spTree>
    <p:extLst>
      <p:ext uri="{BB962C8B-B14F-4D97-AF65-F5344CB8AC3E}">
        <p14:creationId xmlns:p14="http://schemas.microsoft.com/office/powerpoint/2010/main" val="262316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a correlation analysis to figure out which factors to drop, up front</a:t>
            </a:r>
          </a:p>
          <a:p>
            <a:endParaRPr lang="en-US" dirty="0"/>
          </a:p>
          <a:p>
            <a:r>
              <a:rPr lang="en-US" dirty="0"/>
              <a:t>In three steps we included a) entry methods,  self-reported value, and strength; b) the number of individually submitted passwords per participant, the creation and storage strategy of the user; in a final step c) the interaction between creation strategy and detected entry method (two-way interaction).</a:t>
            </a:r>
          </a:p>
          <a:p>
            <a:endParaRPr lang="en-US" dirty="0"/>
          </a:p>
          <a:p>
            <a:r>
              <a:rPr lang="en-US" dirty="0"/>
              <a:t>we computed the model fit and used log likelihood model fit comparison (AIC?) to check whether the new, more complex model fit the data significantly better than the previous one. Kept the best one.</a:t>
            </a:r>
          </a:p>
          <a:p>
            <a:endParaRPr lang="en-US" dirty="0"/>
          </a:p>
          <a:p>
            <a:r>
              <a:rPr lang="en-US" sz="1200" kern="1200" dirty="0">
                <a:solidFill>
                  <a:schemeClr val="tx1"/>
                </a:solidFill>
                <a:effectLst/>
                <a:latin typeface="+mn-lt"/>
                <a:ea typeface="+mn-ea"/>
                <a:cs typeface="+mn-cs"/>
              </a:rPr>
              <a:t>For </a:t>
            </a:r>
            <a:r>
              <a:rPr lang="en-US" sz="1200" kern="1200" dirty="0" err="1">
                <a:solidFill>
                  <a:schemeClr val="tx1"/>
                </a:solidFill>
                <a:effectLst/>
                <a:latin typeface="+mn-lt"/>
                <a:ea typeface="+mn-ea"/>
                <a:cs typeface="+mn-cs"/>
              </a:rPr>
              <a:t>zxcvbn</a:t>
            </a:r>
            <a:r>
              <a:rPr lang="en-US" sz="1200" kern="1200" dirty="0">
                <a:solidFill>
                  <a:schemeClr val="tx1"/>
                </a:solidFill>
                <a:effectLst/>
                <a:latin typeface="+mn-lt"/>
                <a:ea typeface="+mn-ea"/>
                <a:cs typeface="+mn-cs"/>
              </a:rPr>
              <a:t>, the ordinal model with all predictors and also the mentioned interaction described our data best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33</a:t>
            </a:fld>
            <a:endParaRPr lang="en-US"/>
          </a:p>
        </p:txBody>
      </p:sp>
    </p:spTree>
    <p:extLst>
      <p:ext uri="{BB962C8B-B14F-4D97-AF65-F5344CB8AC3E}">
        <p14:creationId xmlns:p14="http://schemas.microsoft.com/office/powerpoint/2010/main" val="134581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B4029-81F6-EBE7-29ED-FD2A289D1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F9EBF-9E24-E6B8-252B-081B1969A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4E5A6-AA72-7A3C-2D86-ECBE4FFD853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password reuse a logistical model with all predictors but without interactions described our data best. </a:t>
            </a:r>
          </a:p>
          <a:p>
            <a:endParaRPr lang="en-US" dirty="0"/>
          </a:p>
          <a:p>
            <a:r>
              <a:rPr lang="en-US" dirty="0"/>
              <a:t>Paper reported odds ratios but these are not shown in the table. Not obvious how to compute them from the numbers reported in the table either. Sigh.</a:t>
            </a:r>
          </a:p>
        </p:txBody>
      </p:sp>
      <p:sp>
        <p:nvSpPr>
          <p:cNvPr id="4" name="Slide Number Placeholder 3">
            <a:extLst>
              <a:ext uri="{FF2B5EF4-FFF2-40B4-BE49-F238E27FC236}">
                <a16:creationId xmlns:a16="http://schemas.microsoft.com/office/drawing/2014/main" id="{191EFBB5-557C-FDB6-035D-820B412D025B}"/>
              </a:ext>
            </a:extLst>
          </p:cNvPr>
          <p:cNvSpPr>
            <a:spLocks noGrp="1"/>
          </p:cNvSpPr>
          <p:nvPr>
            <p:ph type="sldNum" sz="quarter" idx="5"/>
          </p:nvPr>
        </p:nvSpPr>
        <p:spPr/>
        <p:txBody>
          <a:bodyPr/>
          <a:lstStyle/>
          <a:p>
            <a:fld id="{C123C96B-2B3F-7242-90A1-56E5F222F20D}" type="slidenum">
              <a:rPr lang="en-US" smtClean="0"/>
              <a:t>34</a:t>
            </a:fld>
            <a:endParaRPr lang="en-US"/>
          </a:p>
        </p:txBody>
      </p:sp>
    </p:spTree>
    <p:extLst>
      <p:ext uri="{BB962C8B-B14F-4D97-AF65-F5344CB8AC3E}">
        <p14:creationId xmlns:p14="http://schemas.microsoft.com/office/powerpoint/2010/main" val="348886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6c512b0d0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6c512b0d0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059751337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059751337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1000"/>
              </a:spcBef>
              <a:spcAft>
                <a:spcPts val="0"/>
              </a:spcAft>
              <a:buSzPts val="1900"/>
              <a:buChar char="●"/>
            </a:pPr>
            <a:r>
              <a:rPr lang="en-US" sz="1200" b="1" dirty="0"/>
              <a:t>Company A</a:t>
            </a:r>
            <a:r>
              <a:rPr lang="en-US" sz="1200" dirty="0"/>
              <a:t> produces a </a:t>
            </a:r>
            <a:r>
              <a:rPr lang="en-US" sz="1200" b="1" dirty="0"/>
              <a:t>lifesaving wireless implantable medical device</a:t>
            </a:r>
            <a:r>
              <a:rPr lang="en-US" sz="1200" dirty="0"/>
              <a:t>. It is the only device of its type on the market. When a patient receives this device, it will (on average) </a:t>
            </a:r>
            <a:r>
              <a:rPr lang="en-US" sz="1200" b="1" dirty="0"/>
              <a:t>extend their lifespan by 10 years</a:t>
            </a:r>
            <a:endParaRPr lang="en-US" sz="1200" dirty="0"/>
          </a:p>
          <a:p>
            <a:pPr marL="457200" lvl="0" indent="-349250" algn="l" rtl="0">
              <a:lnSpc>
                <a:spcPct val="115000"/>
              </a:lnSpc>
              <a:spcBef>
                <a:spcPts val="0"/>
              </a:spcBef>
              <a:spcAft>
                <a:spcPts val="0"/>
              </a:spcAft>
              <a:buSzPts val="1900"/>
              <a:buChar char="●"/>
            </a:pPr>
            <a:r>
              <a:rPr lang="en-US" sz="1200" dirty="0"/>
              <a:t>Company A goes </a:t>
            </a:r>
            <a:r>
              <a:rPr lang="en-US" sz="1200" b="1" dirty="0"/>
              <a:t>bankrupt </a:t>
            </a:r>
            <a:r>
              <a:rPr lang="en-US" sz="1200" dirty="0"/>
              <a:t>because the condition is rare and not many people use the device. However, there are many devices still available (already produced), </a:t>
            </a:r>
            <a:r>
              <a:rPr lang="en-US" sz="1200" b="1" dirty="0"/>
              <a:t>many devices are already implanted</a:t>
            </a:r>
            <a:r>
              <a:rPr lang="en-US" sz="1200" dirty="0"/>
              <a:t> in patients, and </a:t>
            </a:r>
            <a:r>
              <a:rPr lang="en-US" sz="1200" b="1" dirty="0"/>
              <a:t>doctors still implant</a:t>
            </a:r>
            <a:r>
              <a:rPr lang="en-US" sz="1200" dirty="0"/>
              <a:t> the (now unsupported) device in new patients that need it</a:t>
            </a:r>
          </a:p>
          <a:p>
            <a:pPr marL="457200" lvl="0" indent="-349250" algn="l" rtl="0">
              <a:lnSpc>
                <a:spcPct val="115000"/>
              </a:lnSpc>
              <a:spcBef>
                <a:spcPts val="0"/>
              </a:spcBef>
              <a:spcAft>
                <a:spcPts val="0"/>
              </a:spcAft>
              <a:buSzPts val="1900"/>
              <a:buChar char="●"/>
            </a:pPr>
            <a:r>
              <a:rPr lang="en-US" sz="1200" dirty="0"/>
              <a:t>Later, </a:t>
            </a:r>
            <a:r>
              <a:rPr lang="en-US" sz="1200" b="1" dirty="0"/>
              <a:t>researchers discover a software vulnerability</a:t>
            </a:r>
            <a:r>
              <a:rPr lang="en-US" sz="1200" dirty="0"/>
              <a:t> in the device. </a:t>
            </a:r>
            <a:r>
              <a:rPr lang="en-US" sz="1200" b="1" dirty="0"/>
              <a:t>If exploited</a:t>
            </a:r>
            <a:r>
              <a:rPr lang="en-US" sz="1200" dirty="0"/>
              <a:t>, the vulnerability could cause </a:t>
            </a:r>
            <a:r>
              <a:rPr lang="en-US" sz="1200" b="1" dirty="0"/>
              <a:t>significant harm</a:t>
            </a:r>
            <a:r>
              <a:rPr lang="en-US" sz="1200" dirty="0"/>
              <a:t> to the patients. Since Company A no longer exists, the</a:t>
            </a:r>
            <a:r>
              <a:rPr lang="en-US" sz="1200" b="1" dirty="0"/>
              <a:t> software cannot be updated</a:t>
            </a:r>
            <a:r>
              <a:rPr lang="en-US" sz="1200" dirty="0"/>
              <a:t> to address this vulnerability</a:t>
            </a:r>
          </a:p>
          <a:p>
            <a:pPr marL="457200" lvl="0" indent="-349250" algn="l" rtl="0">
              <a:lnSpc>
                <a:spcPct val="115000"/>
              </a:lnSpc>
              <a:spcBef>
                <a:spcPts val="0"/>
              </a:spcBef>
              <a:spcAft>
                <a:spcPts val="0"/>
              </a:spcAft>
              <a:buSzPts val="1900"/>
              <a:buChar char="●"/>
            </a:pPr>
            <a:r>
              <a:rPr lang="en-US" sz="1200" dirty="0"/>
              <a:t>The </a:t>
            </a:r>
            <a:r>
              <a:rPr lang="en-US" sz="1200" b="1" dirty="0"/>
              <a:t>likelihood </a:t>
            </a:r>
            <a:r>
              <a:rPr lang="en-US" sz="1200" dirty="0"/>
              <a:t>of security </a:t>
            </a:r>
            <a:r>
              <a:rPr lang="en-US" sz="1200" b="1" dirty="0"/>
              <a:t>compromise </a:t>
            </a:r>
            <a:r>
              <a:rPr lang="en-US" sz="1200" dirty="0"/>
              <a:t>is </a:t>
            </a:r>
            <a:r>
              <a:rPr lang="en-US" sz="1200" b="1" dirty="0"/>
              <a:t>zero </a:t>
            </a:r>
            <a:r>
              <a:rPr lang="en-US" sz="1200" dirty="0"/>
              <a:t>(regardless of whether disclosed or not)</a:t>
            </a:r>
          </a:p>
          <a:p>
            <a:pPr marL="457200" lvl="0" indent="-349250" algn="l" rtl="0">
              <a:lnSpc>
                <a:spcPct val="115000"/>
              </a:lnSpc>
              <a:spcBef>
                <a:spcPts val="0"/>
              </a:spcBef>
              <a:spcAft>
                <a:spcPts val="0"/>
              </a:spcAft>
              <a:buSzPts val="1900"/>
              <a:buChar char="●"/>
            </a:pPr>
            <a:r>
              <a:rPr lang="en-US" sz="1200" b="1" i="1" dirty="0"/>
              <a:t>Question: </a:t>
            </a:r>
            <a:r>
              <a:rPr lang="en-US" sz="1200" i="1" dirty="0"/>
              <a:t>What should the researchers do? Disclose the vulnerability to the public? Not disclose the vulnerability to anyone? Talk with the FDA?</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724d52e6c6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24d52e6c6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SzPts val="1400"/>
              <a:buChar char="●"/>
            </a:pPr>
            <a:r>
              <a:rPr lang="en-US" sz="1200" b="1" dirty="0"/>
              <a:t>Company B</a:t>
            </a:r>
            <a:r>
              <a:rPr lang="en-US" sz="1200" dirty="0"/>
              <a:t> </a:t>
            </a:r>
            <a:r>
              <a:rPr lang="en-US" sz="1200" b="1" dirty="0"/>
              <a:t>matches employers </a:t>
            </a:r>
            <a:r>
              <a:rPr lang="en-US" sz="1200" dirty="0"/>
              <a:t>(jobs) with j</a:t>
            </a:r>
            <a:r>
              <a:rPr lang="en-US" sz="1200" b="1" dirty="0"/>
              <a:t>ob applicants</a:t>
            </a:r>
            <a:r>
              <a:rPr lang="en-US" sz="1200" dirty="0"/>
              <a:t>; the company is </a:t>
            </a:r>
            <a:r>
              <a:rPr lang="en-US" sz="1200" b="1" dirty="0"/>
              <a:t>growing rapidly</a:t>
            </a:r>
            <a:r>
              <a:rPr lang="en-US" sz="1200" dirty="0"/>
              <a:t> and will have 100x more job applicants in five years</a:t>
            </a:r>
          </a:p>
          <a:p>
            <a:pPr marL="457200" lvl="0" indent="-317500" algn="l" rtl="0">
              <a:lnSpc>
                <a:spcPct val="115000"/>
              </a:lnSpc>
              <a:spcBef>
                <a:spcPts val="0"/>
              </a:spcBef>
              <a:spcAft>
                <a:spcPts val="0"/>
              </a:spcAft>
              <a:buSzPts val="1400"/>
              <a:buChar char="●"/>
            </a:pPr>
            <a:r>
              <a:rPr lang="en-US" sz="1200" dirty="0"/>
              <a:t>Job </a:t>
            </a:r>
            <a:r>
              <a:rPr lang="en-US" sz="1200" b="1" dirty="0"/>
              <a:t>application packets </a:t>
            </a:r>
            <a:r>
              <a:rPr lang="en-US" sz="1200" dirty="0"/>
              <a:t>are </a:t>
            </a:r>
            <a:r>
              <a:rPr lang="en-US" sz="1200" b="1" dirty="0"/>
              <a:t>confidential</a:t>
            </a:r>
            <a:r>
              <a:rPr lang="en-US" sz="1200" dirty="0"/>
              <a:t>, as are some job-specific questions</a:t>
            </a:r>
          </a:p>
          <a:p>
            <a:pPr marL="457200" lvl="0" indent="-317500" algn="l" rtl="0">
              <a:lnSpc>
                <a:spcPct val="115000"/>
              </a:lnSpc>
              <a:spcBef>
                <a:spcPts val="0"/>
              </a:spcBef>
              <a:spcAft>
                <a:spcPts val="0"/>
              </a:spcAft>
              <a:buSzPts val="1400"/>
              <a:buChar char="●"/>
            </a:pPr>
            <a:r>
              <a:rPr lang="en-US" sz="1200" dirty="0"/>
              <a:t>Company B’s </a:t>
            </a:r>
            <a:r>
              <a:rPr lang="en-US" sz="1200" b="1" dirty="0"/>
              <a:t>AI job-to-applicant matching system</a:t>
            </a:r>
            <a:r>
              <a:rPr lang="en-US" sz="1200" dirty="0"/>
              <a:t> is </a:t>
            </a:r>
            <a:r>
              <a:rPr lang="en-US" sz="1200" b="1" dirty="0"/>
              <a:t>suspected </a:t>
            </a:r>
            <a:r>
              <a:rPr lang="en-US" sz="1200" dirty="0"/>
              <a:t>to have </a:t>
            </a:r>
            <a:r>
              <a:rPr lang="en-US" sz="1200" b="1" dirty="0"/>
              <a:t>racial </a:t>
            </a:r>
            <a:r>
              <a:rPr lang="en-US" sz="1200" dirty="0"/>
              <a:t>and </a:t>
            </a:r>
            <a:r>
              <a:rPr lang="en-US" sz="1200" b="1" dirty="0"/>
              <a:t>gender biases</a:t>
            </a:r>
          </a:p>
          <a:p>
            <a:pPr marL="457200" lvl="0" indent="-317500" algn="l" rtl="0">
              <a:lnSpc>
                <a:spcPct val="115000"/>
              </a:lnSpc>
              <a:spcBef>
                <a:spcPts val="0"/>
              </a:spcBef>
              <a:spcAft>
                <a:spcPts val="0"/>
              </a:spcAft>
              <a:buSzPts val="1400"/>
              <a:buChar char="●"/>
            </a:pPr>
            <a:r>
              <a:rPr lang="en-US" sz="1200" dirty="0"/>
              <a:t>Company B is </a:t>
            </a:r>
            <a:r>
              <a:rPr lang="en-US" sz="1200" b="1" dirty="0"/>
              <a:t>compromised </a:t>
            </a:r>
            <a:r>
              <a:rPr lang="en-US" sz="1200" dirty="0"/>
              <a:t>and the entirety of their </a:t>
            </a:r>
            <a:r>
              <a:rPr lang="en-US" sz="1200" b="1" dirty="0"/>
              <a:t>data </a:t>
            </a:r>
            <a:r>
              <a:rPr lang="en-US" sz="1200" dirty="0"/>
              <a:t>(all past jobs, all past application packets, internal ML model) is </a:t>
            </a:r>
            <a:r>
              <a:rPr lang="en-US" sz="1200" b="1" dirty="0"/>
              <a:t>stolen</a:t>
            </a:r>
          </a:p>
          <a:p>
            <a:pPr marL="457200" lvl="0" indent="-317500" algn="l" rtl="0">
              <a:lnSpc>
                <a:spcPct val="115000"/>
              </a:lnSpc>
              <a:spcBef>
                <a:spcPts val="0"/>
              </a:spcBef>
              <a:spcAft>
                <a:spcPts val="0"/>
              </a:spcAft>
              <a:buSzPts val="1400"/>
              <a:buChar char="●"/>
            </a:pPr>
            <a:r>
              <a:rPr lang="en-US" sz="1200" b="1" dirty="0"/>
              <a:t>Researchers wish </a:t>
            </a:r>
            <a:r>
              <a:rPr lang="en-US" sz="1200" dirty="0"/>
              <a:t>to </a:t>
            </a:r>
            <a:r>
              <a:rPr lang="en-US" sz="1200" b="1" dirty="0"/>
              <a:t>study </a:t>
            </a:r>
            <a:r>
              <a:rPr lang="en-US" sz="1200" dirty="0"/>
              <a:t>the </a:t>
            </a:r>
            <a:r>
              <a:rPr lang="en-US" sz="1200" b="1" dirty="0"/>
              <a:t>stolen data</a:t>
            </a:r>
            <a:r>
              <a:rPr lang="en-US" sz="1200" dirty="0"/>
              <a:t>, to scientifically </a:t>
            </a:r>
            <a:r>
              <a:rPr lang="en-US" sz="1200" b="1" dirty="0"/>
              <a:t>measure </a:t>
            </a:r>
            <a:r>
              <a:rPr lang="en-US" sz="1200" dirty="0"/>
              <a:t>racial and gender </a:t>
            </a:r>
            <a:r>
              <a:rPr lang="en-US" sz="1200" b="1" dirty="0"/>
              <a:t>biases </a:t>
            </a:r>
            <a:r>
              <a:rPr lang="en-US" sz="1200" dirty="0"/>
              <a:t>and, if biases are found, </a:t>
            </a:r>
            <a:r>
              <a:rPr lang="en-US" sz="1200" b="1" dirty="0"/>
              <a:t>measure </a:t>
            </a:r>
            <a:r>
              <a:rPr lang="en-US" sz="1200" dirty="0"/>
              <a:t>the </a:t>
            </a:r>
            <a:r>
              <a:rPr lang="en-US" sz="1200" b="1" dirty="0"/>
              <a:t>impacts </a:t>
            </a:r>
            <a:r>
              <a:rPr lang="en-US" sz="1200" dirty="0"/>
              <a:t>of biases on </a:t>
            </a:r>
            <a:r>
              <a:rPr lang="en-US" sz="1200" b="1" dirty="0"/>
              <a:t>past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a:t>
            </a:r>
            <a:r>
              <a:rPr lang="en-US" sz="1200" dirty="0"/>
              <a:t>also wish to study the data and </a:t>
            </a:r>
            <a:r>
              <a:rPr lang="en-US" sz="1200" b="1" dirty="0"/>
              <a:t>assess </a:t>
            </a:r>
            <a:r>
              <a:rPr lang="en-US" sz="1200" dirty="0"/>
              <a:t>whether the </a:t>
            </a:r>
            <a:r>
              <a:rPr lang="en-US" sz="1200" b="1" dirty="0"/>
              <a:t>AI </a:t>
            </a:r>
            <a:r>
              <a:rPr lang="en-US" sz="1200" dirty="0"/>
              <a:t>system is </a:t>
            </a:r>
            <a:r>
              <a:rPr lang="en-US" sz="1200" b="1" dirty="0"/>
              <a:t>vulnerable </a:t>
            </a:r>
            <a:r>
              <a:rPr lang="en-US" sz="1200" dirty="0"/>
              <a:t>to adversarial manipulation, which could also negatively impact future job applicants</a:t>
            </a:r>
          </a:p>
          <a:p>
            <a:pPr marL="457200" lvl="0" indent="-317500" algn="l" rtl="0">
              <a:lnSpc>
                <a:spcPct val="115000"/>
              </a:lnSpc>
              <a:spcBef>
                <a:spcPts val="0"/>
              </a:spcBef>
              <a:spcAft>
                <a:spcPts val="0"/>
              </a:spcAft>
              <a:buSzPts val="1400"/>
              <a:buChar char="●"/>
            </a:pPr>
            <a:r>
              <a:rPr lang="en-US" sz="1200" dirty="0"/>
              <a:t>The </a:t>
            </a:r>
            <a:r>
              <a:rPr lang="en-US" sz="1200" b="1" dirty="0"/>
              <a:t>researchers plan </a:t>
            </a:r>
            <a:r>
              <a:rPr lang="en-US" sz="1200" dirty="0"/>
              <a:t>to propose </a:t>
            </a:r>
            <a:r>
              <a:rPr lang="en-US" sz="1200" b="1" dirty="0"/>
              <a:t>technical </a:t>
            </a:r>
            <a:r>
              <a:rPr lang="en-US" sz="1200" dirty="0"/>
              <a:t>and </a:t>
            </a:r>
            <a:r>
              <a:rPr lang="en-US" sz="1200" b="1" dirty="0"/>
              <a:t>policy mechanisms </a:t>
            </a:r>
            <a:r>
              <a:rPr lang="en-US" sz="1200" dirty="0"/>
              <a:t>to </a:t>
            </a:r>
            <a:r>
              <a:rPr lang="en-US" sz="1200" b="1" dirty="0"/>
              <a:t>mitigate </a:t>
            </a:r>
            <a:r>
              <a:rPr lang="en-US" sz="1200" dirty="0"/>
              <a:t>any issues (e.g., biases, vulnerabilities) that they uncover; removing biases means that </a:t>
            </a:r>
            <a:r>
              <a:rPr lang="en-US" sz="1200" b="1" dirty="0"/>
              <a:t>more people</a:t>
            </a:r>
            <a:r>
              <a:rPr lang="en-US" sz="1200" dirty="0"/>
              <a:t> will be </a:t>
            </a:r>
            <a:r>
              <a:rPr lang="en-US" sz="1200" b="1" dirty="0"/>
              <a:t>connected with jobs</a:t>
            </a:r>
            <a:r>
              <a:rPr lang="en-US" sz="1200" dirty="0"/>
              <a:t> (for our analysis, we assume that removing biases does not make it harder for other people to get jobs)</a:t>
            </a:r>
          </a:p>
          <a:p>
            <a:pPr marL="457200" lvl="0" indent="-317500" algn="l" rtl="0">
              <a:lnSpc>
                <a:spcPct val="115000"/>
              </a:lnSpc>
              <a:spcBef>
                <a:spcPts val="0"/>
              </a:spcBef>
              <a:spcAft>
                <a:spcPts val="0"/>
              </a:spcAft>
              <a:buSzPts val="1400"/>
              <a:buChar char="●"/>
            </a:pPr>
            <a:r>
              <a:rPr lang="en-US" sz="1200" dirty="0"/>
              <a:t>Many </a:t>
            </a:r>
            <a:r>
              <a:rPr lang="en-US" sz="1200" b="1" dirty="0"/>
              <a:t>job applicants </a:t>
            </a:r>
            <a:r>
              <a:rPr lang="en-US" sz="1200" dirty="0"/>
              <a:t>have publicly </a:t>
            </a:r>
            <a:r>
              <a:rPr lang="en-US" sz="1200" b="1" dirty="0"/>
              <a:t>stated </a:t>
            </a:r>
            <a:r>
              <a:rPr lang="en-US" sz="1200" dirty="0"/>
              <a:t>a </a:t>
            </a:r>
            <a:r>
              <a:rPr lang="en-US" sz="1200" b="1" dirty="0"/>
              <a:t>desire </a:t>
            </a:r>
            <a:r>
              <a:rPr lang="en-US" sz="1200" dirty="0"/>
              <a:t>that the </a:t>
            </a:r>
            <a:r>
              <a:rPr lang="en-US" sz="1200" b="1" dirty="0"/>
              <a:t>stolen data </a:t>
            </a:r>
            <a:r>
              <a:rPr lang="en-US" sz="1200" dirty="0"/>
              <a:t>be </a:t>
            </a:r>
            <a:r>
              <a:rPr lang="en-US" sz="1200" b="1" dirty="0"/>
              <a:t>permanently erased</a:t>
            </a:r>
            <a:r>
              <a:rPr lang="en-US" sz="1200" dirty="0"/>
              <a:t>, everywhere</a:t>
            </a:r>
          </a:p>
          <a:p>
            <a:pPr marL="457200" lvl="0" indent="-317500" algn="l" rtl="0">
              <a:lnSpc>
                <a:spcPct val="115000"/>
              </a:lnSpc>
              <a:spcBef>
                <a:spcPts val="0"/>
              </a:spcBef>
              <a:spcAft>
                <a:spcPts val="0"/>
              </a:spcAft>
              <a:buSzPts val="1400"/>
              <a:buChar char="●"/>
            </a:pPr>
            <a:r>
              <a:rPr lang="en-US" sz="1200" dirty="0"/>
              <a:t>The </a:t>
            </a:r>
            <a:r>
              <a:rPr lang="en-US" sz="1200" b="1" dirty="0"/>
              <a:t>researchers obtained </a:t>
            </a:r>
            <a:r>
              <a:rPr lang="en-US" sz="1200" dirty="0"/>
              <a:t>a copy of the </a:t>
            </a:r>
            <a:r>
              <a:rPr lang="en-US" sz="1200" b="1" dirty="0"/>
              <a:t>data </a:t>
            </a:r>
            <a:r>
              <a:rPr lang="en-US" sz="1200" dirty="0"/>
              <a:t>while still publicly available and, if they study the data, </a:t>
            </a:r>
            <a:r>
              <a:rPr lang="en-US" sz="1200" b="1" dirty="0"/>
              <a:t>must retain </a:t>
            </a:r>
            <a:r>
              <a:rPr lang="en-US" sz="1200" dirty="0"/>
              <a:t>a copy for use in results validation in case their results are challenged (e.g., challenged by Company B)</a:t>
            </a:r>
          </a:p>
          <a:p>
            <a:pPr marL="457200" lvl="0" indent="-317500" algn="l" rtl="0">
              <a:lnSpc>
                <a:spcPct val="115000"/>
              </a:lnSpc>
              <a:spcBef>
                <a:spcPts val="0"/>
              </a:spcBef>
              <a:spcAft>
                <a:spcPts val="0"/>
              </a:spcAft>
              <a:buSzPts val="1400"/>
              <a:buChar char="●"/>
            </a:pPr>
            <a:r>
              <a:rPr lang="en-US" sz="1200" b="1" i="1" dirty="0"/>
              <a:t>Question: </a:t>
            </a:r>
            <a:r>
              <a:rPr lang="en-US" sz="1200" i="1" dirty="0"/>
              <a:t>Should the researchers study this data?</a:t>
            </a:r>
            <a:endParaRPr lang="en-US" sz="1200"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724d52e6c6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724d52e6c6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000"/>
              </a:spcBef>
              <a:spcAft>
                <a:spcPts val="0"/>
              </a:spcAft>
              <a:buSzPts val="1700"/>
              <a:buChar char="●"/>
            </a:pPr>
            <a:r>
              <a:rPr lang="en-US" sz="1200" dirty="0"/>
              <a:t>A </a:t>
            </a:r>
            <a:r>
              <a:rPr lang="en-US" sz="1200" b="1" dirty="0"/>
              <a:t>research paper</a:t>
            </a:r>
            <a:r>
              <a:rPr lang="en-US" sz="1200" dirty="0"/>
              <a:t> is </a:t>
            </a:r>
            <a:r>
              <a:rPr lang="en-US" sz="1200" b="1" dirty="0"/>
              <a:t>submitted </a:t>
            </a:r>
            <a:r>
              <a:rPr lang="en-US" sz="1200" dirty="0"/>
              <a:t>to a top peer-reviewed conference; the paper details the </a:t>
            </a:r>
            <a:r>
              <a:rPr lang="en-US" sz="1200" b="1" dirty="0"/>
              <a:t>discovery </a:t>
            </a:r>
            <a:r>
              <a:rPr lang="en-US" sz="1200" dirty="0"/>
              <a:t>of a </a:t>
            </a:r>
            <a:r>
              <a:rPr lang="en-US" sz="1200" b="1" dirty="0"/>
              <a:t>previously undisclosed vulnerability</a:t>
            </a:r>
            <a:r>
              <a:rPr lang="en-US" sz="1200" dirty="0"/>
              <a:t> in the product from </a:t>
            </a:r>
            <a:r>
              <a:rPr lang="en-US" sz="1200" b="1" dirty="0"/>
              <a:t>Company C</a:t>
            </a:r>
          </a:p>
          <a:p>
            <a:pPr marL="457200" lvl="0" indent="-336550" algn="l" rtl="0">
              <a:lnSpc>
                <a:spcPct val="115000"/>
              </a:lnSpc>
              <a:spcBef>
                <a:spcPts val="0"/>
              </a:spcBef>
              <a:spcAft>
                <a:spcPts val="0"/>
              </a:spcAft>
              <a:buSzPts val="1700"/>
              <a:buChar char="●"/>
            </a:pPr>
            <a:r>
              <a:rPr lang="en-US" sz="1200" dirty="0"/>
              <a:t>The authors write in their paper that they will </a:t>
            </a:r>
            <a:r>
              <a:rPr lang="en-US" sz="1200" b="1" dirty="0"/>
              <a:t>soon disclose </a:t>
            </a:r>
            <a:r>
              <a:rPr lang="en-US" sz="1200" dirty="0"/>
              <a:t>to Company C</a:t>
            </a:r>
          </a:p>
          <a:p>
            <a:pPr marL="457200" lvl="0" indent="-336550" algn="l" rtl="0">
              <a:lnSpc>
                <a:spcPct val="115000"/>
              </a:lnSpc>
              <a:spcBef>
                <a:spcPts val="0"/>
              </a:spcBef>
              <a:spcAft>
                <a:spcPts val="0"/>
              </a:spcAft>
              <a:buSzPts val="1700"/>
              <a:buChar char="●"/>
            </a:pPr>
            <a:r>
              <a:rPr lang="en-US" sz="1200" dirty="0"/>
              <a:t>The authors</a:t>
            </a:r>
            <a:r>
              <a:rPr lang="en-US" sz="1200" b="1" dirty="0"/>
              <a:t> do not want to disclose</a:t>
            </a:r>
            <a:r>
              <a:rPr lang="en-US" sz="1200" dirty="0"/>
              <a:t> to Company C until </a:t>
            </a:r>
            <a:r>
              <a:rPr lang="en-US" sz="1200" b="1" dirty="0"/>
              <a:t>after </a:t>
            </a:r>
            <a:r>
              <a:rPr lang="en-US" sz="1200" dirty="0"/>
              <a:t>the paper has been officially </a:t>
            </a:r>
            <a:r>
              <a:rPr lang="en-US" sz="1200" b="1" dirty="0"/>
              <a:t>accepted</a:t>
            </a:r>
            <a:endParaRPr lang="en-US" sz="1200" dirty="0"/>
          </a:p>
          <a:p>
            <a:pPr marL="457200" lvl="0" indent="-336550" algn="l" rtl="0">
              <a:lnSpc>
                <a:spcPct val="115000"/>
              </a:lnSpc>
              <a:spcBef>
                <a:spcPts val="0"/>
              </a:spcBef>
              <a:spcAft>
                <a:spcPts val="0"/>
              </a:spcAft>
              <a:buSzPts val="1700"/>
              <a:buChar char="●"/>
            </a:pPr>
            <a:r>
              <a:rPr lang="en-US" sz="1200" dirty="0"/>
              <a:t>A </a:t>
            </a:r>
            <a:r>
              <a:rPr lang="en-US" sz="1200" b="1" dirty="0"/>
              <a:t>person </a:t>
            </a:r>
            <a:r>
              <a:rPr lang="en-US" sz="1200" dirty="0"/>
              <a:t>from </a:t>
            </a:r>
            <a:r>
              <a:rPr lang="en-US" sz="1200" b="1" dirty="0"/>
              <a:t>Company C</a:t>
            </a:r>
            <a:r>
              <a:rPr lang="en-US" sz="1200" dirty="0"/>
              <a:t> is on the</a:t>
            </a:r>
            <a:r>
              <a:rPr lang="en-US" sz="1200" b="1" dirty="0"/>
              <a:t> program committee</a:t>
            </a:r>
          </a:p>
          <a:p>
            <a:pPr marL="457200" lvl="0" indent="-336550" algn="l" rtl="0">
              <a:lnSpc>
                <a:spcPct val="115000"/>
              </a:lnSpc>
              <a:spcBef>
                <a:spcPts val="0"/>
              </a:spcBef>
              <a:spcAft>
                <a:spcPts val="0"/>
              </a:spcAft>
              <a:buSzPts val="1700"/>
              <a:buChar char="●"/>
            </a:pPr>
            <a:r>
              <a:rPr lang="en-US" sz="1200" dirty="0"/>
              <a:t>The program committee chairs required </a:t>
            </a:r>
            <a:r>
              <a:rPr lang="en-US" sz="1200" b="1" dirty="0"/>
              <a:t>all program committee members</a:t>
            </a:r>
            <a:r>
              <a:rPr lang="en-US" sz="1200" dirty="0"/>
              <a:t> to</a:t>
            </a:r>
            <a:r>
              <a:rPr lang="en-US" sz="1200" b="1" dirty="0"/>
              <a:t> explicitly agree</a:t>
            </a:r>
            <a:r>
              <a:rPr lang="en-US" sz="1200" dirty="0"/>
              <a:t> to maintain the </a:t>
            </a:r>
            <a:r>
              <a:rPr lang="en-US" sz="1200" b="1" dirty="0"/>
              <a:t>confidentiality of submissions</a:t>
            </a:r>
            <a:r>
              <a:rPr lang="en-US" sz="1200" dirty="0"/>
              <a:t> and not discuss them outside of the program committee; Company C </a:t>
            </a:r>
            <a:r>
              <a:rPr lang="en-US" sz="1200" b="1" dirty="0"/>
              <a:t>agreed </a:t>
            </a:r>
            <a:r>
              <a:rPr lang="en-US" sz="1200" dirty="0"/>
              <a:t>that the employee could agree to this program committee membership requirement</a:t>
            </a:r>
          </a:p>
          <a:p>
            <a:pPr marL="457200" lvl="0" indent="-336550" algn="l" rtl="0">
              <a:lnSpc>
                <a:spcPct val="115000"/>
              </a:lnSpc>
              <a:spcBef>
                <a:spcPts val="0"/>
              </a:spcBef>
              <a:spcAft>
                <a:spcPts val="0"/>
              </a:spcAft>
              <a:buSzPts val="1700"/>
              <a:buChar char="●"/>
            </a:pPr>
            <a:r>
              <a:rPr lang="en-US" sz="1200" dirty="0"/>
              <a:t>That </a:t>
            </a:r>
            <a:r>
              <a:rPr lang="en-US" sz="1200" b="1" dirty="0"/>
              <a:t>person </a:t>
            </a:r>
            <a:r>
              <a:rPr lang="en-US" sz="1200" dirty="0"/>
              <a:t>(not necessarily a reviewer) reads the paper and realizes that the </a:t>
            </a:r>
            <a:r>
              <a:rPr lang="en-US" sz="1200" b="1" dirty="0"/>
              <a:t>vulnerability </a:t>
            </a:r>
            <a:r>
              <a:rPr lang="en-US" sz="1200" dirty="0"/>
              <a:t>can lead to </a:t>
            </a:r>
            <a:r>
              <a:rPr lang="en-US" sz="1200" b="1" dirty="0"/>
              <a:t>serious harms </a:t>
            </a:r>
            <a:r>
              <a:rPr lang="en-US" sz="1200" dirty="0"/>
              <a:t>if exploited</a:t>
            </a:r>
          </a:p>
          <a:p>
            <a:pPr marL="457200" lvl="0" indent="-336550" algn="l" rtl="0">
              <a:lnSpc>
                <a:spcPct val="115000"/>
              </a:lnSpc>
              <a:spcBef>
                <a:spcPts val="0"/>
              </a:spcBef>
              <a:spcAft>
                <a:spcPts val="0"/>
              </a:spcAft>
              <a:buSzPts val="1700"/>
              <a:buChar char="●"/>
            </a:pPr>
            <a:r>
              <a:rPr lang="en-US" sz="1200" b="1" i="1" dirty="0"/>
              <a:t>Question: What should the person from Company C do?</a:t>
            </a:r>
            <a:r>
              <a:rPr lang="en-US" sz="1200" i="1" dirty="0"/>
              <a:t> Disclose the vulnerability internally? Search to see if it is actively being exploited? Wait until the paper is accepted? What should they do if the paper is rejected? Does the answer change if they were asked to be a reviewer? Should they be asked to review the paper? Should they be allowed to review it?</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079de90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079de90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079de90f6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079de90f6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historical example is Divine Command and the duty to fulfill God’s will.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Most famously, Kantian ethics derives the moral duties from the faculty of reason that human beings have: because we can reason about what to do and thus control our desires, we have the obligation to do so in order to become autonomous (giving ourselves the moral law). And, since we are all potentially autonomous, we have a duty to treat all other human beings as such, i.e., as “ends and never purely as means” in Kant’s words.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Natural rights theories, on the other hand, take the idea that human beings as moral actors have certain faculties and justify natural (i.e., unalienable) rights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Paper makes the simplified assumption that deontological ethics conducts moral evaluation in the form of (individual or collective) duties and corresponding (individual) rights, that are spelled out in (absolute) terms of right or wrong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CAED292-FF5C-C60E-D084-35D61DF73917}"/>
            </a:ext>
          </a:extLst>
        </p:cNvPr>
        <p:cNvGrpSpPr/>
        <p:nvPr/>
      </p:nvGrpSpPr>
      <p:grpSpPr>
        <a:xfrm>
          <a:off x="0" y="0"/>
          <a:ext cx="0" cy="0"/>
          <a:chOff x="0" y="0"/>
          <a:chExt cx="0" cy="0"/>
        </a:xfrm>
      </p:grpSpPr>
      <p:sp>
        <p:nvSpPr>
          <p:cNvPr id="223" name="Google Shape;223;g2059751337d_0_130:notes">
            <a:extLst>
              <a:ext uri="{FF2B5EF4-FFF2-40B4-BE49-F238E27FC236}">
                <a16:creationId xmlns:a16="http://schemas.microsoft.com/office/drawing/2014/main" id="{756A7F0B-8D03-E63F-D83E-D3B971812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059751337d_0_130:notes">
            <a:extLst>
              <a:ext uri="{FF2B5EF4-FFF2-40B4-BE49-F238E27FC236}">
                <a16:creationId xmlns:a16="http://schemas.microsoft.com/office/drawing/2014/main" id="{10B0C50B-6990-3858-8898-E293B27AF7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244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10/13/25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curityethics.cs.washington.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10/14/2025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91700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5000" dirty="0"/>
              <a:t>Ethics in security research;</a:t>
            </a:r>
          </a:p>
          <a:p>
            <a:pPr>
              <a:spcBef>
                <a:spcPts val="0"/>
              </a:spcBef>
            </a:pPr>
            <a:r>
              <a:rPr lang="en-US" sz="5000" dirty="0"/>
              <a:t>Password managers &amp; security</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92625" y="1910746"/>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Deontological Ethics (Fundamental Rights)</a:t>
            </a:r>
            <a:endParaRPr b="1" dirty="0"/>
          </a:p>
        </p:txBody>
      </p:sp>
      <p:sp>
        <p:nvSpPr>
          <p:cNvPr id="358" name="Google Shape;358;p3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000"/>
              </a:spcBef>
              <a:spcAft>
                <a:spcPts val="0"/>
              </a:spcAft>
              <a:buSzPts val="2100"/>
              <a:buChar char="●"/>
            </a:pPr>
            <a:r>
              <a:rPr lang="en-US" sz="2100" b="1" dirty="0"/>
              <a:t>Deontological </a:t>
            </a:r>
            <a:r>
              <a:rPr lang="en-US" sz="2100" dirty="0"/>
              <a:t>ethics focuses on the moral </a:t>
            </a:r>
            <a:r>
              <a:rPr lang="en-US" sz="2100" b="1" dirty="0"/>
              <a:t>duties </a:t>
            </a:r>
            <a:r>
              <a:rPr lang="en-US" sz="2100" dirty="0"/>
              <a:t>of a moral </a:t>
            </a:r>
            <a:r>
              <a:rPr lang="en-US" sz="2100" b="1" dirty="0"/>
              <a:t>actor</a:t>
            </a:r>
            <a:r>
              <a:rPr lang="en-US" sz="2100" dirty="0"/>
              <a:t>, e.g., an individual or institution</a:t>
            </a:r>
            <a:endParaRPr sz="2100" dirty="0"/>
          </a:p>
          <a:p>
            <a:pPr marL="457200" lvl="0" indent="-361950" algn="l" rtl="0">
              <a:lnSpc>
                <a:spcPct val="115000"/>
              </a:lnSpc>
              <a:spcBef>
                <a:spcPts val="0"/>
              </a:spcBef>
              <a:spcAft>
                <a:spcPts val="0"/>
              </a:spcAft>
              <a:buSzPts val="2100"/>
              <a:buChar char="●"/>
            </a:pPr>
            <a:r>
              <a:rPr lang="en-US" sz="2100" b="1" dirty="0">
                <a:solidFill>
                  <a:srgbClr val="FFFF00"/>
                </a:solidFill>
              </a:rPr>
              <a:t>People </a:t>
            </a:r>
            <a:r>
              <a:rPr lang="en-US" sz="2100" dirty="0">
                <a:solidFill>
                  <a:srgbClr val="FFFF00"/>
                </a:solidFill>
              </a:rPr>
              <a:t>have </a:t>
            </a:r>
            <a:r>
              <a:rPr lang="en-US" sz="2100" b="1" dirty="0">
                <a:solidFill>
                  <a:srgbClr val="FFFF00"/>
                </a:solidFill>
              </a:rPr>
              <a:t>fundamental rights</a:t>
            </a:r>
            <a:r>
              <a:rPr lang="en-US" sz="2100" dirty="0"/>
              <a:t>; moral </a:t>
            </a:r>
            <a:r>
              <a:rPr lang="en-US" sz="2100" b="1" dirty="0"/>
              <a:t>actors </a:t>
            </a:r>
            <a:r>
              <a:rPr lang="en-US" sz="2100" dirty="0"/>
              <a:t>have a </a:t>
            </a:r>
            <a:r>
              <a:rPr lang="en-US" sz="2100" b="1" dirty="0"/>
              <a:t>duty </a:t>
            </a:r>
            <a:r>
              <a:rPr lang="en-US" sz="2100" dirty="0"/>
              <a:t>to </a:t>
            </a:r>
            <a:r>
              <a:rPr lang="en-US" sz="2100" b="1" dirty="0"/>
              <a:t>respect </a:t>
            </a:r>
            <a:r>
              <a:rPr lang="en-US" sz="2100" dirty="0"/>
              <a:t>those </a:t>
            </a:r>
            <a:r>
              <a:rPr lang="en-US" sz="2100" b="1" dirty="0"/>
              <a:t>rights</a:t>
            </a:r>
            <a:endParaRPr sz="2100" b="1" dirty="0"/>
          </a:p>
          <a:p>
            <a:pPr marL="914400" lvl="1" indent="-361950">
              <a:lnSpc>
                <a:spcPct val="115000"/>
              </a:lnSpc>
              <a:spcBef>
                <a:spcPts val="0"/>
              </a:spcBef>
              <a:buSzPts val="2100"/>
              <a:buChar char="●"/>
            </a:pPr>
            <a:r>
              <a:rPr lang="en-US" sz="1700" dirty="0"/>
              <a:t>Example rights: The </a:t>
            </a:r>
            <a:r>
              <a:rPr lang="en-US" sz="1700" b="1" dirty="0"/>
              <a:t>right </a:t>
            </a:r>
            <a:r>
              <a:rPr lang="en-US" sz="1700" dirty="0"/>
              <a:t>to </a:t>
            </a:r>
            <a:r>
              <a:rPr lang="en-US" sz="1700" b="1" dirty="0"/>
              <a:t>privacy</a:t>
            </a:r>
            <a:r>
              <a:rPr lang="en-US" sz="1700" dirty="0"/>
              <a:t>, the right to </a:t>
            </a:r>
            <a:r>
              <a:rPr lang="en-US" sz="1700" b="1" dirty="0"/>
              <a:t>self-agency</a:t>
            </a:r>
            <a:r>
              <a:rPr lang="en-US" sz="1700" dirty="0"/>
              <a:t>, the right to </a:t>
            </a:r>
            <a:r>
              <a:rPr lang="en-US" sz="1700" b="1" dirty="0"/>
              <a:t>informed consent</a:t>
            </a:r>
            <a:endParaRPr sz="1700" b="1" dirty="0"/>
          </a:p>
          <a:p>
            <a:pPr marL="457200" lvl="0" indent="-361950" algn="l" rtl="0">
              <a:lnSpc>
                <a:spcPct val="115000"/>
              </a:lnSpc>
              <a:spcBef>
                <a:spcPts val="0"/>
              </a:spcBef>
              <a:spcAft>
                <a:spcPts val="0"/>
              </a:spcAft>
              <a:buSzPts val="2100"/>
              <a:buChar char="●"/>
            </a:pPr>
            <a:r>
              <a:rPr lang="en-US" sz="2100" b="1" dirty="0">
                <a:solidFill>
                  <a:schemeClr val="accent6">
                    <a:lumMod val="60000"/>
                    <a:lumOff val="40000"/>
                  </a:schemeClr>
                </a:solidFill>
              </a:rPr>
              <a:t>Kantian deontological ethics</a:t>
            </a:r>
            <a:r>
              <a:rPr lang="en-US" sz="2100" dirty="0"/>
              <a:t>: One should </a:t>
            </a:r>
            <a:r>
              <a:rPr lang="en-US" sz="2100" b="1" dirty="0">
                <a:solidFill>
                  <a:schemeClr val="accent6">
                    <a:lumMod val="60000"/>
                    <a:lumOff val="40000"/>
                  </a:schemeClr>
                </a:solidFill>
              </a:rPr>
              <a:t>not violate any single person’s rights in order to accomplish another objective</a:t>
            </a:r>
            <a:endParaRPr lang="en-US" sz="2100" dirty="0"/>
          </a:p>
          <a:p>
            <a:pPr marL="914400" lvl="1" indent="-361950">
              <a:lnSpc>
                <a:spcPct val="115000"/>
              </a:lnSpc>
              <a:spcBef>
                <a:spcPts val="0"/>
              </a:spcBef>
              <a:buSzPts val="2100"/>
              <a:buChar char="●"/>
            </a:pPr>
            <a:r>
              <a:rPr lang="en-US" sz="1700" dirty="0"/>
              <a:t>Kant in describing this “Categorical Imperative”: </a:t>
            </a:r>
            <a:r>
              <a:rPr lang="en-US" sz="1700" i="1" dirty="0"/>
              <a:t>human beings should be treated as “ends and never purely as means”</a:t>
            </a:r>
            <a:endParaRPr sz="1700" i="1" dirty="0"/>
          </a:p>
          <a:p>
            <a:pPr marL="914400" lvl="1" indent="-361950">
              <a:lnSpc>
                <a:spcPct val="115000"/>
              </a:lnSpc>
              <a:spcBef>
                <a:spcPts val="0"/>
              </a:spcBef>
              <a:buSzPts val="2100"/>
              <a:buChar char="●"/>
            </a:pPr>
            <a:r>
              <a:rPr lang="en-US" sz="1700" b="1" dirty="0"/>
              <a:t>Changing </a:t>
            </a:r>
            <a:r>
              <a:rPr lang="en-US" sz="1700" dirty="0"/>
              <a:t>the trolley </a:t>
            </a:r>
            <a:r>
              <a:rPr lang="en-US" sz="1700" b="1" dirty="0"/>
              <a:t>tracks </a:t>
            </a:r>
            <a:r>
              <a:rPr lang="en-US" sz="1700" dirty="0"/>
              <a:t>would </a:t>
            </a:r>
            <a:r>
              <a:rPr lang="en-US" sz="1700" b="1" dirty="0"/>
              <a:t>violate one person’s right </a:t>
            </a:r>
            <a:r>
              <a:rPr lang="en-US" sz="1700" dirty="0"/>
              <a:t>(their right to live) </a:t>
            </a:r>
            <a:r>
              <a:rPr lang="en-US" sz="1700" b="1" dirty="0"/>
              <a:t>in order to accomplish</a:t>
            </a:r>
            <a:r>
              <a:rPr lang="en-US" sz="1700" dirty="0"/>
              <a:t> the </a:t>
            </a:r>
            <a:r>
              <a:rPr lang="en-US" sz="1700" b="1" dirty="0"/>
              <a:t>saving </a:t>
            </a:r>
            <a:r>
              <a:rPr lang="en-US" sz="1700" dirty="0"/>
              <a:t>of </a:t>
            </a:r>
            <a:r>
              <a:rPr lang="en-US" sz="1700" b="1" dirty="0"/>
              <a:t>five other </a:t>
            </a:r>
            <a:r>
              <a:rPr lang="en-US" sz="1700" dirty="0"/>
              <a:t>lives; changing the track would </a:t>
            </a:r>
            <a:r>
              <a:rPr lang="en-US" sz="1700" b="1" dirty="0"/>
              <a:t>use </a:t>
            </a:r>
            <a:r>
              <a:rPr lang="en-US" sz="1700" dirty="0"/>
              <a:t>that </a:t>
            </a:r>
            <a:r>
              <a:rPr lang="en-US" sz="1700" b="1" dirty="0"/>
              <a:t>single person as </a:t>
            </a:r>
            <a:r>
              <a:rPr lang="en-US" sz="1700" dirty="0"/>
              <a:t>an “</a:t>
            </a:r>
            <a:r>
              <a:rPr lang="en-US" sz="1700" b="1" dirty="0"/>
              <a:t>means</a:t>
            </a:r>
            <a:r>
              <a:rPr lang="en-US" sz="1700" dirty="0"/>
              <a:t>”, </a:t>
            </a:r>
            <a:r>
              <a:rPr lang="en-US" sz="1700" b="1" dirty="0"/>
              <a:t>not </a:t>
            </a:r>
            <a:r>
              <a:rPr lang="en-US" sz="1700" dirty="0"/>
              <a:t>as an “</a:t>
            </a:r>
            <a:r>
              <a:rPr lang="en-US" sz="1700" b="1" dirty="0"/>
              <a:t>ends</a:t>
            </a:r>
            <a:r>
              <a:rPr lang="en-US" sz="1700" dirty="0"/>
              <a:t>”; </a:t>
            </a:r>
            <a:r>
              <a:rPr lang="en-US" sz="1700" dirty="0">
                <a:solidFill>
                  <a:srgbClr val="FFFF00"/>
                </a:solidFill>
              </a:rPr>
              <a:t>under Kantian deontological ethics → </a:t>
            </a:r>
            <a:r>
              <a:rPr lang="en-US" sz="1700" b="1" dirty="0">
                <a:solidFill>
                  <a:srgbClr val="FFFF00"/>
                </a:solidFill>
              </a:rPr>
              <a:t>do not change the trolley’s tracks</a:t>
            </a:r>
            <a:endParaRPr sz="1700" b="1" dirty="0">
              <a:solidFill>
                <a:srgbClr val="FFFF00"/>
              </a:solidFill>
            </a:endParaRPr>
          </a:p>
        </p:txBody>
      </p:sp>
      <p:sp>
        <p:nvSpPr>
          <p:cNvPr id="359" name="Google Shape;359;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
                                            <p:txEl>
                                              <p:pRg st="3" end="3"/>
                                            </p:txEl>
                                          </p:spTgt>
                                        </p:tgtEl>
                                        <p:attrNameLst>
                                          <p:attrName>style.visibility</p:attrName>
                                        </p:attrNameLst>
                                      </p:cBhvr>
                                      <p:to>
                                        <p:strVal val="visible"/>
                                      </p:to>
                                    </p:set>
                                    <p:animEffect transition="in" filter="dissolve">
                                      <p:cBhvr>
                                        <p:cTn id="7" dur="500"/>
                                        <p:tgtEl>
                                          <p:spTgt spid="358">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
                                            <p:txEl>
                                              <p:pRg st="4" end="4"/>
                                            </p:txEl>
                                          </p:spTgt>
                                        </p:tgtEl>
                                        <p:attrNameLst>
                                          <p:attrName>style.visibility</p:attrName>
                                        </p:attrNameLst>
                                      </p:cBhvr>
                                      <p:to>
                                        <p:strVal val="visible"/>
                                      </p:to>
                                    </p:set>
                                    <p:animEffect transition="in" filter="dissolve">
                                      <p:cBhvr>
                                        <p:cTn id="10" dur="500"/>
                                        <p:tgtEl>
                                          <p:spTgt spid="35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8">
                                            <p:txEl>
                                              <p:pRg st="5" end="5"/>
                                            </p:txEl>
                                          </p:spTgt>
                                        </p:tgtEl>
                                        <p:attrNameLst>
                                          <p:attrName>style.visibility</p:attrName>
                                        </p:attrNameLst>
                                      </p:cBhvr>
                                      <p:to>
                                        <p:strVal val="visible"/>
                                      </p:to>
                                    </p:set>
                                    <p:animEffect transition="in" filter="dissolve">
                                      <p:cBhvr>
                                        <p:cTn id="15" dur="500"/>
                                        <p:tgtEl>
                                          <p:spTgt spid="3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F497FE82-ADA9-D0B3-0ABB-1ABBDB9B32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3F6D65B-458A-C6D3-3EF3-D728FFC6183C}"/>
              </a:ext>
            </a:extLst>
          </p:cNvPr>
          <p:cNvSpPr/>
          <p:nvPr/>
        </p:nvSpPr>
        <p:spPr>
          <a:xfrm>
            <a:off x="1174684" y="1535162"/>
            <a:ext cx="9842631"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29">
            <a:extLst>
              <a:ext uri="{FF2B5EF4-FFF2-40B4-BE49-F238E27FC236}">
                <a16:creationId xmlns:a16="http://schemas.microsoft.com/office/drawing/2014/main" id="{CDD56EF4-F6AF-D749-9E19-E35612DC345C}"/>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A: Medical Device Vulnerability</a:t>
            </a:r>
            <a:endParaRPr b="1"/>
          </a:p>
          <a:p>
            <a:pPr marL="0" lvl="0" indent="0" algn="l" rtl="0">
              <a:spcBef>
                <a:spcPts val="0"/>
              </a:spcBef>
              <a:spcAft>
                <a:spcPts val="0"/>
              </a:spcAft>
              <a:buNone/>
            </a:pPr>
            <a:r>
              <a:rPr lang="en-US" sz="1300"/>
              <a:t>(some details may not reflect reality)</a:t>
            </a:r>
            <a:endParaRPr sz="1300"/>
          </a:p>
        </p:txBody>
      </p:sp>
      <p:sp>
        <p:nvSpPr>
          <p:cNvPr id="228" name="Google Shape;228;p29">
            <a:extLst>
              <a:ext uri="{FF2B5EF4-FFF2-40B4-BE49-F238E27FC236}">
                <a16:creationId xmlns:a16="http://schemas.microsoft.com/office/drawing/2014/main" id="{56DDC6FF-A1A3-F462-7E24-3AC3A4F56B3F}"/>
              </a:ext>
            </a:extLst>
          </p:cNvPr>
          <p:cNvSpPr txBox="1">
            <a:spLocks noGrp="1"/>
          </p:cNvSpPr>
          <p:nvPr>
            <p:ph type="body" idx="1"/>
          </p:nvPr>
        </p:nvSpPr>
        <p:spPr>
          <a:xfrm>
            <a:off x="838200" y="4555250"/>
            <a:ext cx="10515600" cy="1621599"/>
          </a:xfrm>
          <a:prstGeom prst="rect">
            <a:avLst/>
          </a:prstGeom>
        </p:spPr>
        <p:txBody>
          <a:bodyPr spcFirstLastPara="1" wrap="square" lIns="91425" tIns="45700" rIns="91425" bIns="45700" anchor="t" anchorCtr="0">
            <a:noAutofit/>
          </a:bodyPr>
          <a:lstStyle/>
          <a:p>
            <a:pPr marL="0" lvl="0" indent="0">
              <a:lnSpc>
                <a:spcPct val="115000"/>
              </a:lnSpc>
              <a:buNone/>
            </a:pPr>
            <a:r>
              <a:rPr lang="en-US" sz="2400" dirty="0"/>
              <a:t>Researchers find a </a:t>
            </a:r>
            <a:r>
              <a:rPr lang="en-US" sz="2400" b="1" dirty="0"/>
              <a:t>vulnerability </a:t>
            </a:r>
            <a:r>
              <a:rPr lang="en-US" sz="2400" dirty="0"/>
              <a:t>in a </a:t>
            </a:r>
            <a:r>
              <a:rPr lang="en-US" sz="2400" b="1" dirty="0"/>
              <a:t>medical device</a:t>
            </a:r>
            <a:r>
              <a:rPr lang="en-US" sz="2400" dirty="0"/>
              <a:t>; device manufacturer is out of business. Should the researcher disclose the vulnerability to doctors, patients, and the public? Should the researchers keep the vulnerability secret?</a:t>
            </a:r>
            <a:endParaRPr lang="en-US" b="1" dirty="0"/>
          </a:p>
        </p:txBody>
      </p:sp>
      <p:grpSp>
        <p:nvGrpSpPr>
          <p:cNvPr id="230" name="Google Shape;230;p29">
            <a:extLst>
              <a:ext uri="{FF2B5EF4-FFF2-40B4-BE49-F238E27FC236}">
                <a16:creationId xmlns:a16="http://schemas.microsoft.com/office/drawing/2014/main" id="{CF3F293F-51FC-8D21-D3F9-EB957EAD6F80}"/>
              </a:ext>
            </a:extLst>
          </p:cNvPr>
          <p:cNvGrpSpPr/>
          <p:nvPr/>
        </p:nvGrpSpPr>
        <p:grpSpPr>
          <a:xfrm>
            <a:off x="1373615" y="1651463"/>
            <a:ext cx="9643700" cy="2502925"/>
            <a:chOff x="1561200" y="1495800"/>
            <a:chExt cx="9643700" cy="2502925"/>
          </a:xfrm>
        </p:grpSpPr>
        <p:cxnSp>
          <p:nvCxnSpPr>
            <p:cNvPr id="231" name="Google Shape;231;p29">
              <a:extLst>
                <a:ext uri="{FF2B5EF4-FFF2-40B4-BE49-F238E27FC236}">
                  <a16:creationId xmlns:a16="http://schemas.microsoft.com/office/drawing/2014/main" id="{B986DB40-A438-228A-2E39-CDD147166E0B}"/>
                </a:ext>
              </a:extLst>
            </p:cNvPr>
            <p:cNvCxnSpPr/>
            <p:nvPr/>
          </p:nvCxnSpPr>
          <p:spPr>
            <a:xfrm>
              <a:off x="2989950" y="2204475"/>
              <a:ext cx="1677300" cy="11400"/>
            </a:xfrm>
            <a:prstGeom prst="straightConnector1">
              <a:avLst/>
            </a:prstGeom>
            <a:noFill/>
            <a:ln w="38100" cap="flat" cmpd="sng">
              <a:solidFill>
                <a:srgbClr val="0000FF"/>
              </a:solidFill>
              <a:prstDash val="solid"/>
              <a:round/>
              <a:headEnd type="none" w="med" len="med"/>
              <a:tailEnd type="triangle" w="med" len="med"/>
            </a:ln>
          </p:spPr>
        </p:cxnSp>
        <p:pic>
          <p:nvPicPr>
            <p:cNvPr id="232" name="Google Shape;232;p29">
              <a:extLst>
                <a:ext uri="{FF2B5EF4-FFF2-40B4-BE49-F238E27FC236}">
                  <a16:creationId xmlns:a16="http://schemas.microsoft.com/office/drawing/2014/main" id="{A283CB97-DF63-13C7-4A35-8613035122AC}"/>
                </a:ext>
              </a:extLst>
            </p:cNvPr>
            <p:cNvPicPr preferRelativeResize="0"/>
            <p:nvPr/>
          </p:nvPicPr>
          <p:blipFill>
            <a:blip r:embed="rId3">
              <a:alphaModFix/>
            </a:blip>
            <a:stretch>
              <a:fillRect/>
            </a:stretch>
          </p:blipFill>
          <p:spPr>
            <a:xfrm>
              <a:off x="1561200" y="1495800"/>
              <a:ext cx="1428750" cy="1428750"/>
            </a:xfrm>
            <a:prstGeom prst="rect">
              <a:avLst/>
            </a:prstGeom>
            <a:noFill/>
            <a:ln>
              <a:noFill/>
            </a:ln>
          </p:spPr>
        </p:pic>
        <p:pic>
          <p:nvPicPr>
            <p:cNvPr id="233" name="Google Shape;233;p29">
              <a:extLst>
                <a:ext uri="{FF2B5EF4-FFF2-40B4-BE49-F238E27FC236}">
                  <a16:creationId xmlns:a16="http://schemas.microsoft.com/office/drawing/2014/main" id="{4B722DA4-F008-ABA5-809A-2DA9E2C9F6BA}"/>
                </a:ext>
              </a:extLst>
            </p:cNvPr>
            <p:cNvPicPr preferRelativeResize="0"/>
            <p:nvPr/>
          </p:nvPicPr>
          <p:blipFill>
            <a:blip r:embed="rId4">
              <a:alphaModFix/>
            </a:blip>
            <a:stretch>
              <a:fillRect/>
            </a:stretch>
          </p:blipFill>
          <p:spPr>
            <a:xfrm>
              <a:off x="4667250" y="1495800"/>
              <a:ext cx="1428750" cy="1428750"/>
            </a:xfrm>
            <a:prstGeom prst="rect">
              <a:avLst/>
            </a:prstGeom>
            <a:noFill/>
            <a:ln>
              <a:noFill/>
            </a:ln>
          </p:spPr>
        </p:pic>
        <p:cxnSp>
          <p:nvCxnSpPr>
            <p:cNvPr id="234" name="Google Shape;234;p29">
              <a:extLst>
                <a:ext uri="{FF2B5EF4-FFF2-40B4-BE49-F238E27FC236}">
                  <a16:creationId xmlns:a16="http://schemas.microsoft.com/office/drawing/2014/main" id="{0E35F14D-1D01-DB6C-C080-634C1BCE6FCE}"/>
                </a:ext>
              </a:extLst>
            </p:cNvPr>
            <p:cNvCxnSpPr>
              <a:endCxn id="235" idx="1"/>
            </p:cNvCxnSpPr>
            <p:nvPr/>
          </p:nvCxnSpPr>
          <p:spPr>
            <a:xfrm>
              <a:off x="6095950" y="2204475"/>
              <a:ext cx="1732200" cy="5700"/>
            </a:xfrm>
            <a:prstGeom prst="straightConnector1">
              <a:avLst/>
            </a:prstGeom>
            <a:noFill/>
            <a:ln w="38100" cap="flat" cmpd="sng">
              <a:solidFill>
                <a:srgbClr val="0000FF"/>
              </a:solidFill>
              <a:prstDash val="solid"/>
              <a:round/>
              <a:headEnd type="none" w="med" len="med"/>
              <a:tailEnd type="triangle" w="med" len="med"/>
            </a:ln>
          </p:spPr>
        </p:cxnSp>
        <p:sp>
          <p:nvSpPr>
            <p:cNvPr id="236" name="Google Shape;236;p29">
              <a:extLst>
                <a:ext uri="{FF2B5EF4-FFF2-40B4-BE49-F238E27FC236}">
                  <a16:creationId xmlns:a16="http://schemas.microsoft.com/office/drawing/2014/main" id="{CE451C61-FB96-F216-78E4-E5D7FE9BD6A3}"/>
                </a:ext>
              </a:extLst>
            </p:cNvPr>
            <p:cNvSpPr txBox="1"/>
            <p:nvPr/>
          </p:nvSpPr>
          <p:spPr>
            <a:xfrm>
              <a:off x="2865650" y="2223357"/>
              <a:ext cx="167730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Vulnerability Discovered by Researchers; company is out of business</a:t>
              </a:r>
              <a:endParaRPr sz="1600" dirty="0">
                <a:latin typeface="Calibri"/>
                <a:ea typeface="Calibri"/>
                <a:cs typeface="Calibri"/>
                <a:sym typeface="Calibri"/>
              </a:endParaRPr>
            </a:p>
          </p:txBody>
        </p:sp>
        <p:sp>
          <p:nvSpPr>
            <p:cNvPr id="237" name="Google Shape;237;p29">
              <a:extLst>
                <a:ext uri="{FF2B5EF4-FFF2-40B4-BE49-F238E27FC236}">
                  <a16:creationId xmlns:a16="http://schemas.microsoft.com/office/drawing/2014/main" id="{DAFB06F8-F41C-8220-0895-6AFD9CE95197}"/>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latin typeface="Calibri"/>
                  <a:ea typeface="Calibri"/>
                  <a:cs typeface="Calibri"/>
                  <a:sym typeface="Calibri"/>
                </a:rPr>
                <a:t>Not Disclose</a:t>
              </a:r>
              <a:endParaRPr sz="1600">
                <a:latin typeface="Calibri"/>
                <a:ea typeface="Calibri"/>
                <a:cs typeface="Calibri"/>
                <a:sym typeface="Calibri"/>
              </a:endParaRPr>
            </a:p>
          </p:txBody>
        </p:sp>
        <p:sp>
          <p:nvSpPr>
            <p:cNvPr id="238" name="Google Shape;238;p29">
              <a:extLst>
                <a:ext uri="{FF2B5EF4-FFF2-40B4-BE49-F238E27FC236}">
                  <a16:creationId xmlns:a16="http://schemas.microsoft.com/office/drawing/2014/main" id="{F2314FCC-C0F4-2C88-63F1-80387FF0AEE5}"/>
                </a:ext>
              </a:extLst>
            </p:cNvPr>
            <p:cNvSpPr txBox="1"/>
            <p:nvPr/>
          </p:nvSpPr>
          <p:spPr>
            <a:xfrm>
              <a:off x="6123400" y="276198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Disclose</a:t>
              </a:r>
              <a:endParaRPr sz="1600" dirty="0">
                <a:latin typeface="Calibri"/>
                <a:ea typeface="Calibri"/>
                <a:cs typeface="Calibri"/>
                <a:sym typeface="Calibri"/>
              </a:endParaRPr>
            </a:p>
          </p:txBody>
        </p:sp>
        <p:cxnSp>
          <p:nvCxnSpPr>
            <p:cNvPr id="239" name="Google Shape;239;p29">
              <a:extLst>
                <a:ext uri="{FF2B5EF4-FFF2-40B4-BE49-F238E27FC236}">
                  <a16:creationId xmlns:a16="http://schemas.microsoft.com/office/drawing/2014/main" id="{38CEFC10-01C0-27F9-ECB1-87E0340441FF}"/>
                </a:ext>
              </a:extLst>
            </p:cNvPr>
            <p:cNvCxnSpPr>
              <a:endCxn id="240" idx="1"/>
            </p:cNvCxnSpPr>
            <p:nvPr/>
          </p:nvCxnSpPr>
          <p:spPr>
            <a:xfrm>
              <a:off x="6095950" y="2436550"/>
              <a:ext cx="1732200" cy="847800"/>
            </a:xfrm>
            <a:prstGeom prst="straightConnector1">
              <a:avLst/>
            </a:prstGeom>
            <a:noFill/>
            <a:ln w="38100" cap="flat" cmpd="sng">
              <a:solidFill>
                <a:srgbClr val="0000FF"/>
              </a:solidFill>
              <a:prstDash val="solid"/>
              <a:round/>
              <a:headEnd type="none" w="med" len="med"/>
              <a:tailEnd type="triangle" w="med" len="med"/>
            </a:ln>
          </p:spPr>
        </p:cxnSp>
        <p:grpSp>
          <p:nvGrpSpPr>
            <p:cNvPr id="241" name="Google Shape;241;p29">
              <a:extLst>
                <a:ext uri="{FF2B5EF4-FFF2-40B4-BE49-F238E27FC236}">
                  <a16:creationId xmlns:a16="http://schemas.microsoft.com/office/drawing/2014/main" id="{59396679-D1B1-9295-C2C4-11EF7AB45E22}"/>
                </a:ext>
              </a:extLst>
            </p:cNvPr>
            <p:cNvGrpSpPr/>
            <p:nvPr/>
          </p:nvGrpSpPr>
          <p:grpSpPr>
            <a:xfrm>
              <a:off x="7828150" y="1495800"/>
              <a:ext cx="3376750" cy="1428750"/>
              <a:chOff x="7828150" y="1495800"/>
              <a:chExt cx="3376750" cy="1428750"/>
            </a:xfrm>
          </p:grpSpPr>
          <p:pic>
            <p:nvPicPr>
              <p:cNvPr id="235" name="Google Shape;235;p29">
                <a:extLst>
                  <a:ext uri="{FF2B5EF4-FFF2-40B4-BE49-F238E27FC236}">
                    <a16:creationId xmlns:a16="http://schemas.microsoft.com/office/drawing/2014/main" id="{1AE337F3-E193-FE68-6420-856720C94142}"/>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2" name="Google Shape;242;p29">
                <a:extLst>
                  <a:ext uri="{FF2B5EF4-FFF2-40B4-BE49-F238E27FC236}">
                    <a16:creationId xmlns:a16="http://schemas.microsoft.com/office/drawing/2014/main" id="{C2B0BCEC-C48F-558A-BF49-93B4C16A8DA7}"/>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3" name="Google Shape;243;p29">
                <a:extLst>
                  <a:ext uri="{FF2B5EF4-FFF2-40B4-BE49-F238E27FC236}">
                    <a16:creationId xmlns:a16="http://schemas.microsoft.com/office/drawing/2014/main" id="{35EFE3F5-EFA8-A946-F197-1F0414297854}"/>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nvGrpSpPr>
            <p:cNvPr id="244" name="Google Shape;244;p29">
              <a:extLst>
                <a:ext uri="{FF2B5EF4-FFF2-40B4-BE49-F238E27FC236}">
                  <a16:creationId xmlns:a16="http://schemas.microsoft.com/office/drawing/2014/main" id="{29FB095F-0290-5953-2283-2F2C56E8263B}"/>
                </a:ext>
              </a:extLst>
            </p:cNvPr>
            <p:cNvGrpSpPr/>
            <p:nvPr/>
          </p:nvGrpSpPr>
          <p:grpSpPr>
            <a:xfrm>
              <a:off x="7828150" y="2569975"/>
              <a:ext cx="3376750" cy="1428750"/>
              <a:chOff x="7828150" y="1495800"/>
              <a:chExt cx="3376750" cy="1428750"/>
            </a:xfrm>
          </p:grpSpPr>
          <p:pic>
            <p:nvPicPr>
              <p:cNvPr id="240" name="Google Shape;240;p29">
                <a:extLst>
                  <a:ext uri="{FF2B5EF4-FFF2-40B4-BE49-F238E27FC236}">
                    <a16:creationId xmlns:a16="http://schemas.microsoft.com/office/drawing/2014/main" id="{1636C106-30C7-0C69-0A17-F56D80CE4F5E}"/>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5" name="Google Shape;245;p29">
                <a:extLst>
                  <a:ext uri="{FF2B5EF4-FFF2-40B4-BE49-F238E27FC236}">
                    <a16:creationId xmlns:a16="http://schemas.microsoft.com/office/drawing/2014/main" id="{9A71F70C-73DF-9566-7231-2BFA9DE751F6}"/>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6" name="Google Shape;246;p29">
                <a:extLst>
                  <a:ext uri="{FF2B5EF4-FFF2-40B4-BE49-F238E27FC236}">
                    <a16:creationId xmlns:a16="http://schemas.microsoft.com/office/drawing/2014/main" id="{C736E1A9-07A0-1973-5700-FBC07EB19CE6}"/>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sp>
        <p:nvSpPr>
          <p:cNvPr id="4" name="Google Shape;238;p29">
            <a:extLst>
              <a:ext uri="{FF2B5EF4-FFF2-40B4-BE49-F238E27FC236}">
                <a16:creationId xmlns:a16="http://schemas.microsoft.com/office/drawing/2014/main" id="{BD2B03B4-15ED-AC4A-799A-41915007E56A}"/>
              </a:ext>
            </a:extLst>
          </p:cNvPr>
          <p:cNvSpPr txBox="1"/>
          <p:nvPr/>
        </p:nvSpPr>
        <p:spPr>
          <a:xfrm>
            <a:off x="4479665" y="3031097"/>
            <a:ext cx="12679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Researchers deem vuln not exploitable</a:t>
            </a:r>
            <a:endParaRPr sz="1600" dirty="0">
              <a:latin typeface="Calibri"/>
              <a:ea typeface="Calibri"/>
              <a:cs typeface="Calibri"/>
              <a:sym typeface="Calibri"/>
            </a:endParaRPr>
          </a:p>
        </p:txBody>
      </p:sp>
    </p:spTree>
    <p:extLst>
      <p:ext uri="{BB962C8B-B14F-4D97-AF65-F5344CB8AC3E}">
        <p14:creationId xmlns:p14="http://schemas.microsoft.com/office/powerpoint/2010/main" val="31099855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EFCF1D4A-DEEB-F30D-A109-8D9E01B509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5BA1580-AF3A-515C-8017-A7EDDB0B3B7E}"/>
              </a:ext>
            </a:extLst>
          </p:cNvPr>
          <p:cNvSpPr/>
          <p:nvPr/>
        </p:nvSpPr>
        <p:spPr>
          <a:xfrm>
            <a:off x="1174684" y="1535162"/>
            <a:ext cx="9842631"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29">
            <a:extLst>
              <a:ext uri="{FF2B5EF4-FFF2-40B4-BE49-F238E27FC236}">
                <a16:creationId xmlns:a16="http://schemas.microsoft.com/office/drawing/2014/main" id="{59D349BF-B566-19C6-2B04-9E6EEC05CD8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A: Medical Device Vulnerability</a:t>
            </a:r>
            <a:endParaRPr b="1"/>
          </a:p>
          <a:p>
            <a:pPr marL="0" lvl="0" indent="0" algn="l" rtl="0">
              <a:spcBef>
                <a:spcPts val="0"/>
              </a:spcBef>
              <a:spcAft>
                <a:spcPts val="0"/>
              </a:spcAft>
              <a:buNone/>
            </a:pPr>
            <a:r>
              <a:rPr lang="en-US" sz="1300"/>
              <a:t>(some details may not reflect reality)</a:t>
            </a:r>
            <a:endParaRPr sz="1300"/>
          </a:p>
        </p:txBody>
      </p:sp>
      <p:sp>
        <p:nvSpPr>
          <p:cNvPr id="228" name="Google Shape;228;p29">
            <a:extLst>
              <a:ext uri="{FF2B5EF4-FFF2-40B4-BE49-F238E27FC236}">
                <a16:creationId xmlns:a16="http://schemas.microsoft.com/office/drawing/2014/main" id="{9B49A89A-CB40-6B04-BD22-5C688CD9C011}"/>
              </a:ext>
            </a:extLst>
          </p:cNvPr>
          <p:cNvSpPr txBox="1">
            <a:spLocks noGrp="1"/>
          </p:cNvSpPr>
          <p:nvPr>
            <p:ph type="body" idx="1"/>
          </p:nvPr>
        </p:nvSpPr>
        <p:spPr>
          <a:xfrm>
            <a:off x="838200" y="4555250"/>
            <a:ext cx="10515600" cy="1621599"/>
          </a:xfrm>
          <a:prstGeom prst="rect">
            <a:avLst/>
          </a:prstGeom>
        </p:spPr>
        <p:txBody>
          <a:bodyPr spcFirstLastPara="1" wrap="square" lIns="91425" tIns="45700" rIns="91425" bIns="45700" anchor="t" anchorCtr="0">
            <a:noAutofit/>
          </a:bodyPr>
          <a:lstStyle/>
          <a:p>
            <a:pPr marL="0" lvl="0" indent="0">
              <a:lnSpc>
                <a:spcPct val="115000"/>
              </a:lnSpc>
              <a:buNone/>
            </a:pPr>
            <a:r>
              <a:rPr lang="en-US" sz="2400" b="1" dirty="0"/>
              <a:t>Consequentialist </a:t>
            </a:r>
            <a:r>
              <a:rPr lang="en-US" sz="2400" dirty="0"/>
              <a:t>Ethics: </a:t>
            </a:r>
            <a:r>
              <a:rPr lang="en-US" sz="2400" b="1" dirty="0">
                <a:solidFill>
                  <a:schemeClr val="accent6">
                    <a:lumMod val="60000"/>
                    <a:lumOff val="40000"/>
                  </a:schemeClr>
                </a:solidFill>
              </a:rPr>
              <a:t>Likelihood </a:t>
            </a:r>
            <a:r>
              <a:rPr lang="en-US" sz="2400" dirty="0">
                <a:solidFill>
                  <a:schemeClr val="accent6">
                    <a:lumMod val="60000"/>
                    <a:lumOff val="40000"/>
                  </a:schemeClr>
                </a:solidFill>
              </a:rPr>
              <a:t>of </a:t>
            </a:r>
            <a:r>
              <a:rPr lang="en-US" sz="2400" b="1" dirty="0">
                <a:solidFill>
                  <a:schemeClr val="accent6">
                    <a:lumMod val="60000"/>
                    <a:lumOff val="40000"/>
                  </a:schemeClr>
                </a:solidFill>
              </a:rPr>
              <a:t>exploit </a:t>
            </a:r>
            <a:r>
              <a:rPr lang="en-US" sz="2400" dirty="0">
                <a:solidFill>
                  <a:schemeClr val="accent6">
                    <a:lumMod val="60000"/>
                    <a:lumOff val="40000"/>
                  </a:schemeClr>
                </a:solidFill>
              </a:rPr>
              <a:t>is </a:t>
            </a:r>
            <a:r>
              <a:rPr lang="en-US" sz="2400" b="1" dirty="0">
                <a:solidFill>
                  <a:schemeClr val="accent6">
                    <a:lumMod val="60000"/>
                    <a:lumOff val="40000"/>
                  </a:schemeClr>
                </a:solidFill>
              </a:rPr>
              <a:t>zero</a:t>
            </a:r>
            <a:r>
              <a:rPr lang="en-US" sz="2400" dirty="0"/>
              <a:t>; </a:t>
            </a:r>
            <a:r>
              <a:rPr lang="en-US" sz="2400" b="1" dirty="0">
                <a:solidFill>
                  <a:schemeClr val="accent4"/>
                </a:solidFill>
              </a:rPr>
              <a:t>harms</a:t>
            </a:r>
            <a:r>
              <a:rPr lang="en-US" sz="2400" dirty="0">
                <a:solidFill>
                  <a:schemeClr val="accent4"/>
                </a:solidFill>
              </a:rPr>
              <a:t> </a:t>
            </a:r>
            <a:r>
              <a:rPr lang="en-US" sz="2400" b="1" dirty="0">
                <a:solidFill>
                  <a:schemeClr val="accent4"/>
                </a:solidFill>
              </a:rPr>
              <a:t>if patients informed </a:t>
            </a:r>
            <a:r>
              <a:rPr lang="en-US" sz="2400" dirty="0"/>
              <a:t>(health: remove device / not get device; happiness: live with knowledge that the device has faults) → </a:t>
            </a:r>
            <a:r>
              <a:rPr lang="en-US" sz="2400" b="1" dirty="0">
                <a:solidFill>
                  <a:srgbClr val="FFFF00"/>
                </a:solidFill>
              </a:rPr>
              <a:t>do not disclose vulnerability </a:t>
            </a:r>
          </a:p>
        </p:txBody>
      </p:sp>
      <p:grpSp>
        <p:nvGrpSpPr>
          <p:cNvPr id="230" name="Google Shape;230;p29">
            <a:extLst>
              <a:ext uri="{FF2B5EF4-FFF2-40B4-BE49-F238E27FC236}">
                <a16:creationId xmlns:a16="http://schemas.microsoft.com/office/drawing/2014/main" id="{5949235C-F904-24F7-DB52-B7A6459F1BF6}"/>
              </a:ext>
            </a:extLst>
          </p:cNvPr>
          <p:cNvGrpSpPr/>
          <p:nvPr/>
        </p:nvGrpSpPr>
        <p:grpSpPr>
          <a:xfrm>
            <a:off x="1373615" y="1651463"/>
            <a:ext cx="9643700" cy="2502925"/>
            <a:chOff x="1561200" y="1495800"/>
            <a:chExt cx="9643700" cy="2502925"/>
          </a:xfrm>
        </p:grpSpPr>
        <p:cxnSp>
          <p:nvCxnSpPr>
            <p:cNvPr id="231" name="Google Shape;231;p29">
              <a:extLst>
                <a:ext uri="{FF2B5EF4-FFF2-40B4-BE49-F238E27FC236}">
                  <a16:creationId xmlns:a16="http://schemas.microsoft.com/office/drawing/2014/main" id="{0948FA98-D184-8D6C-89C6-53B9D91EA1D6}"/>
                </a:ext>
              </a:extLst>
            </p:cNvPr>
            <p:cNvCxnSpPr/>
            <p:nvPr/>
          </p:nvCxnSpPr>
          <p:spPr>
            <a:xfrm>
              <a:off x="2989950" y="2204475"/>
              <a:ext cx="1677300" cy="11400"/>
            </a:xfrm>
            <a:prstGeom prst="straightConnector1">
              <a:avLst/>
            </a:prstGeom>
            <a:noFill/>
            <a:ln w="38100" cap="flat" cmpd="sng">
              <a:solidFill>
                <a:srgbClr val="0000FF"/>
              </a:solidFill>
              <a:prstDash val="solid"/>
              <a:round/>
              <a:headEnd type="none" w="med" len="med"/>
              <a:tailEnd type="triangle" w="med" len="med"/>
            </a:ln>
          </p:spPr>
        </p:cxnSp>
        <p:pic>
          <p:nvPicPr>
            <p:cNvPr id="232" name="Google Shape;232;p29">
              <a:extLst>
                <a:ext uri="{FF2B5EF4-FFF2-40B4-BE49-F238E27FC236}">
                  <a16:creationId xmlns:a16="http://schemas.microsoft.com/office/drawing/2014/main" id="{EFCBEB78-5687-A864-457F-FFE8B41309F7}"/>
                </a:ext>
              </a:extLst>
            </p:cNvPr>
            <p:cNvPicPr preferRelativeResize="0"/>
            <p:nvPr/>
          </p:nvPicPr>
          <p:blipFill>
            <a:blip r:embed="rId3">
              <a:alphaModFix/>
            </a:blip>
            <a:stretch>
              <a:fillRect/>
            </a:stretch>
          </p:blipFill>
          <p:spPr>
            <a:xfrm>
              <a:off x="1561200" y="1495800"/>
              <a:ext cx="1428750" cy="1428750"/>
            </a:xfrm>
            <a:prstGeom prst="rect">
              <a:avLst/>
            </a:prstGeom>
            <a:noFill/>
            <a:ln>
              <a:noFill/>
            </a:ln>
          </p:spPr>
        </p:pic>
        <p:pic>
          <p:nvPicPr>
            <p:cNvPr id="233" name="Google Shape;233;p29">
              <a:extLst>
                <a:ext uri="{FF2B5EF4-FFF2-40B4-BE49-F238E27FC236}">
                  <a16:creationId xmlns:a16="http://schemas.microsoft.com/office/drawing/2014/main" id="{EE702043-CD31-1AF3-5E7E-46F5C242BB61}"/>
                </a:ext>
              </a:extLst>
            </p:cNvPr>
            <p:cNvPicPr preferRelativeResize="0"/>
            <p:nvPr/>
          </p:nvPicPr>
          <p:blipFill>
            <a:blip r:embed="rId4">
              <a:alphaModFix/>
            </a:blip>
            <a:stretch>
              <a:fillRect/>
            </a:stretch>
          </p:blipFill>
          <p:spPr>
            <a:xfrm>
              <a:off x="4667250" y="1495800"/>
              <a:ext cx="1428750" cy="1428750"/>
            </a:xfrm>
            <a:prstGeom prst="rect">
              <a:avLst/>
            </a:prstGeom>
            <a:noFill/>
            <a:ln>
              <a:noFill/>
            </a:ln>
          </p:spPr>
        </p:pic>
        <p:cxnSp>
          <p:nvCxnSpPr>
            <p:cNvPr id="234" name="Google Shape;234;p29">
              <a:extLst>
                <a:ext uri="{FF2B5EF4-FFF2-40B4-BE49-F238E27FC236}">
                  <a16:creationId xmlns:a16="http://schemas.microsoft.com/office/drawing/2014/main" id="{9EA1698B-EBEF-00C6-EF9A-4607EA934E91}"/>
                </a:ext>
              </a:extLst>
            </p:cNvPr>
            <p:cNvCxnSpPr>
              <a:endCxn id="235" idx="1"/>
            </p:cNvCxnSpPr>
            <p:nvPr/>
          </p:nvCxnSpPr>
          <p:spPr>
            <a:xfrm>
              <a:off x="6095950" y="2204475"/>
              <a:ext cx="1732200" cy="5700"/>
            </a:xfrm>
            <a:prstGeom prst="straightConnector1">
              <a:avLst/>
            </a:prstGeom>
            <a:noFill/>
            <a:ln w="38100" cap="flat" cmpd="sng">
              <a:solidFill>
                <a:srgbClr val="0000FF"/>
              </a:solidFill>
              <a:prstDash val="solid"/>
              <a:round/>
              <a:headEnd type="none" w="med" len="med"/>
              <a:tailEnd type="triangle" w="med" len="med"/>
            </a:ln>
          </p:spPr>
        </p:cxnSp>
        <p:sp>
          <p:nvSpPr>
            <p:cNvPr id="236" name="Google Shape;236;p29">
              <a:extLst>
                <a:ext uri="{FF2B5EF4-FFF2-40B4-BE49-F238E27FC236}">
                  <a16:creationId xmlns:a16="http://schemas.microsoft.com/office/drawing/2014/main" id="{2CBB5E2A-3E9E-5929-5DB2-3D0B54C3FA8C}"/>
                </a:ext>
              </a:extLst>
            </p:cNvPr>
            <p:cNvSpPr txBox="1"/>
            <p:nvPr/>
          </p:nvSpPr>
          <p:spPr>
            <a:xfrm>
              <a:off x="2865650" y="2223357"/>
              <a:ext cx="167730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Vulnerability Discovered by Researchers; company is out of business</a:t>
              </a:r>
              <a:endParaRPr sz="1600" dirty="0">
                <a:latin typeface="Calibri"/>
                <a:ea typeface="Calibri"/>
                <a:cs typeface="Calibri"/>
                <a:sym typeface="Calibri"/>
              </a:endParaRPr>
            </a:p>
          </p:txBody>
        </p:sp>
        <p:sp>
          <p:nvSpPr>
            <p:cNvPr id="237" name="Google Shape;237;p29">
              <a:extLst>
                <a:ext uri="{FF2B5EF4-FFF2-40B4-BE49-F238E27FC236}">
                  <a16:creationId xmlns:a16="http://schemas.microsoft.com/office/drawing/2014/main" id="{981E3823-B29B-3EF8-0A9E-2CBF6DDE5820}"/>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FFFF00"/>
                  </a:solidFill>
                  <a:latin typeface="Calibri"/>
                  <a:ea typeface="Calibri"/>
                  <a:cs typeface="Calibri"/>
                  <a:sym typeface="Calibri"/>
                </a:rPr>
                <a:t>Not Disclose</a:t>
              </a:r>
              <a:endParaRPr sz="1600" b="1" dirty="0">
                <a:solidFill>
                  <a:srgbClr val="FFFF00"/>
                </a:solidFill>
                <a:latin typeface="Calibri"/>
                <a:ea typeface="Calibri"/>
                <a:cs typeface="Calibri"/>
                <a:sym typeface="Calibri"/>
              </a:endParaRPr>
            </a:p>
          </p:txBody>
        </p:sp>
        <p:sp>
          <p:nvSpPr>
            <p:cNvPr id="238" name="Google Shape;238;p29">
              <a:extLst>
                <a:ext uri="{FF2B5EF4-FFF2-40B4-BE49-F238E27FC236}">
                  <a16:creationId xmlns:a16="http://schemas.microsoft.com/office/drawing/2014/main" id="{D2A0984B-E040-8EDB-A06F-2B1826880EBB}"/>
                </a:ext>
              </a:extLst>
            </p:cNvPr>
            <p:cNvSpPr txBox="1"/>
            <p:nvPr/>
          </p:nvSpPr>
          <p:spPr>
            <a:xfrm>
              <a:off x="6123400" y="276198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Disclose</a:t>
              </a:r>
              <a:endParaRPr sz="1600" dirty="0">
                <a:latin typeface="Calibri"/>
                <a:ea typeface="Calibri"/>
                <a:cs typeface="Calibri"/>
                <a:sym typeface="Calibri"/>
              </a:endParaRPr>
            </a:p>
          </p:txBody>
        </p:sp>
        <p:cxnSp>
          <p:nvCxnSpPr>
            <p:cNvPr id="239" name="Google Shape;239;p29">
              <a:extLst>
                <a:ext uri="{FF2B5EF4-FFF2-40B4-BE49-F238E27FC236}">
                  <a16:creationId xmlns:a16="http://schemas.microsoft.com/office/drawing/2014/main" id="{AB798BDA-DCCD-5267-0101-DBE7A13F3267}"/>
                </a:ext>
              </a:extLst>
            </p:cNvPr>
            <p:cNvCxnSpPr>
              <a:endCxn id="240" idx="1"/>
            </p:cNvCxnSpPr>
            <p:nvPr/>
          </p:nvCxnSpPr>
          <p:spPr>
            <a:xfrm>
              <a:off x="6095950" y="2436550"/>
              <a:ext cx="1732200" cy="847800"/>
            </a:xfrm>
            <a:prstGeom prst="straightConnector1">
              <a:avLst/>
            </a:prstGeom>
            <a:noFill/>
            <a:ln w="38100" cap="flat" cmpd="sng">
              <a:solidFill>
                <a:srgbClr val="0000FF"/>
              </a:solidFill>
              <a:prstDash val="solid"/>
              <a:round/>
              <a:headEnd type="none" w="med" len="med"/>
              <a:tailEnd type="triangle" w="med" len="med"/>
            </a:ln>
          </p:spPr>
        </p:cxnSp>
        <p:grpSp>
          <p:nvGrpSpPr>
            <p:cNvPr id="241" name="Google Shape;241;p29">
              <a:extLst>
                <a:ext uri="{FF2B5EF4-FFF2-40B4-BE49-F238E27FC236}">
                  <a16:creationId xmlns:a16="http://schemas.microsoft.com/office/drawing/2014/main" id="{9DD8B8F6-4D75-2F9A-8C4C-3CF56BF1A3A6}"/>
                </a:ext>
              </a:extLst>
            </p:cNvPr>
            <p:cNvGrpSpPr/>
            <p:nvPr/>
          </p:nvGrpSpPr>
          <p:grpSpPr>
            <a:xfrm>
              <a:off x="7828150" y="1495800"/>
              <a:ext cx="3376750" cy="1428750"/>
              <a:chOff x="7828150" y="1495800"/>
              <a:chExt cx="3376750" cy="1428750"/>
            </a:xfrm>
          </p:grpSpPr>
          <p:pic>
            <p:nvPicPr>
              <p:cNvPr id="235" name="Google Shape;235;p29">
                <a:extLst>
                  <a:ext uri="{FF2B5EF4-FFF2-40B4-BE49-F238E27FC236}">
                    <a16:creationId xmlns:a16="http://schemas.microsoft.com/office/drawing/2014/main" id="{8576AE86-5E4E-AF0C-4FB0-4ECC95AED119}"/>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2" name="Google Shape;242;p29">
                <a:extLst>
                  <a:ext uri="{FF2B5EF4-FFF2-40B4-BE49-F238E27FC236}">
                    <a16:creationId xmlns:a16="http://schemas.microsoft.com/office/drawing/2014/main" id="{49BA77B3-5E9F-8372-D567-1755A7306AD5}"/>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3" name="Google Shape;243;p29">
                <a:extLst>
                  <a:ext uri="{FF2B5EF4-FFF2-40B4-BE49-F238E27FC236}">
                    <a16:creationId xmlns:a16="http://schemas.microsoft.com/office/drawing/2014/main" id="{7A227B19-D612-69EC-F8BD-2B5D7421E2EB}"/>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nvGrpSpPr>
            <p:cNvPr id="244" name="Google Shape;244;p29">
              <a:extLst>
                <a:ext uri="{FF2B5EF4-FFF2-40B4-BE49-F238E27FC236}">
                  <a16:creationId xmlns:a16="http://schemas.microsoft.com/office/drawing/2014/main" id="{1DFACF60-1638-6B91-1251-C64337C4CE7F}"/>
                </a:ext>
              </a:extLst>
            </p:cNvPr>
            <p:cNvGrpSpPr/>
            <p:nvPr/>
          </p:nvGrpSpPr>
          <p:grpSpPr>
            <a:xfrm>
              <a:off x="7828150" y="2569975"/>
              <a:ext cx="3376750" cy="1428750"/>
              <a:chOff x="7828150" y="1495800"/>
              <a:chExt cx="3376750" cy="1428750"/>
            </a:xfrm>
          </p:grpSpPr>
          <p:pic>
            <p:nvPicPr>
              <p:cNvPr id="240" name="Google Shape;240;p29">
                <a:extLst>
                  <a:ext uri="{FF2B5EF4-FFF2-40B4-BE49-F238E27FC236}">
                    <a16:creationId xmlns:a16="http://schemas.microsoft.com/office/drawing/2014/main" id="{89977FF0-EF31-63EC-97C0-ACCC48C1B8D3}"/>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5" name="Google Shape;245;p29">
                <a:extLst>
                  <a:ext uri="{FF2B5EF4-FFF2-40B4-BE49-F238E27FC236}">
                    <a16:creationId xmlns:a16="http://schemas.microsoft.com/office/drawing/2014/main" id="{62B2AED4-7A43-7B82-940B-515B03F7B49A}"/>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6" name="Google Shape;246;p29">
                <a:extLst>
                  <a:ext uri="{FF2B5EF4-FFF2-40B4-BE49-F238E27FC236}">
                    <a16:creationId xmlns:a16="http://schemas.microsoft.com/office/drawing/2014/main" id="{8A28D532-2581-865F-3207-B8D8067CBE81}"/>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sp>
        <p:nvSpPr>
          <p:cNvPr id="4" name="Google Shape;238;p29">
            <a:extLst>
              <a:ext uri="{FF2B5EF4-FFF2-40B4-BE49-F238E27FC236}">
                <a16:creationId xmlns:a16="http://schemas.microsoft.com/office/drawing/2014/main" id="{25BE60D3-CEAA-60C2-C310-2417AA4AB654}"/>
              </a:ext>
            </a:extLst>
          </p:cNvPr>
          <p:cNvSpPr txBox="1"/>
          <p:nvPr/>
        </p:nvSpPr>
        <p:spPr>
          <a:xfrm>
            <a:off x="4479665" y="3031097"/>
            <a:ext cx="12679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Researchers deem vuln not exploitable</a:t>
            </a:r>
            <a:endParaRPr sz="1600" dirty="0">
              <a:latin typeface="Calibri"/>
              <a:ea typeface="Calibri"/>
              <a:cs typeface="Calibri"/>
              <a:sym typeface="Calibri"/>
            </a:endParaRPr>
          </a:p>
        </p:txBody>
      </p:sp>
    </p:spTree>
    <p:extLst>
      <p:ext uri="{BB962C8B-B14F-4D97-AF65-F5344CB8AC3E}">
        <p14:creationId xmlns:p14="http://schemas.microsoft.com/office/powerpoint/2010/main" val="42856595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17A7B016-E824-878C-6C5B-7FFF28473F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98EA6D-8137-DAB4-E101-6D14EE1E17B5}"/>
              </a:ext>
            </a:extLst>
          </p:cNvPr>
          <p:cNvSpPr/>
          <p:nvPr/>
        </p:nvSpPr>
        <p:spPr>
          <a:xfrm>
            <a:off x="1174684" y="1535162"/>
            <a:ext cx="9842631"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29">
            <a:extLst>
              <a:ext uri="{FF2B5EF4-FFF2-40B4-BE49-F238E27FC236}">
                <a16:creationId xmlns:a16="http://schemas.microsoft.com/office/drawing/2014/main" id="{95D78406-C13F-4CDB-27C5-87997379E57D}"/>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A: Medical Device Vulnerability</a:t>
            </a:r>
            <a:endParaRPr b="1"/>
          </a:p>
          <a:p>
            <a:pPr marL="0" lvl="0" indent="0" algn="l" rtl="0">
              <a:spcBef>
                <a:spcPts val="0"/>
              </a:spcBef>
              <a:spcAft>
                <a:spcPts val="0"/>
              </a:spcAft>
              <a:buNone/>
            </a:pPr>
            <a:r>
              <a:rPr lang="en-US" sz="1300"/>
              <a:t>(some details may not reflect reality)</a:t>
            </a:r>
            <a:endParaRPr sz="1300"/>
          </a:p>
        </p:txBody>
      </p:sp>
      <p:sp>
        <p:nvSpPr>
          <p:cNvPr id="228" name="Google Shape;228;p29">
            <a:extLst>
              <a:ext uri="{FF2B5EF4-FFF2-40B4-BE49-F238E27FC236}">
                <a16:creationId xmlns:a16="http://schemas.microsoft.com/office/drawing/2014/main" id="{B338F50C-7D35-2B24-E321-CC0A9D5163D5}"/>
              </a:ext>
            </a:extLst>
          </p:cNvPr>
          <p:cNvSpPr txBox="1">
            <a:spLocks noGrp="1"/>
          </p:cNvSpPr>
          <p:nvPr>
            <p:ph type="body" idx="1"/>
          </p:nvPr>
        </p:nvSpPr>
        <p:spPr>
          <a:xfrm>
            <a:off x="838200" y="4555250"/>
            <a:ext cx="10515600" cy="1621599"/>
          </a:xfrm>
          <a:prstGeom prst="rect">
            <a:avLst/>
          </a:prstGeom>
        </p:spPr>
        <p:txBody>
          <a:bodyPr spcFirstLastPara="1" wrap="square" lIns="91425" tIns="45700" rIns="91425" bIns="45700" anchor="t" anchorCtr="0">
            <a:noAutofit/>
          </a:bodyPr>
          <a:lstStyle/>
          <a:p>
            <a:pPr marL="0" lvl="0" indent="0">
              <a:lnSpc>
                <a:spcPct val="115000"/>
              </a:lnSpc>
              <a:buNone/>
            </a:pPr>
            <a:r>
              <a:rPr lang="en-US" sz="2400" b="1" dirty="0"/>
              <a:t>Deontological </a:t>
            </a:r>
            <a:r>
              <a:rPr lang="en-US" sz="2400" dirty="0"/>
              <a:t>Ethics: Duty to respect people’s </a:t>
            </a:r>
            <a:r>
              <a:rPr lang="en-US" sz="2400" b="1" dirty="0">
                <a:solidFill>
                  <a:schemeClr val="accent6">
                    <a:lumMod val="60000"/>
                    <a:lumOff val="40000"/>
                  </a:schemeClr>
                </a:solidFill>
              </a:rPr>
              <a:t>right </a:t>
            </a:r>
            <a:r>
              <a:rPr lang="en-US" sz="2400" dirty="0">
                <a:solidFill>
                  <a:schemeClr val="accent6">
                    <a:lumMod val="60000"/>
                    <a:lumOff val="40000"/>
                  </a:schemeClr>
                </a:solidFill>
              </a:rPr>
              <a:t>to </a:t>
            </a:r>
            <a:r>
              <a:rPr lang="en-US" sz="2400" b="1" dirty="0">
                <a:solidFill>
                  <a:schemeClr val="accent6">
                    <a:lumMod val="60000"/>
                    <a:lumOff val="40000"/>
                  </a:schemeClr>
                </a:solidFill>
              </a:rPr>
              <a:t>informed consent </a:t>
            </a:r>
            <a:r>
              <a:rPr lang="en-US" sz="2400" dirty="0"/>
              <a:t>(e.g., warnings on medicine ads)</a:t>
            </a:r>
            <a:r>
              <a:rPr lang="en-US" sz="2400" b="1" dirty="0"/>
              <a:t> </a:t>
            </a:r>
            <a:r>
              <a:rPr lang="en-US" sz="2400" dirty="0"/>
              <a:t>and </a:t>
            </a:r>
            <a:r>
              <a:rPr lang="en-US" sz="2400" dirty="0">
                <a:solidFill>
                  <a:schemeClr val="accent6">
                    <a:lumMod val="60000"/>
                    <a:lumOff val="40000"/>
                  </a:schemeClr>
                </a:solidFill>
              </a:rPr>
              <a:t>right to </a:t>
            </a:r>
            <a:r>
              <a:rPr lang="en-US" sz="2400" b="1" dirty="0">
                <a:solidFill>
                  <a:schemeClr val="accent6">
                    <a:lumMod val="60000"/>
                    <a:lumOff val="40000"/>
                  </a:schemeClr>
                </a:solidFill>
              </a:rPr>
              <a:t>self-agency </a:t>
            </a:r>
            <a:r>
              <a:rPr lang="en-US" sz="2400" dirty="0"/>
              <a:t>(make their own decisions about what is best for them) → </a:t>
            </a:r>
            <a:r>
              <a:rPr lang="en-US" sz="2400" b="1" dirty="0">
                <a:solidFill>
                  <a:srgbClr val="FFFF00"/>
                </a:solidFill>
              </a:rPr>
              <a:t>disclose vulnerability</a:t>
            </a:r>
            <a:endParaRPr lang="en-US" sz="1600" b="1" dirty="0">
              <a:solidFill>
                <a:srgbClr val="FFFF00"/>
              </a:solidFill>
            </a:endParaRPr>
          </a:p>
        </p:txBody>
      </p:sp>
      <p:grpSp>
        <p:nvGrpSpPr>
          <p:cNvPr id="230" name="Google Shape;230;p29">
            <a:extLst>
              <a:ext uri="{FF2B5EF4-FFF2-40B4-BE49-F238E27FC236}">
                <a16:creationId xmlns:a16="http://schemas.microsoft.com/office/drawing/2014/main" id="{9C820D60-9E82-1EB5-3EC9-8A66F6D9AF3C}"/>
              </a:ext>
            </a:extLst>
          </p:cNvPr>
          <p:cNvGrpSpPr/>
          <p:nvPr/>
        </p:nvGrpSpPr>
        <p:grpSpPr>
          <a:xfrm>
            <a:off x="1373615" y="1651463"/>
            <a:ext cx="9643700" cy="2502925"/>
            <a:chOff x="1561200" y="1495800"/>
            <a:chExt cx="9643700" cy="2502925"/>
          </a:xfrm>
        </p:grpSpPr>
        <p:cxnSp>
          <p:nvCxnSpPr>
            <p:cNvPr id="231" name="Google Shape;231;p29">
              <a:extLst>
                <a:ext uri="{FF2B5EF4-FFF2-40B4-BE49-F238E27FC236}">
                  <a16:creationId xmlns:a16="http://schemas.microsoft.com/office/drawing/2014/main" id="{6BCF38EB-B6F5-F913-8B6E-6B0B05C0094C}"/>
                </a:ext>
              </a:extLst>
            </p:cNvPr>
            <p:cNvCxnSpPr/>
            <p:nvPr/>
          </p:nvCxnSpPr>
          <p:spPr>
            <a:xfrm>
              <a:off x="2989950" y="2204475"/>
              <a:ext cx="1677300" cy="11400"/>
            </a:xfrm>
            <a:prstGeom prst="straightConnector1">
              <a:avLst/>
            </a:prstGeom>
            <a:noFill/>
            <a:ln w="38100" cap="flat" cmpd="sng">
              <a:solidFill>
                <a:srgbClr val="0000FF"/>
              </a:solidFill>
              <a:prstDash val="solid"/>
              <a:round/>
              <a:headEnd type="none" w="med" len="med"/>
              <a:tailEnd type="triangle" w="med" len="med"/>
            </a:ln>
          </p:spPr>
        </p:cxnSp>
        <p:pic>
          <p:nvPicPr>
            <p:cNvPr id="232" name="Google Shape;232;p29">
              <a:extLst>
                <a:ext uri="{FF2B5EF4-FFF2-40B4-BE49-F238E27FC236}">
                  <a16:creationId xmlns:a16="http://schemas.microsoft.com/office/drawing/2014/main" id="{514AE891-9CE1-B6F3-F1A7-FC14ABC3133E}"/>
                </a:ext>
              </a:extLst>
            </p:cNvPr>
            <p:cNvPicPr preferRelativeResize="0"/>
            <p:nvPr/>
          </p:nvPicPr>
          <p:blipFill>
            <a:blip r:embed="rId3">
              <a:alphaModFix/>
            </a:blip>
            <a:stretch>
              <a:fillRect/>
            </a:stretch>
          </p:blipFill>
          <p:spPr>
            <a:xfrm>
              <a:off x="1561200" y="1495800"/>
              <a:ext cx="1428750" cy="1428750"/>
            </a:xfrm>
            <a:prstGeom prst="rect">
              <a:avLst/>
            </a:prstGeom>
            <a:noFill/>
            <a:ln>
              <a:noFill/>
            </a:ln>
          </p:spPr>
        </p:pic>
        <p:pic>
          <p:nvPicPr>
            <p:cNvPr id="233" name="Google Shape;233;p29">
              <a:extLst>
                <a:ext uri="{FF2B5EF4-FFF2-40B4-BE49-F238E27FC236}">
                  <a16:creationId xmlns:a16="http://schemas.microsoft.com/office/drawing/2014/main" id="{178460C6-53D2-491D-7BEC-AABAF451898D}"/>
                </a:ext>
              </a:extLst>
            </p:cNvPr>
            <p:cNvPicPr preferRelativeResize="0"/>
            <p:nvPr/>
          </p:nvPicPr>
          <p:blipFill>
            <a:blip r:embed="rId4">
              <a:alphaModFix/>
            </a:blip>
            <a:stretch>
              <a:fillRect/>
            </a:stretch>
          </p:blipFill>
          <p:spPr>
            <a:xfrm>
              <a:off x="4667250" y="1495800"/>
              <a:ext cx="1428750" cy="1428750"/>
            </a:xfrm>
            <a:prstGeom prst="rect">
              <a:avLst/>
            </a:prstGeom>
            <a:noFill/>
            <a:ln>
              <a:noFill/>
            </a:ln>
          </p:spPr>
        </p:pic>
        <p:cxnSp>
          <p:nvCxnSpPr>
            <p:cNvPr id="234" name="Google Shape;234;p29">
              <a:extLst>
                <a:ext uri="{FF2B5EF4-FFF2-40B4-BE49-F238E27FC236}">
                  <a16:creationId xmlns:a16="http://schemas.microsoft.com/office/drawing/2014/main" id="{5D546D51-A994-78A8-A9DD-057D8417D196}"/>
                </a:ext>
              </a:extLst>
            </p:cNvPr>
            <p:cNvCxnSpPr>
              <a:endCxn id="235" idx="1"/>
            </p:cNvCxnSpPr>
            <p:nvPr/>
          </p:nvCxnSpPr>
          <p:spPr>
            <a:xfrm>
              <a:off x="6095950" y="2204475"/>
              <a:ext cx="1732200" cy="5700"/>
            </a:xfrm>
            <a:prstGeom prst="straightConnector1">
              <a:avLst/>
            </a:prstGeom>
            <a:noFill/>
            <a:ln w="38100" cap="flat" cmpd="sng">
              <a:solidFill>
                <a:srgbClr val="0000FF"/>
              </a:solidFill>
              <a:prstDash val="solid"/>
              <a:round/>
              <a:headEnd type="none" w="med" len="med"/>
              <a:tailEnd type="triangle" w="med" len="med"/>
            </a:ln>
          </p:spPr>
        </p:cxnSp>
        <p:sp>
          <p:nvSpPr>
            <p:cNvPr id="236" name="Google Shape;236;p29">
              <a:extLst>
                <a:ext uri="{FF2B5EF4-FFF2-40B4-BE49-F238E27FC236}">
                  <a16:creationId xmlns:a16="http://schemas.microsoft.com/office/drawing/2014/main" id="{C3006B9C-1EEB-3C59-2F32-2D2D8729F1D3}"/>
                </a:ext>
              </a:extLst>
            </p:cNvPr>
            <p:cNvSpPr txBox="1"/>
            <p:nvPr/>
          </p:nvSpPr>
          <p:spPr>
            <a:xfrm>
              <a:off x="2865650" y="2223357"/>
              <a:ext cx="167730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Vulnerability Discovered by Researchers; company is out of business</a:t>
              </a:r>
              <a:endParaRPr sz="1600" dirty="0">
                <a:latin typeface="Calibri"/>
                <a:ea typeface="Calibri"/>
                <a:cs typeface="Calibri"/>
                <a:sym typeface="Calibri"/>
              </a:endParaRPr>
            </a:p>
          </p:txBody>
        </p:sp>
        <p:sp>
          <p:nvSpPr>
            <p:cNvPr id="237" name="Google Shape;237;p29">
              <a:extLst>
                <a:ext uri="{FF2B5EF4-FFF2-40B4-BE49-F238E27FC236}">
                  <a16:creationId xmlns:a16="http://schemas.microsoft.com/office/drawing/2014/main" id="{DF2A4E14-9D63-E6DF-55CC-2D4246FA4EA6}"/>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latin typeface="Calibri"/>
                  <a:ea typeface="Calibri"/>
                  <a:cs typeface="Calibri"/>
                  <a:sym typeface="Calibri"/>
                </a:rPr>
                <a:t>Not Disclose</a:t>
              </a:r>
              <a:endParaRPr sz="1600">
                <a:latin typeface="Calibri"/>
                <a:ea typeface="Calibri"/>
                <a:cs typeface="Calibri"/>
                <a:sym typeface="Calibri"/>
              </a:endParaRPr>
            </a:p>
          </p:txBody>
        </p:sp>
        <p:sp>
          <p:nvSpPr>
            <p:cNvPr id="238" name="Google Shape;238;p29">
              <a:extLst>
                <a:ext uri="{FF2B5EF4-FFF2-40B4-BE49-F238E27FC236}">
                  <a16:creationId xmlns:a16="http://schemas.microsoft.com/office/drawing/2014/main" id="{482555BD-C757-3FE3-A900-8AE3D1048C30}"/>
                </a:ext>
              </a:extLst>
            </p:cNvPr>
            <p:cNvSpPr txBox="1"/>
            <p:nvPr/>
          </p:nvSpPr>
          <p:spPr>
            <a:xfrm>
              <a:off x="6123400" y="276198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FFFF00"/>
                  </a:solidFill>
                  <a:latin typeface="Calibri"/>
                  <a:ea typeface="Calibri"/>
                  <a:cs typeface="Calibri"/>
                  <a:sym typeface="Calibri"/>
                </a:rPr>
                <a:t>Disclose</a:t>
              </a:r>
              <a:endParaRPr sz="1600" b="1" dirty="0">
                <a:solidFill>
                  <a:srgbClr val="FFFF00"/>
                </a:solidFill>
                <a:latin typeface="Calibri"/>
                <a:ea typeface="Calibri"/>
                <a:cs typeface="Calibri"/>
                <a:sym typeface="Calibri"/>
              </a:endParaRPr>
            </a:p>
          </p:txBody>
        </p:sp>
        <p:cxnSp>
          <p:nvCxnSpPr>
            <p:cNvPr id="239" name="Google Shape;239;p29">
              <a:extLst>
                <a:ext uri="{FF2B5EF4-FFF2-40B4-BE49-F238E27FC236}">
                  <a16:creationId xmlns:a16="http://schemas.microsoft.com/office/drawing/2014/main" id="{AFF6D263-E0EF-62E9-CB68-0F976DE04772}"/>
                </a:ext>
              </a:extLst>
            </p:cNvPr>
            <p:cNvCxnSpPr>
              <a:endCxn id="240" idx="1"/>
            </p:cNvCxnSpPr>
            <p:nvPr/>
          </p:nvCxnSpPr>
          <p:spPr>
            <a:xfrm>
              <a:off x="6095950" y="2436550"/>
              <a:ext cx="1732200" cy="847800"/>
            </a:xfrm>
            <a:prstGeom prst="straightConnector1">
              <a:avLst/>
            </a:prstGeom>
            <a:noFill/>
            <a:ln w="38100" cap="flat" cmpd="sng">
              <a:solidFill>
                <a:srgbClr val="0000FF"/>
              </a:solidFill>
              <a:prstDash val="solid"/>
              <a:round/>
              <a:headEnd type="none" w="med" len="med"/>
              <a:tailEnd type="triangle" w="med" len="med"/>
            </a:ln>
          </p:spPr>
        </p:cxnSp>
        <p:grpSp>
          <p:nvGrpSpPr>
            <p:cNvPr id="241" name="Google Shape;241;p29">
              <a:extLst>
                <a:ext uri="{FF2B5EF4-FFF2-40B4-BE49-F238E27FC236}">
                  <a16:creationId xmlns:a16="http://schemas.microsoft.com/office/drawing/2014/main" id="{98BD3EEA-1F79-4BA1-0A38-9AA6569E4FDE}"/>
                </a:ext>
              </a:extLst>
            </p:cNvPr>
            <p:cNvGrpSpPr/>
            <p:nvPr/>
          </p:nvGrpSpPr>
          <p:grpSpPr>
            <a:xfrm>
              <a:off x="7828150" y="1495800"/>
              <a:ext cx="3376750" cy="1428750"/>
              <a:chOff x="7828150" y="1495800"/>
              <a:chExt cx="3376750" cy="1428750"/>
            </a:xfrm>
          </p:grpSpPr>
          <p:pic>
            <p:nvPicPr>
              <p:cNvPr id="235" name="Google Shape;235;p29">
                <a:extLst>
                  <a:ext uri="{FF2B5EF4-FFF2-40B4-BE49-F238E27FC236}">
                    <a16:creationId xmlns:a16="http://schemas.microsoft.com/office/drawing/2014/main" id="{C9125997-AC71-9DD5-4FE8-F5DA57849DAF}"/>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2" name="Google Shape;242;p29">
                <a:extLst>
                  <a:ext uri="{FF2B5EF4-FFF2-40B4-BE49-F238E27FC236}">
                    <a16:creationId xmlns:a16="http://schemas.microsoft.com/office/drawing/2014/main" id="{C2813C43-61DF-80D0-EFBF-FFDF7CFE69E3}"/>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3" name="Google Shape;243;p29">
                <a:extLst>
                  <a:ext uri="{FF2B5EF4-FFF2-40B4-BE49-F238E27FC236}">
                    <a16:creationId xmlns:a16="http://schemas.microsoft.com/office/drawing/2014/main" id="{DA3AA8F1-5C2D-754C-D864-A2D4C76FE52C}"/>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nvGrpSpPr>
            <p:cNvPr id="244" name="Google Shape;244;p29">
              <a:extLst>
                <a:ext uri="{FF2B5EF4-FFF2-40B4-BE49-F238E27FC236}">
                  <a16:creationId xmlns:a16="http://schemas.microsoft.com/office/drawing/2014/main" id="{7A48AF22-4765-9FCB-C04F-5CBD6456349F}"/>
                </a:ext>
              </a:extLst>
            </p:cNvPr>
            <p:cNvGrpSpPr/>
            <p:nvPr/>
          </p:nvGrpSpPr>
          <p:grpSpPr>
            <a:xfrm>
              <a:off x="7828150" y="2569975"/>
              <a:ext cx="3376750" cy="1428750"/>
              <a:chOff x="7828150" y="1495800"/>
              <a:chExt cx="3376750" cy="1428750"/>
            </a:xfrm>
          </p:grpSpPr>
          <p:pic>
            <p:nvPicPr>
              <p:cNvPr id="240" name="Google Shape;240;p29">
                <a:extLst>
                  <a:ext uri="{FF2B5EF4-FFF2-40B4-BE49-F238E27FC236}">
                    <a16:creationId xmlns:a16="http://schemas.microsoft.com/office/drawing/2014/main" id="{09A3F78B-0E42-F989-DC6D-4C901989D739}"/>
                  </a:ext>
                </a:extLst>
              </p:cNvPr>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5" name="Google Shape;245;p29">
                <a:extLst>
                  <a:ext uri="{FF2B5EF4-FFF2-40B4-BE49-F238E27FC236}">
                    <a16:creationId xmlns:a16="http://schemas.microsoft.com/office/drawing/2014/main" id="{D7B92A85-1189-04E0-26C1-AC488D330424}"/>
                  </a:ext>
                </a:extLst>
              </p:cNvPr>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6" name="Google Shape;246;p29">
                <a:extLst>
                  <a:ext uri="{FF2B5EF4-FFF2-40B4-BE49-F238E27FC236}">
                    <a16:creationId xmlns:a16="http://schemas.microsoft.com/office/drawing/2014/main" id="{1233C18F-60A0-72B2-01F5-124ECCF9D738}"/>
                  </a:ext>
                </a:extLst>
              </p:cNvPr>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sp>
        <p:nvSpPr>
          <p:cNvPr id="4" name="Google Shape;238;p29">
            <a:extLst>
              <a:ext uri="{FF2B5EF4-FFF2-40B4-BE49-F238E27FC236}">
                <a16:creationId xmlns:a16="http://schemas.microsoft.com/office/drawing/2014/main" id="{49D24EE5-C0E8-4EA1-498E-8F1DADE8A805}"/>
              </a:ext>
            </a:extLst>
          </p:cNvPr>
          <p:cNvSpPr txBox="1"/>
          <p:nvPr/>
        </p:nvSpPr>
        <p:spPr>
          <a:xfrm>
            <a:off x="4479665" y="3031097"/>
            <a:ext cx="12679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Researchers deem vuln not exploitable</a:t>
            </a:r>
            <a:endParaRPr sz="1600" dirty="0">
              <a:latin typeface="Calibri"/>
              <a:ea typeface="Calibri"/>
              <a:cs typeface="Calibri"/>
              <a:sym typeface="Calibri"/>
            </a:endParaRPr>
          </a:p>
        </p:txBody>
      </p:sp>
    </p:spTree>
    <p:extLst>
      <p:ext uri="{BB962C8B-B14F-4D97-AF65-F5344CB8AC3E}">
        <p14:creationId xmlns:p14="http://schemas.microsoft.com/office/powerpoint/2010/main" val="41793739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CEA2EF27-8426-610F-9951-0AF8A165D5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9B22A3-C97F-654B-EEFB-C87AE5184F9D}"/>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31">
            <a:extLst>
              <a:ext uri="{FF2B5EF4-FFF2-40B4-BE49-F238E27FC236}">
                <a16:creationId xmlns:a16="http://schemas.microsoft.com/office/drawing/2014/main" id="{D0626DAA-67FC-12CF-EB79-7F3F9FFAB7E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B: Immorally-Obtained Data</a:t>
            </a:r>
            <a:endParaRPr b="1"/>
          </a:p>
          <a:p>
            <a:pPr marL="0" lvl="0" indent="0" algn="l" rtl="0">
              <a:spcBef>
                <a:spcPts val="0"/>
              </a:spcBef>
              <a:spcAft>
                <a:spcPts val="0"/>
              </a:spcAft>
              <a:buNone/>
            </a:pPr>
            <a:r>
              <a:rPr lang="en-US" sz="1300"/>
              <a:t>(some details may not reflect reality)</a:t>
            </a:r>
            <a:endParaRPr sz="1300"/>
          </a:p>
        </p:txBody>
      </p:sp>
      <p:sp>
        <p:nvSpPr>
          <p:cNvPr id="261" name="Google Shape;261;p31">
            <a:extLst>
              <a:ext uri="{FF2B5EF4-FFF2-40B4-BE49-F238E27FC236}">
                <a16:creationId xmlns:a16="http://schemas.microsoft.com/office/drawing/2014/main" id="{4E744C9B-46CE-7848-CAED-7A0F488F352E}"/>
              </a:ext>
            </a:extLst>
          </p:cNvPr>
          <p:cNvSpPr txBox="1">
            <a:spLocks noGrp="1"/>
          </p:cNvSpPr>
          <p:nvPr>
            <p:ph type="body" idx="1"/>
          </p:nvPr>
        </p:nvSpPr>
        <p:spPr>
          <a:xfrm>
            <a:off x="838200" y="4501388"/>
            <a:ext cx="10515600" cy="1675512"/>
          </a:xfrm>
          <a:prstGeom prst="rect">
            <a:avLst/>
          </a:prstGeom>
        </p:spPr>
        <p:txBody>
          <a:bodyPr spcFirstLastPara="1" wrap="square" lIns="91425" tIns="45700" rIns="91425" bIns="45700" anchor="t" anchorCtr="0">
            <a:noAutofit/>
          </a:bodyPr>
          <a:lstStyle/>
          <a:p>
            <a:pPr marL="0" lvl="0" indent="0">
              <a:lnSpc>
                <a:spcPct val="115000"/>
              </a:lnSpc>
              <a:buNone/>
            </a:pPr>
            <a:r>
              <a:rPr lang="en-US" sz="2000" dirty="0"/>
              <a:t>Adversaries </a:t>
            </a:r>
            <a:r>
              <a:rPr lang="en-US" sz="2000" b="1" dirty="0"/>
              <a:t>stole data</a:t>
            </a:r>
            <a:r>
              <a:rPr lang="en-US" sz="2000" dirty="0"/>
              <a:t> from a job-to-applicant matching system, which includes significant private information about job applicants. Should researchers study that data if doing so doing so can benefit future job applications (e.g., decrease future racial and gender biases and the risk of manipulation in the job-to-applicant matching AI)?</a:t>
            </a:r>
            <a:endParaRPr lang="en-US" sz="2000" b="1" dirty="0"/>
          </a:p>
        </p:txBody>
      </p:sp>
      <p:grpSp>
        <p:nvGrpSpPr>
          <p:cNvPr id="263" name="Google Shape;263;p31">
            <a:extLst>
              <a:ext uri="{FF2B5EF4-FFF2-40B4-BE49-F238E27FC236}">
                <a16:creationId xmlns:a16="http://schemas.microsoft.com/office/drawing/2014/main" id="{B139D790-6CDF-BB14-EA7C-1F686015D873}"/>
              </a:ext>
            </a:extLst>
          </p:cNvPr>
          <p:cNvGrpSpPr/>
          <p:nvPr/>
        </p:nvGrpSpPr>
        <p:grpSpPr>
          <a:xfrm>
            <a:off x="1317826" y="1684475"/>
            <a:ext cx="9643700" cy="2502925"/>
            <a:chOff x="1561200" y="1495800"/>
            <a:chExt cx="9643700" cy="2502925"/>
          </a:xfrm>
        </p:grpSpPr>
        <p:cxnSp>
          <p:nvCxnSpPr>
            <p:cNvPr id="264" name="Google Shape;264;p31">
              <a:extLst>
                <a:ext uri="{FF2B5EF4-FFF2-40B4-BE49-F238E27FC236}">
                  <a16:creationId xmlns:a16="http://schemas.microsoft.com/office/drawing/2014/main" id="{FD0B0791-69F5-987F-B011-9BC1C520EF85}"/>
                </a:ext>
              </a:extLst>
            </p:cNvPr>
            <p:cNvCxnSpPr/>
            <p:nvPr/>
          </p:nvCxnSpPr>
          <p:spPr>
            <a:xfrm>
              <a:off x="2989950" y="2204475"/>
              <a:ext cx="1677300" cy="11400"/>
            </a:xfrm>
            <a:prstGeom prst="straightConnector1">
              <a:avLst/>
            </a:prstGeom>
            <a:noFill/>
            <a:ln w="38100" cap="flat" cmpd="sng">
              <a:solidFill>
                <a:srgbClr val="38761D"/>
              </a:solidFill>
              <a:prstDash val="solid"/>
              <a:round/>
              <a:headEnd type="none" w="med" len="med"/>
              <a:tailEnd type="triangle" w="med" len="med"/>
            </a:ln>
          </p:spPr>
        </p:cxnSp>
        <p:pic>
          <p:nvPicPr>
            <p:cNvPr id="265" name="Google Shape;265;p31">
              <a:extLst>
                <a:ext uri="{FF2B5EF4-FFF2-40B4-BE49-F238E27FC236}">
                  <a16:creationId xmlns:a16="http://schemas.microsoft.com/office/drawing/2014/main" id="{68EFA58F-59F4-A06D-B7B9-87E2484C3710}"/>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66" name="Google Shape;266;p31">
              <a:extLst>
                <a:ext uri="{FF2B5EF4-FFF2-40B4-BE49-F238E27FC236}">
                  <a16:creationId xmlns:a16="http://schemas.microsoft.com/office/drawing/2014/main" id="{7B6745F8-E6F3-C872-00D8-1B0EF603E5B2}"/>
                </a:ext>
              </a:extLst>
            </p:cNvPr>
            <p:cNvCxnSpPr>
              <a:endCxn id="267" idx="1"/>
            </p:cNvCxnSpPr>
            <p:nvPr/>
          </p:nvCxnSpPr>
          <p:spPr>
            <a:xfrm>
              <a:off x="6095950" y="2204475"/>
              <a:ext cx="1732200" cy="5700"/>
            </a:xfrm>
            <a:prstGeom prst="straightConnector1">
              <a:avLst/>
            </a:prstGeom>
            <a:noFill/>
            <a:ln w="38100" cap="flat" cmpd="sng">
              <a:solidFill>
                <a:srgbClr val="38761D"/>
              </a:solidFill>
              <a:prstDash val="solid"/>
              <a:round/>
              <a:headEnd type="none" w="med" len="med"/>
              <a:tailEnd type="triangle" w="med" len="med"/>
            </a:ln>
          </p:spPr>
        </p:cxnSp>
        <p:sp>
          <p:nvSpPr>
            <p:cNvPr id="268" name="Google Shape;268;p31">
              <a:extLst>
                <a:ext uri="{FF2B5EF4-FFF2-40B4-BE49-F238E27FC236}">
                  <a16:creationId xmlns:a16="http://schemas.microsoft.com/office/drawing/2014/main" id="{2007A004-5F24-CF0C-8051-36566AAFDCDA}"/>
                </a:ext>
              </a:extLst>
            </p:cNvPr>
            <p:cNvSpPr txBox="1"/>
            <p:nvPr/>
          </p:nvSpPr>
          <p:spPr>
            <a:xfrm>
              <a:off x="2989950" y="2204475"/>
              <a:ext cx="167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Stolen Data Becomes Public</a:t>
              </a:r>
              <a:endParaRPr sz="1600" dirty="0">
                <a:latin typeface="Calibri"/>
                <a:ea typeface="Calibri"/>
                <a:cs typeface="Calibri"/>
                <a:sym typeface="Calibri"/>
              </a:endParaRPr>
            </a:p>
          </p:txBody>
        </p:sp>
        <p:sp>
          <p:nvSpPr>
            <p:cNvPr id="269" name="Google Shape;269;p31">
              <a:extLst>
                <a:ext uri="{FF2B5EF4-FFF2-40B4-BE49-F238E27FC236}">
                  <a16:creationId xmlns:a16="http://schemas.microsoft.com/office/drawing/2014/main" id="{8D28E837-BCE2-1FD8-76C9-EFBE17089DE3}"/>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Study</a:t>
              </a:r>
              <a:endParaRPr sz="1600" dirty="0">
                <a:latin typeface="Calibri"/>
                <a:ea typeface="Calibri"/>
                <a:cs typeface="Calibri"/>
                <a:sym typeface="Calibri"/>
              </a:endParaRPr>
            </a:p>
          </p:txBody>
        </p:sp>
        <p:sp>
          <p:nvSpPr>
            <p:cNvPr id="270" name="Google Shape;270;p31">
              <a:extLst>
                <a:ext uri="{FF2B5EF4-FFF2-40B4-BE49-F238E27FC236}">
                  <a16:creationId xmlns:a16="http://schemas.microsoft.com/office/drawing/2014/main" id="{089C1708-96B9-9D4A-774C-122941315D20}"/>
                </a:ext>
              </a:extLst>
            </p:cNvPr>
            <p:cNvSpPr txBox="1"/>
            <p:nvPr/>
          </p:nvSpPr>
          <p:spPr>
            <a:xfrm>
              <a:off x="6203300" y="275053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Study</a:t>
              </a:r>
              <a:endParaRPr sz="1600">
                <a:latin typeface="Calibri"/>
                <a:ea typeface="Calibri"/>
                <a:cs typeface="Calibri"/>
                <a:sym typeface="Calibri"/>
              </a:endParaRPr>
            </a:p>
          </p:txBody>
        </p:sp>
        <p:cxnSp>
          <p:nvCxnSpPr>
            <p:cNvPr id="271" name="Google Shape;271;p31">
              <a:extLst>
                <a:ext uri="{FF2B5EF4-FFF2-40B4-BE49-F238E27FC236}">
                  <a16:creationId xmlns:a16="http://schemas.microsoft.com/office/drawing/2014/main" id="{BE94BA1E-4077-9467-8F6C-E9574D7FCDE2}"/>
                </a:ext>
              </a:extLst>
            </p:cNvPr>
            <p:cNvCxnSpPr>
              <a:endCxn id="272" idx="1"/>
            </p:cNvCxnSpPr>
            <p:nvPr/>
          </p:nvCxnSpPr>
          <p:spPr>
            <a:xfrm>
              <a:off x="6095950" y="2436550"/>
              <a:ext cx="1732200" cy="847800"/>
            </a:xfrm>
            <a:prstGeom prst="straightConnector1">
              <a:avLst/>
            </a:prstGeom>
            <a:noFill/>
            <a:ln w="38100" cap="flat" cmpd="sng">
              <a:solidFill>
                <a:srgbClr val="38761D"/>
              </a:solidFill>
              <a:prstDash val="solid"/>
              <a:round/>
              <a:headEnd type="none" w="med" len="med"/>
              <a:tailEnd type="triangle" w="med" len="med"/>
            </a:ln>
          </p:spPr>
        </p:cxnSp>
        <p:grpSp>
          <p:nvGrpSpPr>
            <p:cNvPr id="273" name="Google Shape;273;p31">
              <a:extLst>
                <a:ext uri="{FF2B5EF4-FFF2-40B4-BE49-F238E27FC236}">
                  <a16:creationId xmlns:a16="http://schemas.microsoft.com/office/drawing/2014/main" id="{F8406119-6B33-7E8A-2F7A-CD17A0418AF0}"/>
                </a:ext>
              </a:extLst>
            </p:cNvPr>
            <p:cNvGrpSpPr/>
            <p:nvPr/>
          </p:nvGrpSpPr>
          <p:grpSpPr>
            <a:xfrm>
              <a:off x="7828150" y="1495800"/>
              <a:ext cx="3376750" cy="1428750"/>
              <a:chOff x="7828150" y="1495800"/>
              <a:chExt cx="3376750" cy="1428750"/>
            </a:xfrm>
          </p:grpSpPr>
          <p:pic>
            <p:nvPicPr>
              <p:cNvPr id="267" name="Google Shape;267;p31">
                <a:extLst>
                  <a:ext uri="{FF2B5EF4-FFF2-40B4-BE49-F238E27FC236}">
                    <a16:creationId xmlns:a16="http://schemas.microsoft.com/office/drawing/2014/main" id="{89232A2B-FC7F-4FA3-F46F-39FA7F557804}"/>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4" name="Google Shape;274;p31">
                <a:extLst>
                  <a:ext uri="{FF2B5EF4-FFF2-40B4-BE49-F238E27FC236}">
                    <a16:creationId xmlns:a16="http://schemas.microsoft.com/office/drawing/2014/main" id="{D674615C-DAE1-8160-B1DF-38174D5A8712}"/>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5" name="Google Shape;275;p31">
                <a:extLst>
                  <a:ext uri="{FF2B5EF4-FFF2-40B4-BE49-F238E27FC236}">
                    <a16:creationId xmlns:a16="http://schemas.microsoft.com/office/drawing/2014/main" id="{84444D65-A799-624A-5774-E8957507B11A}"/>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276" name="Google Shape;276;p31">
              <a:extLst>
                <a:ext uri="{FF2B5EF4-FFF2-40B4-BE49-F238E27FC236}">
                  <a16:creationId xmlns:a16="http://schemas.microsoft.com/office/drawing/2014/main" id="{2FCBF1BF-03E1-7FD6-6136-4D2B019F7540}"/>
                </a:ext>
              </a:extLst>
            </p:cNvPr>
            <p:cNvGrpSpPr/>
            <p:nvPr/>
          </p:nvGrpSpPr>
          <p:grpSpPr>
            <a:xfrm>
              <a:off x="7828150" y="2569975"/>
              <a:ext cx="3376750" cy="1428750"/>
              <a:chOff x="7828150" y="1495800"/>
              <a:chExt cx="3376750" cy="1428750"/>
            </a:xfrm>
          </p:grpSpPr>
          <p:pic>
            <p:nvPicPr>
              <p:cNvPr id="272" name="Google Shape;272;p31">
                <a:extLst>
                  <a:ext uri="{FF2B5EF4-FFF2-40B4-BE49-F238E27FC236}">
                    <a16:creationId xmlns:a16="http://schemas.microsoft.com/office/drawing/2014/main" id="{83CB0B83-9040-E245-AACE-7DCDFD5673B6}"/>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7" name="Google Shape;277;p31">
                <a:extLst>
                  <a:ext uri="{FF2B5EF4-FFF2-40B4-BE49-F238E27FC236}">
                    <a16:creationId xmlns:a16="http://schemas.microsoft.com/office/drawing/2014/main" id="{9B25BE60-984E-DCC9-7C75-416523A4F129}"/>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8" name="Google Shape;278;p31">
                <a:extLst>
                  <a:ext uri="{FF2B5EF4-FFF2-40B4-BE49-F238E27FC236}">
                    <a16:creationId xmlns:a16="http://schemas.microsoft.com/office/drawing/2014/main" id="{A9068A52-2EF0-15D6-7C34-0D5BF2359F6F}"/>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279" name="Google Shape;279;p31">
              <a:extLst>
                <a:ext uri="{FF2B5EF4-FFF2-40B4-BE49-F238E27FC236}">
                  <a16:creationId xmlns:a16="http://schemas.microsoft.com/office/drawing/2014/main" id="{1F43E7AB-76D7-22EA-08AB-5E22A48DD7A1}"/>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4" name="Google Shape;269;p31">
            <a:extLst>
              <a:ext uri="{FF2B5EF4-FFF2-40B4-BE49-F238E27FC236}">
                <a16:creationId xmlns:a16="http://schemas.microsoft.com/office/drawing/2014/main" id="{6FC8C6F8-6794-1731-0CED-C8AFDE012119}"/>
              </a:ext>
            </a:extLst>
          </p:cNvPr>
          <p:cNvSpPr txBox="1"/>
          <p:nvPr/>
        </p:nvSpPr>
        <p:spPr>
          <a:xfrm>
            <a:off x="4478726" y="3070250"/>
            <a:ext cx="123782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Researchers want to study it</a:t>
            </a:r>
            <a:endParaRPr sz="1600" dirty="0">
              <a:latin typeface="Calibri"/>
              <a:ea typeface="Calibri"/>
              <a:cs typeface="Calibri"/>
              <a:sym typeface="Calibri"/>
            </a:endParaRPr>
          </a:p>
        </p:txBody>
      </p:sp>
    </p:spTree>
    <p:extLst>
      <p:ext uri="{BB962C8B-B14F-4D97-AF65-F5344CB8AC3E}">
        <p14:creationId xmlns:p14="http://schemas.microsoft.com/office/powerpoint/2010/main" val="3300416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65575BD3-8A65-8A2C-1A3E-337CC9F056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5B78692-B22A-2AF3-0CD0-65527B7DDD5B}"/>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31">
            <a:extLst>
              <a:ext uri="{FF2B5EF4-FFF2-40B4-BE49-F238E27FC236}">
                <a16:creationId xmlns:a16="http://schemas.microsoft.com/office/drawing/2014/main" id="{C38F7CCA-1053-968A-E1F4-FC85B49AE2AD}"/>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B: Immorally-Obtained Data</a:t>
            </a:r>
            <a:endParaRPr b="1"/>
          </a:p>
          <a:p>
            <a:pPr marL="0" lvl="0" indent="0" algn="l" rtl="0">
              <a:spcBef>
                <a:spcPts val="0"/>
              </a:spcBef>
              <a:spcAft>
                <a:spcPts val="0"/>
              </a:spcAft>
              <a:buNone/>
            </a:pPr>
            <a:r>
              <a:rPr lang="en-US" sz="1300"/>
              <a:t>(some details may not reflect reality)</a:t>
            </a:r>
            <a:endParaRPr sz="1300"/>
          </a:p>
        </p:txBody>
      </p:sp>
      <p:sp>
        <p:nvSpPr>
          <p:cNvPr id="261" name="Google Shape;261;p31">
            <a:extLst>
              <a:ext uri="{FF2B5EF4-FFF2-40B4-BE49-F238E27FC236}">
                <a16:creationId xmlns:a16="http://schemas.microsoft.com/office/drawing/2014/main" id="{780656BC-C281-8D97-133C-9C5D7271A871}"/>
              </a:ext>
            </a:extLst>
          </p:cNvPr>
          <p:cNvSpPr txBox="1">
            <a:spLocks noGrp="1"/>
          </p:cNvSpPr>
          <p:nvPr>
            <p:ph type="body" idx="1"/>
          </p:nvPr>
        </p:nvSpPr>
        <p:spPr>
          <a:xfrm>
            <a:off x="838200" y="4501388"/>
            <a:ext cx="10515600" cy="1675512"/>
          </a:xfrm>
          <a:prstGeom prst="rect">
            <a:avLst/>
          </a:prstGeom>
        </p:spPr>
        <p:txBody>
          <a:bodyPr spcFirstLastPara="1" wrap="square" lIns="91425" tIns="45700" rIns="91425" bIns="45700" anchor="t" anchorCtr="0">
            <a:noAutofit/>
          </a:bodyPr>
          <a:lstStyle/>
          <a:p>
            <a:pPr marL="0" lvl="0" indent="0">
              <a:lnSpc>
                <a:spcPct val="115000"/>
              </a:lnSpc>
              <a:buNone/>
            </a:pPr>
            <a:r>
              <a:rPr lang="en-US" sz="2000" b="1" dirty="0"/>
              <a:t>Consequentialist </a:t>
            </a:r>
            <a:r>
              <a:rPr lang="en-US" sz="2000" dirty="0"/>
              <a:t>Ethics: </a:t>
            </a:r>
            <a:r>
              <a:rPr lang="en-US" sz="2000" b="1" dirty="0">
                <a:solidFill>
                  <a:schemeClr val="accent6">
                    <a:lumMod val="60000"/>
                    <a:lumOff val="40000"/>
                  </a:schemeClr>
                </a:solidFill>
              </a:rPr>
              <a:t>Benefits </a:t>
            </a:r>
            <a:r>
              <a:rPr lang="en-US" sz="2000" dirty="0">
                <a:solidFill>
                  <a:schemeClr val="accent6">
                    <a:lumMod val="60000"/>
                    <a:lumOff val="40000"/>
                  </a:schemeClr>
                </a:solidFill>
              </a:rPr>
              <a:t>of studying the data to society and to future job applicants is </a:t>
            </a:r>
            <a:r>
              <a:rPr lang="en-US" sz="2000" b="1" dirty="0">
                <a:solidFill>
                  <a:schemeClr val="accent6">
                    <a:lumMod val="60000"/>
                    <a:lumOff val="40000"/>
                  </a:schemeClr>
                </a:solidFill>
              </a:rPr>
              <a:t>high</a:t>
            </a:r>
            <a:r>
              <a:rPr lang="en-US" sz="2000" dirty="0"/>
              <a:t>; the data was already made “public”, which itself caused harms, but the </a:t>
            </a:r>
            <a:r>
              <a:rPr lang="en-US" sz="2000" dirty="0">
                <a:solidFill>
                  <a:schemeClr val="accent6">
                    <a:lumMod val="60000"/>
                    <a:lumOff val="40000"/>
                  </a:schemeClr>
                </a:solidFill>
              </a:rPr>
              <a:t>study of the data does not create new harms</a:t>
            </a:r>
            <a:r>
              <a:rPr lang="en-US" sz="2000" dirty="0"/>
              <a:t> → </a:t>
            </a:r>
            <a:r>
              <a:rPr lang="en-US" sz="2000" b="1" dirty="0">
                <a:solidFill>
                  <a:srgbClr val="FFFF00"/>
                </a:solidFill>
              </a:rPr>
              <a:t>study the data</a:t>
            </a:r>
          </a:p>
        </p:txBody>
      </p:sp>
      <p:grpSp>
        <p:nvGrpSpPr>
          <p:cNvPr id="263" name="Google Shape;263;p31">
            <a:extLst>
              <a:ext uri="{FF2B5EF4-FFF2-40B4-BE49-F238E27FC236}">
                <a16:creationId xmlns:a16="http://schemas.microsoft.com/office/drawing/2014/main" id="{77B7B594-7FC6-580B-C252-3F890151D32C}"/>
              </a:ext>
            </a:extLst>
          </p:cNvPr>
          <p:cNvGrpSpPr/>
          <p:nvPr/>
        </p:nvGrpSpPr>
        <p:grpSpPr>
          <a:xfrm>
            <a:off x="1317826" y="1684475"/>
            <a:ext cx="9643700" cy="2502925"/>
            <a:chOff x="1561200" y="1495800"/>
            <a:chExt cx="9643700" cy="2502925"/>
          </a:xfrm>
        </p:grpSpPr>
        <p:cxnSp>
          <p:nvCxnSpPr>
            <p:cNvPr id="264" name="Google Shape;264;p31">
              <a:extLst>
                <a:ext uri="{FF2B5EF4-FFF2-40B4-BE49-F238E27FC236}">
                  <a16:creationId xmlns:a16="http://schemas.microsoft.com/office/drawing/2014/main" id="{65D1BC11-24BA-458D-19AC-4CA82688D741}"/>
                </a:ext>
              </a:extLst>
            </p:cNvPr>
            <p:cNvCxnSpPr/>
            <p:nvPr/>
          </p:nvCxnSpPr>
          <p:spPr>
            <a:xfrm>
              <a:off x="2989950" y="2204475"/>
              <a:ext cx="1677300" cy="11400"/>
            </a:xfrm>
            <a:prstGeom prst="straightConnector1">
              <a:avLst/>
            </a:prstGeom>
            <a:noFill/>
            <a:ln w="38100" cap="flat" cmpd="sng">
              <a:solidFill>
                <a:srgbClr val="38761D"/>
              </a:solidFill>
              <a:prstDash val="solid"/>
              <a:round/>
              <a:headEnd type="none" w="med" len="med"/>
              <a:tailEnd type="triangle" w="med" len="med"/>
            </a:ln>
          </p:spPr>
        </p:cxnSp>
        <p:pic>
          <p:nvPicPr>
            <p:cNvPr id="265" name="Google Shape;265;p31">
              <a:extLst>
                <a:ext uri="{FF2B5EF4-FFF2-40B4-BE49-F238E27FC236}">
                  <a16:creationId xmlns:a16="http://schemas.microsoft.com/office/drawing/2014/main" id="{9114D36B-AD81-B3DB-92BA-317B95D1CF60}"/>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66" name="Google Shape;266;p31">
              <a:extLst>
                <a:ext uri="{FF2B5EF4-FFF2-40B4-BE49-F238E27FC236}">
                  <a16:creationId xmlns:a16="http://schemas.microsoft.com/office/drawing/2014/main" id="{E0BD7E21-B6CF-880A-5DB5-A0A4D76F3A63}"/>
                </a:ext>
              </a:extLst>
            </p:cNvPr>
            <p:cNvCxnSpPr>
              <a:endCxn id="267" idx="1"/>
            </p:cNvCxnSpPr>
            <p:nvPr/>
          </p:nvCxnSpPr>
          <p:spPr>
            <a:xfrm>
              <a:off x="6095950" y="2204475"/>
              <a:ext cx="1732200" cy="5700"/>
            </a:xfrm>
            <a:prstGeom prst="straightConnector1">
              <a:avLst/>
            </a:prstGeom>
            <a:noFill/>
            <a:ln w="38100" cap="flat" cmpd="sng">
              <a:solidFill>
                <a:srgbClr val="38761D"/>
              </a:solidFill>
              <a:prstDash val="solid"/>
              <a:round/>
              <a:headEnd type="none" w="med" len="med"/>
              <a:tailEnd type="triangle" w="med" len="med"/>
            </a:ln>
          </p:spPr>
        </p:cxnSp>
        <p:sp>
          <p:nvSpPr>
            <p:cNvPr id="268" name="Google Shape;268;p31">
              <a:extLst>
                <a:ext uri="{FF2B5EF4-FFF2-40B4-BE49-F238E27FC236}">
                  <a16:creationId xmlns:a16="http://schemas.microsoft.com/office/drawing/2014/main" id="{C8ADC1E2-B0A8-DDE8-86A2-075D6C9FD586}"/>
                </a:ext>
              </a:extLst>
            </p:cNvPr>
            <p:cNvSpPr txBox="1"/>
            <p:nvPr/>
          </p:nvSpPr>
          <p:spPr>
            <a:xfrm>
              <a:off x="2989950" y="2204475"/>
              <a:ext cx="167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Stolen Data Becomes Public</a:t>
              </a:r>
              <a:endParaRPr sz="1600" dirty="0">
                <a:latin typeface="Calibri"/>
                <a:ea typeface="Calibri"/>
                <a:cs typeface="Calibri"/>
                <a:sym typeface="Calibri"/>
              </a:endParaRPr>
            </a:p>
          </p:txBody>
        </p:sp>
        <p:sp>
          <p:nvSpPr>
            <p:cNvPr id="269" name="Google Shape;269;p31">
              <a:extLst>
                <a:ext uri="{FF2B5EF4-FFF2-40B4-BE49-F238E27FC236}">
                  <a16:creationId xmlns:a16="http://schemas.microsoft.com/office/drawing/2014/main" id="{1CCCC5F4-98D3-3D53-C5FB-31B5B7022D8B}"/>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Study</a:t>
              </a:r>
              <a:endParaRPr sz="1600" dirty="0">
                <a:latin typeface="Calibri"/>
                <a:ea typeface="Calibri"/>
                <a:cs typeface="Calibri"/>
                <a:sym typeface="Calibri"/>
              </a:endParaRPr>
            </a:p>
          </p:txBody>
        </p:sp>
        <p:sp>
          <p:nvSpPr>
            <p:cNvPr id="270" name="Google Shape;270;p31">
              <a:extLst>
                <a:ext uri="{FF2B5EF4-FFF2-40B4-BE49-F238E27FC236}">
                  <a16:creationId xmlns:a16="http://schemas.microsoft.com/office/drawing/2014/main" id="{ABC1EA7A-7258-0BBE-1039-F3C9A7EC6390}"/>
                </a:ext>
              </a:extLst>
            </p:cNvPr>
            <p:cNvSpPr txBox="1"/>
            <p:nvPr/>
          </p:nvSpPr>
          <p:spPr>
            <a:xfrm>
              <a:off x="6203300" y="275053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FFFF00"/>
                  </a:solidFill>
                  <a:latin typeface="Calibri"/>
                  <a:ea typeface="Calibri"/>
                  <a:cs typeface="Calibri"/>
                  <a:sym typeface="Calibri"/>
                </a:rPr>
                <a:t>Study</a:t>
              </a:r>
              <a:endParaRPr sz="1600" b="1" dirty="0">
                <a:solidFill>
                  <a:srgbClr val="FFFF00"/>
                </a:solidFill>
                <a:latin typeface="Calibri"/>
                <a:ea typeface="Calibri"/>
                <a:cs typeface="Calibri"/>
                <a:sym typeface="Calibri"/>
              </a:endParaRPr>
            </a:p>
          </p:txBody>
        </p:sp>
        <p:cxnSp>
          <p:nvCxnSpPr>
            <p:cNvPr id="271" name="Google Shape;271;p31">
              <a:extLst>
                <a:ext uri="{FF2B5EF4-FFF2-40B4-BE49-F238E27FC236}">
                  <a16:creationId xmlns:a16="http://schemas.microsoft.com/office/drawing/2014/main" id="{4712AD7A-A682-250D-46D8-B5CCB452C5AA}"/>
                </a:ext>
              </a:extLst>
            </p:cNvPr>
            <p:cNvCxnSpPr>
              <a:endCxn id="272" idx="1"/>
            </p:cNvCxnSpPr>
            <p:nvPr/>
          </p:nvCxnSpPr>
          <p:spPr>
            <a:xfrm>
              <a:off x="6095950" y="2436550"/>
              <a:ext cx="1732200" cy="847800"/>
            </a:xfrm>
            <a:prstGeom prst="straightConnector1">
              <a:avLst/>
            </a:prstGeom>
            <a:noFill/>
            <a:ln w="38100" cap="flat" cmpd="sng">
              <a:solidFill>
                <a:srgbClr val="38761D"/>
              </a:solidFill>
              <a:prstDash val="solid"/>
              <a:round/>
              <a:headEnd type="none" w="med" len="med"/>
              <a:tailEnd type="triangle" w="med" len="med"/>
            </a:ln>
          </p:spPr>
        </p:cxnSp>
        <p:grpSp>
          <p:nvGrpSpPr>
            <p:cNvPr id="273" name="Google Shape;273;p31">
              <a:extLst>
                <a:ext uri="{FF2B5EF4-FFF2-40B4-BE49-F238E27FC236}">
                  <a16:creationId xmlns:a16="http://schemas.microsoft.com/office/drawing/2014/main" id="{2F117CA9-3412-5EF8-A776-3AE0A91E1146}"/>
                </a:ext>
              </a:extLst>
            </p:cNvPr>
            <p:cNvGrpSpPr/>
            <p:nvPr/>
          </p:nvGrpSpPr>
          <p:grpSpPr>
            <a:xfrm>
              <a:off x="7828150" y="1495800"/>
              <a:ext cx="3376750" cy="1428750"/>
              <a:chOff x="7828150" y="1495800"/>
              <a:chExt cx="3376750" cy="1428750"/>
            </a:xfrm>
          </p:grpSpPr>
          <p:pic>
            <p:nvPicPr>
              <p:cNvPr id="267" name="Google Shape;267;p31">
                <a:extLst>
                  <a:ext uri="{FF2B5EF4-FFF2-40B4-BE49-F238E27FC236}">
                    <a16:creationId xmlns:a16="http://schemas.microsoft.com/office/drawing/2014/main" id="{6496C3F3-6A7E-AF75-FB22-3E080E8F8276}"/>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4" name="Google Shape;274;p31">
                <a:extLst>
                  <a:ext uri="{FF2B5EF4-FFF2-40B4-BE49-F238E27FC236}">
                    <a16:creationId xmlns:a16="http://schemas.microsoft.com/office/drawing/2014/main" id="{60581C24-D641-16A1-BE86-BE7EBB845ECC}"/>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5" name="Google Shape;275;p31">
                <a:extLst>
                  <a:ext uri="{FF2B5EF4-FFF2-40B4-BE49-F238E27FC236}">
                    <a16:creationId xmlns:a16="http://schemas.microsoft.com/office/drawing/2014/main" id="{9E4E8D53-BF92-AC5E-B984-DEF81A21A38A}"/>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276" name="Google Shape;276;p31">
              <a:extLst>
                <a:ext uri="{FF2B5EF4-FFF2-40B4-BE49-F238E27FC236}">
                  <a16:creationId xmlns:a16="http://schemas.microsoft.com/office/drawing/2014/main" id="{FFA9A641-46D4-A3B7-DE70-FAF4431CD274}"/>
                </a:ext>
              </a:extLst>
            </p:cNvPr>
            <p:cNvGrpSpPr/>
            <p:nvPr/>
          </p:nvGrpSpPr>
          <p:grpSpPr>
            <a:xfrm>
              <a:off x="7828150" y="2569975"/>
              <a:ext cx="3376750" cy="1428750"/>
              <a:chOff x="7828150" y="1495800"/>
              <a:chExt cx="3376750" cy="1428750"/>
            </a:xfrm>
          </p:grpSpPr>
          <p:pic>
            <p:nvPicPr>
              <p:cNvPr id="272" name="Google Shape;272;p31">
                <a:extLst>
                  <a:ext uri="{FF2B5EF4-FFF2-40B4-BE49-F238E27FC236}">
                    <a16:creationId xmlns:a16="http://schemas.microsoft.com/office/drawing/2014/main" id="{C2E08BE4-580E-A9B7-610A-7B7B2CE21E16}"/>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7" name="Google Shape;277;p31">
                <a:extLst>
                  <a:ext uri="{FF2B5EF4-FFF2-40B4-BE49-F238E27FC236}">
                    <a16:creationId xmlns:a16="http://schemas.microsoft.com/office/drawing/2014/main" id="{76B61FFE-12BE-687C-7FCA-CFED2A18478A}"/>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8" name="Google Shape;278;p31">
                <a:extLst>
                  <a:ext uri="{FF2B5EF4-FFF2-40B4-BE49-F238E27FC236}">
                    <a16:creationId xmlns:a16="http://schemas.microsoft.com/office/drawing/2014/main" id="{7A0B3613-CB83-E6EF-193C-A9A0EB510264}"/>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279" name="Google Shape;279;p31">
              <a:extLst>
                <a:ext uri="{FF2B5EF4-FFF2-40B4-BE49-F238E27FC236}">
                  <a16:creationId xmlns:a16="http://schemas.microsoft.com/office/drawing/2014/main" id="{3E28A05D-8A06-0B49-65F9-A666E0F0E05B}"/>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4" name="Google Shape;269;p31">
            <a:extLst>
              <a:ext uri="{FF2B5EF4-FFF2-40B4-BE49-F238E27FC236}">
                <a16:creationId xmlns:a16="http://schemas.microsoft.com/office/drawing/2014/main" id="{72343342-4AA2-E42C-E027-F05D30B58BB8}"/>
              </a:ext>
            </a:extLst>
          </p:cNvPr>
          <p:cNvSpPr txBox="1"/>
          <p:nvPr/>
        </p:nvSpPr>
        <p:spPr>
          <a:xfrm>
            <a:off x="4478726" y="3070250"/>
            <a:ext cx="123782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Researchers want to study it</a:t>
            </a:r>
            <a:endParaRPr sz="1600" dirty="0">
              <a:latin typeface="Calibri"/>
              <a:ea typeface="Calibri"/>
              <a:cs typeface="Calibri"/>
              <a:sym typeface="Calibri"/>
            </a:endParaRPr>
          </a:p>
        </p:txBody>
      </p:sp>
    </p:spTree>
    <p:extLst>
      <p:ext uri="{BB962C8B-B14F-4D97-AF65-F5344CB8AC3E}">
        <p14:creationId xmlns:p14="http://schemas.microsoft.com/office/powerpoint/2010/main" val="20286586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B4AE7054-D7D0-DBEA-C768-D033B82984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F2E009-C2BB-C7EF-9E38-09DE7A622D57}"/>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31">
            <a:extLst>
              <a:ext uri="{FF2B5EF4-FFF2-40B4-BE49-F238E27FC236}">
                <a16:creationId xmlns:a16="http://schemas.microsoft.com/office/drawing/2014/main" id="{71E1791A-FDED-0DD5-7ECE-CA2D29E14C34}"/>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B: Immorally-Obtained Data</a:t>
            </a:r>
            <a:endParaRPr b="1"/>
          </a:p>
          <a:p>
            <a:pPr marL="0" lvl="0" indent="0" algn="l" rtl="0">
              <a:spcBef>
                <a:spcPts val="0"/>
              </a:spcBef>
              <a:spcAft>
                <a:spcPts val="0"/>
              </a:spcAft>
              <a:buNone/>
            </a:pPr>
            <a:r>
              <a:rPr lang="en-US" sz="1300"/>
              <a:t>(some details may not reflect reality)</a:t>
            </a:r>
            <a:endParaRPr sz="1300"/>
          </a:p>
        </p:txBody>
      </p:sp>
      <p:sp>
        <p:nvSpPr>
          <p:cNvPr id="261" name="Google Shape;261;p31">
            <a:extLst>
              <a:ext uri="{FF2B5EF4-FFF2-40B4-BE49-F238E27FC236}">
                <a16:creationId xmlns:a16="http://schemas.microsoft.com/office/drawing/2014/main" id="{209A2941-FAC3-343F-8B41-435A736C433D}"/>
              </a:ext>
            </a:extLst>
          </p:cNvPr>
          <p:cNvSpPr txBox="1">
            <a:spLocks noGrp="1"/>
          </p:cNvSpPr>
          <p:nvPr>
            <p:ph type="body" idx="1"/>
          </p:nvPr>
        </p:nvSpPr>
        <p:spPr>
          <a:xfrm>
            <a:off x="838200" y="4501388"/>
            <a:ext cx="10515600" cy="1675512"/>
          </a:xfrm>
          <a:prstGeom prst="rect">
            <a:avLst/>
          </a:prstGeom>
        </p:spPr>
        <p:txBody>
          <a:bodyPr spcFirstLastPara="1" wrap="square" lIns="91425" tIns="45700" rIns="91425" bIns="45700" anchor="t" anchorCtr="0">
            <a:noAutofit/>
          </a:bodyPr>
          <a:lstStyle/>
          <a:p>
            <a:pPr marL="0" lvl="0" indent="0">
              <a:lnSpc>
                <a:spcPct val="115000"/>
              </a:lnSpc>
              <a:buNone/>
            </a:pPr>
            <a:r>
              <a:rPr lang="en-US" sz="2000" b="1" dirty="0"/>
              <a:t>Deontological </a:t>
            </a:r>
            <a:r>
              <a:rPr lang="en-US" sz="2000" dirty="0"/>
              <a:t>Ethics: People have a</a:t>
            </a:r>
            <a:r>
              <a:rPr lang="en-US" sz="2000" b="1" dirty="0"/>
              <a:t> </a:t>
            </a:r>
            <a:r>
              <a:rPr lang="en-US" sz="2000" b="1" dirty="0">
                <a:solidFill>
                  <a:schemeClr val="accent6">
                    <a:lumMod val="60000"/>
                    <a:lumOff val="40000"/>
                  </a:schemeClr>
                </a:solidFill>
              </a:rPr>
              <a:t>right</a:t>
            </a:r>
            <a:r>
              <a:rPr lang="en-US" sz="2000" dirty="0">
                <a:solidFill>
                  <a:schemeClr val="accent6">
                    <a:lumMod val="60000"/>
                    <a:lumOff val="40000"/>
                  </a:schemeClr>
                </a:solidFill>
              </a:rPr>
              <a:t> to </a:t>
            </a:r>
            <a:r>
              <a:rPr lang="en-US" sz="2000" b="1" dirty="0">
                <a:solidFill>
                  <a:schemeClr val="accent6">
                    <a:lumMod val="60000"/>
                    <a:lumOff val="40000"/>
                  </a:schemeClr>
                </a:solidFill>
              </a:rPr>
              <a:t>privacy </a:t>
            </a:r>
            <a:r>
              <a:rPr lang="en-US" sz="2000" dirty="0">
                <a:solidFill>
                  <a:schemeClr val="accent6">
                    <a:lumMod val="60000"/>
                    <a:lumOff val="40000"/>
                  </a:schemeClr>
                </a:solidFill>
              </a:rPr>
              <a:t>and </a:t>
            </a:r>
            <a:r>
              <a:rPr lang="en-US" sz="2000" b="1" dirty="0">
                <a:solidFill>
                  <a:schemeClr val="accent6">
                    <a:lumMod val="60000"/>
                    <a:lumOff val="40000"/>
                  </a:schemeClr>
                </a:solidFill>
              </a:rPr>
              <a:t>informed consent</a:t>
            </a:r>
            <a:r>
              <a:rPr lang="en-US" sz="2000" dirty="0"/>
              <a:t>; </a:t>
            </a:r>
            <a:r>
              <a:rPr lang="en-US" sz="2000" b="1" dirty="0"/>
              <a:t>rights extend</a:t>
            </a:r>
            <a:r>
              <a:rPr lang="en-US" sz="2000" dirty="0"/>
              <a:t> to data </a:t>
            </a:r>
            <a:r>
              <a:rPr lang="en-US" sz="2000" b="1" dirty="0"/>
              <a:t>intended </a:t>
            </a:r>
            <a:r>
              <a:rPr lang="en-US" sz="2000" dirty="0"/>
              <a:t>to be private even if researchers have access; impacted </a:t>
            </a:r>
            <a:r>
              <a:rPr lang="en-US" sz="2000" dirty="0">
                <a:solidFill>
                  <a:schemeClr val="accent6">
                    <a:lumMod val="60000"/>
                    <a:lumOff val="40000"/>
                  </a:schemeClr>
                </a:solidFill>
              </a:rPr>
              <a:t>job applicants </a:t>
            </a:r>
            <a:r>
              <a:rPr lang="en-US" sz="2000" b="1" dirty="0">
                <a:solidFill>
                  <a:schemeClr val="accent6">
                    <a:lumMod val="60000"/>
                    <a:lumOff val="40000"/>
                  </a:schemeClr>
                </a:solidFill>
              </a:rPr>
              <a:t>explicitly requested</a:t>
            </a:r>
            <a:r>
              <a:rPr lang="en-US" sz="2000" dirty="0">
                <a:solidFill>
                  <a:schemeClr val="accent6">
                    <a:lumMod val="60000"/>
                    <a:lumOff val="40000"/>
                  </a:schemeClr>
                </a:solidFill>
              </a:rPr>
              <a:t> the </a:t>
            </a:r>
            <a:r>
              <a:rPr lang="en-US" sz="2000" b="1" dirty="0">
                <a:solidFill>
                  <a:schemeClr val="accent6">
                    <a:lumMod val="60000"/>
                    <a:lumOff val="40000"/>
                  </a:schemeClr>
                </a:solidFill>
              </a:rPr>
              <a:t>data </a:t>
            </a:r>
            <a:r>
              <a:rPr lang="en-US" sz="2000" dirty="0">
                <a:solidFill>
                  <a:schemeClr val="accent6">
                    <a:lumMod val="60000"/>
                    <a:lumOff val="40000"/>
                  </a:schemeClr>
                </a:solidFill>
              </a:rPr>
              <a:t>to be </a:t>
            </a:r>
            <a:r>
              <a:rPr lang="en-US" sz="2000" b="1" dirty="0">
                <a:solidFill>
                  <a:schemeClr val="accent6">
                    <a:lumMod val="60000"/>
                    <a:lumOff val="40000"/>
                  </a:schemeClr>
                </a:solidFill>
              </a:rPr>
              <a:t>deleted</a:t>
            </a:r>
            <a:r>
              <a:rPr lang="en-US" sz="2000" dirty="0"/>
              <a:t>; while studying data could improve the rights of future job applicants, doing so would be </a:t>
            </a:r>
            <a:r>
              <a:rPr lang="en-US" sz="2000" b="1" dirty="0"/>
              <a:t>at the </a:t>
            </a:r>
            <a:r>
              <a:rPr lang="en-US" sz="2000" b="1" dirty="0">
                <a:solidFill>
                  <a:schemeClr val="accent4"/>
                </a:solidFill>
              </a:rPr>
              <a:t>expense</a:t>
            </a:r>
            <a:r>
              <a:rPr lang="en-US" sz="2000" dirty="0">
                <a:solidFill>
                  <a:schemeClr val="accent4"/>
                </a:solidFill>
              </a:rPr>
              <a:t> of the </a:t>
            </a:r>
            <a:r>
              <a:rPr lang="en-US" sz="2000" b="1" dirty="0">
                <a:solidFill>
                  <a:schemeClr val="accent4"/>
                </a:solidFill>
              </a:rPr>
              <a:t>rights of those impacted by the data breach</a:t>
            </a:r>
            <a:r>
              <a:rPr lang="en-US" sz="2000" dirty="0">
                <a:solidFill>
                  <a:schemeClr val="accent4"/>
                </a:solidFill>
              </a:rPr>
              <a:t> </a:t>
            </a:r>
            <a:r>
              <a:rPr lang="en-US" sz="2000" dirty="0"/>
              <a:t>→ </a:t>
            </a:r>
            <a:r>
              <a:rPr lang="en-US" sz="2000" b="1" dirty="0">
                <a:solidFill>
                  <a:srgbClr val="FFFF00"/>
                </a:solidFill>
              </a:rPr>
              <a:t>do not study the data</a:t>
            </a:r>
            <a:endParaRPr lang="en-US" sz="1600" b="1" dirty="0">
              <a:solidFill>
                <a:srgbClr val="FFFF00"/>
              </a:solidFill>
            </a:endParaRPr>
          </a:p>
        </p:txBody>
      </p:sp>
      <p:grpSp>
        <p:nvGrpSpPr>
          <p:cNvPr id="263" name="Google Shape;263;p31">
            <a:extLst>
              <a:ext uri="{FF2B5EF4-FFF2-40B4-BE49-F238E27FC236}">
                <a16:creationId xmlns:a16="http://schemas.microsoft.com/office/drawing/2014/main" id="{2D5920F1-671D-4E2F-54B7-230CA815C2CC}"/>
              </a:ext>
            </a:extLst>
          </p:cNvPr>
          <p:cNvGrpSpPr/>
          <p:nvPr/>
        </p:nvGrpSpPr>
        <p:grpSpPr>
          <a:xfrm>
            <a:off x="1317826" y="1684475"/>
            <a:ext cx="9643700" cy="2502925"/>
            <a:chOff x="1561200" y="1495800"/>
            <a:chExt cx="9643700" cy="2502925"/>
          </a:xfrm>
        </p:grpSpPr>
        <p:cxnSp>
          <p:nvCxnSpPr>
            <p:cNvPr id="264" name="Google Shape;264;p31">
              <a:extLst>
                <a:ext uri="{FF2B5EF4-FFF2-40B4-BE49-F238E27FC236}">
                  <a16:creationId xmlns:a16="http://schemas.microsoft.com/office/drawing/2014/main" id="{C8993AC9-AD17-E156-8D8D-9107A14B537D}"/>
                </a:ext>
              </a:extLst>
            </p:cNvPr>
            <p:cNvCxnSpPr/>
            <p:nvPr/>
          </p:nvCxnSpPr>
          <p:spPr>
            <a:xfrm>
              <a:off x="2989950" y="2204475"/>
              <a:ext cx="1677300" cy="11400"/>
            </a:xfrm>
            <a:prstGeom prst="straightConnector1">
              <a:avLst/>
            </a:prstGeom>
            <a:noFill/>
            <a:ln w="38100" cap="flat" cmpd="sng">
              <a:solidFill>
                <a:srgbClr val="38761D"/>
              </a:solidFill>
              <a:prstDash val="solid"/>
              <a:round/>
              <a:headEnd type="none" w="med" len="med"/>
              <a:tailEnd type="triangle" w="med" len="med"/>
            </a:ln>
          </p:spPr>
        </p:cxnSp>
        <p:pic>
          <p:nvPicPr>
            <p:cNvPr id="265" name="Google Shape;265;p31">
              <a:extLst>
                <a:ext uri="{FF2B5EF4-FFF2-40B4-BE49-F238E27FC236}">
                  <a16:creationId xmlns:a16="http://schemas.microsoft.com/office/drawing/2014/main" id="{B862373E-ECDA-291C-DA7B-F23B8965C1C3}"/>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66" name="Google Shape;266;p31">
              <a:extLst>
                <a:ext uri="{FF2B5EF4-FFF2-40B4-BE49-F238E27FC236}">
                  <a16:creationId xmlns:a16="http://schemas.microsoft.com/office/drawing/2014/main" id="{946688A0-B08D-8763-576F-DFA9A1E31160}"/>
                </a:ext>
              </a:extLst>
            </p:cNvPr>
            <p:cNvCxnSpPr>
              <a:endCxn id="267" idx="1"/>
            </p:cNvCxnSpPr>
            <p:nvPr/>
          </p:nvCxnSpPr>
          <p:spPr>
            <a:xfrm>
              <a:off x="6095950" y="2204475"/>
              <a:ext cx="1732200" cy="5700"/>
            </a:xfrm>
            <a:prstGeom prst="straightConnector1">
              <a:avLst/>
            </a:prstGeom>
            <a:noFill/>
            <a:ln w="38100" cap="flat" cmpd="sng">
              <a:solidFill>
                <a:srgbClr val="38761D"/>
              </a:solidFill>
              <a:prstDash val="solid"/>
              <a:round/>
              <a:headEnd type="none" w="med" len="med"/>
              <a:tailEnd type="triangle" w="med" len="med"/>
            </a:ln>
          </p:spPr>
        </p:cxnSp>
        <p:sp>
          <p:nvSpPr>
            <p:cNvPr id="268" name="Google Shape;268;p31">
              <a:extLst>
                <a:ext uri="{FF2B5EF4-FFF2-40B4-BE49-F238E27FC236}">
                  <a16:creationId xmlns:a16="http://schemas.microsoft.com/office/drawing/2014/main" id="{B528CFBC-0D3C-B308-0D14-085BBD336F23}"/>
                </a:ext>
              </a:extLst>
            </p:cNvPr>
            <p:cNvSpPr txBox="1"/>
            <p:nvPr/>
          </p:nvSpPr>
          <p:spPr>
            <a:xfrm>
              <a:off x="2989950" y="2204475"/>
              <a:ext cx="167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Stolen Data Becomes Public</a:t>
              </a:r>
              <a:endParaRPr sz="1600" dirty="0">
                <a:latin typeface="Calibri"/>
                <a:ea typeface="Calibri"/>
                <a:cs typeface="Calibri"/>
                <a:sym typeface="Calibri"/>
              </a:endParaRPr>
            </a:p>
          </p:txBody>
        </p:sp>
        <p:sp>
          <p:nvSpPr>
            <p:cNvPr id="269" name="Google Shape;269;p31">
              <a:extLst>
                <a:ext uri="{FF2B5EF4-FFF2-40B4-BE49-F238E27FC236}">
                  <a16:creationId xmlns:a16="http://schemas.microsoft.com/office/drawing/2014/main" id="{FBF78A41-497B-45AC-7AC1-41E0107FE5BC}"/>
                </a:ext>
              </a:extLst>
            </p:cNvPr>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FFFF00"/>
                  </a:solidFill>
                  <a:latin typeface="Calibri"/>
                  <a:ea typeface="Calibri"/>
                  <a:cs typeface="Calibri"/>
                  <a:sym typeface="Calibri"/>
                </a:rPr>
                <a:t>Do Not Study</a:t>
              </a:r>
              <a:endParaRPr sz="1600" b="1" dirty="0">
                <a:solidFill>
                  <a:srgbClr val="FFFF00"/>
                </a:solidFill>
                <a:latin typeface="Calibri"/>
                <a:ea typeface="Calibri"/>
                <a:cs typeface="Calibri"/>
                <a:sym typeface="Calibri"/>
              </a:endParaRPr>
            </a:p>
          </p:txBody>
        </p:sp>
        <p:sp>
          <p:nvSpPr>
            <p:cNvPr id="270" name="Google Shape;270;p31">
              <a:extLst>
                <a:ext uri="{FF2B5EF4-FFF2-40B4-BE49-F238E27FC236}">
                  <a16:creationId xmlns:a16="http://schemas.microsoft.com/office/drawing/2014/main" id="{A79338D7-D0F5-3313-B56D-0B7F52F05ABD}"/>
                </a:ext>
              </a:extLst>
            </p:cNvPr>
            <p:cNvSpPr txBox="1"/>
            <p:nvPr/>
          </p:nvSpPr>
          <p:spPr>
            <a:xfrm>
              <a:off x="6203300" y="275053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Study</a:t>
              </a:r>
              <a:endParaRPr sz="1600">
                <a:latin typeface="Calibri"/>
                <a:ea typeface="Calibri"/>
                <a:cs typeface="Calibri"/>
                <a:sym typeface="Calibri"/>
              </a:endParaRPr>
            </a:p>
          </p:txBody>
        </p:sp>
        <p:cxnSp>
          <p:nvCxnSpPr>
            <p:cNvPr id="271" name="Google Shape;271;p31">
              <a:extLst>
                <a:ext uri="{FF2B5EF4-FFF2-40B4-BE49-F238E27FC236}">
                  <a16:creationId xmlns:a16="http://schemas.microsoft.com/office/drawing/2014/main" id="{95D409C8-86CC-195D-866F-27F66B75C806}"/>
                </a:ext>
              </a:extLst>
            </p:cNvPr>
            <p:cNvCxnSpPr>
              <a:endCxn id="272" idx="1"/>
            </p:cNvCxnSpPr>
            <p:nvPr/>
          </p:nvCxnSpPr>
          <p:spPr>
            <a:xfrm>
              <a:off x="6095950" y="2436550"/>
              <a:ext cx="1732200" cy="847800"/>
            </a:xfrm>
            <a:prstGeom prst="straightConnector1">
              <a:avLst/>
            </a:prstGeom>
            <a:noFill/>
            <a:ln w="38100" cap="flat" cmpd="sng">
              <a:solidFill>
                <a:srgbClr val="38761D"/>
              </a:solidFill>
              <a:prstDash val="solid"/>
              <a:round/>
              <a:headEnd type="none" w="med" len="med"/>
              <a:tailEnd type="triangle" w="med" len="med"/>
            </a:ln>
          </p:spPr>
        </p:cxnSp>
        <p:grpSp>
          <p:nvGrpSpPr>
            <p:cNvPr id="273" name="Google Shape;273;p31">
              <a:extLst>
                <a:ext uri="{FF2B5EF4-FFF2-40B4-BE49-F238E27FC236}">
                  <a16:creationId xmlns:a16="http://schemas.microsoft.com/office/drawing/2014/main" id="{E5553D6F-6FBB-70F3-DF27-DBAB7D2B53FA}"/>
                </a:ext>
              </a:extLst>
            </p:cNvPr>
            <p:cNvGrpSpPr/>
            <p:nvPr/>
          </p:nvGrpSpPr>
          <p:grpSpPr>
            <a:xfrm>
              <a:off x="7828150" y="1495800"/>
              <a:ext cx="3376750" cy="1428750"/>
              <a:chOff x="7828150" y="1495800"/>
              <a:chExt cx="3376750" cy="1428750"/>
            </a:xfrm>
          </p:grpSpPr>
          <p:pic>
            <p:nvPicPr>
              <p:cNvPr id="267" name="Google Shape;267;p31">
                <a:extLst>
                  <a:ext uri="{FF2B5EF4-FFF2-40B4-BE49-F238E27FC236}">
                    <a16:creationId xmlns:a16="http://schemas.microsoft.com/office/drawing/2014/main" id="{10834157-372B-4F03-4D1B-9DB50F3DE409}"/>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4" name="Google Shape;274;p31">
                <a:extLst>
                  <a:ext uri="{FF2B5EF4-FFF2-40B4-BE49-F238E27FC236}">
                    <a16:creationId xmlns:a16="http://schemas.microsoft.com/office/drawing/2014/main" id="{A9B6AB41-E64A-491F-0918-341A55272AB0}"/>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5" name="Google Shape;275;p31">
                <a:extLst>
                  <a:ext uri="{FF2B5EF4-FFF2-40B4-BE49-F238E27FC236}">
                    <a16:creationId xmlns:a16="http://schemas.microsoft.com/office/drawing/2014/main" id="{7CA4D371-232B-5A9D-7027-8109554D8601}"/>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276" name="Google Shape;276;p31">
              <a:extLst>
                <a:ext uri="{FF2B5EF4-FFF2-40B4-BE49-F238E27FC236}">
                  <a16:creationId xmlns:a16="http://schemas.microsoft.com/office/drawing/2014/main" id="{A458D622-EC3B-9573-D03D-F66B014EFB72}"/>
                </a:ext>
              </a:extLst>
            </p:cNvPr>
            <p:cNvGrpSpPr/>
            <p:nvPr/>
          </p:nvGrpSpPr>
          <p:grpSpPr>
            <a:xfrm>
              <a:off x="7828150" y="2569975"/>
              <a:ext cx="3376750" cy="1428750"/>
              <a:chOff x="7828150" y="1495800"/>
              <a:chExt cx="3376750" cy="1428750"/>
            </a:xfrm>
          </p:grpSpPr>
          <p:pic>
            <p:nvPicPr>
              <p:cNvPr id="272" name="Google Shape;272;p31">
                <a:extLst>
                  <a:ext uri="{FF2B5EF4-FFF2-40B4-BE49-F238E27FC236}">
                    <a16:creationId xmlns:a16="http://schemas.microsoft.com/office/drawing/2014/main" id="{B8F8E921-0DF7-4D13-FEDA-3AF2D5A60531}"/>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7" name="Google Shape;277;p31">
                <a:extLst>
                  <a:ext uri="{FF2B5EF4-FFF2-40B4-BE49-F238E27FC236}">
                    <a16:creationId xmlns:a16="http://schemas.microsoft.com/office/drawing/2014/main" id="{4495F534-EB79-D779-2F12-F00C70214E0D}"/>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8" name="Google Shape;278;p31">
                <a:extLst>
                  <a:ext uri="{FF2B5EF4-FFF2-40B4-BE49-F238E27FC236}">
                    <a16:creationId xmlns:a16="http://schemas.microsoft.com/office/drawing/2014/main" id="{FBA47249-A65A-132C-CB7A-86A47109AD2C}"/>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279" name="Google Shape;279;p31">
              <a:extLst>
                <a:ext uri="{FF2B5EF4-FFF2-40B4-BE49-F238E27FC236}">
                  <a16:creationId xmlns:a16="http://schemas.microsoft.com/office/drawing/2014/main" id="{09F5B728-D1F1-24E2-913D-937449831A92}"/>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4" name="Google Shape;269;p31">
            <a:extLst>
              <a:ext uri="{FF2B5EF4-FFF2-40B4-BE49-F238E27FC236}">
                <a16:creationId xmlns:a16="http://schemas.microsoft.com/office/drawing/2014/main" id="{E2AF09A0-40D9-05D5-25BE-84B54CAA5FC9}"/>
              </a:ext>
            </a:extLst>
          </p:cNvPr>
          <p:cNvSpPr txBox="1"/>
          <p:nvPr/>
        </p:nvSpPr>
        <p:spPr>
          <a:xfrm>
            <a:off x="4478726" y="3070250"/>
            <a:ext cx="123782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Researchers want to study it</a:t>
            </a:r>
            <a:endParaRPr sz="1600" dirty="0">
              <a:latin typeface="Calibri"/>
              <a:ea typeface="Calibri"/>
              <a:cs typeface="Calibri"/>
              <a:sym typeface="Calibri"/>
            </a:endParaRPr>
          </a:p>
        </p:txBody>
      </p:sp>
    </p:spTree>
    <p:extLst>
      <p:ext uri="{BB962C8B-B14F-4D97-AF65-F5344CB8AC3E}">
        <p14:creationId xmlns:p14="http://schemas.microsoft.com/office/powerpoint/2010/main" val="192361982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a:extLst>
            <a:ext uri="{FF2B5EF4-FFF2-40B4-BE49-F238E27FC236}">
              <a16:creationId xmlns:a16="http://schemas.microsoft.com/office/drawing/2014/main" id="{85F24BE3-EDDB-2D68-4393-72A9F1CC73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A9090E-B878-DB32-EBBD-C23469290E09}"/>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33">
            <a:extLst>
              <a:ext uri="{FF2B5EF4-FFF2-40B4-BE49-F238E27FC236}">
                <a16:creationId xmlns:a16="http://schemas.microsoft.com/office/drawing/2014/main" id="{46CA7452-928B-94CB-2FE8-3CD616D4E8BB}"/>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C: Inadvertent “Disclosure”</a:t>
            </a:r>
            <a:endParaRPr b="1"/>
          </a:p>
          <a:p>
            <a:pPr marL="0" lvl="0" indent="0" algn="l" rtl="0">
              <a:spcBef>
                <a:spcPts val="0"/>
              </a:spcBef>
              <a:spcAft>
                <a:spcPts val="0"/>
              </a:spcAft>
              <a:buNone/>
            </a:pPr>
            <a:r>
              <a:rPr lang="en-US" sz="1300"/>
              <a:t>(some details may not reflect reality)</a:t>
            </a:r>
            <a:endParaRPr sz="1300"/>
          </a:p>
        </p:txBody>
      </p:sp>
      <p:sp>
        <p:nvSpPr>
          <p:cNvPr id="294" name="Google Shape;294;p33">
            <a:extLst>
              <a:ext uri="{FF2B5EF4-FFF2-40B4-BE49-F238E27FC236}">
                <a16:creationId xmlns:a16="http://schemas.microsoft.com/office/drawing/2014/main" id="{8941647C-9CDF-2F01-4F3A-33EB145420B8}"/>
              </a:ext>
            </a:extLst>
          </p:cNvPr>
          <p:cNvSpPr txBox="1">
            <a:spLocks noGrp="1"/>
          </p:cNvSpPr>
          <p:nvPr>
            <p:ph type="body" idx="1"/>
          </p:nvPr>
        </p:nvSpPr>
        <p:spPr>
          <a:xfrm>
            <a:off x="838200" y="4488186"/>
            <a:ext cx="10515600" cy="1688713"/>
          </a:xfrm>
          <a:prstGeom prst="rect">
            <a:avLst/>
          </a:prstGeom>
        </p:spPr>
        <p:txBody>
          <a:bodyPr spcFirstLastPara="1" wrap="square" lIns="91425" tIns="45700" rIns="91425" bIns="45700" anchor="t" anchorCtr="0">
            <a:noAutofit/>
          </a:bodyPr>
          <a:lstStyle/>
          <a:p>
            <a:pPr marL="0" lvl="0" indent="0">
              <a:lnSpc>
                <a:spcPct val="115000"/>
              </a:lnSpc>
              <a:buNone/>
            </a:pPr>
            <a:r>
              <a:rPr lang="en-US" sz="2000" dirty="0"/>
              <a:t>Researchers submit a paper with an undisclosed vulnerability in the product from Company C to a peer-reviewed conference. An </a:t>
            </a:r>
            <a:r>
              <a:rPr lang="en-US" sz="2000" b="1" dirty="0"/>
              <a:t>employee </a:t>
            </a:r>
            <a:r>
              <a:rPr lang="en-US" sz="2000" dirty="0"/>
              <a:t>at </a:t>
            </a:r>
            <a:r>
              <a:rPr lang="en-US" sz="2000" b="1" dirty="0"/>
              <a:t>Company C</a:t>
            </a:r>
            <a:r>
              <a:rPr lang="en-US" sz="2000" dirty="0"/>
              <a:t> is </a:t>
            </a:r>
            <a:r>
              <a:rPr lang="en-US" sz="2000" b="1" dirty="0"/>
              <a:t>on the conference program committee</a:t>
            </a:r>
            <a:r>
              <a:rPr lang="en-US" sz="2000" dirty="0"/>
              <a:t>. Should the employee disclose the vulnerability to their company?</a:t>
            </a:r>
            <a:endParaRPr lang="en-US" sz="2000" b="1" dirty="0"/>
          </a:p>
        </p:txBody>
      </p:sp>
      <p:grpSp>
        <p:nvGrpSpPr>
          <p:cNvPr id="296" name="Google Shape;296;p33">
            <a:extLst>
              <a:ext uri="{FF2B5EF4-FFF2-40B4-BE49-F238E27FC236}">
                <a16:creationId xmlns:a16="http://schemas.microsoft.com/office/drawing/2014/main" id="{456CBBEC-88F1-C3C1-4C05-07CF2B62D86A}"/>
              </a:ext>
            </a:extLst>
          </p:cNvPr>
          <p:cNvGrpSpPr/>
          <p:nvPr/>
        </p:nvGrpSpPr>
        <p:grpSpPr>
          <a:xfrm>
            <a:off x="1317827" y="1625462"/>
            <a:ext cx="9643700" cy="2502925"/>
            <a:chOff x="1561200" y="1495800"/>
            <a:chExt cx="9643700" cy="2502925"/>
          </a:xfrm>
        </p:grpSpPr>
        <p:cxnSp>
          <p:nvCxnSpPr>
            <p:cNvPr id="297" name="Google Shape;297;p33">
              <a:extLst>
                <a:ext uri="{FF2B5EF4-FFF2-40B4-BE49-F238E27FC236}">
                  <a16:creationId xmlns:a16="http://schemas.microsoft.com/office/drawing/2014/main" id="{982E020D-35E5-2C5E-FF26-950DF9E43D70}"/>
                </a:ext>
              </a:extLst>
            </p:cNvPr>
            <p:cNvCxnSpPr/>
            <p:nvPr/>
          </p:nvCxnSpPr>
          <p:spPr>
            <a:xfrm>
              <a:off x="2989950" y="2204475"/>
              <a:ext cx="1677300" cy="11400"/>
            </a:xfrm>
            <a:prstGeom prst="straightConnector1">
              <a:avLst/>
            </a:prstGeom>
            <a:noFill/>
            <a:ln w="38100" cap="flat" cmpd="sng">
              <a:solidFill>
                <a:srgbClr val="FF9900"/>
              </a:solidFill>
              <a:prstDash val="solid"/>
              <a:round/>
              <a:headEnd type="none" w="med" len="med"/>
              <a:tailEnd type="triangle" w="med" len="med"/>
            </a:ln>
          </p:spPr>
        </p:cxnSp>
        <p:pic>
          <p:nvPicPr>
            <p:cNvPr id="298" name="Google Shape;298;p33">
              <a:extLst>
                <a:ext uri="{FF2B5EF4-FFF2-40B4-BE49-F238E27FC236}">
                  <a16:creationId xmlns:a16="http://schemas.microsoft.com/office/drawing/2014/main" id="{521ADCF3-0AA2-92EA-2255-D62AB83ED042}"/>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99" name="Google Shape;299;p33">
              <a:extLst>
                <a:ext uri="{FF2B5EF4-FFF2-40B4-BE49-F238E27FC236}">
                  <a16:creationId xmlns:a16="http://schemas.microsoft.com/office/drawing/2014/main" id="{EE9A1717-FC64-5F6B-5431-518C3650F36F}"/>
                </a:ext>
              </a:extLst>
            </p:cNvPr>
            <p:cNvCxnSpPr>
              <a:endCxn id="300" idx="1"/>
            </p:cNvCxnSpPr>
            <p:nvPr/>
          </p:nvCxnSpPr>
          <p:spPr>
            <a:xfrm>
              <a:off x="6095950" y="2204475"/>
              <a:ext cx="1732200" cy="5700"/>
            </a:xfrm>
            <a:prstGeom prst="straightConnector1">
              <a:avLst/>
            </a:prstGeom>
            <a:noFill/>
            <a:ln w="38100" cap="flat" cmpd="sng">
              <a:solidFill>
                <a:srgbClr val="FF9900"/>
              </a:solidFill>
              <a:prstDash val="solid"/>
              <a:round/>
              <a:headEnd type="none" w="med" len="med"/>
              <a:tailEnd type="triangle" w="med" len="med"/>
            </a:ln>
          </p:spPr>
        </p:cxnSp>
        <p:sp>
          <p:nvSpPr>
            <p:cNvPr id="301" name="Google Shape;301;p33">
              <a:extLst>
                <a:ext uri="{FF2B5EF4-FFF2-40B4-BE49-F238E27FC236}">
                  <a16:creationId xmlns:a16="http://schemas.microsoft.com/office/drawing/2014/main" id="{97F93C67-02EE-ADB3-DF04-CD8179F0772E}"/>
                </a:ext>
              </a:extLst>
            </p:cNvPr>
            <p:cNvSpPr txBox="1"/>
            <p:nvPr/>
          </p:nvSpPr>
          <p:spPr>
            <a:xfrm>
              <a:off x="2989950" y="2239730"/>
              <a:ext cx="16773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Undisclosed Vulnerability Submitted in Research Paper</a:t>
              </a:r>
              <a:endParaRPr sz="1600" dirty="0">
                <a:latin typeface="Calibri"/>
                <a:ea typeface="Calibri"/>
                <a:cs typeface="Calibri"/>
                <a:sym typeface="Calibri"/>
              </a:endParaRPr>
            </a:p>
          </p:txBody>
        </p:sp>
        <p:sp>
          <p:nvSpPr>
            <p:cNvPr id="302" name="Google Shape;302;p33">
              <a:extLst>
                <a:ext uri="{FF2B5EF4-FFF2-40B4-BE49-F238E27FC236}">
                  <a16:creationId xmlns:a16="http://schemas.microsoft.com/office/drawing/2014/main" id="{F533AA48-57D5-3060-1AD4-B9FC44E6BC22}"/>
                </a:ext>
              </a:extLst>
            </p:cNvPr>
            <p:cNvSpPr txBox="1"/>
            <p:nvPr/>
          </p:nvSpPr>
          <p:spPr>
            <a:xfrm>
              <a:off x="6123425" y="1741800"/>
              <a:ext cx="163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Report</a:t>
              </a:r>
              <a:endParaRPr sz="1600" dirty="0">
                <a:latin typeface="Calibri"/>
                <a:ea typeface="Calibri"/>
                <a:cs typeface="Calibri"/>
                <a:sym typeface="Calibri"/>
              </a:endParaRPr>
            </a:p>
          </p:txBody>
        </p:sp>
        <p:sp>
          <p:nvSpPr>
            <p:cNvPr id="303" name="Google Shape;303;p33">
              <a:extLst>
                <a:ext uri="{FF2B5EF4-FFF2-40B4-BE49-F238E27FC236}">
                  <a16:creationId xmlns:a16="http://schemas.microsoft.com/office/drawing/2014/main" id="{E8EC941E-7770-F4FE-8526-BBF799BDA5A5}"/>
                </a:ext>
              </a:extLst>
            </p:cNvPr>
            <p:cNvSpPr txBox="1"/>
            <p:nvPr/>
          </p:nvSpPr>
          <p:spPr>
            <a:xfrm>
              <a:off x="6123425" y="2727713"/>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Report</a:t>
              </a:r>
              <a:endParaRPr sz="1600">
                <a:latin typeface="Calibri"/>
                <a:ea typeface="Calibri"/>
                <a:cs typeface="Calibri"/>
                <a:sym typeface="Calibri"/>
              </a:endParaRPr>
            </a:p>
          </p:txBody>
        </p:sp>
        <p:cxnSp>
          <p:nvCxnSpPr>
            <p:cNvPr id="304" name="Google Shape;304;p33">
              <a:extLst>
                <a:ext uri="{FF2B5EF4-FFF2-40B4-BE49-F238E27FC236}">
                  <a16:creationId xmlns:a16="http://schemas.microsoft.com/office/drawing/2014/main" id="{38F3AB23-944B-44A8-6BE6-AB1A34C0039C}"/>
                </a:ext>
              </a:extLst>
            </p:cNvPr>
            <p:cNvCxnSpPr>
              <a:endCxn id="305" idx="1"/>
            </p:cNvCxnSpPr>
            <p:nvPr/>
          </p:nvCxnSpPr>
          <p:spPr>
            <a:xfrm>
              <a:off x="6095950" y="2436550"/>
              <a:ext cx="1732200" cy="847800"/>
            </a:xfrm>
            <a:prstGeom prst="straightConnector1">
              <a:avLst/>
            </a:prstGeom>
            <a:noFill/>
            <a:ln w="38100" cap="flat" cmpd="sng">
              <a:solidFill>
                <a:srgbClr val="FF9900"/>
              </a:solidFill>
              <a:prstDash val="solid"/>
              <a:round/>
              <a:headEnd type="none" w="med" len="med"/>
              <a:tailEnd type="triangle" w="med" len="med"/>
            </a:ln>
          </p:spPr>
        </p:cxnSp>
        <p:grpSp>
          <p:nvGrpSpPr>
            <p:cNvPr id="306" name="Google Shape;306;p33">
              <a:extLst>
                <a:ext uri="{FF2B5EF4-FFF2-40B4-BE49-F238E27FC236}">
                  <a16:creationId xmlns:a16="http://schemas.microsoft.com/office/drawing/2014/main" id="{48EFCF9F-05CD-345E-C06D-D7929F6A913F}"/>
                </a:ext>
              </a:extLst>
            </p:cNvPr>
            <p:cNvGrpSpPr/>
            <p:nvPr/>
          </p:nvGrpSpPr>
          <p:grpSpPr>
            <a:xfrm>
              <a:off x="7828150" y="1495800"/>
              <a:ext cx="3376750" cy="1428750"/>
              <a:chOff x="7828150" y="1495800"/>
              <a:chExt cx="3376750" cy="1428750"/>
            </a:xfrm>
          </p:grpSpPr>
          <p:pic>
            <p:nvPicPr>
              <p:cNvPr id="300" name="Google Shape;300;p33">
                <a:extLst>
                  <a:ext uri="{FF2B5EF4-FFF2-40B4-BE49-F238E27FC236}">
                    <a16:creationId xmlns:a16="http://schemas.microsoft.com/office/drawing/2014/main" id="{0BFF6E09-5292-B94C-69F3-4161AF548A6A}"/>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07" name="Google Shape;307;p33">
                <a:extLst>
                  <a:ext uri="{FF2B5EF4-FFF2-40B4-BE49-F238E27FC236}">
                    <a16:creationId xmlns:a16="http://schemas.microsoft.com/office/drawing/2014/main" id="{1174B005-9362-36EC-CCE5-1598C3E83462}"/>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08" name="Google Shape;308;p33">
                <a:extLst>
                  <a:ext uri="{FF2B5EF4-FFF2-40B4-BE49-F238E27FC236}">
                    <a16:creationId xmlns:a16="http://schemas.microsoft.com/office/drawing/2014/main" id="{34595D58-373E-1290-F068-EDE1045F9750}"/>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309" name="Google Shape;309;p33">
              <a:extLst>
                <a:ext uri="{FF2B5EF4-FFF2-40B4-BE49-F238E27FC236}">
                  <a16:creationId xmlns:a16="http://schemas.microsoft.com/office/drawing/2014/main" id="{1AD704AA-D3E1-E7AE-79C8-B812590FAA2D}"/>
                </a:ext>
              </a:extLst>
            </p:cNvPr>
            <p:cNvGrpSpPr/>
            <p:nvPr/>
          </p:nvGrpSpPr>
          <p:grpSpPr>
            <a:xfrm>
              <a:off x="7828150" y="2569975"/>
              <a:ext cx="3376750" cy="1428750"/>
              <a:chOff x="7828150" y="1495800"/>
              <a:chExt cx="3376750" cy="1428750"/>
            </a:xfrm>
          </p:grpSpPr>
          <p:pic>
            <p:nvPicPr>
              <p:cNvPr id="305" name="Google Shape;305;p33">
                <a:extLst>
                  <a:ext uri="{FF2B5EF4-FFF2-40B4-BE49-F238E27FC236}">
                    <a16:creationId xmlns:a16="http://schemas.microsoft.com/office/drawing/2014/main" id="{F192BE90-E7FA-949E-5BD1-70DCF96E2F32}"/>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10" name="Google Shape;310;p33">
                <a:extLst>
                  <a:ext uri="{FF2B5EF4-FFF2-40B4-BE49-F238E27FC236}">
                    <a16:creationId xmlns:a16="http://schemas.microsoft.com/office/drawing/2014/main" id="{843C2AFA-BC16-1D20-C1D8-86B87CD68A47}"/>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11" name="Google Shape;311;p33">
                <a:extLst>
                  <a:ext uri="{FF2B5EF4-FFF2-40B4-BE49-F238E27FC236}">
                    <a16:creationId xmlns:a16="http://schemas.microsoft.com/office/drawing/2014/main" id="{2BBD02DC-2703-3004-CBD0-4A68153984BF}"/>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312" name="Google Shape;312;p33">
              <a:extLst>
                <a:ext uri="{FF2B5EF4-FFF2-40B4-BE49-F238E27FC236}">
                  <a16:creationId xmlns:a16="http://schemas.microsoft.com/office/drawing/2014/main" id="{167DA614-E0F7-C321-8BBA-840B153492B8}"/>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3" name="Google Shape;301;p33">
            <a:extLst>
              <a:ext uri="{FF2B5EF4-FFF2-40B4-BE49-F238E27FC236}">
                <a16:creationId xmlns:a16="http://schemas.microsoft.com/office/drawing/2014/main" id="{1089686A-E4FE-7A5F-627D-2F4948BBFE85}"/>
              </a:ext>
            </a:extLst>
          </p:cNvPr>
          <p:cNvSpPr txBox="1"/>
          <p:nvPr/>
        </p:nvSpPr>
        <p:spPr>
          <a:xfrm>
            <a:off x="4493001" y="3004820"/>
            <a:ext cx="1210677"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 owner reads the paper</a:t>
            </a:r>
            <a:endParaRPr sz="1600" dirty="0">
              <a:latin typeface="Calibri"/>
              <a:ea typeface="Calibri"/>
              <a:cs typeface="Calibri"/>
              <a:sym typeface="Calibri"/>
            </a:endParaRPr>
          </a:p>
        </p:txBody>
      </p:sp>
    </p:spTree>
    <p:extLst>
      <p:ext uri="{BB962C8B-B14F-4D97-AF65-F5344CB8AC3E}">
        <p14:creationId xmlns:p14="http://schemas.microsoft.com/office/powerpoint/2010/main" val="1078336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a:extLst>
            <a:ext uri="{FF2B5EF4-FFF2-40B4-BE49-F238E27FC236}">
              <a16:creationId xmlns:a16="http://schemas.microsoft.com/office/drawing/2014/main" id="{38187642-891D-DD66-4B1E-1FB3382E13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8AD605-88B2-7333-5849-3DC4A7403FDF}"/>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33">
            <a:extLst>
              <a:ext uri="{FF2B5EF4-FFF2-40B4-BE49-F238E27FC236}">
                <a16:creationId xmlns:a16="http://schemas.microsoft.com/office/drawing/2014/main" id="{DC33C45F-78E0-0C84-385B-EB3B40C676F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C: Inadvertent “Disclosure”</a:t>
            </a:r>
            <a:endParaRPr b="1"/>
          </a:p>
          <a:p>
            <a:pPr marL="0" lvl="0" indent="0" algn="l" rtl="0">
              <a:spcBef>
                <a:spcPts val="0"/>
              </a:spcBef>
              <a:spcAft>
                <a:spcPts val="0"/>
              </a:spcAft>
              <a:buNone/>
            </a:pPr>
            <a:r>
              <a:rPr lang="en-US" sz="1300"/>
              <a:t>(some details may not reflect reality)</a:t>
            </a:r>
            <a:endParaRPr sz="1300"/>
          </a:p>
        </p:txBody>
      </p:sp>
      <p:sp>
        <p:nvSpPr>
          <p:cNvPr id="294" name="Google Shape;294;p33">
            <a:extLst>
              <a:ext uri="{FF2B5EF4-FFF2-40B4-BE49-F238E27FC236}">
                <a16:creationId xmlns:a16="http://schemas.microsoft.com/office/drawing/2014/main" id="{43BFE3D1-E281-5DFE-749C-896C0A6AEB99}"/>
              </a:ext>
            </a:extLst>
          </p:cNvPr>
          <p:cNvSpPr txBox="1">
            <a:spLocks noGrp="1"/>
          </p:cNvSpPr>
          <p:nvPr>
            <p:ph type="body" idx="1"/>
          </p:nvPr>
        </p:nvSpPr>
        <p:spPr>
          <a:xfrm>
            <a:off x="838200" y="4488186"/>
            <a:ext cx="10515600" cy="1688713"/>
          </a:xfrm>
          <a:prstGeom prst="rect">
            <a:avLst/>
          </a:prstGeom>
        </p:spPr>
        <p:txBody>
          <a:bodyPr spcFirstLastPara="1" wrap="square" lIns="91425" tIns="45700" rIns="91425" bIns="45700" anchor="t" anchorCtr="0">
            <a:noAutofit/>
          </a:bodyPr>
          <a:lstStyle/>
          <a:p>
            <a:pPr marL="0" lvl="0" indent="0">
              <a:lnSpc>
                <a:spcPct val="115000"/>
              </a:lnSpc>
              <a:buNone/>
            </a:pPr>
            <a:r>
              <a:rPr lang="en-US" sz="2000" b="1" dirty="0"/>
              <a:t>Consequentialist </a:t>
            </a:r>
            <a:r>
              <a:rPr lang="en-US" sz="2000" dirty="0"/>
              <a:t>Ethics: Possible </a:t>
            </a:r>
            <a:r>
              <a:rPr lang="en-US" sz="2000" b="1" dirty="0">
                <a:solidFill>
                  <a:schemeClr val="accent4"/>
                </a:solidFill>
              </a:rPr>
              <a:t>harms </a:t>
            </a:r>
            <a:r>
              <a:rPr lang="en-US" sz="2000" dirty="0">
                <a:solidFill>
                  <a:schemeClr val="accent4"/>
                </a:solidFill>
              </a:rPr>
              <a:t>to </a:t>
            </a:r>
            <a:r>
              <a:rPr lang="en-US" sz="2000" b="1" dirty="0">
                <a:solidFill>
                  <a:schemeClr val="accent4"/>
                </a:solidFill>
              </a:rPr>
              <a:t>authors if </a:t>
            </a:r>
            <a:r>
              <a:rPr lang="en-US" sz="2000" dirty="0">
                <a:solidFill>
                  <a:schemeClr val="accent4"/>
                </a:solidFill>
              </a:rPr>
              <a:t>employee of Company C</a:t>
            </a:r>
            <a:r>
              <a:rPr lang="en-US" sz="2000" b="1" dirty="0">
                <a:solidFill>
                  <a:schemeClr val="accent4"/>
                </a:solidFill>
              </a:rPr>
              <a:t> discloses vulnerability</a:t>
            </a:r>
            <a:r>
              <a:rPr lang="en-US" sz="2000" dirty="0"/>
              <a:t> to Company C; significant </a:t>
            </a:r>
            <a:r>
              <a:rPr lang="en-US" sz="2000" b="1" dirty="0">
                <a:solidFill>
                  <a:schemeClr val="accent6">
                    <a:lumMod val="60000"/>
                    <a:lumOff val="40000"/>
                  </a:schemeClr>
                </a:solidFill>
              </a:rPr>
              <a:t>benefits</a:t>
            </a:r>
            <a:r>
              <a:rPr lang="en-US" sz="2000" dirty="0">
                <a:solidFill>
                  <a:schemeClr val="accent6">
                    <a:lumMod val="60000"/>
                    <a:lumOff val="40000"/>
                  </a:schemeClr>
                </a:solidFill>
              </a:rPr>
              <a:t> to Company C’s </a:t>
            </a:r>
            <a:r>
              <a:rPr lang="en-US" sz="2000" b="1" dirty="0">
                <a:solidFill>
                  <a:schemeClr val="accent6">
                    <a:lumMod val="60000"/>
                    <a:lumOff val="40000"/>
                  </a:schemeClr>
                </a:solidFill>
              </a:rPr>
              <a:t>users if </a:t>
            </a:r>
            <a:r>
              <a:rPr lang="en-US" sz="2000" dirty="0">
                <a:solidFill>
                  <a:schemeClr val="accent6">
                    <a:lumMod val="60000"/>
                    <a:lumOff val="40000"/>
                  </a:schemeClr>
                </a:solidFill>
              </a:rPr>
              <a:t>the employee </a:t>
            </a:r>
            <a:r>
              <a:rPr lang="en-US" sz="2000" b="1" dirty="0">
                <a:solidFill>
                  <a:schemeClr val="accent6">
                    <a:lumMod val="60000"/>
                    <a:lumOff val="40000"/>
                  </a:schemeClr>
                </a:solidFill>
              </a:rPr>
              <a:t>discloses vulnerability</a:t>
            </a:r>
            <a:r>
              <a:rPr lang="en-US" sz="2000" b="1" dirty="0"/>
              <a:t> </a:t>
            </a:r>
            <a:r>
              <a:rPr lang="en-US" sz="2000" dirty="0"/>
              <a:t>to Company C; the </a:t>
            </a:r>
            <a:r>
              <a:rPr lang="en-US" sz="2000" b="1" dirty="0">
                <a:solidFill>
                  <a:schemeClr val="accent5">
                    <a:lumMod val="60000"/>
                    <a:lumOff val="40000"/>
                  </a:schemeClr>
                </a:solidFill>
              </a:rPr>
              <a:t>benefits </a:t>
            </a:r>
            <a:r>
              <a:rPr lang="en-US" sz="2000" dirty="0">
                <a:solidFill>
                  <a:schemeClr val="accent5">
                    <a:lumMod val="60000"/>
                    <a:lumOff val="40000"/>
                  </a:schemeClr>
                </a:solidFill>
              </a:rPr>
              <a:t>/ </a:t>
            </a:r>
            <a:r>
              <a:rPr lang="en-US" sz="2000" b="1" dirty="0">
                <a:solidFill>
                  <a:schemeClr val="accent5">
                    <a:lumMod val="60000"/>
                    <a:lumOff val="40000"/>
                  </a:schemeClr>
                </a:solidFill>
              </a:rPr>
              <a:t>harms </a:t>
            </a:r>
            <a:r>
              <a:rPr lang="en-US" sz="2000" dirty="0">
                <a:solidFill>
                  <a:schemeClr val="accent5">
                    <a:lumMod val="60000"/>
                    <a:lumOff val="40000"/>
                  </a:schemeClr>
                </a:solidFill>
              </a:rPr>
              <a:t>must be weighed </a:t>
            </a:r>
            <a:r>
              <a:rPr lang="en-US" sz="2000" dirty="0"/>
              <a:t>→ Employee of Company C </a:t>
            </a:r>
            <a:r>
              <a:rPr lang="en-US" sz="2000" b="1" dirty="0">
                <a:solidFill>
                  <a:srgbClr val="FFFF00"/>
                </a:solidFill>
              </a:rPr>
              <a:t>should report </a:t>
            </a:r>
            <a:r>
              <a:rPr lang="en-US" sz="2000" dirty="0">
                <a:solidFill>
                  <a:srgbClr val="FFFF00"/>
                </a:solidFill>
              </a:rPr>
              <a:t>the vulnerability to Company C</a:t>
            </a:r>
            <a:endParaRPr lang="en-US" sz="2000" b="1" dirty="0">
              <a:solidFill>
                <a:srgbClr val="FFFF00"/>
              </a:solidFill>
            </a:endParaRPr>
          </a:p>
        </p:txBody>
      </p:sp>
      <p:grpSp>
        <p:nvGrpSpPr>
          <p:cNvPr id="296" name="Google Shape;296;p33">
            <a:extLst>
              <a:ext uri="{FF2B5EF4-FFF2-40B4-BE49-F238E27FC236}">
                <a16:creationId xmlns:a16="http://schemas.microsoft.com/office/drawing/2014/main" id="{93043A81-FC5C-AF7A-3898-BA00E5F22A75}"/>
              </a:ext>
            </a:extLst>
          </p:cNvPr>
          <p:cNvGrpSpPr/>
          <p:nvPr/>
        </p:nvGrpSpPr>
        <p:grpSpPr>
          <a:xfrm>
            <a:off x="1317827" y="1625462"/>
            <a:ext cx="9643700" cy="2502925"/>
            <a:chOff x="1561200" y="1495800"/>
            <a:chExt cx="9643700" cy="2502925"/>
          </a:xfrm>
        </p:grpSpPr>
        <p:cxnSp>
          <p:nvCxnSpPr>
            <p:cNvPr id="297" name="Google Shape;297;p33">
              <a:extLst>
                <a:ext uri="{FF2B5EF4-FFF2-40B4-BE49-F238E27FC236}">
                  <a16:creationId xmlns:a16="http://schemas.microsoft.com/office/drawing/2014/main" id="{D3109C09-88C8-7A0B-BAF1-24936143AB07}"/>
                </a:ext>
              </a:extLst>
            </p:cNvPr>
            <p:cNvCxnSpPr/>
            <p:nvPr/>
          </p:nvCxnSpPr>
          <p:spPr>
            <a:xfrm>
              <a:off x="2989950" y="2204475"/>
              <a:ext cx="1677300" cy="11400"/>
            </a:xfrm>
            <a:prstGeom prst="straightConnector1">
              <a:avLst/>
            </a:prstGeom>
            <a:noFill/>
            <a:ln w="38100" cap="flat" cmpd="sng">
              <a:solidFill>
                <a:srgbClr val="FF9900"/>
              </a:solidFill>
              <a:prstDash val="solid"/>
              <a:round/>
              <a:headEnd type="none" w="med" len="med"/>
              <a:tailEnd type="triangle" w="med" len="med"/>
            </a:ln>
          </p:spPr>
        </p:cxnSp>
        <p:pic>
          <p:nvPicPr>
            <p:cNvPr id="298" name="Google Shape;298;p33">
              <a:extLst>
                <a:ext uri="{FF2B5EF4-FFF2-40B4-BE49-F238E27FC236}">
                  <a16:creationId xmlns:a16="http://schemas.microsoft.com/office/drawing/2014/main" id="{779EED8D-BB4D-38F1-8AD8-19B6DA6BFA30}"/>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99" name="Google Shape;299;p33">
              <a:extLst>
                <a:ext uri="{FF2B5EF4-FFF2-40B4-BE49-F238E27FC236}">
                  <a16:creationId xmlns:a16="http://schemas.microsoft.com/office/drawing/2014/main" id="{932E1C0C-E25B-5A75-CDA1-67F8EC00E1C5}"/>
                </a:ext>
              </a:extLst>
            </p:cNvPr>
            <p:cNvCxnSpPr>
              <a:endCxn id="300" idx="1"/>
            </p:cNvCxnSpPr>
            <p:nvPr/>
          </p:nvCxnSpPr>
          <p:spPr>
            <a:xfrm>
              <a:off x="6095950" y="2204475"/>
              <a:ext cx="1732200" cy="5700"/>
            </a:xfrm>
            <a:prstGeom prst="straightConnector1">
              <a:avLst/>
            </a:prstGeom>
            <a:noFill/>
            <a:ln w="38100" cap="flat" cmpd="sng">
              <a:solidFill>
                <a:srgbClr val="FF9900"/>
              </a:solidFill>
              <a:prstDash val="solid"/>
              <a:round/>
              <a:headEnd type="none" w="med" len="med"/>
              <a:tailEnd type="triangle" w="med" len="med"/>
            </a:ln>
          </p:spPr>
        </p:cxnSp>
        <p:sp>
          <p:nvSpPr>
            <p:cNvPr id="301" name="Google Shape;301;p33">
              <a:extLst>
                <a:ext uri="{FF2B5EF4-FFF2-40B4-BE49-F238E27FC236}">
                  <a16:creationId xmlns:a16="http://schemas.microsoft.com/office/drawing/2014/main" id="{1E25C72F-90E7-428F-82A0-DF01FBF531A9}"/>
                </a:ext>
              </a:extLst>
            </p:cNvPr>
            <p:cNvSpPr txBox="1"/>
            <p:nvPr/>
          </p:nvSpPr>
          <p:spPr>
            <a:xfrm>
              <a:off x="2989950" y="2239730"/>
              <a:ext cx="16773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Undisclosed Vulnerability Submitted in Research Paper</a:t>
              </a:r>
              <a:endParaRPr sz="1600" dirty="0">
                <a:latin typeface="Calibri"/>
                <a:ea typeface="Calibri"/>
                <a:cs typeface="Calibri"/>
                <a:sym typeface="Calibri"/>
              </a:endParaRPr>
            </a:p>
          </p:txBody>
        </p:sp>
        <p:sp>
          <p:nvSpPr>
            <p:cNvPr id="302" name="Google Shape;302;p33">
              <a:extLst>
                <a:ext uri="{FF2B5EF4-FFF2-40B4-BE49-F238E27FC236}">
                  <a16:creationId xmlns:a16="http://schemas.microsoft.com/office/drawing/2014/main" id="{6CEE8D82-BB86-69CC-44EA-7F544C09E189}"/>
                </a:ext>
              </a:extLst>
            </p:cNvPr>
            <p:cNvSpPr txBox="1"/>
            <p:nvPr/>
          </p:nvSpPr>
          <p:spPr>
            <a:xfrm>
              <a:off x="6123425" y="1741800"/>
              <a:ext cx="163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Report</a:t>
              </a:r>
              <a:endParaRPr sz="1600" dirty="0">
                <a:latin typeface="Calibri"/>
                <a:ea typeface="Calibri"/>
                <a:cs typeface="Calibri"/>
                <a:sym typeface="Calibri"/>
              </a:endParaRPr>
            </a:p>
          </p:txBody>
        </p:sp>
        <p:sp>
          <p:nvSpPr>
            <p:cNvPr id="303" name="Google Shape;303;p33">
              <a:extLst>
                <a:ext uri="{FF2B5EF4-FFF2-40B4-BE49-F238E27FC236}">
                  <a16:creationId xmlns:a16="http://schemas.microsoft.com/office/drawing/2014/main" id="{E8DA927F-7D48-8296-B72D-0554D004EB0F}"/>
                </a:ext>
              </a:extLst>
            </p:cNvPr>
            <p:cNvSpPr txBox="1"/>
            <p:nvPr/>
          </p:nvSpPr>
          <p:spPr>
            <a:xfrm>
              <a:off x="6123425" y="2727713"/>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FFFF00"/>
                  </a:solidFill>
                  <a:latin typeface="Calibri"/>
                  <a:ea typeface="Calibri"/>
                  <a:cs typeface="Calibri"/>
                  <a:sym typeface="Calibri"/>
                </a:rPr>
                <a:t>Report</a:t>
              </a:r>
              <a:endParaRPr sz="1600" b="1" dirty="0">
                <a:solidFill>
                  <a:srgbClr val="FFFF00"/>
                </a:solidFill>
                <a:latin typeface="Calibri"/>
                <a:ea typeface="Calibri"/>
                <a:cs typeface="Calibri"/>
                <a:sym typeface="Calibri"/>
              </a:endParaRPr>
            </a:p>
          </p:txBody>
        </p:sp>
        <p:cxnSp>
          <p:nvCxnSpPr>
            <p:cNvPr id="304" name="Google Shape;304;p33">
              <a:extLst>
                <a:ext uri="{FF2B5EF4-FFF2-40B4-BE49-F238E27FC236}">
                  <a16:creationId xmlns:a16="http://schemas.microsoft.com/office/drawing/2014/main" id="{62D97728-6C0E-9FB8-F784-D34E4E57BBD1}"/>
                </a:ext>
              </a:extLst>
            </p:cNvPr>
            <p:cNvCxnSpPr>
              <a:endCxn id="305" idx="1"/>
            </p:cNvCxnSpPr>
            <p:nvPr/>
          </p:nvCxnSpPr>
          <p:spPr>
            <a:xfrm>
              <a:off x="6095950" y="2436550"/>
              <a:ext cx="1732200" cy="847800"/>
            </a:xfrm>
            <a:prstGeom prst="straightConnector1">
              <a:avLst/>
            </a:prstGeom>
            <a:noFill/>
            <a:ln w="38100" cap="flat" cmpd="sng">
              <a:solidFill>
                <a:srgbClr val="FF9900"/>
              </a:solidFill>
              <a:prstDash val="solid"/>
              <a:round/>
              <a:headEnd type="none" w="med" len="med"/>
              <a:tailEnd type="triangle" w="med" len="med"/>
            </a:ln>
          </p:spPr>
        </p:cxnSp>
        <p:grpSp>
          <p:nvGrpSpPr>
            <p:cNvPr id="306" name="Google Shape;306;p33">
              <a:extLst>
                <a:ext uri="{FF2B5EF4-FFF2-40B4-BE49-F238E27FC236}">
                  <a16:creationId xmlns:a16="http://schemas.microsoft.com/office/drawing/2014/main" id="{390AC87B-7287-9703-FBCD-AA6D597B7480}"/>
                </a:ext>
              </a:extLst>
            </p:cNvPr>
            <p:cNvGrpSpPr/>
            <p:nvPr/>
          </p:nvGrpSpPr>
          <p:grpSpPr>
            <a:xfrm>
              <a:off x="7828150" y="1495800"/>
              <a:ext cx="3376750" cy="1428750"/>
              <a:chOff x="7828150" y="1495800"/>
              <a:chExt cx="3376750" cy="1428750"/>
            </a:xfrm>
          </p:grpSpPr>
          <p:pic>
            <p:nvPicPr>
              <p:cNvPr id="300" name="Google Shape;300;p33">
                <a:extLst>
                  <a:ext uri="{FF2B5EF4-FFF2-40B4-BE49-F238E27FC236}">
                    <a16:creationId xmlns:a16="http://schemas.microsoft.com/office/drawing/2014/main" id="{F71086F7-FC5C-92F6-1339-589022DC5F78}"/>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07" name="Google Shape;307;p33">
                <a:extLst>
                  <a:ext uri="{FF2B5EF4-FFF2-40B4-BE49-F238E27FC236}">
                    <a16:creationId xmlns:a16="http://schemas.microsoft.com/office/drawing/2014/main" id="{BF2AF70B-F447-2C1D-3BA3-16E16EFBEC22}"/>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08" name="Google Shape;308;p33">
                <a:extLst>
                  <a:ext uri="{FF2B5EF4-FFF2-40B4-BE49-F238E27FC236}">
                    <a16:creationId xmlns:a16="http://schemas.microsoft.com/office/drawing/2014/main" id="{CE739F21-3BA1-6EC1-7B1A-AB20F4E4E04D}"/>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309" name="Google Shape;309;p33">
              <a:extLst>
                <a:ext uri="{FF2B5EF4-FFF2-40B4-BE49-F238E27FC236}">
                  <a16:creationId xmlns:a16="http://schemas.microsoft.com/office/drawing/2014/main" id="{5C91DEA4-1ACD-8DC5-FF98-6F4AEE4FE7E0}"/>
                </a:ext>
              </a:extLst>
            </p:cNvPr>
            <p:cNvGrpSpPr/>
            <p:nvPr/>
          </p:nvGrpSpPr>
          <p:grpSpPr>
            <a:xfrm>
              <a:off x="7828150" y="2569975"/>
              <a:ext cx="3376750" cy="1428750"/>
              <a:chOff x="7828150" y="1495800"/>
              <a:chExt cx="3376750" cy="1428750"/>
            </a:xfrm>
          </p:grpSpPr>
          <p:pic>
            <p:nvPicPr>
              <p:cNvPr id="305" name="Google Shape;305;p33">
                <a:extLst>
                  <a:ext uri="{FF2B5EF4-FFF2-40B4-BE49-F238E27FC236}">
                    <a16:creationId xmlns:a16="http://schemas.microsoft.com/office/drawing/2014/main" id="{EF0176FB-009A-084F-5402-88E2C58E307A}"/>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10" name="Google Shape;310;p33">
                <a:extLst>
                  <a:ext uri="{FF2B5EF4-FFF2-40B4-BE49-F238E27FC236}">
                    <a16:creationId xmlns:a16="http://schemas.microsoft.com/office/drawing/2014/main" id="{CC56CA8F-4274-D8FA-7D4C-6CF0C4225BF7}"/>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11" name="Google Shape;311;p33">
                <a:extLst>
                  <a:ext uri="{FF2B5EF4-FFF2-40B4-BE49-F238E27FC236}">
                    <a16:creationId xmlns:a16="http://schemas.microsoft.com/office/drawing/2014/main" id="{E42CCA1A-5E2A-A917-F449-E59A8D82BEA6}"/>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312" name="Google Shape;312;p33">
              <a:extLst>
                <a:ext uri="{FF2B5EF4-FFF2-40B4-BE49-F238E27FC236}">
                  <a16:creationId xmlns:a16="http://schemas.microsoft.com/office/drawing/2014/main" id="{DF43B9FF-8BE6-70A7-1658-F7A1446444A7}"/>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3" name="Google Shape;301;p33">
            <a:extLst>
              <a:ext uri="{FF2B5EF4-FFF2-40B4-BE49-F238E27FC236}">
                <a16:creationId xmlns:a16="http://schemas.microsoft.com/office/drawing/2014/main" id="{38CF019D-7D56-F98C-C0CB-B94DDD1BCFE2}"/>
              </a:ext>
            </a:extLst>
          </p:cNvPr>
          <p:cNvSpPr txBox="1"/>
          <p:nvPr/>
        </p:nvSpPr>
        <p:spPr>
          <a:xfrm>
            <a:off x="4493001" y="3004820"/>
            <a:ext cx="1210677"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 owner reads the paper</a:t>
            </a:r>
            <a:endParaRPr sz="1600" dirty="0">
              <a:latin typeface="Calibri"/>
              <a:ea typeface="Calibri"/>
              <a:cs typeface="Calibri"/>
              <a:sym typeface="Calibri"/>
            </a:endParaRPr>
          </a:p>
        </p:txBody>
      </p:sp>
    </p:spTree>
    <p:extLst>
      <p:ext uri="{BB962C8B-B14F-4D97-AF65-F5344CB8AC3E}">
        <p14:creationId xmlns:p14="http://schemas.microsoft.com/office/powerpoint/2010/main" val="324051504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a:extLst>
            <a:ext uri="{FF2B5EF4-FFF2-40B4-BE49-F238E27FC236}">
              <a16:creationId xmlns:a16="http://schemas.microsoft.com/office/drawing/2014/main" id="{8C0298A8-8249-495C-EB6C-766150B373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C60939-FEE6-8408-1E6F-F7350C63C4DB}"/>
              </a:ext>
            </a:extLst>
          </p:cNvPr>
          <p:cNvSpPr/>
          <p:nvPr/>
        </p:nvSpPr>
        <p:spPr>
          <a:xfrm>
            <a:off x="1081573" y="1591887"/>
            <a:ext cx="10028853" cy="25355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33">
            <a:extLst>
              <a:ext uri="{FF2B5EF4-FFF2-40B4-BE49-F238E27FC236}">
                <a16:creationId xmlns:a16="http://schemas.microsoft.com/office/drawing/2014/main" id="{67F0C542-36F4-94EA-D79F-69C4F2C18ED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C: Inadvertent “Disclosure”</a:t>
            </a:r>
            <a:endParaRPr b="1"/>
          </a:p>
          <a:p>
            <a:pPr marL="0" lvl="0" indent="0" algn="l" rtl="0">
              <a:spcBef>
                <a:spcPts val="0"/>
              </a:spcBef>
              <a:spcAft>
                <a:spcPts val="0"/>
              </a:spcAft>
              <a:buNone/>
            </a:pPr>
            <a:r>
              <a:rPr lang="en-US" sz="1300"/>
              <a:t>(some details may not reflect reality)</a:t>
            </a:r>
            <a:endParaRPr sz="1300"/>
          </a:p>
        </p:txBody>
      </p:sp>
      <p:sp>
        <p:nvSpPr>
          <p:cNvPr id="294" name="Google Shape;294;p33">
            <a:extLst>
              <a:ext uri="{FF2B5EF4-FFF2-40B4-BE49-F238E27FC236}">
                <a16:creationId xmlns:a16="http://schemas.microsoft.com/office/drawing/2014/main" id="{824CE6FA-7329-4112-6E62-FA8806A94090}"/>
              </a:ext>
            </a:extLst>
          </p:cNvPr>
          <p:cNvSpPr txBox="1">
            <a:spLocks noGrp="1"/>
          </p:cNvSpPr>
          <p:nvPr>
            <p:ph type="body" idx="1"/>
          </p:nvPr>
        </p:nvSpPr>
        <p:spPr>
          <a:xfrm>
            <a:off x="634482" y="4008551"/>
            <a:ext cx="10860832" cy="1688713"/>
          </a:xfrm>
          <a:prstGeom prst="rect">
            <a:avLst/>
          </a:prstGeom>
        </p:spPr>
        <p:txBody>
          <a:bodyPr spcFirstLastPara="1" wrap="square" lIns="91425" tIns="45700" rIns="91425" bIns="45700" anchor="t" anchorCtr="0">
            <a:noAutofit/>
          </a:bodyPr>
          <a:lstStyle/>
          <a:p>
            <a:pPr marL="0" lvl="0" indent="0">
              <a:lnSpc>
                <a:spcPct val="115000"/>
              </a:lnSpc>
              <a:buNone/>
            </a:pPr>
            <a:r>
              <a:rPr lang="en-US" sz="2000" b="1" dirty="0"/>
              <a:t>Deontological </a:t>
            </a:r>
            <a:r>
              <a:rPr lang="en-US" sz="2000" dirty="0"/>
              <a:t>Ethics: The program committee member may feel a sense of </a:t>
            </a:r>
            <a:r>
              <a:rPr lang="en-US" sz="2000" b="1" dirty="0">
                <a:solidFill>
                  <a:schemeClr val="accent6">
                    <a:lumMod val="60000"/>
                    <a:lumOff val="40000"/>
                  </a:schemeClr>
                </a:solidFill>
              </a:rPr>
              <a:t>duty </a:t>
            </a:r>
            <a:r>
              <a:rPr lang="en-US" sz="2000" dirty="0">
                <a:solidFill>
                  <a:schemeClr val="accent6">
                    <a:lumMod val="60000"/>
                    <a:lumOff val="40000"/>
                  </a:schemeClr>
                </a:solidFill>
              </a:rPr>
              <a:t>to </a:t>
            </a:r>
            <a:r>
              <a:rPr lang="en-US" sz="2000" b="1" dirty="0">
                <a:solidFill>
                  <a:schemeClr val="accent6">
                    <a:lumMod val="60000"/>
                    <a:lumOff val="40000"/>
                  </a:schemeClr>
                </a:solidFill>
              </a:rPr>
              <a:t>Company C</a:t>
            </a:r>
            <a:r>
              <a:rPr lang="en-US" sz="2000" dirty="0">
                <a:solidFill>
                  <a:schemeClr val="accent6">
                    <a:lumMod val="60000"/>
                    <a:lumOff val="40000"/>
                  </a:schemeClr>
                </a:solidFill>
              </a:rPr>
              <a:t> and their </a:t>
            </a:r>
            <a:r>
              <a:rPr lang="en-US" sz="2000" b="1" dirty="0">
                <a:solidFill>
                  <a:schemeClr val="accent6">
                    <a:lumMod val="60000"/>
                    <a:lumOff val="40000"/>
                  </a:schemeClr>
                </a:solidFill>
              </a:rPr>
              <a:t>users</a:t>
            </a:r>
            <a:r>
              <a:rPr lang="en-US" sz="2000" dirty="0"/>
              <a:t>; program committee members also have </a:t>
            </a:r>
            <a:r>
              <a:rPr lang="en-US" sz="2000" dirty="0">
                <a:solidFill>
                  <a:schemeClr val="accent6">
                    <a:lumMod val="60000"/>
                    <a:lumOff val="40000"/>
                  </a:schemeClr>
                </a:solidFill>
              </a:rPr>
              <a:t>duty to respect the </a:t>
            </a:r>
            <a:r>
              <a:rPr lang="en-US" sz="2000" b="1" dirty="0">
                <a:solidFill>
                  <a:schemeClr val="accent6">
                    <a:lumMod val="60000"/>
                    <a:lumOff val="40000"/>
                  </a:schemeClr>
                </a:solidFill>
              </a:rPr>
              <a:t>autonomy </a:t>
            </a:r>
            <a:r>
              <a:rPr lang="en-US" sz="2000" dirty="0">
                <a:solidFill>
                  <a:schemeClr val="accent6">
                    <a:lumMod val="60000"/>
                    <a:lumOff val="40000"/>
                  </a:schemeClr>
                </a:solidFill>
              </a:rPr>
              <a:t>of </a:t>
            </a:r>
            <a:r>
              <a:rPr lang="en-US" sz="2000" b="1" dirty="0">
                <a:solidFill>
                  <a:schemeClr val="accent6">
                    <a:lumMod val="60000"/>
                    <a:lumOff val="40000"/>
                  </a:schemeClr>
                </a:solidFill>
              </a:rPr>
              <a:t>authors </a:t>
            </a:r>
            <a:r>
              <a:rPr lang="en-US" sz="2000" dirty="0"/>
              <a:t>and the </a:t>
            </a:r>
            <a:r>
              <a:rPr lang="en-US" sz="2000" b="1" dirty="0"/>
              <a:t>confidentiality </a:t>
            </a:r>
            <a:r>
              <a:rPr lang="en-US" sz="2000" dirty="0"/>
              <a:t>of the </a:t>
            </a:r>
            <a:r>
              <a:rPr lang="en-US" sz="2000" b="1" dirty="0"/>
              <a:t>peer review process</a:t>
            </a:r>
            <a:r>
              <a:rPr lang="en-US" sz="2000" dirty="0"/>
              <a:t>; the employee </a:t>
            </a:r>
            <a:r>
              <a:rPr lang="en-US" sz="2000" b="1" dirty="0">
                <a:solidFill>
                  <a:schemeClr val="accent6">
                    <a:lumMod val="60000"/>
                    <a:lumOff val="40000"/>
                  </a:schemeClr>
                </a:solidFill>
              </a:rPr>
              <a:t>agreed </a:t>
            </a:r>
            <a:r>
              <a:rPr lang="en-US" sz="2000" dirty="0">
                <a:solidFill>
                  <a:schemeClr val="accent6">
                    <a:lumMod val="60000"/>
                    <a:lumOff val="40000"/>
                  </a:schemeClr>
                </a:solidFill>
              </a:rPr>
              <a:t>to </a:t>
            </a:r>
            <a:r>
              <a:rPr lang="en-US" sz="2000" b="1" dirty="0">
                <a:solidFill>
                  <a:schemeClr val="accent6">
                    <a:lumMod val="60000"/>
                    <a:lumOff val="40000"/>
                  </a:schemeClr>
                </a:solidFill>
              </a:rPr>
              <a:t>respect this duty</a:t>
            </a:r>
            <a:r>
              <a:rPr lang="en-US" sz="2000" dirty="0">
                <a:solidFill>
                  <a:schemeClr val="accent6">
                    <a:lumMod val="60000"/>
                    <a:lumOff val="40000"/>
                  </a:schemeClr>
                </a:solidFill>
              </a:rPr>
              <a:t> when they joined the program committee</a:t>
            </a:r>
            <a:r>
              <a:rPr lang="en-US" sz="2000" dirty="0"/>
              <a:t>, as did Company C’s leadership team;</a:t>
            </a:r>
            <a:r>
              <a:rPr lang="en-US" sz="2000" b="1" dirty="0"/>
              <a:t> if breaking</a:t>
            </a:r>
            <a:r>
              <a:rPr lang="en-US" sz="2000" dirty="0"/>
              <a:t> the </a:t>
            </a:r>
            <a:r>
              <a:rPr lang="en-US" sz="2000" b="1" dirty="0"/>
              <a:t>confidentiality </a:t>
            </a:r>
            <a:r>
              <a:rPr lang="en-US" sz="2000" dirty="0"/>
              <a:t>of the peer review process is allowed, the </a:t>
            </a:r>
            <a:r>
              <a:rPr lang="en-US" sz="2000" dirty="0">
                <a:solidFill>
                  <a:schemeClr val="accent4"/>
                </a:solidFill>
              </a:rPr>
              <a:t>whole institution of the </a:t>
            </a:r>
            <a:r>
              <a:rPr lang="en-US" sz="2000" b="1" dirty="0">
                <a:solidFill>
                  <a:schemeClr val="accent4"/>
                </a:solidFill>
              </a:rPr>
              <a:t>peer review process</a:t>
            </a:r>
            <a:r>
              <a:rPr lang="en-US" sz="2000" dirty="0">
                <a:solidFill>
                  <a:schemeClr val="accent4"/>
                </a:solidFill>
              </a:rPr>
              <a:t> would </a:t>
            </a:r>
            <a:r>
              <a:rPr lang="en-US" sz="2000" b="1" dirty="0">
                <a:solidFill>
                  <a:schemeClr val="accent4"/>
                </a:solidFill>
              </a:rPr>
              <a:t>not be possible</a:t>
            </a:r>
            <a:r>
              <a:rPr lang="en-US" sz="2000" dirty="0">
                <a:solidFill>
                  <a:schemeClr val="accent4"/>
                </a:solidFill>
              </a:rPr>
              <a:t> </a:t>
            </a:r>
            <a:r>
              <a:rPr lang="en-US" sz="2000" dirty="0"/>
              <a:t>→ Company C employee </a:t>
            </a:r>
            <a:r>
              <a:rPr lang="en-US" sz="2000" b="1" dirty="0">
                <a:solidFill>
                  <a:srgbClr val="FFFF00"/>
                </a:solidFill>
              </a:rPr>
              <a:t>should not report</a:t>
            </a:r>
            <a:r>
              <a:rPr lang="en-US" sz="2000" dirty="0">
                <a:solidFill>
                  <a:srgbClr val="FFFF00"/>
                </a:solidFill>
              </a:rPr>
              <a:t> the vulnerability to Company C</a:t>
            </a:r>
          </a:p>
          <a:p>
            <a:pPr marL="457200" lvl="0" indent="0">
              <a:lnSpc>
                <a:spcPct val="115000"/>
              </a:lnSpc>
              <a:buNone/>
            </a:pPr>
            <a:endParaRPr lang="en-US" sz="2000" b="1" dirty="0"/>
          </a:p>
        </p:txBody>
      </p:sp>
      <p:grpSp>
        <p:nvGrpSpPr>
          <p:cNvPr id="296" name="Google Shape;296;p33">
            <a:extLst>
              <a:ext uri="{FF2B5EF4-FFF2-40B4-BE49-F238E27FC236}">
                <a16:creationId xmlns:a16="http://schemas.microsoft.com/office/drawing/2014/main" id="{DEE09CBF-99F3-D2CA-59A0-C4406AB20C07}"/>
              </a:ext>
            </a:extLst>
          </p:cNvPr>
          <p:cNvGrpSpPr/>
          <p:nvPr/>
        </p:nvGrpSpPr>
        <p:grpSpPr>
          <a:xfrm>
            <a:off x="1317827" y="1625462"/>
            <a:ext cx="9643700" cy="2502925"/>
            <a:chOff x="1561200" y="1495800"/>
            <a:chExt cx="9643700" cy="2502925"/>
          </a:xfrm>
        </p:grpSpPr>
        <p:cxnSp>
          <p:nvCxnSpPr>
            <p:cNvPr id="297" name="Google Shape;297;p33">
              <a:extLst>
                <a:ext uri="{FF2B5EF4-FFF2-40B4-BE49-F238E27FC236}">
                  <a16:creationId xmlns:a16="http://schemas.microsoft.com/office/drawing/2014/main" id="{61CCE290-E872-736E-190B-33AA993228D3}"/>
                </a:ext>
              </a:extLst>
            </p:cNvPr>
            <p:cNvCxnSpPr/>
            <p:nvPr/>
          </p:nvCxnSpPr>
          <p:spPr>
            <a:xfrm>
              <a:off x="2989950" y="2204475"/>
              <a:ext cx="1677300" cy="11400"/>
            </a:xfrm>
            <a:prstGeom prst="straightConnector1">
              <a:avLst/>
            </a:prstGeom>
            <a:noFill/>
            <a:ln w="38100" cap="flat" cmpd="sng">
              <a:solidFill>
                <a:srgbClr val="FF9900"/>
              </a:solidFill>
              <a:prstDash val="solid"/>
              <a:round/>
              <a:headEnd type="none" w="med" len="med"/>
              <a:tailEnd type="triangle" w="med" len="med"/>
            </a:ln>
          </p:spPr>
        </p:cxnSp>
        <p:pic>
          <p:nvPicPr>
            <p:cNvPr id="298" name="Google Shape;298;p33">
              <a:extLst>
                <a:ext uri="{FF2B5EF4-FFF2-40B4-BE49-F238E27FC236}">
                  <a16:creationId xmlns:a16="http://schemas.microsoft.com/office/drawing/2014/main" id="{B3B53E34-42BD-C911-A14B-17B4B56C3AB3}"/>
                </a:ext>
              </a:extLst>
            </p:cNvPr>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99" name="Google Shape;299;p33">
              <a:extLst>
                <a:ext uri="{FF2B5EF4-FFF2-40B4-BE49-F238E27FC236}">
                  <a16:creationId xmlns:a16="http://schemas.microsoft.com/office/drawing/2014/main" id="{29FBD07A-C697-534F-84E1-775001C85C3C}"/>
                </a:ext>
              </a:extLst>
            </p:cNvPr>
            <p:cNvCxnSpPr>
              <a:endCxn id="300" idx="1"/>
            </p:cNvCxnSpPr>
            <p:nvPr/>
          </p:nvCxnSpPr>
          <p:spPr>
            <a:xfrm>
              <a:off x="6095950" y="2204475"/>
              <a:ext cx="1732200" cy="5700"/>
            </a:xfrm>
            <a:prstGeom prst="straightConnector1">
              <a:avLst/>
            </a:prstGeom>
            <a:noFill/>
            <a:ln w="38100" cap="flat" cmpd="sng">
              <a:solidFill>
                <a:srgbClr val="FF9900"/>
              </a:solidFill>
              <a:prstDash val="solid"/>
              <a:round/>
              <a:headEnd type="none" w="med" len="med"/>
              <a:tailEnd type="triangle" w="med" len="med"/>
            </a:ln>
          </p:spPr>
        </p:cxnSp>
        <p:sp>
          <p:nvSpPr>
            <p:cNvPr id="301" name="Google Shape;301;p33">
              <a:extLst>
                <a:ext uri="{FF2B5EF4-FFF2-40B4-BE49-F238E27FC236}">
                  <a16:creationId xmlns:a16="http://schemas.microsoft.com/office/drawing/2014/main" id="{A69295D3-7934-400A-92DC-6C92987ABFA0}"/>
                </a:ext>
              </a:extLst>
            </p:cNvPr>
            <p:cNvSpPr txBox="1"/>
            <p:nvPr/>
          </p:nvSpPr>
          <p:spPr>
            <a:xfrm>
              <a:off x="2989950" y="2239730"/>
              <a:ext cx="16773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Undisclosed Vulnerability Submitted in Research Paper</a:t>
              </a:r>
              <a:endParaRPr sz="1600" dirty="0">
                <a:latin typeface="Calibri"/>
                <a:ea typeface="Calibri"/>
                <a:cs typeface="Calibri"/>
                <a:sym typeface="Calibri"/>
              </a:endParaRPr>
            </a:p>
          </p:txBody>
        </p:sp>
        <p:sp>
          <p:nvSpPr>
            <p:cNvPr id="302" name="Google Shape;302;p33">
              <a:extLst>
                <a:ext uri="{FF2B5EF4-FFF2-40B4-BE49-F238E27FC236}">
                  <a16:creationId xmlns:a16="http://schemas.microsoft.com/office/drawing/2014/main" id="{65264857-D95D-76E2-F7C2-89B3E2125771}"/>
                </a:ext>
              </a:extLst>
            </p:cNvPr>
            <p:cNvSpPr txBox="1"/>
            <p:nvPr/>
          </p:nvSpPr>
          <p:spPr>
            <a:xfrm>
              <a:off x="6123425" y="1741800"/>
              <a:ext cx="163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FFFF00"/>
                  </a:solidFill>
                  <a:latin typeface="Calibri"/>
                  <a:ea typeface="Calibri"/>
                  <a:cs typeface="Calibri"/>
                  <a:sym typeface="Calibri"/>
                </a:rPr>
                <a:t>Do Not Report</a:t>
              </a:r>
              <a:endParaRPr sz="1600" b="1" dirty="0">
                <a:solidFill>
                  <a:srgbClr val="FFFF00"/>
                </a:solidFill>
                <a:latin typeface="Calibri"/>
                <a:ea typeface="Calibri"/>
                <a:cs typeface="Calibri"/>
                <a:sym typeface="Calibri"/>
              </a:endParaRPr>
            </a:p>
          </p:txBody>
        </p:sp>
        <p:sp>
          <p:nvSpPr>
            <p:cNvPr id="303" name="Google Shape;303;p33">
              <a:extLst>
                <a:ext uri="{FF2B5EF4-FFF2-40B4-BE49-F238E27FC236}">
                  <a16:creationId xmlns:a16="http://schemas.microsoft.com/office/drawing/2014/main" id="{DED440FB-94B6-8E93-4236-A0CD655CB954}"/>
                </a:ext>
              </a:extLst>
            </p:cNvPr>
            <p:cNvSpPr txBox="1"/>
            <p:nvPr/>
          </p:nvSpPr>
          <p:spPr>
            <a:xfrm>
              <a:off x="6123425" y="2727713"/>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Report</a:t>
              </a:r>
              <a:endParaRPr sz="1600">
                <a:latin typeface="Calibri"/>
                <a:ea typeface="Calibri"/>
                <a:cs typeface="Calibri"/>
                <a:sym typeface="Calibri"/>
              </a:endParaRPr>
            </a:p>
          </p:txBody>
        </p:sp>
        <p:cxnSp>
          <p:nvCxnSpPr>
            <p:cNvPr id="304" name="Google Shape;304;p33">
              <a:extLst>
                <a:ext uri="{FF2B5EF4-FFF2-40B4-BE49-F238E27FC236}">
                  <a16:creationId xmlns:a16="http://schemas.microsoft.com/office/drawing/2014/main" id="{1016D886-CFC1-989A-863C-6A35127E1985}"/>
                </a:ext>
              </a:extLst>
            </p:cNvPr>
            <p:cNvCxnSpPr>
              <a:endCxn id="305" idx="1"/>
            </p:cNvCxnSpPr>
            <p:nvPr/>
          </p:nvCxnSpPr>
          <p:spPr>
            <a:xfrm>
              <a:off x="6095950" y="2436550"/>
              <a:ext cx="1732200" cy="847800"/>
            </a:xfrm>
            <a:prstGeom prst="straightConnector1">
              <a:avLst/>
            </a:prstGeom>
            <a:noFill/>
            <a:ln w="38100" cap="flat" cmpd="sng">
              <a:solidFill>
                <a:srgbClr val="FF9900"/>
              </a:solidFill>
              <a:prstDash val="solid"/>
              <a:round/>
              <a:headEnd type="none" w="med" len="med"/>
              <a:tailEnd type="triangle" w="med" len="med"/>
            </a:ln>
          </p:spPr>
        </p:cxnSp>
        <p:grpSp>
          <p:nvGrpSpPr>
            <p:cNvPr id="306" name="Google Shape;306;p33">
              <a:extLst>
                <a:ext uri="{FF2B5EF4-FFF2-40B4-BE49-F238E27FC236}">
                  <a16:creationId xmlns:a16="http://schemas.microsoft.com/office/drawing/2014/main" id="{DE1717B7-316E-172D-0FB7-3B9CFFC9AE4E}"/>
                </a:ext>
              </a:extLst>
            </p:cNvPr>
            <p:cNvGrpSpPr/>
            <p:nvPr/>
          </p:nvGrpSpPr>
          <p:grpSpPr>
            <a:xfrm>
              <a:off x="7828150" y="1495800"/>
              <a:ext cx="3376750" cy="1428750"/>
              <a:chOff x="7828150" y="1495800"/>
              <a:chExt cx="3376750" cy="1428750"/>
            </a:xfrm>
          </p:grpSpPr>
          <p:pic>
            <p:nvPicPr>
              <p:cNvPr id="300" name="Google Shape;300;p33">
                <a:extLst>
                  <a:ext uri="{FF2B5EF4-FFF2-40B4-BE49-F238E27FC236}">
                    <a16:creationId xmlns:a16="http://schemas.microsoft.com/office/drawing/2014/main" id="{0DDEBAF7-3A23-78DA-39E0-ED40250581EA}"/>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07" name="Google Shape;307;p33">
                <a:extLst>
                  <a:ext uri="{FF2B5EF4-FFF2-40B4-BE49-F238E27FC236}">
                    <a16:creationId xmlns:a16="http://schemas.microsoft.com/office/drawing/2014/main" id="{B678BC1D-4AEC-D488-64C8-7302AAF0DEE9}"/>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08" name="Google Shape;308;p33">
                <a:extLst>
                  <a:ext uri="{FF2B5EF4-FFF2-40B4-BE49-F238E27FC236}">
                    <a16:creationId xmlns:a16="http://schemas.microsoft.com/office/drawing/2014/main" id="{E5D9AE7A-C789-FE8E-93C5-E5396AEDE3FC}"/>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309" name="Google Shape;309;p33">
              <a:extLst>
                <a:ext uri="{FF2B5EF4-FFF2-40B4-BE49-F238E27FC236}">
                  <a16:creationId xmlns:a16="http://schemas.microsoft.com/office/drawing/2014/main" id="{5A561E9F-698A-2E58-BFF3-27396A74E427}"/>
                </a:ext>
              </a:extLst>
            </p:cNvPr>
            <p:cNvGrpSpPr/>
            <p:nvPr/>
          </p:nvGrpSpPr>
          <p:grpSpPr>
            <a:xfrm>
              <a:off x="7828150" y="2569975"/>
              <a:ext cx="3376750" cy="1428750"/>
              <a:chOff x="7828150" y="1495800"/>
              <a:chExt cx="3376750" cy="1428750"/>
            </a:xfrm>
          </p:grpSpPr>
          <p:pic>
            <p:nvPicPr>
              <p:cNvPr id="305" name="Google Shape;305;p33">
                <a:extLst>
                  <a:ext uri="{FF2B5EF4-FFF2-40B4-BE49-F238E27FC236}">
                    <a16:creationId xmlns:a16="http://schemas.microsoft.com/office/drawing/2014/main" id="{698D744E-EE2A-4934-5B78-75E3C547ECBB}"/>
                  </a:ext>
                </a:extLst>
              </p:cNvPr>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10" name="Google Shape;310;p33">
                <a:extLst>
                  <a:ext uri="{FF2B5EF4-FFF2-40B4-BE49-F238E27FC236}">
                    <a16:creationId xmlns:a16="http://schemas.microsoft.com/office/drawing/2014/main" id="{B88B4B17-8F8E-A58B-0E89-F4D29575635E}"/>
                  </a:ext>
                </a:extLst>
              </p:cNvPr>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11" name="Google Shape;311;p33">
                <a:extLst>
                  <a:ext uri="{FF2B5EF4-FFF2-40B4-BE49-F238E27FC236}">
                    <a16:creationId xmlns:a16="http://schemas.microsoft.com/office/drawing/2014/main" id="{0BF08DFF-827A-A3B5-15BD-AE046913C1CE}"/>
                  </a:ext>
                </a:extLst>
              </p:cNvPr>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312" name="Google Shape;312;p33">
              <a:extLst>
                <a:ext uri="{FF2B5EF4-FFF2-40B4-BE49-F238E27FC236}">
                  <a16:creationId xmlns:a16="http://schemas.microsoft.com/office/drawing/2014/main" id="{2038934E-539F-4DA6-4575-57D22D6BAE77}"/>
                </a:ext>
              </a:extLst>
            </p:cNvPr>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3" name="Google Shape;301;p33">
            <a:extLst>
              <a:ext uri="{FF2B5EF4-FFF2-40B4-BE49-F238E27FC236}">
                <a16:creationId xmlns:a16="http://schemas.microsoft.com/office/drawing/2014/main" id="{CA56701D-A59B-2C4E-7C74-7BA987C7D141}"/>
              </a:ext>
            </a:extLst>
          </p:cNvPr>
          <p:cNvSpPr txBox="1"/>
          <p:nvPr/>
        </p:nvSpPr>
        <p:spPr>
          <a:xfrm>
            <a:off x="4493001" y="3004820"/>
            <a:ext cx="1210677"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 owner reads the paper</a:t>
            </a:r>
            <a:endParaRPr sz="1600" dirty="0">
              <a:latin typeface="Calibri"/>
              <a:ea typeface="Calibri"/>
              <a:cs typeface="Calibri"/>
              <a:sym typeface="Calibri"/>
            </a:endParaRPr>
          </a:p>
        </p:txBody>
      </p:sp>
    </p:spTree>
    <p:extLst>
      <p:ext uri="{BB962C8B-B14F-4D97-AF65-F5344CB8AC3E}">
        <p14:creationId xmlns:p14="http://schemas.microsoft.com/office/powerpoint/2010/main" val="30118508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ECD8-1322-9496-3716-FCEC05EB6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BEC4-E834-90A3-5DC2-272DE03E8F8D}"/>
              </a:ext>
            </a:extLst>
          </p:cNvPr>
          <p:cNvSpPr>
            <a:spLocks noGrp="1"/>
          </p:cNvSpPr>
          <p:nvPr>
            <p:ph type="title"/>
          </p:nvPr>
        </p:nvSpPr>
        <p:spPr/>
        <p:txBody>
          <a:bodyPr/>
          <a:lstStyle/>
          <a:p>
            <a:r>
              <a:rPr lang="en-US" dirty="0"/>
              <a:t>Readings</a:t>
            </a:r>
          </a:p>
        </p:txBody>
      </p:sp>
      <p:pic>
        <p:nvPicPr>
          <p:cNvPr id="6" name="Picture 5">
            <a:extLst>
              <a:ext uri="{FF2B5EF4-FFF2-40B4-BE49-F238E27FC236}">
                <a16:creationId xmlns:a16="http://schemas.microsoft.com/office/drawing/2014/main" id="{1B3F69AE-ADFA-AFD5-4C4B-9500DF5EA1F8}"/>
              </a:ext>
            </a:extLst>
          </p:cNvPr>
          <p:cNvPicPr>
            <a:picLocks noChangeAspect="1"/>
          </p:cNvPicPr>
          <p:nvPr/>
        </p:nvPicPr>
        <p:blipFill>
          <a:blip r:embed="rId3"/>
          <a:stretch>
            <a:fillRect/>
          </a:stretch>
        </p:blipFill>
        <p:spPr>
          <a:xfrm>
            <a:off x="838200" y="1828801"/>
            <a:ext cx="5257800" cy="5714185"/>
          </a:xfrm>
          <a:prstGeom prst="rect">
            <a:avLst/>
          </a:prstGeom>
        </p:spPr>
      </p:pic>
      <p:pic>
        <p:nvPicPr>
          <p:cNvPr id="7" name="Picture 6">
            <a:extLst>
              <a:ext uri="{FF2B5EF4-FFF2-40B4-BE49-F238E27FC236}">
                <a16:creationId xmlns:a16="http://schemas.microsoft.com/office/drawing/2014/main" id="{28687464-ECE5-605D-9E49-47B0A47F1F8C}"/>
              </a:ext>
            </a:extLst>
          </p:cNvPr>
          <p:cNvPicPr>
            <a:picLocks noChangeAspect="1"/>
          </p:cNvPicPr>
          <p:nvPr/>
        </p:nvPicPr>
        <p:blipFill>
          <a:blip r:embed="rId4"/>
          <a:stretch>
            <a:fillRect/>
          </a:stretch>
        </p:blipFill>
        <p:spPr>
          <a:xfrm>
            <a:off x="6517564" y="1828800"/>
            <a:ext cx="4836235" cy="5739426"/>
          </a:xfrm>
          <a:prstGeom prst="rect">
            <a:avLst/>
          </a:prstGeom>
        </p:spPr>
      </p:pic>
    </p:spTree>
    <p:extLst>
      <p:ext uri="{BB962C8B-B14F-4D97-AF65-F5344CB8AC3E}">
        <p14:creationId xmlns:p14="http://schemas.microsoft.com/office/powerpoint/2010/main" val="19600332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9C52-F3E1-ACB9-2332-3E35D122F8A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8FFC71A-53AE-F38A-90FC-6986FA03E142}"/>
              </a:ext>
            </a:extLst>
          </p:cNvPr>
          <p:cNvSpPr>
            <a:spLocks noGrp="1"/>
          </p:cNvSpPr>
          <p:nvPr>
            <p:ph idx="1"/>
          </p:nvPr>
        </p:nvSpPr>
        <p:spPr/>
        <p:txBody>
          <a:bodyPr/>
          <a:lstStyle/>
          <a:p>
            <a:r>
              <a:rPr lang="en-US" dirty="0"/>
              <a:t>What do you think about the scenarios, and how they were made?</a:t>
            </a:r>
          </a:p>
          <a:p>
            <a:r>
              <a:rPr lang="en-US" dirty="0"/>
              <a:t>How would you approach these situations? What would you decide?</a:t>
            </a:r>
          </a:p>
          <a:p>
            <a:r>
              <a:rPr lang="en-US" dirty="0"/>
              <a:t>How has reading about these problems made you think about ethical choices or judgments you might make</a:t>
            </a:r>
          </a:p>
          <a:p>
            <a:pPr lvl="1"/>
            <a:r>
              <a:rPr lang="en-US" dirty="0"/>
              <a:t>as a researcher / paper author</a:t>
            </a:r>
          </a:p>
          <a:p>
            <a:pPr lvl="1"/>
            <a:r>
              <a:rPr lang="en-US" dirty="0"/>
              <a:t>as a research reviewer / committee member</a:t>
            </a:r>
          </a:p>
          <a:p>
            <a:pPr lvl="1"/>
            <a:r>
              <a:rPr lang="en-US" dirty="0"/>
              <a:t>as a reader</a:t>
            </a:r>
          </a:p>
          <a:p>
            <a:r>
              <a:rPr lang="en-US" dirty="0"/>
              <a:t>What are the limitations of what’s presented?</a:t>
            </a:r>
          </a:p>
          <a:p>
            <a:r>
              <a:rPr lang="en-US" dirty="0"/>
              <a:t>Is this methodology useful in other fields?</a:t>
            </a:r>
          </a:p>
        </p:txBody>
      </p:sp>
    </p:spTree>
    <p:extLst>
      <p:ext uri="{BB962C8B-B14F-4D97-AF65-F5344CB8AC3E}">
        <p14:creationId xmlns:p14="http://schemas.microsoft.com/office/powerpoint/2010/main" val="1070066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AF35-9D69-098E-B615-223ABF8CD54E}"/>
              </a:ext>
            </a:extLst>
          </p:cNvPr>
          <p:cNvSpPr>
            <a:spLocks noGrp="1"/>
          </p:cNvSpPr>
          <p:nvPr>
            <p:ph type="title"/>
          </p:nvPr>
        </p:nvSpPr>
        <p:spPr/>
        <p:txBody>
          <a:bodyPr/>
          <a:lstStyle/>
          <a:p>
            <a:r>
              <a:rPr lang="en-US" dirty="0"/>
              <a:t>Their recommendations</a:t>
            </a:r>
          </a:p>
        </p:txBody>
      </p:sp>
      <p:sp>
        <p:nvSpPr>
          <p:cNvPr id="3" name="Content Placeholder 2">
            <a:extLst>
              <a:ext uri="{FF2B5EF4-FFF2-40B4-BE49-F238E27FC236}">
                <a16:creationId xmlns:a16="http://schemas.microsoft.com/office/drawing/2014/main" id="{B8890BE7-8FAD-4DAB-75F4-8C2CC67EDB37}"/>
              </a:ext>
            </a:extLst>
          </p:cNvPr>
          <p:cNvSpPr>
            <a:spLocks noGrp="1"/>
          </p:cNvSpPr>
          <p:nvPr>
            <p:ph idx="1"/>
          </p:nvPr>
        </p:nvSpPr>
        <p:spPr/>
        <p:txBody>
          <a:bodyPr/>
          <a:lstStyle/>
          <a:p>
            <a:r>
              <a:rPr lang="en-US" dirty="0"/>
              <a:t>Researchers: Ethics modeling, to help </a:t>
            </a:r>
            <a:r>
              <a:rPr lang="en-US" dirty="0" err="1"/>
              <a:t>decisionmaking</a:t>
            </a:r>
            <a:endParaRPr lang="en-US" dirty="0"/>
          </a:p>
          <a:p>
            <a:pPr lvl="1"/>
            <a:r>
              <a:rPr lang="en-US" dirty="0"/>
              <a:t>Identify stakeholders, identify assets, specifically identify benefit/harm, rights/duties.</a:t>
            </a:r>
          </a:p>
          <a:p>
            <a:r>
              <a:rPr lang="en-US" dirty="0"/>
              <a:t>PC members: Not only whether right/wrong, but why</a:t>
            </a:r>
          </a:p>
          <a:p>
            <a:r>
              <a:rPr lang="en-US" dirty="0"/>
              <a:t>Community: How to build supports for good decisions</a:t>
            </a:r>
          </a:p>
        </p:txBody>
      </p:sp>
    </p:spTree>
    <p:extLst>
      <p:ext uri="{BB962C8B-B14F-4D97-AF65-F5344CB8AC3E}">
        <p14:creationId xmlns:p14="http://schemas.microsoft.com/office/powerpoint/2010/main" val="2279959546"/>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EF0F-B712-FB46-F6B4-AAAAA860B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35045-3941-B4D8-C8D5-6A18685FABF3}"/>
              </a:ext>
            </a:extLst>
          </p:cNvPr>
          <p:cNvSpPr>
            <a:spLocks noGrp="1"/>
          </p:cNvSpPr>
          <p:nvPr>
            <p:ph type="title"/>
          </p:nvPr>
        </p:nvSpPr>
        <p:spPr/>
        <p:txBody>
          <a:bodyPr/>
          <a:lstStyle/>
          <a:p>
            <a:r>
              <a:rPr lang="en-US" dirty="0"/>
              <a:t>Readings</a:t>
            </a:r>
          </a:p>
        </p:txBody>
      </p:sp>
      <p:pic>
        <p:nvPicPr>
          <p:cNvPr id="7" name="Picture 6">
            <a:extLst>
              <a:ext uri="{FF2B5EF4-FFF2-40B4-BE49-F238E27FC236}">
                <a16:creationId xmlns:a16="http://schemas.microsoft.com/office/drawing/2014/main" id="{CC85E489-E432-DE82-8F0E-2A57E805C42B}"/>
              </a:ext>
            </a:extLst>
          </p:cNvPr>
          <p:cNvPicPr>
            <a:picLocks noChangeAspect="1"/>
          </p:cNvPicPr>
          <p:nvPr/>
        </p:nvPicPr>
        <p:blipFill>
          <a:blip r:embed="rId3"/>
          <a:stretch>
            <a:fillRect/>
          </a:stretch>
        </p:blipFill>
        <p:spPr>
          <a:xfrm>
            <a:off x="3677882" y="1828800"/>
            <a:ext cx="4836235" cy="5739426"/>
          </a:xfrm>
          <a:prstGeom prst="rect">
            <a:avLst/>
          </a:prstGeom>
        </p:spPr>
      </p:pic>
    </p:spTree>
    <p:extLst>
      <p:ext uri="{BB962C8B-B14F-4D97-AF65-F5344CB8AC3E}">
        <p14:creationId xmlns:p14="http://schemas.microsoft.com/office/powerpoint/2010/main" val="16665782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4471-1A30-7468-742E-B92567584F6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75D003-4AA9-C72E-30BC-BAF163E2F97E}"/>
              </a:ext>
            </a:extLst>
          </p:cNvPr>
          <p:cNvSpPr>
            <a:spLocks noGrp="1"/>
          </p:cNvSpPr>
          <p:nvPr>
            <p:ph type="title"/>
          </p:nvPr>
        </p:nvSpPr>
        <p:spPr/>
        <p:txBody>
          <a:bodyPr/>
          <a:lstStyle/>
          <a:p>
            <a:r>
              <a:rPr lang="en-US" dirty="0"/>
              <a:t>Activities of password management</a:t>
            </a:r>
          </a:p>
        </p:txBody>
      </p:sp>
      <p:sp>
        <p:nvSpPr>
          <p:cNvPr id="7" name="Content Placeholder 6">
            <a:extLst>
              <a:ext uri="{FF2B5EF4-FFF2-40B4-BE49-F238E27FC236}">
                <a16:creationId xmlns:a16="http://schemas.microsoft.com/office/drawing/2014/main" id="{3BBABC2D-A95A-95DA-5531-9F0655E712B3}"/>
              </a:ext>
            </a:extLst>
          </p:cNvPr>
          <p:cNvSpPr>
            <a:spLocks noGrp="1"/>
          </p:cNvSpPr>
          <p:nvPr>
            <p:ph idx="1"/>
          </p:nvPr>
        </p:nvSpPr>
        <p:spPr/>
        <p:txBody>
          <a:bodyPr/>
          <a:lstStyle/>
          <a:p>
            <a:r>
              <a:rPr lang="en-US" dirty="0"/>
              <a:t>Password </a:t>
            </a:r>
            <a:r>
              <a:rPr lang="en-US" b="1" dirty="0"/>
              <a:t>creation</a:t>
            </a:r>
            <a:r>
              <a:rPr lang="en-US" dirty="0"/>
              <a:t> – with algorithm, by hand, using service, ...</a:t>
            </a:r>
          </a:p>
          <a:p>
            <a:r>
              <a:rPr lang="en-US" dirty="0"/>
              <a:t>Password </a:t>
            </a:r>
            <a:r>
              <a:rPr lang="en-US" b="1" dirty="0"/>
              <a:t>storage</a:t>
            </a:r>
            <a:r>
              <a:rPr lang="en-US" dirty="0"/>
              <a:t> – memorized, in file, in service, …</a:t>
            </a:r>
          </a:p>
          <a:p>
            <a:r>
              <a:rPr lang="en-US" dirty="0"/>
              <a:t>Password </a:t>
            </a:r>
            <a:r>
              <a:rPr lang="en-US" b="1" dirty="0"/>
              <a:t>entry</a:t>
            </a:r>
            <a:r>
              <a:rPr lang="en-US" dirty="0"/>
              <a:t> – typed, </a:t>
            </a:r>
            <a:r>
              <a:rPr lang="en-US" dirty="0" err="1"/>
              <a:t>cut&amp;paste</a:t>
            </a:r>
            <a:r>
              <a:rPr lang="en-US" dirty="0"/>
              <a:t>, auto-filled, …</a:t>
            </a:r>
          </a:p>
          <a:p>
            <a:endParaRPr lang="en-US" dirty="0"/>
          </a:p>
          <a:p>
            <a:r>
              <a:rPr lang="en-US" dirty="0"/>
              <a:t>Password managers can handle some/all of these activities, potentially improving security</a:t>
            </a:r>
          </a:p>
          <a:p>
            <a:pPr lvl="1"/>
            <a:r>
              <a:rPr lang="en-US" dirty="0"/>
              <a:t>Creating passwords that are difficult to guess (and hard to remember)</a:t>
            </a:r>
          </a:p>
          <a:p>
            <a:pPr lvl="1"/>
            <a:r>
              <a:rPr lang="en-US" dirty="0"/>
              <a:t>Reducing password reuse</a:t>
            </a:r>
          </a:p>
        </p:txBody>
      </p:sp>
    </p:spTree>
    <p:extLst>
      <p:ext uri="{BB962C8B-B14F-4D97-AF65-F5344CB8AC3E}">
        <p14:creationId xmlns:p14="http://schemas.microsoft.com/office/powerpoint/2010/main" val="19315403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dissolv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5F92-3D9F-EFDE-5A6B-3663C32AC035}"/>
              </a:ext>
            </a:extLst>
          </p:cNvPr>
          <p:cNvSpPr>
            <a:spLocks noGrp="1"/>
          </p:cNvSpPr>
          <p:nvPr>
            <p:ph type="title"/>
          </p:nvPr>
        </p:nvSpPr>
        <p:spPr/>
        <p:txBody>
          <a:bodyPr/>
          <a:lstStyle/>
          <a:p>
            <a:r>
              <a:rPr lang="en-US" dirty="0"/>
              <a:t>Impact of password managers on security</a:t>
            </a:r>
          </a:p>
        </p:txBody>
      </p:sp>
      <p:sp>
        <p:nvSpPr>
          <p:cNvPr id="3" name="Content Placeholder 2">
            <a:extLst>
              <a:ext uri="{FF2B5EF4-FFF2-40B4-BE49-F238E27FC236}">
                <a16:creationId xmlns:a16="http://schemas.microsoft.com/office/drawing/2014/main" id="{4B3F3038-DD41-D87D-EC4A-B39818F93124}"/>
              </a:ext>
            </a:extLst>
          </p:cNvPr>
          <p:cNvSpPr>
            <a:spLocks noGrp="1"/>
          </p:cNvSpPr>
          <p:nvPr>
            <p:ph idx="1"/>
          </p:nvPr>
        </p:nvSpPr>
        <p:spPr/>
        <p:txBody>
          <a:bodyPr/>
          <a:lstStyle/>
          <a:p>
            <a:r>
              <a:rPr lang="en-US" dirty="0"/>
              <a:t>RQ: Impact of password managers on password strength and reuse?</a:t>
            </a:r>
          </a:p>
          <a:p>
            <a:r>
              <a:rPr lang="en-US" dirty="0"/>
              <a:t>Data collected: Survey on Mechanical Turk, then data collection from some of these about password management using a Chrome plugin</a:t>
            </a:r>
          </a:p>
          <a:p>
            <a:pPr lvl="1"/>
            <a:r>
              <a:rPr lang="en-US" dirty="0"/>
              <a:t>Plugin used for four days</a:t>
            </a:r>
          </a:p>
          <a:p>
            <a:r>
              <a:rPr lang="en-US" dirty="0"/>
              <a:t>Data analysis: Correlate factors against measures of password strength and occurrences of reuse</a:t>
            </a:r>
          </a:p>
          <a:p>
            <a:pPr lvl="1"/>
            <a:r>
              <a:rPr lang="en-US" dirty="0"/>
              <a:t>Factors include how exactly password managers were used or not used</a:t>
            </a:r>
          </a:p>
          <a:p>
            <a:pPr lvl="1"/>
            <a:r>
              <a:rPr lang="en-US" dirty="0"/>
              <a:t>Allows relating to baselines, identifying key aspects of success</a:t>
            </a:r>
          </a:p>
          <a:p>
            <a:endParaRPr lang="en-US" dirty="0"/>
          </a:p>
        </p:txBody>
      </p:sp>
    </p:spTree>
    <p:extLst>
      <p:ext uri="{BB962C8B-B14F-4D97-AF65-F5344CB8AC3E}">
        <p14:creationId xmlns:p14="http://schemas.microsoft.com/office/powerpoint/2010/main" val="3614852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5BB3-0812-5996-5DD8-6F23212984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7ACAF1-DE4F-5275-FD76-AFD9C6249977}"/>
              </a:ext>
            </a:extLst>
          </p:cNvPr>
          <p:cNvSpPr>
            <a:spLocks noGrp="1"/>
          </p:cNvSpPr>
          <p:nvPr>
            <p:ph type="title"/>
          </p:nvPr>
        </p:nvSpPr>
        <p:spPr/>
        <p:txBody>
          <a:bodyPr/>
          <a:lstStyle/>
          <a:p>
            <a:r>
              <a:rPr lang="en-US" dirty="0"/>
              <a:t>Activities of password management</a:t>
            </a:r>
          </a:p>
        </p:txBody>
      </p:sp>
      <p:sp>
        <p:nvSpPr>
          <p:cNvPr id="7" name="Content Placeholder 6">
            <a:extLst>
              <a:ext uri="{FF2B5EF4-FFF2-40B4-BE49-F238E27FC236}">
                <a16:creationId xmlns:a16="http://schemas.microsoft.com/office/drawing/2014/main" id="{AC058C39-AB8F-6825-9B1F-16698B5788A9}"/>
              </a:ext>
            </a:extLst>
          </p:cNvPr>
          <p:cNvSpPr>
            <a:spLocks noGrp="1"/>
          </p:cNvSpPr>
          <p:nvPr>
            <p:ph idx="1"/>
          </p:nvPr>
        </p:nvSpPr>
        <p:spPr>
          <a:xfrm>
            <a:off x="838200" y="4572000"/>
            <a:ext cx="10515600" cy="1604962"/>
          </a:xfrm>
        </p:spPr>
        <p:txBody>
          <a:bodyPr/>
          <a:lstStyle/>
          <a:p>
            <a:r>
              <a:rPr lang="en-US" dirty="0"/>
              <a:t>Password </a:t>
            </a:r>
            <a:r>
              <a:rPr lang="en-US" b="1" dirty="0"/>
              <a:t>creation</a:t>
            </a:r>
            <a:r>
              <a:rPr lang="en-US" dirty="0"/>
              <a:t> – with algorithm, by hand, using service, ...</a:t>
            </a:r>
          </a:p>
          <a:p>
            <a:r>
              <a:rPr lang="en-US" dirty="0"/>
              <a:t>Password </a:t>
            </a:r>
            <a:r>
              <a:rPr lang="en-US" b="1" dirty="0"/>
              <a:t>storage</a:t>
            </a:r>
            <a:r>
              <a:rPr lang="en-US" dirty="0"/>
              <a:t> – memorized, in file, in service, …</a:t>
            </a:r>
          </a:p>
          <a:p>
            <a:r>
              <a:rPr lang="en-US" dirty="0"/>
              <a:t>Password </a:t>
            </a:r>
            <a:r>
              <a:rPr lang="en-US" b="1" dirty="0"/>
              <a:t>entry</a:t>
            </a:r>
            <a:r>
              <a:rPr lang="en-US" dirty="0"/>
              <a:t> – typed, </a:t>
            </a:r>
            <a:r>
              <a:rPr lang="en-US" dirty="0" err="1"/>
              <a:t>cut&amp;paste</a:t>
            </a:r>
            <a:r>
              <a:rPr lang="en-US" dirty="0"/>
              <a:t>, auto-filled, …</a:t>
            </a:r>
          </a:p>
        </p:txBody>
      </p:sp>
      <p:pic>
        <p:nvPicPr>
          <p:cNvPr id="5" name="Picture 4">
            <a:extLst>
              <a:ext uri="{FF2B5EF4-FFF2-40B4-BE49-F238E27FC236}">
                <a16:creationId xmlns:a16="http://schemas.microsoft.com/office/drawing/2014/main" id="{BC33BCC6-2D4C-DD00-B4EF-3718BE7245C1}"/>
              </a:ext>
            </a:extLst>
          </p:cNvPr>
          <p:cNvPicPr>
            <a:picLocks noChangeAspect="1"/>
          </p:cNvPicPr>
          <p:nvPr/>
        </p:nvPicPr>
        <p:blipFill>
          <a:blip r:embed="rId2"/>
          <a:stretch>
            <a:fillRect/>
          </a:stretch>
        </p:blipFill>
        <p:spPr>
          <a:xfrm>
            <a:off x="838200" y="1825625"/>
            <a:ext cx="10515600" cy="2170438"/>
          </a:xfrm>
          <a:prstGeom prst="rect">
            <a:avLst/>
          </a:prstGeom>
        </p:spPr>
      </p:pic>
      <p:sp>
        <p:nvSpPr>
          <p:cNvPr id="2" name="Rectangle 1">
            <a:extLst>
              <a:ext uri="{FF2B5EF4-FFF2-40B4-BE49-F238E27FC236}">
                <a16:creationId xmlns:a16="http://schemas.microsoft.com/office/drawing/2014/main" id="{17B8B55D-42C1-6403-C238-3BC15856EE69}"/>
              </a:ext>
            </a:extLst>
          </p:cNvPr>
          <p:cNvSpPr/>
          <p:nvPr/>
        </p:nvSpPr>
        <p:spPr>
          <a:xfrm>
            <a:off x="3060441" y="1750980"/>
            <a:ext cx="2705877" cy="18936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C08ADF-D963-6202-C380-91391441CF45}"/>
              </a:ext>
            </a:extLst>
          </p:cNvPr>
          <p:cNvSpPr/>
          <p:nvPr/>
        </p:nvSpPr>
        <p:spPr>
          <a:xfrm>
            <a:off x="5766318" y="1765333"/>
            <a:ext cx="2705877" cy="18936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5700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par>
                                <p:cTn id="16" presetID="0" presetClass="path" presetSubtype="0" accel="50000" decel="50000" fill="hold" grpId="1" nodeType="withEffect">
                                  <p:stCondLst>
                                    <p:cond delay="0"/>
                                  </p:stCondLst>
                                  <p:childTnLst>
                                    <p:animMotion origin="layout" path="M 0 0 L 0.22812 0 " pathEditMode="relative" ptsTypes="AA">
                                      <p:cBhvr>
                                        <p:cTn id="17" dur="2000" fill="hold"/>
                                        <p:tgtEl>
                                          <p:spTgt spid="2"/>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par>
                                <p:cTn id="23" presetID="9" presetClass="exit" presetSubtype="0" fill="hold" grpId="2" nodeType="withEffect">
                                  <p:stCondLst>
                                    <p:cond delay="0"/>
                                  </p:stCondLst>
                                  <p:childTnLst>
                                    <p:animEffect transition="out" filter="dissolv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0" presetClass="path" presetSubtype="0" accel="50000" decel="50000" fill="hold" grpId="1" nodeType="withEffect">
                                  <p:stCondLst>
                                    <p:cond delay="0"/>
                                  </p:stCondLst>
                                  <p:childTnLst>
                                    <p:animMotion origin="layout" path="M -4.16667E-6 -3.7037E-7 L 0.22813 -3.7037E-7 " pathEditMode="relative" rAng="0" ptsTypes="AA">
                                      <p:cBhvr>
                                        <p:cTn id="30" dur="2000" fill="hold"/>
                                        <p:tgtEl>
                                          <p:spTgt spid="3"/>
                                        </p:tgtEl>
                                        <p:attrNameLst>
                                          <p:attrName>ppt_x</p:attrName>
                                          <p:attrName>ppt_y</p:attrName>
                                        </p:attrNameLst>
                                      </p:cBhvr>
                                      <p:rCtr x="11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P spid="2" grpId="1" animBg="1"/>
      <p:bldP spid="2" grpId="2" animBg="1"/>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2065-C8C2-0CF2-8F9A-6C19C7962E19}"/>
              </a:ext>
            </a:extLst>
          </p:cNvPr>
          <p:cNvSpPr>
            <a:spLocks noGrp="1"/>
          </p:cNvSpPr>
          <p:nvPr>
            <p:ph type="title"/>
          </p:nvPr>
        </p:nvSpPr>
        <p:spPr/>
        <p:txBody>
          <a:bodyPr/>
          <a:lstStyle/>
          <a:p>
            <a:r>
              <a:rPr lang="en-US" dirty="0"/>
              <a:t>Survey questions</a:t>
            </a:r>
          </a:p>
        </p:txBody>
      </p:sp>
      <p:sp>
        <p:nvSpPr>
          <p:cNvPr id="3" name="Content Placeholder 2">
            <a:extLst>
              <a:ext uri="{FF2B5EF4-FFF2-40B4-BE49-F238E27FC236}">
                <a16:creationId xmlns:a16="http://schemas.microsoft.com/office/drawing/2014/main" id="{7BBFC5A2-214B-ED96-D59E-983D574208C5}"/>
              </a:ext>
            </a:extLst>
          </p:cNvPr>
          <p:cNvSpPr>
            <a:spLocks noGrp="1"/>
          </p:cNvSpPr>
          <p:nvPr>
            <p:ph idx="1"/>
          </p:nvPr>
        </p:nvSpPr>
        <p:spPr/>
        <p:txBody>
          <a:bodyPr/>
          <a:lstStyle/>
          <a:p>
            <a:r>
              <a:rPr lang="en-US" dirty="0"/>
              <a:t>31-34 questions, in six groups</a:t>
            </a:r>
          </a:p>
          <a:p>
            <a:pPr lvl="1"/>
            <a:r>
              <a:rPr lang="en-US" dirty="0"/>
              <a:t>general privacy attitude, </a:t>
            </a:r>
          </a:p>
          <a:p>
            <a:pPr lvl="1"/>
            <a:r>
              <a:rPr lang="en-US" dirty="0"/>
              <a:t>their attitude towards passwords,</a:t>
            </a:r>
          </a:p>
          <a:p>
            <a:pPr lvl="1"/>
            <a:r>
              <a:rPr lang="en-US" dirty="0"/>
              <a:t>their skills and strategies for creating and managing passwords, including </a:t>
            </a:r>
          </a:p>
          <a:p>
            <a:pPr lvl="2"/>
            <a:r>
              <a:rPr lang="en-US" dirty="0"/>
              <a:t>an assessment of the strength of a sample of passwords</a:t>
            </a:r>
          </a:p>
          <a:p>
            <a:pPr lvl="2"/>
            <a:r>
              <a:rPr lang="en-US" dirty="0"/>
              <a:t>whether they admit to reusing passwords</a:t>
            </a:r>
          </a:p>
          <a:p>
            <a:pPr lvl="2"/>
            <a:r>
              <a:rPr lang="en-US" dirty="0"/>
              <a:t>which password manager they use (if any)</a:t>
            </a:r>
          </a:p>
          <a:p>
            <a:pPr lvl="1"/>
            <a:r>
              <a:rPr lang="en-US" dirty="0"/>
              <a:t>basic demographic questions</a:t>
            </a:r>
          </a:p>
          <a:p>
            <a:pPr lvl="1"/>
            <a:r>
              <a:rPr lang="en-US" dirty="0"/>
              <a:t>attention check questions</a:t>
            </a:r>
          </a:p>
          <a:p>
            <a:r>
              <a:rPr lang="en-US" dirty="0"/>
              <a:t>Qualitative answers independently coded</a:t>
            </a:r>
          </a:p>
        </p:txBody>
      </p:sp>
    </p:spTree>
    <p:extLst>
      <p:ext uri="{BB962C8B-B14F-4D97-AF65-F5344CB8AC3E}">
        <p14:creationId xmlns:p14="http://schemas.microsoft.com/office/powerpoint/2010/main" val="27429236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9301-8B76-4C89-FA0B-638205ECB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AEC13-9BB2-616A-ACF9-1C5ECCB76114}"/>
              </a:ext>
            </a:extLst>
          </p:cNvPr>
          <p:cNvSpPr>
            <a:spLocks noGrp="1"/>
          </p:cNvSpPr>
          <p:nvPr>
            <p:ph type="title"/>
          </p:nvPr>
        </p:nvSpPr>
        <p:spPr/>
        <p:txBody>
          <a:bodyPr/>
          <a:lstStyle/>
          <a:p>
            <a:r>
              <a:rPr lang="en-US" dirty="0"/>
              <a:t>Plugin implementation: Measuring effects</a:t>
            </a:r>
          </a:p>
        </p:txBody>
      </p:sp>
      <p:sp>
        <p:nvSpPr>
          <p:cNvPr id="3" name="Content Placeholder 2">
            <a:extLst>
              <a:ext uri="{FF2B5EF4-FFF2-40B4-BE49-F238E27FC236}">
                <a16:creationId xmlns:a16="http://schemas.microsoft.com/office/drawing/2014/main" id="{A4A74D52-C51B-713D-05CA-CE906DE17D9C}"/>
              </a:ext>
            </a:extLst>
          </p:cNvPr>
          <p:cNvSpPr>
            <a:spLocks noGrp="1"/>
          </p:cNvSpPr>
          <p:nvPr>
            <p:ph idx="1"/>
          </p:nvPr>
        </p:nvSpPr>
        <p:spPr/>
        <p:txBody>
          <a:bodyPr/>
          <a:lstStyle/>
          <a:p>
            <a:r>
              <a:rPr lang="en-US" dirty="0"/>
              <a:t>To determine password strength, measured:</a:t>
            </a:r>
          </a:p>
          <a:p>
            <a:pPr lvl="1"/>
            <a:r>
              <a:rPr lang="en-US" dirty="0"/>
              <a:t>Shannon entropy</a:t>
            </a:r>
          </a:p>
          <a:p>
            <a:pPr lvl="1"/>
            <a:r>
              <a:rPr lang="en-US" dirty="0"/>
              <a:t>NIST entropy </a:t>
            </a:r>
          </a:p>
          <a:p>
            <a:pPr lvl="1"/>
            <a:r>
              <a:rPr lang="en-US" dirty="0" err="1"/>
              <a:t>zxcvbn</a:t>
            </a:r>
            <a:r>
              <a:rPr lang="en-US" dirty="0"/>
              <a:t> score, ranges 0 to 4 – intends to correlate with “crackability”</a:t>
            </a:r>
          </a:p>
          <a:p>
            <a:r>
              <a:rPr lang="en-US" dirty="0"/>
              <a:t>To determine (partial) reuse: Stored keyed hashes of passwords</a:t>
            </a:r>
          </a:p>
          <a:p>
            <a:pPr lvl="1"/>
            <a:r>
              <a:rPr lang="en-US" dirty="0"/>
              <a:t>Key stored locally</a:t>
            </a:r>
          </a:p>
          <a:p>
            <a:pPr lvl="1"/>
            <a:r>
              <a:rPr lang="en-US" dirty="0"/>
              <a:t>Hash on full password and on every 4-character substring</a:t>
            </a:r>
          </a:p>
          <a:p>
            <a:pPr marL="0" indent="0">
              <a:buNone/>
            </a:pPr>
            <a:endParaRPr lang="en-US" dirty="0"/>
          </a:p>
        </p:txBody>
      </p:sp>
    </p:spTree>
    <p:extLst>
      <p:ext uri="{BB962C8B-B14F-4D97-AF65-F5344CB8AC3E}">
        <p14:creationId xmlns:p14="http://schemas.microsoft.com/office/powerpoint/2010/main" val="3701141136"/>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9E2D-D427-A22B-F431-FF47B7B7C817}"/>
              </a:ext>
            </a:extLst>
          </p:cNvPr>
          <p:cNvSpPr>
            <a:spLocks noGrp="1"/>
          </p:cNvSpPr>
          <p:nvPr>
            <p:ph type="title"/>
          </p:nvPr>
        </p:nvSpPr>
        <p:spPr/>
        <p:txBody>
          <a:bodyPr/>
          <a:lstStyle/>
          <a:p>
            <a:r>
              <a:rPr lang="en-US" dirty="0"/>
              <a:t>Plugin implementation: Measuring factors</a:t>
            </a:r>
          </a:p>
        </p:txBody>
      </p:sp>
      <p:pic>
        <p:nvPicPr>
          <p:cNvPr id="6" name="Picture 5">
            <a:extLst>
              <a:ext uri="{FF2B5EF4-FFF2-40B4-BE49-F238E27FC236}">
                <a16:creationId xmlns:a16="http://schemas.microsoft.com/office/drawing/2014/main" id="{64503E16-E049-0FDD-B67C-3B4FB640B7B9}"/>
              </a:ext>
            </a:extLst>
          </p:cNvPr>
          <p:cNvPicPr>
            <a:picLocks noChangeAspect="1"/>
          </p:cNvPicPr>
          <p:nvPr/>
        </p:nvPicPr>
        <p:blipFill>
          <a:blip r:embed="rId3"/>
          <a:stretch>
            <a:fillRect/>
          </a:stretch>
        </p:blipFill>
        <p:spPr>
          <a:xfrm>
            <a:off x="503479" y="1930776"/>
            <a:ext cx="5480554" cy="3908264"/>
          </a:xfrm>
          <a:prstGeom prst="rect">
            <a:avLst/>
          </a:prstGeom>
        </p:spPr>
      </p:pic>
      <p:pic>
        <p:nvPicPr>
          <p:cNvPr id="7" name="Picture 6">
            <a:extLst>
              <a:ext uri="{FF2B5EF4-FFF2-40B4-BE49-F238E27FC236}">
                <a16:creationId xmlns:a16="http://schemas.microsoft.com/office/drawing/2014/main" id="{40B650C6-ACB4-0D83-37D5-3B2259603AFD}"/>
              </a:ext>
            </a:extLst>
          </p:cNvPr>
          <p:cNvPicPr>
            <a:picLocks noChangeAspect="1"/>
          </p:cNvPicPr>
          <p:nvPr/>
        </p:nvPicPr>
        <p:blipFill>
          <a:blip r:embed="rId4"/>
          <a:stretch>
            <a:fillRect/>
          </a:stretch>
        </p:blipFill>
        <p:spPr>
          <a:xfrm>
            <a:off x="6204871" y="1930776"/>
            <a:ext cx="5480554" cy="4291479"/>
          </a:xfrm>
          <a:prstGeom prst="rect">
            <a:avLst/>
          </a:prstGeom>
        </p:spPr>
      </p:pic>
    </p:spTree>
    <p:extLst>
      <p:ext uri="{BB962C8B-B14F-4D97-AF65-F5344CB8AC3E}">
        <p14:creationId xmlns:p14="http://schemas.microsoft.com/office/powerpoint/2010/main" val="35967347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A0163-B2CC-B258-4D65-1506C36CB4BB}"/>
              </a:ext>
            </a:extLst>
          </p:cNvPr>
          <p:cNvSpPr>
            <a:spLocks noGrp="1"/>
          </p:cNvSpPr>
          <p:nvPr>
            <p:ph type="title"/>
          </p:nvPr>
        </p:nvSpPr>
        <p:spPr/>
        <p:txBody>
          <a:bodyPr/>
          <a:lstStyle/>
          <a:p>
            <a:r>
              <a:rPr lang="en-US" dirty="0"/>
              <a:t>Study participants from Mechanical Turk</a:t>
            </a:r>
          </a:p>
        </p:txBody>
      </p:sp>
      <p:pic>
        <p:nvPicPr>
          <p:cNvPr id="5" name="Picture 4">
            <a:extLst>
              <a:ext uri="{FF2B5EF4-FFF2-40B4-BE49-F238E27FC236}">
                <a16:creationId xmlns:a16="http://schemas.microsoft.com/office/drawing/2014/main" id="{944CF7EF-59D4-3B21-B2E1-F45CBFA631D9}"/>
              </a:ext>
            </a:extLst>
          </p:cNvPr>
          <p:cNvPicPr>
            <a:picLocks noChangeAspect="1"/>
          </p:cNvPicPr>
          <p:nvPr/>
        </p:nvPicPr>
        <p:blipFill>
          <a:blip r:embed="rId3"/>
          <a:stretch>
            <a:fillRect/>
          </a:stretch>
        </p:blipFill>
        <p:spPr>
          <a:xfrm>
            <a:off x="646015" y="1943719"/>
            <a:ext cx="5392492" cy="4021170"/>
          </a:xfrm>
          <a:prstGeom prst="rect">
            <a:avLst/>
          </a:prstGeom>
        </p:spPr>
      </p:pic>
      <p:pic>
        <p:nvPicPr>
          <p:cNvPr id="7" name="Picture 6">
            <a:extLst>
              <a:ext uri="{FF2B5EF4-FFF2-40B4-BE49-F238E27FC236}">
                <a16:creationId xmlns:a16="http://schemas.microsoft.com/office/drawing/2014/main" id="{B070B47F-D0E1-06BB-8CC5-0550E06E3277}"/>
              </a:ext>
            </a:extLst>
          </p:cNvPr>
          <p:cNvPicPr>
            <a:picLocks noChangeAspect="1"/>
          </p:cNvPicPr>
          <p:nvPr/>
        </p:nvPicPr>
        <p:blipFill>
          <a:blip r:embed="rId3"/>
          <a:stretch>
            <a:fillRect/>
          </a:stretch>
        </p:blipFill>
        <p:spPr>
          <a:xfrm>
            <a:off x="6355702" y="1943719"/>
            <a:ext cx="5392492" cy="4021170"/>
          </a:xfrm>
          <a:prstGeom prst="rect">
            <a:avLst/>
          </a:prstGeom>
        </p:spPr>
      </p:pic>
      <p:pic>
        <p:nvPicPr>
          <p:cNvPr id="6" name="Picture 5">
            <a:extLst>
              <a:ext uri="{FF2B5EF4-FFF2-40B4-BE49-F238E27FC236}">
                <a16:creationId xmlns:a16="http://schemas.microsoft.com/office/drawing/2014/main" id="{B46E2D63-3EED-2666-E2FB-7D1633B752A7}"/>
              </a:ext>
            </a:extLst>
          </p:cNvPr>
          <p:cNvPicPr>
            <a:picLocks noChangeAspect="1"/>
          </p:cNvPicPr>
          <p:nvPr/>
        </p:nvPicPr>
        <p:blipFill>
          <a:blip r:embed="rId4"/>
          <a:stretch>
            <a:fillRect/>
          </a:stretch>
        </p:blipFill>
        <p:spPr>
          <a:xfrm>
            <a:off x="6365891" y="2445562"/>
            <a:ext cx="5382303" cy="3351051"/>
          </a:xfrm>
          <a:prstGeom prst="rect">
            <a:avLst/>
          </a:prstGeom>
        </p:spPr>
      </p:pic>
      <p:sp>
        <p:nvSpPr>
          <p:cNvPr id="8" name="Rectangle 7">
            <a:extLst>
              <a:ext uri="{FF2B5EF4-FFF2-40B4-BE49-F238E27FC236}">
                <a16:creationId xmlns:a16="http://schemas.microsoft.com/office/drawing/2014/main" id="{B9230FA5-D4BF-8A7B-A865-07C6E950D1A2}"/>
              </a:ext>
            </a:extLst>
          </p:cNvPr>
          <p:cNvSpPr/>
          <p:nvPr/>
        </p:nvSpPr>
        <p:spPr>
          <a:xfrm>
            <a:off x="6158250" y="5802410"/>
            <a:ext cx="6033750" cy="690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Tree>
    <p:extLst>
      <p:ext uri="{BB962C8B-B14F-4D97-AF65-F5344CB8AC3E}">
        <p14:creationId xmlns:p14="http://schemas.microsoft.com/office/powerpoint/2010/main" val="16620658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49E90-C0C2-87EA-CADE-52D840F9F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A54BF-5198-E2B1-5B04-BE9EC95BF303}"/>
              </a:ext>
            </a:extLst>
          </p:cNvPr>
          <p:cNvSpPr>
            <a:spLocks noGrp="1"/>
          </p:cNvSpPr>
          <p:nvPr>
            <p:ph type="title"/>
          </p:nvPr>
        </p:nvSpPr>
        <p:spPr/>
        <p:txBody>
          <a:bodyPr/>
          <a:lstStyle/>
          <a:p>
            <a:r>
              <a:rPr lang="en-US" dirty="0"/>
              <a:t>Readings</a:t>
            </a:r>
          </a:p>
        </p:txBody>
      </p:sp>
      <p:pic>
        <p:nvPicPr>
          <p:cNvPr id="3" name="Picture 2">
            <a:extLst>
              <a:ext uri="{FF2B5EF4-FFF2-40B4-BE49-F238E27FC236}">
                <a16:creationId xmlns:a16="http://schemas.microsoft.com/office/drawing/2014/main" id="{64D8711E-F21B-8A4F-002A-5AF67366F933}"/>
              </a:ext>
            </a:extLst>
          </p:cNvPr>
          <p:cNvPicPr>
            <a:picLocks noChangeAspect="1"/>
          </p:cNvPicPr>
          <p:nvPr/>
        </p:nvPicPr>
        <p:blipFill>
          <a:blip r:embed="rId3"/>
          <a:stretch>
            <a:fillRect/>
          </a:stretch>
        </p:blipFill>
        <p:spPr>
          <a:xfrm>
            <a:off x="3467099" y="1828800"/>
            <a:ext cx="5257800" cy="5714185"/>
          </a:xfrm>
          <a:prstGeom prst="rect">
            <a:avLst/>
          </a:prstGeom>
        </p:spPr>
      </p:pic>
    </p:spTree>
    <p:extLst>
      <p:ext uri="{BB962C8B-B14F-4D97-AF65-F5344CB8AC3E}">
        <p14:creationId xmlns:p14="http://schemas.microsoft.com/office/powerpoint/2010/main" val="2317258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6E769-1B5B-112D-6EF2-AB9B8515ED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6B8335-461A-3EC3-3FAE-2EF90C5CCEDA}"/>
              </a:ext>
            </a:extLst>
          </p:cNvPr>
          <p:cNvSpPr>
            <a:spLocks noGrp="1"/>
          </p:cNvSpPr>
          <p:nvPr>
            <p:ph type="title"/>
          </p:nvPr>
        </p:nvSpPr>
        <p:spPr/>
        <p:txBody>
          <a:bodyPr/>
          <a:lstStyle/>
          <a:p>
            <a:r>
              <a:rPr lang="en-US" dirty="0"/>
              <a:t>Summary statistics</a:t>
            </a:r>
          </a:p>
        </p:txBody>
      </p:sp>
      <p:pic>
        <p:nvPicPr>
          <p:cNvPr id="2" name="Picture 1">
            <a:extLst>
              <a:ext uri="{FF2B5EF4-FFF2-40B4-BE49-F238E27FC236}">
                <a16:creationId xmlns:a16="http://schemas.microsoft.com/office/drawing/2014/main" id="{38B6A87E-B1E0-6E0F-57A1-C60E2E60BA98}"/>
              </a:ext>
            </a:extLst>
          </p:cNvPr>
          <p:cNvPicPr>
            <a:picLocks noChangeAspect="1"/>
          </p:cNvPicPr>
          <p:nvPr/>
        </p:nvPicPr>
        <p:blipFill>
          <a:blip r:embed="rId3"/>
          <a:stretch>
            <a:fillRect/>
          </a:stretch>
        </p:blipFill>
        <p:spPr>
          <a:xfrm>
            <a:off x="628520" y="1869816"/>
            <a:ext cx="5748228" cy="4251066"/>
          </a:xfrm>
          <a:prstGeom prst="rect">
            <a:avLst/>
          </a:prstGeom>
        </p:spPr>
      </p:pic>
      <p:pic>
        <p:nvPicPr>
          <p:cNvPr id="3" name="Picture 2">
            <a:extLst>
              <a:ext uri="{FF2B5EF4-FFF2-40B4-BE49-F238E27FC236}">
                <a16:creationId xmlns:a16="http://schemas.microsoft.com/office/drawing/2014/main" id="{9087947A-0B94-87A6-12EB-C18C12CE60F2}"/>
              </a:ext>
            </a:extLst>
          </p:cNvPr>
          <p:cNvPicPr>
            <a:picLocks noChangeAspect="1"/>
          </p:cNvPicPr>
          <p:nvPr/>
        </p:nvPicPr>
        <p:blipFill>
          <a:blip r:embed="rId4"/>
          <a:stretch>
            <a:fillRect/>
          </a:stretch>
        </p:blipFill>
        <p:spPr>
          <a:xfrm>
            <a:off x="6623750" y="1869816"/>
            <a:ext cx="4910061" cy="2646201"/>
          </a:xfrm>
          <a:prstGeom prst="rect">
            <a:avLst/>
          </a:prstGeom>
        </p:spPr>
      </p:pic>
    </p:spTree>
    <p:extLst>
      <p:ext uri="{BB962C8B-B14F-4D97-AF65-F5344CB8AC3E}">
        <p14:creationId xmlns:p14="http://schemas.microsoft.com/office/powerpoint/2010/main" val="21160869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4BD762-6A4A-A21B-D7A0-57F31F1EA8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F587DC-892F-01F3-C637-8F0FBFC651D0}"/>
              </a:ext>
            </a:extLst>
          </p:cNvPr>
          <p:cNvSpPr>
            <a:spLocks noGrp="1"/>
          </p:cNvSpPr>
          <p:nvPr>
            <p:ph type="title"/>
          </p:nvPr>
        </p:nvSpPr>
        <p:spPr/>
        <p:txBody>
          <a:bodyPr/>
          <a:lstStyle/>
          <a:p>
            <a:r>
              <a:rPr lang="en-US" dirty="0"/>
              <a:t>By entry method: Strength and reuse</a:t>
            </a:r>
          </a:p>
        </p:txBody>
      </p:sp>
      <p:pic>
        <p:nvPicPr>
          <p:cNvPr id="5" name="Picture 4">
            <a:extLst>
              <a:ext uri="{FF2B5EF4-FFF2-40B4-BE49-F238E27FC236}">
                <a16:creationId xmlns:a16="http://schemas.microsoft.com/office/drawing/2014/main" id="{52E67071-9C49-002D-A34C-583A3B4BB301}"/>
              </a:ext>
            </a:extLst>
          </p:cNvPr>
          <p:cNvPicPr>
            <a:picLocks noChangeAspect="1"/>
          </p:cNvPicPr>
          <p:nvPr/>
        </p:nvPicPr>
        <p:blipFill>
          <a:blip r:embed="rId3"/>
          <a:stretch>
            <a:fillRect/>
          </a:stretch>
        </p:blipFill>
        <p:spPr>
          <a:xfrm>
            <a:off x="3431982" y="1380782"/>
            <a:ext cx="5328035" cy="5338069"/>
          </a:xfrm>
          <a:prstGeom prst="rect">
            <a:avLst/>
          </a:prstGeom>
        </p:spPr>
      </p:pic>
    </p:spTree>
    <p:extLst>
      <p:ext uri="{BB962C8B-B14F-4D97-AF65-F5344CB8AC3E}">
        <p14:creationId xmlns:p14="http://schemas.microsoft.com/office/powerpoint/2010/main" val="225371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E9D9C-91C7-4927-4DA9-6DC667FE38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4311BB-5931-EA3B-B65D-7C8B877C6E7E}"/>
              </a:ext>
            </a:extLst>
          </p:cNvPr>
          <p:cNvSpPr>
            <a:spLocks noGrp="1"/>
          </p:cNvSpPr>
          <p:nvPr>
            <p:ph type="title"/>
          </p:nvPr>
        </p:nvSpPr>
        <p:spPr/>
        <p:txBody>
          <a:bodyPr/>
          <a:lstStyle/>
          <a:p>
            <a:r>
              <a:rPr lang="en-US" dirty="0"/>
              <a:t>By participant group: Strength and reuse</a:t>
            </a:r>
          </a:p>
        </p:txBody>
      </p:sp>
      <p:pic>
        <p:nvPicPr>
          <p:cNvPr id="7" name="Picture 6">
            <a:extLst>
              <a:ext uri="{FF2B5EF4-FFF2-40B4-BE49-F238E27FC236}">
                <a16:creationId xmlns:a16="http://schemas.microsoft.com/office/drawing/2014/main" id="{0EE40EC8-87EC-C2FA-AB4F-AAA5A30F505D}"/>
              </a:ext>
            </a:extLst>
          </p:cNvPr>
          <p:cNvPicPr>
            <a:picLocks noChangeAspect="1"/>
          </p:cNvPicPr>
          <p:nvPr/>
        </p:nvPicPr>
        <p:blipFill>
          <a:blip r:embed="rId3"/>
          <a:stretch>
            <a:fillRect/>
          </a:stretch>
        </p:blipFill>
        <p:spPr>
          <a:xfrm>
            <a:off x="997228" y="1690689"/>
            <a:ext cx="5289827" cy="4802187"/>
          </a:xfrm>
          <a:prstGeom prst="rect">
            <a:avLst/>
          </a:prstGeom>
        </p:spPr>
      </p:pic>
      <p:pic>
        <p:nvPicPr>
          <p:cNvPr id="8" name="Picture 7">
            <a:extLst>
              <a:ext uri="{FF2B5EF4-FFF2-40B4-BE49-F238E27FC236}">
                <a16:creationId xmlns:a16="http://schemas.microsoft.com/office/drawing/2014/main" id="{4DFA4829-874D-09C8-87EF-D293418465EC}"/>
              </a:ext>
            </a:extLst>
          </p:cNvPr>
          <p:cNvPicPr>
            <a:picLocks noChangeAspect="1"/>
          </p:cNvPicPr>
          <p:nvPr/>
        </p:nvPicPr>
        <p:blipFill>
          <a:blip r:embed="rId4"/>
          <a:stretch>
            <a:fillRect/>
          </a:stretch>
        </p:blipFill>
        <p:spPr>
          <a:xfrm>
            <a:off x="6580095" y="1690688"/>
            <a:ext cx="5276087" cy="4802187"/>
          </a:xfrm>
          <a:prstGeom prst="rect">
            <a:avLst/>
          </a:prstGeom>
        </p:spPr>
      </p:pic>
      <p:sp>
        <p:nvSpPr>
          <p:cNvPr id="9" name="TextBox 8">
            <a:extLst>
              <a:ext uri="{FF2B5EF4-FFF2-40B4-BE49-F238E27FC236}">
                <a16:creationId xmlns:a16="http://schemas.microsoft.com/office/drawing/2014/main" id="{D0F3D21A-04CE-9687-41B4-5ACE66A7958E}"/>
              </a:ext>
            </a:extLst>
          </p:cNvPr>
          <p:cNvSpPr txBox="1"/>
          <p:nvPr/>
        </p:nvSpPr>
        <p:spPr>
          <a:xfrm>
            <a:off x="298174" y="2464906"/>
            <a:ext cx="481222" cy="646331"/>
          </a:xfrm>
          <a:prstGeom prst="rect">
            <a:avLst/>
          </a:prstGeom>
          <a:noFill/>
        </p:spPr>
        <p:txBody>
          <a:bodyPr wrap="none" rtlCol="0">
            <a:spAutoFit/>
          </a:bodyPr>
          <a:lstStyle/>
          <a:p>
            <a:r>
              <a:rPr lang="en-US" dirty="0"/>
              <a:t>45</a:t>
            </a:r>
          </a:p>
          <a:p>
            <a:r>
              <a:rPr lang="en-US" dirty="0"/>
              <a:t>ppl</a:t>
            </a:r>
          </a:p>
        </p:txBody>
      </p:sp>
      <p:sp>
        <p:nvSpPr>
          <p:cNvPr id="10" name="TextBox 9">
            <a:extLst>
              <a:ext uri="{FF2B5EF4-FFF2-40B4-BE49-F238E27FC236}">
                <a16:creationId xmlns:a16="http://schemas.microsoft.com/office/drawing/2014/main" id="{61437BB6-2A2C-FB93-FCD3-1C421EC61608}"/>
              </a:ext>
            </a:extLst>
          </p:cNvPr>
          <p:cNvSpPr txBox="1"/>
          <p:nvPr/>
        </p:nvSpPr>
        <p:spPr>
          <a:xfrm>
            <a:off x="301752" y="4068420"/>
            <a:ext cx="535724" cy="646331"/>
          </a:xfrm>
          <a:prstGeom prst="rect">
            <a:avLst/>
          </a:prstGeom>
          <a:noFill/>
        </p:spPr>
        <p:txBody>
          <a:bodyPr wrap="none" rtlCol="0">
            <a:spAutoFit/>
          </a:bodyPr>
          <a:lstStyle/>
          <a:p>
            <a:r>
              <a:rPr lang="en-US" dirty="0"/>
              <a:t>121</a:t>
            </a:r>
          </a:p>
          <a:p>
            <a:r>
              <a:rPr lang="en-US" dirty="0"/>
              <a:t>ppl</a:t>
            </a:r>
          </a:p>
        </p:txBody>
      </p:sp>
    </p:spTree>
    <p:extLst>
      <p:ext uri="{BB962C8B-B14F-4D97-AF65-F5344CB8AC3E}">
        <p14:creationId xmlns:p14="http://schemas.microsoft.com/office/powerpoint/2010/main" val="1829205439"/>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8C94-687F-AF33-0FBC-D7BB131FBFB5}"/>
              </a:ext>
            </a:extLst>
          </p:cNvPr>
          <p:cNvSpPr>
            <a:spLocks noGrp="1"/>
          </p:cNvSpPr>
          <p:nvPr>
            <p:ph type="title"/>
          </p:nvPr>
        </p:nvSpPr>
        <p:spPr/>
        <p:txBody>
          <a:bodyPr/>
          <a:lstStyle/>
          <a:p>
            <a:r>
              <a:rPr lang="en-US" dirty="0"/>
              <a:t>Modeling strength</a:t>
            </a:r>
          </a:p>
        </p:txBody>
      </p:sp>
      <p:sp>
        <p:nvSpPr>
          <p:cNvPr id="8" name="Content Placeholder 7">
            <a:extLst>
              <a:ext uri="{FF2B5EF4-FFF2-40B4-BE49-F238E27FC236}">
                <a16:creationId xmlns:a16="http://schemas.microsoft.com/office/drawing/2014/main" id="{B4E8E7F3-AAE1-2624-2769-C68FB977D288}"/>
              </a:ext>
            </a:extLst>
          </p:cNvPr>
          <p:cNvSpPr>
            <a:spLocks noGrp="1"/>
          </p:cNvSpPr>
          <p:nvPr>
            <p:ph idx="1"/>
          </p:nvPr>
        </p:nvSpPr>
        <p:spPr>
          <a:xfrm>
            <a:off x="6235148" y="1825625"/>
            <a:ext cx="5506156" cy="4351338"/>
          </a:xfrm>
        </p:spPr>
        <p:txBody>
          <a:bodyPr>
            <a:normAutofit lnSpcReduction="10000"/>
          </a:bodyPr>
          <a:lstStyle/>
          <a:p>
            <a:r>
              <a:rPr lang="en-US" dirty="0"/>
              <a:t>Creation strategy + EM significant together, but not individually</a:t>
            </a:r>
          </a:p>
          <a:p>
            <a:pPr lvl="1"/>
            <a:r>
              <a:rPr lang="en-US" dirty="0"/>
              <a:t>So: using such a password management tool only leads to significant improvement in the password strength when users also employ some supporting techniques (password generator) for the creation of their passwords</a:t>
            </a:r>
          </a:p>
          <a:p>
            <a:r>
              <a:rPr lang="en-US" dirty="0"/>
              <a:t>Self-reported password strength was a significant predictor of the measured password strength</a:t>
            </a:r>
          </a:p>
        </p:txBody>
      </p:sp>
      <p:pic>
        <p:nvPicPr>
          <p:cNvPr id="3" name="Picture 2">
            <a:extLst>
              <a:ext uri="{FF2B5EF4-FFF2-40B4-BE49-F238E27FC236}">
                <a16:creationId xmlns:a16="http://schemas.microsoft.com/office/drawing/2014/main" id="{CFAD6F95-399D-605D-0616-75AA7B369947}"/>
              </a:ext>
            </a:extLst>
          </p:cNvPr>
          <p:cNvPicPr>
            <a:picLocks noChangeAspect="1"/>
          </p:cNvPicPr>
          <p:nvPr/>
        </p:nvPicPr>
        <p:blipFill>
          <a:blip r:embed="rId3"/>
          <a:stretch>
            <a:fillRect/>
          </a:stretch>
        </p:blipFill>
        <p:spPr>
          <a:xfrm>
            <a:off x="450696" y="1684234"/>
            <a:ext cx="5506158" cy="4808641"/>
          </a:xfrm>
          <a:prstGeom prst="rect">
            <a:avLst/>
          </a:prstGeom>
        </p:spPr>
      </p:pic>
      <p:sp>
        <p:nvSpPr>
          <p:cNvPr id="5" name="TextBox 4">
            <a:extLst>
              <a:ext uri="{FF2B5EF4-FFF2-40B4-BE49-F238E27FC236}">
                <a16:creationId xmlns:a16="http://schemas.microsoft.com/office/drawing/2014/main" id="{A4D20CAE-A2FA-BF44-9CED-DCAF7B3BE395}"/>
              </a:ext>
            </a:extLst>
          </p:cNvPr>
          <p:cNvSpPr txBox="1"/>
          <p:nvPr/>
        </p:nvSpPr>
        <p:spPr>
          <a:xfrm>
            <a:off x="1212574" y="5226084"/>
            <a:ext cx="874022" cy="369332"/>
          </a:xfrm>
          <a:prstGeom prst="rect">
            <a:avLst/>
          </a:prstGeom>
          <a:noFill/>
        </p:spPr>
        <p:txBody>
          <a:bodyPr wrap="none" rtlCol="0">
            <a:spAutoFit/>
          </a:bodyPr>
          <a:lstStyle/>
          <a:p>
            <a:r>
              <a:rPr lang="en-US" dirty="0">
                <a:solidFill>
                  <a:schemeClr val="bg1"/>
                </a:solidFill>
              </a:rPr>
              <a:t>Ordinal</a:t>
            </a:r>
          </a:p>
        </p:txBody>
      </p:sp>
      <p:cxnSp>
        <p:nvCxnSpPr>
          <p:cNvPr id="7" name="Straight Connector 6">
            <a:extLst>
              <a:ext uri="{FF2B5EF4-FFF2-40B4-BE49-F238E27FC236}">
                <a16:creationId xmlns:a16="http://schemas.microsoft.com/office/drawing/2014/main" id="{B7377284-C5A6-E3F1-978A-86FDC62F6D0B}"/>
              </a:ext>
            </a:extLst>
          </p:cNvPr>
          <p:cNvCxnSpPr/>
          <p:nvPr/>
        </p:nvCxnSpPr>
        <p:spPr>
          <a:xfrm>
            <a:off x="1212264" y="5655050"/>
            <a:ext cx="7951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1495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1B6C-D2A2-D977-4B00-F216DEA65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77547-7C0B-0CC8-174F-5EB1D54AD753}"/>
              </a:ext>
            </a:extLst>
          </p:cNvPr>
          <p:cNvSpPr>
            <a:spLocks noGrp="1"/>
          </p:cNvSpPr>
          <p:nvPr>
            <p:ph type="title"/>
          </p:nvPr>
        </p:nvSpPr>
        <p:spPr/>
        <p:txBody>
          <a:bodyPr/>
          <a:lstStyle/>
          <a:p>
            <a:r>
              <a:rPr lang="en-US" dirty="0"/>
              <a:t>Modeling reuse</a:t>
            </a:r>
          </a:p>
        </p:txBody>
      </p:sp>
      <p:sp>
        <p:nvSpPr>
          <p:cNvPr id="6" name="Content Placeholder 5">
            <a:extLst>
              <a:ext uri="{FF2B5EF4-FFF2-40B4-BE49-F238E27FC236}">
                <a16:creationId xmlns:a16="http://schemas.microsoft.com/office/drawing/2014/main" id="{B5BE71C0-A015-CFD9-AF07-97824F4AC355}"/>
              </a:ext>
            </a:extLst>
          </p:cNvPr>
          <p:cNvSpPr>
            <a:spLocks noGrp="1"/>
          </p:cNvSpPr>
          <p:nvPr>
            <p:ph idx="1"/>
          </p:nvPr>
        </p:nvSpPr>
        <p:spPr>
          <a:xfrm>
            <a:off x="6301408" y="1825625"/>
            <a:ext cx="5300750" cy="4351338"/>
          </a:xfrm>
        </p:spPr>
        <p:txBody>
          <a:bodyPr>
            <a:normAutofit fontScale="92500" lnSpcReduction="20000"/>
          </a:bodyPr>
          <a:lstStyle/>
          <a:p>
            <a:r>
              <a:rPr lang="en-US" dirty="0"/>
              <a:t>Reuse was significantly influenced by the entry method of the password</a:t>
            </a:r>
          </a:p>
          <a:p>
            <a:pPr lvl="1"/>
            <a:r>
              <a:rPr lang="en-US" dirty="0"/>
              <a:t>Odds for reuse were 2.85 times </a:t>
            </a:r>
            <a:r>
              <a:rPr lang="en-US" i="1" dirty="0"/>
              <a:t>lower</a:t>
            </a:r>
            <a:r>
              <a:rPr lang="en-US" dirty="0"/>
              <a:t> by LastPass, 14.29 times lower if C&amp;P</a:t>
            </a:r>
          </a:p>
          <a:p>
            <a:pPr lvl="1"/>
            <a:r>
              <a:rPr lang="en-US" dirty="0"/>
              <a:t>odds for reuse were 1.65 times </a:t>
            </a:r>
            <a:r>
              <a:rPr lang="en-US" i="1" dirty="0"/>
              <a:t>higher</a:t>
            </a:r>
            <a:r>
              <a:rPr lang="en-US" dirty="0"/>
              <a:t> by Chrome auto-fill</a:t>
            </a:r>
          </a:p>
          <a:p>
            <a:r>
              <a:rPr lang="en-US" dirty="0"/>
              <a:t>Creation by </a:t>
            </a:r>
            <a:r>
              <a:rPr lang="en-US" dirty="0" err="1"/>
              <a:t>alg</a:t>
            </a:r>
            <a:r>
              <a:rPr lang="en-US" dirty="0"/>
              <a:t>: odds of non-reuse 3.70 times higher</a:t>
            </a:r>
          </a:p>
          <a:p>
            <a:r>
              <a:rPr lang="en-US" dirty="0"/>
              <a:t>More passwords </a:t>
            </a:r>
            <a:r>
              <a:rPr lang="en-US" dirty="0">
                <a:sym typeface="Wingdings" pitchFamily="2" charset="2"/>
              </a:rPr>
              <a:t> greater odds of reuse</a:t>
            </a:r>
          </a:p>
          <a:p>
            <a:r>
              <a:rPr lang="en-US" dirty="0"/>
              <a:t>Higher-value website </a:t>
            </a:r>
            <a:r>
              <a:rPr lang="en-US" dirty="0">
                <a:sym typeface="Wingdings" pitchFamily="2" charset="2"/>
              </a:rPr>
              <a:t> lower odds of reuse</a:t>
            </a:r>
            <a:endParaRPr lang="en-US" dirty="0"/>
          </a:p>
        </p:txBody>
      </p:sp>
      <p:pic>
        <p:nvPicPr>
          <p:cNvPr id="4" name="Picture 3">
            <a:extLst>
              <a:ext uri="{FF2B5EF4-FFF2-40B4-BE49-F238E27FC236}">
                <a16:creationId xmlns:a16="http://schemas.microsoft.com/office/drawing/2014/main" id="{9D83BA64-A279-A188-5E0B-92EC64A3ABE1}"/>
              </a:ext>
            </a:extLst>
          </p:cNvPr>
          <p:cNvPicPr>
            <a:picLocks noChangeAspect="1"/>
          </p:cNvPicPr>
          <p:nvPr/>
        </p:nvPicPr>
        <p:blipFill>
          <a:blip r:embed="rId3"/>
          <a:stretch>
            <a:fillRect/>
          </a:stretch>
        </p:blipFill>
        <p:spPr>
          <a:xfrm>
            <a:off x="589842" y="1690688"/>
            <a:ext cx="5506158" cy="4444730"/>
          </a:xfrm>
          <a:prstGeom prst="rect">
            <a:avLst/>
          </a:prstGeom>
        </p:spPr>
      </p:pic>
    </p:spTree>
    <p:extLst>
      <p:ext uri="{BB962C8B-B14F-4D97-AF65-F5344CB8AC3E}">
        <p14:creationId xmlns:p14="http://schemas.microsoft.com/office/powerpoint/2010/main" val="179765022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E0F1-8BB6-29AE-7AD6-6D9B84F38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74AE0-5C16-1A21-2B46-EC64B9132025}"/>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1626E3F5-DC2E-FDFF-5439-647AE4722F9E}"/>
              </a:ext>
            </a:extLst>
          </p:cNvPr>
          <p:cNvSpPr>
            <a:spLocks noGrp="1"/>
          </p:cNvSpPr>
          <p:nvPr>
            <p:ph idx="1"/>
          </p:nvPr>
        </p:nvSpPr>
        <p:spPr/>
        <p:txBody>
          <a:bodyPr/>
          <a:lstStyle/>
          <a:p>
            <a:r>
              <a:rPr lang="en-US" dirty="0"/>
              <a:t>Users that rely on </a:t>
            </a:r>
            <a:r>
              <a:rPr lang="en-US" b="1" dirty="0"/>
              <a:t>technical support for password creation </a:t>
            </a:r>
            <a:r>
              <a:rPr lang="en-US" dirty="0"/>
              <a:t>had both </a:t>
            </a:r>
            <a:r>
              <a:rPr lang="en-US" b="1" dirty="0"/>
              <a:t>stronger and more unique passwords</a:t>
            </a:r>
            <a:endParaRPr lang="en-US" dirty="0"/>
          </a:p>
          <a:p>
            <a:pPr lvl="1"/>
            <a:r>
              <a:rPr lang="en-US" dirty="0"/>
              <a:t>Even if entered through other channels than a manager</a:t>
            </a:r>
          </a:p>
          <a:p>
            <a:r>
              <a:rPr lang="en-US" b="1" dirty="0"/>
              <a:t>Chrome’s auto-fill option increased password reuse </a:t>
            </a:r>
            <a:r>
              <a:rPr lang="en-US" dirty="0"/>
              <a:t>– more than 80% of Chrome auto-filled passwords were reused</a:t>
            </a:r>
          </a:p>
          <a:p>
            <a:pPr lvl="1"/>
            <a:r>
              <a:rPr lang="en-US" dirty="0"/>
              <a:t>Chrome at the time did not have password generation enabled by default</a:t>
            </a:r>
          </a:p>
          <a:p>
            <a:endParaRPr lang="en-US" dirty="0"/>
          </a:p>
          <a:p>
            <a:endParaRPr lang="en-US" dirty="0"/>
          </a:p>
        </p:txBody>
      </p:sp>
    </p:spTree>
    <p:extLst>
      <p:ext uri="{BB962C8B-B14F-4D97-AF65-F5344CB8AC3E}">
        <p14:creationId xmlns:p14="http://schemas.microsoft.com/office/powerpoint/2010/main" val="15327433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01095-DF67-C0C6-A676-B734F6C9F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A5BE3-CE25-1A31-32A3-53B58372820D}"/>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FA6E9B03-B164-DCB9-C371-40D453E53A88}"/>
              </a:ext>
            </a:extLst>
          </p:cNvPr>
          <p:cNvSpPr>
            <a:spLocks noGrp="1"/>
          </p:cNvSpPr>
          <p:nvPr>
            <p:ph idx="1"/>
          </p:nvPr>
        </p:nvSpPr>
        <p:spPr/>
        <p:txBody>
          <a:bodyPr/>
          <a:lstStyle/>
          <a:p>
            <a:r>
              <a:rPr lang="en-US" dirty="0"/>
              <a:t>Do you relate to the usage profiles given in the paper?</a:t>
            </a:r>
          </a:p>
          <a:p>
            <a:pPr lvl="1"/>
            <a:r>
              <a:rPr lang="en-US" dirty="0"/>
              <a:t>Partial or full reuse of passwords?</a:t>
            </a:r>
          </a:p>
          <a:p>
            <a:pPr lvl="1"/>
            <a:r>
              <a:rPr lang="en-US" dirty="0"/>
              <a:t>Different creation strategies and entry strategies?</a:t>
            </a:r>
          </a:p>
          <a:p>
            <a:r>
              <a:rPr lang="en-US" dirty="0"/>
              <a:t>What has changed since 2018 as far as password managers go, which might affect the results?</a:t>
            </a:r>
          </a:p>
          <a:p>
            <a:r>
              <a:rPr lang="en-US" dirty="0"/>
              <a:t>Do you have doubts about the validity or generalizability of some of these results? Why?</a:t>
            </a:r>
          </a:p>
          <a:p>
            <a:endParaRPr lang="en-US" dirty="0"/>
          </a:p>
        </p:txBody>
      </p:sp>
    </p:spTree>
    <p:extLst>
      <p:ext uri="{BB962C8B-B14F-4D97-AF65-F5344CB8AC3E}">
        <p14:creationId xmlns:p14="http://schemas.microsoft.com/office/powerpoint/2010/main" val="35939776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2" name="Rectangle 1">
            <a:extLst>
              <a:ext uri="{FF2B5EF4-FFF2-40B4-BE49-F238E27FC236}">
                <a16:creationId xmlns:a16="http://schemas.microsoft.com/office/drawing/2014/main" id="{524CC7CF-4CAB-21BB-E8EC-E48C1FEDC768}"/>
              </a:ext>
            </a:extLst>
          </p:cNvPr>
          <p:cNvSpPr/>
          <p:nvPr/>
        </p:nvSpPr>
        <p:spPr>
          <a:xfrm>
            <a:off x="1109565" y="1587275"/>
            <a:ext cx="9972869" cy="23312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Google Shape;187;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A Classic Dilemma: The Trolley Problem</a:t>
            </a:r>
            <a:endParaRPr b="1"/>
          </a:p>
        </p:txBody>
      </p:sp>
      <p:sp>
        <p:nvSpPr>
          <p:cNvPr id="188" name="Google Shape;188;p26"/>
          <p:cNvSpPr txBox="1">
            <a:spLocks noGrp="1"/>
          </p:cNvSpPr>
          <p:nvPr>
            <p:ph type="body" idx="1"/>
          </p:nvPr>
        </p:nvSpPr>
        <p:spPr>
          <a:xfrm>
            <a:off x="838200" y="4105100"/>
            <a:ext cx="10515600" cy="20718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b="1" dirty="0">
                <a:solidFill>
                  <a:schemeClr val="accent6">
                    <a:lumMod val="60000"/>
                    <a:lumOff val="40000"/>
                  </a:schemeClr>
                </a:solidFill>
              </a:rPr>
              <a:t>The Trolley Problem</a:t>
            </a:r>
            <a:r>
              <a:rPr lang="en-US" sz="2000" dirty="0">
                <a:solidFill>
                  <a:schemeClr val="accent6">
                    <a:lumMod val="60000"/>
                    <a:lumOff val="40000"/>
                  </a:schemeClr>
                </a:solidFill>
              </a:rPr>
              <a:t> </a:t>
            </a:r>
            <a:r>
              <a:rPr lang="en-US" sz="2000" dirty="0"/>
              <a:t>is a classic thought experiment / ethical dilemma (Philippa Foot).</a:t>
            </a:r>
          </a:p>
          <a:p>
            <a:pPr>
              <a:lnSpc>
                <a:spcPct val="115000"/>
              </a:lnSpc>
              <a:spcBef>
                <a:spcPts val="500"/>
              </a:spcBef>
            </a:pPr>
            <a:r>
              <a:rPr lang="en-US" sz="2000" dirty="0"/>
              <a:t>A runaway trolley with no brakes is heading straight. </a:t>
            </a:r>
            <a:r>
              <a:rPr lang="en-US" sz="2000" b="1" dirty="0"/>
              <a:t>Five people</a:t>
            </a:r>
            <a:r>
              <a:rPr lang="en-US" sz="2000" dirty="0"/>
              <a:t> are tied to those tracks. </a:t>
            </a:r>
            <a:r>
              <a:rPr lang="en-US" sz="2000" b="1" dirty="0"/>
              <a:t>One person</a:t>
            </a:r>
            <a:r>
              <a:rPr lang="en-US" sz="2000" dirty="0"/>
              <a:t> is tied to an alternate set of tracks.</a:t>
            </a:r>
          </a:p>
          <a:p>
            <a:pPr>
              <a:lnSpc>
                <a:spcPct val="115000"/>
              </a:lnSpc>
              <a:spcBef>
                <a:spcPts val="500"/>
              </a:spcBef>
            </a:pPr>
            <a:r>
              <a:rPr lang="en-US" sz="2000" b="1" dirty="0"/>
              <a:t>Should the </a:t>
            </a:r>
            <a:r>
              <a:rPr lang="en-US" sz="2000" b="1" dirty="0">
                <a:solidFill>
                  <a:srgbClr val="FFFF00"/>
                </a:solidFill>
              </a:rPr>
              <a:t>operator do nothing </a:t>
            </a:r>
            <a:r>
              <a:rPr lang="en-US" sz="2000" dirty="0"/>
              <a:t>(five people die) </a:t>
            </a:r>
            <a:r>
              <a:rPr lang="en-US" sz="2000" b="1" dirty="0"/>
              <a:t>or </a:t>
            </a:r>
            <a:r>
              <a:rPr lang="en-US" sz="2000" b="1" dirty="0">
                <a:solidFill>
                  <a:srgbClr val="FFFF00"/>
                </a:solidFill>
              </a:rPr>
              <a:t>change the path</a:t>
            </a:r>
            <a:r>
              <a:rPr lang="en-US" sz="2000" dirty="0">
                <a:solidFill>
                  <a:srgbClr val="FFFF00"/>
                </a:solidFill>
              </a:rPr>
              <a:t> </a:t>
            </a:r>
            <a:r>
              <a:rPr lang="en-US" sz="2000" dirty="0"/>
              <a:t>of the trolley (one person dies)?</a:t>
            </a:r>
            <a:endParaRPr sz="2000" dirty="0"/>
          </a:p>
        </p:txBody>
      </p:sp>
      <p:sp>
        <p:nvSpPr>
          <p:cNvPr id="190" name="Google Shape;190;p26"/>
          <p:cNvSpPr txBox="1"/>
          <p:nvPr/>
        </p:nvSpPr>
        <p:spPr>
          <a:xfrm>
            <a:off x="0" y="6457800"/>
            <a:ext cx="1219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Calibri"/>
                <a:ea typeface="Calibri"/>
                <a:cs typeface="Calibri"/>
                <a:sym typeface="Calibri"/>
                <a:hlinkClick r:id="rId3"/>
              </a:rPr>
              <a:t>https://securityethics.cs.washington.edu/</a:t>
            </a:r>
            <a:endParaRPr>
              <a:latin typeface="Calibri"/>
              <a:ea typeface="Calibri"/>
              <a:cs typeface="Calibri"/>
              <a:sym typeface="Calibri"/>
            </a:endParaRPr>
          </a:p>
        </p:txBody>
      </p:sp>
      <p:grpSp>
        <p:nvGrpSpPr>
          <p:cNvPr id="191" name="Google Shape;191;p26"/>
          <p:cNvGrpSpPr/>
          <p:nvPr/>
        </p:nvGrpSpPr>
        <p:grpSpPr>
          <a:xfrm>
            <a:off x="1289835" y="1587275"/>
            <a:ext cx="9527001" cy="2215300"/>
            <a:chOff x="1561200" y="1492950"/>
            <a:chExt cx="9527001" cy="2215300"/>
          </a:xfrm>
        </p:grpSpPr>
        <p:cxnSp>
          <p:nvCxnSpPr>
            <p:cNvPr id="192" name="Google Shape;192;p26"/>
            <p:cNvCxnSpPr/>
            <p:nvPr/>
          </p:nvCxnSpPr>
          <p:spPr>
            <a:xfrm>
              <a:off x="2989950" y="2204475"/>
              <a:ext cx="1677300" cy="11400"/>
            </a:xfrm>
            <a:prstGeom prst="straightConnector1">
              <a:avLst/>
            </a:prstGeom>
            <a:noFill/>
            <a:ln w="38100" cap="flat" cmpd="sng">
              <a:solidFill>
                <a:srgbClr val="FF0000"/>
              </a:solidFill>
              <a:prstDash val="solid"/>
              <a:round/>
              <a:headEnd type="none" w="med" len="med"/>
              <a:tailEnd type="triangle" w="med" len="med"/>
            </a:ln>
          </p:spPr>
        </p:cxnSp>
        <p:pic>
          <p:nvPicPr>
            <p:cNvPr id="193" name="Google Shape;193;p26"/>
            <p:cNvPicPr preferRelativeResize="0"/>
            <p:nvPr/>
          </p:nvPicPr>
          <p:blipFill>
            <a:blip r:embed="rId4">
              <a:alphaModFix/>
            </a:blip>
            <a:stretch>
              <a:fillRect/>
            </a:stretch>
          </p:blipFill>
          <p:spPr>
            <a:xfrm>
              <a:off x="4667250" y="1495800"/>
              <a:ext cx="1428750" cy="1428750"/>
            </a:xfrm>
            <a:prstGeom prst="rect">
              <a:avLst/>
            </a:prstGeom>
            <a:noFill/>
            <a:ln>
              <a:noFill/>
            </a:ln>
          </p:spPr>
        </p:pic>
        <p:cxnSp>
          <p:nvCxnSpPr>
            <p:cNvPr id="194" name="Google Shape;194;p26"/>
            <p:cNvCxnSpPr/>
            <p:nvPr/>
          </p:nvCxnSpPr>
          <p:spPr>
            <a:xfrm>
              <a:off x="6095950" y="2204475"/>
              <a:ext cx="1732200" cy="5700"/>
            </a:xfrm>
            <a:prstGeom prst="straightConnector1">
              <a:avLst/>
            </a:prstGeom>
            <a:noFill/>
            <a:ln w="38100" cap="flat" cmpd="sng">
              <a:solidFill>
                <a:srgbClr val="FF0000"/>
              </a:solidFill>
              <a:prstDash val="solid"/>
              <a:round/>
              <a:headEnd type="none" w="med" len="med"/>
              <a:tailEnd type="triangle" w="med" len="med"/>
            </a:ln>
          </p:spPr>
        </p:cxnSp>
        <p:sp>
          <p:nvSpPr>
            <p:cNvPr id="195" name="Google Shape;195;p26"/>
            <p:cNvSpPr txBox="1"/>
            <p:nvPr/>
          </p:nvSpPr>
          <p:spPr>
            <a:xfrm>
              <a:off x="2989950" y="2258962"/>
              <a:ext cx="167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Trolley Heading Down Track</a:t>
              </a:r>
              <a:endParaRPr sz="1600" dirty="0">
                <a:latin typeface="Calibri"/>
                <a:ea typeface="Calibri"/>
                <a:cs typeface="Calibri"/>
                <a:sym typeface="Calibri"/>
              </a:endParaRPr>
            </a:p>
          </p:txBody>
        </p:sp>
        <p:sp>
          <p:nvSpPr>
            <p:cNvPr id="196" name="Google Shape;196;p26"/>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latin typeface="Calibri"/>
                  <a:ea typeface="Calibri"/>
                  <a:cs typeface="Calibri"/>
                  <a:sym typeface="Calibri"/>
                </a:rPr>
                <a:t>Do Nothing</a:t>
              </a:r>
              <a:endParaRPr sz="1600">
                <a:latin typeface="Calibri"/>
                <a:ea typeface="Calibri"/>
                <a:cs typeface="Calibri"/>
                <a:sym typeface="Calibri"/>
              </a:endParaRPr>
            </a:p>
          </p:txBody>
        </p:sp>
        <p:sp>
          <p:nvSpPr>
            <p:cNvPr id="197" name="Google Shape;197;p26"/>
            <p:cNvSpPr txBox="1"/>
            <p:nvPr/>
          </p:nvSpPr>
          <p:spPr>
            <a:xfrm>
              <a:off x="5975075" y="2750600"/>
              <a:ext cx="1274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latin typeface="Calibri"/>
                  <a:ea typeface="Calibri"/>
                  <a:cs typeface="Calibri"/>
                  <a:sym typeface="Calibri"/>
                </a:rPr>
                <a:t>Change Tracks</a:t>
              </a:r>
              <a:endParaRPr sz="1600">
                <a:latin typeface="Calibri"/>
                <a:ea typeface="Calibri"/>
                <a:cs typeface="Calibri"/>
                <a:sym typeface="Calibri"/>
              </a:endParaRPr>
            </a:p>
          </p:txBody>
        </p:sp>
        <p:cxnSp>
          <p:nvCxnSpPr>
            <p:cNvPr id="198" name="Google Shape;198;p26"/>
            <p:cNvCxnSpPr/>
            <p:nvPr/>
          </p:nvCxnSpPr>
          <p:spPr>
            <a:xfrm>
              <a:off x="6095950" y="2436550"/>
              <a:ext cx="1732200" cy="847800"/>
            </a:xfrm>
            <a:prstGeom prst="straightConnector1">
              <a:avLst/>
            </a:prstGeom>
            <a:noFill/>
            <a:ln w="38100" cap="flat" cmpd="sng">
              <a:solidFill>
                <a:srgbClr val="FF0000"/>
              </a:solidFill>
              <a:prstDash val="solid"/>
              <a:round/>
              <a:headEnd type="none" w="med" len="med"/>
              <a:tailEnd type="triangle" w="med" len="med"/>
            </a:ln>
          </p:spPr>
        </p:cxnSp>
        <p:pic>
          <p:nvPicPr>
            <p:cNvPr id="199" name="Google Shape;199;p26"/>
            <p:cNvPicPr preferRelativeResize="0"/>
            <p:nvPr/>
          </p:nvPicPr>
          <p:blipFill>
            <a:blip r:embed="rId5">
              <a:alphaModFix/>
            </a:blip>
            <a:stretch>
              <a:fillRect/>
            </a:stretch>
          </p:blipFill>
          <p:spPr>
            <a:xfrm>
              <a:off x="7828150" y="1783425"/>
              <a:ext cx="847800" cy="847800"/>
            </a:xfrm>
            <a:prstGeom prst="rect">
              <a:avLst/>
            </a:prstGeom>
            <a:noFill/>
            <a:ln>
              <a:noFill/>
            </a:ln>
          </p:spPr>
        </p:pic>
        <p:pic>
          <p:nvPicPr>
            <p:cNvPr id="200" name="Google Shape;200;p26"/>
            <p:cNvPicPr preferRelativeResize="0"/>
            <p:nvPr/>
          </p:nvPicPr>
          <p:blipFill>
            <a:blip r:embed="rId6">
              <a:alphaModFix/>
            </a:blip>
            <a:stretch>
              <a:fillRect/>
            </a:stretch>
          </p:blipFill>
          <p:spPr>
            <a:xfrm>
              <a:off x="1561200" y="1492950"/>
              <a:ext cx="1428750" cy="1428750"/>
            </a:xfrm>
            <a:prstGeom prst="rect">
              <a:avLst/>
            </a:prstGeom>
            <a:noFill/>
            <a:ln>
              <a:noFill/>
            </a:ln>
          </p:spPr>
        </p:pic>
        <p:pic>
          <p:nvPicPr>
            <p:cNvPr id="201" name="Google Shape;201;p26"/>
            <p:cNvPicPr preferRelativeResize="0"/>
            <p:nvPr/>
          </p:nvPicPr>
          <p:blipFill>
            <a:blip r:embed="rId5">
              <a:alphaModFix/>
            </a:blip>
            <a:stretch>
              <a:fillRect/>
            </a:stretch>
          </p:blipFill>
          <p:spPr>
            <a:xfrm>
              <a:off x="8430768" y="1783425"/>
              <a:ext cx="847800" cy="847800"/>
            </a:xfrm>
            <a:prstGeom prst="rect">
              <a:avLst/>
            </a:prstGeom>
            <a:noFill/>
            <a:ln>
              <a:noFill/>
            </a:ln>
          </p:spPr>
        </p:pic>
        <p:pic>
          <p:nvPicPr>
            <p:cNvPr id="202" name="Google Shape;202;p26"/>
            <p:cNvPicPr preferRelativeResize="0"/>
            <p:nvPr/>
          </p:nvPicPr>
          <p:blipFill>
            <a:blip r:embed="rId5">
              <a:alphaModFix/>
            </a:blip>
            <a:stretch>
              <a:fillRect/>
            </a:stretch>
          </p:blipFill>
          <p:spPr>
            <a:xfrm>
              <a:off x="9034272" y="1783425"/>
              <a:ext cx="847800" cy="847800"/>
            </a:xfrm>
            <a:prstGeom prst="rect">
              <a:avLst/>
            </a:prstGeom>
            <a:noFill/>
            <a:ln>
              <a:noFill/>
            </a:ln>
          </p:spPr>
        </p:pic>
        <p:pic>
          <p:nvPicPr>
            <p:cNvPr id="203" name="Google Shape;203;p26"/>
            <p:cNvPicPr preferRelativeResize="0"/>
            <p:nvPr/>
          </p:nvPicPr>
          <p:blipFill>
            <a:blip r:embed="rId5">
              <a:alphaModFix/>
            </a:blip>
            <a:stretch>
              <a:fillRect/>
            </a:stretch>
          </p:blipFill>
          <p:spPr>
            <a:xfrm>
              <a:off x="9637776" y="1786275"/>
              <a:ext cx="847800" cy="847800"/>
            </a:xfrm>
            <a:prstGeom prst="rect">
              <a:avLst/>
            </a:prstGeom>
            <a:noFill/>
            <a:ln>
              <a:noFill/>
            </a:ln>
          </p:spPr>
        </p:pic>
        <p:pic>
          <p:nvPicPr>
            <p:cNvPr id="204" name="Google Shape;204;p26"/>
            <p:cNvPicPr preferRelativeResize="0"/>
            <p:nvPr/>
          </p:nvPicPr>
          <p:blipFill>
            <a:blip r:embed="rId5">
              <a:alphaModFix/>
            </a:blip>
            <a:stretch>
              <a:fillRect/>
            </a:stretch>
          </p:blipFill>
          <p:spPr>
            <a:xfrm>
              <a:off x="10240401" y="1783425"/>
              <a:ext cx="847800" cy="847800"/>
            </a:xfrm>
            <a:prstGeom prst="rect">
              <a:avLst/>
            </a:prstGeom>
            <a:noFill/>
            <a:ln>
              <a:noFill/>
            </a:ln>
          </p:spPr>
        </p:pic>
        <p:pic>
          <p:nvPicPr>
            <p:cNvPr id="205" name="Google Shape;205;p26"/>
            <p:cNvPicPr preferRelativeResize="0"/>
            <p:nvPr/>
          </p:nvPicPr>
          <p:blipFill>
            <a:blip r:embed="rId5">
              <a:alphaModFix/>
            </a:blip>
            <a:stretch>
              <a:fillRect/>
            </a:stretch>
          </p:blipFill>
          <p:spPr>
            <a:xfrm>
              <a:off x="7828100" y="2860450"/>
              <a:ext cx="847800" cy="847800"/>
            </a:xfrm>
            <a:prstGeom prst="rect">
              <a:avLst/>
            </a:prstGeom>
            <a:noFill/>
            <a:ln>
              <a:noFill/>
            </a:ln>
          </p:spPr>
        </p:pic>
      </p:grpSp>
      <p:sp>
        <p:nvSpPr>
          <p:cNvPr id="3" name="Google Shape;190;p26">
            <a:extLst>
              <a:ext uri="{FF2B5EF4-FFF2-40B4-BE49-F238E27FC236}">
                <a16:creationId xmlns:a16="http://schemas.microsoft.com/office/drawing/2014/main" id="{F9F3FBE1-48A8-0B05-2871-838023687C82}"/>
              </a:ext>
            </a:extLst>
          </p:cNvPr>
          <p:cNvSpPr txBox="1"/>
          <p:nvPr/>
        </p:nvSpPr>
        <p:spPr>
          <a:xfrm>
            <a:off x="27425" y="6196265"/>
            <a:ext cx="12192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Calibri"/>
                <a:ea typeface="Calibri"/>
                <a:cs typeface="Calibri"/>
                <a:sym typeface="Calibri"/>
              </a:rPr>
              <a:t>These slides based on slides by the paper’s authors; used with permission</a:t>
            </a:r>
            <a:endParaRPr dirty="0">
              <a:latin typeface="Calibri"/>
              <a:ea typeface="Calibri"/>
              <a:cs typeface="Calibri"/>
              <a:sym typeface="Calibri"/>
            </a:endParaRPr>
          </a:p>
        </p:txBody>
      </p:sp>
      <p:sp>
        <p:nvSpPr>
          <p:cNvPr id="4" name="Google Shape;195;p26">
            <a:extLst>
              <a:ext uri="{FF2B5EF4-FFF2-40B4-BE49-F238E27FC236}">
                <a16:creationId xmlns:a16="http://schemas.microsoft.com/office/drawing/2014/main" id="{30C183D4-9FD6-D469-03BB-2B8BA5DB799E}"/>
              </a:ext>
            </a:extLst>
          </p:cNvPr>
          <p:cNvSpPr txBox="1"/>
          <p:nvPr/>
        </p:nvSpPr>
        <p:spPr>
          <a:xfrm>
            <a:off x="4401610" y="2977646"/>
            <a:ext cx="142297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Trolley Operator Must Decide</a:t>
            </a:r>
            <a:endParaRPr sz="1600" dirty="0">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dissolve">
                                      <p:cBhvr>
                                        <p:cTn id="7" dur="5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dissolve">
                                      <p:cBhvr>
                                        <p:cTn id="12" dur="500"/>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dissolve">
                                      <p:cBhvr>
                                        <p:cTn id="17" dur="500"/>
                                        <p:tgtEl>
                                          <p:spTgt spid="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3" name="Rectangle 2">
            <a:extLst>
              <a:ext uri="{FF2B5EF4-FFF2-40B4-BE49-F238E27FC236}">
                <a16:creationId xmlns:a16="http://schemas.microsoft.com/office/drawing/2014/main" id="{AAD0DEB3-B560-03CE-F5DC-83221135B4BD}"/>
              </a:ext>
            </a:extLst>
          </p:cNvPr>
          <p:cNvSpPr/>
          <p:nvPr/>
        </p:nvSpPr>
        <p:spPr>
          <a:xfrm>
            <a:off x="1174684" y="1535162"/>
            <a:ext cx="9842631"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A: Medical Device Vulnerability</a:t>
            </a:r>
            <a:endParaRPr b="1"/>
          </a:p>
          <a:p>
            <a:pPr marL="0" lvl="0" indent="0" algn="l" rtl="0">
              <a:spcBef>
                <a:spcPts val="0"/>
              </a:spcBef>
              <a:spcAft>
                <a:spcPts val="0"/>
              </a:spcAft>
              <a:buNone/>
            </a:pPr>
            <a:r>
              <a:rPr lang="en-US" sz="1300"/>
              <a:t>(some details may not reflect reality)</a:t>
            </a:r>
            <a:endParaRPr sz="1300"/>
          </a:p>
        </p:txBody>
      </p:sp>
      <p:sp>
        <p:nvSpPr>
          <p:cNvPr id="228" name="Google Shape;228;p29"/>
          <p:cNvSpPr txBox="1">
            <a:spLocks noGrp="1"/>
          </p:cNvSpPr>
          <p:nvPr>
            <p:ph type="body" idx="1"/>
          </p:nvPr>
        </p:nvSpPr>
        <p:spPr>
          <a:xfrm>
            <a:off x="838200" y="4287812"/>
            <a:ext cx="10515600" cy="1889037"/>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000"/>
              </a:spcBef>
              <a:spcAft>
                <a:spcPts val="0"/>
              </a:spcAft>
              <a:buSzPts val="2100"/>
              <a:buChar char="•"/>
            </a:pPr>
            <a:r>
              <a:rPr lang="en-US" sz="2100" b="1" dirty="0">
                <a:solidFill>
                  <a:srgbClr val="FFFF00"/>
                </a:solidFill>
              </a:rPr>
              <a:t>If not disclosed</a:t>
            </a:r>
            <a:r>
              <a:rPr lang="en-US" sz="2100" dirty="0"/>
              <a:t>: </a:t>
            </a:r>
            <a:r>
              <a:rPr lang="en-US" sz="2100" b="1" dirty="0"/>
              <a:t>Patients </a:t>
            </a:r>
            <a:r>
              <a:rPr lang="en-US" sz="2100" dirty="0"/>
              <a:t>have </a:t>
            </a:r>
            <a:r>
              <a:rPr lang="en-US" sz="2100" b="1" dirty="0"/>
              <a:t>no awareness</a:t>
            </a:r>
            <a:r>
              <a:rPr lang="en-US" sz="2100" dirty="0"/>
              <a:t> that their device is vulnerable; </a:t>
            </a:r>
            <a:r>
              <a:rPr lang="en-US" sz="2100" b="1" dirty="0"/>
              <a:t>patients </a:t>
            </a:r>
            <a:r>
              <a:rPr lang="en-US" sz="2100" dirty="0"/>
              <a:t>keep and/or proceed with obtaining device and </a:t>
            </a:r>
            <a:r>
              <a:rPr lang="en-US" sz="2100" b="1" dirty="0"/>
              <a:t>receive </a:t>
            </a:r>
            <a:r>
              <a:rPr lang="en-US" sz="2100" dirty="0"/>
              <a:t>significant </a:t>
            </a:r>
            <a:r>
              <a:rPr lang="en-US" sz="2100" b="1" dirty="0"/>
              <a:t>health benefits</a:t>
            </a:r>
            <a:endParaRPr sz="2100" b="1" dirty="0"/>
          </a:p>
          <a:p>
            <a:pPr marL="457200" lvl="0" indent="-361950" algn="l" rtl="0">
              <a:lnSpc>
                <a:spcPct val="115000"/>
              </a:lnSpc>
              <a:spcBef>
                <a:spcPts val="0"/>
              </a:spcBef>
              <a:spcAft>
                <a:spcPts val="0"/>
              </a:spcAft>
              <a:buSzPts val="2100"/>
              <a:buChar char="•"/>
            </a:pPr>
            <a:r>
              <a:rPr lang="en-US" sz="2100" b="1" dirty="0">
                <a:solidFill>
                  <a:srgbClr val="FFFF00"/>
                </a:solidFill>
              </a:rPr>
              <a:t>If disclosed</a:t>
            </a:r>
            <a:r>
              <a:rPr lang="en-US" sz="2100" dirty="0"/>
              <a:t>: </a:t>
            </a:r>
            <a:r>
              <a:rPr lang="en-US" sz="2100" b="1" dirty="0"/>
              <a:t>Patients </a:t>
            </a:r>
            <a:r>
              <a:rPr lang="en-US" sz="2100" dirty="0"/>
              <a:t>have the </a:t>
            </a:r>
            <a:r>
              <a:rPr lang="en-US" sz="2100" b="1" dirty="0"/>
              <a:t>choice </a:t>
            </a:r>
            <a:r>
              <a:rPr lang="en-US" sz="2100" dirty="0"/>
              <a:t>to not receive or to remove the device; </a:t>
            </a:r>
            <a:r>
              <a:rPr lang="en-US" sz="2100" b="1" dirty="0"/>
              <a:t>risk </a:t>
            </a:r>
            <a:r>
              <a:rPr lang="en-US" sz="2100" dirty="0"/>
              <a:t>of </a:t>
            </a:r>
            <a:r>
              <a:rPr lang="en-US" sz="2100" b="1" dirty="0"/>
              <a:t>psychological harm </a:t>
            </a:r>
            <a:r>
              <a:rPr lang="en-US" sz="2100" dirty="0"/>
              <a:t>if </a:t>
            </a:r>
            <a:r>
              <a:rPr lang="en-US" sz="2100" b="1" dirty="0"/>
              <a:t>patients know</a:t>
            </a:r>
            <a:r>
              <a:rPr lang="en-US" sz="2100" dirty="0"/>
              <a:t> they have a</a:t>
            </a:r>
            <a:r>
              <a:rPr lang="en-US" sz="2100" b="1" dirty="0"/>
              <a:t> vulnerable device</a:t>
            </a:r>
            <a:r>
              <a:rPr lang="en-US" sz="2100" dirty="0"/>
              <a:t> (even if chance of exploitation is zero); </a:t>
            </a:r>
            <a:r>
              <a:rPr lang="en-US" sz="2100" b="1" dirty="0"/>
              <a:t>risk </a:t>
            </a:r>
            <a:r>
              <a:rPr lang="en-US" sz="2100" dirty="0"/>
              <a:t>of </a:t>
            </a:r>
            <a:r>
              <a:rPr lang="en-US" sz="2100" b="1" dirty="0"/>
              <a:t>health harm </a:t>
            </a:r>
            <a:r>
              <a:rPr lang="en-US" sz="2100" dirty="0"/>
              <a:t>if patients do not receive / remove the device</a:t>
            </a:r>
            <a:endParaRPr sz="2100" b="1" dirty="0"/>
          </a:p>
        </p:txBody>
      </p:sp>
      <p:grpSp>
        <p:nvGrpSpPr>
          <p:cNvPr id="230" name="Google Shape;230;p29"/>
          <p:cNvGrpSpPr/>
          <p:nvPr/>
        </p:nvGrpSpPr>
        <p:grpSpPr>
          <a:xfrm>
            <a:off x="1373615" y="1651463"/>
            <a:ext cx="9643700" cy="2502925"/>
            <a:chOff x="1561200" y="1495800"/>
            <a:chExt cx="9643700" cy="2502925"/>
          </a:xfrm>
        </p:grpSpPr>
        <p:cxnSp>
          <p:nvCxnSpPr>
            <p:cNvPr id="231" name="Google Shape;231;p29"/>
            <p:cNvCxnSpPr/>
            <p:nvPr/>
          </p:nvCxnSpPr>
          <p:spPr>
            <a:xfrm>
              <a:off x="2989950" y="2204475"/>
              <a:ext cx="1677300" cy="11400"/>
            </a:xfrm>
            <a:prstGeom prst="straightConnector1">
              <a:avLst/>
            </a:prstGeom>
            <a:noFill/>
            <a:ln w="38100" cap="flat" cmpd="sng">
              <a:solidFill>
                <a:srgbClr val="0000FF"/>
              </a:solidFill>
              <a:prstDash val="solid"/>
              <a:round/>
              <a:headEnd type="none" w="med" len="med"/>
              <a:tailEnd type="triangle" w="med" len="med"/>
            </a:ln>
          </p:spPr>
        </p:cxnSp>
        <p:pic>
          <p:nvPicPr>
            <p:cNvPr id="232" name="Google Shape;232;p29"/>
            <p:cNvPicPr preferRelativeResize="0"/>
            <p:nvPr/>
          </p:nvPicPr>
          <p:blipFill>
            <a:blip r:embed="rId3">
              <a:alphaModFix/>
            </a:blip>
            <a:stretch>
              <a:fillRect/>
            </a:stretch>
          </p:blipFill>
          <p:spPr>
            <a:xfrm>
              <a:off x="1561200" y="1495800"/>
              <a:ext cx="1428750" cy="1428750"/>
            </a:xfrm>
            <a:prstGeom prst="rect">
              <a:avLst/>
            </a:prstGeom>
            <a:noFill/>
            <a:ln>
              <a:noFill/>
            </a:ln>
          </p:spPr>
        </p:pic>
        <p:pic>
          <p:nvPicPr>
            <p:cNvPr id="233" name="Google Shape;233;p29"/>
            <p:cNvPicPr preferRelativeResize="0"/>
            <p:nvPr/>
          </p:nvPicPr>
          <p:blipFill>
            <a:blip r:embed="rId4">
              <a:alphaModFix/>
            </a:blip>
            <a:stretch>
              <a:fillRect/>
            </a:stretch>
          </p:blipFill>
          <p:spPr>
            <a:xfrm>
              <a:off x="4667250" y="1495800"/>
              <a:ext cx="1428750" cy="1428750"/>
            </a:xfrm>
            <a:prstGeom prst="rect">
              <a:avLst/>
            </a:prstGeom>
            <a:noFill/>
            <a:ln>
              <a:noFill/>
            </a:ln>
          </p:spPr>
        </p:pic>
        <p:cxnSp>
          <p:nvCxnSpPr>
            <p:cNvPr id="234" name="Google Shape;234;p29"/>
            <p:cNvCxnSpPr>
              <a:endCxn id="235" idx="1"/>
            </p:cNvCxnSpPr>
            <p:nvPr/>
          </p:nvCxnSpPr>
          <p:spPr>
            <a:xfrm>
              <a:off x="6095950" y="2204475"/>
              <a:ext cx="1732200" cy="5700"/>
            </a:xfrm>
            <a:prstGeom prst="straightConnector1">
              <a:avLst/>
            </a:prstGeom>
            <a:noFill/>
            <a:ln w="38100" cap="flat" cmpd="sng">
              <a:solidFill>
                <a:srgbClr val="0000FF"/>
              </a:solidFill>
              <a:prstDash val="solid"/>
              <a:round/>
              <a:headEnd type="none" w="med" len="med"/>
              <a:tailEnd type="triangle" w="med" len="med"/>
            </a:ln>
          </p:spPr>
        </p:cxnSp>
        <p:sp>
          <p:nvSpPr>
            <p:cNvPr id="236" name="Google Shape;236;p29"/>
            <p:cNvSpPr txBox="1"/>
            <p:nvPr/>
          </p:nvSpPr>
          <p:spPr>
            <a:xfrm>
              <a:off x="2865650" y="2223357"/>
              <a:ext cx="167730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Vulnerability Discovered by Researchers; company is out of business</a:t>
              </a:r>
              <a:endParaRPr sz="1600" dirty="0">
                <a:latin typeface="Calibri"/>
                <a:ea typeface="Calibri"/>
                <a:cs typeface="Calibri"/>
                <a:sym typeface="Calibri"/>
              </a:endParaRPr>
            </a:p>
          </p:txBody>
        </p:sp>
        <p:sp>
          <p:nvSpPr>
            <p:cNvPr id="237" name="Google Shape;237;p29"/>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latin typeface="Calibri"/>
                  <a:ea typeface="Calibri"/>
                  <a:cs typeface="Calibri"/>
                  <a:sym typeface="Calibri"/>
                </a:rPr>
                <a:t>Not Disclose</a:t>
              </a:r>
              <a:endParaRPr sz="1600">
                <a:latin typeface="Calibri"/>
                <a:ea typeface="Calibri"/>
                <a:cs typeface="Calibri"/>
                <a:sym typeface="Calibri"/>
              </a:endParaRPr>
            </a:p>
          </p:txBody>
        </p:sp>
        <p:sp>
          <p:nvSpPr>
            <p:cNvPr id="238" name="Google Shape;238;p29"/>
            <p:cNvSpPr txBox="1"/>
            <p:nvPr/>
          </p:nvSpPr>
          <p:spPr>
            <a:xfrm>
              <a:off x="6123400" y="276198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Disclose</a:t>
              </a:r>
              <a:endParaRPr sz="1600" dirty="0">
                <a:latin typeface="Calibri"/>
                <a:ea typeface="Calibri"/>
                <a:cs typeface="Calibri"/>
                <a:sym typeface="Calibri"/>
              </a:endParaRPr>
            </a:p>
          </p:txBody>
        </p:sp>
        <p:cxnSp>
          <p:nvCxnSpPr>
            <p:cNvPr id="239" name="Google Shape;239;p29"/>
            <p:cNvCxnSpPr>
              <a:endCxn id="240" idx="1"/>
            </p:cNvCxnSpPr>
            <p:nvPr/>
          </p:nvCxnSpPr>
          <p:spPr>
            <a:xfrm>
              <a:off x="6095950" y="2436550"/>
              <a:ext cx="1732200" cy="847800"/>
            </a:xfrm>
            <a:prstGeom prst="straightConnector1">
              <a:avLst/>
            </a:prstGeom>
            <a:noFill/>
            <a:ln w="38100" cap="flat" cmpd="sng">
              <a:solidFill>
                <a:srgbClr val="0000FF"/>
              </a:solidFill>
              <a:prstDash val="solid"/>
              <a:round/>
              <a:headEnd type="none" w="med" len="med"/>
              <a:tailEnd type="triangle" w="med" len="med"/>
            </a:ln>
          </p:spPr>
        </p:cxnSp>
        <p:grpSp>
          <p:nvGrpSpPr>
            <p:cNvPr id="241" name="Google Shape;241;p29"/>
            <p:cNvGrpSpPr/>
            <p:nvPr/>
          </p:nvGrpSpPr>
          <p:grpSpPr>
            <a:xfrm>
              <a:off x="7828150" y="1495800"/>
              <a:ext cx="3376750" cy="1428750"/>
              <a:chOff x="7828150" y="1495800"/>
              <a:chExt cx="3376750" cy="1428750"/>
            </a:xfrm>
          </p:grpSpPr>
          <p:pic>
            <p:nvPicPr>
              <p:cNvPr id="235" name="Google Shape;235;p29"/>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2" name="Google Shape;242;p29"/>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3" name="Google Shape;243;p29"/>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nvGrpSpPr>
            <p:cNvPr id="244" name="Google Shape;244;p29"/>
            <p:cNvGrpSpPr/>
            <p:nvPr/>
          </p:nvGrpSpPr>
          <p:grpSpPr>
            <a:xfrm>
              <a:off x="7828150" y="2569975"/>
              <a:ext cx="3376750" cy="1428750"/>
              <a:chOff x="7828150" y="1495800"/>
              <a:chExt cx="3376750" cy="1428750"/>
            </a:xfrm>
          </p:grpSpPr>
          <p:pic>
            <p:nvPicPr>
              <p:cNvPr id="240" name="Google Shape;240;p29"/>
              <p:cNvPicPr preferRelativeResize="0"/>
              <p:nvPr/>
            </p:nvPicPr>
            <p:blipFill>
              <a:blip r:embed="rId5">
                <a:alphaModFix/>
              </a:blip>
              <a:stretch>
                <a:fillRect/>
              </a:stretch>
            </p:blipFill>
            <p:spPr>
              <a:xfrm>
                <a:off x="7828150" y="1495800"/>
                <a:ext cx="1428750" cy="1428750"/>
              </a:xfrm>
              <a:prstGeom prst="rect">
                <a:avLst/>
              </a:prstGeom>
              <a:noFill/>
              <a:ln>
                <a:noFill/>
              </a:ln>
            </p:spPr>
          </p:pic>
          <p:pic>
            <p:nvPicPr>
              <p:cNvPr id="245" name="Google Shape;245;p29"/>
              <p:cNvPicPr preferRelativeResize="0"/>
              <p:nvPr/>
            </p:nvPicPr>
            <p:blipFill>
              <a:blip r:embed="rId5">
                <a:alphaModFix/>
              </a:blip>
              <a:stretch>
                <a:fillRect/>
              </a:stretch>
            </p:blipFill>
            <p:spPr>
              <a:xfrm>
                <a:off x="8803825" y="1495800"/>
                <a:ext cx="1428750" cy="1428750"/>
              </a:xfrm>
              <a:prstGeom prst="rect">
                <a:avLst/>
              </a:prstGeom>
              <a:noFill/>
              <a:ln>
                <a:noFill/>
              </a:ln>
            </p:spPr>
          </p:pic>
          <p:pic>
            <p:nvPicPr>
              <p:cNvPr id="246" name="Google Shape;246;p29"/>
              <p:cNvPicPr preferRelativeResize="0"/>
              <p:nvPr/>
            </p:nvPicPr>
            <p:blipFill>
              <a:blip r:embed="rId5">
                <a:alphaModFix/>
              </a:blip>
              <a:stretch>
                <a:fillRect/>
              </a:stretch>
            </p:blipFill>
            <p:spPr>
              <a:xfrm>
                <a:off x="9776150" y="1495800"/>
                <a:ext cx="1428750" cy="1428750"/>
              </a:xfrm>
              <a:prstGeom prst="rect">
                <a:avLst/>
              </a:prstGeom>
              <a:noFill/>
              <a:ln>
                <a:noFill/>
              </a:ln>
            </p:spPr>
          </p:pic>
        </p:grpSp>
      </p:grpSp>
      <p:sp>
        <p:nvSpPr>
          <p:cNvPr id="4" name="Google Shape;238;p29">
            <a:extLst>
              <a:ext uri="{FF2B5EF4-FFF2-40B4-BE49-F238E27FC236}">
                <a16:creationId xmlns:a16="http://schemas.microsoft.com/office/drawing/2014/main" id="{ACAABE93-C8A6-DBDD-3B61-4390DE32F715}"/>
              </a:ext>
            </a:extLst>
          </p:cNvPr>
          <p:cNvSpPr txBox="1"/>
          <p:nvPr/>
        </p:nvSpPr>
        <p:spPr>
          <a:xfrm>
            <a:off x="4479665" y="3031097"/>
            <a:ext cx="12679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Researchers deem vuln not exploitable</a:t>
            </a:r>
            <a:endParaRPr sz="1600" dirty="0">
              <a:latin typeface="Calibri"/>
              <a:ea typeface="Calibri"/>
              <a:cs typeface="Calibri"/>
              <a:sym typeface="Calibri"/>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dissolve">
                                      <p:cBhvr>
                                        <p:cTn id="7" dur="500"/>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Effect transition="in" filter="dissolve">
                                      <p:cBhvr>
                                        <p:cTn id="12" dur="500"/>
                                        <p:tgtEl>
                                          <p:spTgt spid="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Rectangle 2">
            <a:extLst>
              <a:ext uri="{FF2B5EF4-FFF2-40B4-BE49-F238E27FC236}">
                <a16:creationId xmlns:a16="http://schemas.microsoft.com/office/drawing/2014/main" id="{D8C6F68A-EE16-4BA1-91D3-0BCE866DC977}"/>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B: Immorally-Obtained Data</a:t>
            </a:r>
            <a:endParaRPr b="1"/>
          </a:p>
          <a:p>
            <a:pPr marL="0" lvl="0" indent="0" algn="l" rtl="0">
              <a:spcBef>
                <a:spcPts val="0"/>
              </a:spcBef>
              <a:spcAft>
                <a:spcPts val="0"/>
              </a:spcAft>
              <a:buNone/>
            </a:pPr>
            <a:r>
              <a:rPr lang="en-US" sz="1300"/>
              <a:t>(some details may not reflect reality)</a:t>
            </a:r>
            <a:endParaRPr sz="1300"/>
          </a:p>
        </p:txBody>
      </p:sp>
      <p:sp>
        <p:nvSpPr>
          <p:cNvPr id="261" name="Google Shape;261;p31"/>
          <p:cNvSpPr txBox="1">
            <a:spLocks noGrp="1"/>
          </p:cNvSpPr>
          <p:nvPr>
            <p:ph type="body" idx="1"/>
          </p:nvPr>
        </p:nvSpPr>
        <p:spPr>
          <a:xfrm>
            <a:off x="838200" y="4379126"/>
            <a:ext cx="10515600" cy="1797774"/>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000"/>
              </a:spcBef>
              <a:spcAft>
                <a:spcPts val="0"/>
              </a:spcAft>
              <a:buSzPts val="2100"/>
              <a:buChar char="•"/>
            </a:pPr>
            <a:r>
              <a:rPr lang="en-US" sz="2100" b="1" dirty="0">
                <a:solidFill>
                  <a:srgbClr val="FFFF00"/>
                </a:solidFill>
              </a:rPr>
              <a:t>If not studied</a:t>
            </a:r>
            <a:r>
              <a:rPr lang="en-US" sz="2100" b="1" dirty="0"/>
              <a:t>: </a:t>
            </a:r>
            <a:r>
              <a:rPr lang="en-US" sz="2100" dirty="0"/>
              <a:t>The </a:t>
            </a:r>
            <a:r>
              <a:rPr lang="en-US" sz="2100" b="1" dirty="0"/>
              <a:t>stolen data</a:t>
            </a:r>
            <a:r>
              <a:rPr lang="en-US" sz="2100" dirty="0"/>
              <a:t> is from </a:t>
            </a:r>
            <a:r>
              <a:rPr lang="en-US" sz="2100" b="1" dirty="0"/>
              <a:t>people</a:t>
            </a:r>
            <a:r>
              <a:rPr lang="en-US" sz="2100" dirty="0"/>
              <a:t>; in choosing this option, the researchers </a:t>
            </a:r>
            <a:r>
              <a:rPr lang="en-US" sz="2100" b="1" dirty="0"/>
              <a:t>would not have further violated</a:t>
            </a:r>
            <a:r>
              <a:rPr lang="en-US" sz="2100" dirty="0"/>
              <a:t> their </a:t>
            </a:r>
            <a:r>
              <a:rPr lang="en-US" sz="2100" b="1" dirty="0"/>
              <a:t>privacy </a:t>
            </a:r>
            <a:r>
              <a:rPr lang="en-US" sz="2100" dirty="0"/>
              <a:t>and their right to </a:t>
            </a:r>
            <a:r>
              <a:rPr lang="en-US" sz="2100" b="1" dirty="0"/>
              <a:t>informed consent</a:t>
            </a:r>
            <a:endParaRPr sz="2100" b="1" dirty="0"/>
          </a:p>
          <a:p>
            <a:pPr marL="457200" lvl="0" indent="-361950" algn="l" rtl="0">
              <a:lnSpc>
                <a:spcPct val="115000"/>
              </a:lnSpc>
              <a:spcBef>
                <a:spcPts val="0"/>
              </a:spcBef>
              <a:spcAft>
                <a:spcPts val="0"/>
              </a:spcAft>
              <a:buSzPts val="2100"/>
              <a:buChar char="•"/>
            </a:pPr>
            <a:r>
              <a:rPr lang="en-US" sz="2100" b="1" dirty="0">
                <a:solidFill>
                  <a:srgbClr val="FFFF00"/>
                </a:solidFill>
              </a:rPr>
              <a:t>If studied</a:t>
            </a:r>
            <a:r>
              <a:rPr lang="en-US" sz="2100" b="1" dirty="0"/>
              <a:t>: </a:t>
            </a:r>
            <a:r>
              <a:rPr lang="en-US" sz="2100" dirty="0"/>
              <a:t>Result will help </a:t>
            </a:r>
            <a:r>
              <a:rPr lang="en-US" sz="2100" b="1" dirty="0"/>
              <a:t>prevent future job applicants</a:t>
            </a:r>
            <a:r>
              <a:rPr lang="en-US" sz="2100" dirty="0"/>
              <a:t> from </a:t>
            </a:r>
            <a:r>
              <a:rPr lang="en-US" sz="2100" b="1" dirty="0"/>
              <a:t>being harmed by biased or a vulnerable job-to-applicant AI matching system</a:t>
            </a:r>
            <a:endParaRPr sz="2100" dirty="0"/>
          </a:p>
        </p:txBody>
      </p:sp>
      <p:grpSp>
        <p:nvGrpSpPr>
          <p:cNvPr id="263" name="Google Shape;263;p31"/>
          <p:cNvGrpSpPr/>
          <p:nvPr/>
        </p:nvGrpSpPr>
        <p:grpSpPr>
          <a:xfrm>
            <a:off x="1317826" y="1684475"/>
            <a:ext cx="9643700" cy="2502925"/>
            <a:chOff x="1561200" y="1495800"/>
            <a:chExt cx="9643700" cy="2502925"/>
          </a:xfrm>
        </p:grpSpPr>
        <p:cxnSp>
          <p:nvCxnSpPr>
            <p:cNvPr id="264" name="Google Shape;264;p31"/>
            <p:cNvCxnSpPr/>
            <p:nvPr/>
          </p:nvCxnSpPr>
          <p:spPr>
            <a:xfrm>
              <a:off x="2989950" y="2204475"/>
              <a:ext cx="1677300" cy="11400"/>
            </a:xfrm>
            <a:prstGeom prst="straightConnector1">
              <a:avLst/>
            </a:prstGeom>
            <a:noFill/>
            <a:ln w="38100" cap="flat" cmpd="sng">
              <a:solidFill>
                <a:srgbClr val="38761D"/>
              </a:solidFill>
              <a:prstDash val="solid"/>
              <a:round/>
              <a:headEnd type="none" w="med" len="med"/>
              <a:tailEnd type="triangle" w="med" len="med"/>
            </a:ln>
          </p:spPr>
        </p:cxnSp>
        <p:pic>
          <p:nvPicPr>
            <p:cNvPr id="265" name="Google Shape;265;p31"/>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66" name="Google Shape;266;p31"/>
            <p:cNvCxnSpPr>
              <a:endCxn id="267" idx="1"/>
            </p:cNvCxnSpPr>
            <p:nvPr/>
          </p:nvCxnSpPr>
          <p:spPr>
            <a:xfrm>
              <a:off x="6095950" y="2204475"/>
              <a:ext cx="1732200" cy="5700"/>
            </a:xfrm>
            <a:prstGeom prst="straightConnector1">
              <a:avLst/>
            </a:prstGeom>
            <a:noFill/>
            <a:ln w="38100" cap="flat" cmpd="sng">
              <a:solidFill>
                <a:srgbClr val="38761D"/>
              </a:solidFill>
              <a:prstDash val="solid"/>
              <a:round/>
              <a:headEnd type="none" w="med" len="med"/>
              <a:tailEnd type="triangle" w="med" len="med"/>
            </a:ln>
          </p:spPr>
        </p:cxnSp>
        <p:sp>
          <p:nvSpPr>
            <p:cNvPr id="268" name="Google Shape;268;p31"/>
            <p:cNvSpPr txBox="1"/>
            <p:nvPr/>
          </p:nvSpPr>
          <p:spPr>
            <a:xfrm>
              <a:off x="2989950" y="2204475"/>
              <a:ext cx="167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Stolen Jobs Data Becomes Public</a:t>
              </a:r>
              <a:endParaRPr sz="1600" dirty="0">
                <a:latin typeface="Calibri"/>
                <a:ea typeface="Calibri"/>
                <a:cs typeface="Calibri"/>
                <a:sym typeface="Calibri"/>
              </a:endParaRPr>
            </a:p>
          </p:txBody>
        </p:sp>
        <p:sp>
          <p:nvSpPr>
            <p:cNvPr id="269" name="Google Shape;269;p31"/>
            <p:cNvSpPr txBox="1"/>
            <p:nvPr/>
          </p:nvSpPr>
          <p:spPr>
            <a:xfrm>
              <a:off x="6123425" y="1741800"/>
              <a:ext cx="167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Study</a:t>
              </a:r>
              <a:endParaRPr sz="1600" dirty="0">
                <a:latin typeface="Calibri"/>
                <a:ea typeface="Calibri"/>
                <a:cs typeface="Calibri"/>
                <a:sym typeface="Calibri"/>
              </a:endParaRPr>
            </a:p>
          </p:txBody>
        </p:sp>
        <p:sp>
          <p:nvSpPr>
            <p:cNvPr id="270" name="Google Shape;270;p31"/>
            <p:cNvSpPr txBox="1"/>
            <p:nvPr/>
          </p:nvSpPr>
          <p:spPr>
            <a:xfrm>
              <a:off x="6203300" y="2750538"/>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Study</a:t>
              </a:r>
              <a:endParaRPr sz="1600">
                <a:latin typeface="Calibri"/>
                <a:ea typeface="Calibri"/>
                <a:cs typeface="Calibri"/>
                <a:sym typeface="Calibri"/>
              </a:endParaRPr>
            </a:p>
          </p:txBody>
        </p:sp>
        <p:cxnSp>
          <p:nvCxnSpPr>
            <p:cNvPr id="271" name="Google Shape;271;p31"/>
            <p:cNvCxnSpPr>
              <a:endCxn id="272" idx="1"/>
            </p:cNvCxnSpPr>
            <p:nvPr/>
          </p:nvCxnSpPr>
          <p:spPr>
            <a:xfrm>
              <a:off x="6095950" y="2436550"/>
              <a:ext cx="1732200" cy="847800"/>
            </a:xfrm>
            <a:prstGeom prst="straightConnector1">
              <a:avLst/>
            </a:prstGeom>
            <a:noFill/>
            <a:ln w="38100" cap="flat" cmpd="sng">
              <a:solidFill>
                <a:srgbClr val="38761D"/>
              </a:solidFill>
              <a:prstDash val="solid"/>
              <a:round/>
              <a:headEnd type="none" w="med" len="med"/>
              <a:tailEnd type="triangle" w="med" len="med"/>
            </a:ln>
          </p:spPr>
        </p:cxnSp>
        <p:grpSp>
          <p:nvGrpSpPr>
            <p:cNvPr id="273" name="Google Shape;273;p31"/>
            <p:cNvGrpSpPr/>
            <p:nvPr/>
          </p:nvGrpSpPr>
          <p:grpSpPr>
            <a:xfrm>
              <a:off x="7828150" y="1495800"/>
              <a:ext cx="3376750" cy="1428750"/>
              <a:chOff x="7828150" y="1495800"/>
              <a:chExt cx="3376750" cy="1428750"/>
            </a:xfrm>
          </p:grpSpPr>
          <p:pic>
            <p:nvPicPr>
              <p:cNvPr id="267" name="Google Shape;267;p31"/>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4" name="Google Shape;274;p31"/>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5" name="Google Shape;275;p31"/>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276" name="Google Shape;276;p31"/>
            <p:cNvGrpSpPr/>
            <p:nvPr/>
          </p:nvGrpSpPr>
          <p:grpSpPr>
            <a:xfrm>
              <a:off x="7828150" y="2569975"/>
              <a:ext cx="3376750" cy="1428750"/>
              <a:chOff x="7828150" y="1495800"/>
              <a:chExt cx="3376750" cy="1428750"/>
            </a:xfrm>
          </p:grpSpPr>
          <p:pic>
            <p:nvPicPr>
              <p:cNvPr id="272" name="Google Shape;272;p31"/>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277" name="Google Shape;277;p31"/>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278" name="Google Shape;278;p31"/>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279" name="Google Shape;279;p31"/>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4" name="Google Shape;269;p31">
            <a:extLst>
              <a:ext uri="{FF2B5EF4-FFF2-40B4-BE49-F238E27FC236}">
                <a16:creationId xmlns:a16="http://schemas.microsoft.com/office/drawing/2014/main" id="{FD38951E-8C45-0864-2B24-FD14CDD992FA}"/>
              </a:ext>
            </a:extLst>
          </p:cNvPr>
          <p:cNvSpPr txBox="1"/>
          <p:nvPr/>
        </p:nvSpPr>
        <p:spPr>
          <a:xfrm>
            <a:off x="4478726" y="3070250"/>
            <a:ext cx="1237826"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Researchers want to study it</a:t>
            </a:r>
            <a:endParaRPr sz="1600" dirty="0">
              <a:latin typeface="Calibri"/>
              <a:ea typeface="Calibri"/>
              <a:cs typeface="Calibri"/>
              <a:sym typeface="Calibri"/>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dissolve">
                                      <p:cBhvr>
                                        <p:cTn id="7" dur="5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dissolve">
                                      <p:cBhvr>
                                        <p:cTn id="12" dur="500"/>
                                        <p:tgtEl>
                                          <p:spTgt spid="2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 name="Rectangle 1">
            <a:extLst>
              <a:ext uri="{FF2B5EF4-FFF2-40B4-BE49-F238E27FC236}">
                <a16:creationId xmlns:a16="http://schemas.microsoft.com/office/drawing/2014/main" id="{B266E010-468A-5A0B-45A8-1918EF77EB5A}"/>
              </a:ext>
            </a:extLst>
          </p:cNvPr>
          <p:cNvSpPr/>
          <p:nvPr/>
        </p:nvSpPr>
        <p:spPr>
          <a:xfrm>
            <a:off x="1081573" y="1591887"/>
            <a:ext cx="10028853" cy="2694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Scenario C: Inadvertent “Disclosure”</a:t>
            </a:r>
            <a:endParaRPr b="1"/>
          </a:p>
          <a:p>
            <a:pPr marL="0" lvl="0" indent="0" algn="l" rtl="0">
              <a:spcBef>
                <a:spcPts val="0"/>
              </a:spcBef>
              <a:spcAft>
                <a:spcPts val="0"/>
              </a:spcAft>
              <a:buNone/>
            </a:pPr>
            <a:r>
              <a:rPr lang="en-US" sz="1300"/>
              <a:t>(some details may not reflect reality)</a:t>
            </a:r>
            <a:endParaRPr sz="1300"/>
          </a:p>
        </p:txBody>
      </p:sp>
      <p:sp>
        <p:nvSpPr>
          <p:cNvPr id="294" name="Google Shape;294;p33"/>
          <p:cNvSpPr txBox="1">
            <a:spLocks noGrp="1"/>
          </p:cNvSpPr>
          <p:nvPr>
            <p:ph type="body" idx="1"/>
          </p:nvPr>
        </p:nvSpPr>
        <p:spPr>
          <a:xfrm>
            <a:off x="838200" y="4368206"/>
            <a:ext cx="10515600" cy="1808693"/>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Char char="•"/>
            </a:pPr>
            <a:r>
              <a:rPr lang="en-US" sz="2000" b="1" dirty="0">
                <a:solidFill>
                  <a:srgbClr val="FFFF00"/>
                </a:solidFill>
              </a:rPr>
              <a:t>If not reported</a:t>
            </a:r>
            <a:r>
              <a:rPr lang="en-US" sz="2000" b="1" dirty="0"/>
              <a:t>:</a:t>
            </a:r>
            <a:r>
              <a:rPr lang="en-US" sz="2000" dirty="0"/>
              <a:t> </a:t>
            </a:r>
            <a:r>
              <a:rPr lang="en-US" sz="2000" b="1" dirty="0"/>
              <a:t>Confidentiality </a:t>
            </a:r>
            <a:r>
              <a:rPr lang="en-US" sz="2000" dirty="0"/>
              <a:t>of PC process </a:t>
            </a:r>
            <a:r>
              <a:rPr lang="en-US" sz="2000" b="1" dirty="0"/>
              <a:t>preserved</a:t>
            </a:r>
            <a:r>
              <a:rPr lang="en-US" sz="2000" dirty="0"/>
              <a:t>; </a:t>
            </a:r>
            <a:r>
              <a:rPr lang="en-US" sz="2000" b="1" dirty="0"/>
              <a:t>authors </a:t>
            </a:r>
            <a:r>
              <a:rPr lang="en-US" sz="2000" dirty="0"/>
              <a:t>have </a:t>
            </a:r>
            <a:r>
              <a:rPr lang="en-US" sz="2000" b="1" dirty="0"/>
              <a:t>agency </a:t>
            </a:r>
            <a:r>
              <a:rPr lang="en-US" sz="2000" dirty="0"/>
              <a:t>over when and how they disclose</a:t>
            </a:r>
            <a:endParaRPr sz="2000" dirty="0"/>
          </a:p>
          <a:p>
            <a:pPr marL="457200" lvl="0" indent="-355600" algn="l" rtl="0">
              <a:lnSpc>
                <a:spcPct val="115000"/>
              </a:lnSpc>
              <a:spcBef>
                <a:spcPts val="0"/>
              </a:spcBef>
              <a:spcAft>
                <a:spcPts val="0"/>
              </a:spcAft>
              <a:buSzPts val="2000"/>
              <a:buChar char="•"/>
            </a:pPr>
            <a:r>
              <a:rPr lang="en-US" sz="2000" b="1" dirty="0">
                <a:solidFill>
                  <a:srgbClr val="FFFF00"/>
                </a:solidFill>
              </a:rPr>
              <a:t>If reported</a:t>
            </a:r>
            <a:r>
              <a:rPr lang="en-US" sz="2000" b="1" dirty="0"/>
              <a:t>: </a:t>
            </a:r>
            <a:r>
              <a:rPr lang="en-US" sz="2000" dirty="0"/>
              <a:t>Company C </a:t>
            </a:r>
            <a:r>
              <a:rPr lang="en-US" sz="2000" b="1" dirty="0"/>
              <a:t>checks</a:t>
            </a:r>
            <a:r>
              <a:rPr lang="en-US" sz="2000" dirty="0"/>
              <a:t> to see if the </a:t>
            </a:r>
            <a:r>
              <a:rPr lang="en-US" sz="2000" b="1" dirty="0"/>
              <a:t>vulnerability </a:t>
            </a:r>
            <a:r>
              <a:rPr lang="en-US" sz="2000" dirty="0"/>
              <a:t>is already being </a:t>
            </a:r>
            <a:r>
              <a:rPr lang="en-US" sz="2000" b="1" dirty="0"/>
              <a:t>exploited</a:t>
            </a:r>
            <a:r>
              <a:rPr lang="en-US" sz="2000" dirty="0"/>
              <a:t>; Company C can immediately </a:t>
            </a:r>
            <a:r>
              <a:rPr lang="en-US" sz="2000" b="1" dirty="0"/>
              <a:t>begin </a:t>
            </a:r>
            <a:r>
              <a:rPr lang="en-US" sz="2000" dirty="0"/>
              <a:t>working on </a:t>
            </a:r>
            <a:r>
              <a:rPr lang="en-US" sz="2000" b="1" dirty="0"/>
              <a:t>solutions </a:t>
            </a:r>
            <a:r>
              <a:rPr lang="en-US" sz="2000" dirty="0"/>
              <a:t>to </a:t>
            </a:r>
            <a:r>
              <a:rPr lang="en-US" sz="2000" b="1" dirty="0"/>
              <a:t>protect </a:t>
            </a:r>
            <a:r>
              <a:rPr lang="en-US" sz="2000" dirty="0"/>
              <a:t>their </a:t>
            </a:r>
            <a:r>
              <a:rPr lang="en-US" sz="2000" b="1" dirty="0"/>
              <a:t>users</a:t>
            </a:r>
            <a:r>
              <a:rPr lang="en-US" sz="2000" dirty="0"/>
              <a:t>; </a:t>
            </a:r>
            <a:r>
              <a:rPr lang="en-US" sz="2000" b="1" dirty="0"/>
              <a:t>users’</a:t>
            </a:r>
            <a:r>
              <a:rPr lang="en-US" sz="2000" dirty="0"/>
              <a:t> </a:t>
            </a:r>
            <a:r>
              <a:rPr lang="en-US" sz="2000" b="1" dirty="0"/>
              <a:t>security</a:t>
            </a:r>
            <a:r>
              <a:rPr lang="en-US" sz="2000" dirty="0"/>
              <a:t>,</a:t>
            </a:r>
            <a:r>
              <a:rPr lang="en-US" sz="2000" b="1" dirty="0"/>
              <a:t> privacy</a:t>
            </a:r>
            <a:r>
              <a:rPr lang="en-US" sz="2000" dirty="0"/>
              <a:t>, and</a:t>
            </a:r>
            <a:r>
              <a:rPr lang="en-US" sz="2000" b="1" dirty="0"/>
              <a:t> safety</a:t>
            </a:r>
            <a:r>
              <a:rPr lang="en-US" sz="2000" dirty="0"/>
              <a:t> will be </a:t>
            </a:r>
            <a:r>
              <a:rPr lang="en-US" sz="2000" b="1" dirty="0"/>
              <a:t>protected </a:t>
            </a:r>
            <a:r>
              <a:rPr lang="en-US" sz="2000" dirty="0"/>
              <a:t>before the vulnerability becomes public</a:t>
            </a:r>
            <a:r>
              <a:rPr lang="en-US" sz="2000" b="1" dirty="0"/>
              <a:t> </a:t>
            </a:r>
            <a:endParaRPr sz="2000" dirty="0"/>
          </a:p>
        </p:txBody>
      </p:sp>
      <p:grpSp>
        <p:nvGrpSpPr>
          <p:cNvPr id="296" name="Google Shape;296;p33"/>
          <p:cNvGrpSpPr/>
          <p:nvPr/>
        </p:nvGrpSpPr>
        <p:grpSpPr>
          <a:xfrm>
            <a:off x="1317827" y="1625462"/>
            <a:ext cx="9643700" cy="2502925"/>
            <a:chOff x="1561200" y="1495800"/>
            <a:chExt cx="9643700" cy="2502925"/>
          </a:xfrm>
        </p:grpSpPr>
        <p:cxnSp>
          <p:nvCxnSpPr>
            <p:cNvPr id="297" name="Google Shape;297;p33"/>
            <p:cNvCxnSpPr/>
            <p:nvPr/>
          </p:nvCxnSpPr>
          <p:spPr>
            <a:xfrm>
              <a:off x="2989950" y="2204475"/>
              <a:ext cx="1677300" cy="11400"/>
            </a:xfrm>
            <a:prstGeom prst="straightConnector1">
              <a:avLst/>
            </a:prstGeom>
            <a:noFill/>
            <a:ln w="38100" cap="flat" cmpd="sng">
              <a:solidFill>
                <a:srgbClr val="FF9900"/>
              </a:solidFill>
              <a:prstDash val="solid"/>
              <a:round/>
              <a:headEnd type="none" w="med" len="med"/>
              <a:tailEnd type="triangle" w="med" len="med"/>
            </a:ln>
          </p:spPr>
        </p:cxnSp>
        <p:pic>
          <p:nvPicPr>
            <p:cNvPr id="298" name="Google Shape;298;p33"/>
            <p:cNvPicPr preferRelativeResize="0"/>
            <p:nvPr/>
          </p:nvPicPr>
          <p:blipFill>
            <a:blip r:embed="rId3">
              <a:alphaModFix/>
            </a:blip>
            <a:stretch>
              <a:fillRect/>
            </a:stretch>
          </p:blipFill>
          <p:spPr>
            <a:xfrm>
              <a:off x="4667250" y="1495800"/>
              <a:ext cx="1428750" cy="1428750"/>
            </a:xfrm>
            <a:prstGeom prst="rect">
              <a:avLst/>
            </a:prstGeom>
            <a:noFill/>
            <a:ln>
              <a:noFill/>
            </a:ln>
          </p:spPr>
        </p:pic>
        <p:cxnSp>
          <p:nvCxnSpPr>
            <p:cNvPr id="299" name="Google Shape;299;p33"/>
            <p:cNvCxnSpPr>
              <a:endCxn id="300" idx="1"/>
            </p:cNvCxnSpPr>
            <p:nvPr/>
          </p:nvCxnSpPr>
          <p:spPr>
            <a:xfrm>
              <a:off x="6095950" y="2204475"/>
              <a:ext cx="1732200" cy="5700"/>
            </a:xfrm>
            <a:prstGeom prst="straightConnector1">
              <a:avLst/>
            </a:prstGeom>
            <a:noFill/>
            <a:ln w="38100" cap="flat" cmpd="sng">
              <a:solidFill>
                <a:srgbClr val="FF9900"/>
              </a:solidFill>
              <a:prstDash val="solid"/>
              <a:round/>
              <a:headEnd type="none" w="med" len="med"/>
              <a:tailEnd type="triangle" w="med" len="med"/>
            </a:ln>
          </p:spPr>
        </p:cxnSp>
        <p:sp>
          <p:nvSpPr>
            <p:cNvPr id="301" name="Google Shape;301;p33"/>
            <p:cNvSpPr txBox="1"/>
            <p:nvPr/>
          </p:nvSpPr>
          <p:spPr>
            <a:xfrm>
              <a:off x="2989950" y="2239730"/>
              <a:ext cx="16773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Undisclosed Vulnerability Submitted in Research Paper</a:t>
              </a:r>
              <a:endParaRPr sz="1600" dirty="0">
                <a:latin typeface="Calibri"/>
                <a:ea typeface="Calibri"/>
                <a:cs typeface="Calibri"/>
                <a:sym typeface="Calibri"/>
              </a:endParaRPr>
            </a:p>
          </p:txBody>
        </p:sp>
        <p:sp>
          <p:nvSpPr>
            <p:cNvPr id="302" name="Google Shape;302;p33"/>
            <p:cNvSpPr txBox="1"/>
            <p:nvPr/>
          </p:nvSpPr>
          <p:spPr>
            <a:xfrm>
              <a:off x="6123425" y="1741800"/>
              <a:ext cx="163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Do Not Report</a:t>
              </a:r>
              <a:endParaRPr sz="1600" dirty="0">
                <a:latin typeface="Calibri"/>
                <a:ea typeface="Calibri"/>
                <a:cs typeface="Calibri"/>
                <a:sym typeface="Calibri"/>
              </a:endParaRPr>
            </a:p>
          </p:txBody>
        </p:sp>
        <p:sp>
          <p:nvSpPr>
            <p:cNvPr id="303" name="Google Shape;303;p33"/>
            <p:cNvSpPr txBox="1"/>
            <p:nvPr/>
          </p:nvSpPr>
          <p:spPr>
            <a:xfrm>
              <a:off x="6123425" y="2727713"/>
              <a:ext cx="167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Report</a:t>
              </a:r>
              <a:endParaRPr sz="1600">
                <a:latin typeface="Calibri"/>
                <a:ea typeface="Calibri"/>
                <a:cs typeface="Calibri"/>
                <a:sym typeface="Calibri"/>
              </a:endParaRPr>
            </a:p>
          </p:txBody>
        </p:sp>
        <p:cxnSp>
          <p:nvCxnSpPr>
            <p:cNvPr id="304" name="Google Shape;304;p33"/>
            <p:cNvCxnSpPr>
              <a:endCxn id="305" idx="1"/>
            </p:cNvCxnSpPr>
            <p:nvPr/>
          </p:nvCxnSpPr>
          <p:spPr>
            <a:xfrm>
              <a:off x="6095950" y="2436550"/>
              <a:ext cx="1732200" cy="847800"/>
            </a:xfrm>
            <a:prstGeom prst="straightConnector1">
              <a:avLst/>
            </a:prstGeom>
            <a:noFill/>
            <a:ln w="38100" cap="flat" cmpd="sng">
              <a:solidFill>
                <a:srgbClr val="FF9900"/>
              </a:solidFill>
              <a:prstDash val="solid"/>
              <a:round/>
              <a:headEnd type="none" w="med" len="med"/>
              <a:tailEnd type="triangle" w="med" len="med"/>
            </a:ln>
          </p:spPr>
        </p:cxnSp>
        <p:grpSp>
          <p:nvGrpSpPr>
            <p:cNvPr id="306" name="Google Shape;306;p33"/>
            <p:cNvGrpSpPr/>
            <p:nvPr/>
          </p:nvGrpSpPr>
          <p:grpSpPr>
            <a:xfrm>
              <a:off x="7828150" y="1495800"/>
              <a:ext cx="3376750" cy="1428750"/>
              <a:chOff x="7828150" y="1495800"/>
              <a:chExt cx="3376750" cy="1428750"/>
            </a:xfrm>
          </p:grpSpPr>
          <p:pic>
            <p:nvPicPr>
              <p:cNvPr id="300" name="Google Shape;300;p33"/>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07" name="Google Shape;307;p33"/>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08" name="Google Shape;308;p33"/>
              <p:cNvPicPr preferRelativeResize="0"/>
              <p:nvPr/>
            </p:nvPicPr>
            <p:blipFill>
              <a:blip r:embed="rId4">
                <a:alphaModFix/>
              </a:blip>
              <a:stretch>
                <a:fillRect/>
              </a:stretch>
            </p:blipFill>
            <p:spPr>
              <a:xfrm>
                <a:off x="9776150" y="1495800"/>
                <a:ext cx="1428750" cy="1428750"/>
              </a:xfrm>
              <a:prstGeom prst="rect">
                <a:avLst/>
              </a:prstGeom>
              <a:noFill/>
              <a:ln>
                <a:noFill/>
              </a:ln>
            </p:spPr>
          </p:pic>
        </p:grpSp>
        <p:grpSp>
          <p:nvGrpSpPr>
            <p:cNvPr id="309" name="Google Shape;309;p33"/>
            <p:cNvGrpSpPr/>
            <p:nvPr/>
          </p:nvGrpSpPr>
          <p:grpSpPr>
            <a:xfrm>
              <a:off x="7828150" y="2569975"/>
              <a:ext cx="3376750" cy="1428750"/>
              <a:chOff x="7828150" y="1495800"/>
              <a:chExt cx="3376750" cy="1428750"/>
            </a:xfrm>
          </p:grpSpPr>
          <p:pic>
            <p:nvPicPr>
              <p:cNvPr id="305" name="Google Shape;305;p33"/>
              <p:cNvPicPr preferRelativeResize="0"/>
              <p:nvPr/>
            </p:nvPicPr>
            <p:blipFill>
              <a:blip r:embed="rId4">
                <a:alphaModFix/>
              </a:blip>
              <a:stretch>
                <a:fillRect/>
              </a:stretch>
            </p:blipFill>
            <p:spPr>
              <a:xfrm>
                <a:off x="7828150" y="1495800"/>
                <a:ext cx="1428750" cy="1428750"/>
              </a:xfrm>
              <a:prstGeom prst="rect">
                <a:avLst/>
              </a:prstGeom>
              <a:noFill/>
              <a:ln>
                <a:noFill/>
              </a:ln>
            </p:spPr>
          </p:pic>
          <p:pic>
            <p:nvPicPr>
              <p:cNvPr id="310" name="Google Shape;310;p33"/>
              <p:cNvPicPr preferRelativeResize="0"/>
              <p:nvPr/>
            </p:nvPicPr>
            <p:blipFill>
              <a:blip r:embed="rId4">
                <a:alphaModFix/>
              </a:blip>
              <a:stretch>
                <a:fillRect/>
              </a:stretch>
            </p:blipFill>
            <p:spPr>
              <a:xfrm>
                <a:off x="8803825" y="1495800"/>
                <a:ext cx="1428750" cy="1428750"/>
              </a:xfrm>
              <a:prstGeom prst="rect">
                <a:avLst/>
              </a:prstGeom>
              <a:noFill/>
              <a:ln>
                <a:noFill/>
              </a:ln>
            </p:spPr>
          </p:pic>
          <p:pic>
            <p:nvPicPr>
              <p:cNvPr id="311" name="Google Shape;311;p33"/>
              <p:cNvPicPr preferRelativeResize="0"/>
              <p:nvPr/>
            </p:nvPicPr>
            <p:blipFill>
              <a:blip r:embed="rId4">
                <a:alphaModFix/>
              </a:blip>
              <a:stretch>
                <a:fillRect/>
              </a:stretch>
            </p:blipFill>
            <p:spPr>
              <a:xfrm>
                <a:off x="9776150" y="1495800"/>
                <a:ext cx="1428750" cy="1428750"/>
              </a:xfrm>
              <a:prstGeom prst="rect">
                <a:avLst/>
              </a:prstGeom>
              <a:noFill/>
              <a:ln>
                <a:noFill/>
              </a:ln>
            </p:spPr>
          </p:pic>
        </p:grpSp>
        <p:pic>
          <p:nvPicPr>
            <p:cNvPr id="312" name="Google Shape;312;p33"/>
            <p:cNvPicPr preferRelativeResize="0"/>
            <p:nvPr/>
          </p:nvPicPr>
          <p:blipFill>
            <a:blip r:embed="rId5">
              <a:alphaModFix/>
            </a:blip>
            <a:stretch>
              <a:fillRect/>
            </a:stretch>
          </p:blipFill>
          <p:spPr>
            <a:xfrm>
              <a:off x="1561200" y="1495800"/>
              <a:ext cx="1428750" cy="1428750"/>
            </a:xfrm>
            <a:prstGeom prst="rect">
              <a:avLst/>
            </a:prstGeom>
            <a:noFill/>
            <a:ln>
              <a:noFill/>
            </a:ln>
          </p:spPr>
        </p:pic>
      </p:grpSp>
      <p:sp>
        <p:nvSpPr>
          <p:cNvPr id="3" name="Google Shape;301;p33">
            <a:extLst>
              <a:ext uri="{FF2B5EF4-FFF2-40B4-BE49-F238E27FC236}">
                <a16:creationId xmlns:a16="http://schemas.microsoft.com/office/drawing/2014/main" id="{1159877C-0BBF-DFCB-A418-F1A49614CBAA}"/>
              </a:ext>
            </a:extLst>
          </p:cNvPr>
          <p:cNvSpPr txBox="1"/>
          <p:nvPr/>
        </p:nvSpPr>
        <p:spPr>
          <a:xfrm>
            <a:off x="4493001" y="3004820"/>
            <a:ext cx="1210677"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libri"/>
                <a:ea typeface="Calibri"/>
                <a:cs typeface="Calibri"/>
                <a:sym typeface="Calibri"/>
              </a:rPr>
              <a:t>Vuln owner on PC reads the paper</a:t>
            </a:r>
            <a:endParaRPr sz="1600" dirty="0">
              <a:latin typeface="Calibri"/>
              <a:ea typeface="Calibri"/>
              <a:cs typeface="Calibri"/>
              <a:sym typeface="Calibri"/>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dissolve">
                                      <p:cBhvr>
                                        <p:cTn id="7" dur="5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Effect transition="in" filter="dissolve">
                                      <p:cBhvr>
                                        <p:cTn id="12" dur="500"/>
                                        <p:tgtEl>
                                          <p:spTgt spid="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81E7-EB71-2D38-29DD-58C10AC89EA9}"/>
              </a:ext>
            </a:extLst>
          </p:cNvPr>
          <p:cNvSpPr>
            <a:spLocks noGrp="1"/>
          </p:cNvSpPr>
          <p:nvPr>
            <p:ph type="title"/>
          </p:nvPr>
        </p:nvSpPr>
        <p:spPr/>
        <p:txBody>
          <a:bodyPr/>
          <a:lstStyle/>
          <a:p>
            <a:r>
              <a:rPr lang="en-US" dirty="0"/>
              <a:t>How to evaluate these choices?</a:t>
            </a:r>
          </a:p>
        </p:txBody>
      </p:sp>
      <p:sp>
        <p:nvSpPr>
          <p:cNvPr id="3" name="Content Placeholder 2">
            <a:extLst>
              <a:ext uri="{FF2B5EF4-FFF2-40B4-BE49-F238E27FC236}">
                <a16:creationId xmlns:a16="http://schemas.microsoft.com/office/drawing/2014/main" id="{7C78E3C9-0303-7611-7C3B-DE74DC424A0F}"/>
              </a:ext>
            </a:extLst>
          </p:cNvPr>
          <p:cNvSpPr>
            <a:spLocks noGrp="1"/>
          </p:cNvSpPr>
          <p:nvPr>
            <p:ph idx="1"/>
          </p:nvPr>
        </p:nvSpPr>
        <p:spPr/>
        <p:txBody>
          <a:bodyPr/>
          <a:lstStyle/>
          <a:p>
            <a:pPr marL="0" indent="0" algn="ctr">
              <a:buNone/>
            </a:pPr>
            <a:r>
              <a:rPr lang="en-US" sz="3400" dirty="0">
                <a:solidFill>
                  <a:schemeClr val="accent5">
                    <a:lumMod val="60000"/>
                    <a:lumOff val="40000"/>
                  </a:schemeClr>
                </a:solidFill>
              </a:rPr>
              <a:t>Review them using </a:t>
            </a:r>
            <a:r>
              <a:rPr lang="en-US" sz="3400" b="1" dirty="0">
                <a:solidFill>
                  <a:srgbClr val="FFFF00"/>
                </a:solidFill>
              </a:rPr>
              <a:t>moral</a:t>
            </a:r>
            <a:r>
              <a:rPr lang="en-US" sz="3400" b="1" dirty="0">
                <a:solidFill>
                  <a:schemeClr val="accent6">
                    <a:lumMod val="60000"/>
                    <a:lumOff val="40000"/>
                  </a:schemeClr>
                </a:solidFill>
              </a:rPr>
              <a:t> / </a:t>
            </a:r>
            <a:r>
              <a:rPr lang="en-US" sz="3400" b="1" dirty="0">
                <a:solidFill>
                  <a:srgbClr val="FFFF00"/>
                </a:solidFill>
              </a:rPr>
              <a:t>ethical</a:t>
            </a:r>
            <a:r>
              <a:rPr lang="en-US" sz="3400" b="1" dirty="0">
                <a:solidFill>
                  <a:schemeClr val="accent6">
                    <a:lumMod val="60000"/>
                    <a:lumOff val="40000"/>
                  </a:schemeClr>
                </a:solidFill>
              </a:rPr>
              <a:t> </a:t>
            </a:r>
            <a:r>
              <a:rPr lang="en-US" sz="3400" b="1" dirty="0">
                <a:solidFill>
                  <a:schemeClr val="accent5">
                    <a:lumMod val="60000"/>
                    <a:lumOff val="40000"/>
                  </a:schemeClr>
                </a:solidFill>
              </a:rPr>
              <a:t>frameworks</a:t>
            </a:r>
          </a:p>
          <a:p>
            <a:pPr fontAlgn="base"/>
            <a:endParaRPr lang="en-US" b="1" dirty="0"/>
          </a:p>
          <a:p>
            <a:pPr fontAlgn="base"/>
            <a:r>
              <a:rPr lang="en-US" b="1" dirty="0">
                <a:solidFill>
                  <a:srgbClr val="FFFF00"/>
                </a:solidFill>
              </a:rPr>
              <a:t>Ethics</a:t>
            </a:r>
            <a:r>
              <a:rPr lang="en-US" dirty="0"/>
              <a:t>: The academic / professional engagement with moral questions</a:t>
            </a:r>
          </a:p>
          <a:p>
            <a:pPr fontAlgn="base"/>
            <a:r>
              <a:rPr lang="en-US" b="1" dirty="0">
                <a:solidFill>
                  <a:srgbClr val="FFFF00"/>
                </a:solidFill>
              </a:rPr>
              <a:t>Morality</a:t>
            </a:r>
            <a:r>
              <a:rPr lang="en-US" dirty="0"/>
              <a:t>: The scope of this engagement, i.e., the sum of all moral considerations, what we owe each other, e.g., not to harm others, respect their rights</a:t>
            </a:r>
          </a:p>
          <a:p>
            <a:pPr lvl="1" fontAlgn="base"/>
            <a:r>
              <a:rPr lang="en-US" dirty="0"/>
              <a:t>E.g., use </a:t>
            </a:r>
            <a:r>
              <a:rPr lang="en-US" b="1" dirty="0"/>
              <a:t>ethics </a:t>
            </a:r>
            <a:r>
              <a:rPr lang="en-US" dirty="0"/>
              <a:t>to determine if something (e.g., an action) is </a:t>
            </a:r>
            <a:r>
              <a:rPr lang="en-US" b="1" dirty="0"/>
              <a:t>moral</a:t>
            </a:r>
            <a:endParaRPr lang="en-US" dirty="0"/>
          </a:p>
        </p:txBody>
      </p:sp>
    </p:spTree>
    <p:extLst>
      <p:ext uri="{BB962C8B-B14F-4D97-AF65-F5344CB8AC3E}">
        <p14:creationId xmlns:p14="http://schemas.microsoft.com/office/powerpoint/2010/main" val="3663216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Consequentialist Ethics (Utilitarianism)</a:t>
            </a:r>
            <a:endParaRPr b="1" dirty="0"/>
          </a:p>
        </p:txBody>
      </p:sp>
      <p:sp>
        <p:nvSpPr>
          <p:cNvPr id="350" name="Google Shape;350;p3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000"/>
              </a:spcBef>
              <a:spcAft>
                <a:spcPts val="0"/>
              </a:spcAft>
              <a:buSzPts val="1400"/>
              <a:buChar char="●"/>
            </a:pPr>
            <a:r>
              <a:rPr lang="en-US" sz="2400" dirty="0"/>
              <a:t>Focuses on </a:t>
            </a:r>
            <a:r>
              <a:rPr lang="en-US" sz="2400" b="1" dirty="0"/>
              <a:t>consequences </a:t>
            </a:r>
            <a:r>
              <a:rPr lang="en-US" sz="2400" dirty="0"/>
              <a:t>of actions, policies, institutions</a:t>
            </a:r>
            <a:endParaRPr sz="2400" dirty="0"/>
          </a:p>
          <a:p>
            <a:pPr marL="457200" lvl="0" indent="-317500" algn="l" rtl="0">
              <a:lnSpc>
                <a:spcPct val="115000"/>
              </a:lnSpc>
              <a:spcBef>
                <a:spcPts val="0"/>
              </a:spcBef>
              <a:spcAft>
                <a:spcPts val="0"/>
              </a:spcAft>
              <a:buSzPts val="1400"/>
              <a:buChar char="●"/>
            </a:pPr>
            <a:r>
              <a:rPr lang="en-US" sz="2400" b="1" dirty="0">
                <a:solidFill>
                  <a:srgbClr val="FFFF00"/>
                </a:solidFill>
              </a:rPr>
              <a:t>Utilitarianism</a:t>
            </a:r>
            <a:r>
              <a:rPr lang="en-US" sz="2400" dirty="0"/>
              <a:t>: example of consequentialism in which consequences are measured with respect to well-being</a:t>
            </a:r>
            <a:endParaRPr sz="2400" dirty="0"/>
          </a:p>
          <a:p>
            <a:pPr marL="457200" lvl="0" indent="-317500" algn="l" rtl="0">
              <a:lnSpc>
                <a:spcPct val="115000"/>
              </a:lnSpc>
              <a:spcBef>
                <a:spcPts val="0"/>
              </a:spcBef>
              <a:spcAft>
                <a:spcPts val="0"/>
              </a:spcAft>
              <a:buSzPts val="1400"/>
              <a:buChar char="●"/>
            </a:pPr>
            <a:r>
              <a:rPr lang="en-US" sz="2400" dirty="0"/>
              <a:t>Different instances of utilitarianism take different definitions for well-being:</a:t>
            </a:r>
            <a:endParaRPr sz="2400" dirty="0"/>
          </a:p>
          <a:p>
            <a:pPr marL="914400" lvl="1" indent="-317500" algn="l" rtl="0">
              <a:lnSpc>
                <a:spcPct val="115000"/>
              </a:lnSpc>
              <a:spcBef>
                <a:spcPts val="0"/>
              </a:spcBef>
              <a:spcAft>
                <a:spcPts val="0"/>
              </a:spcAft>
              <a:buSzPts val="1400"/>
              <a:buChar char="○"/>
            </a:pPr>
            <a:r>
              <a:rPr lang="en-US" sz="2000" b="1" dirty="0">
                <a:solidFill>
                  <a:schemeClr val="accent6">
                    <a:lumMod val="60000"/>
                    <a:lumOff val="40000"/>
                  </a:schemeClr>
                </a:solidFill>
              </a:rPr>
              <a:t>Hedonic utilitarianism</a:t>
            </a:r>
            <a:r>
              <a:rPr lang="en-US" sz="2000" dirty="0"/>
              <a:t>: Actions are morally right if they promote the </a:t>
            </a:r>
            <a:r>
              <a:rPr lang="en-US" sz="2000" b="1" dirty="0">
                <a:solidFill>
                  <a:schemeClr val="accent6">
                    <a:lumMod val="60000"/>
                    <a:lumOff val="40000"/>
                  </a:schemeClr>
                </a:solidFill>
              </a:rPr>
              <a:t>greatest happiness </a:t>
            </a:r>
            <a:r>
              <a:rPr lang="en-US" sz="2000" dirty="0"/>
              <a:t>for the </a:t>
            </a:r>
            <a:r>
              <a:rPr lang="en-US" sz="2000" b="1" dirty="0"/>
              <a:t>greatest number of people</a:t>
            </a:r>
            <a:endParaRPr sz="2000" b="1" dirty="0"/>
          </a:p>
          <a:p>
            <a:pPr marL="914400" lvl="1" indent="-317500" algn="l" rtl="0">
              <a:lnSpc>
                <a:spcPct val="115000"/>
              </a:lnSpc>
              <a:spcBef>
                <a:spcPts val="0"/>
              </a:spcBef>
              <a:spcAft>
                <a:spcPts val="0"/>
              </a:spcAft>
              <a:buSzPts val="1400"/>
              <a:buChar char="○"/>
            </a:pPr>
            <a:r>
              <a:rPr lang="en-US" sz="2000" b="1" dirty="0">
                <a:solidFill>
                  <a:schemeClr val="accent1">
                    <a:lumMod val="60000"/>
                    <a:lumOff val="40000"/>
                  </a:schemeClr>
                </a:solidFill>
              </a:rPr>
              <a:t>Objective list utilitarianism</a:t>
            </a:r>
            <a:r>
              <a:rPr lang="en-US" sz="2000" dirty="0"/>
              <a:t>: Actions are morally right if they promote the </a:t>
            </a:r>
            <a:r>
              <a:rPr lang="en-US" sz="2000" b="1" dirty="0"/>
              <a:t>greatest benefits</a:t>
            </a:r>
            <a:r>
              <a:rPr lang="en-US" sz="2000" dirty="0"/>
              <a:t> from an </a:t>
            </a:r>
            <a:r>
              <a:rPr lang="en-US" sz="2000" b="1" dirty="0">
                <a:solidFill>
                  <a:schemeClr val="accent1">
                    <a:lumMod val="60000"/>
                    <a:lumOff val="40000"/>
                  </a:schemeClr>
                </a:solidFill>
              </a:rPr>
              <a:t>objective list</a:t>
            </a:r>
            <a:r>
              <a:rPr lang="en-US" sz="2000" dirty="0">
                <a:solidFill>
                  <a:schemeClr val="accent1">
                    <a:lumMod val="60000"/>
                    <a:lumOff val="40000"/>
                  </a:schemeClr>
                </a:solidFill>
              </a:rPr>
              <a:t> </a:t>
            </a:r>
            <a:r>
              <a:rPr lang="en-US" sz="2000" dirty="0"/>
              <a:t>for the </a:t>
            </a:r>
            <a:r>
              <a:rPr lang="en-US" sz="2000" b="1" dirty="0"/>
              <a:t>greatest number of people</a:t>
            </a:r>
            <a:r>
              <a:rPr lang="en-US" sz="2000" dirty="0"/>
              <a:t> (e.g., </a:t>
            </a:r>
            <a:r>
              <a:rPr lang="en-US" sz="2000" dirty="0">
                <a:solidFill>
                  <a:schemeClr val="accent1">
                    <a:lumMod val="60000"/>
                    <a:lumOff val="40000"/>
                  </a:schemeClr>
                </a:solidFill>
              </a:rPr>
              <a:t>health, wealth, access to resources</a:t>
            </a:r>
            <a:r>
              <a:rPr lang="en-US" sz="2000" dirty="0"/>
              <a:t>)</a:t>
            </a:r>
            <a:endParaRPr sz="2000" dirty="0"/>
          </a:p>
          <a:p>
            <a:pPr marL="457200" lvl="0" indent="-317500" algn="l" rtl="0">
              <a:lnSpc>
                <a:spcPct val="115000"/>
              </a:lnSpc>
              <a:spcBef>
                <a:spcPts val="0"/>
              </a:spcBef>
              <a:spcAft>
                <a:spcPts val="0"/>
              </a:spcAft>
              <a:buSzPts val="1400"/>
              <a:buChar char="●"/>
            </a:pPr>
            <a:r>
              <a:rPr lang="en-US" sz="2400" dirty="0"/>
              <a:t>To assess, </a:t>
            </a:r>
            <a:r>
              <a:rPr lang="en-US" sz="2400" b="1" dirty="0"/>
              <a:t>count numbers</a:t>
            </a:r>
            <a:r>
              <a:rPr lang="en-US" sz="2400" dirty="0"/>
              <a:t> and </a:t>
            </a:r>
            <a:r>
              <a:rPr lang="en-US" sz="2400" b="1" dirty="0"/>
              <a:t>weigh benefits / harms</a:t>
            </a:r>
            <a:r>
              <a:rPr lang="en-US" sz="2400" dirty="0"/>
              <a:t>, e.g., five deaths are worse than one → </a:t>
            </a:r>
            <a:r>
              <a:rPr lang="en-US" sz="2400" dirty="0">
                <a:solidFill>
                  <a:srgbClr val="FFFF00"/>
                </a:solidFill>
              </a:rPr>
              <a:t>consequentialists would </a:t>
            </a:r>
            <a:r>
              <a:rPr lang="en-US" sz="2400" b="1" dirty="0">
                <a:solidFill>
                  <a:srgbClr val="FFFF00"/>
                </a:solidFill>
              </a:rPr>
              <a:t>change the trolley’s tracks</a:t>
            </a:r>
            <a:endParaRPr sz="2400" b="1" dirty="0">
              <a:solidFill>
                <a:srgbClr val="FFFF00"/>
              </a:solidFill>
            </a:endParaRPr>
          </a:p>
        </p:txBody>
      </p:sp>
      <p:sp>
        <p:nvSpPr>
          <p:cNvPr id="351" name="Google Shape;351;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0">
                                            <p:txEl>
                                              <p:pRg st="2" end="2"/>
                                            </p:txEl>
                                          </p:spTgt>
                                        </p:tgtEl>
                                        <p:attrNameLst>
                                          <p:attrName>style.visibility</p:attrName>
                                        </p:attrNameLst>
                                      </p:cBhvr>
                                      <p:to>
                                        <p:strVal val="visible"/>
                                      </p:to>
                                    </p:set>
                                    <p:animEffect transition="in" filter="dissolve">
                                      <p:cBhvr>
                                        <p:cTn id="7" dur="500"/>
                                        <p:tgtEl>
                                          <p:spTgt spid="350">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0">
                                            <p:txEl>
                                              <p:pRg st="3" end="3"/>
                                            </p:txEl>
                                          </p:spTgt>
                                        </p:tgtEl>
                                        <p:attrNameLst>
                                          <p:attrName>style.visibility</p:attrName>
                                        </p:attrNameLst>
                                      </p:cBhvr>
                                      <p:to>
                                        <p:strVal val="visible"/>
                                      </p:to>
                                    </p:set>
                                    <p:animEffect transition="in" filter="dissolve">
                                      <p:cBhvr>
                                        <p:cTn id="10" dur="500"/>
                                        <p:tgtEl>
                                          <p:spTgt spid="350">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0">
                                            <p:txEl>
                                              <p:pRg st="4" end="4"/>
                                            </p:txEl>
                                          </p:spTgt>
                                        </p:tgtEl>
                                        <p:attrNameLst>
                                          <p:attrName>style.visibility</p:attrName>
                                        </p:attrNameLst>
                                      </p:cBhvr>
                                      <p:to>
                                        <p:strVal val="visible"/>
                                      </p:to>
                                    </p:set>
                                    <p:animEffect transition="in" filter="dissolve">
                                      <p:cBhvr>
                                        <p:cTn id="13" dur="500"/>
                                        <p:tgtEl>
                                          <p:spTgt spid="35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50">
                                            <p:txEl>
                                              <p:pRg st="5" end="5"/>
                                            </p:txEl>
                                          </p:spTgt>
                                        </p:tgtEl>
                                        <p:attrNameLst>
                                          <p:attrName>style.visibility</p:attrName>
                                        </p:attrNameLst>
                                      </p:cBhvr>
                                      <p:to>
                                        <p:strVal val="visible"/>
                                      </p:to>
                                    </p:set>
                                    <p:animEffect transition="in" filter="dissolve">
                                      <p:cBhvr>
                                        <p:cTn id="18" dur="500"/>
                                        <p:tgtEl>
                                          <p:spTgt spid="3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13069</TotalTime>
  <Words>5071</Words>
  <Application>Microsoft Macintosh PowerPoint</Application>
  <PresentationFormat>Widescreen</PresentationFormat>
  <Paragraphs>337</Paragraphs>
  <Slides>36</Slides>
  <Notes>27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Empirical Security &amp; Privacy, for Humans</vt:lpstr>
      <vt:lpstr>Readings</vt:lpstr>
      <vt:lpstr>Readings</vt:lpstr>
      <vt:lpstr>A Classic Dilemma: The Trolley Problem</vt:lpstr>
      <vt:lpstr>Scenario A: Medical Device Vulnerability (some details may not reflect reality)</vt:lpstr>
      <vt:lpstr>Scenario B: Immorally-Obtained Data (some details may not reflect reality)</vt:lpstr>
      <vt:lpstr>Scenario C: Inadvertent “Disclosure” (some details may not reflect reality)</vt:lpstr>
      <vt:lpstr>How to evaluate these choices?</vt:lpstr>
      <vt:lpstr>Consequentialist Ethics (Utilitarianism)</vt:lpstr>
      <vt:lpstr>Deontological Ethics (Fundamental Rights)</vt:lpstr>
      <vt:lpstr>Scenario A: Medical Device Vulnerability (some details may not reflect reality)</vt:lpstr>
      <vt:lpstr>Scenario A: Medical Device Vulnerability (some details may not reflect reality)</vt:lpstr>
      <vt:lpstr>Scenario A: Medical Device Vulnerability (some details may not reflect reality)</vt:lpstr>
      <vt:lpstr>Scenario B: Immorally-Obtained Data (some details may not reflect reality)</vt:lpstr>
      <vt:lpstr>Scenario B: Immorally-Obtained Data (some details may not reflect reality)</vt:lpstr>
      <vt:lpstr>Scenario B: Immorally-Obtained Data (some details may not reflect reality)</vt:lpstr>
      <vt:lpstr>Scenario C: Inadvertent “Disclosure” (some details may not reflect reality)</vt:lpstr>
      <vt:lpstr>Scenario C: Inadvertent “Disclosure” (some details may not reflect reality)</vt:lpstr>
      <vt:lpstr>Scenario C: Inadvertent “Disclosure” (some details may not reflect reality)</vt:lpstr>
      <vt:lpstr>Discussion</vt:lpstr>
      <vt:lpstr>Their recommendations</vt:lpstr>
      <vt:lpstr>Readings</vt:lpstr>
      <vt:lpstr>Activities of password management</vt:lpstr>
      <vt:lpstr>Impact of password managers on security</vt:lpstr>
      <vt:lpstr>Activities of password management</vt:lpstr>
      <vt:lpstr>Survey questions</vt:lpstr>
      <vt:lpstr>Plugin implementation: Measuring effects</vt:lpstr>
      <vt:lpstr>Plugin implementation: Measuring factors</vt:lpstr>
      <vt:lpstr>Study participants from Mechanical Turk</vt:lpstr>
      <vt:lpstr>Summary statistics</vt:lpstr>
      <vt:lpstr>By entry method: Strength and reuse</vt:lpstr>
      <vt:lpstr>By participant group: Strength and reuse</vt:lpstr>
      <vt:lpstr>Modeling strength</vt:lpstr>
      <vt:lpstr>Modeling reuse</vt:lpstr>
      <vt:lpstr>Bottom line</vt:lpstr>
      <vt:lpstr>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225</cp:revision>
  <dcterms:created xsi:type="dcterms:W3CDTF">2025-02-03T22:02:42Z</dcterms:created>
  <dcterms:modified xsi:type="dcterms:W3CDTF">2025-10-14T14:03:35Z</dcterms:modified>
</cp:coreProperties>
</file>