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sldIdLst>
    <p:sldId id="256" r:id="rId2"/>
    <p:sldId id="2147468946" r:id="rId3"/>
    <p:sldId id="2147468965" r:id="rId4"/>
    <p:sldId id="2147468966" r:id="rId5"/>
    <p:sldId id="2147468957" r:id="rId6"/>
    <p:sldId id="2147468960" r:id="rId7"/>
    <p:sldId id="2147468958" r:id="rId8"/>
    <p:sldId id="2147468959" r:id="rId9"/>
    <p:sldId id="2147468961" r:id="rId10"/>
    <p:sldId id="2147468967" r:id="rId11"/>
    <p:sldId id="2147468969" r:id="rId12"/>
    <p:sldId id="2147468964" r:id="rId13"/>
    <p:sldId id="2147468970" r:id="rId14"/>
    <p:sldId id="2147468963" r:id="rId15"/>
    <p:sldId id="2147468968" r:id="rId16"/>
    <p:sldId id="2147468974" r:id="rId17"/>
    <p:sldId id="2147468973" r:id="rId18"/>
    <p:sldId id="2147468971" r:id="rId19"/>
    <p:sldId id="21474689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68"/>
    <p:restoredTop sz="75426"/>
  </p:normalViewPr>
  <p:slideViewPr>
    <p:cSldViewPr snapToGrid="0">
      <p:cViewPr varScale="1">
        <p:scale>
          <a:sx n="87" d="100"/>
          <a:sy n="87" d="100"/>
        </p:scale>
        <p:origin x="208" y="62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03077B-A16D-7946-B45A-7953EEF17B81}" type="datetimeFigureOut">
              <a:rPr lang="en-US" smtClean="0"/>
              <a:t>10/26/25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23C96B-2B3F-7242-90A1-56E5F222F20D}" type="slidenum">
              <a:rPr lang="en-US" smtClean="0"/>
              <a:t>‹#›</a:t>
            </a:fld>
            <a:endParaRPr lang="en-US"/>
          </a:p>
        </p:txBody>
      </p:sp>
    </p:spTree>
    <p:extLst>
      <p:ext uri="{BB962C8B-B14F-4D97-AF65-F5344CB8AC3E}">
        <p14:creationId xmlns:p14="http://schemas.microsoft.com/office/powerpoint/2010/main" val="124130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4</a:t>
            </a:fld>
            <a:endParaRPr lang="en-US"/>
          </a:p>
        </p:txBody>
      </p:sp>
    </p:spTree>
    <p:extLst>
      <p:ext uri="{BB962C8B-B14F-4D97-AF65-F5344CB8AC3E}">
        <p14:creationId xmlns:p14="http://schemas.microsoft.com/office/powerpoint/2010/main" val="381345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4E028-DD8A-2405-C71E-0D811A511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06CA8B-E2B3-6D44-2981-E555855AC5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6032C-09E4-A80D-8B79-799DC02CD895}"/>
              </a:ext>
            </a:extLst>
          </p:cNvPr>
          <p:cNvSpPr>
            <a:spLocks noGrp="1"/>
          </p:cNvSpPr>
          <p:nvPr>
            <p:ph type="body" idx="1"/>
          </p:nvPr>
        </p:nvSpPr>
        <p:spPr/>
        <p:txBody>
          <a:bodyPr/>
          <a:lstStyle/>
          <a:p>
            <a:r>
              <a:rPr lang="en-US" dirty="0"/>
              <a:t>GDPR concept first proposed in 2012</a:t>
            </a:r>
          </a:p>
          <a:p>
            <a:r>
              <a:rPr lang="en-US" dirty="0"/>
              <a:t>Passed </a:t>
            </a:r>
            <a:r>
              <a:rPr lang="en-US" sz="1200" b="0" i="0" kern="1200" dirty="0">
                <a:solidFill>
                  <a:schemeClr val="tx1"/>
                </a:solidFill>
                <a:effectLst/>
                <a:latin typeface="+mn-lt"/>
                <a:ea typeface="+mn-ea"/>
                <a:cs typeface="+mn-cs"/>
              </a:rPr>
              <a:t>14 April 2016</a:t>
            </a:r>
          </a:p>
          <a:p>
            <a:r>
              <a:rPr lang="en-US" sz="1200" b="0" i="0" kern="1200" dirty="0">
                <a:solidFill>
                  <a:schemeClr val="tx1"/>
                </a:solidFill>
                <a:effectLst/>
                <a:latin typeface="+mn-lt"/>
                <a:ea typeface="+mn-ea"/>
                <a:cs typeface="+mn-cs"/>
              </a:rPr>
              <a:t>25 May 2018 Implementation date</a:t>
            </a:r>
          </a:p>
          <a:p>
            <a:r>
              <a:rPr lang="en-US" dirty="0"/>
              <a:t>(This paper published in 2015)</a:t>
            </a:r>
          </a:p>
          <a:p>
            <a:endParaRPr lang="en-US" dirty="0"/>
          </a:p>
        </p:txBody>
      </p:sp>
      <p:sp>
        <p:nvSpPr>
          <p:cNvPr id="4" name="Slide Number Placeholder 3">
            <a:extLst>
              <a:ext uri="{FF2B5EF4-FFF2-40B4-BE49-F238E27FC236}">
                <a16:creationId xmlns:a16="http://schemas.microsoft.com/office/drawing/2014/main" id="{F4BEF7EC-0918-5763-C023-C84EF2B0F9DB}"/>
              </a:ext>
            </a:extLst>
          </p:cNvPr>
          <p:cNvSpPr>
            <a:spLocks noGrp="1"/>
          </p:cNvSpPr>
          <p:nvPr>
            <p:ph type="sldNum" sz="quarter" idx="5"/>
          </p:nvPr>
        </p:nvSpPr>
        <p:spPr/>
        <p:txBody>
          <a:bodyPr/>
          <a:lstStyle/>
          <a:p>
            <a:fld id="{C123C96B-2B3F-7242-90A1-56E5F222F20D}" type="slidenum">
              <a:rPr lang="en-US" smtClean="0"/>
              <a:t>15</a:t>
            </a:fld>
            <a:endParaRPr lang="en-US"/>
          </a:p>
        </p:txBody>
      </p:sp>
    </p:spTree>
    <p:extLst>
      <p:ext uri="{BB962C8B-B14F-4D97-AF65-F5344CB8AC3E}">
        <p14:creationId xmlns:p14="http://schemas.microsoft.com/office/powerpoint/2010/main" val="2482617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B44F2-F1F8-F3EA-4CA7-D63374307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2447F-8AB2-C300-62D7-3601E8050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C289D2-0334-C86F-56FD-3A83B5AD41B7}"/>
              </a:ext>
            </a:extLst>
          </p:cNvPr>
          <p:cNvSpPr>
            <a:spLocks noGrp="1"/>
          </p:cNvSpPr>
          <p:nvPr>
            <p:ph type="body" idx="1"/>
          </p:nvPr>
        </p:nvSpPr>
        <p:spPr/>
        <p:txBody>
          <a:bodyPr/>
          <a:lstStyle/>
          <a:p>
            <a:r>
              <a:rPr lang="en-US" dirty="0"/>
              <a:t>GDPR passed </a:t>
            </a:r>
            <a:r>
              <a:rPr lang="en-US" sz="1200" b="0" i="0" kern="1200" dirty="0">
                <a:solidFill>
                  <a:schemeClr val="tx1"/>
                </a:solidFill>
                <a:effectLst/>
                <a:latin typeface="+mn-lt"/>
                <a:ea typeface="+mn-ea"/>
                <a:cs typeface="+mn-cs"/>
              </a:rPr>
              <a:t>14 April 2016</a:t>
            </a:r>
          </a:p>
          <a:p>
            <a:r>
              <a:rPr lang="en-US" sz="1200" b="0" i="0" kern="1200" dirty="0">
                <a:solidFill>
                  <a:schemeClr val="tx1"/>
                </a:solidFill>
                <a:effectLst/>
                <a:latin typeface="+mn-lt"/>
                <a:ea typeface="+mn-ea"/>
                <a:cs typeface="+mn-cs"/>
              </a:rPr>
              <a:t>25 May 2018 Implementation date</a:t>
            </a:r>
          </a:p>
          <a:p>
            <a:r>
              <a:rPr lang="en-US" dirty="0"/>
              <a:t>(This paper published in 2015)</a:t>
            </a:r>
          </a:p>
          <a:p>
            <a:endParaRPr lang="en-US" dirty="0"/>
          </a:p>
          <a:p>
            <a:r>
              <a:rPr lang="en-US" dirty="0"/>
              <a:t>https://</a:t>
            </a:r>
            <a:r>
              <a:rPr lang="en-US" dirty="0" err="1"/>
              <a:t>www.itgovernance.eu</a:t>
            </a:r>
            <a:r>
              <a:rPr lang="en-US" dirty="0"/>
              <a:t>/blog/</a:t>
            </a:r>
            <a:r>
              <a:rPr lang="en-US" dirty="0" err="1"/>
              <a:t>en</a:t>
            </a:r>
            <a:r>
              <a:rPr lang="en-US" dirty="0"/>
              <a:t>/the-</a:t>
            </a:r>
            <a:r>
              <a:rPr lang="en-US" dirty="0" err="1"/>
              <a:t>gdpr</a:t>
            </a:r>
            <a:r>
              <a:rPr lang="en-US" dirty="0"/>
              <a:t>-consumer-rights-for-your-personal-data</a:t>
            </a:r>
          </a:p>
          <a:p>
            <a:endParaRPr lang="en-US" dirty="0"/>
          </a:p>
          <a:p>
            <a:endParaRPr lang="en-US" dirty="0"/>
          </a:p>
        </p:txBody>
      </p:sp>
      <p:sp>
        <p:nvSpPr>
          <p:cNvPr id="4" name="Slide Number Placeholder 3">
            <a:extLst>
              <a:ext uri="{FF2B5EF4-FFF2-40B4-BE49-F238E27FC236}">
                <a16:creationId xmlns:a16="http://schemas.microsoft.com/office/drawing/2014/main" id="{63A3AF77-1C79-56C8-DA2B-D89EEF052AA8}"/>
              </a:ext>
            </a:extLst>
          </p:cNvPr>
          <p:cNvSpPr>
            <a:spLocks noGrp="1"/>
          </p:cNvSpPr>
          <p:nvPr>
            <p:ph type="sldNum" sz="quarter" idx="5"/>
          </p:nvPr>
        </p:nvSpPr>
        <p:spPr/>
        <p:txBody>
          <a:bodyPr/>
          <a:lstStyle/>
          <a:p>
            <a:fld id="{C123C96B-2B3F-7242-90A1-56E5F222F20D}" type="slidenum">
              <a:rPr lang="en-US" smtClean="0"/>
              <a:t>16</a:t>
            </a:fld>
            <a:endParaRPr lang="en-US"/>
          </a:p>
        </p:txBody>
      </p:sp>
    </p:spTree>
    <p:extLst>
      <p:ext uri="{BB962C8B-B14F-4D97-AF65-F5344CB8AC3E}">
        <p14:creationId xmlns:p14="http://schemas.microsoft.com/office/powerpoint/2010/main" val="49068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DB5AE-BA3A-871B-D187-00F2D5DF5D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B8DA6-38AD-B216-C546-E615C055F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0F1B3E-3640-7B2D-8E6D-4FFB2CD87A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A5C2DE-0772-F715-D31A-6F38E7EB7136}"/>
              </a:ext>
            </a:extLst>
          </p:cNvPr>
          <p:cNvSpPr>
            <a:spLocks noGrp="1"/>
          </p:cNvSpPr>
          <p:nvPr>
            <p:ph type="sldNum" sz="quarter" idx="5"/>
          </p:nvPr>
        </p:nvSpPr>
        <p:spPr/>
        <p:txBody>
          <a:bodyPr/>
          <a:lstStyle/>
          <a:p>
            <a:fld id="{C123C96B-2B3F-7242-90A1-56E5F222F20D}" type="slidenum">
              <a:rPr lang="en-US" smtClean="0"/>
              <a:t>17</a:t>
            </a:fld>
            <a:endParaRPr lang="en-US"/>
          </a:p>
        </p:txBody>
      </p:sp>
    </p:spTree>
    <p:extLst>
      <p:ext uri="{BB962C8B-B14F-4D97-AF65-F5344CB8AC3E}">
        <p14:creationId xmlns:p14="http://schemas.microsoft.com/office/powerpoint/2010/main" val="2335931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Example: 48% who said strangers shouldn't know their sexual orientation... publicly revealed it on social media</a:t>
            </a: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5</a:t>
            </a:fld>
            <a:endParaRPr lang="en-US"/>
          </a:p>
        </p:txBody>
      </p:sp>
    </p:spTree>
    <p:extLst>
      <p:ext uri="{BB962C8B-B14F-4D97-AF65-F5344CB8AC3E}">
        <p14:creationId xmlns:p14="http://schemas.microsoft.com/office/powerpoint/2010/main" val="1508789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Click 1: The Search Engine Experiment:</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Participants bought batteries or sex toys online</a:t>
            </a:r>
          </a:p>
          <a:p>
            <a:pPr lvl="1" rtl="0" fontAlgn="base"/>
            <a:r>
              <a:rPr lang="en-US" sz="1200" b="1" i="0" u="none" strike="noStrike" kern="1200" dirty="0">
                <a:solidFill>
                  <a:schemeClr val="tx1"/>
                </a:solidFill>
                <a:effectLst/>
                <a:latin typeface="+mn-lt"/>
                <a:ea typeface="+mn-ea"/>
                <a:cs typeface="+mn-cs"/>
              </a:rPr>
              <a:t>Condition 1:</a:t>
            </a:r>
            <a:r>
              <a:rPr lang="en-US" sz="1200" b="0" i="0" u="none" strike="noStrike" kern="1200" dirty="0">
                <a:solidFill>
                  <a:schemeClr val="tx1"/>
                </a:solidFill>
                <a:effectLst/>
                <a:latin typeface="+mn-lt"/>
                <a:ea typeface="+mn-ea"/>
                <a:cs typeface="+mn-cs"/>
              </a:rPr>
              <a:t> Just price comparison → most ignored privacy policies, chose cheapest</a:t>
            </a:r>
          </a:p>
          <a:p>
            <a:pPr lvl="1" rtl="0" fontAlgn="base"/>
            <a:r>
              <a:rPr lang="en-US" sz="1200" b="1" i="0" u="none" strike="noStrike" kern="1200" dirty="0">
                <a:solidFill>
                  <a:schemeClr val="tx1"/>
                </a:solidFill>
                <a:effectLst/>
                <a:latin typeface="+mn-lt"/>
                <a:ea typeface="+mn-ea"/>
                <a:cs typeface="+mn-cs"/>
              </a:rPr>
              <a:t>Condition 2:</a:t>
            </a:r>
            <a:r>
              <a:rPr lang="en-US" sz="1200" b="0" i="0" u="none" strike="noStrike" kern="1200" dirty="0">
                <a:solidFill>
                  <a:schemeClr val="tx1"/>
                </a:solidFill>
                <a:effectLst/>
                <a:latin typeface="+mn-lt"/>
                <a:ea typeface="+mn-ea"/>
                <a:cs typeface="+mn-cs"/>
              </a:rPr>
              <a:t> Privacy info made salient → majority paid ~5% premium for privacy-protecting merchants</a:t>
            </a:r>
          </a:p>
          <a:p>
            <a:endParaRPr lang="en-US" dirty="0"/>
          </a:p>
          <a:p>
            <a:pPr rtl="0" fontAlgn="base"/>
            <a:r>
              <a:rPr lang="en-US" b="1" dirty="0"/>
              <a:t>Click 2: </a:t>
            </a:r>
          </a:p>
          <a:p>
            <a:pPr rtl="0" fontAlgn="base"/>
            <a:r>
              <a:rPr lang="en-US" sz="1200" b="0" i="0" u="none" strike="noStrike" kern="1200" dirty="0">
                <a:solidFill>
                  <a:schemeClr val="tx1"/>
                </a:solidFill>
                <a:effectLst/>
                <a:latin typeface="+mn-lt"/>
                <a:ea typeface="+mn-ea"/>
                <a:cs typeface="+mn-cs"/>
              </a:rPr>
              <a:t>- Endowment effect: People value privacy 5x more when they have it than when they don’t</a:t>
            </a:r>
          </a:p>
          <a:p>
            <a:pPr rtl="0" fontAlgn="base"/>
            <a:r>
              <a:rPr lang="en-US" sz="1200" b="0" i="0" u="none" strike="noStrike" kern="1200" dirty="0">
                <a:solidFill>
                  <a:schemeClr val="tx1"/>
                </a:solidFill>
                <a:effectLst/>
                <a:latin typeface="+mn-lt"/>
                <a:ea typeface="+mn-ea"/>
                <a:cs typeface="+mn-cs"/>
              </a:rPr>
              <a:t>- Gift card experiment: 52.1% kept $10 anonymous card vs. 9.7% who kept it when starting with $12 trackable card</a:t>
            </a:r>
          </a:p>
          <a:p>
            <a:endParaRPr lang="en-US" dirty="0"/>
          </a:p>
          <a:p>
            <a:r>
              <a:rPr lang="en-US" b="1" dirty="0"/>
              <a:t>Click 3:</a:t>
            </a:r>
          </a:p>
          <a:p>
            <a:pPr rtl="0" fontAlgn="base"/>
            <a:r>
              <a:rPr lang="en-US" sz="1200" b="1" i="0" u="none" strike="noStrike" kern="1200" dirty="0">
                <a:solidFill>
                  <a:schemeClr val="tx1"/>
                </a:solidFill>
                <a:effectLst/>
                <a:latin typeface="+mn-lt"/>
                <a:ea typeface="+mn-ea"/>
                <a:cs typeface="+mn-cs"/>
              </a:rPr>
              <a:t>Humans are social animals:</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Self-disclosure builds relationships (social penetration theory)</a:t>
            </a:r>
          </a:p>
          <a:p>
            <a:pPr lvl="1" rtl="0" fontAlgn="base"/>
            <a:r>
              <a:rPr lang="en-US" sz="1200" b="0" i="0" u="none" strike="noStrike" kern="1200" dirty="0">
                <a:solidFill>
                  <a:schemeClr val="tx1"/>
                </a:solidFill>
                <a:effectLst/>
                <a:latin typeface="+mn-lt"/>
                <a:ea typeface="+mn-ea"/>
                <a:cs typeface="+mn-cs"/>
              </a:rPr>
              <a:t>Sharing provides psychological and physical health benefits</a:t>
            </a:r>
          </a:p>
          <a:p>
            <a:pPr lvl="1" rtl="0" fontAlgn="base"/>
            <a:r>
              <a:rPr lang="en-US" sz="1200" b="0" i="0" u="none" strike="noStrike" kern="1200" dirty="0">
                <a:solidFill>
                  <a:schemeClr val="tx1"/>
                </a:solidFill>
                <a:effectLst/>
                <a:latin typeface="+mn-lt"/>
                <a:ea typeface="+mn-ea"/>
                <a:cs typeface="+mn-cs"/>
              </a:rPr>
              <a:t>Builds social capital and self-esteem</a:t>
            </a:r>
          </a:p>
          <a:p>
            <a:pPr lvl="1" rtl="0" fontAlgn="base"/>
            <a:r>
              <a:rPr lang="en-US" sz="1200" b="0" i="0" u="none" strike="noStrike" kern="1200" dirty="0">
                <a:solidFill>
                  <a:schemeClr val="tx1"/>
                </a:solidFill>
                <a:effectLst/>
                <a:latin typeface="+mn-lt"/>
                <a:ea typeface="+mn-ea"/>
                <a:cs typeface="+mn-cs"/>
              </a:rPr>
              <a:t>Even activates reward mechanisms in the brain (fMRI studies)</a:t>
            </a:r>
          </a:p>
          <a:p>
            <a:pPr rtl="0" fontAlgn="base"/>
            <a:r>
              <a:rPr lang="en-US" sz="1200" b="1" i="0" u="none" strike="noStrike" kern="1200" dirty="0">
                <a:solidFill>
                  <a:schemeClr val="tx1"/>
                </a:solidFill>
                <a:effectLst/>
                <a:latin typeface="+mn-lt"/>
                <a:ea typeface="+mn-ea"/>
                <a:cs typeface="+mn-cs"/>
              </a:rPr>
              <a:t>The Fundamental Tension:</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Need for privacy vs. desire to share and connect</a:t>
            </a:r>
          </a:p>
          <a:p>
            <a:pPr lvl="1" rtl="0" fontAlgn="base"/>
            <a:r>
              <a:rPr lang="en-US" sz="1200" b="0" i="0" u="none" strike="noStrike" kern="1200" dirty="0">
                <a:solidFill>
                  <a:schemeClr val="tx1"/>
                </a:solidFill>
                <a:effectLst/>
                <a:latin typeface="+mn-lt"/>
                <a:ea typeface="+mn-ea"/>
                <a:cs typeface="+mn-cs"/>
              </a:rPr>
              <a:t>Privacy provides foundation for intimate disclosure</a:t>
            </a:r>
          </a:p>
          <a:p>
            <a:pPr lvl="1" rtl="0" fontAlgn="base"/>
            <a:r>
              <a:rPr lang="en-US" sz="1200" b="0" i="0" u="none" strike="noStrike" kern="1200" dirty="0">
                <a:solidFill>
                  <a:schemeClr val="tx1"/>
                </a:solidFill>
                <a:effectLst/>
                <a:latin typeface="+mn-lt"/>
                <a:ea typeface="+mn-ea"/>
                <a:cs typeface="+mn-cs"/>
              </a:rPr>
              <a:t>Social media provides unprecedented opportunities for both</a:t>
            </a: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8</a:t>
            </a:fld>
            <a:endParaRPr lang="en-US"/>
          </a:p>
        </p:txBody>
      </p:sp>
    </p:spTree>
    <p:extLst>
      <p:ext uri="{BB962C8B-B14F-4D97-AF65-F5344CB8AC3E}">
        <p14:creationId xmlns:p14="http://schemas.microsoft.com/office/powerpoint/2010/main" val="2503395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Boundaries between public and private are murky</a:t>
            </a:r>
          </a:p>
          <a:p>
            <a:pPr rtl="0" fontAlgn="base"/>
            <a:r>
              <a:rPr lang="en-US" sz="1200" b="0" i="0" u="none" strike="noStrike" kern="1200" dirty="0">
                <a:solidFill>
                  <a:schemeClr val="tx1"/>
                </a:solidFill>
                <a:effectLst/>
                <a:latin typeface="+mn-lt"/>
                <a:ea typeface="+mn-ea"/>
                <a:cs typeface="+mn-cs"/>
              </a:rPr>
              <a:t>Rules for managing privacy are learned, cultural, situational</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a:t>
            </a:r>
          </a:p>
          <a:p>
            <a:r>
              <a:rPr lang="en-US" sz="1200" kern="1200" dirty="0">
                <a:solidFill>
                  <a:schemeClr val="tx1"/>
                </a:solidFill>
                <a:effectLst/>
                <a:latin typeface="+mn-lt"/>
                <a:ea typeface="+mn-ea"/>
                <a:cs typeface="+mn-cs"/>
              </a:rPr>
              <a:t>Steady decrease over time, as privacy awareness grew: The percentage of members in the Carnegie Mellon University Facebook network who chose to publicly reveal personal information decreased dramatically. For instance, over 80% of profiles publicly revealed their birthday in 2005, but less than 20% in 2011.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Context</a:t>
            </a:r>
            <a:r>
              <a:rPr lang="en-US" sz="1200" kern="1200" dirty="0">
                <a:solidFill>
                  <a:schemeClr val="tx1"/>
                </a:solidFill>
                <a:effectLst/>
                <a:latin typeface="+mn-lt"/>
                <a:ea typeface="+mn-ea"/>
                <a:cs typeface="+mn-cs"/>
              </a:rPr>
              <a:t>: platform change led to uptick:</a:t>
            </a:r>
          </a:p>
          <a:p>
            <a:r>
              <a:rPr lang="en-US" sz="1200" kern="1200" dirty="0">
                <a:solidFill>
                  <a:schemeClr val="tx1"/>
                </a:solidFill>
                <a:effectLst/>
                <a:latin typeface="+mn-lt"/>
                <a:ea typeface="+mn-ea"/>
                <a:cs typeface="+mn-cs"/>
              </a:rPr>
              <a:t>The decreasing trend is not uniform, however. After decreasing for several years, the percentage of profiles that publicly revealed their high school roughly doubled between 2009 and 2010—after Facebook changed the default visibility settings for various fields on its profiles, including high school (bottom), but not birthday (top)</a:t>
            </a: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9</a:t>
            </a:fld>
            <a:endParaRPr lang="en-US"/>
          </a:p>
        </p:txBody>
      </p:sp>
    </p:spTree>
    <p:extLst>
      <p:ext uri="{BB962C8B-B14F-4D97-AF65-F5344CB8AC3E}">
        <p14:creationId xmlns:p14="http://schemas.microsoft.com/office/powerpoint/2010/main" val="4217011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Cues influence disclosure: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Warm, comfortable rooms with soft lighting → more intimate disclosure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Cold rooms with fluorescent lights → less disclosure</a:t>
            </a:r>
          </a:p>
          <a:p>
            <a:endParaRPr lang="en-US" dirty="0"/>
          </a:p>
          <a:p>
            <a:r>
              <a:rPr lang="en-US" dirty="0"/>
              <a:t>Click:</a:t>
            </a:r>
          </a:p>
          <a:p>
            <a:r>
              <a:rPr lang="en-US" dirty="0"/>
              <a:t>In an online experiment (47), individuals were asked a series of intrusive questions about their behaviors, such as “Have you ever tried to peek at someone else’s e-mail without them knowing?” </a:t>
            </a:r>
          </a:p>
          <a:p>
            <a:endParaRPr lang="en-US" dirty="0"/>
          </a:p>
          <a:p>
            <a:r>
              <a:rPr lang="en-US" dirty="0"/>
              <a:t>Across conditions, the interface of the questionnaire was manipulated to look more or less professional. </a:t>
            </a:r>
          </a:p>
          <a:p>
            <a:endParaRPr lang="en-US" dirty="0"/>
          </a:p>
          <a:p>
            <a:r>
              <a:rPr lang="en-US" dirty="0"/>
              <a:t>The y axis captures the mean affirmative admission rates (AARs) to questions that were rated as intrusive (the proportion of questions answered affirmatively) normed, question by question, on the overall average AAR for the question.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Cues can be unrelated or even opposite to rational privacy protection</a:t>
            </a:r>
            <a:endParaRPr lang="en-US" sz="1200" b="0" i="0" u="none" strike="noStrike" kern="1200" dirty="0">
              <a:solidFill>
                <a:schemeClr val="tx1"/>
              </a:solidFill>
              <a:effectLst/>
              <a:latin typeface="+mn-lt"/>
              <a:ea typeface="+mn-ea"/>
              <a:cs typeface="+mn-cs"/>
            </a:endParaRPr>
          </a:p>
          <a:p>
            <a:endParaRPr lang="en-US" dirty="0"/>
          </a:p>
          <a:p>
            <a:r>
              <a:rPr lang="en-US" dirty="0"/>
              <a:t>Subjects </a:t>
            </a:r>
            <a:r>
              <a:rPr lang="en-US" b="1" dirty="0"/>
              <a:t>revealed more personal and even incriminating information on the website with a more casual design</a:t>
            </a:r>
            <a:r>
              <a:rPr lang="en-US" dirty="0"/>
              <a:t>, even though the </a:t>
            </a:r>
            <a:r>
              <a:rPr lang="en-US" b="1" dirty="0"/>
              <a:t>site with the formal interface was judged by other respondents to be much safer</a:t>
            </a:r>
            <a:r>
              <a:rPr lang="en-US" dirty="0"/>
              <a:t>. The study illustrates how cues can influence privacy behavior in a fashion that is unrelated, or even negatively related, to normative bases of decision-making.</a:t>
            </a:r>
          </a:p>
          <a:p>
            <a:endParaRPr lang="en-US" dirty="0"/>
          </a:p>
          <a:p>
            <a:r>
              <a:rPr lang="en-US" dirty="0"/>
              <a:t>--</a:t>
            </a: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10</a:t>
            </a:fld>
            <a:endParaRPr lang="en-US"/>
          </a:p>
        </p:txBody>
      </p:sp>
    </p:spTree>
    <p:extLst>
      <p:ext uri="{BB962C8B-B14F-4D97-AF65-F5344CB8AC3E}">
        <p14:creationId xmlns:p14="http://schemas.microsoft.com/office/powerpoint/2010/main" val="3439556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Social Cues and Norms</a:t>
            </a:r>
            <a:endParaRPr lang="en-US" b="1" dirty="0">
              <a:effectLst/>
            </a:endParaRPr>
          </a:p>
          <a:p>
            <a:pPr rtl="0" fontAlgn="base"/>
            <a:r>
              <a:rPr lang="en-US" sz="1200" b="1" i="0" u="none" strike="noStrike" kern="1200" dirty="0">
                <a:solidFill>
                  <a:schemeClr val="tx1"/>
                </a:solidFill>
                <a:effectLst/>
                <a:latin typeface="+mn-lt"/>
                <a:ea typeface="+mn-ea"/>
                <a:cs typeface="+mn-cs"/>
              </a:rPr>
              <a:t>Descriptive norms (imitation):</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Observing others reveal information increases your likelihood of revealing</a:t>
            </a:r>
          </a:p>
          <a:p>
            <a:pPr lvl="1" rtl="0" fontAlgn="base"/>
            <a:r>
              <a:rPr lang="en-US" sz="1200" b="0" i="0" u="none" strike="noStrike" kern="1200" dirty="0">
                <a:solidFill>
                  <a:schemeClr val="tx1"/>
                </a:solidFill>
                <a:effectLst/>
                <a:latin typeface="+mn-lt"/>
                <a:ea typeface="+mn-ea"/>
                <a:cs typeface="+mn-cs"/>
              </a:rPr>
              <a:t>Survey experiment: Told "majority admitted this behavior" → increased admission of other sensitive behaviors</a:t>
            </a:r>
          </a:p>
          <a:p>
            <a:pPr rtl="0" fontAlgn="base"/>
            <a:r>
              <a:rPr lang="en-US" sz="1200" b="1" i="0" u="none" strike="noStrike" kern="1200" dirty="0">
                <a:solidFill>
                  <a:schemeClr val="tx1"/>
                </a:solidFill>
                <a:effectLst/>
                <a:latin typeface="+mn-lt"/>
                <a:ea typeface="+mn-ea"/>
                <a:cs typeface="+mn-cs"/>
              </a:rPr>
              <a:t>Reciprocity:</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People reveal more to computer agents that "share" about themselves</a:t>
            </a:r>
          </a:p>
          <a:p>
            <a:pPr lvl="1" rtl="0" fontAlgn="base"/>
            <a:r>
              <a:rPr lang="en-US" sz="1200" b="0" i="0" u="none" strike="noStrike" kern="1200" dirty="0">
                <a:solidFill>
                  <a:schemeClr val="tx1"/>
                </a:solidFill>
                <a:effectLst/>
                <a:latin typeface="+mn-lt"/>
                <a:ea typeface="+mn-ea"/>
                <a:cs typeface="+mn-cs"/>
              </a:rPr>
              <a:t>Information sharing makes others "co-owners" with responsibility to protect</a:t>
            </a:r>
          </a:p>
          <a:p>
            <a:pPr rtl="0" fontAlgn="base"/>
            <a:r>
              <a:rPr lang="en-US" sz="1200" b="1" i="0" u="none" strike="noStrike" kern="1200" dirty="0">
                <a:solidFill>
                  <a:schemeClr val="tx1"/>
                </a:solidFill>
                <a:effectLst/>
                <a:latin typeface="+mn-lt"/>
                <a:ea typeface="+mn-ea"/>
                <a:cs typeface="+mn-cs"/>
              </a:rPr>
              <a:t>Privacy turbulence:</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When co-owners mismanage shared info → anger, mistrust, boundary restrictions</a:t>
            </a:r>
          </a:p>
          <a:p>
            <a:endParaRPr lang="en-US" dirty="0"/>
          </a:p>
          <a:p>
            <a:pPr rtl="0"/>
            <a:r>
              <a:rPr lang="en-US" sz="1200" b="1" i="0" u="none" strike="noStrike" kern="1200" dirty="0">
                <a:solidFill>
                  <a:schemeClr val="tx1"/>
                </a:solidFill>
                <a:effectLst/>
                <a:latin typeface="+mn-lt"/>
                <a:ea typeface="+mn-ea"/>
                <a:cs typeface="+mn-cs"/>
              </a:rPr>
              <a:t>Adaptation Over Time</a:t>
            </a:r>
            <a:endParaRPr lang="en-US" b="1" dirty="0">
              <a:effectLst/>
            </a:endParaRPr>
          </a:p>
          <a:p>
            <a:pPr rtl="0" fontAlgn="base"/>
            <a:r>
              <a:rPr lang="en-US" sz="1200" b="1" i="0" u="none" strike="noStrike" kern="1200" dirty="0">
                <a:solidFill>
                  <a:schemeClr val="tx1"/>
                </a:solidFill>
                <a:effectLst/>
                <a:latin typeface="+mn-lt"/>
                <a:ea typeface="+mn-ea"/>
                <a:cs typeface="+mn-cs"/>
              </a:rPr>
              <a:t>We get used to surveillance:</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Helsinki household monitoring experiment</a:t>
            </a:r>
          </a:p>
          <a:p>
            <a:pPr lvl="1" rtl="0" fontAlgn="base"/>
            <a:r>
              <a:rPr lang="en-US" sz="1200" b="0" i="0" u="none" strike="noStrike" kern="1200" dirty="0">
                <a:solidFill>
                  <a:schemeClr val="tx1"/>
                </a:solidFill>
                <a:effectLst/>
                <a:latin typeface="+mn-lt"/>
                <a:ea typeface="+mn-ea"/>
                <a:cs typeface="+mn-cs"/>
              </a:rPr>
              <a:t>Initially changed behavior (conversations, nudity, sex)</a:t>
            </a:r>
          </a:p>
          <a:p>
            <a:pPr lvl="1" rtl="0" fontAlgn="base"/>
            <a:r>
              <a:rPr lang="en-US" sz="1200" b="0" i="0" u="none" strike="noStrike" kern="1200" dirty="0">
                <a:solidFill>
                  <a:schemeClr val="tx1"/>
                </a:solidFill>
                <a:effectLst/>
                <a:latin typeface="+mn-lt"/>
                <a:ea typeface="+mn-ea"/>
                <a:cs typeface="+mn-cs"/>
              </a:rPr>
              <a:t>"Breaking the ice" effect when accidentally doing monitored activity</a:t>
            </a:r>
          </a:p>
          <a:p>
            <a:pPr lvl="1" rtl="0" fontAlgn="base"/>
            <a:r>
              <a:rPr lang="en-US" sz="1200" b="0" i="0" u="none" strike="noStrike" kern="1200" dirty="0">
                <a:solidFill>
                  <a:schemeClr val="tx1"/>
                </a:solidFill>
                <a:effectLst/>
                <a:latin typeface="+mn-lt"/>
                <a:ea typeface="+mn-ea"/>
                <a:cs typeface="+mn-cs"/>
              </a:rPr>
              <a:t>Became inured to technology presence over time</a:t>
            </a:r>
          </a:p>
          <a:p>
            <a:pPr rtl="0" fontAlgn="base"/>
            <a:r>
              <a:rPr lang="en-US" sz="1200" b="1" i="0" u="none" strike="noStrike" kern="1200" dirty="0">
                <a:solidFill>
                  <a:schemeClr val="tx1"/>
                </a:solidFill>
                <a:effectLst/>
                <a:latin typeface="+mn-lt"/>
                <a:ea typeface="+mn-ea"/>
                <a:cs typeface="+mn-cs"/>
              </a:rPr>
              <a:t>Change activates concern, stability dulls it:</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Introduction of camera → discomfort, reduced productivity</a:t>
            </a:r>
          </a:p>
          <a:p>
            <a:pPr lvl="1" rtl="0" fontAlgn="base"/>
            <a:r>
              <a:rPr lang="en-US" sz="1200" b="0" i="0" u="none" strike="noStrike" kern="1200" dirty="0">
                <a:solidFill>
                  <a:schemeClr val="tx1"/>
                </a:solidFill>
                <a:effectLst/>
                <a:latin typeface="+mn-lt"/>
                <a:ea typeface="+mn-ea"/>
                <a:cs typeface="+mn-cs"/>
              </a:rPr>
              <a:t>Continued presence → adaptation</a:t>
            </a:r>
          </a:p>
          <a:p>
            <a:pPr lvl="1" rtl="0" fontAlgn="base"/>
            <a:r>
              <a:rPr lang="en-US" sz="1200" b="0" i="0" u="none" strike="noStrike" kern="1200" dirty="0">
                <a:solidFill>
                  <a:schemeClr val="tx1"/>
                </a:solidFill>
                <a:effectLst/>
                <a:latin typeface="+mn-lt"/>
                <a:ea typeface="+mn-ea"/>
                <a:cs typeface="+mn-cs"/>
              </a:rPr>
              <a:t>Privacy concern is reactive, not proactive</a:t>
            </a:r>
          </a:p>
          <a:p>
            <a:endParaRPr lang="en-US" dirty="0"/>
          </a:p>
          <a:p>
            <a:pPr rtl="0"/>
            <a:r>
              <a:rPr lang="en-US" sz="1200" b="1" i="0" u="none" strike="noStrike" kern="1200" dirty="0">
                <a:solidFill>
                  <a:schemeClr val="tx1"/>
                </a:solidFill>
                <a:effectLst/>
                <a:latin typeface="+mn-lt"/>
                <a:ea typeface="+mn-ea"/>
                <a:cs typeface="+mn-cs"/>
              </a:rPr>
              <a:t>Context Confusion Online</a:t>
            </a:r>
            <a:endParaRPr lang="en-US" b="1" dirty="0">
              <a:effectLst/>
            </a:endParaRPr>
          </a:p>
          <a:p>
            <a:pPr rtl="0" fontAlgn="base"/>
            <a:r>
              <a:rPr lang="en-US" sz="1200" b="1" i="0" u="none" strike="noStrike" kern="1200" dirty="0">
                <a:solidFill>
                  <a:schemeClr val="tx1"/>
                </a:solidFill>
                <a:effectLst/>
                <a:latin typeface="+mn-lt"/>
                <a:ea typeface="+mn-ea"/>
                <a:cs typeface="+mn-cs"/>
              </a:rPr>
              <a:t>Online boundaries are blurrier:</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Who's reading our posts? Unclear spatial boundaries</a:t>
            </a:r>
          </a:p>
          <a:p>
            <a:pPr lvl="1" rtl="0" fontAlgn="base"/>
            <a:r>
              <a:rPr lang="en-US" sz="1200" b="0" i="0" u="none" strike="noStrike" kern="1200" dirty="0">
                <a:solidFill>
                  <a:schemeClr val="tx1"/>
                </a:solidFill>
                <a:effectLst/>
                <a:latin typeface="+mn-lt"/>
                <a:ea typeface="+mn-ea"/>
                <a:cs typeface="+mn-cs"/>
              </a:rPr>
              <a:t>Social groups mixing (coworkers + family + friends)</a:t>
            </a:r>
          </a:p>
          <a:p>
            <a:pPr lvl="1" rtl="0" fontAlgn="base"/>
            <a:r>
              <a:rPr lang="en-US" sz="1200" b="0" i="0" u="none" strike="noStrike" kern="1200" dirty="0">
                <a:solidFill>
                  <a:schemeClr val="tx1"/>
                </a:solidFill>
                <a:effectLst/>
                <a:latin typeface="+mn-lt"/>
                <a:ea typeface="+mn-ea"/>
                <a:cs typeface="+mn-cs"/>
              </a:rPr>
              <a:t>Difficult to separate online/offline identities</a:t>
            </a:r>
          </a:p>
          <a:p>
            <a:pPr lvl="1" rtl="0" fontAlgn="base"/>
            <a:r>
              <a:rPr lang="en-US" sz="1200" b="0" i="0" u="none" strike="noStrike" kern="1200" dirty="0">
                <a:solidFill>
                  <a:schemeClr val="tx1"/>
                </a:solidFill>
                <a:effectLst/>
                <a:latin typeface="+mn-lt"/>
                <a:ea typeface="+mn-ea"/>
                <a:cs typeface="+mn-cs"/>
              </a:rPr>
              <a:t>Hard to meet multiple audiences' privacy expectations</a:t>
            </a:r>
          </a:p>
          <a:p>
            <a:pPr rtl="0" fontAlgn="base"/>
            <a:r>
              <a:rPr lang="en-US" sz="1200" b="1" i="0" u="none" strike="noStrike" kern="1200" dirty="0">
                <a:solidFill>
                  <a:schemeClr val="tx1"/>
                </a:solidFill>
                <a:effectLst/>
                <a:latin typeface="+mn-lt"/>
                <a:ea typeface="+mn-ea"/>
                <a:cs typeface="+mn-cs"/>
              </a:rPr>
              <a:t>The result:</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People simultaneously increase sharing to friends AND decrease sharing to strangers</a:t>
            </a:r>
          </a:p>
          <a:p>
            <a:pPr lvl="1" rtl="0" fontAlgn="base"/>
            <a:r>
              <a:rPr lang="en-US" sz="1200" b="0" i="0" u="none" strike="noStrike" kern="1200" dirty="0">
                <a:solidFill>
                  <a:schemeClr val="tx1"/>
                </a:solidFill>
                <a:effectLst/>
                <a:latin typeface="+mn-lt"/>
                <a:ea typeface="+mn-ea"/>
                <a:cs typeface="+mn-cs"/>
              </a:rPr>
              <a:t>Context collapse makes privacy management more complex and consequential</a:t>
            </a: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11</a:t>
            </a:fld>
            <a:endParaRPr lang="en-US"/>
          </a:p>
        </p:txBody>
      </p:sp>
    </p:spTree>
    <p:extLst>
      <p:ext uri="{BB962C8B-B14F-4D97-AF65-F5344CB8AC3E}">
        <p14:creationId xmlns:p14="http://schemas.microsoft.com/office/powerpoint/2010/main" val="202183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Power of defaults: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Over time, Facebook profiles included an increasing amount of fields and, therefore, types of data. In addition, default visibility settings became more revelatory between 2005 (top) and 2014 (bottom), disclosing more personal information to larger audiences, unless the user manually overrode the defaults </a:t>
            </a:r>
            <a:endParaRPr lang="en-US" dirty="0"/>
          </a:p>
          <a:p>
            <a:endParaRPr lang="en-US" dirty="0"/>
          </a:p>
          <a:p>
            <a:r>
              <a:rPr lang="en-US" dirty="0"/>
              <a:t>In general: </a:t>
            </a:r>
          </a:p>
          <a:p>
            <a:pPr marL="171450" indent="-171450">
              <a:buFontTx/>
              <a:buChar char="-"/>
            </a:pPr>
            <a:r>
              <a:rPr lang="en-US" dirty="0"/>
              <a:t>opt-in vs. opt-out (default assumed to be ‘recommended’ version, and safe)</a:t>
            </a:r>
          </a:p>
          <a:p>
            <a:pPr marL="171450" indent="-171450">
              <a:buFontTx/>
              <a:buChar char="-"/>
            </a:pPr>
            <a:r>
              <a:rPr lang="en-US" dirty="0"/>
              <a:t>Defaults become increasingly revelatory (Helsinki effect)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Malicious interface design</a:t>
            </a:r>
          </a:p>
          <a:p>
            <a:pPr marL="171450" indent="-171450">
              <a:buFontTx/>
              <a:buChar char="-"/>
            </a:pPr>
            <a:r>
              <a:rPr lang="en-US" dirty="0"/>
              <a:t>Too much precision rings alarm bells (too precise ads)</a:t>
            </a:r>
          </a:p>
          <a:p>
            <a:pPr marL="171450" indent="-171450">
              <a:buFontTx/>
              <a:buChar char="-"/>
            </a:pPr>
            <a:r>
              <a:rPr lang="en-US" dirty="0"/>
              <a:t>Make change of settings difficult to understand </a:t>
            </a:r>
          </a:p>
          <a:p>
            <a:pPr marL="171450" indent="-171450">
              <a:buFontTx/>
              <a:buChar char="-"/>
            </a:pPr>
            <a:r>
              <a:rPr lang="en-US" dirty="0"/>
              <a:t>Collect data invisibly while keeping users comfortable</a:t>
            </a:r>
          </a:p>
        </p:txBody>
      </p:sp>
      <p:sp>
        <p:nvSpPr>
          <p:cNvPr id="4" name="Slide Number Placeholder 3"/>
          <p:cNvSpPr>
            <a:spLocks noGrp="1"/>
          </p:cNvSpPr>
          <p:nvPr>
            <p:ph type="sldNum" sz="quarter" idx="5"/>
          </p:nvPr>
        </p:nvSpPr>
        <p:spPr/>
        <p:txBody>
          <a:bodyPr/>
          <a:lstStyle/>
          <a:p>
            <a:fld id="{C123C96B-2B3F-7242-90A1-56E5F222F20D}" type="slidenum">
              <a:rPr lang="en-US" smtClean="0"/>
              <a:t>12</a:t>
            </a:fld>
            <a:endParaRPr lang="en-US"/>
          </a:p>
        </p:txBody>
      </p:sp>
    </p:spTree>
    <p:extLst>
      <p:ext uri="{BB962C8B-B14F-4D97-AF65-F5344CB8AC3E}">
        <p14:creationId xmlns:p14="http://schemas.microsoft.com/office/powerpoint/2010/main" val="490313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ADCF7-8742-5CDF-A75A-E74A04753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921B83-3C11-21B1-D612-D1E8767C28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320F7-ACBD-CEDF-48D8-F3AB5A74DEF5}"/>
              </a:ext>
            </a:extLst>
          </p:cNvPr>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Trust and Control (Paradoxical Effects)</a:t>
            </a:r>
            <a:endParaRPr lang="en-US" b="1" dirty="0">
              <a:effectLst/>
            </a:endParaRPr>
          </a:p>
          <a:p>
            <a:pPr rtl="0" fontAlgn="base"/>
            <a:r>
              <a:rPr lang="en-US" sz="1200" b="1" i="0" u="none" strike="noStrike" kern="1200" dirty="0">
                <a:solidFill>
                  <a:schemeClr val="tx1"/>
                </a:solidFill>
                <a:effectLst/>
                <a:latin typeface="+mn-lt"/>
                <a:ea typeface="+mn-ea"/>
                <a:cs typeface="+mn-cs"/>
              </a:rPr>
              <a:t>Trust reduces concern:</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62% believe privacy policy means site CAN'T share info without permission (incorrect!)</a:t>
            </a:r>
          </a:p>
          <a:p>
            <a:pPr lvl="1" rtl="0" fontAlgn="base"/>
            <a:r>
              <a:rPr lang="en-US" sz="1200" b="0" i="0" u="none" strike="noStrike" kern="1200" dirty="0">
                <a:solidFill>
                  <a:schemeClr val="tx1"/>
                </a:solidFill>
                <a:effectLst/>
                <a:latin typeface="+mn-lt"/>
                <a:ea typeface="+mn-ea"/>
                <a:cs typeface="+mn-cs"/>
              </a:rPr>
              <a:t>Simply posting unread policy → misplaced feelings of protection</a:t>
            </a:r>
          </a:p>
          <a:p>
            <a:pPr rtl="0" fontAlgn="base"/>
            <a:r>
              <a:rPr lang="en-US" sz="1200" b="1" i="0" u="none" strike="noStrike" kern="1200" dirty="0">
                <a:solidFill>
                  <a:schemeClr val="tx1"/>
                </a:solidFill>
                <a:effectLst/>
                <a:latin typeface="+mn-lt"/>
                <a:ea typeface="+mn-ea"/>
                <a:cs typeface="+mn-cs"/>
              </a:rPr>
              <a:t>Control can backfire:</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Greater control over disclosure → reduced concern → more sharing</a:t>
            </a:r>
          </a:p>
          <a:p>
            <a:pPr lvl="1" rtl="0" fontAlgn="base"/>
            <a:r>
              <a:rPr lang="en-US" sz="1200" b="0" i="0" u="none" strike="noStrike" kern="1200" dirty="0">
                <a:solidFill>
                  <a:schemeClr val="tx1"/>
                </a:solidFill>
                <a:effectLst/>
                <a:latin typeface="+mn-lt"/>
                <a:ea typeface="+mn-ea"/>
                <a:cs typeface="+mn-cs"/>
              </a:rPr>
              <a:t>Experiment: Participants given explicit control shared MORE sensitive info with broader audience</a:t>
            </a:r>
          </a:p>
          <a:p>
            <a:pPr lvl="1" rtl="0" fontAlgn="base"/>
            <a:r>
              <a:rPr lang="en-US" sz="1200" b="0" i="0" u="none" strike="noStrike" kern="1200" dirty="0">
                <a:solidFill>
                  <a:schemeClr val="tx1"/>
                </a:solidFill>
                <a:effectLst/>
                <a:latin typeface="+mn-lt"/>
                <a:ea typeface="+mn-ea"/>
                <a:cs typeface="+mn-cs"/>
              </a:rPr>
              <a:t>Opposite of intended purpose!</a:t>
            </a:r>
          </a:p>
          <a:p>
            <a:pPr rtl="0" fontAlgn="base"/>
            <a:r>
              <a:rPr lang="en-US" sz="1200" b="1" i="0" u="none" strike="noStrike" kern="1200" dirty="0">
                <a:solidFill>
                  <a:schemeClr val="tx1"/>
                </a:solidFill>
                <a:effectLst/>
                <a:latin typeface="+mn-lt"/>
                <a:ea typeface="+mn-ea"/>
                <a:cs typeface="+mn-cs"/>
              </a:rPr>
              <a:t>The illusion of safety encourages risk-taking</a:t>
            </a:r>
            <a:endParaRPr lang="en-US" sz="1200" b="0" i="0" u="none" strike="noStrike" kern="1200" dirty="0">
              <a:solidFill>
                <a:schemeClr val="tx1"/>
              </a:solidFill>
              <a:effectLst/>
              <a:latin typeface="+mn-lt"/>
              <a:ea typeface="+mn-ea"/>
              <a:cs typeface="+mn-cs"/>
            </a:endParaRPr>
          </a:p>
          <a:p>
            <a:endParaRPr lang="en-US" dirty="0"/>
          </a:p>
          <a:p>
            <a:pPr rtl="0"/>
            <a:r>
              <a:rPr lang="en-US" sz="1200" b="1" i="0" u="none" strike="noStrike" kern="1200" dirty="0">
                <a:solidFill>
                  <a:schemeClr val="tx1"/>
                </a:solidFill>
                <a:effectLst/>
                <a:latin typeface="+mn-lt"/>
                <a:ea typeface="+mn-ea"/>
                <a:cs typeface="+mn-cs"/>
              </a:rPr>
              <a:t>Transparency Theater</a:t>
            </a:r>
            <a:endParaRPr lang="en-US" b="1" dirty="0">
              <a:effectLst/>
            </a:endParaRPr>
          </a:p>
          <a:p>
            <a:pPr rtl="0" fontAlgn="base"/>
            <a:r>
              <a:rPr lang="en-US" sz="1200" b="1" i="0" u="none" strike="noStrike" kern="1200" dirty="0">
                <a:solidFill>
                  <a:schemeClr val="tx1"/>
                </a:solidFill>
                <a:effectLst/>
                <a:latin typeface="+mn-lt"/>
                <a:ea typeface="+mn-ea"/>
                <a:cs typeface="+mn-cs"/>
              </a:rPr>
              <a:t>Privacy policies don't work:</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Overwhelming majority don't read them</a:t>
            </a:r>
          </a:p>
          <a:p>
            <a:pPr lvl="1" rtl="0" fontAlgn="base"/>
            <a:r>
              <a:rPr lang="en-US" sz="1200" b="0" i="0" u="none" strike="noStrike" kern="1200" dirty="0">
                <a:solidFill>
                  <a:schemeClr val="tx1"/>
                </a:solidFill>
                <a:effectLst/>
                <a:latin typeface="+mn-lt"/>
                <a:ea typeface="+mn-ea"/>
                <a:cs typeface="+mn-cs"/>
              </a:rPr>
              <a:t>Half written beyond grasp of most users</a:t>
            </a:r>
          </a:p>
          <a:p>
            <a:pPr lvl="1" rtl="0" fontAlgn="base"/>
            <a:r>
              <a:rPr lang="en-US" sz="1200" b="0" i="0" u="none" strike="noStrike" kern="1200" dirty="0">
                <a:solidFill>
                  <a:schemeClr val="tx1"/>
                </a:solidFill>
                <a:effectLst/>
                <a:latin typeface="+mn-lt"/>
                <a:ea typeface="+mn-ea"/>
                <a:cs typeface="+mn-cs"/>
              </a:rPr>
              <a:t>Estimated cost if everyone read them: </a:t>
            </a:r>
            <a:r>
              <a:rPr lang="en-US" sz="1200" b="1" i="0" u="none" strike="noStrike" kern="1200" dirty="0">
                <a:solidFill>
                  <a:schemeClr val="tx1"/>
                </a:solidFill>
                <a:effectLst/>
                <a:latin typeface="+mn-lt"/>
                <a:ea typeface="+mn-ea"/>
                <a:cs typeface="+mn-cs"/>
              </a:rPr>
              <a:t>$781 billion/year</a:t>
            </a:r>
            <a:endParaRPr lang="en-US" sz="1200" b="0"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Transparency requires:</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Not just availability of information</a:t>
            </a:r>
          </a:p>
          <a:p>
            <a:pPr lvl="1" rtl="0" fontAlgn="base"/>
            <a:r>
              <a:rPr lang="en-US" sz="1200" b="0" i="0" u="none" strike="noStrike" kern="1200" dirty="0">
                <a:solidFill>
                  <a:schemeClr val="tx1"/>
                </a:solidFill>
                <a:effectLst/>
                <a:latin typeface="+mn-lt"/>
                <a:ea typeface="+mn-ea"/>
                <a:cs typeface="+mn-cs"/>
              </a:rPr>
              <a:t>Comprehensibility, accessibility, actionability</a:t>
            </a:r>
          </a:p>
          <a:p>
            <a:pPr lvl="1" rtl="0" fontAlgn="base"/>
            <a:r>
              <a:rPr lang="en-US" sz="1200" b="0" i="0" u="none" strike="noStrike" kern="1200" dirty="0">
                <a:solidFill>
                  <a:schemeClr val="tx1"/>
                </a:solidFill>
                <a:effectLst/>
                <a:latin typeface="+mn-lt"/>
                <a:ea typeface="+mn-ea"/>
                <a:cs typeface="+mn-cs"/>
              </a:rPr>
              <a:t>Current implementations fail on all counts</a:t>
            </a:r>
          </a:p>
          <a:p>
            <a:endParaRPr lang="en-US" dirty="0"/>
          </a:p>
          <a:p>
            <a:pPr rtl="0"/>
            <a:r>
              <a:rPr lang="en-US" sz="1200" b="1" i="0" u="none" strike="noStrike" kern="1200" dirty="0">
                <a:solidFill>
                  <a:schemeClr val="tx1"/>
                </a:solidFill>
                <a:effectLst/>
                <a:latin typeface="+mn-lt"/>
                <a:ea typeface="+mn-ea"/>
                <a:cs typeface="+mn-cs"/>
              </a:rPr>
              <a:t>Monitoring and Accountability</a:t>
            </a:r>
            <a:endParaRPr lang="en-US" b="1" dirty="0">
              <a:effectLst/>
            </a:endParaRPr>
          </a:p>
          <a:p>
            <a:pPr rtl="0" fontAlgn="base"/>
            <a:r>
              <a:rPr lang="en-US" sz="1200" b="1" i="0" u="none" strike="noStrike" kern="1200" dirty="0">
                <a:solidFill>
                  <a:schemeClr val="tx1"/>
                </a:solidFill>
                <a:effectLst/>
                <a:latin typeface="+mn-lt"/>
                <a:ea typeface="+mn-ea"/>
                <a:cs typeface="+mn-cs"/>
              </a:rPr>
              <a:t>Not all malleability is sinister:</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Monitoring can reduce productivity BUT also increase prosocial behavior</a:t>
            </a:r>
          </a:p>
          <a:p>
            <a:pPr lvl="1" rtl="0" fontAlgn="base"/>
            <a:r>
              <a:rPr lang="en-US" sz="1200" b="0" i="0" u="none" strike="noStrike" kern="1200" dirty="0">
                <a:solidFill>
                  <a:schemeClr val="tx1"/>
                </a:solidFill>
                <a:effectLst/>
                <a:latin typeface="+mn-lt"/>
                <a:ea typeface="+mn-ea"/>
                <a:cs typeface="+mn-cs"/>
              </a:rPr>
              <a:t>Feeling observed → adherence to social norms</a:t>
            </a:r>
          </a:p>
          <a:p>
            <a:pPr lvl="1" rtl="0" fontAlgn="base"/>
            <a:r>
              <a:rPr lang="en-US" sz="1200" b="0" i="0" u="none" strike="noStrike" kern="1200" dirty="0">
                <a:solidFill>
                  <a:schemeClr val="tx1"/>
                </a:solidFill>
                <a:effectLst/>
                <a:latin typeface="+mn-lt"/>
                <a:ea typeface="+mn-ea"/>
                <a:cs typeface="+mn-cs"/>
              </a:rPr>
              <a:t>Simple cues (three dots in face configuration) can heighten prosocial behavior</a:t>
            </a:r>
          </a:p>
          <a:p>
            <a:pPr rtl="0" fontAlgn="base"/>
            <a:r>
              <a:rPr lang="en-US" sz="1200" b="1" i="0" u="none" strike="noStrike" kern="1200" dirty="0">
                <a:solidFill>
                  <a:schemeClr val="tx1"/>
                </a:solidFill>
                <a:effectLst/>
                <a:latin typeface="+mn-lt"/>
                <a:ea typeface="+mn-ea"/>
                <a:cs typeface="+mn-cs"/>
              </a:rPr>
              <a:t>Anonymity is complex:</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Can increase truthful survey responses (beneficial)</a:t>
            </a:r>
          </a:p>
          <a:p>
            <a:pPr lvl="1" rtl="0" fontAlgn="base"/>
            <a:r>
              <a:rPr lang="en-US" sz="1200" b="0" i="0" u="none" strike="noStrike" kern="1200" dirty="0">
                <a:solidFill>
                  <a:schemeClr val="tx1"/>
                </a:solidFill>
                <a:effectLst/>
                <a:latin typeface="+mn-lt"/>
                <a:ea typeface="+mn-ea"/>
                <a:cs typeface="+mn-cs"/>
              </a:rPr>
              <a:t>Can enable cheating and dishonesty (disinhibition effect)</a:t>
            </a:r>
          </a:p>
          <a:p>
            <a:pPr lvl="1" rtl="0" fontAlgn="base"/>
            <a:r>
              <a:rPr lang="en-US" sz="1200" b="0" i="0" u="none" strike="noStrike" kern="1200" dirty="0">
                <a:solidFill>
                  <a:schemeClr val="tx1"/>
                </a:solidFill>
                <a:effectLst/>
                <a:latin typeface="+mn-lt"/>
                <a:ea typeface="+mn-ea"/>
                <a:cs typeface="+mn-cs"/>
              </a:rPr>
              <a:t>With religiosity priming → increases prosocial sharing</a:t>
            </a:r>
          </a:p>
          <a:p>
            <a:pPr rtl="0" fontAlgn="base"/>
            <a:r>
              <a:rPr lang="en-US" sz="1200" b="1" i="0" u="none" strike="noStrike" kern="1200" dirty="0">
                <a:solidFill>
                  <a:schemeClr val="tx1"/>
                </a:solidFill>
                <a:effectLst/>
                <a:latin typeface="+mn-lt"/>
                <a:ea typeface="+mn-ea"/>
                <a:cs typeface="+mn-cs"/>
              </a:rPr>
              <a:t>Context determines whether manipulation is beneficial or harmful</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CA3FC4DD-BB88-3F66-5CD6-9DA0E56E813D}"/>
              </a:ext>
            </a:extLst>
          </p:cNvPr>
          <p:cNvSpPr>
            <a:spLocks noGrp="1"/>
          </p:cNvSpPr>
          <p:nvPr>
            <p:ph type="sldNum" sz="quarter" idx="5"/>
          </p:nvPr>
        </p:nvSpPr>
        <p:spPr/>
        <p:txBody>
          <a:bodyPr/>
          <a:lstStyle/>
          <a:p>
            <a:fld id="{C123C96B-2B3F-7242-90A1-56E5F222F20D}" type="slidenum">
              <a:rPr lang="en-US" smtClean="0"/>
              <a:t>13</a:t>
            </a:fld>
            <a:endParaRPr lang="en-US"/>
          </a:p>
        </p:txBody>
      </p:sp>
    </p:spTree>
    <p:extLst>
      <p:ext uri="{BB962C8B-B14F-4D97-AF65-F5344CB8AC3E}">
        <p14:creationId xmlns:p14="http://schemas.microsoft.com/office/powerpoint/2010/main" val="613053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People cannot self-protect adequately:</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Uncertainty → can't make informed decisions</a:t>
            </a:r>
          </a:p>
          <a:p>
            <a:pPr lvl="1" rtl="0" fontAlgn="base"/>
            <a:r>
              <a:rPr lang="en-US" sz="1200" b="0" i="0" u="none" strike="noStrike" kern="1200" dirty="0">
                <a:solidFill>
                  <a:schemeClr val="tx1"/>
                </a:solidFill>
                <a:effectLst/>
                <a:latin typeface="+mn-lt"/>
                <a:ea typeface="+mn-ea"/>
                <a:cs typeface="+mn-cs"/>
              </a:rPr>
              <a:t>Context-dependence → behavior is inconsistent and influenced by irrelevant cues</a:t>
            </a:r>
          </a:p>
          <a:p>
            <a:pPr lvl="1" rtl="0" fontAlgn="base"/>
            <a:r>
              <a:rPr lang="en-US" sz="1200" b="0" i="0" u="none" strike="noStrike" kern="1200" dirty="0">
                <a:solidFill>
                  <a:schemeClr val="tx1"/>
                </a:solidFill>
                <a:effectLst/>
                <a:latin typeface="+mn-lt"/>
                <a:ea typeface="+mn-ea"/>
                <a:cs typeface="+mn-cs"/>
              </a:rPr>
              <a:t>Malleability → vulnerable to manipulation by sophisticated actors</a:t>
            </a:r>
          </a:p>
          <a:p>
            <a:pPr rtl="0" fontAlgn="base"/>
            <a:r>
              <a:rPr lang="en-US" sz="1200" b="1" i="0" u="none" strike="noStrike" kern="1200" dirty="0">
                <a:solidFill>
                  <a:schemeClr val="tx1"/>
                </a:solidFill>
                <a:effectLst/>
                <a:latin typeface="+mn-lt"/>
                <a:ea typeface="+mn-ea"/>
                <a:cs typeface="+mn-cs"/>
              </a:rPr>
              <a:t>Individual empowerment is insufficient:</a:t>
            </a:r>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"Notice and consent" model assumes rational, informed decision-making</a:t>
            </a:r>
          </a:p>
          <a:p>
            <a:pPr lvl="1" rtl="0" fontAlgn="base"/>
            <a:r>
              <a:rPr lang="en-US" sz="1200" b="0" i="0" u="none" strike="noStrike" kern="1200" dirty="0">
                <a:solidFill>
                  <a:schemeClr val="tx1"/>
                </a:solidFill>
                <a:effectLst/>
                <a:latin typeface="+mn-lt"/>
                <a:ea typeface="+mn-ea"/>
                <a:cs typeface="+mn-cs"/>
              </a:rPr>
              <a:t>Transparency and control can backfire</a:t>
            </a:r>
          </a:p>
          <a:p>
            <a:pPr lvl="1" rtl="0" fontAlgn="base"/>
            <a:r>
              <a:rPr lang="en-US" sz="1200" b="0" i="0" u="none" strike="noStrike" kern="1200" dirty="0">
                <a:solidFill>
                  <a:schemeClr val="tx1"/>
                </a:solidFill>
                <a:effectLst/>
                <a:latin typeface="+mn-lt"/>
                <a:ea typeface="+mn-ea"/>
                <a:cs typeface="+mn-cs"/>
              </a:rPr>
              <a:t>Uneven playing field between individuals and data holders</a:t>
            </a:r>
          </a:p>
          <a:p>
            <a:endParaRPr lang="en-US" dirty="0"/>
          </a:p>
        </p:txBody>
      </p:sp>
      <p:sp>
        <p:nvSpPr>
          <p:cNvPr id="4" name="Slide Number Placeholder 3"/>
          <p:cNvSpPr>
            <a:spLocks noGrp="1"/>
          </p:cNvSpPr>
          <p:nvPr>
            <p:ph type="sldNum" sz="quarter" idx="5"/>
          </p:nvPr>
        </p:nvSpPr>
        <p:spPr/>
        <p:txBody>
          <a:bodyPr/>
          <a:lstStyle/>
          <a:p>
            <a:fld id="{C123C96B-2B3F-7242-90A1-56E5F222F20D}" type="slidenum">
              <a:rPr lang="en-US" smtClean="0"/>
              <a:t>14</a:t>
            </a:fld>
            <a:endParaRPr lang="en-US"/>
          </a:p>
        </p:txBody>
      </p:sp>
    </p:spTree>
    <p:extLst>
      <p:ext uri="{BB962C8B-B14F-4D97-AF65-F5344CB8AC3E}">
        <p14:creationId xmlns:p14="http://schemas.microsoft.com/office/powerpoint/2010/main" val="159803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10/26/25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8148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10/26/25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6608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10/26/25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73906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C6361F-31DF-994C-9089-BE54C03D95A3}" type="datetimeFigureOut">
              <a:rPr lang="en-US" smtClean="0"/>
              <a:t>10/26/25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400797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6361F-31DF-994C-9089-BE54C03D95A3}" type="datetimeFigureOut">
              <a:rPr lang="en-US" smtClean="0"/>
              <a:t>10/26/25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835124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C6361F-31DF-994C-9089-BE54C03D95A3}" type="datetimeFigureOut">
              <a:rPr lang="en-US" smtClean="0"/>
              <a:t>10/26/25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914481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6361F-31DF-994C-9089-BE54C03D95A3}" type="datetimeFigureOut">
              <a:rPr lang="en-US" smtClean="0"/>
              <a:t>10/26/25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35053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C6361F-31DF-994C-9089-BE54C03D95A3}" type="datetimeFigureOut">
              <a:rPr lang="en-US" smtClean="0"/>
              <a:t>10/26/25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92556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6361F-31DF-994C-9089-BE54C03D95A3}" type="datetimeFigureOut">
              <a:rPr lang="en-US" smtClean="0"/>
              <a:t>10/26/25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85703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10/26/25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2182464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BC6361F-31DF-994C-9089-BE54C03D95A3}" type="datetimeFigureOut">
              <a:rPr lang="en-US" smtClean="0"/>
              <a:t>10/26/25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ADC5EA-A2B1-7B40-9120-F226EF34BE09}" type="slidenum">
              <a:rPr lang="en-US" smtClean="0"/>
              <a:t>‹#›</a:t>
            </a:fld>
            <a:endParaRPr lang="en-US"/>
          </a:p>
        </p:txBody>
      </p:sp>
    </p:spTree>
    <p:extLst>
      <p:ext uri="{BB962C8B-B14F-4D97-AF65-F5344CB8AC3E}">
        <p14:creationId xmlns:p14="http://schemas.microsoft.com/office/powerpoint/2010/main" val="1413809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C6361F-31DF-994C-9089-BE54C03D95A3}" type="datetimeFigureOut">
              <a:rPr lang="en-US" smtClean="0"/>
              <a:t>10/26/25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ADC5EA-A2B1-7B40-9120-F226EF34BE09}" type="slidenum">
              <a:rPr lang="en-US" smtClean="0"/>
              <a:t>‹#›</a:t>
            </a:fld>
            <a:endParaRPr lang="en-US"/>
          </a:p>
        </p:txBody>
      </p:sp>
    </p:spTree>
    <p:extLst>
      <p:ext uri="{BB962C8B-B14F-4D97-AF65-F5344CB8AC3E}">
        <p14:creationId xmlns:p14="http://schemas.microsoft.com/office/powerpoint/2010/main" val="373069328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129DE-5D96-1CE2-18C6-A256829712ED}"/>
              </a:ext>
            </a:extLst>
          </p:cNvPr>
          <p:cNvSpPr>
            <a:spLocks noGrp="1"/>
          </p:cNvSpPr>
          <p:nvPr>
            <p:ph type="ctrTitle"/>
          </p:nvPr>
        </p:nvSpPr>
        <p:spPr>
          <a:xfrm>
            <a:off x="1524000" y="564424"/>
            <a:ext cx="9144000" cy="2387600"/>
          </a:xfrm>
        </p:spPr>
        <p:txBody>
          <a:bodyPr/>
          <a:lstStyle/>
          <a:p>
            <a:r>
              <a:rPr lang="en-US" dirty="0"/>
              <a:t>Empirical Security &amp; Privacy, for Humans</a:t>
            </a:r>
          </a:p>
        </p:txBody>
      </p:sp>
      <p:sp>
        <p:nvSpPr>
          <p:cNvPr id="3" name="Subtitle 2">
            <a:extLst>
              <a:ext uri="{FF2B5EF4-FFF2-40B4-BE49-F238E27FC236}">
                <a16:creationId xmlns:a16="http://schemas.microsoft.com/office/drawing/2014/main" id="{49942452-83B7-A233-BC53-30327B7B93D4}"/>
              </a:ext>
            </a:extLst>
          </p:cNvPr>
          <p:cNvSpPr>
            <a:spLocks noGrp="1"/>
          </p:cNvSpPr>
          <p:nvPr>
            <p:ph type="subTitle" idx="1"/>
          </p:nvPr>
        </p:nvSpPr>
        <p:spPr>
          <a:xfrm>
            <a:off x="1524000" y="3044099"/>
            <a:ext cx="9144000" cy="3147420"/>
          </a:xfrm>
        </p:spPr>
        <p:txBody>
          <a:bodyPr>
            <a:normAutofit/>
          </a:bodyPr>
          <a:lstStyle/>
          <a:p>
            <a:r>
              <a:rPr lang="en-US" sz="3200" dirty="0"/>
              <a:t>UPenn CIS 7000-010</a:t>
            </a:r>
          </a:p>
          <a:p>
            <a:r>
              <a:rPr lang="en-US" sz="3200" dirty="0"/>
              <a:t>10/28/2025</a:t>
            </a:r>
          </a:p>
          <a:p>
            <a:endParaRPr lang="en-US" dirty="0"/>
          </a:p>
        </p:txBody>
      </p:sp>
      <p:pic>
        <p:nvPicPr>
          <p:cNvPr id="3074" name="Picture 2" descr="Download Penn Logos | Penn Brand Standards">
            <a:extLst>
              <a:ext uri="{FF2B5EF4-FFF2-40B4-BE49-F238E27FC236}">
                <a16:creationId xmlns:a16="http://schemas.microsoft.com/office/drawing/2014/main" id="{1CDBA5D0-00EB-4BD7-7AE9-EBF7EA0B1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2875" y="2044931"/>
            <a:ext cx="4150925" cy="2768138"/>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4C2687FC-3CEA-D6F7-318B-18496E8BB8AE}"/>
              </a:ext>
            </a:extLst>
          </p:cNvPr>
          <p:cNvSpPr txBox="1">
            <a:spLocks/>
          </p:cNvSpPr>
          <p:nvPr/>
        </p:nvSpPr>
        <p:spPr>
          <a:xfrm>
            <a:off x="1524000" y="467441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5000" dirty="0"/>
              <a:t>Privacy and Human Behavior in the Age of Information</a:t>
            </a:r>
          </a:p>
        </p:txBody>
      </p:sp>
      <p:pic>
        <p:nvPicPr>
          <p:cNvPr id="5" name="Picture 4">
            <a:extLst>
              <a:ext uri="{FF2B5EF4-FFF2-40B4-BE49-F238E27FC236}">
                <a16:creationId xmlns:a16="http://schemas.microsoft.com/office/drawing/2014/main" id="{DC24F5A3-CC48-C1E1-5CCF-FC184CF4A213}"/>
              </a:ext>
            </a:extLst>
          </p:cNvPr>
          <p:cNvPicPr>
            <a:picLocks noChangeAspect="1"/>
          </p:cNvPicPr>
          <p:nvPr/>
        </p:nvPicPr>
        <p:blipFill>
          <a:blip r:embed="rId3"/>
          <a:stretch>
            <a:fillRect/>
          </a:stretch>
        </p:blipFill>
        <p:spPr>
          <a:xfrm>
            <a:off x="315141" y="1776561"/>
            <a:ext cx="4556501" cy="3036508"/>
          </a:xfrm>
          <a:prstGeom prst="rect">
            <a:avLst/>
          </a:prstGeom>
        </p:spPr>
      </p:pic>
    </p:spTree>
    <p:extLst>
      <p:ext uri="{BB962C8B-B14F-4D97-AF65-F5344CB8AC3E}">
        <p14:creationId xmlns:p14="http://schemas.microsoft.com/office/powerpoint/2010/main" val="3492021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599DA-99C3-03A9-4B30-F108AF8660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EA9792-5A6D-DC49-48D5-55EBD7F28A8C}"/>
              </a:ext>
            </a:extLst>
          </p:cNvPr>
          <p:cNvSpPr>
            <a:spLocks noGrp="1"/>
          </p:cNvSpPr>
          <p:nvPr>
            <p:ph type="title"/>
          </p:nvPr>
        </p:nvSpPr>
        <p:spPr/>
        <p:txBody>
          <a:bodyPr/>
          <a:lstStyle/>
          <a:p>
            <a:r>
              <a:rPr lang="en-US" dirty="0"/>
              <a:t>Context-dependence</a:t>
            </a:r>
          </a:p>
        </p:txBody>
      </p:sp>
      <p:sp>
        <p:nvSpPr>
          <p:cNvPr id="3" name="Content Placeholder 2">
            <a:extLst>
              <a:ext uri="{FF2B5EF4-FFF2-40B4-BE49-F238E27FC236}">
                <a16:creationId xmlns:a16="http://schemas.microsoft.com/office/drawing/2014/main" id="{26074096-A8F8-7271-A6EF-8978B117E279}"/>
              </a:ext>
            </a:extLst>
          </p:cNvPr>
          <p:cNvSpPr>
            <a:spLocks noGrp="1"/>
          </p:cNvSpPr>
          <p:nvPr>
            <p:ph sz="half" idx="1"/>
          </p:nvPr>
        </p:nvSpPr>
        <p:spPr/>
        <p:txBody>
          <a:bodyPr/>
          <a:lstStyle/>
          <a:p>
            <a:endParaRPr lang="en-US" dirty="0"/>
          </a:p>
          <a:p>
            <a:pPr lvl="1"/>
            <a:endParaRPr lang="en-US" dirty="0"/>
          </a:p>
        </p:txBody>
      </p:sp>
      <p:sp>
        <p:nvSpPr>
          <p:cNvPr id="7" name="Content Placeholder 6">
            <a:extLst>
              <a:ext uri="{FF2B5EF4-FFF2-40B4-BE49-F238E27FC236}">
                <a16:creationId xmlns:a16="http://schemas.microsoft.com/office/drawing/2014/main" id="{B8EA735E-EA10-74D9-A440-A978F34C0008}"/>
              </a:ext>
            </a:extLst>
          </p:cNvPr>
          <p:cNvSpPr>
            <a:spLocks noGrp="1"/>
          </p:cNvSpPr>
          <p:nvPr>
            <p:ph sz="half" idx="2"/>
          </p:nvPr>
        </p:nvSpPr>
        <p:spPr>
          <a:xfrm>
            <a:off x="6019800" y="1577745"/>
            <a:ext cx="5181600" cy="4599217"/>
          </a:xfrm>
        </p:spPr>
        <p:txBody>
          <a:bodyPr/>
          <a:lstStyle/>
          <a:p>
            <a:r>
              <a:rPr lang="en-US" dirty="0"/>
              <a:t>Environmental cues are a strong influence</a:t>
            </a:r>
          </a:p>
        </p:txBody>
      </p:sp>
      <p:pic>
        <p:nvPicPr>
          <p:cNvPr id="8" name="Picture 7">
            <a:extLst>
              <a:ext uri="{FF2B5EF4-FFF2-40B4-BE49-F238E27FC236}">
                <a16:creationId xmlns:a16="http://schemas.microsoft.com/office/drawing/2014/main" id="{C8460316-1330-F45E-8082-720F8CEDDC89}"/>
              </a:ext>
            </a:extLst>
          </p:cNvPr>
          <p:cNvPicPr>
            <a:picLocks noChangeAspect="1"/>
          </p:cNvPicPr>
          <p:nvPr/>
        </p:nvPicPr>
        <p:blipFill>
          <a:blip r:embed="rId3"/>
          <a:stretch>
            <a:fillRect/>
          </a:stretch>
        </p:blipFill>
        <p:spPr>
          <a:xfrm>
            <a:off x="376917" y="1577746"/>
            <a:ext cx="4359866" cy="5045836"/>
          </a:xfrm>
          <a:prstGeom prst="rect">
            <a:avLst/>
          </a:prstGeom>
        </p:spPr>
      </p:pic>
      <p:sp>
        <p:nvSpPr>
          <p:cNvPr id="9" name="Content Placeholder 6">
            <a:extLst>
              <a:ext uri="{FF2B5EF4-FFF2-40B4-BE49-F238E27FC236}">
                <a16:creationId xmlns:a16="http://schemas.microsoft.com/office/drawing/2014/main" id="{D31425E6-EAD1-68B6-80D0-381C2570618D}"/>
              </a:ext>
            </a:extLst>
          </p:cNvPr>
          <p:cNvSpPr txBox="1">
            <a:spLocks/>
          </p:cNvSpPr>
          <p:nvPr/>
        </p:nvSpPr>
        <p:spPr>
          <a:xfrm>
            <a:off x="6019800" y="681038"/>
            <a:ext cx="5181600" cy="928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Can be privacy-obsessed or careless; depends on situation</a:t>
            </a:r>
            <a:endParaRPr lang="en-US" dirty="0"/>
          </a:p>
        </p:txBody>
      </p:sp>
      <p:pic>
        <p:nvPicPr>
          <p:cNvPr id="10" name="Picture 9">
            <a:extLst>
              <a:ext uri="{FF2B5EF4-FFF2-40B4-BE49-F238E27FC236}">
                <a16:creationId xmlns:a16="http://schemas.microsoft.com/office/drawing/2014/main" id="{DD2B25E1-6489-D5FA-29E4-B67D908C235A}"/>
              </a:ext>
            </a:extLst>
          </p:cNvPr>
          <p:cNvPicPr>
            <a:picLocks noChangeAspect="1"/>
          </p:cNvPicPr>
          <p:nvPr/>
        </p:nvPicPr>
        <p:blipFill>
          <a:blip r:embed="rId4"/>
          <a:stretch>
            <a:fillRect/>
          </a:stretch>
        </p:blipFill>
        <p:spPr>
          <a:xfrm>
            <a:off x="4933950" y="2992989"/>
            <a:ext cx="4229100" cy="2819400"/>
          </a:xfrm>
          <a:prstGeom prst="rect">
            <a:avLst/>
          </a:prstGeom>
        </p:spPr>
      </p:pic>
      <p:sp>
        <p:nvSpPr>
          <p:cNvPr id="11" name="Rectangle 10">
            <a:extLst>
              <a:ext uri="{FF2B5EF4-FFF2-40B4-BE49-F238E27FC236}">
                <a16:creationId xmlns:a16="http://schemas.microsoft.com/office/drawing/2014/main" id="{4BFFF8C6-82D0-FFF7-9465-885673E3B025}"/>
              </a:ext>
            </a:extLst>
          </p:cNvPr>
          <p:cNvSpPr/>
          <p:nvPr/>
        </p:nvSpPr>
        <p:spPr>
          <a:xfrm>
            <a:off x="7764651" y="2992989"/>
            <a:ext cx="164592" cy="2819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35774B0-FD33-1138-6E5D-EB4079E128C0}"/>
              </a:ext>
            </a:extLst>
          </p:cNvPr>
          <p:cNvPicPr>
            <a:picLocks noChangeAspect="1"/>
          </p:cNvPicPr>
          <p:nvPr/>
        </p:nvPicPr>
        <p:blipFill>
          <a:blip r:embed="rId5"/>
          <a:stretch>
            <a:fillRect/>
          </a:stretch>
        </p:blipFill>
        <p:spPr>
          <a:xfrm>
            <a:off x="7933267" y="2181797"/>
            <a:ext cx="4072467" cy="4441785"/>
          </a:xfrm>
          <a:prstGeom prst="rect">
            <a:avLst/>
          </a:prstGeom>
        </p:spPr>
      </p:pic>
    </p:spTree>
    <p:extLst>
      <p:ext uri="{BB962C8B-B14F-4D97-AF65-F5344CB8AC3E}">
        <p14:creationId xmlns:p14="http://schemas.microsoft.com/office/powerpoint/2010/main" val="16860524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0B1129-EBFE-C59B-815C-96DA82444542}"/>
              </a:ext>
            </a:extLst>
          </p:cNvPr>
          <p:cNvSpPr>
            <a:spLocks noGrp="1"/>
          </p:cNvSpPr>
          <p:nvPr>
            <p:ph type="title"/>
          </p:nvPr>
        </p:nvSpPr>
        <p:spPr/>
        <p:txBody>
          <a:bodyPr/>
          <a:lstStyle/>
          <a:p>
            <a:r>
              <a:rPr lang="en-US" dirty="0"/>
              <a:t>Context-dependence: Other factors</a:t>
            </a:r>
          </a:p>
        </p:txBody>
      </p:sp>
      <p:sp>
        <p:nvSpPr>
          <p:cNvPr id="6" name="Content Placeholder 5">
            <a:extLst>
              <a:ext uri="{FF2B5EF4-FFF2-40B4-BE49-F238E27FC236}">
                <a16:creationId xmlns:a16="http://schemas.microsoft.com/office/drawing/2014/main" id="{18A894C8-82A3-186A-1DFC-225940ABFA56}"/>
              </a:ext>
            </a:extLst>
          </p:cNvPr>
          <p:cNvSpPr>
            <a:spLocks noGrp="1"/>
          </p:cNvSpPr>
          <p:nvPr>
            <p:ph idx="1"/>
          </p:nvPr>
        </p:nvSpPr>
        <p:spPr/>
        <p:txBody>
          <a:bodyPr/>
          <a:lstStyle/>
          <a:p>
            <a:r>
              <a:rPr lang="en-US" dirty="0"/>
              <a:t>Social cues</a:t>
            </a:r>
          </a:p>
          <a:p>
            <a:pPr lvl="1"/>
            <a:r>
              <a:rPr lang="en-US" dirty="0"/>
              <a:t>Imitation (“majority admitted this behavior”)</a:t>
            </a:r>
          </a:p>
          <a:p>
            <a:pPr lvl="1"/>
            <a:r>
              <a:rPr lang="en-US" dirty="0"/>
              <a:t>Reciprocity</a:t>
            </a:r>
          </a:p>
          <a:p>
            <a:r>
              <a:rPr lang="en-US" dirty="0"/>
              <a:t>Adaptation over time</a:t>
            </a:r>
          </a:p>
          <a:p>
            <a:pPr lvl="1"/>
            <a:r>
              <a:rPr lang="en-US" dirty="0"/>
              <a:t>Surveillance (“breaking ice” effect)</a:t>
            </a:r>
          </a:p>
          <a:p>
            <a:pPr lvl="1"/>
            <a:r>
              <a:rPr lang="en-US" dirty="0"/>
              <a:t>Change activates concern; stability dulls it</a:t>
            </a:r>
          </a:p>
          <a:p>
            <a:r>
              <a:rPr lang="en-US" dirty="0"/>
              <a:t>On-line setting: Context confusion</a:t>
            </a:r>
          </a:p>
          <a:p>
            <a:pPr lvl="1"/>
            <a:r>
              <a:rPr lang="en-US" dirty="0"/>
              <a:t>Boundaries are blurry</a:t>
            </a:r>
          </a:p>
          <a:p>
            <a:pPr lvl="1"/>
            <a:r>
              <a:rPr lang="en-US" dirty="0"/>
              <a:t>Privacy management both more complex and more consequential</a:t>
            </a:r>
          </a:p>
        </p:txBody>
      </p:sp>
    </p:spTree>
    <p:extLst>
      <p:ext uri="{BB962C8B-B14F-4D97-AF65-F5344CB8AC3E}">
        <p14:creationId xmlns:p14="http://schemas.microsoft.com/office/powerpoint/2010/main" val="47880285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698D3A-87B0-7F7A-1E00-474EBF3BDEAA}"/>
              </a:ext>
            </a:extLst>
          </p:cNvPr>
          <p:cNvPicPr>
            <a:picLocks noChangeAspect="1"/>
          </p:cNvPicPr>
          <p:nvPr/>
        </p:nvPicPr>
        <p:blipFill>
          <a:blip r:embed="rId3"/>
          <a:stretch>
            <a:fillRect/>
          </a:stretch>
        </p:blipFill>
        <p:spPr>
          <a:xfrm>
            <a:off x="3905359" y="1825625"/>
            <a:ext cx="3883436" cy="4494445"/>
          </a:xfrm>
          <a:prstGeom prst="rect">
            <a:avLst/>
          </a:prstGeom>
        </p:spPr>
      </p:pic>
      <p:pic>
        <p:nvPicPr>
          <p:cNvPr id="5" name="Picture 4">
            <a:extLst>
              <a:ext uri="{FF2B5EF4-FFF2-40B4-BE49-F238E27FC236}">
                <a16:creationId xmlns:a16="http://schemas.microsoft.com/office/drawing/2014/main" id="{78E44C6F-B98A-23B0-A97D-54395CBE604F}"/>
              </a:ext>
            </a:extLst>
          </p:cNvPr>
          <p:cNvPicPr>
            <a:picLocks noChangeAspect="1"/>
          </p:cNvPicPr>
          <p:nvPr/>
        </p:nvPicPr>
        <p:blipFill>
          <a:blip r:embed="rId4"/>
          <a:stretch>
            <a:fillRect/>
          </a:stretch>
        </p:blipFill>
        <p:spPr>
          <a:xfrm>
            <a:off x="8095530" y="289358"/>
            <a:ext cx="3067158" cy="6279283"/>
          </a:xfrm>
          <a:prstGeom prst="rect">
            <a:avLst/>
          </a:prstGeom>
        </p:spPr>
      </p:pic>
      <p:cxnSp>
        <p:nvCxnSpPr>
          <p:cNvPr id="7" name="Straight Arrow Connector 6">
            <a:extLst>
              <a:ext uri="{FF2B5EF4-FFF2-40B4-BE49-F238E27FC236}">
                <a16:creationId xmlns:a16="http://schemas.microsoft.com/office/drawing/2014/main" id="{401D8E7E-EBDD-DFB1-BFA8-40EA01EFBA43}"/>
              </a:ext>
            </a:extLst>
          </p:cNvPr>
          <p:cNvCxnSpPr>
            <a:cxnSpLocks/>
          </p:cNvCxnSpPr>
          <p:nvPr/>
        </p:nvCxnSpPr>
        <p:spPr>
          <a:xfrm flipH="1" flipV="1">
            <a:off x="6790267" y="5662064"/>
            <a:ext cx="2235200" cy="1744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D81979B-008A-AC6E-6101-960503EA8D67}"/>
              </a:ext>
            </a:extLst>
          </p:cNvPr>
          <p:cNvCxnSpPr>
            <a:cxnSpLocks/>
          </p:cNvCxnSpPr>
          <p:nvPr/>
        </p:nvCxnSpPr>
        <p:spPr>
          <a:xfrm flipH="1" flipV="1">
            <a:off x="6790267" y="4001294"/>
            <a:ext cx="1981200" cy="1400439"/>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BC674FCA-F3A8-3B23-4A48-60483A98B130}"/>
              </a:ext>
            </a:extLst>
          </p:cNvPr>
          <p:cNvSpPr txBox="1">
            <a:spLocks/>
          </p:cNvSpPr>
          <p:nvPr/>
        </p:nvSpPr>
        <p:spPr>
          <a:xfrm>
            <a:off x="838200" y="1825625"/>
            <a:ext cx="282704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Privacy preferences can be manipulated</a:t>
            </a:r>
          </a:p>
          <a:p>
            <a:r>
              <a:rPr lang="en-US" dirty="0"/>
              <a:t>Those who profit from data sharing can exploit psychological processes</a:t>
            </a:r>
          </a:p>
          <a:p>
            <a:endParaRPr lang="en-US" dirty="0"/>
          </a:p>
        </p:txBody>
      </p:sp>
      <p:sp>
        <p:nvSpPr>
          <p:cNvPr id="27" name="Title 22">
            <a:extLst>
              <a:ext uri="{FF2B5EF4-FFF2-40B4-BE49-F238E27FC236}">
                <a16:creationId xmlns:a16="http://schemas.microsoft.com/office/drawing/2014/main" id="{61DEEB17-72CE-68ED-9A4F-D3FC2FEDD111}"/>
              </a:ext>
            </a:extLst>
          </p:cNvPr>
          <p:cNvSpPr>
            <a:spLocks noGrp="1"/>
          </p:cNvSpPr>
          <p:nvPr>
            <p:ph type="title"/>
          </p:nvPr>
        </p:nvSpPr>
        <p:spPr>
          <a:xfrm>
            <a:off x="838200" y="365125"/>
            <a:ext cx="10515600" cy="1325563"/>
          </a:xfrm>
        </p:spPr>
        <p:txBody>
          <a:bodyPr/>
          <a:lstStyle/>
          <a:p>
            <a:r>
              <a:rPr lang="en-US" dirty="0"/>
              <a:t>Malleability</a:t>
            </a:r>
          </a:p>
        </p:txBody>
      </p:sp>
    </p:spTree>
    <p:extLst>
      <p:ext uri="{BB962C8B-B14F-4D97-AF65-F5344CB8AC3E}">
        <p14:creationId xmlns:p14="http://schemas.microsoft.com/office/powerpoint/2010/main" val="2308505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BA35E-8EDA-E02E-02ED-B0CE85E1E4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273CB75-D062-6A1B-81F7-E4FA53A0F0D3}"/>
              </a:ext>
            </a:extLst>
          </p:cNvPr>
          <p:cNvSpPr>
            <a:spLocks noGrp="1"/>
          </p:cNvSpPr>
          <p:nvPr>
            <p:ph type="title"/>
          </p:nvPr>
        </p:nvSpPr>
        <p:spPr/>
        <p:txBody>
          <a:bodyPr/>
          <a:lstStyle/>
          <a:p>
            <a:r>
              <a:rPr lang="en-US" dirty="0"/>
              <a:t>Malleability: Other factors</a:t>
            </a:r>
          </a:p>
        </p:txBody>
      </p:sp>
      <p:sp>
        <p:nvSpPr>
          <p:cNvPr id="6" name="Content Placeholder 5">
            <a:extLst>
              <a:ext uri="{FF2B5EF4-FFF2-40B4-BE49-F238E27FC236}">
                <a16:creationId xmlns:a16="http://schemas.microsoft.com/office/drawing/2014/main" id="{E6FCEEA7-6C7B-ACBD-DD99-35153F90AB32}"/>
              </a:ext>
            </a:extLst>
          </p:cNvPr>
          <p:cNvSpPr>
            <a:spLocks noGrp="1"/>
          </p:cNvSpPr>
          <p:nvPr>
            <p:ph idx="1"/>
          </p:nvPr>
        </p:nvSpPr>
        <p:spPr/>
        <p:txBody>
          <a:bodyPr/>
          <a:lstStyle/>
          <a:p>
            <a:r>
              <a:rPr lang="en-US" dirty="0"/>
              <a:t>The paradox of trust and control</a:t>
            </a:r>
          </a:p>
          <a:p>
            <a:pPr lvl="1"/>
            <a:r>
              <a:rPr lang="en-US" dirty="0"/>
              <a:t>Simply posting unread privacy policy → misplaced feelings of protection</a:t>
            </a:r>
          </a:p>
          <a:p>
            <a:pPr lvl="1"/>
            <a:r>
              <a:rPr lang="en-US" dirty="0"/>
              <a:t>Greater control over disclosure → reduced concern → more sharing</a:t>
            </a:r>
          </a:p>
          <a:p>
            <a:r>
              <a:rPr lang="en-US" dirty="0"/>
              <a:t>Privacy policies</a:t>
            </a:r>
          </a:p>
          <a:p>
            <a:pPr lvl="1"/>
            <a:r>
              <a:rPr lang="en-US" dirty="0"/>
              <a:t>Most people don’t read them – if they did, est. $781B prod. cost/year !</a:t>
            </a:r>
          </a:p>
          <a:p>
            <a:pPr lvl="1"/>
            <a:r>
              <a:rPr lang="en-US" dirty="0"/>
              <a:t>Transparency requires comprehensibility, accessibility, actionability</a:t>
            </a:r>
          </a:p>
          <a:p>
            <a:r>
              <a:rPr lang="en-US" dirty="0"/>
              <a:t>Not all malleability is sinister</a:t>
            </a:r>
          </a:p>
          <a:p>
            <a:pPr lvl="1"/>
            <a:r>
              <a:rPr lang="en-US" dirty="0"/>
              <a:t>Monitoring, good defaults, simple cues can increase prosocial behavior</a:t>
            </a:r>
          </a:p>
          <a:p>
            <a:pPr lvl="1"/>
            <a:r>
              <a:rPr lang="en-US" dirty="0"/>
              <a:t>Anonymity can increase truthful responses but also enable cheating and dishonesty</a:t>
            </a:r>
          </a:p>
        </p:txBody>
      </p:sp>
    </p:spTree>
    <p:extLst>
      <p:ext uri="{BB962C8B-B14F-4D97-AF65-F5344CB8AC3E}">
        <p14:creationId xmlns:p14="http://schemas.microsoft.com/office/powerpoint/2010/main" val="36090526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500"/>
                                        <p:tgtEl>
                                          <p:spTgt spid="6">
                                            <p:txEl>
                                              <p:pRg st="7" end="7"/>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dissolve">
                                      <p:cBhvr>
                                        <p:cTn id="35"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FBE6-C4B9-559B-391F-3CB6E7E803BD}"/>
              </a:ext>
            </a:extLst>
          </p:cNvPr>
          <p:cNvSpPr>
            <a:spLocks noGrp="1"/>
          </p:cNvSpPr>
          <p:nvPr>
            <p:ph type="title"/>
          </p:nvPr>
        </p:nvSpPr>
        <p:spPr/>
        <p:txBody>
          <a:bodyPr/>
          <a:lstStyle/>
          <a:p>
            <a:r>
              <a:rPr lang="en-US" dirty="0"/>
              <a:t>Policy implications</a:t>
            </a:r>
          </a:p>
        </p:txBody>
      </p:sp>
      <p:sp>
        <p:nvSpPr>
          <p:cNvPr id="6" name="Content Placeholder 5">
            <a:extLst>
              <a:ext uri="{FF2B5EF4-FFF2-40B4-BE49-F238E27FC236}">
                <a16:creationId xmlns:a16="http://schemas.microsoft.com/office/drawing/2014/main" id="{A2362061-4B77-1628-7F0E-BE6712199BE7}"/>
              </a:ext>
            </a:extLst>
          </p:cNvPr>
          <p:cNvSpPr>
            <a:spLocks noGrp="1"/>
          </p:cNvSpPr>
          <p:nvPr>
            <p:ph idx="1"/>
          </p:nvPr>
        </p:nvSpPr>
        <p:spPr>
          <a:xfrm>
            <a:off x="838200" y="1825625"/>
            <a:ext cx="6269182" cy="4351338"/>
          </a:xfrm>
        </p:spPr>
        <p:txBody>
          <a:bodyPr/>
          <a:lstStyle/>
          <a:p>
            <a:r>
              <a:rPr lang="en-US" dirty="0"/>
              <a:t>People cannot adequately self-protect</a:t>
            </a:r>
          </a:p>
          <a:p>
            <a:pPr lvl="1"/>
            <a:r>
              <a:rPr lang="en-US" dirty="0"/>
              <a:t>So individual empowerment is insufficient</a:t>
            </a:r>
          </a:p>
          <a:p>
            <a:r>
              <a:rPr lang="en-US" dirty="0"/>
              <a:t>Need baseline protection framework</a:t>
            </a:r>
          </a:p>
          <a:p>
            <a:pPr lvl="1"/>
            <a:r>
              <a:rPr lang="en-US" dirty="0"/>
              <a:t>Fair information principles and practices</a:t>
            </a:r>
          </a:p>
          <a:p>
            <a:pPr lvl="1"/>
            <a:r>
              <a:rPr lang="en-US" dirty="0"/>
              <a:t>Protection that doesn't require constant informed decision-making</a:t>
            </a:r>
          </a:p>
          <a:p>
            <a:pPr lvl="1"/>
            <a:r>
              <a:rPr lang="en-US" dirty="0"/>
              <a:t>Accommodate real humans: "naïve, uncertain, and vulnerable"</a:t>
            </a:r>
          </a:p>
          <a:p>
            <a:pPr lvl="1"/>
            <a:r>
              <a:rPr lang="en-US" b="1" dirty="0"/>
              <a:t>Goal: Equity of power</a:t>
            </a:r>
          </a:p>
        </p:txBody>
      </p:sp>
      <p:pic>
        <p:nvPicPr>
          <p:cNvPr id="7" name="Picture 6">
            <a:extLst>
              <a:ext uri="{FF2B5EF4-FFF2-40B4-BE49-F238E27FC236}">
                <a16:creationId xmlns:a16="http://schemas.microsoft.com/office/drawing/2014/main" id="{4996AE88-C879-D469-DB47-8EC5BF81AB19}"/>
              </a:ext>
            </a:extLst>
          </p:cNvPr>
          <p:cNvPicPr>
            <a:picLocks noChangeAspect="1"/>
          </p:cNvPicPr>
          <p:nvPr/>
        </p:nvPicPr>
        <p:blipFill>
          <a:blip r:embed="rId3"/>
          <a:stretch>
            <a:fillRect/>
          </a:stretch>
        </p:blipFill>
        <p:spPr>
          <a:xfrm>
            <a:off x="8059569" y="389225"/>
            <a:ext cx="3612884" cy="2810021"/>
          </a:xfrm>
          <a:prstGeom prst="rect">
            <a:avLst/>
          </a:prstGeom>
        </p:spPr>
      </p:pic>
      <p:pic>
        <p:nvPicPr>
          <p:cNvPr id="8" name="Picture 7">
            <a:extLst>
              <a:ext uri="{FF2B5EF4-FFF2-40B4-BE49-F238E27FC236}">
                <a16:creationId xmlns:a16="http://schemas.microsoft.com/office/drawing/2014/main" id="{C6ECF81F-4387-CABB-95C2-3AAF3A25E897}"/>
              </a:ext>
            </a:extLst>
          </p:cNvPr>
          <p:cNvPicPr>
            <a:picLocks noChangeAspect="1"/>
          </p:cNvPicPr>
          <p:nvPr/>
        </p:nvPicPr>
        <p:blipFill>
          <a:blip r:embed="rId4"/>
          <a:stretch>
            <a:fillRect/>
          </a:stretch>
        </p:blipFill>
        <p:spPr>
          <a:xfrm>
            <a:off x="7107382" y="3334183"/>
            <a:ext cx="4565072" cy="3043381"/>
          </a:xfrm>
          <a:prstGeom prst="rect">
            <a:avLst/>
          </a:prstGeom>
        </p:spPr>
      </p:pic>
    </p:spTree>
    <p:extLst>
      <p:ext uri="{BB962C8B-B14F-4D97-AF65-F5344CB8AC3E}">
        <p14:creationId xmlns:p14="http://schemas.microsoft.com/office/powerpoint/2010/main" val="19174922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dissolve">
                                      <p:cBhvr>
                                        <p:cTn id="18" dur="500"/>
                                        <p:tgtEl>
                                          <p:spTgt spid="6">
                                            <p:txEl>
                                              <p:pRg st="2" end="2"/>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dissolve">
                                      <p:cBhvr>
                                        <p:cTn id="21" dur="500"/>
                                        <p:tgtEl>
                                          <p:spTgt spid="6">
                                            <p:txEl>
                                              <p:pRg st="3" end="3"/>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dissolve">
                                      <p:cBhvr>
                                        <p:cTn id="24" dur="500"/>
                                        <p:tgtEl>
                                          <p:spTgt spid="6">
                                            <p:txEl>
                                              <p:pRg st="4" end="4"/>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dissolve">
                                      <p:cBhvr>
                                        <p:cTn id="27" dur="500"/>
                                        <p:tgtEl>
                                          <p:spTgt spid="6">
                                            <p:txEl>
                                              <p:pRg st="5" end="5"/>
                                            </p:txEl>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dissolve">
                                      <p:cBhvr>
                                        <p:cTn id="30" dur="500"/>
                                        <p:tgtEl>
                                          <p:spTgt spid="6">
                                            <p:txEl>
                                              <p:pRg st="6" end="6"/>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dissolv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5F1AF-A789-1CB1-D85E-227C199A3E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98379-251B-177E-1281-762D265C2FEC}"/>
              </a:ext>
            </a:extLst>
          </p:cNvPr>
          <p:cNvSpPr>
            <a:spLocks noGrp="1"/>
          </p:cNvSpPr>
          <p:nvPr>
            <p:ph type="title"/>
          </p:nvPr>
        </p:nvSpPr>
        <p:spPr/>
        <p:txBody>
          <a:bodyPr/>
          <a:lstStyle/>
          <a:p>
            <a:r>
              <a:rPr lang="en-US" dirty="0"/>
              <a:t>General Data Protection Regulation (GDPR)</a:t>
            </a:r>
          </a:p>
        </p:txBody>
      </p:sp>
      <p:sp>
        <p:nvSpPr>
          <p:cNvPr id="7" name="Content Placeholder 6">
            <a:extLst>
              <a:ext uri="{FF2B5EF4-FFF2-40B4-BE49-F238E27FC236}">
                <a16:creationId xmlns:a16="http://schemas.microsoft.com/office/drawing/2014/main" id="{A8DD2EA8-9F0A-6D8A-95CE-7E9DED23BCFD}"/>
              </a:ext>
            </a:extLst>
          </p:cNvPr>
          <p:cNvSpPr>
            <a:spLocks noGrp="1"/>
          </p:cNvSpPr>
          <p:nvPr>
            <p:ph idx="1"/>
          </p:nvPr>
        </p:nvSpPr>
        <p:spPr>
          <a:xfrm>
            <a:off x="838200" y="1825625"/>
            <a:ext cx="5160818" cy="4351338"/>
          </a:xfrm>
        </p:spPr>
        <p:txBody>
          <a:bodyPr/>
          <a:lstStyle/>
          <a:p>
            <a:r>
              <a:rPr lang="en-US" dirty="0"/>
              <a:t>Regulates and protects the processing of personal information (of EU citizens)</a:t>
            </a:r>
          </a:p>
          <a:p>
            <a:r>
              <a:rPr lang="en-US" dirty="0"/>
              <a:t>Companies must be transparent about the personal data they handle and have a legitimate purpose for using it</a:t>
            </a:r>
          </a:p>
        </p:txBody>
      </p:sp>
      <p:pic>
        <p:nvPicPr>
          <p:cNvPr id="6" name="Picture 5">
            <a:extLst>
              <a:ext uri="{FF2B5EF4-FFF2-40B4-BE49-F238E27FC236}">
                <a16:creationId xmlns:a16="http://schemas.microsoft.com/office/drawing/2014/main" id="{9543A736-6A5F-8688-2A62-A9C72920586E}"/>
              </a:ext>
            </a:extLst>
          </p:cNvPr>
          <p:cNvPicPr>
            <a:picLocks noChangeAspect="1"/>
          </p:cNvPicPr>
          <p:nvPr/>
        </p:nvPicPr>
        <p:blipFill>
          <a:blip r:embed="rId3"/>
          <a:stretch>
            <a:fillRect/>
          </a:stretch>
        </p:blipFill>
        <p:spPr>
          <a:xfrm>
            <a:off x="6486758" y="1690688"/>
            <a:ext cx="4936143" cy="5167312"/>
          </a:xfrm>
          <a:prstGeom prst="rect">
            <a:avLst/>
          </a:prstGeom>
        </p:spPr>
      </p:pic>
    </p:spTree>
    <p:extLst>
      <p:ext uri="{BB962C8B-B14F-4D97-AF65-F5344CB8AC3E}">
        <p14:creationId xmlns:p14="http://schemas.microsoft.com/office/powerpoint/2010/main" val="37031336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FAFB3-F270-E3F3-2B51-6C238FF66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405112-25E5-8E8D-2355-77F7D0640BBE}"/>
              </a:ext>
            </a:extLst>
          </p:cNvPr>
          <p:cNvSpPr>
            <a:spLocks noGrp="1"/>
          </p:cNvSpPr>
          <p:nvPr>
            <p:ph type="title"/>
          </p:nvPr>
        </p:nvSpPr>
        <p:spPr/>
        <p:txBody>
          <a:bodyPr/>
          <a:lstStyle/>
          <a:p>
            <a:r>
              <a:rPr lang="en-US" dirty="0"/>
              <a:t>GDPR: Personal rights</a:t>
            </a:r>
          </a:p>
        </p:txBody>
      </p:sp>
      <p:sp>
        <p:nvSpPr>
          <p:cNvPr id="7" name="Content Placeholder 6">
            <a:extLst>
              <a:ext uri="{FF2B5EF4-FFF2-40B4-BE49-F238E27FC236}">
                <a16:creationId xmlns:a16="http://schemas.microsoft.com/office/drawing/2014/main" id="{487F15E1-6B21-332A-D527-1F27DF770A32}"/>
              </a:ext>
            </a:extLst>
          </p:cNvPr>
          <p:cNvSpPr>
            <a:spLocks noGrp="1"/>
          </p:cNvSpPr>
          <p:nvPr>
            <p:ph idx="1"/>
          </p:nvPr>
        </p:nvSpPr>
        <p:spPr>
          <a:xfrm>
            <a:off x="838200" y="1825625"/>
            <a:ext cx="5160818" cy="4351338"/>
          </a:xfrm>
        </p:spPr>
        <p:txBody>
          <a:bodyPr>
            <a:normAutofit fontScale="92500" lnSpcReduction="20000"/>
          </a:bodyPr>
          <a:lstStyle/>
          <a:p>
            <a:pPr marL="0" indent="0">
              <a:buNone/>
            </a:pPr>
            <a:r>
              <a:rPr lang="en-US" dirty="0"/>
              <a:t>Data subjects have a Right</a:t>
            </a:r>
          </a:p>
          <a:p>
            <a:r>
              <a:rPr lang="en-US" dirty="0"/>
              <a:t>to be Informed</a:t>
            </a:r>
          </a:p>
          <a:p>
            <a:r>
              <a:rPr lang="en-US" dirty="0"/>
              <a:t>of Access</a:t>
            </a:r>
          </a:p>
          <a:p>
            <a:r>
              <a:rPr lang="en-US" dirty="0"/>
              <a:t>to Rectification</a:t>
            </a:r>
          </a:p>
          <a:p>
            <a:r>
              <a:rPr lang="en-US" dirty="0"/>
              <a:t>to Erasure </a:t>
            </a:r>
          </a:p>
          <a:p>
            <a:r>
              <a:rPr lang="en-US" dirty="0"/>
              <a:t>to Restrict Processing</a:t>
            </a:r>
          </a:p>
          <a:p>
            <a:r>
              <a:rPr lang="en-US" dirty="0"/>
              <a:t>to Data Portability</a:t>
            </a:r>
          </a:p>
          <a:p>
            <a:r>
              <a:rPr lang="en-US" dirty="0"/>
              <a:t>to Object</a:t>
            </a:r>
          </a:p>
          <a:p>
            <a:r>
              <a:rPr lang="en-US" dirty="0"/>
              <a:t>to not to be subject to a decision based solely on automated processing (with exceptions)</a:t>
            </a:r>
          </a:p>
          <a:p>
            <a:endParaRPr lang="en-US" dirty="0"/>
          </a:p>
        </p:txBody>
      </p:sp>
      <p:pic>
        <p:nvPicPr>
          <p:cNvPr id="3" name="Picture 2">
            <a:extLst>
              <a:ext uri="{FF2B5EF4-FFF2-40B4-BE49-F238E27FC236}">
                <a16:creationId xmlns:a16="http://schemas.microsoft.com/office/drawing/2014/main" id="{80252A04-55E1-BD7F-56FD-EEE692CCCECF}"/>
              </a:ext>
            </a:extLst>
          </p:cNvPr>
          <p:cNvPicPr>
            <a:picLocks noChangeAspect="1"/>
          </p:cNvPicPr>
          <p:nvPr/>
        </p:nvPicPr>
        <p:blipFill>
          <a:blip r:embed="rId3"/>
          <a:stretch>
            <a:fillRect/>
          </a:stretch>
        </p:blipFill>
        <p:spPr>
          <a:xfrm>
            <a:off x="7128165" y="1578773"/>
            <a:ext cx="4225635" cy="5279227"/>
          </a:xfrm>
          <a:prstGeom prst="rect">
            <a:avLst/>
          </a:prstGeom>
        </p:spPr>
      </p:pic>
      <p:grpSp>
        <p:nvGrpSpPr>
          <p:cNvPr id="11" name="Group 10">
            <a:extLst>
              <a:ext uri="{FF2B5EF4-FFF2-40B4-BE49-F238E27FC236}">
                <a16:creationId xmlns:a16="http://schemas.microsoft.com/office/drawing/2014/main" id="{A94CBEF8-7CDC-965D-E556-D2EB2181B918}"/>
              </a:ext>
            </a:extLst>
          </p:cNvPr>
          <p:cNvGrpSpPr/>
          <p:nvPr/>
        </p:nvGrpSpPr>
        <p:grpSpPr>
          <a:xfrm>
            <a:off x="2553200" y="2438400"/>
            <a:ext cx="6687782" cy="2784764"/>
            <a:chOff x="2553200" y="2438400"/>
            <a:chExt cx="6687782" cy="2784764"/>
          </a:xfrm>
        </p:grpSpPr>
        <p:sp>
          <p:nvSpPr>
            <p:cNvPr id="4" name="Oval 3">
              <a:extLst>
                <a:ext uri="{FF2B5EF4-FFF2-40B4-BE49-F238E27FC236}">
                  <a16:creationId xmlns:a16="http://schemas.microsoft.com/office/drawing/2014/main" id="{5FC22D53-334E-585E-F6D2-183723DD76B9}"/>
                </a:ext>
              </a:extLst>
            </p:cNvPr>
            <p:cNvSpPr/>
            <p:nvPr/>
          </p:nvSpPr>
          <p:spPr>
            <a:xfrm>
              <a:off x="6761018" y="4724400"/>
              <a:ext cx="2479964" cy="4987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D094E2C5-7970-960F-C47D-2B296FD1E355}"/>
                </a:ext>
              </a:extLst>
            </p:cNvPr>
            <p:cNvCxnSpPr>
              <a:endCxn id="4" idx="1"/>
            </p:cNvCxnSpPr>
            <p:nvPr/>
          </p:nvCxnSpPr>
          <p:spPr>
            <a:xfrm>
              <a:off x="3297382" y="2438400"/>
              <a:ext cx="3826818" cy="235904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6CE14B6-3EC2-FEE7-F79E-E5576A6B976D}"/>
                </a:ext>
              </a:extLst>
            </p:cNvPr>
            <p:cNvCxnSpPr>
              <a:cxnSpLocks/>
              <a:endCxn id="4" idx="2"/>
            </p:cNvCxnSpPr>
            <p:nvPr/>
          </p:nvCxnSpPr>
          <p:spPr>
            <a:xfrm>
              <a:off x="2553200" y="4797442"/>
              <a:ext cx="4207818" cy="176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454809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46D3A-AA48-E2D0-D611-10D8511C6B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0F67D1-81E7-011C-83C5-9F6F76CD32A2}"/>
              </a:ext>
            </a:extLst>
          </p:cNvPr>
          <p:cNvSpPr>
            <a:spLocks noGrp="1"/>
          </p:cNvSpPr>
          <p:nvPr>
            <p:ph type="title"/>
          </p:nvPr>
        </p:nvSpPr>
        <p:spPr/>
        <p:txBody>
          <a:bodyPr/>
          <a:lstStyle/>
          <a:p>
            <a:r>
              <a:rPr lang="en-US" dirty="0"/>
              <a:t>GDPR and context-dependence, malleability</a:t>
            </a:r>
          </a:p>
        </p:txBody>
      </p:sp>
      <p:sp>
        <p:nvSpPr>
          <p:cNvPr id="7" name="Text Placeholder 6">
            <a:extLst>
              <a:ext uri="{FF2B5EF4-FFF2-40B4-BE49-F238E27FC236}">
                <a16:creationId xmlns:a16="http://schemas.microsoft.com/office/drawing/2014/main" id="{E0E5AFE1-D2BC-86C7-C94B-F52191D379F1}"/>
              </a:ext>
            </a:extLst>
          </p:cNvPr>
          <p:cNvSpPr>
            <a:spLocks noGrp="1"/>
          </p:cNvSpPr>
          <p:nvPr>
            <p:ph type="body" idx="1"/>
          </p:nvPr>
        </p:nvSpPr>
        <p:spPr/>
        <p:txBody>
          <a:bodyPr/>
          <a:lstStyle/>
          <a:p>
            <a:r>
              <a:rPr lang="en-US" dirty="0"/>
              <a:t>Context dependence</a:t>
            </a:r>
          </a:p>
        </p:txBody>
      </p:sp>
      <p:sp>
        <p:nvSpPr>
          <p:cNvPr id="4" name="Content Placeholder 3">
            <a:extLst>
              <a:ext uri="{FF2B5EF4-FFF2-40B4-BE49-F238E27FC236}">
                <a16:creationId xmlns:a16="http://schemas.microsoft.com/office/drawing/2014/main" id="{34651580-F085-C518-B04E-B8BEDDC3B241}"/>
              </a:ext>
            </a:extLst>
          </p:cNvPr>
          <p:cNvSpPr>
            <a:spLocks noGrp="1"/>
          </p:cNvSpPr>
          <p:nvPr>
            <p:ph sz="half" idx="2"/>
          </p:nvPr>
        </p:nvSpPr>
        <p:spPr/>
        <p:txBody>
          <a:bodyPr>
            <a:normAutofit/>
          </a:bodyPr>
          <a:lstStyle/>
          <a:p>
            <a:r>
              <a:rPr lang="en-US" b="1" dirty="0"/>
              <a:t>Habituation</a:t>
            </a:r>
            <a:r>
              <a:rPr lang="en-US" dirty="0"/>
              <a:t>: Repeated consent warnings cause fatigue, leading to surveillance acquiescence</a:t>
            </a:r>
            <a:endParaRPr lang="en-US" b="1" dirty="0"/>
          </a:p>
          <a:p>
            <a:r>
              <a:rPr lang="en-US" b="1" dirty="0"/>
              <a:t>Control</a:t>
            </a:r>
            <a:r>
              <a:rPr lang="en-US" dirty="0"/>
              <a:t>: Fine-grained data controls encouraged by the law, but paradoxically discourage privacy</a:t>
            </a:r>
          </a:p>
          <a:p>
            <a:endParaRPr lang="en-US" dirty="0"/>
          </a:p>
        </p:txBody>
      </p:sp>
      <p:sp>
        <p:nvSpPr>
          <p:cNvPr id="8" name="Text Placeholder 7">
            <a:extLst>
              <a:ext uri="{FF2B5EF4-FFF2-40B4-BE49-F238E27FC236}">
                <a16:creationId xmlns:a16="http://schemas.microsoft.com/office/drawing/2014/main" id="{9F924093-0DA6-1C24-34AB-AB554A2D6AC3}"/>
              </a:ext>
            </a:extLst>
          </p:cNvPr>
          <p:cNvSpPr>
            <a:spLocks noGrp="1"/>
          </p:cNvSpPr>
          <p:nvPr>
            <p:ph type="body" sz="quarter" idx="3"/>
          </p:nvPr>
        </p:nvSpPr>
        <p:spPr/>
        <p:txBody>
          <a:bodyPr/>
          <a:lstStyle/>
          <a:p>
            <a:r>
              <a:rPr lang="en-US" dirty="0"/>
              <a:t>Malleability</a:t>
            </a:r>
          </a:p>
        </p:txBody>
      </p:sp>
      <p:sp>
        <p:nvSpPr>
          <p:cNvPr id="9" name="Content Placeholder 8">
            <a:extLst>
              <a:ext uri="{FF2B5EF4-FFF2-40B4-BE49-F238E27FC236}">
                <a16:creationId xmlns:a16="http://schemas.microsoft.com/office/drawing/2014/main" id="{5E753866-B672-C05D-66DF-93767C75238E}"/>
              </a:ext>
            </a:extLst>
          </p:cNvPr>
          <p:cNvSpPr>
            <a:spLocks noGrp="1"/>
          </p:cNvSpPr>
          <p:nvPr>
            <p:ph sz="quarter" idx="4"/>
          </p:nvPr>
        </p:nvSpPr>
        <p:spPr/>
        <p:txBody>
          <a:bodyPr>
            <a:normAutofit/>
          </a:bodyPr>
          <a:lstStyle/>
          <a:p>
            <a:r>
              <a:rPr lang="en-US" b="1" dirty="0"/>
              <a:t>Consent:</a:t>
            </a:r>
            <a:r>
              <a:rPr lang="en-US" dirty="0"/>
              <a:t> Using "pre-ticked boxes" or convoluted consent forms that aren't freely given</a:t>
            </a:r>
          </a:p>
          <a:p>
            <a:r>
              <a:rPr lang="en-US" b="1" dirty="0"/>
              <a:t>Transparency:</a:t>
            </a:r>
            <a:r>
              <a:rPr lang="en-US" dirty="0"/>
              <a:t> Making privacy policies overly complex or hard to find, despite GDPR requiring transparency</a:t>
            </a:r>
          </a:p>
        </p:txBody>
      </p:sp>
      <p:sp>
        <p:nvSpPr>
          <p:cNvPr id="10" name="TextBox 9">
            <a:extLst>
              <a:ext uri="{FF2B5EF4-FFF2-40B4-BE49-F238E27FC236}">
                <a16:creationId xmlns:a16="http://schemas.microsoft.com/office/drawing/2014/main" id="{7ABDC9DC-40C5-7DAA-657F-9C73295D02FB}"/>
              </a:ext>
            </a:extLst>
          </p:cNvPr>
          <p:cNvSpPr txBox="1"/>
          <p:nvPr/>
        </p:nvSpPr>
        <p:spPr>
          <a:xfrm>
            <a:off x="422235" y="5666443"/>
            <a:ext cx="11118602" cy="954107"/>
          </a:xfrm>
          <a:prstGeom prst="rect">
            <a:avLst/>
          </a:prstGeom>
          <a:noFill/>
        </p:spPr>
        <p:txBody>
          <a:bodyPr wrap="square" rtlCol="0">
            <a:spAutoFit/>
          </a:bodyPr>
          <a:lstStyle/>
          <a:p>
            <a:pPr algn="ctr"/>
            <a:r>
              <a:rPr lang="en-US" sz="2800" dirty="0"/>
              <a:t>Law does not force companies to reveal </a:t>
            </a:r>
            <a:r>
              <a:rPr lang="en-US" sz="2800" b="1" dirty="0"/>
              <a:t>uncertain</a:t>
            </a:r>
            <a:r>
              <a:rPr lang="en-US" sz="2800" dirty="0"/>
              <a:t> benefits and consequences, nor require them to </a:t>
            </a:r>
            <a:r>
              <a:rPr lang="en-US" sz="2800" b="1" dirty="0"/>
              <a:t>nudge</a:t>
            </a:r>
            <a:r>
              <a:rPr lang="en-US" sz="2800" dirty="0"/>
              <a:t> people toward the former</a:t>
            </a:r>
          </a:p>
        </p:txBody>
      </p:sp>
    </p:spTree>
    <p:extLst>
      <p:ext uri="{BB962C8B-B14F-4D97-AF65-F5344CB8AC3E}">
        <p14:creationId xmlns:p14="http://schemas.microsoft.com/office/powerpoint/2010/main" val="490376299"/>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9" grpId="0"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4A995-0D99-ADB9-0A82-A645690F34D3}"/>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4BC86FF6-56AF-BF12-0416-A309B6E99E6C}"/>
              </a:ext>
            </a:extLst>
          </p:cNvPr>
          <p:cNvSpPr>
            <a:spLocks noGrp="1"/>
          </p:cNvSpPr>
          <p:nvPr>
            <p:ph idx="1"/>
          </p:nvPr>
        </p:nvSpPr>
        <p:spPr/>
        <p:txBody>
          <a:bodyPr/>
          <a:lstStyle/>
          <a:p>
            <a:pPr fontAlgn="base"/>
            <a:r>
              <a:rPr lang="en-US" b="1" dirty="0"/>
              <a:t>The privacy paradox is real</a:t>
            </a:r>
            <a:r>
              <a:rPr lang="en-US" dirty="0"/>
              <a:t> → people say one thing, do another</a:t>
            </a:r>
          </a:p>
          <a:p>
            <a:pPr fontAlgn="base"/>
            <a:r>
              <a:rPr lang="en-US" b="1" dirty="0"/>
              <a:t>Three interconnected themes</a:t>
            </a:r>
            <a:r>
              <a:rPr lang="en-US" dirty="0"/>
              <a:t> explain the paradox:</a:t>
            </a:r>
          </a:p>
          <a:p>
            <a:pPr lvl="1" fontAlgn="base"/>
            <a:r>
              <a:rPr lang="en-US" dirty="0"/>
              <a:t>Uncertainty amplifies context-dependence</a:t>
            </a:r>
          </a:p>
          <a:p>
            <a:pPr lvl="1" fontAlgn="base"/>
            <a:r>
              <a:rPr lang="en-US" dirty="0"/>
              <a:t>Context-dependence enables malleability</a:t>
            </a:r>
          </a:p>
          <a:p>
            <a:pPr lvl="1" fontAlgn="base"/>
            <a:r>
              <a:rPr lang="en-US" dirty="0"/>
              <a:t>Malleability creates power imbalances</a:t>
            </a:r>
          </a:p>
          <a:p>
            <a:pPr fontAlgn="base"/>
            <a:r>
              <a:rPr lang="en-US" b="1" dirty="0"/>
              <a:t>Our instincts are inadequate</a:t>
            </a:r>
            <a:r>
              <a:rPr lang="en-US" dirty="0"/>
              <a:t> for navigating information age privacy</a:t>
            </a:r>
          </a:p>
          <a:p>
            <a:pPr fontAlgn="base"/>
            <a:r>
              <a:rPr lang="en-US" b="1" dirty="0"/>
              <a:t>Policy must protect vulnerable humans</a:t>
            </a:r>
            <a:r>
              <a:rPr lang="en-US" dirty="0"/>
              <a:t>, not assume rational actors</a:t>
            </a:r>
            <a:endParaRPr lang="en-US" b="1" dirty="0"/>
          </a:p>
          <a:p>
            <a:pPr fontAlgn="base"/>
            <a:r>
              <a:rPr lang="en-US" b="1" dirty="0"/>
              <a:t>Baseline protections are necessary</a:t>
            </a:r>
            <a:r>
              <a:rPr lang="en-US" dirty="0"/>
              <a:t>, not just individual choice</a:t>
            </a:r>
          </a:p>
        </p:txBody>
      </p:sp>
    </p:spTree>
    <p:extLst>
      <p:ext uri="{BB962C8B-B14F-4D97-AF65-F5344CB8AC3E}">
        <p14:creationId xmlns:p14="http://schemas.microsoft.com/office/powerpoint/2010/main" val="314051539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286A8-A55D-A96E-9134-81C780726F78}"/>
              </a:ext>
            </a:extLst>
          </p:cNvPr>
          <p:cNvSpPr>
            <a:spLocks noGrp="1"/>
          </p:cNvSpPr>
          <p:nvPr>
            <p:ph type="title"/>
          </p:nvPr>
        </p:nvSpPr>
        <p:spPr/>
        <p:txBody>
          <a:bodyPr/>
          <a:lstStyle/>
          <a:p>
            <a:r>
              <a:rPr lang="en-US" dirty="0"/>
              <a:t>Discussion questions</a:t>
            </a:r>
          </a:p>
        </p:txBody>
      </p:sp>
      <p:sp>
        <p:nvSpPr>
          <p:cNvPr id="3" name="Content Placeholder 2">
            <a:extLst>
              <a:ext uri="{FF2B5EF4-FFF2-40B4-BE49-F238E27FC236}">
                <a16:creationId xmlns:a16="http://schemas.microsoft.com/office/drawing/2014/main" id="{F171E86F-32CB-C450-BC25-546FA6F13F04}"/>
              </a:ext>
            </a:extLst>
          </p:cNvPr>
          <p:cNvSpPr>
            <a:spLocks noGrp="1"/>
          </p:cNvSpPr>
          <p:nvPr>
            <p:ph idx="1"/>
          </p:nvPr>
        </p:nvSpPr>
        <p:spPr/>
        <p:txBody>
          <a:bodyPr/>
          <a:lstStyle/>
          <a:p>
            <a:pPr fontAlgn="base"/>
            <a:r>
              <a:rPr lang="en-US" dirty="0"/>
              <a:t>Do you recognize these patterns in your own privacy behavior?</a:t>
            </a:r>
          </a:p>
          <a:p>
            <a:pPr fontAlgn="base"/>
            <a:r>
              <a:rPr lang="en-US" dirty="0"/>
              <a:t>What examples of "malicious design" have you encountered?</a:t>
            </a:r>
          </a:p>
          <a:p>
            <a:pPr fontAlgn="base"/>
            <a:r>
              <a:rPr lang="en-US" dirty="0"/>
              <a:t>Should there be stronger regulations on default settings?</a:t>
            </a:r>
          </a:p>
          <a:p>
            <a:pPr fontAlgn="base"/>
            <a:r>
              <a:rPr lang="en-US" dirty="0"/>
              <a:t>How do we balance innovation benefits with privacy protection?</a:t>
            </a:r>
          </a:p>
          <a:p>
            <a:pPr fontAlgn="base"/>
            <a:r>
              <a:rPr lang="en-US" dirty="0"/>
              <a:t>Is the "notice and consent" model salvageable, or do we need a completely different approach?</a:t>
            </a:r>
          </a:p>
          <a:p>
            <a:endParaRPr lang="en-US" dirty="0"/>
          </a:p>
        </p:txBody>
      </p:sp>
    </p:spTree>
    <p:extLst>
      <p:ext uri="{BB962C8B-B14F-4D97-AF65-F5344CB8AC3E}">
        <p14:creationId xmlns:p14="http://schemas.microsoft.com/office/powerpoint/2010/main" val="282348727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9868B-B9CE-C33D-9836-0D914842C5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6C373-A50B-31A5-022E-62680B32CCA9}"/>
              </a:ext>
            </a:extLst>
          </p:cNvPr>
          <p:cNvSpPr>
            <a:spLocks noGrp="1"/>
          </p:cNvSpPr>
          <p:nvPr>
            <p:ph type="title"/>
          </p:nvPr>
        </p:nvSpPr>
        <p:spPr/>
        <p:txBody>
          <a:bodyPr/>
          <a:lstStyle/>
          <a:p>
            <a:r>
              <a:rPr lang="en-US" dirty="0"/>
              <a:t>Reading</a:t>
            </a:r>
          </a:p>
        </p:txBody>
      </p:sp>
      <p:pic>
        <p:nvPicPr>
          <p:cNvPr id="4" name="Picture 3">
            <a:extLst>
              <a:ext uri="{FF2B5EF4-FFF2-40B4-BE49-F238E27FC236}">
                <a16:creationId xmlns:a16="http://schemas.microsoft.com/office/drawing/2014/main" id="{88265A31-A37D-1979-3CB0-EC55A926A303}"/>
              </a:ext>
            </a:extLst>
          </p:cNvPr>
          <p:cNvPicPr>
            <a:picLocks noChangeAspect="1"/>
          </p:cNvPicPr>
          <p:nvPr/>
        </p:nvPicPr>
        <p:blipFill>
          <a:blip r:embed="rId2"/>
          <a:stretch>
            <a:fillRect/>
          </a:stretch>
        </p:blipFill>
        <p:spPr>
          <a:xfrm>
            <a:off x="3296816" y="0"/>
            <a:ext cx="5598367" cy="6858000"/>
          </a:xfrm>
          <a:prstGeom prst="rect">
            <a:avLst/>
          </a:prstGeom>
        </p:spPr>
      </p:pic>
    </p:spTree>
    <p:extLst>
      <p:ext uri="{BB962C8B-B14F-4D97-AF65-F5344CB8AC3E}">
        <p14:creationId xmlns:p14="http://schemas.microsoft.com/office/powerpoint/2010/main" val="177782983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47F0-0B63-82EF-BFAC-7FC9D7E100A0}"/>
              </a:ext>
            </a:extLst>
          </p:cNvPr>
          <p:cNvSpPr>
            <a:spLocks noGrp="1"/>
          </p:cNvSpPr>
          <p:nvPr>
            <p:ph type="title"/>
          </p:nvPr>
        </p:nvSpPr>
        <p:spPr/>
        <p:txBody>
          <a:bodyPr/>
          <a:lstStyle/>
          <a:p>
            <a:r>
              <a:rPr lang="en-US" dirty="0"/>
              <a:t>Alan Westin Privacy Segmentation Index </a:t>
            </a:r>
            <a:r>
              <a:rPr lang="en-US" sz="3600" dirty="0"/>
              <a:t>(1995)</a:t>
            </a:r>
            <a:endParaRPr lang="en-US" dirty="0"/>
          </a:p>
        </p:txBody>
      </p:sp>
      <p:sp>
        <p:nvSpPr>
          <p:cNvPr id="9" name="Text Placeholder 8">
            <a:extLst>
              <a:ext uri="{FF2B5EF4-FFF2-40B4-BE49-F238E27FC236}">
                <a16:creationId xmlns:a16="http://schemas.microsoft.com/office/drawing/2014/main" id="{52B8C985-A059-8FF5-BCDD-033F7F6B30E0}"/>
              </a:ext>
            </a:extLst>
          </p:cNvPr>
          <p:cNvSpPr>
            <a:spLocks noGrp="1"/>
          </p:cNvSpPr>
          <p:nvPr>
            <p:ph type="body" idx="1"/>
          </p:nvPr>
        </p:nvSpPr>
        <p:spPr/>
        <p:txBody>
          <a:bodyPr>
            <a:normAutofit fontScale="92500"/>
          </a:bodyPr>
          <a:lstStyle/>
          <a:p>
            <a:r>
              <a:rPr lang="en-US" dirty="0"/>
              <a:t>Questions: </a:t>
            </a:r>
            <a:br>
              <a:rPr lang="en-US" dirty="0"/>
            </a:br>
            <a:r>
              <a:rPr lang="en-US" i="1" dirty="0"/>
              <a:t>How strongly do you agree or disagree?</a:t>
            </a:r>
          </a:p>
        </p:txBody>
      </p:sp>
      <p:sp>
        <p:nvSpPr>
          <p:cNvPr id="7" name="Content Placeholder 6">
            <a:extLst>
              <a:ext uri="{FF2B5EF4-FFF2-40B4-BE49-F238E27FC236}">
                <a16:creationId xmlns:a16="http://schemas.microsoft.com/office/drawing/2014/main" id="{D5CC9BBC-77C2-DA6D-45D7-56CA8A716245}"/>
              </a:ext>
            </a:extLst>
          </p:cNvPr>
          <p:cNvSpPr>
            <a:spLocks noGrp="1"/>
          </p:cNvSpPr>
          <p:nvPr>
            <p:ph sz="half" idx="2"/>
          </p:nvPr>
        </p:nvSpPr>
        <p:spPr>
          <a:xfrm>
            <a:off x="839788" y="2505075"/>
            <a:ext cx="4925581" cy="3684588"/>
          </a:xfrm>
        </p:spPr>
        <p:txBody>
          <a:bodyPr>
            <a:normAutofit fontScale="85000" lnSpcReduction="10000"/>
          </a:bodyPr>
          <a:lstStyle/>
          <a:p>
            <a:pPr marL="514350" indent="-514350">
              <a:buFont typeface="+mj-lt"/>
              <a:buAutoNum type="alphaUcPeriod"/>
            </a:pPr>
            <a:r>
              <a:rPr lang="en-US" dirty="0"/>
              <a:t>Consumers have lost all control over how personal information is collected and used by companies.</a:t>
            </a:r>
          </a:p>
          <a:p>
            <a:pPr marL="514350" indent="-514350">
              <a:buFont typeface="+mj-lt"/>
              <a:buAutoNum type="alphaUcPeriod"/>
            </a:pPr>
            <a:r>
              <a:rPr lang="en-US" dirty="0">
                <a:solidFill>
                  <a:schemeClr val="bg2">
                    <a:lumMod val="40000"/>
                    <a:lumOff val="60000"/>
                  </a:schemeClr>
                </a:solidFill>
              </a:rPr>
              <a:t>Most businesses handle the personal information they collect about consumers in a proper and confidential way. </a:t>
            </a:r>
          </a:p>
          <a:p>
            <a:pPr marL="514350" indent="-514350">
              <a:buFont typeface="+mj-lt"/>
              <a:buAutoNum type="alphaUcPeriod"/>
            </a:pPr>
            <a:r>
              <a:rPr lang="en-US" dirty="0">
                <a:solidFill>
                  <a:schemeClr val="tx1">
                    <a:lumMod val="85000"/>
                  </a:schemeClr>
                </a:solidFill>
              </a:rPr>
              <a:t>Existing laws and organizational practices provide a reasonable level of protection for consumer privacy today.</a:t>
            </a:r>
          </a:p>
        </p:txBody>
      </p:sp>
      <p:sp>
        <p:nvSpPr>
          <p:cNvPr id="6" name="TextBox 5">
            <a:extLst>
              <a:ext uri="{FF2B5EF4-FFF2-40B4-BE49-F238E27FC236}">
                <a16:creationId xmlns:a16="http://schemas.microsoft.com/office/drawing/2014/main" id="{5385C885-BD60-DACA-0873-DCAAE53CE58C}"/>
              </a:ext>
            </a:extLst>
          </p:cNvPr>
          <p:cNvSpPr txBox="1"/>
          <p:nvPr/>
        </p:nvSpPr>
        <p:spPr>
          <a:xfrm>
            <a:off x="7190372" y="2093119"/>
            <a:ext cx="2749496" cy="1785104"/>
          </a:xfrm>
          <a:prstGeom prst="rect">
            <a:avLst/>
          </a:prstGeom>
          <a:noFill/>
        </p:spPr>
        <p:txBody>
          <a:bodyPr wrap="square">
            <a:spAutoFit/>
          </a:bodyPr>
          <a:lstStyle/>
          <a:p>
            <a:r>
              <a:rPr lang="en-US" sz="2200" dirty="0">
                <a:solidFill>
                  <a:schemeClr val="accent2">
                    <a:lumMod val="40000"/>
                    <a:lumOff val="60000"/>
                  </a:schemeClr>
                </a:solidFill>
              </a:rPr>
              <a:t>1 = Strongly Disagree, 2 = Somewhat Disagree, </a:t>
            </a:r>
            <a:br>
              <a:rPr lang="en-US" sz="2200" dirty="0"/>
            </a:br>
            <a:r>
              <a:rPr lang="en-US" sz="2200" dirty="0">
                <a:solidFill>
                  <a:schemeClr val="accent1">
                    <a:lumMod val="40000"/>
                    <a:lumOff val="60000"/>
                  </a:schemeClr>
                </a:solidFill>
              </a:rPr>
              <a:t>3 = Somewhat Agree, 4 = Strongly Agree</a:t>
            </a:r>
          </a:p>
        </p:txBody>
      </p:sp>
      <p:sp>
        <p:nvSpPr>
          <p:cNvPr id="12" name="TextBox 11">
            <a:extLst>
              <a:ext uri="{FF2B5EF4-FFF2-40B4-BE49-F238E27FC236}">
                <a16:creationId xmlns:a16="http://schemas.microsoft.com/office/drawing/2014/main" id="{0B2CCD81-9894-1A7B-F778-34CFC159FE0F}"/>
              </a:ext>
            </a:extLst>
          </p:cNvPr>
          <p:cNvSpPr txBox="1"/>
          <p:nvPr/>
        </p:nvSpPr>
        <p:spPr>
          <a:xfrm>
            <a:off x="6057719" y="2708271"/>
            <a:ext cx="476412" cy="369332"/>
          </a:xfrm>
          <a:prstGeom prst="rect">
            <a:avLst/>
          </a:prstGeom>
          <a:noFill/>
        </p:spPr>
        <p:txBody>
          <a:bodyPr wrap="none" rtlCol="0">
            <a:spAutoFit/>
          </a:bodyPr>
          <a:lstStyle/>
          <a:p>
            <a:r>
              <a:rPr lang="en-US" dirty="0">
                <a:solidFill>
                  <a:schemeClr val="accent1">
                    <a:lumMod val="40000"/>
                    <a:lumOff val="60000"/>
                  </a:schemeClr>
                </a:solidFill>
              </a:rPr>
              <a:t>3,4</a:t>
            </a:r>
          </a:p>
        </p:txBody>
      </p:sp>
      <p:sp>
        <p:nvSpPr>
          <p:cNvPr id="13" name="TextBox 12">
            <a:extLst>
              <a:ext uri="{FF2B5EF4-FFF2-40B4-BE49-F238E27FC236}">
                <a16:creationId xmlns:a16="http://schemas.microsoft.com/office/drawing/2014/main" id="{C9D12003-A5A8-BA27-C219-C2F1615FF4EC}"/>
              </a:ext>
            </a:extLst>
          </p:cNvPr>
          <p:cNvSpPr txBox="1"/>
          <p:nvPr/>
        </p:nvSpPr>
        <p:spPr>
          <a:xfrm>
            <a:off x="6057719" y="3677561"/>
            <a:ext cx="476412" cy="369332"/>
          </a:xfrm>
          <a:prstGeom prst="rect">
            <a:avLst/>
          </a:prstGeom>
          <a:noFill/>
        </p:spPr>
        <p:txBody>
          <a:bodyPr wrap="none" rtlCol="0">
            <a:spAutoFit/>
          </a:bodyPr>
          <a:lstStyle/>
          <a:p>
            <a:r>
              <a:rPr lang="en-US" dirty="0">
                <a:solidFill>
                  <a:schemeClr val="accent2">
                    <a:lumMod val="40000"/>
                    <a:lumOff val="60000"/>
                  </a:schemeClr>
                </a:solidFill>
              </a:rPr>
              <a:t>1,2</a:t>
            </a:r>
          </a:p>
        </p:txBody>
      </p:sp>
      <p:sp>
        <p:nvSpPr>
          <p:cNvPr id="14" name="TextBox 13">
            <a:extLst>
              <a:ext uri="{FF2B5EF4-FFF2-40B4-BE49-F238E27FC236}">
                <a16:creationId xmlns:a16="http://schemas.microsoft.com/office/drawing/2014/main" id="{874066F3-EAFC-F46A-B3CD-C13276079F11}"/>
              </a:ext>
            </a:extLst>
          </p:cNvPr>
          <p:cNvSpPr txBox="1"/>
          <p:nvPr/>
        </p:nvSpPr>
        <p:spPr>
          <a:xfrm>
            <a:off x="6057719" y="5016183"/>
            <a:ext cx="476412" cy="369332"/>
          </a:xfrm>
          <a:prstGeom prst="rect">
            <a:avLst/>
          </a:prstGeom>
          <a:noFill/>
        </p:spPr>
        <p:txBody>
          <a:bodyPr wrap="none" rtlCol="0">
            <a:spAutoFit/>
          </a:bodyPr>
          <a:lstStyle/>
          <a:p>
            <a:r>
              <a:rPr lang="en-US" dirty="0">
                <a:solidFill>
                  <a:schemeClr val="accent2">
                    <a:lumMod val="40000"/>
                    <a:lumOff val="60000"/>
                  </a:schemeClr>
                </a:solidFill>
              </a:rPr>
              <a:t>1,2</a:t>
            </a:r>
          </a:p>
        </p:txBody>
      </p:sp>
      <p:sp>
        <p:nvSpPr>
          <p:cNvPr id="15" name="Text Placeholder 8">
            <a:extLst>
              <a:ext uri="{FF2B5EF4-FFF2-40B4-BE49-F238E27FC236}">
                <a16:creationId xmlns:a16="http://schemas.microsoft.com/office/drawing/2014/main" id="{23C18707-B620-2177-3CB0-DE58D5FD1E71}"/>
              </a:ext>
            </a:extLst>
          </p:cNvPr>
          <p:cNvSpPr txBox="1">
            <a:spLocks/>
          </p:cNvSpPr>
          <p:nvPr/>
        </p:nvSpPr>
        <p:spPr>
          <a:xfrm>
            <a:off x="5982324" y="1696357"/>
            <a:ext cx="768879"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PC?</a:t>
            </a:r>
          </a:p>
        </p:txBody>
      </p:sp>
    </p:spTree>
    <p:extLst>
      <p:ext uri="{BB962C8B-B14F-4D97-AF65-F5344CB8AC3E}">
        <p14:creationId xmlns:p14="http://schemas.microsoft.com/office/powerpoint/2010/main" val="4290428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dissolv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4D9EE-EF26-8359-AFD0-8602F9735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2751E2-CCEA-EDB0-5966-E799E9970DB0}"/>
              </a:ext>
            </a:extLst>
          </p:cNvPr>
          <p:cNvSpPr>
            <a:spLocks noGrp="1"/>
          </p:cNvSpPr>
          <p:nvPr>
            <p:ph type="title"/>
          </p:nvPr>
        </p:nvSpPr>
        <p:spPr/>
        <p:txBody>
          <a:bodyPr/>
          <a:lstStyle/>
          <a:p>
            <a:r>
              <a:rPr lang="en-US" dirty="0"/>
              <a:t>Alan Westin Privacy Segmentation Index </a:t>
            </a:r>
            <a:r>
              <a:rPr lang="en-US" sz="3600" dirty="0"/>
              <a:t>(1995)</a:t>
            </a:r>
            <a:endParaRPr lang="en-US" dirty="0"/>
          </a:p>
        </p:txBody>
      </p:sp>
      <p:sp>
        <p:nvSpPr>
          <p:cNvPr id="9" name="Text Placeholder 8">
            <a:extLst>
              <a:ext uri="{FF2B5EF4-FFF2-40B4-BE49-F238E27FC236}">
                <a16:creationId xmlns:a16="http://schemas.microsoft.com/office/drawing/2014/main" id="{A4E43A4F-5905-56B2-E721-6EE94C368606}"/>
              </a:ext>
            </a:extLst>
          </p:cNvPr>
          <p:cNvSpPr>
            <a:spLocks noGrp="1"/>
          </p:cNvSpPr>
          <p:nvPr>
            <p:ph type="body" idx="1"/>
          </p:nvPr>
        </p:nvSpPr>
        <p:spPr/>
        <p:txBody>
          <a:bodyPr>
            <a:normAutofit fontScale="92500"/>
          </a:bodyPr>
          <a:lstStyle/>
          <a:p>
            <a:r>
              <a:rPr lang="en-US" dirty="0"/>
              <a:t>Questions: </a:t>
            </a:r>
            <a:br>
              <a:rPr lang="en-US" dirty="0"/>
            </a:br>
            <a:r>
              <a:rPr lang="en-US" i="1" dirty="0"/>
              <a:t>How strongly do you agree or disagree?</a:t>
            </a:r>
          </a:p>
        </p:txBody>
      </p:sp>
      <p:sp>
        <p:nvSpPr>
          <p:cNvPr id="10" name="Text Placeholder 9">
            <a:extLst>
              <a:ext uri="{FF2B5EF4-FFF2-40B4-BE49-F238E27FC236}">
                <a16:creationId xmlns:a16="http://schemas.microsoft.com/office/drawing/2014/main" id="{18726D2D-DEEA-7F36-986B-85D14ACA1DCF}"/>
              </a:ext>
            </a:extLst>
          </p:cNvPr>
          <p:cNvSpPr>
            <a:spLocks noGrp="1"/>
          </p:cNvSpPr>
          <p:nvPr>
            <p:ph type="body" sz="quarter" idx="3"/>
          </p:nvPr>
        </p:nvSpPr>
        <p:spPr>
          <a:xfrm>
            <a:off x="6890281" y="1696357"/>
            <a:ext cx="5183188" cy="823912"/>
          </a:xfrm>
        </p:spPr>
        <p:txBody>
          <a:bodyPr>
            <a:normAutofit fontScale="92500"/>
          </a:bodyPr>
          <a:lstStyle/>
          <a:p>
            <a:r>
              <a:rPr lang="en-US" dirty="0"/>
              <a:t>Segment</a:t>
            </a:r>
          </a:p>
        </p:txBody>
      </p:sp>
      <p:sp>
        <p:nvSpPr>
          <p:cNvPr id="11" name="Content Placeholder 10">
            <a:extLst>
              <a:ext uri="{FF2B5EF4-FFF2-40B4-BE49-F238E27FC236}">
                <a16:creationId xmlns:a16="http://schemas.microsoft.com/office/drawing/2014/main" id="{D41D3757-9545-7D0F-078B-689306F92FD2}"/>
              </a:ext>
            </a:extLst>
          </p:cNvPr>
          <p:cNvSpPr>
            <a:spLocks noGrp="1"/>
          </p:cNvSpPr>
          <p:nvPr>
            <p:ph sz="quarter" idx="4"/>
          </p:nvPr>
        </p:nvSpPr>
        <p:spPr>
          <a:xfrm>
            <a:off x="6890281" y="2520269"/>
            <a:ext cx="4925579" cy="3684588"/>
          </a:xfrm>
        </p:spPr>
        <p:txBody>
          <a:bodyPr>
            <a:normAutofit fontScale="85000" lnSpcReduction="10000"/>
          </a:bodyPr>
          <a:lstStyle/>
          <a:p>
            <a:pPr marL="571500" indent="-571500">
              <a:buFont typeface="+mj-lt"/>
              <a:buAutoNum type="romanUcPeriod"/>
            </a:pPr>
            <a:r>
              <a:rPr lang="en-US" b="1" dirty="0">
                <a:solidFill>
                  <a:schemeClr val="accent4">
                    <a:lumMod val="40000"/>
                    <a:lumOff val="60000"/>
                  </a:schemeClr>
                </a:solidFill>
              </a:rPr>
              <a:t>Privacy Fundamentalists</a:t>
            </a:r>
            <a:r>
              <a:rPr lang="en-US" dirty="0">
                <a:solidFill>
                  <a:schemeClr val="accent4">
                    <a:lumMod val="40000"/>
                    <a:lumOff val="60000"/>
                  </a:schemeClr>
                </a:solidFill>
              </a:rPr>
              <a:t>: </a:t>
            </a:r>
            <a:r>
              <a:rPr lang="en-US" dirty="0"/>
              <a:t>Participants who give privacy concerned responses to </a:t>
            </a:r>
            <a:r>
              <a:rPr lang="en-US" b="1" dirty="0"/>
              <a:t>all questions; </a:t>
            </a:r>
          </a:p>
          <a:p>
            <a:pPr marL="514350" indent="-514350">
              <a:buFont typeface="+mj-lt"/>
              <a:buAutoNum type="romanUcPeriod"/>
            </a:pPr>
            <a:r>
              <a:rPr lang="en-US" b="1" dirty="0">
                <a:solidFill>
                  <a:schemeClr val="accent5">
                    <a:lumMod val="40000"/>
                    <a:lumOff val="60000"/>
                  </a:schemeClr>
                </a:solidFill>
              </a:rPr>
              <a:t>Privacy Unconcerned</a:t>
            </a:r>
            <a:r>
              <a:rPr lang="en-US" dirty="0">
                <a:solidFill>
                  <a:schemeClr val="accent5">
                    <a:lumMod val="40000"/>
                    <a:lumOff val="60000"/>
                  </a:schemeClr>
                </a:solidFill>
              </a:rPr>
              <a:t>: </a:t>
            </a:r>
            <a:r>
              <a:rPr lang="en-US" dirty="0"/>
              <a:t>Participants who give privacy concerned  responses to </a:t>
            </a:r>
            <a:r>
              <a:rPr lang="en-US" b="1" dirty="0"/>
              <a:t>no questions</a:t>
            </a:r>
            <a:r>
              <a:rPr lang="en-US" dirty="0"/>
              <a:t>; </a:t>
            </a:r>
          </a:p>
          <a:p>
            <a:pPr marL="514350" indent="-514350">
              <a:buFont typeface="+mj-lt"/>
              <a:buAutoNum type="romanUcPeriod"/>
            </a:pPr>
            <a:r>
              <a:rPr lang="en-US" b="1" dirty="0">
                <a:solidFill>
                  <a:schemeClr val="accent6">
                    <a:lumMod val="40000"/>
                    <a:lumOff val="60000"/>
                  </a:schemeClr>
                </a:solidFill>
              </a:rPr>
              <a:t>Privacy Pragmatists</a:t>
            </a:r>
            <a:r>
              <a:rPr lang="en-US" dirty="0">
                <a:solidFill>
                  <a:schemeClr val="accent6">
                    <a:lumMod val="40000"/>
                    <a:lumOff val="60000"/>
                  </a:schemeClr>
                </a:solidFill>
              </a:rPr>
              <a:t>: </a:t>
            </a:r>
            <a:r>
              <a:rPr lang="en-US" dirty="0"/>
              <a:t>All other participants</a:t>
            </a:r>
          </a:p>
        </p:txBody>
      </p:sp>
      <p:sp>
        <p:nvSpPr>
          <p:cNvPr id="6" name="TextBox 5">
            <a:extLst>
              <a:ext uri="{FF2B5EF4-FFF2-40B4-BE49-F238E27FC236}">
                <a16:creationId xmlns:a16="http://schemas.microsoft.com/office/drawing/2014/main" id="{0604BA90-03FD-CBF8-BAE4-93058146FAD5}"/>
              </a:ext>
            </a:extLst>
          </p:cNvPr>
          <p:cNvSpPr txBox="1"/>
          <p:nvPr/>
        </p:nvSpPr>
        <p:spPr>
          <a:xfrm>
            <a:off x="4045802" y="5846544"/>
            <a:ext cx="4976892" cy="646331"/>
          </a:xfrm>
          <a:prstGeom prst="rect">
            <a:avLst/>
          </a:prstGeom>
          <a:noFill/>
        </p:spPr>
        <p:txBody>
          <a:bodyPr wrap="square">
            <a:spAutoFit/>
          </a:bodyPr>
          <a:lstStyle/>
          <a:p>
            <a:r>
              <a:rPr lang="en-US" dirty="0">
                <a:solidFill>
                  <a:schemeClr val="accent2">
                    <a:lumMod val="40000"/>
                    <a:lumOff val="60000"/>
                  </a:schemeClr>
                </a:solidFill>
              </a:rPr>
              <a:t>1 = Strongly Disagree, 2 = Somewhat Disagree, </a:t>
            </a:r>
            <a:br>
              <a:rPr lang="en-US" dirty="0"/>
            </a:br>
            <a:r>
              <a:rPr lang="en-US" dirty="0">
                <a:solidFill>
                  <a:schemeClr val="accent1">
                    <a:lumMod val="40000"/>
                    <a:lumOff val="60000"/>
                  </a:schemeClr>
                </a:solidFill>
              </a:rPr>
              <a:t>3 = Somewhat Agree, 4 = Strongly Agree</a:t>
            </a:r>
          </a:p>
        </p:txBody>
      </p:sp>
      <p:sp>
        <p:nvSpPr>
          <p:cNvPr id="12" name="TextBox 11">
            <a:extLst>
              <a:ext uri="{FF2B5EF4-FFF2-40B4-BE49-F238E27FC236}">
                <a16:creationId xmlns:a16="http://schemas.microsoft.com/office/drawing/2014/main" id="{567B3776-3E00-D6B4-BF31-1AF40C9181D2}"/>
              </a:ext>
            </a:extLst>
          </p:cNvPr>
          <p:cNvSpPr txBox="1"/>
          <p:nvPr/>
        </p:nvSpPr>
        <p:spPr>
          <a:xfrm>
            <a:off x="6057719" y="2708271"/>
            <a:ext cx="476412" cy="369332"/>
          </a:xfrm>
          <a:prstGeom prst="rect">
            <a:avLst/>
          </a:prstGeom>
          <a:noFill/>
        </p:spPr>
        <p:txBody>
          <a:bodyPr wrap="none" rtlCol="0">
            <a:spAutoFit/>
          </a:bodyPr>
          <a:lstStyle/>
          <a:p>
            <a:r>
              <a:rPr lang="en-US" dirty="0">
                <a:solidFill>
                  <a:schemeClr val="accent1">
                    <a:lumMod val="40000"/>
                    <a:lumOff val="60000"/>
                  </a:schemeClr>
                </a:solidFill>
              </a:rPr>
              <a:t>3,4</a:t>
            </a:r>
          </a:p>
        </p:txBody>
      </p:sp>
      <p:sp>
        <p:nvSpPr>
          <p:cNvPr id="13" name="TextBox 12">
            <a:extLst>
              <a:ext uri="{FF2B5EF4-FFF2-40B4-BE49-F238E27FC236}">
                <a16:creationId xmlns:a16="http://schemas.microsoft.com/office/drawing/2014/main" id="{ABAE9FDA-45FE-6EC2-F65F-1D3D5B6F47E3}"/>
              </a:ext>
            </a:extLst>
          </p:cNvPr>
          <p:cNvSpPr txBox="1"/>
          <p:nvPr/>
        </p:nvSpPr>
        <p:spPr>
          <a:xfrm>
            <a:off x="6057719" y="3677561"/>
            <a:ext cx="476412" cy="369332"/>
          </a:xfrm>
          <a:prstGeom prst="rect">
            <a:avLst/>
          </a:prstGeom>
          <a:noFill/>
        </p:spPr>
        <p:txBody>
          <a:bodyPr wrap="none" rtlCol="0">
            <a:spAutoFit/>
          </a:bodyPr>
          <a:lstStyle/>
          <a:p>
            <a:r>
              <a:rPr lang="en-US" dirty="0">
                <a:solidFill>
                  <a:schemeClr val="accent2">
                    <a:lumMod val="40000"/>
                    <a:lumOff val="60000"/>
                  </a:schemeClr>
                </a:solidFill>
              </a:rPr>
              <a:t>1,2</a:t>
            </a:r>
          </a:p>
        </p:txBody>
      </p:sp>
      <p:sp>
        <p:nvSpPr>
          <p:cNvPr id="14" name="TextBox 13">
            <a:extLst>
              <a:ext uri="{FF2B5EF4-FFF2-40B4-BE49-F238E27FC236}">
                <a16:creationId xmlns:a16="http://schemas.microsoft.com/office/drawing/2014/main" id="{586D8549-2A56-8920-3EA0-B21320CACA29}"/>
              </a:ext>
            </a:extLst>
          </p:cNvPr>
          <p:cNvSpPr txBox="1"/>
          <p:nvPr/>
        </p:nvSpPr>
        <p:spPr>
          <a:xfrm>
            <a:off x="6057719" y="5016183"/>
            <a:ext cx="476412" cy="369332"/>
          </a:xfrm>
          <a:prstGeom prst="rect">
            <a:avLst/>
          </a:prstGeom>
          <a:noFill/>
        </p:spPr>
        <p:txBody>
          <a:bodyPr wrap="none" rtlCol="0">
            <a:spAutoFit/>
          </a:bodyPr>
          <a:lstStyle/>
          <a:p>
            <a:r>
              <a:rPr lang="en-US" dirty="0">
                <a:solidFill>
                  <a:schemeClr val="accent2">
                    <a:lumMod val="40000"/>
                    <a:lumOff val="60000"/>
                  </a:schemeClr>
                </a:solidFill>
              </a:rPr>
              <a:t>1,2</a:t>
            </a:r>
          </a:p>
        </p:txBody>
      </p:sp>
      <p:sp>
        <p:nvSpPr>
          <p:cNvPr id="15" name="Text Placeholder 8">
            <a:extLst>
              <a:ext uri="{FF2B5EF4-FFF2-40B4-BE49-F238E27FC236}">
                <a16:creationId xmlns:a16="http://schemas.microsoft.com/office/drawing/2014/main" id="{3DD91A66-2847-39DF-78F1-2C38D7D3E990}"/>
              </a:ext>
            </a:extLst>
          </p:cNvPr>
          <p:cNvSpPr txBox="1">
            <a:spLocks/>
          </p:cNvSpPr>
          <p:nvPr/>
        </p:nvSpPr>
        <p:spPr>
          <a:xfrm>
            <a:off x="5982324" y="1696357"/>
            <a:ext cx="768879"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PC?</a:t>
            </a:r>
          </a:p>
        </p:txBody>
      </p:sp>
      <p:sp>
        <p:nvSpPr>
          <p:cNvPr id="3" name="TextBox 2">
            <a:extLst>
              <a:ext uri="{FF2B5EF4-FFF2-40B4-BE49-F238E27FC236}">
                <a16:creationId xmlns:a16="http://schemas.microsoft.com/office/drawing/2014/main" id="{70B88EF9-6294-2F3C-0EEA-F2779547C807}"/>
              </a:ext>
            </a:extLst>
          </p:cNvPr>
          <p:cNvSpPr txBox="1"/>
          <p:nvPr/>
        </p:nvSpPr>
        <p:spPr>
          <a:xfrm>
            <a:off x="11407180" y="2708271"/>
            <a:ext cx="583814" cy="369332"/>
          </a:xfrm>
          <a:prstGeom prst="rect">
            <a:avLst/>
          </a:prstGeom>
          <a:noFill/>
        </p:spPr>
        <p:txBody>
          <a:bodyPr wrap="none" rtlCol="0">
            <a:spAutoFit/>
          </a:bodyPr>
          <a:lstStyle/>
          <a:p>
            <a:r>
              <a:rPr lang="en-US" dirty="0"/>
              <a:t>25%</a:t>
            </a:r>
          </a:p>
        </p:txBody>
      </p:sp>
      <p:sp>
        <p:nvSpPr>
          <p:cNvPr id="4" name="TextBox 3">
            <a:extLst>
              <a:ext uri="{FF2B5EF4-FFF2-40B4-BE49-F238E27FC236}">
                <a16:creationId xmlns:a16="http://schemas.microsoft.com/office/drawing/2014/main" id="{26030A35-ECB9-E8B3-5FFC-01A414F2ED81}"/>
              </a:ext>
            </a:extLst>
          </p:cNvPr>
          <p:cNvSpPr txBox="1"/>
          <p:nvPr/>
        </p:nvSpPr>
        <p:spPr>
          <a:xfrm>
            <a:off x="11407180" y="4067021"/>
            <a:ext cx="583814" cy="369332"/>
          </a:xfrm>
          <a:prstGeom prst="rect">
            <a:avLst/>
          </a:prstGeom>
          <a:noFill/>
        </p:spPr>
        <p:txBody>
          <a:bodyPr wrap="none" rtlCol="0">
            <a:spAutoFit/>
          </a:bodyPr>
          <a:lstStyle/>
          <a:p>
            <a:r>
              <a:rPr lang="en-US" dirty="0"/>
              <a:t>16%</a:t>
            </a:r>
          </a:p>
        </p:txBody>
      </p:sp>
      <p:sp>
        <p:nvSpPr>
          <p:cNvPr id="5" name="TextBox 4">
            <a:extLst>
              <a:ext uri="{FF2B5EF4-FFF2-40B4-BE49-F238E27FC236}">
                <a16:creationId xmlns:a16="http://schemas.microsoft.com/office/drawing/2014/main" id="{B7C1CEB8-EE93-21A2-051F-5518046AD229}"/>
              </a:ext>
            </a:extLst>
          </p:cNvPr>
          <p:cNvSpPr txBox="1"/>
          <p:nvPr/>
        </p:nvSpPr>
        <p:spPr>
          <a:xfrm>
            <a:off x="11407180" y="5134714"/>
            <a:ext cx="583814" cy="369332"/>
          </a:xfrm>
          <a:prstGeom prst="rect">
            <a:avLst/>
          </a:prstGeom>
          <a:noFill/>
        </p:spPr>
        <p:txBody>
          <a:bodyPr wrap="none" rtlCol="0">
            <a:spAutoFit/>
          </a:bodyPr>
          <a:lstStyle/>
          <a:p>
            <a:r>
              <a:rPr lang="en-US" dirty="0"/>
              <a:t>59%</a:t>
            </a:r>
          </a:p>
        </p:txBody>
      </p:sp>
      <p:sp>
        <p:nvSpPr>
          <p:cNvPr id="8" name="Text Placeholder 8">
            <a:extLst>
              <a:ext uri="{FF2B5EF4-FFF2-40B4-BE49-F238E27FC236}">
                <a16:creationId xmlns:a16="http://schemas.microsoft.com/office/drawing/2014/main" id="{8E635595-C998-FAFE-11AB-9D7D3BFA9327}"/>
              </a:ext>
            </a:extLst>
          </p:cNvPr>
          <p:cNvSpPr txBox="1">
            <a:spLocks/>
          </p:cNvSpPr>
          <p:nvPr/>
        </p:nvSpPr>
        <p:spPr>
          <a:xfrm>
            <a:off x="11350191" y="1681163"/>
            <a:ext cx="768879" cy="823912"/>
          </a:xfrm>
          <a:prstGeom prst="rect">
            <a:avLst/>
          </a:prstGeom>
        </p:spPr>
        <p:txBody>
          <a:bodyPr vert="horz" lIns="91440" tIns="45720" rIns="91440" bIns="45720" rtlCol="0" anchor="b">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1996Res</a:t>
            </a:r>
          </a:p>
        </p:txBody>
      </p:sp>
      <p:sp>
        <p:nvSpPr>
          <p:cNvPr id="19" name="Content Placeholder 6">
            <a:extLst>
              <a:ext uri="{FF2B5EF4-FFF2-40B4-BE49-F238E27FC236}">
                <a16:creationId xmlns:a16="http://schemas.microsoft.com/office/drawing/2014/main" id="{03DC6766-20D5-C1F8-8086-B6C101A15456}"/>
              </a:ext>
            </a:extLst>
          </p:cNvPr>
          <p:cNvSpPr>
            <a:spLocks noGrp="1"/>
          </p:cNvSpPr>
          <p:nvPr>
            <p:ph sz="half" idx="2"/>
          </p:nvPr>
        </p:nvSpPr>
        <p:spPr>
          <a:xfrm>
            <a:off x="839788" y="2505075"/>
            <a:ext cx="4925581" cy="3684588"/>
          </a:xfrm>
        </p:spPr>
        <p:txBody>
          <a:bodyPr>
            <a:normAutofit fontScale="85000" lnSpcReduction="10000"/>
          </a:bodyPr>
          <a:lstStyle/>
          <a:p>
            <a:pPr marL="514350" indent="-514350">
              <a:buFont typeface="+mj-lt"/>
              <a:buAutoNum type="alphaUcPeriod"/>
            </a:pPr>
            <a:r>
              <a:rPr lang="en-US" dirty="0"/>
              <a:t>Consumers have lost all control over how personal information is collected and used by companies.</a:t>
            </a:r>
          </a:p>
          <a:p>
            <a:pPr marL="514350" indent="-514350">
              <a:buFont typeface="+mj-lt"/>
              <a:buAutoNum type="alphaUcPeriod"/>
            </a:pPr>
            <a:r>
              <a:rPr lang="en-US" dirty="0">
                <a:solidFill>
                  <a:schemeClr val="bg2">
                    <a:lumMod val="40000"/>
                    <a:lumOff val="60000"/>
                  </a:schemeClr>
                </a:solidFill>
              </a:rPr>
              <a:t>Most businesses handle the personal information they collect about consumers in a proper and confidential way. </a:t>
            </a:r>
          </a:p>
          <a:p>
            <a:pPr marL="514350" indent="-514350">
              <a:buFont typeface="+mj-lt"/>
              <a:buAutoNum type="alphaUcPeriod"/>
            </a:pPr>
            <a:r>
              <a:rPr lang="en-US" dirty="0">
                <a:solidFill>
                  <a:schemeClr val="tx1">
                    <a:lumMod val="85000"/>
                  </a:schemeClr>
                </a:solidFill>
              </a:rPr>
              <a:t>Existing laws and organizational practices provide a reasonable level of protection for consumer privacy today.</a:t>
            </a:r>
          </a:p>
        </p:txBody>
      </p:sp>
    </p:spTree>
    <p:extLst>
      <p:ext uri="{BB962C8B-B14F-4D97-AF65-F5344CB8AC3E}">
        <p14:creationId xmlns:p14="http://schemas.microsoft.com/office/powerpoint/2010/main" val="864743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dissolve">
                                      <p:cBhvr>
                                        <p:cTn id="23" dur="500"/>
                                        <p:tgtEl>
                                          <p:spTgt spid="11">
                                            <p:txEl>
                                              <p:pRg st="1" end="1"/>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dissolve">
                                      <p:cBhvr>
                                        <p:cTn id="31" dur="500"/>
                                        <p:tgtEl>
                                          <p:spTgt spid="11">
                                            <p:txEl>
                                              <p:pRg st="2" end="2"/>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dissolv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uiExpand="1" build="p"/>
      <p:bldP spid="3" grpId="0"/>
      <p:bldP spid="4" grpId="0"/>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849D5-986E-7A2D-2D4E-0C56A6DAAF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4315A-B4A4-C702-DB4F-F476E88A6B76}"/>
              </a:ext>
            </a:extLst>
          </p:cNvPr>
          <p:cNvSpPr>
            <a:spLocks noGrp="1"/>
          </p:cNvSpPr>
          <p:nvPr>
            <p:ph type="title"/>
          </p:nvPr>
        </p:nvSpPr>
        <p:spPr/>
        <p:txBody>
          <a:bodyPr/>
          <a:lstStyle/>
          <a:p>
            <a:r>
              <a:rPr lang="en-US" dirty="0"/>
              <a:t>The Privacy Paradox</a:t>
            </a:r>
            <a:endParaRPr lang="en-US" sz="3600" dirty="0"/>
          </a:p>
        </p:txBody>
      </p:sp>
      <p:sp>
        <p:nvSpPr>
          <p:cNvPr id="5" name="Content Placeholder 4">
            <a:extLst>
              <a:ext uri="{FF2B5EF4-FFF2-40B4-BE49-F238E27FC236}">
                <a16:creationId xmlns:a16="http://schemas.microsoft.com/office/drawing/2014/main" id="{F8EE63F7-8246-762C-927C-9F935B8B8E88}"/>
              </a:ext>
            </a:extLst>
          </p:cNvPr>
          <p:cNvSpPr>
            <a:spLocks noGrp="1"/>
          </p:cNvSpPr>
          <p:nvPr>
            <p:ph sz="half" idx="2"/>
          </p:nvPr>
        </p:nvSpPr>
        <p:spPr>
          <a:xfrm>
            <a:off x="6096000" y="2467734"/>
            <a:ext cx="5257800" cy="2038916"/>
          </a:xfrm>
        </p:spPr>
        <p:txBody>
          <a:bodyPr>
            <a:normAutofit/>
          </a:bodyPr>
          <a:lstStyle/>
          <a:p>
            <a:pPr marL="0" indent="0">
              <a:buNone/>
            </a:pPr>
            <a:r>
              <a:rPr lang="en-US" dirty="0"/>
              <a:t>Those who bucket as Westin’s fundamentalists regularly share sensitive data for small rewards</a:t>
            </a:r>
          </a:p>
        </p:txBody>
      </p:sp>
      <p:sp>
        <p:nvSpPr>
          <p:cNvPr id="7" name="TextBox 6">
            <a:extLst>
              <a:ext uri="{FF2B5EF4-FFF2-40B4-BE49-F238E27FC236}">
                <a16:creationId xmlns:a16="http://schemas.microsoft.com/office/drawing/2014/main" id="{419811A0-2A62-4D2D-C532-80CBED1063F7}"/>
              </a:ext>
            </a:extLst>
          </p:cNvPr>
          <p:cNvSpPr txBox="1"/>
          <p:nvPr/>
        </p:nvSpPr>
        <p:spPr>
          <a:xfrm>
            <a:off x="838200" y="1690688"/>
            <a:ext cx="5257800" cy="523220"/>
          </a:xfrm>
          <a:prstGeom prst="rect">
            <a:avLst/>
          </a:prstGeom>
          <a:noFill/>
        </p:spPr>
        <p:txBody>
          <a:bodyPr wrap="square">
            <a:spAutoFit/>
          </a:bodyPr>
          <a:lstStyle/>
          <a:p>
            <a:r>
              <a:rPr lang="en-US" sz="2800" i="1" dirty="0"/>
              <a:t>People say they care about privacy.</a:t>
            </a:r>
          </a:p>
        </p:txBody>
      </p:sp>
      <p:pic>
        <p:nvPicPr>
          <p:cNvPr id="9" name="Picture 8">
            <a:extLst>
              <a:ext uri="{FF2B5EF4-FFF2-40B4-BE49-F238E27FC236}">
                <a16:creationId xmlns:a16="http://schemas.microsoft.com/office/drawing/2014/main" id="{2E2A1560-3427-7AB4-4F27-0E7D5A955F0F}"/>
              </a:ext>
            </a:extLst>
          </p:cNvPr>
          <p:cNvPicPr>
            <a:picLocks noChangeAspect="1"/>
          </p:cNvPicPr>
          <p:nvPr/>
        </p:nvPicPr>
        <p:blipFill>
          <a:blip r:embed="rId3"/>
          <a:stretch>
            <a:fillRect/>
          </a:stretch>
        </p:blipFill>
        <p:spPr>
          <a:xfrm>
            <a:off x="1295400" y="2428784"/>
            <a:ext cx="4476696" cy="2984464"/>
          </a:xfrm>
          <a:prstGeom prst="rect">
            <a:avLst/>
          </a:prstGeom>
        </p:spPr>
      </p:pic>
      <p:sp>
        <p:nvSpPr>
          <p:cNvPr id="10" name="TextBox 9">
            <a:extLst>
              <a:ext uri="{FF2B5EF4-FFF2-40B4-BE49-F238E27FC236}">
                <a16:creationId xmlns:a16="http://schemas.microsoft.com/office/drawing/2014/main" id="{CDFF335A-8DC8-9E63-9EF7-5E7DCCF5EC56}"/>
              </a:ext>
            </a:extLst>
          </p:cNvPr>
          <p:cNvSpPr txBox="1"/>
          <p:nvPr/>
        </p:nvSpPr>
        <p:spPr>
          <a:xfrm>
            <a:off x="6096000" y="1690688"/>
            <a:ext cx="5257800" cy="523220"/>
          </a:xfrm>
          <a:prstGeom prst="rect">
            <a:avLst/>
          </a:prstGeom>
          <a:noFill/>
        </p:spPr>
        <p:txBody>
          <a:bodyPr wrap="square">
            <a:spAutoFit/>
          </a:bodyPr>
          <a:lstStyle/>
          <a:p>
            <a:r>
              <a:rPr lang="en-US" sz="2800" i="1" dirty="0"/>
              <a:t>So why do they share so much?</a:t>
            </a:r>
          </a:p>
        </p:txBody>
      </p:sp>
      <p:pic>
        <p:nvPicPr>
          <p:cNvPr id="13" name="Picture 12">
            <a:extLst>
              <a:ext uri="{FF2B5EF4-FFF2-40B4-BE49-F238E27FC236}">
                <a16:creationId xmlns:a16="http://schemas.microsoft.com/office/drawing/2014/main" id="{B3AB2AA4-F9F9-346E-33AC-517828BCF02A}"/>
              </a:ext>
            </a:extLst>
          </p:cNvPr>
          <p:cNvPicPr>
            <a:picLocks noChangeAspect="1"/>
          </p:cNvPicPr>
          <p:nvPr/>
        </p:nvPicPr>
        <p:blipFill>
          <a:blip r:embed="rId4"/>
          <a:stretch>
            <a:fillRect/>
          </a:stretch>
        </p:blipFill>
        <p:spPr>
          <a:xfrm>
            <a:off x="6096000" y="3921016"/>
            <a:ext cx="5604933" cy="6812379"/>
          </a:xfrm>
          <a:prstGeom prst="rect">
            <a:avLst/>
          </a:prstGeom>
        </p:spPr>
      </p:pic>
      <p:sp>
        <p:nvSpPr>
          <p:cNvPr id="15" name="TextBox 14">
            <a:extLst>
              <a:ext uri="{FF2B5EF4-FFF2-40B4-BE49-F238E27FC236}">
                <a16:creationId xmlns:a16="http://schemas.microsoft.com/office/drawing/2014/main" id="{9B08343C-C0E5-0EA2-B136-1089B25E1B8D}"/>
              </a:ext>
            </a:extLst>
          </p:cNvPr>
          <p:cNvSpPr txBox="1"/>
          <p:nvPr/>
        </p:nvSpPr>
        <p:spPr>
          <a:xfrm>
            <a:off x="5367867" y="684222"/>
            <a:ext cx="6096000" cy="646331"/>
          </a:xfrm>
          <a:prstGeom prst="rect">
            <a:avLst/>
          </a:prstGeom>
          <a:noFill/>
        </p:spPr>
        <p:txBody>
          <a:bodyPr wrap="square">
            <a:spAutoFit/>
          </a:bodyPr>
          <a:lstStyle/>
          <a:p>
            <a:r>
              <a:rPr lang="en-US" sz="3600" dirty="0"/>
              <a:t> (2007)</a:t>
            </a:r>
          </a:p>
        </p:txBody>
      </p:sp>
    </p:spTree>
    <p:extLst>
      <p:ext uri="{BB962C8B-B14F-4D97-AF65-F5344CB8AC3E}">
        <p14:creationId xmlns:p14="http://schemas.microsoft.com/office/powerpoint/2010/main" val="619255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dissolv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FFF5C-0CA3-BC4A-97C4-3B3E162F98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2FAFFE-AA63-5040-5417-886992AC25C0}"/>
              </a:ext>
            </a:extLst>
          </p:cNvPr>
          <p:cNvSpPr>
            <a:spLocks noGrp="1"/>
          </p:cNvSpPr>
          <p:nvPr>
            <p:ph type="title"/>
          </p:nvPr>
        </p:nvSpPr>
        <p:spPr/>
        <p:txBody>
          <a:bodyPr/>
          <a:lstStyle/>
          <a:p>
            <a:r>
              <a:rPr lang="en-US" dirty="0"/>
              <a:t>The Privacy Paradox</a:t>
            </a:r>
          </a:p>
        </p:txBody>
      </p:sp>
      <p:sp>
        <p:nvSpPr>
          <p:cNvPr id="3" name="Content Placeholder 2">
            <a:extLst>
              <a:ext uri="{FF2B5EF4-FFF2-40B4-BE49-F238E27FC236}">
                <a16:creationId xmlns:a16="http://schemas.microsoft.com/office/drawing/2014/main" id="{2DB392DE-97C8-89F9-5AF9-8CA3FAC1EC1C}"/>
              </a:ext>
            </a:extLst>
          </p:cNvPr>
          <p:cNvSpPr>
            <a:spLocks noGrp="1"/>
          </p:cNvSpPr>
          <p:nvPr>
            <p:ph sz="half" idx="1"/>
          </p:nvPr>
        </p:nvSpPr>
        <p:spPr>
          <a:xfrm>
            <a:off x="7876032" y="2426949"/>
            <a:ext cx="3020568" cy="2038915"/>
          </a:xfrm>
        </p:spPr>
        <p:txBody>
          <a:bodyPr/>
          <a:lstStyle/>
          <a:p>
            <a:pPr marL="0" indent="0">
              <a:buNone/>
            </a:pPr>
            <a:r>
              <a:rPr lang="en-US" u="sng" dirty="0"/>
              <a:t>Benefits</a:t>
            </a:r>
          </a:p>
          <a:p>
            <a:r>
              <a:rPr lang="en-US" dirty="0"/>
              <a:t>Personalization</a:t>
            </a:r>
          </a:p>
          <a:p>
            <a:r>
              <a:rPr lang="en-US" dirty="0"/>
              <a:t>Convenience</a:t>
            </a:r>
          </a:p>
          <a:p>
            <a:r>
              <a:rPr lang="en-US" dirty="0"/>
              <a:t>Social connection</a:t>
            </a:r>
          </a:p>
        </p:txBody>
      </p:sp>
      <p:sp>
        <p:nvSpPr>
          <p:cNvPr id="5" name="Content Placeholder 4">
            <a:extLst>
              <a:ext uri="{FF2B5EF4-FFF2-40B4-BE49-F238E27FC236}">
                <a16:creationId xmlns:a16="http://schemas.microsoft.com/office/drawing/2014/main" id="{3B747627-A9BB-524A-E86F-B61FCC47DF51}"/>
              </a:ext>
            </a:extLst>
          </p:cNvPr>
          <p:cNvSpPr>
            <a:spLocks noGrp="1"/>
          </p:cNvSpPr>
          <p:nvPr>
            <p:ph sz="half" idx="2"/>
          </p:nvPr>
        </p:nvSpPr>
        <p:spPr>
          <a:xfrm>
            <a:off x="7876032" y="4465864"/>
            <a:ext cx="3020568" cy="2038916"/>
          </a:xfrm>
        </p:spPr>
        <p:txBody>
          <a:bodyPr/>
          <a:lstStyle/>
          <a:p>
            <a:pPr marL="0" indent="0">
              <a:buNone/>
            </a:pPr>
            <a:r>
              <a:rPr lang="en-US" u="sng" dirty="0"/>
              <a:t>But also risks</a:t>
            </a:r>
          </a:p>
          <a:p>
            <a:r>
              <a:rPr lang="en-US" dirty="0"/>
              <a:t>Discrimination</a:t>
            </a:r>
          </a:p>
          <a:p>
            <a:r>
              <a:rPr lang="en-US" dirty="0"/>
              <a:t>Manipulation</a:t>
            </a:r>
          </a:p>
          <a:p>
            <a:r>
              <a:rPr lang="en-US" dirty="0"/>
              <a:t>Loss of autonomy</a:t>
            </a:r>
          </a:p>
        </p:txBody>
      </p:sp>
      <p:sp>
        <p:nvSpPr>
          <p:cNvPr id="7" name="TextBox 6">
            <a:extLst>
              <a:ext uri="{FF2B5EF4-FFF2-40B4-BE49-F238E27FC236}">
                <a16:creationId xmlns:a16="http://schemas.microsoft.com/office/drawing/2014/main" id="{49691773-6D43-753D-AB7A-D869830CFD25}"/>
              </a:ext>
            </a:extLst>
          </p:cNvPr>
          <p:cNvSpPr txBox="1"/>
          <p:nvPr/>
        </p:nvSpPr>
        <p:spPr>
          <a:xfrm>
            <a:off x="838200" y="1690688"/>
            <a:ext cx="5257800" cy="523220"/>
          </a:xfrm>
          <a:prstGeom prst="rect">
            <a:avLst/>
          </a:prstGeom>
          <a:noFill/>
        </p:spPr>
        <p:txBody>
          <a:bodyPr wrap="square">
            <a:spAutoFit/>
          </a:bodyPr>
          <a:lstStyle/>
          <a:p>
            <a:r>
              <a:rPr lang="en-US" sz="2800" i="1" dirty="0"/>
              <a:t>People say they care about privacy.</a:t>
            </a:r>
          </a:p>
        </p:txBody>
      </p:sp>
      <p:pic>
        <p:nvPicPr>
          <p:cNvPr id="9" name="Picture 8">
            <a:extLst>
              <a:ext uri="{FF2B5EF4-FFF2-40B4-BE49-F238E27FC236}">
                <a16:creationId xmlns:a16="http://schemas.microsoft.com/office/drawing/2014/main" id="{A7C4AF98-FAFD-5C39-942C-42692C10DAF9}"/>
              </a:ext>
            </a:extLst>
          </p:cNvPr>
          <p:cNvPicPr>
            <a:picLocks noChangeAspect="1"/>
          </p:cNvPicPr>
          <p:nvPr/>
        </p:nvPicPr>
        <p:blipFill>
          <a:blip r:embed="rId2"/>
          <a:stretch>
            <a:fillRect/>
          </a:stretch>
        </p:blipFill>
        <p:spPr>
          <a:xfrm>
            <a:off x="1295400" y="2428784"/>
            <a:ext cx="6111240" cy="4074160"/>
          </a:xfrm>
          <a:prstGeom prst="rect">
            <a:avLst/>
          </a:prstGeom>
        </p:spPr>
      </p:pic>
      <p:sp>
        <p:nvSpPr>
          <p:cNvPr id="10" name="TextBox 9">
            <a:extLst>
              <a:ext uri="{FF2B5EF4-FFF2-40B4-BE49-F238E27FC236}">
                <a16:creationId xmlns:a16="http://schemas.microsoft.com/office/drawing/2014/main" id="{300F31A0-2372-80DA-EE9C-0243EB7A1FD2}"/>
              </a:ext>
            </a:extLst>
          </p:cNvPr>
          <p:cNvSpPr txBox="1"/>
          <p:nvPr/>
        </p:nvSpPr>
        <p:spPr>
          <a:xfrm>
            <a:off x="6096000" y="1690688"/>
            <a:ext cx="5257800" cy="523220"/>
          </a:xfrm>
          <a:prstGeom prst="rect">
            <a:avLst/>
          </a:prstGeom>
          <a:noFill/>
        </p:spPr>
        <p:txBody>
          <a:bodyPr wrap="square">
            <a:spAutoFit/>
          </a:bodyPr>
          <a:lstStyle/>
          <a:p>
            <a:r>
              <a:rPr lang="en-US" sz="2800" i="1" dirty="0"/>
              <a:t>So why do they share so much?</a:t>
            </a:r>
          </a:p>
        </p:txBody>
      </p:sp>
    </p:spTree>
    <p:extLst>
      <p:ext uri="{BB962C8B-B14F-4D97-AF65-F5344CB8AC3E}">
        <p14:creationId xmlns:p14="http://schemas.microsoft.com/office/powerpoint/2010/main" val="24482273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dissolve">
                                      <p:cBhvr>
                                        <p:cTn id="24" dur="500"/>
                                        <p:tgtEl>
                                          <p:spTgt spid="5">
                                            <p:txEl>
                                              <p:pRg st="0" end="0"/>
                                            </p:txEl>
                                          </p:spTgt>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dissolve">
                                      <p:cBhvr>
                                        <p:cTn id="28" dur="500"/>
                                        <p:tgtEl>
                                          <p:spTgt spid="5">
                                            <p:txEl>
                                              <p:pRg st="1" end="1"/>
                                            </p:txEl>
                                          </p:spTgt>
                                        </p:tgtEl>
                                      </p:cBhvr>
                                    </p:animEffect>
                                  </p:childTnLst>
                                </p:cTn>
                              </p:par>
                            </p:childTnLst>
                          </p:cTn>
                        </p:par>
                        <p:par>
                          <p:cTn id="29" fill="hold">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dissolve">
                                      <p:cBhvr>
                                        <p:cTn id="32" dur="500"/>
                                        <p:tgtEl>
                                          <p:spTgt spid="5">
                                            <p:txEl>
                                              <p:pRg st="2" end="2"/>
                                            </p:txEl>
                                          </p:spTgt>
                                        </p:tgtEl>
                                      </p:cBhvr>
                                    </p:animEffect>
                                  </p:childTnLst>
                                </p:cTn>
                              </p:par>
                            </p:childTnLst>
                          </p:cTn>
                        </p:par>
                        <p:par>
                          <p:cTn id="33" fill="hold">
                            <p:stCondLst>
                              <p:cond delay="1500"/>
                            </p:stCondLst>
                            <p:childTnLst>
                              <p:par>
                                <p:cTn id="34" presetID="9" presetClass="entr" presetSubtype="0" fill="hold" grpId="0" nodeType="after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dissolve">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4377C-7BA3-B242-6E3B-4E48820DD8B1}"/>
              </a:ext>
            </a:extLst>
          </p:cNvPr>
          <p:cNvSpPr>
            <a:spLocks noGrp="1"/>
          </p:cNvSpPr>
          <p:nvPr>
            <p:ph type="title"/>
          </p:nvPr>
        </p:nvSpPr>
        <p:spPr/>
        <p:txBody>
          <a:bodyPr/>
          <a:lstStyle/>
          <a:p>
            <a:r>
              <a:rPr lang="en-US" dirty="0"/>
              <a:t>Why? Answer in three themes</a:t>
            </a:r>
          </a:p>
        </p:txBody>
      </p:sp>
      <p:sp>
        <p:nvSpPr>
          <p:cNvPr id="3" name="Content Placeholder 2">
            <a:extLst>
              <a:ext uri="{FF2B5EF4-FFF2-40B4-BE49-F238E27FC236}">
                <a16:creationId xmlns:a16="http://schemas.microsoft.com/office/drawing/2014/main" id="{959F7945-B9E7-2E0F-AD8E-1D50B916BDC7}"/>
              </a:ext>
            </a:extLst>
          </p:cNvPr>
          <p:cNvSpPr>
            <a:spLocks noGrp="1"/>
          </p:cNvSpPr>
          <p:nvPr>
            <p:ph sz="half" idx="1"/>
          </p:nvPr>
        </p:nvSpPr>
        <p:spPr>
          <a:xfrm>
            <a:off x="838200" y="1825625"/>
            <a:ext cx="3057144" cy="2491581"/>
          </a:xfrm>
        </p:spPr>
        <p:txBody>
          <a:bodyPr/>
          <a:lstStyle/>
          <a:p>
            <a:pPr marL="0" indent="0">
              <a:buNone/>
            </a:pPr>
            <a:r>
              <a:rPr lang="en-US" b="1" dirty="0"/>
              <a:t>Uncertainty</a:t>
            </a:r>
          </a:p>
        </p:txBody>
      </p:sp>
      <p:sp>
        <p:nvSpPr>
          <p:cNvPr id="4" name="Content Placeholder 3">
            <a:extLst>
              <a:ext uri="{FF2B5EF4-FFF2-40B4-BE49-F238E27FC236}">
                <a16:creationId xmlns:a16="http://schemas.microsoft.com/office/drawing/2014/main" id="{F9176AA5-7580-AFAE-189B-2FA1EAB67347}"/>
              </a:ext>
            </a:extLst>
          </p:cNvPr>
          <p:cNvSpPr>
            <a:spLocks noGrp="1"/>
          </p:cNvSpPr>
          <p:nvPr>
            <p:ph sz="half" idx="2"/>
          </p:nvPr>
        </p:nvSpPr>
        <p:spPr>
          <a:xfrm>
            <a:off x="728472" y="4020820"/>
            <a:ext cx="4364737" cy="4351338"/>
          </a:xfrm>
        </p:spPr>
        <p:txBody>
          <a:bodyPr/>
          <a:lstStyle/>
          <a:p>
            <a:pPr marL="0" indent="0">
              <a:buNone/>
            </a:pPr>
            <a:r>
              <a:rPr lang="en-US" b="1" dirty="0"/>
              <a:t>Context-dependence</a:t>
            </a:r>
          </a:p>
          <a:p>
            <a:pPr lvl="1"/>
            <a:r>
              <a:rPr lang="en-US" dirty="0"/>
              <a:t>Can be privacy-obsessed or careless; depends on situation</a:t>
            </a:r>
          </a:p>
          <a:p>
            <a:pPr lvl="1"/>
            <a:r>
              <a:rPr lang="en-US" dirty="0"/>
              <a:t>Environmental cues a strong influence on behavior</a:t>
            </a:r>
          </a:p>
        </p:txBody>
      </p:sp>
      <p:sp>
        <p:nvSpPr>
          <p:cNvPr id="5" name="Content Placeholder 3">
            <a:extLst>
              <a:ext uri="{FF2B5EF4-FFF2-40B4-BE49-F238E27FC236}">
                <a16:creationId xmlns:a16="http://schemas.microsoft.com/office/drawing/2014/main" id="{0DADB435-9AA2-4605-D840-54F009B05607}"/>
              </a:ext>
            </a:extLst>
          </p:cNvPr>
          <p:cNvSpPr txBox="1">
            <a:spLocks/>
          </p:cNvSpPr>
          <p:nvPr/>
        </p:nvSpPr>
        <p:spPr>
          <a:xfrm>
            <a:off x="4546092" y="1825625"/>
            <a:ext cx="370636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Malleability</a:t>
            </a:r>
          </a:p>
          <a:p>
            <a:pPr lvl="1"/>
            <a:r>
              <a:rPr lang="en-US" dirty="0"/>
              <a:t>Privacy preferences can be manipulated</a:t>
            </a:r>
          </a:p>
          <a:p>
            <a:pPr lvl="1"/>
            <a:r>
              <a:rPr lang="en-US" dirty="0"/>
              <a:t>Those who profit from data sharing can exploit psychological processes</a:t>
            </a:r>
          </a:p>
        </p:txBody>
      </p:sp>
      <p:pic>
        <p:nvPicPr>
          <p:cNvPr id="6" name="Picture 5">
            <a:extLst>
              <a:ext uri="{FF2B5EF4-FFF2-40B4-BE49-F238E27FC236}">
                <a16:creationId xmlns:a16="http://schemas.microsoft.com/office/drawing/2014/main" id="{9862F3B2-4DAC-B912-5A00-3DA71CF8138F}"/>
              </a:ext>
            </a:extLst>
          </p:cNvPr>
          <p:cNvPicPr>
            <a:picLocks noChangeAspect="1"/>
          </p:cNvPicPr>
          <p:nvPr/>
        </p:nvPicPr>
        <p:blipFill>
          <a:blip r:embed="rId2"/>
          <a:stretch>
            <a:fillRect/>
          </a:stretch>
        </p:blipFill>
        <p:spPr>
          <a:xfrm>
            <a:off x="8454389" y="1690687"/>
            <a:ext cx="3270631" cy="4905947"/>
          </a:xfrm>
          <a:prstGeom prst="rect">
            <a:avLst/>
          </a:prstGeom>
        </p:spPr>
      </p:pic>
      <p:sp>
        <p:nvSpPr>
          <p:cNvPr id="7" name="Content Placeholder 2">
            <a:extLst>
              <a:ext uri="{FF2B5EF4-FFF2-40B4-BE49-F238E27FC236}">
                <a16:creationId xmlns:a16="http://schemas.microsoft.com/office/drawing/2014/main" id="{E70BB047-FB69-B1F3-E13A-38C986995472}"/>
              </a:ext>
            </a:extLst>
          </p:cNvPr>
          <p:cNvSpPr txBox="1">
            <a:spLocks/>
          </p:cNvSpPr>
          <p:nvPr/>
        </p:nvSpPr>
        <p:spPr>
          <a:xfrm>
            <a:off x="728472" y="2271458"/>
            <a:ext cx="4008120" cy="2491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Don’t know consequences of sharing</a:t>
            </a:r>
          </a:p>
          <a:p>
            <a:pPr lvl="1"/>
            <a:r>
              <a:rPr lang="en-US" dirty="0"/>
              <a:t>Don’t know own preferences</a:t>
            </a:r>
          </a:p>
        </p:txBody>
      </p:sp>
      <p:pic>
        <p:nvPicPr>
          <p:cNvPr id="8" name="Picture 7">
            <a:extLst>
              <a:ext uri="{FF2B5EF4-FFF2-40B4-BE49-F238E27FC236}">
                <a16:creationId xmlns:a16="http://schemas.microsoft.com/office/drawing/2014/main" id="{FE3EEE95-5FF1-4F22-A7D5-31F079394464}"/>
              </a:ext>
            </a:extLst>
          </p:cNvPr>
          <p:cNvPicPr>
            <a:picLocks noChangeAspect="1"/>
          </p:cNvPicPr>
          <p:nvPr/>
        </p:nvPicPr>
        <p:blipFill>
          <a:blip r:embed="rId3"/>
          <a:stretch>
            <a:fillRect/>
          </a:stretch>
        </p:blipFill>
        <p:spPr>
          <a:xfrm>
            <a:off x="5210984" y="4501674"/>
            <a:ext cx="2094961" cy="2094961"/>
          </a:xfrm>
          <a:prstGeom prst="rect">
            <a:avLst/>
          </a:prstGeom>
        </p:spPr>
      </p:pic>
    </p:spTree>
    <p:extLst>
      <p:ext uri="{BB962C8B-B14F-4D97-AF65-F5344CB8AC3E}">
        <p14:creationId xmlns:p14="http://schemas.microsoft.com/office/powerpoint/2010/main" val="397037752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dissolve">
                                      <p:cBhvr>
                                        <p:cTn id="18" dur="500"/>
                                        <p:tgtEl>
                                          <p:spTgt spid="4">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dissolve">
                                      <p:cBhvr>
                                        <p:cTn id="21" dur="500"/>
                                        <p:tgtEl>
                                          <p:spTgt spid="4">
                                            <p:txEl>
                                              <p:pRg st="1" end="1"/>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dissolve">
                                      <p:cBhvr>
                                        <p:cTn id="24" dur="500"/>
                                        <p:tgtEl>
                                          <p:spTgt spid="4">
                                            <p:txEl>
                                              <p:pRg st="2" end="2"/>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dissolve">
                                      <p:cBhvr>
                                        <p:cTn id="32" dur="500"/>
                                        <p:tgtEl>
                                          <p:spTgt spid="5"/>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6"/>
                                        </p:tgtEl>
                                        <p:attrNameLst>
                                          <p:attrName>r</p:attrName>
                                        </p:attrNameLst>
                                      </p:cBhvr>
                                    </p:animRot>
                                    <p:animRot by="-240000">
                                      <p:cBhvr>
                                        <p:cTn id="35" dur="200" fill="hold">
                                          <p:stCondLst>
                                            <p:cond delay="200"/>
                                          </p:stCondLst>
                                        </p:cTn>
                                        <p:tgtEl>
                                          <p:spTgt spid="6"/>
                                        </p:tgtEl>
                                        <p:attrNameLst>
                                          <p:attrName>r</p:attrName>
                                        </p:attrNameLst>
                                      </p:cBhvr>
                                    </p:animRot>
                                    <p:animRot by="240000">
                                      <p:cBhvr>
                                        <p:cTn id="36" dur="200" fill="hold">
                                          <p:stCondLst>
                                            <p:cond delay="400"/>
                                          </p:stCondLst>
                                        </p:cTn>
                                        <p:tgtEl>
                                          <p:spTgt spid="6"/>
                                        </p:tgtEl>
                                        <p:attrNameLst>
                                          <p:attrName>r</p:attrName>
                                        </p:attrNameLst>
                                      </p:cBhvr>
                                    </p:animRot>
                                    <p:animRot by="-240000">
                                      <p:cBhvr>
                                        <p:cTn id="37" dur="200" fill="hold">
                                          <p:stCondLst>
                                            <p:cond delay="600"/>
                                          </p:stCondLst>
                                        </p:cTn>
                                        <p:tgtEl>
                                          <p:spTgt spid="6"/>
                                        </p:tgtEl>
                                        <p:attrNameLst>
                                          <p:attrName>r</p:attrName>
                                        </p:attrNameLst>
                                      </p:cBhvr>
                                    </p:animRot>
                                    <p:animRot by="120000">
                                      <p:cBhvr>
                                        <p:cTn id="3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35C01-E935-4218-8582-209607A300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4EA407-50BE-1BCC-1FC3-766EB9C8188A}"/>
              </a:ext>
            </a:extLst>
          </p:cNvPr>
          <p:cNvSpPr>
            <a:spLocks noGrp="1"/>
          </p:cNvSpPr>
          <p:nvPr>
            <p:ph type="title"/>
          </p:nvPr>
        </p:nvSpPr>
        <p:spPr/>
        <p:txBody>
          <a:bodyPr/>
          <a:lstStyle/>
          <a:p>
            <a:r>
              <a:rPr lang="en-US" dirty="0"/>
              <a:t>Uncertainty</a:t>
            </a:r>
          </a:p>
        </p:txBody>
      </p:sp>
      <p:sp>
        <p:nvSpPr>
          <p:cNvPr id="13" name="Content Placeholder 12">
            <a:extLst>
              <a:ext uri="{FF2B5EF4-FFF2-40B4-BE49-F238E27FC236}">
                <a16:creationId xmlns:a16="http://schemas.microsoft.com/office/drawing/2014/main" id="{469F96FA-75DE-B064-32AF-D8C4B46CB8D7}"/>
              </a:ext>
            </a:extLst>
          </p:cNvPr>
          <p:cNvSpPr>
            <a:spLocks noGrp="1"/>
          </p:cNvSpPr>
          <p:nvPr>
            <p:ph idx="1"/>
          </p:nvPr>
        </p:nvSpPr>
        <p:spPr>
          <a:xfrm>
            <a:off x="680466" y="2706625"/>
            <a:ext cx="6177534" cy="3305747"/>
          </a:xfrm>
        </p:spPr>
        <p:txBody>
          <a:bodyPr/>
          <a:lstStyle/>
          <a:p>
            <a:pPr lvl="1"/>
            <a:r>
              <a:rPr lang="en-US" dirty="0"/>
              <a:t>When consequences are tangible and clear, people act on privacy concerns</a:t>
            </a:r>
          </a:p>
          <a:p>
            <a:pPr lvl="1"/>
            <a:r>
              <a:rPr lang="en-US" dirty="0"/>
              <a:t>But:</a:t>
            </a:r>
          </a:p>
          <a:p>
            <a:pPr lvl="2"/>
            <a:r>
              <a:rPr lang="en-US" dirty="0"/>
              <a:t>Immediate gratification &gt; delayed consequences</a:t>
            </a:r>
          </a:p>
          <a:p>
            <a:pPr lvl="2"/>
            <a:r>
              <a:rPr lang="en-US" dirty="0"/>
              <a:t>Misperceptions of </a:t>
            </a:r>
            <a:r>
              <a:rPr lang="en-US" dirty="0" err="1"/>
              <a:t>atual</a:t>
            </a:r>
            <a:r>
              <a:rPr lang="en-US" dirty="0"/>
              <a:t> costs &amp; benefits</a:t>
            </a:r>
          </a:p>
          <a:p>
            <a:pPr lvl="2"/>
            <a:r>
              <a:rPr lang="en-US" dirty="0"/>
              <a:t>Mental shortcuts, emotional factors</a:t>
            </a:r>
          </a:p>
          <a:p>
            <a:pPr lvl="1"/>
            <a:r>
              <a:rPr lang="en-US" dirty="0"/>
              <a:t>Fundamental tension: Need for privacy vs. desire to share and connect</a:t>
            </a:r>
          </a:p>
        </p:txBody>
      </p:sp>
      <p:sp>
        <p:nvSpPr>
          <p:cNvPr id="11" name="Content Placeholder 2">
            <a:extLst>
              <a:ext uri="{FF2B5EF4-FFF2-40B4-BE49-F238E27FC236}">
                <a16:creationId xmlns:a16="http://schemas.microsoft.com/office/drawing/2014/main" id="{7D36B0AB-A64B-5315-0516-C15D940F93F2}"/>
              </a:ext>
            </a:extLst>
          </p:cNvPr>
          <p:cNvSpPr txBox="1">
            <a:spLocks/>
          </p:cNvSpPr>
          <p:nvPr/>
        </p:nvSpPr>
        <p:spPr>
          <a:xfrm>
            <a:off x="680466" y="1690689"/>
            <a:ext cx="5665469" cy="10159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Don’t know consequences of sharing</a:t>
            </a:r>
          </a:p>
          <a:p>
            <a:pPr lvl="1"/>
            <a:r>
              <a:rPr lang="en-US" dirty="0"/>
              <a:t>Don’t know own preferences</a:t>
            </a:r>
          </a:p>
        </p:txBody>
      </p:sp>
      <p:pic>
        <p:nvPicPr>
          <p:cNvPr id="12" name="Picture 11">
            <a:extLst>
              <a:ext uri="{FF2B5EF4-FFF2-40B4-BE49-F238E27FC236}">
                <a16:creationId xmlns:a16="http://schemas.microsoft.com/office/drawing/2014/main" id="{C1CD98D4-E53F-7377-3B3A-3F10C597C7D4}"/>
              </a:ext>
            </a:extLst>
          </p:cNvPr>
          <p:cNvPicPr>
            <a:picLocks noChangeAspect="1"/>
          </p:cNvPicPr>
          <p:nvPr/>
        </p:nvPicPr>
        <p:blipFill>
          <a:blip r:embed="rId3"/>
          <a:stretch>
            <a:fillRect/>
          </a:stretch>
        </p:blipFill>
        <p:spPr>
          <a:xfrm>
            <a:off x="9614915" y="501904"/>
            <a:ext cx="1896619" cy="2844929"/>
          </a:xfrm>
          <a:prstGeom prst="rect">
            <a:avLst/>
          </a:prstGeom>
        </p:spPr>
      </p:pic>
      <p:cxnSp>
        <p:nvCxnSpPr>
          <p:cNvPr id="15" name="Straight Connector 14">
            <a:extLst>
              <a:ext uri="{FF2B5EF4-FFF2-40B4-BE49-F238E27FC236}">
                <a16:creationId xmlns:a16="http://schemas.microsoft.com/office/drawing/2014/main" id="{8232C07F-D39E-A6A1-4911-A66339B2E9B7}"/>
              </a:ext>
            </a:extLst>
          </p:cNvPr>
          <p:cNvCxnSpPr>
            <a:cxnSpLocks/>
          </p:cNvCxnSpPr>
          <p:nvPr/>
        </p:nvCxnSpPr>
        <p:spPr>
          <a:xfrm>
            <a:off x="1009650" y="2578608"/>
            <a:ext cx="5597627"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29B547D1-49F8-7C89-978A-E5DB8D4925AF}"/>
              </a:ext>
            </a:extLst>
          </p:cNvPr>
          <p:cNvPicPr>
            <a:picLocks noChangeAspect="1"/>
          </p:cNvPicPr>
          <p:nvPr/>
        </p:nvPicPr>
        <p:blipFill>
          <a:blip r:embed="rId4"/>
          <a:stretch>
            <a:fillRect/>
          </a:stretch>
        </p:blipFill>
        <p:spPr>
          <a:xfrm>
            <a:off x="7120890" y="3565779"/>
            <a:ext cx="4390644" cy="2927096"/>
          </a:xfrm>
          <a:prstGeom prst="rect">
            <a:avLst/>
          </a:prstGeom>
        </p:spPr>
      </p:pic>
      <p:pic>
        <p:nvPicPr>
          <p:cNvPr id="19" name="Picture 18">
            <a:extLst>
              <a:ext uri="{FF2B5EF4-FFF2-40B4-BE49-F238E27FC236}">
                <a16:creationId xmlns:a16="http://schemas.microsoft.com/office/drawing/2014/main" id="{48560BEC-47D9-936B-C4EE-916A4207473F}"/>
              </a:ext>
            </a:extLst>
          </p:cNvPr>
          <p:cNvPicPr>
            <a:picLocks noChangeAspect="1"/>
          </p:cNvPicPr>
          <p:nvPr/>
        </p:nvPicPr>
        <p:blipFill>
          <a:blip r:embed="rId5"/>
          <a:stretch>
            <a:fillRect/>
          </a:stretch>
        </p:blipFill>
        <p:spPr>
          <a:xfrm>
            <a:off x="7120890" y="1818925"/>
            <a:ext cx="2279049" cy="1519366"/>
          </a:xfrm>
          <a:prstGeom prst="rect">
            <a:avLst/>
          </a:prstGeom>
        </p:spPr>
      </p:pic>
    </p:spTree>
    <p:extLst>
      <p:ext uri="{BB962C8B-B14F-4D97-AF65-F5344CB8AC3E}">
        <p14:creationId xmlns:p14="http://schemas.microsoft.com/office/powerpoint/2010/main" val="21208756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dissolve">
                                      <p:cBhvr>
                                        <p:cTn id="10" dur="500"/>
                                        <p:tgtEl>
                                          <p:spTgt spid="13">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dissolve">
                                      <p:cBhvr>
                                        <p:cTn id="18" dur="500"/>
                                        <p:tgtEl>
                                          <p:spTgt spid="13">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dissolve">
                                      <p:cBhvr>
                                        <p:cTn id="21" dur="500"/>
                                        <p:tgtEl>
                                          <p:spTgt spid="13">
                                            <p:txEl>
                                              <p:pRg st="2" end="2"/>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xEl>
                                              <p:pRg st="3" end="3"/>
                                            </p:txEl>
                                          </p:spTgt>
                                        </p:tgtEl>
                                        <p:attrNameLst>
                                          <p:attrName>style.visibility</p:attrName>
                                        </p:attrNameLst>
                                      </p:cBhvr>
                                      <p:to>
                                        <p:strVal val="visible"/>
                                      </p:to>
                                    </p:set>
                                    <p:animEffect transition="in" filter="dissolve">
                                      <p:cBhvr>
                                        <p:cTn id="24" dur="500"/>
                                        <p:tgtEl>
                                          <p:spTgt spid="13">
                                            <p:txEl>
                                              <p:pRg st="3" end="3"/>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dissolve">
                                      <p:cBhvr>
                                        <p:cTn id="27" dur="500"/>
                                        <p:tgtEl>
                                          <p:spTgt spid="1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
                                            <p:txEl>
                                              <p:pRg st="5" end="5"/>
                                            </p:txEl>
                                          </p:spTgt>
                                        </p:tgtEl>
                                        <p:attrNameLst>
                                          <p:attrName>style.visibility</p:attrName>
                                        </p:attrNameLst>
                                      </p:cBhvr>
                                      <p:to>
                                        <p:strVal val="visible"/>
                                      </p:to>
                                    </p:set>
                                    <p:animEffect transition="in" filter="dissolve">
                                      <p:cBhvr>
                                        <p:cTn id="32" dur="500"/>
                                        <p:tgtEl>
                                          <p:spTgt spid="13">
                                            <p:txEl>
                                              <p:pRg st="5" end="5"/>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6A3FB-8D9C-33F0-E874-1B6D0E26A6CB}"/>
              </a:ext>
            </a:extLst>
          </p:cNvPr>
          <p:cNvSpPr>
            <a:spLocks noGrp="1"/>
          </p:cNvSpPr>
          <p:nvPr>
            <p:ph type="title"/>
          </p:nvPr>
        </p:nvSpPr>
        <p:spPr/>
        <p:txBody>
          <a:bodyPr/>
          <a:lstStyle/>
          <a:p>
            <a:r>
              <a:rPr lang="en-US" dirty="0"/>
              <a:t>Context-dependence</a:t>
            </a:r>
          </a:p>
        </p:txBody>
      </p:sp>
      <p:sp>
        <p:nvSpPr>
          <p:cNvPr id="3" name="Content Placeholder 2">
            <a:extLst>
              <a:ext uri="{FF2B5EF4-FFF2-40B4-BE49-F238E27FC236}">
                <a16:creationId xmlns:a16="http://schemas.microsoft.com/office/drawing/2014/main" id="{997DE1C2-0E97-B544-BA1F-9D250C2AF512}"/>
              </a:ext>
            </a:extLst>
          </p:cNvPr>
          <p:cNvSpPr>
            <a:spLocks noGrp="1"/>
          </p:cNvSpPr>
          <p:nvPr>
            <p:ph sz="half" idx="1"/>
          </p:nvPr>
        </p:nvSpPr>
        <p:spPr/>
        <p:txBody>
          <a:bodyPr/>
          <a:lstStyle/>
          <a:p>
            <a:endParaRPr lang="en-US" dirty="0"/>
          </a:p>
          <a:p>
            <a:pPr lvl="1"/>
            <a:endParaRPr lang="en-US" dirty="0"/>
          </a:p>
        </p:txBody>
      </p:sp>
      <p:pic>
        <p:nvPicPr>
          <p:cNvPr id="8" name="Picture 7">
            <a:extLst>
              <a:ext uri="{FF2B5EF4-FFF2-40B4-BE49-F238E27FC236}">
                <a16:creationId xmlns:a16="http://schemas.microsoft.com/office/drawing/2014/main" id="{C5358E5C-8201-E24E-0546-468E0D08AE8F}"/>
              </a:ext>
            </a:extLst>
          </p:cNvPr>
          <p:cNvPicPr>
            <a:picLocks noChangeAspect="1"/>
          </p:cNvPicPr>
          <p:nvPr/>
        </p:nvPicPr>
        <p:blipFill>
          <a:blip r:embed="rId3"/>
          <a:stretch>
            <a:fillRect/>
          </a:stretch>
        </p:blipFill>
        <p:spPr>
          <a:xfrm>
            <a:off x="980421" y="1577746"/>
            <a:ext cx="4359866" cy="5045836"/>
          </a:xfrm>
          <a:prstGeom prst="rect">
            <a:avLst/>
          </a:prstGeom>
        </p:spPr>
      </p:pic>
      <p:sp>
        <p:nvSpPr>
          <p:cNvPr id="11" name="Content Placeholder 6">
            <a:extLst>
              <a:ext uri="{FF2B5EF4-FFF2-40B4-BE49-F238E27FC236}">
                <a16:creationId xmlns:a16="http://schemas.microsoft.com/office/drawing/2014/main" id="{5927B74A-CEB1-19C2-2C33-FAE4102B2860}"/>
              </a:ext>
            </a:extLst>
          </p:cNvPr>
          <p:cNvSpPr txBox="1">
            <a:spLocks/>
          </p:cNvSpPr>
          <p:nvPr/>
        </p:nvSpPr>
        <p:spPr>
          <a:xfrm>
            <a:off x="6019800" y="1663171"/>
            <a:ext cx="5181600" cy="928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Can be privacy-obsessed or careless; depends on situation</a:t>
            </a:r>
          </a:p>
        </p:txBody>
      </p:sp>
    </p:spTree>
    <p:extLst>
      <p:ext uri="{BB962C8B-B14F-4D97-AF65-F5344CB8AC3E}">
        <p14:creationId xmlns:p14="http://schemas.microsoft.com/office/powerpoint/2010/main" val="25282408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20755</TotalTime>
  <Words>2072</Words>
  <Application>Microsoft Macintosh PowerPoint</Application>
  <PresentationFormat>Widescreen</PresentationFormat>
  <Paragraphs>285</Paragraphs>
  <Slides>19</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Empirical Security &amp; Privacy, for Humans</vt:lpstr>
      <vt:lpstr>Reading</vt:lpstr>
      <vt:lpstr>Alan Westin Privacy Segmentation Index (1995)</vt:lpstr>
      <vt:lpstr>Alan Westin Privacy Segmentation Index (1995)</vt:lpstr>
      <vt:lpstr>The Privacy Paradox</vt:lpstr>
      <vt:lpstr>The Privacy Paradox</vt:lpstr>
      <vt:lpstr>Why? Answer in three themes</vt:lpstr>
      <vt:lpstr>Uncertainty</vt:lpstr>
      <vt:lpstr>Context-dependence</vt:lpstr>
      <vt:lpstr>Context-dependence</vt:lpstr>
      <vt:lpstr>Context-dependence: Other factors</vt:lpstr>
      <vt:lpstr>Malleability</vt:lpstr>
      <vt:lpstr>Malleability: Other factors</vt:lpstr>
      <vt:lpstr>Policy implications</vt:lpstr>
      <vt:lpstr>General Data Protection Regulation (GDPR)</vt:lpstr>
      <vt:lpstr>GDPR: Personal rights</vt:lpstr>
      <vt:lpstr>GDPR and context-dependence, malleability</vt:lpstr>
      <vt:lpstr>Key takeaways</vt:lpstr>
      <vt:lpstr>Discussion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Hicks, Michael W</cp:lastModifiedBy>
  <cp:revision>331</cp:revision>
  <dcterms:created xsi:type="dcterms:W3CDTF">2025-02-03T22:02:42Z</dcterms:created>
  <dcterms:modified xsi:type="dcterms:W3CDTF">2025-10-28T11:50:34Z</dcterms:modified>
</cp:coreProperties>
</file>