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147468946" r:id="rId3"/>
    <p:sldId id="2147468947" r:id="rId4"/>
    <p:sldId id="2147468948" r:id="rId5"/>
    <p:sldId id="2147468949" r:id="rId6"/>
    <p:sldId id="2147468951" r:id="rId7"/>
    <p:sldId id="2147468952" r:id="rId8"/>
    <p:sldId id="2147468972" r:id="rId9"/>
    <p:sldId id="2147468954" r:id="rId10"/>
    <p:sldId id="2147468956" r:id="rId11"/>
    <p:sldId id="2147468955" r:id="rId12"/>
    <p:sldId id="2147468957" r:id="rId13"/>
    <p:sldId id="2147468958" r:id="rId14"/>
    <p:sldId id="2147468959" r:id="rId15"/>
    <p:sldId id="2147468960" r:id="rId16"/>
    <p:sldId id="2147468964" r:id="rId17"/>
    <p:sldId id="2147468963" r:id="rId18"/>
    <p:sldId id="2147468965" r:id="rId19"/>
    <p:sldId id="2147468966" r:id="rId20"/>
    <p:sldId id="2147468969" r:id="rId21"/>
    <p:sldId id="2147468968" r:id="rId22"/>
    <p:sldId id="21474689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32"/>
    <p:restoredTop sz="73469"/>
  </p:normalViewPr>
  <p:slideViewPr>
    <p:cSldViewPr snapToGrid="0">
      <p:cViewPr varScale="1">
        <p:scale>
          <a:sx n="92" d="100"/>
          <a:sy n="92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3077B-A16D-7946-B45A-7953EEF17B81}" type="datetimeFigureOut">
              <a:rPr lang="en-US" smtClean="0"/>
              <a:t>11/16/25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3C96B-2B3F-7242-90A1-56E5F222F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0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Dotted red line is security level’s influence on loss, conditioned on the high threat scenario</a:t>
            </a:r>
          </a:p>
          <a:p>
            <a:r>
              <a:rPr lang="en-US" dirty="0"/>
              <a:t>The green line is low threat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72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Connections between values of latent factors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Between-subject designs compare outcomes for subjects with differing levels of security.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more security is associated with lower rates of compromise only in the high-risk population.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Within-subject designs track the same subject’s security level over time using longitudinal data.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63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blocks: Mitigation studies (top) vs. Harm studies (bottom) </a:t>
            </a:r>
          </a:p>
          <a:p>
            <a:r>
              <a:rPr lang="en-US" dirty="0"/>
              <a:t>- Mitigation includes prevention</a:t>
            </a:r>
          </a:p>
          <a:p>
            <a:r>
              <a:rPr lang="en-US" dirty="0"/>
              <a:t>Color coding shows interdisciplinary nature </a:t>
            </a:r>
          </a:p>
          <a:p>
            <a:r>
              <a:rPr lang="en-US" dirty="0"/>
              <a:t>Recent trend: More studies exploring multiple structural relationships</a:t>
            </a:r>
          </a:p>
          <a:p>
            <a:r>
              <a:rPr lang="en-US" dirty="0"/>
              <a:t>Traditional security venues (red) focus on threat/security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35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Systemic = Correlated risks.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NotPetya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attack exploited a flaw in Windows to cause an estimated $10 billion of damage across hundreds of companies.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The ‘cost of a data breach’ skews towards direct costs to the firm as determined by accountants and not indirect harms suffered by victims of identity theft.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7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F5A10-DF26-7087-F3C4-C2F6D9F17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91BE00-CC1D-4829-6C42-B07B0B3A4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0F5C6B-E396-A9CC-0AC2-6304D700B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Latent Variables?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Single indicators are insufficient (e.g., security budget, certifications)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Reflexive indicators I₁, I₂, ..., Iₖ measure underlying constructs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Example: Multiple mismanagement symptoms better predict compromise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4DFB0-0C62-7988-6ABD-4F6B93F7B4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8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24DB7-8708-F476-05AA-F0F7320B1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3E4F85-6B53-6507-9E0B-73B2520030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5920B7-250B-6151-39F0-9207127BE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Threat conditioned on compromise (T|C)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EBC6F-BDAC-5BE2-2FC7-39E3AD346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29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782AF-817A-BDAB-7869-815437F35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78C1CB-8271-AD6E-E692-F10D8A0800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33E873-B130-C139-0A1B-D70C5B5AA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Threat conditioned on compromise (T|C)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A5C6A-B681-11F8-46F8-349C7BE4E8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57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law distributions (mentioned for several studies) are heavy-tailed</a:t>
            </a:r>
          </a:p>
          <a:p>
            <a:r>
              <a:rPr lang="en-US" dirty="0"/>
              <a:t>Lognormal distributions are also heavy-tailed</a:t>
            </a:r>
          </a:p>
          <a:p>
            <a:endParaRPr lang="en-US" dirty="0"/>
          </a:p>
          <a:p>
            <a:r>
              <a:rPr lang="en-US" dirty="0"/>
              <a:t>Most breaches are small (thousands of records)</a:t>
            </a:r>
          </a:p>
          <a:p>
            <a:r>
              <a:rPr lang="en-US" dirty="0"/>
              <a:t>But mega-breaches (100+ million records) happen more often than a normal distribution would predict</a:t>
            </a:r>
          </a:p>
          <a:p>
            <a:r>
              <a:rPr lang="en-US" dirty="0"/>
              <a:t>Example: Yahoo! breach (3 billion records) exceeded the "maximum" predicted by models [127] by an order of magnitude in the same year</a:t>
            </a:r>
          </a:p>
          <a:p>
            <a:endParaRPr lang="en-US" dirty="0"/>
          </a:p>
          <a:p>
            <a:r>
              <a:rPr lang="en-US" dirty="0"/>
              <a:t>Problem with heavy tails:</a:t>
            </a:r>
          </a:p>
          <a:p>
            <a:r>
              <a:rPr lang="en-US" dirty="0"/>
              <a:t>If finite expected value: You can meaningfully budget for "average breach cost"</a:t>
            </a:r>
          </a:p>
          <a:p>
            <a:r>
              <a:rPr lang="en-US" dirty="0"/>
              <a:t>If infinite expected value: The next breach could dwarf all previous ones; no stable average exists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69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Cyber losses are more "well-behaved" statistically</a:t>
            </a:r>
          </a:p>
          <a:p>
            <a:r>
              <a:rPr lang="en-US" dirty="0"/>
              <a:t>Mean cyber loss is also smaller: challenges the narrative that cyber risk is uniquely catastrophic</a:t>
            </a:r>
          </a:p>
          <a:p>
            <a:endParaRPr lang="en-US" dirty="0"/>
          </a:p>
          <a:p>
            <a:r>
              <a:rPr lang="en-US" dirty="0"/>
              <a:t>Multiple data sources: public reports, surveys, legal cases, insurance</a:t>
            </a:r>
          </a:p>
          <a:p>
            <a:r>
              <a:rPr lang="en-US" dirty="0"/>
              <a:t>Inconsistent across samples and jurisdictions</a:t>
            </a:r>
          </a:p>
          <a:p>
            <a:r>
              <a:rPr lang="en-US" dirty="0"/>
              <a:t>Jurisdictional example: 0.1% of Italian firms lost &gt;€200k</a:t>
            </a:r>
          </a:p>
          <a:p>
            <a:r>
              <a:rPr lang="en-US" dirty="0"/>
              <a:t>Survey data shows most victims report no/small losses</a:t>
            </a:r>
          </a:p>
          <a:p>
            <a:r>
              <a:rPr lang="en-US" dirty="0"/>
              <a:t>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7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security certification is a single indicator wrapping up a bunch of practices.</a:t>
            </a:r>
          </a:p>
          <a:p>
            <a:r>
              <a:rPr lang="en-US" dirty="0"/>
              <a:t>No study demonstrates that certification is linked to better risk outcomes.</a:t>
            </a:r>
          </a:p>
          <a:p>
            <a:endParaRPr lang="en-US" dirty="0"/>
          </a:p>
          <a:p>
            <a:r>
              <a:rPr lang="en-US" dirty="0"/>
              <a:t>Even when controlling for firm characteristics in a logistic regression, </a:t>
            </a:r>
            <a:r>
              <a:rPr lang="en-US" dirty="0" err="1"/>
              <a:t>Biancotti</a:t>
            </a:r>
            <a:r>
              <a:rPr lang="en-US" dirty="0"/>
              <a:t> [12] find that defense expenditure in 2016 is positively correlated with the probability of experiencing an incident in 2017. 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1990 Straub model showed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commitment to security correlates with better self-reported harm outcomes, such as the frequency and cost of incidents.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8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identify approaches to controlling for threat level that vary across time, target, and research intervention.</a:t>
            </a:r>
          </a:p>
          <a:p>
            <a:endParaRPr lang="en-US" dirty="0"/>
          </a:p>
          <a:p>
            <a:r>
              <a:rPr lang="en-US" dirty="0"/>
              <a:t>Wot: user adoption of 2-factor authentication or a recovery mechanism is positively associated with phishing targeting.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06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Constructing a measurement model for exposure seems intuitively simple because exposed assets are also exposed to measurement.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leads the authors to ask: if so much can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explained by exposure alone, what are we studying when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study abuse?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3C96B-2B3F-7242-90A1-56E5F222F2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0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4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0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2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11/16/25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11/16/25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11/16/25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5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11/16/25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3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11/16/25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6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361F-31DF-994C-9089-BE54C03D95A3}" type="datetimeFigureOut">
              <a:rPr lang="en-US" smtClean="0"/>
              <a:t>11/16/25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0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361F-31DF-994C-9089-BE54C03D95A3}" type="datetimeFigureOut">
              <a:rPr lang="en-US" smtClean="0"/>
              <a:t>11/16/25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DC5EA-A2B1-7B40-9120-F226EF34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93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129DE-5D96-1CE2-18C6-A25682971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4424"/>
            <a:ext cx="9144000" cy="2387600"/>
          </a:xfrm>
        </p:spPr>
        <p:txBody>
          <a:bodyPr/>
          <a:lstStyle/>
          <a:p>
            <a:r>
              <a:rPr lang="en-US" dirty="0"/>
              <a:t>Empirical Security &amp; Privacy, for Humans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42452-83B7-A233-BC53-30327B7B9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4099"/>
            <a:ext cx="9144000" cy="3147420"/>
          </a:xfrm>
        </p:spPr>
        <p:txBody>
          <a:bodyPr>
            <a:normAutofit/>
          </a:bodyPr>
          <a:lstStyle/>
          <a:p>
            <a:r>
              <a:rPr lang="en-US" sz="3200" dirty="0"/>
              <a:t>UPenn CIS 7000-010</a:t>
            </a:r>
          </a:p>
          <a:p>
            <a:r>
              <a:rPr lang="en-US" sz="3200" dirty="0"/>
              <a:t>11/18/2025</a:t>
            </a:r>
          </a:p>
          <a:p>
            <a:endParaRPr lang="en-US" dirty="0"/>
          </a:p>
        </p:txBody>
      </p:sp>
      <p:pic>
        <p:nvPicPr>
          <p:cNvPr id="3074" name="Picture 2" descr="Download Penn Logos | Penn Brand Standards">
            <a:extLst>
              <a:ext uri="{FF2B5EF4-FFF2-40B4-BE49-F238E27FC236}">
                <a16:creationId xmlns:a16="http://schemas.microsoft.com/office/drawing/2014/main" id="{1CDBA5D0-00EB-4BD7-7AE9-EBF7EA0B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75" y="2044931"/>
            <a:ext cx="4150925" cy="276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C2687FC-3CEA-D6F7-318B-18496E8BB8AE}"/>
              </a:ext>
            </a:extLst>
          </p:cNvPr>
          <p:cNvSpPr txBox="1">
            <a:spLocks/>
          </p:cNvSpPr>
          <p:nvPr/>
        </p:nvSpPr>
        <p:spPr>
          <a:xfrm>
            <a:off x="1524000" y="467441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/>
              <a:t>Quantifying Cyber Risk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4F5A3-CC48-C1E1-5CCF-FC184CF4A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41" y="1776561"/>
            <a:ext cx="4556501" cy="30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2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83A78-F704-1FC7-2E02-AAF77B736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[RQ1: Harm] Stock market reactions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C4606-113A-E7B7-E44B-BC2AC55AE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4468091" cy="4802187"/>
          </a:xfrm>
        </p:spPr>
        <p:txBody>
          <a:bodyPr>
            <a:normAutofit/>
          </a:bodyPr>
          <a:lstStyle/>
          <a:p>
            <a:r>
              <a:rPr lang="en-US" dirty="0"/>
              <a:t>Effect decreasing over time </a:t>
            </a:r>
            <a:br>
              <a:rPr lang="en-US" dirty="0"/>
            </a:br>
            <a:r>
              <a:rPr lang="en-US" dirty="0"/>
              <a:t>(from -7.9% to -0.05%)</a:t>
            </a:r>
          </a:p>
          <a:p>
            <a:pPr lvl="1"/>
            <a:r>
              <a:rPr lang="en-US" dirty="0"/>
              <a:t>Firms learned to manipulate announcements</a:t>
            </a:r>
          </a:p>
          <a:p>
            <a:r>
              <a:rPr lang="en-US" dirty="0"/>
              <a:t>Evidence of strategic timing and insider trading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53E9B8-7E1A-B757-0591-95C90697C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290" y="1833199"/>
            <a:ext cx="6566701" cy="3673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C58CBF-961D-83A0-B22F-58656B7CDE58}"/>
              </a:ext>
            </a:extLst>
          </p:cNvPr>
          <p:cNvSpPr txBox="1"/>
          <p:nvPr/>
        </p:nvSpPr>
        <p:spPr>
          <a:xfrm>
            <a:off x="7084005" y="5648865"/>
            <a:ext cx="2708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19 studies from 1988-2019</a:t>
            </a:r>
          </a:p>
        </p:txBody>
      </p:sp>
    </p:spTree>
    <p:extLst>
      <p:ext uri="{BB962C8B-B14F-4D97-AF65-F5344CB8AC3E}">
        <p14:creationId xmlns:p14="http://schemas.microsoft.com/office/powerpoint/2010/main" val="191219458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4C171-4FFC-5502-0267-0A20654AD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[RQ1: Harm] Are cyber harms exceptional?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FD9FD-C65E-DB74-1297-48293D88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No.</a:t>
            </a:r>
          </a:p>
          <a:p>
            <a:r>
              <a:rPr lang="en-US" dirty="0"/>
              <a:t>Mean cyber loss: $4.1M-$43M (varies by sample)</a:t>
            </a:r>
          </a:p>
          <a:p>
            <a:r>
              <a:rPr lang="en-US" dirty="0"/>
              <a:t>Cyber losses smaller and less heavy-tailed than non-cyber operational losses</a:t>
            </a:r>
          </a:p>
          <a:p>
            <a:pPr lvl="1"/>
            <a:r>
              <a:rPr lang="en-US" dirty="0"/>
              <a:t>Compare to fraud, theft, bad debt</a:t>
            </a:r>
          </a:p>
          <a:p>
            <a:r>
              <a:rPr lang="en-US" dirty="0"/>
              <a:t>Typical breaches less extreme than media reports suggest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EFA97-6FA2-D504-AAFB-6B2A3AA6D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336" y="1825625"/>
            <a:ext cx="4298650" cy="419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9243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CA4A7-8324-0F68-E172-71725820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[RQ2: Effect] Measuring security is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5F2E-5C58-667C-82A2-590421C50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indicators fail:</a:t>
            </a:r>
          </a:p>
          <a:p>
            <a:pPr lvl="1"/>
            <a:r>
              <a:rPr lang="en-US" dirty="0"/>
              <a:t>Certifications: 86% of PCI-DSS certified sites violated requirements</a:t>
            </a:r>
          </a:p>
          <a:p>
            <a:pPr lvl="1"/>
            <a:r>
              <a:rPr lang="en-US" dirty="0"/>
              <a:t>Security $$ budgets: positively correlated with breaches</a:t>
            </a:r>
          </a:p>
          <a:p>
            <a:r>
              <a:rPr lang="en-US" dirty="0"/>
              <a:t>Need: Multiple technical indicators</a:t>
            </a:r>
          </a:p>
          <a:p>
            <a:pPr lvl="1"/>
            <a:r>
              <a:rPr lang="en-US" dirty="0"/>
              <a:t>Self-reported indicators (</a:t>
            </a:r>
            <a:r>
              <a:rPr lang="en-US" dirty="0" err="1"/>
              <a:t>SeBIS</a:t>
            </a:r>
            <a:r>
              <a:rPr lang="en-US" dirty="0"/>
              <a:t> scale) for individuals predict behavior but not linked to harm outcomes. Costly to collect at organization-level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1035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169EF-C045-85A0-1AA5-4CA557504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E783F-48AD-F69F-5D3C-F9CCEBF5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[RQ2: Effect] Measuring threat: 3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06A8B-6E18-300C-F6D7-F5239A2A6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Time-based: Track malicious activity over time</a:t>
            </a:r>
          </a:p>
          <a:p>
            <a:r>
              <a:rPr lang="en-US" dirty="0"/>
              <a:t>Target-based: Study who gets attacked </a:t>
            </a:r>
          </a:p>
          <a:p>
            <a:pPr lvl="1"/>
            <a:r>
              <a:rPr lang="en-US" dirty="0"/>
              <a:t>E.g., larger banks targeted more</a:t>
            </a:r>
          </a:p>
          <a:p>
            <a:r>
              <a:rPr lang="en-US" dirty="0"/>
              <a:t>Researcher intervention: Honeypots, controlled experiments</a:t>
            </a:r>
          </a:p>
          <a:p>
            <a:pPr lvl="1"/>
            <a:r>
              <a:rPr lang="en-US" dirty="0"/>
              <a:t>Challenge: Rational attackers use undetectable malware</a:t>
            </a:r>
          </a:p>
        </p:txBody>
      </p:sp>
    </p:spTree>
    <p:extLst>
      <p:ext uri="{BB962C8B-B14F-4D97-AF65-F5344CB8AC3E}">
        <p14:creationId xmlns:p14="http://schemas.microsoft.com/office/powerpoint/2010/main" val="299338602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5E3BE-2BD0-801A-4D9F-E1DED480A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70BD-0696-1DF3-262F-24E8CE07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[RQ2: Effect] Measuring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98DAD-4FAB-224B-B241-DCD837162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 of analysis matters (AS vs. hosting provider)</a:t>
            </a:r>
          </a:p>
          <a:p>
            <a:r>
              <a:rPr lang="en-US" dirty="0"/>
              <a:t>Exposure can be highly influential in predicting harm. Example: </a:t>
            </a:r>
          </a:p>
          <a:p>
            <a:pPr lvl="1"/>
            <a:r>
              <a:rPr lang="en-US" dirty="0"/>
              <a:t>1 variable of hosting provider explains 20% of phishing abuse, but 4 variables explain 84% of abuse</a:t>
            </a:r>
          </a:p>
          <a:p>
            <a:pPr lvl="1"/>
            <a:r>
              <a:rPr lang="en-US" dirty="0"/>
              <a:t>Can train a classifier to identifier compromised website with 66%/17% true/false positive rates</a:t>
            </a:r>
          </a:p>
        </p:txBody>
      </p:sp>
    </p:spTree>
    <p:extLst>
      <p:ext uri="{BB962C8B-B14F-4D97-AF65-F5344CB8AC3E}">
        <p14:creationId xmlns:p14="http://schemas.microsoft.com/office/powerpoint/2010/main" val="326302292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779C3-14E0-1C0B-0FDA-5D0090591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90AE-148D-15E6-F3A8-ED52E3D4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[RQ2: Effect] Structural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BBFE0-192A-F153-18CC-84B1111D8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Between-subject designs can be misleading</a:t>
            </a:r>
          </a:p>
          <a:p>
            <a:pPr lvl="1"/>
            <a:r>
              <a:rPr lang="en-US" dirty="0"/>
              <a:t>Example: Updated software associated with </a:t>
            </a:r>
            <a:r>
              <a:rPr lang="en-US" i="1" dirty="0"/>
              <a:t>more</a:t>
            </a:r>
            <a:r>
              <a:rPr lang="en-US" dirty="0"/>
              <a:t> compromise</a:t>
            </a:r>
          </a:p>
          <a:p>
            <a:pPr lvl="2"/>
            <a:r>
              <a:rPr lang="en-US" dirty="0"/>
              <a:t>Until you control for threat level</a:t>
            </a:r>
          </a:p>
          <a:p>
            <a:pPr lvl="2"/>
            <a:r>
              <a:rPr lang="en-US" dirty="0"/>
              <a:t>Then: 22.6% of updated sites re-compromised vs. 33.5% never-updated</a:t>
            </a:r>
          </a:p>
          <a:p>
            <a:r>
              <a:rPr lang="en-US" dirty="0"/>
              <a:t>Within-subject designs help control confounders</a:t>
            </a:r>
          </a:p>
          <a:p>
            <a:r>
              <a:rPr lang="en-US" dirty="0"/>
              <a:t>The relative infrequency of compromise undermines statistical power</a:t>
            </a:r>
          </a:p>
        </p:txBody>
      </p:sp>
    </p:spTree>
    <p:extLst>
      <p:ext uri="{BB962C8B-B14F-4D97-AF65-F5344CB8AC3E}">
        <p14:creationId xmlns:p14="http://schemas.microsoft.com/office/powerpoint/2010/main" val="196006971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9683AA-098E-F816-F128-C2A4296AC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DE11E1-1132-34B5-4F15-563D04810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4AC846-E1DF-6985-DF7F-B24D7EAE6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18DCCA-4B2D-823B-1998-AC6C2B994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99411E-DF53-C84D-ADA2-DA245D85C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2897E10-FCA1-A3B3-CEF4-B16C58BD5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D3AA2-5900-D423-DFC2-F40517012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[RQ2] Evidence for security effectiveness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D577806F-BE54-F125-CC88-B18F228E1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01043" y="1196971"/>
            <a:ext cx="7347537" cy="44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8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2F45DA-D5B6-15C8-A2B9-0751E2CDC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4553F-EA36-F661-0AA0-A73610DA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[RQ2] Evidence for security effectiveness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C9C8B9-1D71-7A67-12D7-4969F9606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28" y="502572"/>
            <a:ext cx="7225748" cy="585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2407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6E09D-980C-A300-4258-73DCDF864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A0A7B-CAC7-12DE-4153-1FA14366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RQ3: Temporal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0BA01-51A6-49E9-9B02-A8364112C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Harm studies: longer time windows (up to 20 years)</a:t>
            </a:r>
          </a:p>
          <a:p>
            <a:r>
              <a:rPr lang="en-US" dirty="0"/>
              <a:t>Mitigation studies: brief windows (often &lt;3 years)</a:t>
            </a:r>
          </a:p>
          <a:p>
            <a:r>
              <a:rPr lang="en-US" dirty="0"/>
              <a:t>Stock market reactions: decreasing over time</a:t>
            </a:r>
          </a:p>
          <a:p>
            <a:r>
              <a:rPr lang="en-US" dirty="0"/>
              <a:t>Cyber insurance prices: trending downward 2008-2018</a:t>
            </a:r>
          </a:p>
          <a:p>
            <a:r>
              <a:rPr lang="en-US" dirty="0"/>
              <a:t>Data breach frequency: stable overall, increasing for malicious breaches</a:t>
            </a:r>
          </a:p>
        </p:txBody>
      </p:sp>
    </p:spTree>
    <p:extLst>
      <p:ext uri="{BB962C8B-B14F-4D97-AF65-F5344CB8AC3E}">
        <p14:creationId xmlns:p14="http://schemas.microsoft.com/office/powerpoint/2010/main" val="998835821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4863-4B39-6B47-8946-8C63A776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91D48-AE0B-3146-E516-D83CB04F2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RQ1: Cyber harms not exceptional; typical losses smaller than claimed</a:t>
            </a:r>
          </a:p>
          <a:p>
            <a:r>
              <a:rPr lang="en-US" dirty="0"/>
              <a:t>RQ2: Security effective </a:t>
            </a:r>
            <a:r>
              <a:rPr lang="en-US" i="1" dirty="0"/>
              <a:t>only</a:t>
            </a:r>
            <a:r>
              <a:rPr lang="en-US" dirty="0"/>
              <a:t> when controlling for threat and exposure</a:t>
            </a:r>
          </a:p>
          <a:p>
            <a:r>
              <a:rPr lang="en-US" dirty="0"/>
              <a:t>RQ3: Some evidence of decreasing stock market impact; otherwise limited temporal data</a:t>
            </a:r>
          </a:p>
          <a:p>
            <a:r>
              <a:rPr lang="en-US" dirty="0"/>
              <a:t>Single indicators misleading; multiple indicators essential</a:t>
            </a:r>
          </a:p>
          <a:p>
            <a:r>
              <a:rPr lang="en-US" dirty="0"/>
              <a:t>But lots we don’t know</a:t>
            </a:r>
          </a:p>
          <a:p>
            <a:pPr lvl="1"/>
            <a:r>
              <a:rPr lang="en-US" dirty="0"/>
              <a:t>Systemic cyber risk: insufficient observations</a:t>
            </a:r>
          </a:p>
          <a:p>
            <a:pPr lvl="1"/>
            <a:r>
              <a:rPr lang="en-US" dirty="0"/>
              <a:t>Causal effects of specific interventions</a:t>
            </a:r>
          </a:p>
          <a:p>
            <a:pPr lvl="1"/>
            <a:r>
              <a:rPr lang="en-US" dirty="0"/>
              <a:t>How to prioritize security investments</a:t>
            </a:r>
          </a:p>
          <a:p>
            <a:pPr lvl="1"/>
            <a:r>
              <a:rPr lang="en-US" dirty="0"/>
              <a:t>Long-term trends in mitigation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79754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9868B-B9CE-C33D-9836-0D914842C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C373-A50B-31A5-022E-62680B32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FC8D7-D0C1-50C3-176A-31CBC9497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825500"/>
            <a:ext cx="48768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2983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AE6B-4430-1776-7404-76AB6F6C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2042E-A8CD-7863-B0C0-EC48DF53E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practice</a:t>
            </a:r>
          </a:p>
          <a:p>
            <a:pPr lvl="1"/>
            <a:r>
              <a:rPr lang="en-US" dirty="0"/>
              <a:t>Don't underestimate exposure (very predictive)</a:t>
            </a:r>
          </a:p>
          <a:p>
            <a:pPr lvl="1"/>
            <a:r>
              <a:rPr lang="en-US" dirty="0"/>
              <a:t>Avoid single-indicator solutions from vendors</a:t>
            </a:r>
          </a:p>
          <a:p>
            <a:pPr lvl="1"/>
            <a:r>
              <a:rPr lang="en-US" dirty="0"/>
              <a:t>Security teams need resources for diverse tasks</a:t>
            </a:r>
          </a:p>
          <a:p>
            <a:pPr lvl="1"/>
            <a:r>
              <a:rPr lang="en-US" dirty="0"/>
              <a:t>Be skeptical of exceptional harm claims</a:t>
            </a:r>
          </a:p>
          <a:p>
            <a:r>
              <a:rPr lang="en-US" dirty="0"/>
              <a:t>For research</a:t>
            </a:r>
          </a:p>
          <a:p>
            <a:pPr lvl="1"/>
            <a:r>
              <a:rPr lang="en-US" dirty="0"/>
              <a:t>Use the causal model framework</a:t>
            </a:r>
          </a:p>
          <a:p>
            <a:pPr lvl="1"/>
            <a:r>
              <a:rPr lang="en-US" dirty="0"/>
              <a:t>Include threat </a:t>
            </a:r>
            <a:r>
              <a:rPr lang="en-US" i="1" dirty="0"/>
              <a:t>and</a:t>
            </a:r>
            <a:r>
              <a:rPr lang="en-US" dirty="0"/>
              <a:t> exposure controls</a:t>
            </a:r>
          </a:p>
          <a:p>
            <a:pPr lvl="1"/>
            <a:r>
              <a:rPr lang="en-US" dirty="0"/>
              <a:t>Use multiple indicators of security</a:t>
            </a:r>
          </a:p>
          <a:p>
            <a:pPr lvl="1"/>
            <a:r>
              <a:rPr lang="en-US" dirty="0"/>
              <a:t>Longer time windows needed for mitigation studies</a:t>
            </a:r>
          </a:p>
          <a:p>
            <a:pPr lvl="1"/>
            <a:r>
              <a:rPr lang="en-US" dirty="0"/>
              <a:t>Consider randomized controlled trials (notification studies)</a:t>
            </a:r>
          </a:p>
        </p:txBody>
      </p:sp>
    </p:spTree>
    <p:extLst>
      <p:ext uri="{BB962C8B-B14F-4D97-AF65-F5344CB8AC3E}">
        <p14:creationId xmlns:p14="http://schemas.microsoft.com/office/powerpoint/2010/main" val="3471343507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C11FB7C-6616-E3B4-F93D-BF98067D5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CCE0-7B9A-3181-79CB-AA6AE5AF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13ADD-6AB8-F63E-DA83-94673F10C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applies to observational studies of organizations</a:t>
            </a:r>
          </a:p>
          <a:p>
            <a:r>
              <a:rPr lang="en-US" dirty="0"/>
              <a:t>Cannot capture systemic risk (e.g., </a:t>
            </a:r>
            <a:r>
              <a:rPr lang="en-US" dirty="0" err="1"/>
              <a:t>NotPetya</a:t>
            </a:r>
            <a:r>
              <a:rPr lang="en-US" dirty="0"/>
              <a:t>)</a:t>
            </a:r>
          </a:p>
          <a:p>
            <a:r>
              <a:rPr lang="en-US" dirty="0"/>
              <a:t>Goodhart's Law: Metrics get gamed (certifications, insider trading)</a:t>
            </a:r>
          </a:p>
          <a:p>
            <a:r>
              <a:rPr lang="en-US" dirty="0"/>
              <a:t>Data is political: Focuses on measurable, reported harms</a:t>
            </a:r>
          </a:p>
          <a:p>
            <a:r>
              <a:rPr lang="en-US" dirty="0"/>
              <a:t>Representative sampling extremely difficult</a:t>
            </a:r>
          </a:p>
        </p:txBody>
      </p:sp>
    </p:spTree>
    <p:extLst>
      <p:ext uri="{BB962C8B-B14F-4D97-AF65-F5344CB8AC3E}">
        <p14:creationId xmlns:p14="http://schemas.microsoft.com/office/powerpoint/2010/main" val="2270502883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AF648-B941-8985-2293-86FA0662C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B7AA-7A6D-2160-E7B3-72F0C833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452EF-B7F7-7135-08F0-72CC32C4D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63624" cy="4351338"/>
          </a:xfrm>
        </p:spPr>
        <p:txBody>
          <a:bodyPr>
            <a:normAutofit/>
          </a:bodyPr>
          <a:lstStyle/>
          <a:p>
            <a:r>
              <a:rPr lang="en-US" dirty="0"/>
              <a:t>No data breach studies link security to compromise/harm</a:t>
            </a:r>
          </a:p>
          <a:p>
            <a:r>
              <a:rPr lang="en-US" dirty="0"/>
              <a:t>Need better methods for systemic risk</a:t>
            </a:r>
          </a:p>
          <a:p>
            <a:r>
              <a:rPr lang="en-US" dirty="0"/>
              <a:t>Institutional data collection and sharing</a:t>
            </a:r>
          </a:p>
          <a:p>
            <a:r>
              <a:rPr lang="en-US" dirty="0"/>
              <a:t>Move beyond prediction to causal understanding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07C8C-3450-5815-B5E6-D2CEBFE3E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776" y="0"/>
            <a:ext cx="3102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1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DED427-5728-29FC-F020-3E903705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8BDE5-3B4F-52F4-18E5-D87A3C6F8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Unsupported claims about increasing cyber risk are common</a:t>
            </a:r>
          </a:p>
          <a:p>
            <a:r>
              <a:rPr lang="en-US" dirty="0"/>
              <a:t>Research inconsistently demonstrates how interventions reduce risk</a:t>
            </a:r>
          </a:p>
          <a:p>
            <a:r>
              <a:rPr lang="en-US" dirty="0"/>
              <a:t>"Cyber risk is more art than science"</a:t>
            </a:r>
          </a:p>
          <a:p>
            <a:r>
              <a:rPr lang="en-US" dirty="0"/>
              <a:t>Need: Systematize what </a:t>
            </a:r>
            <a:r>
              <a:rPr lang="en-US"/>
              <a:t>we know </a:t>
            </a:r>
            <a:r>
              <a:rPr lang="en-US" dirty="0"/>
              <a:t>about quantifying cyber risk</a:t>
            </a:r>
          </a:p>
        </p:txBody>
      </p:sp>
    </p:spTree>
    <p:extLst>
      <p:ext uri="{BB962C8B-B14F-4D97-AF65-F5344CB8AC3E}">
        <p14:creationId xmlns:p14="http://schemas.microsoft.com/office/powerpoint/2010/main" val="26160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DDEB8-34D5-5FF4-0965-7B86BDA2D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DF663D-8E6A-87A1-49BB-D1FCB54F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research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A12DB-6515-C110-E97B-6704242D2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RQ1: How much harm results from cyber incidents?</a:t>
            </a:r>
          </a:p>
          <a:p>
            <a:r>
              <a:rPr lang="en-US" dirty="0"/>
              <a:t>RQ2: Which security interventions effectively reduce harm?</a:t>
            </a:r>
          </a:p>
          <a:p>
            <a:r>
              <a:rPr lang="en-US" dirty="0"/>
              <a:t>RQ3: Have these answers changed over time?</a:t>
            </a:r>
          </a:p>
        </p:txBody>
      </p:sp>
    </p:spTree>
    <p:extLst>
      <p:ext uri="{BB962C8B-B14F-4D97-AF65-F5344CB8AC3E}">
        <p14:creationId xmlns:p14="http://schemas.microsoft.com/office/powerpoint/2010/main" val="127080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D87B1-3D85-EEDD-313E-CE1734881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CBC70C-1549-C7DD-935D-1A44C1F1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naïve model relating loss to security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F67D7-A2B3-AC08-10AA-32B460D7F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Simple regression (blue line): </a:t>
            </a:r>
            <a:br>
              <a:rPr lang="en-US" dirty="0"/>
            </a:br>
            <a:r>
              <a:rPr lang="en-US" dirty="0"/>
              <a:t>more security implies more losses?!</a:t>
            </a:r>
          </a:p>
          <a:p>
            <a:r>
              <a:rPr lang="en-US" dirty="0"/>
              <a:t>Problem: Confounding variables (especially threat level)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5A412F-8027-4C77-1E3C-05FC07B64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772" y="1690687"/>
            <a:ext cx="523096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6766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4640A-66CD-7710-1614-33821515A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2633A2-DE2A-9F91-D121-D4C45960A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causal model of cyber risk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B59B-B7A1-8379-8335-C9E704C4F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754092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Threat</a:t>
            </a:r>
            <a:r>
              <a:rPr lang="en-US" dirty="0"/>
              <a:t>: The motivation, capability and activity of adversaries</a:t>
            </a:r>
            <a:endParaRPr lang="en-US" b="1" dirty="0"/>
          </a:p>
          <a:p>
            <a:r>
              <a:rPr lang="en-US" b="1" dirty="0"/>
              <a:t>Harm</a:t>
            </a:r>
            <a:r>
              <a:rPr lang="en-US" dirty="0"/>
              <a:t>: Negative consequences resulting from compromise</a:t>
            </a:r>
          </a:p>
          <a:p>
            <a:r>
              <a:rPr lang="en-US" b="1" dirty="0"/>
              <a:t>Exposure</a:t>
            </a:r>
            <a:r>
              <a:rPr lang="en-US" dirty="0"/>
              <a:t> </a:t>
            </a:r>
            <a:r>
              <a:rPr lang="en-US" i="1" dirty="0"/>
              <a:t>amplifies</a:t>
            </a:r>
            <a:r>
              <a:rPr lang="en-US" dirty="0"/>
              <a:t> E(+) the relationship between Threat and Harm</a:t>
            </a:r>
          </a:p>
          <a:p>
            <a:r>
              <a:rPr lang="en-US" b="1" dirty="0"/>
              <a:t>Security</a:t>
            </a:r>
            <a:r>
              <a:rPr lang="en-US" dirty="0"/>
              <a:t> </a:t>
            </a:r>
            <a:r>
              <a:rPr lang="en-US" i="1" dirty="0"/>
              <a:t>moderates</a:t>
            </a:r>
            <a:r>
              <a:rPr lang="en-US" dirty="0"/>
              <a:t> S(−) the relationship between Threat and Harm</a:t>
            </a:r>
          </a:p>
          <a:p>
            <a:pPr lvl="1"/>
            <a:r>
              <a:rPr lang="en-US" dirty="0"/>
              <a:t>Security has </a:t>
            </a:r>
            <a:r>
              <a:rPr lang="en-US" b="1" dirty="0"/>
              <a:t>reflexive indicators </a:t>
            </a:r>
            <a:r>
              <a:rPr lang="en-US" dirty="0"/>
              <a:t>I</a:t>
            </a:r>
            <a:r>
              <a:rPr lang="en-US" baseline="-25000" dirty="0"/>
              <a:t>1</a:t>
            </a:r>
            <a:r>
              <a:rPr lang="en-US" dirty="0"/>
              <a:t>, I</a:t>
            </a:r>
            <a:r>
              <a:rPr lang="en-US" baseline="-25000" dirty="0"/>
              <a:t>2</a:t>
            </a:r>
            <a:r>
              <a:rPr lang="en-US" dirty="0"/>
              <a:t>, … I</a:t>
            </a:r>
            <a:r>
              <a:rPr lang="en-US" baseline="-25000" dirty="0"/>
              <a:t>k</a:t>
            </a:r>
            <a:r>
              <a:rPr lang="en-US" dirty="0"/>
              <a:t>, which have corresponding </a:t>
            </a:r>
            <a:r>
              <a:rPr lang="en-US" b="1" dirty="0"/>
              <a:t>measurements</a:t>
            </a:r>
            <a:r>
              <a:rPr lang="en-US" dirty="0"/>
              <a:t> m</a:t>
            </a:r>
            <a:r>
              <a:rPr lang="en-US" baseline="-25000" dirty="0"/>
              <a:t>1</a:t>
            </a:r>
            <a:r>
              <a:rPr lang="en-US" dirty="0"/>
              <a:t>, m</a:t>
            </a:r>
            <a:r>
              <a:rPr lang="en-US" baseline="-25000" dirty="0"/>
              <a:t>2</a:t>
            </a:r>
            <a:r>
              <a:rPr lang="en-US" dirty="0"/>
              <a:t>, … </a:t>
            </a:r>
            <a:r>
              <a:rPr lang="en-US" dirty="0" err="1"/>
              <a:t>m</a:t>
            </a:r>
            <a:r>
              <a:rPr lang="en-US" baseline="-25000" dirty="0" err="1"/>
              <a:t>k</a:t>
            </a: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25D08E-3A24-ACB3-B020-799F53FA5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480" y="1991879"/>
            <a:ext cx="3300845" cy="375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8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2786E-088B-57D5-4F6C-B5F0F9F37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ABB458-9745-E95C-609C-29E985B88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sophisticated model of cyber risk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8B944-B9AC-E0F0-5296-FAB127CAC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84216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Introduces </a:t>
            </a:r>
            <a:r>
              <a:rPr lang="en-US" b="1" dirty="0"/>
              <a:t>Compromise</a:t>
            </a:r>
            <a:r>
              <a:rPr lang="en-US" dirty="0"/>
              <a:t>: Violation of victim security goal</a:t>
            </a:r>
          </a:p>
          <a:p>
            <a:r>
              <a:rPr lang="en-US" dirty="0"/>
              <a:t>Subdivides </a:t>
            </a:r>
            <a:r>
              <a:rPr lang="en-US" b="1" dirty="0"/>
              <a:t>Security</a:t>
            </a:r>
            <a:endParaRPr lang="en-US" dirty="0"/>
          </a:p>
          <a:p>
            <a:pPr lvl="1"/>
            <a:r>
              <a:rPr lang="en-US" b="1" dirty="0"/>
              <a:t>Preventive</a:t>
            </a:r>
            <a:r>
              <a:rPr lang="en-US" dirty="0"/>
              <a:t>: Interventions reducing the ease of compromise</a:t>
            </a:r>
          </a:p>
          <a:p>
            <a:pPr lvl="1"/>
            <a:r>
              <a:rPr lang="en-US" b="1" dirty="0"/>
              <a:t>Reactive</a:t>
            </a:r>
            <a:r>
              <a:rPr lang="en-US" dirty="0"/>
              <a:t>: Interventions reducing the impact of compromise</a:t>
            </a:r>
            <a:endParaRPr lang="en-US" b="1" dirty="0"/>
          </a:p>
          <a:p>
            <a:r>
              <a:rPr lang="en-US" dirty="0"/>
              <a:t>Subdivides </a:t>
            </a:r>
            <a:r>
              <a:rPr lang="en-US" b="1" dirty="0"/>
              <a:t>Exposure</a:t>
            </a:r>
          </a:p>
          <a:p>
            <a:pPr lvl="1"/>
            <a:r>
              <a:rPr lang="en-US" b="1" dirty="0"/>
              <a:t>Surface</a:t>
            </a:r>
            <a:r>
              <a:rPr lang="en-US" dirty="0"/>
              <a:t>: Factors increasing potential vectors of compromise</a:t>
            </a:r>
          </a:p>
          <a:p>
            <a:pPr lvl="1"/>
            <a:r>
              <a:rPr lang="en-US" b="1" dirty="0"/>
              <a:t>Asset</a:t>
            </a:r>
            <a:r>
              <a:rPr lang="en-US" dirty="0"/>
              <a:t>: Factors increasing the value of what can be compromised</a:t>
            </a:r>
          </a:p>
          <a:p>
            <a:r>
              <a:rPr lang="en-US" dirty="0"/>
              <a:t>Adds more reflexive indicators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35B51-42BA-3DF7-D733-29E7B61AC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73" y="2052199"/>
            <a:ext cx="5254953" cy="310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4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E8CD4-736E-3131-E0F3-11CCDA880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A4E672-6553-E635-FD92-CA25D9366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sophisticated model of cyber risk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99BB3-D078-8D2D-9605-DFDC5813E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085" y="5250987"/>
            <a:ext cx="6129242" cy="13991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Parts in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modeled in a prior study.</a:t>
            </a:r>
            <a:br>
              <a:rPr lang="en-US" dirty="0"/>
            </a:br>
            <a:r>
              <a:rPr lang="en-US" sz="1700" dirty="0"/>
              <a:t> </a:t>
            </a:r>
            <a:br>
              <a:rPr lang="en-US" dirty="0"/>
            </a:br>
            <a:r>
              <a:rPr lang="en-US" sz="2100" dirty="0"/>
              <a:t>S. </a:t>
            </a:r>
            <a:r>
              <a:rPr lang="en-US" sz="2100" dirty="0" err="1"/>
              <a:t>Tajalizadehkhoob</a:t>
            </a:r>
            <a:r>
              <a:rPr lang="en-US" sz="2100" dirty="0"/>
              <a:t>, T. Van Goethem, M. </a:t>
            </a:r>
            <a:r>
              <a:rPr lang="en-US" sz="2100" dirty="0" err="1"/>
              <a:t>Korczyinski</a:t>
            </a:r>
            <a:r>
              <a:rPr lang="en-US" sz="2100" dirty="0"/>
              <a:t>, A. </a:t>
            </a:r>
            <a:r>
              <a:rPr lang="en-US" sz="2100" dirty="0" err="1"/>
              <a:t>Noroozian</a:t>
            </a:r>
            <a:r>
              <a:rPr lang="en-US" sz="2100" dirty="0"/>
              <a:t>, R. Boehme, T. Moore, W. Joosen, and M. van Eeten. Herding vulnerable cats: A statistical approach to disentangle joint responsibility for web security in shared hosting. In CCS, 2017.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911652-5398-1401-7C1C-B2526E5C1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085" y="2051899"/>
            <a:ext cx="5254953" cy="3104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400A37-A02E-607B-51CC-0A9AC8FE8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796" y="2051899"/>
            <a:ext cx="4311432" cy="401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185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D51E-C7AA-402D-5FFF-690213B4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[RQ1: Harm] Data breach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3E759-53C5-89E2-F50A-9F6D2214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471845"/>
            <a:ext cx="10771909" cy="2081357"/>
          </a:xfrm>
        </p:spPr>
        <p:txBody>
          <a:bodyPr/>
          <a:lstStyle/>
          <a:p>
            <a:r>
              <a:rPr lang="en-US" dirty="0"/>
              <a:t>10 years of studies, same data, contradictory results</a:t>
            </a:r>
          </a:p>
          <a:p>
            <a:pPr lvl="1"/>
            <a:r>
              <a:rPr lang="en-US" dirty="0"/>
              <a:t>Frequency trends: decreasing, stable, or increasing?</a:t>
            </a:r>
          </a:p>
          <a:p>
            <a:pPr lvl="1"/>
            <a:r>
              <a:rPr lang="en-US" dirty="0"/>
              <a:t>Size trends: stable or increasing?</a:t>
            </a:r>
          </a:p>
          <a:p>
            <a:r>
              <a:rPr lang="en-US" dirty="0"/>
              <a:t>Heavy-tailed distributions, but unclear mapping to financial cost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8218A-D235-4D1A-5829-F002C1C84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779" y="1554083"/>
            <a:ext cx="9266441" cy="271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5970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23381</TotalTime>
  <Words>1523</Words>
  <Application>Microsoft Macintosh PowerPoint</Application>
  <PresentationFormat>Widescreen</PresentationFormat>
  <Paragraphs>183</Paragraphs>
  <Slides>22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Empirical Security &amp; Privacy, for Humans</vt:lpstr>
      <vt:lpstr>Reading</vt:lpstr>
      <vt:lpstr>The problem</vt:lpstr>
      <vt:lpstr>Three research questions</vt:lpstr>
      <vt:lpstr>A naïve model relating loss to security level</vt:lpstr>
      <vt:lpstr>A simple causal model of cyber risk</vt:lpstr>
      <vt:lpstr>A more sophisticated model of cyber risk</vt:lpstr>
      <vt:lpstr>A more sophisticated model of cyber risk</vt:lpstr>
      <vt:lpstr>[RQ1: Harm] Data breach studies</vt:lpstr>
      <vt:lpstr>[RQ1: Harm] Stock market reactions</vt:lpstr>
      <vt:lpstr>[RQ1: Harm] Are cyber harms exceptional?</vt:lpstr>
      <vt:lpstr>[RQ2: Effect] Measuring security is hard</vt:lpstr>
      <vt:lpstr>[RQ2: Effect] Measuring threat: 3 approaches</vt:lpstr>
      <vt:lpstr>[RQ2: Effect] Measuring exposure</vt:lpstr>
      <vt:lpstr>[RQ2: Effect] Structural relationships</vt:lpstr>
      <vt:lpstr>[RQ2] Evidence for security effectiveness</vt:lpstr>
      <vt:lpstr>[RQ2] Evidence for security effectiveness</vt:lpstr>
      <vt:lpstr>RQ3: Temporal trends</vt:lpstr>
      <vt:lpstr>Key findings</vt:lpstr>
      <vt:lpstr>Implications</vt:lpstr>
      <vt:lpstr>Limitations</vt:lpstr>
      <vt:lpstr>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Hicks, Michael W</cp:lastModifiedBy>
  <cp:revision>389</cp:revision>
  <dcterms:created xsi:type="dcterms:W3CDTF">2025-02-03T22:02:42Z</dcterms:created>
  <dcterms:modified xsi:type="dcterms:W3CDTF">2025-11-18T12:17:03Z</dcterms:modified>
</cp:coreProperties>
</file>