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147468946" r:id="rId3"/>
    <p:sldId id="2147468947" r:id="rId4"/>
    <p:sldId id="2147468950" r:id="rId5"/>
    <p:sldId id="2147468951" r:id="rId6"/>
    <p:sldId id="2147468952" r:id="rId7"/>
    <p:sldId id="2147468953" r:id="rId8"/>
    <p:sldId id="2147468949" r:id="rId9"/>
    <p:sldId id="2147468954" r:id="rId10"/>
    <p:sldId id="2147468960" r:id="rId11"/>
    <p:sldId id="362" r:id="rId12"/>
    <p:sldId id="2147468961" r:id="rId13"/>
    <p:sldId id="2147468962" r:id="rId14"/>
    <p:sldId id="2147468956" r:id="rId15"/>
    <p:sldId id="2147468963" r:id="rId16"/>
    <p:sldId id="2147468958" r:id="rId17"/>
    <p:sldId id="21474689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/>
    <p:restoredTop sz="65786"/>
  </p:normalViewPr>
  <p:slideViewPr>
    <p:cSldViewPr snapToGrid="0">
      <p:cViewPr varScale="1">
        <p:scale>
          <a:sx n="80" d="100"/>
          <a:sy n="80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53A7C-7D11-427C-AA26-0D164DD922D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9AB13B-B3B7-4168-9E50-85785F047BE5}">
      <dgm:prSet/>
      <dgm:spPr/>
      <dgm:t>
        <a:bodyPr/>
        <a:lstStyle/>
        <a:p>
          <a:r>
            <a:rPr lang="en-US" dirty="0"/>
            <a:t>Definition of </a:t>
          </a:r>
          <a:r>
            <a:rPr lang="en-US" i="1" dirty="0"/>
            <a:t>winning</a:t>
          </a:r>
          <a:r>
            <a:rPr lang="en-US" dirty="0"/>
            <a:t>: Shifting systemic advantages away from attackers</a:t>
          </a:r>
        </a:p>
      </dgm:t>
    </dgm:pt>
    <dgm:pt modelId="{A36833E8-EF52-4109-A678-B027C300ED69}" type="parTrans" cxnId="{47B8FC6B-13B9-4698-878F-95E97579DA0F}">
      <dgm:prSet/>
      <dgm:spPr/>
      <dgm:t>
        <a:bodyPr/>
        <a:lstStyle/>
        <a:p>
          <a:endParaRPr lang="en-US"/>
        </a:p>
      </dgm:t>
    </dgm:pt>
    <dgm:pt modelId="{DB136EC4-7CC9-449C-8392-45031CA6FB52}" type="sibTrans" cxnId="{47B8FC6B-13B9-4698-878F-95E97579DA0F}">
      <dgm:prSet/>
      <dgm:spPr/>
      <dgm:t>
        <a:bodyPr/>
        <a:lstStyle/>
        <a:p>
          <a:endParaRPr lang="en-US"/>
        </a:p>
      </dgm:t>
    </dgm:pt>
    <dgm:pt modelId="{7C50DC9B-5775-4050-B966-625E1D0E137E}">
      <dgm:prSet custT="1"/>
      <dgm:spPr/>
      <dgm:t>
        <a:bodyPr/>
        <a:lstStyle/>
        <a:p>
          <a:r>
            <a:rPr lang="en-US" sz="4000" dirty="0"/>
            <a:t>Problem: How to measure it?</a:t>
          </a:r>
        </a:p>
      </dgm:t>
    </dgm:pt>
    <dgm:pt modelId="{705093E0-B849-4BB7-8ECD-2DEEAA865420}" type="parTrans" cxnId="{B45EA55A-A6F2-403A-83C5-1FD12976F8CD}">
      <dgm:prSet/>
      <dgm:spPr/>
      <dgm:t>
        <a:bodyPr/>
        <a:lstStyle/>
        <a:p>
          <a:endParaRPr lang="en-US"/>
        </a:p>
      </dgm:t>
    </dgm:pt>
    <dgm:pt modelId="{889B75A6-362E-41D3-A630-EA190794A397}" type="sibTrans" cxnId="{B45EA55A-A6F2-403A-83C5-1FD12976F8CD}">
      <dgm:prSet/>
      <dgm:spPr/>
      <dgm:t>
        <a:bodyPr/>
        <a:lstStyle/>
        <a:p>
          <a:endParaRPr lang="en-US"/>
        </a:p>
      </dgm:t>
    </dgm:pt>
    <dgm:pt modelId="{AE417D11-A33E-B841-B23C-B31DEBB2F7CA}" type="pres">
      <dgm:prSet presAssocID="{76B53A7C-7D11-427C-AA26-0D164DD922D2}" presName="linear" presStyleCnt="0">
        <dgm:presLayoutVars>
          <dgm:animLvl val="lvl"/>
          <dgm:resizeHandles val="exact"/>
        </dgm:presLayoutVars>
      </dgm:prSet>
      <dgm:spPr/>
    </dgm:pt>
    <dgm:pt modelId="{E5E4DAEA-8BD3-074F-8A1A-526E825B785C}" type="pres">
      <dgm:prSet presAssocID="{869AB13B-B3B7-4168-9E50-85785F047B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06F42F-5CBB-4547-9E59-F61CF4AB4A71}" type="pres">
      <dgm:prSet presAssocID="{DB136EC4-7CC9-449C-8392-45031CA6FB52}" presName="spacer" presStyleCnt="0"/>
      <dgm:spPr/>
    </dgm:pt>
    <dgm:pt modelId="{51EAA5F6-05B7-BB4D-BFC3-676D45FD2E80}" type="pres">
      <dgm:prSet presAssocID="{7C50DC9B-5775-4050-B966-625E1D0E13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A85323-0EA1-5944-965A-C3DD7BF3D34C}" type="presOf" srcId="{7C50DC9B-5775-4050-B966-625E1D0E137E}" destId="{51EAA5F6-05B7-BB4D-BFC3-676D45FD2E80}" srcOrd="0" destOrd="0" presId="urn:microsoft.com/office/officeart/2005/8/layout/vList2"/>
    <dgm:cxn modelId="{B45EA55A-A6F2-403A-83C5-1FD12976F8CD}" srcId="{76B53A7C-7D11-427C-AA26-0D164DD922D2}" destId="{7C50DC9B-5775-4050-B966-625E1D0E137E}" srcOrd="1" destOrd="0" parTransId="{705093E0-B849-4BB7-8ECD-2DEEAA865420}" sibTransId="{889B75A6-362E-41D3-A630-EA190794A397}"/>
    <dgm:cxn modelId="{47B8FC6B-13B9-4698-878F-95E97579DA0F}" srcId="{76B53A7C-7D11-427C-AA26-0D164DD922D2}" destId="{869AB13B-B3B7-4168-9E50-85785F047BE5}" srcOrd="0" destOrd="0" parTransId="{A36833E8-EF52-4109-A678-B027C300ED69}" sibTransId="{DB136EC4-7CC9-449C-8392-45031CA6FB52}"/>
    <dgm:cxn modelId="{B0D0D8C1-F3A1-624A-A771-0C73CD4890BB}" type="presOf" srcId="{869AB13B-B3B7-4168-9E50-85785F047BE5}" destId="{E5E4DAEA-8BD3-074F-8A1A-526E825B785C}" srcOrd="0" destOrd="0" presId="urn:microsoft.com/office/officeart/2005/8/layout/vList2"/>
    <dgm:cxn modelId="{706A7BD9-8E1A-E64A-A144-F8A25DC28A75}" type="presOf" srcId="{76B53A7C-7D11-427C-AA26-0D164DD922D2}" destId="{AE417D11-A33E-B841-B23C-B31DEBB2F7CA}" srcOrd="0" destOrd="0" presId="urn:microsoft.com/office/officeart/2005/8/layout/vList2"/>
    <dgm:cxn modelId="{83DA1911-AE8E-EC40-BFAD-61BE0A1ADA27}" type="presParOf" srcId="{AE417D11-A33E-B841-B23C-B31DEBB2F7CA}" destId="{E5E4DAEA-8BD3-074F-8A1A-526E825B785C}" srcOrd="0" destOrd="0" presId="urn:microsoft.com/office/officeart/2005/8/layout/vList2"/>
    <dgm:cxn modelId="{38B96262-60A2-D842-9512-BE208D5402A4}" type="presParOf" srcId="{AE417D11-A33E-B841-B23C-B31DEBB2F7CA}" destId="{0406F42F-5CBB-4547-9E59-F61CF4AB4A71}" srcOrd="1" destOrd="0" presId="urn:microsoft.com/office/officeart/2005/8/layout/vList2"/>
    <dgm:cxn modelId="{084E6DF5-7C60-8449-AAC6-3CD48C4B1DF6}" type="presParOf" srcId="{AE417D11-A33E-B841-B23C-B31DEBB2F7CA}" destId="{51EAA5F6-05B7-BB4D-BFC3-676D45FD2E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DAEA-8BD3-074F-8A1A-526E825B785C}">
      <dsp:nvSpPr>
        <dsp:cNvPr id="0" name=""/>
        <dsp:cNvSpPr/>
      </dsp:nvSpPr>
      <dsp:spPr>
        <a:xfrm>
          <a:off x="0" y="413329"/>
          <a:ext cx="6666833" cy="2254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Definition of </a:t>
          </a:r>
          <a:r>
            <a:rPr lang="en-US" sz="4100" i="1" kern="1200" dirty="0"/>
            <a:t>winning</a:t>
          </a:r>
          <a:r>
            <a:rPr lang="en-US" sz="4100" kern="1200" dirty="0"/>
            <a:t>: Shifting systemic advantages away from attackers</a:t>
          </a:r>
        </a:p>
      </dsp:txBody>
      <dsp:txXfrm>
        <a:off x="110060" y="523389"/>
        <a:ext cx="6446713" cy="2034470"/>
      </dsp:txXfrm>
    </dsp:sp>
    <dsp:sp modelId="{51EAA5F6-05B7-BB4D-BFC3-676D45FD2E80}">
      <dsp:nvSpPr>
        <dsp:cNvPr id="0" name=""/>
        <dsp:cNvSpPr/>
      </dsp:nvSpPr>
      <dsp:spPr>
        <a:xfrm>
          <a:off x="0" y="2786000"/>
          <a:ext cx="6666833" cy="225459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Problem: How to measure it?</a:t>
          </a:r>
        </a:p>
      </dsp:txBody>
      <dsp:txXfrm>
        <a:off x="110060" y="2896060"/>
        <a:ext cx="6446713" cy="203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ware70/page/n5/mode/2u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cm.acm.org/opinion/trustworthiness-and-truthfulness-are-essential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venables.com/post/are-security-incidents-really-increasing" TargetMode="External"/><Relationship Id="rId7" Type="http://schemas.openxmlformats.org/officeDocument/2006/relationships/hyperlink" Target="https://www.nytimes.com/2020/12/14/us/politics/russia-hack-nsa-homeland-security-pentagon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red.com/story/notpetya-cyberattack-ukraine-russia-code-crashed-the-world/" TargetMode="External"/><Relationship Id="rId5" Type="http://schemas.openxmlformats.org/officeDocument/2006/relationships/hyperlink" Target="https://www.netscout.com/blog/asert/remembering-sql-slammer" TargetMode="External"/><Relationship Id="rId4" Type="http://schemas.openxmlformats.org/officeDocument/2006/relationships/hyperlink" Target="https://www.nytimes.com/2014/12/20/world/fbi-accuses-north-korean-government-in-cyberattack-on-sony-pictures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week.com/cyber-attack-colonial-pipeline-emergency-declaration-158993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networking, defenders had the advantage: Lock the door and vet those with access and your computer would be “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acceptably resistant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external attack, accidental disclosures, [and] internal subversion.”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exacerbated network-facing vulnerabilities, and as early as 1988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security experts realized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“to a first approximation, every computer in the world is connected with every other computer.”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system-wide disadvantages compounded the problem, e.g., no real consequences for bad software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Claim: Most metrics are geared toward individual enterprises, not the whole playing field</a:t>
            </a:r>
          </a:p>
          <a:p>
            <a:r>
              <a:rPr lang="en-US" dirty="0"/>
              <a:t>Whole-field metrics lack context</a:t>
            </a:r>
          </a:p>
          <a:p>
            <a:pPr lvl="1"/>
            <a:r>
              <a:rPr lang="en-US" dirty="0"/>
              <a:t>Google observed 97 zero-day vulnerabilities in 2023, over 50 percent more than 2022. Does such an increase of zero-days mean defenders are doing better, or worse? What was the consequence of the exploitations? How many exploits vs. attempted exploits?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“shifting advantages” – good idea? Measurement of it the right thing?</a:t>
            </a:r>
          </a:p>
          <a:p>
            <a:r>
              <a:rPr lang="en-US" dirty="0"/>
              <a:t>- Seems like we are not developing a model that predicts success. Not scientific</a:t>
            </a:r>
          </a:p>
          <a:p>
            <a:r>
              <a:rPr lang="en-US" dirty="0"/>
              <a:t>“logical propositions” – good idea? Are these the right propositions?</a:t>
            </a:r>
          </a:p>
          <a:p>
            <a:r>
              <a:rPr lang="en-US" dirty="0"/>
              <a:t>Do we believe these data sources? I wonder how trustworthy the collection methods are, how complete,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defenders expect to observe if advantages in threat, vulnerability, and consequence are shifting their 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8B53C-D802-F7D4-3F56-655AEF02B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3AE00-53AA-B5EF-CBE7-E0AA5E942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32D5A-9470-1D71-E54E-1110762A2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FBE27-2E78-1FCD-F81C-6BBC824F0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reporting in early 2024 found that ransomware gangs were struggling, “recruit[</a:t>
            </a:r>
            <a:r>
              <a:rPr lang="en-US" dirty="0" err="1"/>
              <a:t>ing</a:t>
            </a:r>
            <a:r>
              <a:rPr lang="en-US" dirty="0"/>
              <a:t>] highly skilled (and scarce) contractors” and “almost desperate in terms of the ability to continue operations.”</a:t>
            </a:r>
          </a:p>
          <a:p>
            <a:r>
              <a:rPr lang="en-US" dirty="0"/>
              <a:t>- But this could be because there is so much money to be made, and not enough people for different groups to recruit?</a:t>
            </a:r>
          </a:p>
          <a:p>
            <a:endParaRPr lang="en-US" dirty="0"/>
          </a:p>
          <a:p>
            <a:r>
              <a:rPr lang="en-US" dirty="0"/>
              <a:t>Unable to compete, the weakest adversaries will go “extinct,”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980F-AD4F-5E5E-EF21-6CD08302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BF474-2CB8-AED2-B8D6-F1C033058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722F7-2F65-3D63-D185-8FC1D1FB7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percent reductions in the number of applications with high-severity flaws and in software without a “flaw in an open-source library when they are first scanned.”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Cobalt: However, this progress appears to have plateaued. When we look at the rate for serious findings being resolved in each calendar year, it remains stuck at just 55%.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51086-60F3-D97A-3592-8D0DC73CC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0554-E0A0-B98C-4F0B-E69495E01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2897D-152C-AD91-C759-8456657CF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2F720-D61F-F0E7-865A-2A859E21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percent reductions in the number of applications with high-severity flaws and in software without a “flaw in an open-source library when they are first scanned.”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Cobalt: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this progress appears to have plateaued. When we look at the rate for serious findings being resolved in each calendar year, it remains stuck at just 55%.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07CC5-CF70-48D4-35A7-364CFF869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BB6E1-9D8E-A1EF-5B07-CA03ECE05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4C3B3-2E8C-ADCA-ED1A-4BC961990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4AF3C-2629-1FE8-120D-E15F51A1A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Metrics for incidents have often mistakenly focused solely on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raw number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them.</a:t>
            </a:r>
          </a:p>
          <a:p>
            <a:endParaRPr lang="en-US" dirty="0"/>
          </a:p>
          <a:p>
            <a:r>
              <a:rPr lang="en-US" dirty="0"/>
              <a:t>The most serious cyber incidents rarely punish just one victim (like North Korea’s attack against </a:t>
            </a:r>
            <a:r>
              <a:rPr lang="en-US" u="sng" dirty="0">
                <a:hlinkClick r:id="rId4"/>
              </a:rPr>
              <a:t>Sony Pictures Entertainment</a:t>
            </a:r>
            <a:r>
              <a:rPr lang="en-US" dirty="0"/>
              <a:t> in 2014), but thousands or tens of thousands at once (such as with the </a:t>
            </a:r>
            <a:r>
              <a:rPr lang="en-US" u="sng" dirty="0">
                <a:hlinkClick r:id="rId5"/>
              </a:rPr>
              <a:t>SQL Slammer,</a:t>
            </a:r>
            <a:r>
              <a:rPr lang="en-US" dirty="0"/>
              <a:t> </a:t>
            </a:r>
            <a:r>
              <a:rPr lang="en-US" u="sng" dirty="0">
                <a:hlinkClick r:id="rId6"/>
              </a:rPr>
              <a:t>NotPetya</a:t>
            </a:r>
            <a:r>
              <a:rPr lang="en-US" dirty="0"/>
              <a:t>, or </a:t>
            </a:r>
            <a:r>
              <a:rPr lang="en-US" u="sng" dirty="0">
                <a:hlinkClick r:id="rId7"/>
              </a:rPr>
              <a:t>SolarWinds</a:t>
            </a:r>
            <a:r>
              <a:rPr lang="en-US" dirty="0"/>
              <a:t> incidents). As defense improves, these should become rare.</a:t>
            </a:r>
          </a:p>
          <a:p>
            <a:endParaRPr lang="en-US" dirty="0"/>
          </a:p>
          <a:p>
            <a:r>
              <a:rPr lang="en-US" dirty="0"/>
              <a:t>Even if economic costs are decreasing, the consequences may still be high if the remaining incidents have greater national security effects.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should not just be fewer incidents and lower losses, but fewer high-cost incidents.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32423-A3BA-5455-A5CE-510E37FDD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Cytentia</a:t>
            </a:r>
            <a:r>
              <a:rPr lang="en-US" dirty="0"/>
              <a:t> report: Roughly 30% of all publicly reported security incidents from 2019 through 2023 involved ransomware, earning it a #2 ranking for frequency. Ransomware also ranks #1 for financial impact,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But: Since 2008, the largest companies (the “security one percent” mentioned above) are a third less likely to experience an incident, while small businesses are two times as likely (see Figure E).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 are reporting 6.5 times more incidents each quarter, a typical firm is 3.7 times more likely to have an incident, median losses per incident are 15.2 times higher, and median losses relative to a firm’s revenue are nearly eight times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79ABA-6E00-68AB-B830-9384BA5E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7E857-7C83-97A8-F6CA-EC4CB3167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A390D-96BD-5C3A-153E-F39DF6DC8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declared emergencies by a nation or a U.S. state. As shown in Figure H, no emergencies were declared before 2015, but there have been a growing number since, with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most declared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mitigate impact to energy distribution from the Colonial Pipelines ransomware attack.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0D2C2-6117-681D-8426-E9E6B9A62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10/30/2025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Are Cyber Defenders Winning?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1" y="1776561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6C08-A28E-3F9E-11DF-5D97DCF5D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ED08B-233B-FE29-6D2D-40BB6702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Vulnerability: Software</a:t>
            </a:r>
            <a:endParaRPr lang="en-US" sz="2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5B593B-DAB9-EE3E-213C-548B1DCC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695"/>
            <a:ext cx="4535905" cy="3942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Cobalt (pen testing co.):</a:t>
            </a:r>
          </a:p>
          <a:p>
            <a:r>
              <a:rPr lang="en-US" dirty="0"/>
              <a:t>The proportion of serious findings in </a:t>
            </a:r>
            <a:r>
              <a:rPr lang="en-US" dirty="0" err="1"/>
              <a:t>pentests</a:t>
            </a:r>
            <a:r>
              <a:rPr lang="en-US" dirty="0"/>
              <a:t> has declined from 20% to 11% over 10 years</a:t>
            </a:r>
          </a:p>
          <a:p>
            <a:r>
              <a:rPr lang="en-US" dirty="0"/>
              <a:t>Since 2017, the median time to resolve serious vulnerabilities has decreased from 112 days down to 37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7A963-60C6-E82E-2492-525421BC0C1F}"/>
              </a:ext>
            </a:extLst>
          </p:cNvPr>
          <p:cNvSpPr txBox="1"/>
          <p:nvPr/>
        </p:nvSpPr>
        <p:spPr>
          <a:xfrm>
            <a:off x="4838505" y="6176963"/>
            <a:ext cx="710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Veracode 2025 Annual Report on the State of Application Security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AF05D9-A70C-0765-A6C5-8A28263E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621" y="2559651"/>
            <a:ext cx="5238233" cy="361731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EF60FC-680C-1A21-40B0-CFBF3B30CCFF}"/>
              </a:ext>
            </a:extLst>
          </p:cNvPr>
          <p:cNvSpPr txBox="1">
            <a:spLocks/>
          </p:cNvSpPr>
          <p:nvPr/>
        </p:nvSpPr>
        <p:spPr>
          <a:xfrm>
            <a:off x="838198" y="1970807"/>
            <a:ext cx="11103342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Vulnerabilities will be less severe and less easily exploited by adversaries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4C71A5-E1C6-B495-3763-24C137673EF9}"/>
              </a:ext>
            </a:extLst>
          </p:cNvPr>
          <p:cNvSpPr txBox="1">
            <a:spLocks/>
          </p:cNvSpPr>
          <p:nvPr/>
        </p:nvSpPr>
        <p:spPr>
          <a:xfrm>
            <a:off x="838198" y="1653627"/>
            <a:ext cx="1080837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Vulnerabilities will be less stubborn as users patch more quickly, at scale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A64FE-FCDD-4AEB-99FC-6AA4B0B86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868" y="177364"/>
            <a:ext cx="2658164" cy="13641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286536-473B-0F49-B2D9-5FF175B45B11}"/>
              </a:ext>
            </a:extLst>
          </p:cNvPr>
          <p:cNvSpPr/>
          <p:nvPr/>
        </p:nvSpPr>
        <p:spPr>
          <a:xfrm>
            <a:off x="10042844" y="378796"/>
            <a:ext cx="897872" cy="166636"/>
          </a:xfrm>
          <a:prstGeom prst="rect">
            <a:avLst/>
          </a:prstGeom>
          <a:solidFill>
            <a:schemeClr val="accent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8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  <p:bldP spid="15" grpId="0"/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2517F-D2DF-7221-68B7-15AE2B65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720F-AA23-E758-39ED-FD3468D209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Vulnerability: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827F2-238A-9543-2C6D-517BD891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8848"/>
            <a:ext cx="5733689" cy="3382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C38FE-C04B-D0DB-9603-16FF82B645B8}"/>
              </a:ext>
            </a:extLst>
          </p:cNvPr>
          <p:cNvSpPr txBox="1"/>
          <p:nvPr/>
        </p:nvSpPr>
        <p:spPr>
          <a:xfrm>
            <a:off x="2210142" y="6050579"/>
            <a:ext cx="305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Google Security Blog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445620-97DE-8FA0-0BE9-F6ABBB67A4E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1642558" cy="1243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Vulnerabilities will be more diverse, as vendors improve security-by-design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7AC15D-41C8-6038-B434-7B3D16BA4A81}"/>
              </a:ext>
            </a:extLst>
          </p:cNvPr>
          <p:cNvGrpSpPr/>
          <p:nvPr/>
        </p:nvGrpSpPr>
        <p:grpSpPr>
          <a:xfrm>
            <a:off x="6769768" y="3420143"/>
            <a:ext cx="5197644" cy="2948573"/>
            <a:chOff x="6769768" y="3420143"/>
            <a:chExt cx="5197644" cy="2948573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36A70764-DDE5-5C38-C170-74FE899607F7}"/>
                </a:ext>
              </a:extLst>
            </p:cNvPr>
            <p:cNvSpPr/>
            <p:nvPr/>
          </p:nvSpPr>
          <p:spPr>
            <a:xfrm>
              <a:off x="6769768" y="3420143"/>
              <a:ext cx="5197644" cy="2948573"/>
            </a:xfrm>
            <a:prstGeom prst="wedgeRoundRectCallout">
              <a:avLst>
                <a:gd name="adj1" fmla="val 26157"/>
                <a:gd name="adj2" fmla="val -89558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D9D337-2622-FED9-1FDC-9CF5B9D23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687" y="3552526"/>
              <a:ext cx="4759144" cy="268271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9853EC6-D8A0-1739-DE1C-6F384B2E7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687" y="3490469"/>
            <a:ext cx="4759144" cy="2825742"/>
          </a:xfrm>
          <a:prstGeom prst="rect">
            <a:avLst/>
          </a:prstGeom>
          <a:effectLst>
            <a:outerShdw blurRad="50800" dist="38100" dir="7911371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200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22095-C0A5-C554-F359-36C13FDEF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75E962-966D-00A4-61F0-5C8A92D3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  <a:br>
              <a:rPr lang="en-US" dirty="0"/>
            </a:br>
            <a:r>
              <a:rPr lang="en-US" sz="2800" dirty="0"/>
              <a:t>Other logical properties, areas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67BD5A-7345-975F-EB7D-D9B19BC5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4221" cy="4351338"/>
          </a:xfrm>
        </p:spPr>
        <p:txBody>
          <a:bodyPr/>
          <a:lstStyle/>
          <a:p>
            <a:r>
              <a:rPr lang="en-US" dirty="0"/>
              <a:t>Software: There will be a reduced tail of abandoned code still used in critical systems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ADC6D-1C33-7CA4-7EEA-AA62EFFB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736" y="1825625"/>
            <a:ext cx="6764127" cy="34713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96AD49-9309-2DA6-A3CA-FF479851AA73}"/>
              </a:ext>
            </a:extLst>
          </p:cNvPr>
          <p:cNvSpPr/>
          <p:nvPr/>
        </p:nvSpPr>
        <p:spPr>
          <a:xfrm>
            <a:off x="7267074" y="2807369"/>
            <a:ext cx="2197768" cy="2149642"/>
          </a:xfrm>
          <a:prstGeom prst="rect">
            <a:avLst/>
          </a:prstGeom>
          <a:solidFill>
            <a:schemeClr val="accent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A9C95B-F006-0DA6-D6C6-D352EA539AF5}"/>
              </a:ext>
            </a:extLst>
          </p:cNvPr>
          <p:cNvGrpSpPr/>
          <p:nvPr/>
        </p:nvGrpSpPr>
        <p:grpSpPr>
          <a:xfrm>
            <a:off x="1303046" y="3563436"/>
            <a:ext cx="2795337" cy="2787149"/>
            <a:chOff x="8839200" y="1929063"/>
            <a:chExt cx="3176337" cy="2999874"/>
          </a:xfrm>
        </p:grpSpPr>
        <p:sp>
          <p:nvSpPr>
            <p:cNvPr id="15" name="&quot;No&quot; Symbol 14">
              <a:extLst>
                <a:ext uri="{FF2B5EF4-FFF2-40B4-BE49-F238E27FC236}">
                  <a16:creationId xmlns:a16="http://schemas.microsoft.com/office/drawing/2014/main" id="{1D93937E-1A44-5B2A-0877-FAF780497409}"/>
                </a:ext>
              </a:extLst>
            </p:cNvPr>
            <p:cNvSpPr/>
            <p:nvPr/>
          </p:nvSpPr>
          <p:spPr>
            <a:xfrm>
              <a:off x="8839200" y="1929063"/>
              <a:ext cx="3176337" cy="2999874"/>
            </a:xfrm>
            <a:prstGeom prst="noSmoking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CE81C-3659-AF9B-2622-C5EBF3E21714}"/>
                </a:ext>
              </a:extLst>
            </p:cNvPr>
            <p:cNvSpPr txBox="1"/>
            <p:nvPr/>
          </p:nvSpPr>
          <p:spPr>
            <a:xfrm>
              <a:off x="9692744" y="2963889"/>
              <a:ext cx="14692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72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337B-C08F-6401-CADF-D3CE7061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8C809-43AD-5529-CE2C-7F9A45A2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6673-6E09-A34E-CF50-1CD8CE51E9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Fewer overall cyber incidents.</a:t>
            </a:r>
          </a:p>
          <a:p>
            <a:r>
              <a:rPr lang="en-US" dirty="0"/>
              <a:t>Fewer records stolen in each incident and in aggregate.</a:t>
            </a:r>
          </a:p>
          <a:p>
            <a:r>
              <a:rPr lang="en-US" dirty="0"/>
              <a:t>Fewer one-on-multitude and cascading cyber incidents. </a:t>
            </a:r>
          </a:p>
          <a:p>
            <a:r>
              <a:rPr lang="en-US" dirty="0"/>
              <a:t>Fewer national-security-relevant incidents.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72F876-30AF-0924-DF86-986805A5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3"/>
          </a:xfrm>
        </p:spPr>
        <p:txBody>
          <a:bodyPr>
            <a:normAutofit/>
          </a:bodyPr>
          <a:lstStyle/>
          <a:p>
            <a:r>
              <a:rPr lang="en-US" dirty="0"/>
              <a:t>Reduced monetary losses from individual cyber incidents and cumulative economic impact.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DC0A5-BFC2-0998-E795-7331DAEE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69" y="638511"/>
            <a:ext cx="4759144" cy="2442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4E60E8-5914-CE56-9ADB-6F392AB5D82F}"/>
              </a:ext>
            </a:extLst>
          </p:cNvPr>
          <p:cNvSpPr/>
          <p:nvPr/>
        </p:nvSpPr>
        <p:spPr>
          <a:xfrm>
            <a:off x="9418003" y="1009625"/>
            <a:ext cx="1554480" cy="320040"/>
          </a:xfrm>
          <a:prstGeom prst="rect">
            <a:avLst/>
          </a:prstGeom>
          <a:solidFill>
            <a:schemeClr val="accent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41312-5418-CFAA-CCE7-6D4DBEE9B576}"/>
              </a:ext>
            </a:extLst>
          </p:cNvPr>
          <p:cNvSpPr/>
          <p:nvPr/>
        </p:nvSpPr>
        <p:spPr>
          <a:xfrm>
            <a:off x="9399715" y="1307781"/>
            <a:ext cx="1554480" cy="320040"/>
          </a:xfrm>
          <a:prstGeom prst="rect">
            <a:avLst/>
          </a:prstGeom>
          <a:solidFill>
            <a:schemeClr val="accent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FD59157-F3DA-DA51-E160-308CA39F6DCB}"/>
              </a:ext>
            </a:extLst>
          </p:cNvPr>
          <p:cNvSpPr txBox="1">
            <a:spLocks/>
          </p:cNvSpPr>
          <p:nvPr/>
        </p:nvSpPr>
        <p:spPr>
          <a:xfrm>
            <a:off x="6166429" y="4669003"/>
            <a:ext cx="5181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Fewer catastrophic cyber incidents. </a:t>
            </a:r>
          </a:p>
          <a:p>
            <a:r>
              <a:rPr lang="en-US" dirty="0"/>
              <a:t>Fewer direct and indirect deaths from cyber incidents.</a:t>
            </a:r>
          </a:p>
        </p:txBody>
      </p:sp>
    </p:spTree>
    <p:extLst>
      <p:ext uri="{BB962C8B-B14F-4D97-AF65-F5344CB8AC3E}">
        <p14:creationId xmlns:p14="http://schemas.microsoft.com/office/powerpoint/2010/main" val="346172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6" grpId="0" animBg="1"/>
      <p:bldP spid="8" grpId="0" animBg="1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5836-E17D-22CD-CD18-8BA365016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DF8937-C818-5C29-2B15-F786BFD3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FF9432C9-4C32-3C54-E13C-C7D9A1975293}"/>
              </a:ext>
            </a:extLst>
          </p:cNvPr>
          <p:cNvSpPr txBox="1">
            <a:spLocks/>
          </p:cNvSpPr>
          <p:nvPr/>
        </p:nvSpPr>
        <p:spPr>
          <a:xfrm>
            <a:off x="2406316" y="365125"/>
            <a:ext cx="89474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: Costs</a:t>
            </a:r>
            <a:endParaRPr lang="en-US" sz="28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1C74750-1AA9-E9CD-CF81-FBD0FE8A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monetary losses from individual cyber incidents and cumulative economic impact.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13D7F5-812A-04CA-1D90-D156CF48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9" y="2873711"/>
            <a:ext cx="5257800" cy="34266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CDC323-C220-D7F0-F850-B7DA1E57FCFE}"/>
              </a:ext>
            </a:extLst>
          </p:cNvPr>
          <p:cNvSpPr txBox="1"/>
          <p:nvPr/>
        </p:nvSpPr>
        <p:spPr>
          <a:xfrm>
            <a:off x="4448291" y="6300370"/>
            <a:ext cx="44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Chainanalysis</a:t>
            </a:r>
            <a:r>
              <a:rPr lang="en-US" dirty="0"/>
              <a:t> 2025 report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6D3CE6-1C1E-177F-574A-B2FFFE7F5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07" y="2873711"/>
            <a:ext cx="5279093" cy="34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77115-14DD-5CC2-296C-EEBCC943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4E38D3-318D-03C3-227E-B0CE4C3B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53" y="2903621"/>
            <a:ext cx="11976094" cy="35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1DE3F0C-20CC-9530-FC8A-CE89B53C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C3CD389-8B35-095F-0E90-EED35DF63564}"/>
              </a:ext>
            </a:extLst>
          </p:cNvPr>
          <p:cNvSpPr txBox="1">
            <a:spLocks/>
          </p:cNvSpPr>
          <p:nvPr/>
        </p:nvSpPr>
        <p:spPr>
          <a:xfrm>
            <a:off x="2406316" y="365125"/>
            <a:ext cx="89474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: Costs</a:t>
            </a:r>
            <a:endParaRPr lang="en-US" sz="28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A7F07F4-891E-774D-D43C-1A0708F9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monetary losses from individual cyber incidents and cumulative economic impact.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F1CB11-9E56-84FC-BE07-C6E8C6E9A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905" y="2748576"/>
            <a:ext cx="5265820" cy="3588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F89A6-A2D4-5DB7-C42C-FA81A47EFDB6}"/>
              </a:ext>
            </a:extLst>
          </p:cNvPr>
          <p:cNvSpPr txBox="1"/>
          <p:nvPr/>
        </p:nvSpPr>
        <p:spPr>
          <a:xfrm>
            <a:off x="6327607" y="6337383"/>
            <a:ext cx="44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FBI 2023 Internet Crime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61F97-8086-B9C9-D80A-92C1FDE187C3}"/>
              </a:ext>
            </a:extLst>
          </p:cNvPr>
          <p:cNvSpPr txBox="1"/>
          <p:nvPr/>
        </p:nvSpPr>
        <p:spPr>
          <a:xfrm>
            <a:off x="1704974" y="6337383"/>
            <a:ext cx="44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Moody’s data, 2025</a:t>
            </a:r>
          </a:p>
        </p:txBody>
      </p:sp>
    </p:spTree>
    <p:extLst>
      <p:ext uri="{BB962C8B-B14F-4D97-AF65-F5344CB8AC3E}">
        <p14:creationId xmlns:p14="http://schemas.microsoft.com/office/powerpoint/2010/main" val="126672495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81E0-1E6D-0EF8-D85C-D68A48F1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BA7C-4DC1-058E-2F3F-891DBCE9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Indicators gathered in this report seem to be going both directions: </a:t>
            </a:r>
          </a:p>
          <a:p>
            <a:pPr lvl="1"/>
            <a:r>
              <a:rPr lang="en-US" dirty="0"/>
              <a:t>Vulnerabilities are harder to exploit, with some counts are going down</a:t>
            </a:r>
          </a:p>
          <a:p>
            <a:pPr lvl="1"/>
            <a:r>
              <a:rPr lang="en-US" dirty="0"/>
              <a:t>Some costs are going down, but overall incidents and per-incident costs, remain high </a:t>
            </a:r>
          </a:p>
          <a:p>
            <a:r>
              <a:rPr lang="en-US" dirty="0"/>
              <a:t>There is a lack of data for many of the logical propositions</a:t>
            </a:r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Create a more complete catalog of indicators across threat, vulnerability, and consequence</a:t>
            </a:r>
          </a:p>
          <a:p>
            <a:pPr lvl="1"/>
            <a:r>
              <a:rPr lang="en-US" dirty="0"/>
              <a:t>Encourage cybersecurity companies (and others with data) to report defensibility-relevant statistics in time-series, mapped to the catalog</a:t>
            </a:r>
          </a:p>
          <a:p>
            <a:pPr lvl="1"/>
            <a:r>
              <a:rPr lang="en-US" dirty="0"/>
              <a:t>Drive improved analysis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48415082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A9EB-5C9D-2D9C-8FFD-8E66C335B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E72E-AE5F-8574-E4CF-2FDCC8B6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B312-6786-EED9-3BC1-514001E8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of the overall goal of the work?</a:t>
            </a:r>
          </a:p>
          <a:p>
            <a:r>
              <a:rPr lang="en-US" dirty="0"/>
              <a:t>How could it be improved, both strategically and tactically?</a:t>
            </a:r>
          </a:p>
          <a:p>
            <a:r>
              <a:rPr lang="en-US" dirty="0"/>
              <a:t>What data is missing, or most suspect?</a:t>
            </a:r>
          </a:p>
        </p:txBody>
      </p:sp>
    </p:spTree>
    <p:extLst>
      <p:ext uri="{BB962C8B-B14F-4D97-AF65-F5344CB8AC3E}">
        <p14:creationId xmlns:p14="http://schemas.microsoft.com/office/powerpoint/2010/main" val="34368798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9868B-B9CE-C33D-9836-0D914842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373-A50B-31A5-022E-62680B32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094DC-B591-ECB2-8D9F-16E4A828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45" y="0"/>
            <a:ext cx="591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98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B8E63-DEA0-4936-3CDA-7A2120B2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Are cyber defenders winning?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5A41376-A774-0BE5-996E-5ED625270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8874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4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4DAEA-8BD3-074F-8A1A-526E825B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5E4DAEA-8BD3-074F-8A1A-526E825B7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EAA5F6-05B7-BB4D-BFC3-676D45FD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1EAA5F6-05B7-BB4D-BFC3-676D45FD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816D-E1FA-73FB-8835-639FEEAC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principles, and 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8C8BC-C302-9559-D09C-8C1F39FED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110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Rely on data from those who are already collecting it, with scale and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that data into a context of </a:t>
            </a:r>
            <a:r>
              <a:rPr lang="en-US" b="1" dirty="0"/>
              <a:t>logical propositions</a:t>
            </a:r>
            <a:r>
              <a:rPr lang="en-US" dirty="0"/>
              <a:t>, to present a narrative of shifting advantages over time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83B99-AA39-89C0-CBC7-FBB4A117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853" y="1825625"/>
            <a:ext cx="6547105" cy="3359951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A9E631AA-A709-45CB-5D92-AB27A7246BB9}"/>
              </a:ext>
            </a:extLst>
          </p:cNvPr>
          <p:cNvSpPr/>
          <p:nvPr/>
        </p:nvSpPr>
        <p:spPr>
          <a:xfrm>
            <a:off x="4765468" y="5320513"/>
            <a:ext cx="4073732" cy="1419761"/>
          </a:xfrm>
          <a:prstGeom prst="wedgeEllipseCallout">
            <a:avLst>
              <a:gd name="adj1" fmla="val -57698"/>
              <a:gd name="adj2" fmla="val -425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 data to explanatory hypotheses, getting closer to proper science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CF146-BE0C-23E7-BA42-7BC7519FFEDD}"/>
              </a:ext>
            </a:extLst>
          </p:cNvPr>
          <p:cNvSpPr/>
          <p:nvPr/>
        </p:nvSpPr>
        <p:spPr>
          <a:xfrm>
            <a:off x="5317957" y="2358189"/>
            <a:ext cx="2125579" cy="368969"/>
          </a:xfrm>
          <a:prstGeom prst="rect">
            <a:avLst/>
          </a:prstGeom>
          <a:solidFill>
            <a:schemeClr val="accent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15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88D1B-1F58-6906-1F0D-CE3AEBB7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Threat: Operations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F64EE-892C-CE8F-423C-D8BA6495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835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Prop: Adversaries need to shift from easier to harder tactics, techniques, and procedures (TTPs)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A69D7-5BF4-9326-37C2-DF9B60B3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537" y="1690688"/>
            <a:ext cx="7772400" cy="4000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1E27F8-99FB-5A28-42E5-2831F49DC8D2}"/>
              </a:ext>
            </a:extLst>
          </p:cNvPr>
          <p:cNvSpPr txBox="1"/>
          <p:nvPr/>
        </p:nvSpPr>
        <p:spPr>
          <a:xfrm>
            <a:off x="5256680" y="5807631"/>
            <a:ext cx="528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2025 Verizon Data Breach Investigation Report</a:t>
            </a:r>
          </a:p>
        </p:txBody>
      </p:sp>
    </p:spTree>
    <p:extLst>
      <p:ext uri="{BB962C8B-B14F-4D97-AF65-F5344CB8AC3E}">
        <p14:creationId xmlns:p14="http://schemas.microsoft.com/office/powerpoint/2010/main" val="10075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8307-450E-2B15-378D-19AC16DF7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A1C639-AC27-3173-B562-03C7086F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Threat: Operations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F6DDD-ACC0-24AD-D625-B600A310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88114" cy="1603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Adversaries are more quickly detected and ejected from their footholds within enterprises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79023-5E4D-4BD3-7DE3-9C66368E1D3F}"/>
              </a:ext>
            </a:extLst>
          </p:cNvPr>
          <p:cNvSpPr txBox="1"/>
          <p:nvPr/>
        </p:nvSpPr>
        <p:spPr>
          <a:xfrm>
            <a:off x="6903886" y="5969000"/>
            <a:ext cx="528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2025 Verizon Data Breach Investigation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7E72A-1BA9-71B3-4830-088BAC96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393" y="1690688"/>
            <a:ext cx="3116054" cy="4278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7AE44-182F-0469-ECD6-678C84E4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50163"/>
            <a:ext cx="7363326" cy="2044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10F430-637E-2BA6-F6D5-A235B29CC687}"/>
              </a:ext>
            </a:extLst>
          </p:cNvPr>
          <p:cNvSpPr txBox="1"/>
          <p:nvPr/>
        </p:nvSpPr>
        <p:spPr>
          <a:xfrm>
            <a:off x="2161493" y="5599668"/>
            <a:ext cx="471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2024 Mandiant M-Trends Special Report</a:t>
            </a:r>
          </a:p>
        </p:txBody>
      </p:sp>
    </p:spTree>
    <p:extLst>
      <p:ext uri="{BB962C8B-B14F-4D97-AF65-F5344CB8AC3E}">
        <p14:creationId xmlns:p14="http://schemas.microsoft.com/office/powerpoint/2010/main" val="22380669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ED2A-45DC-1BAB-B1B8-4822A6BD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E283-B9D4-3A9E-D379-83F7F855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5278869" cy="1339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Adversaries need to shift from easier to harder tactics, techniques, and procedures (TTPs)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80A7C-1A27-763C-843D-4E47025F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3" y="3165293"/>
            <a:ext cx="4990199" cy="3091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658F8-4DF3-F19D-6B94-C3CB02B77B4A}"/>
              </a:ext>
            </a:extLst>
          </p:cNvPr>
          <p:cNvSpPr txBox="1"/>
          <p:nvPr/>
        </p:nvSpPr>
        <p:spPr>
          <a:xfrm>
            <a:off x="1945155" y="6308209"/>
            <a:ext cx="27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Google Project Zero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4F8C-04F9-8229-B0B9-3162D015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68" y="365125"/>
            <a:ext cx="5278869" cy="422688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8B713-6741-46CF-85EC-B0E50D56FF6D}"/>
              </a:ext>
            </a:extLst>
          </p:cNvPr>
          <p:cNvSpPr txBox="1">
            <a:spLocks/>
          </p:cNvSpPr>
          <p:nvPr/>
        </p:nvSpPr>
        <p:spPr>
          <a:xfrm>
            <a:off x="6359540" y="5244932"/>
            <a:ext cx="5518485" cy="161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Attackers cannot keep exploiting the same vulnerabilities year after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8B8A1-DE46-AFA4-6673-1946216A1262}"/>
              </a:ext>
            </a:extLst>
          </p:cNvPr>
          <p:cNvSpPr txBox="1"/>
          <p:nvPr/>
        </p:nvSpPr>
        <p:spPr>
          <a:xfrm>
            <a:off x="6672679" y="4612022"/>
            <a:ext cx="486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Mandiant 2024 Threat Intelligence Report</a:t>
            </a:r>
          </a:p>
        </p:txBody>
      </p:sp>
    </p:spTree>
    <p:extLst>
      <p:ext uri="{BB962C8B-B14F-4D97-AF65-F5344CB8AC3E}">
        <p14:creationId xmlns:p14="http://schemas.microsoft.com/office/powerpoint/2010/main" val="32388219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9C6FB-A67B-2AEA-5C2F-18F06FD6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50E11E-9ADC-CABC-AE0A-EBD06063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Threat: Operations</a:t>
            </a:r>
            <a:br>
              <a:rPr lang="en-US" dirty="0"/>
            </a:br>
            <a:r>
              <a:rPr lang="en-US" sz="2800" dirty="0"/>
              <a:t>Other logical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F7968-7645-79CD-34B5-91562949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rmAutofit/>
          </a:bodyPr>
          <a:lstStyle/>
          <a:p>
            <a:r>
              <a:rPr lang="en-US" dirty="0"/>
              <a:t>Adversaries need to rapidly update their TTPs</a:t>
            </a:r>
          </a:p>
          <a:p>
            <a:r>
              <a:rPr lang="en-US" dirty="0"/>
              <a:t>Attackers must constantly rebuild their infrastructure</a:t>
            </a:r>
          </a:p>
          <a:p>
            <a:r>
              <a:rPr lang="en-US" dirty="0"/>
              <a:t>More enterprises (and their key security vendors) detect adversaries themselves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A901E9-8947-D1AE-3316-350438009EA6}"/>
              </a:ext>
            </a:extLst>
          </p:cNvPr>
          <p:cNvGrpSpPr/>
          <p:nvPr/>
        </p:nvGrpSpPr>
        <p:grpSpPr>
          <a:xfrm>
            <a:off x="8614611" y="1608223"/>
            <a:ext cx="3176337" cy="2999874"/>
            <a:chOff x="8839200" y="1929063"/>
            <a:chExt cx="3176337" cy="2999874"/>
          </a:xfrm>
        </p:grpSpPr>
        <p:sp>
          <p:nvSpPr>
            <p:cNvPr id="8" name="&quot;No&quot; Symbol 7">
              <a:extLst>
                <a:ext uri="{FF2B5EF4-FFF2-40B4-BE49-F238E27FC236}">
                  <a16:creationId xmlns:a16="http://schemas.microsoft.com/office/drawing/2014/main" id="{8C44596E-D0DD-6B6C-7760-F0B0F83DDCE0}"/>
                </a:ext>
              </a:extLst>
            </p:cNvPr>
            <p:cNvSpPr/>
            <p:nvPr/>
          </p:nvSpPr>
          <p:spPr>
            <a:xfrm>
              <a:off x="8839200" y="1929063"/>
              <a:ext cx="3176337" cy="2999874"/>
            </a:xfrm>
            <a:prstGeom prst="noSmoking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411616-2C42-6C3D-1718-EADB70E73077}"/>
                </a:ext>
              </a:extLst>
            </p:cNvPr>
            <p:cNvSpPr txBox="1"/>
            <p:nvPr/>
          </p:nvSpPr>
          <p:spPr>
            <a:xfrm>
              <a:off x="9692744" y="3013501"/>
              <a:ext cx="1469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94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4393E-F11B-BE7E-9158-A96F5039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75332-1C94-1D18-5C7B-AB256F94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Threat: Organization and Ecosystem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7D6B-3508-CAB3-9D1E-758AE6EA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76410" cy="4351338"/>
          </a:xfrm>
        </p:spPr>
        <p:txBody>
          <a:bodyPr/>
          <a:lstStyle/>
          <a:p>
            <a:r>
              <a:rPr lang="en-US" dirty="0"/>
              <a:t>If defenders are succeeding, then threat actors have lower profits.</a:t>
            </a:r>
          </a:p>
          <a:p>
            <a:r>
              <a:rPr lang="en-US" dirty="0"/>
              <a:t>As a consequence of lower profits, threat actors become consolidated into larger, more capable groups.</a:t>
            </a:r>
          </a:p>
          <a:p>
            <a:r>
              <a:rPr lang="en-US" dirty="0"/>
              <a:t>There is decreased trust between threat-actor groups, as they are targeted and infiltrated.</a:t>
            </a:r>
          </a:p>
          <a:p>
            <a:r>
              <a:rPr lang="en-US" dirty="0"/>
              <a:t>Threat actors struggle to find talent: too risky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51B107-50FB-8892-86A7-FEB3B07BFDD4}"/>
              </a:ext>
            </a:extLst>
          </p:cNvPr>
          <p:cNvGrpSpPr/>
          <p:nvPr/>
        </p:nvGrpSpPr>
        <p:grpSpPr>
          <a:xfrm>
            <a:off x="8614611" y="2298031"/>
            <a:ext cx="3176337" cy="2999874"/>
            <a:chOff x="8839200" y="1929063"/>
            <a:chExt cx="3176337" cy="2999874"/>
          </a:xfrm>
        </p:grpSpPr>
        <p:sp>
          <p:nvSpPr>
            <p:cNvPr id="8" name="&quot;No&quot; Symbol 7">
              <a:extLst>
                <a:ext uri="{FF2B5EF4-FFF2-40B4-BE49-F238E27FC236}">
                  <a16:creationId xmlns:a16="http://schemas.microsoft.com/office/drawing/2014/main" id="{D5838A72-2BB9-F447-8649-176BDB028F71}"/>
                </a:ext>
              </a:extLst>
            </p:cNvPr>
            <p:cNvSpPr/>
            <p:nvPr/>
          </p:nvSpPr>
          <p:spPr>
            <a:xfrm>
              <a:off x="8839200" y="1929063"/>
              <a:ext cx="3176337" cy="2999874"/>
            </a:xfrm>
            <a:prstGeom prst="noSmoking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0C5335-8D35-09CA-60CE-23341F577EB0}"/>
                </a:ext>
              </a:extLst>
            </p:cNvPr>
            <p:cNvSpPr txBox="1"/>
            <p:nvPr/>
          </p:nvSpPr>
          <p:spPr>
            <a:xfrm>
              <a:off x="9692744" y="3013501"/>
              <a:ext cx="1469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77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20225</TotalTime>
  <Words>1374</Words>
  <Application>Microsoft Macintosh PowerPoint</Application>
  <PresentationFormat>Widescreen</PresentationFormat>
  <Paragraphs>130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Empirical Security &amp; Privacy, for Humans</vt:lpstr>
      <vt:lpstr>Reading</vt:lpstr>
      <vt:lpstr>Are cyber defenders winning?</vt:lpstr>
      <vt:lpstr>Two principles, and a framework</vt:lpstr>
      <vt:lpstr>Threat: Operations</vt:lpstr>
      <vt:lpstr>Threat: Operations</vt:lpstr>
      <vt:lpstr>Threat: Operations</vt:lpstr>
      <vt:lpstr>Threat: Operations Other logical properties</vt:lpstr>
      <vt:lpstr>Threat: Organization and Ecosystem</vt:lpstr>
      <vt:lpstr>Vulnerability: Software</vt:lpstr>
      <vt:lpstr>Vulnerability: Software</vt:lpstr>
      <vt:lpstr>Vulnerability Other logical properties, areas</vt:lpstr>
      <vt:lpstr>Impact</vt:lpstr>
      <vt:lpstr>Impact</vt:lpstr>
      <vt:lpstr>Impact</vt:lpstr>
      <vt:lpstr>Summing up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343</cp:revision>
  <dcterms:created xsi:type="dcterms:W3CDTF">2025-02-03T22:02:42Z</dcterms:created>
  <dcterms:modified xsi:type="dcterms:W3CDTF">2025-10-30T14:09:57Z</dcterms:modified>
</cp:coreProperties>
</file>