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147468946" r:id="rId3"/>
    <p:sldId id="2147468947" r:id="rId4"/>
    <p:sldId id="2147468948" r:id="rId5"/>
    <p:sldId id="2147468957" r:id="rId6"/>
    <p:sldId id="2147468949" r:id="rId7"/>
    <p:sldId id="2147468951" r:id="rId8"/>
    <p:sldId id="2147468950" r:id="rId9"/>
    <p:sldId id="2147468952" r:id="rId10"/>
    <p:sldId id="2147468953" r:id="rId11"/>
    <p:sldId id="2147468956" r:id="rId12"/>
    <p:sldId id="2147468954" r:id="rId13"/>
    <p:sldId id="214746895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59"/>
    <p:restoredTop sz="73469"/>
  </p:normalViewPr>
  <p:slideViewPr>
    <p:cSldViewPr snapToGrid="0">
      <p:cViewPr varScale="1">
        <p:scale>
          <a:sx n="79" d="100"/>
          <a:sy n="79" d="100"/>
        </p:scale>
        <p:origin x="216" y="4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077B-A16D-7946-B45A-7953EEF17B81}" type="datetimeFigureOut">
              <a:rPr lang="en-US" smtClean="0"/>
              <a:t>11/19/25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3C96B-2B3F-7242-90A1-56E5F222F20D}" type="slidenum">
              <a:rPr lang="en-US" smtClean="0"/>
              <a:t>‹#›</a:t>
            </a:fld>
            <a:endParaRPr lang="en-US"/>
          </a:p>
        </p:txBody>
      </p:sp>
    </p:spTree>
    <p:extLst>
      <p:ext uri="{BB962C8B-B14F-4D97-AF65-F5344CB8AC3E}">
        <p14:creationId xmlns:p14="http://schemas.microsoft.com/office/powerpoint/2010/main" val="124130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easier calculation, the dates are represented as difference in days to a static reference date </a:t>
            </a:r>
            <a:r>
              <a:rPr lang="en-US" dirty="0" err="1"/>
              <a:t>d_ref</a:t>
            </a:r>
            <a:r>
              <a:rPr lang="en-US" dirty="0"/>
              <a:t> (January 1, 1900).</a:t>
            </a:r>
          </a:p>
        </p:txBody>
      </p:sp>
      <p:sp>
        <p:nvSpPr>
          <p:cNvPr id="4" name="Slide Number Placeholder 3"/>
          <p:cNvSpPr>
            <a:spLocks noGrp="1"/>
          </p:cNvSpPr>
          <p:nvPr>
            <p:ph type="sldNum" sz="quarter" idx="5"/>
          </p:nvPr>
        </p:nvSpPr>
        <p:spPr/>
        <p:txBody>
          <a:bodyPr/>
          <a:lstStyle/>
          <a:p>
            <a:fld id="{C123C96B-2B3F-7242-90A1-56E5F222F20D}" type="slidenum">
              <a:rPr lang="en-US" smtClean="0"/>
              <a:t>6</a:t>
            </a:fld>
            <a:endParaRPr lang="en-US"/>
          </a:p>
        </p:txBody>
      </p:sp>
    </p:spTree>
    <p:extLst>
      <p:ext uri="{BB962C8B-B14F-4D97-AF65-F5344CB8AC3E}">
        <p14:creationId xmlns:p14="http://schemas.microsoft.com/office/powerpoint/2010/main" val="238878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lack of observable impact on memory-related CVE lifetimes upon the introduction of fuzzing tools supports this assertion as very old bugs continue to get discovered with (possibly new) fuzzing tools years after fuzzing has started on the specific target. Our evidence suggests that fuzzing complex systems is not a “one-off” automated task, rather a complex </a:t>
            </a:r>
            <a:r>
              <a:rPr lang="en-US" dirty="0" err="1"/>
              <a:t>everevolving</a:t>
            </a:r>
            <a:r>
              <a:rPr lang="en-US" dirty="0"/>
              <a:t> process. </a:t>
            </a:r>
          </a:p>
          <a:p>
            <a:endParaRPr lang="en-US" dirty="0"/>
          </a:p>
          <a:p>
            <a:r>
              <a:rPr lang="en-US" dirty="0"/>
              <a:t>Most of these bugs are not assigned CVEs due to several reasons, e.g. they are fixed before the next release of a version or their security implications are unclear. This might be a reason why no decrease in vulnerability lifetimes is observed in our dataset, which only includes CVEs. </a:t>
            </a:r>
          </a:p>
        </p:txBody>
      </p:sp>
      <p:sp>
        <p:nvSpPr>
          <p:cNvPr id="4" name="Slide Number Placeholder 3"/>
          <p:cNvSpPr>
            <a:spLocks noGrp="1"/>
          </p:cNvSpPr>
          <p:nvPr>
            <p:ph type="sldNum" sz="quarter" idx="5"/>
          </p:nvPr>
        </p:nvSpPr>
        <p:spPr/>
        <p:txBody>
          <a:bodyPr/>
          <a:lstStyle/>
          <a:p>
            <a:fld id="{C123C96B-2B3F-7242-90A1-56E5F222F20D}" type="slidenum">
              <a:rPr lang="en-US" smtClean="0"/>
              <a:t>12</a:t>
            </a:fld>
            <a:endParaRPr lang="en-US"/>
          </a:p>
        </p:txBody>
      </p:sp>
    </p:spTree>
    <p:extLst>
      <p:ext uri="{BB962C8B-B14F-4D97-AF65-F5344CB8AC3E}">
        <p14:creationId xmlns:p14="http://schemas.microsoft.com/office/powerpoint/2010/main" val="379706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13</a:t>
            </a:fld>
            <a:endParaRPr lang="en-US"/>
          </a:p>
        </p:txBody>
      </p:sp>
    </p:spTree>
    <p:extLst>
      <p:ext uri="{BB962C8B-B14F-4D97-AF65-F5344CB8AC3E}">
        <p14:creationId xmlns:p14="http://schemas.microsoft.com/office/powerpoint/2010/main" val="128535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814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66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7390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00797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6361F-31DF-994C-9089-BE54C03D95A3}" type="datetimeFigureOut">
              <a:rPr lang="en-US" smtClean="0"/>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83512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6361F-31DF-994C-9089-BE54C03D95A3}" type="datetimeFigureOut">
              <a:rPr lang="en-US" smtClean="0"/>
              <a:t>11/19/25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91448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6361F-31DF-994C-9089-BE54C03D95A3}" type="datetimeFigureOut">
              <a:rPr lang="en-US" smtClean="0"/>
              <a:t>11/19/25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3505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6361F-31DF-994C-9089-BE54C03D95A3}" type="datetimeFigureOut">
              <a:rPr lang="en-US" smtClean="0"/>
              <a:t>11/19/25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9255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361F-31DF-994C-9089-BE54C03D95A3}" type="datetimeFigureOut">
              <a:rPr lang="en-US" smtClean="0"/>
              <a:t>11/19/25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85703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246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1380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6361F-31DF-994C-9089-BE54C03D95A3}" type="datetimeFigureOut">
              <a:rPr lang="en-US" smtClean="0"/>
              <a:t>11/19/25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DC5EA-A2B1-7B40-9120-F226EF34BE09}" type="slidenum">
              <a:rPr lang="en-US" smtClean="0"/>
              <a:t>‹#›</a:t>
            </a:fld>
            <a:endParaRPr lang="en-US"/>
          </a:p>
        </p:txBody>
      </p:sp>
    </p:spTree>
    <p:extLst>
      <p:ext uri="{BB962C8B-B14F-4D97-AF65-F5344CB8AC3E}">
        <p14:creationId xmlns:p14="http://schemas.microsoft.com/office/powerpoint/2010/main" val="37306932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524000" y="564424"/>
            <a:ext cx="9144000" cy="2387600"/>
          </a:xfrm>
        </p:spPr>
        <p:txBody>
          <a:bodyPr/>
          <a:lstStyle/>
          <a:p>
            <a:r>
              <a:rPr lang="en-US" dirty="0"/>
              <a:t>Empirical Security &amp; Privacy, for Humans</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1524000" y="3044099"/>
            <a:ext cx="9144000" cy="3147420"/>
          </a:xfrm>
        </p:spPr>
        <p:txBody>
          <a:bodyPr>
            <a:normAutofit/>
          </a:bodyPr>
          <a:lstStyle/>
          <a:p>
            <a:r>
              <a:rPr lang="en-US" sz="3200" dirty="0"/>
              <a:t>UPenn CIS 7000-010</a:t>
            </a:r>
          </a:p>
          <a:p>
            <a:r>
              <a:rPr lang="en-US" sz="3200" dirty="0"/>
              <a:t>11/20/2025</a:t>
            </a:r>
          </a:p>
          <a:p>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75" y="2044931"/>
            <a:ext cx="4150925" cy="276813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728927" y="4674413"/>
            <a:ext cx="11078659" cy="16557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t>How Long Do Vulnerabilities Live in the Code?</a:t>
            </a:r>
          </a:p>
          <a:p>
            <a:r>
              <a:rPr lang="en-US" sz="2600" dirty="0"/>
              <a:t>A Large-Scale Empirical Measurement Study on FOSS Vulnerability Lifetimes</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315141" y="1776561"/>
            <a:ext cx="4556501" cy="3036508"/>
          </a:xfrm>
          <a:prstGeom prst="rect">
            <a:avLst/>
          </a:prstGeom>
        </p:spPr>
      </p:pic>
    </p:spTree>
    <p:extLst>
      <p:ext uri="{BB962C8B-B14F-4D97-AF65-F5344CB8AC3E}">
        <p14:creationId xmlns:p14="http://schemas.microsoft.com/office/powerpoint/2010/main" val="349202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FF897-33EA-0DC0-4122-11CCE8EF4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70C55-796B-3538-DA67-8A29A7CB53AB}"/>
              </a:ext>
            </a:extLst>
          </p:cNvPr>
          <p:cNvSpPr>
            <a:spLocks noGrp="1"/>
          </p:cNvSpPr>
          <p:nvPr>
            <p:ph type="title"/>
          </p:nvPr>
        </p:nvSpPr>
        <p:spPr/>
        <p:txBody>
          <a:bodyPr/>
          <a:lstStyle/>
          <a:p>
            <a:r>
              <a:rPr lang="en-US" dirty="0"/>
              <a:t>Average lifetime trend</a:t>
            </a:r>
          </a:p>
        </p:txBody>
      </p:sp>
      <p:pic>
        <p:nvPicPr>
          <p:cNvPr id="7" name="Picture 6">
            <a:extLst>
              <a:ext uri="{FF2B5EF4-FFF2-40B4-BE49-F238E27FC236}">
                <a16:creationId xmlns:a16="http://schemas.microsoft.com/office/drawing/2014/main" id="{E001C43A-B47F-3D3D-248F-FBD2A9042005}"/>
              </a:ext>
            </a:extLst>
          </p:cNvPr>
          <p:cNvPicPr>
            <a:picLocks noChangeAspect="1"/>
          </p:cNvPicPr>
          <p:nvPr/>
        </p:nvPicPr>
        <p:blipFill>
          <a:blip r:embed="rId2"/>
          <a:stretch>
            <a:fillRect/>
          </a:stretch>
        </p:blipFill>
        <p:spPr>
          <a:xfrm>
            <a:off x="2209800" y="1690688"/>
            <a:ext cx="7772400" cy="4328124"/>
          </a:xfrm>
          <a:prstGeom prst="rect">
            <a:avLst/>
          </a:prstGeom>
        </p:spPr>
      </p:pic>
    </p:spTree>
    <p:extLst>
      <p:ext uri="{BB962C8B-B14F-4D97-AF65-F5344CB8AC3E}">
        <p14:creationId xmlns:p14="http://schemas.microsoft.com/office/powerpoint/2010/main" val="353075991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595C8-D8CF-EA4B-BAD0-16C35CEF3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346FF-E27A-289C-E794-866D4E2F1EE1}"/>
              </a:ext>
            </a:extLst>
          </p:cNvPr>
          <p:cNvSpPr>
            <a:spLocks noGrp="1"/>
          </p:cNvSpPr>
          <p:nvPr>
            <p:ph type="title"/>
          </p:nvPr>
        </p:nvSpPr>
        <p:spPr/>
        <p:txBody>
          <a:bodyPr/>
          <a:lstStyle/>
          <a:p>
            <a:r>
              <a:rPr lang="en-US" dirty="0"/>
              <a:t>Lifetime trends vs. code age</a:t>
            </a:r>
          </a:p>
        </p:txBody>
      </p:sp>
      <p:pic>
        <p:nvPicPr>
          <p:cNvPr id="6" name="Picture 5">
            <a:extLst>
              <a:ext uri="{FF2B5EF4-FFF2-40B4-BE49-F238E27FC236}">
                <a16:creationId xmlns:a16="http://schemas.microsoft.com/office/drawing/2014/main" id="{632D0B6A-295C-B5AD-6455-3DE455C1E562}"/>
              </a:ext>
            </a:extLst>
          </p:cNvPr>
          <p:cNvPicPr>
            <a:picLocks noChangeAspect="1"/>
          </p:cNvPicPr>
          <p:nvPr/>
        </p:nvPicPr>
        <p:blipFill>
          <a:blip r:embed="rId2"/>
          <a:stretch>
            <a:fillRect/>
          </a:stretch>
        </p:blipFill>
        <p:spPr>
          <a:xfrm>
            <a:off x="2209800" y="1690688"/>
            <a:ext cx="7772400" cy="4300788"/>
          </a:xfrm>
          <a:prstGeom prst="rect">
            <a:avLst/>
          </a:prstGeom>
        </p:spPr>
      </p:pic>
    </p:spTree>
    <p:extLst>
      <p:ext uri="{BB962C8B-B14F-4D97-AF65-F5344CB8AC3E}">
        <p14:creationId xmlns:p14="http://schemas.microsoft.com/office/powerpoint/2010/main" val="27104052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7A7F7-3EEC-C1E7-F5B0-E22DD8B80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91ACC-436F-C578-0312-2A270F934F0E}"/>
              </a:ext>
            </a:extLst>
          </p:cNvPr>
          <p:cNvSpPr>
            <a:spLocks noGrp="1"/>
          </p:cNvSpPr>
          <p:nvPr>
            <p:ph type="title"/>
          </p:nvPr>
        </p:nvSpPr>
        <p:spPr/>
        <p:txBody>
          <a:bodyPr/>
          <a:lstStyle/>
          <a:p>
            <a:r>
              <a:rPr lang="en-US" dirty="0"/>
              <a:t>Surprise! No impact of fuzzing on Linux</a:t>
            </a:r>
          </a:p>
        </p:txBody>
      </p:sp>
      <p:pic>
        <p:nvPicPr>
          <p:cNvPr id="3" name="Picture 2">
            <a:extLst>
              <a:ext uri="{FF2B5EF4-FFF2-40B4-BE49-F238E27FC236}">
                <a16:creationId xmlns:a16="http://schemas.microsoft.com/office/drawing/2014/main" id="{0E8C25E5-348F-76C1-0E91-18B0BA4F337E}"/>
              </a:ext>
            </a:extLst>
          </p:cNvPr>
          <p:cNvPicPr>
            <a:picLocks noChangeAspect="1"/>
          </p:cNvPicPr>
          <p:nvPr/>
        </p:nvPicPr>
        <p:blipFill>
          <a:blip r:embed="rId3"/>
          <a:stretch>
            <a:fillRect/>
          </a:stretch>
        </p:blipFill>
        <p:spPr>
          <a:xfrm>
            <a:off x="2946400" y="1946729"/>
            <a:ext cx="6299200" cy="3911600"/>
          </a:xfrm>
          <a:prstGeom prst="rect">
            <a:avLst/>
          </a:prstGeom>
        </p:spPr>
      </p:pic>
    </p:spTree>
    <p:extLst>
      <p:ext uri="{BB962C8B-B14F-4D97-AF65-F5344CB8AC3E}">
        <p14:creationId xmlns:p14="http://schemas.microsoft.com/office/powerpoint/2010/main" val="219754470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73FF8-6021-5800-9490-EABEFB23D441}"/>
              </a:ext>
            </a:extLst>
          </p:cNvPr>
          <p:cNvSpPr>
            <a:spLocks noGrp="1"/>
          </p:cNvSpPr>
          <p:nvPr>
            <p:ph type="title"/>
          </p:nvPr>
        </p:nvSpPr>
        <p:spPr/>
        <p:txBody>
          <a:bodyPr/>
          <a:lstStyle/>
          <a:p>
            <a:r>
              <a:rPr lang="en-US" dirty="0"/>
              <a:t>Some analysis observations</a:t>
            </a:r>
          </a:p>
        </p:txBody>
      </p:sp>
      <p:sp>
        <p:nvSpPr>
          <p:cNvPr id="4" name="Content Placeholder 3">
            <a:extLst>
              <a:ext uri="{FF2B5EF4-FFF2-40B4-BE49-F238E27FC236}">
                <a16:creationId xmlns:a16="http://schemas.microsoft.com/office/drawing/2014/main" id="{CF5E463C-E74C-4167-C21D-EA49EE68739A}"/>
              </a:ext>
            </a:extLst>
          </p:cNvPr>
          <p:cNvSpPr>
            <a:spLocks noGrp="1"/>
          </p:cNvSpPr>
          <p:nvPr>
            <p:ph idx="1"/>
          </p:nvPr>
        </p:nvSpPr>
        <p:spPr/>
        <p:txBody>
          <a:bodyPr>
            <a:normAutofit lnSpcReduction="10000"/>
          </a:bodyPr>
          <a:lstStyle/>
          <a:p>
            <a:r>
              <a:rPr lang="en-US" dirty="0"/>
              <a:t>No evidence to support that we are introducing (and consequently fixing) significantly fewer new vulnerabilities over time.</a:t>
            </a:r>
          </a:p>
          <a:p>
            <a:r>
              <a:rPr lang="en-US" dirty="0"/>
              <a:t>Different vulnerability categories seem to be equally difficult to find (at least post release)</a:t>
            </a:r>
          </a:p>
          <a:p>
            <a:r>
              <a:rPr lang="en-US" dirty="0"/>
              <a:t>For some projects the vuln-age spread increases over time</a:t>
            </a:r>
          </a:p>
          <a:p>
            <a:pPr lvl="1"/>
            <a:r>
              <a:rPr lang="en-US" dirty="0"/>
              <a:t>Maybe this means that parts of the code are “mature” and have fewer vulns?</a:t>
            </a:r>
          </a:p>
          <a:p>
            <a:pPr lvl="1"/>
            <a:r>
              <a:rPr lang="en-US" dirty="0"/>
              <a:t>If so: We could be slowly progressing towards a state of relative maturity, where vulnerability lifetimes become stable over time and not correlated to code age, even if the latter </a:t>
            </a:r>
            <a:r>
              <a:rPr lang="en-US"/>
              <a:t>is increasing</a:t>
            </a:r>
            <a:endParaRPr lang="en-US" dirty="0"/>
          </a:p>
          <a:p>
            <a:pPr lvl="1"/>
            <a:r>
              <a:rPr lang="en-US" dirty="0"/>
              <a:t>And: Fuzzing code that has recently changed is the best vulnerability discovery strategy. Yet: </a:t>
            </a:r>
            <a:r>
              <a:rPr lang="en-US" dirty="0" err="1"/>
              <a:t>fuzzers</a:t>
            </a:r>
            <a:r>
              <a:rPr lang="en-US" dirty="0"/>
              <a:t> keep discovering very old vulnerabilities</a:t>
            </a:r>
          </a:p>
        </p:txBody>
      </p:sp>
    </p:spTree>
    <p:extLst>
      <p:ext uri="{BB962C8B-B14F-4D97-AF65-F5344CB8AC3E}">
        <p14:creationId xmlns:p14="http://schemas.microsoft.com/office/powerpoint/2010/main" val="1149948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dissolv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9868B-B9CE-C33D-9836-0D914842C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6C373-A50B-31A5-022E-62680B32CCA9}"/>
              </a:ext>
            </a:extLst>
          </p:cNvPr>
          <p:cNvSpPr>
            <a:spLocks noGrp="1"/>
          </p:cNvSpPr>
          <p:nvPr>
            <p:ph type="title"/>
          </p:nvPr>
        </p:nvSpPr>
        <p:spPr/>
        <p:txBody>
          <a:bodyPr/>
          <a:lstStyle/>
          <a:p>
            <a:r>
              <a:rPr lang="en-US" dirty="0"/>
              <a:t>Reading</a:t>
            </a:r>
          </a:p>
        </p:txBody>
      </p:sp>
      <p:pic>
        <p:nvPicPr>
          <p:cNvPr id="4" name="Picture 3">
            <a:extLst>
              <a:ext uri="{FF2B5EF4-FFF2-40B4-BE49-F238E27FC236}">
                <a16:creationId xmlns:a16="http://schemas.microsoft.com/office/drawing/2014/main" id="{603B1182-2600-30A0-BB66-0BF0F8CB8DF6}"/>
              </a:ext>
            </a:extLst>
          </p:cNvPr>
          <p:cNvPicPr>
            <a:picLocks noChangeAspect="1"/>
          </p:cNvPicPr>
          <p:nvPr/>
        </p:nvPicPr>
        <p:blipFill>
          <a:blip r:embed="rId2"/>
          <a:stretch>
            <a:fillRect/>
          </a:stretch>
        </p:blipFill>
        <p:spPr>
          <a:xfrm>
            <a:off x="3410016" y="0"/>
            <a:ext cx="5371968" cy="6858000"/>
          </a:xfrm>
          <a:prstGeom prst="rect">
            <a:avLst/>
          </a:prstGeom>
        </p:spPr>
      </p:pic>
    </p:spTree>
    <p:extLst>
      <p:ext uri="{BB962C8B-B14F-4D97-AF65-F5344CB8AC3E}">
        <p14:creationId xmlns:p14="http://schemas.microsoft.com/office/powerpoint/2010/main" val="17778298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F858-1D37-1D75-3E87-453C00817D34}"/>
              </a:ext>
            </a:extLst>
          </p:cNvPr>
          <p:cNvSpPr>
            <a:spLocks noGrp="1"/>
          </p:cNvSpPr>
          <p:nvPr>
            <p:ph type="title"/>
          </p:nvPr>
        </p:nvSpPr>
        <p:spPr/>
        <p:txBody>
          <a:bodyPr/>
          <a:lstStyle/>
          <a:p>
            <a:r>
              <a:rPr lang="en-US" dirty="0"/>
              <a:t>Vulnerability lifecycle</a:t>
            </a:r>
          </a:p>
        </p:txBody>
      </p:sp>
      <p:pic>
        <p:nvPicPr>
          <p:cNvPr id="3" name="Picture 2">
            <a:extLst>
              <a:ext uri="{FF2B5EF4-FFF2-40B4-BE49-F238E27FC236}">
                <a16:creationId xmlns:a16="http://schemas.microsoft.com/office/drawing/2014/main" id="{82BE50E8-1946-C3DC-36FB-B9121E999B90}"/>
              </a:ext>
            </a:extLst>
          </p:cNvPr>
          <p:cNvPicPr>
            <a:picLocks noChangeAspect="1"/>
          </p:cNvPicPr>
          <p:nvPr/>
        </p:nvPicPr>
        <p:blipFill>
          <a:blip r:embed="rId2"/>
          <a:stretch>
            <a:fillRect/>
          </a:stretch>
        </p:blipFill>
        <p:spPr>
          <a:xfrm>
            <a:off x="2209800" y="2231362"/>
            <a:ext cx="7772400" cy="3701561"/>
          </a:xfrm>
          <a:prstGeom prst="rect">
            <a:avLst/>
          </a:prstGeom>
        </p:spPr>
      </p:pic>
    </p:spTree>
    <p:extLst>
      <p:ext uri="{BB962C8B-B14F-4D97-AF65-F5344CB8AC3E}">
        <p14:creationId xmlns:p14="http://schemas.microsoft.com/office/powerpoint/2010/main" val="24968891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BAF87-DAA2-5B23-8EB6-60526973F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1FAB2-6CEF-40A0-CA46-6AB2BF320DAA}"/>
              </a:ext>
            </a:extLst>
          </p:cNvPr>
          <p:cNvSpPr>
            <a:spLocks noGrp="1"/>
          </p:cNvSpPr>
          <p:nvPr>
            <p:ph type="title"/>
          </p:nvPr>
        </p:nvSpPr>
        <p:spPr/>
        <p:txBody>
          <a:bodyPr/>
          <a:lstStyle/>
          <a:p>
            <a:r>
              <a:rPr lang="en-US" dirty="0"/>
              <a:t>Code lifetime of vulnerability</a:t>
            </a:r>
          </a:p>
        </p:txBody>
      </p:sp>
      <p:pic>
        <p:nvPicPr>
          <p:cNvPr id="4" name="Picture 3">
            <a:extLst>
              <a:ext uri="{FF2B5EF4-FFF2-40B4-BE49-F238E27FC236}">
                <a16:creationId xmlns:a16="http://schemas.microsoft.com/office/drawing/2014/main" id="{390F9808-E007-A0DD-A5BD-41694E2ECBC7}"/>
              </a:ext>
            </a:extLst>
          </p:cNvPr>
          <p:cNvPicPr>
            <a:picLocks noChangeAspect="1"/>
          </p:cNvPicPr>
          <p:nvPr/>
        </p:nvPicPr>
        <p:blipFill>
          <a:blip r:embed="rId2"/>
          <a:stretch>
            <a:fillRect/>
          </a:stretch>
        </p:blipFill>
        <p:spPr>
          <a:xfrm>
            <a:off x="2209800" y="1931913"/>
            <a:ext cx="7772400" cy="4365773"/>
          </a:xfrm>
          <a:prstGeom prst="rect">
            <a:avLst/>
          </a:prstGeom>
        </p:spPr>
      </p:pic>
    </p:spTree>
    <p:extLst>
      <p:ext uri="{BB962C8B-B14F-4D97-AF65-F5344CB8AC3E}">
        <p14:creationId xmlns:p14="http://schemas.microsoft.com/office/powerpoint/2010/main" val="26411262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59AC-CE56-13D0-086A-AF434679B2EA}"/>
              </a:ext>
            </a:extLst>
          </p:cNvPr>
          <p:cNvSpPr>
            <a:spLocks noGrp="1"/>
          </p:cNvSpPr>
          <p:nvPr>
            <p:ph type="title"/>
          </p:nvPr>
        </p:nvSpPr>
        <p:spPr/>
        <p:txBody>
          <a:bodyPr/>
          <a:lstStyle/>
          <a:p>
            <a:r>
              <a:rPr lang="en-US" dirty="0"/>
              <a:t>A fixing commit, blamed</a:t>
            </a:r>
          </a:p>
        </p:txBody>
      </p:sp>
      <p:pic>
        <p:nvPicPr>
          <p:cNvPr id="3" name="Picture 2">
            <a:extLst>
              <a:ext uri="{FF2B5EF4-FFF2-40B4-BE49-F238E27FC236}">
                <a16:creationId xmlns:a16="http://schemas.microsoft.com/office/drawing/2014/main" id="{B968EDB2-E046-FB1D-700C-DEA7E648B7DF}"/>
              </a:ext>
            </a:extLst>
          </p:cNvPr>
          <p:cNvPicPr>
            <a:picLocks noChangeAspect="1"/>
          </p:cNvPicPr>
          <p:nvPr/>
        </p:nvPicPr>
        <p:blipFill>
          <a:blip r:embed="rId2"/>
          <a:stretch>
            <a:fillRect/>
          </a:stretch>
        </p:blipFill>
        <p:spPr>
          <a:xfrm>
            <a:off x="1549827" y="1943101"/>
            <a:ext cx="9092345" cy="4163784"/>
          </a:xfrm>
          <a:prstGeom prst="rect">
            <a:avLst/>
          </a:prstGeom>
        </p:spPr>
      </p:pic>
    </p:spTree>
    <p:extLst>
      <p:ext uri="{BB962C8B-B14F-4D97-AF65-F5344CB8AC3E}">
        <p14:creationId xmlns:p14="http://schemas.microsoft.com/office/powerpoint/2010/main" val="298722912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CEE12-AF61-CF69-D0B3-93884D9C7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D5B0F-D4D4-E18B-B26D-7C43E8F59F2C}"/>
              </a:ext>
            </a:extLst>
          </p:cNvPr>
          <p:cNvSpPr>
            <a:spLocks noGrp="1"/>
          </p:cNvSpPr>
          <p:nvPr>
            <p:ph type="title"/>
          </p:nvPr>
        </p:nvSpPr>
        <p:spPr/>
        <p:txBody>
          <a:bodyPr/>
          <a:lstStyle/>
          <a:p>
            <a:r>
              <a:rPr lang="en-US" dirty="0"/>
              <a:t>Estimating lifetimes</a:t>
            </a:r>
          </a:p>
        </p:txBody>
      </p:sp>
      <p:sp>
        <p:nvSpPr>
          <p:cNvPr id="3" name="Content Placeholder 2">
            <a:extLst>
              <a:ext uri="{FF2B5EF4-FFF2-40B4-BE49-F238E27FC236}">
                <a16:creationId xmlns:a16="http://schemas.microsoft.com/office/drawing/2014/main" id="{41079DCE-9287-875F-637A-FF3AC2D31467}"/>
              </a:ext>
            </a:extLst>
          </p:cNvPr>
          <p:cNvSpPr>
            <a:spLocks noGrp="1"/>
          </p:cNvSpPr>
          <p:nvPr>
            <p:ph idx="1"/>
          </p:nvPr>
        </p:nvSpPr>
        <p:spPr>
          <a:xfrm>
            <a:off x="838200" y="1825625"/>
            <a:ext cx="10515600" cy="4667250"/>
          </a:xfrm>
        </p:spPr>
        <p:txBody>
          <a:bodyPr>
            <a:normAutofit lnSpcReduction="10000"/>
          </a:bodyPr>
          <a:lstStyle/>
          <a:p>
            <a:r>
              <a:rPr lang="en-US" dirty="0"/>
              <a:t>Goal: approximate the point in time when a vulnerability was introduced – do not care about the actual VCC</a:t>
            </a:r>
          </a:p>
          <a:p>
            <a:pPr marL="0" indent="0">
              <a:buNone/>
            </a:pPr>
            <a:endParaRPr lang="en-US" dirty="0"/>
          </a:p>
          <a:p>
            <a:endParaRPr lang="en-US" dirty="0"/>
          </a:p>
          <a:p>
            <a:r>
              <a:rPr lang="en-US" dirty="0"/>
              <a:t>Compute </a:t>
            </a:r>
            <a:r>
              <a:rPr lang="en-US" i="1" dirty="0"/>
              <a:t>d</a:t>
            </a:r>
            <a:r>
              <a:rPr lang="en-US" i="1" baseline="-25000" dirty="0"/>
              <a:t>h</a:t>
            </a:r>
            <a:r>
              <a:rPr lang="en-US" dirty="0"/>
              <a:t> of VCC as follows: Collect </a:t>
            </a:r>
            <a:r>
              <a:rPr lang="en-US" i="1" dirty="0"/>
              <a:t>n</a:t>
            </a:r>
            <a:r>
              <a:rPr lang="en-US" dirty="0"/>
              <a:t> commits based on the fix where </a:t>
            </a:r>
            <a:r>
              <a:rPr lang="en-US" i="1" dirty="0"/>
              <a:t>b</a:t>
            </a:r>
            <a:r>
              <a:rPr lang="en-US" i="1" baseline="-25000" dirty="0"/>
              <a:t>i</a:t>
            </a:r>
            <a:r>
              <a:rPr lang="en-US" dirty="0"/>
              <a:t> is # blames for the commit, and </a:t>
            </a:r>
            <a:r>
              <a:rPr lang="en-US" i="1" dirty="0"/>
              <a:t>d</a:t>
            </a:r>
            <a:r>
              <a:rPr lang="en-US" i="1" baseline="-25000" dirty="0"/>
              <a:t>i</a:t>
            </a:r>
            <a:r>
              <a:rPr lang="en-US" dirty="0"/>
              <a:t> is its date.</a:t>
            </a:r>
          </a:p>
          <a:p>
            <a:pPr lvl="1"/>
            <a:r>
              <a:rPr lang="en-US" dirty="0"/>
              <a:t>Blame every line that was removed</a:t>
            </a:r>
          </a:p>
          <a:p>
            <a:pPr lvl="1"/>
            <a:r>
              <a:rPr lang="en-US" dirty="0"/>
              <a:t>Blame before and after every added block of code (two or more lines) if it is not a function definition as these can be inserted arbitrarily.</a:t>
            </a:r>
          </a:p>
          <a:p>
            <a:pPr lvl="1"/>
            <a:r>
              <a:rPr lang="en-US" dirty="0"/>
              <a:t>Blame before and after each single line the fixing commit added if it contains at least one of these keywords ("if", "else", "</a:t>
            </a:r>
            <a:r>
              <a:rPr lang="en-US" dirty="0" err="1"/>
              <a:t>goto</a:t>
            </a:r>
            <a:r>
              <a:rPr lang="en-US" dirty="0"/>
              <a:t>", "return", "</a:t>
            </a:r>
            <a:r>
              <a:rPr lang="en-US" dirty="0" err="1"/>
              <a:t>sizeof</a:t>
            </a:r>
            <a:r>
              <a:rPr lang="en-US" dirty="0"/>
              <a:t>", "break", "NULL") or is a function call</a:t>
            </a:r>
          </a:p>
        </p:txBody>
      </p:sp>
      <p:pic>
        <p:nvPicPr>
          <p:cNvPr id="5" name="Picture 4">
            <a:extLst>
              <a:ext uri="{FF2B5EF4-FFF2-40B4-BE49-F238E27FC236}">
                <a16:creationId xmlns:a16="http://schemas.microsoft.com/office/drawing/2014/main" id="{701E2A8A-C68D-6B7B-B1C5-08B02413882F}"/>
              </a:ext>
            </a:extLst>
          </p:cNvPr>
          <p:cNvPicPr>
            <a:picLocks noChangeAspect="1"/>
          </p:cNvPicPr>
          <p:nvPr/>
        </p:nvPicPr>
        <p:blipFill>
          <a:blip r:embed="rId3"/>
          <a:stretch>
            <a:fillRect/>
          </a:stretch>
        </p:blipFill>
        <p:spPr>
          <a:xfrm>
            <a:off x="3670300" y="2641600"/>
            <a:ext cx="4851400" cy="901700"/>
          </a:xfrm>
          <a:prstGeom prst="rect">
            <a:avLst/>
          </a:prstGeom>
        </p:spPr>
      </p:pic>
    </p:spTree>
    <p:extLst>
      <p:ext uri="{BB962C8B-B14F-4D97-AF65-F5344CB8AC3E}">
        <p14:creationId xmlns:p14="http://schemas.microsoft.com/office/powerpoint/2010/main" val="4164920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877E-F24F-CA8B-B95D-EC8330C540F7}"/>
              </a:ext>
            </a:extLst>
          </p:cNvPr>
          <p:cNvSpPr>
            <a:spLocks noGrp="1"/>
          </p:cNvSpPr>
          <p:nvPr>
            <p:ph type="title"/>
          </p:nvPr>
        </p:nvSpPr>
        <p:spPr/>
        <p:txBody>
          <a:bodyPr/>
          <a:lstStyle/>
          <a:p>
            <a:r>
              <a:rPr lang="en-US" dirty="0"/>
              <a:t>Comparison to ground truth (Linux kernel)</a:t>
            </a:r>
          </a:p>
        </p:txBody>
      </p:sp>
      <p:pic>
        <p:nvPicPr>
          <p:cNvPr id="4" name="Picture 3">
            <a:extLst>
              <a:ext uri="{FF2B5EF4-FFF2-40B4-BE49-F238E27FC236}">
                <a16:creationId xmlns:a16="http://schemas.microsoft.com/office/drawing/2014/main" id="{4D5AFC80-92CC-0301-EAEF-AAC7B534579C}"/>
              </a:ext>
            </a:extLst>
          </p:cNvPr>
          <p:cNvPicPr>
            <a:picLocks noChangeAspect="1"/>
          </p:cNvPicPr>
          <p:nvPr/>
        </p:nvPicPr>
        <p:blipFill>
          <a:blip r:embed="rId2"/>
          <a:stretch>
            <a:fillRect/>
          </a:stretch>
        </p:blipFill>
        <p:spPr>
          <a:xfrm>
            <a:off x="2209800" y="2002561"/>
            <a:ext cx="7772400" cy="3897905"/>
          </a:xfrm>
          <a:prstGeom prst="rect">
            <a:avLst/>
          </a:prstGeom>
        </p:spPr>
      </p:pic>
    </p:spTree>
    <p:extLst>
      <p:ext uri="{BB962C8B-B14F-4D97-AF65-F5344CB8AC3E}">
        <p14:creationId xmlns:p14="http://schemas.microsoft.com/office/powerpoint/2010/main" val="269261069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6C327-672F-BFCC-679E-4FF6038C4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30434-EB43-A077-C49C-87F8933C8143}"/>
              </a:ext>
            </a:extLst>
          </p:cNvPr>
          <p:cNvSpPr>
            <a:spLocks noGrp="1"/>
          </p:cNvSpPr>
          <p:nvPr>
            <p:ph type="title"/>
          </p:nvPr>
        </p:nvSpPr>
        <p:spPr/>
        <p:txBody>
          <a:bodyPr/>
          <a:lstStyle/>
          <a:p>
            <a:r>
              <a:rPr lang="en-US" dirty="0"/>
              <a:t>Study projects</a:t>
            </a:r>
          </a:p>
        </p:txBody>
      </p:sp>
      <p:pic>
        <p:nvPicPr>
          <p:cNvPr id="3" name="Picture 2">
            <a:extLst>
              <a:ext uri="{FF2B5EF4-FFF2-40B4-BE49-F238E27FC236}">
                <a16:creationId xmlns:a16="http://schemas.microsoft.com/office/drawing/2014/main" id="{4254D996-23F3-02ED-5DE2-8A111F0A6013}"/>
              </a:ext>
            </a:extLst>
          </p:cNvPr>
          <p:cNvPicPr>
            <a:picLocks noChangeAspect="1"/>
          </p:cNvPicPr>
          <p:nvPr/>
        </p:nvPicPr>
        <p:blipFill>
          <a:blip r:embed="rId2"/>
          <a:stretch>
            <a:fillRect/>
          </a:stretch>
        </p:blipFill>
        <p:spPr>
          <a:xfrm>
            <a:off x="5271407" y="1027906"/>
            <a:ext cx="5372100" cy="5257800"/>
          </a:xfrm>
          <a:prstGeom prst="rect">
            <a:avLst/>
          </a:prstGeom>
        </p:spPr>
      </p:pic>
    </p:spTree>
    <p:extLst>
      <p:ext uri="{BB962C8B-B14F-4D97-AF65-F5344CB8AC3E}">
        <p14:creationId xmlns:p14="http://schemas.microsoft.com/office/powerpoint/2010/main" val="155638869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99F8-B113-0884-B2DB-FB41DF86564F}"/>
              </a:ext>
            </a:extLst>
          </p:cNvPr>
          <p:cNvSpPr>
            <a:spLocks noGrp="1"/>
          </p:cNvSpPr>
          <p:nvPr>
            <p:ph type="title"/>
          </p:nvPr>
        </p:nvSpPr>
        <p:spPr/>
        <p:txBody>
          <a:bodyPr/>
          <a:lstStyle/>
          <a:p>
            <a:r>
              <a:rPr lang="en-US" dirty="0"/>
              <a:t>Comparison against ground truth</a:t>
            </a:r>
          </a:p>
        </p:txBody>
      </p:sp>
      <p:pic>
        <p:nvPicPr>
          <p:cNvPr id="3" name="Picture 2">
            <a:extLst>
              <a:ext uri="{FF2B5EF4-FFF2-40B4-BE49-F238E27FC236}">
                <a16:creationId xmlns:a16="http://schemas.microsoft.com/office/drawing/2014/main" id="{C7C3D38C-984B-7C14-F482-6BF12157300C}"/>
              </a:ext>
            </a:extLst>
          </p:cNvPr>
          <p:cNvPicPr>
            <a:picLocks noChangeAspect="1"/>
          </p:cNvPicPr>
          <p:nvPr/>
        </p:nvPicPr>
        <p:blipFill>
          <a:blip r:embed="rId2"/>
          <a:stretch>
            <a:fillRect/>
          </a:stretch>
        </p:blipFill>
        <p:spPr>
          <a:xfrm>
            <a:off x="3305175" y="1690688"/>
            <a:ext cx="5581651" cy="2392136"/>
          </a:xfrm>
          <a:prstGeom prst="rect">
            <a:avLst/>
          </a:prstGeom>
        </p:spPr>
      </p:pic>
      <p:pic>
        <p:nvPicPr>
          <p:cNvPr id="4" name="Picture 3">
            <a:extLst>
              <a:ext uri="{FF2B5EF4-FFF2-40B4-BE49-F238E27FC236}">
                <a16:creationId xmlns:a16="http://schemas.microsoft.com/office/drawing/2014/main" id="{F9C50DD9-DCEA-73C8-195B-95B07E8D83A8}"/>
              </a:ext>
            </a:extLst>
          </p:cNvPr>
          <p:cNvPicPr>
            <a:picLocks noChangeAspect="1"/>
          </p:cNvPicPr>
          <p:nvPr/>
        </p:nvPicPr>
        <p:blipFill>
          <a:blip r:embed="rId3"/>
          <a:stretch>
            <a:fillRect/>
          </a:stretch>
        </p:blipFill>
        <p:spPr>
          <a:xfrm>
            <a:off x="3305175" y="4205068"/>
            <a:ext cx="5581650" cy="2358444"/>
          </a:xfrm>
          <a:prstGeom prst="rect">
            <a:avLst/>
          </a:prstGeom>
        </p:spPr>
      </p:pic>
    </p:spTree>
    <p:extLst>
      <p:ext uri="{BB962C8B-B14F-4D97-AF65-F5344CB8AC3E}">
        <p14:creationId xmlns:p14="http://schemas.microsoft.com/office/powerpoint/2010/main" val="2936546896"/>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24290</TotalTime>
  <Words>477</Words>
  <Application>Microsoft Macintosh PowerPoint</Application>
  <PresentationFormat>Widescreen</PresentationFormat>
  <Paragraphs>37</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Empirical Security &amp; Privacy, for Humans</vt:lpstr>
      <vt:lpstr>Reading</vt:lpstr>
      <vt:lpstr>Vulnerability lifecycle</vt:lpstr>
      <vt:lpstr>Code lifetime of vulnerability</vt:lpstr>
      <vt:lpstr>A fixing commit, blamed</vt:lpstr>
      <vt:lpstr>Estimating lifetimes</vt:lpstr>
      <vt:lpstr>Comparison to ground truth (Linux kernel)</vt:lpstr>
      <vt:lpstr>Study projects</vt:lpstr>
      <vt:lpstr>Comparison against ground truth</vt:lpstr>
      <vt:lpstr>Average lifetime trend</vt:lpstr>
      <vt:lpstr>Lifetime trends vs. code age</vt:lpstr>
      <vt:lpstr>Surprise! No impact of fuzzing on Linux</vt:lpstr>
      <vt:lpstr>Some analysis observations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Hicks, Michael W</cp:lastModifiedBy>
  <cp:revision>397</cp:revision>
  <dcterms:created xsi:type="dcterms:W3CDTF">2025-02-03T22:02:42Z</dcterms:created>
  <dcterms:modified xsi:type="dcterms:W3CDTF">2025-11-20T14:50:08Z</dcterms:modified>
</cp:coreProperties>
</file>