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sldIdLst>
    <p:sldId id="256" r:id="rId2"/>
    <p:sldId id="314" r:id="rId3"/>
    <p:sldId id="332" r:id="rId4"/>
    <p:sldId id="269" r:id="rId5"/>
    <p:sldId id="311" r:id="rId6"/>
    <p:sldId id="273" r:id="rId7"/>
    <p:sldId id="316" r:id="rId8"/>
    <p:sldId id="317" r:id="rId9"/>
    <p:sldId id="342" r:id="rId10"/>
    <p:sldId id="341" r:id="rId11"/>
    <p:sldId id="340" r:id="rId12"/>
    <p:sldId id="328" r:id="rId13"/>
    <p:sldId id="335" r:id="rId14"/>
    <p:sldId id="338" r:id="rId15"/>
    <p:sldId id="292" r:id="rId16"/>
    <p:sldId id="318" r:id="rId17"/>
    <p:sldId id="288" r:id="rId18"/>
    <p:sldId id="293" r:id="rId19"/>
    <p:sldId id="294" r:id="rId20"/>
    <p:sldId id="283" r:id="rId21"/>
    <p:sldId id="276" r:id="rId22"/>
    <p:sldId id="321" r:id="rId23"/>
    <p:sldId id="296" r:id="rId24"/>
    <p:sldId id="302" r:id="rId25"/>
    <p:sldId id="349" r:id="rId26"/>
    <p:sldId id="295" r:id="rId27"/>
    <p:sldId id="333" r:id="rId28"/>
    <p:sldId id="303" r:id="rId29"/>
    <p:sldId id="298" r:id="rId30"/>
    <p:sldId id="299" r:id="rId31"/>
    <p:sldId id="300" r:id="rId32"/>
    <p:sldId id="322" r:id="rId33"/>
    <p:sldId id="305" r:id="rId34"/>
    <p:sldId id="324" r:id="rId35"/>
    <p:sldId id="304" r:id="rId36"/>
    <p:sldId id="329" r:id="rId37"/>
    <p:sldId id="326" r:id="rId38"/>
    <p:sldId id="277" r:id="rId39"/>
    <p:sldId id="343" r:id="rId40"/>
    <p:sldId id="344" r:id="rId41"/>
    <p:sldId id="345" r:id="rId42"/>
    <p:sldId id="346" r:id="rId43"/>
    <p:sldId id="347" r:id="rId44"/>
    <p:sldId id="270" r:id="rId45"/>
    <p:sldId id="320" r:id="rId46"/>
    <p:sldId id="327" r:id="rId47"/>
    <p:sldId id="306" r:id="rId48"/>
    <p:sldId id="348" r:id="rId49"/>
    <p:sldId id="279" r:id="rId50"/>
    <p:sldId id="267" r:id="rId51"/>
    <p:sldId id="330" r:id="rId52"/>
    <p:sldId id="331" r:id="rId53"/>
    <p:sldId id="309" r:id="rId54"/>
    <p:sldId id="310" r:id="rId5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6" autoAdjust="0"/>
    <p:restoredTop sz="61268"/>
  </p:normalViewPr>
  <p:slideViewPr>
    <p:cSldViewPr snapToGrid="0">
      <p:cViewPr varScale="1">
        <p:scale>
          <a:sx n="91" d="100"/>
          <a:sy n="91" d="100"/>
        </p:scale>
        <p:origin x="2936" y="48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4D2050-C075-73DA-C00E-C2981DECCC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B468005-061B-F8DD-2837-C8F4BFE0E8C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75844F-F0F0-F349-890F-7C923DC8C7E9}" type="datetimeFigureOut">
              <a:rPr lang="en-US"/>
              <a:pPr>
                <a:defRPr/>
              </a:pPr>
              <a:t>4/6/26</a:t>
            </a:fld>
            <a:endParaRPr lang="en-US"/>
          </a:p>
        </p:txBody>
      </p:sp>
      <p:sp>
        <p:nvSpPr>
          <p:cNvPr id="4" name="Slide Image Placeholder 3">
            <a:extLst>
              <a:ext uri="{FF2B5EF4-FFF2-40B4-BE49-F238E27FC236}">
                <a16:creationId xmlns:a16="http://schemas.microsoft.com/office/drawing/2014/main" id="{A33AAFF4-C352-F534-4F43-C0ECEC4CFE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0234A83-3761-89F8-8080-88DB0C317A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1F5658B-2ADB-AACF-0AFD-027269854C1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F912A42-200C-AE58-6752-EE5ABCCD25E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E28D3F9-A000-E249-A221-05B3BF1FFB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a:p>
            <a:endParaRPr lang="en-US" dirty="0"/>
          </a:p>
          <a:p>
            <a:r>
              <a:rPr lang="en-US" dirty="0"/>
              <a:t>	* At Penn since 2014</a:t>
            </a:r>
          </a:p>
          <a:p>
            <a:r>
              <a:rPr lang="en-US" dirty="0"/>
              <a:t>	* In government two years prior to that</a:t>
            </a:r>
          </a:p>
          <a:p>
            <a:r>
              <a:rPr lang="en-US" dirty="0"/>
              <a:t>	* In an information security master’s program like this one before that.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I can better understand where what perspectives you all are bringing to this class, can I ask by a show of hands who among you:</a:t>
            </a:r>
          </a:p>
          <a:p>
            <a:endParaRPr lang="en-US" dirty="0"/>
          </a:p>
          <a:p>
            <a:endParaRPr lang="en-US" dirty="0"/>
          </a:p>
          <a:p>
            <a:pPr marL="171450" indent="-171450">
              <a:buFont typeface="Arial" panose="020B0604020202020204" pitchFamily="34" charset="0"/>
              <a:buChar char="•"/>
            </a:pPr>
            <a:r>
              <a:rPr lang="en-US" dirty="0"/>
              <a:t>Have a degree in computer science or something similar?</a:t>
            </a:r>
          </a:p>
          <a:p>
            <a:pPr marL="171450" indent="-171450">
              <a:buFont typeface="Arial" panose="020B0604020202020204" pitchFamily="34" charset="0"/>
              <a:buChar char="•"/>
            </a:pPr>
            <a:r>
              <a:rPr lang="en-US" dirty="0"/>
              <a:t>Have worked in operational IT? (setting up servers, network appliances, running services that others use?)</a:t>
            </a:r>
          </a:p>
          <a:p>
            <a:pPr marL="171450" indent="-171450">
              <a:buFont typeface="Arial" panose="020B0604020202020204" pitchFamily="34" charset="0"/>
              <a:buChar char="•"/>
            </a:pPr>
            <a:r>
              <a:rPr lang="en-US" dirty="0"/>
              <a:t>Have worked in tech making the tools that people like me set up and run?</a:t>
            </a:r>
          </a:p>
          <a:p>
            <a:pPr marL="171450" indent="-171450">
              <a:buFont typeface="Arial" panose="020B0604020202020204" pitchFamily="34" charset="0"/>
              <a:buChar char="•"/>
            </a:pPr>
            <a:r>
              <a:rPr lang="en-US" dirty="0"/>
              <a:t>Who plans to get a job in operational IT? Developing tools for operational IT?</a:t>
            </a:r>
          </a:p>
          <a:p>
            <a:pPr marL="171450" indent="-171450">
              <a:buFont typeface="Arial" panose="020B0604020202020204" pitchFamily="34" charset="0"/>
              <a:buChar char="•"/>
            </a:pPr>
            <a:r>
              <a:rPr lang="en-US" dirty="0"/>
              <a:t>Have managed Windows? Macs? Linux? FreeBSD? Any BSD?</a:t>
            </a:r>
          </a:p>
          <a:p>
            <a:pPr marL="171450" indent="-171450">
              <a:buFont typeface="Arial" panose="020B0604020202020204" pitchFamily="34" charset="0"/>
              <a:buChar char="•"/>
            </a:pPr>
            <a:r>
              <a:rPr lang="en-US" dirty="0"/>
              <a:t>Know what SSH is? RDP? SMTP? HTTP? DNS? Kerberos? NTP?</a:t>
            </a:r>
          </a:p>
          <a:p>
            <a:pPr marL="171450" indent="-171450">
              <a:buFont typeface="Arial" panose="020B0604020202020204" pitchFamily="34" charset="0"/>
              <a:buChar char="•"/>
            </a:pPr>
            <a:r>
              <a:rPr lang="en-US" dirty="0"/>
              <a:t>Have worked in the defense industry? Aerospace? Healthcare? Finance? Tech?</a:t>
            </a:r>
          </a:p>
          <a:p>
            <a:pPr marL="171450" indent="-171450">
              <a:buFont typeface="Arial" panose="020B0604020202020204" pitchFamily="34" charset="0"/>
              <a:buChar char="•"/>
            </a:pPr>
            <a:r>
              <a:rPr lang="en-US" dirty="0"/>
              <a:t>Heard of chess? Go? Played either? Played either in a tournament? Are nationally or internationally ranked player?</a:t>
            </a:r>
          </a:p>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a:t>
            </a:fld>
            <a:endParaRPr lang="en-US" altLang="en-US"/>
          </a:p>
        </p:txBody>
      </p:sp>
    </p:spTree>
    <p:extLst>
      <p:ext uri="{BB962C8B-B14F-4D97-AF65-F5344CB8AC3E}">
        <p14:creationId xmlns:p14="http://schemas.microsoft.com/office/powerpoint/2010/main" val="168923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B39F8-085F-83BD-155D-2A56CCE31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17348-B480-6B2A-54FF-6EE1E44F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0C0CD-145A-51F7-CB2C-7C74FFCC6620}"/>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I’ve only heard of one kind of environment (healthcare) in which there’s a single source of truth for asset inventory, a single CMDB. And I bet it’s incomplete.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Each time we’ve looked into what it would take to purchase a single-pane of glass product, we run into the headwinds of cost and complexity. Complexity being a special form of cost.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We’re starting to make headway on this. </a:t>
            </a:r>
            <a:r>
              <a:rPr lang="en-US" dirty="0" err="1"/>
              <a:t>Crowdstrike</a:t>
            </a:r>
            <a:r>
              <a:rPr lang="en-US" dirty="0"/>
              <a:t> Falcon, our EDR tool, runs as an agent installed on our workstations and servers, and has the ability to probe its network neighbors to learn if they’re hosts with the agent installed.</a:t>
            </a:r>
          </a:p>
        </p:txBody>
      </p:sp>
      <p:sp>
        <p:nvSpPr>
          <p:cNvPr id="4" name="Slide Number Placeholder 3">
            <a:extLst>
              <a:ext uri="{FF2B5EF4-FFF2-40B4-BE49-F238E27FC236}">
                <a16:creationId xmlns:a16="http://schemas.microsoft.com/office/drawing/2014/main" id="{EFEC8B05-65CF-1AD7-ECD6-6E212C533975}"/>
              </a:ext>
            </a:extLst>
          </p:cNvPr>
          <p:cNvSpPr>
            <a:spLocks noGrp="1"/>
          </p:cNvSpPr>
          <p:nvPr>
            <p:ph type="sldNum" sz="quarter" idx="5"/>
          </p:nvPr>
        </p:nvSpPr>
        <p:spPr/>
        <p:txBody>
          <a:bodyPr/>
          <a:lstStyle/>
          <a:p>
            <a:pPr>
              <a:defRPr/>
            </a:pPr>
            <a:fld id="{AE28D3F9-A000-E249-A221-05B3BF1FFBDA}" type="slidenum">
              <a:rPr lang="en-US" altLang="en-US" smtClean="0"/>
              <a:pPr>
                <a:defRPr/>
              </a:pPr>
              <a:t>13</a:t>
            </a:fld>
            <a:endParaRPr lang="en-US" altLang="en-US"/>
          </a:p>
        </p:txBody>
      </p:sp>
    </p:spTree>
    <p:extLst>
      <p:ext uri="{BB962C8B-B14F-4D97-AF65-F5344CB8AC3E}">
        <p14:creationId xmlns:p14="http://schemas.microsoft.com/office/powerpoint/2010/main" val="314148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7621D-D331-1D23-EE94-C64166D05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DEFBD-F4E9-E2B5-E926-78503AE76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B9982-2615-7268-7117-4697C86BDB31}"/>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Unless you’re in a start up, you will inherit infrastructure, rather that build it. Here are some the things you’ll probably find in-place.</a:t>
            </a:r>
          </a:p>
        </p:txBody>
      </p:sp>
      <p:sp>
        <p:nvSpPr>
          <p:cNvPr id="4" name="Slide Number Placeholder 3">
            <a:extLst>
              <a:ext uri="{FF2B5EF4-FFF2-40B4-BE49-F238E27FC236}">
                <a16:creationId xmlns:a16="http://schemas.microsoft.com/office/drawing/2014/main" id="{71BE58B1-7058-7E12-C8C4-4C271BFCD332}"/>
              </a:ext>
            </a:extLst>
          </p:cNvPr>
          <p:cNvSpPr>
            <a:spLocks noGrp="1"/>
          </p:cNvSpPr>
          <p:nvPr>
            <p:ph type="sldNum" sz="quarter" idx="5"/>
          </p:nvPr>
        </p:nvSpPr>
        <p:spPr/>
        <p:txBody>
          <a:bodyPr/>
          <a:lstStyle/>
          <a:p>
            <a:pPr>
              <a:defRPr/>
            </a:pPr>
            <a:fld id="{AE28D3F9-A000-E249-A221-05B3BF1FFBDA}" type="slidenum">
              <a:rPr lang="en-US" altLang="en-US" smtClean="0"/>
              <a:pPr>
                <a:defRPr/>
              </a:pPr>
              <a:t>14</a:t>
            </a:fld>
            <a:endParaRPr lang="en-US" altLang="en-US"/>
          </a:p>
        </p:txBody>
      </p:sp>
    </p:spTree>
    <p:extLst>
      <p:ext uri="{BB962C8B-B14F-4D97-AF65-F5344CB8AC3E}">
        <p14:creationId xmlns:p14="http://schemas.microsoft.com/office/powerpoint/2010/main" val="271325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&lt;Talk through this slide&gt;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15</a:t>
            </a:fld>
            <a:endParaRPr lang="en-US" altLang="en-US"/>
          </a:p>
        </p:txBody>
      </p:sp>
    </p:spTree>
    <p:extLst>
      <p:ext uri="{BB962C8B-B14F-4D97-AF65-F5344CB8AC3E}">
        <p14:creationId xmlns:p14="http://schemas.microsoft.com/office/powerpoint/2010/main" val="156010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belabored the importance of knowing what you have, let’s talk about why it’s so important….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16</a:t>
            </a:fld>
            <a:endParaRPr lang="en-US" altLang="en-US"/>
          </a:p>
        </p:txBody>
      </p:sp>
    </p:spTree>
    <p:extLst>
      <p:ext uri="{BB962C8B-B14F-4D97-AF65-F5344CB8AC3E}">
        <p14:creationId xmlns:p14="http://schemas.microsoft.com/office/powerpoint/2010/main" val="243862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patching a software vulnerability would look like in Plato’s realm of the forms.</a:t>
            </a:r>
          </a:p>
          <a:p>
            <a:endParaRPr lang="en-US" dirty="0"/>
          </a:p>
          <a:p>
            <a:r>
              <a:rPr lang="en-US" dirty="0"/>
              <a:t>In terms of volume, I’d say most vulnerabilities are discovered and remediated in this way. </a:t>
            </a:r>
          </a:p>
          <a:p>
            <a:endParaRPr lang="en-US" dirty="0"/>
          </a:p>
          <a:p>
            <a:r>
              <a:rPr lang="en-US" dirty="0"/>
              <a:t>How many of you run Windows? Have you ever gone to shutdown your computer, only to find that Windows wants to install a few score of updates? That’s this, and you’re doing a good job!</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17</a:t>
            </a:fld>
            <a:endParaRPr lang="en-US" altLang="en-US"/>
          </a:p>
        </p:txBody>
      </p:sp>
    </p:spTree>
    <p:extLst>
      <p:ext uri="{BB962C8B-B14F-4D97-AF65-F5344CB8AC3E}">
        <p14:creationId xmlns:p14="http://schemas.microsoft.com/office/powerpoint/2010/main" val="220007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realm of the forms we move to the realm of enterprise software.</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18</a:t>
            </a:fld>
            <a:endParaRPr lang="en-US" altLang="en-US"/>
          </a:p>
        </p:txBody>
      </p:sp>
    </p:spTree>
    <p:extLst>
      <p:ext uri="{BB962C8B-B14F-4D97-AF65-F5344CB8AC3E}">
        <p14:creationId xmlns:p14="http://schemas.microsoft.com/office/powerpoint/2010/main" val="3197541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happens on the order of every few years. Heartbleed, WannaCry, etc.</a:t>
            </a:r>
          </a:p>
          <a:p>
            <a:endParaRPr lang="en-US" dirty="0"/>
          </a:p>
          <a:p>
            <a:r>
              <a:rPr lang="en-US" dirty="0"/>
              <a:t>Sometimes you learn of the vulnerability before a patch is available. Then you’re in a mad rush to first find affected systems, make sure compensating controls are in-place, and look for signs of compromise. Then, the patch comes out, and you need to patch and test.</a:t>
            </a:r>
          </a:p>
          <a:p>
            <a:endParaRPr lang="en-US" dirty="0"/>
          </a:p>
          <a:p>
            <a:r>
              <a:rPr lang="en-US" dirty="0"/>
              <a:t>Might need to apply a patch to the patch if you learn that the first one didn’t fully solve the vulnerability, or introduced a new one!</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19</a:t>
            </a:fld>
            <a:endParaRPr lang="en-US" altLang="en-US"/>
          </a:p>
        </p:txBody>
      </p:sp>
    </p:spTree>
    <p:extLst>
      <p:ext uri="{BB962C8B-B14F-4D97-AF65-F5344CB8AC3E}">
        <p14:creationId xmlns:p14="http://schemas.microsoft.com/office/powerpoint/2010/main" val="1739418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set your personal laptop or phone to automatically install updates?</a:t>
            </a:r>
          </a:p>
          <a:p>
            <a:endParaRPr lang="en-US" dirty="0"/>
          </a:p>
          <a:p>
            <a:r>
              <a:rPr lang="en-US" dirty="0"/>
              <a:t>Now, how many of you have done that on a server?</a:t>
            </a:r>
          </a:p>
          <a:p>
            <a:endParaRPr lang="en-US" dirty="0"/>
          </a:p>
          <a:p>
            <a:r>
              <a:rPr lang="en-US" dirty="0"/>
              <a:t>It would be nice to do automated patching on servers, but doing so carries risk.</a:t>
            </a:r>
          </a:p>
          <a:p>
            <a:endParaRPr lang="en-US" dirty="0"/>
          </a:p>
          <a:p>
            <a:r>
              <a:rPr lang="en-US" dirty="0"/>
              <a:t>Enterprise applications in particular are very finicky. They tend to be built for a particular release of a platform and expect little to change.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20</a:t>
            </a:fld>
            <a:endParaRPr lang="en-US" altLang="en-US"/>
          </a:p>
        </p:txBody>
      </p:sp>
    </p:spTree>
    <p:extLst>
      <p:ext uri="{BB962C8B-B14F-4D97-AF65-F5344CB8AC3E}">
        <p14:creationId xmlns:p14="http://schemas.microsoft.com/office/powerpoint/2010/main" val="386823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last thing I want to do is scare you out of an exciting career! There is hope!</a:t>
            </a:r>
          </a:p>
          <a:p>
            <a:endParaRPr lang="en-US" dirty="0"/>
          </a:p>
          <a:p>
            <a:r>
              <a:rPr lang="en-US" dirty="0"/>
              <a:t>I’ll talk about four tools for security incident detection, each aimed at different layers of the stack:</a:t>
            </a:r>
          </a:p>
          <a:p>
            <a:endParaRPr lang="en-US" dirty="0"/>
          </a:p>
          <a:p>
            <a:pPr marL="171450" indent="-171450">
              <a:buFont typeface="Arial" panose="020B0604020202020204" pitchFamily="34" charset="0"/>
              <a:buChar char="•"/>
            </a:pPr>
            <a:r>
              <a:rPr lang="en-US" dirty="0"/>
              <a:t>Zeek, a “network security monitoring” tool for visibility into what took place on the network in broad terms.</a:t>
            </a:r>
          </a:p>
          <a:p>
            <a:pPr marL="171450" indent="-171450">
              <a:buFont typeface="Arial" panose="020B0604020202020204" pitchFamily="34" charset="0"/>
              <a:buChar char="•"/>
            </a:pPr>
            <a:r>
              <a:rPr lang="en-US" dirty="0"/>
              <a:t>Suricata, an IDS, to look for specific patterns indicating compromise.</a:t>
            </a:r>
          </a:p>
          <a:p>
            <a:pPr marL="171450" indent="-171450">
              <a:buFont typeface="Arial" panose="020B0604020202020204" pitchFamily="34" charset="0"/>
              <a:buChar char="•"/>
            </a:pPr>
            <a:r>
              <a:rPr lang="en-US" dirty="0" err="1"/>
              <a:t>Crowdstrike</a:t>
            </a:r>
            <a:r>
              <a:rPr lang="en-US" dirty="0"/>
              <a:t> Falcon, an </a:t>
            </a:r>
            <a:r>
              <a:rPr lang="en-US" dirty="0" err="1"/>
              <a:t>eXtended</a:t>
            </a:r>
            <a:r>
              <a:rPr lang="en-US" dirty="0"/>
              <a:t> Detection and Response (XDR) tool, for detecting OS-level compromises.</a:t>
            </a:r>
          </a:p>
          <a:p>
            <a:pPr marL="171450" indent="-171450">
              <a:buFont typeface="Arial" panose="020B0604020202020204" pitchFamily="34" charset="0"/>
              <a:buChar char="•"/>
            </a:pPr>
            <a:r>
              <a:rPr lang="en-US" dirty="0" err="1"/>
              <a:t>Crowdstrike</a:t>
            </a:r>
            <a:r>
              <a:rPr lang="en-US" dirty="0"/>
              <a:t> </a:t>
            </a:r>
            <a:r>
              <a:rPr lang="en-US" dirty="0" err="1"/>
              <a:t>LogScale</a:t>
            </a:r>
            <a:r>
              <a:rPr lang="en-US" dirty="0"/>
              <a:t>, a log analysis tool, for detecting signs of intrusion in logs (firewall, application, etc.)</a:t>
            </a:r>
          </a:p>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21</a:t>
            </a:fld>
            <a:endParaRPr lang="en-US" altLang="en-US"/>
          </a:p>
        </p:txBody>
      </p:sp>
    </p:spTree>
    <p:extLst>
      <p:ext uri="{BB962C8B-B14F-4D97-AF65-F5344CB8AC3E}">
        <p14:creationId xmlns:p14="http://schemas.microsoft.com/office/powerpoint/2010/main" val="402818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Zeek: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Vantage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Encryption: we don’t break it.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22</a:t>
            </a:fld>
            <a:endParaRPr lang="en-US" altLang="en-US"/>
          </a:p>
        </p:txBody>
      </p:sp>
    </p:spTree>
    <p:extLst>
      <p:ext uri="{BB962C8B-B14F-4D97-AF65-F5344CB8AC3E}">
        <p14:creationId xmlns:p14="http://schemas.microsoft.com/office/powerpoint/2010/main" val="387910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will be discussing some challenges we face</a:t>
            </a:r>
          </a:p>
          <a:p>
            <a:pPr marL="171450" indent="-171450">
              <a:buFont typeface="Arial" panose="020B0604020202020204" pitchFamily="34" charset="0"/>
              <a:buChar char="•"/>
            </a:pPr>
            <a:r>
              <a:rPr lang="en-US" dirty="0"/>
              <a:t>I’m really only going to talk in-depth about vulnerability management, detection tools, and the incident response process.</a:t>
            </a:r>
          </a:p>
          <a:p>
            <a:pPr marL="171450" indent="-171450">
              <a:buFont typeface="Arial" panose="020B0604020202020204" pitchFamily="34" charset="0"/>
              <a:buChar char="•"/>
            </a:pPr>
            <a:r>
              <a:rPr lang="en-US" dirty="0"/>
              <a:t>Those things are done in the larger context of many other structures, controls and constraints.</a:t>
            </a:r>
          </a:p>
          <a:p>
            <a:pPr marL="171450" indent="-171450">
              <a:buFont typeface="Arial" panose="020B0604020202020204" pitchFamily="34" charset="0"/>
              <a:buChar char="•"/>
            </a:pPr>
            <a:r>
              <a:rPr lang="en-US" dirty="0"/>
              <a:t>To the outside, Penn is a big institution with 60,000 students and employees on campus every day.</a:t>
            </a:r>
          </a:p>
          <a:p>
            <a:pPr marL="171450" indent="-171450">
              <a:buFont typeface="Arial" panose="020B0604020202020204" pitchFamily="34" charset="0"/>
              <a:buChar char="•"/>
            </a:pPr>
            <a:r>
              <a:rPr lang="en-US" dirty="0"/>
              <a:t>Functionally, we’re a collection of small IT shops. I’m imbedded in our largest one, ISC, which has about 300 people. Some of smaller schools and centers have only one IT person on staff.</a:t>
            </a:r>
          </a:p>
          <a:p>
            <a:pPr marL="171450" indent="-171450">
              <a:buFont typeface="Arial" panose="020B0604020202020204" pitchFamily="34" charset="0"/>
              <a:buChar char="•"/>
            </a:pPr>
            <a:r>
              <a:rPr lang="en-US" dirty="0"/>
              <a:t>The CISO has the ethos </a:t>
            </a:r>
            <a:r>
              <a:rPr lang="en-US" i="1" dirty="0"/>
              <a:t>secure IT is IT done well</a:t>
            </a:r>
            <a:r>
              <a:rPr lang="en-US" i="0" dirty="0"/>
              <a:t>. To that end, he puts a lot of effort into initiatives outside the CISO’s office. He pushes for funding for newer technologies that other operational departments will deploy, and for policies on how IT as a whole should be run.</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a:t>
            </a:fld>
            <a:endParaRPr lang="en-US" altLang="en-US"/>
          </a:p>
        </p:txBody>
      </p:sp>
    </p:spTree>
    <p:extLst>
      <p:ext uri="{BB962C8B-B14F-4D97-AF65-F5344CB8AC3E}">
        <p14:creationId xmlns:p14="http://schemas.microsoft.com/office/powerpoint/2010/main" val="328903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B318B-559C-49FF-DDC1-EE730CD5D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AD2D2-49A6-F4F4-240C-067491007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8ABB3-3610-2356-2F17-61C00AF28D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5B863A-0530-31B1-5934-926DFF1B62AF}"/>
              </a:ext>
            </a:extLst>
          </p:cNvPr>
          <p:cNvSpPr>
            <a:spLocks noGrp="1"/>
          </p:cNvSpPr>
          <p:nvPr>
            <p:ph type="sldNum" sz="quarter" idx="5"/>
          </p:nvPr>
        </p:nvSpPr>
        <p:spPr/>
        <p:txBody>
          <a:bodyPr/>
          <a:lstStyle/>
          <a:p>
            <a:pPr>
              <a:defRPr/>
            </a:pPr>
            <a:fld id="{AE28D3F9-A000-E249-A221-05B3BF1FFBDA}" type="slidenum">
              <a:rPr lang="en-US" altLang="en-US" smtClean="0"/>
              <a:pPr>
                <a:defRPr/>
              </a:pPr>
              <a:t>23</a:t>
            </a:fld>
            <a:endParaRPr lang="en-US" altLang="en-US"/>
          </a:p>
        </p:txBody>
      </p:sp>
    </p:spTree>
    <p:extLst>
      <p:ext uri="{BB962C8B-B14F-4D97-AF65-F5344CB8AC3E}">
        <p14:creationId xmlns:p14="http://schemas.microsoft.com/office/powerpoint/2010/main" val="42264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Zeek saw for a visit to </a:t>
            </a:r>
            <a:r>
              <a:rPr lang="en-US" dirty="0" err="1"/>
              <a:t>www.samjenk.com</a:t>
            </a:r>
            <a:r>
              <a:rPr lang="en-US" dirty="0"/>
              <a:t> in my we browser.</a:t>
            </a:r>
          </a:p>
          <a:p>
            <a:endParaRPr lang="en-US" dirty="0"/>
          </a:p>
          <a:p>
            <a:r>
              <a:rPr lang="en-US" dirty="0"/>
              <a:t>(1) DNS request from my workstation </a:t>
            </a:r>
            <a:r>
              <a:rPr lang="en-US" dirty="0">
                <a:solidFill>
                  <a:srgbClr val="00B0F0"/>
                </a:solidFill>
              </a:rPr>
              <a:t>2607:f470:6:4001:408d:ae6f:2603:7b2e asking for the A record for </a:t>
            </a:r>
            <a:r>
              <a:rPr lang="en-US" dirty="0" err="1">
                <a:solidFill>
                  <a:srgbClr val="00B0F0"/>
                </a:solidFill>
              </a:rPr>
              <a:t>www.samjenk.com</a:t>
            </a:r>
            <a:r>
              <a:rPr lang="en-US" dirty="0">
                <a:solidFill>
                  <a:srgbClr val="00B0F0"/>
                </a:solidFill>
              </a:rPr>
              <a:t>. Zeek records the metadata about the request and the response, so we see it resolved to 3.12.1.154.</a:t>
            </a:r>
          </a:p>
          <a:p>
            <a:endParaRPr lang="en-US" dirty="0">
              <a:solidFill>
                <a:srgbClr val="00B0F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B0F0"/>
                </a:solidFill>
              </a:rPr>
              <a:t>(2) Zeek </a:t>
            </a:r>
            <a:r>
              <a:rPr lang="en-US" dirty="0" err="1">
                <a:solidFill>
                  <a:srgbClr val="00B0F0"/>
                </a:solidFill>
              </a:rPr>
              <a:t>ssl</a:t>
            </a:r>
            <a:r>
              <a:rPr lang="en-US" dirty="0">
                <a:solidFill>
                  <a:srgbClr val="00B0F0"/>
                </a:solidFill>
              </a:rPr>
              <a:t> log records metadata about the TLS session between my workstation at 10.103.99.115 to the server resolved via DNS at 3.12.1.154, observed in the Zeek connection CUgHCJ31DcL0G0OMSc. Note that the DNS request was made on IPv6, but that my workstation connected via IPv4. Such is the nature of dual-stack networking.</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24</a:t>
            </a:fld>
            <a:endParaRPr lang="en-US" altLang="en-US"/>
          </a:p>
        </p:txBody>
      </p:sp>
    </p:spTree>
    <p:extLst>
      <p:ext uri="{BB962C8B-B14F-4D97-AF65-F5344CB8AC3E}">
        <p14:creationId xmlns:p14="http://schemas.microsoft.com/office/powerpoint/2010/main" val="244539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FB14-16E2-7B3D-A106-4828AE70D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B42E5-1AC6-2158-6DF7-81FBFEAE3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BBE17-FFF6-1FB0-5267-3E640E4CEDBD}"/>
              </a:ext>
            </a:extLst>
          </p:cNvPr>
          <p:cNvSpPr>
            <a:spLocks noGrp="1"/>
          </p:cNvSpPr>
          <p:nvPr>
            <p:ph type="body" idx="1"/>
          </p:nvPr>
        </p:nvSpPr>
        <p:spPr/>
        <p:txBody>
          <a:bodyPr/>
          <a:lstStyle/>
          <a:p>
            <a:r>
              <a:rPr lang="en-US" dirty="0"/>
              <a:t>Here’s the last event you’d use when considering what this traffic did: look at metadata for the whole connection.</a:t>
            </a:r>
          </a:p>
          <a:p>
            <a:endParaRPr lang="en-US" dirty="0"/>
          </a:p>
          <a:p>
            <a:r>
              <a:rPr lang="en-US" dirty="0"/>
              <a:t>(3) Here, in the aggregate conn log, we see a roll-up of all connections that took place between my workstation (</a:t>
            </a:r>
            <a:r>
              <a:rPr lang="en-US" dirty="0">
                <a:solidFill>
                  <a:srgbClr val="00B0F0"/>
                </a:solidFill>
              </a:rPr>
              <a:t>10.103.99.115) </a:t>
            </a:r>
            <a:r>
              <a:rPr lang="en-US" dirty="0"/>
              <a:t>and the webserver (</a:t>
            </a:r>
            <a:r>
              <a:rPr lang="en-US" dirty="0">
                <a:solidFill>
                  <a:srgbClr val="00B0F0"/>
                </a:solidFill>
              </a:rPr>
              <a:t>3.12.1.154) on port 443, using TCP</a:t>
            </a:r>
            <a:r>
              <a:rPr lang="en-US" dirty="0"/>
              <a:t>, including the one we were looking at in the </a:t>
            </a:r>
            <a:r>
              <a:rPr lang="en-US" dirty="0" err="1"/>
              <a:t>ssl</a:t>
            </a:r>
            <a:r>
              <a:rPr lang="en-US" dirty="0"/>
              <a:t> log (</a:t>
            </a:r>
            <a:r>
              <a:rPr lang="en-US" dirty="0">
                <a:solidFill>
                  <a:srgbClr val="00B0F0"/>
                </a:solidFill>
              </a:rPr>
              <a:t>CUgHCJ31DcL0G0OMSc). This gets you high-level metadata on how much information was exchanged between my workstation and the webserver, Information on individual flows is accessible in the regular </a:t>
            </a:r>
            <a:r>
              <a:rPr lang="en-US" dirty="0" err="1">
                <a:solidFill>
                  <a:srgbClr val="00B0F0"/>
                </a:solidFill>
              </a:rPr>
              <a:t>conn.log</a:t>
            </a:r>
            <a:r>
              <a:rPr lang="en-US" dirty="0">
                <a:solidFill>
                  <a:srgbClr val="00B0F0"/>
                </a:solidFill>
              </a:rPr>
              <a:t> file; we send conn and DNS logs to </a:t>
            </a:r>
            <a:r>
              <a:rPr lang="en-US" dirty="0" err="1">
                <a:solidFill>
                  <a:srgbClr val="00B0F0"/>
                </a:solidFill>
              </a:rPr>
              <a:t>LogScale</a:t>
            </a:r>
            <a:r>
              <a:rPr lang="en-US" dirty="0">
                <a:solidFill>
                  <a:srgbClr val="00B0F0"/>
                </a:solidFill>
              </a:rPr>
              <a:t> in aggregate form to save on licensing costs in </a:t>
            </a:r>
            <a:r>
              <a:rPr lang="en-US" dirty="0" err="1">
                <a:solidFill>
                  <a:srgbClr val="00B0F0"/>
                </a:solidFill>
              </a:rPr>
              <a:t>LogScale</a:t>
            </a:r>
            <a:r>
              <a:rPr lang="en-US" dirty="0">
                <a:solidFill>
                  <a:srgbClr val="00B0F0"/>
                </a:solidFill>
              </a:rPr>
              <a:t>.</a:t>
            </a:r>
            <a:endParaRPr lang="en-US" dirty="0"/>
          </a:p>
        </p:txBody>
      </p:sp>
      <p:sp>
        <p:nvSpPr>
          <p:cNvPr id="4" name="Slide Number Placeholder 3">
            <a:extLst>
              <a:ext uri="{FF2B5EF4-FFF2-40B4-BE49-F238E27FC236}">
                <a16:creationId xmlns:a16="http://schemas.microsoft.com/office/drawing/2014/main" id="{C4EEDDC1-42EF-FC93-4066-EE103066D927}"/>
              </a:ext>
            </a:extLst>
          </p:cNvPr>
          <p:cNvSpPr>
            <a:spLocks noGrp="1"/>
          </p:cNvSpPr>
          <p:nvPr>
            <p:ph type="sldNum" sz="quarter" idx="5"/>
          </p:nvPr>
        </p:nvSpPr>
        <p:spPr/>
        <p:txBody>
          <a:bodyPr/>
          <a:lstStyle/>
          <a:p>
            <a:pPr>
              <a:defRPr/>
            </a:pPr>
            <a:fld id="{AE28D3F9-A000-E249-A221-05B3BF1FFBDA}" type="slidenum">
              <a:rPr lang="en-US" altLang="en-US" smtClean="0"/>
              <a:pPr>
                <a:defRPr/>
              </a:pPr>
              <a:t>25</a:t>
            </a:fld>
            <a:endParaRPr lang="en-US" altLang="en-US"/>
          </a:p>
        </p:txBody>
      </p:sp>
    </p:spTree>
    <p:extLst>
      <p:ext uri="{BB962C8B-B14F-4D97-AF65-F5344CB8AC3E}">
        <p14:creationId xmlns:p14="http://schemas.microsoft.com/office/powerpoint/2010/main" val="71651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I started in InfoSec, application-aware firewalls were considered “next-generation”.</a:t>
            </a:r>
          </a:p>
          <a:p>
            <a:pPr marL="171450" indent="-171450">
              <a:buFont typeface="Arial" panose="020B0604020202020204" pitchFamily="34" charset="0"/>
              <a:buChar char="•"/>
            </a:pPr>
            <a:r>
              <a:rPr lang="en-US" dirty="0"/>
              <a:t>Zeek, then Bro, was just getting traction outside of Berkeley, where it was developed.</a:t>
            </a:r>
          </a:p>
          <a:p>
            <a:pPr marL="171450" indent="-171450">
              <a:buFont typeface="Arial" panose="020B0604020202020204" pitchFamily="34" charset="0"/>
              <a:buChar char="•"/>
            </a:pPr>
            <a:r>
              <a:rPr lang="en-US" dirty="0"/>
              <a:t>Really took off in 2018 when it got a name change.</a:t>
            </a:r>
          </a:p>
          <a:p>
            <a:pPr marL="171450" indent="-171450">
              <a:buFont typeface="Arial" panose="020B0604020202020204" pitchFamily="34" charset="0"/>
              <a:buChar char="•"/>
            </a:pPr>
            <a:r>
              <a:rPr lang="en-US" dirty="0"/>
              <a:t>Aimed at analyzing massive networks.</a:t>
            </a:r>
          </a:p>
          <a:p>
            <a:pPr marL="171450" indent="-171450">
              <a:buFont typeface="Arial" panose="020B0604020202020204" pitchFamily="34" charset="0"/>
              <a:buChar char="•"/>
            </a:pPr>
            <a:r>
              <a:rPr lang="en-US" dirty="0"/>
              <a:t>Before Zeek, the best tools were in a category called network flow analyzers. They organized traffic into “flows” (connections), and recorded metadata about it. Useful, but Zeek’s added ability to do application-layer protocol decoding was game changing for forensics and detection.</a:t>
            </a:r>
          </a:p>
          <a:p>
            <a:pPr marL="171450" indent="-171450">
              <a:buFont typeface="Arial" panose="020B0604020202020204" pitchFamily="34" charset="0"/>
              <a:buChar char="•"/>
            </a:pPr>
            <a:r>
              <a:rPr lang="en-US" dirty="0"/>
              <a:t>Best in class for network security monitoring.</a:t>
            </a:r>
          </a:p>
          <a:p>
            <a:endParaRPr lang="en-US" dirty="0"/>
          </a:p>
          <a:p>
            <a:r>
              <a:rPr lang="en-US" dirty="0"/>
              <a:t>Zeek is great for (at least) three things:</a:t>
            </a:r>
          </a:p>
          <a:p>
            <a:endParaRPr lang="en-US" dirty="0"/>
          </a:p>
          <a:p>
            <a:pPr marL="228600" indent="-228600">
              <a:buAutoNum type="arabicParenBoth"/>
            </a:pPr>
            <a:r>
              <a:rPr lang="en-US" dirty="0"/>
              <a:t>Detecting atomic indicators of compromise (traffic to a bad IP address, DNS request for a malicious domain, requesting a particular URL, </a:t>
            </a:r>
            <a:r>
              <a:rPr lang="en-US" dirty="0" err="1"/>
              <a:t>etc</a:t>
            </a:r>
            <a:r>
              <a:rPr lang="en-US" dirty="0"/>
              <a:t>).</a:t>
            </a:r>
          </a:p>
          <a:p>
            <a:pPr marL="228600" indent="-228600">
              <a:buAutoNum type="arabicParenBoth"/>
            </a:pPr>
            <a:r>
              <a:rPr lang="en-US" dirty="0"/>
              <a:t>Detecting behaviors indicating compromise or misuse (opening SSH/SMTP connections to many off-site hosts, scans)</a:t>
            </a:r>
          </a:p>
          <a:p>
            <a:pPr marL="228600" indent="-228600">
              <a:buAutoNum type="arabicParenBoth"/>
            </a:pPr>
            <a:r>
              <a:rPr lang="en-US" dirty="0"/>
              <a:t>As a discovery tool (you say A, B, and C are the only webservers, but we see D, E, and F over here responding to requests on port 80 and 443…)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26</a:t>
            </a:fld>
            <a:endParaRPr lang="en-US" altLang="en-US"/>
          </a:p>
        </p:txBody>
      </p:sp>
    </p:spTree>
    <p:extLst>
      <p:ext uri="{BB962C8B-B14F-4D97-AF65-F5344CB8AC3E}">
        <p14:creationId xmlns:p14="http://schemas.microsoft.com/office/powerpoint/2010/main" val="683335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34DB-E9F4-40A2-AF32-FE71BBC8E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D3807-636D-327C-B5B0-5669B0F0B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C269C-A8BD-A116-61A2-0E817F6AFB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75FEA-394F-1FE6-4F4B-36409C30F671}"/>
              </a:ext>
            </a:extLst>
          </p:cNvPr>
          <p:cNvSpPr>
            <a:spLocks noGrp="1"/>
          </p:cNvSpPr>
          <p:nvPr>
            <p:ph type="sldNum" sz="quarter" idx="5"/>
          </p:nvPr>
        </p:nvSpPr>
        <p:spPr/>
        <p:txBody>
          <a:bodyPr/>
          <a:lstStyle/>
          <a:p>
            <a:pPr>
              <a:defRPr/>
            </a:pPr>
            <a:fld id="{AE28D3F9-A000-E249-A221-05B3BF1FFBDA}" type="slidenum">
              <a:rPr lang="en-US" altLang="en-US" smtClean="0"/>
              <a:pPr>
                <a:defRPr/>
              </a:pPr>
              <a:t>27</a:t>
            </a:fld>
            <a:endParaRPr lang="en-US" altLang="en-US"/>
          </a:p>
        </p:txBody>
      </p:sp>
    </p:spTree>
    <p:extLst>
      <p:ext uri="{BB962C8B-B14F-4D97-AF65-F5344CB8AC3E}">
        <p14:creationId xmlns:p14="http://schemas.microsoft.com/office/powerpoint/2010/main" val="3520732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Suricata is a network intrusion detection system (IDS). Our Suricata system is implemented inside the same appliances as our Zeek deployment, so they have the same vantage point in our network.</a:t>
            </a:r>
          </a:p>
          <a:p>
            <a:endParaRPr lang="en-US" dirty="0"/>
          </a:p>
          <a:p>
            <a:r>
              <a:rPr lang="en-US" dirty="0"/>
              <a:t>When we say “IDS” in industry, it’s usually short-hand for a network IDS. There are also tools called host-based intrusion detection systems that run on a workstation and either match known-malicious traffic passing through the network interfaces on the host, or inspect system logs on the host looking for problems. OSSEC is probably the most well-known, as it’s open-source. You could also argue that antivirus software (Symantec, McAfee) are a form of host-based IDS, as they do some network inspection these days, too. The category of host-based IDS tools has largely been supplanted by endpoint detection and response systems, which we’ll get to.</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28</a:t>
            </a:fld>
            <a:endParaRPr lang="en-US" altLang="en-US"/>
          </a:p>
        </p:txBody>
      </p:sp>
    </p:spTree>
    <p:extLst>
      <p:ext uri="{BB962C8B-B14F-4D97-AF65-F5344CB8AC3E}">
        <p14:creationId xmlns:p14="http://schemas.microsoft.com/office/powerpoint/2010/main" val="420261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migrated from Snort to Suricata, I came up with a scheme for keeping the ruleset tuned for reducing false positives.</a:t>
            </a:r>
          </a:p>
          <a:p>
            <a:endParaRPr lang="en-US" dirty="0"/>
          </a:p>
          <a:p>
            <a:r>
              <a:rPr lang="en-US" dirty="0"/>
              <a:t>Automated scripts rank each rule against a scoring system. Each rule gets points for confidence-increasing features like how easy it is for us to collect metadata (e.g. DNS protocol), certain keywords in the description, whether it has high-quality write-ups linked in the reference fields, is of high enough severity, and is recently updated. (At the time this rule was analyzed, 2021_09_07 was recent.)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29</a:t>
            </a:fld>
            <a:endParaRPr lang="en-US" altLang="en-US"/>
          </a:p>
        </p:txBody>
      </p:sp>
    </p:spTree>
    <p:extLst>
      <p:ext uri="{BB962C8B-B14F-4D97-AF65-F5344CB8AC3E}">
        <p14:creationId xmlns:p14="http://schemas.microsoft.com/office/powerpoint/2010/main" val="3600866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 rule we’d still turn on, but that it more likely to cause a false-positive for us.</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30</a:t>
            </a:fld>
            <a:endParaRPr lang="en-US" altLang="en-US"/>
          </a:p>
        </p:txBody>
      </p:sp>
    </p:spTree>
    <p:extLst>
      <p:ext uri="{BB962C8B-B14F-4D97-AF65-F5344CB8AC3E}">
        <p14:creationId xmlns:p14="http://schemas.microsoft.com/office/powerpoint/2010/main" val="33211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rule that looks like it will generate false positives. First off, it’s a POLICY rule that’s been reclassified as trojan-activity. Sure, trojans may use gif files, but in an environment like ours, we have to assume there’s benign use of gif files!</a:t>
            </a:r>
          </a:p>
          <a:p>
            <a:endParaRPr lang="en-US" dirty="0"/>
          </a:p>
          <a:p>
            <a:r>
              <a:rPr lang="en-US" dirty="0"/>
              <a:t>Still, even if this were aimed at finding an IoC for a particular malware, we’d only turn on rules with features like this for emerging threats, like a zero-day or especially wide-spread campaign.</a:t>
            </a:r>
          </a:p>
          <a:p>
            <a:endParaRPr lang="en-US" dirty="0"/>
          </a:p>
          <a:p>
            <a:r>
              <a:rPr lang="en-US" dirty="0"/>
              <a:t>This rule looks for HTTP POST requests that contain “.gif”. Unless the URI ends with “__</a:t>
            </a:r>
            <a:r>
              <a:rPr lang="en-US" dirty="0" err="1"/>
              <a:t>utm.gif</a:t>
            </a:r>
            <a:r>
              <a:rPr lang="en-US" dirty="0"/>
              <a:t>”. Or the host is a subdomain of “</a:t>
            </a:r>
            <a:r>
              <a:rPr lang="en-US" dirty="0" err="1"/>
              <a:t>tealiumiq.com</a:t>
            </a:r>
            <a:r>
              <a:rPr lang="en-US" dirty="0"/>
              <a:t>”. Or contains ”</a:t>
            </a:r>
            <a:r>
              <a:rPr lang="en-US" dirty="0" err="1"/>
              <a:t>snackly.co</a:t>
            </a:r>
            <a:r>
              <a:rPr lang="en-US" dirty="0"/>
              <a:t>”. Or contains </a:t>
            </a:r>
            <a:r>
              <a:rPr lang="en-US" dirty="0" err="1"/>
              <a:t>otf.msn.com</a:t>
            </a:r>
            <a:r>
              <a:rPr lang="en-US" dirty="0"/>
              <a:t>.</a:t>
            </a:r>
          </a:p>
          <a:p>
            <a:endParaRPr lang="en-US" dirty="0"/>
          </a:p>
          <a:p>
            <a:r>
              <a:rPr lang="en-US" dirty="0"/>
              <a:t>That’s too many exceptions, and indicates the rule is matching on traffic too general. This would create false positives.</a:t>
            </a:r>
          </a:p>
          <a:p>
            <a:endParaRPr lang="en-US" dirty="0"/>
          </a:p>
          <a:p>
            <a:r>
              <a:rPr lang="en-US" dirty="0"/>
              <a:t>There are a lot of rules like this in the rule set, unfortunately.</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31</a:t>
            </a:fld>
            <a:endParaRPr lang="en-US" altLang="en-US"/>
          </a:p>
        </p:txBody>
      </p:sp>
    </p:spTree>
    <p:extLst>
      <p:ext uri="{BB962C8B-B14F-4D97-AF65-F5344CB8AC3E}">
        <p14:creationId xmlns:p14="http://schemas.microsoft.com/office/powerpoint/2010/main" val="3633418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our systems sending data to </a:t>
            </a:r>
            <a:r>
              <a:rPr lang="en-US" dirty="0" err="1"/>
              <a:t>LogScale</a:t>
            </a:r>
            <a:r>
              <a:rPr lang="en-US" dirty="0"/>
              <a:t>.</a:t>
            </a:r>
          </a:p>
          <a:p>
            <a:endParaRPr lang="en-US" dirty="0"/>
          </a:p>
          <a:p>
            <a:r>
              <a:rPr lang="en-US" dirty="0"/>
              <a:t>In solid red are systems sending all their logs.</a:t>
            </a:r>
          </a:p>
          <a:p>
            <a:endParaRPr lang="en-US" dirty="0"/>
          </a:p>
          <a:p>
            <a:r>
              <a:rPr lang="en-US" dirty="0"/>
              <a:t>I put these in dashed red as a reminder that there are some systems so verbose in their logs that we can’t collect everything in </a:t>
            </a:r>
            <a:r>
              <a:rPr lang="en-US" dirty="0" err="1"/>
              <a:t>LogScale</a:t>
            </a:r>
            <a:r>
              <a:rPr lang="en-US" dirty="0"/>
              <a:t>.</a:t>
            </a:r>
          </a:p>
          <a:p>
            <a:endParaRPr lang="en-US" dirty="0"/>
          </a:p>
          <a:p>
            <a:r>
              <a:rPr lang="en-US" dirty="0"/>
              <a:t>Note: there are systems not sending to </a:t>
            </a:r>
            <a:r>
              <a:rPr lang="en-US" dirty="0" err="1"/>
              <a:t>LogScale</a:t>
            </a:r>
            <a:r>
              <a:rPr lang="en-US" dirty="0"/>
              <a:t> at all. You will need to make choices about what to log, and you use other controls to protect those systems where you can (e.g. XDR, lock them down more, etc.).</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32</a:t>
            </a:fld>
            <a:endParaRPr lang="en-US" altLang="en-US"/>
          </a:p>
        </p:txBody>
      </p:sp>
    </p:spTree>
    <p:extLst>
      <p:ext uri="{BB962C8B-B14F-4D97-AF65-F5344CB8AC3E}">
        <p14:creationId xmlns:p14="http://schemas.microsoft.com/office/powerpoint/2010/main" val="180779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key message.</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a:t>
            </a:fld>
            <a:endParaRPr lang="en-US" altLang="en-US"/>
          </a:p>
        </p:txBody>
      </p:sp>
    </p:spTree>
    <p:extLst>
      <p:ext uri="{BB962C8B-B14F-4D97-AF65-F5344CB8AC3E}">
        <p14:creationId xmlns:p14="http://schemas.microsoft.com/office/powerpoint/2010/main" val="2058053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log analysis tool is what we use to correlate events across the datasets we’ve discussed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Having a flexible tool has been more important than a tool with bells &amp; whistles. Often, the bells &amp; whistles don’t mesh well with our decentralized IT environment.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33</a:t>
            </a:fld>
            <a:endParaRPr lang="en-US" altLang="en-US"/>
          </a:p>
        </p:txBody>
      </p:sp>
    </p:spTree>
    <p:extLst>
      <p:ext uri="{BB962C8B-B14F-4D97-AF65-F5344CB8AC3E}">
        <p14:creationId xmlns:p14="http://schemas.microsoft.com/office/powerpoint/2010/main" val="121998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Falcon is deployed.</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34</a:t>
            </a:fld>
            <a:endParaRPr lang="en-US" altLang="en-US"/>
          </a:p>
        </p:txBody>
      </p:sp>
    </p:spTree>
    <p:extLst>
      <p:ext uri="{BB962C8B-B14F-4D97-AF65-F5344CB8AC3E}">
        <p14:creationId xmlns:p14="http://schemas.microsoft.com/office/powerpoint/2010/main" val="1037285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35</a:t>
            </a:fld>
            <a:endParaRPr lang="en-US" altLang="en-US"/>
          </a:p>
        </p:txBody>
      </p:sp>
    </p:spTree>
    <p:extLst>
      <p:ext uri="{BB962C8B-B14F-4D97-AF65-F5344CB8AC3E}">
        <p14:creationId xmlns:p14="http://schemas.microsoft.com/office/powerpoint/2010/main" val="1106105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care to guess what happened here?</a:t>
            </a:r>
          </a:p>
          <a:p>
            <a:endParaRPr lang="en-US" dirty="0"/>
          </a:p>
          <a:p>
            <a:r>
              <a:rPr lang="en-US" dirty="0" err="1"/>
              <a:t>Crowdstrike</a:t>
            </a:r>
            <a:r>
              <a:rPr lang="en-US" dirty="0"/>
              <a:t> Falcon doesn’t like it when my coworker launches the Windows calculator app from the Run prompt! Just him, though!</a:t>
            </a:r>
          </a:p>
          <a:p>
            <a:endParaRPr lang="en-US" dirty="0"/>
          </a:p>
          <a:p>
            <a:r>
              <a:rPr lang="en-US" dirty="0"/>
              <a:t>An XDR tool is great for OS-level detection because it focuses on looking at the behavior among processes. Here, you see the call history from the system </a:t>
            </a:r>
            <a:r>
              <a:rPr lang="en-US" dirty="0" err="1"/>
              <a:t>init</a:t>
            </a:r>
            <a:r>
              <a:rPr lang="en-US" dirty="0"/>
              <a:t> process all the way to </a:t>
            </a:r>
            <a:r>
              <a:rPr lang="en-US" dirty="0" err="1"/>
              <a:t>CalculatorApp.exe</a:t>
            </a:r>
            <a:r>
              <a:rPr lang="en-US" dirty="0"/>
              <a: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36</a:t>
            </a:fld>
            <a:endParaRPr lang="en-US" altLang="en-US"/>
          </a:p>
        </p:txBody>
      </p:sp>
    </p:spTree>
    <p:extLst>
      <p:ext uri="{BB962C8B-B14F-4D97-AF65-F5344CB8AC3E}">
        <p14:creationId xmlns:p14="http://schemas.microsoft.com/office/powerpoint/2010/main" val="2124574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one of the raw events produced by the </a:t>
            </a:r>
            <a:r>
              <a:rPr lang="en-US" dirty="0" err="1"/>
              <a:t>Crowstrike</a:t>
            </a:r>
            <a:r>
              <a:rPr lang="en-US" dirty="0"/>
              <a:t> Agent on my colleague’s host. </a:t>
            </a:r>
          </a:p>
          <a:p>
            <a:endParaRPr lang="en-US" dirty="0"/>
          </a:p>
          <a:p>
            <a:r>
              <a:rPr lang="en-US" dirty="0"/>
              <a:t>It records facts about the doomed calculator process. This is an excerpt of the final one, in which the Falcon agent decides to kill the process.</a:t>
            </a:r>
          </a:p>
          <a:p>
            <a:endParaRPr lang="en-US" dirty="0"/>
          </a:p>
          <a:p>
            <a:r>
              <a:rPr lang="en-US" dirty="0"/>
              <a:t>These are all things you could audit with traditional auditing tools, but here, determining what to turn on and what patterns to look for is conveniently abstracted away for us.</a:t>
            </a:r>
          </a:p>
          <a:p>
            <a:endParaRPr lang="en-US" dirty="0"/>
          </a:p>
          <a:p>
            <a:r>
              <a:rPr lang="en-US" dirty="0"/>
              <a:t>Bottom line: when my co-worker launches the Windows calculator app from the Windows run command feature, </a:t>
            </a:r>
            <a:r>
              <a:rPr lang="en-US" dirty="0" err="1"/>
              <a:t>Crowdstrike</a:t>
            </a:r>
            <a:r>
              <a:rPr lang="en-US" dirty="0"/>
              <a:t> kills it. When he navigates to it in Explorer and double-clicks the icon, it’s fine. There’s ML going on that we can’t explain.</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37</a:t>
            </a:fld>
            <a:endParaRPr lang="en-US" altLang="en-US"/>
          </a:p>
        </p:txBody>
      </p:sp>
    </p:spTree>
    <p:extLst>
      <p:ext uri="{BB962C8B-B14F-4D97-AF65-F5344CB8AC3E}">
        <p14:creationId xmlns:p14="http://schemas.microsoft.com/office/powerpoint/2010/main" val="1214355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I’ll walk through a few examples of how we’d use the tools I’ve talked about in security investigations.</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38</a:t>
            </a:fld>
            <a:endParaRPr lang="en-US" altLang="en-US"/>
          </a:p>
        </p:txBody>
      </p:sp>
    </p:spTree>
    <p:extLst>
      <p:ext uri="{BB962C8B-B14F-4D97-AF65-F5344CB8AC3E}">
        <p14:creationId xmlns:p14="http://schemas.microsoft.com/office/powerpoint/2010/main" val="1704289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we got an alert, forwarded it to the user’s IT support, they worked with the user to find the machine (their personal device), run A/V on it, find and remove malware.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good example of a rule you can have high enough confidence in. </a:t>
            </a:r>
          </a:p>
          <a:p>
            <a:endParaRPr lang="en-US" dirty="0"/>
          </a:p>
          <a:p>
            <a:pPr marL="228600" indent="-228600">
              <a:buAutoNum type="arabicParenBoth"/>
            </a:pPr>
            <a:r>
              <a:rPr lang="en-US" dirty="0"/>
              <a:t>A protocol we can inspect.</a:t>
            </a:r>
          </a:p>
          <a:p>
            <a:pPr marL="228600" indent="-228600">
              <a:buAutoNum type="arabicParenBoth"/>
            </a:pPr>
            <a:r>
              <a:rPr lang="en-US" dirty="0"/>
              <a:t>Backed up by a reference to a technical write up on the threat</a:t>
            </a:r>
          </a:p>
          <a:p>
            <a:pPr marL="228600" indent="-228600">
              <a:buAutoNum type="arabicParenBoth"/>
            </a:pPr>
            <a:r>
              <a:rPr lang="en-US" dirty="0"/>
              <a:t>This happened in June 2024, so it was created and last updated recently</a:t>
            </a:r>
          </a:p>
          <a:p>
            <a:pPr marL="228600" indent="-228600">
              <a:buAutoNum type="arabicParenBoth"/>
            </a:pPr>
            <a:r>
              <a:rPr lang="en-US" dirty="0"/>
              <a:t>On by default in the rule set</a:t>
            </a:r>
          </a:p>
          <a:p>
            <a:pPr marL="228600" indent="-228600">
              <a:buAutoNum type="arabicParenBoth"/>
            </a:pPr>
            <a:endParaRPr lang="en-US" dirty="0"/>
          </a:p>
          <a:p>
            <a:pPr marL="228600" indent="-228600">
              <a:buAutoNum type="arabicParenBoth"/>
            </a:pPr>
            <a:endParaRPr lang="en-US" dirty="0"/>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43</a:t>
            </a:fld>
            <a:endParaRPr lang="en-US" altLang="en-US"/>
          </a:p>
        </p:txBody>
      </p:sp>
    </p:spTree>
    <p:extLst>
      <p:ext uri="{BB962C8B-B14F-4D97-AF65-F5344CB8AC3E}">
        <p14:creationId xmlns:p14="http://schemas.microsoft.com/office/powerpoint/2010/main" val="2653748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for the malware infection on a staff member’s personal device. </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44</a:t>
            </a:fld>
            <a:endParaRPr lang="en-US" altLang="en-US"/>
          </a:p>
        </p:txBody>
      </p:sp>
    </p:spTree>
    <p:extLst>
      <p:ext uri="{BB962C8B-B14F-4D97-AF65-F5344CB8AC3E}">
        <p14:creationId xmlns:p14="http://schemas.microsoft.com/office/powerpoint/2010/main" val="2922005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Zeek for three types of detection workflows: threat intel, host compromise, threat hunting.</a:t>
            </a:r>
          </a:p>
          <a:p>
            <a:endParaRPr lang="en-US" dirty="0"/>
          </a:p>
          <a:p>
            <a:r>
              <a:rPr lang="en-US" dirty="0"/>
              <a:t>By threat intelligence, I mean creating lists of malicious indicators that you can then go block or look for in your other tools.</a:t>
            </a:r>
          </a:p>
          <a:p>
            <a:endParaRPr lang="en-US" dirty="0"/>
          </a:p>
          <a:p>
            <a:r>
              <a:rPr lang="en-US" dirty="0"/>
              <a:t>When we land on a pattern of behavior whose actors we want to block, we have to test it rigorously to make sure it won’t produce false positives. </a:t>
            </a:r>
          </a:p>
          <a:p>
            <a:endParaRPr lang="en-US" dirty="0"/>
          </a:p>
          <a:p>
            <a:r>
              <a:rPr lang="en-US" dirty="0"/>
              <a:t>Second, we’ll use Zeek to detect malicious patterns of behavior on our network to investigate.</a:t>
            </a:r>
          </a:p>
          <a:p>
            <a:endParaRPr lang="en-US" dirty="0"/>
          </a:p>
          <a:p>
            <a:r>
              <a:rPr lang="en-US" dirty="0"/>
              <a:t>Unauthorized scans: Penn attacking the internet</a:t>
            </a:r>
          </a:p>
          <a:p>
            <a:endParaRPr lang="en-US" dirty="0"/>
          </a:p>
          <a:p>
            <a:r>
              <a:rPr lang="en-US" dirty="0" err="1"/>
              <a:t>Cryptomining</a:t>
            </a:r>
            <a:r>
              <a:rPr lang="en-US" dirty="0"/>
              <a:t>: misuse of Penn resources when it’s benign, but can be a sign of host compromise as well.</a:t>
            </a:r>
          </a:p>
          <a:p>
            <a:endParaRPr lang="en-US" dirty="0"/>
          </a:p>
          <a:p>
            <a:r>
              <a:rPr lang="en-US" dirty="0"/>
              <a:t>Cross-Org RDP suggests lateral movement from one host to the next.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45</a:t>
            </a:fld>
            <a:endParaRPr lang="en-US" altLang="en-US"/>
          </a:p>
        </p:txBody>
      </p:sp>
    </p:spTree>
    <p:extLst>
      <p:ext uri="{BB962C8B-B14F-4D97-AF65-F5344CB8AC3E}">
        <p14:creationId xmlns:p14="http://schemas.microsoft.com/office/powerpoint/2010/main" val="3828400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ago, one of centers was in the midst of deploying Falcon when Falcon saved the day.</a:t>
            </a:r>
          </a:p>
          <a:p>
            <a:endParaRPr lang="en-US" dirty="0"/>
          </a:p>
          <a:p>
            <a:r>
              <a:rPr lang="en-US" dirty="0"/>
              <a:t>Falcon had been deployed to end-user workstations, but not their Windows domain servers.</a:t>
            </a:r>
          </a:p>
          <a:p>
            <a:endParaRPr lang="en-US" dirty="0"/>
          </a:p>
          <a:p>
            <a:r>
              <a:rPr lang="en-US" dirty="0"/>
              <a:t>Compromise workstation pivoted to servers, then the domain controller, where they were about to push out ransomware scripts.</a:t>
            </a:r>
          </a:p>
          <a:p>
            <a:endParaRPr lang="en-US" dirty="0"/>
          </a:p>
          <a:p>
            <a:r>
              <a:rPr lang="en-US" dirty="0"/>
              <a:t>When the scripts were deployed to the workstations running Falcon, they alarmed, and we were able to contain the entire environment, eject the intruder, disrupting their OODA loop!</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46</a:t>
            </a:fld>
            <a:endParaRPr lang="en-US" altLang="en-US"/>
          </a:p>
        </p:txBody>
      </p:sp>
    </p:spTree>
    <p:extLst>
      <p:ext uri="{BB962C8B-B14F-4D97-AF65-F5344CB8AC3E}">
        <p14:creationId xmlns:p14="http://schemas.microsoft.com/office/powerpoint/2010/main" val="387506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Does anyone recognize this diagram?</a:t>
            </a:r>
          </a:p>
          <a:p>
            <a:pPr marL="171450" indent="-171450">
              <a:buFont typeface="Arial" panose="020B0604020202020204" pitchFamily="34" charset="0"/>
              <a:buChar char="•"/>
            </a:pPr>
            <a:r>
              <a:rPr lang="en-US" dirty="0"/>
              <a:t>When I was starting out in infosec 16 years ago, this was the talk of the philosophically inclined.</a:t>
            </a:r>
          </a:p>
          <a:p>
            <a:pPr marL="171450" indent="-171450">
              <a:buFont typeface="Arial" panose="020B0604020202020204" pitchFamily="34" charset="0"/>
              <a:buChar char="•"/>
            </a:pPr>
            <a:r>
              <a:rPr lang="en-US" dirty="0"/>
              <a:t>It’s the OODA loop, from John Boyd.</a:t>
            </a:r>
          </a:p>
          <a:p>
            <a:pPr marL="171450" indent="-171450">
              <a:buFont typeface="Arial" panose="020B0604020202020204" pitchFamily="34" charset="0"/>
              <a:buChar char="•"/>
            </a:pPr>
            <a:r>
              <a:rPr lang="en-US" dirty="0"/>
              <a:t>Boyd: fighter pilot, maverick, instrumental in making the F-16 a superior dogfighter</a:t>
            </a:r>
          </a:p>
          <a:p>
            <a:pPr marL="171450" indent="-171450">
              <a:buFont typeface="Arial" panose="020B0604020202020204" pitchFamily="34" charset="0"/>
              <a:buChar char="•"/>
            </a:pPr>
            <a:r>
              <a:rPr lang="en-US" dirty="0"/>
              <a:t>Those of us who like to think about how we do our work like to bring this up in discussions like those we’ll have today</a:t>
            </a:r>
          </a:p>
          <a:p>
            <a:pPr marL="171450" indent="-171450">
              <a:buFont typeface="Arial" panose="020B0604020202020204" pitchFamily="34" charset="0"/>
              <a:buChar char="•"/>
            </a:pPr>
            <a:r>
              <a:rPr lang="en-US" dirty="0"/>
              <a:t>It’s a model for describing your ability to make decisions during an adversarial engagement.</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a:t>
            </a:fld>
            <a:endParaRPr lang="en-US" altLang="en-US"/>
          </a:p>
        </p:txBody>
      </p:sp>
    </p:spTree>
    <p:extLst>
      <p:ext uri="{BB962C8B-B14F-4D97-AF65-F5344CB8AC3E}">
        <p14:creationId xmlns:p14="http://schemas.microsoft.com/office/powerpoint/2010/main" val="703911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problems are technical, but the challenges are organizational.</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47</a:t>
            </a:fld>
            <a:endParaRPr lang="en-US" altLang="en-US"/>
          </a:p>
        </p:txBody>
      </p:sp>
    </p:spTree>
    <p:extLst>
      <p:ext uri="{BB962C8B-B14F-4D97-AF65-F5344CB8AC3E}">
        <p14:creationId xmlns:p14="http://schemas.microsoft.com/office/powerpoint/2010/main" val="82234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9DDC-3EF4-73E7-CC23-9DCB2A5A4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AA607-C6CC-B98E-E746-8FDFABF67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DD59B-BAA3-0275-F3B1-AE6BF59E5EA7}"/>
              </a:ext>
            </a:extLst>
          </p:cNvPr>
          <p:cNvSpPr>
            <a:spLocks noGrp="1"/>
          </p:cNvSpPr>
          <p:nvPr>
            <p:ph type="body" idx="1"/>
          </p:nvPr>
        </p:nvSpPr>
        <p:spPr/>
        <p:txBody>
          <a:bodyPr/>
          <a:lstStyle/>
          <a:p>
            <a:r>
              <a:rPr lang="en-US" dirty="0"/>
              <a:t>This is my key message.</a:t>
            </a:r>
          </a:p>
        </p:txBody>
      </p:sp>
      <p:sp>
        <p:nvSpPr>
          <p:cNvPr id="4" name="Slide Number Placeholder 3">
            <a:extLst>
              <a:ext uri="{FF2B5EF4-FFF2-40B4-BE49-F238E27FC236}">
                <a16:creationId xmlns:a16="http://schemas.microsoft.com/office/drawing/2014/main" id="{F6FA1590-39FA-BC61-CF93-6CE15974D5BB}"/>
              </a:ext>
            </a:extLst>
          </p:cNvPr>
          <p:cNvSpPr>
            <a:spLocks noGrp="1"/>
          </p:cNvSpPr>
          <p:nvPr>
            <p:ph type="sldNum" sz="quarter" idx="5"/>
          </p:nvPr>
        </p:nvSpPr>
        <p:spPr/>
        <p:txBody>
          <a:bodyPr/>
          <a:lstStyle/>
          <a:p>
            <a:pPr>
              <a:defRPr/>
            </a:pPr>
            <a:fld id="{AE28D3F9-A000-E249-A221-05B3BF1FFBDA}" type="slidenum">
              <a:rPr lang="en-US" altLang="en-US" smtClean="0"/>
              <a:pPr>
                <a:defRPr/>
              </a:pPr>
              <a:t>48</a:t>
            </a:fld>
            <a:endParaRPr lang="en-US" altLang="en-US"/>
          </a:p>
        </p:txBody>
      </p:sp>
    </p:spTree>
    <p:extLst>
      <p:ext uri="{BB962C8B-B14F-4D97-AF65-F5344CB8AC3E}">
        <p14:creationId xmlns:p14="http://schemas.microsoft.com/office/powerpoint/2010/main" val="3479030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all slides after are contingency material for likely questions</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49</a:t>
            </a:fld>
            <a:endParaRPr lang="en-US" altLang="en-US"/>
          </a:p>
        </p:txBody>
      </p:sp>
    </p:spTree>
    <p:extLst>
      <p:ext uri="{BB962C8B-B14F-4D97-AF65-F5344CB8AC3E}">
        <p14:creationId xmlns:p14="http://schemas.microsoft.com/office/powerpoint/2010/main" val="3055361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50</a:t>
            </a:fld>
            <a:endParaRPr lang="en-US" altLang="en-US"/>
          </a:p>
        </p:txBody>
      </p:sp>
    </p:spTree>
    <p:extLst>
      <p:ext uri="{BB962C8B-B14F-4D97-AF65-F5344CB8AC3E}">
        <p14:creationId xmlns:p14="http://schemas.microsoft.com/office/powerpoint/2010/main" val="3549836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a mentor encouraged me to do is to build a home lab so you can practice using the technologies you use at work.</a:t>
            </a:r>
          </a:p>
          <a:p>
            <a:endParaRPr lang="en-US" dirty="0"/>
          </a:p>
          <a:p>
            <a:r>
              <a:rPr lang="en-US" dirty="0"/>
              <a:t>This is a model of my home network.</a:t>
            </a:r>
          </a:p>
          <a:p>
            <a:endParaRPr lang="en-US" dirty="0"/>
          </a:p>
          <a:p>
            <a:r>
              <a:rPr lang="en-US" dirty="0"/>
              <a:t>There are open source and free solutions you can use to implement this stuff at home, and I encourage you to do this.</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53</a:t>
            </a:fld>
            <a:endParaRPr lang="en-US" altLang="en-US"/>
          </a:p>
        </p:txBody>
      </p:sp>
    </p:spTree>
    <p:extLst>
      <p:ext uri="{BB962C8B-B14F-4D97-AF65-F5344CB8AC3E}">
        <p14:creationId xmlns:p14="http://schemas.microsoft.com/office/powerpoint/2010/main" val="964650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t>
            </a:r>
            <a:r>
              <a:rPr lang="en-US" dirty="0" err="1"/>
              <a:t>Bejtlich</a:t>
            </a:r>
            <a:r>
              <a:rPr lang="en-US" dirty="0"/>
              <a:t> was an early proponent of bringing the practice of network security monitoring out of government for all networks, not just government networks. His first book, </a:t>
            </a:r>
            <a:r>
              <a:rPr lang="en-US" i="1" dirty="0"/>
              <a:t>The Tao of Network Security Monitoring</a:t>
            </a:r>
            <a:r>
              <a:rPr lang="en-US" i="0" dirty="0"/>
              <a:t> describes his methodology, but </a:t>
            </a:r>
            <a:r>
              <a:rPr lang="en-US" i="1" dirty="0"/>
              <a:t>The Practice of Network Security Monitoring</a:t>
            </a:r>
            <a:r>
              <a:rPr lang="en-US" i="0" dirty="0"/>
              <a:t> explains the concept as it shows you how to deploy tools like Zeek.</a:t>
            </a:r>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54</a:t>
            </a:fld>
            <a:endParaRPr lang="en-US" altLang="en-US"/>
          </a:p>
        </p:txBody>
      </p:sp>
    </p:spTree>
    <p:extLst>
      <p:ext uri="{BB962C8B-B14F-4D97-AF65-F5344CB8AC3E}">
        <p14:creationId xmlns:p14="http://schemas.microsoft.com/office/powerpoint/2010/main" val="279190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Penn does far more in the realm of security planning and operations than what I’m about to go into depth talking about. Instead I’m going to demonstrate how some of our tools work together during incident response.</a:t>
            </a:r>
          </a:p>
          <a:p>
            <a:endParaRPr lang="en-US" dirty="0"/>
          </a:p>
          <a:p>
            <a:r>
              <a:rPr lang="en-US" dirty="0"/>
              <a:t>Most of the things on this page are things you’ve been learning about as security controls, but here at Penn, they’re implemented outside of the security department. I’ll focus this talk on the things I spend more of my time on and that drive incident detection and response. </a:t>
            </a:r>
          </a:p>
          <a:p>
            <a:endParaRPr lang="en-US" dirty="0"/>
          </a:p>
          <a:p>
            <a:r>
              <a:rPr lang="en-US" dirty="0"/>
              <a:t>&lt; walk through list explaining who does each, especially how OIS doesn’t run firewalls and IAM, operational IT teams do&gt;</a:t>
            </a:r>
          </a:p>
          <a:p>
            <a:endParaRPr lang="en-US" dirty="0"/>
          </a:p>
          <a:p>
            <a:endParaRPr lang="en-US" dirty="0"/>
          </a:p>
          <a:p>
            <a:pPr marL="171450" indent="-171450">
              <a:buFont typeface="Arial" panose="020B0604020202020204" pitchFamily="34" charset="0"/>
              <a:buChar char="•"/>
            </a:pPr>
            <a:r>
              <a:rPr lang="en-US" i="0" dirty="0"/>
              <a:t>Policies:</a:t>
            </a:r>
          </a:p>
          <a:p>
            <a:pPr marL="628650" lvl="1" indent="-171450">
              <a:buFont typeface="Arial" panose="020B0604020202020204" pitchFamily="34" charset="0"/>
              <a:buChar char="•"/>
            </a:pPr>
            <a:r>
              <a:rPr lang="en-US" i="0" dirty="0"/>
              <a:t>IT governance on how we should do IT policy making</a:t>
            </a:r>
          </a:p>
          <a:p>
            <a:pPr marL="628650" lvl="1" indent="-171450">
              <a:buFont typeface="Arial" panose="020B0604020202020204" pitchFamily="34" charset="0"/>
              <a:buChar char="•"/>
            </a:pPr>
            <a:r>
              <a:rPr lang="en-US" i="0" dirty="0"/>
              <a:t>IT Security Policy for the controls we all must use</a:t>
            </a:r>
          </a:p>
          <a:p>
            <a:pPr marL="628650" lvl="1" indent="-171450">
              <a:buFont typeface="Arial" panose="020B0604020202020204" pitchFamily="34" charset="0"/>
              <a:buChar char="•"/>
            </a:pPr>
            <a:r>
              <a:rPr lang="en-US" i="0" dirty="0"/>
              <a:t>Data Risk Classification to spell out what data are public, sensitive, and regulated.</a:t>
            </a:r>
          </a:p>
          <a:p>
            <a:pPr marL="628650" lvl="1" indent="-171450">
              <a:buFont typeface="Arial" panose="020B0604020202020204" pitchFamily="34" charset="0"/>
              <a:buChar char="•"/>
            </a:pPr>
            <a:r>
              <a:rPr lang="en-US" i="0" dirty="0"/>
              <a:t>Standards and guidelines for things like password complexity requirements, what to log, etc.</a:t>
            </a:r>
          </a:p>
          <a:p>
            <a:pPr marL="171450" lvl="0" indent="-171450">
              <a:buFont typeface="Arial" panose="020B0604020202020204" pitchFamily="34" charset="0"/>
              <a:buChar char="•"/>
            </a:pPr>
            <a:r>
              <a:rPr lang="en-US" i="0" dirty="0"/>
              <a:t>Change control: the effort to coordinate the schedule of major changes and reconfigurations so that we don’t cause an outage.</a:t>
            </a:r>
          </a:p>
          <a:p>
            <a:pPr marL="628650" lvl="1" indent="-171450">
              <a:buFont typeface="Arial" panose="020B0604020202020204" pitchFamily="34" charset="0"/>
              <a:buChar char="•"/>
            </a:pPr>
            <a:r>
              <a:rPr lang="en-US" i="0" dirty="0"/>
              <a:t>Not part of OIS, managed by the operations teams deploying our infrastructure</a:t>
            </a:r>
          </a:p>
          <a:p>
            <a:pPr marL="171450" lvl="0" indent="-171450">
              <a:buFont typeface="Arial" panose="020B0604020202020204" pitchFamily="34" charset="0"/>
              <a:buChar char="•"/>
            </a:pPr>
            <a:r>
              <a:rPr lang="en-US" i="0" dirty="0"/>
              <a:t>Continuous improvement:</a:t>
            </a:r>
          </a:p>
          <a:p>
            <a:pPr marL="628650" lvl="1" indent="-171450">
              <a:buFont typeface="Arial" panose="020B0604020202020204" pitchFamily="34" charset="0"/>
              <a:buChar char="•"/>
            </a:pPr>
            <a:r>
              <a:rPr lang="en-US" i="0" dirty="0"/>
              <a:t>YubiKey roll-out</a:t>
            </a:r>
          </a:p>
          <a:p>
            <a:pPr marL="628650" lvl="1" indent="-171450">
              <a:buFont typeface="Arial" panose="020B0604020202020204" pitchFamily="34" charset="0"/>
              <a:buChar char="•"/>
            </a:pPr>
            <a:r>
              <a:rPr lang="en-US" i="0" dirty="0"/>
              <a:t>YubiKey + PIN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5</a:t>
            </a:fld>
            <a:endParaRPr lang="en-US" altLang="en-US"/>
          </a:p>
        </p:txBody>
      </p:sp>
    </p:spTree>
    <p:extLst>
      <p:ext uri="{BB962C8B-B14F-4D97-AF65-F5344CB8AC3E}">
        <p14:creationId xmlns:p14="http://schemas.microsoft.com/office/powerpoint/2010/main" val="351520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representation of a network like Penn’s. Some things to keep in mind.</a:t>
            </a:r>
          </a:p>
          <a:p>
            <a:endParaRPr lang="en-US" dirty="0"/>
          </a:p>
          <a:p>
            <a:pPr marL="171450" indent="-171450">
              <a:buFont typeface="Arial" panose="020B0604020202020204" pitchFamily="34" charset="0"/>
              <a:buChar char="•"/>
            </a:pPr>
            <a:r>
              <a:rPr lang="en-US" dirty="0"/>
              <a:t>Every network is the product of your company’s history, geography, budget, in-house expertise, and management style. They’re truly socio-technical systems.</a:t>
            </a:r>
          </a:p>
          <a:p>
            <a:pPr marL="171450" indent="-171450">
              <a:buFont typeface="Arial" panose="020B0604020202020204" pitchFamily="34" charset="0"/>
              <a:buChar char="•"/>
            </a:pPr>
            <a:r>
              <a:rPr lang="en-US" dirty="0"/>
              <a:t>Anyone know what an Autonomous System is? Penn registered for one in 1985.</a:t>
            </a:r>
          </a:p>
          <a:p>
            <a:pPr marL="171450" indent="-171450">
              <a:buFont typeface="Arial" panose="020B0604020202020204" pitchFamily="34" charset="0"/>
              <a:buChar char="•"/>
            </a:pPr>
            <a:r>
              <a:rPr lang="en-US" dirty="0"/>
              <a:t>Enclave:</a:t>
            </a:r>
          </a:p>
          <a:p>
            <a:pPr marL="628650" lvl="1" indent="-171450">
              <a:buFont typeface="Arial" panose="020B0604020202020204" pitchFamily="34" charset="0"/>
              <a:buChar char="•"/>
            </a:pPr>
            <a:r>
              <a:rPr lang="en-US" dirty="0"/>
              <a:t>These are your typical on-prem, enterprise services (web, apps, email), and services for those services (file share, AD, IAM)</a:t>
            </a:r>
          </a:p>
          <a:p>
            <a:pPr marL="628650" lvl="1" indent="-171450">
              <a:buFont typeface="Arial" panose="020B0604020202020204" pitchFamily="34" charset="0"/>
              <a:buChar char="•"/>
            </a:pPr>
            <a:r>
              <a:rPr lang="en-US" dirty="0"/>
              <a:t>A shop like ISC will systems like this.</a:t>
            </a:r>
          </a:p>
          <a:p>
            <a:pPr marL="171450" lvl="0" indent="-171450">
              <a:buFont typeface="Arial" panose="020B0604020202020204" pitchFamily="34" charset="0"/>
              <a:buChar char="•"/>
            </a:pPr>
            <a:r>
              <a:rPr lang="en-US" dirty="0"/>
              <a:t>Other enclaves:</a:t>
            </a:r>
          </a:p>
          <a:p>
            <a:pPr marL="628650" lvl="1" indent="-171450">
              <a:buFont typeface="Arial" panose="020B0604020202020204" pitchFamily="34" charset="0"/>
              <a:buChar char="•"/>
            </a:pPr>
            <a:r>
              <a:rPr lang="en-US" dirty="0"/>
              <a:t>It’s pretty typical for enterprises to segment off workstations from their shared services</a:t>
            </a:r>
          </a:p>
          <a:p>
            <a:pPr marL="628650" lvl="1" indent="-171450">
              <a:buFont typeface="Arial" panose="020B0604020202020204" pitchFamily="34" charset="0"/>
              <a:buChar char="•"/>
            </a:pPr>
            <a:r>
              <a:rPr lang="en-US" dirty="0"/>
              <a:t>At Penn, this is often done at the School or Center level</a:t>
            </a:r>
          </a:p>
          <a:p>
            <a:pPr marL="628650" lvl="1" indent="-171450">
              <a:buFont typeface="Arial" panose="020B0604020202020204" pitchFamily="34" charset="0"/>
              <a:buChar char="•"/>
            </a:pPr>
            <a:r>
              <a:rPr lang="en-US" dirty="0"/>
              <a:t>And by the way: for those Schools and Centers with big IT shops, this can also be a set of enclaves, replicating a lot of the Enclave</a:t>
            </a:r>
          </a:p>
          <a:p>
            <a:pPr marL="171450" lvl="0" indent="-171450">
              <a:buFont typeface="Arial" panose="020B0604020202020204" pitchFamily="34" charset="0"/>
              <a:buChar char="•"/>
            </a:pPr>
            <a:r>
              <a:rPr lang="en-US" dirty="0"/>
              <a:t>Outside of enclaves:</a:t>
            </a:r>
          </a:p>
          <a:p>
            <a:pPr marL="628650" lvl="1" indent="-171450">
              <a:buFont typeface="Arial" panose="020B0604020202020204" pitchFamily="34" charset="0"/>
              <a:buChar char="•"/>
            </a:pPr>
            <a:r>
              <a:rPr lang="en-US" dirty="0"/>
              <a:t>Managed workstations</a:t>
            </a:r>
          </a:p>
          <a:p>
            <a:pPr marL="628650" lvl="1" indent="-171450">
              <a:buFont typeface="Arial" panose="020B0604020202020204" pitchFamily="34" charset="0"/>
              <a:buChar char="•"/>
            </a:pPr>
            <a:r>
              <a:rPr lang="en-US" dirty="0"/>
              <a:t>Unmanaged workstations (personal devices)</a:t>
            </a:r>
          </a:p>
          <a:p>
            <a:pPr marL="171450" lvl="0" indent="-171450">
              <a:buFont typeface="Arial" panose="020B0604020202020204" pitchFamily="34" charset="0"/>
              <a:buChar char="•"/>
            </a:pPr>
            <a:r>
              <a:rPr lang="en-US" dirty="0"/>
              <a:t>Border firewall</a:t>
            </a:r>
          </a:p>
          <a:p>
            <a:pPr marL="628650" lvl="1" indent="-171450">
              <a:buFont typeface="Arial" panose="020B0604020202020204" pitchFamily="34" charset="0"/>
              <a:buChar char="•"/>
            </a:pPr>
            <a:r>
              <a:rPr lang="en-US" dirty="0"/>
              <a:t>This didn’t exist when I started!</a:t>
            </a:r>
          </a:p>
          <a:p>
            <a:pPr marL="628650" lvl="1" indent="-171450">
              <a:buFont typeface="Arial" panose="020B0604020202020204" pitchFamily="34" charset="0"/>
              <a:buChar char="•"/>
            </a:pPr>
            <a:r>
              <a:rPr lang="en-US" dirty="0"/>
              <a:t>It made the local news when it was deployed.</a:t>
            </a:r>
          </a:p>
          <a:p>
            <a:pPr marL="628650" lvl="1" indent="-171450">
              <a:buFont typeface="Arial" panose="020B0604020202020204" pitchFamily="34" charset="0"/>
              <a:buChar char="•"/>
            </a:pPr>
            <a:r>
              <a:rPr lang="en-US" dirty="0"/>
              <a:t>It’s best practice to use default deny.</a:t>
            </a:r>
          </a:p>
          <a:p>
            <a:pPr marL="171450" lvl="0" indent="-171450">
              <a:buFont typeface="Arial" panose="020B0604020202020204" pitchFamily="34" charset="0"/>
              <a:buChar char="•"/>
            </a:pPr>
            <a:r>
              <a:rPr lang="en-US" dirty="0"/>
              <a:t>Cloud services:</a:t>
            </a:r>
          </a:p>
          <a:p>
            <a:pPr marL="628650" lvl="1" indent="-171450">
              <a:buFont typeface="Arial" panose="020B0604020202020204" pitchFamily="34" charset="0"/>
              <a:buChar char="•"/>
            </a:pPr>
            <a:r>
              <a:rPr lang="en-US" dirty="0" err="1"/>
              <a:t>Crowdstrike</a:t>
            </a:r>
            <a:endParaRPr lang="en-US" dirty="0"/>
          </a:p>
          <a:p>
            <a:pPr marL="628650" lvl="1" indent="-171450">
              <a:buFont typeface="Arial" panose="020B0604020202020204" pitchFamily="34" charset="0"/>
              <a:buChar char="•"/>
            </a:pPr>
            <a:r>
              <a:rPr lang="en-US" dirty="0"/>
              <a:t>Have you seen </a:t>
            </a:r>
            <a:r>
              <a:rPr lang="en-US" dirty="0" err="1"/>
              <a:t>Iaas</a:t>
            </a:r>
            <a:r>
              <a:rPr lang="en-US" dirty="0"/>
              <a:t> and Saas? Anyone know which logo that is?</a:t>
            </a:r>
          </a:p>
          <a:p>
            <a:pPr marL="171450" lvl="0" indent="-171450">
              <a:buFont typeface="Arial" panose="020B0604020202020204" pitchFamily="34" charset="0"/>
              <a:buChar char="•"/>
            </a:pPr>
            <a:r>
              <a:rPr lang="en-US" dirty="0"/>
              <a:t>VPN links</a:t>
            </a:r>
          </a:p>
          <a:p>
            <a:pPr marL="171450" lvl="0" indent="-171450">
              <a:buFont typeface="Arial" panose="020B0604020202020204" pitchFamily="34" charset="0"/>
              <a:buChar char="•"/>
            </a:pPr>
            <a:r>
              <a:rPr lang="en-US" dirty="0"/>
              <a:t>Remote users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7</a:t>
            </a:fld>
            <a:endParaRPr lang="en-US" altLang="en-US"/>
          </a:p>
        </p:txBody>
      </p:sp>
    </p:spTree>
    <p:extLst>
      <p:ext uri="{BB962C8B-B14F-4D97-AF65-F5344CB8AC3E}">
        <p14:creationId xmlns:p14="http://schemas.microsoft.com/office/powerpoint/2010/main" val="380004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captures the exciting challenge of inventorying your IT assets at a university.</a:t>
            </a:r>
          </a:p>
          <a:p>
            <a:endParaRPr lang="en-US" dirty="0"/>
          </a:p>
          <a:p>
            <a:r>
              <a:rPr lang="en-US" dirty="0"/>
              <a:t>Penn operates four IPv4 /16 CIDR networks, so we have 260k public IPv4 addresses.</a:t>
            </a:r>
          </a:p>
          <a:p>
            <a:endParaRPr lang="en-US" dirty="0"/>
          </a:p>
          <a:p>
            <a:r>
              <a:rPr lang="en-US" dirty="0"/>
              <a:t>Additionally, we NAT portions of the network into RFC 1918 space, giving us even more IPv4 addresses.</a:t>
            </a:r>
          </a:p>
          <a:p>
            <a:endParaRPr lang="en-US" dirty="0"/>
          </a:p>
          <a:p>
            <a:r>
              <a:rPr lang="en-US" dirty="0"/>
              <a:t>We operate an IPv6 /32 CIDR network, giving us 2^96 or 7.9 * 10^28 IPv6 addresses.</a:t>
            </a:r>
          </a:p>
          <a:p>
            <a:endParaRPr lang="en-US" dirty="0"/>
          </a:p>
          <a:p>
            <a:r>
              <a:rPr lang="en-US" dirty="0"/>
              <a:t>Clockwise:</a:t>
            </a:r>
          </a:p>
          <a:p>
            <a:endParaRPr lang="en-US" dirty="0"/>
          </a:p>
          <a:p>
            <a:r>
              <a:rPr lang="en-US" dirty="0"/>
              <a:t>	* Endpoints on your network</a:t>
            </a:r>
          </a:p>
          <a:p>
            <a:r>
              <a:rPr lang="en-US" dirty="0"/>
              <a:t>	* Endpoints off of your network</a:t>
            </a:r>
          </a:p>
          <a:p>
            <a:r>
              <a:rPr lang="en-US" dirty="0"/>
              <a:t>	* Endpoints you own</a:t>
            </a:r>
          </a:p>
          <a:p>
            <a:r>
              <a:rPr lang="en-US" dirty="0"/>
              <a:t>	</a:t>
            </a:r>
          </a:p>
          <a:p>
            <a:r>
              <a:rPr lang="en-US" dirty="0"/>
              <a:t>We have IaaS assets run by different IT operations teams that coordinate at a high level, but that generally do their own thing.</a:t>
            </a:r>
          </a:p>
          <a:p>
            <a:endParaRPr lang="en-US" dirty="0"/>
          </a:p>
          <a:p>
            <a:r>
              <a:rPr lang="en-US" dirty="0"/>
              <a:t>Some network endpoints are extremely sticky. I’m sure we’ve had some endpoints that have been using the same IP address for decades. My team just decommissioned a host that had been using the same IP address for over a decade.</a:t>
            </a:r>
          </a:p>
          <a:p>
            <a:endParaRPr lang="en-US" dirty="0"/>
          </a:p>
          <a:p>
            <a:r>
              <a:rPr lang="en-US" dirty="0"/>
              <a:t>At the same time, some hosts are extremely transient. Personal devices, virtual machines.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8</a:t>
            </a:fld>
            <a:endParaRPr lang="en-US" altLang="en-US"/>
          </a:p>
        </p:txBody>
      </p:sp>
    </p:spTree>
    <p:extLst>
      <p:ext uri="{BB962C8B-B14F-4D97-AF65-F5344CB8AC3E}">
        <p14:creationId xmlns:p14="http://schemas.microsoft.com/office/powerpoint/2010/main" val="339522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11</a:t>
            </a:fld>
            <a:endParaRPr lang="en-US" altLang="en-US"/>
          </a:p>
        </p:txBody>
      </p:sp>
    </p:spTree>
    <p:extLst>
      <p:ext uri="{BB962C8B-B14F-4D97-AF65-F5344CB8AC3E}">
        <p14:creationId xmlns:p14="http://schemas.microsoft.com/office/powerpoint/2010/main" val="96750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together our reference network and our Venn diagram: these are the things we have to keep track of.</a:t>
            </a:r>
          </a:p>
        </p:txBody>
      </p:sp>
      <p:sp>
        <p:nvSpPr>
          <p:cNvPr id="4" name="Slide Number Placeholder 3"/>
          <p:cNvSpPr>
            <a:spLocks noGrp="1"/>
          </p:cNvSpPr>
          <p:nvPr>
            <p:ph type="sldNum" sz="quarter" idx="5"/>
          </p:nvPr>
        </p:nvSpPr>
        <p:spPr/>
        <p:txBody>
          <a:bodyPr/>
          <a:lstStyle/>
          <a:p>
            <a:pPr>
              <a:defRPr/>
            </a:pPr>
            <a:fld id="{AE28D3F9-A000-E249-A221-05B3BF1FFBDA}" type="slidenum">
              <a:rPr lang="en-US" altLang="en-US" smtClean="0"/>
              <a:pPr>
                <a:defRPr/>
              </a:pPr>
              <a:t>12</a:t>
            </a:fld>
            <a:endParaRPr lang="en-US" altLang="en-US"/>
          </a:p>
        </p:txBody>
      </p:sp>
    </p:spTree>
    <p:extLst>
      <p:ext uri="{BB962C8B-B14F-4D97-AF65-F5344CB8AC3E}">
        <p14:creationId xmlns:p14="http://schemas.microsoft.com/office/powerpoint/2010/main" val="384254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BD633-6A48-C5A5-0825-E85CAC020281}"/>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EF44321C-54F9-16B8-3C23-FDBA3C754AD8}"/>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 name="Straight Connector 5">
            <a:extLst>
              <a:ext uri="{FF2B5EF4-FFF2-40B4-BE49-F238E27FC236}">
                <a16:creationId xmlns:a16="http://schemas.microsoft.com/office/drawing/2014/main" id="{BAA9C0DE-6797-44AE-B6BD-49C8799B90E4}"/>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C2AE65F2-7D75-CD42-7620-66C1CE601E20}"/>
              </a:ext>
            </a:extLst>
          </p:cNvPr>
          <p:cNvSpPr>
            <a:spLocks noGrp="1"/>
          </p:cNvSpPr>
          <p:nvPr>
            <p:ph type="dt" sz="half" idx="10"/>
          </p:nvPr>
        </p:nvSpPr>
        <p:spPr/>
        <p:txBody>
          <a:bodyPr/>
          <a:lstStyle>
            <a:lvl1pPr>
              <a:defRPr/>
            </a:lvl1pPr>
          </a:lstStyle>
          <a:p>
            <a:pPr>
              <a:defRPr/>
            </a:pPr>
            <a:fld id="{3EE558B0-6634-6C4E-B520-DC01421B12F9}" type="datetime1">
              <a:rPr lang="en-US"/>
              <a:pPr>
                <a:defRPr/>
              </a:pPr>
              <a:t>4/6/26</a:t>
            </a:fld>
            <a:endParaRPr lang="en-US"/>
          </a:p>
        </p:txBody>
      </p:sp>
      <p:sp>
        <p:nvSpPr>
          <p:cNvPr id="8" name="Footer Placeholder 4">
            <a:extLst>
              <a:ext uri="{FF2B5EF4-FFF2-40B4-BE49-F238E27FC236}">
                <a16:creationId xmlns:a16="http://schemas.microsoft.com/office/drawing/2014/main" id="{8C984DFC-288B-964F-E8D9-57BF0420136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666AE1A-3962-B9F8-ABBD-C3AF86B33FE7}"/>
              </a:ext>
            </a:extLst>
          </p:cNvPr>
          <p:cNvSpPr>
            <a:spLocks noGrp="1"/>
          </p:cNvSpPr>
          <p:nvPr>
            <p:ph type="sldNum" sz="quarter" idx="12"/>
          </p:nvPr>
        </p:nvSpPr>
        <p:spPr/>
        <p:txBody>
          <a:bodyPr/>
          <a:lstStyle>
            <a:lvl1pPr>
              <a:defRPr smtClean="0"/>
            </a:lvl1pPr>
          </a:lstStyle>
          <a:p>
            <a:pPr>
              <a:defRPr/>
            </a:pPr>
            <a:fld id="{ED7DDC0B-099C-8147-AB96-152A472813CA}" type="slidenum">
              <a:rPr lang="en-US" altLang="en-US"/>
              <a:pPr>
                <a:defRPr/>
              </a:pPr>
              <a:t>‹#›</a:t>
            </a:fld>
            <a:endParaRPr lang="en-US" altLang="en-US"/>
          </a:p>
        </p:txBody>
      </p:sp>
    </p:spTree>
    <p:extLst>
      <p:ext uri="{BB962C8B-B14F-4D97-AF65-F5344CB8AC3E}">
        <p14:creationId xmlns:p14="http://schemas.microsoft.com/office/powerpoint/2010/main" val="10366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25620E-C373-939D-FD15-2A1C6BC077C5}"/>
              </a:ext>
            </a:extLst>
          </p:cNvPr>
          <p:cNvSpPr>
            <a:spLocks noGrp="1"/>
          </p:cNvSpPr>
          <p:nvPr>
            <p:ph type="dt" sz="half" idx="10"/>
          </p:nvPr>
        </p:nvSpPr>
        <p:spPr/>
        <p:txBody>
          <a:bodyPr/>
          <a:lstStyle>
            <a:lvl1pPr>
              <a:defRPr/>
            </a:lvl1pPr>
          </a:lstStyle>
          <a:p>
            <a:pPr>
              <a:defRPr/>
            </a:pPr>
            <a:fld id="{2F9FAEC3-D5CB-D246-884B-09676D92CA37}" type="datetime1">
              <a:rPr lang="en-US"/>
              <a:pPr>
                <a:defRPr/>
              </a:pPr>
              <a:t>4/6/26</a:t>
            </a:fld>
            <a:endParaRPr lang="en-US"/>
          </a:p>
        </p:txBody>
      </p:sp>
      <p:sp>
        <p:nvSpPr>
          <p:cNvPr id="5" name="Footer Placeholder 4">
            <a:extLst>
              <a:ext uri="{FF2B5EF4-FFF2-40B4-BE49-F238E27FC236}">
                <a16:creationId xmlns:a16="http://schemas.microsoft.com/office/drawing/2014/main" id="{2FF6EEA2-6304-B78C-52C6-2EEB84E39F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137B2A-FE97-3C87-BE73-46F2CBBAB57E}"/>
              </a:ext>
            </a:extLst>
          </p:cNvPr>
          <p:cNvSpPr>
            <a:spLocks noGrp="1"/>
          </p:cNvSpPr>
          <p:nvPr>
            <p:ph type="sldNum" sz="quarter" idx="12"/>
          </p:nvPr>
        </p:nvSpPr>
        <p:spPr/>
        <p:txBody>
          <a:bodyPr/>
          <a:lstStyle>
            <a:lvl1pPr>
              <a:defRPr/>
            </a:lvl1pPr>
          </a:lstStyle>
          <a:p>
            <a:pPr>
              <a:defRPr/>
            </a:pPr>
            <a:fld id="{E296C12A-DCF0-6443-A96B-9B57CAE6F42D}" type="slidenum">
              <a:rPr lang="en-US" altLang="en-US"/>
              <a:pPr>
                <a:defRPr/>
              </a:pPr>
              <a:t>‹#›</a:t>
            </a:fld>
            <a:endParaRPr lang="en-US" altLang="en-US"/>
          </a:p>
        </p:txBody>
      </p:sp>
    </p:spTree>
    <p:extLst>
      <p:ext uri="{BB962C8B-B14F-4D97-AF65-F5344CB8AC3E}">
        <p14:creationId xmlns:p14="http://schemas.microsoft.com/office/powerpoint/2010/main" val="115292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8FA25-D31A-A9C9-4EFC-2BB8350F0D50}"/>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15F5E43-F5E6-52DC-93F0-7BDEC39CE08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C447F16-F3A2-7CAD-F2BD-A1B9EE0F3B70}"/>
              </a:ext>
            </a:extLst>
          </p:cNvPr>
          <p:cNvSpPr>
            <a:spLocks noGrp="1"/>
          </p:cNvSpPr>
          <p:nvPr>
            <p:ph type="dt" sz="half" idx="10"/>
          </p:nvPr>
        </p:nvSpPr>
        <p:spPr/>
        <p:txBody>
          <a:bodyPr/>
          <a:lstStyle>
            <a:lvl1pPr>
              <a:defRPr/>
            </a:lvl1pPr>
          </a:lstStyle>
          <a:p>
            <a:pPr>
              <a:defRPr/>
            </a:pPr>
            <a:fld id="{18AC514A-7453-C547-AD4C-A17933174BCE}" type="datetime1">
              <a:rPr lang="en-US"/>
              <a:pPr>
                <a:defRPr/>
              </a:pPr>
              <a:t>4/6/26</a:t>
            </a:fld>
            <a:endParaRPr lang="en-US"/>
          </a:p>
        </p:txBody>
      </p:sp>
      <p:sp>
        <p:nvSpPr>
          <p:cNvPr id="7" name="Footer Placeholder 4">
            <a:extLst>
              <a:ext uri="{FF2B5EF4-FFF2-40B4-BE49-F238E27FC236}">
                <a16:creationId xmlns:a16="http://schemas.microsoft.com/office/drawing/2014/main" id="{984E7A50-E120-0279-98B0-9036368E681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A94E82C-1C7A-106D-D614-C2D9E4A6458A}"/>
              </a:ext>
            </a:extLst>
          </p:cNvPr>
          <p:cNvSpPr>
            <a:spLocks noGrp="1"/>
          </p:cNvSpPr>
          <p:nvPr>
            <p:ph type="sldNum" sz="quarter" idx="12"/>
          </p:nvPr>
        </p:nvSpPr>
        <p:spPr/>
        <p:txBody>
          <a:bodyPr/>
          <a:lstStyle>
            <a:lvl1pPr>
              <a:defRPr smtClean="0"/>
            </a:lvl1pPr>
          </a:lstStyle>
          <a:p>
            <a:pPr>
              <a:defRPr/>
            </a:pPr>
            <a:fld id="{785296ED-DFB2-1940-9886-E581E3730117}" type="slidenum">
              <a:rPr lang="en-US" altLang="en-US"/>
              <a:pPr>
                <a:defRPr/>
              </a:pPr>
              <a:t>‹#›</a:t>
            </a:fld>
            <a:endParaRPr lang="en-US" altLang="en-US"/>
          </a:p>
        </p:txBody>
      </p:sp>
    </p:spTree>
    <p:extLst>
      <p:ext uri="{BB962C8B-B14F-4D97-AF65-F5344CB8AC3E}">
        <p14:creationId xmlns:p14="http://schemas.microsoft.com/office/powerpoint/2010/main" val="195954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7E0E5C-54F0-FDD2-41BF-B1A91630CED0}"/>
              </a:ext>
            </a:extLst>
          </p:cNvPr>
          <p:cNvSpPr>
            <a:spLocks noGrp="1"/>
          </p:cNvSpPr>
          <p:nvPr>
            <p:ph type="dt" sz="half" idx="10"/>
          </p:nvPr>
        </p:nvSpPr>
        <p:spPr/>
        <p:txBody>
          <a:bodyPr/>
          <a:lstStyle>
            <a:lvl1pPr>
              <a:defRPr/>
            </a:lvl1pPr>
          </a:lstStyle>
          <a:p>
            <a:pPr>
              <a:defRPr/>
            </a:pPr>
            <a:fld id="{30AD0177-2448-2845-BE19-19AFF8B84299}" type="datetime1">
              <a:rPr lang="en-US"/>
              <a:pPr>
                <a:defRPr/>
              </a:pPr>
              <a:t>4/6/26</a:t>
            </a:fld>
            <a:endParaRPr lang="en-US"/>
          </a:p>
        </p:txBody>
      </p:sp>
      <p:sp>
        <p:nvSpPr>
          <p:cNvPr id="5" name="Footer Placeholder 4">
            <a:extLst>
              <a:ext uri="{FF2B5EF4-FFF2-40B4-BE49-F238E27FC236}">
                <a16:creationId xmlns:a16="http://schemas.microsoft.com/office/drawing/2014/main" id="{B68DFC4E-D53E-3452-FA02-DCB4C5DB49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E467D5-328A-F4D4-DC02-7D1085973A8F}"/>
              </a:ext>
            </a:extLst>
          </p:cNvPr>
          <p:cNvSpPr>
            <a:spLocks noGrp="1"/>
          </p:cNvSpPr>
          <p:nvPr>
            <p:ph type="sldNum" sz="quarter" idx="12"/>
          </p:nvPr>
        </p:nvSpPr>
        <p:spPr/>
        <p:txBody>
          <a:bodyPr/>
          <a:lstStyle>
            <a:lvl1pPr>
              <a:defRPr/>
            </a:lvl1pPr>
          </a:lstStyle>
          <a:p>
            <a:pPr>
              <a:defRPr/>
            </a:pPr>
            <a:fld id="{D58E7953-A58A-2048-9973-2877D1DD2FE7}" type="slidenum">
              <a:rPr lang="en-US" altLang="en-US"/>
              <a:pPr>
                <a:defRPr/>
              </a:pPr>
              <a:t>‹#›</a:t>
            </a:fld>
            <a:endParaRPr lang="en-US" altLang="en-US"/>
          </a:p>
        </p:txBody>
      </p:sp>
    </p:spTree>
    <p:extLst>
      <p:ext uri="{BB962C8B-B14F-4D97-AF65-F5344CB8AC3E}">
        <p14:creationId xmlns:p14="http://schemas.microsoft.com/office/powerpoint/2010/main" val="66437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A0CB00-4164-039F-8CA4-D525B72F3220}"/>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D59EEAA4-8565-A1FE-2428-4FCE022AA194}"/>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 name="Straight Connector 5">
            <a:extLst>
              <a:ext uri="{FF2B5EF4-FFF2-40B4-BE49-F238E27FC236}">
                <a16:creationId xmlns:a16="http://schemas.microsoft.com/office/drawing/2014/main" id="{2063B0CC-B0FC-0CAE-22FB-E885BE419DE7}"/>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AF7AC5FA-6DD9-F5FE-9AB7-04D121F1A3B5}"/>
              </a:ext>
            </a:extLst>
          </p:cNvPr>
          <p:cNvSpPr>
            <a:spLocks noGrp="1"/>
          </p:cNvSpPr>
          <p:nvPr>
            <p:ph type="dt" sz="half" idx="10"/>
          </p:nvPr>
        </p:nvSpPr>
        <p:spPr/>
        <p:txBody>
          <a:bodyPr/>
          <a:lstStyle>
            <a:lvl1pPr>
              <a:defRPr/>
            </a:lvl1pPr>
          </a:lstStyle>
          <a:p>
            <a:pPr>
              <a:defRPr/>
            </a:pPr>
            <a:fld id="{52F649F9-26EE-3747-83CA-3F780275FB2A}" type="datetime1">
              <a:rPr lang="en-US"/>
              <a:pPr>
                <a:defRPr/>
              </a:pPr>
              <a:t>4/6/26</a:t>
            </a:fld>
            <a:endParaRPr lang="en-US"/>
          </a:p>
        </p:txBody>
      </p:sp>
      <p:sp>
        <p:nvSpPr>
          <p:cNvPr id="8" name="Footer Placeholder 4">
            <a:extLst>
              <a:ext uri="{FF2B5EF4-FFF2-40B4-BE49-F238E27FC236}">
                <a16:creationId xmlns:a16="http://schemas.microsoft.com/office/drawing/2014/main" id="{17DADECE-8927-DED2-B65C-2493709DC4E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D92AF57-D440-4F49-73F2-4FF4AD02CA0B}"/>
              </a:ext>
            </a:extLst>
          </p:cNvPr>
          <p:cNvSpPr>
            <a:spLocks noGrp="1"/>
          </p:cNvSpPr>
          <p:nvPr>
            <p:ph type="sldNum" sz="quarter" idx="12"/>
          </p:nvPr>
        </p:nvSpPr>
        <p:spPr/>
        <p:txBody>
          <a:bodyPr/>
          <a:lstStyle>
            <a:lvl1pPr>
              <a:defRPr smtClean="0"/>
            </a:lvl1pPr>
          </a:lstStyle>
          <a:p>
            <a:pPr>
              <a:defRPr/>
            </a:pPr>
            <a:fld id="{6F805B63-C5C6-AC4C-B925-DD90703E1341}" type="slidenum">
              <a:rPr lang="en-US" altLang="en-US"/>
              <a:pPr>
                <a:defRPr/>
              </a:pPr>
              <a:t>‹#›</a:t>
            </a:fld>
            <a:endParaRPr lang="en-US" altLang="en-US"/>
          </a:p>
        </p:txBody>
      </p:sp>
    </p:spTree>
    <p:extLst>
      <p:ext uri="{BB962C8B-B14F-4D97-AF65-F5344CB8AC3E}">
        <p14:creationId xmlns:p14="http://schemas.microsoft.com/office/powerpoint/2010/main" val="277981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06889B9C-7E58-46D5-01EA-8B6D726ABA6D}"/>
              </a:ext>
            </a:extLst>
          </p:cNvPr>
          <p:cNvSpPr>
            <a:spLocks noGrp="1"/>
          </p:cNvSpPr>
          <p:nvPr>
            <p:ph type="dt" sz="half" idx="10"/>
          </p:nvPr>
        </p:nvSpPr>
        <p:spPr/>
        <p:txBody>
          <a:bodyPr/>
          <a:lstStyle>
            <a:lvl1pPr>
              <a:defRPr/>
            </a:lvl1pPr>
          </a:lstStyle>
          <a:p>
            <a:pPr>
              <a:defRPr/>
            </a:pPr>
            <a:fld id="{A187019F-6CAE-0C4C-BF43-5AE44D1044AF}" type="datetime1">
              <a:rPr lang="en-US"/>
              <a:pPr>
                <a:defRPr/>
              </a:pPr>
              <a:t>4/6/26</a:t>
            </a:fld>
            <a:endParaRPr lang="en-US"/>
          </a:p>
        </p:txBody>
      </p:sp>
      <p:sp>
        <p:nvSpPr>
          <p:cNvPr id="5" name="Footer Placeholder 4">
            <a:extLst>
              <a:ext uri="{FF2B5EF4-FFF2-40B4-BE49-F238E27FC236}">
                <a16:creationId xmlns:a16="http://schemas.microsoft.com/office/drawing/2014/main" id="{8F871D87-83DB-1D34-DB0A-45676877D8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D4DB48-0484-977C-05E3-1B03D230B3E7}"/>
              </a:ext>
            </a:extLst>
          </p:cNvPr>
          <p:cNvSpPr>
            <a:spLocks noGrp="1"/>
          </p:cNvSpPr>
          <p:nvPr>
            <p:ph type="sldNum" sz="quarter" idx="12"/>
          </p:nvPr>
        </p:nvSpPr>
        <p:spPr/>
        <p:txBody>
          <a:bodyPr/>
          <a:lstStyle>
            <a:lvl1pPr>
              <a:defRPr/>
            </a:lvl1pPr>
          </a:lstStyle>
          <a:p>
            <a:pPr>
              <a:defRPr/>
            </a:pPr>
            <a:fld id="{509540A7-1143-DF4F-86DD-429932CA2B62}" type="slidenum">
              <a:rPr lang="en-US" altLang="en-US"/>
              <a:pPr>
                <a:defRPr/>
              </a:pPr>
              <a:t>‹#›</a:t>
            </a:fld>
            <a:endParaRPr lang="en-US" altLang="en-US"/>
          </a:p>
        </p:txBody>
      </p:sp>
    </p:spTree>
    <p:extLst>
      <p:ext uri="{BB962C8B-B14F-4D97-AF65-F5344CB8AC3E}">
        <p14:creationId xmlns:p14="http://schemas.microsoft.com/office/powerpoint/2010/main" val="406188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8202F86-D294-6DAF-220D-4182F0F30748}"/>
              </a:ext>
            </a:extLst>
          </p:cNvPr>
          <p:cNvSpPr>
            <a:spLocks noGrp="1"/>
          </p:cNvSpPr>
          <p:nvPr>
            <p:ph type="dt" sz="half" idx="10"/>
          </p:nvPr>
        </p:nvSpPr>
        <p:spPr/>
        <p:txBody>
          <a:bodyPr/>
          <a:lstStyle>
            <a:lvl1pPr>
              <a:defRPr/>
            </a:lvl1pPr>
          </a:lstStyle>
          <a:p>
            <a:pPr>
              <a:defRPr/>
            </a:pPr>
            <a:fld id="{E841EB85-898F-F44D-A619-FCBD279B3BEA}" type="datetime1">
              <a:rPr lang="en-US"/>
              <a:pPr>
                <a:defRPr/>
              </a:pPr>
              <a:t>4/6/26</a:t>
            </a:fld>
            <a:endParaRPr lang="en-US"/>
          </a:p>
        </p:txBody>
      </p:sp>
      <p:sp>
        <p:nvSpPr>
          <p:cNvPr id="7" name="Footer Placeholder 4">
            <a:extLst>
              <a:ext uri="{FF2B5EF4-FFF2-40B4-BE49-F238E27FC236}">
                <a16:creationId xmlns:a16="http://schemas.microsoft.com/office/drawing/2014/main" id="{5151DD0D-6ABB-1A0E-0C9D-76DE734CB71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53CFDDE-D25B-6FD5-C94E-9B8342219834}"/>
              </a:ext>
            </a:extLst>
          </p:cNvPr>
          <p:cNvSpPr>
            <a:spLocks noGrp="1"/>
          </p:cNvSpPr>
          <p:nvPr>
            <p:ph type="sldNum" sz="quarter" idx="12"/>
          </p:nvPr>
        </p:nvSpPr>
        <p:spPr/>
        <p:txBody>
          <a:bodyPr/>
          <a:lstStyle>
            <a:lvl1pPr>
              <a:defRPr/>
            </a:lvl1pPr>
          </a:lstStyle>
          <a:p>
            <a:pPr>
              <a:defRPr/>
            </a:pPr>
            <a:fld id="{7EF4CC8A-7E69-B345-99A2-73D58532CBF6}" type="slidenum">
              <a:rPr lang="en-US" altLang="en-US"/>
              <a:pPr>
                <a:defRPr/>
              </a:pPr>
              <a:t>‹#›</a:t>
            </a:fld>
            <a:endParaRPr lang="en-US" altLang="en-US"/>
          </a:p>
        </p:txBody>
      </p:sp>
    </p:spTree>
    <p:extLst>
      <p:ext uri="{BB962C8B-B14F-4D97-AF65-F5344CB8AC3E}">
        <p14:creationId xmlns:p14="http://schemas.microsoft.com/office/powerpoint/2010/main" val="399869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D19BB2C-83D4-A1BC-8FDF-675D10178A36}"/>
              </a:ext>
            </a:extLst>
          </p:cNvPr>
          <p:cNvSpPr>
            <a:spLocks noGrp="1"/>
          </p:cNvSpPr>
          <p:nvPr>
            <p:ph type="dt" sz="half" idx="10"/>
          </p:nvPr>
        </p:nvSpPr>
        <p:spPr/>
        <p:txBody>
          <a:bodyPr/>
          <a:lstStyle>
            <a:lvl1pPr>
              <a:defRPr/>
            </a:lvl1pPr>
          </a:lstStyle>
          <a:p>
            <a:pPr>
              <a:defRPr/>
            </a:pPr>
            <a:fld id="{5BB143E9-693B-B34F-A30E-0204AFA8D75D}" type="datetime1">
              <a:rPr lang="en-US"/>
              <a:pPr>
                <a:defRPr/>
              </a:pPr>
              <a:t>4/6/26</a:t>
            </a:fld>
            <a:endParaRPr lang="en-US"/>
          </a:p>
        </p:txBody>
      </p:sp>
      <p:sp>
        <p:nvSpPr>
          <p:cNvPr id="4" name="Footer Placeholder 4">
            <a:extLst>
              <a:ext uri="{FF2B5EF4-FFF2-40B4-BE49-F238E27FC236}">
                <a16:creationId xmlns:a16="http://schemas.microsoft.com/office/drawing/2014/main" id="{55C808DE-D7EC-6DC4-8295-F67BC56852F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DA0FEF1-08D9-C007-7890-C9C53F9847A9}"/>
              </a:ext>
            </a:extLst>
          </p:cNvPr>
          <p:cNvSpPr>
            <a:spLocks noGrp="1"/>
          </p:cNvSpPr>
          <p:nvPr>
            <p:ph type="sldNum" sz="quarter" idx="12"/>
          </p:nvPr>
        </p:nvSpPr>
        <p:spPr/>
        <p:txBody>
          <a:bodyPr/>
          <a:lstStyle>
            <a:lvl1pPr>
              <a:defRPr/>
            </a:lvl1pPr>
          </a:lstStyle>
          <a:p>
            <a:pPr>
              <a:defRPr/>
            </a:pPr>
            <a:fld id="{4030F061-D5C1-924A-BC01-5F4DEF5F378D}" type="slidenum">
              <a:rPr lang="en-US" altLang="en-US"/>
              <a:pPr>
                <a:defRPr/>
              </a:pPr>
              <a:t>‹#›</a:t>
            </a:fld>
            <a:endParaRPr lang="en-US" altLang="en-US"/>
          </a:p>
        </p:txBody>
      </p:sp>
    </p:spTree>
    <p:extLst>
      <p:ext uri="{BB962C8B-B14F-4D97-AF65-F5344CB8AC3E}">
        <p14:creationId xmlns:p14="http://schemas.microsoft.com/office/powerpoint/2010/main" val="89794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8B0DA-24F3-3350-6AC8-28A78CDDA71A}"/>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11D176DB-3E32-B91E-1031-8B088DC4E5D8}"/>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6">
            <a:extLst>
              <a:ext uri="{FF2B5EF4-FFF2-40B4-BE49-F238E27FC236}">
                <a16:creationId xmlns:a16="http://schemas.microsoft.com/office/drawing/2014/main" id="{55E98958-6420-9465-0A63-8346AC90F04C}"/>
              </a:ext>
            </a:extLst>
          </p:cNvPr>
          <p:cNvSpPr>
            <a:spLocks noGrp="1"/>
          </p:cNvSpPr>
          <p:nvPr>
            <p:ph type="dt" sz="half" idx="10"/>
          </p:nvPr>
        </p:nvSpPr>
        <p:spPr/>
        <p:txBody>
          <a:bodyPr/>
          <a:lstStyle>
            <a:lvl1pPr>
              <a:defRPr/>
            </a:lvl1pPr>
          </a:lstStyle>
          <a:p>
            <a:pPr>
              <a:defRPr/>
            </a:pPr>
            <a:fld id="{2AF7FB90-6766-3340-A6DC-90470C70A9AE}" type="datetime1">
              <a:rPr lang="en-US"/>
              <a:pPr>
                <a:defRPr/>
              </a:pPr>
              <a:t>4/6/26</a:t>
            </a:fld>
            <a:endParaRPr lang="en-US"/>
          </a:p>
        </p:txBody>
      </p:sp>
      <p:sp>
        <p:nvSpPr>
          <p:cNvPr id="5" name="Footer Placeholder 7">
            <a:extLst>
              <a:ext uri="{FF2B5EF4-FFF2-40B4-BE49-F238E27FC236}">
                <a16:creationId xmlns:a16="http://schemas.microsoft.com/office/drawing/2014/main" id="{9FABE356-C5FF-5F40-E540-8DCD005D1B71}"/>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074DC32A-E790-9306-80A3-159AB2A87D9E}"/>
              </a:ext>
            </a:extLst>
          </p:cNvPr>
          <p:cNvSpPr>
            <a:spLocks noGrp="1"/>
          </p:cNvSpPr>
          <p:nvPr>
            <p:ph type="sldNum" sz="quarter" idx="12"/>
          </p:nvPr>
        </p:nvSpPr>
        <p:spPr/>
        <p:txBody>
          <a:bodyPr/>
          <a:lstStyle>
            <a:lvl1pPr>
              <a:defRPr smtClean="0"/>
            </a:lvl1pPr>
          </a:lstStyle>
          <a:p>
            <a:pPr>
              <a:defRPr/>
            </a:pPr>
            <a:fld id="{AB9895EB-3EBE-EB4D-898D-3EA350F5CFF6}" type="slidenum">
              <a:rPr lang="en-US" altLang="en-US"/>
              <a:pPr>
                <a:defRPr/>
              </a:pPr>
              <a:t>‹#›</a:t>
            </a:fld>
            <a:endParaRPr lang="en-US" altLang="en-US"/>
          </a:p>
        </p:txBody>
      </p:sp>
    </p:spTree>
    <p:extLst>
      <p:ext uri="{BB962C8B-B14F-4D97-AF65-F5344CB8AC3E}">
        <p14:creationId xmlns:p14="http://schemas.microsoft.com/office/powerpoint/2010/main" val="153552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6E8B39-2632-152B-2C21-9B75B24A4BB8}"/>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A53E413-EC6D-0759-A43F-98CDC6D809DD}"/>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0FCCCA0D-7FD6-837A-03D0-F462E00965BD}"/>
              </a:ext>
            </a:extLst>
          </p:cNvPr>
          <p:cNvSpPr>
            <a:spLocks noGrp="1"/>
          </p:cNvSpPr>
          <p:nvPr>
            <p:ph type="dt" sz="half" idx="10"/>
          </p:nvPr>
        </p:nvSpPr>
        <p:spPr>
          <a:xfrm>
            <a:off x="465138" y="6459538"/>
            <a:ext cx="2619375" cy="365125"/>
          </a:xfrm>
        </p:spPr>
        <p:txBody>
          <a:bodyPr/>
          <a:lstStyle>
            <a:lvl1pPr algn="l">
              <a:defRPr/>
            </a:lvl1pPr>
          </a:lstStyle>
          <a:p>
            <a:pPr>
              <a:defRPr/>
            </a:pPr>
            <a:fld id="{9B0E1882-4C31-6449-9180-F6B353B464AF}" type="datetime1">
              <a:rPr lang="en-US"/>
              <a:pPr>
                <a:defRPr/>
              </a:pPr>
              <a:t>4/6/26</a:t>
            </a:fld>
            <a:endParaRPr lang="en-US"/>
          </a:p>
        </p:txBody>
      </p:sp>
      <p:sp>
        <p:nvSpPr>
          <p:cNvPr id="8" name="Footer Placeholder 5">
            <a:extLst>
              <a:ext uri="{FF2B5EF4-FFF2-40B4-BE49-F238E27FC236}">
                <a16:creationId xmlns:a16="http://schemas.microsoft.com/office/drawing/2014/main" id="{9F6AA78E-F124-E1CE-8521-887AA99E5A6E}"/>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F0637438-BF10-6720-ADD2-C2445A7340F7}"/>
              </a:ext>
            </a:extLst>
          </p:cNvPr>
          <p:cNvSpPr>
            <a:spLocks noGrp="1"/>
          </p:cNvSpPr>
          <p:nvPr>
            <p:ph type="sldNum" sz="quarter" idx="12"/>
          </p:nvPr>
        </p:nvSpPr>
        <p:spPr/>
        <p:txBody>
          <a:bodyPr/>
          <a:lstStyle>
            <a:lvl1pPr>
              <a:defRPr smtClean="0">
                <a:solidFill>
                  <a:schemeClr val="tx2"/>
                </a:solidFill>
              </a:defRPr>
            </a:lvl1pPr>
          </a:lstStyle>
          <a:p>
            <a:pPr>
              <a:defRPr/>
            </a:pPr>
            <a:fld id="{8ED45DD5-CA21-0046-B138-DE39CD3BAF5D}" type="slidenum">
              <a:rPr lang="en-US" altLang="en-US"/>
              <a:pPr>
                <a:defRPr/>
              </a:pPr>
              <a:t>‹#›</a:t>
            </a:fld>
            <a:endParaRPr lang="en-US" altLang="en-US"/>
          </a:p>
        </p:txBody>
      </p:sp>
    </p:spTree>
    <p:extLst>
      <p:ext uri="{BB962C8B-B14F-4D97-AF65-F5344CB8AC3E}">
        <p14:creationId xmlns:p14="http://schemas.microsoft.com/office/powerpoint/2010/main" val="41117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68FA8A-BD96-C64A-C24F-51B4970A72C7}"/>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1F3856D-220F-62A5-79FB-75DDFDEDA162}"/>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7ABFA5A5-5F4F-E655-8F6C-CCCBE9FCF727}"/>
              </a:ext>
            </a:extLst>
          </p:cNvPr>
          <p:cNvSpPr>
            <a:spLocks noGrp="1"/>
          </p:cNvSpPr>
          <p:nvPr>
            <p:ph type="dt" sz="half" idx="10"/>
          </p:nvPr>
        </p:nvSpPr>
        <p:spPr/>
        <p:txBody>
          <a:bodyPr/>
          <a:lstStyle>
            <a:lvl1pPr>
              <a:defRPr/>
            </a:lvl1pPr>
          </a:lstStyle>
          <a:p>
            <a:pPr>
              <a:defRPr/>
            </a:pPr>
            <a:fld id="{F469D894-CE02-0C42-BC29-1C1A0F55C8FB}" type="datetime1">
              <a:rPr lang="en-US"/>
              <a:pPr>
                <a:defRPr/>
              </a:pPr>
              <a:t>4/6/26</a:t>
            </a:fld>
            <a:endParaRPr lang="en-US"/>
          </a:p>
        </p:txBody>
      </p:sp>
      <p:sp>
        <p:nvSpPr>
          <p:cNvPr id="8" name="Footer Placeholder 5">
            <a:extLst>
              <a:ext uri="{FF2B5EF4-FFF2-40B4-BE49-F238E27FC236}">
                <a16:creationId xmlns:a16="http://schemas.microsoft.com/office/drawing/2014/main" id="{BAA54A4D-7629-76FC-791A-2A6D2584A4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E498B89-C786-BCB7-0A99-5008C4DB384D}"/>
              </a:ext>
            </a:extLst>
          </p:cNvPr>
          <p:cNvSpPr>
            <a:spLocks noGrp="1"/>
          </p:cNvSpPr>
          <p:nvPr>
            <p:ph type="sldNum" sz="quarter" idx="12"/>
          </p:nvPr>
        </p:nvSpPr>
        <p:spPr/>
        <p:txBody>
          <a:bodyPr/>
          <a:lstStyle>
            <a:lvl1pPr>
              <a:defRPr smtClean="0"/>
            </a:lvl1pPr>
          </a:lstStyle>
          <a:p>
            <a:pPr>
              <a:defRPr/>
            </a:pPr>
            <a:fld id="{C744A300-7F53-B347-9F4C-BC18D9BB5334}" type="slidenum">
              <a:rPr lang="en-US" altLang="en-US"/>
              <a:pPr>
                <a:defRPr/>
              </a:pPr>
              <a:t>‹#›</a:t>
            </a:fld>
            <a:endParaRPr lang="en-US" altLang="en-US"/>
          </a:p>
        </p:txBody>
      </p:sp>
    </p:spTree>
    <p:extLst>
      <p:ext uri="{BB962C8B-B14F-4D97-AF65-F5344CB8AC3E}">
        <p14:creationId xmlns:p14="http://schemas.microsoft.com/office/powerpoint/2010/main" val="392544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6858E1-85B3-D8F1-217C-A04994381A57}"/>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45150FF6-FECA-59ED-776D-F003B117D5F2}"/>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2848B41E-45BE-63ED-1D87-674F04F0785D}"/>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A45BC862-B801-03C8-869C-D0AB050C88B0}"/>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B525CC-AE2C-DB51-1F85-6181AADD358B}"/>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DCBB5BCA-B290-7047-B974-2CDF3E47B1F0}" type="datetime1">
              <a:rPr lang="en-US"/>
              <a:pPr>
                <a:defRPr/>
              </a:pPr>
              <a:t>4/6/26</a:t>
            </a:fld>
            <a:endParaRPr lang="en-US"/>
          </a:p>
        </p:txBody>
      </p:sp>
      <p:sp>
        <p:nvSpPr>
          <p:cNvPr id="5" name="Footer Placeholder 4">
            <a:extLst>
              <a:ext uri="{FF2B5EF4-FFF2-40B4-BE49-F238E27FC236}">
                <a16:creationId xmlns:a16="http://schemas.microsoft.com/office/drawing/2014/main" id="{193763ED-F3DE-05F8-B9E1-CBE7FAABAC92}"/>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A007BCC-3AC9-AAFB-D56E-AB4606FF40AE}"/>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defRPr>
            </a:lvl1pPr>
          </a:lstStyle>
          <a:p>
            <a:pPr>
              <a:defRPr/>
            </a:pPr>
            <a:fld id="{0EB030BC-183D-BB41-A3A7-65D255901B44}"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1821A6D-6682-9257-8470-26CD2B64EBF1}"/>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7" r:id="rId1"/>
    <p:sldLayoutId id="2147483712" r:id="rId2"/>
    <p:sldLayoutId id="2147483718" r:id="rId3"/>
    <p:sldLayoutId id="2147483713" r:id="rId4"/>
    <p:sldLayoutId id="2147483714" r:id="rId5"/>
    <p:sldLayoutId id="2147483715" r:id="rId6"/>
    <p:sldLayoutId id="2147483719" r:id="rId7"/>
    <p:sldLayoutId id="2147483720" r:id="rId8"/>
    <p:sldLayoutId id="2147483721" r:id="rId9"/>
    <p:sldLayoutId id="2147483716" r:id="rId10"/>
    <p:sldLayoutId id="2147483722"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0">
            <a:extLst>
              <a:ext uri="{FF2B5EF4-FFF2-40B4-BE49-F238E27FC236}">
                <a16:creationId xmlns:a16="http://schemas.microsoft.com/office/drawing/2014/main" id="{932027DE-0D1E-4994-39B4-748A549CB6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19685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45578D2-3A97-4B22-92C6-FD264AD7D9F9}"/>
              </a:ext>
            </a:extLst>
          </p:cNvPr>
          <p:cNvSpPr>
            <a:spLocks noGrp="1"/>
          </p:cNvSpPr>
          <p:nvPr>
            <p:ph type="ctrTitle"/>
          </p:nvPr>
        </p:nvSpPr>
        <p:spPr>
          <a:xfrm>
            <a:off x="1096963" y="758825"/>
            <a:ext cx="10058400" cy="3565525"/>
          </a:xfrm>
        </p:spPr>
        <p:txBody>
          <a:bodyPr/>
          <a:lstStyle/>
          <a:p>
            <a:pPr eaLnBrk="1" fontAlgn="auto" hangingPunct="1">
              <a:spcAft>
                <a:spcPts val="0"/>
              </a:spcAft>
              <a:defRPr/>
            </a:pPr>
            <a:r>
              <a:rPr lang="en-US" dirty="0"/>
              <a:t>Applied Security Operations at Penn</a:t>
            </a:r>
          </a:p>
        </p:txBody>
      </p:sp>
      <p:sp>
        <p:nvSpPr>
          <p:cNvPr id="3" name="Subtitle 2">
            <a:extLst>
              <a:ext uri="{FF2B5EF4-FFF2-40B4-BE49-F238E27FC236}">
                <a16:creationId xmlns:a16="http://schemas.microsoft.com/office/drawing/2014/main" id="{BF3B94EE-C6C1-A150-545C-89DF8A27BE02}"/>
              </a:ext>
            </a:extLst>
          </p:cNvPr>
          <p:cNvSpPr>
            <a:spLocks noGrp="1"/>
          </p:cNvSpPr>
          <p:nvPr>
            <p:ph type="subTitle" idx="1"/>
          </p:nvPr>
        </p:nvSpPr>
        <p:spPr>
          <a:xfrm>
            <a:off x="1100138" y="4456113"/>
            <a:ext cx="10058400" cy="1143000"/>
          </a:xfrm>
        </p:spPr>
        <p:txBody>
          <a:bodyPr rtlCol="0">
            <a:normAutofit fontScale="85000" lnSpcReduction="20000"/>
          </a:bodyPr>
          <a:lstStyle/>
          <a:p>
            <a:pPr eaLnBrk="1" fontAlgn="auto" hangingPunct="1">
              <a:defRPr/>
            </a:pPr>
            <a:r>
              <a:rPr lang="en-US" dirty="0"/>
              <a:t>Sam Jenkins</a:t>
            </a:r>
          </a:p>
          <a:p>
            <a:pPr eaLnBrk="1" fontAlgn="auto" hangingPunct="1">
              <a:defRPr/>
            </a:pPr>
            <a:r>
              <a:rPr lang="en-US" dirty="0"/>
              <a:t>Sr it security engineer</a:t>
            </a:r>
          </a:p>
          <a:p>
            <a:pPr eaLnBrk="1" fontAlgn="auto" hangingPunct="1">
              <a:defRPr/>
            </a:pPr>
            <a:r>
              <a:rPr lang="en-US" dirty="0" err="1"/>
              <a:t>Isc</a:t>
            </a:r>
            <a:r>
              <a:rPr lang="en-US" dirty="0"/>
              <a:t> office of information security</a:t>
            </a:r>
          </a:p>
        </p:txBody>
      </p:sp>
      <p:grpSp>
        <p:nvGrpSpPr>
          <p:cNvPr id="14340" name="Group 7">
            <a:extLst>
              <a:ext uri="{FF2B5EF4-FFF2-40B4-BE49-F238E27FC236}">
                <a16:creationId xmlns:a16="http://schemas.microsoft.com/office/drawing/2014/main" id="{4AE6F3AD-124E-ADA7-A56C-CA7DDBA40865}"/>
              </a:ext>
            </a:extLst>
          </p:cNvPr>
          <p:cNvGrpSpPr>
            <a:grpSpLocks/>
          </p:cNvGrpSpPr>
          <p:nvPr/>
        </p:nvGrpSpPr>
        <p:grpSpPr bwMode="auto">
          <a:xfrm>
            <a:off x="663575" y="6438900"/>
            <a:ext cx="8037513" cy="277813"/>
            <a:chOff x="663470" y="6439077"/>
            <a:chExt cx="8038216" cy="276999"/>
          </a:xfrm>
        </p:grpSpPr>
        <p:sp>
          <p:nvSpPr>
            <p:cNvPr id="14341" name="TextBox 4">
              <a:extLst>
                <a:ext uri="{FF2B5EF4-FFF2-40B4-BE49-F238E27FC236}">
                  <a16:creationId xmlns:a16="http://schemas.microsoft.com/office/drawing/2014/main" id="{3F2923AC-51DE-8911-25E3-1E735346EDE9}"/>
                </a:ext>
              </a:extLst>
            </p:cNvPr>
            <p:cNvSpPr txBox="1">
              <a:spLocks noChangeArrowheads="1"/>
            </p:cNvSpPr>
            <p:nvPr/>
          </p:nvSpPr>
          <p:spPr bwMode="auto">
            <a:xfrm>
              <a:off x="663470" y="6439077"/>
              <a:ext cx="2296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Email:   security@isc.upenn.edu</a:t>
              </a:r>
            </a:p>
          </p:txBody>
        </p:sp>
        <p:sp>
          <p:nvSpPr>
            <p:cNvPr id="14342" name="TextBox 5">
              <a:extLst>
                <a:ext uri="{FF2B5EF4-FFF2-40B4-BE49-F238E27FC236}">
                  <a16:creationId xmlns:a16="http://schemas.microsoft.com/office/drawing/2014/main" id="{DC2B6A83-61A0-0A08-3A63-53BB1C22D9D9}"/>
                </a:ext>
              </a:extLst>
            </p:cNvPr>
            <p:cNvSpPr txBox="1">
              <a:spLocks noChangeArrowheads="1"/>
            </p:cNvSpPr>
            <p:nvPr/>
          </p:nvSpPr>
          <p:spPr bwMode="auto">
            <a:xfrm>
              <a:off x="3359180" y="6439077"/>
              <a:ext cx="1726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P: (215) 898-2172</a:t>
              </a:r>
            </a:p>
          </p:txBody>
        </p:sp>
        <p:sp>
          <p:nvSpPr>
            <p:cNvPr id="14343" name="TextBox 6">
              <a:extLst>
                <a:ext uri="{FF2B5EF4-FFF2-40B4-BE49-F238E27FC236}">
                  <a16:creationId xmlns:a16="http://schemas.microsoft.com/office/drawing/2014/main" id="{02B76AAA-4D46-F212-4501-2776A5930CC7}"/>
                </a:ext>
              </a:extLst>
            </p:cNvPr>
            <p:cNvSpPr txBox="1">
              <a:spLocks noChangeArrowheads="1"/>
            </p:cNvSpPr>
            <p:nvPr/>
          </p:nvSpPr>
          <p:spPr bwMode="auto">
            <a:xfrm>
              <a:off x="4932089" y="6439077"/>
              <a:ext cx="3769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URL: https://www.isc.upenn.edu/security/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C77F3B-8B2C-A3EA-77AC-089A9A502837}"/>
              </a:ext>
            </a:extLst>
          </p:cNvPr>
          <p:cNvSpPr>
            <a:spLocks noGrp="1"/>
          </p:cNvSpPr>
          <p:nvPr>
            <p:ph type="sldNum" sz="quarter" idx="12"/>
          </p:nvPr>
        </p:nvSpPr>
        <p:spPr/>
        <p:txBody>
          <a:bodyPr/>
          <a:lstStyle/>
          <a:p>
            <a:pPr>
              <a:defRPr/>
            </a:pPr>
            <a:fld id="{AB9895EB-3EBE-EB4D-898D-3EA350F5CFF6}" type="slidenum">
              <a:rPr lang="en-US" altLang="en-US" smtClean="0"/>
              <a:pPr>
                <a:defRPr/>
              </a:pPr>
              <a:t>10</a:t>
            </a:fld>
            <a:endParaRPr lang="en-US" altLang="en-US"/>
          </a:p>
        </p:txBody>
      </p:sp>
      <p:pic>
        <p:nvPicPr>
          <p:cNvPr id="4" name="Picture 3">
            <a:extLst>
              <a:ext uri="{FF2B5EF4-FFF2-40B4-BE49-F238E27FC236}">
                <a16:creationId xmlns:a16="http://schemas.microsoft.com/office/drawing/2014/main" id="{6DFEA50D-FBE1-D4A4-FB4E-AA9FC76CA0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8120" y="270458"/>
            <a:ext cx="11795760" cy="5801360"/>
          </a:xfrm>
          <a:prstGeom prst="rect">
            <a:avLst/>
          </a:prstGeom>
        </p:spPr>
      </p:pic>
    </p:spTree>
    <p:extLst>
      <p:ext uri="{BB962C8B-B14F-4D97-AF65-F5344CB8AC3E}">
        <p14:creationId xmlns:p14="http://schemas.microsoft.com/office/powerpoint/2010/main" val="254206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B56B01-C059-E40A-4C38-738BB140E070}"/>
              </a:ext>
            </a:extLst>
          </p:cNvPr>
          <p:cNvSpPr>
            <a:spLocks noGrp="1"/>
          </p:cNvSpPr>
          <p:nvPr>
            <p:ph type="sldNum" sz="quarter" idx="12"/>
          </p:nvPr>
        </p:nvSpPr>
        <p:spPr/>
        <p:txBody>
          <a:bodyPr/>
          <a:lstStyle/>
          <a:p>
            <a:pPr>
              <a:defRPr/>
            </a:pPr>
            <a:fld id="{AB9895EB-3EBE-EB4D-898D-3EA350F5CFF6}" type="slidenum">
              <a:rPr lang="en-US" altLang="en-US" smtClean="0"/>
              <a:pPr>
                <a:defRPr/>
              </a:pPr>
              <a:t>11</a:t>
            </a:fld>
            <a:endParaRPr lang="en-US" altLang="en-US"/>
          </a:p>
        </p:txBody>
      </p:sp>
      <p:pic>
        <p:nvPicPr>
          <p:cNvPr id="4" name="Picture 3">
            <a:extLst>
              <a:ext uri="{FF2B5EF4-FFF2-40B4-BE49-F238E27FC236}">
                <a16:creationId xmlns:a16="http://schemas.microsoft.com/office/drawing/2014/main" id="{1EF39BB1-4F61-D6DF-F842-F5FCE0EFED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120" y="274320"/>
            <a:ext cx="11795760" cy="5852160"/>
          </a:xfrm>
          <a:prstGeom prst="rect">
            <a:avLst/>
          </a:prstGeom>
        </p:spPr>
      </p:pic>
    </p:spTree>
    <p:extLst>
      <p:ext uri="{BB962C8B-B14F-4D97-AF65-F5344CB8AC3E}">
        <p14:creationId xmlns:p14="http://schemas.microsoft.com/office/powerpoint/2010/main" val="126153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AA2FF6-0393-84D0-D19E-06268D08F596}"/>
              </a:ext>
            </a:extLst>
          </p:cNvPr>
          <p:cNvSpPr>
            <a:spLocks noGrp="1"/>
          </p:cNvSpPr>
          <p:nvPr>
            <p:ph type="sldNum" sz="quarter" idx="12"/>
          </p:nvPr>
        </p:nvSpPr>
        <p:spPr/>
        <p:txBody>
          <a:bodyPr/>
          <a:lstStyle/>
          <a:p>
            <a:pPr>
              <a:defRPr/>
            </a:pPr>
            <a:fld id="{AB9895EB-3EBE-EB4D-898D-3EA350F5CFF6}" type="slidenum">
              <a:rPr lang="en-US" altLang="en-US" smtClean="0"/>
              <a:pPr>
                <a:defRPr/>
              </a:pPr>
              <a:t>12</a:t>
            </a:fld>
            <a:endParaRPr lang="en-US" altLang="en-US"/>
          </a:p>
        </p:txBody>
      </p:sp>
      <p:pic>
        <p:nvPicPr>
          <p:cNvPr id="4" name="Picture 3">
            <a:extLst>
              <a:ext uri="{FF2B5EF4-FFF2-40B4-BE49-F238E27FC236}">
                <a16:creationId xmlns:a16="http://schemas.microsoft.com/office/drawing/2014/main" id="{2CDA9FE8-3469-8A12-48C8-458A43300D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2412" y="356074"/>
            <a:ext cx="11687175" cy="5768477"/>
          </a:xfrm>
          <a:prstGeom prst="rect">
            <a:avLst/>
          </a:prstGeom>
        </p:spPr>
      </p:pic>
    </p:spTree>
    <p:extLst>
      <p:ext uri="{BB962C8B-B14F-4D97-AF65-F5344CB8AC3E}">
        <p14:creationId xmlns:p14="http://schemas.microsoft.com/office/powerpoint/2010/main" val="161535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EB26-8D0A-7E72-E3E5-E7D461D17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FAF56-9BD5-FDE5-5EDE-F1DCEE1B5B18}"/>
              </a:ext>
            </a:extLst>
          </p:cNvPr>
          <p:cNvSpPr>
            <a:spLocks noGrp="1"/>
          </p:cNvSpPr>
          <p:nvPr>
            <p:ph type="title"/>
          </p:nvPr>
        </p:nvSpPr>
        <p:spPr/>
        <p:txBody>
          <a:bodyPr/>
          <a:lstStyle/>
          <a:p>
            <a:r>
              <a:rPr lang="en-US" dirty="0"/>
              <a:t>Inventories: three approaches</a:t>
            </a:r>
          </a:p>
        </p:txBody>
      </p:sp>
      <p:sp>
        <p:nvSpPr>
          <p:cNvPr id="3" name="Content Placeholder 2">
            <a:extLst>
              <a:ext uri="{FF2B5EF4-FFF2-40B4-BE49-F238E27FC236}">
                <a16:creationId xmlns:a16="http://schemas.microsoft.com/office/drawing/2014/main" id="{4DA73124-0D57-E889-4546-B254551D853C}"/>
              </a:ext>
            </a:extLst>
          </p:cNvPr>
          <p:cNvSpPr>
            <a:spLocks noGrp="1"/>
          </p:cNvSpPr>
          <p:nvPr>
            <p:ph idx="1"/>
          </p:nvPr>
        </p:nvSpPr>
        <p:spPr>
          <a:xfrm>
            <a:off x="1096963" y="1913189"/>
            <a:ext cx="10058400" cy="4022725"/>
          </a:xfrm>
        </p:spPr>
        <p:txBody>
          <a:bodyPr/>
          <a:lstStyle/>
          <a:p>
            <a:pPr>
              <a:buFont typeface="Arial" panose="020B0604020202020204" pitchFamily="34" charset="0"/>
              <a:buChar char="•"/>
            </a:pPr>
            <a:r>
              <a:rPr lang="en-US" dirty="0"/>
              <a:t> Data-oriented:</a:t>
            </a:r>
          </a:p>
          <a:p>
            <a:pPr lvl="1"/>
            <a:r>
              <a:rPr lang="en-US" dirty="0"/>
              <a:t>Data Risk Classification</a:t>
            </a:r>
          </a:p>
          <a:p>
            <a:pPr lvl="1"/>
            <a:r>
              <a:rPr lang="en-US" dirty="0"/>
              <a:t>Annual inventory of data (Security &amp; Privacy Impact Assessment, aka SPIA) by schools &amp; centers</a:t>
            </a:r>
          </a:p>
          <a:p>
            <a:pPr>
              <a:buFont typeface="Arial" panose="020B0604020202020204" pitchFamily="34" charset="0"/>
              <a:buChar char="•"/>
            </a:pPr>
            <a:r>
              <a:rPr lang="en-US" dirty="0"/>
              <a:t> Criticality-oriented:</a:t>
            </a:r>
          </a:p>
          <a:p>
            <a:pPr lvl="1"/>
            <a:r>
              <a:rPr lang="en-US" dirty="0"/>
              <a:t>System owners register hosts and applications in central repository (Critical Components)</a:t>
            </a:r>
          </a:p>
          <a:p>
            <a:pPr>
              <a:buFont typeface="Arial" panose="020B0604020202020204" pitchFamily="34" charset="0"/>
              <a:buChar char="•"/>
            </a:pPr>
            <a:r>
              <a:rPr lang="en-US" dirty="0"/>
              <a:t> Operations-oriented:</a:t>
            </a:r>
          </a:p>
          <a:p>
            <a:pPr lvl="1">
              <a:buFont typeface="Arial" panose="020B0604020202020204" pitchFamily="34" charset="0"/>
              <a:buChar char="•"/>
            </a:pPr>
            <a:r>
              <a:rPr lang="en-US" dirty="0"/>
              <a:t>IP Address Management (IPAM) captures metadata on IP addresses and domain names</a:t>
            </a:r>
          </a:p>
          <a:p>
            <a:pPr>
              <a:buFont typeface="Arial" panose="020B0604020202020204" pitchFamily="34" charset="0"/>
              <a:buChar char="•"/>
            </a:pPr>
            <a:r>
              <a:rPr lang="en-US" dirty="0"/>
              <a:t> Continuous improvement</a:t>
            </a:r>
          </a:p>
          <a:p>
            <a:pPr lvl="1"/>
            <a:r>
              <a:rPr lang="en-US" dirty="0"/>
              <a:t>As you deploy/discover/delete datasets, update SPIA</a:t>
            </a:r>
          </a:p>
          <a:p>
            <a:pPr lvl="1"/>
            <a:r>
              <a:rPr lang="en-US" dirty="0"/>
              <a:t>As you deploy/discover/decommission assets, update Critical Components.</a:t>
            </a:r>
          </a:p>
          <a:p>
            <a:pPr lvl="1"/>
            <a:r>
              <a:rPr lang="en-US" dirty="0"/>
              <a:t>Results of threat hunting, penetration testing, and audits.</a:t>
            </a:r>
          </a:p>
          <a:p>
            <a:pPr lvl="1"/>
            <a:r>
              <a:rPr lang="en-US" dirty="0"/>
              <a:t>Risk Cloud starting to replace Critical Components and SPIA in FY27.</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B7CA9D60-EB4F-6A6F-FE37-5FEA5F2960B6}"/>
              </a:ext>
            </a:extLst>
          </p:cNvPr>
          <p:cNvSpPr>
            <a:spLocks noGrp="1"/>
          </p:cNvSpPr>
          <p:nvPr>
            <p:ph type="sldNum" sz="quarter" idx="12"/>
          </p:nvPr>
        </p:nvSpPr>
        <p:spPr/>
        <p:txBody>
          <a:bodyPr/>
          <a:lstStyle/>
          <a:p>
            <a:pPr>
              <a:defRPr/>
            </a:pPr>
            <a:fld id="{D58E7953-A58A-2048-9973-2877D1DD2FE7}" type="slidenum">
              <a:rPr lang="en-US" altLang="en-US" smtClean="0"/>
              <a:pPr>
                <a:defRPr/>
              </a:pPr>
              <a:t>13</a:t>
            </a:fld>
            <a:endParaRPr lang="en-US" altLang="en-US"/>
          </a:p>
        </p:txBody>
      </p:sp>
    </p:spTree>
    <p:extLst>
      <p:ext uri="{BB962C8B-B14F-4D97-AF65-F5344CB8AC3E}">
        <p14:creationId xmlns:p14="http://schemas.microsoft.com/office/powerpoint/2010/main" val="159703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CE44-87C7-E6FC-58A4-6DEF17DE0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3190B-DE1E-A3A8-014E-901977C20671}"/>
              </a:ext>
            </a:extLst>
          </p:cNvPr>
          <p:cNvSpPr>
            <a:spLocks noGrp="1"/>
          </p:cNvSpPr>
          <p:nvPr>
            <p:ph type="title"/>
          </p:nvPr>
        </p:nvSpPr>
        <p:spPr/>
        <p:txBody>
          <a:bodyPr/>
          <a:lstStyle/>
          <a:p>
            <a:r>
              <a:rPr lang="en-US" dirty="0"/>
              <a:t>Source Systems as “Inventories”</a:t>
            </a:r>
          </a:p>
        </p:txBody>
      </p:sp>
      <p:sp>
        <p:nvSpPr>
          <p:cNvPr id="4" name="Slide Number Placeholder 3">
            <a:extLst>
              <a:ext uri="{FF2B5EF4-FFF2-40B4-BE49-F238E27FC236}">
                <a16:creationId xmlns:a16="http://schemas.microsoft.com/office/drawing/2014/main" id="{6E94183C-8412-934E-6A62-F85528D405C3}"/>
              </a:ext>
            </a:extLst>
          </p:cNvPr>
          <p:cNvSpPr>
            <a:spLocks noGrp="1"/>
          </p:cNvSpPr>
          <p:nvPr>
            <p:ph type="sldNum" sz="quarter" idx="12"/>
          </p:nvPr>
        </p:nvSpPr>
        <p:spPr/>
        <p:txBody>
          <a:bodyPr/>
          <a:lstStyle/>
          <a:p>
            <a:pPr>
              <a:defRPr/>
            </a:pPr>
            <a:fld id="{D58E7953-A58A-2048-9973-2877D1DD2FE7}" type="slidenum">
              <a:rPr lang="en-US" altLang="en-US" smtClean="0"/>
              <a:pPr>
                <a:defRPr/>
              </a:pPr>
              <a:t>14</a:t>
            </a:fld>
            <a:endParaRPr lang="en-US" altLang="en-US"/>
          </a:p>
        </p:txBody>
      </p:sp>
      <p:pic>
        <p:nvPicPr>
          <p:cNvPr id="7" name="Content Placeholder 6">
            <a:extLst>
              <a:ext uri="{FF2B5EF4-FFF2-40B4-BE49-F238E27FC236}">
                <a16:creationId xmlns:a16="http://schemas.microsoft.com/office/drawing/2014/main" id="{873CA208-150C-1D32-CAD1-2FDE7320D7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2967" y="1921298"/>
            <a:ext cx="6440612" cy="4353666"/>
          </a:xfrm>
        </p:spPr>
      </p:pic>
    </p:spTree>
    <p:extLst>
      <p:ext uri="{BB962C8B-B14F-4D97-AF65-F5344CB8AC3E}">
        <p14:creationId xmlns:p14="http://schemas.microsoft.com/office/powerpoint/2010/main" val="129160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D079-45C9-C9A5-C7AE-F00EAE13145C}"/>
              </a:ext>
            </a:extLst>
          </p:cNvPr>
          <p:cNvSpPr>
            <a:spLocks noGrp="1"/>
          </p:cNvSpPr>
          <p:nvPr>
            <p:ph type="title"/>
          </p:nvPr>
        </p:nvSpPr>
        <p:spPr/>
        <p:txBody>
          <a:bodyPr/>
          <a:lstStyle/>
          <a:p>
            <a:r>
              <a:rPr lang="en-US" dirty="0"/>
              <a:t>Asset Inventory Challenges</a:t>
            </a:r>
          </a:p>
        </p:txBody>
      </p:sp>
      <p:sp>
        <p:nvSpPr>
          <p:cNvPr id="3" name="Content Placeholder 2">
            <a:extLst>
              <a:ext uri="{FF2B5EF4-FFF2-40B4-BE49-F238E27FC236}">
                <a16:creationId xmlns:a16="http://schemas.microsoft.com/office/drawing/2014/main" id="{571B3086-2D20-0C1B-EF12-8ADE2968C960}"/>
              </a:ext>
            </a:extLst>
          </p:cNvPr>
          <p:cNvSpPr>
            <a:spLocks noGrp="1"/>
          </p:cNvSpPr>
          <p:nvPr>
            <p:ph idx="1"/>
          </p:nvPr>
        </p:nvSpPr>
        <p:spPr/>
        <p:txBody>
          <a:bodyPr/>
          <a:lstStyle/>
          <a:p>
            <a:pPr>
              <a:buFont typeface="Arial" panose="020B0604020202020204" pitchFamily="34" charset="0"/>
              <a:buChar char="•"/>
            </a:pPr>
            <a:r>
              <a:rPr lang="en-US" dirty="0"/>
              <a:t> Multiple departments</a:t>
            </a:r>
          </a:p>
          <a:p>
            <a:pPr lvl="1">
              <a:buFont typeface="Arial" panose="020B0604020202020204" pitchFamily="34" charset="0"/>
              <a:buChar char="•"/>
            </a:pPr>
            <a:r>
              <a:rPr lang="en-US" sz="2000" dirty="0"/>
              <a:t>Different naming conventions</a:t>
            </a:r>
          </a:p>
          <a:p>
            <a:pPr lvl="2">
              <a:buFont typeface="Arial" panose="020B0604020202020204" pitchFamily="34" charset="0"/>
              <a:buChar char="•"/>
            </a:pPr>
            <a:r>
              <a:rPr lang="en-US" sz="2000" dirty="0"/>
              <a:t>Different patch cycles</a:t>
            </a:r>
          </a:p>
          <a:p>
            <a:pPr lvl="3">
              <a:buFont typeface="Arial" panose="020B0604020202020204" pitchFamily="34" charset="0"/>
              <a:buChar char="•"/>
            </a:pPr>
            <a:r>
              <a:rPr lang="en-US" sz="2000" dirty="0"/>
              <a:t>Different kinds of devices (workstations, servers, appliances, IaaS, SaaS, OT, etc.)</a:t>
            </a:r>
          </a:p>
          <a:p>
            <a:pPr lvl="4">
              <a:buFont typeface="Arial" panose="020B0604020202020204" pitchFamily="34" charset="0"/>
              <a:buChar char="•"/>
            </a:pPr>
            <a:r>
              <a:rPr lang="en-US" sz="2000" dirty="0"/>
              <a:t>Different deployment tools</a:t>
            </a:r>
          </a:p>
          <a:p>
            <a:pPr>
              <a:buFont typeface="Arial" panose="020B0604020202020204" pitchFamily="34" charset="0"/>
              <a:buChar char="•"/>
            </a:pPr>
            <a:r>
              <a:rPr lang="en-US" dirty="0"/>
              <a:t> Ephemerrality:</a:t>
            </a:r>
          </a:p>
          <a:p>
            <a:pPr lvl="1">
              <a:buFont typeface="Arial" panose="020B0604020202020204" pitchFamily="34" charset="0"/>
              <a:buChar char="•"/>
            </a:pPr>
            <a:r>
              <a:rPr lang="en-US" dirty="0"/>
              <a:t>Of presence ( Local today, remote tomorrow; on/off; crashed?)</a:t>
            </a:r>
          </a:p>
          <a:p>
            <a:pPr lvl="1">
              <a:buFont typeface="Arial" panose="020B0604020202020204" pitchFamily="34" charset="0"/>
              <a:buChar char="•"/>
            </a:pPr>
            <a:r>
              <a:rPr lang="en-US" dirty="0"/>
              <a:t>Of identity</a:t>
            </a:r>
          </a:p>
        </p:txBody>
      </p:sp>
      <p:sp>
        <p:nvSpPr>
          <p:cNvPr id="4" name="Slide Number Placeholder 3">
            <a:extLst>
              <a:ext uri="{FF2B5EF4-FFF2-40B4-BE49-F238E27FC236}">
                <a16:creationId xmlns:a16="http://schemas.microsoft.com/office/drawing/2014/main" id="{18187B9C-5264-E20A-16A7-858B54568CE2}"/>
              </a:ext>
            </a:extLst>
          </p:cNvPr>
          <p:cNvSpPr>
            <a:spLocks noGrp="1"/>
          </p:cNvSpPr>
          <p:nvPr>
            <p:ph type="sldNum" sz="quarter" idx="12"/>
          </p:nvPr>
        </p:nvSpPr>
        <p:spPr/>
        <p:txBody>
          <a:bodyPr/>
          <a:lstStyle/>
          <a:p>
            <a:pPr>
              <a:defRPr/>
            </a:pPr>
            <a:fld id="{D58E7953-A58A-2048-9973-2877D1DD2FE7}" type="slidenum">
              <a:rPr lang="en-US" altLang="en-US" smtClean="0"/>
              <a:pPr>
                <a:defRPr/>
              </a:pPr>
              <a:t>15</a:t>
            </a:fld>
            <a:endParaRPr lang="en-US" altLang="en-US"/>
          </a:p>
        </p:txBody>
      </p:sp>
    </p:spTree>
    <p:extLst>
      <p:ext uri="{BB962C8B-B14F-4D97-AF65-F5344CB8AC3E}">
        <p14:creationId xmlns:p14="http://schemas.microsoft.com/office/powerpoint/2010/main" val="225365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52F62-0C9D-2BF7-096F-7670901BBE28}"/>
              </a:ext>
            </a:extLst>
          </p:cNvPr>
          <p:cNvSpPr>
            <a:spLocks noGrp="1"/>
          </p:cNvSpPr>
          <p:nvPr>
            <p:ph type="title"/>
          </p:nvPr>
        </p:nvSpPr>
        <p:spPr>
          <a:xfrm>
            <a:off x="5289754" y="639097"/>
            <a:ext cx="6253317" cy="3686015"/>
          </a:xfrm>
        </p:spPr>
        <p:txBody>
          <a:bodyPr vert="horz" lIns="91440" tIns="45720" rIns="91440" bIns="45720" rtlCol="0" anchor="b">
            <a:normAutofit/>
          </a:bodyPr>
          <a:lstStyle/>
          <a:p>
            <a:pPr eaLnBrk="1" hangingPunct="1"/>
            <a:r>
              <a:rPr lang="en-US" dirty="0"/>
              <a:t>Vulnerability Management</a:t>
            </a:r>
            <a:endParaRPr lang="en-US"/>
          </a:p>
        </p:txBody>
      </p:sp>
      <p:pic>
        <p:nvPicPr>
          <p:cNvPr id="5" name="Picture 2" descr="Dependency">
            <a:extLst>
              <a:ext uri="{FF2B5EF4-FFF2-40B4-BE49-F238E27FC236}">
                <a16:creationId xmlns:a16="http://schemas.microsoft.com/office/drawing/2014/main" id="{26C9947A-A31A-9CAE-9ABB-D6D9135ED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 r="3" b="3"/>
          <a:stretch>
            <a:fillRect/>
          </a:stretch>
        </p:blipFill>
        <p:spPr bwMode="auto">
          <a:xfrm>
            <a:off x="633999" y="620720"/>
            <a:ext cx="4001315" cy="508693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D6232D3-CBF2-A559-A148-E52C44FABE2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6F805B63-C5C6-AC4C-B925-DD90703E1341}" type="slidenum">
              <a:rPr lang="en-US" altLang="en-US" sz="1050" smtClean="0">
                <a:latin typeface="+mn-lt"/>
              </a:rPr>
              <a:pPr defTabSz="914400">
                <a:spcAft>
                  <a:spcPts val="600"/>
                </a:spcAft>
                <a:defRPr/>
              </a:pPr>
              <a:t>16</a:t>
            </a:fld>
            <a:endParaRPr lang="en-US" altLang="en-US" sz="1050">
              <a:latin typeface="+mn-lt"/>
            </a:endParaRPr>
          </a:p>
        </p:txBody>
      </p:sp>
      <p:sp>
        <p:nvSpPr>
          <p:cNvPr id="8" name="TextBox 7">
            <a:extLst>
              <a:ext uri="{FF2B5EF4-FFF2-40B4-BE49-F238E27FC236}">
                <a16:creationId xmlns:a16="http://schemas.microsoft.com/office/drawing/2014/main" id="{C6C8B433-D0A8-5503-A579-2DE90C5D4562}"/>
              </a:ext>
            </a:extLst>
          </p:cNvPr>
          <p:cNvSpPr txBox="1"/>
          <p:nvPr/>
        </p:nvSpPr>
        <p:spPr>
          <a:xfrm>
            <a:off x="1349766" y="5809811"/>
            <a:ext cx="2569779" cy="369332"/>
          </a:xfrm>
          <a:prstGeom prst="rect">
            <a:avLst/>
          </a:prstGeom>
          <a:noFill/>
        </p:spPr>
        <p:txBody>
          <a:bodyPr wrap="square" rtlCol="0">
            <a:spAutoFit/>
          </a:bodyPr>
          <a:lstStyle/>
          <a:p>
            <a:r>
              <a:rPr lang="en-US" dirty="0"/>
              <a:t>https://</a:t>
            </a:r>
            <a:r>
              <a:rPr lang="en-US" dirty="0" err="1"/>
              <a:t>xkcd.com</a:t>
            </a:r>
            <a:r>
              <a:rPr lang="en-US" dirty="0"/>
              <a:t>/2347/</a:t>
            </a:r>
          </a:p>
        </p:txBody>
      </p:sp>
    </p:spTree>
    <p:extLst>
      <p:ext uri="{BB962C8B-B14F-4D97-AF65-F5344CB8AC3E}">
        <p14:creationId xmlns:p14="http://schemas.microsoft.com/office/powerpoint/2010/main" val="188055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44627-5266-7750-4836-7C586D66989D}"/>
              </a:ext>
            </a:extLst>
          </p:cNvPr>
          <p:cNvSpPr>
            <a:spLocks noGrp="1"/>
          </p:cNvSpPr>
          <p:nvPr>
            <p:ph type="sldNum" sz="quarter" idx="12"/>
          </p:nvPr>
        </p:nvSpPr>
        <p:spPr/>
        <p:txBody>
          <a:bodyPr/>
          <a:lstStyle/>
          <a:p>
            <a:pPr>
              <a:defRPr/>
            </a:pPr>
            <a:fld id="{AB9895EB-3EBE-EB4D-898D-3EA350F5CFF6}" type="slidenum">
              <a:rPr lang="en-US" altLang="en-US" smtClean="0"/>
              <a:pPr>
                <a:defRPr/>
              </a:pPr>
              <a:t>17</a:t>
            </a:fld>
            <a:endParaRPr lang="en-US" altLang="en-US"/>
          </a:p>
        </p:txBody>
      </p:sp>
      <p:pic>
        <p:nvPicPr>
          <p:cNvPr id="28" name="Picture 27">
            <a:extLst>
              <a:ext uri="{FF2B5EF4-FFF2-40B4-BE49-F238E27FC236}">
                <a16:creationId xmlns:a16="http://schemas.microsoft.com/office/drawing/2014/main" id="{63B3263C-3084-874E-300F-D54BB8A916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860" y="1010318"/>
            <a:ext cx="10622280" cy="4378320"/>
          </a:xfrm>
          <a:prstGeom prst="rect">
            <a:avLst/>
          </a:prstGeom>
        </p:spPr>
      </p:pic>
    </p:spTree>
    <p:extLst>
      <p:ext uri="{BB962C8B-B14F-4D97-AF65-F5344CB8AC3E}">
        <p14:creationId xmlns:p14="http://schemas.microsoft.com/office/powerpoint/2010/main" val="8628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B4A06-81E4-5BB7-9C7E-8562651A53FE}"/>
              </a:ext>
            </a:extLst>
          </p:cNvPr>
          <p:cNvSpPr>
            <a:spLocks noGrp="1"/>
          </p:cNvSpPr>
          <p:nvPr>
            <p:ph type="sldNum" sz="quarter" idx="12"/>
          </p:nvPr>
        </p:nvSpPr>
        <p:spPr/>
        <p:txBody>
          <a:bodyPr/>
          <a:lstStyle/>
          <a:p>
            <a:pPr>
              <a:defRPr/>
            </a:pPr>
            <a:fld id="{AB9895EB-3EBE-EB4D-898D-3EA350F5CFF6}" type="slidenum">
              <a:rPr lang="en-US" altLang="en-US" smtClean="0"/>
              <a:pPr>
                <a:defRPr/>
              </a:pPr>
              <a:t>18</a:t>
            </a:fld>
            <a:endParaRPr lang="en-US" altLang="en-US"/>
          </a:p>
        </p:txBody>
      </p:sp>
      <p:pic>
        <p:nvPicPr>
          <p:cNvPr id="12" name="Picture 11">
            <a:extLst>
              <a:ext uri="{FF2B5EF4-FFF2-40B4-BE49-F238E27FC236}">
                <a16:creationId xmlns:a16="http://schemas.microsoft.com/office/drawing/2014/main" id="{741CDEBF-D723-FEE9-7595-805CB0543E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8542" y="33337"/>
            <a:ext cx="9786118" cy="5973204"/>
          </a:xfrm>
          <a:prstGeom prst="rect">
            <a:avLst/>
          </a:prstGeom>
        </p:spPr>
      </p:pic>
    </p:spTree>
    <p:extLst>
      <p:ext uri="{BB962C8B-B14F-4D97-AF65-F5344CB8AC3E}">
        <p14:creationId xmlns:p14="http://schemas.microsoft.com/office/powerpoint/2010/main" val="276315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88746-4FED-28EB-6866-386A9E86120C}"/>
              </a:ext>
            </a:extLst>
          </p:cNvPr>
          <p:cNvSpPr>
            <a:spLocks noGrp="1"/>
          </p:cNvSpPr>
          <p:nvPr>
            <p:ph type="sldNum" sz="quarter" idx="12"/>
          </p:nvPr>
        </p:nvSpPr>
        <p:spPr/>
        <p:txBody>
          <a:bodyPr/>
          <a:lstStyle/>
          <a:p>
            <a:pPr>
              <a:defRPr/>
            </a:pPr>
            <a:fld id="{AB9895EB-3EBE-EB4D-898D-3EA350F5CFF6}" type="slidenum">
              <a:rPr lang="en-US" altLang="en-US" smtClean="0"/>
              <a:pPr>
                <a:defRPr/>
              </a:pPr>
              <a:t>19</a:t>
            </a:fld>
            <a:endParaRPr lang="en-US" altLang="en-US"/>
          </a:p>
        </p:txBody>
      </p:sp>
      <p:pic>
        <p:nvPicPr>
          <p:cNvPr id="4" name="Picture 3">
            <a:extLst>
              <a:ext uri="{FF2B5EF4-FFF2-40B4-BE49-F238E27FC236}">
                <a16:creationId xmlns:a16="http://schemas.microsoft.com/office/drawing/2014/main" id="{C82F55E0-275B-92D9-6F58-F0965744A4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4333" y="0"/>
            <a:ext cx="6727446" cy="6267449"/>
          </a:xfrm>
          <a:prstGeom prst="rect">
            <a:avLst/>
          </a:prstGeom>
        </p:spPr>
      </p:pic>
    </p:spTree>
    <p:extLst>
      <p:ext uri="{BB962C8B-B14F-4D97-AF65-F5344CB8AC3E}">
        <p14:creationId xmlns:p14="http://schemas.microsoft.com/office/powerpoint/2010/main" val="270471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E63A-6A50-DD92-E8A0-E5C9FB29F62C}"/>
              </a:ext>
            </a:extLst>
          </p:cNvPr>
          <p:cNvSpPr>
            <a:spLocks noGrp="1"/>
          </p:cNvSpPr>
          <p:nvPr>
            <p:ph type="title"/>
          </p:nvPr>
        </p:nvSpPr>
        <p:spPr/>
        <p:txBody>
          <a:bodyPr/>
          <a:lstStyle/>
          <a:p>
            <a:r>
              <a:rPr lang="en-US" dirty="0"/>
              <a:t>Penn is Not Normal</a:t>
            </a:r>
          </a:p>
        </p:txBody>
      </p:sp>
      <p:sp>
        <p:nvSpPr>
          <p:cNvPr id="3" name="Content Placeholder 2">
            <a:extLst>
              <a:ext uri="{FF2B5EF4-FFF2-40B4-BE49-F238E27FC236}">
                <a16:creationId xmlns:a16="http://schemas.microsoft.com/office/drawing/2014/main" id="{4DD0D49E-F50A-CAEC-D6A3-2808E9EA3EAA}"/>
              </a:ext>
            </a:extLst>
          </p:cNvPr>
          <p:cNvSpPr>
            <a:spLocks noGrp="1"/>
          </p:cNvSpPr>
          <p:nvPr>
            <p:ph sz="half" idx="1"/>
          </p:nvPr>
        </p:nvSpPr>
        <p:spPr>
          <a:xfrm>
            <a:off x="1097279" y="1845734"/>
            <a:ext cx="7183836" cy="4023360"/>
          </a:xfrm>
        </p:spPr>
        <p:txBody>
          <a:bodyPr/>
          <a:lstStyle/>
          <a:p>
            <a:pPr>
              <a:buFont typeface="Arial" panose="020B0604020202020204" pitchFamily="34" charset="0"/>
              <a:buChar char="•"/>
            </a:pPr>
            <a:r>
              <a:rPr lang="en-US" i="1" dirty="0"/>
              <a:t> Decentralization!</a:t>
            </a:r>
          </a:p>
          <a:p>
            <a:pPr lvl="1">
              <a:buFont typeface="Arial" panose="020B0604020202020204" pitchFamily="34" charset="0"/>
              <a:buChar char="•"/>
            </a:pPr>
            <a:r>
              <a:rPr lang="en-US" dirty="0"/>
              <a:t>12 schools, 36 administrative centers</a:t>
            </a:r>
          </a:p>
          <a:p>
            <a:pPr lvl="1">
              <a:buFont typeface="Arial" panose="020B0604020202020204" pitchFamily="34" charset="0"/>
              <a:buChar char="•"/>
            </a:pPr>
            <a:r>
              <a:rPr lang="en-US" dirty="0"/>
              <a:t>About 2000 departments</a:t>
            </a:r>
          </a:p>
          <a:p>
            <a:pPr lvl="1">
              <a:buFont typeface="Arial" panose="020B0604020202020204" pitchFamily="34" charset="0"/>
              <a:buChar char="•"/>
            </a:pPr>
            <a:r>
              <a:rPr lang="en-US" dirty="0"/>
              <a:t>5 campuses</a:t>
            </a:r>
          </a:p>
          <a:p>
            <a:pPr lvl="1">
              <a:buFont typeface="Arial" panose="020B0604020202020204" pitchFamily="34" charset="0"/>
              <a:buChar char="•"/>
            </a:pPr>
            <a:r>
              <a:rPr lang="en-US" dirty="0"/>
              <a:t>60,000 active users</a:t>
            </a:r>
          </a:p>
          <a:p>
            <a:pPr lvl="1">
              <a:buFont typeface="Arial" panose="020B0604020202020204" pitchFamily="34" charset="0"/>
              <a:buChar char="•"/>
            </a:pPr>
            <a:r>
              <a:rPr lang="en-US" dirty="0"/>
              <a:t>We had Tor exit nodes!</a:t>
            </a:r>
          </a:p>
          <a:p>
            <a:pPr>
              <a:buFont typeface="Arial" panose="020B0604020202020204" pitchFamily="34" charset="0"/>
              <a:buChar char="•"/>
            </a:pPr>
            <a:r>
              <a:rPr lang="en-US" dirty="0"/>
              <a:t> </a:t>
            </a:r>
            <a:r>
              <a:rPr lang="en-US" b="1" i="1" dirty="0"/>
              <a:t>Security</a:t>
            </a:r>
            <a:r>
              <a:rPr lang="en-US" dirty="0"/>
              <a:t> is even decentralized</a:t>
            </a:r>
          </a:p>
          <a:p>
            <a:pPr lvl="1">
              <a:buFont typeface="Arial" panose="020B0604020202020204" pitchFamily="34" charset="0"/>
              <a:buChar char="•"/>
            </a:pPr>
            <a:r>
              <a:rPr lang="en-US" dirty="0"/>
              <a:t>Office of Information Security</a:t>
            </a:r>
          </a:p>
          <a:p>
            <a:pPr lvl="1">
              <a:buFont typeface="Arial" panose="020B0604020202020204" pitchFamily="34" charset="0"/>
              <a:buChar char="•"/>
            </a:pPr>
            <a:r>
              <a:rPr lang="en-US" dirty="0"/>
              <a:t>Information Security Officers in the Schools/Centers</a:t>
            </a:r>
          </a:p>
          <a:p>
            <a:pPr lvl="1">
              <a:buFont typeface="Arial" panose="020B0604020202020204" pitchFamily="34" charset="0"/>
              <a:buChar char="•"/>
            </a:pPr>
            <a:r>
              <a:rPr lang="en-US" dirty="0"/>
              <a:t>System security is a responsibility of system owners</a:t>
            </a:r>
          </a:p>
          <a:p>
            <a:pPr>
              <a:buFont typeface="Arial" panose="020B0604020202020204" pitchFamily="34" charset="0"/>
              <a:buChar char="•"/>
            </a:pPr>
            <a:r>
              <a:rPr lang="en-US" dirty="0"/>
              <a:t> Secure IT is IT done well</a:t>
            </a:r>
          </a:p>
          <a:p>
            <a:pPr marL="0" indent="0">
              <a:buNone/>
            </a:pPr>
            <a:endParaRPr lang="en-US" dirty="0"/>
          </a:p>
        </p:txBody>
      </p:sp>
      <p:sp>
        <p:nvSpPr>
          <p:cNvPr id="5" name="Slide Number Placeholder 4">
            <a:extLst>
              <a:ext uri="{FF2B5EF4-FFF2-40B4-BE49-F238E27FC236}">
                <a16:creationId xmlns:a16="http://schemas.microsoft.com/office/drawing/2014/main" id="{65FF45E4-B90F-B1EA-7FFA-462CE5D66CBE}"/>
              </a:ext>
            </a:extLst>
          </p:cNvPr>
          <p:cNvSpPr>
            <a:spLocks noGrp="1"/>
          </p:cNvSpPr>
          <p:nvPr>
            <p:ph type="sldNum" sz="quarter" idx="12"/>
          </p:nvPr>
        </p:nvSpPr>
        <p:spPr/>
        <p:txBody>
          <a:bodyPr/>
          <a:lstStyle/>
          <a:p>
            <a:pPr>
              <a:defRPr/>
            </a:pPr>
            <a:fld id="{509540A7-1143-DF4F-86DD-429932CA2B62}" type="slidenum">
              <a:rPr lang="en-US" altLang="en-US" smtClean="0"/>
              <a:pPr>
                <a:defRPr/>
              </a:pPr>
              <a:t>2</a:t>
            </a:fld>
            <a:endParaRPr lang="en-US" altLang="en-US"/>
          </a:p>
        </p:txBody>
      </p:sp>
    </p:spTree>
    <p:extLst>
      <p:ext uri="{BB962C8B-B14F-4D97-AF65-F5344CB8AC3E}">
        <p14:creationId xmlns:p14="http://schemas.microsoft.com/office/powerpoint/2010/main" val="129358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199A-60AA-FF98-8F9A-8EA33C9A6239}"/>
              </a:ext>
            </a:extLst>
          </p:cNvPr>
          <p:cNvSpPr>
            <a:spLocks noGrp="1"/>
          </p:cNvSpPr>
          <p:nvPr>
            <p:ph type="title"/>
          </p:nvPr>
        </p:nvSpPr>
        <p:spPr/>
        <p:txBody>
          <a:bodyPr/>
          <a:lstStyle/>
          <a:p>
            <a:r>
              <a:rPr lang="en-US" dirty="0"/>
              <a:t>Patch Management Practices</a:t>
            </a:r>
          </a:p>
        </p:txBody>
      </p:sp>
      <p:sp>
        <p:nvSpPr>
          <p:cNvPr id="3" name="Slide Number Placeholder 2">
            <a:extLst>
              <a:ext uri="{FF2B5EF4-FFF2-40B4-BE49-F238E27FC236}">
                <a16:creationId xmlns:a16="http://schemas.microsoft.com/office/drawing/2014/main" id="{DD3E01D9-581F-6D1F-9BE5-45FFBF8C26A7}"/>
              </a:ext>
            </a:extLst>
          </p:cNvPr>
          <p:cNvSpPr>
            <a:spLocks noGrp="1"/>
          </p:cNvSpPr>
          <p:nvPr>
            <p:ph type="sldNum" sz="quarter" idx="12"/>
          </p:nvPr>
        </p:nvSpPr>
        <p:spPr/>
        <p:txBody>
          <a:bodyPr/>
          <a:lstStyle/>
          <a:p>
            <a:pPr>
              <a:defRPr/>
            </a:pPr>
            <a:fld id="{4030F061-D5C1-924A-BC01-5F4DEF5F378D}" type="slidenum">
              <a:rPr lang="en-US" altLang="en-US" smtClean="0"/>
              <a:pPr>
                <a:defRPr/>
              </a:pPr>
              <a:t>20</a:t>
            </a:fld>
            <a:endParaRPr lang="en-US" altLang="en-US"/>
          </a:p>
        </p:txBody>
      </p:sp>
      <p:sp>
        <p:nvSpPr>
          <p:cNvPr id="4" name="TextBox 3">
            <a:extLst>
              <a:ext uri="{FF2B5EF4-FFF2-40B4-BE49-F238E27FC236}">
                <a16:creationId xmlns:a16="http://schemas.microsoft.com/office/drawing/2014/main" id="{EED9841E-34DB-080B-F2E4-EE59DC2AE4A0}"/>
              </a:ext>
            </a:extLst>
          </p:cNvPr>
          <p:cNvSpPr txBox="1"/>
          <p:nvPr/>
        </p:nvSpPr>
        <p:spPr>
          <a:xfrm>
            <a:off x="1096963" y="2032208"/>
            <a:ext cx="10058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Prompt patching: 2 business days for critical vulnerabilities.</a:t>
            </a:r>
          </a:p>
          <a:p>
            <a:pPr marL="285750" indent="-285750">
              <a:buFont typeface="Arial" panose="020B0604020202020204" pitchFamily="34" charset="0"/>
              <a:buChar char="•"/>
            </a:pPr>
            <a:r>
              <a:rPr lang="en-US" dirty="0"/>
              <a:t>Scheduled scans:</a:t>
            </a:r>
          </a:p>
          <a:p>
            <a:pPr marL="742950" lvl="1" indent="-285750">
              <a:buFont typeface="Arial" panose="020B0604020202020204" pitchFamily="34" charset="0"/>
              <a:buChar char="•"/>
            </a:pPr>
            <a:r>
              <a:rPr lang="en-US" dirty="0"/>
              <a:t>Daily for Critical Components</a:t>
            </a:r>
          </a:p>
          <a:p>
            <a:pPr marL="742950" lvl="1" indent="-285750">
              <a:buFont typeface="Arial" panose="020B0604020202020204" pitchFamily="34" charset="0"/>
              <a:buChar char="•"/>
            </a:pPr>
            <a:r>
              <a:rPr lang="en-US" dirty="0"/>
              <a:t>Weekly for all of campus for Critical vulnerabilities</a:t>
            </a:r>
          </a:p>
          <a:p>
            <a:pPr marL="285750" indent="-285750">
              <a:buFont typeface="Arial" panose="020B0604020202020204" pitchFamily="34" charset="0"/>
              <a:buChar char="•"/>
            </a:pPr>
            <a:r>
              <a:rPr lang="en-US" dirty="0"/>
              <a:t>Weekly review for situational awareness and to chase down stragglers.</a:t>
            </a:r>
          </a:p>
          <a:p>
            <a:pPr marL="285750" indent="-285750">
              <a:buFont typeface="Arial" panose="020B0604020202020204" pitchFamily="34" charset="0"/>
              <a:buChar char="•"/>
            </a:pPr>
            <a:r>
              <a:rPr lang="en-US" dirty="0"/>
              <a:t>Defense-in-depth for when you can’t patch fast enough</a:t>
            </a:r>
          </a:p>
          <a:p>
            <a:pPr marL="742950" lvl="1" indent="-285750">
              <a:buFont typeface="Arial" panose="020B0604020202020204" pitchFamily="34" charset="0"/>
              <a:buChar char="•"/>
            </a:pPr>
            <a:r>
              <a:rPr lang="en-US" dirty="0"/>
              <a:t>IP access restrictions</a:t>
            </a:r>
          </a:p>
          <a:p>
            <a:pPr marL="742950" lvl="1" indent="-285750">
              <a:buFont typeface="Arial" panose="020B0604020202020204" pitchFamily="34" charset="0"/>
              <a:buChar char="•"/>
            </a:pPr>
            <a:r>
              <a:rPr lang="en-US" dirty="0"/>
              <a:t>Force authentication</a:t>
            </a:r>
          </a:p>
          <a:p>
            <a:pPr marL="742950" lvl="1" indent="-285750">
              <a:buFont typeface="Arial" panose="020B0604020202020204" pitchFamily="34" charset="0"/>
              <a:buChar char="•"/>
            </a:pPr>
            <a:r>
              <a:rPr lang="en-US" dirty="0"/>
              <a:t>Inbound traffic filtering</a:t>
            </a:r>
          </a:p>
          <a:p>
            <a:pPr marL="742950" lvl="1" indent="-285750">
              <a:buFont typeface="Arial" panose="020B0604020202020204" pitchFamily="34" charset="0"/>
              <a:buChar char="•"/>
            </a:pPr>
            <a:r>
              <a:rPr lang="en-US" dirty="0"/>
              <a:t>Endpoint Detection &amp; Response</a:t>
            </a:r>
          </a:p>
          <a:p>
            <a:pPr marL="742950" lvl="1" indent="-285750">
              <a:buFont typeface="Arial" panose="020B0604020202020204" pitchFamily="34" charset="0"/>
              <a:buChar char="•"/>
            </a:pPr>
            <a:r>
              <a:rPr lang="en-US" dirty="0"/>
              <a:t>Logging</a:t>
            </a:r>
          </a:p>
          <a:p>
            <a:pPr marL="742950" lvl="1" indent="-285750">
              <a:buFont typeface="Arial" panose="020B0604020202020204" pitchFamily="34" charset="0"/>
              <a:buChar char="•"/>
            </a:pPr>
            <a:r>
              <a:rPr lang="en-US" dirty="0"/>
              <a:t>Run less software, or shift risk to SaaS</a:t>
            </a:r>
          </a:p>
        </p:txBody>
      </p:sp>
    </p:spTree>
    <p:extLst>
      <p:ext uri="{BB962C8B-B14F-4D97-AF65-F5344CB8AC3E}">
        <p14:creationId xmlns:p14="http://schemas.microsoft.com/office/powerpoint/2010/main" val="62644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BDFB-A2D7-7CFF-314A-D6D7ED6AF42F}"/>
              </a:ext>
            </a:extLst>
          </p:cNvPr>
          <p:cNvSpPr>
            <a:spLocks noGrp="1"/>
          </p:cNvSpPr>
          <p:nvPr>
            <p:ph type="title"/>
          </p:nvPr>
        </p:nvSpPr>
        <p:spPr/>
        <p:txBody>
          <a:bodyPr/>
          <a:lstStyle/>
          <a:p>
            <a:r>
              <a:rPr lang="en-US" dirty="0"/>
              <a:t>Detection Tools</a:t>
            </a:r>
          </a:p>
        </p:txBody>
      </p:sp>
      <p:sp>
        <p:nvSpPr>
          <p:cNvPr id="3" name="Text Placeholder 2">
            <a:extLst>
              <a:ext uri="{FF2B5EF4-FFF2-40B4-BE49-F238E27FC236}">
                <a16:creationId xmlns:a16="http://schemas.microsoft.com/office/drawing/2014/main" id="{2C44FCC9-A792-0D08-6F8E-7FA4353750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3B62CC-4C39-2153-F4F4-F5F6AD6A2E6C}"/>
              </a:ext>
            </a:extLst>
          </p:cNvPr>
          <p:cNvSpPr>
            <a:spLocks noGrp="1"/>
          </p:cNvSpPr>
          <p:nvPr>
            <p:ph type="sldNum" sz="quarter" idx="12"/>
          </p:nvPr>
        </p:nvSpPr>
        <p:spPr/>
        <p:txBody>
          <a:bodyPr/>
          <a:lstStyle/>
          <a:p>
            <a:pPr>
              <a:defRPr/>
            </a:pPr>
            <a:fld id="{6F805B63-C5C6-AC4C-B925-DD90703E1341}" type="slidenum">
              <a:rPr lang="en-US" altLang="en-US" smtClean="0"/>
              <a:pPr>
                <a:defRPr/>
              </a:pPr>
              <a:t>21</a:t>
            </a:fld>
            <a:endParaRPr lang="en-US" altLang="en-US"/>
          </a:p>
        </p:txBody>
      </p:sp>
    </p:spTree>
    <p:extLst>
      <p:ext uri="{BB962C8B-B14F-4D97-AF65-F5344CB8AC3E}">
        <p14:creationId xmlns:p14="http://schemas.microsoft.com/office/powerpoint/2010/main" val="295718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B2C43-F95B-8C84-984A-F9BF6999EDA6}"/>
              </a:ext>
            </a:extLst>
          </p:cNvPr>
          <p:cNvSpPr>
            <a:spLocks noGrp="1"/>
          </p:cNvSpPr>
          <p:nvPr>
            <p:ph type="sldNum" sz="quarter" idx="12"/>
          </p:nvPr>
        </p:nvSpPr>
        <p:spPr/>
        <p:txBody>
          <a:bodyPr/>
          <a:lstStyle/>
          <a:p>
            <a:pPr>
              <a:defRPr/>
            </a:pPr>
            <a:fld id="{AB9895EB-3EBE-EB4D-898D-3EA350F5CFF6}" type="slidenum">
              <a:rPr lang="en-US" altLang="en-US" smtClean="0"/>
              <a:pPr>
                <a:defRPr/>
              </a:pPr>
              <a:t>22</a:t>
            </a:fld>
            <a:endParaRPr lang="en-US" altLang="en-US"/>
          </a:p>
        </p:txBody>
      </p:sp>
      <p:pic>
        <p:nvPicPr>
          <p:cNvPr id="4" name="Picture 3">
            <a:extLst>
              <a:ext uri="{FF2B5EF4-FFF2-40B4-BE49-F238E27FC236}">
                <a16:creationId xmlns:a16="http://schemas.microsoft.com/office/drawing/2014/main" id="{0A9B9B27-0E44-B6B1-8A3F-3DC5BDC25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377264"/>
            <a:ext cx="11582400" cy="5760720"/>
          </a:xfrm>
          <a:prstGeom prst="rect">
            <a:avLst/>
          </a:prstGeom>
        </p:spPr>
      </p:pic>
    </p:spTree>
    <p:extLst>
      <p:ext uri="{BB962C8B-B14F-4D97-AF65-F5344CB8AC3E}">
        <p14:creationId xmlns:p14="http://schemas.microsoft.com/office/powerpoint/2010/main" val="324587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B6AD-FB7C-0E85-FDB8-05D81AF8D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620DB-F56C-466D-A06B-64166347ECAC}"/>
              </a:ext>
            </a:extLst>
          </p:cNvPr>
          <p:cNvSpPr>
            <a:spLocks noGrp="1"/>
          </p:cNvSpPr>
          <p:nvPr>
            <p:ph type="title"/>
          </p:nvPr>
        </p:nvSpPr>
        <p:spPr/>
        <p:txBody>
          <a:bodyPr/>
          <a:lstStyle/>
          <a:p>
            <a:r>
              <a:rPr lang="en-US" dirty="0"/>
              <a:t>Network Security Monitoring (Zeek)</a:t>
            </a:r>
          </a:p>
        </p:txBody>
      </p:sp>
      <p:sp>
        <p:nvSpPr>
          <p:cNvPr id="4" name="Slide Number Placeholder 3">
            <a:extLst>
              <a:ext uri="{FF2B5EF4-FFF2-40B4-BE49-F238E27FC236}">
                <a16:creationId xmlns:a16="http://schemas.microsoft.com/office/drawing/2014/main" id="{AFC47E9E-5290-F351-DA6A-209CE8FFBE63}"/>
              </a:ext>
            </a:extLst>
          </p:cNvPr>
          <p:cNvSpPr>
            <a:spLocks noGrp="1"/>
          </p:cNvSpPr>
          <p:nvPr>
            <p:ph type="sldNum" sz="quarter" idx="12"/>
          </p:nvPr>
        </p:nvSpPr>
        <p:spPr/>
        <p:txBody>
          <a:bodyPr/>
          <a:lstStyle/>
          <a:p>
            <a:pPr>
              <a:defRPr/>
            </a:pPr>
            <a:fld id="{D58E7953-A58A-2048-9973-2877D1DD2FE7}" type="slidenum">
              <a:rPr lang="en-US" altLang="en-US" smtClean="0"/>
              <a:pPr>
                <a:defRPr/>
              </a:pPr>
              <a:t>23</a:t>
            </a:fld>
            <a:endParaRPr lang="en-US" altLang="en-US"/>
          </a:p>
        </p:txBody>
      </p:sp>
      <p:pic>
        <p:nvPicPr>
          <p:cNvPr id="7" name="Content Placeholder 6">
            <a:extLst>
              <a:ext uri="{FF2B5EF4-FFF2-40B4-BE49-F238E27FC236}">
                <a16:creationId xmlns:a16="http://schemas.microsoft.com/office/drawing/2014/main" id="{35326F0F-E34B-D129-15AA-CF798AE39E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838926" y="1828799"/>
            <a:ext cx="8024305" cy="442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47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5085-54AE-4B72-0457-214E8EE6102F}"/>
              </a:ext>
            </a:extLst>
          </p:cNvPr>
          <p:cNvSpPr>
            <a:spLocks noGrp="1"/>
          </p:cNvSpPr>
          <p:nvPr>
            <p:ph type="title"/>
          </p:nvPr>
        </p:nvSpPr>
        <p:spPr/>
        <p:txBody>
          <a:bodyPr/>
          <a:lstStyle/>
          <a:p>
            <a:r>
              <a:rPr lang="en-US" dirty="0"/>
              <a:t>Zeek Example: visiting a website</a:t>
            </a:r>
          </a:p>
        </p:txBody>
      </p:sp>
      <p:sp>
        <p:nvSpPr>
          <p:cNvPr id="3" name="Content Placeholder 2">
            <a:extLst>
              <a:ext uri="{FF2B5EF4-FFF2-40B4-BE49-F238E27FC236}">
                <a16:creationId xmlns:a16="http://schemas.microsoft.com/office/drawing/2014/main" id="{E6D50ADA-CECD-9497-1BE7-E18D4D17BB07}"/>
              </a:ext>
            </a:extLst>
          </p:cNvPr>
          <p:cNvSpPr>
            <a:spLocks noGrp="1"/>
          </p:cNvSpPr>
          <p:nvPr>
            <p:ph idx="1"/>
          </p:nvPr>
        </p:nvSpPr>
        <p:spPr/>
        <p:txBody>
          <a:bodyPr/>
          <a:lstStyle/>
          <a:p>
            <a:pPr marL="0" indent="0">
              <a:buNone/>
            </a:pPr>
            <a:r>
              <a:rPr lang="en-US" dirty="0"/>
              <a:t>{"_path":"dns_agg","_system_name":"sis5","_write_ts":"2026-03-05T20:04:51.586164Z","answers":["</a:t>
            </a:r>
            <a:r>
              <a:rPr lang="en-US" dirty="0">
                <a:solidFill>
                  <a:srgbClr val="00B0F0"/>
                </a:solidFill>
              </a:rPr>
              <a:t>3.12.1.154</a:t>
            </a:r>
            <a:r>
              <a:rPr lang="en-US" dirty="0"/>
              <a:t>"],"count":1,"id.orig_h":"</a:t>
            </a:r>
            <a:r>
              <a:rPr lang="en-US" dirty="0">
                <a:solidFill>
                  <a:srgbClr val="00B0F0"/>
                </a:solidFill>
              </a:rPr>
              <a:t>2607:f470:6:4001:408d:ae6f:2603:7b2e</a:t>
            </a:r>
            <a:r>
              <a:rPr lang="en-US" dirty="0"/>
              <a:t>","id.resp_p":53,"qtype":1,"qtype_name":"A","query":"</a:t>
            </a:r>
            <a:r>
              <a:rPr lang="en-US" dirty="0">
                <a:solidFill>
                  <a:srgbClr val="00B0F0"/>
                </a:solidFill>
              </a:rPr>
              <a:t>www.samjenk.com</a:t>
            </a:r>
            <a:r>
              <a:rPr lang="en-US" dirty="0"/>
              <a:t>","rcode":0,"rcode_name":"NOERROR","rejected":[false],"ts":"2026-03-05T19:59:50.352067Z","ts_last":"2026-03-05T19:59:50.352067Z","uids":["CQvNgO3BAEb1JLKB9"]}</a:t>
            </a:r>
          </a:p>
          <a:p>
            <a:pPr marL="0" indent="0">
              <a:buNone/>
            </a:pPr>
            <a:r>
              <a:rPr lang="en-US" dirty="0"/>
              <a:t>{"_path":"ssl","_system_name":"sis1","_write_ts":"2026-03-05T20:08:35.779048Z","established":false,"id.orig_h":"</a:t>
            </a:r>
            <a:r>
              <a:rPr lang="en-US" dirty="0">
                <a:solidFill>
                  <a:srgbClr val="00B0F0"/>
                </a:solidFill>
              </a:rPr>
              <a:t>10.103.99.115</a:t>
            </a:r>
            <a:r>
              <a:rPr lang="en-US" dirty="0"/>
              <a:t>","id.orig_p":55827,"id.resp_h":"</a:t>
            </a:r>
            <a:r>
              <a:rPr lang="en-US" dirty="0">
                <a:solidFill>
                  <a:srgbClr val="00B0F0"/>
                </a:solidFill>
              </a:rPr>
              <a:t>3.12.1.154</a:t>
            </a:r>
            <a:r>
              <a:rPr lang="en-US" dirty="0"/>
              <a:t>","id.resp_p":443,"ja3":"2bab0327a296230f9f6427341e716ea0","resumed":false,"server_name":"</a:t>
            </a:r>
            <a:r>
              <a:rPr lang="en-US" dirty="0">
                <a:solidFill>
                  <a:srgbClr val="00B0F0"/>
                </a:solidFill>
              </a:rPr>
              <a:t>www.samjenk.com</a:t>
            </a:r>
            <a:r>
              <a:rPr lang="en-US" dirty="0"/>
              <a:t>","ssl_history":"C","ts":"2026-03-05T20:03:35.695199Z","uid":"</a:t>
            </a:r>
            <a:r>
              <a:rPr lang="en-US" dirty="0">
                <a:solidFill>
                  <a:srgbClr val="00B0F0"/>
                </a:solidFill>
              </a:rPr>
              <a:t>CUgHCJ31DcL0G0OMSc</a:t>
            </a:r>
            <a:r>
              <a:rPr lang="en-US" dirty="0"/>
              <a:t>"}</a:t>
            </a:r>
            <a:endParaRPr lang="en-US" sz="2000" dirty="0"/>
          </a:p>
        </p:txBody>
      </p:sp>
      <p:sp>
        <p:nvSpPr>
          <p:cNvPr id="4" name="Slide Number Placeholder 3">
            <a:extLst>
              <a:ext uri="{FF2B5EF4-FFF2-40B4-BE49-F238E27FC236}">
                <a16:creationId xmlns:a16="http://schemas.microsoft.com/office/drawing/2014/main" id="{9BBD6AF4-3B28-A9D1-E826-640BD52A5B16}"/>
              </a:ext>
            </a:extLst>
          </p:cNvPr>
          <p:cNvSpPr>
            <a:spLocks noGrp="1"/>
          </p:cNvSpPr>
          <p:nvPr>
            <p:ph type="sldNum" sz="quarter" idx="12"/>
          </p:nvPr>
        </p:nvSpPr>
        <p:spPr/>
        <p:txBody>
          <a:bodyPr/>
          <a:lstStyle/>
          <a:p>
            <a:pPr>
              <a:defRPr/>
            </a:pPr>
            <a:fld id="{D58E7953-A58A-2048-9973-2877D1DD2FE7}" type="slidenum">
              <a:rPr lang="en-US" altLang="en-US" smtClean="0"/>
              <a:pPr>
                <a:defRPr/>
              </a:pPr>
              <a:t>24</a:t>
            </a:fld>
            <a:endParaRPr lang="en-US" altLang="en-US"/>
          </a:p>
        </p:txBody>
      </p:sp>
    </p:spTree>
    <p:extLst>
      <p:ext uri="{BB962C8B-B14F-4D97-AF65-F5344CB8AC3E}">
        <p14:creationId xmlns:p14="http://schemas.microsoft.com/office/powerpoint/2010/main" val="161098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1A67-3678-6ACF-3F92-4B132764E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EBDC7-B6AE-2760-4DCD-1008E103F4BE}"/>
              </a:ext>
            </a:extLst>
          </p:cNvPr>
          <p:cNvSpPr>
            <a:spLocks noGrp="1"/>
          </p:cNvSpPr>
          <p:nvPr>
            <p:ph type="title"/>
          </p:nvPr>
        </p:nvSpPr>
        <p:spPr/>
        <p:txBody>
          <a:bodyPr/>
          <a:lstStyle/>
          <a:p>
            <a:r>
              <a:rPr lang="en-US" dirty="0"/>
              <a:t>Zeek Example: visiting a website</a:t>
            </a:r>
          </a:p>
        </p:txBody>
      </p:sp>
      <p:sp>
        <p:nvSpPr>
          <p:cNvPr id="3" name="Content Placeholder 2">
            <a:extLst>
              <a:ext uri="{FF2B5EF4-FFF2-40B4-BE49-F238E27FC236}">
                <a16:creationId xmlns:a16="http://schemas.microsoft.com/office/drawing/2014/main" id="{F4A58DC8-4157-2F95-7E86-3B078BF5DB4D}"/>
              </a:ext>
            </a:extLst>
          </p:cNvPr>
          <p:cNvSpPr>
            <a:spLocks noGrp="1"/>
          </p:cNvSpPr>
          <p:nvPr>
            <p:ph idx="1"/>
          </p:nvPr>
        </p:nvSpPr>
        <p:spPr/>
        <p:txBody>
          <a:bodyPr/>
          <a:lstStyle/>
          <a:p>
            <a:pPr marL="0" indent="0">
              <a:buNone/>
            </a:pPr>
            <a:r>
              <a:rPr lang="en-US" dirty="0"/>
              <a:t>{"_path":"conn_agg","_system_name":"sis1","_write_ts":"2026-03-05T20:11:48.584732Z","community_ids":["1:bCp6bkheP0Qvz6P2XkYHW80LtEY=","1:cYmXxCTZwdnd94UyfZpeyBc9uEI=","1:v7/hW3/krUDpzfXwyy3wBp2in2k=","1:A3J48BqIt6WmFdb2dcXvzSaaAKk=","1:pyi4kUgXgmbOsfg41fkMYx6uGPs=","1:18Z7xbFRBGgP54j7KOkMsWzyo6c="],"conn_state":"S1","count":6,"duration":0.579904317855835,"history":"^hADaGd","id.orig_h":"</a:t>
            </a:r>
            <a:r>
              <a:rPr lang="en-US" dirty="0">
                <a:solidFill>
                  <a:srgbClr val="00B0F0"/>
                </a:solidFill>
              </a:rPr>
              <a:t>10.103.99.115</a:t>
            </a:r>
            <a:r>
              <a:rPr lang="en-US" dirty="0"/>
              <a:t>","id.resp_h":"</a:t>
            </a:r>
            <a:r>
              <a:rPr lang="en-US" dirty="0">
                <a:solidFill>
                  <a:srgbClr val="00B0F0"/>
                </a:solidFill>
              </a:rPr>
              <a:t>3.12.1.154</a:t>
            </a:r>
            <a:r>
              <a:rPr lang="en-US" dirty="0"/>
              <a:t>","id.resp_p":443,"local_orig":true,"local_resp":false,"missed_bytes":3329,"orig_bytes":3190,"orig_ip_bytes":5244,"proto":"tcp","resp_bytes":16914,"resp_ip_bytes":12363,"service":["</a:t>
            </a:r>
            <a:r>
              <a:rPr lang="en-US" dirty="0" err="1"/>
              <a:t>ssl</a:t>
            </a:r>
            <a:r>
              <a:rPr lang="en-US" dirty="0"/>
              <a:t>"],"ts":"2026-03-05T20:01:47.926410Z","ts_last":"2026-03-05T20:05:22.440561Z","uids":["CC3FIC3nJ4ir7ulczb","CwvGwP3sTnmUn1YpC8","CXT2du4k3UodNWZ6lj","CUXj4rny5TIdTtS51","C7N6OD1LJh6c1NuXKg","CUgHCJ31DcL0G0OMSc"]}</a:t>
            </a:r>
            <a:endParaRPr lang="en-US" sz="2000" dirty="0"/>
          </a:p>
        </p:txBody>
      </p:sp>
      <p:sp>
        <p:nvSpPr>
          <p:cNvPr id="4" name="Slide Number Placeholder 3">
            <a:extLst>
              <a:ext uri="{FF2B5EF4-FFF2-40B4-BE49-F238E27FC236}">
                <a16:creationId xmlns:a16="http://schemas.microsoft.com/office/drawing/2014/main" id="{0CD7953A-ED85-757B-5931-FBE0DC7B3703}"/>
              </a:ext>
            </a:extLst>
          </p:cNvPr>
          <p:cNvSpPr>
            <a:spLocks noGrp="1"/>
          </p:cNvSpPr>
          <p:nvPr>
            <p:ph type="sldNum" sz="quarter" idx="12"/>
          </p:nvPr>
        </p:nvSpPr>
        <p:spPr/>
        <p:txBody>
          <a:bodyPr/>
          <a:lstStyle/>
          <a:p>
            <a:pPr>
              <a:defRPr/>
            </a:pPr>
            <a:fld id="{D58E7953-A58A-2048-9973-2877D1DD2FE7}" type="slidenum">
              <a:rPr lang="en-US" altLang="en-US" smtClean="0"/>
              <a:pPr>
                <a:defRPr/>
              </a:pPr>
              <a:t>25</a:t>
            </a:fld>
            <a:endParaRPr lang="en-US" altLang="en-US"/>
          </a:p>
        </p:txBody>
      </p:sp>
    </p:spTree>
    <p:extLst>
      <p:ext uri="{BB962C8B-B14F-4D97-AF65-F5344CB8AC3E}">
        <p14:creationId xmlns:p14="http://schemas.microsoft.com/office/powerpoint/2010/main" val="64702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3F5F-29A6-FEB2-63C8-0FF909D34FE0}"/>
              </a:ext>
            </a:extLst>
          </p:cNvPr>
          <p:cNvSpPr>
            <a:spLocks noGrp="1"/>
          </p:cNvSpPr>
          <p:nvPr>
            <p:ph type="title"/>
          </p:nvPr>
        </p:nvSpPr>
        <p:spPr/>
        <p:txBody>
          <a:bodyPr/>
          <a:lstStyle/>
          <a:p>
            <a:r>
              <a:rPr lang="en-US" dirty="0"/>
              <a:t>Network Monitoring (Zeek)</a:t>
            </a:r>
          </a:p>
        </p:txBody>
      </p:sp>
      <p:sp>
        <p:nvSpPr>
          <p:cNvPr id="3" name="Content Placeholder 2">
            <a:extLst>
              <a:ext uri="{FF2B5EF4-FFF2-40B4-BE49-F238E27FC236}">
                <a16:creationId xmlns:a16="http://schemas.microsoft.com/office/drawing/2014/main" id="{5616B49D-BDC8-0AB6-2E9D-2847C981BEFC}"/>
              </a:ext>
            </a:extLst>
          </p:cNvPr>
          <p:cNvSpPr>
            <a:spLocks noGrp="1"/>
          </p:cNvSpPr>
          <p:nvPr>
            <p:ph idx="1"/>
          </p:nvPr>
        </p:nvSpPr>
        <p:spPr/>
        <p:txBody>
          <a:bodyPr/>
          <a:lstStyle/>
          <a:p>
            <a:pPr>
              <a:buFont typeface="Arial" panose="020B0604020202020204" pitchFamily="34" charset="0"/>
              <a:buChar char="•"/>
            </a:pPr>
            <a:r>
              <a:rPr lang="en-US" dirty="0"/>
              <a:t> Encryption is blinding. We look at metadata.</a:t>
            </a:r>
          </a:p>
          <a:p>
            <a:pPr>
              <a:buFont typeface="Arial" panose="020B0604020202020204" pitchFamily="34" charset="0"/>
              <a:buChar char="•"/>
            </a:pPr>
            <a:r>
              <a:rPr lang="en-US" dirty="0"/>
              <a:t> Forensics!</a:t>
            </a:r>
          </a:p>
          <a:p>
            <a:pPr>
              <a:buFont typeface="Arial" panose="020B0604020202020204" pitchFamily="34" charset="0"/>
              <a:buChar char="•"/>
            </a:pPr>
            <a:r>
              <a:rPr lang="en-US" dirty="0"/>
              <a:t> As a passive inventory tool for other workflows</a:t>
            </a:r>
          </a:p>
        </p:txBody>
      </p:sp>
      <p:sp>
        <p:nvSpPr>
          <p:cNvPr id="4" name="Slide Number Placeholder 3">
            <a:extLst>
              <a:ext uri="{FF2B5EF4-FFF2-40B4-BE49-F238E27FC236}">
                <a16:creationId xmlns:a16="http://schemas.microsoft.com/office/drawing/2014/main" id="{7186B6CC-E767-4647-3741-817099F74FE8}"/>
              </a:ext>
            </a:extLst>
          </p:cNvPr>
          <p:cNvSpPr>
            <a:spLocks noGrp="1"/>
          </p:cNvSpPr>
          <p:nvPr>
            <p:ph type="sldNum" sz="quarter" idx="12"/>
          </p:nvPr>
        </p:nvSpPr>
        <p:spPr/>
        <p:txBody>
          <a:bodyPr/>
          <a:lstStyle/>
          <a:p>
            <a:pPr>
              <a:defRPr/>
            </a:pPr>
            <a:fld id="{D58E7953-A58A-2048-9973-2877D1DD2FE7}" type="slidenum">
              <a:rPr lang="en-US" altLang="en-US" smtClean="0"/>
              <a:pPr>
                <a:defRPr/>
              </a:pPr>
              <a:t>26</a:t>
            </a:fld>
            <a:endParaRPr lang="en-US" altLang="en-US"/>
          </a:p>
        </p:txBody>
      </p:sp>
    </p:spTree>
    <p:extLst>
      <p:ext uri="{BB962C8B-B14F-4D97-AF65-F5344CB8AC3E}">
        <p14:creationId xmlns:p14="http://schemas.microsoft.com/office/powerpoint/2010/main" val="2148909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F728-B05B-0F29-967D-41DD3A98570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047C0-4EE4-8D66-A352-BDA24AB0A18A}"/>
              </a:ext>
            </a:extLst>
          </p:cNvPr>
          <p:cNvSpPr>
            <a:spLocks noGrp="1"/>
          </p:cNvSpPr>
          <p:nvPr>
            <p:ph type="sldNum" sz="quarter" idx="12"/>
          </p:nvPr>
        </p:nvSpPr>
        <p:spPr/>
        <p:txBody>
          <a:bodyPr/>
          <a:lstStyle/>
          <a:p>
            <a:pPr>
              <a:defRPr/>
            </a:pPr>
            <a:fld id="{AB9895EB-3EBE-EB4D-898D-3EA350F5CFF6}" type="slidenum">
              <a:rPr lang="en-US" altLang="en-US" smtClean="0"/>
              <a:pPr>
                <a:defRPr/>
              </a:pPr>
              <a:t>27</a:t>
            </a:fld>
            <a:endParaRPr lang="en-US" altLang="en-US"/>
          </a:p>
        </p:txBody>
      </p:sp>
      <p:pic>
        <p:nvPicPr>
          <p:cNvPr id="4" name="Picture 3">
            <a:extLst>
              <a:ext uri="{FF2B5EF4-FFF2-40B4-BE49-F238E27FC236}">
                <a16:creationId xmlns:a16="http://schemas.microsoft.com/office/drawing/2014/main" id="{A31F2EC6-7E82-294D-96C7-82D3D0DA45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377264"/>
            <a:ext cx="11582400" cy="5760720"/>
          </a:xfrm>
          <a:prstGeom prst="rect">
            <a:avLst/>
          </a:prstGeom>
        </p:spPr>
      </p:pic>
    </p:spTree>
    <p:extLst>
      <p:ext uri="{BB962C8B-B14F-4D97-AF65-F5344CB8AC3E}">
        <p14:creationId xmlns:p14="http://schemas.microsoft.com/office/powerpoint/2010/main" val="144668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163E-6A17-D62E-1437-9B396ED0AF67}"/>
              </a:ext>
            </a:extLst>
          </p:cNvPr>
          <p:cNvSpPr>
            <a:spLocks noGrp="1"/>
          </p:cNvSpPr>
          <p:nvPr>
            <p:ph type="title"/>
          </p:nvPr>
        </p:nvSpPr>
        <p:spPr/>
        <p:txBody>
          <a:bodyPr/>
          <a:lstStyle/>
          <a:p>
            <a:r>
              <a:rPr lang="en-US" dirty="0"/>
              <a:t>Intrusion Detection System (Suricata)</a:t>
            </a:r>
          </a:p>
        </p:txBody>
      </p:sp>
      <p:sp>
        <p:nvSpPr>
          <p:cNvPr id="3" name="Content Placeholder 2">
            <a:extLst>
              <a:ext uri="{FF2B5EF4-FFF2-40B4-BE49-F238E27FC236}">
                <a16:creationId xmlns:a16="http://schemas.microsoft.com/office/drawing/2014/main" id="{040A93BA-0272-C835-BB50-C54CDA8A6D34}"/>
              </a:ext>
            </a:extLst>
          </p:cNvPr>
          <p:cNvSpPr>
            <a:spLocks noGrp="1"/>
          </p:cNvSpPr>
          <p:nvPr>
            <p:ph idx="1"/>
          </p:nvPr>
        </p:nvSpPr>
        <p:spPr>
          <a:xfrm>
            <a:off x="1096963" y="1736725"/>
            <a:ext cx="10058400" cy="4022725"/>
          </a:xfrm>
        </p:spPr>
        <p:txBody>
          <a:bodyPr/>
          <a:lstStyle/>
          <a:p>
            <a:pPr>
              <a:buFont typeface="Arial" panose="020B0604020202020204" pitchFamily="34" charset="0"/>
              <a:buChar char="•"/>
            </a:pPr>
            <a:r>
              <a:rPr lang="en-US" dirty="0"/>
              <a:t> Straight-forward to implement, hard to tune.</a:t>
            </a:r>
          </a:p>
          <a:p>
            <a:pPr>
              <a:buFont typeface="Arial" panose="020B0604020202020204" pitchFamily="34" charset="0"/>
              <a:buChar char="•"/>
            </a:pPr>
            <a:r>
              <a:rPr lang="en-US" dirty="0"/>
              <a:t> </a:t>
            </a:r>
            <a:r>
              <a:rPr lang="en-US" dirty="0" err="1"/>
              <a:t>suricata_eve.log</a:t>
            </a:r>
            <a:r>
              <a:rPr lang="en-US" dirty="0"/>
              <a:t> is WAY more useful than </a:t>
            </a:r>
            <a:r>
              <a:rPr lang="en-US" dirty="0" err="1"/>
              <a:t>suricata.log</a:t>
            </a:r>
            <a:endParaRPr lang="en-US" dirty="0"/>
          </a:p>
          <a:p>
            <a:pPr>
              <a:buFont typeface="Arial" panose="020B0604020202020204" pitchFamily="34" charset="0"/>
              <a:buChar char="•"/>
            </a:pPr>
            <a:r>
              <a:rPr lang="en-US" dirty="0"/>
              <a:t> Useful for:</a:t>
            </a:r>
          </a:p>
          <a:p>
            <a:pPr lvl="1">
              <a:buFont typeface="Arial" panose="020B0604020202020204" pitchFamily="34" charset="0"/>
              <a:buChar char="•"/>
            </a:pPr>
            <a:r>
              <a:rPr lang="en-US" dirty="0"/>
              <a:t>Emerging threats</a:t>
            </a:r>
          </a:p>
          <a:p>
            <a:pPr lvl="1">
              <a:buFont typeface="Arial" panose="020B0604020202020204" pitchFamily="34" charset="0"/>
              <a:buChar char="•"/>
            </a:pPr>
            <a:r>
              <a:rPr lang="en-US" dirty="0"/>
              <a:t>Detecting commodity malware</a:t>
            </a:r>
          </a:p>
          <a:p>
            <a:pPr lvl="1">
              <a:buFont typeface="Arial" panose="020B0604020202020204" pitchFamily="34" charset="0"/>
              <a:buChar char="•"/>
            </a:pPr>
            <a:r>
              <a:rPr lang="en-US" dirty="0"/>
              <a:t>When you can break TLS</a:t>
            </a:r>
          </a:p>
          <a:p>
            <a:pPr lvl="1">
              <a:buFont typeface="Arial" panose="020B0604020202020204" pitchFamily="34" charset="0"/>
              <a:buChar char="•"/>
            </a:pPr>
            <a:r>
              <a:rPr lang="en-US" dirty="0"/>
              <a:t>Tightly-controlled networks</a:t>
            </a:r>
          </a:p>
          <a:p>
            <a:pPr lvl="1">
              <a:buFont typeface="Arial" panose="020B0604020202020204" pitchFamily="34" charset="0"/>
              <a:buChar char="•"/>
            </a:pPr>
            <a:r>
              <a:rPr lang="en-US" dirty="0"/>
              <a:t>Flow data, if you have no other options.</a:t>
            </a:r>
          </a:p>
          <a:p>
            <a:pPr>
              <a:buFont typeface="Arial" panose="020B0604020202020204" pitchFamily="34" charset="0"/>
              <a:buChar char="•"/>
            </a:pPr>
            <a:r>
              <a:rPr lang="en-US" dirty="0"/>
              <a:t> Drawbacks, for Penn:</a:t>
            </a:r>
          </a:p>
          <a:p>
            <a:pPr lvl="1">
              <a:buFont typeface="Arial" panose="020B0604020202020204" pitchFamily="34" charset="0"/>
              <a:buChar char="•"/>
            </a:pPr>
            <a:r>
              <a:rPr lang="en-US" dirty="0"/>
              <a:t>Pay for a lot of stuff that we don’t need</a:t>
            </a:r>
          </a:p>
          <a:p>
            <a:pPr lvl="1">
              <a:buFont typeface="Arial" panose="020B0604020202020204" pitchFamily="34" charset="0"/>
              <a:buChar char="•"/>
            </a:pPr>
            <a:r>
              <a:rPr lang="en-US" dirty="0"/>
              <a:t>Used to spend a lot of time tuning</a:t>
            </a:r>
          </a:p>
          <a:p>
            <a:pPr lvl="1">
              <a:buFont typeface="Arial" panose="020B0604020202020204" pitchFamily="34" charset="0"/>
              <a:buChar char="•"/>
            </a:pPr>
            <a:r>
              <a:rPr lang="en-US" dirty="0"/>
              <a:t>Detect only, no inline block</a:t>
            </a:r>
          </a:p>
          <a:p>
            <a:pPr lvl="1">
              <a:buFont typeface="Arial" panose="020B0604020202020204" pitchFamily="34" charset="0"/>
              <a:buChar char="•"/>
            </a:pPr>
            <a:r>
              <a:rPr lang="en-US" dirty="0"/>
              <a:t>We don’t break TLS</a:t>
            </a:r>
          </a:p>
        </p:txBody>
      </p:sp>
      <p:sp>
        <p:nvSpPr>
          <p:cNvPr id="4" name="Slide Number Placeholder 3">
            <a:extLst>
              <a:ext uri="{FF2B5EF4-FFF2-40B4-BE49-F238E27FC236}">
                <a16:creationId xmlns:a16="http://schemas.microsoft.com/office/drawing/2014/main" id="{C943B2BD-B766-6CFB-D6EE-4AA2FBFAB16F}"/>
              </a:ext>
            </a:extLst>
          </p:cNvPr>
          <p:cNvSpPr>
            <a:spLocks noGrp="1"/>
          </p:cNvSpPr>
          <p:nvPr>
            <p:ph type="sldNum" sz="quarter" idx="12"/>
          </p:nvPr>
        </p:nvSpPr>
        <p:spPr/>
        <p:txBody>
          <a:bodyPr/>
          <a:lstStyle/>
          <a:p>
            <a:pPr>
              <a:defRPr/>
            </a:pPr>
            <a:fld id="{D58E7953-A58A-2048-9973-2877D1DD2FE7}" type="slidenum">
              <a:rPr lang="en-US" altLang="en-US" smtClean="0"/>
              <a:pPr>
                <a:defRPr/>
              </a:pPr>
              <a:t>28</a:t>
            </a:fld>
            <a:endParaRPr lang="en-US" altLang="en-US"/>
          </a:p>
        </p:txBody>
      </p:sp>
    </p:spTree>
    <p:extLst>
      <p:ext uri="{BB962C8B-B14F-4D97-AF65-F5344CB8AC3E}">
        <p14:creationId xmlns:p14="http://schemas.microsoft.com/office/powerpoint/2010/main" val="75430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a:extLst>
              <a:ext uri="{FF2B5EF4-FFF2-40B4-BE49-F238E27FC236}">
                <a16:creationId xmlns:a16="http://schemas.microsoft.com/office/drawing/2014/main" id="{0548820B-E77B-949A-5163-3E2F8CAEC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0650"/>
            <a:ext cx="19685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90AA6C-96F3-419D-172A-BDAF8471C12D}"/>
              </a:ext>
            </a:extLst>
          </p:cNvPr>
          <p:cNvSpPr>
            <a:spLocks noGrp="1"/>
          </p:cNvSpPr>
          <p:nvPr>
            <p:ph type="title"/>
          </p:nvPr>
        </p:nvSpPr>
        <p:spPr>
          <a:xfrm>
            <a:off x="1247570" y="355754"/>
            <a:ext cx="10058400" cy="1449387"/>
          </a:xfrm>
        </p:spPr>
        <p:txBody>
          <a:bodyPr/>
          <a:lstStyle/>
          <a:p>
            <a:pPr eaLnBrk="1" fontAlgn="auto" hangingPunct="1">
              <a:spcAft>
                <a:spcPts val="0"/>
              </a:spcAft>
              <a:defRPr/>
            </a:pPr>
            <a:r>
              <a:rPr lang="en-US" dirty="0">
                <a:solidFill>
                  <a:schemeClr val="tx1">
                    <a:lumMod val="75000"/>
                    <a:lumOff val="25000"/>
                  </a:schemeClr>
                </a:solidFill>
              </a:rPr>
              <a:t>Example: High Confidence</a:t>
            </a:r>
          </a:p>
        </p:txBody>
      </p:sp>
      <p:sp>
        <p:nvSpPr>
          <p:cNvPr id="14340" name="Content Placeholder 2">
            <a:extLst>
              <a:ext uri="{FF2B5EF4-FFF2-40B4-BE49-F238E27FC236}">
                <a16:creationId xmlns:a16="http://schemas.microsoft.com/office/drawing/2014/main" id="{3FBC8B8B-06A4-2DA2-1D5D-D6BF2F97E970}"/>
              </a:ext>
            </a:extLst>
          </p:cNvPr>
          <p:cNvSpPr>
            <a:spLocks noGrp="1"/>
          </p:cNvSpPr>
          <p:nvPr>
            <p:ph idx="1"/>
          </p:nvPr>
        </p:nvSpPr>
        <p:spPr>
          <a:xfrm>
            <a:off x="469592" y="2084695"/>
            <a:ext cx="11252816" cy="3089891"/>
          </a:xfrm>
        </p:spPr>
        <p:txBody>
          <a:bodyPr/>
          <a:lstStyle/>
          <a:p>
            <a:pPr marL="0" indent="0" eaLnBrk="1" hangingPunct="1">
              <a:buNone/>
            </a:pPr>
            <a:r>
              <a:rPr lang="en-US" altLang="en-US" dirty="0"/>
              <a:t>alert </a:t>
            </a:r>
            <a:r>
              <a:rPr lang="en-US" altLang="en-US" dirty="0" err="1">
                <a:solidFill>
                  <a:srgbClr val="00B0F0"/>
                </a:solidFill>
              </a:rPr>
              <a:t>dns</a:t>
            </a:r>
            <a:r>
              <a:rPr lang="en-US" altLang="en-US" dirty="0"/>
              <a:t> $HOME_NET any -&gt; any any (</a:t>
            </a:r>
            <a:r>
              <a:rPr lang="en-US" altLang="en-US" dirty="0" err="1"/>
              <a:t>msg:"ET</a:t>
            </a:r>
            <a:r>
              <a:rPr lang="en-US" altLang="en-US" dirty="0"/>
              <a:t> MOBILE_MALWARE </a:t>
            </a:r>
            <a:r>
              <a:rPr lang="en-US" altLang="en-US" dirty="0">
                <a:solidFill>
                  <a:srgbClr val="00B0F0"/>
                </a:solidFill>
              </a:rPr>
              <a:t>APT-C-23 Related </a:t>
            </a:r>
            <a:r>
              <a:rPr lang="en-US" altLang="en-US" dirty="0" err="1">
                <a:solidFill>
                  <a:srgbClr val="00B0F0"/>
                </a:solidFill>
              </a:rPr>
              <a:t>CnC</a:t>
            </a:r>
            <a:r>
              <a:rPr lang="en-US" altLang="en-US" dirty="0">
                <a:solidFill>
                  <a:srgbClr val="00B0F0"/>
                </a:solidFill>
              </a:rPr>
              <a:t> </a:t>
            </a:r>
            <a:r>
              <a:rPr lang="en-US" altLang="en-US" dirty="0"/>
              <a:t>Domain in DNS Lookup (</a:t>
            </a:r>
            <a:r>
              <a:rPr lang="en-US" altLang="en-US" dirty="0" err="1"/>
              <a:t>javan-demsky</a:t>
            </a:r>
            <a:r>
              <a:rPr lang="en-US" altLang="en-US" dirty="0"/>
              <a:t> .website)"; </a:t>
            </a:r>
            <a:r>
              <a:rPr lang="en-US" altLang="en-US" dirty="0" err="1"/>
              <a:t>dns.query</a:t>
            </a:r>
            <a:r>
              <a:rPr lang="en-US" altLang="en-US" dirty="0"/>
              <a:t>; content:"</a:t>
            </a:r>
            <a:r>
              <a:rPr lang="en-US" altLang="en-US" dirty="0" err="1"/>
              <a:t>javan-demsky.website</a:t>
            </a:r>
            <a:r>
              <a:rPr lang="en-US" altLang="en-US" dirty="0"/>
              <a:t>"; </a:t>
            </a:r>
            <a:r>
              <a:rPr lang="en-US" altLang="en-US" dirty="0" err="1"/>
              <a:t>nocase</a:t>
            </a:r>
            <a:r>
              <a:rPr lang="en-US" altLang="en-US" dirty="0"/>
              <a:t>; bsize:20; reference:md5,dd4596cf68c85eb135f7e0ad763e5dab; </a:t>
            </a:r>
            <a:r>
              <a:rPr lang="en-US" altLang="en-US" dirty="0" err="1">
                <a:solidFill>
                  <a:srgbClr val="00B0F0"/>
                </a:solidFill>
              </a:rPr>
              <a:t>reference:url,twitter.com</a:t>
            </a:r>
            <a:r>
              <a:rPr lang="en-US" altLang="en-US" dirty="0">
                <a:solidFill>
                  <a:srgbClr val="00B0F0"/>
                </a:solidFill>
              </a:rPr>
              <a:t>/</a:t>
            </a:r>
            <a:r>
              <a:rPr lang="en-US" altLang="en-US" dirty="0" err="1">
                <a:solidFill>
                  <a:srgbClr val="00B0F0"/>
                </a:solidFill>
              </a:rPr>
              <a:t>malwrhunterteam</a:t>
            </a:r>
            <a:r>
              <a:rPr lang="en-US" altLang="en-US" dirty="0">
                <a:solidFill>
                  <a:srgbClr val="00B0F0"/>
                </a:solidFill>
              </a:rPr>
              <a:t>/status/1437498154501480451</a:t>
            </a:r>
            <a:r>
              <a:rPr lang="en-US" altLang="en-US" dirty="0"/>
              <a:t>; </a:t>
            </a:r>
            <a:r>
              <a:rPr lang="en-US" altLang="en-US" dirty="0" err="1">
                <a:solidFill>
                  <a:srgbClr val="00B0F0"/>
                </a:solidFill>
              </a:rPr>
              <a:t>reference:url,blog.cyble.com</a:t>
            </a:r>
            <a:r>
              <a:rPr lang="en-US" altLang="en-US" dirty="0">
                <a:solidFill>
                  <a:srgbClr val="00B0F0"/>
                </a:solidFill>
              </a:rPr>
              <a:t>/2021/09/15/apt-c-23-using-new-variant-of-android-spyware-to-target-users-in-the-middle-east/; </a:t>
            </a:r>
            <a:r>
              <a:rPr lang="en-US" altLang="en-US" dirty="0"/>
              <a:t>classtype:</a:t>
            </a:r>
            <a:r>
              <a:rPr lang="en-US" altLang="en-US" dirty="0">
                <a:solidFill>
                  <a:schemeClr val="tx1"/>
                </a:solidFill>
              </a:rPr>
              <a:t>domain-c2</a:t>
            </a:r>
            <a:r>
              <a:rPr lang="en-US" altLang="en-US" dirty="0"/>
              <a:t>; sid:2033980; rev:1; </a:t>
            </a:r>
            <a:r>
              <a:rPr lang="en-US" altLang="en-US" dirty="0" err="1"/>
              <a:t>metadata:attack_target</a:t>
            </a:r>
            <a:r>
              <a:rPr lang="en-US" altLang="en-US" dirty="0"/>
              <a:t> </a:t>
            </a:r>
            <a:r>
              <a:rPr lang="en-US" altLang="en-US" dirty="0" err="1"/>
              <a:t>Mobile_Client</a:t>
            </a:r>
            <a:r>
              <a:rPr lang="en-US" altLang="en-US" dirty="0"/>
              <a:t>, </a:t>
            </a:r>
            <a:r>
              <a:rPr lang="en-US" altLang="en-US" dirty="0" err="1"/>
              <a:t>created_at</a:t>
            </a:r>
            <a:r>
              <a:rPr lang="en-US" altLang="en-US" dirty="0"/>
              <a:t> 2021_09_17, deployment Perimeter, </a:t>
            </a:r>
            <a:r>
              <a:rPr lang="en-US" altLang="en-US" dirty="0" err="1"/>
              <a:t>former_category</a:t>
            </a:r>
            <a:r>
              <a:rPr lang="en-US" altLang="en-US" dirty="0"/>
              <a:t> MOBILE_MALWARE, </a:t>
            </a:r>
            <a:r>
              <a:rPr lang="en-US" altLang="en-US" dirty="0" err="1">
                <a:solidFill>
                  <a:srgbClr val="00B0F0"/>
                </a:solidFill>
              </a:rPr>
              <a:t>signature_severity</a:t>
            </a:r>
            <a:r>
              <a:rPr lang="en-US" altLang="en-US" dirty="0">
                <a:solidFill>
                  <a:srgbClr val="00B0F0"/>
                </a:solidFill>
              </a:rPr>
              <a:t> Major</a:t>
            </a:r>
            <a:r>
              <a:rPr lang="en-US" altLang="en-US" dirty="0"/>
              <a:t>, </a:t>
            </a:r>
            <a:r>
              <a:rPr lang="en-US" altLang="en-US" dirty="0" err="1">
                <a:solidFill>
                  <a:srgbClr val="00B0F0"/>
                </a:solidFill>
              </a:rPr>
              <a:t>updated_at</a:t>
            </a:r>
            <a:r>
              <a:rPr lang="en-US" altLang="en-US" dirty="0">
                <a:solidFill>
                  <a:srgbClr val="00B0F0"/>
                </a:solidFill>
              </a:rPr>
              <a:t> 2021_09_17</a:t>
            </a:r>
            <a:r>
              <a:rPr lang="en-US" altLang="en-US" dirty="0"/>
              <a:t>;)</a:t>
            </a:r>
          </a:p>
          <a:p>
            <a:pPr marL="0" indent="0" eaLnBrk="1" hangingPunct="1">
              <a:buNone/>
            </a:pPr>
            <a:endParaRPr lang="en-US" altLang="en-US" dirty="0"/>
          </a:p>
          <a:p>
            <a:pPr marL="0" indent="0" eaLnBrk="1" hangingPunct="1">
              <a:buNone/>
            </a:pPr>
            <a:r>
              <a:rPr lang="en-US" altLang="en-US" dirty="0"/>
              <a:t>Items in blue (5), plus no false positives (1), plus active in the rule feed (1) = 7</a:t>
            </a:r>
          </a:p>
        </p:txBody>
      </p:sp>
      <p:grpSp>
        <p:nvGrpSpPr>
          <p:cNvPr id="14341" name="Group 4">
            <a:extLst>
              <a:ext uri="{FF2B5EF4-FFF2-40B4-BE49-F238E27FC236}">
                <a16:creationId xmlns:a16="http://schemas.microsoft.com/office/drawing/2014/main" id="{06BB863E-274A-784F-CEE6-630399FAC65B}"/>
              </a:ext>
            </a:extLst>
          </p:cNvPr>
          <p:cNvGrpSpPr>
            <a:grpSpLocks/>
          </p:cNvGrpSpPr>
          <p:nvPr/>
        </p:nvGrpSpPr>
        <p:grpSpPr bwMode="auto">
          <a:xfrm>
            <a:off x="1096963" y="6459538"/>
            <a:ext cx="8039100" cy="277812"/>
            <a:chOff x="663470" y="6439077"/>
            <a:chExt cx="8038216" cy="276999"/>
          </a:xfrm>
        </p:grpSpPr>
        <p:sp>
          <p:nvSpPr>
            <p:cNvPr id="14343" name="TextBox 5">
              <a:extLst>
                <a:ext uri="{FF2B5EF4-FFF2-40B4-BE49-F238E27FC236}">
                  <a16:creationId xmlns:a16="http://schemas.microsoft.com/office/drawing/2014/main" id="{41F2A3EB-27F6-A5BB-B082-2C8D008425AF}"/>
                </a:ext>
              </a:extLst>
            </p:cNvPr>
            <p:cNvSpPr txBox="1">
              <a:spLocks noChangeArrowheads="1"/>
            </p:cNvSpPr>
            <p:nvPr/>
          </p:nvSpPr>
          <p:spPr bwMode="auto">
            <a:xfrm>
              <a:off x="663470" y="6439077"/>
              <a:ext cx="2296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Email:   security@isc.upenn.edu</a:t>
              </a:r>
            </a:p>
          </p:txBody>
        </p:sp>
        <p:sp>
          <p:nvSpPr>
            <p:cNvPr id="14344" name="TextBox 6">
              <a:extLst>
                <a:ext uri="{FF2B5EF4-FFF2-40B4-BE49-F238E27FC236}">
                  <a16:creationId xmlns:a16="http://schemas.microsoft.com/office/drawing/2014/main" id="{97F96CEB-4444-4E34-7CE9-D567969496F4}"/>
                </a:ext>
              </a:extLst>
            </p:cNvPr>
            <p:cNvSpPr txBox="1">
              <a:spLocks noChangeArrowheads="1"/>
            </p:cNvSpPr>
            <p:nvPr/>
          </p:nvSpPr>
          <p:spPr bwMode="auto">
            <a:xfrm>
              <a:off x="3359180" y="6439077"/>
              <a:ext cx="1726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P: (215) 898-2172</a:t>
              </a:r>
            </a:p>
          </p:txBody>
        </p:sp>
        <p:sp>
          <p:nvSpPr>
            <p:cNvPr id="14345" name="TextBox 7">
              <a:extLst>
                <a:ext uri="{FF2B5EF4-FFF2-40B4-BE49-F238E27FC236}">
                  <a16:creationId xmlns:a16="http://schemas.microsoft.com/office/drawing/2014/main" id="{A3DFF82F-7468-948B-FEEA-5744353CD07E}"/>
                </a:ext>
              </a:extLst>
            </p:cNvPr>
            <p:cNvSpPr txBox="1">
              <a:spLocks noChangeArrowheads="1"/>
            </p:cNvSpPr>
            <p:nvPr/>
          </p:nvSpPr>
          <p:spPr bwMode="auto">
            <a:xfrm>
              <a:off x="4932089" y="6439077"/>
              <a:ext cx="3769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URL: https://www.isc.upenn.edu/security/</a:t>
              </a:r>
            </a:p>
          </p:txBody>
        </p:sp>
      </p:grpSp>
      <p:sp>
        <p:nvSpPr>
          <p:cNvPr id="14" name="Slide Number Placeholder 13">
            <a:extLst>
              <a:ext uri="{FF2B5EF4-FFF2-40B4-BE49-F238E27FC236}">
                <a16:creationId xmlns:a16="http://schemas.microsoft.com/office/drawing/2014/main" id="{9CA4E6AF-1417-110C-1497-A92091A6D73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E8E1798-FD5F-1C4F-A961-DAB703C63EEB}" type="slidenum">
              <a:rPr lang="en-US" altLang="en-US">
                <a:solidFill>
                  <a:srgbClr val="FFFFFF"/>
                </a:solidFill>
              </a:rPr>
              <a:pPr/>
              <a:t>29</a:t>
            </a:fld>
            <a:endParaRPr lang="en-US" altLang="en-US">
              <a:solidFill>
                <a:srgbClr val="FFFFFF"/>
              </a:solidFill>
            </a:endParaRPr>
          </a:p>
        </p:txBody>
      </p:sp>
    </p:spTree>
    <p:extLst>
      <p:ext uri="{BB962C8B-B14F-4D97-AF65-F5344CB8AC3E}">
        <p14:creationId xmlns:p14="http://schemas.microsoft.com/office/powerpoint/2010/main" val="34195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8846-0A82-6381-0A77-6E471D44DDF5}"/>
              </a:ext>
            </a:extLst>
          </p:cNvPr>
          <p:cNvSpPr>
            <a:spLocks noGrp="1"/>
          </p:cNvSpPr>
          <p:nvPr>
            <p:ph type="title"/>
          </p:nvPr>
        </p:nvSpPr>
        <p:spPr/>
        <p:txBody>
          <a:bodyPr>
            <a:normAutofit/>
          </a:bodyPr>
          <a:lstStyle/>
          <a:p>
            <a:r>
              <a:rPr lang="en-US" dirty="0"/>
              <a:t>Security operations is about workflows, not tools</a:t>
            </a:r>
          </a:p>
        </p:txBody>
      </p:sp>
      <p:sp>
        <p:nvSpPr>
          <p:cNvPr id="3" name="Text Placeholder 2">
            <a:extLst>
              <a:ext uri="{FF2B5EF4-FFF2-40B4-BE49-F238E27FC236}">
                <a16:creationId xmlns:a16="http://schemas.microsoft.com/office/drawing/2014/main" id="{FE7391F5-E80D-60CF-CB96-8B2F4E38BF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90AB3D-5555-69D9-E979-BA89B6CB38B1}"/>
              </a:ext>
            </a:extLst>
          </p:cNvPr>
          <p:cNvSpPr>
            <a:spLocks noGrp="1"/>
          </p:cNvSpPr>
          <p:nvPr>
            <p:ph type="sldNum" sz="quarter" idx="12"/>
          </p:nvPr>
        </p:nvSpPr>
        <p:spPr/>
        <p:txBody>
          <a:bodyPr/>
          <a:lstStyle/>
          <a:p>
            <a:pPr>
              <a:defRPr/>
            </a:pPr>
            <a:fld id="{6F805B63-C5C6-AC4C-B925-DD90703E1341}" type="slidenum">
              <a:rPr lang="en-US" altLang="en-US" smtClean="0"/>
              <a:pPr>
                <a:defRPr/>
              </a:pPr>
              <a:t>3</a:t>
            </a:fld>
            <a:endParaRPr lang="en-US" altLang="en-US"/>
          </a:p>
        </p:txBody>
      </p:sp>
    </p:spTree>
    <p:extLst>
      <p:ext uri="{BB962C8B-B14F-4D97-AF65-F5344CB8AC3E}">
        <p14:creationId xmlns:p14="http://schemas.microsoft.com/office/powerpoint/2010/main" val="1111851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a:extLst>
              <a:ext uri="{FF2B5EF4-FFF2-40B4-BE49-F238E27FC236}">
                <a16:creationId xmlns:a16="http://schemas.microsoft.com/office/drawing/2014/main" id="{0548820B-E77B-949A-5163-3E2F8CAEC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0650"/>
            <a:ext cx="19685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90AA6C-96F3-419D-172A-BDAF8471C12D}"/>
              </a:ext>
            </a:extLst>
          </p:cNvPr>
          <p:cNvSpPr>
            <a:spLocks noGrp="1"/>
          </p:cNvSpPr>
          <p:nvPr>
            <p:ph type="title"/>
          </p:nvPr>
        </p:nvSpPr>
        <p:spPr/>
        <p:txBody>
          <a:bodyPr/>
          <a:lstStyle/>
          <a:p>
            <a:pPr eaLnBrk="1" fontAlgn="auto" hangingPunct="1">
              <a:spcAft>
                <a:spcPts val="0"/>
              </a:spcAft>
              <a:defRPr/>
            </a:pPr>
            <a:r>
              <a:rPr lang="en-US" dirty="0">
                <a:solidFill>
                  <a:schemeClr val="tx1">
                    <a:lumMod val="75000"/>
                    <a:lumOff val="25000"/>
                  </a:schemeClr>
                </a:solidFill>
              </a:rPr>
              <a:t>Example: Medium Confidence</a:t>
            </a:r>
          </a:p>
        </p:txBody>
      </p:sp>
      <p:sp>
        <p:nvSpPr>
          <p:cNvPr id="14340" name="Content Placeholder 2">
            <a:extLst>
              <a:ext uri="{FF2B5EF4-FFF2-40B4-BE49-F238E27FC236}">
                <a16:creationId xmlns:a16="http://schemas.microsoft.com/office/drawing/2014/main" id="{3FBC8B8B-06A4-2DA2-1D5D-D6BF2F97E970}"/>
              </a:ext>
            </a:extLst>
          </p:cNvPr>
          <p:cNvSpPr>
            <a:spLocks noGrp="1"/>
          </p:cNvSpPr>
          <p:nvPr>
            <p:ph idx="1"/>
          </p:nvPr>
        </p:nvSpPr>
        <p:spPr>
          <a:xfrm>
            <a:off x="469592" y="2084695"/>
            <a:ext cx="11252816" cy="3089891"/>
          </a:xfrm>
        </p:spPr>
        <p:txBody>
          <a:bodyPr/>
          <a:lstStyle/>
          <a:p>
            <a:pPr marL="0" indent="0" eaLnBrk="1" hangingPunct="1">
              <a:buNone/>
            </a:pPr>
            <a:r>
              <a:rPr lang="en-US" altLang="en-US" dirty="0"/>
              <a:t>alert http $HOME_NET any -&gt; $EXTERNAL_NET any (</a:t>
            </a:r>
            <a:r>
              <a:rPr lang="en-US" altLang="en-US" dirty="0" err="1"/>
              <a:t>msg:"ET</a:t>
            </a:r>
            <a:r>
              <a:rPr lang="en-US" altLang="en-US" dirty="0"/>
              <a:t> WORM Win32.Socks.s HTTP Post </a:t>
            </a:r>
            <a:r>
              <a:rPr lang="en-US" altLang="en-US" dirty="0" err="1">
                <a:solidFill>
                  <a:srgbClr val="00B0F0"/>
                </a:solidFill>
              </a:rPr>
              <a:t>Checkin</a:t>
            </a:r>
            <a:r>
              <a:rPr lang="en-US" altLang="en-US" dirty="0"/>
              <a:t>"; </a:t>
            </a:r>
            <a:r>
              <a:rPr lang="en-US" altLang="en-US" dirty="0" err="1"/>
              <a:t>flow:established,to_server</a:t>
            </a:r>
            <a:r>
              <a:rPr lang="en-US" altLang="en-US" dirty="0"/>
              <a:t>; </a:t>
            </a:r>
            <a:r>
              <a:rPr lang="en-US" altLang="en-US" dirty="0" err="1"/>
              <a:t>http.method</a:t>
            </a:r>
            <a:r>
              <a:rPr lang="en-US" altLang="en-US" dirty="0"/>
              <a:t>; </a:t>
            </a:r>
            <a:r>
              <a:rPr lang="en-US" altLang="en-US" dirty="0" err="1"/>
              <a:t>content:"POST</a:t>
            </a:r>
            <a:r>
              <a:rPr lang="en-US" altLang="en-US" dirty="0"/>
              <a:t>"; </a:t>
            </a:r>
            <a:r>
              <a:rPr lang="en-US" altLang="en-US" dirty="0" err="1"/>
              <a:t>http.uri</a:t>
            </a:r>
            <a:r>
              <a:rPr lang="en-US" altLang="en-US" dirty="0"/>
              <a:t>; content:".</a:t>
            </a:r>
            <a:r>
              <a:rPr lang="en-US" altLang="en-US" dirty="0" err="1"/>
              <a:t>php</a:t>
            </a:r>
            <a:r>
              <a:rPr lang="en-US" altLang="en-US" dirty="0"/>
              <a:t>"; </a:t>
            </a:r>
            <a:r>
              <a:rPr lang="en-US" altLang="en-US" dirty="0" err="1"/>
              <a:t>http.request_body</a:t>
            </a:r>
            <a:r>
              <a:rPr lang="en-US" altLang="en-US" dirty="0"/>
              <a:t>; </a:t>
            </a:r>
            <a:r>
              <a:rPr lang="en-US" altLang="en-US" dirty="0" err="1"/>
              <a:t>content:"proc</a:t>
            </a:r>
            <a:r>
              <a:rPr lang="en-US" altLang="en-US" dirty="0"/>
              <a:t>=[System Process]|0a|"; depth:22; </a:t>
            </a:r>
            <a:r>
              <a:rPr lang="en-US" altLang="en-US" dirty="0" err="1"/>
              <a:t>reference:url,doc.emergingthreats.net</a:t>
            </a:r>
            <a:r>
              <a:rPr lang="en-US" altLang="en-US" dirty="0"/>
              <a:t>/2008020; </a:t>
            </a:r>
            <a:r>
              <a:rPr lang="en-US" altLang="en-US" dirty="0" err="1">
                <a:solidFill>
                  <a:schemeClr val="tx1"/>
                </a:solidFill>
              </a:rPr>
              <a:t>classtype:trojan-activity</a:t>
            </a:r>
            <a:r>
              <a:rPr lang="en-US" altLang="en-US" dirty="0"/>
              <a:t>; sid:2008020; rev:6; </a:t>
            </a:r>
            <a:r>
              <a:rPr lang="en-US" altLang="en-US" dirty="0" err="1"/>
              <a:t>metadata:created_at</a:t>
            </a:r>
            <a:r>
              <a:rPr lang="en-US" altLang="en-US" dirty="0"/>
              <a:t> 2010_07_30, </a:t>
            </a:r>
            <a:r>
              <a:rPr lang="en-US" altLang="en-US" dirty="0" err="1">
                <a:solidFill>
                  <a:srgbClr val="00B0F0"/>
                </a:solidFill>
              </a:rPr>
              <a:t>updated_at</a:t>
            </a:r>
            <a:r>
              <a:rPr lang="en-US" altLang="en-US" dirty="0">
                <a:solidFill>
                  <a:srgbClr val="00B0F0"/>
                </a:solidFill>
              </a:rPr>
              <a:t> 2020_08_18</a:t>
            </a:r>
            <a:r>
              <a:rPr lang="en-US" altLang="en-US" dirty="0"/>
              <a:t>;)</a:t>
            </a:r>
          </a:p>
          <a:p>
            <a:pPr marL="0" indent="0" eaLnBrk="1" hangingPunct="1">
              <a:buNone/>
            </a:pPr>
            <a:endParaRPr lang="en-US" altLang="en-US" dirty="0"/>
          </a:p>
          <a:p>
            <a:pPr marL="0" indent="0" eaLnBrk="1" hangingPunct="1">
              <a:buNone/>
            </a:pPr>
            <a:r>
              <a:rPr lang="en-US" altLang="en-US" dirty="0"/>
              <a:t>Items in blue (2) + no false positives (1) + active in rule feed (1) = 4</a:t>
            </a:r>
          </a:p>
        </p:txBody>
      </p:sp>
      <p:grpSp>
        <p:nvGrpSpPr>
          <p:cNvPr id="14341" name="Group 4">
            <a:extLst>
              <a:ext uri="{FF2B5EF4-FFF2-40B4-BE49-F238E27FC236}">
                <a16:creationId xmlns:a16="http://schemas.microsoft.com/office/drawing/2014/main" id="{06BB863E-274A-784F-CEE6-630399FAC65B}"/>
              </a:ext>
            </a:extLst>
          </p:cNvPr>
          <p:cNvGrpSpPr>
            <a:grpSpLocks/>
          </p:cNvGrpSpPr>
          <p:nvPr/>
        </p:nvGrpSpPr>
        <p:grpSpPr bwMode="auto">
          <a:xfrm>
            <a:off x="1096963" y="6459538"/>
            <a:ext cx="8039100" cy="277812"/>
            <a:chOff x="663470" y="6439077"/>
            <a:chExt cx="8038216" cy="276999"/>
          </a:xfrm>
        </p:grpSpPr>
        <p:sp>
          <p:nvSpPr>
            <p:cNvPr id="14343" name="TextBox 5">
              <a:extLst>
                <a:ext uri="{FF2B5EF4-FFF2-40B4-BE49-F238E27FC236}">
                  <a16:creationId xmlns:a16="http://schemas.microsoft.com/office/drawing/2014/main" id="{41F2A3EB-27F6-A5BB-B082-2C8D008425AF}"/>
                </a:ext>
              </a:extLst>
            </p:cNvPr>
            <p:cNvSpPr txBox="1">
              <a:spLocks noChangeArrowheads="1"/>
            </p:cNvSpPr>
            <p:nvPr/>
          </p:nvSpPr>
          <p:spPr bwMode="auto">
            <a:xfrm>
              <a:off x="663470" y="6439077"/>
              <a:ext cx="2296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Email:   security@isc.upenn.edu</a:t>
              </a:r>
            </a:p>
          </p:txBody>
        </p:sp>
        <p:sp>
          <p:nvSpPr>
            <p:cNvPr id="14344" name="TextBox 6">
              <a:extLst>
                <a:ext uri="{FF2B5EF4-FFF2-40B4-BE49-F238E27FC236}">
                  <a16:creationId xmlns:a16="http://schemas.microsoft.com/office/drawing/2014/main" id="{97F96CEB-4444-4E34-7CE9-D567969496F4}"/>
                </a:ext>
              </a:extLst>
            </p:cNvPr>
            <p:cNvSpPr txBox="1">
              <a:spLocks noChangeArrowheads="1"/>
            </p:cNvSpPr>
            <p:nvPr/>
          </p:nvSpPr>
          <p:spPr bwMode="auto">
            <a:xfrm>
              <a:off x="3359180" y="6439077"/>
              <a:ext cx="1726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P: (215) 898-2172</a:t>
              </a:r>
            </a:p>
          </p:txBody>
        </p:sp>
        <p:sp>
          <p:nvSpPr>
            <p:cNvPr id="14345" name="TextBox 7">
              <a:extLst>
                <a:ext uri="{FF2B5EF4-FFF2-40B4-BE49-F238E27FC236}">
                  <a16:creationId xmlns:a16="http://schemas.microsoft.com/office/drawing/2014/main" id="{A3DFF82F-7468-948B-FEEA-5744353CD07E}"/>
                </a:ext>
              </a:extLst>
            </p:cNvPr>
            <p:cNvSpPr txBox="1">
              <a:spLocks noChangeArrowheads="1"/>
            </p:cNvSpPr>
            <p:nvPr/>
          </p:nvSpPr>
          <p:spPr bwMode="auto">
            <a:xfrm>
              <a:off x="4932089" y="6439077"/>
              <a:ext cx="3769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URL: https://www.isc.upenn.edu/security/</a:t>
              </a:r>
            </a:p>
          </p:txBody>
        </p:sp>
      </p:grpSp>
      <p:sp>
        <p:nvSpPr>
          <p:cNvPr id="14" name="Slide Number Placeholder 13">
            <a:extLst>
              <a:ext uri="{FF2B5EF4-FFF2-40B4-BE49-F238E27FC236}">
                <a16:creationId xmlns:a16="http://schemas.microsoft.com/office/drawing/2014/main" id="{9CA4E6AF-1417-110C-1497-A92091A6D73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E8E1798-FD5F-1C4F-A961-DAB703C63EEB}" type="slidenum">
              <a:rPr lang="en-US" altLang="en-US">
                <a:solidFill>
                  <a:srgbClr val="FFFFFF"/>
                </a:solidFill>
              </a:rPr>
              <a:pPr/>
              <a:t>30</a:t>
            </a:fld>
            <a:endParaRPr lang="en-US" altLang="en-US">
              <a:solidFill>
                <a:srgbClr val="FFFFFF"/>
              </a:solidFill>
            </a:endParaRPr>
          </a:p>
        </p:txBody>
      </p:sp>
    </p:spTree>
    <p:extLst>
      <p:ext uri="{BB962C8B-B14F-4D97-AF65-F5344CB8AC3E}">
        <p14:creationId xmlns:p14="http://schemas.microsoft.com/office/powerpoint/2010/main" val="358129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a:extLst>
              <a:ext uri="{FF2B5EF4-FFF2-40B4-BE49-F238E27FC236}">
                <a16:creationId xmlns:a16="http://schemas.microsoft.com/office/drawing/2014/main" id="{0548820B-E77B-949A-5163-3E2F8CAEC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0650"/>
            <a:ext cx="19685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90AA6C-96F3-419D-172A-BDAF8471C12D}"/>
              </a:ext>
            </a:extLst>
          </p:cNvPr>
          <p:cNvSpPr>
            <a:spLocks noGrp="1"/>
          </p:cNvSpPr>
          <p:nvPr>
            <p:ph type="title"/>
          </p:nvPr>
        </p:nvSpPr>
        <p:spPr/>
        <p:txBody>
          <a:bodyPr/>
          <a:lstStyle/>
          <a:p>
            <a:pPr eaLnBrk="1" fontAlgn="auto" hangingPunct="1">
              <a:spcAft>
                <a:spcPts val="0"/>
              </a:spcAft>
              <a:defRPr/>
            </a:pPr>
            <a:r>
              <a:rPr lang="en-US" dirty="0">
                <a:solidFill>
                  <a:schemeClr val="tx1">
                    <a:lumMod val="75000"/>
                    <a:lumOff val="25000"/>
                  </a:schemeClr>
                </a:solidFill>
              </a:rPr>
              <a:t>Example: Low Confidence</a:t>
            </a:r>
          </a:p>
        </p:txBody>
      </p:sp>
      <p:sp>
        <p:nvSpPr>
          <p:cNvPr id="14340" name="Content Placeholder 2">
            <a:extLst>
              <a:ext uri="{FF2B5EF4-FFF2-40B4-BE49-F238E27FC236}">
                <a16:creationId xmlns:a16="http://schemas.microsoft.com/office/drawing/2014/main" id="{3FBC8B8B-06A4-2DA2-1D5D-D6BF2F97E970}"/>
              </a:ext>
            </a:extLst>
          </p:cNvPr>
          <p:cNvSpPr>
            <a:spLocks noGrp="1"/>
          </p:cNvSpPr>
          <p:nvPr>
            <p:ph idx="1"/>
          </p:nvPr>
        </p:nvSpPr>
        <p:spPr>
          <a:xfrm>
            <a:off x="469592" y="2084695"/>
            <a:ext cx="11252816" cy="3089891"/>
          </a:xfrm>
        </p:spPr>
        <p:txBody>
          <a:bodyPr/>
          <a:lstStyle/>
          <a:p>
            <a:pPr marL="0" indent="0" eaLnBrk="1" hangingPunct="1">
              <a:buNone/>
            </a:pPr>
            <a:r>
              <a:rPr lang="en-US" altLang="en-US" dirty="0"/>
              <a:t>alert http $HOME_NET any -&gt; $EXTERNAL_NET any (</a:t>
            </a:r>
            <a:r>
              <a:rPr lang="en-US" altLang="en-US" dirty="0" err="1"/>
              <a:t>msg:"ET</a:t>
            </a:r>
            <a:r>
              <a:rPr lang="en-US" altLang="en-US" dirty="0"/>
              <a:t> POLICY Data POST to an image file (gif)"; </a:t>
            </a:r>
            <a:r>
              <a:rPr lang="en-US" altLang="en-US" dirty="0" err="1"/>
              <a:t>flow:established,to_server</a:t>
            </a:r>
            <a:r>
              <a:rPr lang="en-US" altLang="en-US" dirty="0"/>
              <a:t>; </a:t>
            </a:r>
            <a:r>
              <a:rPr lang="en-US" altLang="en-US" dirty="0" err="1"/>
              <a:t>http.method</a:t>
            </a:r>
            <a:r>
              <a:rPr lang="en-US" altLang="en-US" dirty="0"/>
              <a:t>; </a:t>
            </a:r>
            <a:r>
              <a:rPr lang="en-US" altLang="en-US" dirty="0" err="1"/>
              <a:t>content:"POST</a:t>
            </a:r>
            <a:r>
              <a:rPr lang="en-US" altLang="en-US" dirty="0"/>
              <a:t>"; </a:t>
            </a:r>
            <a:r>
              <a:rPr lang="en-US" altLang="en-US" dirty="0" err="1"/>
              <a:t>http.uri</a:t>
            </a:r>
            <a:r>
              <a:rPr lang="en-US" altLang="en-US" dirty="0"/>
              <a:t>; </a:t>
            </a:r>
            <a:r>
              <a:rPr lang="en-US" altLang="en-US" dirty="0" err="1"/>
              <a:t>content:".gif</a:t>
            </a:r>
            <a:r>
              <a:rPr lang="en-US" altLang="en-US" dirty="0"/>
              <a:t>"; </a:t>
            </a:r>
            <a:r>
              <a:rPr lang="en-US" altLang="en-US" dirty="0" err="1"/>
              <a:t>fast_pattern</a:t>
            </a:r>
            <a:r>
              <a:rPr lang="en-US" altLang="en-US" dirty="0"/>
              <a:t>; </a:t>
            </a:r>
            <a:r>
              <a:rPr lang="en-US" altLang="en-US" dirty="0" err="1"/>
              <a:t>endswith</a:t>
            </a:r>
            <a:r>
              <a:rPr lang="en-US" altLang="en-US" dirty="0"/>
              <a:t>; content:!"__</a:t>
            </a:r>
            <a:r>
              <a:rPr lang="en-US" altLang="en-US" dirty="0" err="1"/>
              <a:t>utm.gif</a:t>
            </a:r>
            <a:r>
              <a:rPr lang="en-US" altLang="en-US" dirty="0"/>
              <a:t>"; </a:t>
            </a:r>
            <a:r>
              <a:rPr lang="en-US" altLang="en-US" dirty="0" err="1"/>
              <a:t>endswith</a:t>
            </a:r>
            <a:r>
              <a:rPr lang="en-US" altLang="en-US" dirty="0"/>
              <a:t>; </a:t>
            </a:r>
            <a:r>
              <a:rPr lang="en-US" altLang="en-US" dirty="0" err="1"/>
              <a:t>http.host</a:t>
            </a:r>
            <a:r>
              <a:rPr lang="en-US" altLang="en-US" dirty="0"/>
              <a:t>; content:!".</a:t>
            </a:r>
            <a:r>
              <a:rPr lang="en-US" altLang="en-US" dirty="0" err="1"/>
              <a:t>tealiumiq.com</a:t>
            </a:r>
            <a:r>
              <a:rPr lang="en-US" altLang="en-US" dirty="0"/>
              <a:t>"; content:!"</a:t>
            </a:r>
            <a:r>
              <a:rPr lang="en-US" altLang="en-US" dirty="0" err="1"/>
              <a:t>snackly.co</a:t>
            </a:r>
            <a:r>
              <a:rPr lang="en-US" altLang="en-US" dirty="0"/>
              <a:t>"; content:!"</a:t>
            </a:r>
            <a:r>
              <a:rPr lang="en-US" altLang="en-US" dirty="0" err="1"/>
              <a:t>otf.msn.com</a:t>
            </a:r>
            <a:r>
              <a:rPr lang="en-US" altLang="en-US" dirty="0"/>
              <a:t>"; </a:t>
            </a:r>
            <a:r>
              <a:rPr lang="en-US" altLang="en-US" dirty="0" err="1"/>
              <a:t>reference:url,doc.emergingthreats.net</a:t>
            </a:r>
            <a:r>
              <a:rPr lang="en-US" altLang="en-US" dirty="0"/>
              <a:t>/2010066; </a:t>
            </a:r>
            <a:r>
              <a:rPr lang="en-US" altLang="en-US" dirty="0" err="1"/>
              <a:t>classtype:trojan-activity</a:t>
            </a:r>
            <a:r>
              <a:rPr lang="en-US" altLang="en-US" dirty="0"/>
              <a:t>; sid:2010066; rev:17; </a:t>
            </a:r>
            <a:r>
              <a:rPr lang="en-US" altLang="en-US" dirty="0" err="1"/>
              <a:t>metadata:created_at</a:t>
            </a:r>
            <a:r>
              <a:rPr lang="en-US" altLang="en-US" dirty="0"/>
              <a:t> 2010_07_30, </a:t>
            </a:r>
            <a:r>
              <a:rPr lang="en-US" altLang="en-US" dirty="0" err="1"/>
              <a:t>former_category</a:t>
            </a:r>
            <a:r>
              <a:rPr lang="en-US" altLang="en-US" dirty="0"/>
              <a:t> POLICY, </a:t>
            </a:r>
            <a:r>
              <a:rPr lang="en-US" altLang="en-US" dirty="0" err="1">
                <a:solidFill>
                  <a:srgbClr val="00B0F0"/>
                </a:solidFill>
              </a:rPr>
              <a:t>updated_at</a:t>
            </a:r>
            <a:r>
              <a:rPr lang="en-US" altLang="en-US" dirty="0">
                <a:solidFill>
                  <a:srgbClr val="00B0F0"/>
                </a:solidFill>
              </a:rPr>
              <a:t> 2020_09_16</a:t>
            </a:r>
            <a:r>
              <a:rPr lang="en-US" altLang="en-US" dirty="0"/>
              <a:t>;)</a:t>
            </a:r>
          </a:p>
          <a:p>
            <a:pPr marL="0" indent="0" eaLnBrk="1" hangingPunct="1">
              <a:buNone/>
            </a:pPr>
            <a:endParaRPr lang="en-US" altLang="en-US" dirty="0"/>
          </a:p>
          <a:p>
            <a:pPr marL="0" indent="0" eaLnBrk="1" hangingPunct="1">
              <a:buNone/>
            </a:pPr>
            <a:r>
              <a:rPr lang="en-US" altLang="en-US" dirty="0"/>
              <a:t>Item in blue (1) + active in rule feed (1) = 2</a:t>
            </a:r>
          </a:p>
        </p:txBody>
      </p:sp>
      <p:grpSp>
        <p:nvGrpSpPr>
          <p:cNvPr id="14341" name="Group 4">
            <a:extLst>
              <a:ext uri="{FF2B5EF4-FFF2-40B4-BE49-F238E27FC236}">
                <a16:creationId xmlns:a16="http://schemas.microsoft.com/office/drawing/2014/main" id="{06BB863E-274A-784F-CEE6-630399FAC65B}"/>
              </a:ext>
            </a:extLst>
          </p:cNvPr>
          <p:cNvGrpSpPr>
            <a:grpSpLocks/>
          </p:cNvGrpSpPr>
          <p:nvPr/>
        </p:nvGrpSpPr>
        <p:grpSpPr bwMode="auto">
          <a:xfrm>
            <a:off x="1096963" y="6459538"/>
            <a:ext cx="8039100" cy="277812"/>
            <a:chOff x="663470" y="6439077"/>
            <a:chExt cx="8038216" cy="276999"/>
          </a:xfrm>
        </p:grpSpPr>
        <p:sp>
          <p:nvSpPr>
            <p:cNvPr id="14343" name="TextBox 5">
              <a:extLst>
                <a:ext uri="{FF2B5EF4-FFF2-40B4-BE49-F238E27FC236}">
                  <a16:creationId xmlns:a16="http://schemas.microsoft.com/office/drawing/2014/main" id="{41F2A3EB-27F6-A5BB-B082-2C8D008425AF}"/>
                </a:ext>
              </a:extLst>
            </p:cNvPr>
            <p:cNvSpPr txBox="1">
              <a:spLocks noChangeArrowheads="1"/>
            </p:cNvSpPr>
            <p:nvPr/>
          </p:nvSpPr>
          <p:spPr bwMode="auto">
            <a:xfrm>
              <a:off x="663470" y="6439077"/>
              <a:ext cx="2296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Email:   security@isc.upenn.edu</a:t>
              </a:r>
            </a:p>
          </p:txBody>
        </p:sp>
        <p:sp>
          <p:nvSpPr>
            <p:cNvPr id="14344" name="TextBox 6">
              <a:extLst>
                <a:ext uri="{FF2B5EF4-FFF2-40B4-BE49-F238E27FC236}">
                  <a16:creationId xmlns:a16="http://schemas.microsoft.com/office/drawing/2014/main" id="{97F96CEB-4444-4E34-7CE9-D567969496F4}"/>
                </a:ext>
              </a:extLst>
            </p:cNvPr>
            <p:cNvSpPr txBox="1">
              <a:spLocks noChangeArrowheads="1"/>
            </p:cNvSpPr>
            <p:nvPr/>
          </p:nvSpPr>
          <p:spPr bwMode="auto">
            <a:xfrm>
              <a:off x="3359180" y="6439077"/>
              <a:ext cx="1726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P: (215) 898-2172</a:t>
              </a:r>
            </a:p>
          </p:txBody>
        </p:sp>
        <p:sp>
          <p:nvSpPr>
            <p:cNvPr id="14345" name="TextBox 7">
              <a:extLst>
                <a:ext uri="{FF2B5EF4-FFF2-40B4-BE49-F238E27FC236}">
                  <a16:creationId xmlns:a16="http://schemas.microsoft.com/office/drawing/2014/main" id="{A3DFF82F-7468-948B-FEEA-5744353CD07E}"/>
                </a:ext>
              </a:extLst>
            </p:cNvPr>
            <p:cNvSpPr txBox="1">
              <a:spLocks noChangeArrowheads="1"/>
            </p:cNvSpPr>
            <p:nvPr/>
          </p:nvSpPr>
          <p:spPr bwMode="auto">
            <a:xfrm>
              <a:off x="4932089" y="6439077"/>
              <a:ext cx="3769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chemeClr val="bg1"/>
                  </a:solidFill>
                </a:rPr>
                <a:t>URL: https://www.isc.upenn.edu/security/</a:t>
              </a:r>
            </a:p>
          </p:txBody>
        </p:sp>
      </p:grpSp>
      <p:sp>
        <p:nvSpPr>
          <p:cNvPr id="14" name="Slide Number Placeholder 13">
            <a:extLst>
              <a:ext uri="{FF2B5EF4-FFF2-40B4-BE49-F238E27FC236}">
                <a16:creationId xmlns:a16="http://schemas.microsoft.com/office/drawing/2014/main" id="{9CA4E6AF-1417-110C-1497-A92091A6D73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E8E1798-FD5F-1C4F-A961-DAB703C63EEB}" type="slidenum">
              <a:rPr lang="en-US" altLang="en-US">
                <a:solidFill>
                  <a:srgbClr val="FFFFFF"/>
                </a:solidFill>
              </a:rPr>
              <a:pPr/>
              <a:t>31</a:t>
            </a:fld>
            <a:endParaRPr lang="en-US" altLang="en-US">
              <a:solidFill>
                <a:srgbClr val="FFFFFF"/>
              </a:solidFill>
            </a:endParaRPr>
          </a:p>
        </p:txBody>
      </p:sp>
    </p:spTree>
    <p:extLst>
      <p:ext uri="{BB962C8B-B14F-4D97-AF65-F5344CB8AC3E}">
        <p14:creationId xmlns:p14="http://schemas.microsoft.com/office/powerpoint/2010/main" val="4163596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E26E73-C053-A6F7-B6F2-FE1D9B8897DD}"/>
              </a:ext>
            </a:extLst>
          </p:cNvPr>
          <p:cNvSpPr>
            <a:spLocks noGrp="1"/>
          </p:cNvSpPr>
          <p:nvPr>
            <p:ph type="sldNum" sz="quarter" idx="12"/>
          </p:nvPr>
        </p:nvSpPr>
        <p:spPr/>
        <p:txBody>
          <a:bodyPr/>
          <a:lstStyle/>
          <a:p>
            <a:pPr>
              <a:defRPr/>
            </a:pPr>
            <a:fld id="{AB9895EB-3EBE-EB4D-898D-3EA350F5CFF6}" type="slidenum">
              <a:rPr lang="en-US" altLang="en-US" smtClean="0"/>
              <a:pPr>
                <a:defRPr/>
              </a:pPr>
              <a:t>32</a:t>
            </a:fld>
            <a:endParaRPr lang="en-US" altLang="en-US"/>
          </a:p>
        </p:txBody>
      </p:sp>
      <p:pic>
        <p:nvPicPr>
          <p:cNvPr id="4" name="Picture 3">
            <a:extLst>
              <a:ext uri="{FF2B5EF4-FFF2-40B4-BE49-F238E27FC236}">
                <a16:creationId xmlns:a16="http://schemas.microsoft.com/office/drawing/2014/main" id="{39629C02-346C-BC04-F3C8-16633BA81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216110"/>
            <a:ext cx="11582400" cy="5760720"/>
          </a:xfrm>
          <a:prstGeom prst="rect">
            <a:avLst/>
          </a:prstGeom>
        </p:spPr>
      </p:pic>
    </p:spTree>
    <p:extLst>
      <p:ext uri="{BB962C8B-B14F-4D97-AF65-F5344CB8AC3E}">
        <p14:creationId xmlns:p14="http://schemas.microsoft.com/office/powerpoint/2010/main" val="113523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0F39-FE64-39AE-E8CD-4AF449E2F399}"/>
              </a:ext>
            </a:extLst>
          </p:cNvPr>
          <p:cNvSpPr>
            <a:spLocks noGrp="1"/>
          </p:cNvSpPr>
          <p:nvPr>
            <p:ph type="title"/>
          </p:nvPr>
        </p:nvSpPr>
        <p:spPr/>
        <p:txBody>
          <a:bodyPr/>
          <a:lstStyle/>
          <a:p>
            <a:r>
              <a:rPr lang="en-US" dirty="0"/>
              <a:t>Log Analysis (</a:t>
            </a:r>
            <a:r>
              <a:rPr lang="en-US" dirty="0" err="1"/>
              <a:t>LogScale</a:t>
            </a:r>
            <a:r>
              <a:rPr lang="en-US" dirty="0"/>
              <a:t>)</a:t>
            </a:r>
          </a:p>
        </p:txBody>
      </p:sp>
      <p:pic>
        <p:nvPicPr>
          <p:cNvPr id="7" name="Content Placeholder 6">
            <a:extLst>
              <a:ext uri="{FF2B5EF4-FFF2-40B4-BE49-F238E27FC236}">
                <a16:creationId xmlns:a16="http://schemas.microsoft.com/office/drawing/2014/main" id="{3CB914BD-CB63-75D0-5C48-050E31B652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6882" y="1736725"/>
            <a:ext cx="8524356" cy="4548461"/>
          </a:xfrm>
        </p:spPr>
      </p:pic>
      <p:sp>
        <p:nvSpPr>
          <p:cNvPr id="4" name="Slide Number Placeholder 3">
            <a:extLst>
              <a:ext uri="{FF2B5EF4-FFF2-40B4-BE49-F238E27FC236}">
                <a16:creationId xmlns:a16="http://schemas.microsoft.com/office/drawing/2014/main" id="{6A213885-089A-BD13-558F-E70B57E74B2C}"/>
              </a:ext>
            </a:extLst>
          </p:cNvPr>
          <p:cNvSpPr>
            <a:spLocks noGrp="1"/>
          </p:cNvSpPr>
          <p:nvPr>
            <p:ph type="sldNum" sz="quarter" idx="12"/>
          </p:nvPr>
        </p:nvSpPr>
        <p:spPr/>
        <p:txBody>
          <a:bodyPr/>
          <a:lstStyle/>
          <a:p>
            <a:pPr>
              <a:defRPr/>
            </a:pPr>
            <a:fld id="{D58E7953-A58A-2048-9973-2877D1DD2FE7}" type="slidenum">
              <a:rPr lang="en-US" altLang="en-US" smtClean="0"/>
              <a:pPr>
                <a:defRPr/>
              </a:pPr>
              <a:t>33</a:t>
            </a:fld>
            <a:endParaRPr lang="en-US" altLang="en-US"/>
          </a:p>
        </p:txBody>
      </p:sp>
    </p:spTree>
    <p:extLst>
      <p:ext uri="{BB962C8B-B14F-4D97-AF65-F5344CB8AC3E}">
        <p14:creationId xmlns:p14="http://schemas.microsoft.com/office/powerpoint/2010/main" val="1325359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5F372-B72D-4BF5-CF89-076F85229379}"/>
              </a:ext>
            </a:extLst>
          </p:cNvPr>
          <p:cNvSpPr>
            <a:spLocks noGrp="1"/>
          </p:cNvSpPr>
          <p:nvPr>
            <p:ph type="sldNum" sz="quarter" idx="12"/>
          </p:nvPr>
        </p:nvSpPr>
        <p:spPr/>
        <p:txBody>
          <a:bodyPr/>
          <a:lstStyle/>
          <a:p>
            <a:pPr>
              <a:defRPr/>
            </a:pPr>
            <a:fld id="{AB9895EB-3EBE-EB4D-898D-3EA350F5CFF6}" type="slidenum">
              <a:rPr lang="en-US" altLang="en-US" smtClean="0"/>
              <a:pPr>
                <a:defRPr/>
              </a:pPr>
              <a:t>34</a:t>
            </a:fld>
            <a:endParaRPr lang="en-US" altLang="en-US"/>
          </a:p>
        </p:txBody>
      </p:sp>
      <p:pic>
        <p:nvPicPr>
          <p:cNvPr id="4" name="Picture 3">
            <a:extLst>
              <a:ext uri="{FF2B5EF4-FFF2-40B4-BE49-F238E27FC236}">
                <a16:creationId xmlns:a16="http://schemas.microsoft.com/office/drawing/2014/main" id="{BBB12CCA-CEFC-91B3-78DA-67DC98934A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170" y="216790"/>
            <a:ext cx="11582400" cy="5760720"/>
          </a:xfrm>
          <a:prstGeom prst="rect">
            <a:avLst/>
          </a:prstGeom>
        </p:spPr>
      </p:pic>
    </p:spTree>
    <p:extLst>
      <p:ext uri="{BB962C8B-B14F-4D97-AF65-F5344CB8AC3E}">
        <p14:creationId xmlns:p14="http://schemas.microsoft.com/office/powerpoint/2010/main" val="2434565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8381-6B5D-2A6E-AA7C-16508FD89663}"/>
              </a:ext>
            </a:extLst>
          </p:cNvPr>
          <p:cNvSpPr>
            <a:spLocks noGrp="1"/>
          </p:cNvSpPr>
          <p:nvPr>
            <p:ph type="title"/>
          </p:nvPr>
        </p:nvSpPr>
        <p:spPr/>
        <p:txBody>
          <a:bodyPr/>
          <a:lstStyle/>
          <a:p>
            <a:r>
              <a:rPr lang="en-US" dirty="0"/>
              <a:t>Endpoint Detection &amp; Response (Falcon)</a:t>
            </a:r>
          </a:p>
        </p:txBody>
      </p:sp>
      <p:sp>
        <p:nvSpPr>
          <p:cNvPr id="3" name="Content Placeholder 2">
            <a:extLst>
              <a:ext uri="{FF2B5EF4-FFF2-40B4-BE49-F238E27FC236}">
                <a16:creationId xmlns:a16="http://schemas.microsoft.com/office/drawing/2014/main" id="{9D67616B-A711-0A35-4FA5-EABBD082F92B}"/>
              </a:ext>
            </a:extLst>
          </p:cNvPr>
          <p:cNvSpPr>
            <a:spLocks noGrp="1"/>
          </p:cNvSpPr>
          <p:nvPr>
            <p:ph idx="1"/>
          </p:nvPr>
        </p:nvSpPr>
        <p:spPr/>
        <p:txBody>
          <a:bodyPr/>
          <a:lstStyle/>
          <a:p>
            <a:pPr>
              <a:buFont typeface="Arial" panose="020B0604020202020204" pitchFamily="34" charset="0"/>
              <a:buChar char="•"/>
            </a:pPr>
            <a:r>
              <a:rPr lang="en-US" dirty="0"/>
              <a:t> Pros:</a:t>
            </a:r>
          </a:p>
          <a:p>
            <a:pPr lvl="1">
              <a:buFont typeface="Arial" panose="020B0604020202020204" pitchFamily="34" charset="0"/>
              <a:buChar char="•"/>
            </a:pPr>
            <a:r>
              <a:rPr lang="en-US" dirty="0"/>
              <a:t>Assists with asset discovery</a:t>
            </a:r>
          </a:p>
          <a:p>
            <a:pPr lvl="1">
              <a:buFont typeface="Arial" panose="020B0604020202020204" pitchFamily="34" charset="0"/>
              <a:buChar char="•"/>
            </a:pPr>
            <a:r>
              <a:rPr lang="en-US" dirty="0"/>
              <a:t>Monitors the endpoint when it leaves your network</a:t>
            </a:r>
          </a:p>
          <a:p>
            <a:pPr lvl="1">
              <a:buFont typeface="Arial" panose="020B0604020202020204" pitchFamily="34" charset="0"/>
              <a:buChar char="•"/>
            </a:pPr>
            <a:r>
              <a:rPr lang="en-US" dirty="0"/>
              <a:t>Much more sophisticated that A/V</a:t>
            </a:r>
          </a:p>
          <a:p>
            <a:pPr lvl="1">
              <a:buFont typeface="Arial" panose="020B0604020202020204" pitchFamily="34" charset="0"/>
              <a:buChar char="•"/>
            </a:pPr>
            <a:r>
              <a:rPr lang="en-US" dirty="0"/>
              <a:t>Usually bundled with MSSP services (paid experts)</a:t>
            </a:r>
          </a:p>
          <a:p>
            <a:pPr>
              <a:buFont typeface="Arial" panose="020B0604020202020204" pitchFamily="34" charset="0"/>
              <a:buChar char="•"/>
            </a:pPr>
            <a:r>
              <a:rPr lang="en-US" dirty="0"/>
              <a:t> Cons:</a:t>
            </a:r>
          </a:p>
          <a:p>
            <a:pPr lvl="1">
              <a:buFont typeface="Arial" panose="020B0604020202020204" pitchFamily="34" charset="0"/>
              <a:buChar char="•"/>
            </a:pPr>
            <a:r>
              <a:rPr lang="en-US" dirty="0"/>
              <a:t>Needs a ton of management: roll-out, alert tuning, response tuning</a:t>
            </a:r>
          </a:p>
          <a:p>
            <a:pPr lvl="1">
              <a:buFont typeface="Arial" panose="020B0604020202020204" pitchFamily="34" charset="0"/>
              <a:buChar char="•"/>
            </a:pPr>
            <a:r>
              <a:rPr lang="en-US" dirty="0"/>
              <a:t>Expensive</a:t>
            </a:r>
          </a:p>
        </p:txBody>
      </p:sp>
      <p:sp>
        <p:nvSpPr>
          <p:cNvPr id="4" name="Slide Number Placeholder 3">
            <a:extLst>
              <a:ext uri="{FF2B5EF4-FFF2-40B4-BE49-F238E27FC236}">
                <a16:creationId xmlns:a16="http://schemas.microsoft.com/office/drawing/2014/main" id="{E7E79D6A-8DB4-E844-0BD6-F7141604A15A}"/>
              </a:ext>
            </a:extLst>
          </p:cNvPr>
          <p:cNvSpPr>
            <a:spLocks noGrp="1"/>
          </p:cNvSpPr>
          <p:nvPr>
            <p:ph type="sldNum" sz="quarter" idx="12"/>
          </p:nvPr>
        </p:nvSpPr>
        <p:spPr/>
        <p:txBody>
          <a:bodyPr/>
          <a:lstStyle/>
          <a:p>
            <a:pPr>
              <a:defRPr/>
            </a:pPr>
            <a:fld id="{D58E7953-A58A-2048-9973-2877D1DD2FE7}" type="slidenum">
              <a:rPr lang="en-US" altLang="en-US" smtClean="0"/>
              <a:pPr>
                <a:defRPr/>
              </a:pPr>
              <a:t>35</a:t>
            </a:fld>
            <a:endParaRPr lang="en-US" altLang="en-US"/>
          </a:p>
        </p:txBody>
      </p:sp>
    </p:spTree>
    <p:extLst>
      <p:ext uri="{BB962C8B-B14F-4D97-AF65-F5344CB8AC3E}">
        <p14:creationId xmlns:p14="http://schemas.microsoft.com/office/powerpoint/2010/main" val="1274131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8EF108-7BFB-1B23-844F-6104EB785B74}"/>
              </a:ext>
            </a:extLst>
          </p:cNvPr>
          <p:cNvSpPr>
            <a:spLocks noGrp="1"/>
          </p:cNvSpPr>
          <p:nvPr>
            <p:ph type="sldNum" sz="quarter" idx="12"/>
          </p:nvPr>
        </p:nvSpPr>
        <p:spPr/>
        <p:txBody>
          <a:bodyPr/>
          <a:lstStyle/>
          <a:p>
            <a:pPr>
              <a:defRPr/>
            </a:pPr>
            <a:fld id="{D58E7953-A58A-2048-9973-2877D1DD2FE7}" type="slidenum">
              <a:rPr lang="en-US" altLang="en-US" smtClean="0"/>
              <a:pPr>
                <a:defRPr/>
              </a:pPr>
              <a:t>36</a:t>
            </a:fld>
            <a:endParaRPr lang="en-US" altLang="en-US"/>
          </a:p>
        </p:txBody>
      </p:sp>
      <p:pic>
        <p:nvPicPr>
          <p:cNvPr id="6" name="Picture 5">
            <a:extLst>
              <a:ext uri="{FF2B5EF4-FFF2-40B4-BE49-F238E27FC236}">
                <a16:creationId xmlns:a16="http://schemas.microsoft.com/office/drawing/2014/main" id="{A2A334C0-BD95-812C-F1CE-C60D758A883B}"/>
              </a:ext>
            </a:extLst>
          </p:cNvPr>
          <p:cNvPicPr>
            <a:picLocks noChangeAspect="1"/>
          </p:cNvPicPr>
          <p:nvPr/>
        </p:nvPicPr>
        <p:blipFill>
          <a:blip r:embed="rId3">
            <a:extLst>
              <a:ext uri="{28A0092B-C50C-407E-A947-70E740481C1C}">
                <a14:useLocalDpi xmlns:a14="http://schemas.microsoft.com/office/drawing/2010/main" val="0"/>
              </a:ext>
            </a:extLst>
          </a:blip>
          <a:srcRect r="11136"/>
          <a:stretch>
            <a:fillRect/>
          </a:stretch>
        </p:blipFill>
        <p:spPr>
          <a:xfrm>
            <a:off x="179501" y="886958"/>
            <a:ext cx="11832998" cy="4619625"/>
          </a:xfrm>
          <a:prstGeom prst="rect">
            <a:avLst/>
          </a:prstGeom>
        </p:spPr>
      </p:pic>
    </p:spTree>
    <p:extLst>
      <p:ext uri="{BB962C8B-B14F-4D97-AF65-F5344CB8AC3E}">
        <p14:creationId xmlns:p14="http://schemas.microsoft.com/office/powerpoint/2010/main" val="719850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B7333-284D-D549-8B86-116DB04841BC}"/>
              </a:ext>
            </a:extLst>
          </p:cNvPr>
          <p:cNvSpPr>
            <a:spLocks noGrp="1"/>
          </p:cNvSpPr>
          <p:nvPr>
            <p:ph type="sldNum" sz="quarter" idx="12"/>
          </p:nvPr>
        </p:nvSpPr>
        <p:spPr/>
        <p:txBody>
          <a:bodyPr/>
          <a:lstStyle/>
          <a:p>
            <a:pPr>
              <a:defRPr/>
            </a:pPr>
            <a:fld id="{AB9895EB-3EBE-EB4D-898D-3EA350F5CFF6}" type="slidenum">
              <a:rPr lang="en-US" altLang="en-US" smtClean="0"/>
              <a:pPr>
                <a:defRPr/>
              </a:pPr>
              <a:t>37</a:t>
            </a:fld>
            <a:endParaRPr lang="en-US" altLang="en-US"/>
          </a:p>
        </p:txBody>
      </p:sp>
      <p:sp>
        <p:nvSpPr>
          <p:cNvPr id="3" name="TextBox 2">
            <a:extLst>
              <a:ext uri="{FF2B5EF4-FFF2-40B4-BE49-F238E27FC236}">
                <a16:creationId xmlns:a16="http://schemas.microsoft.com/office/drawing/2014/main" id="{0C076E9D-76BC-E3BA-B605-0B31D549FA34}"/>
              </a:ext>
            </a:extLst>
          </p:cNvPr>
          <p:cNvSpPr txBox="1"/>
          <p:nvPr/>
        </p:nvSpPr>
        <p:spPr>
          <a:xfrm>
            <a:off x="134371" y="367165"/>
            <a:ext cx="11923258" cy="5355312"/>
          </a:xfrm>
          <a:prstGeom prst="rect">
            <a:avLst/>
          </a:prstGeom>
          <a:noFill/>
        </p:spPr>
        <p:txBody>
          <a:bodyPr wrap="square" rtlCol="0">
            <a:spAutoFit/>
          </a:bodyPr>
          <a:lstStyle/>
          <a:p>
            <a:r>
              <a:rPr lang="en-US" dirty="0"/>
              <a:t>{"ProcessStartTime":1774641939,"ProcessEndTime":1774641939,"ProcessId":296730478583,"ParentProcessId":253651058402,"Hostname":"ISC-25-085-WL","UserName":”&lt;Sam’s Co-worker&gt;","Name":"Suspicious </a:t>
            </a:r>
            <a:r>
              <a:rPr lang="en-US" dirty="0" err="1"/>
              <a:t>Activity","</a:t>
            </a:r>
            <a:r>
              <a:rPr lang="en-US" dirty="0" err="1">
                <a:solidFill>
                  <a:schemeClr val="accent1">
                    <a:lumMod val="50000"/>
                    <a:lumOff val="50000"/>
                  </a:schemeClr>
                </a:solidFill>
              </a:rPr>
              <a:t>Description":"A</a:t>
            </a:r>
            <a:r>
              <a:rPr lang="en-US" dirty="0">
                <a:solidFill>
                  <a:schemeClr val="accent1">
                    <a:lumMod val="50000"/>
                    <a:lumOff val="50000"/>
                  </a:schemeClr>
                </a:solidFill>
              </a:rPr>
              <a:t> suspicious process injected into another process in an unusual way. Investigate the process trees for the injector and injectee</a:t>
            </a:r>
            <a:r>
              <a:rPr lang="en-US" dirty="0"/>
              <a:t>.","Severity":50,"SeverityName":"Medium","FileName":"CalculatorApp.exe","FilePath":"</a:t>
            </a:r>
            <a:r>
              <a:rPr lang="en-US" dirty="0">
                <a:solidFill>
                  <a:schemeClr val="accent1">
                    <a:lumMod val="50000"/>
                    <a:lumOff val="50000"/>
                  </a:schemeClr>
                </a:solidFill>
              </a:rPr>
              <a:t>\\Device\\HarddiskVolume3\\Program Files\\</a:t>
            </a:r>
            <a:r>
              <a:rPr lang="en-US" dirty="0" err="1">
                <a:solidFill>
                  <a:schemeClr val="accent1">
                    <a:lumMod val="50000"/>
                    <a:lumOff val="50000"/>
                  </a:schemeClr>
                </a:solidFill>
              </a:rPr>
              <a:t>WindowsApps</a:t>
            </a:r>
            <a:r>
              <a:rPr lang="en-US" dirty="0">
                <a:solidFill>
                  <a:schemeClr val="accent1">
                    <a:lumMod val="50000"/>
                    <a:lumOff val="50000"/>
                  </a:schemeClr>
                </a:solidFill>
              </a:rPr>
              <a:t>\\Microsoft.WindowsCalculator_11.2508.4.0_x64__8wekyb3d8bbwe\\CalculatorApp.exe</a:t>
            </a:r>
            <a:r>
              <a:rPr lang="en-US" dirty="0"/>
              <a:t>","</a:t>
            </a:r>
            <a:r>
              <a:rPr lang="en-US" dirty="0" err="1"/>
              <a:t>CommandLine</a:t>
            </a:r>
            <a:r>
              <a:rPr lang="en-US" dirty="0"/>
              <a:t>":"\"C:\\Program Files\\</a:t>
            </a:r>
            <a:r>
              <a:rPr lang="en-US" dirty="0" err="1"/>
              <a:t>WindowsApps</a:t>
            </a:r>
            <a:r>
              <a:rPr lang="en-US" dirty="0"/>
              <a:t>\\Microsoft.WindowsCalculator_11.2508.4.0_x64__8wekyb3d8bbwe\\</a:t>
            </a:r>
            <a:r>
              <a:rPr lang="en-US" dirty="0" err="1"/>
              <a:t>CalculatorApp.exe</a:t>
            </a:r>
            <a:r>
              <a:rPr lang="en-US" dirty="0"/>
              <a:t>\"","SHA256String":"62b532a855b1151331937cc1dedd94e22bbaca76086d688422e5cb7f9c6b4b05","MD5String":"c189760c967ba93d2dfbccb41804df48", "LocalIP":"10.100.128.111","Tactic":"Defense </a:t>
            </a:r>
            <a:r>
              <a:rPr lang="en-US" dirty="0" err="1"/>
              <a:t>Evasion","Technique":"Process</a:t>
            </a:r>
            <a:r>
              <a:rPr lang="en-US" dirty="0"/>
              <a:t> </a:t>
            </a:r>
            <a:r>
              <a:rPr lang="en-US" dirty="0" err="1"/>
              <a:t>Injection","Objective":"Keep</a:t>
            </a:r>
            <a:r>
              <a:rPr lang="en-US" dirty="0"/>
              <a:t> Access","</a:t>
            </a:r>
            <a:r>
              <a:rPr lang="en-US" dirty="0" err="1"/>
              <a:t>PatternDispositionDescription</a:t>
            </a:r>
            <a:r>
              <a:rPr lang="en-US" dirty="0"/>
              <a:t>":"</a:t>
            </a:r>
            <a:r>
              <a:rPr lang="en-US" dirty="0">
                <a:solidFill>
                  <a:schemeClr val="accent1">
                    <a:lumMod val="50000"/>
                    <a:lumOff val="50000"/>
                  </a:schemeClr>
                </a:solidFill>
              </a:rPr>
              <a:t>Prevention, process killed.</a:t>
            </a:r>
            <a:r>
              <a:rPr lang="en-US" dirty="0"/>
              <a:t>","PatternDispositionValue":16,"ParentImageFileName":"sihost.exe","ParentCommandLine":"</a:t>
            </a:r>
            <a:r>
              <a:rPr lang="en-US" dirty="0">
                <a:solidFill>
                  <a:schemeClr val="accent1">
                    <a:lumMod val="50000"/>
                    <a:lumOff val="50000"/>
                  </a:schemeClr>
                </a:solidFill>
              </a:rPr>
              <a:t>sihost.exe</a:t>
            </a:r>
            <a:r>
              <a:rPr lang="en-US" dirty="0"/>
              <a:t>","GrandParentImageFileName":"svchost.exe","GrandParentCommandLine":"</a:t>
            </a:r>
            <a:r>
              <a:rPr lang="en-US" dirty="0">
                <a:solidFill>
                  <a:schemeClr val="accent1">
                    <a:lumMod val="50000"/>
                    <a:lumOff val="50000"/>
                  </a:schemeClr>
                </a:solidFill>
              </a:rPr>
              <a:t>C:\\windows\\system32\\</a:t>
            </a:r>
            <a:r>
              <a:rPr lang="en-US" dirty="0" err="1">
                <a:solidFill>
                  <a:schemeClr val="accent1">
                    <a:lumMod val="50000"/>
                    <a:lumOff val="50000"/>
                  </a:schemeClr>
                </a:solidFill>
              </a:rPr>
              <a:t>svchost.exe</a:t>
            </a:r>
            <a:r>
              <a:rPr lang="en-US" dirty="0">
                <a:solidFill>
                  <a:schemeClr val="accent1">
                    <a:lumMod val="50000"/>
                    <a:lumOff val="50000"/>
                  </a:schemeClr>
                </a:solidFill>
              </a:rPr>
              <a:t> -k </a:t>
            </a:r>
            <a:r>
              <a:rPr lang="en-US" dirty="0" err="1">
                <a:solidFill>
                  <a:schemeClr val="accent1">
                    <a:lumMod val="50000"/>
                    <a:lumOff val="50000"/>
                  </a:schemeClr>
                </a:solidFill>
              </a:rPr>
              <a:t>netsvcs</a:t>
            </a:r>
            <a:r>
              <a:rPr lang="en-US" dirty="0">
                <a:solidFill>
                  <a:schemeClr val="accent1">
                    <a:lumMod val="50000"/>
                    <a:lumOff val="50000"/>
                  </a:schemeClr>
                </a:solidFill>
              </a:rPr>
              <a:t> -p -s UserManager</a:t>
            </a:r>
            <a:r>
              <a:rPr lang="en-US" dirty="0"/>
              <a:t>”,SourceVendors":"CrowdStrike","SourceProducts":"Falcon Insight","DataDomains":"Endpoint","AggregateId":"aggind:10fa6536f73c4ecd8690526031e37e6d:60132758769","Type":"ldt","ParentImageFilePath":"\\Device\\HarddiskVolume3\\Windows\\System32\\sihost.exe","</a:t>
            </a:r>
            <a:r>
              <a:rPr lang="en-US" dirty="0" err="1"/>
              <a:t>GrandParentImageFilePath</a:t>
            </a:r>
            <a:r>
              <a:rPr lang="en-US" dirty="0"/>
              <a:t>":"\\Device\\HarddiskVolume3\\Windows\\System32\\svchost.exe","PlatformName":"Windows","RiskScore":22,"UTCTimestamp":1774642060,"AgentIdString":"10fa6536f73c4ecd8690526031e37e6d","timestamp":"2026-03-27T20:07:40Z","EventType":"Event_ExternalApiEvent","ExternalApiType":"Event_EppDetectionSummaryEvent"}</a:t>
            </a:r>
          </a:p>
        </p:txBody>
      </p:sp>
    </p:spTree>
    <p:extLst>
      <p:ext uri="{BB962C8B-B14F-4D97-AF65-F5344CB8AC3E}">
        <p14:creationId xmlns:p14="http://schemas.microsoft.com/office/powerpoint/2010/main" val="101859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CF26-000C-5569-F4A9-E7ED48278427}"/>
              </a:ext>
            </a:extLst>
          </p:cNvPr>
          <p:cNvSpPr>
            <a:spLocks noGrp="1"/>
          </p:cNvSpPr>
          <p:nvPr>
            <p:ph type="title"/>
          </p:nvPr>
        </p:nvSpPr>
        <p:spPr/>
        <p:txBody>
          <a:bodyPr/>
          <a:lstStyle/>
          <a:p>
            <a:r>
              <a:rPr lang="en-US" dirty="0"/>
              <a:t>Incident Response Stories</a:t>
            </a:r>
          </a:p>
        </p:txBody>
      </p:sp>
      <p:sp>
        <p:nvSpPr>
          <p:cNvPr id="3" name="Text Placeholder 2">
            <a:extLst>
              <a:ext uri="{FF2B5EF4-FFF2-40B4-BE49-F238E27FC236}">
                <a16:creationId xmlns:a16="http://schemas.microsoft.com/office/drawing/2014/main" id="{8193B8C7-E8E6-9897-0517-7147A588BC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212AC9-3A57-BB49-EE61-9013993D85AF}"/>
              </a:ext>
            </a:extLst>
          </p:cNvPr>
          <p:cNvSpPr>
            <a:spLocks noGrp="1"/>
          </p:cNvSpPr>
          <p:nvPr>
            <p:ph type="sldNum" sz="quarter" idx="12"/>
          </p:nvPr>
        </p:nvSpPr>
        <p:spPr/>
        <p:txBody>
          <a:bodyPr/>
          <a:lstStyle/>
          <a:p>
            <a:pPr>
              <a:defRPr/>
            </a:pPr>
            <a:fld id="{6F805B63-C5C6-AC4C-B925-DD90703E1341}" type="slidenum">
              <a:rPr lang="en-US" altLang="en-US" smtClean="0"/>
              <a:pPr>
                <a:defRPr/>
              </a:pPr>
              <a:t>38</a:t>
            </a:fld>
            <a:endParaRPr lang="en-US" altLang="en-US"/>
          </a:p>
        </p:txBody>
      </p:sp>
    </p:spTree>
    <p:extLst>
      <p:ext uri="{BB962C8B-B14F-4D97-AF65-F5344CB8AC3E}">
        <p14:creationId xmlns:p14="http://schemas.microsoft.com/office/powerpoint/2010/main" val="485983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9F9AB-7C72-BBB4-A82B-E6EC01828752}"/>
              </a:ext>
            </a:extLst>
          </p:cNvPr>
          <p:cNvSpPr>
            <a:spLocks noGrp="1"/>
          </p:cNvSpPr>
          <p:nvPr>
            <p:ph type="sldNum" sz="quarter" idx="12"/>
          </p:nvPr>
        </p:nvSpPr>
        <p:spPr/>
        <p:txBody>
          <a:bodyPr/>
          <a:lstStyle/>
          <a:p>
            <a:pPr>
              <a:defRPr/>
            </a:pPr>
            <a:fld id="{AB9895EB-3EBE-EB4D-898D-3EA350F5CFF6}" type="slidenum">
              <a:rPr lang="en-US" altLang="en-US" smtClean="0"/>
              <a:pPr>
                <a:defRPr/>
              </a:pPr>
              <a:t>39</a:t>
            </a:fld>
            <a:endParaRPr lang="en-US" altLang="en-US"/>
          </a:p>
        </p:txBody>
      </p:sp>
      <p:sp>
        <p:nvSpPr>
          <p:cNvPr id="3" name="Title 1">
            <a:extLst>
              <a:ext uri="{FF2B5EF4-FFF2-40B4-BE49-F238E27FC236}">
                <a16:creationId xmlns:a16="http://schemas.microsoft.com/office/drawing/2014/main" id="{FDCD76A9-3055-2BF8-D745-D94B8C8E6EFA}"/>
              </a:ext>
            </a:extLst>
          </p:cNvPr>
          <p:cNvSpPr txBox="1">
            <a:spLocks/>
          </p:cNvSpPr>
          <p:nvPr/>
        </p:nvSpPr>
        <p:spPr>
          <a:xfrm>
            <a:off x="2301240" y="33337"/>
            <a:ext cx="804672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914400"/>
            <a:r>
              <a:rPr lang="en-US" dirty="0"/>
              <a:t>Tools &amp; Inventories = Workflows</a:t>
            </a:r>
          </a:p>
        </p:txBody>
      </p:sp>
      <p:pic>
        <p:nvPicPr>
          <p:cNvPr id="5" name="Picture 4">
            <a:extLst>
              <a:ext uri="{FF2B5EF4-FFF2-40B4-BE49-F238E27FC236}">
                <a16:creationId xmlns:a16="http://schemas.microsoft.com/office/drawing/2014/main" id="{00132D03-00C6-F54F-2085-EB22777E9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60" y="758030"/>
            <a:ext cx="7772400" cy="5518787"/>
          </a:xfrm>
          <a:prstGeom prst="rect">
            <a:avLst/>
          </a:prstGeom>
        </p:spPr>
      </p:pic>
    </p:spTree>
    <p:extLst>
      <p:ext uri="{BB962C8B-B14F-4D97-AF65-F5344CB8AC3E}">
        <p14:creationId xmlns:p14="http://schemas.microsoft.com/office/powerpoint/2010/main" val="419719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DC95-7FEC-5FAE-E76A-D071A369D531}"/>
              </a:ext>
            </a:extLst>
          </p:cNvPr>
          <p:cNvSpPr>
            <a:spLocks noGrp="1"/>
          </p:cNvSpPr>
          <p:nvPr>
            <p:ph type="title"/>
          </p:nvPr>
        </p:nvSpPr>
        <p:spPr/>
        <p:txBody>
          <a:bodyPr/>
          <a:lstStyle/>
          <a:p>
            <a:r>
              <a:rPr lang="en-US" dirty="0"/>
              <a:t>Orient me to the class</a:t>
            </a:r>
          </a:p>
        </p:txBody>
      </p:sp>
      <p:sp>
        <p:nvSpPr>
          <p:cNvPr id="4" name="Slide Number Placeholder 3">
            <a:extLst>
              <a:ext uri="{FF2B5EF4-FFF2-40B4-BE49-F238E27FC236}">
                <a16:creationId xmlns:a16="http://schemas.microsoft.com/office/drawing/2014/main" id="{81F13161-5621-BBA6-BD62-C7581E82AC09}"/>
              </a:ext>
            </a:extLst>
          </p:cNvPr>
          <p:cNvSpPr>
            <a:spLocks noGrp="1"/>
          </p:cNvSpPr>
          <p:nvPr>
            <p:ph type="sldNum" sz="quarter" idx="12"/>
          </p:nvPr>
        </p:nvSpPr>
        <p:spPr/>
        <p:txBody>
          <a:bodyPr/>
          <a:lstStyle/>
          <a:p>
            <a:pPr>
              <a:defRPr/>
            </a:pPr>
            <a:fld id="{D58E7953-A58A-2048-9973-2877D1DD2FE7}" type="slidenum">
              <a:rPr lang="en-US" altLang="en-US" smtClean="0"/>
              <a:pPr>
                <a:defRPr/>
              </a:pPr>
              <a:t>4</a:t>
            </a:fld>
            <a:endParaRPr lang="en-US" altLang="en-US"/>
          </a:p>
        </p:txBody>
      </p:sp>
      <p:pic>
        <p:nvPicPr>
          <p:cNvPr id="6" name="Picture 5">
            <a:extLst>
              <a:ext uri="{FF2B5EF4-FFF2-40B4-BE49-F238E27FC236}">
                <a16:creationId xmlns:a16="http://schemas.microsoft.com/office/drawing/2014/main" id="{54E38BE4-46A3-DD9F-E909-23A58057F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 y="562629"/>
            <a:ext cx="11991975" cy="5495925"/>
          </a:xfrm>
          <a:prstGeom prst="rect">
            <a:avLst/>
          </a:prstGeom>
        </p:spPr>
      </p:pic>
    </p:spTree>
    <p:extLst>
      <p:ext uri="{BB962C8B-B14F-4D97-AF65-F5344CB8AC3E}">
        <p14:creationId xmlns:p14="http://schemas.microsoft.com/office/powerpoint/2010/main" val="1469961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3EE8-8B16-9757-F8A2-E7CA0CFE50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063F5-24DD-F280-054E-7861D7FFE10D}"/>
              </a:ext>
            </a:extLst>
          </p:cNvPr>
          <p:cNvSpPr>
            <a:spLocks noGrp="1"/>
          </p:cNvSpPr>
          <p:nvPr>
            <p:ph type="sldNum" sz="quarter" idx="12"/>
          </p:nvPr>
        </p:nvSpPr>
        <p:spPr/>
        <p:txBody>
          <a:bodyPr/>
          <a:lstStyle/>
          <a:p>
            <a:pPr>
              <a:defRPr/>
            </a:pPr>
            <a:fld id="{AB9895EB-3EBE-EB4D-898D-3EA350F5CFF6}" type="slidenum">
              <a:rPr lang="en-US" altLang="en-US" smtClean="0"/>
              <a:pPr>
                <a:defRPr/>
              </a:pPr>
              <a:t>40</a:t>
            </a:fld>
            <a:endParaRPr lang="en-US" altLang="en-US"/>
          </a:p>
        </p:txBody>
      </p:sp>
      <p:sp>
        <p:nvSpPr>
          <p:cNvPr id="3" name="Title 1">
            <a:extLst>
              <a:ext uri="{FF2B5EF4-FFF2-40B4-BE49-F238E27FC236}">
                <a16:creationId xmlns:a16="http://schemas.microsoft.com/office/drawing/2014/main" id="{9D58FC25-AF28-794B-C8E7-116274530C60}"/>
              </a:ext>
            </a:extLst>
          </p:cNvPr>
          <p:cNvSpPr txBox="1">
            <a:spLocks/>
          </p:cNvSpPr>
          <p:nvPr/>
        </p:nvSpPr>
        <p:spPr>
          <a:xfrm>
            <a:off x="2301240" y="33337"/>
            <a:ext cx="804672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914400"/>
            <a:r>
              <a:rPr lang="en-US" dirty="0"/>
              <a:t>Tools &amp; Inventories = Workflows</a:t>
            </a:r>
          </a:p>
        </p:txBody>
      </p:sp>
      <p:pic>
        <p:nvPicPr>
          <p:cNvPr id="5" name="Picture 4">
            <a:extLst>
              <a:ext uri="{FF2B5EF4-FFF2-40B4-BE49-F238E27FC236}">
                <a16:creationId xmlns:a16="http://schemas.microsoft.com/office/drawing/2014/main" id="{DF341FDC-70DC-0E5D-0796-E3D37E53E2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6635" y="758030"/>
            <a:ext cx="6975849" cy="5518787"/>
          </a:xfrm>
          <a:prstGeom prst="rect">
            <a:avLst/>
          </a:prstGeom>
        </p:spPr>
      </p:pic>
    </p:spTree>
    <p:extLst>
      <p:ext uri="{BB962C8B-B14F-4D97-AF65-F5344CB8AC3E}">
        <p14:creationId xmlns:p14="http://schemas.microsoft.com/office/powerpoint/2010/main" val="143751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2B094-03D8-852C-7922-D1B6794EB0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275F58-EAC7-8763-D03D-07486CC6FB01}"/>
              </a:ext>
            </a:extLst>
          </p:cNvPr>
          <p:cNvSpPr>
            <a:spLocks noGrp="1"/>
          </p:cNvSpPr>
          <p:nvPr>
            <p:ph type="sldNum" sz="quarter" idx="12"/>
          </p:nvPr>
        </p:nvSpPr>
        <p:spPr/>
        <p:txBody>
          <a:bodyPr/>
          <a:lstStyle/>
          <a:p>
            <a:pPr>
              <a:defRPr/>
            </a:pPr>
            <a:fld id="{AB9895EB-3EBE-EB4D-898D-3EA350F5CFF6}" type="slidenum">
              <a:rPr lang="en-US" altLang="en-US" smtClean="0"/>
              <a:pPr>
                <a:defRPr/>
              </a:pPr>
              <a:t>41</a:t>
            </a:fld>
            <a:endParaRPr lang="en-US" altLang="en-US"/>
          </a:p>
        </p:txBody>
      </p:sp>
      <p:sp>
        <p:nvSpPr>
          <p:cNvPr id="3" name="Title 1">
            <a:extLst>
              <a:ext uri="{FF2B5EF4-FFF2-40B4-BE49-F238E27FC236}">
                <a16:creationId xmlns:a16="http://schemas.microsoft.com/office/drawing/2014/main" id="{4A66A8A8-7308-20E7-C73A-E76D9064C9E2}"/>
              </a:ext>
            </a:extLst>
          </p:cNvPr>
          <p:cNvSpPr txBox="1">
            <a:spLocks/>
          </p:cNvSpPr>
          <p:nvPr/>
        </p:nvSpPr>
        <p:spPr>
          <a:xfrm>
            <a:off x="2301240" y="33337"/>
            <a:ext cx="804672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914400"/>
            <a:r>
              <a:rPr lang="en-US" dirty="0"/>
              <a:t>Tools &amp; Inventories = Workflows</a:t>
            </a:r>
          </a:p>
        </p:txBody>
      </p:sp>
      <p:pic>
        <p:nvPicPr>
          <p:cNvPr id="5" name="Picture 4">
            <a:extLst>
              <a:ext uri="{FF2B5EF4-FFF2-40B4-BE49-F238E27FC236}">
                <a16:creationId xmlns:a16="http://schemas.microsoft.com/office/drawing/2014/main" id="{FDF6CC4F-764A-60BE-38AE-301D194E66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9710" y="933133"/>
            <a:ext cx="9212580" cy="5311140"/>
          </a:xfrm>
          <a:prstGeom prst="rect">
            <a:avLst/>
          </a:prstGeom>
        </p:spPr>
      </p:pic>
    </p:spTree>
    <p:extLst>
      <p:ext uri="{BB962C8B-B14F-4D97-AF65-F5344CB8AC3E}">
        <p14:creationId xmlns:p14="http://schemas.microsoft.com/office/powerpoint/2010/main" val="3156366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5F84-67DD-F10A-E8B3-1DBBA3FB45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F9F2BA-2DC3-7D9A-EDEF-13D5F734BA34}"/>
              </a:ext>
            </a:extLst>
          </p:cNvPr>
          <p:cNvSpPr>
            <a:spLocks noGrp="1"/>
          </p:cNvSpPr>
          <p:nvPr>
            <p:ph type="sldNum" sz="quarter" idx="12"/>
          </p:nvPr>
        </p:nvSpPr>
        <p:spPr/>
        <p:txBody>
          <a:bodyPr/>
          <a:lstStyle/>
          <a:p>
            <a:pPr>
              <a:defRPr/>
            </a:pPr>
            <a:fld id="{AB9895EB-3EBE-EB4D-898D-3EA350F5CFF6}" type="slidenum">
              <a:rPr lang="en-US" altLang="en-US" smtClean="0"/>
              <a:pPr>
                <a:defRPr/>
              </a:pPr>
              <a:t>42</a:t>
            </a:fld>
            <a:endParaRPr lang="en-US" altLang="en-US"/>
          </a:p>
        </p:txBody>
      </p:sp>
      <p:sp>
        <p:nvSpPr>
          <p:cNvPr id="3" name="Title 1">
            <a:extLst>
              <a:ext uri="{FF2B5EF4-FFF2-40B4-BE49-F238E27FC236}">
                <a16:creationId xmlns:a16="http://schemas.microsoft.com/office/drawing/2014/main" id="{5ECC8FB7-E370-FD49-A9E9-739E23CFDF4F}"/>
              </a:ext>
            </a:extLst>
          </p:cNvPr>
          <p:cNvSpPr txBox="1">
            <a:spLocks/>
          </p:cNvSpPr>
          <p:nvPr/>
        </p:nvSpPr>
        <p:spPr>
          <a:xfrm>
            <a:off x="2301240" y="33337"/>
            <a:ext cx="804672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914400"/>
            <a:r>
              <a:rPr lang="en-US" dirty="0"/>
              <a:t>Tools &amp; Inventories = Workflows</a:t>
            </a:r>
          </a:p>
        </p:txBody>
      </p:sp>
      <p:pic>
        <p:nvPicPr>
          <p:cNvPr id="5" name="Picture 4">
            <a:extLst>
              <a:ext uri="{FF2B5EF4-FFF2-40B4-BE49-F238E27FC236}">
                <a16:creationId xmlns:a16="http://schemas.microsoft.com/office/drawing/2014/main" id="{B96EC4F6-3DC2-1CE1-50FF-7175276129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97932" y="933133"/>
            <a:ext cx="8396135" cy="5311140"/>
          </a:xfrm>
          <a:prstGeom prst="rect">
            <a:avLst/>
          </a:prstGeom>
        </p:spPr>
      </p:pic>
    </p:spTree>
    <p:extLst>
      <p:ext uri="{BB962C8B-B14F-4D97-AF65-F5344CB8AC3E}">
        <p14:creationId xmlns:p14="http://schemas.microsoft.com/office/powerpoint/2010/main" val="3895691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79FD-9DAE-BEBB-65B1-02A9B6B40ECF}"/>
              </a:ext>
            </a:extLst>
          </p:cNvPr>
          <p:cNvSpPr>
            <a:spLocks noGrp="1"/>
          </p:cNvSpPr>
          <p:nvPr>
            <p:ph type="title"/>
          </p:nvPr>
        </p:nvSpPr>
        <p:spPr/>
        <p:txBody>
          <a:bodyPr/>
          <a:lstStyle/>
          <a:p>
            <a:r>
              <a:rPr lang="en-US" dirty="0"/>
              <a:t>Suricata Rule</a:t>
            </a:r>
          </a:p>
        </p:txBody>
      </p:sp>
      <p:sp>
        <p:nvSpPr>
          <p:cNvPr id="3" name="Content Placeholder 2">
            <a:extLst>
              <a:ext uri="{FF2B5EF4-FFF2-40B4-BE49-F238E27FC236}">
                <a16:creationId xmlns:a16="http://schemas.microsoft.com/office/drawing/2014/main" id="{0D566ADA-2F03-3F6B-3737-F5A69F4763CF}"/>
              </a:ext>
            </a:extLst>
          </p:cNvPr>
          <p:cNvSpPr>
            <a:spLocks noGrp="1"/>
          </p:cNvSpPr>
          <p:nvPr>
            <p:ph idx="1"/>
          </p:nvPr>
        </p:nvSpPr>
        <p:spPr/>
        <p:txBody>
          <a:bodyPr/>
          <a:lstStyle/>
          <a:p>
            <a:r>
              <a:rPr lang="en-US" dirty="0"/>
              <a:t>alert </a:t>
            </a:r>
            <a:r>
              <a:rPr lang="en-US" dirty="0">
                <a:solidFill>
                  <a:srgbClr val="00B0F0"/>
                </a:solidFill>
              </a:rPr>
              <a:t>http</a:t>
            </a:r>
            <a:r>
              <a:rPr lang="en-US" dirty="0"/>
              <a:t> $HOME_NET any -&gt; $EXTERNAL_NET any (</a:t>
            </a:r>
            <a:r>
              <a:rPr lang="en-US" dirty="0" err="1"/>
              <a:t>msg:"ET</a:t>
            </a:r>
            <a:r>
              <a:rPr lang="en-US" dirty="0"/>
              <a:t> MALWARE </a:t>
            </a:r>
            <a:r>
              <a:rPr lang="en-US" dirty="0" err="1"/>
              <a:t>Jupyter</a:t>
            </a:r>
            <a:r>
              <a:rPr lang="en-US" dirty="0"/>
              <a:t> Stealer </a:t>
            </a:r>
            <a:r>
              <a:rPr lang="en-US" dirty="0" err="1"/>
              <a:t>CnC</a:t>
            </a:r>
            <a:r>
              <a:rPr lang="en-US" dirty="0"/>
              <a:t> </a:t>
            </a:r>
            <a:r>
              <a:rPr lang="en-US" dirty="0" err="1"/>
              <a:t>Checkin</a:t>
            </a:r>
            <a:r>
              <a:rPr lang="en-US" dirty="0"/>
              <a:t> M2"; </a:t>
            </a:r>
            <a:r>
              <a:rPr lang="en-US" dirty="0" err="1"/>
              <a:t>flow:established,to_server</a:t>
            </a:r>
            <a:r>
              <a:rPr lang="en-US" dirty="0"/>
              <a:t>; </a:t>
            </a:r>
            <a:r>
              <a:rPr lang="en-US" dirty="0" err="1"/>
              <a:t>http.start</a:t>
            </a:r>
            <a:r>
              <a:rPr lang="en-US" dirty="0"/>
              <a:t>; </a:t>
            </a:r>
            <a:r>
              <a:rPr lang="en-US" dirty="0" err="1"/>
              <a:t>content:"POST</a:t>
            </a:r>
            <a:r>
              <a:rPr lang="en-US" dirty="0"/>
              <a:t> / HTTP/1.1|0d 0a|Host|3a 20|"; </a:t>
            </a:r>
            <a:r>
              <a:rPr lang="en-US" dirty="0" err="1"/>
              <a:t>startswith</a:t>
            </a:r>
            <a:r>
              <a:rPr lang="en-US" dirty="0"/>
              <a:t>; </a:t>
            </a:r>
            <a:r>
              <a:rPr lang="en-US" dirty="0" err="1"/>
              <a:t>http.host.raw</a:t>
            </a:r>
            <a:r>
              <a:rPr lang="en-US" dirty="0"/>
              <a:t>; </a:t>
            </a:r>
            <a:r>
              <a:rPr lang="en-US" dirty="0" err="1"/>
              <a:t>pcre</a:t>
            </a:r>
            <a:r>
              <a:rPr lang="en-US" dirty="0"/>
              <a:t>:"/^\d{1,3}\.\d{1,3}\.\d{1,3}\.\d{1,3}$/"; </a:t>
            </a:r>
            <a:r>
              <a:rPr lang="en-US" dirty="0" err="1"/>
              <a:t>http.header_names</a:t>
            </a:r>
            <a:r>
              <a:rPr lang="en-US" dirty="0"/>
              <a:t>; content:"|0d 0a|Host|0d 0a|Content-Length|0d 0a|Expect|0d 0a|Connection|0d 0a 0d 0a|"; bsize:46; </a:t>
            </a:r>
            <a:r>
              <a:rPr lang="en-US" dirty="0" err="1"/>
              <a:t>fast_pattern</a:t>
            </a:r>
            <a:r>
              <a:rPr lang="en-US" dirty="0"/>
              <a:t>; </a:t>
            </a:r>
            <a:r>
              <a:rPr lang="en-US" dirty="0" err="1"/>
              <a:t>http.content_len</a:t>
            </a:r>
            <a:r>
              <a:rPr lang="en-US" dirty="0"/>
              <a:t>; byte_test:0,&gt;=,200,0,string,dec; byte_test:0,&lt;=,999,0,string,dec; </a:t>
            </a:r>
            <a:r>
              <a:rPr lang="en-US" dirty="0" err="1"/>
              <a:t>http.connection</a:t>
            </a:r>
            <a:r>
              <a:rPr lang="en-US" dirty="0"/>
              <a:t>; </a:t>
            </a:r>
            <a:r>
              <a:rPr lang="en-US" dirty="0" err="1"/>
              <a:t>content:"Keep-Alive</a:t>
            </a:r>
            <a:r>
              <a:rPr lang="en-US" dirty="0"/>
              <a:t>"; bsize:10; </a:t>
            </a:r>
            <a:r>
              <a:rPr lang="en-US" dirty="0" err="1"/>
              <a:t>http.request_body</a:t>
            </a:r>
            <a:r>
              <a:rPr lang="en-US" dirty="0"/>
              <a:t>; content:!"|0d 0a|"; </a:t>
            </a:r>
            <a:r>
              <a:rPr lang="en-US" dirty="0" err="1"/>
              <a:t>pcre</a:t>
            </a:r>
            <a:r>
              <a:rPr lang="en-US" dirty="0"/>
              <a:t>:"/^[\x20-\x7e\r\n]{0,20}[^\x20-\x7e\r\n]/"; reference:md5,772816f913a48aabe00ab1e7db8aa48e; </a:t>
            </a:r>
            <a:r>
              <a:rPr lang="en-US" dirty="0" err="1">
                <a:solidFill>
                  <a:srgbClr val="00B0F0"/>
                </a:solidFill>
              </a:rPr>
              <a:t>reference:url,blogs.vmware.com</a:t>
            </a:r>
            <a:r>
              <a:rPr lang="en-US" dirty="0">
                <a:solidFill>
                  <a:srgbClr val="00B0F0"/>
                </a:solidFill>
              </a:rPr>
              <a:t>/security/2023/11/</a:t>
            </a:r>
            <a:r>
              <a:rPr lang="en-US" dirty="0" err="1">
                <a:solidFill>
                  <a:srgbClr val="00B0F0"/>
                </a:solidFill>
              </a:rPr>
              <a:t>jupyter</a:t>
            </a:r>
            <a:r>
              <a:rPr lang="en-US" dirty="0">
                <a:solidFill>
                  <a:srgbClr val="00B0F0"/>
                </a:solidFill>
              </a:rPr>
              <a:t>-rising-an-update-on-</a:t>
            </a:r>
            <a:r>
              <a:rPr lang="en-US" dirty="0" err="1">
                <a:solidFill>
                  <a:srgbClr val="00B0F0"/>
                </a:solidFill>
              </a:rPr>
              <a:t>jupyter</a:t>
            </a:r>
            <a:r>
              <a:rPr lang="en-US" dirty="0">
                <a:solidFill>
                  <a:srgbClr val="00B0F0"/>
                </a:solidFill>
              </a:rPr>
              <a:t>-</a:t>
            </a:r>
            <a:r>
              <a:rPr lang="en-US" dirty="0" err="1">
                <a:solidFill>
                  <a:srgbClr val="00B0F0"/>
                </a:solidFill>
              </a:rPr>
              <a:t>infostealer.html</a:t>
            </a:r>
            <a:r>
              <a:rPr lang="en-US" dirty="0"/>
              <a:t>; </a:t>
            </a:r>
            <a:r>
              <a:rPr lang="en-US" dirty="0" err="1"/>
              <a:t>classtype:trojan-activity</a:t>
            </a:r>
            <a:r>
              <a:rPr lang="en-US" dirty="0"/>
              <a:t>; sid:2050051; rev:1; </a:t>
            </a:r>
            <a:r>
              <a:rPr lang="en-US" dirty="0" err="1"/>
              <a:t>metadata:affected_product</a:t>
            </a:r>
            <a:r>
              <a:rPr lang="en-US" dirty="0"/>
              <a:t> Windows_XP_Vista_7_8_10_Server_32_64_Bit, </a:t>
            </a:r>
            <a:r>
              <a:rPr lang="en-US" dirty="0" err="1"/>
              <a:t>affected_product</a:t>
            </a:r>
            <a:r>
              <a:rPr lang="en-US" dirty="0"/>
              <a:t> Windows_11, </a:t>
            </a:r>
            <a:r>
              <a:rPr lang="en-US" dirty="0" err="1"/>
              <a:t>attack_target</a:t>
            </a:r>
            <a:r>
              <a:rPr lang="en-US" dirty="0"/>
              <a:t> </a:t>
            </a:r>
            <a:r>
              <a:rPr lang="en-US" dirty="0" err="1"/>
              <a:t>Client_Endpoint</a:t>
            </a:r>
            <a:r>
              <a:rPr lang="en-US" dirty="0"/>
              <a:t>, </a:t>
            </a:r>
            <a:r>
              <a:rPr lang="en-US" dirty="0" err="1"/>
              <a:t>created_at</a:t>
            </a:r>
            <a:r>
              <a:rPr lang="en-US" dirty="0"/>
              <a:t> </a:t>
            </a:r>
            <a:r>
              <a:rPr lang="en-US" dirty="0">
                <a:solidFill>
                  <a:srgbClr val="00B0F0"/>
                </a:solidFill>
              </a:rPr>
              <a:t>2024_01_12</a:t>
            </a:r>
            <a:r>
              <a:rPr lang="en-US" dirty="0"/>
              <a:t>, deployment Perimeter, </a:t>
            </a:r>
            <a:r>
              <a:rPr lang="en-US" dirty="0" err="1"/>
              <a:t>malware_family</a:t>
            </a:r>
            <a:r>
              <a:rPr lang="en-US" dirty="0"/>
              <a:t> Stealer, </a:t>
            </a:r>
            <a:r>
              <a:rPr lang="en-US" dirty="0" err="1"/>
              <a:t>malware_family</a:t>
            </a:r>
            <a:r>
              <a:rPr lang="en-US" dirty="0"/>
              <a:t> </a:t>
            </a:r>
            <a:r>
              <a:rPr lang="en-US" dirty="0" err="1"/>
              <a:t>Jupyter</a:t>
            </a:r>
            <a:r>
              <a:rPr lang="en-US" dirty="0"/>
              <a:t>, confidence Medium, </a:t>
            </a:r>
            <a:r>
              <a:rPr lang="en-US" dirty="0" err="1"/>
              <a:t>signature_severity</a:t>
            </a:r>
            <a:r>
              <a:rPr lang="en-US" dirty="0"/>
              <a:t> Major, </a:t>
            </a:r>
            <a:r>
              <a:rPr lang="en-US" dirty="0" err="1"/>
              <a:t>updated_at</a:t>
            </a:r>
            <a:r>
              <a:rPr lang="en-US" dirty="0"/>
              <a:t> </a:t>
            </a:r>
            <a:r>
              <a:rPr lang="en-US" dirty="0">
                <a:solidFill>
                  <a:srgbClr val="00B0F0"/>
                </a:solidFill>
              </a:rPr>
              <a:t>2024_01_12</a:t>
            </a:r>
            <a:r>
              <a:rPr lang="en-US" dirty="0"/>
              <a:t>, </a:t>
            </a:r>
            <a:r>
              <a:rPr lang="en-US" dirty="0" err="1"/>
              <a:t>mitre_tactic_id</a:t>
            </a:r>
            <a:r>
              <a:rPr lang="en-US" dirty="0"/>
              <a:t> TA0009, </a:t>
            </a:r>
            <a:r>
              <a:rPr lang="en-US" dirty="0" err="1"/>
              <a:t>mitre_tactic_name</a:t>
            </a:r>
            <a:r>
              <a:rPr lang="en-US" dirty="0"/>
              <a:t> Collection, </a:t>
            </a:r>
            <a:r>
              <a:rPr lang="en-US" dirty="0" err="1"/>
              <a:t>mitre_technique_id</a:t>
            </a:r>
            <a:r>
              <a:rPr lang="en-US" dirty="0"/>
              <a:t> T1005, </a:t>
            </a:r>
            <a:r>
              <a:rPr lang="en-US" dirty="0" err="1"/>
              <a:t>mitre_technique_name</a:t>
            </a:r>
            <a:r>
              <a:rPr lang="en-US" dirty="0"/>
              <a:t> </a:t>
            </a:r>
            <a:r>
              <a:rPr lang="en-US" dirty="0" err="1"/>
              <a:t>Data_from_local_system</a:t>
            </a:r>
            <a:r>
              <a:rPr lang="en-US" dirty="0"/>
              <a:t>; </a:t>
            </a:r>
            <a:r>
              <a:rPr lang="en-US" dirty="0" err="1"/>
              <a:t>target:src_ip</a:t>
            </a:r>
            <a:r>
              <a:rPr lang="en-US" dirty="0"/>
              <a:t>;)</a:t>
            </a:r>
          </a:p>
          <a:p>
            <a:endParaRPr lang="en-US" dirty="0"/>
          </a:p>
        </p:txBody>
      </p:sp>
      <p:sp>
        <p:nvSpPr>
          <p:cNvPr id="4" name="Slide Number Placeholder 3">
            <a:extLst>
              <a:ext uri="{FF2B5EF4-FFF2-40B4-BE49-F238E27FC236}">
                <a16:creationId xmlns:a16="http://schemas.microsoft.com/office/drawing/2014/main" id="{AF27F019-9E5C-CA9F-02AC-CCE55FB5782E}"/>
              </a:ext>
            </a:extLst>
          </p:cNvPr>
          <p:cNvSpPr>
            <a:spLocks noGrp="1"/>
          </p:cNvSpPr>
          <p:nvPr>
            <p:ph type="sldNum" sz="quarter" idx="12"/>
          </p:nvPr>
        </p:nvSpPr>
        <p:spPr/>
        <p:txBody>
          <a:bodyPr/>
          <a:lstStyle/>
          <a:p>
            <a:pPr>
              <a:defRPr/>
            </a:pPr>
            <a:fld id="{D58E7953-A58A-2048-9973-2877D1DD2FE7}" type="slidenum">
              <a:rPr lang="en-US" altLang="en-US" smtClean="0"/>
              <a:pPr>
                <a:defRPr/>
              </a:pPr>
              <a:t>43</a:t>
            </a:fld>
            <a:endParaRPr lang="en-US" altLang="en-US"/>
          </a:p>
        </p:txBody>
      </p:sp>
    </p:spTree>
    <p:extLst>
      <p:ext uri="{BB962C8B-B14F-4D97-AF65-F5344CB8AC3E}">
        <p14:creationId xmlns:p14="http://schemas.microsoft.com/office/powerpoint/2010/main" val="2983276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5108-C679-0E7C-D294-343BB5F46F69}"/>
              </a:ext>
            </a:extLst>
          </p:cNvPr>
          <p:cNvSpPr>
            <a:spLocks noGrp="1"/>
          </p:cNvSpPr>
          <p:nvPr>
            <p:ph type="title"/>
          </p:nvPr>
        </p:nvSpPr>
        <p:spPr/>
        <p:txBody>
          <a:bodyPr/>
          <a:lstStyle/>
          <a:p>
            <a:r>
              <a:rPr lang="en-US" dirty="0"/>
              <a:t>Suricata Detection: eve log snippet</a:t>
            </a:r>
          </a:p>
        </p:txBody>
      </p:sp>
      <p:sp>
        <p:nvSpPr>
          <p:cNvPr id="3" name="Content Placeholder 2">
            <a:extLst>
              <a:ext uri="{FF2B5EF4-FFF2-40B4-BE49-F238E27FC236}">
                <a16:creationId xmlns:a16="http://schemas.microsoft.com/office/drawing/2014/main" id="{70E9968D-C256-EFA2-3AA2-1C7578F71087}"/>
              </a:ext>
            </a:extLst>
          </p:cNvPr>
          <p:cNvSpPr>
            <a:spLocks noGrp="1"/>
          </p:cNvSpPr>
          <p:nvPr>
            <p:ph idx="1"/>
          </p:nvPr>
        </p:nvSpPr>
        <p:spPr/>
        <p:txBody>
          <a:bodyPr numCol="2"/>
          <a:lstStyle/>
          <a:p>
            <a:pPr marL="0" indent="0">
              <a:spcBef>
                <a:spcPts val="600"/>
              </a:spcBef>
              <a:buNone/>
            </a:pPr>
            <a:r>
              <a:rPr lang="en-US" dirty="0" err="1"/>
              <a:t>alert.action</a:t>
            </a:r>
            <a:r>
              <a:rPr lang="en-US" dirty="0"/>
              <a:t>: allowed</a:t>
            </a:r>
          </a:p>
          <a:p>
            <a:pPr marL="0" indent="0">
              <a:spcBef>
                <a:spcPts val="600"/>
              </a:spcBef>
              <a:buNone/>
            </a:pPr>
            <a:r>
              <a:rPr lang="en-US" dirty="0" err="1"/>
              <a:t>alert.signature</a:t>
            </a:r>
            <a:r>
              <a:rPr lang="en-US" dirty="0"/>
              <a:t>: ET MALWARE </a:t>
            </a:r>
            <a:r>
              <a:rPr lang="en-US" dirty="0" err="1"/>
              <a:t>Jupyter</a:t>
            </a:r>
            <a:r>
              <a:rPr lang="en-US" dirty="0"/>
              <a:t> Stealer </a:t>
            </a:r>
            <a:r>
              <a:rPr lang="en-US" dirty="0" err="1"/>
              <a:t>CnC</a:t>
            </a:r>
            <a:r>
              <a:rPr lang="en-US" dirty="0"/>
              <a:t> </a:t>
            </a:r>
            <a:r>
              <a:rPr lang="en-US" dirty="0" err="1"/>
              <a:t>Checkin</a:t>
            </a:r>
            <a:r>
              <a:rPr lang="en-US" dirty="0"/>
              <a:t> M2</a:t>
            </a:r>
          </a:p>
          <a:p>
            <a:pPr marL="0" indent="0">
              <a:spcBef>
                <a:spcPts val="600"/>
              </a:spcBef>
              <a:buNone/>
            </a:pPr>
            <a:r>
              <a:rPr lang="en-US" dirty="0" err="1"/>
              <a:t>alert.category</a:t>
            </a:r>
            <a:r>
              <a:rPr lang="en-US" dirty="0"/>
              <a:t>: A Network Trojan was detected</a:t>
            </a:r>
          </a:p>
          <a:p>
            <a:pPr marL="0" indent="0">
              <a:spcBef>
                <a:spcPts val="600"/>
              </a:spcBef>
              <a:buNone/>
            </a:pPr>
            <a:r>
              <a:rPr lang="en-US" dirty="0" err="1"/>
              <a:t>alert.severity</a:t>
            </a:r>
            <a:r>
              <a:rPr lang="en-US" dirty="0"/>
              <a:t>: 1</a:t>
            </a:r>
          </a:p>
          <a:p>
            <a:pPr marL="0" indent="0">
              <a:spcBef>
                <a:spcPts val="600"/>
              </a:spcBef>
              <a:buNone/>
            </a:pPr>
            <a:r>
              <a:rPr lang="en-US" dirty="0" err="1"/>
              <a:t>alert.source.ip</a:t>
            </a:r>
            <a:r>
              <a:rPr lang="en-US" dirty="0"/>
              <a:t>: 146.70.80.66</a:t>
            </a:r>
          </a:p>
          <a:p>
            <a:pPr marL="0" indent="0">
              <a:spcBef>
                <a:spcPts val="600"/>
              </a:spcBef>
              <a:buNone/>
            </a:pPr>
            <a:r>
              <a:rPr lang="en-US" dirty="0" err="1"/>
              <a:t>alert.source.port</a:t>
            </a:r>
            <a:r>
              <a:rPr lang="en-US" dirty="0"/>
              <a:t>: 80</a:t>
            </a:r>
          </a:p>
          <a:p>
            <a:pPr marL="0" indent="0">
              <a:spcBef>
                <a:spcPts val="600"/>
              </a:spcBef>
              <a:buNone/>
            </a:pPr>
            <a:r>
              <a:rPr lang="en-US" dirty="0" err="1"/>
              <a:t>alert.target.ip</a:t>
            </a:r>
            <a:r>
              <a:rPr lang="en-US" dirty="0"/>
              <a:t>: 10.103.43.173</a:t>
            </a:r>
          </a:p>
          <a:p>
            <a:pPr marL="0" indent="0">
              <a:spcBef>
                <a:spcPts val="600"/>
              </a:spcBef>
              <a:buNone/>
            </a:pPr>
            <a:r>
              <a:rPr lang="en-US" dirty="0" err="1"/>
              <a:t>alert.target.port</a:t>
            </a:r>
            <a:r>
              <a:rPr lang="en-US" dirty="0"/>
              <a:t>: 50525</a:t>
            </a:r>
          </a:p>
          <a:p>
            <a:pPr marL="0" indent="0">
              <a:spcBef>
                <a:spcPts val="600"/>
              </a:spcBef>
              <a:buNone/>
            </a:pPr>
            <a:r>
              <a:rPr lang="en-US" dirty="0"/>
              <a:t>direction: </a:t>
            </a:r>
            <a:r>
              <a:rPr lang="en-US" dirty="0" err="1"/>
              <a:t>to_server</a:t>
            </a:r>
            <a:endParaRPr lang="en-US" dirty="0"/>
          </a:p>
          <a:p>
            <a:pPr marL="0" indent="0">
              <a:spcBef>
                <a:spcPts val="600"/>
              </a:spcBef>
              <a:buNone/>
            </a:pPr>
            <a:r>
              <a:rPr lang="en-US" dirty="0" err="1"/>
              <a:t>event_type</a:t>
            </a:r>
            <a:r>
              <a:rPr lang="en-US" dirty="0"/>
              <a:t>: alert</a:t>
            </a:r>
          </a:p>
          <a:p>
            <a:pPr marL="0" indent="0">
              <a:spcBef>
                <a:spcPts val="600"/>
              </a:spcBef>
              <a:buNone/>
            </a:pPr>
            <a:r>
              <a:rPr lang="en-US" dirty="0" err="1"/>
              <a:t>files.filename</a:t>
            </a:r>
            <a:r>
              <a:rPr lang="en-US" dirty="0"/>
              <a:t>: /</a:t>
            </a:r>
          </a:p>
          <a:p>
            <a:pPr marL="0" indent="0">
              <a:spcBef>
                <a:spcPts val="600"/>
              </a:spcBef>
              <a:buNone/>
            </a:pPr>
            <a:r>
              <a:rPr lang="en-US" dirty="0" err="1"/>
              <a:t>files.gaps</a:t>
            </a:r>
            <a:r>
              <a:rPr lang="en-US" dirty="0"/>
              <a:t>: False</a:t>
            </a:r>
          </a:p>
          <a:p>
            <a:pPr marL="0" indent="0">
              <a:spcBef>
                <a:spcPts val="600"/>
              </a:spcBef>
              <a:buNone/>
            </a:pPr>
            <a:r>
              <a:rPr lang="en-US" dirty="0" err="1"/>
              <a:t>files.state</a:t>
            </a:r>
            <a:r>
              <a:rPr lang="en-US" dirty="0"/>
              <a:t>: CLOSED</a:t>
            </a:r>
          </a:p>
          <a:p>
            <a:pPr marL="0" indent="0">
              <a:spcBef>
                <a:spcPts val="600"/>
              </a:spcBef>
              <a:buNone/>
            </a:pPr>
            <a:r>
              <a:rPr lang="en-US" dirty="0" err="1"/>
              <a:t>files.stored</a:t>
            </a:r>
            <a:r>
              <a:rPr lang="en-US" dirty="0"/>
              <a:t>: False</a:t>
            </a:r>
          </a:p>
          <a:p>
            <a:pPr marL="0" indent="0">
              <a:spcBef>
                <a:spcPts val="600"/>
              </a:spcBef>
              <a:buNone/>
            </a:pPr>
            <a:r>
              <a:rPr lang="en-US" dirty="0" err="1"/>
              <a:t>files.size</a:t>
            </a:r>
            <a:r>
              <a:rPr lang="en-US" dirty="0"/>
              <a:t>: 710</a:t>
            </a:r>
          </a:p>
          <a:p>
            <a:pPr marL="0" indent="0">
              <a:spcBef>
                <a:spcPts val="600"/>
              </a:spcBef>
              <a:buNone/>
            </a:pPr>
            <a:r>
              <a:rPr lang="en-US" dirty="0" err="1"/>
              <a:t>http.hostname</a:t>
            </a:r>
            <a:r>
              <a:rPr lang="en-US" dirty="0"/>
              <a:t>: 146.70.80.66</a:t>
            </a:r>
          </a:p>
          <a:p>
            <a:pPr marL="0" indent="0">
              <a:spcBef>
                <a:spcPts val="600"/>
              </a:spcBef>
              <a:buNone/>
            </a:pPr>
            <a:r>
              <a:rPr lang="en-US" dirty="0" err="1"/>
              <a:t>http.url</a:t>
            </a:r>
            <a:r>
              <a:rPr lang="en-US" dirty="0"/>
              <a:t>: /</a:t>
            </a:r>
          </a:p>
          <a:p>
            <a:pPr marL="0" indent="0">
              <a:spcBef>
                <a:spcPts val="600"/>
              </a:spcBef>
              <a:buNone/>
            </a:pPr>
            <a:r>
              <a:rPr lang="en-US" dirty="0" err="1"/>
              <a:t>http.http_content_type</a:t>
            </a:r>
            <a:r>
              <a:rPr lang="en-US" dirty="0"/>
              <a:t>: text/html</a:t>
            </a:r>
          </a:p>
          <a:p>
            <a:pPr marL="0" indent="0">
              <a:spcBef>
                <a:spcPts val="600"/>
              </a:spcBef>
              <a:buNone/>
            </a:pPr>
            <a:r>
              <a:rPr lang="en-US" dirty="0" err="1"/>
              <a:t>http.http_method</a:t>
            </a:r>
            <a:r>
              <a:rPr lang="en-US" dirty="0"/>
              <a:t>: POST</a:t>
            </a:r>
          </a:p>
          <a:p>
            <a:pPr marL="0" indent="0">
              <a:spcBef>
                <a:spcPts val="600"/>
              </a:spcBef>
              <a:buNone/>
            </a:pPr>
            <a:r>
              <a:rPr lang="en-US" dirty="0" err="1"/>
              <a:t>http.protocol</a:t>
            </a:r>
            <a:r>
              <a:rPr lang="en-US" dirty="0"/>
              <a:t>: HTTP/1.1</a:t>
            </a:r>
          </a:p>
          <a:p>
            <a:pPr marL="0" indent="0">
              <a:spcBef>
                <a:spcPts val="600"/>
              </a:spcBef>
              <a:buNone/>
            </a:pPr>
            <a:r>
              <a:rPr lang="en-US" dirty="0" err="1"/>
              <a:t>http.status</a:t>
            </a:r>
            <a:r>
              <a:rPr lang="en-US" dirty="0"/>
              <a:t>: 503</a:t>
            </a:r>
          </a:p>
          <a:p>
            <a:pPr marL="0" indent="0">
              <a:spcBef>
                <a:spcPts val="600"/>
              </a:spcBef>
              <a:buNone/>
            </a:pPr>
            <a:r>
              <a:rPr lang="en-US" dirty="0" err="1"/>
              <a:t>http.length</a:t>
            </a:r>
            <a:r>
              <a:rPr lang="en-US" dirty="0"/>
              <a:t>: 190</a:t>
            </a:r>
          </a:p>
          <a:p>
            <a:pPr marL="0" indent="0">
              <a:spcBef>
                <a:spcPts val="600"/>
              </a:spcBef>
              <a:buNone/>
            </a:pPr>
            <a:r>
              <a:rPr lang="en-US" dirty="0"/>
              <a:t>proto: TCP</a:t>
            </a:r>
          </a:p>
        </p:txBody>
      </p:sp>
      <p:sp>
        <p:nvSpPr>
          <p:cNvPr id="4" name="Slide Number Placeholder 3">
            <a:extLst>
              <a:ext uri="{FF2B5EF4-FFF2-40B4-BE49-F238E27FC236}">
                <a16:creationId xmlns:a16="http://schemas.microsoft.com/office/drawing/2014/main" id="{7FE5C087-6BEF-D4A5-5D2B-B3144BA739F7}"/>
              </a:ext>
            </a:extLst>
          </p:cNvPr>
          <p:cNvSpPr>
            <a:spLocks noGrp="1"/>
          </p:cNvSpPr>
          <p:nvPr>
            <p:ph type="sldNum" sz="quarter" idx="12"/>
          </p:nvPr>
        </p:nvSpPr>
        <p:spPr/>
        <p:txBody>
          <a:bodyPr/>
          <a:lstStyle/>
          <a:p>
            <a:pPr>
              <a:defRPr/>
            </a:pPr>
            <a:fld id="{D58E7953-A58A-2048-9973-2877D1DD2FE7}" type="slidenum">
              <a:rPr lang="en-US" altLang="en-US" smtClean="0"/>
              <a:pPr>
                <a:defRPr/>
              </a:pPr>
              <a:t>44</a:t>
            </a:fld>
            <a:endParaRPr lang="en-US" altLang="en-US"/>
          </a:p>
        </p:txBody>
      </p:sp>
    </p:spTree>
    <p:extLst>
      <p:ext uri="{BB962C8B-B14F-4D97-AF65-F5344CB8AC3E}">
        <p14:creationId xmlns:p14="http://schemas.microsoft.com/office/powerpoint/2010/main" val="2959122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7979-FF01-F286-44F5-0B0EABAE16DA}"/>
              </a:ext>
            </a:extLst>
          </p:cNvPr>
          <p:cNvSpPr>
            <a:spLocks noGrp="1"/>
          </p:cNvSpPr>
          <p:nvPr>
            <p:ph type="title"/>
          </p:nvPr>
        </p:nvSpPr>
        <p:spPr/>
        <p:txBody>
          <a:bodyPr/>
          <a:lstStyle/>
          <a:p>
            <a:r>
              <a:rPr lang="en-US" dirty="0"/>
              <a:t>Zeek Detections</a:t>
            </a:r>
          </a:p>
        </p:txBody>
      </p:sp>
      <p:sp>
        <p:nvSpPr>
          <p:cNvPr id="3" name="Content Placeholder 2">
            <a:extLst>
              <a:ext uri="{FF2B5EF4-FFF2-40B4-BE49-F238E27FC236}">
                <a16:creationId xmlns:a16="http://schemas.microsoft.com/office/drawing/2014/main" id="{CA65A27B-856B-F1ED-F8FB-65A602AB23C8}"/>
              </a:ext>
            </a:extLst>
          </p:cNvPr>
          <p:cNvSpPr>
            <a:spLocks noGrp="1"/>
          </p:cNvSpPr>
          <p:nvPr>
            <p:ph idx="1"/>
          </p:nvPr>
        </p:nvSpPr>
        <p:spPr/>
        <p:txBody>
          <a:bodyPr/>
          <a:lstStyle/>
          <a:p>
            <a:pPr>
              <a:buFont typeface="Arial" panose="020B0604020202020204" pitchFamily="34" charset="0"/>
              <a:buChar char="•"/>
            </a:pPr>
            <a:r>
              <a:rPr lang="en-US" dirty="0"/>
              <a:t> As threat intelligence on external hosts:</a:t>
            </a:r>
          </a:p>
          <a:p>
            <a:pPr lvl="1">
              <a:buFont typeface="Arial" panose="020B0604020202020204" pitchFamily="34" charset="0"/>
              <a:buChar char="•"/>
            </a:pPr>
            <a:r>
              <a:rPr lang="en-US" dirty="0"/>
              <a:t>Probing RDP, ARD and VNC (</a:t>
            </a:r>
            <a:r>
              <a:rPr lang="en-US" dirty="0" err="1"/>
              <a:t>rdp.log</a:t>
            </a:r>
            <a:r>
              <a:rPr lang="en-US" dirty="0"/>
              <a:t>, </a:t>
            </a:r>
            <a:r>
              <a:rPr lang="en-US" dirty="0" err="1"/>
              <a:t>rfb.log</a:t>
            </a:r>
            <a:r>
              <a:rPr lang="en-US" dirty="0"/>
              <a:t>)</a:t>
            </a:r>
          </a:p>
          <a:p>
            <a:pPr lvl="1">
              <a:buFont typeface="Arial" panose="020B0604020202020204" pitchFamily="34" charset="0"/>
              <a:buChar char="•"/>
            </a:pPr>
            <a:r>
              <a:rPr lang="en-US" dirty="0"/>
              <a:t>Attempting Log4j/</a:t>
            </a:r>
            <a:r>
              <a:rPr lang="en-US" dirty="0" err="1"/>
              <a:t>jndi</a:t>
            </a:r>
            <a:r>
              <a:rPr lang="en-US" dirty="0"/>
              <a:t> exploits (</a:t>
            </a:r>
            <a:r>
              <a:rPr lang="en-US" dirty="0" err="1"/>
              <a:t>http.log</a:t>
            </a:r>
            <a:r>
              <a:rPr lang="en-US" dirty="0"/>
              <a:t>)</a:t>
            </a:r>
          </a:p>
          <a:p>
            <a:pPr lvl="1">
              <a:buFont typeface="Arial" panose="020B0604020202020204" pitchFamily="34" charset="0"/>
              <a:buChar char="•"/>
            </a:pPr>
            <a:r>
              <a:rPr lang="en-US" dirty="0"/>
              <a:t>Scanning campus hosts.</a:t>
            </a:r>
          </a:p>
          <a:p>
            <a:pPr>
              <a:buFont typeface="Arial" panose="020B0604020202020204" pitchFamily="34" charset="0"/>
              <a:buChar char="•"/>
            </a:pPr>
            <a:r>
              <a:rPr lang="en-US" dirty="0"/>
              <a:t> As alerting on Penn hosts:</a:t>
            </a:r>
          </a:p>
          <a:p>
            <a:pPr lvl="1">
              <a:buFont typeface="Arial" panose="020B0604020202020204" pitchFamily="34" charset="0"/>
              <a:buChar char="•"/>
            </a:pPr>
            <a:r>
              <a:rPr lang="en-US" dirty="0"/>
              <a:t>conducting unauthorized scans</a:t>
            </a:r>
          </a:p>
          <a:p>
            <a:pPr lvl="1">
              <a:buFont typeface="Arial" panose="020B0604020202020204" pitchFamily="34" charset="0"/>
              <a:buChar char="•"/>
            </a:pPr>
            <a:r>
              <a:rPr lang="en-US" dirty="0"/>
              <a:t>mining cryptocurrencies (students exempted)</a:t>
            </a:r>
          </a:p>
          <a:p>
            <a:pPr lvl="1">
              <a:buFont typeface="Arial" panose="020B0604020202020204" pitchFamily="34" charset="0"/>
              <a:buChar char="•"/>
            </a:pPr>
            <a:r>
              <a:rPr lang="en-US" dirty="0"/>
              <a:t>RDP connections between schools/centers (noisy)</a:t>
            </a:r>
          </a:p>
          <a:p>
            <a:pPr>
              <a:buFont typeface="Arial" panose="020B0604020202020204" pitchFamily="34" charset="0"/>
              <a:buChar char="•"/>
            </a:pPr>
            <a:r>
              <a:rPr lang="en-US" dirty="0"/>
              <a:t> Threat hunting during incident response</a:t>
            </a:r>
          </a:p>
        </p:txBody>
      </p:sp>
      <p:sp>
        <p:nvSpPr>
          <p:cNvPr id="4" name="Slide Number Placeholder 3">
            <a:extLst>
              <a:ext uri="{FF2B5EF4-FFF2-40B4-BE49-F238E27FC236}">
                <a16:creationId xmlns:a16="http://schemas.microsoft.com/office/drawing/2014/main" id="{61F0F75A-5D1D-3420-4FBC-CC3051C0A2D1}"/>
              </a:ext>
            </a:extLst>
          </p:cNvPr>
          <p:cNvSpPr>
            <a:spLocks noGrp="1"/>
          </p:cNvSpPr>
          <p:nvPr>
            <p:ph type="sldNum" sz="quarter" idx="12"/>
          </p:nvPr>
        </p:nvSpPr>
        <p:spPr/>
        <p:txBody>
          <a:bodyPr/>
          <a:lstStyle/>
          <a:p>
            <a:pPr>
              <a:defRPr/>
            </a:pPr>
            <a:fld id="{D58E7953-A58A-2048-9973-2877D1DD2FE7}" type="slidenum">
              <a:rPr lang="en-US" altLang="en-US" smtClean="0"/>
              <a:pPr>
                <a:defRPr/>
              </a:pPr>
              <a:t>45</a:t>
            </a:fld>
            <a:endParaRPr lang="en-US" altLang="en-US"/>
          </a:p>
        </p:txBody>
      </p:sp>
    </p:spTree>
    <p:extLst>
      <p:ext uri="{BB962C8B-B14F-4D97-AF65-F5344CB8AC3E}">
        <p14:creationId xmlns:p14="http://schemas.microsoft.com/office/powerpoint/2010/main" val="1128360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6F66-97AC-6EF9-D9D5-4224745F20BE}"/>
              </a:ext>
            </a:extLst>
          </p:cNvPr>
          <p:cNvSpPr>
            <a:spLocks noGrp="1"/>
          </p:cNvSpPr>
          <p:nvPr>
            <p:ph type="title"/>
          </p:nvPr>
        </p:nvSpPr>
        <p:spPr/>
        <p:txBody>
          <a:bodyPr/>
          <a:lstStyle/>
          <a:p>
            <a:r>
              <a:rPr lang="en-US" dirty="0" err="1"/>
              <a:t>Crowdstrike</a:t>
            </a:r>
            <a:r>
              <a:rPr lang="en-US" dirty="0"/>
              <a:t> Falcon</a:t>
            </a:r>
          </a:p>
        </p:txBody>
      </p:sp>
      <p:sp>
        <p:nvSpPr>
          <p:cNvPr id="4" name="Slide Number Placeholder 3">
            <a:extLst>
              <a:ext uri="{FF2B5EF4-FFF2-40B4-BE49-F238E27FC236}">
                <a16:creationId xmlns:a16="http://schemas.microsoft.com/office/drawing/2014/main" id="{11B7E580-1C19-71B3-8F8C-DF9B529BF4CA}"/>
              </a:ext>
            </a:extLst>
          </p:cNvPr>
          <p:cNvSpPr>
            <a:spLocks noGrp="1"/>
          </p:cNvSpPr>
          <p:nvPr>
            <p:ph type="sldNum" sz="quarter" idx="12"/>
          </p:nvPr>
        </p:nvSpPr>
        <p:spPr/>
        <p:txBody>
          <a:bodyPr/>
          <a:lstStyle/>
          <a:p>
            <a:pPr>
              <a:defRPr/>
            </a:pPr>
            <a:fld id="{D58E7953-A58A-2048-9973-2877D1DD2FE7}" type="slidenum">
              <a:rPr lang="en-US" altLang="en-US" smtClean="0"/>
              <a:pPr>
                <a:defRPr/>
              </a:pPr>
              <a:t>46</a:t>
            </a:fld>
            <a:endParaRPr lang="en-US" altLang="en-US"/>
          </a:p>
        </p:txBody>
      </p:sp>
      <p:pic>
        <p:nvPicPr>
          <p:cNvPr id="6" name="Picture 5">
            <a:extLst>
              <a:ext uri="{FF2B5EF4-FFF2-40B4-BE49-F238E27FC236}">
                <a16:creationId xmlns:a16="http://schemas.microsoft.com/office/drawing/2014/main" id="{F063A32D-5F90-598E-75DA-D6CF89E72F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1940" y="2206237"/>
            <a:ext cx="7772400" cy="3783789"/>
          </a:xfrm>
          <a:prstGeom prst="rect">
            <a:avLst/>
          </a:prstGeom>
        </p:spPr>
      </p:pic>
    </p:spTree>
    <p:extLst>
      <p:ext uri="{BB962C8B-B14F-4D97-AF65-F5344CB8AC3E}">
        <p14:creationId xmlns:p14="http://schemas.microsoft.com/office/powerpoint/2010/main" val="3909652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F96E-9C96-9432-D99C-8666D71C08B4}"/>
              </a:ext>
            </a:extLst>
          </p:cNvPr>
          <p:cNvSpPr>
            <a:spLocks noGrp="1"/>
          </p:cNvSpPr>
          <p:nvPr>
            <p:ph type="title"/>
          </p:nvPr>
        </p:nvSpPr>
        <p:spPr/>
        <p:txBody>
          <a:bodyPr/>
          <a:lstStyle/>
          <a:p>
            <a:r>
              <a:rPr lang="en-US" dirty="0"/>
              <a:t>Philippines Login Incident</a:t>
            </a:r>
          </a:p>
        </p:txBody>
      </p:sp>
      <p:sp>
        <p:nvSpPr>
          <p:cNvPr id="3" name="Content Placeholder 2">
            <a:extLst>
              <a:ext uri="{FF2B5EF4-FFF2-40B4-BE49-F238E27FC236}">
                <a16:creationId xmlns:a16="http://schemas.microsoft.com/office/drawing/2014/main" id="{9E811E4D-8C43-18C5-8FF4-57CEAF656259}"/>
              </a:ext>
            </a:extLst>
          </p:cNvPr>
          <p:cNvSpPr>
            <a:spLocks noGrp="1"/>
          </p:cNvSpPr>
          <p:nvPr>
            <p:ph idx="1"/>
          </p:nvPr>
        </p:nvSpPr>
        <p:spPr/>
        <p:txBody>
          <a:bodyPr/>
          <a:lstStyle/>
          <a:p>
            <a:pPr>
              <a:buFont typeface="Arial" panose="020B0604020202020204" pitchFamily="34" charset="0"/>
              <a:buChar char="•"/>
            </a:pPr>
            <a:r>
              <a:rPr lang="en-US" dirty="0"/>
              <a:t> Detect: A medium-confidence alert fired (multiple logins from same IP address)</a:t>
            </a:r>
          </a:p>
          <a:p>
            <a:pPr>
              <a:buFont typeface="Arial" panose="020B0604020202020204" pitchFamily="34" charset="0"/>
              <a:buChar char="•"/>
            </a:pPr>
            <a:r>
              <a:rPr lang="en-US" dirty="0"/>
              <a:t> Enrich: Looking into it, I saw that none of the users were enrolled in multifactor auth.</a:t>
            </a:r>
          </a:p>
          <a:p>
            <a:pPr>
              <a:buFont typeface="Arial" panose="020B0604020202020204" pitchFamily="34" charset="0"/>
              <a:buChar char="•"/>
            </a:pPr>
            <a:r>
              <a:rPr lang="en-US" dirty="0"/>
              <a:t> Analysis:</a:t>
            </a:r>
          </a:p>
          <a:p>
            <a:pPr lvl="1">
              <a:buFont typeface="Arial" panose="020B0604020202020204" pitchFamily="34" charset="0"/>
              <a:buChar char="•"/>
            </a:pPr>
            <a:r>
              <a:rPr lang="en-US" dirty="0"/>
              <a:t>All of the logins were from the Philippines</a:t>
            </a:r>
          </a:p>
          <a:p>
            <a:pPr lvl="1">
              <a:buFont typeface="Arial" panose="020B0604020202020204" pitchFamily="34" charset="0"/>
              <a:buChar char="•"/>
            </a:pPr>
            <a:r>
              <a:rPr lang="en-US" dirty="0"/>
              <a:t>All of the logins were for users in the same department</a:t>
            </a:r>
          </a:p>
          <a:p>
            <a:pPr lvl="1">
              <a:buFont typeface="Arial" panose="020B0604020202020204" pitchFamily="34" charset="0"/>
              <a:buChar char="•"/>
            </a:pPr>
            <a:r>
              <a:rPr lang="en-US" dirty="0"/>
              <a:t>All of the users were not enrolled in MFA</a:t>
            </a:r>
          </a:p>
          <a:p>
            <a:pPr lvl="1">
              <a:buFont typeface="Arial" panose="020B0604020202020204" pitchFamily="34" charset="0"/>
              <a:buChar char="•"/>
            </a:pPr>
            <a:r>
              <a:rPr lang="en-US" dirty="0"/>
              <a:t>Conclusion: lock and remediate the accounts, notify their IT support</a:t>
            </a:r>
          </a:p>
          <a:p>
            <a:pPr>
              <a:buFont typeface="Arial" panose="020B0604020202020204" pitchFamily="34" charset="0"/>
              <a:buChar char="•"/>
            </a:pPr>
            <a:r>
              <a:rPr lang="en-US" dirty="0"/>
              <a:t> Detect: two days later, same alert for the same people!</a:t>
            </a:r>
          </a:p>
          <a:p>
            <a:pPr>
              <a:buFont typeface="Arial" panose="020B0604020202020204" pitchFamily="34" charset="0"/>
              <a:buChar char="•"/>
            </a:pPr>
            <a:r>
              <a:rPr lang="en-US" dirty="0"/>
              <a:t> Enrich: the users had all reset their passwords!</a:t>
            </a:r>
          </a:p>
          <a:p>
            <a:pPr>
              <a:buFont typeface="Arial" panose="020B0604020202020204" pitchFamily="34" charset="0"/>
              <a:buChar char="•"/>
            </a:pPr>
            <a:r>
              <a:rPr lang="en-US" dirty="0"/>
              <a:t> Conclusion: users needed to input data to a rickety old app with no impersonation feature, shared passwords with a contractor to input the data</a:t>
            </a:r>
          </a:p>
        </p:txBody>
      </p:sp>
      <p:sp>
        <p:nvSpPr>
          <p:cNvPr id="4" name="Slide Number Placeholder 3">
            <a:extLst>
              <a:ext uri="{FF2B5EF4-FFF2-40B4-BE49-F238E27FC236}">
                <a16:creationId xmlns:a16="http://schemas.microsoft.com/office/drawing/2014/main" id="{20C55E78-F735-52DE-83B7-CA34FCAD5AC8}"/>
              </a:ext>
            </a:extLst>
          </p:cNvPr>
          <p:cNvSpPr>
            <a:spLocks noGrp="1"/>
          </p:cNvSpPr>
          <p:nvPr>
            <p:ph type="sldNum" sz="quarter" idx="12"/>
          </p:nvPr>
        </p:nvSpPr>
        <p:spPr/>
        <p:txBody>
          <a:bodyPr/>
          <a:lstStyle/>
          <a:p>
            <a:pPr>
              <a:defRPr/>
            </a:pPr>
            <a:fld id="{D58E7953-A58A-2048-9973-2877D1DD2FE7}" type="slidenum">
              <a:rPr lang="en-US" altLang="en-US" smtClean="0"/>
              <a:pPr>
                <a:defRPr/>
              </a:pPr>
              <a:t>47</a:t>
            </a:fld>
            <a:endParaRPr lang="en-US" altLang="en-US"/>
          </a:p>
        </p:txBody>
      </p:sp>
    </p:spTree>
    <p:extLst>
      <p:ext uri="{BB962C8B-B14F-4D97-AF65-F5344CB8AC3E}">
        <p14:creationId xmlns:p14="http://schemas.microsoft.com/office/powerpoint/2010/main" val="537654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0D04-BC79-EA66-229B-9336C8727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60BCB-E212-7B3B-E138-1A4C490D972E}"/>
              </a:ext>
            </a:extLst>
          </p:cNvPr>
          <p:cNvSpPr>
            <a:spLocks noGrp="1"/>
          </p:cNvSpPr>
          <p:nvPr>
            <p:ph type="title"/>
          </p:nvPr>
        </p:nvSpPr>
        <p:spPr/>
        <p:txBody>
          <a:bodyPr>
            <a:normAutofit/>
          </a:bodyPr>
          <a:lstStyle/>
          <a:p>
            <a:r>
              <a:rPr lang="en-US" dirty="0"/>
              <a:t>Security operations is about workflows, not tools</a:t>
            </a:r>
          </a:p>
        </p:txBody>
      </p:sp>
      <p:sp>
        <p:nvSpPr>
          <p:cNvPr id="3" name="Text Placeholder 2">
            <a:extLst>
              <a:ext uri="{FF2B5EF4-FFF2-40B4-BE49-F238E27FC236}">
                <a16:creationId xmlns:a16="http://schemas.microsoft.com/office/drawing/2014/main" id="{569B71DE-C3BC-4DCF-6364-84D4883FB3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559C4-C05F-B11C-6CEA-ED29E314D2D9}"/>
              </a:ext>
            </a:extLst>
          </p:cNvPr>
          <p:cNvSpPr>
            <a:spLocks noGrp="1"/>
          </p:cNvSpPr>
          <p:nvPr>
            <p:ph type="sldNum" sz="quarter" idx="12"/>
          </p:nvPr>
        </p:nvSpPr>
        <p:spPr/>
        <p:txBody>
          <a:bodyPr/>
          <a:lstStyle/>
          <a:p>
            <a:pPr>
              <a:defRPr/>
            </a:pPr>
            <a:fld id="{6F805B63-C5C6-AC4C-B925-DD90703E1341}" type="slidenum">
              <a:rPr lang="en-US" altLang="en-US" smtClean="0"/>
              <a:pPr>
                <a:defRPr/>
              </a:pPr>
              <a:t>48</a:t>
            </a:fld>
            <a:endParaRPr lang="en-US" altLang="en-US"/>
          </a:p>
        </p:txBody>
      </p:sp>
    </p:spTree>
    <p:extLst>
      <p:ext uri="{BB962C8B-B14F-4D97-AF65-F5344CB8AC3E}">
        <p14:creationId xmlns:p14="http://schemas.microsoft.com/office/powerpoint/2010/main" val="2057505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B6E3-AF59-54D9-3F65-8E060D5C359A}"/>
              </a:ext>
            </a:extLst>
          </p:cNvPr>
          <p:cNvSpPr>
            <a:spLocks noGrp="1"/>
          </p:cNvSpPr>
          <p:nvPr>
            <p:ph type="title"/>
          </p:nvPr>
        </p:nvSpPr>
        <p:spPr/>
        <p:txBody>
          <a:bodyPr/>
          <a:lstStyle/>
          <a:p>
            <a:r>
              <a:rPr lang="en-US" dirty="0"/>
              <a:t>Backup Slides</a:t>
            </a:r>
          </a:p>
        </p:txBody>
      </p:sp>
      <p:sp>
        <p:nvSpPr>
          <p:cNvPr id="3" name="Text Placeholder 2">
            <a:extLst>
              <a:ext uri="{FF2B5EF4-FFF2-40B4-BE49-F238E27FC236}">
                <a16:creationId xmlns:a16="http://schemas.microsoft.com/office/drawing/2014/main" id="{512645EE-A93B-D5FB-3BC8-9B52D9336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7D67F1-E9E7-02B2-8C8C-314D729B6430}"/>
              </a:ext>
            </a:extLst>
          </p:cNvPr>
          <p:cNvSpPr>
            <a:spLocks noGrp="1"/>
          </p:cNvSpPr>
          <p:nvPr>
            <p:ph type="sldNum" sz="quarter" idx="12"/>
          </p:nvPr>
        </p:nvSpPr>
        <p:spPr/>
        <p:txBody>
          <a:bodyPr/>
          <a:lstStyle/>
          <a:p>
            <a:pPr>
              <a:defRPr/>
            </a:pPr>
            <a:fld id="{6F805B63-C5C6-AC4C-B925-DD90703E1341}" type="slidenum">
              <a:rPr lang="en-US" altLang="en-US" smtClean="0"/>
              <a:pPr>
                <a:defRPr/>
              </a:pPr>
              <a:t>49</a:t>
            </a:fld>
            <a:endParaRPr lang="en-US" altLang="en-US"/>
          </a:p>
        </p:txBody>
      </p:sp>
    </p:spTree>
    <p:extLst>
      <p:ext uri="{BB962C8B-B14F-4D97-AF65-F5344CB8AC3E}">
        <p14:creationId xmlns:p14="http://schemas.microsoft.com/office/powerpoint/2010/main" val="238188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E3B5-372D-DF4A-617F-C1D57DE89B98}"/>
              </a:ext>
            </a:extLst>
          </p:cNvPr>
          <p:cNvSpPr>
            <a:spLocks noGrp="1"/>
          </p:cNvSpPr>
          <p:nvPr>
            <p:ph type="title"/>
          </p:nvPr>
        </p:nvSpPr>
        <p:spPr/>
        <p:txBody>
          <a:bodyPr/>
          <a:lstStyle/>
          <a:p>
            <a:r>
              <a:rPr lang="en-US" dirty="0"/>
              <a:t>Penn does a lot…</a:t>
            </a:r>
          </a:p>
        </p:txBody>
      </p:sp>
      <p:sp>
        <p:nvSpPr>
          <p:cNvPr id="4" name="Slide Number Placeholder 3">
            <a:extLst>
              <a:ext uri="{FF2B5EF4-FFF2-40B4-BE49-F238E27FC236}">
                <a16:creationId xmlns:a16="http://schemas.microsoft.com/office/drawing/2014/main" id="{BCFC6C8F-EA89-86B6-488E-004015396E6E}"/>
              </a:ext>
            </a:extLst>
          </p:cNvPr>
          <p:cNvSpPr>
            <a:spLocks noGrp="1"/>
          </p:cNvSpPr>
          <p:nvPr>
            <p:ph type="sldNum" sz="quarter" idx="12"/>
          </p:nvPr>
        </p:nvSpPr>
        <p:spPr/>
        <p:txBody>
          <a:bodyPr/>
          <a:lstStyle/>
          <a:p>
            <a:pPr>
              <a:defRPr/>
            </a:pPr>
            <a:fld id="{D58E7953-A58A-2048-9973-2877D1DD2FE7}" type="slidenum">
              <a:rPr lang="en-US" altLang="en-US" smtClean="0"/>
              <a:pPr>
                <a:defRPr/>
              </a:pPr>
              <a:t>5</a:t>
            </a:fld>
            <a:endParaRPr lang="en-US" altLang="en-US"/>
          </a:p>
        </p:txBody>
      </p:sp>
      <p:pic>
        <p:nvPicPr>
          <p:cNvPr id="9" name="Content Placeholder 8">
            <a:extLst>
              <a:ext uri="{FF2B5EF4-FFF2-40B4-BE49-F238E27FC236}">
                <a16:creationId xmlns:a16="http://schemas.microsoft.com/office/drawing/2014/main" id="{FC6D225D-EDAE-429F-BE6D-363DDD4EF7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2766" y="1846263"/>
            <a:ext cx="7966793" cy="4022725"/>
          </a:xfrm>
        </p:spPr>
      </p:pic>
    </p:spTree>
    <p:extLst>
      <p:ext uri="{BB962C8B-B14F-4D97-AF65-F5344CB8AC3E}">
        <p14:creationId xmlns:p14="http://schemas.microsoft.com/office/powerpoint/2010/main" val="2799649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76C5-2667-59FB-2A4A-04B1F61BF2FE}"/>
              </a:ext>
            </a:extLst>
          </p:cNvPr>
          <p:cNvSpPr>
            <a:spLocks noGrp="1"/>
          </p:cNvSpPr>
          <p:nvPr>
            <p:ph type="title"/>
          </p:nvPr>
        </p:nvSpPr>
        <p:spPr/>
        <p:txBody>
          <a:bodyPr/>
          <a:lstStyle/>
          <a:p>
            <a:r>
              <a:rPr lang="en-US" dirty="0"/>
              <a:t>AI in everything</a:t>
            </a:r>
          </a:p>
        </p:txBody>
      </p:sp>
      <p:sp>
        <p:nvSpPr>
          <p:cNvPr id="3" name="Content Placeholder 2">
            <a:extLst>
              <a:ext uri="{FF2B5EF4-FFF2-40B4-BE49-F238E27FC236}">
                <a16:creationId xmlns:a16="http://schemas.microsoft.com/office/drawing/2014/main" id="{EF273B44-403B-9359-7D5C-0E35E66BDD7C}"/>
              </a:ext>
            </a:extLst>
          </p:cNvPr>
          <p:cNvSpPr>
            <a:spLocks noGrp="1"/>
          </p:cNvSpPr>
          <p:nvPr>
            <p:ph idx="1"/>
          </p:nvPr>
        </p:nvSpPr>
        <p:spPr/>
        <p:txBody>
          <a:bodyPr/>
          <a:lstStyle/>
          <a:p>
            <a:pPr>
              <a:buFont typeface="Arial" panose="020B0604020202020204" pitchFamily="34" charset="0"/>
              <a:buChar char="•"/>
            </a:pPr>
            <a:r>
              <a:rPr lang="en-US" dirty="0"/>
              <a:t> Done well: Expert systems</a:t>
            </a:r>
          </a:p>
          <a:p>
            <a:pPr lvl="1">
              <a:buFont typeface="Arial" panose="020B0604020202020204" pitchFamily="34" charset="0"/>
              <a:buChar char="•"/>
            </a:pPr>
            <a:r>
              <a:rPr lang="en-US" dirty="0"/>
              <a:t>Put the AI in the tool to help you make decisions within a confined domain.</a:t>
            </a:r>
          </a:p>
          <a:p>
            <a:pPr lvl="2">
              <a:buFont typeface="Arial" panose="020B0604020202020204" pitchFamily="34" charset="0"/>
              <a:buChar char="•"/>
            </a:pPr>
            <a:r>
              <a:rPr lang="en-US" dirty="0" err="1"/>
              <a:t>Powerpoint</a:t>
            </a:r>
            <a:r>
              <a:rPr lang="en-US" dirty="0"/>
              <a:t> helped me design the “Vulnerability Management” slide</a:t>
            </a:r>
          </a:p>
          <a:p>
            <a:pPr lvl="1">
              <a:buFont typeface="Arial" panose="020B0604020202020204" pitchFamily="34" charset="0"/>
              <a:buChar char="•"/>
            </a:pPr>
            <a:r>
              <a:rPr lang="en-US" dirty="0"/>
              <a:t>Online-go (given what I’ve seen of this host, what’s the current probability that it will be compromised?)</a:t>
            </a:r>
          </a:p>
          <a:p>
            <a:pPr>
              <a:buFont typeface="Arial" panose="020B0604020202020204" pitchFamily="34" charset="0"/>
              <a:buChar char="•"/>
            </a:pPr>
            <a:r>
              <a:rPr lang="en-US" dirty="0"/>
              <a:t> Agents are promising for workflow automation</a:t>
            </a:r>
          </a:p>
          <a:p>
            <a:pPr>
              <a:buFont typeface="Arial" panose="020B0604020202020204" pitchFamily="34" charset="0"/>
              <a:buChar char="•"/>
            </a:pPr>
            <a:r>
              <a:rPr lang="en-US" dirty="0"/>
              <a:t> Done poorly:</a:t>
            </a:r>
          </a:p>
          <a:p>
            <a:pPr lvl="1">
              <a:buFont typeface="Arial" panose="020B0604020202020204" pitchFamily="34" charset="0"/>
              <a:buChar char="•"/>
            </a:pPr>
            <a:r>
              <a:rPr lang="en-US" dirty="0"/>
              <a:t>The “Who is Chris Hyzer?” problem</a:t>
            </a:r>
          </a:p>
          <a:p>
            <a:pPr lvl="1">
              <a:buFont typeface="Arial" panose="020B0604020202020204" pitchFamily="34" charset="0"/>
              <a:buChar char="•"/>
            </a:pPr>
            <a:r>
              <a:rPr lang="en-US" dirty="0"/>
              <a:t>Colleague who takes longer to answer a simple question because he insists on running my query through AI.</a:t>
            </a:r>
          </a:p>
          <a:p>
            <a:pPr lvl="1">
              <a:buFont typeface="Arial" panose="020B0604020202020204" pitchFamily="34" charset="0"/>
              <a:buChar char="•"/>
            </a:pPr>
            <a:r>
              <a:rPr lang="en-US" dirty="0"/>
              <a:t>Generate inaccurate diagrams with confidence!</a:t>
            </a:r>
          </a:p>
          <a:p>
            <a:pPr lvl="1">
              <a:buFont typeface="Arial" panose="020B0604020202020204" pitchFamily="34" charset="0"/>
              <a:buChar char="•"/>
            </a:pPr>
            <a:r>
              <a:rPr lang="en-US" dirty="0"/>
              <a:t>Make it available, but licensing and token costs are barriers to use</a:t>
            </a:r>
          </a:p>
          <a:p>
            <a:pPr>
              <a:buFont typeface="Arial" panose="020B0604020202020204" pitchFamily="34" charset="0"/>
              <a:buChar char="•"/>
            </a:pPr>
            <a:r>
              <a:rPr lang="en-US" dirty="0"/>
              <a:t> What do you all think? What have you seen work well?</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7FFAE4-95E5-FF88-9751-D760E7B0AC34}"/>
              </a:ext>
            </a:extLst>
          </p:cNvPr>
          <p:cNvSpPr>
            <a:spLocks noGrp="1"/>
          </p:cNvSpPr>
          <p:nvPr>
            <p:ph type="sldNum" sz="quarter" idx="12"/>
          </p:nvPr>
        </p:nvSpPr>
        <p:spPr/>
        <p:txBody>
          <a:bodyPr/>
          <a:lstStyle/>
          <a:p>
            <a:pPr>
              <a:defRPr/>
            </a:pPr>
            <a:fld id="{D58E7953-A58A-2048-9973-2877D1DD2FE7}" type="slidenum">
              <a:rPr lang="en-US" altLang="en-US" smtClean="0"/>
              <a:pPr>
                <a:defRPr/>
              </a:pPr>
              <a:t>50</a:t>
            </a:fld>
            <a:endParaRPr lang="en-US" altLang="en-US"/>
          </a:p>
        </p:txBody>
      </p:sp>
    </p:spTree>
    <p:extLst>
      <p:ext uri="{BB962C8B-B14F-4D97-AF65-F5344CB8AC3E}">
        <p14:creationId xmlns:p14="http://schemas.microsoft.com/office/powerpoint/2010/main" val="3417449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5606-D9BC-2115-14D2-29C542C68A52}"/>
              </a:ext>
            </a:extLst>
          </p:cNvPr>
          <p:cNvSpPr>
            <a:spLocks noGrp="1"/>
          </p:cNvSpPr>
          <p:nvPr>
            <p:ph type="title"/>
          </p:nvPr>
        </p:nvSpPr>
        <p:spPr/>
        <p:txBody>
          <a:bodyPr/>
          <a:lstStyle/>
          <a:p>
            <a:r>
              <a:rPr lang="en-US" dirty="0"/>
              <a:t>Career advice</a:t>
            </a:r>
          </a:p>
        </p:txBody>
      </p:sp>
      <p:sp>
        <p:nvSpPr>
          <p:cNvPr id="3" name="Content Placeholder 2">
            <a:extLst>
              <a:ext uri="{FF2B5EF4-FFF2-40B4-BE49-F238E27FC236}">
                <a16:creationId xmlns:a16="http://schemas.microsoft.com/office/drawing/2014/main" id="{F7B3C670-7DD5-16AB-D1BD-979872B9CB21}"/>
              </a:ext>
            </a:extLst>
          </p:cNvPr>
          <p:cNvSpPr>
            <a:spLocks noGrp="1"/>
          </p:cNvSpPr>
          <p:nvPr>
            <p:ph idx="1"/>
          </p:nvPr>
        </p:nvSpPr>
        <p:spPr/>
        <p:txBody>
          <a:bodyPr/>
          <a:lstStyle/>
          <a:p>
            <a:pPr marL="457200" indent="-457200">
              <a:buFont typeface="+mj-lt"/>
              <a:buAutoNum type="arabicPeriod"/>
            </a:pPr>
            <a:r>
              <a:rPr lang="en-US" dirty="0"/>
              <a:t>Enjoy the challenge of adapting what you learn to real-world constraints.</a:t>
            </a:r>
          </a:p>
          <a:p>
            <a:pPr marL="457200" indent="-457200">
              <a:buFont typeface="+mj-lt"/>
              <a:buAutoNum type="arabicPeriod"/>
            </a:pPr>
            <a:r>
              <a:rPr lang="en-US" dirty="0"/>
              <a:t>Be good at managing lists.</a:t>
            </a:r>
          </a:p>
          <a:p>
            <a:pPr marL="457200" indent="-457200">
              <a:buFont typeface="+mj-lt"/>
              <a:buAutoNum type="arabicPeriod"/>
            </a:pPr>
            <a:r>
              <a:rPr lang="en-US" dirty="0"/>
              <a:t>Documentation is always behind reality.</a:t>
            </a:r>
          </a:p>
          <a:p>
            <a:pPr marL="457200" indent="-457200">
              <a:buFont typeface="+mj-lt"/>
              <a:buAutoNum type="arabicPeriod"/>
            </a:pPr>
            <a:r>
              <a:rPr lang="en-US" dirty="0"/>
              <a:t>The problems are technical, but the challenges are organizational.</a:t>
            </a:r>
          </a:p>
          <a:p>
            <a:pPr marL="457200" indent="-457200">
              <a:buFont typeface="+mj-lt"/>
              <a:buAutoNum type="arabicPeriod"/>
            </a:pPr>
            <a:r>
              <a:rPr lang="en-US" dirty="0"/>
              <a:t>Become comfortable with ambiguity, but don’t put up with it.</a:t>
            </a:r>
          </a:p>
          <a:p>
            <a:pPr marL="457200" indent="-457200">
              <a:buFont typeface="+mj-lt"/>
              <a:buAutoNum type="arabicPeriod"/>
            </a:pPr>
            <a:r>
              <a:rPr lang="en-US" dirty="0"/>
              <a:t>Join your industry’s Information Sharing &amp; Analysis Center (ISAC)</a:t>
            </a:r>
          </a:p>
        </p:txBody>
      </p:sp>
      <p:sp>
        <p:nvSpPr>
          <p:cNvPr id="4" name="Slide Number Placeholder 3">
            <a:extLst>
              <a:ext uri="{FF2B5EF4-FFF2-40B4-BE49-F238E27FC236}">
                <a16:creationId xmlns:a16="http://schemas.microsoft.com/office/drawing/2014/main" id="{A5DEA857-A5EB-EC6C-F607-5B50F0A44720}"/>
              </a:ext>
            </a:extLst>
          </p:cNvPr>
          <p:cNvSpPr>
            <a:spLocks noGrp="1"/>
          </p:cNvSpPr>
          <p:nvPr>
            <p:ph type="sldNum" sz="quarter" idx="12"/>
          </p:nvPr>
        </p:nvSpPr>
        <p:spPr/>
        <p:txBody>
          <a:bodyPr/>
          <a:lstStyle/>
          <a:p>
            <a:pPr>
              <a:defRPr/>
            </a:pPr>
            <a:fld id="{D58E7953-A58A-2048-9973-2877D1DD2FE7}" type="slidenum">
              <a:rPr lang="en-US" altLang="en-US" smtClean="0"/>
              <a:pPr>
                <a:defRPr/>
              </a:pPr>
              <a:t>51</a:t>
            </a:fld>
            <a:endParaRPr lang="en-US" altLang="en-US"/>
          </a:p>
        </p:txBody>
      </p:sp>
    </p:spTree>
    <p:extLst>
      <p:ext uri="{BB962C8B-B14F-4D97-AF65-F5344CB8AC3E}">
        <p14:creationId xmlns:p14="http://schemas.microsoft.com/office/powerpoint/2010/main" val="2896437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673B-65E7-756F-2FBF-93AB065561E5}"/>
              </a:ext>
            </a:extLst>
          </p:cNvPr>
          <p:cNvSpPr>
            <a:spLocks noGrp="1"/>
          </p:cNvSpPr>
          <p:nvPr>
            <p:ph type="title"/>
          </p:nvPr>
        </p:nvSpPr>
        <p:spPr/>
        <p:txBody>
          <a:bodyPr/>
          <a:lstStyle/>
          <a:p>
            <a:r>
              <a:rPr lang="en-US" dirty="0"/>
              <a:t>Career advice 2</a:t>
            </a:r>
          </a:p>
        </p:txBody>
      </p:sp>
      <p:sp>
        <p:nvSpPr>
          <p:cNvPr id="3" name="Content Placeholder 2">
            <a:extLst>
              <a:ext uri="{FF2B5EF4-FFF2-40B4-BE49-F238E27FC236}">
                <a16:creationId xmlns:a16="http://schemas.microsoft.com/office/drawing/2014/main" id="{4862A8C4-2E06-5AD2-F60A-EAE7E8CD7E61}"/>
              </a:ext>
            </a:extLst>
          </p:cNvPr>
          <p:cNvSpPr>
            <a:spLocks noGrp="1"/>
          </p:cNvSpPr>
          <p:nvPr>
            <p:ph idx="1"/>
          </p:nvPr>
        </p:nvSpPr>
        <p:spPr/>
        <p:txBody>
          <a:bodyPr/>
          <a:lstStyle/>
          <a:p>
            <a:pPr marL="457200" indent="-457200">
              <a:buFont typeface="+mj-lt"/>
              <a:buAutoNum type="arabicPeriod"/>
            </a:pPr>
            <a:r>
              <a:rPr lang="en-US" dirty="0"/>
              <a:t>If you’re going into operations:</a:t>
            </a:r>
          </a:p>
          <a:p>
            <a:pPr marL="749300" lvl="1" indent="-457200">
              <a:buFont typeface="+mj-lt"/>
              <a:buAutoNum type="arabicPeriod"/>
            </a:pPr>
            <a:r>
              <a:rPr lang="en-US" dirty="0"/>
              <a:t>Enjoy solving problems</a:t>
            </a:r>
          </a:p>
          <a:p>
            <a:pPr marL="749300" lvl="1" indent="-457200">
              <a:buFont typeface="+mj-lt"/>
              <a:buAutoNum type="arabicPeriod"/>
            </a:pPr>
            <a:r>
              <a:rPr lang="en-US" dirty="0"/>
              <a:t>Be comfortable with ambiguity</a:t>
            </a:r>
          </a:p>
          <a:p>
            <a:pPr marL="749300" lvl="1" indent="-457200">
              <a:buFont typeface="+mj-lt"/>
              <a:buAutoNum type="arabicPeriod"/>
            </a:pPr>
            <a:r>
              <a:rPr lang="en-US" dirty="0"/>
              <a:t>Keep learning new things</a:t>
            </a:r>
          </a:p>
          <a:p>
            <a:pPr marL="749300" lvl="1" indent="-457200">
              <a:buFont typeface="+mj-lt"/>
              <a:buAutoNum type="arabicPeriod"/>
            </a:pPr>
            <a:r>
              <a:rPr lang="en-US" dirty="0"/>
              <a:t>Treasure your good COTS tools</a:t>
            </a:r>
          </a:p>
          <a:p>
            <a:pPr marL="457200" indent="-457200">
              <a:buFont typeface="+mj-lt"/>
              <a:buAutoNum type="arabicPeriod"/>
            </a:pPr>
            <a:r>
              <a:rPr lang="en-US" dirty="0"/>
              <a:t>If you’re going to make security products:</a:t>
            </a:r>
          </a:p>
          <a:p>
            <a:pPr marL="749300" lvl="1" indent="-457200">
              <a:buFont typeface="+mj-lt"/>
              <a:buAutoNum type="arabicPeriod"/>
            </a:pPr>
            <a:r>
              <a:rPr lang="en-US" dirty="0"/>
              <a:t>Do as little as possible really really well. (</a:t>
            </a:r>
            <a:r>
              <a:rPr lang="en-US" dirty="0" err="1"/>
              <a:t>Corelight</a:t>
            </a:r>
            <a:r>
              <a:rPr lang="en-US" dirty="0"/>
              <a:t>, Splunk/</a:t>
            </a:r>
            <a:r>
              <a:rPr lang="en-US" dirty="0" err="1"/>
              <a:t>LogScale</a:t>
            </a:r>
            <a:r>
              <a:rPr lang="en-US" dirty="0"/>
              <a:t>)</a:t>
            </a:r>
          </a:p>
          <a:p>
            <a:pPr marL="749300" lvl="1" indent="-457200">
              <a:buFont typeface="+mj-lt"/>
              <a:buAutoNum type="arabicPeriod"/>
            </a:pPr>
            <a:r>
              <a:rPr lang="en-US" dirty="0"/>
              <a:t>Make underlying data as accessible as possible (</a:t>
            </a:r>
            <a:r>
              <a:rPr lang="en-US" dirty="0" err="1"/>
              <a:t>Corelight</a:t>
            </a:r>
            <a:r>
              <a:rPr lang="en-US" dirty="0"/>
              <a:t>, Falcon)</a:t>
            </a:r>
          </a:p>
          <a:p>
            <a:pPr marL="749300" lvl="1" indent="-457200">
              <a:buFont typeface="+mj-lt"/>
              <a:buAutoNum type="arabicPeriod"/>
            </a:pPr>
            <a:r>
              <a:rPr lang="en-US" dirty="0"/>
              <a:t>Don’t assume you know how your tool will be deployed</a:t>
            </a:r>
          </a:p>
          <a:p>
            <a:endParaRPr lang="en-US" dirty="0"/>
          </a:p>
        </p:txBody>
      </p:sp>
      <p:sp>
        <p:nvSpPr>
          <p:cNvPr id="4" name="Slide Number Placeholder 3">
            <a:extLst>
              <a:ext uri="{FF2B5EF4-FFF2-40B4-BE49-F238E27FC236}">
                <a16:creationId xmlns:a16="http://schemas.microsoft.com/office/drawing/2014/main" id="{0887E4E6-9183-7C79-B061-8B247A5DE72C}"/>
              </a:ext>
            </a:extLst>
          </p:cNvPr>
          <p:cNvSpPr>
            <a:spLocks noGrp="1"/>
          </p:cNvSpPr>
          <p:nvPr>
            <p:ph type="sldNum" sz="quarter" idx="12"/>
          </p:nvPr>
        </p:nvSpPr>
        <p:spPr/>
        <p:txBody>
          <a:bodyPr/>
          <a:lstStyle/>
          <a:p>
            <a:pPr>
              <a:defRPr/>
            </a:pPr>
            <a:fld id="{D58E7953-A58A-2048-9973-2877D1DD2FE7}" type="slidenum">
              <a:rPr lang="en-US" altLang="en-US" smtClean="0"/>
              <a:pPr>
                <a:defRPr/>
              </a:pPr>
              <a:t>52</a:t>
            </a:fld>
            <a:endParaRPr lang="en-US" altLang="en-US"/>
          </a:p>
        </p:txBody>
      </p:sp>
    </p:spTree>
    <p:extLst>
      <p:ext uri="{BB962C8B-B14F-4D97-AF65-F5344CB8AC3E}">
        <p14:creationId xmlns:p14="http://schemas.microsoft.com/office/powerpoint/2010/main" val="1823237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62381F-B775-C130-AD46-A8866E5BB098}"/>
              </a:ext>
            </a:extLst>
          </p:cNvPr>
          <p:cNvSpPr>
            <a:spLocks noGrp="1"/>
          </p:cNvSpPr>
          <p:nvPr>
            <p:ph type="sldNum" sz="quarter" idx="12"/>
          </p:nvPr>
        </p:nvSpPr>
        <p:spPr/>
        <p:txBody>
          <a:bodyPr/>
          <a:lstStyle/>
          <a:p>
            <a:pPr>
              <a:defRPr/>
            </a:pPr>
            <a:fld id="{AB9895EB-3EBE-EB4D-898D-3EA350F5CFF6}" type="slidenum">
              <a:rPr lang="en-US" altLang="en-US" smtClean="0"/>
              <a:pPr>
                <a:defRPr/>
              </a:pPr>
              <a:t>53</a:t>
            </a:fld>
            <a:endParaRPr lang="en-US" altLang="en-US"/>
          </a:p>
        </p:txBody>
      </p:sp>
      <p:pic>
        <p:nvPicPr>
          <p:cNvPr id="4" name="Picture 3">
            <a:extLst>
              <a:ext uri="{FF2B5EF4-FFF2-40B4-BE49-F238E27FC236}">
                <a16:creationId xmlns:a16="http://schemas.microsoft.com/office/drawing/2014/main" id="{33313E92-A36A-AC47-09B2-B07047AF1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285750"/>
            <a:ext cx="7772400" cy="5649541"/>
          </a:xfrm>
          <a:prstGeom prst="rect">
            <a:avLst/>
          </a:prstGeom>
        </p:spPr>
      </p:pic>
    </p:spTree>
    <p:extLst>
      <p:ext uri="{BB962C8B-B14F-4D97-AF65-F5344CB8AC3E}">
        <p14:creationId xmlns:p14="http://schemas.microsoft.com/office/powerpoint/2010/main" val="1776266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49E7-FAB9-9D72-FF01-CA7D13CAA198}"/>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A1276DC8-2947-E648-02FF-ACB191E49F68}"/>
              </a:ext>
            </a:extLst>
          </p:cNvPr>
          <p:cNvSpPr>
            <a:spLocks noGrp="1"/>
          </p:cNvSpPr>
          <p:nvPr>
            <p:ph idx="1"/>
          </p:nvPr>
        </p:nvSpPr>
        <p:spPr/>
        <p:txBody>
          <a:bodyPr/>
          <a:lstStyle/>
          <a:p>
            <a:pPr>
              <a:buFont typeface="Arial" panose="020B0604020202020204" pitchFamily="34" charset="0"/>
              <a:buChar char="•"/>
            </a:pPr>
            <a:r>
              <a:rPr lang="en-US" dirty="0"/>
              <a:t> </a:t>
            </a:r>
            <a:r>
              <a:rPr lang="en-US" i="1" dirty="0"/>
              <a:t>The Practice of Network Security Monitoring </a:t>
            </a:r>
            <a:r>
              <a:rPr lang="en-US" dirty="0"/>
              <a:t>(</a:t>
            </a:r>
            <a:r>
              <a:rPr lang="en-US" dirty="0" err="1"/>
              <a:t>Bejtlich</a:t>
            </a:r>
            <a:r>
              <a:rPr lang="en-US" dirty="0"/>
              <a:t>)</a:t>
            </a:r>
          </a:p>
          <a:p>
            <a:pPr>
              <a:buFont typeface="Arial" panose="020B0604020202020204" pitchFamily="34" charset="0"/>
              <a:buChar char="•"/>
            </a:pPr>
            <a:r>
              <a:rPr lang="en-US" dirty="0"/>
              <a:t> </a:t>
            </a:r>
            <a:r>
              <a:rPr lang="en-US" i="1" dirty="0"/>
              <a:t>The Unix and Linux System Administration Handbook </a:t>
            </a:r>
            <a:r>
              <a:rPr lang="en-US" dirty="0"/>
              <a:t>(Nemeth, et al)</a:t>
            </a:r>
          </a:p>
          <a:p>
            <a:pPr>
              <a:buFont typeface="Arial" panose="020B0604020202020204" pitchFamily="34" charset="0"/>
              <a:buChar char="•"/>
            </a:pPr>
            <a:r>
              <a:rPr lang="en-US" dirty="0"/>
              <a:t> </a:t>
            </a:r>
            <a:r>
              <a:rPr lang="en-US" i="1" dirty="0"/>
              <a:t>The TCP/IP Guide</a:t>
            </a:r>
            <a:r>
              <a:rPr lang="en-US" dirty="0"/>
              <a:t> (Kozierok)</a:t>
            </a:r>
          </a:p>
          <a:p>
            <a:pPr>
              <a:buFont typeface="Arial" panose="020B0604020202020204" pitchFamily="34" charset="0"/>
              <a:buChar char="•"/>
            </a:pPr>
            <a:r>
              <a:rPr lang="en-US" dirty="0"/>
              <a:t> </a:t>
            </a:r>
            <a:r>
              <a:rPr lang="en-US" i="1" dirty="0"/>
              <a:t>The Cuckoo’s Egg </a:t>
            </a:r>
            <a:r>
              <a:rPr lang="en-US" dirty="0"/>
              <a:t>(Stoll)</a:t>
            </a:r>
          </a:p>
        </p:txBody>
      </p:sp>
      <p:sp>
        <p:nvSpPr>
          <p:cNvPr id="4" name="Slide Number Placeholder 3">
            <a:extLst>
              <a:ext uri="{FF2B5EF4-FFF2-40B4-BE49-F238E27FC236}">
                <a16:creationId xmlns:a16="http://schemas.microsoft.com/office/drawing/2014/main" id="{E4456B54-1DF0-BDAB-ABB3-2086842A0B14}"/>
              </a:ext>
            </a:extLst>
          </p:cNvPr>
          <p:cNvSpPr>
            <a:spLocks noGrp="1"/>
          </p:cNvSpPr>
          <p:nvPr>
            <p:ph type="sldNum" sz="quarter" idx="12"/>
          </p:nvPr>
        </p:nvSpPr>
        <p:spPr/>
        <p:txBody>
          <a:bodyPr/>
          <a:lstStyle/>
          <a:p>
            <a:pPr>
              <a:defRPr/>
            </a:pPr>
            <a:fld id="{D58E7953-A58A-2048-9973-2877D1DD2FE7}" type="slidenum">
              <a:rPr lang="en-US" altLang="en-US" smtClean="0"/>
              <a:pPr>
                <a:defRPr/>
              </a:pPr>
              <a:t>54</a:t>
            </a:fld>
            <a:endParaRPr lang="en-US" altLang="en-US"/>
          </a:p>
        </p:txBody>
      </p:sp>
    </p:spTree>
    <p:extLst>
      <p:ext uri="{BB962C8B-B14F-4D97-AF65-F5344CB8AC3E}">
        <p14:creationId xmlns:p14="http://schemas.microsoft.com/office/powerpoint/2010/main" val="50445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6DAD-26DE-E92D-D019-492D98FD98EC}"/>
              </a:ext>
            </a:extLst>
          </p:cNvPr>
          <p:cNvSpPr>
            <a:spLocks noGrp="1"/>
          </p:cNvSpPr>
          <p:nvPr>
            <p:ph type="title"/>
          </p:nvPr>
        </p:nvSpPr>
        <p:spPr/>
        <p:txBody>
          <a:bodyPr/>
          <a:lstStyle/>
          <a:p>
            <a:r>
              <a:rPr lang="en-US" dirty="0"/>
              <a:t>Asset Inventory</a:t>
            </a:r>
          </a:p>
        </p:txBody>
      </p:sp>
      <p:sp>
        <p:nvSpPr>
          <p:cNvPr id="3" name="Text Placeholder 2">
            <a:extLst>
              <a:ext uri="{FF2B5EF4-FFF2-40B4-BE49-F238E27FC236}">
                <a16:creationId xmlns:a16="http://schemas.microsoft.com/office/drawing/2014/main" id="{819F6419-223F-FC4A-F5E7-4DD0F544FD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AEE550-2EC0-8C2F-1022-8C2328C93327}"/>
              </a:ext>
            </a:extLst>
          </p:cNvPr>
          <p:cNvSpPr>
            <a:spLocks noGrp="1"/>
          </p:cNvSpPr>
          <p:nvPr>
            <p:ph type="sldNum" sz="quarter" idx="12"/>
          </p:nvPr>
        </p:nvSpPr>
        <p:spPr/>
        <p:txBody>
          <a:bodyPr/>
          <a:lstStyle/>
          <a:p>
            <a:pPr>
              <a:defRPr/>
            </a:pPr>
            <a:fld id="{6F805B63-C5C6-AC4C-B925-DD90703E1341}" type="slidenum">
              <a:rPr lang="en-US" altLang="en-US" smtClean="0"/>
              <a:pPr>
                <a:defRPr/>
              </a:pPr>
              <a:t>6</a:t>
            </a:fld>
            <a:endParaRPr lang="en-US" altLang="en-US"/>
          </a:p>
        </p:txBody>
      </p:sp>
    </p:spTree>
    <p:extLst>
      <p:ext uri="{BB962C8B-B14F-4D97-AF65-F5344CB8AC3E}">
        <p14:creationId xmlns:p14="http://schemas.microsoft.com/office/powerpoint/2010/main" val="343254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7697D-4F7B-AAB0-8881-2802CAA796FF}"/>
              </a:ext>
            </a:extLst>
          </p:cNvPr>
          <p:cNvSpPr>
            <a:spLocks noGrp="1"/>
          </p:cNvSpPr>
          <p:nvPr>
            <p:ph type="sldNum" sz="quarter" idx="12"/>
          </p:nvPr>
        </p:nvSpPr>
        <p:spPr/>
        <p:txBody>
          <a:bodyPr/>
          <a:lstStyle/>
          <a:p>
            <a:pPr>
              <a:defRPr/>
            </a:pPr>
            <a:fld id="{AB9895EB-3EBE-EB4D-898D-3EA350F5CFF6}" type="slidenum">
              <a:rPr lang="en-US" altLang="en-US" smtClean="0"/>
              <a:pPr>
                <a:defRPr/>
              </a:pPr>
              <a:t>7</a:t>
            </a:fld>
            <a:endParaRPr lang="en-US" altLang="en-US"/>
          </a:p>
        </p:txBody>
      </p:sp>
      <p:pic>
        <p:nvPicPr>
          <p:cNvPr id="4" name="Picture 3">
            <a:extLst>
              <a:ext uri="{FF2B5EF4-FFF2-40B4-BE49-F238E27FC236}">
                <a16:creationId xmlns:a16="http://schemas.microsoft.com/office/drawing/2014/main" id="{8C043D7B-24EF-4018-96F2-73EEE5F017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265566"/>
            <a:ext cx="11582400" cy="5760720"/>
          </a:xfrm>
          <a:prstGeom prst="rect">
            <a:avLst/>
          </a:prstGeom>
        </p:spPr>
      </p:pic>
    </p:spTree>
    <p:extLst>
      <p:ext uri="{BB962C8B-B14F-4D97-AF65-F5344CB8AC3E}">
        <p14:creationId xmlns:p14="http://schemas.microsoft.com/office/powerpoint/2010/main" val="335099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474056-C126-DBF5-68A1-8BD35110146C}"/>
              </a:ext>
            </a:extLst>
          </p:cNvPr>
          <p:cNvSpPr>
            <a:spLocks noGrp="1"/>
          </p:cNvSpPr>
          <p:nvPr>
            <p:ph type="sldNum" sz="quarter" idx="12"/>
          </p:nvPr>
        </p:nvSpPr>
        <p:spPr/>
        <p:txBody>
          <a:bodyPr/>
          <a:lstStyle/>
          <a:p>
            <a:pPr>
              <a:defRPr/>
            </a:pPr>
            <a:fld id="{AB9895EB-3EBE-EB4D-898D-3EA350F5CFF6}" type="slidenum">
              <a:rPr lang="en-US" altLang="en-US" smtClean="0"/>
              <a:pPr>
                <a:defRPr/>
              </a:pPr>
              <a:t>8</a:t>
            </a:fld>
            <a:endParaRPr lang="en-US" altLang="en-US"/>
          </a:p>
        </p:txBody>
      </p:sp>
      <p:pic>
        <p:nvPicPr>
          <p:cNvPr id="4" name="Picture 3">
            <a:extLst>
              <a:ext uri="{FF2B5EF4-FFF2-40B4-BE49-F238E27FC236}">
                <a16:creationId xmlns:a16="http://schemas.microsoft.com/office/drawing/2014/main" id="{054142AE-DD66-2683-6D0D-77D85DABA9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2642" y="0"/>
            <a:ext cx="6603893" cy="6278535"/>
          </a:xfrm>
          <a:prstGeom prst="rect">
            <a:avLst/>
          </a:prstGeom>
        </p:spPr>
      </p:pic>
    </p:spTree>
    <p:extLst>
      <p:ext uri="{BB962C8B-B14F-4D97-AF65-F5344CB8AC3E}">
        <p14:creationId xmlns:p14="http://schemas.microsoft.com/office/powerpoint/2010/main" val="156378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DF3339-1F23-FF15-F89E-E72EF64853EF}"/>
              </a:ext>
            </a:extLst>
          </p:cNvPr>
          <p:cNvSpPr>
            <a:spLocks noGrp="1"/>
          </p:cNvSpPr>
          <p:nvPr>
            <p:ph type="sldNum" sz="quarter" idx="12"/>
          </p:nvPr>
        </p:nvSpPr>
        <p:spPr/>
        <p:txBody>
          <a:bodyPr/>
          <a:lstStyle/>
          <a:p>
            <a:pPr>
              <a:defRPr/>
            </a:pPr>
            <a:fld id="{AB9895EB-3EBE-EB4D-898D-3EA350F5CFF6}" type="slidenum">
              <a:rPr lang="en-US" altLang="en-US" smtClean="0"/>
              <a:pPr>
                <a:defRPr/>
              </a:pPr>
              <a:t>9</a:t>
            </a:fld>
            <a:endParaRPr lang="en-US" altLang="en-US"/>
          </a:p>
        </p:txBody>
      </p:sp>
      <p:pic>
        <p:nvPicPr>
          <p:cNvPr id="4" name="Picture 3">
            <a:extLst>
              <a:ext uri="{FF2B5EF4-FFF2-40B4-BE49-F238E27FC236}">
                <a16:creationId xmlns:a16="http://schemas.microsoft.com/office/drawing/2014/main" id="{E5F2E958-5FAD-1107-2A50-99B94AD55B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168" y="274320"/>
            <a:ext cx="11653520" cy="5841999"/>
          </a:xfrm>
          <a:prstGeom prst="rect">
            <a:avLst/>
          </a:prstGeom>
        </p:spPr>
      </p:pic>
    </p:spTree>
    <p:extLst>
      <p:ext uri="{BB962C8B-B14F-4D97-AF65-F5344CB8AC3E}">
        <p14:creationId xmlns:p14="http://schemas.microsoft.com/office/powerpoint/2010/main" val="2370508572"/>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696464"/>
      </a:dk2>
      <a:lt2>
        <a:srgbClr val="E9E5DC"/>
      </a:lt2>
      <a:accent1>
        <a:srgbClr val="011F5B"/>
      </a:accent1>
      <a:accent2>
        <a:srgbClr val="99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22300</TotalTime>
  <Words>6201</Words>
  <Application>Microsoft Macintosh PowerPoint</Application>
  <PresentationFormat>Widescreen</PresentationFormat>
  <Paragraphs>542</Paragraphs>
  <Slides>54</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Retrospect</vt:lpstr>
      <vt:lpstr>Applied Security Operations at Penn</vt:lpstr>
      <vt:lpstr>Penn is Not Normal</vt:lpstr>
      <vt:lpstr>Security operations is about workflows, not tools</vt:lpstr>
      <vt:lpstr>Orient me to the class</vt:lpstr>
      <vt:lpstr>Penn does a lot…</vt:lpstr>
      <vt:lpstr>Asset Inventory</vt:lpstr>
      <vt:lpstr>PowerPoint Presentation</vt:lpstr>
      <vt:lpstr>PowerPoint Presentation</vt:lpstr>
      <vt:lpstr>PowerPoint Presentation</vt:lpstr>
      <vt:lpstr>PowerPoint Presentation</vt:lpstr>
      <vt:lpstr>PowerPoint Presentation</vt:lpstr>
      <vt:lpstr>PowerPoint Presentation</vt:lpstr>
      <vt:lpstr>Inventories: three approaches</vt:lpstr>
      <vt:lpstr>Source Systems as “Inventories”</vt:lpstr>
      <vt:lpstr>Asset Inventory Challenges</vt:lpstr>
      <vt:lpstr>Vulnerability Management</vt:lpstr>
      <vt:lpstr>PowerPoint Presentation</vt:lpstr>
      <vt:lpstr>PowerPoint Presentation</vt:lpstr>
      <vt:lpstr>PowerPoint Presentation</vt:lpstr>
      <vt:lpstr>Patch Management Practices</vt:lpstr>
      <vt:lpstr>Detection Tools</vt:lpstr>
      <vt:lpstr>PowerPoint Presentation</vt:lpstr>
      <vt:lpstr>Network Security Monitoring (Zeek)</vt:lpstr>
      <vt:lpstr>Zeek Example: visiting a website</vt:lpstr>
      <vt:lpstr>Zeek Example: visiting a website</vt:lpstr>
      <vt:lpstr>Network Monitoring (Zeek)</vt:lpstr>
      <vt:lpstr>PowerPoint Presentation</vt:lpstr>
      <vt:lpstr>Intrusion Detection System (Suricata)</vt:lpstr>
      <vt:lpstr>Example: High Confidence</vt:lpstr>
      <vt:lpstr>Example: Medium Confidence</vt:lpstr>
      <vt:lpstr>Example: Low Confidence</vt:lpstr>
      <vt:lpstr>PowerPoint Presentation</vt:lpstr>
      <vt:lpstr>Log Analysis (LogScale)</vt:lpstr>
      <vt:lpstr>PowerPoint Presentation</vt:lpstr>
      <vt:lpstr>Endpoint Detection &amp; Response (Falcon)</vt:lpstr>
      <vt:lpstr>PowerPoint Presentation</vt:lpstr>
      <vt:lpstr>PowerPoint Presentation</vt:lpstr>
      <vt:lpstr>Incident Response Stories</vt:lpstr>
      <vt:lpstr>PowerPoint Presentation</vt:lpstr>
      <vt:lpstr>PowerPoint Presentation</vt:lpstr>
      <vt:lpstr>PowerPoint Presentation</vt:lpstr>
      <vt:lpstr>PowerPoint Presentation</vt:lpstr>
      <vt:lpstr>Suricata Rule</vt:lpstr>
      <vt:lpstr>Suricata Detection: eve log snippet</vt:lpstr>
      <vt:lpstr>Zeek Detections</vt:lpstr>
      <vt:lpstr>Crowdstrike Falcon</vt:lpstr>
      <vt:lpstr>Philippines Login Incident</vt:lpstr>
      <vt:lpstr>Security operations is about workflows, not tools</vt:lpstr>
      <vt:lpstr>Backup Slides</vt:lpstr>
      <vt:lpstr>AI in everything</vt:lpstr>
      <vt:lpstr>Career advice</vt:lpstr>
      <vt:lpstr>Career advice 2</vt:lpstr>
      <vt:lpstr>PowerPoint Presentation</vt:lpstr>
      <vt:lpstr>Recommended Reading</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Younes, Wiam H</dc:creator>
  <cp:lastModifiedBy>Jenkins, Samuel M</cp:lastModifiedBy>
  <cp:revision>116</cp:revision>
  <dcterms:created xsi:type="dcterms:W3CDTF">2018-10-17T21:03:23Z</dcterms:created>
  <dcterms:modified xsi:type="dcterms:W3CDTF">2026-04-06T12:41:02Z</dcterms:modified>
</cp:coreProperties>
</file>