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sldIdLst>
    <p:sldId id="391" r:id="rId2"/>
    <p:sldId id="382" r:id="rId3"/>
    <p:sldId id="398" r:id="rId4"/>
    <p:sldId id="259" r:id="rId5"/>
    <p:sldId id="400" r:id="rId6"/>
    <p:sldId id="402" r:id="rId7"/>
    <p:sldId id="403" r:id="rId8"/>
    <p:sldId id="404" r:id="rId9"/>
    <p:sldId id="405" r:id="rId10"/>
    <p:sldId id="280" r:id="rId11"/>
    <p:sldId id="406" r:id="rId12"/>
    <p:sldId id="415" r:id="rId13"/>
    <p:sldId id="401" r:id="rId14"/>
    <p:sldId id="412" r:id="rId15"/>
    <p:sldId id="413" r:id="rId16"/>
    <p:sldId id="416" r:id="rId17"/>
    <p:sldId id="262" r:id="rId18"/>
    <p:sldId id="265" r:id="rId19"/>
    <p:sldId id="266" r:id="rId20"/>
    <p:sldId id="268" r:id="rId21"/>
    <p:sldId id="270" r:id="rId22"/>
    <p:sldId id="272" r:id="rId23"/>
    <p:sldId id="273" r:id="rId24"/>
    <p:sldId id="256" r:id="rId25"/>
    <p:sldId id="257" r:id="rId26"/>
    <p:sldId id="275" r:id="rId27"/>
    <p:sldId id="278" r:id="rId28"/>
    <p:sldId id="288" r:id="rId29"/>
    <p:sldId id="283" r:id="rId30"/>
    <p:sldId id="284" r:id="rId31"/>
    <p:sldId id="286" r:id="rId32"/>
    <p:sldId id="408" r:id="rId33"/>
    <p:sldId id="407" r:id="rId34"/>
    <p:sldId id="417" r:id="rId35"/>
    <p:sldId id="419" r:id="rId36"/>
    <p:sldId id="258" r:id="rId37"/>
    <p:sldId id="418" r:id="rId38"/>
    <p:sldId id="260" r:id="rId39"/>
    <p:sldId id="316" r:id="rId40"/>
    <p:sldId id="317" r:id="rId41"/>
    <p:sldId id="318" r:id="rId42"/>
    <p:sldId id="319" r:id="rId43"/>
    <p:sldId id="320" r:id="rId44"/>
    <p:sldId id="321" r:id="rId45"/>
    <p:sldId id="410" r:id="rId46"/>
    <p:sldId id="414" r:id="rId47"/>
    <p:sldId id="411"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43"/>
    <p:restoredTop sz="65850"/>
  </p:normalViewPr>
  <p:slideViewPr>
    <p:cSldViewPr snapToGrid="0">
      <p:cViewPr varScale="1">
        <p:scale>
          <a:sx n="82" d="100"/>
          <a:sy n="82" d="100"/>
        </p:scale>
        <p:origin x="312"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3077B-A16D-7946-B45A-7953EEF17B81}" type="datetimeFigureOut">
              <a:rPr lang="en-US" smtClean="0"/>
              <a:t>2/11/26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3C96B-2B3F-7242-90A1-56E5F222F20D}" type="slidenum">
              <a:rPr lang="en-US" smtClean="0"/>
              <a:t>‹#›</a:t>
            </a:fld>
            <a:endParaRPr lang="en-US"/>
          </a:p>
        </p:txBody>
      </p:sp>
    </p:spTree>
    <p:extLst>
      <p:ext uri="{BB962C8B-B14F-4D97-AF65-F5344CB8AC3E}">
        <p14:creationId xmlns:p14="http://schemas.microsoft.com/office/powerpoint/2010/main" val="1241300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2</a:t>
            </a:fld>
            <a:endParaRPr lang="en-US"/>
          </a:p>
        </p:txBody>
      </p:sp>
    </p:spTree>
    <p:extLst>
      <p:ext uri="{BB962C8B-B14F-4D97-AF65-F5344CB8AC3E}">
        <p14:creationId xmlns:p14="http://schemas.microsoft.com/office/powerpoint/2010/main" val="1958192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AIC is adjacent to the LR test approach we covered. Both address the question “does adding more predictors improve the model enough to justify the complexity?” LR tests answer this for one pair of models at a time; AIC lets you rank many candidate models at once. The paper tests ALL possible subsets of their candidate factors and picks the one with lowest AIC — a more exhaustive but computationally intensive approach than the sequential model comparison we practiced.</a:t>
            </a:r>
          </a:p>
        </p:txBody>
      </p:sp>
      <p:sp>
        <p:nvSpPr>
          <p:cNvPr id="4" name="Slide Number Placeholder 3"/>
          <p:cNvSpPr>
            <a:spLocks noGrp="1"/>
          </p:cNvSpPr>
          <p:nvPr>
            <p:ph type="sldNum" sz="quarter" idx="10"/>
          </p:nvPr>
        </p:nvSpPr>
        <p:spPr/>
        <p:txBody>
          <a:bodyPr/>
          <a:lstStyle/>
          <a:p>
            <a:fld id="{18BDFEC3-8487-43E8-A154-7C12CBC1FFF2}" type="slidenum">
              <a:rPr lang="en-US"/>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The all-subsets approach is sometimes called “best subsets regression.” It’s more comprehensive than stepwise approaches (forward/backward selection), which can miss the globally optimal model. The key discipline here is that they limited candidate factors </a:t>
            </a:r>
            <a:r>
              <a:rPr i="1" dirty="0"/>
              <a:t>before</a:t>
            </a:r>
            <a:r>
              <a:rPr dirty="0"/>
              <a:t> searching — they didn’t mine hundreds of variables looking for significance.</a:t>
            </a:r>
            <a:endParaRPr lang="en-US" dirty="0"/>
          </a:p>
          <a:p>
            <a:pPr marL="0" lvl="0" indent="0">
              <a:buNone/>
            </a:pPr>
            <a:endParaRPr lang="en-US" dirty="0"/>
          </a:p>
          <a:p>
            <a:pPr marL="0" lvl="0" indent="0">
              <a:buNone/>
            </a:pPr>
            <a:r>
              <a:rPr lang="en-US" b="1" dirty="0"/>
              <a:t>This is more systematic than what we covered</a:t>
            </a:r>
            <a:r>
              <a:rPr lang="en-US" dirty="0"/>
              <a:t>, but the pieces connect:</a:t>
            </a:r>
          </a:p>
          <a:p>
            <a:pPr lvl="0"/>
            <a:r>
              <a:rPr lang="en-US" dirty="0"/>
              <a:t>Step 1 → our discussion of choosing predictors thoughtfully</a:t>
            </a:r>
          </a:p>
          <a:p>
            <a:pPr lvl="0"/>
            <a:r>
              <a:rPr lang="en-US" dirty="0"/>
              <a:t>Step 2 → related to our discussion of effect sizes (Cohen’s conventions)</a:t>
            </a:r>
          </a:p>
          <a:p>
            <a:pPr lvl="0"/>
            <a:r>
              <a:rPr lang="en-US" dirty="0"/>
              <a:t>Step 4 → an alternative to our LR test for nested models</a:t>
            </a:r>
          </a:p>
          <a:p>
            <a:pPr lvl="0"/>
            <a:r>
              <a:rPr lang="en-US" dirty="0"/>
              <a:t>Step 5 → follows our reporting checklist</a:t>
            </a:r>
          </a:p>
          <a:p>
            <a:pPr marL="0" lvl="0" indent="0">
              <a:buNone/>
            </a:pPr>
            <a:endParaRPr dirty="0"/>
          </a:p>
        </p:txBody>
      </p:sp>
      <p:sp>
        <p:nvSpPr>
          <p:cNvPr id="4" name="Slide Number Placeholder 3"/>
          <p:cNvSpPr>
            <a:spLocks noGrp="1"/>
          </p:cNvSpPr>
          <p:nvPr>
            <p:ph type="sldNum" sz="quarter" idx="10"/>
          </p:nvPr>
        </p:nvSpPr>
        <p:spPr/>
        <p:txBody>
          <a:bodyPr/>
          <a:lstStyle/>
          <a:p>
            <a:fld id="{18BDFEC3-8487-43E8-A154-7C12CBC1FFF2}" type="slidenum">
              <a:rPr lang="en-US"/>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Power analysis is the formal link between sample size, effect size, and model complexity. We touched on this idea in Lecture 1 when discussing Type II errors and the distinction between statistical and practical significance — power analysis makes it quantitative. The intuition is: with a fixed sample size, every parameter you add to a regression “uses up” some of your statistical power. If you include too many factors relative to your N, you won’t be able to detect anything.</a:t>
            </a:r>
          </a:p>
        </p:txBody>
      </p:sp>
      <p:sp>
        <p:nvSpPr>
          <p:cNvPr id="4" name="Slide Number Placeholder 3"/>
          <p:cNvSpPr>
            <a:spLocks noGrp="1"/>
          </p:cNvSpPr>
          <p:nvPr>
            <p:ph type="sldNum" sz="quarter" idx="10"/>
          </p:nvPr>
        </p:nvSpPr>
        <p:spPr/>
        <p:txBody>
          <a:bodyPr/>
          <a:lstStyle/>
          <a:p>
            <a:fld id="{18BDFEC3-8487-43E8-A154-7C12CBC1FFF2}" type="slidenum">
              <a:rPr lang="en-US"/>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This is the discipline that makes the AIC model selection trustworthy. Without the power analysis constraint, searching all subsets of 30 candidate factors would almost certainly find spurious “significant” results. By limiting to ~10 factors based on power, the paper ensures that any effects found are plausibly real at a medium effect size. Note the paper also shows that adding Multiuser DB data (N = 101 → 130) actually improved their prospective f² from 0.154 to 0.122 — more data lets you detect smaller effects or include more factors. This connects directly to our lecture discussion of “with large samples, even tiny effects become significant” — power analysis is the flip side of that coin.</a:t>
            </a:r>
          </a:p>
        </p:txBody>
      </p:sp>
      <p:sp>
        <p:nvSpPr>
          <p:cNvPr id="4" name="Slide Number Placeholder 3"/>
          <p:cNvSpPr>
            <a:spLocks noGrp="1"/>
          </p:cNvSpPr>
          <p:nvPr>
            <p:ph type="sldNum" sz="quarter" idx="10"/>
          </p:nvPr>
        </p:nvSpPr>
        <p:spPr/>
        <p:txBody>
          <a:bodyPr/>
          <a:lstStyle/>
          <a:p>
            <a:fld id="{18BDFEC3-8487-43E8-A154-7C12CBC1FFF2}" type="slidenum">
              <a:rPr lang="en-US"/>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This is a subtle point but worth knowing. When you see a pseudo-R² reported, check which variant it is. Nagelkerke and McFadden can give quite different values for the same model. The paper’s Nagelkerke R² = 0.619 sounds high, but McFadden’s for the same model would likely be lower. The important thing is that they report it and name the variant — exactly the transparency our lecture pitfalls section demands.</a:t>
            </a:r>
          </a:p>
        </p:txBody>
      </p:sp>
      <p:sp>
        <p:nvSpPr>
          <p:cNvPr id="4" name="Slide Number Placeholder 3"/>
          <p:cNvSpPr>
            <a:spLocks noGrp="1"/>
          </p:cNvSpPr>
          <p:nvPr>
            <p:ph type="sldNum" sz="quarter" idx="10"/>
          </p:nvPr>
        </p:nvSpPr>
        <p:spPr/>
        <p:txBody>
          <a:bodyPr/>
          <a:lstStyle/>
          <a:p>
            <a:fld id="{18BDFEC3-8487-43E8-A154-7C12CBC1FFF2}" type="slidenum">
              <a:rPr lang="en-US"/>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9576F-4E0B-48E1-9F10-1B1A60DD07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2DD18D-B432-25B8-CFED-514F8B632B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CF0004-8E4B-A5F5-24E1-F862C93AC63D}"/>
              </a:ext>
            </a:extLst>
          </p:cNvPr>
          <p:cNvSpPr>
            <a:spLocks noGrp="1"/>
          </p:cNvSpPr>
          <p:nvPr>
            <p:ph type="body" idx="1"/>
          </p:nvPr>
        </p:nvSpPr>
        <p:spPr/>
        <p:txBody>
          <a:bodyPr/>
          <a:lstStyle/>
          <a:p>
            <a:pPr marL="0" lvl="0" indent="0">
              <a:buNone/>
            </a:pPr>
            <a:r>
              <a:rPr dirty="0"/>
              <a:t>This is the regression ≠ causation pitfall from our Lecture 2. Teams self-select into languages. Maybe teams that choose C/C++ are optimizing for performance and deprioritize security? Maybe they have less experience with cryptographic libraries? We can’t untangle these from the language effect itself. The paper’s “quasi-controlled experiment” framing is honest about this limitation.</a:t>
            </a:r>
            <a:endParaRPr lang="en-US" dirty="0"/>
          </a:p>
          <a:p>
            <a:pPr marL="0" lv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temptation lurks: The 11× finding is easy to misread as “using C/C++ causes security bugs.” The paper is careful to note that the language effect “may involve confounds” — e.g., teams choosing C/C++ may differ in other unmeasured ways</a:t>
            </a:r>
          </a:p>
          <a:p>
            <a:pPr marL="0" lvl="0" indent="0">
              <a:buNone/>
            </a:pPr>
            <a:endParaRPr lang="en-US" dirty="0"/>
          </a:p>
          <a:p>
            <a:pPr marL="0" lvl="0" indent="0">
              <a:buNone/>
            </a:pPr>
            <a:r>
              <a:rPr lang="en-US" b="1" dirty="0"/>
              <a:t>Potential violations in the paper: </a:t>
            </a:r>
            <a:r>
              <a:rPr lang="en-US" dirty="0"/>
              <a:t>Break-it teams’ bug reports against the same build-it submission are not independent</a:t>
            </a:r>
          </a:p>
          <a:p>
            <a:pPr marL="0" lvl="0" indent="0">
              <a:buNone/>
            </a:pPr>
            <a:r>
              <a:rPr lang="en-US" dirty="0"/>
              <a:t>a more rigorous approach might use mixed-effects models with random intercepts per participant. </a:t>
            </a:r>
          </a:p>
          <a:p>
            <a:pPr marL="0" lvl="0" indent="0">
              <a:buNone/>
            </a:pPr>
            <a:endParaRPr lang="en-US" dirty="0"/>
          </a:p>
          <a:p>
            <a:pPr marL="0" lvl="0" indent="0">
              <a:buNone/>
            </a:pPr>
            <a:r>
              <a:rPr lang="en-US" dirty="0"/>
              <a:t>“Some participants [may be] exaggerating about which programming languages they know… minor deviations, distributed across the population, act like noise and have little impact on the regression outcomes”</a:t>
            </a:r>
          </a:p>
          <a:p>
            <a:pPr marL="0" lvl="0" indent="0">
              <a:buNone/>
            </a:pPr>
            <a:endParaRPr lang="en-US" dirty="0"/>
          </a:p>
          <a:p>
            <a:pPr marL="0" lvl="0" indent="0">
              <a:buNone/>
            </a:pPr>
            <a:endParaRPr lang="en-US" dirty="0"/>
          </a:p>
        </p:txBody>
      </p:sp>
      <p:sp>
        <p:nvSpPr>
          <p:cNvPr id="4" name="Slide Number Placeholder 3">
            <a:extLst>
              <a:ext uri="{FF2B5EF4-FFF2-40B4-BE49-F238E27FC236}">
                <a16:creationId xmlns:a16="http://schemas.microsoft.com/office/drawing/2014/main" id="{D856C667-F94C-23FC-D722-54642EA6A36A}"/>
              </a:ext>
            </a:extLst>
          </p:cNvPr>
          <p:cNvSpPr>
            <a:spLocks noGrp="1"/>
          </p:cNvSpPr>
          <p:nvPr>
            <p:ph type="sldNum" sz="quarter" idx="10"/>
          </p:nvPr>
        </p:nvSpPr>
        <p:spPr/>
        <p:txBody>
          <a:bodyPr/>
          <a:lstStyle/>
          <a:p>
            <a:fld id="{18BDFEC3-8487-43E8-A154-7C12CBC1FFF2}" type="slidenum">
              <a:rPr lang="en-US"/>
              <a:t>28</a:t>
            </a:fld>
            <a:endParaRPr lang="en-US"/>
          </a:p>
        </p:txBody>
      </p:sp>
    </p:spTree>
    <p:extLst>
      <p:ext uri="{BB962C8B-B14F-4D97-AF65-F5344CB8AC3E}">
        <p14:creationId xmlns:p14="http://schemas.microsoft.com/office/powerpoint/2010/main" val="3422049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This is a great example of being honest about data limitations rather than forcing a flawed analysis. The paper had planned to use resilience scores, but the fix-it participation problem made those scores unreliable. Rather than pretending the data was fine, they pivoted to the binary logistic model — which doesn’t depend on fix-it participation. This connects to our lecture discussion about choosing appropriate outcome variables and checking assumptions before proceeding.</a:t>
            </a:r>
          </a:p>
        </p:txBody>
      </p:sp>
      <p:sp>
        <p:nvSpPr>
          <p:cNvPr id="4" name="Slide Number Placeholder 3"/>
          <p:cNvSpPr>
            <a:spLocks noGrp="1"/>
          </p:cNvSpPr>
          <p:nvPr>
            <p:ph type="sldNum" sz="quarter" idx="10"/>
          </p:nvPr>
        </p:nvSpPr>
        <p:spPr/>
        <p:txBody>
          <a:bodyPr/>
          <a:lstStyle/>
          <a:p>
            <a:fld id="{18BDFEC3-8487-43E8-A154-7C12CBC1FFF2}" type="slidenum">
              <a:rPr lang="en-US"/>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The paper doesn’t apply Bonferroni or FDR corrections across its four main analyses. This is common in exploratory research — the AIC selection process provides some protection against overfitting within each model, and the pre-registration of candidate factors limits fishing. But strictly speaking, the family-wise error rate across all analyses is uncontrolled. This is a judgment call, and the paper is transparent about the exploratory nature of the work.</a:t>
            </a:r>
          </a:p>
        </p:txBody>
      </p:sp>
      <p:sp>
        <p:nvSpPr>
          <p:cNvPr id="4" name="Slide Number Placeholder 3"/>
          <p:cNvSpPr>
            <a:spLocks noGrp="1"/>
          </p:cNvSpPr>
          <p:nvPr>
            <p:ph type="sldNum" sz="quarter" idx="10"/>
          </p:nvPr>
        </p:nvSpPr>
        <p:spPr/>
        <p:txBody>
          <a:bodyPr/>
          <a:lstStyle/>
          <a:p>
            <a:fld id="{18BDFEC3-8487-43E8-A154-7C12CBC1FFF2}" type="slidenum">
              <a:rPr lang="en-US"/>
              <a:t>30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Green checks are direct applications of what we learned. Yellow warnings are related but different variants. The red X is a notable absence — the paper doesn’t correct for multiple comparisons across its analyses. Overall, the paper is a strong example of applying regression methods to security data with appropriate caveats and transparency about limitations.</a:t>
            </a:r>
          </a:p>
        </p:txBody>
      </p:sp>
      <p:sp>
        <p:nvSpPr>
          <p:cNvPr id="4" name="Slide Number Placeholder 3"/>
          <p:cNvSpPr>
            <a:spLocks noGrp="1"/>
          </p:cNvSpPr>
          <p:nvPr>
            <p:ph type="sldNum" sz="quarter" idx="10"/>
          </p:nvPr>
        </p:nvSpPr>
        <p:spPr/>
        <p:txBody>
          <a:bodyPr/>
          <a:lstStyle/>
          <a:p>
            <a:fld id="{18BDFEC3-8487-43E8-A154-7C12CBC1FFF2}" type="slidenum">
              <a:rPr lang="en-US"/>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4AE3E-C863-2C6E-9AAF-A91B0A024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33D70C-1A89-1BFD-8F5A-F4F5A82B20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1AAF5C-39EA-71CC-FB92-F87D3781D9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4649EC-CB28-F74F-B900-482420680090}"/>
              </a:ext>
            </a:extLst>
          </p:cNvPr>
          <p:cNvSpPr>
            <a:spLocks noGrp="1"/>
          </p:cNvSpPr>
          <p:nvPr>
            <p:ph type="sldNum" sz="quarter" idx="5"/>
          </p:nvPr>
        </p:nvSpPr>
        <p:spPr/>
        <p:txBody>
          <a:bodyPr/>
          <a:lstStyle/>
          <a:p>
            <a:fld id="{C123C96B-2B3F-7242-90A1-56E5F222F20D}" type="slidenum">
              <a:rPr lang="en-US" smtClean="0"/>
              <a:t>32</a:t>
            </a:fld>
            <a:endParaRPr lang="en-US"/>
          </a:p>
        </p:txBody>
      </p:sp>
    </p:spTree>
    <p:extLst>
      <p:ext uri="{BB962C8B-B14F-4D97-AF65-F5344CB8AC3E}">
        <p14:creationId xmlns:p14="http://schemas.microsoft.com/office/powerpoint/2010/main" val="205999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77B27-C2AD-CDFE-7C9F-172F9876A9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CC97C3-F76A-40D5-49AC-303DD4AA5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9CFDF6-21C9-2802-FC35-490B5AFAB1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71298A-5026-5CE8-B253-EBC849F2A41C}"/>
              </a:ext>
            </a:extLst>
          </p:cNvPr>
          <p:cNvSpPr>
            <a:spLocks noGrp="1"/>
          </p:cNvSpPr>
          <p:nvPr>
            <p:ph type="sldNum" sz="quarter" idx="5"/>
          </p:nvPr>
        </p:nvSpPr>
        <p:spPr/>
        <p:txBody>
          <a:bodyPr/>
          <a:lstStyle/>
          <a:p>
            <a:fld id="{C123C96B-2B3F-7242-90A1-56E5F222F20D}" type="slidenum">
              <a:rPr lang="en-US" smtClean="0"/>
              <a:t>3</a:t>
            </a:fld>
            <a:endParaRPr lang="en-US"/>
          </a:p>
        </p:txBody>
      </p:sp>
    </p:spTree>
    <p:extLst>
      <p:ext uri="{BB962C8B-B14F-4D97-AF65-F5344CB8AC3E}">
        <p14:creationId xmlns:p14="http://schemas.microsoft.com/office/powerpoint/2010/main" val="2554684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33</a:t>
            </a:fld>
            <a:endParaRPr lang="en-US"/>
          </a:p>
        </p:txBody>
      </p:sp>
    </p:spTree>
    <p:extLst>
      <p:ext uri="{BB962C8B-B14F-4D97-AF65-F5344CB8AC3E}">
        <p14:creationId xmlns:p14="http://schemas.microsoft.com/office/powerpoint/2010/main" val="356541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Krippendorff's</a:t>
            </a:r>
            <a:r>
              <a:rPr lang="en-US" dirty="0"/>
              <a:t> alpha (</a:t>
            </a:r>
            <a:r>
              <a:rPr lang="el-GR" dirty="0"/>
              <a:t>α) </a:t>
            </a:r>
            <a:r>
              <a:rPr lang="en-US" dirty="0"/>
              <a:t>is a statistical measure of how much agreement exists between two or more independent coders who are each assigning labels to the same data. It's designed to answer: if I give the same data to different people with the same codebook, do they produce the same codes?</a:t>
            </a:r>
          </a:p>
          <a:p>
            <a:endParaRPr lang="en-US" dirty="0"/>
          </a:p>
          <a:p>
            <a:r>
              <a:rPr lang="en-US" dirty="0"/>
              <a:t>What makes it particularly well-regarded is that it accounts for agreement that would happen purely by chance. If you have a binary variable (say, "full" vs. "partial" attacker control), two coders will agree roughly 50% of the time just by guessing randomly. </a:t>
            </a:r>
            <a:r>
              <a:rPr lang="en-US" dirty="0" err="1"/>
              <a:t>Krippendorff's</a:t>
            </a:r>
            <a:r>
              <a:rPr lang="en-US" dirty="0"/>
              <a:t> </a:t>
            </a:r>
            <a:r>
              <a:rPr lang="el-GR" dirty="0"/>
              <a:t>α </a:t>
            </a:r>
            <a:r>
              <a:rPr lang="en-US" dirty="0"/>
              <a:t>adjusts for this, so </a:t>
            </a:r>
            <a:r>
              <a:rPr lang="el-GR" dirty="0"/>
              <a:t>α = 0 </a:t>
            </a:r>
            <a:r>
              <a:rPr lang="en-US" dirty="0"/>
              <a:t>means agreement is no better than chance, and </a:t>
            </a:r>
            <a:r>
              <a:rPr lang="el-GR" dirty="0"/>
              <a:t>α = 1 </a:t>
            </a:r>
            <a:r>
              <a:rPr lang="en-US" dirty="0"/>
              <a:t>means perfect agreement. It can even go negative if coders agree less than chance would predict.</a:t>
            </a:r>
          </a:p>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36</a:t>
            </a:fld>
            <a:endParaRPr lang="en-US"/>
          </a:p>
        </p:txBody>
      </p:sp>
    </p:spTree>
    <p:extLst>
      <p:ext uri="{BB962C8B-B14F-4D97-AF65-F5344CB8AC3E}">
        <p14:creationId xmlns:p14="http://schemas.microsoft.com/office/powerpoint/2010/main" val="1199200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47</a:t>
            </a:fld>
            <a:endParaRPr lang="en-US"/>
          </a:p>
        </p:txBody>
      </p:sp>
    </p:spTree>
    <p:extLst>
      <p:ext uri="{BB962C8B-B14F-4D97-AF65-F5344CB8AC3E}">
        <p14:creationId xmlns:p14="http://schemas.microsoft.com/office/powerpoint/2010/main" val="86842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9</a:t>
            </a:fld>
            <a:endParaRPr lang="en-US"/>
          </a:p>
        </p:txBody>
      </p:sp>
    </p:spTree>
    <p:extLst>
      <p:ext uri="{BB962C8B-B14F-4D97-AF65-F5344CB8AC3E}">
        <p14:creationId xmlns:p14="http://schemas.microsoft.com/office/powerpoint/2010/main" val="2798143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a:spLocks noGrp="1" noRot="1" noChangeAspect="1"/>
          </p:cNvSpPr>
          <p:nvPr>
            <p:ph type="sldImg"/>
          </p:nvPr>
        </p:nvSpPr>
        <p:spPr>
          <a:prstGeom prst="rect">
            <a:avLst/>
          </a:prstGeom>
        </p:spPr>
        <p:txBody>
          <a:bodyPr/>
          <a:lstStyle/>
          <a:p>
            <a:endParaRPr/>
          </a:p>
        </p:txBody>
      </p:sp>
      <p:sp>
        <p:nvSpPr>
          <p:cNvPr id="386" name="Shape 386"/>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And here are the builders scores, visualized, during a contest run. We have 11 teams implementing in a variety of languages. The x-axis represents time over the entire contest, while the y-axis is the teams current build-it score. </a:t>
            </a:r>
          </a:p>
          <a:p>
            <a:pPr defTabSz="914400">
              <a:lnSpc>
                <a:spcPct val="100000"/>
              </a:lnSpc>
              <a:defRPr sz="1200">
                <a:latin typeface="Calibri"/>
                <a:ea typeface="Calibri"/>
                <a:cs typeface="Calibri"/>
                <a:sym typeface="Calibri"/>
              </a:defRPr>
            </a:pPr>
            <a:endParaRPr/>
          </a:p>
          <a:p>
            <a:pPr defTabSz="914400">
              <a:lnSpc>
                <a:spcPct val="100000"/>
              </a:lnSpc>
              <a:defRPr sz="1200">
                <a:latin typeface="Calibri"/>
                <a:ea typeface="Calibri"/>
                <a:cs typeface="Calibri"/>
                <a:sym typeface="Calibri"/>
              </a:defRPr>
            </a:pPr>
            <a:r>
              <a:t>There is some incentive for fix it here: some teams went from really bad, to only kind of bad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13</a:t>
            </a:fld>
            <a:endParaRPr lang="en-US"/>
          </a:p>
        </p:txBody>
      </p:sp>
    </p:spTree>
    <p:extLst>
      <p:ext uri="{BB962C8B-B14F-4D97-AF65-F5344CB8AC3E}">
        <p14:creationId xmlns:p14="http://schemas.microsoft.com/office/powerpoint/2010/main" val="3424003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This is a straightforward application of the linear regression we learned. Note the explicit reference levels for categorical predictors — exactly what we emphasized in Lecture 2. The coefficients tell us how many points each factor adds relative to the baseline. R² = 0.232 means the model explains about 23% of the variance, which is modest but reasonable for an uncontrolled environment.</a:t>
            </a:r>
            <a:r>
              <a:rPr lang="en-US" dirty="0"/>
              <a:t> Notes:</a:t>
            </a:r>
          </a:p>
          <a:p>
            <a:pPr marL="0" lvl="0" indent="0">
              <a:buNone/>
            </a:pPr>
            <a:endParaRPr lang="en-US" dirty="0"/>
          </a:p>
          <a:p>
            <a:pPr lvl="0"/>
            <a:r>
              <a:rPr lang="en-US" b="1" dirty="0"/>
              <a:t>Dummy coding with explicit baselines</a:t>
            </a:r>
            <a:r>
              <a:rPr lang="en-US" dirty="0"/>
              <a:t> — C/C++ is the reference for language category; Secure Log is the reference for contest</a:t>
            </a:r>
          </a:p>
          <a:p>
            <a:pPr lvl="0"/>
            <a:r>
              <a:rPr lang="en-US" b="1" dirty="0"/>
              <a:t>Interpreting coefficients relative to reference</a:t>
            </a:r>
            <a:r>
              <a:rPr lang="en-US" dirty="0"/>
              <a:t> — “Statically typed scored 112.9 points </a:t>
            </a:r>
            <a:r>
              <a:rPr lang="en-US" i="1" dirty="0"/>
              <a:t>lower than C/C++</a:t>
            </a:r>
            <a:r>
              <a:rPr lang="en-US" dirty="0"/>
              <a:t>”</a:t>
            </a:r>
          </a:p>
          <a:p>
            <a:pPr lvl="0"/>
            <a:r>
              <a:rPr lang="en-US" b="1" dirty="0"/>
              <a:t>Confidence intervals</a:t>
            </a:r>
            <a:r>
              <a:rPr lang="en-US" dirty="0"/>
              <a:t> reported for every coefficient</a:t>
            </a:r>
          </a:p>
          <a:p>
            <a:pPr lvl="0"/>
            <a:r>
              <a:rPr lang="en-US" b="1" dirty="0"/>
              <a:t>R²</a:t>
            </a:r>
            <a:r>
              <a:rPr lang="en-US" dirty="0"/>
              <a:t> reported as measure of model fit</a:t>
            </a:r>
          </a:p>
          <a:p>
            <a:pPr lvl="0"/>
            <a:r>
              <a:rPr lang="en-US" b="1" dirty="0"/>
              <a:t>All coefficients reported</a:t>
            </a:r>
            <a:r>
              <a:rPr lang="en-US" dirty="0"/>
              <a:t>, not just significant ones — # Languages known (p = 0.054) and Lines of code (p = 0.118) are included</a:t>
            </a:r>
          </a:p>
          <a:p>
            <a:pPr lvl="1"/>
            <a:r>
              <a:rPr lang="en-US" dirty="0"/>
              <a:t>Factors excluded in model construction not reported; discussed later</a:t>
            </a:r>
          </a:p>
          <a:p>
            <a:pPr marL="0" lvl="0" indent="0">
              <a:buNone/>
            </a:pPr>
            <a:endParaRPr dirty="0"/>
          </a:p>
        </p:txBody>
      </p:sp>
      <p:sp>
        <p:nvSpPr>
          <p:cNvPr id="4" name="Slide Number Placeholder 3"/>
          <p:cNvSpPr>
            <a:spLocks noGrp="1"/>
          </p:cNvSpPr>
          <p:nvPr>
            <p:ph type="sldNum" sz="quarter" idx="10"/>
          </p:nvPr>
        </p:nvSpPr>
        <p:spPr/>
        <p:txBody>
          <a:bodyPr/>
          <a:lstStyle/>
          <a:p>
            <a:fld id="{18BDFEC3-8487-43E8-A154-7C12CBC1FFF2}" type="slidenum">
              <a:rPr lang="en-US"/>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The paper reports both the log-odds coefficient AND the exponentiated coefficient (odds ratio), which is exactly what we learned to do. They also invert the odds ratio to express the comparison in the more natural direction (C/C++ vs. statically typed rather than the other way around). The 11× figure is one of the paper’s headline findings.</a:t>
            </a:r>
          </a:p>
        </p:txBody>
      </p:sp>
      <p:sp>
        <p:nvSpPr>
          <p:cNvPr id="4" name="Slide Number Placeholder 3"/>
          <p:cNvSpPr>
            <a:spLocks noGrp="1"/>
          </p:cNvSpPr>
          <p:nvPr>
            <p:ph type="sldNum" sz="quarter" idx="10"/>
          </p:nvPr>
        </p:nvSpPr>
        <p:spPr/>
        <p:txBody>
          <a:bodyPr/>
          <a:lstStyle/>
          <a:p>
            <a:fld id="{18BDFEC3-8487-43E8-A154-7C12CBC1FFF2}" type="slidenum">
              <a:rPr lang="en-US"/>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The paper avoids the scale-confusion pitfall we discussed. They convert to odds ratios and report the multiplicative effect on likelihood. The CI for statically typed [0.02, 0.51] does not cross 1, so the effect is significant — consistent with p = 0.006.</a:t>
            </a:r>
          </a:p>
        </p:txBody>
      </p:sp>
      <p:sp>
        <p:nvSpPr>
          <p:cNvPr id="4" name="Slide Number Placeholder 3"/>
          <p:cNvSpPr>
            <a:spLocks noGrp="1"/>
          </p:cNvSpPr>
          <p:nvPr>
            <p:ph type="sldNum" sz="quarter" idx="10"/>
          </p:nvPr>
        </p:nvSpPr>
        <p:spPr/>
        <p:txBody>
          <a:bodyPr/>
          <a:lstStyle/>
          <a:p>
            <a:fld id="{18BDFEC3-8487-43E8-A154-7C12CBC1FFF2}" type="slidenum">
              <a:rPr lang="en-US"/>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This is a good example of the lecture principle about reporting all results, not just significant ones. The paper explains </a:t>
            </a:r>
            <a:r>
              <a:rPr i="1"/>
              <a:t>why</a:t>
            </a:r>
            <a:r>
              <a:t> advanced techniques may not have helped — the security bugs were semantic, not the kind of memory errors that fuzzing finds. This is more informative than just saying “not significant.”</a:t>
            </a:r>
          </a:p>
        </p:txBody>
      </p:sp>
      <p:sp>
        <p:nvSpPr>
          <p:cNvPr id="4" name="Slide Number Placeholder 3"/>
          <p:cNvSpPr>
            <a:spLocks noGrp="1"/>
          </p:cNvSpPr>
          <p:nvPr>
            <p:ph type="sldNum" sz="quarter" idx="10"/>
          </p:nvPr>
        </p:nvSpPr>
        <p:spPr/>
        <p:txBody>
          <a:bodyPr/>
          <a:lstStyle/>
          <a:p>
            <a:fld id="{18BDFEC3-8487-43E8-A154-7C12CBC1FFF2}" type="slidenum">
              <a:rPr lang="en-US"/>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2/11/26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2188148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2/11/26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2660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2/11/26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473906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2193727" y="312539"/>
            <a:ext cx="7804547" cy="968034"/>
          </a:xfrm>
          <a:prstGeom prst="rect">
            <a:avLst/>
          </a:prstGeom>
        </p:spPr>
        <p:txBody>
          <a:bodyPr lIns="71437" tIns="71437" rIns="71437" bIns="71437" anchor="ctr"/>
          <a:lstStyle>
            <a:lvl1pPr algn="ctr" defTabSz="292100">
              <a:defRPr sz="5600" cap="none">
                <a:solidFill>
                  <a:srgbClr val="000000"/>
                </a:solidFill>
                <a:latin typeface="+mn-lt"/>
                <a:ea typeface="+mn-ea"/>
                <a:cs typeface="+mn-cs"/>
                <a:sym typeface="Helvetica Light"/>
              </a:defRPr>
            </a:lvl1pPr>
          </a:lstStyle>
          <a:p>
            <a:r>
              <a:t>Title Text</a:t>
            </a:r>
          </a:p>
        </p:txBody>
      </p:sp>
      <p:sp>
        <p:nvSpPr>
          <p:cNvPr id="118" name="Body Level One…"/>
          <p:cNvSpPr txBox="1">
            <a:spLocks noGrp="1"/>
          </p:cNvSpPr>
          <p:nvPr>
            <p:ph type="body" idx="1"/>
          </p:nvPr>
        </p:nvSpPr>
        <p:spPr>
          <a:xfrm>
            <a:off x="2193727" y="1567160"/>
            <a:ext cx="7804547" cy="4668065"/>
          </a:xfrm>
          <a:prstGeom prst="rect">
            <a:avLst/>
          </a:prstGeom>
        </p:spPr>
        <p:txBody>
          <a:bodyPr lIns="71437" tIns="71437" rIns="71437" bIns="71437" anchor="t"/>
          <a:lstStyle>
            <a:lvl1pPr marL="282957" indent="-282957" defTabSz="292100">
              <a:spcBef>
                <a:spcPts val="250"/>
              </a:spcBef>
              <a:buClrTx/>
              <a:buSzPct val="75000"/>
              <a:buChar char="•"/>
              <a:defRPr sz="2500">
                <a:solidFill>
                  <a:srgbClr val="000000"/>
                </a:solidFill>
                <a:latin typeface="+mn-lt"/>
                <a:ea typeface="+mn-ea"/>
                <a:cs typeface="+mn-cs"/>
                <a:sym typeface="Helvetica Light"/>
              </a:defRPr>
            </a:lvl1pPr>
            <a:lvl2pPr marL="532053" indent="-309803" defTabSz="292100">
              <a:spcBef>
                <a:spcPts val="250"/>
              </a:spcBef>
              <a:buClrTx/>
              <a:buSzPct val="57000"/>
              <a:buChar char="•"/>
              <a:defRPr sz="2300">
                <a:solidFill>
                  <a:srgbClr val="000000"/>
                </a:solidFill>
                <a:latin typeface="+mn-lt"/>
                <a:ea typeface="+mn-ea"/>
                <a:cs typeface="+mn-cs"/>
                <a:sym typeface="Helvetica Light"/>
              </a:defRPr>
            </a:lvl2pPr>
            <a:lvl3pPr marL="740833" indent="-296333" defTabSz="292100">
              <a:spcBef>
                <a:spcPts val="250"/>
              </a:spcBef>
              <a:buClrTx/>
              <a:buSzPct val="75000"/>
              <a:buChar char="-"/>
              <a:defRPr>
                <a:solidFill>
                  <a:srgbClr val="000000"/>
                </a:solidFill>
                <a:latin typeface="+mn-lt"/>
                <a:ea typeface="+mn-ea"/>
                <a:cs typeface="+mn-cs"/>
                <a:sym typeface="Helvetica Light"/>
              </a:defRPr>
            </a:lvl3pPr>
            <a:lvl4pPr marL="963083" indent="-296333" defTabSz="292100">
              <a:spcBef>
                <a:spcPts val="250"/>
              </a:spcBef>
              <a:buClrTx/>
              <a:buSzPct val="75000"/>
              <a:buChar char="-"/>
              <a:defRPr>
                <a:solidFill>
                  <a:srgbClr val="000000"/>
                </a:solidFill>
                <a:latin typeface="+mn-lt"/>
                <a:ea typeface="+mn-ea"/>
                <a:cs typeface="+mn-cs"/>
                <a:sym typeface="Helvetica Light"/>
              </a:defRPr>
            </a:lvl4pPr>
            <a:lvl5pPr marL="1185333" indent="-296333" defTabSz="292100">
              <a:spcBef>
                <a:spcPts val="250"/>
              </a:spcBef>
              <a:buClrTx/>
              <a:buSzPct val="75000"/>
              <a:buChar char="-"/>
              <a:defRPr>
                <a:solidFill>
                  <a:srgbClr val="000000"/>
                </a:solidFill>
                <a:latin typeface="+mn-lt"/>
                <a:ea typeface="+mn-ea"/>
                <a:cs typeface="+mn-cs"/>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5967907" y="6505277"/>
            <a:ext cx="247257" cy="255588"/>
          </a:xfrm>
          <a:prstGeom prst="rect">
            <a:avLst/>
          </a:prstGeom>
        </p:spPr>
        <p:txBody>
          <a:bodyPr lIns="71437" tIns="71437" rIns="71437" bIns="71437" anchor="t"/>
          <a:lstStyle>
            <a:lvl1pPr algn="ctr" defTabSz="292100">
              <a:defRPr sz="1200">
                <a:solidFill>
                  <a:srgbClr val="000000"/>
                </a:solidFill>
                <a:latin typeface="+mn-lt"/>
                <a:ea typeface="+mn-ea"/>
                <a:cs typeface="+mn-cs"/>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133237107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2/11/26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4007979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C6361F-31DF-994C-9089-BE54C03D95A3}" type="datetimeFigureOut">
              <a:rPr lang="en-US" smtClean="0"/>
              <a:t>2/11/26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835124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C6361F-31DF-994C-9089-BE54C03D95A3}" type="datetimeFigureOut">
              <a:rPr lang="en-US" smtClean="0"/>
              <a:t>2/11/26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91448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C6361F-31DF-994C-9089-BE54C03D95A3}" type="datetimeFigureOut">
              <a:rPr lang="en-US" smtClean="0"/>
              <a:t>2/11/26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35053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C6361F-31DF-994C-9089-BE54C03D95A3}" type="datetimeFigureOut">
              <a:rPr lang="en-US" smtClean="0"/>
              <a:t>2/11/26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492556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6361F-31DF-994C-9089-BE54C03D95A3}" type="datetimeFigureOut">
              <a:rPr lang="en-US" smtClean="0"/>
              <a:t>2/11/26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857036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C6361F-31DF-994C-9089-BE54C03D95A3}" type="datetimeFigureOut">
              <a:rPr lang="en-US" smtClean="0"/>
              <a:t>2/11/26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2182464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C6361F-31DF-994C-9089-BE54C03D95A3}" type="datetimeFigureOut">
              <a:rPr lang="en-US" smtClean="0"/>
              <a:t>2/11/26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41380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6361F-31DF-994C-9089-BE54C03D95A3}" type="datetimeFigureOut">
              <a:rPr lang="en-US" smtClean="0"/>
              <a:t>2/11/26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DC5EA-A2B1-7B40-9120-F226EF34BE09}" type="slidenum">
              <a:rPr lang="en-US" smtClean="0"/>
              <a:t>‹#›</a:t>
            </a:fld>
            <a:endParaRPr lang="en-US"/>
          </a:p>
        </p:txBody>
      </p:sp>
    </p:spTree>
    <p:extLst>
      <p:ext uri="{BB962C8B-B14F-4D97-AF65-F5344CB8AC3E}">
        <p14:creationId xmlns:p14="http://schemas.microsoft.com/office/powerpoint/2010/main" val="37306932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29DE-5D96-1CE2-18C6-A256829712ED}"/>
              </a:ext>
            </a:extLst>
          </p:cNvPr>
          <p:cNvSpPr>
            <a:spLocks noGrp="1"/>
          </p:cNvSpPr>
          <p:nvPr>
            <p:ph type="ctrTitle"/>
          </p:nvPr>
        </p:nvSpPr>
        <p:spPr>
          <a:xfrm>
            <a:off x="1524000" y="564424"/>
            <a:ext cx="9144000" cy="2387600"/>
          </a:xfrm>
        </p:spPr>
        <p:txBody>
          <a:bodyPr/>
          <a:lstStyle/>
          <a:p>
            <a:r>
              <a:rPr lang="en-US" dirty="0"/>
              <a:t>Secure Systems Engineering and Management</a:t>
            </a:r>
          </a:p>
        </p:txBody>
      </p:sp>
      <p:sp>
        <p:nvSpPr>
          <p:cNvPr id="3" name="Subtitle 2">
            <a:extLst>
              <a:ext uri="{FF2B5EF4-FFF2-40B4-BE49-F238E27FC236}">
                <a16:creationId xmlns:a16="http://schemas.microsoft.com/office/drawing/2014/main" id="{49942452-83B7-A233-BC53-30327B7B93D4}"/>
              </a:ext>
            </a:extLst>
          </p:cNvPr>
          <p:cNvSpPr>
            <a:spLocks noGrp="1"/>
          </p:cNvSpPr>
          <p:nvPr>
            <p:ph type="subTitle" idx="1"/>
          </p:nvPr>
        </p:nvSpPr>
        <p:spPr>
          <a:xfrm>
            <a:off x="1524000" y="3044099"/>
            <a:ext cx="9144000" cy="3147420"/>
          </a:xfrm>
        </p:spPr>
        <p:txBody>
          <a:bodyPr>
            <a:normAutofit/>
          </a:bodyPr>
          <a:lstStyle/>
          <a:p>
            <a:r>
              <a:rPr lang="en-US" sz="3800" dirty="0"/>
              <a:t>A Data-driven Approach</a:t>
            </a:r>
            <a:endParaRPr lang="en-US" sz="3200" dirty="0"/>
          </a:p>
          <a:p>
            <a:endParaRPr lang="en-US" dirty="0"/>
          </a:p>
        </p:txBody>
      </p:sp>
      <p:pic>
        <p:nvPicPr>
          <p:cNvPr id="3074" name="Picture 2" descr="Download Penn Logos | Penn Brand Standards">
            <a:extLst>
              <a:ext uri="{FF2B5EF4-FFF2-40B4-BE49-F238E27FC236}">
                <a16:creationId xmlns:a16="http://schemas.microsoft.com/office/drawing/2014/main" id="{1CDBA5D0-00EB-4BD7-7AE9-EBF7EA0B1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5796" y="2190088"/>
            <a:ext cx="4150925" cy="2768139"/>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4C2687FC-3CEA-D6F7-318B-18496E8BB8AE}"/>
              </a:ext>
            </a:extLst>
          </p:cNvPr>
          <p:cNvSpPr txBox="1">
            <a:spLocks/>
          </p:cNvSpPr>
          <p:nvPr/>
        </p:nvSpPr>
        <p:spPr>
          <a:xfrm>
            <a:off x="1524000" y="4535757"/>
            <a:ext cx="9144000" cy="16557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t>Measuring Secure </a:t>
            </a:r>
            <a:br>
              <a:rPr lang="en-US" sz="5000" dirty="0"/>
            </a:br>
            <a:r>
              <a:rPr lang="en-US" sz="5000" dirty="0"/>
              <a:t>Development Practices</a:t>
            </a:r>
          </a:p>
        </p:txBody>
      </p:sp>
      <p:pic>
        <p:nvPicPr>
          <p:cNvPr id="5" name="Picture 4">
            <a:extLst>
              <a:ext uri="{FF2B5EF4-FFF2-40B4-BE49-F238E27FC236}">
                <a16:creationId xmlns:a16="http://schemas.microsoft.com/office/drawing/2014/main" id="{DC24F5A3-CC48-C1E1-5CCF-FC184CF4A213}"/>
              </a:ext>
            </a:extLst>
          </p:cNvPr>
          <p:cNvPicPr>
            <a:picLocks noChangeAspect="1"/>
          </p:cNvPicPr>
          <p:nvPr/>
        </p:nvPicPr>
        <p:blipFill>
          <a:blip r:embed="rId3"/>
          <a:stretch>
            <a:fillRect/>
          </a:stretch>
        </p:blipFill>
        <p:spPr>
          <a:xfrm>
            <a:off x="-87821" y="1910747"/>
            <a:ext cx="4556501" cy="3036508"/>
          </a:xfrm>
          <a:prstGeom prst="rect">
            <a:avLst/>
          </a:prstGeom>
        </p:spPr>
      </p:pic>
      <p:sp>
        <p:nvSpPr>
          <p:cNvPr id="7" name="TextBox 6">
            <a:extLst>
              <a:ext uri="{FF2B5EF4-FFF2-40B4-BE49-F238E27FC236}">
                <a16:creationId xmlns:a16="http://schemas.microsoft.com/office/drawing/2014/main" id="{CCEC151D-545E-4E09-6675-9F6696166284}"/>
              </a:ext>
            </a:extLst>
          </p:cNvPr>
          <p:cNvSpPr txBox="1"/>
          <p:nvPr/>
        </p:nvSpPr>
        <p:spPr>
          <a:xfrm>
            <a:off x="9909836" y="5806539"/>
            <a:ext cx="2196885" cy="923330"/>
          </a:xfrm>
          <a:prstGeom prst="rect">
            <a:avLst/>
          </a:prstGeom>
          <a:noFill/>
        </p:spPr>
        <p:txBody>
          <a:bodyPr wrap="square">
            <a:spAutoFit/>
          </a:bodyPr>
          <a:lstStyle/>
          <a:p>
            <a:r>
              <a:rPr lang="en-US" b="1" dirty="0"/>
              <a:t>Michael Hicks</a:t>
            </a:r>
          </a:p>
          <a:p>
            <a:r>
              <a:rPr lang="en-US" dirty="0"/>
              <a:t>UPenn CIS 7000-003</a:t>
            </a:r>
          </a:p>
          <a:p>
            <a:r>
              <a:rPr lang="en-US" dirty="0"/>
              <a:t>Spring 2026</a:t>
            </a:r>
          </a:p>
        </p:txBody>
      </p:sp>
    </p:spTree>
    <p:extLst>
      <p:ext uri="{BB962C8B-B14F-4D97-AF65-F5344CB8AC3E}">
        <p14:creationId xmlns:p14="http://schemas.microsoft.com/office/powerpoint/2010/main" val="4058506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lide Number Placeholder 3"/>
          <p:cNvSpPr txBox="1">
            <a:spLocks noGrp="1"/>
          </p:cNvSpPr>
          <p:nvPr>
            <p:ph type="sldNum" sz="quarter" idx="2"/>
          </p:nvPr>
        </p:nvSpPr>
        <p:spPr>
          <a:xfrm>
            <a:off x="19563437" y="12808588"/>
            <a:ext cx="515264" cy="5384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Calibri"/>
                <a:ea typeface="Calibri"/>
                <a:cs typeface="Calibri"/>
                <a:sym typeface="Calibri"/>
              </a:defRPr>
            </a:lvl1pPr>
            <a:lvl2pPr marL="0" marR="0" indent="2286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fld id="{86CB4B4D-7CA3-9044-876B-883B54F8677D}" type="slidenum">
              <a:rPr lang="en-US" smtClean="0"/>
              <a:pPr/>
              <a:t>10</a:t>
            </a:fld>
            <a:endParaRPr/>
          </a:p>
        </p:txBody>
      </p:sp>
      <p:pic>
        <p:nvPicPr>
          <p:cNvPr id="374" name="Picture 6" descr="Picture 6"/>
          <p:cNvPicPr>
            <a:picLocks noChangeAspect="1"/>
          </p:cNvPicPr>
          <p:nvPr/>
        </p:nvPicPr>
        <p:blipFill>
          <a:blip r:embed="rId3"/>
          <a:stretch>
            <a:fillRect/>
          </a:stretch>
        </p:blipFill>
        <p:spPr>
          <a:xfrm>
            <a:off x="2826227" y="1197942"/>
            <a:ext cx="6509322" cy="4686301"/>
          </a:xfrm>
          <a:prstGeom prst="rect">
            <a:avLst/>
          </a:prstGeom>
          <a:ln w="12700">
            <a:miter lim="400000"/>
          </a:ln>
        </p:spPr>
      </p:pic>
      <p:sp>
        <p:nvSpPr>
          <p:cNvPr id="377" name="Rectangle 1"/>
          <p:cNvSpPr/>
          <p:nvPr/>
        </p:nvSpPr>
        <p:spPr>
          <a:xfrm>
            <a:off x="4203119" y="3328181"/>
            <a:ext cx="2039468" cy="1956119"/>
          </a:xfrm>
          <a:prstGeom prst="rect">
            <a:avLst/>
          </a:prstGeom>
          <a:solidFill>
            <a:srgbClr val="FFFFFF"/>
          </a:solidFill>
          <a:ln w="12700">
            <a:solidFill>
              <a:srgbClr val="FFFFFF"/>
            </a:solidFill>
            <a:miter/>
          </a:ln>
        </p:spPr>
        <p:txBody>
          <a:bodyPr tIns="45720" bIns="45720" anchor="ctr"/>
          <a:lstStyle/>
          <a:p>
            <a:pPr>
              <a:defRPr sz="3600">
                <a:solidFill>
                  <a:srgbClr val="FFFFFF"/>
                </a:solidFill>
                <a:latin typeface="Calibri"/>
                <a:ea typeface="Calibri"/>
                <a:cs typeface="Calibri"/>
                <a:sym typeface="Calibri"/>
              </a:defRPr>
            </a:pPr>
            <a:endParaRPr/>
          </a:p>
        </p:txBody>
      </p:sp>
      <p:sp>
        <p:nvSpPr>
          <p:cNvPr id="378" name="Rectangle 10"/>
          <p:cNvSpPr/>
          <p:nvPr/>
        </p:nvSpPr>
        <p:spPr>
          <a:xfrm>
            <a:off x="4068140" y="1274154"/>
            <a:ext cx="2230069" cy="1961321"/>
          </a:xfrm>
          <a:prstGeom prst="rect">
            <a:avLst/>
          </a:prstGeom>
          <a:solidFill>
            <a:srgbClr val="FFFFFF"/>
          </a:solidFill>
          <a:ln w="12700">
            <a:solidFill>
              <a:srgbClr val="FFFFFF"/>
            </a:solidFill>
            <a:miter/>
          </a:ln>
        </p:spPr>
        <p:txBody>
          <a:bodyPr tIns="45720" bIns="45720" anchor="ctr"/>
          <a:lstStyle/>
          <a:p>
            <a:pPr>
              <a:defRPr sz="3600">
                <a:solidFill>
                  <a:srgbClr val="FFFFFF"/>
                </a:solidFill>
                <a:latin typeface="Calibri"/>
                <a:ea typeface="Calibri"/>
                <a:cs typeface="Calibri"/>
                <a:sym typeface="Calibri"/>
              </a:defRPr>
            </a:pPr>
            <a:endParaRPr/>
          </a:p>
        </p:txBody>
      </p:sp>
      <p:sp>
        <p:nvSpPr>
          <p:cNvPr id="379" name="Rectangle 11"/>
          <p:cNvSpPr/>
          <p:nvPr/>
        </p:nvSpPr>
        <p:spPr>
          <a:xfrm>
            <a:off x="6113535" y="1211418"/>
            <a:ext cx="1242223" cy="4088380"/>
          </a:xfrm>
          <a:prstGeom prst="rect">
            <a:avLst/>
          </a:prstGeom>
          <a:solidFill>
            <a:srgbClr val="FFFFFF"/>
          </a:solidFill>
          <a:ln w="12700">
            <a:solidFill>
              <a:srgbClr val="FFFFFF"/>
            </a:solidFill>
            <a:miter/>
          </a:ln>
        </p:spPr>
        <p:txBody>
          <a:bodyPr tIns="45720" bIns="45720" anchor="ctr"/>
          <a:lstStyle/>
          <a:p>
            <a:pPr>
              <a:defRPr sz="3600">
                <a:solidFill>
                  <a:srgbClr val="FFFFFF"/>
                </a:solidFill>
                <a:latin typeface="Calibri"/>
                <a:ea typeface="Calibri"/>
                <a:cs typeface="Calibri"/>
                <a:sym typeface="Calibri"/>
              </a:defRPr>
            </a:pPr>
            <a:endParaRPr/>
          </a:p>
        </p:txBody>
      </p:sp>
      <p:sp>
        <p:nvSpPr>
          <p:cNvPr id="380" name="Rectangle 12"/>
          <p:cNvSpPr/>
          <p:nvPr/>
        </p:nvSpPr>
        <p:spPr>
          <a:xfrm>
            <a:off x="7353786" y="1222799"/>
            <a:ext cx="1798441" cy="4083177"/>
          </a:xfrm>
          <a:prstGeom prst="rect">
            <a:avLst/>
          </a:prstGeom>
          <a:solidFill>
            <a:srgbClr val="FFFFFF"/>
          </a:solidFill>
          <a:ln w="12700">
            <a:solidFill>
              <a:srgbClr val="FFFFFF"/>
            </a:solidFill>
            <a:miter/>
          </a:ln>
        </p:spPr>
        <p:txBody>
          <a:bodyPr tIns="45720" bIns="45720" anchor="ctr"/>
          <a:lstStyle/>
          <a:p>
            <a:pPr>
              <a:defRPr sz="3600">
                <a:solidFill>
                  <a:srgbClr val="FFFFFF"/>
                </a:solidFill>
                <a:latin typeface="Calibri"/>
                <a:ea typeface="Calibri"/>
                <a:cs typeface="Calibri"/>
                <a:sym typeface="Calibri"/>
              </a:defRPr>
            </a:pPr>
            <a:endParaRPr/>
          </a:p>
        </p:txBody>
      </p:sp>
      <p:sp>
        <p:nvSpPr>
          <p:cNvPr id="381" name="TextBox 2"/>
          <p:cNvSpPr txBox="1"/>
          <p:nvPr/>
        </p:nvSpPr>
        <p:spPr>
          <a:xfrm>
            <a:off x="4499137" y="788010"/>
            <a:ext cx="111601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20" bIns="45720">
            <a:spAutoFit/>
          </a:bodyPr>
          <a:lstStyle>
            <a:lvl1pPr algn="l" defTabSz="914400">
              <a:defRPr sz="4800" b="1">
                <a:solidFill>
                  <a:srgbClr val="A6111D"/>
                </a:solidFill>
                <a:latin typeface="Calibri"/>
                <a:ea typeface="Calibri"/>
                <a:cs typeface="Calibri"/>
                <a:sym typeface="Calibri"/>
              </a:defRPr>
            </a:lvl1pPr>
          </a:lstStyle>
          <a:p>
            <a:r>
              <a:rPr sz="2400" dirty="0">
                <a:solidFill>
                  <a:schemeClr val="accent4">
                    <a:lumMod val="60000"/>
                    <a:lumOff val="40000"/>
                  </a:schemeClr>
                </a:solidFill>
              </a:rPr>
              <a:t>Build-it</a:t>
            </a:r>
          </a:p>
        </p:txBody>
      </p:sp>
      <p:sp>
        <p:nvSpPr>
          <p:cNvPr id="382" name="TextBox 13"/>
          <p:cNvSpPr txBox="1"/>
          <p:nvPr/>
        </p:nvSpPr>
        <p:spPr>
          <a:xfrm>
            <a:off x="6292381" y="782809"/>
            <a:ext cx="1185389"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20" bIns="45720">
            <a:spAutoFit/>
          </a:bodyPr>
          <a:lstStyle>
            <a:lvl1pPr algn="l" defTabSz="914400">
              <a:defRPr sz="4800" b="1">
                <a:solidFill>
                  <a:srgbClr val="A6111D"/>
                </a:solidFill>
                <a:latin typeface="Calibri"/>
                <a:ea typeface="Calibri"/>
                <a:cs typeface="Calibri"/>
                <a:sym typeface="Calibri"/>
              </a:defRPr>
            </a:lvl1pPr>
          </a:lstStyle>
          <a:p>
            <a:r>
              <a:rPr sz="2400" dirty="0">
                <a:solidFill>
                  <a:schemeClr val="accent4">
                    <a:lumMod val="60000"/>
                    <a:lumOff val="40000"/>
                  </a:schemeClr>
                </a:solidFill>
              </a:rPr>
              <a:t>Break-it</a:t>
            </a:r>
          </a:p>
        </p:txBody>
      </p:sp>
      <p:sp>
        <p:nvSpPr>
          <p:cNvPr id="383" name="TextBox 14"/>
          <p:cNvSpPr txBox="1"/>
          <p:nvPr/>
        </p:nvSpPr>
        <p:spPr>
          <a:xfrm>
            <a:off x="7965111" y="786878"/>
            <a:ext cx="809709"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20" bIns="45720">
            <a:spAutoFit/>
          </a:bodyPr>
          <a:lstStyle>
            <a:lvl1pPr algn="l" defTabSz="914400">
              <a:defRPr sz="4800" b="1">
                <a:solidFill>
                  <a:srgbClr val="A6111D"/>
                </a:solidFill>
                <a:latin typeface="Calibri"/>
                <a:ea typeface="Calibri"/>
                <a:cs typeface="Calibri"/>
                <a:sym typeface="Calibri"/>
              </a:defRPr>
            </a:lvl1pPr>
          </a:lstStyle>
          <a:p>
            <a:r>
              <a:rPr sz="2400" dirty="0">
                <a:solidFill>
                  <a:schemeClr val="accent4">
                    <a:lumMod val="60000"/>
                    <a:lumOff val="40000"/>
                  </a:schemeClr>
                </a:solidFill>
              </a:rPr>
              <a:t>Fix-it</a:t>
            </a:r>
          </a:p>
        </p:txBody>
      </p:sp>
      <p:sp>
        <p:nvSpPr>
          <p:cNvPr id="384" name="TextBox 4"/>
          <p:cNvSpPr txBox="1"/>
          <p:nvPr/>
        </p:nvSpPr>
        <p:spPr>
          <a:xfrm>
            <a:off x="2553788" y="136477"/>
            <a:ext cx="757925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20" bIns="45720">
            <a:spAutoFit/>
          </a:bodyPr>
          <a:lstStyle>
            <a:lvl1pPr algn="l" defTabSz="914400">
              <a:defRPr sz="7200"/>
            </a:lvl1pPr>
          </a:lstStyle>
          <a:p>
            <a:r>
              <a:rPr sz="3600"/>
              <a:t>Builder score, as the contest progresses</a:t>
            </a:r>
          </a:p>
        </p:txBody>
      </p:sp>
    </p:spTree>
  </p:cSld>
  <p:clrMapOvr>
    <a:masterClrMapping/>
  </p:clrMapOvr>
  <p:transition spd="slow">
    <p:wip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xit" fill="hold" grpId="0" nodeType="clickEffect">
                                  <p:stCondLst>
                                    <p:cond delay="0"/>
                                  </p:stCondLst>
                                  <p:iterate>
                                    <p:tmAbs val="0"/>
                                  </p:iterate>
                                  <p:childTnLst>
                                    <p:animEffect transition="out" filter="fade">
                                      <p:cBhvr>
                                        <p:cTn id="6" dur="500" fill="hold"/>
                                        <p:tgtEl>
                                          <p:spTgt spid="377"/>
                                        </p:tgtEl>
                                      </p:cBhvr>
                                    </p:animEffect>
                                    <p:set>
                                      <p:cBhvr>
                                        <p:cTn id="7" fill="hold">
                                          <p:stCondLst>
                                            <p:cond delay="499"/>
                                          </p:stCondLst>
                                        </p:cTn>
                                        <p:tgtEl>
                                          <p:spTgt spid="37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378"/>
                                        </p:tgtEl>
                                      </p:cBhvr>
                                    </p:animEffect>
                                    <p:set>
                                      <p:cBhvr>
                                        <p:cTn id="12" dur="1" fill="hold">
                                          <p:stCondLst>
                                            <p:cond delay="499"/>
                                          </p:stCondLst>
                                        </p:cTn>
                                        <p:tgtEl>
                                          <p:spTgt spid="378"/>
                                        </p:tgtEl>
                                        <p:attrNameLst>
                                          <p:attrName>style.visibility</p:attrName>
                                        </p:attrNameLst>
                                      </p:cBhvr>
                                      <p:to>
                                        <p:strVal val="hidden"/>
                                      </p:to>
                                    </p:set>
                                  </p:childTnLst>
                                </p:cTn>
                              </p:par>
                            </p:childTnLst>
                          </p:cTn>
                        </p:par>
                        <p:par>
                          <p:cTn id="13" fill="hold">
                            <p:stCondLst>
                              <p:cond delay="500"/>
                            </p:stCondLst>
                            <p:childTnLst>
                              <p:par>
                                <p:cTn id="14" presetID="10" presetClass="entr" fill="hold" grpId="0" nodeType="afterEffect">
                                  <p:stCondLst>
                                    <p:cond delay="0"/>
                                  </p:stCondLst>
                                  <p:iterate>
                                    <p:tmAbs val="0"/>
                                  </p:iterate>
                                  <p:childTnLst>
                                    <p:set>
                                      <p:cBhvr>
                                        <p:cTn id="15" fill="hold"/>
                                        <p:tgtEl>
                                          <p:spTgt spid="381"/>
                                        </p:tgtEl>
                                        <p:attrNameLst>
                                          <p:attrName>style.visibility</p:attrName>
                                        </p:attrNameLst>
                                      </p:cBhvr>
                                      <p:to>
                                        <p:strVal val="visible"/>
                                      </p:to>
                                    </p:set>
                                    <p:animEffect transition="in" filter="fade">
                                      <p:cBhvr>
                                        <p:cTn id="16" dur="500"/>
                                        <p:tgtEl>
                                          <p:spTgt spid="38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0" nodeType="clickEffect">
                                  <p:stCondLst>
                                    <p:cond delay="0"/>
                                  </p:stCondLst>
                                  <p:childTnLst>
                                    <p:animEffect transition="out" filter="dissolve">
                                      <p:cBhvr>
                                        <p:cTn id="20" dur="500"/>
                                        <p:tgtEl>
                                          <p:spTgt spid="379"/>
                                        </p:tgtEl>
                                      </p:cBhvr>
                                    </p:animEffect>
                                    <p:set>
                                      <p:cBhvr>
                                        <p:cTn id="21" dur="1" fill="hold">
                                          <p:stCondLst>
                                            <p:cond delay="499"/>
                                          </p:stCondLst>
                                        </p:cTn>
                                        <p:tgtEl>
                                          <p:spTgt spid="379"/>
                                        </p:tgtEl>
                                        <p:attrNameLst>
                                          <p:attrName>style.visibility</p:attrName>
                                        </p:attrNameLst>
                                      </p:cBhvr>
                                      <p:to>
                                        <p:strVal val="hidden"/>
                                      </p:to>
                                    </p:set>
                                  </p:childTnLst>
                                </p:cTn>
                              </p:par>
                            </p:childTnLst>
                          </p:cTn>
                        </p:par>
                        <p:par>
                          <p:cTn id="22" fill="hold">
                            <p:stCondLst>
                              <p:cond delay="500"/>
                            </p:stCondLst>
                            <p:childTnLst>
                              <p:par>
                                <p:cTn id="23" presetID="10" presetClass="entr" fill="hold" grpId="0" nodeType="afterEffect">
                                  <p:stCondLst>
                                    <p:cond delay="0"/>
                                  </p:stCondLst>
                                  <p:iterate>
                                    <p:tmAbs val="0"/>
                                  </p:iterate>
                                  <p:childTnLst>
                                    <p:set>
                                      <p:cBhvr>
                                        <p:cTn id="24" fill="hold"/>
                                        <p:tgtEl>
                                          <p:spTgt spid="382"/>
                                        </p:tgtEl>
                                        <p:attrNameLst>
                                          <p:attrName>style.visibility</p:attrName>
                                        </p:attrNameLst>
                                      </p:cBhvr>
                                      <p:to>
                                        <p:strVal val="visible"/>
                                      </p:to>
                                    </p:set>
                                    <p:animEffect transition="in" filter="fade">
                                      <p:cBhvr>
                                        <p:cTn id="25" dur="500"/>
                                        <p:tgtEl>
                                          <p:spTgt spid="38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0" nodeType="clickEffect">
                                  <p:stCondLst>
                                    <p:cond delay="0"/>
                                  </p:stCondLst>
                                  <p:childTnLst>
                                    <p:animEffect transition="out" filter="dissolve">
                                      <p:cBhvr>
                                        <p:cTn id="29" dur="500"/>
                                        <p:tgtEl>
                                          <p:spTgt spid="380"/>
                                        </p:tgtEl>
                                      </p:cBhvr>
                                    </p:animEffect>
                                    <p:set>
                                      <p:cBhvr>
                                        <p:cTn id="30" dur="1" fill="hold">
                                          <p:stCondLst>
                                            <p:cond delay="499"/>
                                          </p:stCondLst>
                                        </p:cTn>
                                        <p:tgtEl>
                                          <p:spTgt spid="380"/>
                                        </p:tgtEl>
                                        <p:attrNameLst>
                                          <p:attrName>style.visibility</p:attrName>
                                        </p:attrNameLst>
                                      </p:cBhvr>
                                      <p:to>
                                        <p:strVal val="hidden"/>
                                      </p:to>
                                    </p:set>
                                  </p:childTnLst>
                                </p:cTn>
                              </p:par>
                            </p:childTnLst>
                          </p:cTn>
                        </p:par>
                        <p:par>
                          <p:cTn id="31" fill="hold">
                            <p:stCondLst>
                              <p:cond delay="500"/>
                            </p:stCondLst>
                            <p:childTnLst>
                              <p:par>
                                <p:cTn id="32" presetID="10" presetClass="entr" fill="hold" grpId="0" nodeType="afterEffect">
                                  <p:stCondLst>
                                    <p:cond delay="0"/>
                                  </p:stCondLst>
                                  <p:iterate>
                                    <p:tmAbs val="0"/>
                                  </p:iterate>
                                  <p:childTnLst>
                                    <p:set>
                                      <p:cBhvr>
                                        <p:cTn id="33" fill="hold"/>
                                        <p:tgtEl>
                                          <p:spTgt spid="383"/>
                                        </p:tgtEl>
                                        <p:attrNameLst>
                                          <p:attrName>style.visibility</p:attrName>
                                        </p:attrNameLst>
                                      </p:cBhvr>
                                      <p:to>
                                        <p:strVal val="visible"/>
                                      </p:to>
                                    </p:set>
                                    <p:animEffect transition="in" filter="fade">
                                      <p:cBhvr>
                                        <p:cTn id="34"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 grpId="0" animBg="1" advAuto="0"/>
      <p:bldP spid="378" grpId="0" animBg="1" advAuto="0"/>
      <p:bldP spid="379" grpId="0" animBg="1" advAuto="0"/>
      <p:bldP spid="380" grpId="0" animBg="1" advAuto="0"/>
      <p:bldP spid="381" grpId="0" animBg="1" advAuto="0"/>
      <p:bldP spid="382" grpId="0" animBg="1" advAuto="0"/>
      <p:bldP spid="383"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B129D-2951-7790-43B6-0EE13DBF2158}"/>
              </a:ext>
            </a:extLst>
          </p:cNvPr>
          <p:cNvSpPr>
            <a:spLocks noGrp="1"/>
          </p:cNvSpPr>
          <p:nvPr>
            <p:ph type="title"/>
          </p:nvPr>
        </p:nvSpPr>
        <p:spPr/>
        <p:txBody>
          <a:bodyPr/>
          <a:lstStyle/>
          <a:p>
            <a:r>
              <a:rPr lang="en-US" dirty="0"/>
              <a:t>BIBIFI incentives approximate the real world</a:t>
            </a:r>
          </a:p>
        </p:txBody>
      </p:sp>
      <p:sp>
        <p:nvSpPr>
          <p:cNvPr id="3" name="Content Placeholder 2">
            <a:extLst>
              <a:ext uri="{FF2B5EF4-FFF2-40B4-BE49-F238E27FC236}">
                <a16:creationId xmlns:a16="http://schemas.microsoft.com/office/drawing/2014/main" id="{6B62EF0C-7708-B2AA-00E5-D80A23A25591}"/>
              </a:ext>
            </a:extLst>
          </p:cNvPr>
          <p:cNvSpPr>
            <a:spLocks noGrp="1"/>
          </p:cNvSpPr>
          <p:nvPr>
            <p:ph idx="1"/>
          </p:nvPr>
        </p:nvSpPr>
        <p:spPr/>
        <p:txBody>
          <a:bodyPr>
            <a:normAutofit lnSpcReduction="10000"/>
          </a:bodyPr>
          <a:lstStyle/>
          <a:p>
            <a:r>
              <a:rPr lang="en-US" dirty="0"/>
              <a:t>Build-it teams are incentivized to</a:t>
            </a:r>
          </a:p>
          <a:p>
            <a:pPr lvl="1"/>
            <a:r>
              <a:rPr lang="en-US" b="1" dirty="0"/>
              <a:t>meet near-term requirements </a:t>
            </a:r>
            <a:r>
              <a:rPr lang="en-US" dirty="0"/>
              <a:t>(</a:t>
            </a:r>
            <a:r>
              <a:rPr lang="en-US" b="1" dirty="0"/>
              <a:t>correctness</a:t>
            </a:r>
            <a:r>
              <a:rPr lang="en-US" dirty="0"/>
              <a:t> and </a:t>
            </a:r>
            <a:r>
              <a:rPr lang="en-US" b="1" dirty="0"/>
              <a:t>performance</a:t>
            </a:r>
            <a:r>
              <a:rPr lang="en-US" dirty="0"/>
              <a:t>)</a:t>
            </a:r>
          </a:p>
          <a:p>
            <a:pPr lvl="2"/>
            <a:r>
              <a:rPr lang="en-US" dirty="0"/>
              <a:t>Under time pressure, and ”no points for no submission” pressure</a:t>
            </a:r>
          </a:p>
          <a:p>
            <a:pPr lvl="1"/>
            <a:r>
              <a:rPr lang="en-US" dirty="0"/>
              <a:t>but while </a:t>
            </a:r>
            <a:r>
              <a:rPr lang="en-US" b="1" dirty="0"/>
              <a:t>not neglecting security</a:t>
            </a:r>
          </a:p>
          <a:p>
            <a:pPr lvl="2"/>
            <a:r>
              <a:rPr lang="en-US" dirty="0"/>
              <a:t>Which will soon matter</a:t>
            </a:r>
          </a:p>
          <a:p>
            <a:r>
              <a:rPr lang="en-US" dirty="0"/>
              <a:t>Break-it teams are incentivized to</a:t>
            </a:r>
          </a:p>
          <a:p>
            <a:pPr lvl="1"/>
            <a:r>
              <a:rPr lang="en-US" dirty="0"/>
              <a:t>find </a:t>
            </a:r>
            <a:r>
              <a:rPr lang="en-US" b="1" dirty="0"/>
              <a:t>unique security bugs </a:t>
            </a:r>
            <a:r>
              <a:rPr lang="en-US" dirty="0"/>
              <a:t>(more points than correctness)</a:t>
            </a:r>
          </a:p>
          <a:p>
            <a:pPr lvl="2"/>
            <a:r>
              <a:rPr lang="en-US" dirty="0"/>
              <a:t>Duplicate submissions consume exploit budget</a:t>
            </a:r>
          </a:p>
          <a:p>
            <a:pPr lvl="1"/>
            <a:r>
              <a:rPr lang="en-US" dirty="0"/>
              <a:t>that are </a:t>
            </a:r>
            <a:r>
              <a:rPr lang="en-US" b="1" dirty="0"/>
              <a:t>hard to find</a:t>
            </a:r>
            <a:r>
              <a:rPr lang="en-US" dirty="0"/>
              <a:t> or in </a:t>
            </a:r>
            <a:r>
              <a:rPr lang="en-US" b="1" dirty="0"/>
              <a:t>neglected submissions</a:t>
            </a:r>
          </a:p>
          <a:p>
            <a:pPr lvl="2"/>
            <a:r>
              <a:rPr lang="en-US" dirty="0"/>
              <a:t>no point sharing if others miss</a:t>
            </a:r>
          </a:p>
          <a:p>
            <a:pPr lvl="1"/>
            <a:r>
              <a:rPr lang="en-US" dirty="0"/>
              <a:t>Upshot: Aim to </a:t>
            </a:r>
            <a:r>
              <a:rPr lang="en-US" b="1" dirty="0"/>
              <a:t>cover all submissions, in depth</a:t>
            </a:r>
          </a:p>
          <a:p>
            <a:pPr lvl="2"/>
            <a:r>
              <a:rPr lang="en-US" dirty="0"/>
              <a:t>But only bugs that are exploitable via contest infrastructure</a:t>
            </a:r>
          </a:p>
          <a:p>
            <a:endParaRPr lang="en-US" dirty="0"/>
          </a:p>
          <a:p>
            <a:endParaRPr lang="en-US" dirty="0"/>
          </a:p>
        </p:txBody>
      </p:sp>
    </p:spTree>
    <p:extLst>
      <p:ext uri="{BB962C8B-B14F-4D97-AF65-F5344CB8AC3E}">
        <p14:creationId xmlns:p14="http://schemas.microsoft.com/office/powerpoint/2010/main" val="321872285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dissolve">
                                      <p:cBhvr>
                                        <p:cTn id="33" dur="500"/>
                                        <p:tgtEl>
                                          <p:spTgt spid="3">
                                            <p:txEl>
                                              <p:pRg st="6" end="6"/>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dissolv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dissolve">
                                      <p:cBhvr>
                                        <p:cTn id="41" dur="500"/>
                                        <p:tgtEl>
                                          <p:spTgt spid="3">
                                            <p:txEl>
                                              <p:pRg st="8" end="8"/>
                                            </p:tx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dissolve">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dissolve">
                                      <p:cBhvr>
                                        <p:cTn id="49" dur="500"/>
                                        <p:tgtEl>
                                          <p:spTgt spid="3">
                                            <p:txEl>
                                              <p:pRg st="10" end="10"/>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dissolv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C60A7-2343-AC04-5D98-C9DFAB0FC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6FA74E-3BA8-DFA8-A03C-1033975C96B2}"/>
              </a:ext>
            </a:extLst>
          </p:cNvPr>
          <p:cNvSpPr>
            <a:spLocks noGrp="1"/>
          </p:cNvSpPr>
          <p:nvPr>
            <p:ph type="title"/>
          </p:nvPr>
        </p:nvSpPr>
        <p:spPr/>
        <p:txBody>
          <a:bodyPr/>
          <a:lstStyle/>
          <a:p>
            <a:r>
              <a:rPr lang="en-US" dirty="0"/>
              <a:t>Contest problems</a:t>
            </a:r>
          </a:p>
        </p:txBody>
      </p:sp>
      <p:sp>
        <p:nvSpPr>
          <p:cNvPr id="3" name="Content Placeholder 2">
            <a:extLst>
              <a:ext uri="{FF2B5EF4-FFF2-40B4-BE49-F238E27FC236}">
                <a16:creationId xmlns:a16="http://schemas.microsoft.com/office/drawing/2014/main" id="{19423EC3-5A3A-848B-C141-42EBA467D2C8}"/>
              </a:ext>
            </a:extLst>
          </p:cNvPr>
          <p:cNvSpPr>
            <a:spLocks noGrp="1"/>
          </p:cNvSpPr>
          <p:nvPr>
            <p:ph idx="1"/>
          </p:nvPr>
        </p:nvSpPr>
        <p:spPr/>
        <p:txBody>
          <a:bodyPr>
            <a:normAutofit fontScale="92500"/>
          </a:bodyPr>
          <a:lstStyle/>
          <a:p>
            <a:r>
              <a:rPr lang="en-US" dirty="0"/>
              <a:t>Secure log of events at an art gallery</a:t>
            </a:r>
          </a:p>
          <a:p>
            <a:pPr lvl="1"/>
            <a:r>
              <a:rPr lang="en-US" dirty="0"/>
              <a:t>Commands to append records and query the log contents</a:t>
            </a:r>
          </a:p>
          <a:p>
            <a:pPr lvl="1"/>
            <a:r>
              <a:rPr lang="en-US" dirty="0"/>
              <a:t>Threat model:</a:t>
            </a:r>
          </a:p>
          <a:p>
            <a:pPr lvl="2"/>
            <a:r>
              <a:rPr lang="en-US" dirty="0"/>
              <a:t>Attacker has access to the log</a:t>
            </a:r>
          </a:p>
          <a:p>
            <a:pPr lvl="2"/>
            <a:r>
              <a:rPr lang="en-US" dirty="0"/>
              <a:t>Should be tamperproof and protect confidentiality</a:t>
            </a:r>
          </a:p>
          <a:p>
            <a:r>
              <a:rPr lang="en-US" dirty="0"/>
              <a:t>Secure ATM</a:t>
            </a:r>
          </a:p>
          <a:p>
            <a:pPr lvl="1"/>
            <a:r>
              <a:rPr lang="en-US" dirty="0"/>
              <a:t>ATM communicates with Bank server to carry out transactions</a:t>
            </a:r>
          </a:p>
          <a:p>
            <a:pPr lvl="1"/>
            <a:r>
              <a:rPr lang="en-US" dirty="0"/>
              <a:t>Threat model: MITM can observe, send, drop messages, and simulate the ATM</a:t>
            </a:r>
          </a:p>
          <a:p>
            <a:r>
              <a:rPr lang="en-US" dirty="0"/>
              <a:t>Multi-user DB </a:t>
            </a:r>
            <a:r>
              <a:rPr lang="en-US" dirty="0">
                <a:solidFill>
                  <a:schemeClr val="tx1">
                    <a:lumMod val="65000"/>
                  </a:schemeClr>
                </a:solidFill>
              </a:rPr>
              <a:t>[in extended version of paper]</a:t>
            </a:r>
          </a:p>
          <a:p>
            <a:pPr lvl="1"/>
            <a:r>
              <a:rPr lang="en-US" dirty="0"/>
              <a:t>Scriptable key-value store with RBAC policies with delegation</a:t>
            </a:r>
          </a:p>
          <a:p>
            <a:pPr lvl="1"/>
            <a:r>
              <a:rPr lang="en-US" dirty="0"/>
              <a:t>Threat model: Attacker as client; writes scripts to try to break RBAC implementation</a:t>
            </a:r>
          </a:p>
          <a:p>
            <a:endParaRPr lang="en-US" dirty="0"/>
          </a:p>
        </p:txBody>
      </p:sp>
    </p:spTree>
    <p:extLst>
      <p:ext uri="{BB962C8B-B14F-4D97-AF65-F5344CB8AC3E}">
        <p14:creationId xmlns:p14="http://schemas.microsoft.com/office/powerpoint/2010/main" val="33903760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dissolve">
                                      <p:cBhvr>
                                        <p:cTn id="38" dur="500"/>
                                        <p:tgtEl>
                                          <p:spTgt spid="3">
                                            <p:txEl>
                                              <p:pRg st="9" end="9"/>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dissolv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9F34D13-EFBE-B2A2-F0E9-38CDC8AA09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891C76-DD46-D87A-93F4-61B83E0222B2}"/>
              </a:ext>
            </a:extLst>
          </p:cNvPr>
          <p:cNvSpPr>
            <a:spLocks noGrp="1"/>
          </p:cNvSpPr>
          <p:nvPr>
            <p:ph type="title"/>
          </p:nvPr>
        </p:nvSpPr>
        <p:spPr/>
        <p:txBody>
          <a:bodyPr/>
          <a:lstStyle/>
          <a:p>
            <a:r>
              <a:rPr lang="en-US" dirty="0"/>
              <a:t>Contest implementation</a:t>
            </a:r>
          </a:p>
        </p:txBody>
      </p:sp>
      <p:sp>
        <p:nvSpPr>
          <p:cNvPr id="3" name="Content Placeholder 2">
            <a:extLst>
              <a:ext uri="{FF2B5EF4-FFF2-40B4-BE49-F238E27FC236}">
                <a16:creationId xmlns:a16="http://schemas.microsoft.com/office/drawing/2014/main" id="{28F18170-8F3A-6F7B-4942-4075E2726BA2}"/>
              </a:ext>
            </a:extLst>
          </p:cNvPr>
          <p:cNvSpPr>
            <a:spLocks noGrp="1"/>
          </p:cNvSpPr>
          <p:nvPr>
            <p:ph idx="1"/>
          </p:nvPr>
        </p:nvSpPr>
        <p:spPr>
          <a:xfrm>
            <a:off x="838200" y="4851399"/>
            <a:ext cx="10515600" cy="1552575"/>
          </a:xfrm>
        </p:spPr>
        <p:txBody>
          <a:bodyPr>
            <a:normAutofit/>
          </a:bodyPr>
          <a:lstStyle/>
          <a:p>
            <a:r>
              <a:rPr lang="en-US" dirty="0"/>
              <a:t>Website written in </a:t>
            </a:r>
            <a:r>
              <a:rPr lang="en-US" b="1" dirty="0" err="1"/>
              <a:t>Yesod</a:t>
            </a:r>
            <a:r>
              <a:rPr lang="en-US" b="1" dirty="0"/>
              <a:t>, Haskell</a:t>
            </a:r>
            <a:r>
              <a:rPr lang="en-US" dirty="0"/>
              <a:t>-based web framework</a:t>
            </a:r>
          </a:p>
          <a:p>
            <a:pPr lvl="1"/>
            <a:r>
              <a:rPr lang="en-US" dirty="0" err="1"/>
              <a:t>www.yesodweb.com</a:t>
            </a:r>
            <a:endParaRPr lang="en-US" dirty="0"/>
          </a:p>
          <a:p>
            <a:r>
              <a:rPr lang="en-US" dirty="0"/>
              <a:t>Extended with a custom version of </a:t>
            </a:r>
            <a:r>
              <a:rPr lang="en-US" b="1" dirty="0"/>
              <a:t>LIO, for security enforcement</a:t>
            </a:r>
          </a:p>
          <a:p>
            <a:endParaRPr lang="en-US" dirty="0"/>
          </a:p>
          <a:p>
            <a:endParaRPr lang="en-US" dirty="0"/>
          </a:p>
        </p:txBody>
      </p:sp>
      <p:pic>
        <p:nvPicPr>
          <p:cNvPr id="4" name="Picture 3">
            <a:extLst>
              <a:ext uri="{FF2B5EF4-FFF2-40B4-BE49-F238E27FC236}">
                <a16:creationId xmlns:a16="http://schemas.microsoft.com/office/drawing/2014/main" id="{839BDA50-E02E-8543-C078-EBD2F0690CBB}"/>
              </a:ext>
            </a:extLst>
          </p:cNvPr>
          <p:cNvPicPr>
            <a:picLocks noChangeAspect="1"/>
          </p:cNvPicPr>
          <p:nvPr/>
        </p:nvPicPr>
        <p:blipFill>
          <a:blip r:embed="rId3"/>
          <a:stretch>
            <a:fillRect/>
          </a:stretch>
        </p:blipFill>
        <p:spPr>
          <a:xfrm>
            <a:off x="2495550" y="1690688"/>
            <a:ext cx="7200900" cy="2933700"/>
          </a:xfrm>
          <a:prstGeom prst="rect">
            <a:avLst/>
          </a:prstGeom>
        </p:spPr>
      </p:pic>
    </p:spTree>
    <p:extLst>
      <p:ext uri="{BB962C8B-B14F-4D97-AF65-F5344CB8AC3E}">
        <p14:creationId xmlns:p14="http://schemas.microsoft.com/office/powerpoint/2010/main" val="254965863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40557-0B24-3E33-EE2D-989316DB9DF3}"/>
              </a:ext>
            </a:extLst>
          </p:cNvPr>
          <p:cNvSpPr>
            <a:spLocks noGrp="1"/>
          </p:cNvSpPr>
          <p:nvPr>
            <p:ph type="title"/>
          </p:nvPr>
        </p:nvSpPr>
        <p:spPr/>
        <p:txBody>
          <a:bodyPr/>
          <a:lstStyle/>
          <a:p>
            <a:r>
              <a:rPr lang="en-US" dirty="0"/>
              <a:t>Participant demographics</a:t>
            </a:r>
          </a:p>
        </p:txBody>
      </p:sp>
      <p:sp>
        <p:nvSpPr>
          <p:cNvPr id="6" name="Content Placeholder 5">
            <a:extLst>
              <a:ext uri="{FF2B5EF4-FFF2-40B4-BE49-F238E27FC236}">
                <a16:creationId xmlns:a16="http://schemas.microsoft.com/office/drawing/2014/main" id="{5CDE5CFE-2519-9E6C-3F46-212430651074}"/>
              </a:ext>
            </a:extLst>
          </p:cNvPr>
          <p:cNvSpPr>
            <a:spLocks noGrp="1"/>
          </p:cNvSpPr>
          <p:nvPr>
            <p:ph idx="1"/>
          </p:nvPr>
        </p:nvSpPr>
        <p:spPr>
          <a:xfrm>
            <a:off x="542442" y="1980610"/>
            <a:ext cx="3998562" cy="4351338"/>
          </a:xfrm>
        </p:spPr>
        <p:txBody>
          <a:bodyPr>
            <a:normAutofit fontScale="92500" lnSpcReduction="10000"/>
          </a:bodyPr>
          <a:lstStyle/>
          <a:p>
            <a:r>
              <a:rPr lang="en-US" dirty="0"/>
              <a:t>Worldwide participant pool (mostly non-US)</a:t>
            </a:r>
          </a:p>
          <a:p>
            <a:pPr lvl="1"/>
            <a:r>
              <a:rPr lang="en-US" dirty="0"/>
              <a:t>156 teams, 406 people</a:t>
            </a:r>
          </a:p>
          <a:p>
            <a:r>
              <a:rPr lang="en-US" dirty="0"/>
              <a:t>Average 9 years programming experience</a:t>
            </a:r>
          </a:p>
          <a:p>
            <a:pPr lvl="1"/>
            <a:r>
              <a:rPr lang="en-US" dirty="0"/>
              <a:t>1/3 have CS degree</a:t>
            </a:r>
          </a:p>
          <a:p>
            <a:r>
              <a:rPr lang="en-US" dirty="0"/>
              <a:t>Most participants part of MOOC</a:t>
            </a:r>
          </a:p>
          <a:p>
            <a:pPr lvl="1"/>
            <a:r>
              <a:rPr lang="en-US" dirty="0"/>
              <a:t>Four courses of security training</a:t>
            </a:r>
          </a:p>
          <a:p>
            <a:r>
              <a:rPr lang="en-US" dirty="0"/>
              <a:t>Average team size: ~2</a:t>
            </a:r>
          </a:p>
          <a:p>
            <a:endParaRPr lang="en-US" dirty="0"/>
          </a:p>
          <a:p>
            <a:endParaRPr lang="en-US" dirty="0"/>
          </a:p>
        </p:txBody>
      </p:sp>
      <p:pic>
        <p:nvPicPr>
          <p:cNvPr id="4" name="Image" descr="Image">
            <a:extLst>
              <a:ext uri="{FF2B5EF4-FFF2-40B4-BE49-F238E27FC236}">
                <a16:creationId xmlns:a16="http://schemas.microsoft.com/office/drawing/2014/main" id="{97011165-77CB-0FE1-0E8A-C17726C0F825}"/>
              </a:ext>
            </a:extLst>
          </p:cNvPr>
          <p:cNvPicPr>
            <a:picLocks noChangeAspect="1"/>
          </p:cNvPicPr>
          <p:nvPr/>
        </p:nvPicPr>
        <p:blipFill>
          <a:blip r:embed="rId2"/>
          <a:stretch>
            <a:fillRect/>
          </a:stretch>
        </p:blipFill>
        <p:spPr>
          <a:xfrm>
            <a:off x="6960030" y="520110"/>
            <a:ext cx="4958098" cy="1307788"/>
          </a:xfrm>
          <a:prstGeom prst="rect">
            <a:avLst/>
          </a:prstGeom>
          <a:ln w="12700">
            <a:miter lim="400000"/>
          </a:ln>
        </p:spPr>
      </p:pic>
      <p:pic>
        <p:nvPicPr>
          <p:cNvPr id="5" name="Image" descr="Image">
            <a:extLst>
              <a:ext uri="{FF2B5EF4-FFF2-40B4-BE49-F238E27FC236}">
                <a16:creationId xmlns:a16="http://schemas.microsoft.com/office/drawing/2014/main" id="{46C90BC7-150B-9C52-4BA9-56879E6F9CDB}"/>
              </a:ext>
            </a:extLst>
          </p:cNvPr>
          <p:cNvPicPr>
            <a:picLocks noChangeAspect="1"/>
          </p:cNvPicPr>
          <p:nvPr/>
        </p:nvPicPr>
        <p:blipFill>
          <a:blip r:embed="rId3"/>
          <a:stretch>
            <a:fillRect/>
          </a:stretch>
        </p:blipFill>
        <p:spPr>
          <a:xfrm>
            <a:off x="4732616" y="1976135"/>
            <a:ext cx="7185512" cy="4191549"/>
          </a:xfrm>
          <a:prstGeom prst="rect">
            <a:avLst/>
          </a:prstGeom>
          <a:ln w="12700">
            <a:miter lim="400000"/>
          </a:ln>
        </p:spPr>
      </p:pic>
    </p:spTree>
    <p:extLst>
      <p:ext uri="{BB962C8B-B14F-4D97-AF65-F5344CB8AC3E}">
        <p14:creationId xmlns:p14="http://schemas.microsoft.com/office/powerpoint/2010/main" val="30614792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dissolve">
                                      <p:cBhvr>
                                        <p:cTn id="11" dur="500"/>
                                        <p:tgtEl>
                                          <p:spTgt spid="6">
                                            <p:txEl>
                                              <p:pRg st="0" end="0"/>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dissolve">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dissolve">
                                      <p:cBhvr>
                                        <p:cTn id="23" dur="500"/>
                                        <p:tgtEl>
                                          <p:spTgt spid="6">
                                            <p:txEl>
                                              <p:pRg st="2" end="2"/>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dissolve">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dissolve">
                                      <p:cBhvr>
                                        <p:cTn id="31" dur="500"/>
                                        <p:tgtEl>
                                          <p:spTgt spid="6">
                                            <p:txEl>
                                              <p:pRg st="4" end="4"/>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dissolve">
                                      <p:cBhvr>
                                        <p:cTn id="34" dur="500"/>
                                        <p:tgtEl>
                                          <p:spTgt spid="6">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dissolve">
                                      <p:cBhvr>
                                        <p:cTn id="39"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C5F2E-ED6F-CED3-6777-8850EDBD0B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929C0-A891-4BF0-BE1F-17C233DB5AFF}"/>
              </a:ext>
            </a:extLst>
          </p:cNvPr>
          <p:cNvSpPr>
            <a:spLocks noGrp="1"/>
          </p:cNvSpPr>
          <p:nvPr>
            <p:ph type="title"/>
          </p:nvPr>
        </p:nvSpPr>
        <p:spPr>
          <a:xfrm>
            <a:off x="6577976" y="383225"/>
            <a:ext cx="5257800" cy="1325563"/>
          </a:xfrm>
        </p:spPr>
        <p:txBody>
          <a:bodyPr/>
          <a:lstStyle/>
          <a:p>
            <a:r>
              <a:rPr lang="en-US" dirty="0"/>
              <a:t>Submission features</a:t>
            </a:r>
          </a:p>
        </p:txBody>
      </p:sp>
      <p:sp>
        <p:nvSpPr>
          <p:cNvPr id="4" name="Built Submissions…">
            <a:extLst>
              <a:ext uri="{FF2B5EF4-FFF2-40B4-BE49-F238E27FC236}">
                <a16:creationId xmlns:a16="http://schemas.microsoft.com/office/drawing/2014/main" id="{4E7C89FE-34E0-27A4-6382-0F1D0831D9BC}"/>
              </a:ext>
            </a:extLst>
          </p:cNvPr>
          <p:cNvSpPr txBox="1"/>
          <p:nvPr/>
        </p:nvSpPr>
        <p:spPr>
          <a:xfrm>
            <a:off x="6577976" y="1738503"/>
            <a:ext cx="5271770" cy="24218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marL="617361" indent="-617361" algn="l">
              <a:buSzPct val="75000"/>
              <a:buChar char="•"/>
              <a:defRPr sz="5200"/>
            </a:pPr>
            <a:r>
              <a:rPr sz="2400" b="1" dirty="0">
                <a:ea typeface="Helvetica"/>
                <a:cs typeface="Helvetica"/>
                <a:sym typeface="Helvetica"/>
              </a:rPr>
              <a:t>Count</a:t>
            </a:r>
            <a:r>
              <a:rPr sz="2400" dirty="0"/>
              <a:t> by language</a:t>
            </a:r>
          </a:p>
          <a:p>
            <a:pPr marL="617361" indent="-617361" algn="l">
              <a:buSzPct val="75000"/>
              <a:buChar char="•"/>
              <a:defRPr sz="5200"/>
            </a:pPr>
            <a:r>
              <a:rPr sz="2400" dirty="0"/>
              <a:t>Grouped by </a:t>
            </a:r>
            <a:r>
              <a:rPr sz="2400" b="1" dirty="0">
                <a:ea typeface="Helvetica"/>
                <a:cs typeface="Helvetica"/>
                <a:sym typeface="Helvetica"/>
              </a:rPr>
              <a:t>category</a:t>
            </a:r>
          </a:p>
          <a:p>
            <a:pPr marL="1061861" lvl="1" indent="-617361" algn="l">
              <a:buSzPct val="75000"/>
              <a:buChar char="•"/>
              <a:defRPr sz="5200"/>
            </a:pPr>
            <a:r>
              <a:rPr sz="2400" b="1" dirty="0">
                <a:solidFill>
                  <a:schemeClr val="accent4"/>
                </a:solidFill>
                <a:ea typeface="Helvetica"/>
                <a:cs typeface="Helvetica"/>
                <a:sym typeface="Helvetica"/>
              </a:rPr>
              <a:t>Static</a:t>
            </a:r>
            <a:r>
              <a:rPr sz="2400" dirty="0"/>
              <a:t>ally type-safe   </a:t>
            </a:r>
            <a:r>
              <a:rPr sz="3200" dirty="0"/>
              <a:t> </a:t>
            </a:r>
            <a:r>
              <a:rPr sz="2400" dirty="0"/>
              <a:t>(49)</a:t>
            </a:r>
          </a:p>
          <a:p>
            <a:pPr marL="1061861" lvl="1" indent="-617361" algn="l">
              <a:buSzPct val="75000"/>
              <a:buChar char="•"/>
              <a:defRPr sz="5200"/>
            </a:pPr>
            <a:r>
              <a:rPr sz="2400" b="1" dirty="0">
                <a:solidFill>
                  <a:schemeClr val="accent4"/>
                </a:solidFill>
                <a:ea typeface="Helvetica"/>
                <a:cs typeface="Helvetica"/>
                <a:sym typeface="Helvetica"/>
              </a:rPr>
              <a:t>Dynamic</a:t>
            </a:r>
            <a:r>
              <a:rPr sz="2400" dirty="0"/>
              <a:t>ally typed   </a:t>
            </a:r>
            <a:r>
              <a:rPr lang="en-US" sz="2400" dirty="0"/>
              <a:t> </a:t>
            </a:r>
            <a:r>
              <a:rPr sz="2400" dirty="0"/>
              <a:t> (60)</a:t>
            </a:r>
          </a:p>
          <a:p>
            <a:pPr marL="1506361" lvl="2" indent="-617361" algn="l">
              <a:buSzPct val="75000"/>
              <a:buChar char="•"/>
              <a:defRPr sz="3800"/>
            </a:pPr>
            <a:r>
              <a:rPr sz="2000" dirty="0"/>
              <a:t>54 are Python!</a:t>
            </a:r>
          </a:p>
          <a:p>
            <a:pPr marL="1061861" lvl="1" indent="-617361" algn="l">
              <a:buSzPct val="75000"/>
              <a:buChar char="•"/>
              <a:defRPr sz="5200" b="1">
                <a:solidFill>
                  <a:schemeClr val="accent1"/>
                </a:solidFill>
                <a:latin typeface="Helvetica"/>
                <a:ea typeface="Helvetica"/>
                <a:cs typeface="Helvetica"/>
                <a:sym typeface="Helvetica"/>
              </a:defRPr>
            </a:pPr>
            <a:r>
              <a:rPr sz="2400" dirty="0">
                <a:solidFill>
                  <a:schemeClr val="accent4"/>
                </a:solidFill>
                <a:latin typeface="Calibri" panose="020F0502020204030204" pitchFamily="34" charset="0"/>
                <a:cs typeface="Calibri" panose="020F0502020204030204" pitchFamily="34" charset="0"/>
              </a:rPr>
              <a:t>C/C++</a:t>
            </a:r>
            <a:r>
              <a:rPr sz="2400" b="0" dirty="0">
                <a:solidFill>
                  <a:schemeClr val="accent4"/>
                </a:solidFill>
                <a:latin typeface="Calibri" panose="020F0502020204030204" pitchFamily="34" charset="0"/>
                <a:cs typeface="Calibri" panose="020F0502020204030204" pitchFamily="34" charset="0"/>
                <a:sym typeface="Helvetica Light"/>
              </a:rPr>
              <a:t>                 </a:t>
            </a:r>
            <a:r>
              <a:rPr lang="en-US" sz="2400" b="0" dirty="0">
                <a:solidFill>
                  <a:schemeClr val="accent4"/>
                </a:solidFill>
                <a:latin typeface="Calibri" panose="020F0502020204030204" pitchFamily="34" charset="0"/>
                <a:cs typeface="Calibri" panose="020F0502020204030204" pitchFamily="34" charset="0"/>
                <a:sym typeface="Helvetica Light"/>
              </a:rPr>
              <a:t>      </a:t>
            </a:r>
            <a:r>
              <a:rPr sz="2400" b="0" dirty="0">
                <a:solidFill>
                  <a:schemeClr val="accent4"/>
                </a:solidFill>
                <a:latin typeface="Calibri" panose="020F0502020204030204" pitchFamily="34" charset="0"/>
                <a:cs typeface="Calibri" panose="020F0502020204030204" pitchFamily="34" charset="0"/>
                <a:sym typeface="Helvetica Light"/>
              </a:rPr>
              <a:t>    </a:t>
            </a:r>
            <a:r>
              <a:rPr sz="2400" b="0" dirty="0">
                <a:solidFill>
                  <a:srgbClr val="FFFFFF"/>
                </a:solidFill>
                <a:latin typeface="Calibri" panose="020F0502020204030204" pitchFamily="34" charset="0"/>
                <a:cs typeface="Calibri" panose="020F0502020204030204" pitchFamily="34" charset="0"/>
                <a:sym typeface="Helvetica Light"/>
              </a:rPr>
              <a:t>(21)</a:t>
            </a:r>
          </a:p>
        </p:txBody>
      </p:sp>
      <p:pic>
        <p:nvPicPr>
          <p:cNvPr id="5" name="Image" descr="Image">
            <a:extLst>
              <a:ext uri="{FF2B5EF4-FFF2-40B4-BE49-F238E27FC236}">
                <a16:creationId xmlns:a16="http://schemas.microsoft.com/office/drawing/2014/main" id="{97B5EE7E-602C-C236-6771-7A384D843DFE}"/>
              </a:ext>
            </a:extLst>
          </p:cNvPr>
          <p:cNvPicPr>
            <a:picLocks noChangeAspect="1"/>
          </p:cNvPicPr>
          <p:nvPr/>
        </p:nvPicPr>
        <p:blipFill>
          <a:blip r:embed="rId2"/>
          <a:stretch>
            <a:fillRect/>
          </a:stretch>
        </p:blipFill>
        <p:spPr>
          <a:xfrm>
            <a:off x="342254" y="383225"/>
            <a:ext cx="6043048" cy="6097350"/>
          </a:xfrm>
          <a:prstGeom prst="rect">
            <a:avLst/>
          </a:prstGeom>
          <a:ln w="12700">
            <a:miter lim="400000"/>
          </a:ln>
        </p:spPr>
      </p:pic>
    </p:spTree>
    <p:extLst>
      <p:ext uri="{BB962C8B-B14F-4D97-AF65-F5344CB8AC3E}">
        <p14:creationId xmlns:p14="http://schemas.microsoft.com/office/powerpoint/2010/main" val="174444136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Four Core Analyses</a:t>
            </a:r>
          </a:p>
        </p:txBody>
      </p:sp>
      <p:sp>
        <p:nvSpPr>
          <p:cNvPr id="7" name="Content Placeholder 6">
            <a:extLst>
              <a:ext uri="{FF2B5EF4-FFF2-40B4-BE49-F238E27FC236}">
                <a16:creationId xmlns:a16="http://schemas.microsoft.com/office/drawing/2014/main" id="{DACE0D98-9F1E-5DF1-86DE-B6297A673C41}"/>
              </a:ext>
            </a:extLst>
          </p:cNvPr>
          <p:cNvSpPr>
            <a:spLocks noGrp="1"/>
          </p:cNvSpPr>
          <p:nvPr>
            <p:ph idx="1"/>
          </p:nvPr>
        </p:nvSpPr>
        <p:spPr>
          <a:xfrm>
            <a:off x="838200" y="4851398"/>
            <a:ext cx="10515600" cy="1325564"/>
          </a:xfrm>
        </p:spPr>
        <p:txBody>
          <a:bodyPr/>
          <a:lstStyle/>
          <a:p>
            <a:pPr marL="0" indent="0">
              <a:buNone/>
            </a:pPr>
            <a:r>
              <a:rPr lang="en-US" dirty="0"/>
              <a:t>All four use the same general approach: select candidate factors, test all subsets, pick the best model via AIC</a:t>
            </a:r>
          </a:p>
          <a:p>
            <a:endParaRPr lang="en-US" dirty="0"/>
          </a:p>
        </p:txBody>
      </p:sp>
      <p:graphicFrame>
        <p:nvGraphicFramePr>
          <p:cNvPr id="8" name="Content Placeholder 5">
            <a:extLst>
              <a:ext uri="{FF2B5EF4-FFF2-40B4-BE49-F238E27FC236}">
                <a16:creationId xmlns:a16="http://schemas.microsoft.com/office/drawing/2014/main" id="{E1FD533F-721D-33A9-1291-511F615DFE08}"/>
              </a:ext>
            </a:extLst>
          </p:cNvPr>
          <p:cNvGraphicFramePr>
            <a:graphicFrameLocks/>
          </p:cNvGraphicFramePr>
          <p:nvPr/>
        </p:nvGraphicFramePr>
        <p:xfrm>
          <a:off x="1433886" y="1913324"/>
          <a:ext cx="9324230" cy="2438400"/>
        </p:xfrm>
        <a:graphic>
          <a:graphicData uri="http://schemas.openxmlformats.org/drawingml/2006/table">
            <a:tbl>
              <a:tblPr firstRow="1" bandRow="1">
                <a:tableStyleId>{5C22544A-7EE6-4342-B048-85BDC9FD1C3A}</a:tableStyleId>
              </a:tblPr>
              <a:tblGrid>
                <a:gridCol w="768627">
                  <a:extLst>
                    <a:ext uri="{9D8B030D-6E8A-4147-A177-3AD203B41FA5}">
                      <a16:colId xmlns:a16="http://schemas.microsoft.com/office/drawing/2014/main" val="20000"/>
                    </a:ext>
                  </a:extLst>
                </a:gridCol>
                <a:gridCol w="4367916">
                  <a:extLst>
                    <a:ext uri="{9D8B030D-6E8A-4147-A177-3AD203B41FA5}">
                      <a16:colId xmlns:a16="http://schemas.microsoft.com/office/drawing/2014/main" val="20001"/>
                    </a:ext>
                  </a:extLst>
                </a:gridCol>
                <a:gridCol w="2703444">
                  <a:extLst>
                    <a:ext uri="{9D8B030D-6E8A-4147-A177-3AD203B41FA5}">
                      <a16:colId xmlns:a16="http://schemas.microsoft.com/office/drawing/2014/main" val="20002"/>
                    </a:ext>
                  </a:extLst>
                </a:gridCol>
                <a:gridCol w="1484243">
                  <a:extLst>
                    <a:ext uri="{9D8B030D-6E8A-4147-A177-3AD203B41FA5}">
                      <a16:colId xmlns:a16="http://schemas.microsoft.com/office/drawing/2014/main" val="20003"/>
                    </a:ext>
                  </a:extLst>
                </a:gridCol>
              </a:tblGrid>
              <a:tr h="487680">
                <a:tc>
                  <a:txBody>
                    <a:bodyPr/>
                    <a:lstStyle/>
                    <a:p>
                      <a:pPr marL="0" lvl="0" indent="0">
                        <a:buNone/>
                      </a:pPr>
                      <a:r>
                        <a:rPr sz="2400" dirty="0"/>
                        <a:t>#</a:t>
                      </a:r>
                    </a:p>
                  </a:txBody>
                  <a:tcPr marL="121920" marR="121920" marT="60960" marB="60960"/>
                </a:tc>
                <a:tc>
                  <a:txBody>
                    <a:bodyPr/>
                    <a:lstStyle/>
                    <a:p>
                      <a:pPr marL="0" lvl="0" indent="0">
                        <a:buNone/>
                      </a:pPr>
                      <a:r>
                        <a:rPr sz="2400" dirty="0"/>
                        <a:t>Outcome Variable</a:t>
                      </a:r>
                    </a:p>
                  </a:txBody>
                  <a:tcPr marL="121920" marR="121920" marT="60960" marB="60960"/>
                </a:tc>
                <a:tc>
                  <a:txBody>
                    <a:bodyPr/>
                    <a:lstStyle/>
                    <a:p>
                      <a:pPr marL="0" lvl="0" indent="0">
                        <a:buNone/>
                      </a:pPr>
                      <a:r>
                        <a:rPr sz="2400"/>
                        <a:t>Model Type</a:t>
                      </a:r>
                    </a:p>
                  </a:txBody>
                  <a:tcPr marL="121920" marR="121920" marT="60960" marB="60960"/>
                </a:tc>
                <a:tc>
                  <a:txBody>
                    <a:bodyPr/>
                    <a:lstStyle/>
                    <a:p>
                      <a:pPr marL="0" lvl="0" indent="0">
                        <a:buNone/>
                      </a:pPr>
                      <a:r>
                        <a:rPr sz="2400"/>
                        <a:t>Table</a:t>
                      </a:r>
                    </a:p>
                  </a:txBody>
                  <a:tcPr marL="121920" marR="121920" marT="60960" marB="60960"/>
                </a:tc>
                <a:extLst>
                  <a:ext uri="{0D108BD9-81ED-4DB2-BD59-A6C34878D82A}">
                    <a16:rowId xmlns:a16="http://schemas.microsoft.com/office/drawing/2014/main" val="10000"/>
                  </a:ext>
                </a:extLst>
              </a:tr>
              <a:tr h="487680">
                <a:tc>
                  <a:txBody>
                    <a:bodyPr/>
                    <a:lstStyle/>
                    <a:p>
                      <a:pPr marL="0" lvl="0" indent="0">
                        <a:buNone/>
                      </a:pPr>
                      <a:r>
                        <a:rPr sz="2400" dirty="0"/>
                        <a:t>1</a:t>
                      </a:r>
                    </a:p>
                  </a:txBody>
                  <a:tcPr marL="121920" marR="121920" marT="60960" marB="60960"/>
                </a:tc>
                <a:tc>
                  <a:txBody>
                    <a:bodyPr/>
                    <a:lstStyle/>
                    <a:p>
                      <a:pPr marL="0" lvl="0" indent="0">
                        <a:buNone/>
                      </a:pPr>
                      <a:r>
                        <a:rPr sz="2400"/>
                        <a:t>Ship score (continuous)</a:t>
                      </a:r>
                    </a:p>
                  </a:txBody>
                  <a:tcPr marL="121920" marR="121920" marT="60960" marB="60960"/>
                </a:tc>
                <a:tc>
                  <a:txBody>
                    <a:bodyPr/>
                    <a:lstStyle/>
                    <a:p>
                      <a:pPr marL="0" lvl="0" indent="0">
                        <a:buNone/>
                      </a:pPr>
                      <a:r>
                        <a:rPr sz="2400"/>
                        <a:t>Linear regression</a:t>
                      </a:r>
                    </a:p>
                  </a:txBody>
                  <a:tcPr marL="121920" marR="121920" marT="60960" marB="60960"/>
                </a:tc>
                <a:tc>
                  <a:txBody>
                    <a:bodyPr/>
                    <a:lstStyle/>
                    <a:p>
                      <a:pPr marL="0" lvl="0" indent="0">
                        <a:buNone/>
                      </a:pPr>
                      <a:r>
                        <a:rPr sz="2400"/>
                        <a:t>Table 5</a:t>
                      </a:r>
                    </a:p>
                  </a:txBody>
                  <a:tcPr marL="121920" marR="121920" marT="60960" marB="60960"/>
                </a:tc>
                <a:extLst>
                  <a:ext uri="{0D108BD9-81ED-4DB2-BD59-A6C34878D82A}">
                    <a16:rowId xmlns:a16="http://schemas.microsoft.com/office/drawing/2014/main" val="10001"/>
                  </a:ext>
                </a:extLst>
              </a:tr>
              <a:tr h="487680">
                <a:tc>
                  <a:txBody>
                    <a:bodyPr/>
                    <a:lstStyle/>
                    <a:p>
                      <a:pPr marL="0" lvl="0" indent="0">
                        <a:buNone/>
                      </a:pPr>
                      <a:r>
                        <a:rPr sz="2400"/>
                        <a:t>2</a:t>
                      </a:r>
                    </a:p>
                  </a:txBody>
                  <a:tcPr marL="121920" marR="121920" marT="60960" marB="60960"/>
                </a:tc>
                <a:tc>
                  <a:txBody>
                    <a:bodyPr/>
                    <a:lstStyle/>
                    <a:p>
                      <a:pPr marL="0" lvl="0" indent="0">
                        <a:buNone/>
                      </a:pPr>
                      <a:r>
                        <a:rPr sz="2400"/>
                        <a:t>Security bug found? (binary)</a:t>
                      </a:r>
                    </a:p>
                  </a:txBody>
                  <a:tcPr marL="121920" marR="121920" marT="60960" marB="60960"/>
                </a:tc>
                <a:tc>
                  <a:txBody>
                    <a:bodyPr/>
                    <a:lstStyle/>
                    <a:p>
                      <a:pPr marL="0" lvl="0" indent="0">
                        <a:buNone/>
                      </a:pPr>
                      <a:r>
                        <a:rPr sz="2400"/>
                        <a:t>Logistic regression</a:t>
                      </a:r>
                    </a:p>
                  </a:txBody>
                  <a:tcPr marL="121920" marR="121920" marT="60960" marB="60960"/>
                </a:tc>
                <a:tc>
                  <a:txBody>
                    <a:bodyPr/>
                    <a:lstStyle/>
                    <a:p>
                      <a:pPr marL="0" lvl="0" indent="0">
                        <a:buNone/>
                      </a:pPr>
                      <a:r>
                        <a:rPr sz="2400"/>
                        <a:t>Table 7</a:t>
                      </a:r>
                    </a:p>
                  </a:txBody>
                  <a:tcPr marL="121920" marR="121920" marT="60960" marB="60960"/>
                </a:tc>
                <a:extLst>
                  <a:ext uri="{0D108BD9-81ED-4DB2-BD59-A6C34878D82A}">
                    <a16:rowId xmlns:a16="http://schemas.microsoft.com/office/drawing/2014/main" val="10002"/>
                  </a:ext>
                </a:extLst>
              </a:tr>
              <a:tr h="487680">
                <a:tc>
                  <a:txBody>
                    <a:bodyPr/>
                    <a:lstStyle/>
                    <a:p>
                      <a:pPr marL="0" lvl="0" indent="0">
                        <a:buNone/>
                      </a:pPr>
                      <a:r>
                        <a:rPr sz="2400"/>
                        <a:t>3</a:t>
                      </a:r>
                    </a:p>
                  </a:txBody>
                  <a:tcPr marL="121920" marR="121920" marT="60960" marB="60960"/>
                </a:tc>
                <a:tc>
                  <a:txBody>
                    <a:bodyPr/>
                    <a:lstStyle/>
                    <a:p>
                      <a:pPr marL="0" lvl="0" indent="0">
                        <a:buNone/>
                      </a:pPr>
                      <a:r>
                        <a:rPr sz="2400"/>
                        <a:t>Break-it score (continuous)</a:t>
                      </a:r>
                    </a:p>
                  </a:txBody>
                  <a:tcPr marL="121920" marR="121920" marT="60960" marB="60960"/>
                </a:tc>
                <a:tc>
                  <a:txBody>
                    <a:bodyPr/>
                    <a:lstStyle/>
                    <a:p>
                      <a:pPr marL="0" lvl="0" indent="0">
                        <a:buNone/>
                      </a:pPr>
                      <a:r>
                        <a:rPr sz="2400"/>
                        <a:t>Linear regression</a:t>
                      </a:r>
                    </a:p>
                  </a:txBody>
                  <a:tcPr marL="121920" marR="121920" marT="60960" marB="60960"/>
                </a:tc>
                <a:tc>
                  <a:txBody>
                    <a:bodyPr/>
                    <a:lstStyle/>
                    <a:p>
                      <a:pPr marL="0" lvl="0" indent="0">
                        <a:buNone/>
                      </a:pPr>
                      <a:r>
                        <a:rPr sz="2400"/>
                        <a:t>Table 10</a:t>
                      </a:r>
                    </a:p>
                  </a:txBody>
                  <a:tcPr marL="121920" marR="121920" marT="60960" marB="60960"/>
                </a:tc>
                <a:extLst>
                  <a:ext uri="{0D108BD9-81ED-4DB2-BD59-A6C34878D82A}">
                    <a16:rowId xmlns:a16="http://schemas.microsoft.com/office/drawing/2014/main" val="10003"/>
                  </a:ext>
                </a:extLst>
              </a:tr>
              <a:tr h="487680">
                <a:tc>
                  <a:txBody>
                    <a:bodyPr/>
                    <a:lstStyle/>
                    <a:p>
                      <a:pPr marL="0" lvl="0" indent="0">
                        <a:buNone/>
                      </a:pPr>
                      <a:r>
                        <a:rPr sz="2400"/>
                        <a:t>4</a:t>
                      </a:r>
                    </a:p>
                  </a:txBody>
                  <a:tcPr marL="121920" marR="121920" marT="60960" marB="60960"/>
                </a:tc>
                <a:tc>
                  <a:txBody>
                    <a:bodyPr/>
                    <a:lstStyle/>
                    <a:p>
                      <a:pPr marL="0" lvl="0" indent="0">
                        <a:buNone/>
                      </a:pPr>
                      <a:r>
                        <a:rPr sz="2400"/>
                        <a:t>Security bug count (continuous)</a:t>
                      </a:r>
                    </a:p>
                  </a:txBody>
                  <a:tcPr marL="121920" marR="121920" marT="60960" marB="60960"/>
                </a:tc>
                <a:tc>
                  <a:txBody>
                    <a:bodyPr/>
                    <a:lstStyle/>
                    <a:p>
                      <a:pPr marL="0" lvl="0" indent="0">
                        <a:buNone/>
                      </a:pPr>
                      <a:r>
                        <a:rPr sz="2400"/>
                        <a:t>Linear regression</a:t>
                      </a:r>
                    </a:p>
                  </a:txBody>
                  <a:tcPr marL="121920" marR="121920" marT="60960" marB="60960"/>
                </a:tc>
                <a:tc>
                  <a:txBody>
                    <a:bodyPr/>
                    <a:lstStyle/>
                    <a:p>
                      <a:pPr marL="0" lvl="0" indent="0">
                        <a:buNone/>
                      </a:pPr>
                      <a:r>
                        <a:rPr sz="2400" dirty="0"/>
                        <a:t>Table 11</a:t>
                      </a:r>
                    </a:p>
                  </a:txBody>
                  <a:tcPr marL="121920" marR="121920" marT="60960" marB="60960"/>
                </a:tc>
                <a:extLst>
                  <a:ext uri="{0D108BD9-81ED-4DB2-BD59-A6C34878D82A}">
                    <a16:rowId xmlns:a16="http://schemas.microsoft.com/office/drawing/2014/main" val="10004"/>
                  </a:ext>
                </a:extLst>
              </a:tr>
            </a:tbl>
          </a:graphicData>
        </a:graphic>
      </p:graphicFrame>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Ship Score Model (Table 5)</a:t>
            </a:r>
          </a:p>
        </p:txBody>
      </p:sp>
      <p:sp>
        <p:nvSpPr>
          <p:cNvPr id="3" name="Content Placeholder 2"/>
          <p:cNvSpPr>
            <a:spLocks noGrp="1"/>
          </p:cNvSpPr>
          <p:nvPr>
            <p:ph idx="1"/>
          </p:nvPr>
        </p:nvSpPr>
        <p:spPr/>
        <p:txBody>
          <a:bodyPr>
            <a:normAutofit/>
          </a:bodyPr>
          <a:lstStyle/>
          <a:p>
            <a:pPr marL="0" indent="0">
              <a:buNone/>
            </a:pPr>
            <a:r>
              <a:rPr b="1" dirty="0"/>
              <a:t>Outcome:</a:t>
            </a:r>
            <a:r>
              <a:rPr dirty="0"/>
              <a:t> Build-it team’s ship score (continuous, points-based)</a:t>
            </a:r>
          </a:p>
        </p:txBody>
      </p:sp>
      <p:pic>
        <p:nvPicPr>
          <p:cNvPr id="4" name="Picture 3">
            <a:extLst>
              <a:ext uri="{FF2B5EF4-FFF2-40B4-BE49-F238E27FC236}">
                <a16:creationId xmlns:a16="http://schemas.microsoft.com/office/drawing/2014/main" id="{D795D325-9935-9919-5338-B75F7F06F434}"/>
              </a:ext>
            </a:extLst>
          </p:cNvPr>
          <p:cNvPicPr>
            <a:picLocks noChangeAspect="1"/>
          </p:cNvPicPr>
          <p:nvPr/>
        </p:nvPicPr>
        <p:blipFill>
          <a:blip r:embed="rId3"/>
          <a:stretch>
            <a:fillRect/>
          </a:stretch>
        </p:blipFill>
        <p:spPr>
          <a:xfrm>
            <a:off x="4524150" y="2432503"/>
            <a:ext cx="7224605" cy="3744460"/>
          </a:xfrm>
          <a:prstGeom prst="rect">
            <a:avLst/>
          </a:prstGeom>
        </p:spPr>
      </p:pic>
      <p:sp>
        <p:nvSpPr>
          <p:cNvPr id="7" name="TextBox 6">
            <a:extLst>
              <a:ext uri="{FF2B5EF4-FFF2-40B4-BE49-F238E27FC236}">
                <a16:creationId xmlns:a16="http://schemas.microsoft.com/office/drawing/2014/main" id="{2456245F-1684-4445-8D6E-DAFC295346E4}"/>
              </a:ext>
            </a:extLst>
          </p:cNvPr>
          <p:cNvSpPr txBox="1"/>
          <p:nvPr/>
        </p:nvSpPr>
        <p:spPr>
          <a:xfrm>
            <a:off x="10278387" y="6176964"/>
            <a:ext cx="6096000" cy="461665"/>
          </a:xfrm>
          <a:prstGeom prst="rect">
            <a:avLst/>
          </a:prstGeom>
          <a:noFill/>
        </p:spPr>
        <p:txBody>
          <a:bodyPr wrap="square">
            <a:spAutoFit/>
          </a:bodyPr>
          <a:lstStyle/>
          <a:p>
            <a:r>
              <a:rPr lang="en-US" sz="2400" dirty="0"/>
              <a:t>R² = 0.232</a:t>
            </a:r>
          </a:p>
        </p:txBody>
      </p:sp>
      <p:sp>
        <p:nvSpPr>
          <p:cNvPr id="8" name="TextBox 7">
            <a:extLst>
              <a:ext uri="{FF2B5EF4-FFF2-40B4-BE49-F238E27FC236}">
                <a16:creationId xmlns:a16="http://schemas.microsoft.com/office/drawing/2014/main" id="{FFD7C74B-6E2D-4E77-E04A-7E80111D7C49}"/>
              </a:ext>
            </a:extLst>
          </p:cNvPr>
          <p:cNvSpPr txBox="1"/>
          <p:nvPr/>
        </p:nvSpPr>
        <p:spPr>
          <a:xfrm>
            <a:off x="969995" y="3625093"/>
            <a:ext cx="3193312" cy="1569660"/>
          </a:xfrm>
          <a:prstGeom prst="rect">
            <a:avLst/>
          </a:prstGeom>
          <a:solidFill>
            <a:schemeClr val="accent4">
              <a:lumMod val="20000"/>
              <a:lumOff val="80000"/>
            </a:schemeClr>
          </a:solidFill>
          <a:ln>
            <a:solidFill>
              <a:schemeClr val="accent1"/>
            </a:solidFill>
          </a:ln>
        </p:spPr>
        <p:txBody>
          <a:bodyPr wrap="square">
            <a:spAutoFit/>
          </a:bodyPr>
          <a:lstStyle/>
          <a:p>
            <a:r>
              <a:rPr lang="en-US" sz="2400" dirty="0">
                <a:solidFill>
                  <a:schemeClr val="bg1"/>
                </a:solidFill>
              </a:rPr>
              <a:t>C/C++ teams scored </a:t>
            </a:r>
            <a:br>
              <a:rPr lang="en-US" sz="2400" dirty="0">
                <a:solidFill>
                  <a:schemeClr val="bg1"/>
                </a:solidFill>
              </a:rPr>
            </a:br>
            <a:r>
              <a:rPr lang="en-US" sz="2400" dirty="0">
                <a:solidFill>
                  <a:schemeClr val="bg1"/>
                </a:solidFill>
              </a:rPr>
              <a:t>~113–133 points higher </a:t>
            </a:r>
            <a:br>
              <a:rPr lang="en-US" sz="2400" dirty="0">
                <a:solidFill>
                  <a:schemeClr val="bg1"/>
                </a:solidFill>
              </a:rPr>
            </a:br>
            <a:r>
              <a:rPr lang="en-US" sz="2400" dirty="0">
                <a:solidFill>
                  <a:schemeClr val="bg1"/>
                </a:solidFill>
              </a:rPr>
              <a:t>than other language </a:t>
            </a:r>
            <a:br>
              <a:rPr lang="en-US" sz="2400" dirty="0">
                <a:solidFill>
                  <a:schemeClr val="bg1"/>
                </a:solidFill>
              </a:rPr>
            </a:br>
            <a:r>
              <a:rPr lang="en-US" sz="2400" dirty="0">
                <a:solidFill>
                  <a:schemeClr val="bg1"/>
                </a:solidFill>
              </a:rPr>
              <a:t>categories </a:t>
            </a:r>
          </a:p>
        </p:txBody>
      </p:sp>
      <p:cxnSp>
        <p:nvCxnSpPr>
          <p:cNvPr id="9" name="Straight Arrow Connector 8">
            <a:extLst>
              <a:ext uri="{FF2B5EF4-FFF2-40B4-BE49-F238E27FC236}">
                <a16:creationId xmlns:a16="http://schemas.microsoft.com/office/drawing/2014/main" id="{5C276E45-80E1-CD41-5481-8BE6DE948F0D}"/>
              </a:ext>
            </a:extLst>
          </p:cNvPr>
          <p:cNvCxnSpPr>
            <a:cxnSpLocks/>
            <a:stCxn id="8" idx="3"/>
          </p:cNvCxnSpPr>
          <p:nvPr/>
        </p:nvCxnSpPr>
        <p:spPr>
          <a:xfrm>
            <a:off x="4163307" y="4409923"/>
            <a:ext cx="3031314" cy="15872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Security Bug Model (Table 7)</a:t>
            </a:r>
          </a:p>
        </p:txBody>
      </p:sp>
      <p:sp>
        <p:nvSpPr>
          <p:cNvPr id="3" name="Content Placeholder 2"/>
          <p:cNvSpPr>
            <a:spLocks noGrp="1"/>
          </p:cNvSpPr>
          <p:nvPr>
            <p:ph idx="1"/>
          </p:nvPr>
        </p:nvSpPr>
        <p:spPr/>
        <p:txBody>
          <a:bodyPr>
            <a:normAutofit/>
          </a:bodyPr>
          <a:lstStyle/>
          <a:p>
            <a:pPr marL="0" indent="0">
              <a:buNone/>
            </a:pPr>
            <a:r>
              <a:rPr b="1" dirty="0"/>
              <a:t>Outcome:</a:t>
            </a:r>
            <a:r>
              <a:rPr dirty="0"/>
              <a:t> Was a security bug found in this team’s submission? </a:t>
            </a:r>
          </a:p>
          <a:p>
            <a:pPr marL="0" indent="0">
              <a:buNone/>
            </a:pPr>
            <a:r>
              <a:rPr lang="en-US" dirty="0"/>
              <a:t>So:</a:t>
            </a:r>
            <a:r>
              <a:rPr b="1" dirty="0"/>
              <a:t> logistic regression</a:t>
            </a:r>
            <a:endParaRPr lang="en-US" b="1" dirty="0"/>
          </a:p>
          <a:p>
            <a:pPr lvl="0"/>
            <a:endParaRPr dirty="0"/>
          </a:p>
        </p:txBody>
      </p:sp>
      <p:pic>
        <p:nvPicPr>
          <p:cNvPr id="5" name="Picture 4">
            <a:extLst>
              <a:ext uri="{FF2B5EF4-FFF2-40B4-BE49-F238E27FC236}">
                <a16:creationId xmlns:a16="http://schemas.microsoft.com/office/drawing/2014/main" id="{4D9C31C1-B1C7-F307-9607-574DA8390A3F}"/>
              </a:ext>
            </a:extLst>
          </p:cNvPr>
          <p:cNvPicPr>
            <a:picLocks noChangeAspect="1"/>
          </p:cNvPicPr>
          <p:nvPr/>
        </p:nvPicPr>
        <p:blipFill>
          <a:blip r:embed="rId3"/>
          <a:stretch>
            <a:fillRect/>
          </a:stretch>
        </p:blipFill>
        <p:spPr>
          <a:xfrm>
            <a:off x="4736181" y="2432503"/>
            <a:ext cx="6978312" cy="3744460"/>
          </a:xfrm>
          <a:prstGeom prst="rect">
            <a:avLst/>
          </a:prstGeom>
        </p:spPr>
      </p:pic>
      <p:sp>
        <p:nvSpPr>
          <p:cNvPr id="7" name="TextBox 6">
            <a:extLst>
              <a:ext uri="{FF2B5EF4-FFF2-40B4-BE49-F238E27FC236}">
                <a16:creationId xmlns:a16="http://schemas.microsoft.com/office/drawing/2014/main" id="{58FC66B6-725C-5A1C-705D-4664FC942BC8}"/>
              </a:ext>
            </a:extLst>
          </p:cNvPr>
          <p:cNvSpPr txBox="1"/>
          <p:nvPr/>
        </p:nvSpPr>
        <p:spPr>
          <a:xfrm>
            <a:off x="8868356" y="6176964"/>
            <a:ext cx="6096000" cy="461665"/>
          </a:xfrm>
          <a:prstGeom prst="rect">
            <a:avLst/>
          </a:prstGeom>
          <a:noFill/>
        </p:spPr>
        <p:txBody>
          <a:bodyPr wrap="square">
            <a:spAutoFit/>
          </a:bodyPr>
          <a:lstStyle/>
          <a:p>
            <a:r>
              <a:rPr lang="en-US" sz="2400" dirty="0"/>
              <a:t>Nagelkerke R² = 0.619</a:t>
            </a:r>
          </a:p>
        </p:txBody>
      </p:sp>
      <p:sp>
        <p:nvSpPr>
          <p:cNvPr id="9" name="TextBox 8">
            <a:extLst>
              <a:ext uri="{FF2B5EF4-FFF2-40B4-BE49-F238E27FC236}">
                <a16:creationId xmlns:a16="http://schemas.microsoft.com/office/drawing/2014/main" id="{2E6E88DD-EDB4-F839-6799-24B74B6ED494}"/>
              </a:ext>
            </a:extLst>
          </p:cNvPr>
          <p:cNvSpPr txBox="1"/>
          <p:nvPr/>
        </p:nvSpPr>
        <p:spPr>
          <a:xfrm>
            <a:off x="1021403" y="4455803"/>
            <a:ext cx="3193312" cy="1569660"/>
          </a:xfrm>
          <a:prstGeom prst="rect">
            <a:avLst/>
          </a:prstGeom>
          <a:solidFill>
            <a:schemeClr val="accent4">
              <a:lumMod val="20000"/>
              <a:lumOff val="80000"/>
            </a:schemeClr>
          </a:solidFill>
          <a:ln>
            <a:solidFill>
              <a:schemeClr val="accent1"/>
            </a:solidFill>
          </a:ln>
        </p:spPr>
        <p:txBody>
          <a:bodyPr wrap="square">
            <a:spAutoFit/>
          </a:bodyPr>
          <a:lstStyle/>
          <a:p>
            <a:r>
              <a:rPr lang="en-US" sz="2400" dirty="0">
                <a:solidFill>
                  <a:schemeClr val="bg1"/>
                </a:solidFill>
              </a:rPr>
              <a:t>C/C++ submissions were </a:t>
            </a:r>
            <a:r>
              <a:rPr lang="en-US" sz="2400" b="1" dirty="0">
                <a:solidFill>
                  <a:schemeClr val="bg1"/>
                </a:solidFill>
              </a:rPr>
              <a:t>~11× more likely</a:t>
            </a:r>
            <a:r>
              <a:rPr lang="en-US" sz="2400" dirty="0">
                <a:solidFill>
                  <a:schemeClr val="bg1"/>
                </a:solidFill>
              </a:rPr>
              <a:t> to have a security bug (1/0.089 ≈ 11.2)</a:t>
            </a:r>
          </a:p>
        </p:txBody>
      </p:sp>
      <p:sp>
        <p:nvSpPr>
          <p:cNvPr id="11" name="TextBox 10">
            <a:extLst>
              <a:ext uri="{FF2B5EF4-FFF2-40B4-BE49-F238E27FC236}">
                <a16:creationId xmlns:a16="http://schemas.microsoft.com/office/drawing/2014/main" id="{C8C0E8A2-E782-7E1D-D3C6-C3C1D3BD9A64}"/>
              </a:ext>
            </a:extLst>
          </p:cNvPr>
          <p:cNvSpPr txBox="1"/>
          <p:nvPr/>
        </p:nvSpPr>
        <p:spPr>
          <a:xfrm>
            <a:off x="1021403" y="3038096"/>
            <a:ext cx="2810189" cy="1200329"/>
          </a:xfrm>
          <a:prstGeom prst="rect">
            <a:avLst/>
          </a:prstGeom>
          <a:solidFill>
            <a:schemeClr val="accent4">
              <a:lumMod val="20000"/>
              <a:lumOff val="80000"/>
            </a:schemeClr>
          </a:solidFill>
          <a:ln>
            <a:solidFill>
              <a:schemeClr val="accent1"/>
            </a:solidFill>
          </a:ln>
        </p:spPr>
        <p:txBody>
          <a:bodyPr wrap="square">
            <a:spAutoFit/>
          </a:bodyPr>
          <a:lstStyle/>
          <a:p>
            <a:pPr lvl="0"/>
            <a:r>
              <a:rPr lang="en-US" sz="2400" dirty="0">
                <a:solidFill>
                  <a:schemeClr val="bg1"/>
                </a:solidFill>
              </a:rPr>
              <a:t>ATM contest: vastly more security bugs than Secure Log</a:t>
            </a:r>
          </a:p>
        </p:txBody>
      </p:sp>
      <p:cxnSp>
        <p:nvCxnSpPr>
          <p:cNvPr id="13" name="Straight Arrow Connector 12">
            <a:extLst>
              <a:ext uri="{FF2B5EF4-FFF2-40B4-BE49-F238E27FC236}">
                <a16:creationId xmlns:a16="http://schemas.microsoft.com/office/drawing/2014/main" id="{05F1EEA6-76C2-0864-C437-60953B4E73F1}"/>
              </a:ext>
            </a:extLst>
          </p:cNvPr>
          <p:cNvCxnSpPr>
            <a:cxnSpLocks/>
          </p:cNvCxnSpPr>
          <p:nvPr/>
        </p:nvCxnSpPr>
        <p:spPr>
          <a:xfrm flipV="1">
            <a:off x="3831592" y="3419324"/>
            <a:ext cx="4166896" cy="20288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37AB0F8-F85C-46B0-5150-BD4230FF224C}"/>
              </a:ext>
            </a:extLst>
          </p:cNvPr>
          <p:cNvCxnSpPr>
            <a:cxnSpLocks/>
          </p:cNvCxnSpPr>
          <p:nvPr/>
        </p:nvCxnSpPr>
        <p:spPr>
          <a:xfrm flipV="1">
            <a:off x="4214715" y="4455803"/>
            <a:ext cx="4010623" cy="50138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Odds Ratios and Exponential Coefficients</a:t>
            </a:r>
          </a:p>
        </p:txBody>
      </p:sp>
      <p:sp>
        <p:nvSpPr>
          <p:cNvPr id="3" name="Content Placeholder 2"/>
          <p:cNvSpPr>
            <a:spLocks noGrp="1"/>
          </p:cNvSpPr>
          <p:nvPr>
            <p:ph idx="1"/>
          </p:nvPr>
        </p:nvSpPr>
        <p:spPr/>
        <p:txBody>
          <a:bodyPr>
            <a:normAutofit/>
          </a:bodyPr>
          <a:lstStyle/>
          <a:p>
            <a:pPr marL="0" indent="0">
              <a:buNone/>
            </a:pPr>
            <a:r>
              <a:rPr lang="en-US" b="1" dirty="0"/>
              <a:t>Recall:</a:t>
            </a:r>
            <a:endParaRPr b="1" dirty="0"/>
          </a:p>
          <a:p>
            <a:pPr lvl="0"/>
            <a:r>
              <a:rPr b="1" dirty="0"/>
              <a:t>Odds ratios (e</a:t>
            </a:r>
            <a:r>
              <a:rPr b="1" baseline="30000" dirty="0"/>
              <a:t>β</a:t>
            </a:r>
            <a:r>
              <a:rPr b="1" dirty="0"/>
              <a:t>)</a:t>
            </a:r>
            <a:r>
              <a:rPr dirty="0"/>
              <a:t> — The paper reports Exp(</a:t>
            </a:r>
            <a:r>
              <a:rPr dirty="0" err="1"/>
              <a:t>coef</a:t>
            </a:r>
            <a:r>
              <a:rPr dirty="0"/>
              <a:t>) and Exp CI column</a:t>
            </a:r>
            <a:r>
              <a:rPr lang="en-US" dirty="0"/>
              <a:t>s:</a:t>
            </a:r>
            <a:r>
              <a:rPr dirty="0"/>
              <a:t> </a:t>
            </a:r>
            <a:r>
              <a:rPr lang="en-US" dirty="0"/>
              <a:t>e</a:t>
            </a:r>
            <a:r>
              <a:rPr dirty="0"/>
              <a:t>xponentiated coefficients and their confidence intervals</a:t>
            </a:r>
          </a:p>
          <a:p>
            <a:pPr lvl="0"/>
            <a:r>
              <a:rPr b="1" dirty="0"/>
              <a:t>Interpreting direction</a:t>
            </a:r>
            <a:r>
              <a:rPr dirty="0"/>
              <a:t> —</a:t>
            </a:r>
            <a:r>
              <a:rPr lang="en-US" dirty="0"/>
              <a:t> E</a:t>
            </a:r>
            <a:r>
              <a:rPr dirty="0"/>
              <a:t>xp(</a:t>
            </a:r>
            <a:r>
              <a:rPr dirty="0" err="1"/>
              <a:t>coef</a:t>
            </a:r>
            <a:r>
              <a:rPr dirty="0"/>
              <a:t>) &lt; 1 </a:t>
            </a:r>
            <a:r>
              <a:rPr lang="en-US" dirty="0"/>
              <a:t>means</a:t>
            </a:r>
            <a:r>
              <a:rPr dirty="0"/>
              <a:t> </a:t>
            </a:r>
            <a:r>
              <a:rPr i="1" dirty="0"/>
              <a:t>lower</a:t>
            </a:r>
            <a:r>
              <a:rPr dirty="0"/>
              <a:t> likelihood</a:t>
            </a:r>
          </a:p>
          <a:p>
            <a:pPr lvl="0"/>
            <a:r>
              <a:rPr b="1" dirty="0"/>
              <a:t>Confidence intervals on odds ratios</a:t>
            </a:r>
            <a:r>
              <a:rPr dirty="0"/>
              <a:t> — Statically typed: [0.02, 0.51], entirely below 1, confirming the protective effect</a:t>
            </a:r>
          </a:p>
          <a:p>
            <a:pPr marL="0" indent="0">
              <a:buNone/>
            </a:pPr>
            <a:endParaRPr dirty="0"/>
          </a:p>
          <a:p>
            <a:pPr marL="0" indent="0">
              <a:buNone/>
            </a:pPr>
            <a:r>
              <a:rPr b="1" dirty="0"/>
              <a:t>Recall our pitfall:</a:t>
            </a:r>
            <a:r>
              <a:rPr dirty="0"/>
              <a:t> “Higher CVSS increases exploitation by 0.52” ❌</a:t>
            </a:r>
          </a:p>
          <a:p>
            <a:pPr marL="0" indent="0">
              <a:buNone/>
            </a:pPr>
            <a:r>
              <a:rPr dirty="0"/>
              <a:t>The paper correctly says “11× more likely” </a:t>
            </a:r>
            <a:r>
              <a:rPr lang="en-US" dirty="0"/>
              <a:t>and not the </a:t>
            </a:r>
            <a:r>
              <a:rPr dirty="0"/>
              <a:t>raw coefficient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7ECD8-1322-9496-3716-FCEC05EB6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F1BEC4-E834-90A3-5DC2-272DE03E8F8D}"/>
              </a:ext>
            </a:extLst>
          </p:cNvPr>
          <p:cNvSpPr>
            <a:spLocks noGrp="1"/>
          </p:cNvSpPr>
          <p:nvPr>
            <p:ph type="title"/>
          </p:nvPr>
        </p:nvSpPr>
        <p:spPr/>
        <p:txBody>
          <a:bodyPr/>
          <a:lstStyle/>
          <a:p>
            <a:r>
              <a:rPr lang="en-US" dirty="0"/>
              <a:t>Readings</a:t>
            </a:r>
          </a:p>
        </p:txBody>
      </p:sp>
      <p:pic>
        <p:nvPicPr>
          <p:cNvPr id="4" name="Picture 3">
            <a:extLst>
              <a:ext uri="{FF2B5EF4-FFF2-40B4-BE49-F238E27FC236}">
                <a16:creationId xmlns:a16="http://schemas.microsoft.com/office/drawing/2014/main" id="{3CEE3250-9C8F-5CFA-450F-FCB08A88FF8E}"/>
              </a:ext>
            </a:extLst>
          </p:cNvPr>
          <p:cNvPicPr>
            <a:picLocks noChangeAspect="1"/>
          </p:cNvPicPr>
          <p:nvPr/>
        </p:nvPicPr>
        <p:blipFill>
          <a:blip r:embed="rId3"/>
          <a:stretch>
            <a:fillRect/>
          </a:stretch>
        </p:blipFill>
        <p:spPr>
          <a:xfrm>
            <a:off x="6300618" y="1690688"/>
            <a:ext cx="5540798" cy="6290680"/>
          </a:xfrm>
          <a:prstGeom prst="rect">
            <a:avLst/>
          </a:prstGeom>
        </p:spPr>
      </p:pic>
      <p:pic>
        <p:nvPicPr>
          <p:cNvPr id="6" name="Picture 5">
            <a:extLst>
              <a:ext uri="{FF2B5EF4-FFF2-40B4-BE49-F238E27FC236}">
                <a16:creationId xmlns:a16="http://schemas.microsoft.com/office/drawing/2014/main" id="{F1ACB46F-B153-AABB-FE4D-8775174F9010}"/>
              </a:ext>
            </a:extLst>
          </p:cNvPr>
          <p:cNvPicPr>
            <a:picLocks noChangeAspect="1"/>
          </p:cNvPicPr>
          <p:nvPr/>
        </p:nvPicPr>
        <p:blipFill>
          <a:blip r:embed="rId4"/>
          <a:stretch>
            <a:fillRect/>
          </a:stretch>
        </p:blipFill>
        <p:spPr>
          <a:xfrm>
            <a:off x="387906" y="1690688"/>
            <a:ext cx="5731873" cy="6506255"/>
          </a:xfrm>
          <a:prstGeom prst="rect">
            <a:avLst/>
          </a:prstGeom>
        </p:spPr>
      </p:pic>
      <p:sp>
        <p:nvSpPr>
          <p:cNvPr id="3" name="TextBox 2">
            <a:extLst>
              <a:ext uri="{FF2B5EF4-FFF2-40B4-BE49-F238E27FC236}">
                <a16:creationId xmlns:a16="http://schemas.microsoft.com/office/drawing/2014/main" id="{755062F2-D2A8-B9DD-26E9-153787A2AD39}"/>
              </a:ext>
            </a:extLst>
          </p:cNvPr>
          <p:cNvSpPr txBox="1"/>
          <p:nvPr/>
        </p:nvSpPr>
        <p:spPr>
          <a:xfrm>
            <a:off x="6300618" y="1239863"/>
            <a:ext cx="1105367" cy="369332"/>
          </a:xfrm>
          <a:prstGeom prst="rect">
            <a:avLst/>
          </a:prstGeom>
          <a:noFill/>
        </p:spPr>
        <p:txBody>
          <a:bodyPr wrap="none" rtlCol="0">
            <a:spAutoFit/>
          </a:bodyPr>
          <a:lstStyle/>
          <a:p>
            <a:r>
              <a:rPr lang="en-US" dirty="0"/>
              <a:t>(optional)</a:t>
            </a:r>
          </a:p>
        </p:txBody>
      </p:sp>
    </p:spTree>
    <p:extLst>
      <p:ext uri="{BB962C8B-B14F-4D97-AF65-F5344CB8AC3E}">
        <p14:creationId xmlns:p14="http://schemas.microsoft.com/office/powerpoint/2010/main" val="196003329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Break-it Models (Tables 10 and 11)</a:t>
            </a:r>
          </a:p>
        </p:txBody>
      </p:sp>
      <p:sp>
        <p:nvSpPr>
          <p:cNvPr id="4" name="Text Placeholder 3"/>
          <p:cNvSpPr>
            <a:spLocks noGrp="1"/>
          </p:cNvSpPr>
          <p:nvPr>
            <p:ph idx="1"/>
          </p:nvPr>
        </p:nvSpPr>
        <p:spPr/>
        <p:txBody>
          <a:bodyPr/>
          <a:lstStyle/>
          <a:p>
            <a:pPr marL="0" indent="0">
              <a:buNone/>
            </a:pPr>
            <a:r>
              <a:rPr b="1" dirty="0"/>
              <a:t>Two more linear regressions, now for the breaking phase</a:t>
            </a: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lgn="ctr">
              <a:buNone/>
            </a:pPr>
            <a:r>
              <a:rPr lang="en-US" dirty="0"/>
              <a:t>R² = 0.15 and R² = 0.203 respectively</a:t>
            </a:r>
          </a:p>
        </p:txBody>
      </p:sp>
      <p:graphicFrame>
        <p:nvGraphicFramePr>
          <p:cNvPr id="7" name="Content Placeholder 5">
            <a:extLst>
              <a:ext uri="{FF2B5EF4-FFF2-40B4-BE49-F238E27FC236}">
                <a16:creationId xmlns:a16="http://schemas.microsoft.com/office/drawing/2014/main" id="{84427451-14E1-9A07-7C44-CBD62AB41A6E}"/>
              </a:ext>
            </a:extLst>
          </p:cNvPr>
          <p:cNvGraphicFramePr>
            <a:graphicFrameLocks/>
          </p:cNvGraphicFramePr>
          <p:nvPr>
            <p:extLst>
              <p:ext uri="{D42A27DB-BD31-4B8C-83A1-F6EECF244321}">
                <p14:modId xmlns:p14="http://schemas.microsoft.com/office/powerpoint/2010/main" val="1852046936"/>
              </p:ext>
            </p:extLst>
          </p:nvPr>
        </p:nvGraphicFramePr>
        <p:xfrm>
          <a:off x="1637968" y="2699345"/>
          <a:ext cx="8916063" cy="2194560"/>
        </p:xfrm>
        <a:graphic>
          <a:graphicData uri="http://schemas.openxmlformats.org/drawingml/2006/table">
            <a:tbl>
              <a:tblPr firstRow="1" bandRow="1">
                <a:tableStyleId>{5C22544A-7EE6-4342-B048-85BDC9FD1C3A}</a:tableStyleId>
              </a:tblPr>
              <a:tblGrid>
                <a:gridCol w="2417196">
                  <a:extLst>
                    <a:ext uri="{9D8B030D-6E8A-4147-A177-3AD203B41FA5}">
                      <a16:colId xmlns:a16="http://schemas.microsoft.com/office/drawing/2014/main" val="20000"/>
                    </a:ext>
                  </a:extLst>
                </a:gridCol>
                <a:gridCol w="6498867">
                  <a:extLst>
                    <a:ext uri="{9D8B030D-6E8A-4147-A177-3AD203B41FA5}">
                      <a16:colId xmlns:a16="http://schemas.microsoft.com/office/drawing/2014/main" val="20001"/>
                    </a:ext>
                  </a:extLst>
                </a:gridCol>
              </a:tblGrid>
              <a:tr h="487680">
                <a:tc>
                  <a:txBody>
                    <a:bodyPr/>
                    <a:lstStyle/>
                    <a:p>
                      <a:pPr marL="0" lvl="0" indent="0">
                        <a:buNone/>
                      </a:pPr>
                      <a:r>
                        <a:rPr sz="2400" dirty="0"/>
                        <a:t>Model</a:t>
                      </a:r>
                    </a:p>
                  </a:txBody>
                  <a:tcPr marL="121920" marR="121920" marT="60960" marB="60960"/>
                </a:tc>
                <a:tc>
                  <a:txBody>
                    <a:bodyPr/>
                    <a:lstStyle/>
                    <a:p>
                      <a:pPr marL="0" lvl="0" indent="0">
                        <a:buNone/>
                      </a:pPr>
                      <a:r>
                        <a:rPr sz="2400"/>
                        <a:t>Key Significant Factors</a:t>
                      </a:r>
                    </a:p>
                  </a:txBody>
                  <a:tcPr marL="121920" marR="121920" marT="60960" marB="60960"/>
                </a:tc>
                <a:extLst>
                  <a:ext uri="{0D108BD9-81ED-4DB2-BD59-A6C34878D82A}">
                    <a16:rowId xmlns:a16="http://schemas.microsoft.com/office/drawing/2014/main" val="10000"/>
                  </a:ext>
                </a:extLst>
              </a:tr>
              <a:tr h="853440">
                <a:tc>
                  <a:txBody>
                    <a:bodyPr/>
                    <a:lstStyle/>
                    <a:p>
                      <a:pPr marL="0" lvl="0" indent="0">
                        <a:buNone/>
                      </a:pPr>
                      <a:r>
                        <a:rPr sz="2400"/>
                        <a:t>Break-it score (Table 10)</a:t>
                      </a:r>
                    </a:p>
                  </a:txBody>
                  <a:tcPr marL="121920" marR="121920" marT="60960" marB="60960"/>
                </a:tc>
                <a:tc>
                  <a:txBody>
                    <a:bodyPr/>
                    <a:lstStyle/>
                    <a:p>
                      <a:pPr marL="0" lvl="0" indent="0">
                        <a:buNone/>
                      </a:pPr>
                      <a:r>
                        <a:rPr sz="2400" dirty="0"/>
                        <a:t>More team members (+387 pts each, p = 0.028); ATM teams scored lower</a:t>
                      </a:r>
                    </a:p>
                  </a:txBody>
                  <a:tcPr marL="121920" marR="121920" marT="60960" marB="60960"/>
                </a:tc>
                <a:extLst>
                  <a:ext uri="{0D108BD9-81ED-4DB2-BD59-A6C34878D82A}">
                    <a16:rowId xmlns:a16="http://schemas.microsoft.com/office/drawing/2014/main" val="10001"/>
                  </a:ext>
                </a:extLst>
              </a:tr>
              <a:tr h="853440">
                <a:tc>
                  <a:txBody>
                    <a:bodyPr/>
                    <a:lstStyle/>
                    <a:p>
                      <a:pPr marL="0" lvl="0" indent="0">
                        <a:buNone/>
                      </a:pPr>
                      <a:r>
                        <a:rPr sz="2400"/>
                        <a:t>Security bug count (Table 11)</a:t>
                      </a:r>
                    </a:p>
                  </a:txBody>
                  <a:tcPr marL="121920" marR="121920" marT="60960" marB="60960"/>
                </a:tc>
                <a:tc>
                  <a:txBody>
                    <a:bodyPr/>
                    <a:lstStyle/>
                    <a:p>
                      <a:pPr marL="0" lvl="0" indent="0">
                        <a:buNone/>
                      </a:pPr>
                      <a:r>
                        <a:rPr sz="2400" dirty="0"/>
                        <a:t>More team members (+1.2 bugs each, p = 0.006); Build participants found +4 more bugs (p = 0.045)</a:t>
                      </a:r>
                    </a:p>
                  </a:txBody>
                  <a:tcPr marL="121920" marR="121920" marT="60960" marB="60960"/>
                </a:tc>
                <a:extLst>
                  <a:ext uri="{0D108BD9-81ED-4DB2-BD59-A6C34878D82A}">
                    <a16:rowId xmlns:a16="http://schemas.microsoft.com/office/drawing/2014/main" val="10002"/>
                  </a:ext>
                </a:extLst>
              </a:tr>
            </a:tbl>
          </a:graphicData>
        </a:graphic>
      </p:graphicFrame>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Factors That Didn’t Make the Cut</a:t>
            </a:r>
          </a:p>
        </p:txBody>
      </p:sp>
      <p:sp>
        <p:nvSpPr>
          <p:cNvPr id="3" name="Content Placeholder 2"/>
          <p:cNvSpPr>
            <a:spLocks noGrp="1"/>
          </p:cNvSpPr>
          <p:nvPr>
            <p:ph idx="1"/>
          </p:nvPr>
        </p:nvSpPr>
        <p:spPr>
          <a:xfrm>
            <a:off x="838200" y="1825625"/>
            <a:ext cx="11126492" cy="4351338"/>
          </a:xfrm>
        </p:spPr>
        <p:txBody>
          <a:bodyPr>
            <a:normAutofit/>
          </a:bodyPr>
          <a:lstStyle/>
          <a:p>
            <a:pPr marL="0" indent="0">
              <a:buNone/>
            </a:pPr>
            <a:r>
              <a:rPr b="1" dirty="0"/>
              <a:t>Notably absent from final models:</a:t>
            </a:r>
          </a:p>
          <a:p>
            <a:pPr lvl="0"/>
            <a:r>
              <a:rPr b="1" dirty="0"/>
              <a:t>Advanced techniques</a:t>
            </a:r>
            <a:r>
              <a:rPr dirty="0"/>
              <a:t> (fuzzing, static analysis) — dropped during model selection, not significant</a:t>
            </a:r>
          </a:p>
          <a:p>
            <a:pPr lvl="0"/>
            <a:r>
              <a:rPr b="1" dirty="0"/>
              <a:t>MOOC participation</a:t>
            </a:r>
            <a:r>
              <a:rPr dirty="0"/>
              <a:t> — security education didn’t significantly help</a:t>
            </a:r>
          </a:p>
          <a:p>
            <a:pPr marL="0" indent="0">
              <a:buNone/>
            </a:pPr>
            <a:endParaRPr sz="1733" dirty="0"/>
          </a:p>
          <a:p>
            <a:pPr marL="0" indent="0">
              <a:buNone/>
            </a:pPr>
            <a:r>
              <a:rPr lang="en-US" b="1" dirty="0"/>
              <a:t>But</a:t>
            </a:r>
            <a:r>
              <a:rPr b="1" dirty="0"/>
              <a:t>:</a:t>
            </a:r>
            <a:r>
              <a:rPr dirty="0"/>
              <a:t> Non-significant results are still informative! The paper discusses these:</a:t>
            </a:r>
          </a:p>
          <a:p>
            <a:pPr marL="609585" indent="0">
              <a:buNone/>
            </a:pPr>
            <a:r>
              <a:rPr sz="2667" dirty="0"/>
              <a:t>“Making use of advanced analysis techniques did not factor into the final model… such techniques tend to find generic errors such as crashes, bounds violations… Security violations for our problems are more often semantic”</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Model Selection via AIC (</a:t>
            </a:r>
            <a:r>
              <a:rPr lang="en-US" dirty="0"/>
              <a:t>new</a:t>
            </a:r>
            <a:r>
              <a:rPr dirty="0"/>
              <a:t>)</a:t>
            </a:r>
          </a:p>
        </p:txBody>
      </p:sp>
      <p:sp>
        <p:nvSpPr>
          <p:cNvPr id="3" name="Content Placeholder 2"/>
          <p:cNvSpPr>
            <a:spLocks noGrp="1"/>
          </p:cNvSpPr>
          <p:nvPr>
            <p:ph idx="1"/>
          </p:nvPr>
        </p:nvSpPr>
        <p:spPr/>
        <p:txBody>
          <a:bodyPr>
            <a:normAutofit fontScale="92500" lnSpcReduction="10000"/>
          </a:bodyPr>
          <a:lstStyle/>
          <a:p>
            <a:pPr marL="0" indent="0">
              <a:buNone/>
            </a:pPr>
            <a:r>
              <a:rPr b="1" dirty="0"/>
              <a:t>What the paper does:</a:t>
            </a:r>
            <a:r>
              <a:rPr dirty="0"/>
              <a:t> “We test models with all possible combinations of our chosen potential factors and select the model with the minimum Akaike Information Criterion (AIC)”</a:t>
            </a:r>
            <a:endParaRPr sz="2000" dirty="0"/>
          </a:p>
          <a:p>
            <a:pPr lvl="0"/>
            <a:r>
              <a:rPr dirty="0"/>
              <a:t>AIC is an </a:t>
            </a:r>
            <a:r>
              <a:rPr i="1" dirty="0"/>
              <a:t>information-theoretic</a:t>
            </a:r>
            <a:r>
              <a:rPr dirty="0"/>
              <a:t> criterion: AIC = 2k − 2 ln(L), where k = number of parameters and L = likelihood</a:t>
            </a:r>
          </a:p>
          <a:p>
            <a:pPr lvl="1"/>
            <a:r>
              <a:rPr dirty="0"/>
              <a:t>Lower AIC = better balance of fit and parsimony</a:t>
            </a:r>
            <a:endParaRPr lang="en-US" dirty="0"/>
          </a:p>
          <a:p>
            <a:r>
              <a:rPr lang="en-US" dirty="0"/>
              <a:t>In lecture, we used likelihood-ratio (LR) tests to compare nested models (reduced vs. full)</a:t>
            </a:r>
            <a:endParaRPr dirty="0"/>
          </a:p>
          <a:p>
            <a:pPr marL="0" indent="0">
              <a:buNone/>
            </a:pPr>
            <a:endParaRPr sz="1867" dirty="0"/>
          </a:p>
          <a:p>
            <a:pPr marL="0" indent="0">
              <a:buNone/>
            </a:pPr>
            <a:r>
              <a:rPr b="1" dirty="0"/>
              <a:t>Key difference:</a:t>
            </a:r>
            <a:r>
              <a:rPr dirty="0"/>
              <a:t> LR tests compare two </a:t>
            </a:r>
            <a:r>
              <a:rPr i="1" dirty="0"/>
              <a:t>specific</a:t>
            </a:r>
            <a:r>
              <a:rPr dirty="0"/>
              <a:t> nested models; AIC can </a:t>
            </a:r>
            <a:r>
              <a:rPr lang="en-US" dirty="0"/>
              <a:t>be used to </a:t>
            </a:r>
            <a:r>
              <a:rPr dirty="0"/>
              <a:t>rank </a:t>
            </a:r>
            <a:r>
              <a:rPr i="1" dirty="0"/>
              <a:t>any set</a:t>
            </a:r>
            <a:r>
              <a:rPr dirty="0"/>
              <a:t> of models, including non-nested ones</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Iterative Model-Building Process</a:t>
            </a:r>
          </a:p>
        </p:txBody>
      </p:sp>
      <p:sp>
        <p:nvSpPr>
          <p:cNvPr id="3" name="Content Placeholder 2"/>
          <p:cNvSpPr>
            <a:spLocks noGrp="1"/>
          </p:cNvSpPr>
          <p:nvPr>
            <p:ph idx="1"/>
          </p:nvPr>
        </p:nvSpPr>
        <p:spPr/>
        <p:txBody>
          <a:bodyPr>
            <a:normAutofit/>
          </a:bodyPr>
          <a:lstStyle/>
          <a:p>
            <a:pPr marL="457189" indent="-457189">
              <a:buAutoNum type="arabicPeriod"/>
            </a:pPr>
            <a:r>
              <a:rPr dirty="0"/>
              <a:t>Select candidate factors based on domain knowledge (Tabs 4 and 9)</a:t>
            </a:r>
          </a:p>
          <a:p>
            <a:pPr marL="457189" indent="-457189">
              <a:buAutoNum type="arabicPeriod"/>
            </a:pPr>
            <a:r>
              <a:rPr dirty="0"/>
              <a:t>Limit the number of factors based on </a:t>
            </a:r>
            <a:r>
              <a:rPr b="1" dirty="0"/>
              <a:t>power analysis</a:t>
            </a:r>
          </a:p>
          <a:p>
            <a:pPr marL="457189" indent="-457189">
              <a:buAutoNum type="arabicPeriod"/>
            </a:pPr>
            <a:r>
              <a:rPr dirty="0"/>
              <a:t>Test all possible combinations of factors</a:t>
            </a:r>
          </a:p>
          <a:p>
            <a:pPr marL="457189" indent="-457189">
              <a:buAutoNum type="arabicPeriod"/>
            </a:pPr>
            <a:r>
              <a:rPr dirty="0"/>
              <a:t>Select the model with minimum AIC</a:t>
            </a:r>
          </a:p>
          <a:p>
            <a:pPr marL="457189" indent="-457189">
              <a:buAutoNum type="arabicPeriod"/>
            </a:pPr>
            <a:r>
              <a:rPr dirty="0"/>
              <a:t>Report the final model</a:t>
            </a:r>
          </a:p>
        </p:txBody>
      </p:sp>
    </p:spTree>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Is Power Analysis?</a:t>
            </a:r>
          </a:p>
        </p:txBody>
      </p:sp>
      <p:sp>
        <p:nvSpPr>
          <p:cNvPr id="4" name="Text Placeholder 3"/>
          <p:cNvSpPr>
            <a:spLocks noGrp="1"/>
          </p:cNvSpPr>
          <p:nvPr>
            <p:ph idx="1"/>
          </p:nvPr>
        </p:nvSpPr>
        <p:spPr>
          <a:xfrm>
            <a:off x="435337" y="1825624"/>
            <a:ext cx="11491619" cy="4351339"/>
          </a:xfrm>
        </p:spPr>
        <p:txBody>
          <a:bodyPr>
            <a:normAutofit/>
          </a:bodyPr>
          <a:lstStyle/>
          <a:p>
            <a:pPr marL="0" indent="0">
              <a:buNone/>
            </a:pPr>
            <a:r>
              <a:rPr lang="en-US" b="1" dirty="0"/>
              <a:t>P</a:t>
            </a:r>
            <a:r>
              <a:rPr b="1" dirty="0"/>
              <a:t>roblem:</a:t>
            </a:r>
            <a:r>
              <a:rPr dirty="0"/>
              <a:t> How many factors can we include in our model without overfitting?</a:t>
            </a:r>
          </a:p>
          <a:p>
            <a:pPr marL="0" indent="0">
              <a:buNone/>
            </a:pPr>
            <a:r>
              <a:rPr b="1" dirty="0"/>
              <a:t>Statistical power</a:t>
            </a:r>
            <a:r>
              <a:rPr dirty="0"/>
              <a:t> = the probability of detecting a real effect if one exists (i.e., correctly rejecting H₀)</a:t>
            </a:r>
          </a:p>
          <a:p>
            <a:pPr lvl="0"/>
            <a:r>
              <a:rPr dirty="0"/>
              <a:t>Convention: aim for power ≥ 0.75 or 0.80</a:t>
            </a:r>
          </a:p>
          <a:p>
            <a:pPr lvl="0"/>
            <a:r>
              <a:rPr dirty="0"/>
              <a:t>Recall</a:t>
            </a:r>
            <a:r>
              <a:rPr lang="en-US" dirty="0"/>
              <a:t>: </a:t>
            </a:r>
            <a:r>
              <a:rPr dirty="0"/>
              <a:t>failing to reject H₀ when it’s false = </a:t>
            </a:r>
            <a:r>
              <a:rPr b="1" dirty="0"/>
              <a:t>Type II error</a:t>
            </a:r>
          </a:p>
          <a:p>
            <a:pPr lvl="0"/>
            <a:r>
              <a:rPr dirty="0"/>
              <a:t>Power = 1 − P(Type II error)</a:t>
            </a:r>
          </a:p>
          <a:p>
            <a:pPr marL="0" indent="0">
              <a:buNone/>
            </a:pPr>
            <a:r>
              <a:rPr b="1" dirty="0"/>
              <a:t>Power depends on three things:</a:t>
            </a:r>
          </a:p>
        </p:txBody>
      </p:sp>
      <p:graphicFrame>
        <p:nvGraphicFramePr>
          <p:cNvPr id="7" name="Content Placeholder 5">
            <a:extLst>
              <a:ext uri="{FF2B5EF4-FFF2-40B4-BE49-F238E27FC236}">
                <a16:creationId xmlns:a16="http://schemas.microsoft.com/office/drawing/2014/main" id="{FFF7C69F-3030-9869-B79E-2D9DEAD937EF}"/>
              </a:ext>
            </a:extLst>
          </p:cNvPr>
          <p:cNvGraphicFramePr>
            <a:graphicFrameLocks/>
          </p:cNvGraphicFramePr>
          <p:nvPr/>
        </p:nvGraphicFramePr>
        <p:xfrm>
          <a:off x="5769892" y="4463968"/>
          <a:ext cx="5986771" cy="2113280"/>
        </p:xfrm>
        <a:graphic>
          <a:graphicData uri="http://schemas.openxmlformats.org/drawingml/2006/table">
            <a:tbl>
              <a:tblPr firstRow="1" bandRow="1">
                <a:tableStyleId>{5C22544A-7EE6-4342-B048-85BDC9FD1C3A}</a:tableStyleId>
              </a:tblPr>
              <a:tblGrid>
                <a:gridCol w="2269067">
                  <a:extLst>
                    <a:ext uri="{9D8B030D-6E8A-4147-A177-3AD203B41FA5}">
                      <a16:colId xmlns:a16="http://schemas.microsoft.com/office/drawing/2014/main" val="20000"/>
                    </a:ext>
                  </a:extLst>
                </a:gridCol>
                <a:gridCol w="3717704">
                  <a:extLst>
                    <a:ext uri="{9D8B030D-6E8A-4147-A177-3AD203B41FA5}">
                      <a16:colId xmlns:a16="http://schemas.microsoft.com/office/drawing/2014/main" val="20001"/>
                    </a:ext>
                  </a:extLst>
                </a:gridCol>
              </a:tblGrid>
              <a:tr h="447040">
                <a:tc>
                  <a:txBody>
                    <a:bodyPr/>
                    <a:lstStyle/>
                    <a:p>
                      <a:pPr marL="0" lvl="0" indent="0">
                        <a:buNone/>
                      </a:pPr>
                      <a:r>
                        <a:rPr sz="2100"/>
                        <a:t>Factor</a:t>
                      </a:r>
                    </a:p>
                  </a:txBody>
                  <a:tcPr marL="121920" marR="121920" marT="60960" marB="60960"/>
                </a:tc>
                <a:tc>
                  <a:txBody>
                    <a:bodyPr/>
                    <a:lstStyle/>
                    <a:p>
                      <a:pPr marL="0" lvl="0" indent="0">
                        <a:buNone/>
                      </a:pPr>
                      <a:r>
                        <a:rPr sz="2100"/>
                        <a:t>Effect on Power</a:t>
                      </a:r>
                    </a:p>
                  </a:txBody>
                  <a:tcPr marL="121920" marR="121920" marT="60960" marB="60960"/>
                </a:tc>
                <a:extLst>
                  <a:ext uri="{0D108BD9-81ED-4DB2-BD59-A6C34878D82A}">
                    <a16:rowId xmlns:a16="http://schemas.microsoft.com/office/drawing/2014/main" val="10000"/>
                  </a:ext>
                </a:extLst>
              </a:tr>
              <a:tr h="447040">
                <a:tc>
                  <a:txBody>
                    <a:bodyPr/>
                    <a:lstStyle/>
                    <a:p>
                      <a:pPr marL="0" lvl="0" indent="0">
                        <a:buNone/>
                      </a:pPr>
                      <a:r>
                        <a:rPr sz="2100" dirty="0"/>
                        <a:t>Sample size (N)</a:t>
                      </a:r>
                    </a:p>
                  </a:txBody>
                  <a:tcPr marL="121920" marR="121920" marT="60960" marB="60960"/>
                </a:tc>
                <a:tc>
                  <a:txBody>
                    <a:bodyPr/>
                    <a:lstStyle/>
                    <a:p>
                      <a:pPr marL="0" lvl="0" indent="0">
                        <a:buNone/>
                      </a:pPr>
                      <a:r>
                        <a:rPr sz="2100"/>
                        <a:t>Larger N → more power</a:t>
                      </a:r>
                    </a:p>
                  </a:txBody>
                  <a:tcPr marL="121920" marR="121920" marT="60960" marB="60960"/>
                </a:tc>
                <a:extLst>
                  <a:ext uri="{0D108BD9-81ED-4DB2-BD59-A6C34878D82A}">
                    <a16:rowId xmlns:a16="http://schemas.microsoft.com/office/drawing/2014/main" val="10001"/>
                  </a:ext>
                </a:extLst>
              </a:tr>
              <a:tr h="447040">
                <a:tc>
                  <a:txBody>
                    <a:bodyPr/>
                    <a:lstStyle/>
                    <a:p>
                      <a:pPr marL="0" lvl="0" indent="0">
                        <a:buNone/>
                      </a:pPr>
                      <a:r>
                        <a:rPr sz="2100" dirty="0"/>
                        <a:t>Effect size (f²)</a:t>
                      </a:r>
                    </a:p>
                  </a:txBody>
                  <a:tcPr marL="121920" marR="121920" marT="60960" marB="60960"/>
                </a:tc>
                <a:tc>
                  <a:txBody>
                    <a:bodyPr/>
                    <a:lstStyle/>
                    <a:p>
                      <a:pPr marL="0" lvl="0" indent="0">
                        <a:buNone/>
                      </a:pPr>
                      <a:r>
                        <a:rPr sz="2100"/>
                        <a:t>Larger effect → easier to detect</a:t>
                      </a:r>
                    </a:p>
                  </a:txBody>
                  <a:tcPr marL="121920" marR="121920" marT="60960" marB="60960"/>
                </a:tc>
                <a:extLst>
                  <a:ext uri="{0D108BD9-81ED-4DB2-BD59-A6C34878D82A}">
                    <a16:rowId xmlns:a16="http://schemas.microsoft.com/office/drawing/2014/main" val="10002"/>
                  </a:ext>
                </a:extLst>
              </a:tr>
              <a:tr h="772160">
                <a:tc>
                  <a:txBody>
                    <a:bodyPr/>
                    <a:lstStyle/>
                    <a:p>
                      <a:pPr marL="0" lvl="0" indent="0">
                        <a:buNone/>
                      </a:pPr>
                      <a:r>
                        <a:rPr sz="2100"/>
                        <a:t>Number of parameters (k)</a:t>
                      </a:r>
                    </a:p>
                  </a:txBody>
                  <a:tcPr marL="121920" marR="121920" marT="60960" marB="60960"/>
                </a:tc>
                <a:tc>
                  <a:txBody>
                    <a:bodyPr/>
                    <a:lstStyle/>
                    <a:p>
                      <a:pPr marL="0" lvl="0" indent="0">
                        <a:buNone/>
                      </a:pPr>
                      <a:r>
                        <a:rPr sz="2100" dirty="0"/>
                        <a:t>More parameters → less power per parameter</a:t>
                      </a:r>
                    </a:p>
                  </a:txBody>
                  <a:tcPr marL="121920" marR="121920" marT="60960" marB="60960"/>
                </a:tc>
                <a:extLst>
                  <a:ext uri="{0D108BD9-81ED-4DB2-BD59-A6C34878D82A}">
                    <a16:rowId xmlns:a16="http://schemas.microsoft.com/office/drawing/2014/main" val="10003"/>
                  </a:ext>
                </a:extLst>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dissolve">
                                      <p:cBhvr>
                                        <p:cTn id="17" dur="500"/>
                                        <p:tgtEl>
                                          <p:spTgt spid="4">
                                            <p:txEl>
                                              <p:pRg st="3" end="3"/>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dissolve">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dissolve">
                                      <p:cBhvr>
                                        <p:cTn id="25" dur="500"/>
                                        <p:tgtEl>
                                          <p:spTgt spid="4">
                                            <p:txEl>
                                              <p:pRg st="5" end="5"/>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How the Paper Uses Power Analysis</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Power analysis in the paper:</a:t>
            </a:r>
          </a:p>
          <a:p>
            <a:pPr marL="457189" indent="-457189">
              <a:buAutoNum type="arabicPeriod"/>
            </a:pPr>
            <a:r>
              <a:rPr lang="en-US" dirty="0"/>
              <a:t>Given:</a:t>
            </a:r>
            <a:r>
              <a:rPr dirty="0"/>
              <a:t> N = 130 build-it teams</a:t>
            </a:r>
          </a:p>
          <a:p>
            <a:pPr marL="457189" indent="-457189">
              <a:buAutoNum type="arabicPeriod"/>
            </a:pPr>
            <a:r>
              <a:rPr lang="en-US" dirty="0"/>
              <a:t>Goal:</a:t>
            </a:r>
            <a:r>
              <a:rPr dirty="0"/>
              <a:t> “medium” effect size</a:t>
            </a:r>
            <a:r>
              <a:rPr lang="en-US" dirty="0"/>
              <a:t> or</a:t>
            </a:r>
            <a:r>
              <a:rPr dirty="0"/>
              <a:t> Cohen’s f² = 0.15 (equivalent to R² ≈ 0.13)</a:t>
            </a:r>
          </a:p>
          <a:p>
            <a:pPr marL="457189" indent="-457189">
              <a:buAutoNum type="arabicPeriod"/>
            </a:pPr>
            <a:r>
              <a:rPr lang="en-US" dirty="0"/>
              <a:t>Goal: </a:t>
            </a:r>
            <a:r>
              <a:rPr dirty="0"/>
              <a:t>power = 0.75, </a:t>
            </a:r>
            <a:endParaRPr lang="en-US" dirty="0"/>
          </a:p>
          <a:p>
            <a:pPr marL="0" indent="0">
              <a:buNone/>
            </a:pPr>
            <a:r>
              <a:rPr lang="en-US" dirty="0"/>
              <a:t>Result: We are limited to</a:t>
            </a:r>
            <a:r>
              <a:rPr dirty="0"/>
              <a:t> </a:t>
            </a:r>
            <a:r>
              <a:rPr b="1" dirty="0"/>
              <a:t>10 degrees of freedom</a:t>
            </a:r>
            <a:r>
              <a:rPr dirty="0"/>
              <a:t> (i.e.,</a:t>
            </a:r>
            <a:r>
              <a:rPr lang="en-US" dirty="0"/>
              <a:t> k =</a:t>
            </a:r>
            <a:r>
              <a:rPr dirty="0"/>
              <a:t> ~10 parameters)</a:t>
            </a:r>
          </a:p>
          <a:p>
            <a:pPr marL="0" indent="0">
              <a:buNone/>
            </a:pPr>
            <a:r>
              <a:rPr b="1" dirty="0"/>
              <a:t>So </a:t>
            </a:r>
            <a:r>
              <a:rPr lang="en-US" b="1" dirty="0"/>
              <a:t>we</a:t>
            </a:r>
            <a:r>
              <a:rPr b="1" dirty="0"/>
              <a:t> pre-commit to a small set of factors</a:t>
            </a:r>
            <a:r>
              <a:rPr dirty="0"/>
              <a:t> (Table 4) before looking at results — this prevents overfitting and data mining</a:t>
            </a:r>
            <a:r>
              <a:rPr lang="en-US" dirty="0"/>
              <a:t> (“p hacking”)</a:t>
            </a:r>
            <a:endParaRPr dirty="0"/>
          </a:p>
          <a:p>
            <a:pPr marL="0" indent="0">
              <a:buNone/>
            </a:pPr>
            <a:endParaRPr dirty="0"/>
          </a:p>
          <a:p>
            <a:pPr marL="0" indent="0">
              <a:buNone/>
            </a:pPr>
            <a:r>
              <a:rPr b="1" dirty="0"/>
              <a:t>Contrast with a naïve approach:</a:t>
            </a:r>
          </a:p>
          <a:p>
            <a:pPr lvl="0"/>
            <a:r>
              <a:rPr dirty="0"/>
              <a:t>❌ Throw 30 variables into a regression with 130 observations → spurious results</a:t>
            </a:r>
          </a:p>
          <a:p>
            <a:pPr lvl="0"/>
            <a:r>
              <a:rPr dirty="0"/>
              <a:t>✅ Power analysis says: with N = 130, you can responsibly test ~10 factors for medium effects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dissolve">
                                      <p:cBhvr>
                                        <p:cTn id="35" dur="500"/>
                                        <p:tgtEl>
                                          <p:spTgt spid="3">
                                            <p:txEl>
                                              <p:pRg st="7" end="7"/>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dissolve">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dissolv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 Different Effect Size: Cohen’s f²</a:t>
            </a:r>
          </a:p>
        </p:txBody>
      </p:sp>
      <p:sp>
        <p:nvSpPr>
          <p:cNvPr id="4" name="Text Placeholder 3"/>
          <p:cNvSpPr>
            <a:spLocks noGrp="1"/>
          </p:cNvSpPr>
          <p:nvPr>
            <p:ph idx="1"/>
          </p:nvPr>
        </p:nvSpPr>
        <p:spPr>
          <a:xfrm>
            <a:off x="838200" y="1825624"/>
            <a:ext cx="10515600" cy="4667251"/>
          </a:xfrm>
        </p:spPr>
        <p:txBody>
          <a:bodyPr>
            <a:normAutofit/>
          </a:bodyPr>
          <a:lstStyle/>
          <a:p>
            <a:pPr marL="0" indent="0">
              <a:buNone/>
            </a:pPr>
            <a:r>
              <a:rPr b="1" dirty="0"/>
              <a:t>From our lectures:</a:t>
            </a:r>
            <a:r>
              <a:rPr dirty="0"/>
              <a:t> Cohen’s d for comparing two group means</a:t>
            </a:r>
          </a:p>
          <a:p>
            <a:pPr marL="0" indent="0">
              <a:buNone/>
            </a:pPr>
            <a:r>
              <a:rPr b="1" dirty="0"/>
              <a:t>In the paper:</a:t>
            </a:r>
            <a:r>
              <a:rPr dirty="0"/>
              <a:t> Cohen’s f² for regression effect sizes</a:t>
            </a:r>
            <a:endParaRPr lang="en-US" dirty="0"/>
          </a:p>
          <a:p>
            <a:pPr marL="0" indent="0">
              <a:buNone/>
            </a:pPr>
            <a:r>
              <a:rPr lang="en-US" dirty="0"/>
              <a:t>“Our modeling was designed for a </a:t>
            </a:r>
            <a:br>
              <a:rPr lang="en-US" dirty="0"/>
            </a:br>
            <a:r>
              <a:rPr lang="en-US" dirty="0"/>
              <a:t>prospective effect size roughly </a:t>
            </a:r>
            <a:br>
              <a:rPr lang="en-US" dirty="0"/>
            </a:br>
            <a:r>
              <a:rPr lang="en-US" dirty="0"/>
              <a:t>equivalent to Cohen’s medium </a:t>
            </a:r>
            <a:br>
              <a:rPr lang="en-US" dirty="0"/>
            </a:br>
            <a:r>
              <a:rPr lang="en-US" dirty="0"/>
              <a:t>effect heuristic, f² = 0.15”</a:t>
            </a:r>
          </a:p>
          <a:p>
            <a:pPr marL="0" indent="0">
              <a:buNone/>
            </a:pPr>
            <a:r>
              <a:rPr lang="en-US" dirty="0"/>
              <a:t>This corresponds to R² = 0.13 — </a:t>
            </a:r>
            <a:br>
              <a:rPr lang="en-US" dirty="0"/>
            </a:br>
            <a:r>
              <a:rPr lang="en-US" dirty="0"/>
              <a:t>the model needs to explain at </a:t>
            </a:r>
            <a:br>
              <a:rPr lang="en-US" dirty="0"/>
            </a:br>
            <a:r>
              <a:rPr lang="en-US" dirty="0"/>
              <a:t>least 13% of variance to be </a:t>
            </a:r>
            <a:br>
              <a:rPr lang="en-US" dirty="0"/>
            </a:br>
            <a:r>
              <a:rPr lang="en-US" dirty="0"/>
              <a:t>detectable</a:t>
            </a:r>
          </a:p>
          <a:p>
            <a:pPr marL="0" indent="0">
              <a:buNone/>
            </a:pPr>
            <a:endParaRPr dirty="0"/>
          </a:p>
        </p:txBody>
      </p:sp>
      <p:graphicFrame>
        <p:nvGraphicFramePr>
          <p:cNvPr id="7" name="Content Placeholder 5">
            <a:extLst>
              <a:ext uri="{FF2B5EF4-FFF2-40B4-BE49-F238E27FC236}">
                <a16:creationId xmlns:a16="http://schemas.microsoft.com/office/drawing/2014/main" id="{8257BC85-A87E-780A-69D9-1895E9D18DEC}"/>
              </a:ext>
            </a:extLst>
          </p:cNvPr>
          <p:cNvGraphicFramePr>
            <a:graphicFrameLocks/>
          </p:cNvGraphicFramePr>
          <p:nvPr/>
        </p:nvGraphicFramePr>
        <p:xfrm>
          <a:off x="6096001" y="3236495"/>
          <a:ext cx="5700828" cy="2560320"/>
        </p:xfrm>
        <a:graphic>
          <a:graphicData uri="http://schemas.openxmlformats.org/drawingml/2006/table">
            <a:tbl>
              <a:tblPr firstRow="1" bandRow="1">
                <a:tableStyleId>{5C22544A-7EE6-4342-B048-85BDC9FD1C3A}</a:tableStyleId>
              </a:tblPr>
              <a:tblGrid>
                <a:gridCol w="1900276">
                  <a:extLst>
                    <a:ext uri="{9D8B030D-6E8A-4147-A177-3AD203B41FA5}">
                      <a16:colId xmlns:a16="http://schemas.microsoft.com/office/drawing/2014/main" val="20000"/>
                    </a:ext>
                  </a:extLst>
                </a:gridCol>
                <a:gridCol w="1900276">
                  <a:extLst>
                    <a:ext uri="{9D8B030D-6E8A-4147-A177-3AD203B41FA5}">
                      <a16:colId xmlns:a16="http://schemas.microsoft.com/office/drawing/2014/main" val="20001"/>
                    </a:ext>
                  </a:extLst>
                </a:gridCol>
                <a:gridCol w="1900276">
                  <a:extLst>
                    <a:ext uri="{9D8B030D-6E8A-4147-A177-3AD203B41FA5}">
                      <a16:colId xmlns:a16="http://schemas.microsoft.com/office/drawing/2014/main" val="20002"/>
                    </a:ext>
                  </a:extLst>
                </a:gridCol>
              </a:tblGrid>
              <a:tr h="853440">
                <a:tc>
                  <a:txBody>
                    <a:bodyPr/>
                    <a:lstStyle/>
                    <a:p>
                      <a:pPr marL="0" lvl="0" indent="0">
                        <a:buNone/>
                      </a:pPr>
                      <a:r>
                        <a:rPr sz="2400"/>
                        <a:t>Measure</a:t>
                      </a:r>
                    </a:p>
                  </a:txBody>
                  <a:tcPr marL="121920" marR="121920" marT="60960" marB="60960"/>
                </a:tc>
                <a:tc>
                  <a:txBody>
                    <a:bodyPr/>
                    <a:lstStyle/>
                    <a:p>
                      <a:pPr marL="0" lvl="0" indent="0">
                        <a:buNone/>
                      </a:pPr>
                      <a:r>
                        <a:rPr sz="2400" dirty="0"/>
                        <a:t>Context</a:t>
                      </a:r>
                    </a:p>
                  </a:txBody>
                  <a:tcPr marL="121920" marR="121920" marT="60960" marB="60960"/>
                </a:tc>
                <a:tc>
                  <a:txBody>
                    <a:bodyPr/>
                    <a:lstStyle/>
                    <a:p>
                      <a:pPr marL="0" lvl="0" indent="0">
                        <a:buNone/>
                      </a:pPr>
                      <a:r>
                        <a:rPr sz="2400"/>
                        <a:t>“Medium” threshold</a:t>
                      </a:r>
                    </a:p>
                  </a:txBody>
                  <a:tcPr marL="121920" marR="121920" marT="60960" marB="60960"/>
                </a:tc>
                <a:extLst>
                  <a:ext uri="{0D108BD9-81ED-4DB2-BD59-A6C34878D82A}">
                    <a16:rowId xmlns:a16="http://schemas.microsoft.com/office/drawing/2014/main" val="10000"/>
                  </a:ext>
                </a:extLst>
              </a:tr>
              <a:tr h="853440">
                <a:tc>
                  <a:txBody>
                    <a:bodyPr/>
                    <a:lstStyle/>
                    <a:p>
                      <a:pPr marL="0" lvl="0" indent="0">
                        <a:buNone/>
                      </a:pPr>
                      <a:r>
                        <a:rPr sz="2400" dirty="0"/>
                        <a:t>Cohen’s d</a:t>
                      </a:r>
                    </a:p>
                  </a:txBody>
                  <a:tcPr marL="121920" marR="121920" marT="60960" marB="60960"/>
                </a:tc>
                <a:tc>
                  <a:txBody>
                    <a:bodyPr/>
                    <a:lstStyle/>
                    <a:p>
                      <a:pPr marL="0" lvl="0" indent="0">
                        <a:buNone/>
                      </a:pPr>
                      <a:r>
                        <a:rPr sz="2400"/>
                        <a:t>Two-group comparison</a:t>
                      </a:r>
                    </a:p>
                  </a:txBody>
                  <a:tcPr marL="121920" marR="121920" marT="60960" marB="60960"/>
                </a:tc>
                <a:tc>
                  <a:txBody>
                    <a:bodyPr/>
                    <a:lstStyle/>
                    <a:p>
                      <a:pPr marL="0" lvl="0" indent="0">
                        <a:buNone/>
                      </a:pPr>
                      <a:r>
                        <a:rPr sz="2400"/>
                        <a:t>0.5</a:t>
                      </a:r>
                    </a:p>
                  </a:txBody>
                  <a:tcPr marL="121920" marR="121920" marT="60960" marB="60960"/>
                </a:tc>
                <a:extLst>
                  <a:ext uri="{0D108BD9-81ED-4DB2-BD59-A6C34878D82A}">
                    <a16:rowId xmlns:a16="http://schemas.microsoft.com/office/drawing/2014/main" val="10001"/>
                  </a:ext>
                </a:extLst>
              </a:tr>
              <a:tr h="853440">
                <a:tc>
                  <a:txBody>
                    <a:bodyPr/>
                    <a:lstStyle/>
                    <a:p>
                      <a:pPr marL="0" lvl="0" indent="0">
                        <a:buNone/>
                      </a:pPr>
                      <a:r>
                        <a:rPr sz="2400"/>
                        <a:t>Cohen’s f²</a:t>
                      </a:r>
                    </a:p>
                  </a:txBody>
                  <a:tcPr marL="121920" marR="121920" marT="60960" marB="60960"/>
                </a:tc>
                <a:tc>
                  <a:txBody>
                    <a:bodyPr/>
                    <a:lstStyle/>
                    <a:p>
                      <a:pPr marL="0" lvl="0" indent="0">
                        <a:buNone/>
                      </a:pPr>
                      <a:r>
                        <a:rPr sz="2400"/>
                        <a:t>Regression models</a:t>
                      </a:r>
                    </a:p>
                  </a:txBody>
                  <a:tcPr marL="121920" marR="121920" marT="60960" marB="60960"/>
                </a:tc>
                <a:tc>
                  <a:txBody>
                    <a:bodyPr/>
                    <a:lstStyle/>
                    <a:p>
                      <a:pPr marL="0" lvl="0" indent="0">
                        <a:buNone/>
                      </a:pPr>
                      <a:r>
                        <a:rPr sz="2400" dirty="0"/>
                        <a:t>0.15</a:t>
                      </a:r>
                    </a:p>
                  </a:txBody>
                  <a:tcPr marL="121920" marR="121920" marT="60960" marB="60960"/>
                </a:tc>
                <a:extLst>
                  <a:ext uri="{0D108BD9-81ED-4DB2-BD59-A6C34878D82A}">
                    <a16:rowId xmlns:a16="http://schemas.microsoft.com/office/drawing/2014/main" val="10002"/>
                  </a:ext>
                </a:extLst>
              </a:tr>
            </a:tbl>
          </a:graphicData>
        </a:graphic>
      </p:graphicFrame>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dissolve">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Pseudo-R² Variants</a:t>
            </a:r>
          </a:p>
        </p:txBody>
      </p:sp>
      <p:sp>
        <p:nvSpPr>
          <p:cNvPr id="3" name="Content Placeholder 2"/>
          <p:cNvSpPr>
            <a:spLocks noGrp="1"/>
          </p:cNvSpPr>
          <p:nvPr>
            <p:ph idx="1"/>
          </p:nvPr>
        </p:nvSpPr>
        <p:spPr/>
        <p:txBody>
          <a:bodyPr>
            <a:normAutofit fontScale="85000" lnSpcReduction="20000"/>
          </a:bodyPr>
          <a:lstStyle/>
          <a:p>
            <a:pPr marL="0" indent="0">
              <a:buNone/>
            </a:pPr>
            <a:r>
              <a:rPr b="1"/>
              <a:t>From our lectures:</a:t>
            </a:r>
            <a:r>
              <a:t> McFadden’s pseudo-R² for logistic regression</a:t>
            </a:r>
          </a:p>
          <a:p>
            <a:pPr marL="0" indent="0">
              <a:buNone/>
            </a:pPr>
            <a:r>
              <a:rPr b="1"/>
              <a:t>In the paper:</a:t>
            </a:r>
            <a:r>
              <a:t> Nagelkerke R² = 0.619 for the security bug model</a:t>
            </a:r>
          </a:p>
          <a:p>
            <a:pPr marL="0" indent="0">
              <a:buNone/>
            </a:pPr>
            <a:r>
              <a:t>. . .</a:t>
            </a:r>
          </a:p>
          <a:p>
            <a:pPr marL="0" indent="0">
              <a:buNone/>
            </a:pPr>
            <a:r>
              <a:rPr b="1"/>
              <a:t>Why different variants exist:</a:t>
            </a:r>
          </a:p>
          <a:p>
            <a:pPr lvl="0"/>
            <a:r>
              <a:t>Traditional R² doesn’t apply to logistic regression (no sum of squared residuals)</a:t>
            </a:r>
          </a:p>
          <a:p>
            <a:pPr lvl="0"/>
            <a:r>
              <a:t>Multiple approximations exist, each with tradeoffs</a:t>
            </a:r>
          </a:p>
          <a:p>
            <a:pPr lvl="0"/>
            <a:r>
              <a:t>McFadden’s (our lecture) is based on log-likelihood ratios</a:t>
            </a:r>
          </a:p>
          <a:p>
            <a:pPr lvl="0"/>
            <a:r>
              <a:t>Nagelkerke’s adjusts Cox-Snell R² to have a maximum of 1.0</a:t>
            </a:r>
          </a:p>
          <a:p>
            <a:pPr marL="0" indent="0">
              <a:buNone/>
            </a:pPr>
            <a:r>
              <a:t>. . .</a:t>
            </a:r>
          </a:p>
          <a:p>
            <a:pPr marL="0" indent="0">
              <a:buNone/>
            </a:pPr>
            <a:r>
              <a:rPr b="1"/>
              <a:t>The paper acknowledges this:</a:t>
            </a:r>
            <a:r>
              <a:t> “R² as traditionally understood does not make sense for a logistic regression. There are multiple approximations… each of which have various pros and cons.”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1C977-ED0A-1018-1E31-D9DECCFF08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2A51AB-F4CB-0B6F-B7BF-10CE25834807}"/>
              </a:ext>
            </a:extLst>
          </p:cNvPr>
          <p:cNvSpPr>
            <a:spLocks noGrp="1"/>
          </p:cNvSpPr>
          <p:nvPr>
            <p:ph type="title"/>
          </p:nvPr>
        </p:nvSpPr>
        <p:spPr/>
        <p:txBody>
          <a:bodyPr/>
          <a:lstStyle/>
          <a:p>
            <a:r>
              <a:rPr dirty="0"/>
              <a:t>Pitfall</a:t>
            </a:r>
            <a:r>
              <a:rPr lang="en-US" dirty="0"/>
              <a:t>s avoided</a:t>
            </a:r>
            <a:endParaRPr dirty="0"/>
          </a:p>
        </p:txBody>
      </p:sp>
      <p:sp>
        <p:nvSpPr>
          <p:cNvPr id="4" name="Content Placeholder 3">
            <a:extLst>
              <a:ext uri="{FF2B5EF4-FFF2-40B4-BE49-F238E27FC236}">
                <a16:creationId xmlns:a16="http://schemas.microsoft.com/office/drawing/2014/main" id="{ED38DC26-C4F1-6029-7798-EAD0E8AE04BC}"/>
              </a:ext>
            </a:extLst>
          </p:cNvPr>
          <p:cNvSpPr>
            <a:spLocks noGrp="1"/>
          </p:cNvSpPr>
          <p:nvPr>
            <p:ph idx="1"/>
          </p:nvPr>
        </p:nvSpPr>
        <p:spPr/>
        <p:txBody>
          <a:bodyPr>
            <a:normAutofit/>
          </a:bodyPr>
          <a:lstStyle/>
          <a:p>
            <a:r>
              <a:rPr lang="en-US" dirty="0"/>
              <a:t>Correlation ≠ Causation </a:t>
            </a:r>
          </a:p>
          <a:p>
            <a:pPr lvl="1"/>
            <a:r>
              <a:rPr lang="en-US" dirty="0"/>
              <a:t>“This was not a completely controlled experiment (e.g., we do not use random assignment), so our models demonstrate correlation rather than causation.”</a:t>
            </a:r>
          </a:p>
          <a:p>
            <a:r>
              <a:rPr lang="en-US" dirty="0"/>
              <a:t>Independent samples</a:t>
            </a:r>
          </a:p>
          <a:p>
            <a:pPr lvl="1"/>
            <a:r>
              <a:rPr lang="en-US" dirty="0"/>
              <a:t>Build it and Break it participants overlap (Ok – not combined in analysis)</a:t>
            </a:r>
          </a:p>
          <a:p>
            <a:pPr lvl="1"/>
            <a:r>
              <a:rPr lang="en-US" dirty="0"/>
              <a:t>Overlap in participants between contests? Added ”Contest” as factor</a:t>
            </a:r>
          </a:p>
          <a:p>
            <a:r>
              <a:rPr lang="en-US" dirty="0"/>
              <a:t>Honest about limitations</a:t>
            </a:r>
          </a:p>
          <a:p>
            <a:pPr lvl="1"/>
            <a:r>
              <a:rPr lang="en-US" dirty="0"/>
              <a:t>Resilience score issue, limitations of self reported data</a:t>
            </a:r>
          </a:p>
          <a:p>
            <a:endParaRPr lang="en-US" dirty="0"/>
          </a:p>
          <a:p>
            <a:endParaRPr lang="en-US" dirty="0"/>
          </a:p>
          <a:p>
            <a:endParaRPr lang="en-US" dirty="0"/>
          </a:p>
        </p:txBody>
      </p:sp>
    </p:spTree>
    <p:extLst>
      <p:ext uri="{BB962C8B-B14F-4D97-AF65-F5344CB8AC3E}">
        <p14:creationId xmlns:p14="http://schemas.microsoft.com/office/powerpoint/2010/main" val="30335207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dissolve">
                                      <p:cBhvr>
                                        <p:cTn id="18" dur="500"/>
                                        <p:tgtEl>
                                          <p:spTgt spid="4">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dissolv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dissolve">
                                      <p:cBhvr>
                                        <p:cTn id="26" dur="500"/>
                                        <p:tgtEl>
                                          <p:spTgt spid="4">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dissolve">
                                      <p:cBhvr>
                                        <p:cTn id="2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Survivor Bias in Resilience Scores</a:t>
            </a:r>
          </a:p>
        </p:txBody>
      </p:sp>
      <p:sp>
        <p:nvSpPr>
          <p:cNvPr id="3" name="Content Placeholder 2"/>
          <p:cNvSpPr>
            <a:spLocks noGrp="1"/>
          </p:cNvSpPr>
          <p:nvPr>
            <p:ph idx="1"/>
          </p:nvPr>
        </p:nvSpPr>
        <p:spPr/>
        <p:txBody>
          <a:bodyPr>
            <a:normAutofit/>
          </a:bodyPr>
          <a:lstStyle/>
          <a:p>
            <a:pPr marL="0" indent="0">
              <a:buNone/>
            </a:pPr>
            <a:r>
              <a:rPr b="1" dirty="0"/>
              <a:t>A measurement problem the paper discovered:</a:t>
            </a:r>
          </a:p>
          <a:p>
            <a:pPr lvl="0"/>
            <a:r>
              <a:rPr dirty="0"/>
              <a:t>Resilience scores depend on teams fixing bugs during the fix-it phase</a:t>
            </a:r>
          </a:p>
          <a:p>
            <a:pPr lvl="0"/>
            <a:r>
              <a:rPr dirty="0"/>
              <a:t>But </a:t>
            </a:r>
            <a:r>
              <a:rPr b="1" dirty="0"/>
              <a:t>most teams didn’t fix any bugs</a:t>
            </a:r>
            <a:r>
              <a:rPr dirty="0"/>
              <a:t> — especially low-scoring teams</a:t>
            </a:r>
          </a:p>
          <a:p>
            <a:pPr marL="0" indent="0">
              <a:buNone/>
            </a:pPr>
            <a:r>
              <a:rPr b="1" dirty="0"/>
              <a:t>Consequence:</a:t>
            </a:r>
            <a:r>
              <a:rPr dirty="0"/>
              <a:t> The paper </a:t>
            </a:r>
            <a:r>
              <a:rPr i="1" dirty="0"/>
              <a:t>abandons</a:t>
            </a:r>
            <a:r>
              <a:rPr dirty="0"/>
              <a:t> resilience score as an outcome variable and switches to the binary “any security bug found?” model instead</a:t>
            </a:r>
          </a:p>
          <a:p>
            <a:pPr marL="0" indent="0">
              <a:buNone/>
            </a:pPr>
            <a:r>
              <a:rPr b="1" dirty="0"/>
              <a:t>Lesson:</a:t>
            </a:r>
            <a:r>
              <a:rPr dirty="0"/>
              <a:t> Sometimes your planned outcome variable doesn’t work, and you need to adapt</a:t>
            </a:r>
          </a:p>
        </p:txBody>
      </p:sp>
      <p:pic>
        <p:nvPicPr>
          <p:cNvPr id="4" name="Picture 3">
            <a:extLst>
              <a:ext uri="{FF2B5EF4-FFF2-40B4-BE49-F238E27FC236}">
                <a16:creationId xmlns:a16="http://schemas.microsoft.com/office/drawing/2014/main" id="{1B44D3FA-441E-4C32-C43E-637F7A127319}"/>
              </a:ext>
            </a:extLst>
          </p:cNvPr>
          <p:cNvPicPr>
            <a:picLocks noChangeAspect="1"/>
          </p:cNvPicPr>
          <p:nvPr/>
        </p:nvPicPr>
        <p:blipFill>
          <a:blip r:embed="rId3"/>
          <a:stretch>
            <a:fillRect/>
          </a:stretch>
        </p:blipFill>
        <p:spPr>
          <a:xfrm>
            <a:off x="914400" y="1857867"/>
            <a:ext cx="10363200" cy="4319096"/>
          </a:xfrm>
          <a:prstGeom prst="rect">
            <a:avLst/>
          </a:prstGeom>
        </p:spPr>
      </p:pic>
      <p:sp>
        <p:nvSpPr>
          <p:cNvPr id="7" name="TextBox 6">
            <a:extLst>
              <a:ext uri="{FF2B5EF4-FFF2-40B4-BE49-F238E27FC236}">
                <a16:creationId xmlns:a16="http://schemas.microsoft.com/office/drawing/2014/main" id="{7128DD9B-DE0A-4F23-58E0-2F48558024C2}"/>
              </a:ext>
            </a:extLst>
          </p:cNvPr>
          <p:cNvSpPr txBox="1"/>
          <p:nvPr/>
        </p:nvSpPr>
        <p:spPr>
          <a:xfrm>
            <a:off x="4280034" y="4195657"/>
            <a:ext cx="4780548" cy="830997"/>
          </a:xfrm>
          <a:prstGeom prst="rect">
            <a:avLst/>
          </a:prstGeom>
          <a:solidFill>
            <a:schemeClr val="accent4">
              <a:lumMod val="20000"/>
              <a:lumOff val="80000"/>
            </a:schemeClr>
          </a:solidFill>
          <a:ln>
            <a:solidFill>
              <a:schemeClr val="accent1"/>
            </a:solidFill>
          </a:ln>
          <a:effectLst>
            <a:outerShdw blurRad="50800" dist="38100" dir="8100000" algn="tr" rotWithShape="0">
              <a:prstClr val="black">
                <a:alpha val="40000"/>
              </a:prstClr>
            </a:outerShdw>
          </a:effectLst>
        </p:spPr>
        <p:txBody>
          <a:bodyPr wrap="square">
            <a:spAutoFit/>
          </a:bodyPr>
          <a:lstStyle/>
          <a:p>
            <a:r>
              <a:rPr lang="en-US" sz="2400" b="1" dirty="0">
                <a:solidFill>
                  <a:schemeClr val="bg1"/>
                </a:solidFill>
              </a:rPr>
              <a:t>So:</a:t>
            </a:r>
            <a:r>
              <a:rPr lang="en-US" sz="2400" dirty="0">
                <a:solidFill>
                  <a:schemeClr val="bg1"/>
                </a:solidFill>
              </a:rPr>
              <a:t> The paper </a:t>
            </a:r>
            <a:r>
              <a:rPr lang="en-US" sz="2400" i="1" dirty="0">
                <a:solidFill>
                  <a:schemeClr val="bg1"/>
                </a:solidFill>
              </a:rPr>
              <a:t>abandons</a:t>
            </a:r>
            <a:r>
              <a:rPr lang="en-US" sz="2400" dirty="0">
                <a:solidFill>
                  <a:schemeClr val="bg1"/>
                </a:solidFill>
              </a:rPr>
              <a:t> resilience score as an outcome variable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B02E0-B0B0-DE46-50C5-EA27BFE3A6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DCFCF3-48B4-712C-3576-EAD72C8BF6E6}"/>
              </a:ext>
            </a:extLst>
          </p:cNvPr>
          <p:cNvSpPr>
            <a:spLocks noGrp="1"/>
          </p:cNvSpPr>
          <p:nvPr>
            <p:ph type="title"/>
          </p:nvPr>
        </p:nvSpPr>
        <p:spPr/>
        <p:txBody>
          <a:bodyPr/>
          <a:lstStyle/>
          <a:p>
            <a:r>
              <a:rPr lang="en-US" dirty="0"/>
              <a:t>Readings</a:t>
            </a:r>
          </a:p>
        </p:txBody>
      </p:sp>
      <p:pic>
        <p:nvPicPr>
          <p:cNvPr id="6" name="Picture 5">
            <a:extLst>
              <a:ext uri="{FF2B5EF4-FFF2-40B4-BE49-F238E27FC236}">
                <a16:creationId xmlns:a16="http://schemas.microsoft.com/office/drawing/2014/main" id="{0A586A90-FC5B-1432-79B6-CE100D0DC49C}"/>
              </a:ext>
            </a:extLst>
          </p:cNvPr>
          <p:cNvPicPr>
            <a:picLocks noChangeAspect="1"/>
          </p:cNvPicPr>
          <p:nvPr/>
        </p:nvPicPr>
        <p:blipFill>
          <a:blip r:embed="rId3"/>
          <a:stretch>
            <a:fillRect/>
          </a:stretch>
        </p:blipFill>
        <p:spPr>
          <a:xfrm>
            <a:off x="3230063" y="1690688"/>
            <a:ext cx="5731873" cy="6506255"/>
          </a:xfrm>
          <a:prstGeom prst="rect">
            <a:avLst/>
          </a:prstGeom>
        </p:spPr>
      </p:pic>
      <p:pic>
        <p:nvPicPr>
          <p:cNvPr id="3" name="Picture 2">
            <a:extLst>
              <a:ext uri="{FF2B5EF4-FFF2-40B4-BE49-F238E27FC236}">
                <a16:creationId xmlns:a16="http://schemas.microsoft.com/office/drawing/2014/main" id="{042ED3EE-6400-6D3A-0DD6-87CAC44A1071}"/>
              </a:ext>
            </a:extLst>
          </p:cNvPr>
          <p:cNvPicPr>
            <a:picLocks noChangeAspect="1"/>
          </p:cNvPicPr>
          <p:nvPr/>
        </p:nvPicPr>
        <p:blipFill>
          <a:blip r:embed="rId4"/>
          <a:stretch>
            <a:fillRect/>
          </a:stretch>
        </p:blipFill>
        <p:spPr>
          <a:xfrm>
            <a:off x="2209800" y="2384584"/>
            <a:ext cx="7772400" cy="2088832"/>
          </a:xfrm>
          <a:prstGeom prst="rect">
            <a:avLst/>
          </a:prstGeom>
        </p:spPr>
      </p:pic>
    </p:spTree>
    <p:extLst>
      <p:ext uri="{BB962C8B-B14F-4D97-AF65-F5344CB8AC3E}">
        <p14:creationId xmlns:p14="http://schemas.microsoft.com/office/powerpoint/2010/main" val="3738082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Pitfall: Multiple Models, No Correction</a:t>
            </a:r>
          </a:p>
        </p:txBody>
      </p:sp>
      <p:sp>
        <p:nvSpPr>
          <p:cNvPr id="3" name="Content Placeholder 2"/>
          <p:cNvSpPr>
            <a:spLocks noGrp="1"/>
          </p:cNvSpPr>
          <p:nvPr>
            <p:ph idx="1"/>
          </p:nvPr>
        </p:nvSpPr>
        <p:spPr/>
        <p:txBody>
          <a:bodyPr>
            <a:normAutofit fontScale="85000" lnSpcReduction="10000"/>
          </a:bodyPr>
          <a:lstStyle/>
          <a:p>
            <a:pPr marL="0" indent="0">
              <a:buNone/>
            </a:pPr>
            <a:r>
              <a:rPr b="1" dirty="0"/>
              <a:t>From our lecture:</a:t>
            </a:r>
            <a:r>
              <a:rPr dirty="0"/>
              <a:t> Running many tests inflates false positive rates</a:t>
            </a:r>
          </a:p>
          <a:p>
            <a:pPr marL="0" indent="0">
              <a:buNone/>
            </a:pPr>
            <a:r>
              <a:rPr b="1" dirty="0"/>
              <a:t>The paper fits four separate regression models</a:t>
            </a:r>
            <a:r>
              <a:rPr dirty="0"/>
              <a:t>, each testing multiple factors</a:t>
            </a:r>
          </a:p>
          <a:p>
            <a:pPr lvl="0"/>
            <a:r>
              <a:rPr dirty="0"/>
              <a:t>No explicit correction for multiple comparisons across models</a:t>
            </a:r>
          </a:p>
          <a:p>
            <a:pPr lvl="0"/>
            <a:r>
              <a:rPr dirty="0"/>
              <a:t>The all-subsets AIC approach tests many model specifications within each analysis</a:t>
            </a:r>
          </a:p>
          <a:p>
            <a:pPr marL="0" indent="0">
              <a:buNone/>
            </a:pPr>
            <a:r>
              <a:rPr b="1" dirty="0"/>
              <a:t>Mitigating factors:</a:t>
            </a:r>
          </a:p>
          <a:p>
            <a:pPr lvl="0"/>
            <a:r>
              <a:rPr dirty="0"/>
              <a:t>AIC inherently penalizes model complexity (acts as a soft correction)</a:t>
            </a:r>
          </a:p>
          <a:p>
            <a:pPr lvl="0"/>
            <a:r>
              <a:rPr dirty="0"/>
              <a:t>The factors were pre-specified based on domain knowledge, not data-mined</a:t>
            </a:r>
          </a:p>
          <a:p>
            <a:pPr lvl="0"/>
            <a:r>
              <a:rPr dirty="0"/>
              <a:t>Power analysis limits the number of factors tested</a:t>
            </a:r>
          </a:p>
          <a:p>
            <a:pPr marL="0" indent="0">
              <a:buNone/>
            </a:pPr>
            <a:r>
              <a:rPr b="1" dirty="0"/>
              <a:t>But:</a:t>
            </a:r>
            <a:r>
              <a:rPr dirty="0"/>
              <a:t> with enough model combinations, some “significant” factors may be false positives</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Mapping to Our Lectures</a:t>
            </a:r>
          </a:p>
        </p:txBody>
      </p:sp>
      <p:graphicFrame>
        <p:nvGraphicFramePr>
          <p:cNvPr id="6" name="Content Placeholder 5"/>
          <p:cNvGraphicFramePr>
            <a:graphicFrameLocks noGrp="1"/>
          </p:cNvGraphicFramePr>
          <p:nvPr>
            <p:ph idx="1"/>
          </p:nvPr>
        </p:nvGraphicFramePr>
        <p:xfrm>
          <a:off x="609600" y="1591733"/>
          <a:ext cx="10972800" cy="609600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487680">
                <a:tc>
                  <a:txBody>
                    <a:bodyPr/>
                    <a:lstStyle/>
                    <a:p>
                      <a:pPr marL="0" lvl="0" indent="0">
                        <a:buNone/>
                      </a:pPr>
                      <a:r>
                        <a:rPr sz="2400"/>
                        <a:t>Lecture Topic</a:t>
                      </a:r>
                    </a:p>
                  </a:txBody>
                  <a:tcPr marL="121920" marR="121920" marT="60960" marB="60960"/>
                </a:tc>
                <a:tc>
                  <a:txBody>
                    <a:bodyPr/>
                    <a:lstStyle/>
                    <a:p>
                      <a:pPr marL="0" lvl="0" indent="0">
                        <a:buNone/>
                      </a:pPr>
                      <a:r>
                        <a:rPr sz="2400"/>
                        <a:t>Used in Paper?</a:t>
                      </a:r>
                    </a:p>
                  </a:txBody>
                  <a:tcPr marL="121920" marR="121920" marT="60960" marB="60960"/>
                </a:tc>
                <a:tc>
                  <a:txBody>
                    <a:bodyPr/>
                    <a:lstStyle/>
                    <a:p>
                      <a:pPr marL="0" lvl="0" indent="0">
                        <a:buNone/>
                      </a:pPr>
                      <a:r>
                        <a:rPr sz="2400"/>
                        <a:t>Where</a:t>
                      </a:r>
                    </a:p>
                  </a:txBody>
                  <a:tcPr marL="121920" marR="121920" marT="60960" marB="60960"/>
                </a:tc>
                <a:extLst>
                  <a:ext uri="{0D108BD9-81ED-4DB2-BD59-A6C34878D82A}">
                    <a16:rowId xmlns:a16="http://schemas.microsoft.com/office/drawing/2014/main" val="10000"/>
                  </a:ext>
                </a:extLst>
              </a:tr>
              <a:tr h="487680">
                <a:tc>
                  <a:txBody>
                    <a:bodyPr/>
                    <a:lstStyle/>
                    <a:p>
                      <a:pPr marL="0" lvl="0" indent="0">
                        <a:buNone/>
                      </a:pPr>
                      <a:r>
                        <a:rPr sz="2400"/>
                        <a:t>Linear regression</a:t>
                      </a:r>
                    </a:p>
                  </a:txBody>
                  <a:tcPr marL="121920" marR="121920" marT="60960" marB="60960"/>
                </a:tc>
                <a:tc>
                  <a:txBody>
                    <a:bodyPr/>
                    <a:lstStyle/>
                    <a:p>
                      <a:pPr marL="0" lvl="0" indent="0">
                        <a:buNone/>
                      </a:pPr>
                      <a:r>
                        <a:rPr sz="2400"/>
                        <a:t>✅</a:t>
                      </a:r>
                    </a:p>
                  </a:txBody>
                  <a:tcPr marL="121920" marR="121920" marT="60960" marB="60960"/>
                </a:tc>
                <a:tc>
                  <a:txBody>
                    <a:bodyPr/>
                    <a:lstStyle/>
                    <a:p>
                      <a:pPr marL="0" lvl="0" indent="0">
                        <a:buNone/>
                      </a:pPr>
                      <a:r>
                        <a:rPr sz="2400"/>
                        <a:t>Tables 5, 10, 11</a:t>
                      </a:r>
                    </a:p>
                  </a:txBody>
                  <a:tcPr marL="121920" marR="121920" marT="60960" marB="60960"/>
                </a:tc>
                <a:extLst>
                  <a:ext uri="{0D108BD9-81ED-4DB2-BD59-A6C34878D82A}">
                    <a16:rowId xmlns:a16="http://schemas.microsoft.com/office/drawing/2014/main" val="10001"/>
                  </a:ext>
                </a:extLst>
              </a:tr>
              <a:tr h="487680">
                <a:tc>
                  <a:txBody>
                    <a:bodyPr/>
                    <a:lstStyle/>
                    <a:p>
                      <a:pPr marL="0" lvl="0" indent="0">
                        <a:buNone/>
                      </a:pPr>
                      <a:r>
                        <a:rPr sz="2400"/>
                        <a:t>Logistic regression</a:t>
                      </a:r>
                    </a:p>
                  </a:txBody>
                  <a:tcPr marL="121920" marR="121920" marT="60960" marB="60960"/>
                </a:tc>
                <a:tc>
                  <a:txBody>
                    <a:bodyPr/>
                    <a:lstStyle/>
                    <a:p>
                      <a:pPr marL="0" lvl="0" indent="0">
                        <a:buNone/>
                      </a:pPr>
                      <a:r>
                        <a:rPr sz="2400"/>
                        <a:t>✅</a:t>
                      </a:r>
                    </a:p>
                  </a:txBody>
                  <a:tcPr marL="121920" marR="121920" marT="60960" marB="60960"/>
                </a:tc>
                <a:tc>
                  <a:txBody>
                    <a:bodyPr/>
                    <a:lstStyle/>
                    <a:p>
                      <a:pPr marL="0" lvl="0" indent="0">
                        <a:buNone/>
                      </a:pPr>
                      <a:r>
                        <a:rPr sz="2400"/>
                        <a:t>Table 7</a:t>
                      </a:r>
                    </a:p>
                  </a:txBody>
                  <a:tcPr marL="121920" marR="121920" marT="60960" marB="60960"/>
                </a:tc>
                <a:extLst>
                  <a:ext uri="{0D108BD9-81ED-4DB2-BD59-A6C34878D82A}">
                    <a16:rowId xmlns:a16="http://schemas.microsoft.com/office/drawing/2014/main" val="10002"/>
                  </a:ext>
                </a:extLst>
              </a:tr>
              <a:tr h="853440">
                <a:tc>
                  <a:txBody>
                    <a:bodyPr/>
                    <a:lstStyle/>
                    <a:p>
                      <a:pPr marL="0" lvl="0" indent="0">
                        <a:buNone/>
                      </a:pPr>
                      <a:r>
                        <a:rPr sz="2400"/>
                        <a:t>Dummy coding / reference levels</a:t>
                      </a:r>
                    </a:p>
                  </a:txBody>
                  <a:tcPr marL="121920" marR="121920" marT="60960" marB="60960"/>
                </a:tc>
                <a:tc>
                  <a:txBody>
                    <a:bodyPr/>
                    <a:lstStyle/>
                    <a:p>
                      <a:pPr marL="0" lvl="0" indent="0">
                        <a:buNone/>
                      </a:pPr>
                      <a:r>
                        <a:rPr sz="2400"/>
                        <a:t>✅</a:t>
                      </a:r>
                    </a:p>
                  </a:txBody>
                  <a:tcPr marL="121920" marR="121920" marT="60960" marB="60960"/>
                </a:tc>
                <a:tc>
                  <a:txBody>
                    <a:bodyPr/>
                    <a:lstStyle/>
                    <a:p>
                      <a:pPr marL="0" lvl="0" indent="0">
                        <a:buNone/>
                      </a:pPr>
                      <a:r>
                        <a:rPr sz="2400"/>
                        <a:t>Language category, Contest</a:t>
                      </a:r>
                    </a:p>
                  </a:txBody>
                  <a:tcPr marL="121920" marR="121920" marT="60960" marB="60960"/>
                </a:tc>
                <a:extLst>
                  <a:ext uri="{0D108BD9-81ED-4DB2-BD59-A6C34878D82A}">
                    <a16:rowId xmlns:a16="http://schemas.microsoft.com/office/drawing/2014/main" val="10003"/>
                  </a:ext>
                </a:extLst>
              </a:tr>
              <a:tr h="487680">
                <a:tc>
                  <a:txBody>
                    <a:bodyPr/>
                    <a:lstStyle/>
                    <a:p>
                      <a:pPr marL="0" lvl="0" indent="0">
                        <a:buNone/>
                      </a:pPr>
                      <a:r>
                        <a:rPr sz="2400"/>
                        <a:t>Odds ratios (e^β)</a:t>
                      </a:r>
                    </a:p>
                  </a:txBody>
                  <a:tcPr marL="121920" marR="121920" marT="60960" marB="60960"/>
                </a:tc>
                <a:tc>
                  <a:txBody>
                    <a:bodyPr/>
                    <a:lstStyle/>
                    <a:p>
                      <a:pPr marL="0" lvl="0" indent="0">
                        <a:buNone/>
                      </a:pPr>
                      <a:r>
                        <a:rPr sz="2400"/>
                        <a:t>✅</a:t>
                      </a:r>
                    </a:p>
                  </a:txBody>
                  <a:tcPr marL="121920" marR="121920" marT="60960" marB="60960"/>
                </a:tc>
                <a:tc>
                  <a:txBody>
                    <a:bodyPr/>
                    <a:lstStyle/>
                    <a:p>
                      <a:pPr marL="0" lvl="0" indent="0">
                        <a:buNone/>
                      </a:pPr>
                      <a:r>
                        <a:rPr sz="2400"/>
                        <a:t>Table 7</a:t>
                      </a:r>
                    </a:p>
                  </a:txBody>
                  <a:tcPr marL="121920" marR="121920" marT="60960" marB="60960"/>
                </a:tc>
                <a:extLst>
                  <a:ext uri="{0D108BD9-81ED-4DB2-BD59-A6C34878D82A}">
                    <a16:rowId xmlns:a16="http://schemas.microsoft.com/office/drawing/2014/main" val="10004"/>
                  </a:ext>
                </a:extLst>
              </a:tr>
              <a:tr h="487680">
                <a:tc>
                  <a:txBody>
                    <a:bodyPr/>
                    <a:lstStyle/>
                    <a:p>
                      <a:pPr marL="0" lvl="0" indent="0">
                        <a:buNone/>
                      </a:pPr>
                      <a:r>
                        <a:rPr sz="2400"/>
                        <a:t>Confidence intervals</a:t>
                      </a:r>
                    </a:p>
                  </a:txBody>
                  <a:tcPr marL="121920" marR="121920" marT="60960" marB="60960"/>
                </a:tc>
                <a:tc>
                  <a:txBody>
                    <a:bodyPr/>
                    <a:lstStyle/>
                    <a:p>
                      <a:pPr marL="0" lvl="0" indent="0">
                        <a:buNone/>
                      </a:pPr>
                      <a:r>
                        <a:rPr sz="2400"/>
                        <a:t>✅</a:t>
                      </a:r>
                    </a:p>
                  </a:txBody>
                  <a:tcPr marL="121920" marR="121920" marT="60960" marB="60960"/>
                </a:tc>
                <a:tc>
                  <a:txBody>
                    <a:bodyPr/>
                    <a:lstStyle/>
                    <a:p>
                      <a:pPr marL="0" lvl="0" indent="0">
                        <a:buNone/>
                      </a:pPr>
                      <a:r>
                        <a:rPr sz="2400"/>
                        <a:t>All tables</a:t>
                      </a:r>
                    </a:p>
                  </a:txBody>
                  <a:tcPr marL="121920" marR="121920" marT="60960" marB="60960"/>
                </a:tc>
                <a:extLst>
                  <a:ext uri="{0D108BD9-81ED-4DB2-BD59-A6C34878D82A}">
                    <a16:rowId xmlns:a16="http://schemas.microsoft.com/office/drawing/2014/main" val="10005"/>
                  </a:ext>
                </a:extLst>
              </a:tr>
              <a:tr h="487680">
                <a:tc>
                  <a:txBody>
                    <a:bodyPr/>
                    <a:lstStyle/>
                    <a:p>
                      <a:pPr marL="0" lvl="0" indent="0">
                        <a:buNone/>
                      </a:pPr>
                      <a:r>
                        <a:rPr sz="2400"/>
                        <a:t>R² / model fit</a:t>
                      </a:r>
                    </a:p>
                  </a:txBody>
                  <a:tcPr marL="121920" marR="121920" marT="60960" marB="60960"/>
                </a:tc>
                <a:tc>
                  <a:txBody>
                    <a:bodyPr/>
                    <a:lstStyle/>
                    <a:p>
                      <a:pPr marL="0" lvl="0" indent="0">
                        <a:buNone/>
                      </a:pPr>
                      <a:r>
                        <a:rPr sz="2400"/>
                        <a:t>✅</a:t>
                      </a:r>
                    </a:p>
                  </a:txBody>
                  <a:tcPr marL="121920" marR="121920" marT="60960" marB="60960"/>
                </a:tc>
                <a:tc>
                  <a:txBody>
                    <a:bodyPr/>
                    <a:lstStyle/>
                    <a:p>
                      <a:pPr marL="0" lvl="0" indent="0">
                        <a:buNone/>
                      </a:pPr>
                      <a:r>
                        <a:rPr sz="2400"/>
                        <a:t>All models</a:t>
                      </a:r>
                    </a:p>
                  </a:txBody>
                  <a:tcPr marL="121920" marR="121920" marT="60960" marB="60960"/>
                </a:tc>
                <a:extLst>
                  <a:ext uri="{0D108BD9-81ED-4DB2-BD59-A6C34878D82A}">
                    <a16:rowId xmlns:a16="http://schemas.microsoft.com/office/drawing/2014/main" val="10006"/>
                  </a:ext>
                </a:extLst>
              </a:tr>
              <a:tr h="487680">
                <a:tc>
                  <a:txBody>
                    <a:bodyPr/>
                    <a:lstStyle/>
                    <a:p>
                      <a:pPr marL="0" lvl="0" indent="0">
                        <a:buNone/>
                      </a:pPr>
                      <a:r>
                        <a:rPr sz="2400"/>
                        <a:t>Effect sizes (Cohen’s d)</a:t>
                      </a:r>
                    </a:p>
                  </a:txBody>
                  <a:tcPr marL="121920" marR="121920" marT="60960" marB="60960"/>
                </a:tc>
                <a:tc>
                  <a:txBody>
                    <a:bodyPr/>
                    <a:lstStyle/>
                    <a:p>
                      <a:pPr marL="0" lvl="0" indent="0">
                        <a:buNone/>
                      </a:pPr>
                      <a:r>
                        <a:rPr sz="2400"/>
                        <a:t>⚠️ Variant (f²)</a:t>
                      </a:r>
                    </a:p>
                  </a:txBody>
                  <a:tcPr marL="121920" marR="121920" marT="60960" marB="60960"/>
                </a:tc>
                <a:tc>
                  <a:txBody>
                    <a:bodyPr/>
                    <a:lstStyle/>
                    <a:p>
                      <a:pPr marL="0" lvl="0" indent="0">
                        <a:buNone/>
                      </a:pPr>
                      <a:r>
                        <a:rPr sz="2400"/>
                        <a:t>Power analysis</a:t>
                      </a:r>
                    </a:p>
                  </a:txBody>
                  <a:tcPr marL="121920" marR="121920" marT="60960" marB="60960"/>
                </a:tc>
                <a:extLst>
                  <a:ext uri="{0D108BD9-81ED-4DB2-BD59-A6C34878D82A}">
                    <a16:rowId xmlns:a16="http://schemas.microsoft.com/office/drawing/2014/main" val="10007"/>
                  </a:ext>
                </a:extLst>
              </a:tr>
              <a:tr h="487680">
                <a:tc>
                  <a:txBody>
                    <a:bodyPr/>
                    <a:lstStyle/>
                    <a:p>
                      <a:pPr marL="0" lvl="0" indent="0">
                        <a:buNone/>
                      </a:pPr>
                      <a:r>
                        <a:rPr sz="2400"/>
                        <a:t>LR test (model comparison)</a:t>
                      </a:r>
                    </a:p>
                  </a:txBody>
                  <a:tcPr marL="121920" marR="121920" marT="60960" marB="60960"/>
                </a:tc>
                <a:tc>
                  <a:txBody>
                    <a:bodyPr/>
                    <a:lstStyle/>
                    <a:p>
                      <a:pPr marL="0" lvl="0" indent="0">
                        <a:buNone/>
                      </a:pPr>
                      <a:r>
                        <a:rPr sz="2400"/>
                        <a:t>⚠️ AIC instead</a:t>
                      </a:r>
                    </a:p>
                  </a:txBody>
                  <a:tcPr marL="121920" marR="121920" marT="60960" marB="60960"/>
                </a:tc>
                <a:tc>
                  <a:txBody>
                    <a:bodyPr/>
                    <a:lstStyle/>
                    <a:p>
                      <a:pPr marL="0" lvl="0" indent="0">
                        <a:buNone/>
                      </a:pPr>
                      <a:r>
                        <a:rPr sz="2400"/>
                        <a:t>Model selection</a:t>
                      </a:r>
                    </a:p>
                  </a:txBody>
                  <a:tcPr marL="121920" marR="121920" marT="60960" marB="60960"/>
                </a:tc>
                <a:extLst>
                  <a:ext uri="{0D108BD9-81ED-4DB2-BD59-A6C34878D82A}">
                    <a16:rowId xmlns:a16="http://schemas.microsoft.com/office/drawing/2014/main" val="10008"/>
                  </a:ext>
                </a:extLst>
              </a:tr>
              <a:tr h="853440">
                <a:tc>
                  <a:txBody>
                    <a:bodyPr/>
                    <a:lstStyle/>
                    <a:p>
                      <a:pPr marL="0" lvl="0" indent="0">
                        <a:buNone/>
                      </a:pPr>
                      <a:r>
                        <a:rPr sz="2400"/>
                        <a:t>Pseudo-R²</a:t>
                      </a:r>
                    </a:p>
                  </a:txBody>
                  <a:tcPr marL="121920" marR="121920" marT="60960" marB="60960"/>
                </a:tc>
                <a:tc>
                  <a:txBody>
                    <a:bodyPr/>
                    <a:lstStyle/>
                    <a:p>
                      <a:pPr marL="0" lvl="0" indent="0">
                        <a:buNone/>
                      </a:pPr>
                      <a:r>
                        <a:rPr sz="2400"/>
                        <a:t>⚠️ Nagelkerke, not McFadden</a:t>
                      </a:r>
                    </a:p>
                  </a:txBody>
                  <a:tcPr marL="121920" marR="121920" marT="60960" marB="60960"/>
                </a:tc>
                <a:tc>
                  <a:txBody>
                    <a:bodyPr/>
                    <a:lstStyle/>
                    <a:p>
                      <a:pPr marL="0" lvl="0" indent="0">
                        <a:buNone/>
                      </a:pPr>
                      <a:r>
                        <a:rPr sz="2400"/>
                        <a:t>Table 7</a:t>
                      </a:r>
                    </a:p>
                  </a:txBody>
                  <a:tcPr marL="121920" marR="121920" marT="60960" marB="60960"/>
                </a:tc>
                <a:extLst>
                  <a:ext uri="{0D108BD9-81ED-4DB2-BD59-A6C34878D82A}">
                    <a16:rowId xmlns:a16="http://schemas.microsoft.com/office/drawing/2014/main" val="10009"/>
                  </a:ext>
                </a:extLst>
              </a:tr>
              <a:tr h="487680">
                <a:tc>
                  <a:txBody>
                    <a:bodyPr/>
                    <a:lstStyle/>
                    <a:p>
                      <a:pPr marL="0" lvl="0" indent="0">
                        <a:buNone/>
                      </a:pPr>
                      <a:r>
                        <a:rPr sz="2400"/>
                        <a:t>Multiple comparisons</a:t>
                      </a:r>
                    </a:p>
                  </a:txBody>
                  <a:tcPr marL="121920" marR="121920" marT="60960" marB="60960"/>
                </a:tc>
                <a:tc>
                  <a:txBody>
                    <a:bodyPr/>
                    <a:lstStyle/>
                    <a:p>
                      <a:pPr marL="0" lvl="0" indent="0">
                        <a:buNone/>
                      </a:pPr>
                      <a:r>
                        <a:rPr sz="2400"/>
                        <a:t>❌ Not applied</a:t>
                      </a:r>
                    </a:p>
                  </a:txBody>
                  <a:tcPr marL="121920" marR="121920" marT="60960" marB="60960"/>
                </a:tc>
                <a:tc>
                  <a:txBody>
                    <a:bodyPr/>
                    <a:lstStyle/>
                    <a:p>
                      <a:pPr marL="0" lvl="0" indent="0">
                        <a:buNone/>
                      </a:pPr>
                      <a:r>
                        <a:rPr sz="2400"/>
                        <a:t>—</a:t>
                      </a:r>
                    </a:p>
                  </a:txBody>
                  <a:tcPr marL="121920" marR="121920" marT="60960" marB="60960"/>
                </a:tc>
                <a:extLst>
                  <a:ext uri="{0D108BD9-81ED-4DB2-BD59-A6C34878D82A}">
                    <a16:rowId xmlns:a16="http://schemas.microsoft.com/office/drawing/2014/main" val="10010"/>
                  </a:ext>
                </a:extLst>
              </a:tr>
            </a:tbl>
          </a:graphicData>
        </a:graphic>
      </p:graphicFrame>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06898-2E4D-AA9E-98AC-964811F77B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0A6368-25AC-676B-484E-EEEA10ED2060}"/>
              </a:ext>
            </a:extLst>
          </p:cNvPr>
          <p:cNvSpPr>
            <a:spLocks noGrp="1"/>
          </p:cNvSpPr>
          <p:nvPr>
            <p:ph type="title"/>
          </p:nvPr>
        </p:nvSpPr>
        <p:spPr/>
        <p:txBody>
          <a:bodyPr/>
          <a:lstStyle/>
          <a:p>
            <a:r>
              <a:rPr lang="en-US" dirty="0"/>
              <a:t>Readings</a:t>
            </a:r>
          </a:p>
        </p:txBody>
      </p:sp>
      <p:pic>
        <p:nvPicPr>
          <p:cNvPr id="4" name="Picture 3">
            <a:extLst>
              <a:ext uri="{FF2B5EF4-FFF2-40B4-BE49-F238E27FC236}">
                <a16:creationId xmlns:a16="http://schemas.microsoft.com/office/drawing/2014/main" id="{F63599A6-EA1A-618A-5EE0-67A0BAD67DF3}"/>
              </a:ext>
            </a:extLst>
          </p:cNvPr>
          <p:cNvPicPr>
            <a:picLocks noChangeAspect="1"/>
          </p:cNvPicPr>
          <p:nvPr/>
        </p:nvPicPr>
        <p:blipFill>
          <a:blip r:embed="rId3"/>
          <a:stretch>
            <a:fillRect/>
          </a:stretch>
        </p:blipFill>
        <p:spPr>
          <a:xfrm>
            <a:off x="3325601" y="1690688"/>
            <a:ext cx="5540798" cy="6290680"/>
          </a:xfrm>
          <a:prstGeom prst="rect">
            <a:avLst/>
          </a:prstGeom>
        </p:spPr>
      </p:pic>
      <p:sp>
        <p:nvSpPr>
          <p:cNvPr id="3" name="TextBox 2">
            <a:extLst>
              <a:ext uri="{FF2B5EF4-FFF2-40B4-BE49-F238E27FC236}">
                <a16:creationId xmlns:a16="http://schemas.microsoft.com/office/drawing/2014/main" id="{D5723186-C4A5-5704-A0B4-02407767562C}"/>
              </a:ext>
            </a:extLst>
          </p:cNvPr>
          <p:cNvSpPr txBox="1"/>
          <p:nvPr/>
        </p:nvSpPr>
        <p:spPr>
          <a:xfrm>
            <a:off x="7761032" y="1274862"/>
            <a:ext cx="1105367" cy="369332"/>
          </a:xfrm>
          <a:prstGeom prst="rect">
            <a:avLst/>
          </a:prstGeom>
          <a:noFill/>
        </p:spPr>
        <p:txBody>
          <a:bodyPr wrap="none" rtlCol="0">
            <a:spAutoFit/>
          </a:bodyPr>
          <a:lstStyle/>
          <a:p>
            <a:r>
              <a:rPr lang="en-US" dirty="0"/>
              <a:t>(optional)</a:t>
            </a:r>
          </a:p>
        </p:txBody>
      </p:sp>
    </p:spTree>
    <p:extLst>
      <p:ext uri="{BB962C8B-B14F-4D97-AF65-F5344CB8AC3E}">
        <p14:creationId xmlns:p14="http://schemas.microsoft.com/office/powerpoint/2010/main" val="1406245202"/>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B350-24C6-E3C2-C606-6A3EADC66DEC}"/>
              </a:ext>
            </a:extLst>
          </p:cNvPr>
          <p:cNvSpPr>
            <a:spLocks noGrp="1"/>
          </p:cNvSpPr>
          <p:nvPr>
            <p:ph type="title"/>
          </p:nvPr>
        </p:nvSpPr>
        <p:spPr/>
        <p:txBody>
          <a:bodyPr/>
          <a:lstStyle/>
          <a:p>
            <a:r>
              <a:rPr lang="en-US" dirty="0"/>
              <a:t>Approach</a:t>
            </a:r>
          </a:p>
        </p:txBody>
      </p:sp>
      <p:sp>
        <p:nvSpPr>
          <p:cNvPr id="3" name="Content Placeholder 2">
            <a:extLst>
              <a:ext uri="{FF2B5EF4-FFF2-40B4-BE49-F238E27FC236}">
                <a16:creationId xmlns:a16="http://schemas.microsoft.com/office/drawing/2014/main" id="{380E7F3E-732B-0976-59C5-E718841524D2}"/>
              </a:ext>
            </a:extLst>
          </p:cNvPr>
          <p:cNvSpPr>
            <a:spLocks noGrp="1"/>
          </p:cNvSpPr>
          <p:nvPr>
            <p:ph idx="1"/>
          </p:nvPr>
        </p:nvSpPr>
        <p:spPr/>
        <p:txBody>
          <a:bodyPr>
            <a:normAutofit/>
          </a:bodyPr>
          <a:lstStyle/>
          <a:p>
            <a:r>
              <a:rPr lang="en-US" dirty="0"/>
              <a:t>Examined each project and vulnerability in detail</a:t>
            </a:r>
          </a:p>
          <a:p>
            <a:pPr lvl="1"/>
            <a:r>
              <a:rPr lang="en-US" dirty="0"/>
              <a:t>94 projects</a:t>
            </a:r>
          </a:p>
          <a:p>
            <a:pPr lvl="1"/>
            <a:r>
              <a:rPr lang="en-US" dirty="0"/>
              <a:t>Breaker-identified (866 submitted exploits) and researcher-identified (manual analysis)</a:t>
            </a:r>
          </a:p>
          <a:p>
            <a:pPr lvl="1"/>
            <a:r>
              <a:rPr lang="en-US" dirty="0"/>
              <a:t>In total, 182 distinct vulnerabilities</a:t>
            </a:r>
          </a:p>
          <a:p>
            <a:pPr lvl="2"/>
            <a:endParaRPr lang="en-US" dirty="0"/>
          </a:p>
          <a:p>
            <a:r>
              <a:rPr lang="en-US" dirty="0"/>
              <a:t>Iterative open and axial coding</a:t>
            </a:r>
            <a:endParaRPr lang="el-GR" dirty="0"/>
          </a:p>
          <a:p>
            <a:pPr lvl="2"/>
            <a:endParaRPr lang="el-GR" dirty="0"/>
          </a:p>
          <a:p>
            <a:r>
              <a:rPr lang="en-US" dirty="0"/>
              <a:t>Qual and quant analysis on resulting categories </a:t>
            </a:r>
          </a:p>
          <a:p>
            <a:endParaRPr lang="en-US" dirty="0"/>
          </a:p>
          <a:p>
            <a:endParaRPr lang="en-US" dirty="0"/>
          </a:p>
        </p:txBody>
      </p:sp>
    </p:spTree>
    <p:extLst>
      <p:ext uri="{BB962C8B-B14F-4D97-AF65-F5344CB8AC3E}">
        <p14:creationId xmlns:p14="http://schemas.microsoft.com/office/powerpoint/2010/main" val="1798243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ssolv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Is Qualitative Coding?</a:t>
            </a:r>
          </a:p>
        </p:txBody>
      </p:sp>
      <p:sp>
        <p:nvSpPr>
          <p:cNvPr id="3" name="Content Placeholder 2"/>
          <p:cNvSpPr>
            <a:spLocks noGrp="1"/>
          </p:cNvSpPr>
          <p:nvPr>
            <p:ph idx="1"/>
          </p:nvPr>
        </p:nvSpPr>
        <p:spPr/>
        <p:txBody>
          <a:bodyPr>
            <a:normAutofit/>
          </a:bodyPr>
          <a:lstStyle/>
          <a:p>
            <a:pPr lvl="0"/>
            <a:r>
              <a:rPr dirty="0"/>
              <a:t>A </a:t>
            </a:r>
            <a:r>
              <a:rPr b="1" dirty="0"/>
              <a:t>code</a:t>
            </a:r>
            <a:r>
              <a:rPr dirty="0"/>
              <a:t> is a word or short phrase that captures the meaning of a piece of data — it is “primarily an interpretive act” (Saldaña, Ch. 1)</a:t>
            </a:r>
          </a:p>
          <a:p>
            <a:pPr lvl="0"/>
            <a:r>
              <a:rPr dirty="0"/>
              <a:t>Coding is </a:t>
            </a:r>
            <a:r>
              <a:rPr b="1" dirty="0"/>
              <a:t>cyclical</a:t>
            </a:r>
            <a:r>
              <a:rPr dirty="0"/>
              <a:t>: first cycle codes emerge from the data, then get refined, reorganized, and consolidated into categories and themes through second cycle coding</a:t>
            </a:r>
          </a:p>
          <a:p>
            <a:pPr lvl="0"/>
            <a:r>
              <a:rPr dirty="0"/>
              <a:t>The BIBIFI paper used </a:t>
            </a:r>
            <a:r>
              <a:rPr b="1" dirty="0"/>
              <a:t>iterative open coding</a:t>
            </a:r>
            <a:r>
              <a:rPr dirty="0"/>
              <a:t> (codes emerge from data, not predetermined) and </a:t>
            </a:r>
            <a:r>
              <a:rPr b="1" dirty="0"/>
              <a:t>axial coding</a:t>
            </a:r>
            <a:r>
              <a:rPr dirty="0"/>
              <a:t> (grouping codes into higher-level types)</a:t>
            </a:r>
            <a:endParaRPr lang="en-US" dirty="0"/>
          </a:p>
        </p:txBody>
      </p:sp>
    </p:spTree>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322191-B205-1FD3-E5B5-CF5A95F28120}"/>
              </a:ext>
            </a:extLst>
          </p:cNvPr>
          <p:cNvPicPr>
            <a:picLocks noChangeAspect="1"/>
          </p:cNvPicPr>
          <p:nvPr/>
        </p:nvPicPr>
        <p:blipFill>
          <a:blip r:embed="rId2"/>
          <a:stretch>
            <a:fillRect/>
          </a:stretch>
        </p:blipFill>
        <p:spPr>
          <a:xfrm>
            <a:off x="566289" y="0"/>
            <a:ext cx="5150694" cy="6858000"/>
          </a:xfrm>
          <a:prstGeom prst="rect">
            <a:avLst/>
          </a:prstGeom>
        </p:spPr>
      </p:pic>
      <p:sp>
        <p:nvSpPr>
          <p:cNvPr id="6" name="TextBox 5">
            <a:extLst>
              <a:ext uri="{FF2B5EF4-FFF2-40B4-BE49-F238E27FC236}">
                <a16:creationId xmlns:a16="http://schemas.microsoft.com/office/drawing/2014/main" id="{D50F24E3-A71D-9367-373A-D2D0FA24AB0C}"/>
              </a:ext>
            </a:extLst>
          </p:cNvPr>
          <p:cNvSpPr txBox="1"/>
          <p:nvPr/>
        </p:nvSpPr>
        <p:spPr>
          <a:xfrm>
            <a:off x="6096000" y="211969"/>
            <a:ext cx="3707969" cy="3108543"/>
          </a:xfrm>
          <a:prstGeom prst="rect">
            <a:avLst/>
          </a:prstGeom>
          <a:noFill/>
        </p:spPr>
        <p:txBody>
          <a:bodyPr wrap="square">
            <a:spAutoFit/>
          </a:bodyPr>
          <a:lstStyle/>
          <a:p>
            <a:pPr marL="0" indent="0">
              <a:buNone/>
            </a:pPr>
            <a:r>
              <a:rPr lang="en-US" sz="2800" dirty="0"/>
              <a:t>Further reading: Saldaña, </a:t>
            </a:r>
            <a:r>
              <a:rPr lang="en-US" sz="2800" i="1" dirty="0"/>
              <a:t>The Coding Manual for Qualitative Researchers</a:t>
            </a:r>
            <a:r>
              <a:rPr lang="en-US" sz="2800" dirty="0"/>
              <a:t>, </a:t>
            </a:r>
            <a:r>
              <a:rPr lang="en-US" sz="2800" b="1" dirty="0"/>
              <a:t>Ch. 1</a:t>
            </a:r>
            <a:r>
              <a:rPr lang="en-US" sz="2800" dirty="0"/>
              <a:t>; Strauss &amp; Corbin, </a:t>
            </a:r>
            <a:r>
              <a:rPr lang="en-US" sz="2800" i="1" dirty="0"/>
              <a:t>Basics of Qualitative Research</a:t>
            </a:r>
            <a:r>
              <a:rPr lang="en-US" sz="2800" dirty="0"/>
              <a:t> (1990)</a:t>
            </a:r>
          </a:p>
        </p:txBody>
      </p:sp>
      <p:pic>
        <p:nvPicPr>
          <p:cNvPr id="7" name="Picture 6">
            <a:extLst>
              <a:ext uri="{FF2B5EF4-FFF2-40B4-BE49-F238E27FC236}">
                <a16:creationId xmlns:a16="http://schemas.microsoft.com/office/drawing/2014/main" id="{5F4E77B8-DF16-DF15-9230-40D9BE2720D6}"/>
              </a:ext>
            </a:extLst>
          </p:cNvPr>
          <p:cNvPicPr>
            <a:picLocks noChangeAspect="1"/>
          </p:cNvPicPr>
          <p:nvPr/>
        </p:nvPicPr>
        <p:blipFill>
          <a:blip r:embed="rId3"/>
          <a:stretch>
            <a:fillRect/>
          </a:stretch>
        </p:blipFill>
        <p:spPr>
          <a:xfrm>
            <a:off x="7767777" y="3037668"/>
            <a:ext cx="3857934" cy="5122190"/>
          </a:xfrm>
          <a:prstGeom prst="rect">
            <a:avLst/>
          </a:prstGeom>
        </p:spPr>
      </p:pic>
    </p:spTree>
    <p:extLst>
      <p:ext uri="{BB962C8B-B14F-4D97-AF65-F5344CB8AC3E}">
        <p14:creationId xmlns:p14="http://schemas.microsoft.com/office/powerpoint/2010/main" val="843187527"/>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How BIBIFI Applied It</a:t>
            </a:r>
          </a:p>
        </p:txBody>
      </p:sp>
      <p:sp>
        <p:nvSpPr>
          <p:cNvPr id="3" name="Content Placeholder 2"/>
          <p:cNvSpPr>
            <a:spLocks noGrp="1"/>
          </p:cNvSpPr>
          <p:nvPr>
            <p:ph idx="1"/>
          </p:nvPr>
        </p:nvSpPr>
        <p:spPr/>
        <p:txBody>
          <a:bodyPr>
            <a:normAutofit/>
          </a:bodyPr>
          <a:lstStyle/>
          <a:p>
            <a:pPr marL="457189" indent="-457189">
              <a:buAutoNum type="arabicPeriod"/>
            </a:pPr>
            <a:r>
              <a:rPr dirty="0"/>
              <a:t>Two researchers </a:t>
            </a:r>
            <a:r>
              <a:rPr b="1" dirty="0"/>
              <a:t>cooperatively examined 11 projects</a:t>
            </a:r>
            <a:r>
              <a:rPr dirty="0"/>
              <a:t> (42 vulnerabilities) to build an initial codebook</a:t>
            </a:r>
          </a:p>
          <a:p>
            <a:pPr marL="457189" indent="-457189">
              <a:buAutoNum type="arabicPeriod"/>
            </a:pPr>
            <a:r>
              <a:rPr dirty="0"/>
              <a:t>Then coded independently in </a:t>
            </a:r>
            <a:r>
              <a:rPr b="1" dirty="0"/>
              <a:t>rounds of ~30 breaks</a:t>
            </a:r>
            <a:r>
              <a:rPr dirty="0"/>
              <a:t>, meeting after each round to discuss disagreements and refine the codebook</a:t>
            </a:r>
          </a:p>
          <a:p>
            <a:pPr marL="457189" indent="-457189">
              <a:buAutoNum type="arabicPeriod"/>
            </a:pPr>
            <a:r>
              <a:rPr dirty="0"/>
              <a:t>Process continued for </a:t>
            </a:r>
            <a:r>
              <a:rPr b="1" dirty="0"/>
              <a:t>~6 months</a:t>
            </a:r>
            <a:r>
              <a:rPr dirty="0"/>
              <a:t> until inter-rater reliability exceeded α &gt; 0.80 (</a:t>
            </a:r>
            <a:r>
              <a:rPr dirty="0" err="1"/>
              <a:t>Krippendorff’s</a:t>
            </a:r>
            <a:r>
              <a:rPr dirty="0"/>
              <a:t> α) on all variables</a:t>
            </a:r>
          </a:p>
          <a:p>
            <a:pPr marL="457189" indent="-457189">
              <a:buAutoNum type="arabicPeriod"/>
            </a:pPr>
            <a:r>
              <a:rPr dirty="0"/>
              <a:t>Remaining 34 projects divided and coded separately</a:t>
            </a:r>
            <a:endParaRPr lang="en-US" dirty="0"/>
          </a:p>
          <a:p>
            <a:pPr marL="457189" indent="-457189">
              <a:buAutoNum type="arabicPeriod"/>
            </a:pPr>
            <a:endParaRPr sz="1200" dirty="0"/>
          </a:p>
          <a:p>
            <a:pPr marL="0" indent="0">
              <a:buNone/>
            </a:pPr>
            <a:r>
              <a:rPr b="1" dirty="0"/>
              <a:t>Result</a:t>
            </a:r>
            <a:r>
              <a:rPr dirty="0"/>
              <a:t>: 182 unique vulnerabilities coded across four variables (Type, Attacker Control, Discovery Difficulty, Exploit Difficulty)</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Codebook</a:t>
            </a:r>
          </a:p>
        </p:txBody>
      </p:sp>
      <p:sp>
        <p:nvSpPr>
          <p:cNvPr id="3" name="Content Placeholder 2"/>
          <p:cNvSpPr>
            <a:spLocks noGrp="1"/>
          </p:cNvSpPr>
          <p:nvPr>
            <p:ph idx="1"/>
          </p:nvPr>
        </p:nvSpPr>
        <p:spPr>
          <a:xfrm>
            <a:off x="604434" y="1825624"/>
            <a:ext cx="11143280" cy="4900639"/>
          </a:xfrm>
        </p:spPr>
        <p:txBody>
          <a:bodyPr>
            <a:normAutofit/>
          </a:bodyPr>
          <a:lstStyle/>
          <a:p>
            <a:pPr marL="0" indent="0">
              <a:buNone/>
            </a:pPr>
            <a:r>
              <a:rPr dirty="0"/>
              <a:t>Each vulnerability was labeled on four variables with defined levels: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dirty="0"/>
              <a:t>Axial coding then grouped the 23 specific issues into three high-level types:</a:t>
            </a:r>
          </a:p>
          <a:p>
            <a:pPr lvl="0"/>
            <a:r>
              <a:rPr b="1" dirty="0"/>
              <a:t>No Implementation</a:t>
            </a:r>
            <a:r>
              <a:rPr dirty="0"/>
              <a:t> — didn’t attempt a necessary security mechanism</a:t>
            </a:r>
          </a:p>
          <a:p>
            <a:pPr lvl="0"/>
            <a:r>
              <a:rPr b="1" dirty="0"/>
              <a:t>Misunderstanding</a:t>
            </a:r>
            <a:r>
              <a:rPr dirty="0"/>
              <a:t> — attempted it but made a conceptual error</a:t>
            </a:r>
          </a:p>
          <a:p>
            <a:pPr lvl="0"/>
            <a:r>
              <a:rPr b="1" dirty="0"/>
              <a:t>Mistake</a:t>
            </a:r>
            <a:r>
              <a:rPr dirty="0"/>
              <a:t> — had the right idea but made a programming slip</a:t>
            </a:r>
          </a:p>
        </p:txBody>
      </p:sp>
      <p:pic>
        <p:nvPicPr>
          <p:cNvPr id="4" name="Picture 3">
            <a:extLst>
              <a:ext uri="{FF2B5EF4-FFF2-40B4-BE49-F238E27FC236}">
                <a16:creationId xmlns:a16="http://schemas.microsoft.com/office/drawing/2014/main" id="{0FC3F0CE-73B8-A0A7-5C66-F06AE6BBCF92}"/>
              </a:ext>
            </a:extLst>
          </p:cNvPr>
          <p:cNvPicPr>
            <a:picLocks noChangeAspect="1"/>
          </p:cNvPicPr>
          <p:nvPr/>
        </p:nvPicPr>
        <p:blipFill>
          <a:blip r:embed="rId2"/>
          <a:stretch>
            <a:fillRect/>
          </a:stretch>
        </p:blipFill>
        <p:spPr>
          <a:xfrm>
            <a:off x="1524000" y="2341007"/>
            <a:ext cx="9144000" cy="1903584"/>
          </a:xfrm>
          <a:prstGeom prst="rect">
            <a:avLst/>
          </a:prstGeom>
        </p:spPr>
      </p:pic>
    </p:spTree>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Why This Approach?</a:t>
            </a:r>
          </a:p>
        </p:txBody>
      </p:sp>
      <p:sp>
        <p:nvSpPr>
          <p:cNvPr id="3" name="Content Placeholder 2"/>
          <p:cNvSpPr>
            <a:spLocks noGrp="1"/>
          </p:cNvSpPr>
          <p:nvPr>
            <p:ph idx="1"/>
          </p:nvPr>
        </p:nvSpPr>
        <p:spPr/>
        <p:txBody>
          <a:bodyPr/>
          <a:lstStyle/>
          <a:p>
            <a:pPr lvl="0"/>
            <a:r>
              <a:t>Qualitative coding lets researchers </a:t>
            </a:r>
            <a:r>
              <a:rPr b="1"/>
              <a:t>systematically characterize</a:t>
            </a:r>
            <a:r>
              <a:t> unstructured data (source code, exploits) in a reproducible way</a:t>
            </a:r>
          </a:p>
          <a:p>
            <a:pPr lvl="0"/>
            <a:r>
              <a:t>The codebook with inter-rater reliability ensures findings aren’t just one person’s opinion</a:t>
            </a:r>
          </a:p>
          <a:p>
            <a:pPr lvl="0"/>
            <a:r>
              <a:t>Coded categories then become variables for </a:t>
            </a:r>
            <a:r>
              <a:rPr b="1"/>
              <a:t>quantitative analysis</a:t>
            </a:r>
            <a:r>
              <a:t> (Chi-squared tests, Poisson regression) — the two approaches are complementary</a:t>
            </a:r>
          </a:p>
          <a:p>
            <a:pPr marL="0" indent="0">
              <a:buNone/>
            </a:pPr>
            <a:r>
              <a:t>Saldaña (Ch. 1): “Quantitative analysis calculates the mean. Qualitative analysis calculates meaning.”</a:t>
            </a:r>
          </a:p>
        </p:txBody>
      </p:sp>
    </p:spTree>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 name="Rounded Rectangle 4"/>
          <p:cNvGrpSpPr/>
          <p:nvPr/>
        </p:nvGrpSpPr>
        <p:grpSpPr>
          <a:xfrm>
            <a:off x="1094494" y="1447800"/>
            <a:ext cx="4087107" cy="2286001"/>
            <a:chOff x="0" y="0"/>
            <a:chExt cx="8174211" cy="4572000"/>
          </a:xfrm>
        </p:grpSpPr>
        <p:sp>
          <p:nvSpPr>
            <p:cNvPr id="622" name="Rounded Rectangle"/>
            <p:cNvSpPr/>
            <p:nvPr/>
          </p:nvSpPr>
          <p:spPr>
            <a:xfrm>
              <a:off x="0" y="0"/>
              <a:ext cx="8174211" cy="4572000"/>
            </a:xfrm>
            <a:prstGeom prst="roundRect">
              <a:avLst>
                <a:gd name="adj" fmla="val 16667"/>
              </a:avLst>
            </a:prstGeom>
            <a:solidFill>
              <a:srgbClr val="366658"/>
            </a:solidFill>
            <a:ln w="12700" cap="flat">
              <a:noFill/>
              <a:miter lim="400000"/>
            </a:ln>
            <a:effectLst/>
          </p:spPr>
          <p:txBody>
            <a:bodyPr wrap="square" lIns="45720" tIns="45720" rIns="45720" bIns="45720" numCol="1" anchor="ctr">
              <a:noAutofit/>
            </a:bodyPr>
            <a:lstStyle/>
            <a:p>
              <a:pPr>
                <a:defRPr sz="3600">
                  <a:solidFill>
                    <a:srgbClr val="FFFFFF"/>
                  </a:solidFill>
                  <a:latin typeface="Gill Sans MT"/>
                  <a:ea typeface="Gill Sans MT"/>
                  <a:cs typeface="Gill Sans MT"/>
                  <a:sym typeface="Gill Sans MT"/>
                </a:defRPr>
              </a:pPr>
              <a:endParaRPr/>
            </a:p>
          </p:txBody>
        </p:sp>
        <p:sp>
          <p:nvSpPr>
            <p:cNvPr id="623" name="No Implementation"/>
            <p:cNvSpPr txBox="1"/>
            <p:nvPr/>
          </p:nvSpPr>
          <p:spPr>
            <a:xfrm>
              <a:off x="314626" y="1732003"/>
              <a:ext cx="7544959" cy="11079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lvl1pPr defTabSz="914400">
                <a:defRPr sz="6000">
                  <a:solidFill>
                    <a:srgbClr val="FFFFFF"/>
                  </a:solidFill>
                  <a:latin typeface="Gill Sans MT"/>
                  <a:ea typeface="Gill Sans MT"/>
                  <a:cs typeface="Gill Sans MT"/>
                  <a:sym typeface="Gill Sans MT"/>
                </a:defRPr>
              </a:lvl1pPr>
            </a:lstStyle>
            <a:p>
              <a:r>
                <a:rPr sz="3000" dirty="0"/>
                <a:t>No Implementation</a:t>
              </a:r>
            </a:p>
          </p:txBody>
        </p:sp>
      </p:grpSp>
      <p:grpSp>
        <p:nvGrpSpPr>
          <p:cNvPr id="627" name="Rounded Rectangle 5"/>
          <p:cNvGrpSpPr/>
          <p:nvPr/>
        </p:nvGrpSpPr>
        <p:grpSpPr>
          <a:xfrm>
            <a:off x="5448302" y="1447800"/>
            <a:ext cx="3124201" cy="2286001"/>
            <a:chOff x="0" y="0"/>
            <a:chExt cx="6248400" cy="4572000"/>
          </a:xfrm>
        </p:grpSpPr>
        <p:sp>
          <p:nvSpPr>
            <p:cNvPr id="625" name="Rounded Rectangle"/>
            <p:cNvSpPr/>
            <p:nvPr/>
          </p:nvSpPr>
          <p:spPr>
            <a:xfrm>
              <a:off x="0" y="0"/>
              <a:ext cx="6248400" cy="4572000"/>
            </a:xfrm>
            <a:prstGeom prst="roundRect">
              <a:avLst>
                <a:gd name="adj" fmla="val 16667"/>
              </a:avLst>
            </a:prstGeom>
            <a:solidFill>
              <a:srgbClr val="366658"/>
            </a:solidFill>
            <a:ln w="12700" cap="flat">
              <a:noFill/>
              <a:miter lim="400000"/>
            </a:ln>
            <a:effectLst/>
          </p:spPr>
          <p:txBody>
            <a:bodyPr wrap="square" lIns="45720" tIns="45720" rIns="45720" bIns="45720" numCol="1" anchor="ctr">
              <a:noAutofit/>
            </a:bodyPr>
            <a:lstStyle/>
            <a:p>
              <a:pPr>
                <a:defRPr sz="3600">
                  <a:solidFill>
                    <a:srgbClr val="FFFFFF"/>
                  </a:solidFill>
                  <a:latin typeface="Gill Sans MT"/>
                  <a:ea typeface="Gill Sans MT"/>
                  <a:cs typeface="Gill Sans MT"/>
                  <a:sym typeface="Gill Sans MT"/>
                </a:defRPr>
              </a:pPr>
              <a:endParaRPr/>
            </a:p>
          </p:txBody>
        </p:sp>
        <p:sp>
          <p:nvSpPr>
            <p:cNvPr id="626" name="Misunderstanding"/>
            <p:cNvSpPr txBox="1"/>
            <p:nvPr/>
          </p:nvSpPr>
          <p:spPr>
            <a:xfrm>
              <a:off x="314626" y="1732003"/>
              <a:ext cx="5619150" cy="11079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lvl1pPr defTabSz="914400">
                <a:defRPr sz="6000">
                  <a:solidFill>
                    <a:srgbClr val="FFFFFF"/>
                  </a:solidFill>
                  <a:latin typeface="Gill Sans MT"/>
                  <a:ea typeface="Gill Sans MT"/>
                  <a:cs typeface="Gill Sans MT"/>
                  <a:sym typeface="Gill Sans MT"/>
                </a:defRPr>
              </a:lvl1pPr>
            </a:lstStyle>
            <a:p>
              <a:r>
                <a:rPr sz="3000"/>
                <a:t>Misunderstanding</a:t>
              </a:r>
            </a:p>
          </p:txBody>
        </p:sp>
      </p:grpSp>
      <p:grpSp>
        <p:nvGrpSpPr>
          <p:cNvPr id="630" name="Rounded Rectangle 6"/>
          <p:cNvGrpSpPr/>
          <p:nvPr/>
        </p:nvGrpSpPr>
        <p:grpSpPr>
          <a:xfrm>
            <a:off x="8686801" y="1447800"/>
            <a:ext cx="2410706" cy="2286001"/>
            <a:chOff x="0" y="0"/>
            <a:chExt cx="4821410" cy="4572000"/>
          </a:xfrm>
        </p:grpSpPr>
        <p:sp>
          <p:nvSpPr>
            <p:cNvPr id="628" name="Rounded Rectangle"/>
            <p:cNvSpPr/>
            <p:nvPr/>
          </p:nvSpPr>
          <p:spPr>
            <a:xfrm>
              <a:off x="0" y="0"/>
              <a:ext cx="4821410" cy="4572000"/>
            </a:xfrm>
            <a:prstGeom prst="roundRect">
              <a:avLst>
                <a:gd name="adj" fmla="val 16667"/>
              </a:avLst>
            </a:prstGeom>
            <a:solidFill>
              <a:srgbClr val="366658"/>
            </a:solidFill>
            <a:ln w="12700" cap="flat">
              <a:noFill/>
              <a:miter lim="400000"/>
            </a:ln>
            <a:effectLst/>
          </p:spPr>
          <p:txBody>
            <a:bodyPr wrap="square" lIns="45720" tIns="45720" rIns="45720" bIns="45720" numCol="1" anchor="ctr">
              <a:noAutofit/>
            </a:bodyPr>
            <a:lstStyle/>
            <a:p>
              <a:pPr>
                <a:defRPr sz="3600">
                  <a:solidFill>
                    <a:srgbClr val="FFFFFF"/>
                  </a:solidFill>
                  <a:latin typeface="Gill Sans MT"/>
                  <a:ea typeface="Gill Sans MT"/>
                  <a:cs typeface="Gill Sans MT"/>
                  <a:sym typeface="Gill Sans MT"/>
                </a:defRPr>
              </a:pPr>
              <a:endParaRPr/>
            </a:p>
          </p:txBody>
        </p:sp>
        <p:sp>
          <p:nvSpPr>
            <p:cNvPr id="629" name="Mistake"/>
            <p:cNvSpPr txBox="1"/>
            <p:nvPr/>
          </p:nvSpPr>
          <p:spPr>
            <a:xfrm>
              <a:off x="314626" y="1732003"/>
              <a:ext cx="4192160" cy="11079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lvl1pPr defTabSz="914400">
                <a:defRPr sz="6000">
                  <a:solidFill>
                    <a:srgbClr val="FFFFFF"/>
                  </a:solidFill>
                  <a:latin typeface="Gill Sans MT"/>
                  <a:ea typeface="Gill Sans MT"/>
                  <a:cs typeface="Gill Sans MT"/>
                  <a:sym typeface="Gill Sans MT"/>
                </a:defRPr>
              </a:lvl1pPr>
            </a:lstStyle>
            <a:p>
              <a:r>
                <a:rPr sz="3000"/>
                <a:t>Mistake</a:t>
              </a:r>
            </a:p>
          </p:txBody>
        </p:sp>
      </p:grpSp>
      <p:grpSp>
        <p:nvGrpSpPr>
          <p:cNvPr id="633" name="Rounded Rectangle 7"/>
          <p:cNvGrpSpPr/>
          <p:nvPr/>
        </p:nvGrpSpPr>
        <p:grpSpPr>
          <a:xfrm>
            <a:off x="1065661" y="3895731"/>
            <a:ext cx="1677539" cy="2413177"/>
            <a:chOff x="0" y="0"/>
            <a:chExt cx="3355077" cy="4826352"/>
          </a:xfrm>
        </p:grpSpPr>
        <p:sp>
          <p:nvSpPr>
            <p:cNvPr id="631" name="Rounded Rectangle"/>
            <p:cNvSpPr/>
            <p:nvPr/>
          </p:nvSpPr>
          <p:spPr>
            <a:xfrm>
              <a:off x="0" y="0"/>
              <a:ext cx="3355077" cy="4826352"/>
            </a:xfrm>
            <a:prstGeom prst="roundRect">
              <a:avLst>
                <a:gd name="adj" fmla="val 16667"/>
              </a:avLst>
            </a:prstGeom>
            <a:solidFill>
              <a:srgbClr val="8CB64A"/>
            </a:solidFill>
            <a:ln w="12700" cap="flat">
              <a:noFill/>
              <a:miter lim="400000"/>
            </a:ln>
            <a:effectLst/>
          </p:spPr>
          <p:txBody>
            <a:bodyPr wrap="square" lIns="45720" tIns="45720" rIns="45720" bIns="45720" numCol="1" anchor="ctr">
              <a:noAutofit/>
            </a:bodyPr>
            <a:lstStyle/>
            <a:p>
              <a:pPr>
                <a:defRPr sz="3600">
                  <a:solidFill>
                    <a:srgbClr val="FFFFFF"/>
                  </a:solidFill>
                  <a:latin typeface="Gill Sans MT"/>
                  <a:ea typeface="Gill Sans MT"/>
                  <a:cs typeface="Gill Sans MT"/>
                  <a:sym typeface="Gill Sans MT"/>
                </a:defRPr>
              </a:pPr>
              <a:endParaRPr/>
            </a:p>
          </p:txBody>
        </p:sp>
        <p:sp>
          <p:nvSpPr>
            <p:cNvPr id="632" name="Intuitive"/>
            <p:cNvSpPr txBox="1"/>
            <p:nvPr/>
          </p:nvSpPr>
          <p:spPr>
            <a:xfrm>
              <a:off x="255222" y="2013065"/>
              <a:ext cx="2844633" cy="8002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lvl1pPr defTabSz="914400">
                <a:defRPr sz="4000">
                  <a:solidFill>
                    <a:srgbClr val="FFFFFF"/>
                  </a:solidFill>
                  <a:latin typeface="Gill Sans MT"/>
                  <a:ea typeface="Gill Sans MT"/>
                  <a:cs typeface="Gill Sans MT"/>
                  <a:sym typeface="Gill Sans MT"/>
                </a:defRPr>
              </a:lvl1pPr>
            </a:lstStyle>
            <a:p>
              <a:r>
                <a:rPr sz="2000"/>
                <a:t>Intuitive</a:t>
              </a:r>
            </a:p>
          </p:txBody>
        </p:sp>
      </p:grpSp>
      <p:grpSp>
        <p:nvGrpSpPr>
          <p:cNvPr id="636" name="Rounded Rectangle 8"/>
          <p:cNvGrpSpPr/>
          <p:nvPr/>
        </p:nvGrpSpPr>
        <p:grpSpPr>
          <a:xfrm>
            <a:off x="2819399" y="3895731"/>
            <a:ext cx="2362201" cy="2413177"/>
            <a:chOff x="0" y="0"/>
            <a:chExt cx="4724400" cy="4826352"/>
          </a:xfrm>
        </p:grpSpPr>
        <p:sp>
          <p:nvSpPr>
            <p:cNvPr id="634" name="Rounded Rectangle"/>
            <p:cNvSpPr/>
            <p:nvPr/>
          </p:nvSpPr>
          <p:spPr>
            <a:xfrm>
              <a:off x="0" y="0"/>
              <a:ext cx="4724400" cy="4826352"/>
            </a:xfrm>
            <a:prstGeom prst="roundRect">
              <a:avLst>
                <a:gd name="adj" fmla="val 16667"/>
              </a:avLst>
            </a:prstGeom>
            <a:solidFill>
              <a:srgbClr val="8CB64A"/>
            </a:solidFill>
            <a:ln w="12700" cap="flat">
              <a:noFill/>
              <a:miter lim="400000"/>
            </a:ln>
            <a:effectLst/>
          </p:spPr>
          <p:txBody>
            <a:bodyPr wrap="square" lIns="45720" tIns="45720" rIns="45720" bIns="45720" numCol="1" anchor="ctr">
              <a:noAutofit/>
            </a:bodyPr>
            <a:lstStyle/>
            <a:p>
              <a:pPr>
                <a:defRPr sz="3600">
                  <a:solidFill>
                    <a:srgbClr val="FFFFFF"/>
                  </a:solidFill>
                  <a:latin typeface="Gill Sans MT"/>
                  <a:ea typeface="Gill Sans MT"/>
                  <a:cs typeface="Gill Sans MT"/>
                  <a:sym typeface="Gill Sans MT"/>
                </a:defRPr>
              </a:pPr>
              <a:endParaRPr/>
            </a:p>
          </p:txBody>
        </p:sp>
        <p:sp>
          <p:nvSpPr>
            <p:cNvPr id="635" name="Unintuitive"/>
            <p:cNvSpPr txBox="1"/>
            <p:nvPr/>
          </p:nvSpPr>
          <p:spPr>
            <a:xfrm>
              <a:off x="322066" y="2013065"/>
              <a:ext cx="4080268" cy="8002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lvl1pPr defTabSz="914400">
                <a:defRPr sz="4000">
                  <a:solidFill>
                    <a:srgbClr val="FFFFFF"/>
                  </a:solidFill>
                  <a:latin typeface="Gill Sans MT"/>
                  <a:ea typeface="Gill Sans MT"/>
                  <a:cs typeface="Gill Sans MT"/>
                  <a:sym typeface="Gill Sans MT"/>
                </a:defRPr>
              </a:lvl1pPr>
            </a:lstStyle>
            <a:p>
              <a:r>
                <a:rPr sz="2000"/>
                <a:t>Unintuitive</a:t>
              </a:r>
            </a:p>
          </p:txBody>
        </p:sp>
      </p:grpSp>
      <p:grpSp>
        <p:nvGrpSpPr>
          <p:cNvPr id="639" name="Rounded Rectangle 9"/>
          <p:cNvGrpSpPr/>
          <p:nvPr/>
        </p:nvGrpSpPr>
        <p:grpSpPr>
          <a:xfrm>
            <a:off x="5448302" y="3895731"/>
            <a:ext cx="1028699" cy="2413177"/>
            <a:chOff x="0" y="0"/>
            <a:chExt cx="2057397" cy="4826352"/>
          </a:xfrm>
        </p:grpSpPr>
        <p:sp>
          <p:nvSpPr>
            <p:cNvPr id="637" name="Rounded Rectangle"/>
            <p:cNvSpPr/>
            <p:nvPr/>
          </p:nvSpPr>
          <p:spPr>
            <a:xfrm>
              <a:off x="0" y="0"/>
              <a:ext cx="2057397" cy="4826352"/>
            </a:xfrm>
            <a:prstGeom prst="roundRect">
              <a:avLst>
                <a:gd name="adj" fmla="val 16667"/>
              </a:avLst>
            </a:prstGeom>
            <a:solidFill>
              <a:srgbClr val="8CB64A"/>
            </a:solidFill>
            <a:ln w="12700" cap="flat">
              <a:noFill/>
              <a:miter lim="400000"/>
            </a:ln>
            <a:effectLst/>
          </p:spPr>
          <p:txBody>
            <a:bodyPr wrap="square" lIns="45720" tIns="45720" rIns="45720" bIns="45720" numCol="1" anchor="ctr">
              <a:noAutofit/>
            </a:bodyPr>
            <a:lstStyle/>
            <a:p>
              <a:pPr>
                <a:defRPr sz="3600">
                  <a:solidFill>
                    <a:srgbClr val="FFFFFF"/>
                  </a:solidFill>
                  <a:latin typeface="Gill Sans MT"/>
                  <a:ea typeface="Gill Sans MT"/>
                  <a:cs typeface="Gill Sans MT"/>
                  <a:sym typeface="Gill Sans MT"/>
                </a:defRPr>
              </a:pPr>
              <a:endParaRPr/>
            </a:p>
          </p:txBody>
        </p:sp>
        <p:sp>
          <p:nvSpPr>
            <p:cNvPr id="638" name="Bad Choice"/>
            <p:cNvSpPr txBox="1"/>
            <p:nvPr/>
          </p:nvSpPr>
          <p:spPr>
            <a:xfrm>
              <a:off x="191874" y="1705289"/>
              <a:ext cx="1673649" cy="14157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lvl1pPr defTabSz="914400">
                <a:defRPr sz="4000">
                  <a:solidFill>
                    <a:srgbClr val="FFFFFF"/>
                  </a:solidFill>
                  <a:latin typeface="Gill Sans MT"/>
                  <a:ea typeface="Gill Sans MT"/>
                  <a:cs typeface="Gill Sans MT"/>
                  <a:sym typeface="Gill Sans MT"/>
                </a:defRPr>
              </a:lvl1pPr>
            </a:lstStyle>
            <a:p>
              <a:r>
                <a:rPr sz="2000"/>
                <a:t>Bad Choice</a:t>
              </a:r>
            </a:p>
          </p:txBody>
        </p:sp>
      </p:grpSp>
      <p:grpSp>
        <p:nvGrpSpPr>
          <p:cNvPr id="642" name="Rounded Rectangle 10"/>
          <p:cNvGrpSpPr/>
          <p:nvPr/>
        </p:nvGrpSpPr>
        <p:grpSpPr>
          <a:xfrm>
            <a:off x="6553200" y="3860975"/>
            <a:ext cx="2019303" cy="2413177"/>
            <a:chOff x="0" y="0"/>
            <a:chExt cx="4038604" cy="4826352"/>
          </a:xfrm>
        </p:grpSpPr>
        <p:sp>
          <p:nvSpPr>
            <p:cNvPr id="640" name="Rounded Rectangle"/>
            <p:cNvSpPr/>
            <p:nvPr/>
          </p:nvSpPr>
          <p:spPr>
            <a:xfrm>
              <a:off x="0" y="0"/>
              <a:ext cx="4038604" cy="4826352"/>
            </a:xfrm>
            <a:prstGeom prst="roundRect">
              <a:avLst>
                <a:gd name="adj" fmla="val 16667"/>
              </a:avLst>
            </a:prstGeom>
            <a:solidFill>
              <a:srgbClr val="8CB64A"/>
            </a:solidFill>
            <a:ln w="12700" cap="flat">
              <a:noFill/>
              <a:miter lim="400000"/>
            </a:ln>
            <a:effectLst/>
          </p:spPr>
          <p:txBody>
            <a:bodyPr wrap="square" lIns="45720" tIns="45720" rIns="45720" bIns="45720" numCol="1" anchor="ctr">
              <a:noAutofit/>
            </a:bodyPr>
            <a:lstStyle/>
            <a:p>
              <a:pPr>
                <a:defRPr sz="3600">
                  <a:solidFill>
                    <a:srgbClr val="FFFFFF"/>
                  </a:solidFill>
                  <a:latin typeface="Gill Sans MT"/>
                  <a:ea typeface="Gill Sans MT"/>
                  <a:cs typeface="Gill Sans MT"/>
                  <a:sym typeface="Gill Sans MT"/>
                </a:defRPr>
              </a:pPr>
              <a:endParaRPr/>
            </a:p>
          </p:txBody>
        </p:sp>
        <p:sp>
          <p:nvSpPr>
            <p:cNvPr id="641" name="Conceptual Error"/>
            <p:cNvSpPr txBox="1"/>
            <p:nvPr/>
          </p:nvSpPr>
          <p:spPr>
            <a:xfrm>
              <a:off x="288588" y="1705289"/>
              <a:ext cx="3461430" cy="14157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lvl1pPr defTabSz="914400">
                <a:defRPr sz="4000">
                  <a:solidFill>
                    <a:srgbClr val="FFFFFF"/>
                  </a:solidFill>
                  <a:latin typeface="Gill Sans MT"/>
                  <a:ea typeface="Gill Sans MT"/>
                  <a:cs typeface="Gill Sans MT"/>
                  <a:sym typeface="Gill Sans MT"/>
                </a:defRPr>
              </a:lvl1pPr>
            </a:lstStyle>
            <a:p>
              <a:r>
                <a:rPr sz="2000"/>
                <a:t>Conceptual Error</a:t>
              </a:r>
            </a:p>
          </p:txBody>
        </p:sp>
      </p:grpSp>
      <p:sp>
        <p:nvSpPr>
          <p:cNvPr id="2" name="Title 1">
            <a:extLst>
              <a:ext uri="{FF2B5EF4-FFF2-40B4-BE49-F238E27FC236}">
                <a16:creationId xmlns:a16="http://schemas.microsoft.com/office/drawing/2014/main" id="{E96A97F4-68C0-718C-9D01-C2451C00452A}"/>
              </a:ext>
            </a:extLst>
          </p:cNvPr>
          <p:cNvSpPr>
            <a:spLocks noGrp="1"/>
          </p:cNvSpPr>
          <p:nvPr>
            <p:ph type="title"/>
          </p:nvPr>
        </p:nvSpPr>
        <p:spPr/>
        <p:txBody>
          <a:bodyPr/>
          <a:lstStyle/>
          <a:p>
            <a:r>
              <a:rPr lang="en-US" dirty="0"/>
              <a:t>Vulnerability classes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24"/>
                                        </p:tgtEl>
                                        <p:attrNameLst>
                                          <p:attrName>style.visibility</p:attrName>
                                        </p:attrNameLst>
                                      </p:cBhvr>
                                      <p:to>
                                        <p:strVal val="visible"/>
                                      </p:to>
                                    </p:set>
                                    <p:animEffect transition="in" filter="dissolve">
                                      <p:cBhvr>
                                        <p:cTn id="7" dur="500"/>
                                        <p:tgtEl>
                                          <p:spTgt spid="6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33"/>
                                        </p:tgtEl>
                                        <p:attrNameLst>
                                          <p:attrName>style.visibility</p:attrName>
                                        </p:attrNameLst>
                                      </p:cBhvr>
                                      <p:to>
                                        <p:strVal val="visible"/>
                                      </p:to>
                                    </p:set>
                                    <p:animEffect transition="in" filter="dissolve">
                                      <p:cBhvr>
                                        <p:cTn id="12" dur="500"/>
                                        <p:tgtEl>
                                          <p:spTgt spid="633"/>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636"/>
                                        </p:tgtEl>
                                        <p:attrNameLst>
                                          <p:attrName>style.visibility</p:attrName>
                                        </p:attrNameLst>
                                      </p:cBhvr>
                                      <p:to>
                                        <p:strVal val="visible"/>
                                      </p:to>
                                    </p:set>
                                    <p:animEffect transition="in" filter="dissolve">
                                      <p:cBhvr>
                                        <p:cTn id="16" dur="500"/>
                                        <p:tgtEl>
                                          <p:spTgt spid="63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627"/>
                                        </p:tgtEl>
                                        <p:attrNameLst>
                                          <p:attrName>style.visibility</p:attrName>
                                        </p:attrNameLst>
                                      </p:cBhvr>
                                      <p:to>
                                        <p:strVal val="visible"/>
                                      </p:to>
                                    </p:set>
                                    <p:animEffect transition="in" filter="dissolve">
                                      <p:cBhvr>
                                        <p:cTn id="21" dur="500"/>
                                        <p:tgtEl>
                                          <p:spTgt spid="62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639"/>
                                        </p:tgtEl>
                                        <p:attrNameLst>
                                          <p:attrName>style.visibility</p:attrName>
                                        </p:attrNameLst>
                                      </p:cBhvr>
                                      <p:to>
                                        <p:strVal val="visible"/>
                                      </p:to>
                                    </p:set>
                                    <p:animEffect transition="in" filter="dissolve">
                                      <p:cBhvr>
                                        <p:cTn id="26" dur="500"/>
                                        <p:tgtEl>
                                          <p:spTgt spid="639"/>
                                        </p:tgtEl>
                                      </p:cBhvr>
                                    </p:animEffect>
                                  </p:childTnLst>
                                </p:cTn>
                              </p:par>
                            </p:childTnLst>
                          </p:cTn>
                        </p:par>
                        <p:par>
                          <p:cTn id="27" fill="hold">
                            <p:stCondLst>
                              <p:cond delay="500"/>
                            </p:stCondLst>
                            <p:childTnLst>
                              <p:par>
                                <p:cTn id="28" presetID="9" presetClass="entr" presetSubtype="0" fill="hold" nodeType="afterEffect">
                                  <p:stCondLst>
                                    <p:cond delay="0"/>
                                  </p:stCondLst>
                                  <p:childTnLst>
                                    <p:set>
                                      <p:cBhvr>
                                        <p:cTn id="29" dur="1" fill="hold">
                                          <p:stCondLst>
                                            <p:cond delay="0"/>
                                          </p:stCondLst>
                                        </p:cTn>
                                        <p:tgtEl>
                                          <p:spTgt spid="642"/>
                                        </p:tgtEl>
                                        <p:attrNameLst>
                                          <p:attrName>style.visibility</p:attrName>
                                        </p:attrNameLst>
                                      </p:cBhvr>
                                      <p:to>
                                        <p:strVal val="visible"/>
                                      </p:to>
                                    </p:set>
                                    <p:animEffect transition="in" filter="dissolve">
                                      <p:cBhvr>
                                        <p:cTn id="30" dur="500"/>
                                        <p:tgtEl>
                                          <p:spTgt spid="64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630"/>
                                        </p:tgtEl>
                                        <p:attrNameLst>
                                          <p:attrName>style.visibility</p:attrName>
                                        </p:attrNameLst>
                                      </p:cBhvr>
                                      <p:to>
                                        <p:strVal val="visible"/>
                                      </p:to>
                                    </p:set>
                                    <p:animEffect transition="in" filter="dissolve">
                                      <p:cBhvr>
                                        <p:cTn id="35" dur="500"/>
                                        <p:tgtEl>
                                          <p:spTgt spid="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9" name="Group"/>
          <p:cNvGrpSpPr/>
          <p:nvPr/>
        </p:nvGrpSpPr>
        <p:grpSpPr>
          <a:xfrm>
            <a:off x="5118026" y="1788071"/>
            <a:ext cx="1928837" cy="1701396"/>
            <a:chOff x="0" y="0"/>
            <a:chExt cx="3857672" cy="3402790"/>
          </a:xfrm>
        </p:grpSpPr>
        <p:sp>
          <p:nvSpPr>
            <p:cNvPr id="227" name="Rectangle"/>
            <p:cNvSpPr/>
            <p:nvPr/>
          </p:nvSpPr>
          <p:spPr>
            <a:xfrm>
              <a:off x="0" y="0"/>
              <a:ext cx="3857672" cy="3402790"/>
            </a:xfrm>
            <a:prstGeom prst="rect">
              <a:avLst/>
            </a:prstGeom>
            <a:solidFill>
              <a:srgbClr val="C0504D"/>
            </a:solidFill>
            <a:ln w="12700" cap="flat">
              <a:solidFill>
                <a:srgbClr val="BE4B48"/>
              </a:solidFill>
              <a:prstDash val="solid"/>
              <a:bevel/>
            </a:ln>
            <a:effectLst>
              <a:outerShdw blurRad="76200" dist="38100" dir="5400000" rotWithShape="0">
                <a:srgbClr val="000000">
                  <a:alpha val="35000"/>
                </a:srgbClr>
              </a:outerShdw>
            </a:effectLst>
          </p:spPr>
          <p:txBody>
            <a:bodyPr wrap="square" lIns="45720" tIns="45720" rIns="45720" bIns="45720" numCol="1" anchor="ctr">
              <a:noAutofit/>
            </a:bodyPr>
            <a:lstStyle/>
            <a:p>
              <a:pPr defTabSz="228600">
                <a:defRPr sz="3600">
                  <a:solidFill>
                    <a:srgbClr val="FFFFFF"/>
                  </a:solidFill>
                  <a:effectLst>
                    <a:outerShdw blurRad="63500" dir="3600000" rotWithShape="0">
                      <a:srgbClr val="000000">
                        <a:alpha val="70000"/>
                      </a:srgbClr>
                    </a:outerShdw>
                  </a:effectLst>
                  <a:latin typeface="Calibri"/>
                  <a:ea typeface="Calibri"/>
                  <a:cs typeface="Calibri"/>
                  <a:sym typeface="Calibri"/>
                </a:defRPr>
              </a:pPr>
              <a:endParaRPr/>
            </a:p>
          </p:txBody>
        </p:sp>
        <p:sp>
          <p:nvSpPr>
            <p:cNvPr id="228" name="Round 2: Break-it…"/>
            <p:cNvSpPr txBox="1"/>
            <p:nvPr/>
          </p:nvSpPr>
          <p:spPr>
            <a:xfrm>
              <a:off x="0" y="377955"/>
              <a:ext cx="3857672" cy="26468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p>
              <a:pPr algn="ctr" defTabSz="228600">
                <a:defRPr sz="3600">
                  <a:solidFill>
                    <a:srgbClr val="FFFFFF"/>
                  </a:solidFill>
                  <a:latin typeface="Calibri"/>
                  <a:ea typeface="Calibri"/>
                  <a:cs typeface="Calibri"/>
                  <a:sym typeface="Calibri"/>
                </a:defRPr>
              </a:pPr>
              <a:r>
                <a:rPr sz="2000" dirty="0">
                  <a:effectLst>
                    <a:outerShdw blurRad="63500" dir="3600000" rotWithShape="0">
                      <a:srgbClr val="000000">
                        <a:alpha val="70000"/>
                      </a:srgbClr>
                    </a:outerShdw>
                  </a:effectLst>
                </a:rPr>
                <a:t>Round 2: </a:t>
              </a:r>
              <a:r>
                <a:rPr sz="2000" b="1" u="sng" dirty="0">
                  <a:effectLst>
                    <a:outerShdw blurRad="63500" dir="3600000" rotWithShape="0">
                      <a:srgbClr val="000000">
                        <a:alpha val="70000"/>
                      </a:srgbClr>
                    </a:outerShdw>
                  </a:effectLst>
                </a:rPr>
                <a:t>Break-it</a:t>
              </a:r>
              <a:r>
                <a:rPr sz="2000" u="sng" dirty="0">
                  <a:effectLst>
                    <a:outerShdw blurRad="63500" dir="3600000" rotWithShape="0">
                      <a:srgbClr val="000000">
                        <a:alpha val="70000"/>
                      </a:srgbClr>
                    </a:outerShdw>
                  </a:effectLst>
                </a:rPr>
                <a:t> </a:t>
              </a:r>
            </a:p>
            <a:p>
              <a:pPr algn="ctr" defTabSz="228600">
                <a:defRPr sz="3600">
                  <a:solidFill>
                    <a:srgbClr val="FFFFFF"/>
                  </a:solidFill>
                  <a:latin typeface="Calibri"/>
                  <a:ea typeface="Calibri"/>
                  <a:cs typeface="Calibri"/>
                  <a:sym typeface="Calibri"/>
                </a:defRPr>
              </a:pPr>
              <a:r>
                <a:rPr sz="2000" dirty="0">
                  <a:effectLst>
                    <a:outerShdw blurRad="63500" dir="3600000" rotWithShape="0">
                      <a:srgbClr val="000000">
                        <a:alpha val="70000"/>
                      </a:srgbClr>
                    </a:outerShdw>
                  </a:effectLst>
                </a:rPr>
                <a:t>Teams report </a:t>
              </a:r>
            </a:p>
            <a:p>
              <a:pPr algn="ctr" defTabSz="228600">
                <a:defRPr sz="3600">
                  <a:solidFill>
                    <a:srgbClr val="FFFFFF"/>
                  </a:solidFill>
                  <a:latin typeface="Calibri"/>
                  <a:ea typeface="Calibri"/>
                  <a:cs typeface="Calibri"/>
                  <a:sym typeface="Calibri"/>
                </a:defRPr>
              </a:pPr>
              <a:r>
                <a:rPr sz="2000" dirty="0">
                  <a:effectLst>
                    <a:outerShdw blurRad="63500" dir="3600000" rotWithShape="0">
                      <a:srgbClr val="000000">
                        <a:alpha val="70000"/>
                      </a:srgbClr>
                    </a:outerShdw>
                  </a:effectLst>
                </a:rPr>
                <a:t>bugs in submissions</a:t>
              </a:r>
            </a:p>
          </p:txBody>
        </p:sp>
      </p:grpSp>
      <p:grpSp>
        <p:nvGrpSpPr>
          <p:cNvPr id="232" name="Group"/>
          <p:cNvGrpSpPr/>
          <p:nvPr/>
        </p:nvGrpSpPr>
        <p:grpSpPr>
          <a:xfrm>
            <a:off x="5118027" y="3880482"/>
            <a:ext cx="1928838" cy="655967"/>
            <a:chOff x="39878" y="0"/>
            <a:chExt cx="3857672" cy="1311931"/>
          </a:xfrm>
        </p:grpSpPr>
        <p:sp>
          <p:nvSpPr>
            <p:cNvPr id="230" name="2 weeks"/>
            <p:cNvSpPr/>
            <p:nvPr/>
          </p:nvSpPr>
          <p:spPr>
            <a:xfrm>
              <a:off x="1405784" y="62462"/>
              <a:ext cx="1962690" cy="1249469"/>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t">
              <a:spAutoFit/>
            </a:bodyPr>
            <a:lstStyle>
              <a:lvl1pPr defTabSz="457200">
                <a:defRPr sz="3600">
                  <a:solidFill>
                    <a:srgbClr val="4F81BD"/>
                  </a:solidFill>
                  <a:latin typeface="Calibri"/>
                  <a:ea typeface="Calibri"/>
                  <a:cs typeface="Calibri"/>
                  <a:sym typeface="Calibri"/>
                </a:defRPr>
              </a:lvl1pPr>
            </a:lstStyle>
            <a:p>
              <a:pPr>
                <a:defRPr>
                  <a:solidFill>
                    <a:srgbClr val="000000"/>
                  </a:solidFill>
                </a:defRPr>
              </a:pPr>
              <a:r>
                <a:rPr sz="1800" dirty="0">
                  <a:highlight>
                    <a:srgbClr val="FFFFFF"/>
                  </a:highlight>
                </a:rPr>
                <a:t>2 weeks</a:t>
              </a:r>
            </a:p>
          </p:txBody>
        </p:sp>
        <p:sp>
          <p:nvSpPr>
            <p:cNvPr id="231" name="Line"/>
            <p:cNvSpPr/>
            <p:nvPr/>
          </p:nvSpPr>
          <p:spPr>
            <a:xfrm>
              <a:off x="39878" y="0"/>
              <a:ext cx="3857672" cy="0"/>
            </a:xfrm>
            <a:prstGeom prst="line">
              <a:avLst/>
            </a:prstGeom>
            <a:noFill/>
            <a:ln w="50800" cap="flat">
              <a:solidFill>
                <a:srgbClr val="4F81BD"/>
              </a:solidFill>
              <a:prstDash val="solid"/>
              <a:bevel/>
              <a:headEnd type="diamond" w="med" len="med"/>
              <a:tailEnd type="diamond" w="med" len="med"/>
            </a:ln>
            <a:effectLst>
              <a:outerShdw blurRad="76200" dist="38100" dir="5400000" rotWithShape="0">
                <a:srgbClr val="000000">
                  <a:alpha val="38000"/>
                </a:srgbClr>
              </a:outerShdw>
            </a:effectLst>
          </p:spPr>
          <p:txBody>
            <a:bodyPr wrap="square" lIns="45720" tIns="45720" rIns="45720" bIns="45720" numCol="1" anchor="t">
              <a:noAutofit/>
            </a:bodyPr>
            <a:lstStyle/>
            <a:p>
              <a:pPr defTabSz="228600">
                <a:defRPr sz="2400">
                  <a:latin typeface="Helvetica"/>
                  <a:ea typeface="Helvetica"/>
                  <a:cs typeface="Helvetica"/>
                  <a:sym typeface="Helvetica"/>
                </a:defRPr>
              </a:pPr>
              <a:endParaRPr sz="1200" dirty="0"/>
            </a:p>
          </p:txBody>
        </p:sp>
      </p:grpSp>
      <p:grpSp>
        <p:nvGrpSpPr>
          <p:cNvPr id="235" name="Group"/>
          <p:cNvGrpSpPr/>
          <p:nvPr/>
        </p:nvGrpSpPr>
        <p:grpSpPr>
          <a:xfrm>
            <a:off x="1983378" y="1788071"/>
            <a:ext cx="1928837" cy="1701396"/>
            <a:chOff x="0" y="0"/>
            <a:chExt cx="3857672" cy="3402790"/>
          </a:xfrm>
        </p:grpSpPr>
        <p:sp>
          <p:nvSpPr>
            <p:cNvPr id="233" name="Rectangle"/>
            <p:cNvSpPr/>
            <p:nvPr/>
          </p:nvSpPr>
          <p:spPr>
            <a:xfrm>
              <a:off x="0" y="0"/>
              <a:ext cx="3857672" cy="3402790"/>
            </a:xfrm>
            <a:prstGeom prst="rect">
              <a:avLst/>
            </a:prstGeom>
            <a:solidFill>
              <a:srgbClr val="77933C"/>
            </a:solidFill>
            <a:ln w="12700" cap="flat">
              <a:solidFill>
                <a:srgbClr val="98B955"/>
              </a:solidFill>
              <a:prstDash val="solid"/>
              <a:bevel/>
            </a:ln>
            <a:effectLst>
              <a:outerShdw blurRad="76200" dist="38100" dir="5400000" rotWithShape="0">
                <a:srgbClr val="000000">
                  <a:alpha val="35000"/>
                </a:srgbClr>
              </a:outerShdw>
            </a:effectLst>
          </p:spPr>
          <p:txBody>
            <a:bodyPr wrap="square" lIns="45720" tIns="45720" rIns="45720" bIns="45720" numCol="1" anchor="ctr">
              <a:noAutofit/>
            </a:bodyPr>
            <a:lstStyle/>
            <a:p>
              <a:pPr defTabSz="228600">
                <a:defRPr sz="3600">
                  <a:solidFill>
                    <a:srgbClr val="FFFFFF"/>
                  </a:solidFill>
                  <a:effectLst>
                    <a:outerShdw blurRad="63500" dir="3600000" rotWithShape="0">
                      <a:srgbClr val="000000">
                        <a:alpha val="70000"/>
                      </a:srgbClr>
                    </a:outerShdw>
                  </a:effectLst>
                  <a:latin typeface="Calibri"/>
                  <a:ea typeface="Calibri"/>
                  <a:cs typeface="Calibri"/>
                  <a:sym typeface="Calibri"/>
                </a:defRPr>
              </a:pPr>
              <a:endParaRPr/>
            </a:p>
          </p:txBody>
        </p:sp>
        <p:sp>
          <p:nvSpPr>
            <p:cNvPr id="234" name="Round 1: Build-it…"/>
            <p:cNvSpPr txBox="1"/>
            <p:nvPr/>
          </p:nvSpPr>
          <p:spPr>
            <a:xfrm>
              <a:off x="0" y="377958"/>
              <a:ext cx="3857672" cy="26468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p>
              <a:pPr algn="ctr" defTabSz="228600">
                <a:defRPr sz="3600">
                  <a:solidFill>
                    <a:srgbClr val="FFFFFF"/>
                  </a:solidFill>
                  <a:latin typeface="Calibri"/>
                  <a:ea typeface="Calibri"/>
                  <a:cs typeface="Calibri"/>
                  <a:sym typeface="Calibri"/>
                </a:defRPr>
              </a:pPr>
              <a:r>
                <a:rPr sz="2000" dirty="0">
                  <a:effectLst>
                    <a:outerShdw blurRad="63500" dir="3600000" rotWithShape="0">
                      <a:srgbClr val="000000">
                        <a:alpha val="70000"/>
                      </a:srgbClr>
                    </a:outerShdw>
                  </a:effectLst>
                </a:rPr>
                <a:t>Round 1: </a:t>
              </a:r>
              <a:r>
                <a:rPr sz="2000" b="1" u="sng" dirty="0">
                  <a:effectLst>
                    <a:outerShdw blurRad="63500" dir="3600000" rotWithShape="0">
                      <a:srgbClr val="000000">
                        <a:alpha val="70000"/>
                      </a:srgbClr>
                    </a:outerShdw>
                  </a:effectLst>
                </a:rPr>
                <a:t>Build-it</a:t>
              </a:r>
              <a:endParaRPr sz="2000" u="sng" dirty="0">
                <a:effectLst>
                  <a:outerShdw blurRad="63500" dir="3600000" rotWithShape="0">
                    <a:srgbClr val="000000">
                      <a:alpha val="70000"/>
                    </a:srgbClr>
                  </a:outerShdw>
                </a:effectLst>
              </a:endParaRPr>
            </a:p>
            <a:p>
              <a:pPr algn="ctr" defTabSz="228600">
                <a:defRPr sz="3600">
                  <a:solidFill>
                    <a:srgbClr val="FFFFFF"/>
                  </a:solidFill>
                  <a:latin typeface="Calibri"/>
                  <a:ea typeface="Calibri"/>
                  <a:cs typeface="Calibri"/>
                  <a:sym typeface="Calibri"/>
                </a:defRPr>
              </a:pPr>
              <a:r>
                <a:rPr sz="2000" dirty="0">
                  <a:effectLst>
                    <a:outerShdw blurRad="63500" dir="3600000" rotWithShape="0">
                      <a:srgbClr val="000000">
                        <a:alpha val="70000"/>
                      </a:srgbClr>
                    </a:outerShdw>
                  </a:effectLst>
                </a:rPr>
                <a:t>Teams build software to specification</a:t>
              </a:r>
            </a:p>
          </p:txBody>
        </p:sp>
      </p:grpSp>
      <p:grpSp>
        <p:nvGrpSpPr>
          <p:cNvPr id="238" name="Group"/>
          <p:cNvGrpSpPr/>
          <p:nvPr/>
        </p:nvGrpSpPr>
        <p:grpSpPr>
          <a:xfrm>
            <a:off x="1983378" y="3880482"/>
            <a:ext cx="1928837" cy="644323"/>
            <a:chOff x="39877" y="0"/>
            <a:chExt cx="3857671" cy="1288643"/>
          </a:xfrm>
        </p:grpSpPr>
        <p:sp>
          <p:nvSpPr>
            <p:cNvPr id="236" name="2 weeks"/>
            <p:cNvSpPr/>
            <p:nvPr/>
          </p:nvSpPr>
          <p:spPr>
            <a:xfrm>
              <a:off x="950383" y="18643"/>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20" tIns="45720" rIns="45720" bIns="45720" numCol="1" anchor="t">
              <a:spAutoFit/>
            </a:bodyPr>
            <a:lstStyle>
              <a:lvl1pPr algn="l" defTabSz="457200">
                <a:defRPr sz="3600">
                  <a:solidFill>
                    <a:srgbClr val="4F81BD"/>
                  </a:solidFill>
                  <a:latin typeface="Calibri"/>
                  <a:ea typeface="Calibri"/>
                  <a:cs typeface="Calibri"/>
                  <a:sym typeface="Calibri"/>
                </a:defRPr>
              </a:lvl1pPr>
            </a:lstStyle>
            <a:p>
              <a:pPr>
                <a:defRPr>
                  <a:solidFill>
                    <a:srgbClr val="000000"/>
                  </a:solidFill>
                </a:defRPr>
              </a:pPr>
              <a:r>
                <a:rPr sz="1800" dirty="0">
                  <a:highlight>
                    <a:srgbClr val="FFFFFF"/>
                  </a:highlight>
                </a:rPr>
                <a:t>2 weeks</a:t>
              </a:r>
            </a:p>
          </p:txBody>
        </p:sp>
        <p:sp>
          <p:nvSpPr>
            <p:cNvPr id="237" name="Line"/>
            <p:cNvSpPr/>
            <p:nvPr/>
          </p:nvSpPr>
          <p:spPr>
            <a:xfrm>
              <a:off x="39878" y="0"/>
              <a:ext cx="3857672" cy="0"/>
            </a:xfrm>
            <a:prstGeom prst="line">
              <a:avLst/>
            </a:prstGeom>
            <a:noFill/>
            <a:ln w="50800" cap="flat">
              <a:solidFill>
                <a:srgbClr val="4F81BD"/>
              </a:solidFill>
              <a:prstDash val="solid"/>
              <a:bevel/>
              <a:headEnd type="diamond" w="med" len="med"/>
              <a:tailEnd type="diamond" w="med" len="med"/>
            </a:ln>
            <a:effectLst>
              <a:outerShdw blurRad="76200" dist="38100" dir="5400000" rotWithShape="0">
                <a:srgbClr val="000000">
                  <a:alpha val="38000"/>
                </a:srgbClr>
              </a:outerShdw>
            </a:effectLst>
          </p:spPr>
          <p:txBody>
            <a:bodyPr wrap="square" lIns="45720" tIns="45720" rIns="45720" bIns="45720" numCol="1" anchor="t">
              <a:noAutofit/>
            </a:bodyPr>
            <a:lstStyle/>
            <a:p>
              <a:pPr defTabSz="228600">
                <a:defRPr sz="2400">
                  <a:latin typeface="Helvetica"/>
                  <a:ea typeface="Helvetica"/>
                  <a:cs typeface="Helvetica"/>
                  <a:sym typeface="Helvetica"/>
                </a:defRPr>
              </a:pPr>
              <a:endParaRPr sz="1200" dirty="0"/>
            </a:p>
          </p:txBody>
        </p:sp>
      </p:grpSp>
      <p:sp>
        <p:nvSpPr>
          <p:cNvPr id="239" name="Must satisfy…"/>
          <p:cNvSpPr txBox="1"/>
          <p:nvPr/>
        </p:nvSpPr>
        <p:spPr>
          <a:xfrm>
            <a:off x="1983378" y="4294880"/>
            <a:ext cx="2207424" cy="22467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45720" bIns="45720">
            <a:spAutoFit/>
          </a:bodyPr>
          <a:lstStyle/>
          <a:p>
            <a:pPr defTabSz="228600">
              <a:defRPr sz="3600">
                <a:latin typeface="Calibri"/>
                <a:ea typeface="Calibri"/>
                <a:cs typeface="Calibri"/>
                <a:sym typeface="Calibri"/>
              </a:defRPr>
            </a:pPr>
            <a:r>
              <a:rPr sz="2000" dirty="0"/>
              <a:t>Must satisfy</a:t>
            </a:r>
          </a:p>
          <a:p>
            <a:pPr defTabSz="228600">
              <a:defRPr sz="3600">
                <a:latin typeface="Calibri"/>
                <a:ea typeface="Calibri"/>
                <a:cs typeface="Calibri"/>
                <a:sym typeface="Calibri"/>
              </a:defRPr>
            </a:pPr>
            <a:r>
              <a:rPr sz="2000" dirty="0"/>
              <a:t>basic </a:t>
            </a:r>
            <a:r>
              <a:rPr sz="2000" b="1" dirty="0"/>
              <a:t>correctness</a:t>
            </a:r>
          </a:p>
          <a:p>
            <a:pPr defTabSz="228600">
              <a:defRPr sz="3600">
                <a:latin typeface="Calibri"/>
                <a:ea typeface="Calibri"/>
                <a:cs typeface="Calibri"/>
                <a:sym typeface="Calibri"/>
              </a:defRPr>
            </a:pPr>
            <a:r>
              <a:rPr sz="2000" dirty="0"/>
              <a:t>requirements; </a:t>
            </a:r>
            <a:r>
              <a:rPr sz="2000" b="1" dirty="0"/>
              <a:t>optional features</a:t>
            </a:r>
            <a:r>
              <a:rPr sz="2000" dirty="0"/>
              <a:t> and </a:t>
            </a:r>
            <a:r>
              <a:rPr sz="2000" b="1" dirty="0"/>
              <a:t>good performance</a:t>
            </a:r>
            <a:r>
              <a:rPr sz="2000" dirty="0"/>
              <a:t> for more points</a:t>
            </a:r>
          </a:p>
        </p:txBody>
      </p:sp>
      <p:grpSp>
        <p:nvGrpSpPr>
          <p:cNvPr id="242" name="Group"/>
          <p:cNvGrpSpPr/>
          <p:nvPr/>
        </p:nvGrpSpPr>
        <p:grpSpPr>
          <a:xfrm>
            <a:off x="8283594" y="1788071"/>
            <a:ext cx="1928837" cy="1701396"/>
            <a:chOff x="0" y="0"/>
            <a:chExt cx="3857672" cy="3402790"/>
          </a:xfrm>
        </p:grpSpPr>
        <p:sp>
          <p:nvSpPr>
            <p:cNvPr id="240" name="Rectangle"/>
            <p:cNvSpPr/>
            <p:nvPr/>
          </p:nvSpPr>
          <p:spPr>
            <a:xfrm>
              <a:off x="0" y="0"/>
              <a:ext cx="3857672" cy="3402790"/>
            </a:xfrm>
            <a:prstGeom prst="rect">
              <a:avLst/>
            </a:prstGeom>
            <a:solidFill>
              <a:srgbClr val="77933C"/>
            </a:solidFill>
            <a:ln w="12700" cap="flat">
              <a:solidFill>
                <a:srgbClr val="98B955"/>
              </a:solidFill>
              <a:prstDash val="solid"/>
              <a:bevel/>
            </a:ln>
            <a:effectLst>
              <a:outerShdw blurRad="76200" dist="38100" dir="5400000" rotWithShape="0">
                <a:srgbClr val="000000">
                  <a:alpha val="35000"/>
                </a:srgbClr>
              </a:outerShdw>
            </a:effectLst>
          </p:spPr>
          <p:txBody>
            <a:bodyPr wrap="square" lIns="45720" tIns="45720" rIns="45720" bIns="45720" numCol="1" anchor="ctr">
              <a:noAutofit/>
            </a:bodyPr>
            <a:lstStyle/>
            <a:p>
              <a:pPr defTabSz="228600">
                <a:defRPr sz="3600">
                  <a:solidFill>
                    <a:srgbClr val="FFFFFF"/>
                  </a:solidFill>
                  <a:effectLst>
                    <a:outerShdw blurRad="63500" dir="3600000" rotWithShape="0">
                      <a:srgbClr val="000000">
                        <a:alpha val="70000"/>
                      </a:srgbClr>
                    </a:outerShdw>
                  </a:effectLst>
                  <a:latin typeface="Calibri"/>
                  <a:ea typeface="Calibri"/>
                  <a:cs typeface="Calibri"/>
                  <a:sym typeface="Calibri"/>
                </a:defRPr>
              </a:pPr>
              <a:endParaRPr/>
            </a:p>
          </p:txBody>
        </p:sp>
        <p:sp>
          <p:nvSpPr>
            <p:cNvPr id="241" name="Round 3: Fix-it…"/>
            <p:cNvSpPr txBox="1"/>
            <p:nvPr/>
          </p:nvSpPr>
          <p:spPr>
            <a:xfrm>
              <a:off x="0" y="377955"/>
              <a:ext cx="3857672" cy="26468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p>
              <a:pPr algn="ctr" defTabSz="228600">
                <a:defRPr sz="3600">
                  <a:solidFill>
                    <a:srgbClr val="FFFFFF"/>
                  </a:solidFill>
                  <a:latin typeface="Calibri"/>
                  <a:ea typeface="Calibri"/>
                  <a:cs typeface="Calibri"/>
                  <a:sym typeface="Calibri"/>
                </a:defRPr>
              </a:pPr>
              <a:r>
                <a:rPr sz="2000" dirty="0">
                  <a:effectLst>
                    <a:outerShdw blurRad="63500" dir="3600000" rotWithShape="0">
                      <a:srgbClr val="000000">
                        <a:alpha val="70000"/>
                      </a:srgbClr>
                    </a:outerShdw>
                  </a:effectLst>
                </a:rPr>
                <a:t>Round 3: </a:t>
              </a:r>
              <a:r>
                <a:rPr sz="2000" b="1" u="sng" dirty="0">
                  <a:effectLst>
                    <a:outerShdw blurRad="63500" dir="3600000" rotWithShape="0">
                      <a:srgbClr val="000000">
                        <a:alpha val="70000"/>
                      </a:srgbClr>
                    </a:outerShdw>
                  </a:effectLst>
                </a:rPr>
                <a:t>Fix-it</a:t>
              </a:r>
            </a:p>
            <a:p>
              <a:pPr algn="ctr" defTabSz="228600">
                <a:defRPr sz="3600">
                  <a:solidFill>
                    <a:srgbClr val="FFFFFF"/>
                  </a:solidFill>
                  <a:latin typeface="Calibri"/>
                  <a:ea typeface="Calibri"/>
                  <a:cs typeface="Calibri"/>
                  <a:sym typeface="Calibri"/>
                </a:defRPr>
              </a:pPr>
              <a:r>
                <a:rPr sz="2000" dirty="0">
                  <a:effectLst>
                    <a:outerShdw blurRad="63500" dir="3600000" rotWithShape="0">
                      <a:srgbClr val="000000">
                        <a:alpha val="70000"/>
                      </a:srgbClr>
                    </a:outerShdw>
                  </a:effectLst>
                </a:rPr>
                <a:t>Teams fix bugs found in their software</a:t>
              </a:r>
            </a:p>
          </p:txBody>
        </p:sp>
      </p:grpSp>
      <p:grpSp>
        <p:nvGrpSpPr>
          <p:cNvPr id="245" name="Group"/>
          <p:cNvGrpSpPr/>
          <p:nvPr/>
        </p:nvGrpSpPr>
        <p:grpSpPr>
          <a:xfrm>
            <a:off x="8283594" y="3880482"/>
            <a:ext cx="1928837" cy="644323"/>
            <a:chOff x="39877" y="0"/>
            <a:chExt cx="3857671" cy="1288643"/>
          </a:xfrm>
        </p:grpSpPr>
        <p:sp>
          <p:nvSpPr>
            <p:cNvPr id="243" name="1 week"/>
            <p:cNvSpPr/>
            <p:nvPr/>
          </p:nvSpPr>
          <p:spPr>
            <a:xfrm>
              <a:off x="950383" y="18643"/>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20" tIns="45720" rIns="45720" bIns="45720" numCol="1" anchor="t">
              <a:spAutoFit/>
            </a:bodyPr>
            <a:lstStyle>
              <a:lvl1pPr algn="l" defTabSz="457200">
                <a:defRPr sz="3600">
                  <a:solidFill>
                    <a:srgbClr val="4F81BD"/>
                  </a:solidFill>
                  <a:latin typeface="Calibri"/>
                  <a:ea typeface="Calibri"/>
                  <a:cs typeface="Calibri"/>
                  <a:sym typeface="Calibri"/>
                </a:defRPr>
              </a:lvl1pPr>
            </a:lstStyle>
            <a:p>
              <a:pPr>
                <a:defRPr>
                  <a:solidFill>
                    <a:srgbClr val="000000"/>
                  </a:solidFill>
                </a:defRPr>
              </a:pPr>
              <a:r>
                <a:rPr sz="1800" dirty="0">
                  <a:highlight>
                    <a:srgbClr val="FFFFFF"/>
                  </a:highlight>
                </a:rPr>
                <a:t>1 week</a:t>
              </a:r>
            </a:p>
          </p:txBody>
        </p:sp>
        <p:sp>
          <p:nvSpPr>
            <p:cNvPr id="244" name="Line"/>
            <p:cNvSpPr/>
            <p:nvPr/>
          </p:nvSpPr>
          <p:spPr>
            <a:xfrm>
              <a:off x="39878" y="0"/>
              <a:ext cx="3857672" cy="0"/>
            </a:xfrm>
            <a:prstGeom prst="line">
              <a:avLst/>
            </a:prstGeom>
            <a:noFill/>
            <a:ln w="50800" cap="flat">
              <a:solidFill>
                <a:srgbClr val="4F81BD"/>
              </a:solidFill>
              <a:prstDash val="solid"/>
              <a:bevel/>
              <a:headEnd type="diamond" w="med" len="med"/>
              <a:tailEnd type="diamond" w="med" len="med"/>
            </a:ln>
            <a:effectLst>
              <a:outerShdw blurRad="76200" dist="38100" dir="5400000" rotWithShape="0">
                <a:srgbClr val="000000">
                  <a:alpha val="38000"/>
                </a:srgbClr>
              </a:outerShdw>
            </a:effectLst>
          </p:spPr>
          <p:txBody>
            <a:bodyPr wrap="square" lIns="45720" tIns="45720" rIns="45720" bIns="45720" numCol="1" anchor="t">
              <a:noAutofit/>
            </a:bodyPr>
            <a:lstStyle/>
            <a:p>
              <a:pPr defTabSz="228600">
                <a:defRPr sz="2400">
                  <a:latin typeface="Helvetica"/>
                  <a:ea typeface="Helvetica"/>
                  <a:cs typeface="Helvetica"/>
                  <a:sym typeface="Helvetica"/>
                </a:defRPr>
              </a:pPr>
              <a:endParaRPr sz="1200"/>
            </a:p>
          </p:txBody>
        </p:sp>
      </p:grpSp>
      <p:sp>
        <p:nvSpPr>
          <p:cNvPr id="246" name="Doing so may wipe out many bug reports in one go: all count as the same bug"/>
          <p:cNvSpPr txBox="1"/>
          <p:nvPr/>
        </p:nvSpPr>
        <p:spPr>
          <a:xfrm>
            <a:off x="8287462" y="4299967"/>
            <a:ext cx="1924968" cy="1631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20" bIns="45720">
            <a:spAutoFit/>
          </a:bodyPr>
          <a:lstStyle/>
          <a:p>
            <a:pPr defTabSz="228600">
              <a:defRPr sz="3600">
                <a:latin typeface="Calibri"/>
                <a:ea typeface="Calibri"/>
                <a:cs typeface="Calibri"/>
                <a:sym typeface="Calibri"/>
              </a:defRPr>
            </a:pPr>
            <a:r>
              <a:rPr sz="2000" dirty="0"/>
              <a:t>Doing so may </a:t>
            </a:r>
            <a:r>
              <a:rPr sz="2000" b="1" dirty="0"/>
              <a:t>wipe out many bug reports in one go</a:t>
            </a:r>
            <a:r>
              <a:rPr sz="2000" dirty="0"/>
              <a:t>: all count as the same bug</a:t>
            </a:r>
          </a:p>
        </p:txBody>
      </p:sp>
      <p:sp>
        <p:nvSpPr>
          <p:cNvPr id="247" name="Bug reports are (failing) executable test cases, including exploits"/>
          <p:cNvSpPr txBox="1"/>
          <p:nvPr/>
        </p:nvSpPr>
        <p:spPr>
          <a:xfrm>
            <a:off x="5061943" y="4302729"/>
            <a:ext cx="2066727" cy="1631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20" bIns="45720">
            <a:spAutoFit/>
          </a:bodyPr>
          <a:lstStyle/>
          <a:p>
            <a:pPr defTabSz="228600">
              <a:defRPr sz="3600">
                <a:latin typeface="Calibri"/>
                <a:ea typeface="Calibri"/>
                <a:cs typeface="Calibri"/>
                <a:sym typeface="Calibri"/>
              </a:defRPr>
            </a:pPr>
            <a:r>
              <a:rPr sz="2000" dirty="0"/>
              <a:t>Bug reports are (failing) executable </a:t>
            </a:r>
            <a:r>
              <a:rPr sz="2000" b="1" dirty="0"/>
              <a:t>test cases</a:t>
            </a:r>
            <a:r>
              <a:rPr sz="2000" dirty="0"/>
              <a:t>, including </a:t>
            </a:r>
            <a:r>
              <a:rPr sz="2000" b="1" dirty="0"/>
              <a:t>exploits</a:t>
            </a:r>
          </a:p>
        </p:txBody>
      </p:sp>
      <p:sp>
        <p:nvSpPr>
          <p:cNvPr id="248" name="Last: Judges tally final results"/>
          <p:cNvSpPr txBox="1"/>
          <p:nvPr/>
        </p:nvSpPr>
        <p:spPr>
          <a:xfrm>
            <a:off x="6177048" y="6037673"/>
            <a:ext cx="3793604"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20" bIns="45720">
            <a:spAutoFit/>
          </a:bodyPr>
          <a:lstStyle/>
          <a:p>
            <a:pPr algn="r" defTabSz="228600">
              <a:defRPr sz="4800">
                <a:latin typeface="Calibri"/>
                <a:ea typeface="Calibri"/>
                <a:cs typeface="Calibri"/>
                <a:sym typeface="Calibri"/>
              </a:defRPr>
            </a:pPr>
            <a:r>
              <a:rPr sz="2400" b="1"/>
              <a:t>Last</a:t>
            </a:r>
            <a:r>
              <a:rPr sz="2400"/>
              <a:t>: Judges tally final results</a:t>
            </a:r>
          </a:p>
        </p:txBody>
      </p:sp>
      <p:sp>
        <p:nvSpPr>
          <p:cNvPr id="5" name="Title 1">
            <a:extLst>
              <a:ext uri="{FF2B5EF4-FFF2-40B4-BE49-F238E27FC236}">
                <a16:creationId xmlns:a16="http://schemas.microsoft.com/office/drawing/2014/main" id="{C6CD8ACE-C6DF-0DF5-2D7B-FA6425218ECA}"/>
              </a:ext>
            </a:extLst>
          </p:cNvPr>
          <p:cNvSpPr>
            <a:spLocks noGrp="1"/>
          </p:cNvSpPr>
          <p:nvPr>
            <p:ph type="title"/>
          </p:nvPr>
        </p:nvSpPr>
        <p:spPr>
          <a:xfrm>
            <a:off x="838200" y="365125"/>
            <a:ext cx="10515600" cy="1325563"/>
          </a:xfrm>
        </p:spPr>
        <p:txBody>
          <a:bodyPr/>
          <a:lstStyle/>
          <a:p>
            <a:r>
              <a:rPr lang="en-US" dirty="0"/>
              <a:t>Overview</a:t>
            </a:r>
          </a:p>
        </p:txBody>
      </p:sp>
    </p:spTree>
  </p:cSld>
  <p:clrMapOvr>
    <a:masterClrMapping/>
  </p:clrMapOvr>
  <p:transition spd="slow">
    <p:push dir="u"/>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235"/>
                                        </p:tgtEl>
                                        <p:attrNameLst>
                                          <p:attrName>style.visibility</p:attrName>
                                        </p:attrNameLst>
                                      </p:cBhvr>
                                      <p:to>
                                        <p:strVal val="visible"/>
                                      </p:to>
                                    </p:set>
                                    <p:anim calcmode="lin" valueType="num">
                                      <p:cBhvr>
                                        <p:cTn id="7" dur="500" fill="hold"/>
                                        <p:tgtEl>
                                          <p:spTgt spid="235"/>
                                        </p:tgtEl>
                                        <p:attrNameLst>
                                          <p:attrName>ppt_x</p:attrName>
                                        </p:attrNameLst>
                                      </p:cBhvr>
                                      <p:tavLst>
                                        <p:tav tm="0">
                                          <p:val>
                                            <p:strVal val="0-#ppt_w/2"/>
                                          </p:val>
                                        </p:tav>
                                        <p:tav tm="100000">
                                          <p:val>
                                            <p:strVal val="#ppt_x"/>
                                          </p:val>
                                        </p:tav>
                                      </p:tavLst>
                                    </p:anim>
                                    <p:anim calcmode="lin" valueType="num">
                                      <p:cBhvr>
                                        <p:cTn id="8" dur="500" fill="hold"/>
                                        <p:tgtEl>
                                          <p:spTgt spid="2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fill="hold" grpId="0" nodeType="afterEffect">
                                  <p:stCondLst>
                                    <p:cond delay="0"/>
                                  </p:stCondLst>
                                  <p:iterate>
                                    <p:tmAbs val="0"/>
                                  </p:iterate>
                                  <p:childTnLst>
                                    <p:set>
                                      <p:cBhvr>
                                        <p:cTn id="11" fill="hold"/>
                                        <p:tgtEl>
                                          <p:spTgt spid="238"/>
                                        </p:tgtEl>
                                        <p:attrNameLst>
                                          <p:attrName>style.visibility</p:attrName>
                                        </p:attrNameLst>
                                      </p:cBhvr>
                                      <p:to>
                                        <p:strVal val="visible"/>
                                      </p:to>
                                    </p:set>
                                    <p:animEffect transition="in" filter="fade">
                                      <p:cBhvr>
                                        <p:cTn id="12" dur="500"/>
                                        <p:tgtEl>
                                          <p:spTgt spid="238"/>
                                        </p:tgtEl>
                                      </p:cBhvr>
                                    </p:animEffect>
                                  </p:childTnLst>
                                </p:cTn>
                              </p:par>
                            </p:childTnLst>
                          </p:cTn>
                        </p:par>
                        <p:par>
                          <p:cTn id="13" fill="hold">
                            <p:stCondLst>
                              <p:cond delay="1000"/>
                            </p:stCondLst>
                            <p:childTnLst>
                              <p:par>
                                <p:cTn id="14" presetID="3" presetClass="entr" presetSubtype="5" fill="hold" grpId="0" nodeType="afterEffect">
                                  <p:stCondLst>
                                    <p:cond delay="0"/>
                                  </p:stCondLst>
                                  <p:iterate>
                                    <p:tmAbs val="0"/>
                                  </p:iterate>
                                  <p:childTnLst>
                                    <p:set>
                                      <p:cBhvr>
                                        <p:cTn id="15" fill="hold"/>
                                        <p:tgtEl>
                                          <p:spTgt spid="239"/>
                                        </p:tgtEl>
                                        <p:attrNameLst>
                                          <p:attrName>style.visibility</p:attrName>
                                        </p:attrNameLst>
                                      </p:cBhvr>
                                      <p:to>
                                        <p:strVal val="visible"/>
                                      </p:to>
                                    </p:set>
                                    <p:animEffect transition="in" filter="blinds(vertical)">
                                      <p:cBhvr>
                                        <p:cTn id="16" dur="500"/>
                                        <p:tgtEl>
                                          <p:spTgt spid="23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iterate>
                                    <p:tmAbs val="0"/>
                                  </p:iterate>
                                  <p:childTnLst>
                                    <p:set>
                                      <p:cBhvr>
                                        <p:cTn id="20" fill="hold"/>
                                        <p:tgtEl>
                                          <p:spTgt spid="229"/>
                                        </p:tgtEl>
                                        <p:attrNameLst>
                                          <p:attrName>style.visibility</p:attrName>
                                        </p:attrNameLst>
                                      </p:cBhvr>
                                      <p:to>
                                        <p:strVal val="visible"/>
                                      </p:to>
                                    </p:set>
                                    <p:anim calcmode="lin" valueType="num">
                                      <p:cBhvr>
                                        <p:cTn id="21" dur="500" fill="hold"/>
                                        <p:tgtEl>
                                          <p:spTgt spid="229"/>
                                        </p:tgtEl>
                                        <p:attrNameLst>
                                          <p:attrName>ppt_x</p:attrName>
                                        </p:attrNameLst>
                                      </p:cBhvr>
                                      <p:tavLst>
                                        <p:tav tm="0">
                                          <p:val>
                                            <p:strVal val="#ppt_x"/>
                                          </p:val>
                                        </p:tav>
                                        <p:tav tm="100000">
                                          <p:val>
                                            <p:strVal val="#ppt_x"/>
                                          </p:val>
                                        </p:tav>
                                      </p:tavLst>
                                    </p:anim>
                                    <p:anim calcmode="lin" valueType="num">
                                      <p:cBhvr>
                                        <p:cTn id="22" dur="500" fill="hold"/>
                                        <p:tgtEl>
                                          <p:spTgt spid="229"/>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10" presetClass="entr" fill="hold" grpId="0" nodeType="afterEffect">
                                  <p:stCondLst>
                                    <p:cond delay="0"/>
                                  </p:stCondLst>
                                  <p:iterate>
                                    <p:tmAbs val="0"/>
                                  </p:iterate>
                                  <p:childTnLst>
                                    <p:set>
                                      <p:cBhvr>
                                        <p:cTn id="25" fill="hold"/>
                                        <p:tgtEl>
                                          <p:spTgt spid="232"/>
                                        </p:tgtEl>
                                        <p:attrNameLst>
                                          <p:attrName>style.visibility</p:attrName>
                                        </p:attrNameLst>
                                      </p:cBhvr>
                                      <p:to>
                                        <p:strVal val="visible"/>
                                      </p:to>
                                    </p:set>
                                    <p:animEffect transition="in" filter="fade">
                                      <p:cBhvr>
                                        <p:cTn id="26" dur="500"/>
                                        <p:tgtEl>
                                          <p:spTgt spid="232"/>
                                        </p:tgtEl>
                                      </p:cBhvr>
                                    </p:animEffect>
                                  </p:childTnLst>
                                </p:cTn>
                              </p:par>
                            </p:childTnLst>
                          </p:cTn>
                        </p:par>
                        <p:par>
                          <p:cTn id="27" fill="hold">
                            <p:stCondLst>
                              <p:cond delay="1000"/>
                            </p:stCondLst>
                            <p:childTnLst>
                              <p:par>
                                <p:cTn id="28" presetID="3" presetClass="entr" presetSubtype="5" fill="hold" grpId="0" nodeType="afterEffect">
                                  <p:stCondLst>
                                    <p:cond delay="0"/>
                                  </p:stCondLst>
                                  <p:iterate>
                                    <p:tmAbs val="0"/>
                                  </p:iterate>
                                  <p:childTnLst>
                                    <p:set>
                                      <p:cBhvr>
                                        <p:cTn id="29" fill="hold"/>
                                        <p:tgtEl>
                                          <p:spTgt spid="247"/>
                                        </p:tgtEl>
                                        <p:attrNameLst>
                                          <p:attrName>style.visibility</p:attrName>
                                        </p:attrNameLst>
                                      </p:cBhvr>
                                      <p:to>
                                        <p:strVal val="visible"/>
                                      </p:to>
                                    </p:set>
                                    <p:animEffect transition="in" filter="blinds(vertical)">
                                      <p:cBhvr>
                                        <p:cTn id="30" dur="500"/>
                                        <p:tgtEl>
                                          <p:spTgt spid="24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iterate>
                                    <p:tmAbs val="0"/>
                                  </p:iterate>
                                  <p:childTnLst>
                                    <p:set>
                                      <p:cBhvr>
                                        <p:cTn id="34" fill="hold"/>
                                        <p:tgtEl>
                                          <p:spTgt spid="242"/>
                                        </p:tgtEl>
                                        <p:attrNameLst>
                                          <p:attrName>style.visibility</p:attrName>
                                        </p:attrNameLst>
                                      </p:cBhvr>
                                      <p:to>
                                        <p:strVal val="visible"/>
                                      </p:to>
                                    </p:set>
                                    <p:anim calcmode="lin" valueType="num">
                                      <p:cBhvr>
                                        <p:cTn id="35" dur="500" fill="hold"/>
                                        <p:tgtEl>
                                          <p:spTgt spid="242"/>
                                        </p:tgtEl>
                                        <p:attrNameLst>
                                          <p:attrName>ppt_x</p:attrName>
                                        </p:attrNameLst>
                                      </p:cBhvr>
                                      <p:tavLst>
                                        <p:tav tm="0">
                                          <p:val>
                                            <p:strVal val="1+#ppt_w/2"/>
                                          </p:val>
                                        </p:tav>
                                        <p:tav tm="100000">
                                          <p:val>
                                            <p:strVal val="#ppt_x"/>
                                          </p:val>
                                        </p:tav>
                                      </p:tavLst>
                                    </p:anim>
                                    <p:anim calcmode="lin" valueType="num">
                                      <p:cBhvr>
                                        <p:cTn id="36" dur="500" fill="hold"/>
                                        <p:tgtEl>
                                          <p:spTgt spid="242"/>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10" presetClass="entr" fill="hold" grpId="0" nodeType="afterEffect">
                                  <p:stCondLst>
                                    <p:cond delay="0"/>
                                  </p:stCondLst>
                                  <p:iterate>
                                    <p:tmAbs val="0"/>
                                  </p:iterate>
                                  <p:childTnLst>
                                    <p:set>
                                      <p:cBhvr>
                                        <p:cTn id="39" fill="hold"/>
                                        <p:tgtEl>
                                          <p:spTgt spid="245"/>
                                        </p:tgtEl>
                                        <p:attrNameLst>
                                          <p:attrName>style.visibility</p:attrName>
                                        </p:attrNameLst>
                                      </p:cBhvr>
                                      <p:to>
                                        <p:strVal val="visible"/>
                                      </p:to>
                                    </p:set>
                                    <p:animEffect transition="in" filter="fade">
                                      <p:cBhvr>
                                        <p:cTn id="40" dur="500"/>
                                        <p:tgtEl>
                                          <p:spTgt spid="245"/>
                                        </p:tgtEl>
                                      </p:cBhvr>
                                    </p:animEffect>
                                  </p:childTnLst>
                                </p:cTn>
                              </p:par>
                            </p:childTnLst>
                          </p:cTn>
                        </p:par>
                        <p:par>
                          <p:cTn id="41" fill="hold">
                            <p:stCondLst>
                              <p:cond delay="1000"/>
                            </p:stCondLst>
                            <p:childTnLst>
                              <p:par>
                                <p:cTn id="42" presetID="3" presetClass="entr" presetSubtype="5" fill="hold" grpId="0" nodeType="afterEffect">
                                  <p:stCondLst>
                                    <p:cond delay="0"/>
                                  </p:stCondLst>
                                  <p:iterate>
                                    <p:tmAbs val="0"/>
                                  </p:iterate>
                                  <p:childTnLst>
                                    <p:set>
                                      <p:cBhvr>
                                        <p:cTn id="43" fill="hold"/>
                                        <p:tgtEl>
                                          <p:spTgt spid="246"/>
                                        </p:tgtEl>
                                        <p:attrNameLst>
                                          <p:attrName>style.visibility</p:attrName>
                                        </p:attrNameLst>
                                      </p:cBhvr>
                                      <p:to>
                                        <p:strVal val="visible"/>
                                      </p:to>
                                    </p:set>
                                    <p:animEffect transition="in" filter="blinds(vertical)">
                                      <p:cBhvr>
                                        <p:cTn id="44" dur="500"/>
                                        <p:tgtEl>
                                          <p:spTgt spid="24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fill="hold" grpId="0" nodeType="clickEffect">
                                  <p:stCondLst>
                                    <p:cond delay="0"/>
                                  </p:stCondLst>
                                  <p:iterate>
                                    <p:tmAbs val="0"/>
                                  </p:iterate>
                                  <p:childTnLst>
                                    <p:set>
                                      <p:cBhvr>
                                        <p:cTn id="48" fill="hold"/>
                                        <p:tgtEl>
                                          <p:spTgt spid="248"/>
                                        </p:tgtEl>
                                        <p:attrNameLst>
                                          <p:attrName>style.visibility</p:attrName>
                                        </p:attrNameLst>
                                      </p:cBhvr>
                                      <p:to>
                                        <p:strVal val="visible"/>
                                      </p:to>
                                    </p:set>
                                    <p:animEffect transition="in" filter="fade">
                                      <p:cBhvr>
                                        <p:cTn id="49"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advAuto="0"/>
      <p:bldP spid="232" grpId="0" animBg="1" advAuto="0"/>
      <p:bldP spid="235" grpId="0" animBg="1" advAuto="0"/>
      <p:bldP spid="238" grpId="0" animBg="1" advAuto="0"/>
      <p:bldP spid="239" grpId="0" animBg="1" advAuto="0"/>
      <p:bldP spid="242" grpId="0" animBg="1" advAuto="0"/>
      <p:bldP spid="245" grpId="0" animBg="1" advAuto="0"/>
      <p:bldP spid="246" grpId="0" animBg="1" advAuto="0"/>
      <p:bldP spid="247" grpId="0" animBg="1" advAuto="0"/>
      <p:bldP spid="248" grpId="0"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9" name="Group 14"/>
          <p:cNvGrpSpPr/>
          <p:nvPr/>
        </p:nvGrpSpPr>
        <p:grpSpPr>
          <a:xfrm>
            <a:off x="1065661" y="436603"/>
            <a:ext cx="10031846" cy="5872305"/>
            <a:chOff x="-2" y="0"/>
            <a:chExt cx="20063690" cy="11744608"/>
          </a:xfrm>
        </p:grpSpPr>
        <p:grpSp>
          <p:nvGrpSpPr>
            <p:cNvPr id="655" name="Group 11"/>
            <p:cNvGrpSpPr/>
            <p:nvPr/>
          </p:nvGrpSpPr>
          <p:grpSpPr>
            <a:xfrm>
              <a:off x="-2" y="2022393"/>
              <a:ext cx="8231880" cy="9722215"/>
              <a:chOff x="-1" y="-1"/>
              <a:chExt cx="8231879" cy="9722214"/>
            </a:xfrm>
          </p:grpSpPr>
          <p:grpSp>
            <p:nvGrpSpPr>
              <p:cNvPr id="651" name="Rounded Rectangle 4"/>
              <p:cNvGrpSpPr/>
              <p:nvPr/>
            </p:nvGrpSpPr>
            <p:grpSpPr>
              <a:xfrm>
                <a:off x="57665" y="-1"/>
                <a:ext cx="8174213" cy="4572001"/>
                <a:chOff x="0" y="0"/>
                <a:chExt cx="8174211" cy="4572000"/>
              </a:xfrm>
            </p:grpSpPr>
            <p:sp>
              <p:nvSpPr>
                <p:cNvPr id="649" name="Rounded Rectangle"/>
                <p:cNvSpPr/>
                <p:nvPr/>
              </p:nvSpPr>
              <p:spPr>
                <a:xfrm>
                  <a:off x="0" y="0"/>
                  <a:ext cx="8174211" cy="4572000"/>
                </a:xfrm>
                <a:prstGeom prst="roundRect">
                  <a:avLst>
                    <a:gd name="adj" fmla="val 16667"/>
                  </a:avLst>
                </a:prstGeom>
                <a:solidFill>
                  <a:srgbClr val="366658"/>
                </a:solidFill>
                <a:ln w="12700" cap="flat">
                  <a:noFill/>
                  <a:miter lim="400000"/>
                </a:ln>
                <a:effectLst/>
              </p:spPr>
              <p:txBody>
                <a:bodyPr wrap="square" lIns="45720" tIns="45720" rIns="45720" bIns="45720" numCol="1" anchor="ctr">
                  <a:noAutofit/>
                </a:bodyPr>
                <a:lstStyle/>
                <a:p>
                  <a:pPr>
                    <a:defRPr sz="3600">
                      <a:solidFill>
                        <a:srgbClr val="FFFFFF"/>
                      </a:solidFill>
                      <a:latin typeface="Gill Sans MT"/>
                      <a:ea typeface="Gill Sans MT"/>
                      <a:cs typeface="Gill Sans MT"/>
                      <a:sym typeface="Gill Sans MT"/>
                    </a:defRPr>
                  </a:pPr>
                  <a:endParaRPr/>
                </a:p>
              </p:txBody>
            </p:sp>
            <p:sp>
              <p:nvSpPr>
                <p:cNvPr id="650" name="No Implementation"/>
                <p:cNvSpPr txBox="1"/>
                <p:nvPr/>
              </p:nvSpPr>
              <p:spPr>
                <a:xfrm>
                  <a:off x="314626" y="1732003"/>
                  <a:ext cx="7544959" cy="11079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lvl1pPr defTabSz="914400">
                    <a:defRPr sz="6000">
                      <a:solidFill>
                        <a:srgbClr val="FFFFFF"/>
                      </a:solidFill>
                      <a:latin typeface="Gill Sans MT"/>
                      <a:ea typeface="Gill Sans MT"/>
                      <a:cs typeface="Gill Sans MT"/>
                      <a:sym typeface="Gill Sans MT"/>
                    </a:defRPr>
                  </a:lvl1pPr>
                </a:lstStyle>
                <a:p>
                  <a:r>
                    <a:rPr sz="3000"/>
                    <a:t>No Implementation</a:t>
                  </a:r>
                </a:p>
              </p:txBody>
            </p:sp>
          </p:grpSp>
          <p:grpSp>
            <p:nvGrpSpPr>
              <p:cNvPr id="654" name="Rounded Rectangle 7"/>
              <p:cNvGrpSpPr/>
              <p:nvPr/>
            </p:nvGrpSpPr>
            <p:grpSpPr>
              <a:xfrm>
                <a:off x="-1" y="4895860"/>
                <a:ext cx="3355078" cy="4826353"/>
                <a:chOff x="0" y="0"/>
                <a:chExt cx="3355077" cy="4826352"/>
              </a:xfrm>
            </p:grpSpPr>
            <p:sp>
              <p:nvSpPr>
                <p:cNvPr id="652" name="Rounded Rectangle"/>
                <p:cNvSpPr/>
                <p:nvPr/>
              </p:nvSpPr>
              <p:spPr>
                <a:xfrm>
                  <a:off x="0" y="0"/>
                  <a:ext cx="3355077" cy="4826352"/>
                </a:xfrm>
                <a:prstGeom prst="roundRect">
                  <a:avLst>
                    <a:gd name="adj" fmla="val 16667"/>
                  </a:avLst>
                </a:prstGeom>
                <a:solidFill>
                  <a:srgbClr val="8CB64A"/>
                </a:solidFill>
                <a:ln w="12700" cap="flat">
                  <a:noFill/>
                  <a:miter lim="400000"/>
                </a:ln>
                <a:effectLst/>
              </p:spPr>
              <p:txBody>
                <a:bodyPr wrap="square" lIns="45720" tIns="45720" rIns="45720" bIns="45720" numCol="1" anchor="ctr">
                  <a:noAutofit/>
                </a:bodyPr>
                <a:lstStyle/>
                <a:p>
                  <a:pPr>
                    <a:defRPr sz="3600">
                      <a:solidFill>
                        <a:srgbClr val="FFFFFF"/>
                      </a:solidFill>
                      <a:latin typeface="Gill Sans MT"/>
                      <a:ea typeface="Gill Sans MT"/>
                      <a:cs typeface="Gill Sans MT"/>
                      <a:sym typeface="Gill Sans MT"/>
                    </a:defRPr>
                  </a:pPr>
                  <a:endParaRPr/>
                </a:p>
              </p:txBody>
            </p:sp>
            <p:sp>
              <p:nvSpPr>
                <p:cNvPr id="653" name="Intuitive"/>
                <p:cNvSpPr txBox="1"/>
                <p:nvPr/>
              </p:nvSpPr>
              <p:spPr>
                <a:xfrm>
                  <a:off x="255222" y="2013065"/>
                  <a:ext cx="2844633" cy="8002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lvl1pPr defTabSz="914400">
                    <a:defRPr sz="4000">
                      <a:solidFill>
                        <a:srgbClr val="FFFFFF"/>
                      </a:solidFill>
                      <a:latin typeface="Gill Sans MT"/>
                      <a:ea typeface="Gill Sans MT"/>
                      <a:cs typeface="Gill Sans MT"/>
                      <a:sym typeface="Gill Sans MT"/>
                    </a:defRPr>
                  </a:lvl1pPr>
                </a:lstStyle>
                <a:p>
                  <a:r>
                    <a:rPr sz="2000"/>
                    <a:t>Intuitive</a:t>
                  </a:r>
                </a:p>
              </p:txBody>
            </p:sp>
          </p:grpSp>
        </p:grpSp>
        <p:sp>
          <p:nvSpPr>
            <p:cNvPr id="656" name="Rounded Rectangle"/>
            <p:cNvSpPr/>
            <p:nvPr/>
          </p:nvSpPr>
          <p:spPr>
            <a:xfrm>
              <a:off x="0" y="0"/>
              <a:ext cx="20063688" cy="1565196"/>
            </a:xfrm>
            <a:prstGeom prst="roundRect">
              <a:avLst>
                <a:gd name="adj" fmla="val 16667"/>
              </a:avLst>
            </a:prstGeom>
            <a:solidFill>
              <a:schemeClr val="bg1"/>
            </a:solidFill>
            <a:ln w="12700" cap="flat">
              <a:noFill/>
              <a:miter lim="400000"/>
            </a:ln>
            <a:effectLst/>
          </p:spPr>
          <p:txBody>
            <a:bodyPr wrap="square" lIns="45720" tIns="45720" rIns="45720" bIns="45720" numCol="1" anchor="ctr">
              <a:noAutofit/>
            </a:bodyPr>
            <a:lstStyle/>
            <a:p>
              <a:pPr>
                <a:defRPr sz="3600">
                  <a:solidFill>
                    <a:srgbClr val="FFFFFF"/>
                  </a:solidFill>
                  <a:latin typeface="Gill Sans MT"/>
                  <a:ea typeface="Gill Sans MT"/>
                  <a:cs typeface="Gill Sans MT"/>
                  <a:sym typeface="Gill Sans MT"/>
                </a:defRPr>
              </a:pPr>
              <a:endParaRPr/>
            </a:p>
          </p:txBody>
        </p:sp>
      </p:grpSp>
      <p:sp>
        <p:nvSpPr>
          <p:cNvPr id="660" name="TextBox 12"/>
          <p:cNvSpPr txBox="1"/>
          <p:nvPr/>
        </p:nvSpPr>
        <p:spPr>
          <a:xfrm>
            <a:off x="6089273" y="1763367"/>
            <a:ext cx="5422059"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20" bIns="45720">
            <a:spAutoFit/>
          </a:bodyPr>
          <a:lstStyle/>
          <a:p>
            <a:pPr>
              <a:defRPr sz="6400"/>
            </a:pPr>
            <a:r>
              <a:rPr sz="3200"/>
              <a:t>Missed something “Intuitive”</a:t>
            </a:r>
          </a:p>
          <a:p>
            <a:pPr marL="285750" indent="-285750">
              <a:buSzPct val="100000"/>
              <a:buFont typeface="Arial"/>
              <a:buChar char="•"/>
              <a:defRPr sz="6400"/>
            </a:pPr>
            <a:r>
              <a:rPr sz="3200"/>
              <a:t>No encryption </a:t>
            </a:r>
          </a:p>
          <a:p>
            <a:pPr marL="285750" indent="-285750">
              <a:buSzPct val="100000"/>
              <a:buFont typeface="Arial"/>
              <a:buChar char="•"/>
              <a:defRPr sz="6400"/>
            </a:pPr>
            <a:r>
              <a:rPr sz="3200"/>
              <a:t>No access control</a:t>
            </a:r>
          </a:p>
        </p:txBody>
      </p:sp>
      <p:sp>
        <p:nvSpPr>
          <p:cNvPr id="4" name="Title 1">
            <a:extLst>
              <a:ext uri="{FF2B5EF4-FFF2-40B4-BE49-F238E27FC236}">
                <a16:creationId xmlns:a16="http://schemas.microsoft.com/office/drawing/2014/main" id="{9B599BA7-1AE6-37FE-8523-0969B8C3D861}"/>
              </a:ext>
            </a:extLst>
          </p:cNvPr>
          <p:cNvSpPr>
            <a:spLocks noGrp="1"/>
          </p:cNvSpPr>
          <p:nvPr>
            <p:ph type="title"/>
          </p:nvPr>
        </p:nvSpPr>
        <p:spPr/>
        <p:txBody>
          <a:bodyPr/>
          <a:lstStyle/>
          <a:p>
            <a:r>
              <a:rPr lang="en-US" dirty="0"/>
              <a:t>Vulnerability classes</a:t>
            </a:r>
          </a:p>
        </p:txBody>
      </p:sp>
    </p:spTree>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Rectangle 1"/>
          <p:cNvSpPr/>
          <p:nvPr/>
        </p:nvSpPr>
        <p:spPr>
          <a:xfrm>
            <a:off x="5338119" y="1396314"/>
            <a:ext cx="6376087" cy="5177482"/>
          </a:xfrm>
          <a:prstGeom prst="rect">
            <a:avLst/>
          </a:prstGeom>
          <a:solidFill>
            <a:schemeClr val="bg1"/>
          </a:solidFill>
          <a:ln w="12700">
            <a:miter lim="400000"/>
          </a:ln>
        </p:spPr>
        <p:txBody>
          <a:bodyPr tIns="45720" bIns="45720" anchor="ctr"/>
          <a:lstStyle/>
          <a:p>
            <a:pPr>
              <a:defRPr sz="3600">
                <a:solidFill>
                  <a:srgbClr val="FFFFFF"/>
                </a:solidFill>
                <a:latin typeface="Gill Sans MT"/>
                <a:ea typeface="Gill Sans MT"/>
                <a:cs typeface="Gill Sans MT"/>
                <a:sym typeface="Gill Sans MT"/>
              </a:defRPr>
            </a:pPr>
            <a:endParaRPr/>
          </a:p>
        </p:txBody>
      </p:sp>
      <p:sp>
        <p:nvSpPr>
          <p:cNvPr id="663" name="Rectangle 3"/>
          <p:cNvSpPr/>
          <p:nvPr/>
        </p:nvSpPr>
        <p:spPr>
          <a:xfrm>
            <a:off x="370703" y="3799703"/>
            <a:ext cx="2397211" cy="2474449"/>
          </a:xfrm>
          <a:prstGeom prst="rect">
            <a:avLst/>
          </a:prstGeom>
          <a:solidFill>
            <a:schemeClr val="bg1"/>
          </a:solidFill>
          <a:ln w="12700">
            <a:miter lim="400000"/>
          </a:ln>
        </p:spPr>
        <p:txBody>
          <a:bodyPr tIns="45720" bIns="45720" anchor="ctr"/>
          <a:lstStyle/>
          <a:p>
            <a:pPr>
              <a:defRPr sz="3600">
                <a:solidFill>
                  <a:srgbClr val="FFFFFF"/>
                </a:solidFill>
                <a:latin typeface="Gill Sans MT"/>
                <a:ea typeface="Gill Sans MT"/>
                <a:cs typeface="Gill Sans MT"/>
                <a:sym typeface="Gill Sans MT"/>
              </a:defRPr>
            </a:pPr>
            <a:endParaRPr/>
          </a:p>
        </p:txBody>
      </p:sp>
      <p:sp>
        <p:nvSpPr>
          <p:cNvPr id="664" name="TextBox 5"/>
          <p:cNvSpPr txBox="1"/>
          <p:nvPr/>
        </p:nvSpPr>
        <p:spPr>
          <a:xfrm>
            <a:off x="6074209" y="1750427"/>
            <a:ext cx="5865103" cy="3046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20" bIns="45720">
            <a:spAutoFit/>
          </a:bodyPr>
          <a:lstStyle/>
          <a:p>
            <a:pPr>
              <a:defRPr sz="6400"/>
            </a:pPr>
            <a:r>
              <a:rPr sz="3200" dirty="0"/>
              <a:t>Missed something “Unintuitive”</a:t>
            </a:r>
          </a:p>
          <a:p>
            <a:pPr marL="285750" indent="-285750">
              <a:buSzPct val="100000"/>
              <a:buFont typeface="Arial"/>
              <a:buChar char="•"/>
              <a:defRPr sz="6400"/>
            </a:pPr>
            <a:r>
              <a:rPr sz="3200" dirty="0"/>
              <a:t>No MAC</a:t>
            </a:r>
          </a:p>
          <a:p>
            <a:pPr marL="285750" indent="-285750">
              <a:buSzPct val="100000"/>
              <a:buFont typeface="Arial"/>
              <a:buChar char="•"/>
              <a:defRPr sz="6400"/>
            </a:pPr>
            <a:r>
              <a:rPr sz="3200" dirty="0"/>
              <a:t>Side channel leakage</a:t>
            </a:r>
          </a:p>
          <a:p>
            <a:pPr marL="285750" indent="-285750">
              <a:buSzPct val="100000"/>
              <a:buFont typeface="Arial"/>
              <a:buChar char="•"/>
              <a:defRPr sz="6400"/>
            </a:pPr>
            <a:r>
              <a:rPr sz="3200" dirty="0"/>
              <a:t>No replay prevention</a:t>
            </a:r>
          </a:p>
          <a:p>
            <a:pPr>
              <a:defRPr sz="6400"/>
            </a:pPr>
            <a:endParaRPr sz="3200" dirty="0"/>
          </a:p>
          <a:p>
            <a:pPr>
              <a:defRPr sz="6400"/>
            </a:pPr>
            <a:r>
              <a:rPr sz="3200" dirty="0"/>
              <a:t>45% of projects</a:t>
            </a:r>
          </a:p>
        </p:txBody>
      </p:sp>
      <p:grpSp>
        <p:nvGrpSpPr>
          <p:cNvPr id="671" name="Group 7"/>
          <p:cNvGrpSpPr/>
          <p:nvPr/>
        </p:nvGrpSpPr>
        <p:grpSpPr>
          <a:xfrm>
            <a:off x="1094494" y="1447800"/>
            <a:ext cx="4087107" cy="4861108"/>
            <a:chOff x="0" y="-1"/>
            <a:chExt cx="8174212" cy="9722214"/>
          </a:xfrm>
        </p:grpSpPr>
        <p:grpSp>
          <p:nvGrpSpPr>
            <p:cNvPr id="667" name="Rounded Rectangle 9"/>
            <p:cNvGrpSpPr/>
            <p:nvPr/>
          </p:nvGrpSpPr>
          <p:grpSpPr>
            <a:xfrm>
              <a:off x="0" y="-1"/>
              <a:ext cx="8174212" cy="4572001"/>
              <a:chOff x="0" y="0"/>
              <a:chExt cx="8174211" cy="4572000"/>
            </a:xfrm>
          </p:grpSpPr>
          <p:sp>
            <p:nvSpPr>
              <p:cNvPr id="665" name="Rounded Rectangle"/>
              <p:cNvSpPr/>
              <p:nvPr/>
            </p:nvSpPr>
            <p:spPr>
              <a:xfrm>
                <a:off x="0" y="0"/>
                <a:ext cx="8174211" cy="4572000"/>
              </a:xfrm>
              <a:prstGeom prst="roundRect">
                <a:avLst>
                  <a:gd name="adj" fmla="val 16667"/>
                </a:avLst>
              </a:prstGeom>
              <a:solidFill>
                <a:srgbClr val="366658"/>
              </a:solidFill>
              <a:ln w="12700" cap="flat">
                <a:noFill/>
                <a:miter lim="400000"/>
              </a:ln>
              <a:effectLst/>
            </p:spPr>
            <p:txBody>
              <a:bodyPr wrap="square" lIns="45720" tIns="45720" rIns="45720" bIns="45720" numCol="1" anchor="ctr">
                <a:noAutofit/>
              </a:bodyPr>
              <a:lstStyle/>
              <a:p>
                <a:pPr>
                  <a:defRPr sz="3600">
                    <a:solidFill>
                      <a:srgbClr val="FFFFFF"/>
                    </a:solidFill>
                    <a:latin typeface="Gill Sans MT"/>
                    <a:ea typeface="Gill Sans MT"/>
                    <a:cs typeface="Gill Sans MT"/>
                    <a:sym typeface="Gill Sans MT"/>
                  </a:defRPr>
                </a:pPr>
                <a:endParaRPr/>
              </a:p>
            </p:txBody>
          </p:sp>
          <p:sp>
            <p:nvSpPr>
              <p:cNvPr id="666" name="No Implementation"/>
              <p:cNvSpPr txBox="1"/>
              <p:nvPr/>
            </p:nvSpPr>
            <p:spPr>
              <a:xfrm>
                <a:off x="314626" y="1732003"/>
                <a:ext cx="7544959" cy="11079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lvl1pPr defTabSz="914400">
                  <a:defRPr sz="6000">
                    <a:solidFill>
                      <a:srgbClr val="FFFFFF"/>
                    </a:solidFill>
                    <a:latin typeface="Gill Sans MT"/>
                    <a:ea typeface="Gill Sans MT"/>
                    <a:cs typeface="Gill Sans MT"/>
                    <a:sym typeface="Gill Sans MT"/>
                  </a:defRPr>
                </a:lvl1pPr>
              </a:lstStyle>
              <a:p>
                <a:r>
                  <a:rPr sz="3000"/>
                  <a:t>No Implementation</a:t>
                </a:r>
              </a:p>
            </p:txBody>
          </p:sp>
        </p:grpSp>
        <p:grpSp>
          <p:nvGrpSpPr>
            <p:cNvPr id="670" name="Rounded Rectangle 13"/>
            <p:cNvGrpSpPr/>
            <p:nvPr/>
          </p:nvGrpSpPr>
          <p:grpSpPr>
            <a:xfrm>
              <a:off x="3449810" y="4895860"/>
              <a:ext cx="4724401" cy="4826353"/>
              <a:chOff x="0" y="0"/>
              <a:chExt cx="4724400" cy="4826352"/>
            </a:xfrm>
          </p:grpSpPr>
          <p:sp>
            <p:nvSpPr>
              <p:cNvPr id="668" name="Rounded Rectangle"/>
              <p:cNvSpPr/>
              <p:nvPr/>
            </p:nvSpPr>
            <p:spPr>
              <a:xfrm>
                <a:off x="0" y="0"/>
                <a:ext cx="4724400" cy="4826352"/>
              </a:xfrm>
              <a:prstGeom prst="roundRect">
                <a:avLst>
                  <a:gd name="adj" fmla="val 16667"/>
                </a:avLst>
              </a:prstGeom>
              <a:solidFill>
                <a:srgbClr val="8CB64A"/>
              </a:solidFill>
              <a:ln w="12700" cap="flat">
                <a:noFill/>
                <a:miter lim="400000"/>
              </a:ln>
              <a:effectLst/>
            </p:spPr>
            <p:txBody>
              <a:bodyPr wrap="square" lIns="45720" tIns="45720" rIns="45720" bIns="45720" numCol="1" anchor="ctr">
                <a:noAutofit/>
              </a:bodyPr>
              <a:lstStyle/>
              <a:p>
                <a:pPr>
                  <a:defRPr sz="3600">
                    <a:solidFill>
                      <a:srgbClr val="FFFFFF"/>
                    </a:solidFill>
                    <a:latin typeface="Gill Sans MT"/>
                    <a:ea typeface="Gill Sans MT"/>
                    <a:cs typeface="Gill Sans MT"/>
                    <a:sym typeface="Gill Sans MT"/>
                  </a:defRPr>
                </a:pPr>
                <a:endParaRPr/>
              </a:p>
            </p:txBody>
          </p:sp>
          <p:sp>
            <p:nvSpPr>
              <p:cNvPr id="669" name="Unintuitive"/>
              <p:cNvSpPr txBox="1"/>
              <p:nvPr/>
            </p:nvSpPr>
            <p:spPr>
              <a:xfrm>
                <a:off x="322066" y="2013065"/>
                <a:ext cx="4080268" cy="8002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lvl1pPr defTabSz="914400">
                  <a:defRPr sz="4000">
                    <a:solidFill>
                      <a:srgbClr val="FFFFFF"/>
                    </a:solidFill>
                    <a:latin typeface="Gill Sans MT"/>
                    <a:ea typeface="Gill Sans MT"/>
                    <a:cs typeface="Gill Sans MT"/>
                    <a:sym typeface="Gill Sans MT"/>
                  </a:defRPr>
                </a:lvl1pPr>
              </a:lstStyle>
              <a:p>
                <a:r>
                  <a:rPr sz="2000"/>
                  <a:t>Unintuitive</a:t>
                </a:r>
              </a:p>
            </p:txBody>
          </p:sp>
        </p:grpSp>
      </p:grpSp>
      <p:sp>
        <p:nvSpPr>
          <p:cNvPr id="4" name="Title 1">
            <a:extLst>
              <a:ext uri="{FF2B5EF4-FFF2-40B4-BE49-F238E27FC236}">
                <a16:creationId xmlns:a16="http://schemas.microsoft.com/office/drawing/2014/main" id="{870AF608-7761-DC94-1245-BA5220ABF975}"/>
              </a:ext>
            </a:extLst>
          </p:cNvPr>
          <p:cNvSpPr>
            <a:spLocks noGrp="1"/>
          </p:cNvSpPr>
          <p:nvPr>
            <p:ph type="title"/>
          </p:nvPr>
        </p:nvSpPr>
        <p:spPr/>
        <p:txBody>
          <a:bodyPr/>
          <a:lstStyle/>
          <a:p>
            <a:r>
              <a:rPr lang="en-US" dirty="0"/>
              <a:t>Vulnerability classes</a:t>
            </a:r>
          </a:p>
        </p:txBody>
      </p:sp>
    </p:spTree>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Rectangle 1"/>
          <p:cNvSpPr/>
          <p:nvPr/>
        </p:nvSpPr>
        <p:spPr>
          <a:xfrm>
            <a:off x="531341" y="1421027"/>
            <a:ext cx="4732638" cy="5177482"/>
          </a:xfrm>
          <a:prstGeom prst="rect">
            <a:avLst/>
          </a:prstGeom>
          <a:solidFill>
            <a:schemeClr val="bg1"/>
          </a:solidFill>
          <a:ln w="12700">
            <a:miter lim="400000"/>
          </a:ln>
        </p:spPr>
        <p:txBody>
          <a:bodyPr tIns="45720" bIns="45720" anchor="ctr"/>
          <a:lstStyle/>
          <a:p>
            <a:pPr>
              <a:defRPr sz="3600">
                <a:solidFill>
                  <a:srgbClr val="FFFFFF"/>
                </a:solidFill>
                <a:latin typeface="Gill Sans MT"/>
                <a:ea typeface="Gill Sans MT"/>
                <a:cs typeface="Gill Sans MT"/>
                <a:sym typeface="Gill Sans MT"/>
              </a:defRPr>
            </a:pPr>
            <a:endParaRPr/>
          </a:p>
        </p:txBody>
      </p:sp>
      <p:sp>
        <p:nvSpPr>
          <p:cNvPr id="678" name="Rectangle 3"/>
          <p:cNvSpPr/>
          <p:nvPr/>
        </p:nvSpPr>
        <p:spPr>
          <a:xfrm>
            <a:off x="8612661" y="1357695"/>
            <a:ext cx="2669059" cy="2442008"/>
          </a:xfrm>
          <a:prstGeom prst="rect">
            <a:avLst/>
          </a:prstGeom>
          <a:solidFill>
            <a:schemeClr val="bg1"/>
          </a:solidFill>
          <a:ln w="12700">
            <a:miter lim="400000"/>
          </a:ln>
        </p:spPr>
        <p:txBody>
          <a:bodyPr tIns="45720" bIns="45720" anchor="ctr"/>
          <a:lstStyle/>
          <a:p>
            <a:pPr>
              <a:defRPr sz="3600">
                <a:solidFill>
                  <a:srgbClr val="FFFFFF"/>
                </a:solidFill>
                <a:latin typeface="Gill Sans MT"/>
                <a:ea typeface="Gill Sans MT"/>
                <a:cs typeface="Gill Sans MT"/>
                <a:sym typeface="Gill Sans MT"/>
              </a:defRPr>
            </a:pPr>
            <a:endParaRPr/>
          </a:p>
        </p:txBody>
      </p:sp>
      <p:sp>
        <p:nvSpPr>
          <p:cNvPr id="679" name="TextBox 5"/>
          <p:cNvSpPr txBox="1"/>
          <p:nvPr/>
        </p:nvSpPr>
        <p:spPr>
          <a:xfrm>
            <a:off x="577061" y="1737600"/>
            <a:ext cx="5311552" cy="20621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20" bIns="45720">
            <a:spAutoFit/>
          </a:bodyPr>
          <a:lstStyle/>
          <a:p>
            <a:pPr>
              <a:defRPr sz="6400"/>
            </a:pPr>
            <a:r>
              <a:rPr sz="3200"/>
              <a:t>Made a “bad choice”</a:t>
            </a:r>
          </a:p>
          <a:p>
            <a:pPr marL="285750" indent="-285750">
              <a:buSzPct val="100000"/>
              <a:buFont typeface="Arial"/>
              <a:buChar char="•"/>
              <a:defRPr sz="6400"/>
            </a:pPr>
            <a:r>
              <a:rPr sz="3200"/>
              <a:t>Weak algorithms</a:t>
            </a:r>
          </a:p>
          <a:p>
            <a:pPr marL="285750" indent="-285750">
              <a:buSzPct val="100000"/>
              <a:buFont typeface="Arial"/>
              <a:buChar char="•"/>
              <a:defRPr sz="6400"/>
            </a:pPr>
            <a:r>
              <a:rPr sz="3200"/>
              <a:t>Homemade encryption</a:t>
            </a:r>
          </a:p>
          <a:p>
            <a:pPr marL="285750" indent="-285750">
              <a:buSzPct val="100000"/>
              <a:buFont typeface="Arial"/>
              <a:buChar char="•"/>
              <a:defRPr sz="6400"/>
            </a:pPr>
            <a:r>
              <a:rPr sz="3200"/>
              <a:t>strcpy()</a:t>
            </a:r>
          </a:p>
        </p:txBody>
      </p:sp>
      <p:sp>
        <p:nvSpPr>
          <p:cNvPr id="680" name="Rectangle 6"/>
          <p:cNvSpPr/>
          <p:nvPr/>
        </p:nvSpPr>
        <p:spPr>
          <a:xfrm>
            <a:off x="6491418" y="3848363"/>
            <a:ext cx="2669059" cy="2442008"/>
          </a:xfrm>
          <a:prstGeom prst="rect">
            <a:avLst/>
          </a:prstGeom>
          <a:solidFill>
            <a:schemeClr val="bg1"/>
          </a:solidFill>
          <a:ln w="12700">
            <a:miter lim="400000"/>
          </a:ln>
        </p:spPr>
        <p:txBody>
          <a:bodyPr tIns="45720" bIns="45720" anchor="ctr"/>
          <a:lstStyle/>
          <a:p>
            <a:pPr>
              <a:defRPr sz="3600">
                <a:solidFill>
                  <a:srgbClr val="FFFFFF"/>
                </a:solidFill>
                <a:latin typeface="Gill Sans MT"/>
                <a:ea typeface="Gill Sans MT"/>
                <a:cs typeface="Gill Sans MT"/>
                <a:sym typeface="Gill Sans MT"/>
              </a:defRPr>
            </a:pPr>
            <a:endParaRPr/>
          </a:p>
        </p:txBody>
      </p:sp>
      <p:grpSp>
        <p:nvGrpSpPr>
          <p:cNvPr id="691" name="Group 7"/>
          <p:cNvGrpSpPr/>
          <p:nvPr/>
        </p:nvGrpSpPr>
        <p:grpSpPr>
          <a:xfrm>
            <a:off x="1065661" y="436603"/>
            <a:ext cx="10031846" cy="5872305"/>
            <a:chOff x="-1" y="0"/>
            <a:chExt cx="20063689" cy="11744608"/>
          </a:xfrm>
        </p:grpSpPr>
        <p:grpSp>
          <p:nvGrpSpPr>
            <p:cNvPr id="687" name="Group 8"/>
            <p:cNvGrpSpPr/>
            <p:nvPr/>
          </p:nvGrpSpPr>
          <p:grpSpPr>
            <a:xfrm>
              <a:off x="8765278" y="2022393"/>
              <a:ext cx="6248402" cy="9722215"/>
              <a:chOff x="-1" y="-1"/>
              <a:chExt cx="6248401" cy="9722214"/>
            </a:xfrm>
          </p:grpSpPr>
          <p:grpSp>
            <p:nvGrpSpPr>
              <p:cNvPr id="683" name="Rounded Rectangle 11"/>
              <p:cNvGrpSpPr/>
              <p:nvPr/>
            </p:nvGrpSpPr>
            <p:grpSpPr>
              <a:xfrm>
                <a:off x="0" y="-1"/>
                <a:ext cx="6248400" cy="4572001"/>
                <a:chOff x="0" y="0"/>
                <a:chExt cx="6248400" cy="4572000"/>
              </a:xfrm>
            </p:grpSpPr>
            <p:sp>
              <p:nvSpPr>
                <p:cNvPr id="681" name="Rounded Rectangle"/>
                <p:cNvSpPr/>
                <p:nvPr/>
              </p:nvSpPr>
              <p:spPr>
                <a:xfrm>
                  <a:off x="0" y="0"/>
                  <a:ext cx="6248400" cy="4572000"/>
                </a:xfrm>
                <a:prstGeom prst="roundRect">
                  <a:avLst>
                    <a:gd name="adj" fmla="val 16667"/>
                  </a:avLst>
                </a:prstGeom>
                <a:solidFill>
                  <a:srgbClr val="366658"/>
                </a:solidFill>
                <a:ln w="12700" cap="flat">
                  <a:noFill/>
                  <a:miter lim="400000"/>
                </a:ln>
                <a:effectLst/>
              </p:spPr>
              <p:txBody>
                <a:bodyPr wrap="square" lIns="45720" tIns="45720" rIns="45720" bIns="45720" numCol="1" anchor="ctr">
                  <a:noAutofit/>
                </a:bodyPr>
                <a:lstStyle/>
                <a:p>
                  <a:pPr>
                    <a:defRPr sz="3600">
                      <a:solidFill>
                        <a:srgbClr val="FFFFFF"/>
                      </a:solidFill>
                      <a:latin typeface="Gill Sans MT"/>
                      <a:ea typeface="Gill Sans MT"/>
                      <a:cs typeface="Gill Sans MT"/>
                      <a:sym typeface="Gill Sans MT"/>
                    </a:defRPr>
                  </a:pPr>
                  <a:endParaRPr/>
                </a:p>
              </p:txBody>
            </p:sp>
            <p:sp>
              <p:nvSpPr>
                <p:cNvPr id="682" name="Misunderstanding"/>
                <p:cNvSpPr txBox="1"/>
                <p:nvPr/>
              </p:nvSpPr>
              <p:spPr>
                <a:xfrm>
                  <a:off x="314626" y="1732003"/>
                  <a:ext cx="5619150" cy="11079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lvl1pPr defTabSz="914400">
                    <a:defRPr sz="6000">
                      <a:solidFill>
                        <a:srgbClr val="FFFFFF"/>
                      </a:solidFill>
                      <a:latin typeface="Gill Sans MT"/>
                      <a:ea typeface="Gill Sans MT"/>
                      <a:cs typeface="Gill Sans MT"/>
                      <a:sym typeface="Gill Sans MT"/>
                    </a:defRPr>
                  </a:lvl1pPr>
                </a:lstStyle>
                <a:p>
                  <a:r>
                    <a:rPr sz="3000"/>
                    <a:t>Misunderstanding</a:t>
                  </a:r>
                </a:p>
              </p:txBody>
            </p:sp>
          </p:grpSp>
          <p:grpSp>
            <p:nvGrpSpPr>
              <p:cNvPr id="686" name="Rounded Rectangle 15"/>
              <p:cNvGrpSpPr/>
              <p:nvPr/>
            </p:nvGrpSpPr>
            <p:grpSpPr>
              <a:xfrm>
                <a:off x="-1" y="4895860"/>
                <a:ext cx="2057399" cy="4826353"/>
                <a:chOff x="0" y="0"/>
                <a:chExt cx="2057397" cy="4826352"/>
              </a:xfrm>
            </p:grpSpPr>
            <p:sp>
              <p:nvSpPr>
                <p:cNvPr id="684" name="Rounded Rectangle"/>
                <p:cNvSpPr/>
                <p:nvPr/>
              </p:nvSpPr>
              <p:spPr>
                <a:xfrm>
                  <a:off x="0" y="0"/>
                  <a:ext cx="2057397" cy="4826352"/>
                </a:xfrm>
                <a:prstGeom prst="roundRect">
                  <a:avLst>
                    <a:gd name="adj" fmla="val 16667"/>
                  </a:avLst>
                </a:prstGeom>
                <a:solidFill>
                  <a:srgbClr val="8CB64A"/>
                </a:solidFill>
                <a:ln w="12700" cap="flat">
                  <a:noFill/>
                  <a:miter lim="400000"/>
                </a:ln>
                <a:effectLst/>
              </p:spPr>
              <p:txBody>
                <a:bodyPr wrap="square" lIns="45720" tIns="45720" rIns="45720" bIns="45720" numCol="1" anchor="ctr">
                  <a:noAutofit/>
                </a:bodyPr>
                <a:lstStyle/>
                <a:p>
                  <a:pPr>
                    <a:defRPr sz="3600">
                      <a:solidFill>
                        <a:srgbClr val="FFFFFF"/>
                      </a:solidFill>
                      <a:latin typeface="Gill Sans MT"/>
                      <a:ea typeface="Gill Sans MT"/>
                      <a:cs typeface="Gill Sans MT"/>
                      <a:sym typeface="Gill Sans MT"/>
                    </a:defRPr>
                  </a:pPr>
                  <a:endParaRPr/>
                </a:p>
              </p:txBody>
            </p:sp>
            <p:sp>
              <p:nvSpPr>
                <p:cNvPr id="685" name="Bad Choice"/>
                <p:cNvSpPr txBox="1"/>
                <p:nvPr/>
              </p:nvSpPr>
              <p:spPr>
                <a:xfrm>
                  <a:off x="191874" y="1705289"/>
                  <a:ext cx="1673650" cy="14157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lvl1pPr defTabSz="914400">
                    <a:defRPr sz="4000">
                      <a:solidFill>
                        <a:srgbClr val="FFFFFF"/>
                      </a:solidFill>
                      <a:latin typeface="Gill Sans MT"/>
                      <a:ea typeface="Gill Sans MT"/>
                      <a:cs typeface="Gill Sans MT"/>
                      <a:sym typeface="Gill Sans MT"/>
                    </a:defRPr>
                  </a:lvl1pPr>
                </a:lstStyle>
                <a:p>
                  <a:r>
                    <a:rPr sz="2000"/>
                    <a:t>Bad Choice</a:t>
                  </a:r>
                </a:p>
              </p:txBody>
            </p:sp>
          </p:grpSp>
        </p:grpSp>
        <p:sp>
          <p:nvSpPr>
            <p:cNvPr id="688" name="Rounded Rectangle"/>
            <p:cNvSpPr/>
            <p:nvPr/>
          </p:nvSpPr>
          <p:spPr>
            <a:xfrm>
              <a:off x="-1" y="0"/>
              <a:ext cx="20063689" cy="1565196"/>
            </a:xfrm>
            <a:prstGeom prst="roundRect">
              <a:avLst>
                <a:gd name="adj" fmla="val 16667"/>
              </a:avLst>
            </a:prstGeom>
            <a:solidFill>
              <a:schemeClr val="bg1"/>
            </a:solidFill>
            <a:ln w="12700" cap="flat">
              <a:noFill/>
              <a:miter lim="400000"/>
            </a:ln>
            <a:effectLst/>
          </p:spPr>
          <p:txBody>
            <a:bodyPr wrap="square" lIns="45720" tIns="45720" rIns="45720" bIns="45720" numCol="1" anchor="ctr">
              <a:noAutofit/>
            </a:bodyPr>
            <a:lstStyle/>
            <a:p>
              <a:pPr>
                <a:defRPr sz="3600">
                  <a:solidFill>
                    <a:srgbClr val="FFFFFF"/>
                  </a:solidFill>
                  <a:latin typeface="Gill Sans MT"/>
                  <a:ea typeface="Gill Sans MT"/>
                  <a:cs typeface="Gill Sans MT"/>
                  <a:sym typeface="Gill Sans MT"/>
                </a:defRPr>
              </a:pPr>
              <a:endParaRPr/>
            </a:p>
          </p:txBody>
        </p:sp>
      </p:grpSp>
      <p:sp>
        <p:nvSpPr>
          <p:cNvPr id="3" name="Title 1">
            <a:extLst>
              <a:ext uri="{FF2B5EF4-FFF2-40B4-BE49-F238E27FC236}">
                <a16:creationId xmlns:a16="http://schemas.microsoft.com/office/drawing/2014/main" id="{30308421-5BFF-AEFF-D1E2-824C48D3E715}"/>
              </a:ext>
            </a:extLst>
          </p:cNvPr>
          <p:cNvSpPr>
            <a:spLocks noGrp="1"/>
          </p:cNvSpPr>
          <p:nvPr>
            <p:ph type="title"/>
          </p:nvPr>
        </p:nvSpPr>
        <p:spPr/>
        <p:txBody>
          <a:bodyPr/>
          <a:lstStyle/>
          <a:p>
            <a:r>
              <a:rPr lang="en-US" dirty="0"/>
              <a:t>Vulnerability classes</a:t>
            </a:r>
          </a:p>
        </p:txBody>
      </p:sp>
    </p:spTree>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Rectangle 1"/>
          <p:cNvSpPr/>
          <p:nvPr/>
        </p:nvSpPr>
        <p:spPr>
          <a:xfrm>
            <a:off x="531341" y="1421027"/>
            <a:ext cx="4732638" cy="5177482"/>
          </a:xfrm>
          <a:prstGeom prst="rect">
            <a:avLst/>
          </a:prstGeom>
          <a:solidFill>
            <a:schemeClr val="bg1"/>
          </a:solidFill>
          <a:ln w="12700">
            <a:miter lim="400000"/>
          </a:ln>
        </p:spPr>
        <p:txBody>
          <a:bodyPr tIns="45720" bIns="45720" anchor="ctr"/>
          <a:lstStyle/>
          <a:p>
            <a:pPr>
              <a:defRPr sz="3600">
                <a:solidFill>
                  <a:srgbClr val="FFFFFF"/>
                </a:solidFill>
                <a:latin typeface="Gill Sans MT"/>
                <a:ea typeface="Gill Sans MT"/>
                <a:cs typeface="Gill Sans MT"/>
                <a:sym typeface="Gill Sans MT"/>
              </a:defRPr>
            </a:pPr>
            <a:endParaRPr/>
          </a:p>
        </p:txBody>
      </p:sp>
      <p:sp>
        <p:nvSpPr>
          <p:cNvPr id="694" name="Rectangle 3"/>
          <p:cNvSpPr/>
          <p:nvPr/>
        </p:nvSpPr>
        <p:spPr>
          <a:xfrm>
            <a:off x="8612661" y="1357695"/>
            <a:ext cx="2669059" cy="2442008"/>
          </a:xfrm>
          <a:prstGeom prst="rect">
            <a:avLst/>
          </a:prstGeom>
          <a:solidFill>
            <a:schemeClr val="bg1"/>
          </a:solidFill>
          <a:ln w="12700">
            <a:miter lim="400000"/>
          </a:ln>
        </p:spPr>
        <p:txBody>
          <a:bodyPr tIns="45720" bIns="45720" anchor="ctr"/>
          <a:lstStyle/>
          <a:p>
            <a:pPr>
              <a:defRPr sz="3600">
                <a:solidFill>
                  <a:srgbClr val="FFFFFF"/>
                </a:solidFill>
                <a:latin typeface="Gill Sans MT"/>
                <a:ea typeface="Gill Sans MT"/>
                <a:cs typeface="Gill Sans MT"/>
                <a:sym typeface="Gill Sans MT"/>
              </a:defRPr>
            </a:pPr>
            <a:endParaRPr/>
          </a:p>
        </p:txBody>
      </p:sp>
      <p:sp>
        <p:nvSpPr>
          <p:cNvPr id="695" name="Rectangle 6"/>
          <p:cNvSpPr/>
          <p:nvPr/>
        </p:nvSpPr>
        <p:spPr>
          <a:xfrm>
            <a:off x="5354597" y="3848363"/>
            <a:ext cx="1107988" cy="2442008"/>
          </a:xfrm>
          <a:prstGeom prst="rect">
            <a:avLst/>
          </a:prstGeom>
          <a:solidFill>
            <a:schemeClr val="bg1"/>
          </a:solidFill>
          <a:ln w="12700">
            <a:miter lim="400000"/>
          </a:ln>
        </p:spPr>
        <p:txBody>
          <a:bodyPr tIns="45720" bIns="45720" anchor="ctr"/>
          <a:lstStyle/>
          <a:p>
            <a:pPr>
              <a:defRPr sz="3600">
                <a:solidFill>
                  <a:srgbClr val="FFFFFF"/>
                </a:solidFill>
                <a:latin typeface="Gill Sans MT"/>
                <a:ea typeface="Gill Sans MT"/>
                <a:cs typeface="Gill Sans MT"/>
                <a:sym typeface="Gill Sans MT"/>
              </a:defRPr>
            </a:pPr>
            <a:endParaRPr/>
          </a:p>
        </p:txBody>
      </p:sp>
      <p:sp>
        <p:nvSpPr>
          <p:cNvPr id="696" name="TextBox 5"/>
          <p:cNvSpPr txBox="1"/>
          <p:nvPr/>
        </p:nvSpPr>
        <p:spPr>
          <a:xfrm>
            <a:off x="516579" y="3556797"/>
            <a:ext cx="5311553" cy="2554545"/>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20" bIns="45720">
            <a:spAutoFit/>
          </a:bodyPr>
          <a:lstStyle/>
          <a:p>
            <a:pPr>
              <a:defRPr sz="6400"/>
            </a:pPr>
            <a:r>
              <a:rPr sz="3200"/>
              <a:t>Made a “conceptual error”</a:t>
            </a:r>
          </a:p>
          <a:p>
            <a:pPr marL="285750" indent="-285750">
              <a:buSzPct val="100000"/>
              <a:buFont typeface="Arial"/>
              <a:buChar char="•"/>
              <a:defRPr sz="6400"/>
            </a:pPr>
            <a:r>
              <a:rPr sz="3200"/>
              <a:t>Insufficient randomness</a:t>
            </a:r>
          </a:p>
          <a:p>
            <a:pPr marL="285750" indent="-285750">
              <a:buSzPct val="100000"/>
              <a:buFont typeface="Arial"/>
              <a:buChar char="•"/>
              <a:defRPr sz="6400"/>
            </a:pPr>
            <a:r>
              <a:rPr sz="3200"/>
              <a:t>Disabling default protections</a:t>
            </a:r>
          </a:p>
          <a:p>
            <a:pPr marL="285750" indent="-285750">
              <a:buSzPct val="100000"/>
              <a:buFont typeface="Arial"/>
              <a:buChar char="•"/>
              <a:defRPr sz="6400"/>
            </a:pPr>
            <a:endParaRPr sz="3200"/>
          </a:p>
          <a:p>
            <a:pPr>
              <a:defRPr sz="6400"/>
            </a:pPr>
            <a:r>
              <a:rPr sz="3200"/>
              <a:t>44% of projects</a:t>
            </a:r>
          </a:p>
        </p:txBody>
      </p:sp>
      <p:grpSp>
        <p:nvGrpSpPr>
          <p:cNvPr id="707" name="Group 7"/>
          <p:cNvGrpSpPr/>
          <p:nvPr/>
        </p:nvGrpSpPr>
        <p:grpSpPr>
          <a:xfrm>
            <a:off x="1065661" y="436603"/>
            <a:ext cx="10031846" cy="5837550"/>
            <a:chOff x="-1" y="-1"/>
            <a:chExt cx="20063689" cy="11675100"/>
          </a:xfrm>
        </p:grpSpPr>
        <p:grpSp>
          <p:nvGrpSpPr>
            <p:cNvPr id="703" name="Group 8"/>
            <p:cNvGrpSpPr/>
            <p:nvPr/>
          </p:nvGrpSpPr>
          <p:grpSpPr>
            <a:xfrm>
              <a:off x="8765279" y="2022393"/>
              <a:ext cx="6248402" cy="9652706"/>
              <a:chOff x="0" y="0"/>
              <a:chExt cx="6248401" cy="9652704"/>
            </a:xfrm>
          </p:grpSpPr>
          <p:grpSp>
            <p:nvGrpSpPr>
              <p:cNvPr id="699" name="Rounded Rectangle 11"/>
              <p:cNvGrpSpPr/>
              <p:nvPr/>
            </p:nvGrpSpPr>
            <p:grpSpPr>
              <a:xfrm>
                <a:off x="0" y="0"/>
                <a:ext cx="6248400" cy="4572001"/>
                <a:chOff x="0" y="0"/>
                <a:chExt cx="6248400" cy="4572000"/>
              </a:xfrm>
            </p:grpSpPr>
            <p:sp>
              <p:nvSpPr>
                <p:cNvPr id="697" name="Rounded Rectangle"/>
                <p:cNvSpPr/>
                <p:nvPr/>
              </p:nvSpPr>
              <p:spPr>
                <a:xfrm>
                  <a:off x="0" y="0"/>
                  <a:ext cx="6248400" cy="4572000"/>
                </a:xfrm>
                <a:prstGeom prst="roundRect">
                  <a:avLst>
                    <a:gd name="adj" fmla="val 16667"/>
                  </a:avLst>
                </a:prstGeom>
                <a:solidFill>
                  <a:srgbClr val="366658"/>
                </a:solidFill>
                <a:ln w="12700" cap="flat">
                  <a:noFill/>
                  <a:miter lim="400000"/>
                </a:ln>
                <a:effectLst/>
              </p:spPr>
              <p:txBody>
                <a:bodyPr wrap="square" lIns="45720" tIns="45720" rIns="45720" bIns="45720" numCol="1" anchor="ctr">
                  <a:noAutofit/>
                </a:bodyPr>
                <a:lstStyle/>
                <a:p>
                  <a:pPr>
                    <a:defRPr sz="3600">
                      <a:solidFill>
                        <a:srgbClr val="FFFFFF"/>
                      </a:solidFill>
                      <a:latin typeface="Gill Sans MT"/>
                      <a:ea typeface="Gill Sans MT"/>
                      <a:cs typeface="Gill Sans MT"/>
                      <a:sym typeface="Gill Sans MT"/>
                    </a:defRPr>
                  </a:pPr>
                  <a:endParaRPr/>
                </a:p>
              </p:txBody>
            </p:sp>
            <p:sp>
              <p:nvSpPr>
                <p:cNvPr id="698" name="Misunderstanding"/>
                <p:cNvSpPr txBox="1"/>
                <p:nvPr/>
              </p:nvSpPr>
              <p:spPr>
                <a:xfrm>
                  <a:off x="314626" y="1732003"/>
                  <a:ext cx="5619150" cy="11079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lvl1pPr defTabSz="914400">
                    <a:defRPr sz="6000">
                      <a:solidFill>
                        <a:srgbClr val="FFFFFF"/>
                      </a:solidFill>
                      <a:latin typeface="Gill Sans MT"/>
                      <a:ea typeface="Gill Sans MT"/>
                      <a:cs typeface="Gill Sans MT"/>
                      <a:sym typeface="Gill Sans MT"/>
                    </a:defRPr>
                  </a:lvl1pPr>
                </a:lstStyle>
                <a:p>
                  <a:r>
                    <a:rPr sz="3000"/>
                    <a:t>Misunderstanding</a:t>
                  </a:r>
                </a:p>
              </p:txBody>
            </p:sp>
          </p:grpSp>
          <p:grpSp>
            <p:nvGrpSpPr>
              <p:cNvPr id="702" name="Rounded Rectangle 16"/>
              <p:cNvGrpSpPr/>
              <p:nvPr/>
            </p:nvGrpSpPr>
            <p:grpSpPr>
              <a:xfrm>
                <a:off x="2209796" y="4826350"/>
                <a:ext cx="4038605" cy="4826354"/>
                <a:chOff x="0" y="0"/>
                <a:chExt cx="4038604" cy="4826352"/>
              </a:xfrm>
            </p:grpSpPr>
            <p:sp>
              <p:nvSpPr>
                <p:cNvPr id="700" name="Rounded Rectangle"/>
                <p:cNvSpPr/>
                <p:nvPr/>
              </p:nvSpPr>
              <p:spPr>
                <a:xfrm>
                  <a:off x="0" y="0"/>
                  <a:ext cx="4038604" cy="4826352"/>
                </a:xfrm>
                <a:prstGeom prst="roundRect">
                  <a:avLst>
                    <a:gd name="adj" fmla="val 16667"/>
                  </a:avLst>
                </a:prstGeom>
                <a:solidFill>
                  <a:srgbClr val="8CB64A"/>
                </a:solidFill>
                <a:ln w="12700" cap="flat">
                  <a:noFill/>
                  <a:miter lim="400000"/>
                </a:ln>
                <a:effectLst/>
              </p:spPr>
              <p:txBody>
                <a:bodyPr wrap="square" lIns="45720" tIns="45720" rIns="45720" bIns="45720" numCol="1" anchor="ctr">
                  <a:noAutofit/>
                </a:bodyPr>
                <a:lstStyle/>
                <a:p>
                  <a:pPr>
                    <a:defRPr sz="3600">
                      <a:solidFill>
                        <a:srgbClr val="FFFFFF"/>
                      </a:solidFill>
                      <a:latin typeface="Gill Sans MT"/>
                      <a:ea typeface="Gill Sans MT"/>
                      <a:cs typeface="Gill Sans MT"/>
                      <a:sym typeface="Gill Sans MT"/>
                    </a:defRPr>
                  </a:pPr>
                  <a:endParaRPr/>
                </a:p>
              </p:txBody>
            </p:sp>
            <p:sp>
              <p:nvSpPr>
                <p:cNvPr id="701" name="Conceptual Error"/>
                <p:cNvSpPr txBox="1"/>
                <p:nvPr/>
              </p:nvSpPr>
              <p:spPr>
                <a:xfrm>
                  <a:off x="288588" y="1705291"/>
                  <a:ext cx="3461430" cy="14157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lvl1pPr defTabSz="914400">
                    <a:defRPr sz="4000">
                      <a:solidFill>
                        <a:srgbClr val="FFFFFF"/>
                      </a:solidFill>
                      <a:latin typeface="Gill Sans MT"/>
                      <a:ea typeface="Gill Sans MT"/>
                      <a:cs typeface="Gill Sans MT"/>
                      <a:sym typeface="Gill Sans MT"/>
                    </a:defRPr>
                  </a:lvl1pPr>
                </a:lstStyle>
                <a:p>
                  <a:r>
                    <a:rPr sz="2000"/>
                    <a:t>Conceptual Error</a:t>
                  </a:r>
                </a:p>
              </p:txBody>
            </p:sp>
          </p:grpSp>
        </p:grpSp>
        <p:sp>
          <p:nvSpPr>
            <p:cNvPr id="704" name="Rounded Rectangle"/>
            <p:cNvSpPr/>
            <p:nvPr/>
          </p:nvSpPr>
          <p:spPr>
            <a:xfrm>
              <a:off x="-1" y="-1"/>
              <a:ext cx="20063689" cy="1565196"/>
            </a:xfrm>
            <a:prstGeom prst="roundRect">
              <a:avLst>
                <a:gd name="adj" fmla="val 16667"/>
              </a:avLst>
            </a:prstGeom>
            <a:solidFill>
              <a:schemeClr val="bg1"/>
            </a:solidFill>
            <a:ln w="12700" cap="flat">
              <a:noFill/>
              <a:miter lim="400000"/>
            </a:ln>
            <a:effectLst/>
          </p:spPr>
          <p:txBody>
            <a:bodyPr wrap="square" lIns="45720" tIns="45720" rIns="45720" bIns="45720" numCol="1" anchor="ctr">
              <a:noAutofit/>
            </a:bodyPr>
            <a:lstStyle/>
            <a:p>
              <a:pPr>
                <a:defRPr sz="3600">
                  <a:solidFill>
                    <a:srgbClr val="FFFFFF"/>
                  </a:solidFill>
                  <a:latin typeface="Gill Sans MT"/>
                  <a:ea typeface="Gill Sans MT"/>
                  <a:cs typeface="Gill Sans MT"/>
                  <a:sym typeface="Gill Sans MT"/>
                </a:defRPr>
              </a:pPr>
              <a:endParaRPr/>
            </a:p>
          </p:txBody>
        </p:sp>
      </p:grpSp>
      <p:sp>
        <p:nvSpPr>
          <p:cNvPr id="3" name="Title 1">
            <a:extLst>
              <a:ext uri="{FF2B5EF4-FFF2-40B4-BE49-F238E27FC236}">
                <a16:creationId xmlns:a16="http://schemas.microsoft.com/office/drawing/2014/main" id="{A701E980-64CC-9B40-7F43-C98B5EE496C7}"/>
              </a:ext>
            </a:extLst>
          </p:cNvPr>
          <p:cNvSpPr>
            <a:spLocks noGrp="1"/>
          </p:cNvSpPr>
          <p:nvPr>
            <p:ph type="title"/>
          </p:nvPr>
        </p:nvSpPr>
        <p:spPr/>
        <p:txBody>
          <a:bodyPr/>
          <a:lstStyle/>
          <a:p>
            <a:r>
              <a:rPr lang="en-US" dirty="0"/>
              <a:t>Vulnerability classes</a:t>
            </a:r>
          </a:p>
        </p:txBody>
      </p:sp>
    </p:spTree>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 name="Rectangle 1"/>
          <p:cNvSpPr/>
          <p:nvPr/>
        </p:nvSpPr>
        <p:spPr>
          <a:xfrm>
            <a:off x="531341" y="1421027"/>
            <a:ext cx="8081320" cy="5177482"/>
          </a:xfrm>
          <a:prstGeom prst="rect">
            <a:avLst/>
          </a:prstGeom>
          <a:solidFill>
            <a:schemeClr val="bg1"/>
          </a:solidFill>
          <a:ln w="12700">
            <a:miter lim="400000"/>
          </a:ln>
        </p:spPr>
        <p:txBody>
          <a:bodyPr tIns="45720" bIns="45720" anchor="ctr"/>
          <a:lstStyle/>
          <a:p>
            <a:pPr>
              <a:defRPr sz="3600">
                <a:solidFill>
                  <a:srgbClr val="FFFFFF"/>
                </a:solidFill>
                <a:latin typeface="Gill Sans MT"/>
                <a:ea typeface="Gill Sans MT"/>
                <a:cs typeface="Gill Sans MT"/>
                <a:sym typeface="Gill Sans MT"/>
              </a:defRPr>
            </a:pPr>
            <a:endParaRPr/>
          </a:p>
        </p:txBody>
      </p:sp>
      <p:sp>
        <p:nvSpPr>
          <p:cNvPr id="710" name="TextBox 5"/>
          <p:cNvSpPr txBox="1"/>
          <p:nvPr/>
        </p:nvSpPr>
        <p:spPr>
          <a:xfrm>
            <a:off x="1111382" y="1859340"/>
            <a:ext cx="6717544" cy="2554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20" bIns="45720">
            <a:spAutoFit/>
          </a:bodyPr>
          <a:lstStyle/>
          <a:p>
            <a:pPr>
              <a:defRPr sz="6400"/>
            </a:pPr>
            <a:r>
              <a:rPr sz="3200" dirty="0"/>
              <a:t>Made a programming “mistake”</a:t>
            </a:r>
          </a:p>
          <a:p>
            <a:pPr marL="285750" indent="-285750">
              <a:buSzPct val="100000"/>
              <a:buFont typeface="Arial"/>
              <a:buChar char="•"/>
              <a:defRPr sz="6400"/>
            </a:pPr>
            <a:r>
              <a:rPr sz="3200" dirty="0"/>
              <a:t>Control flow error</a:t>
            </a:r>
          </a:p>
          <a:p>
            <a:pPr marL="285750" indent="-285750">
              <a:buSzPct val="100000"/>
              <a:buFont typeface="Arial"/>
              <a:buChar char="•"/>
              <a:defRPr sz="6400"/>
            </a:pPr>
            <a:r>
              <a:rPr sz="3200" dirty="0"/>
              <a:t>Skipped algorithmic step</a:t>
            </a:r>
          </a:p>
          <a:p>
            <a:pPr>
              <a:defRPr sz="6400"/>
            </a:pPr>
            <a:endParaRPr sz="3200" dirty="0"/>
          </a:p>
          <a:p>
            <a:pPr>
              <a:defRPr sz="6400"/>
            </a:pPr>
            <a:r>
              <a:rPr sz="3200" dirty="0"/>
              <a:t>21% of projects</a:t>
            </a:r>
          </a:p>
        </p:txBody>
      </p:sp>
      <p:grpSp>
        <p:nvGrpSpPr>
          <p:cNvPr id="717" name="Group 4"/>
          <p:cNvGrpSpPr/>
          <p:nvPr/>
        </p:nvGrpSpPr>
        <p:grpSpPr>
          <a:xfrm>
            <a:off x="1065661" y="436603"/>
            <a:ext cx="10031846" cy="3297199"/>
            <a:chOff x="-1" y="0"/>
            <a:chExt cx="20063689" cy="6594395"/>
          </a:xfrm>
        </p:grpSpPr>
        <p:grpSp>
          <p:nvGrpSpPr>
            <p:cNvPr id="713" name="Rounded Rectangle 10"/>
            <p:cNvGrpSpPr/>
            <p:nvPr/>
          </p:nvGrpSpPr>
          <p:grpSpPr>
            <a:xfrm>
              <a:off x="15242275" y="2022394"/>
              <a:ext cx="4821412" cy="4572001"/>
              <a:chOff x="0" y="0"/>
              <a:chExt cx="4821410" cy="4572000"/>
            </a:xfrm>
          </p:grpSpPr>
          <p:sp>
            <p:nvSpPr>
              <p:cNvPr id="711" name="Rounded Rectangle"/>
              <p:cNvSpPr/>
              <p:nvPr/>
            </p:nvSpPr>
            <p:spPr>
              <a:xfrm>
                <a:off x="0" y="0"/>
                <a:ext cx="4821410" cy="4572000"/>
              </a:xfrm>
              <a:prstGeom prst="roundRect">
                <a:avLst>
                  <a:gd name="adj" fmla="val 16667"/>
                </a:avLst>
              </a:prstGeom>
              <a:solidFill>
                <a:srgbClr val="366658"/>
              </a:solidFill>
              <a:ln w="12700" cap="flat">
                <a:noFill/>
                <a:miter lim="400000"/>
              </a:ln>
              <a:effectLst/>
            </p:spPr>
            <p:txBody>
              <a:bodyPr wrap="square" lIns="45720" tIns="45720" rIns="45720" bIns="45720" numCol="1" anchor="ctr">
                <a:noAutofit/>
              </a:bodyPr>
              <a:lstStyle/>
              <a:p>
                <a:pPr>
                  <a:defRPr sz="3600">
                    <a:solidFill>
                      <a:srgbClr val="FFFFFF"/>
                    </a:solidFill>
                    <a:latin typeface="Gill Sans MT"/>
                    <a:ea typeface="Gill Sans MT"/>
                    <a:cs typeface="Gill Sans MT"/>
                    <a:sym typeface="Gill Sans MT"/>
                  </a:defRPr>
                </a:pPr>
                <a:endParaRPr/>
              </a:p>
            </p:txBody>
          </p:sp>
          <p:sp>
            <p:nvSpPr>
              <p:cNvPr id="712" name="Mistake"/>
              <p:cNvSpPr txBox="1"/>
              <p:nvPr/>
            </p:nvSpPr>
            <p:spPr>
              <a:xfrm>
                <a:off x="314626" y="1732004"/>
                <a:ext cx="4192160" cy="110799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lvl1pPr defTabSz="914400">
                  <a:defRPr sz="6000">
                    <a:solidFill>
                      <a:srgbClr val="FFFFFF"/>
                    </a:solidFill>
                    <a:latin typeface="Gill Sans MT"/>
                    <a:ea typeface="Gill Sans MT"/>
                    <a:cs typeface="Gill Sans MT"/>
                    <a:sym typeface="Gill Sans MT"/>
                  </a:defRPr>
                </a:lvl1pPr>
              </a:lstStyle>
              <a:p>
                <a:r>
                  <a:rPr sz="3000"/>
                  <a:t>Mistake</a:t>
                </a:r>
              </a:p>
            </p:txBody>
          </p:sp>
        </p:grpSp>
        <p:sp>
          <p:nvSpPr>
            <p:cNvPr id="714" name="Rounded Rectangle"/>
            <p:cNvSpPr/>
            <p:nvPr/>
          </p:nvSpPr>
          <p:spPr>
            <a:xfrm>
              <a:off x="-1" y="0"/>
              <a:ext cx="20063689" cy="1565195"/>
            </a:xfrm>
            <a:prstGeom prst="roundRect">
              <a:avLst>
                <a:gd name="adj" fmla="val 16667"/>
              </a:avLst>
            </a:prstGeom>
            <a:solidFill>
              <a:schemeClr val="bg1"/>
            </a:solidFill>
            <a:ln w="12700" cap="flat">
              <a:noFill/>
              <a:miter lim="400000"/>
            </a:ln>
            <a:effectLst/>
          </p:spPr>
          <p:txBody>
            <a:bodyPr wrap="square" lIns="45720" tIns="45720" rIns="45720" bIns="45720" numCol="1" anchor="ctr">
              <a:noAutofit/>
            </a:bodyPr>
            <a:lstStyle/>
            <a:p>
              <a:pPr>
                <a:defRPr sz="3600">
                  <a:solidFill>
                    <a:srgbClr val="FFFFFF"/>
                  </a:solidFill>
                  <a:latin typeface="Gill Sans MT"/>
                  <a:ea typeface="Gill Sans MT"/>
                  <a:cs typeface="Gill Sans MT"/>
                  <a:sym typeface="Gill Sans MT"/>
                </a:defRPr>
              </a:pPr>
              <a:endParaRPr/>
            </a:p>
          </p:txBody>
        </p:sp>
      </p:grpSp>
      <p:sp>
        <p:nvSpPr>
          <p:cNvPr id="3" name="Title 1">
            <a:extLst>
              <a:ext uri="{FF2B5EF4-FFF2-40B4-BE49-F238E27FC236}">
                <a16:creationId xmlns:a16="http://schemas.microsoft.com/office/drawing/2014/main" id="{A30AEFE5-85A4-69DC-F80F-453333EC2E31}"/>
              </a:ext>
            </a:extLst>
          </p:cNvPr>
          <p:cNvSpPr>
            <a:spLocks noGrp="1"/>
          </p:cNvSpPr>
          <p:nvPr>
            <p:ph type="title"/>
          </p:nvPr>
        </p:nvSpPr>
        <p:spPr/>
        <p:txBody>
          <a:bodyPr/>
          <a:lstStyle/>
          <a:p>
            <a:r>
              <a:rPr lang="en-US" dirty="0"/>
              <a:t>Vulnerability classes</a:t>
            </a:r>
          </a:p>
        </p:txBody>
      </p:sp>
    </p:spTree>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D7B59-5EA4-7231-F33D-78BEED0EB0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EF5660-820B-CA94-8F28-671113964566}"/>
              </a:ext>
            </a:extLst>
          </p:cNvPr>
          <p:cNvSpPr>
            <a:spLocks noGrp="1"/>
          </p:cNvSpPr>
          <p:nvPr>
            <p:ph type="title"/>
          </p:nvPr>
        </p:nvSpPr>
        <p:spPr/>
        <p:txBody>
          <a:bodyPr/>
          <a:lstStyle/>
          <a:p>
            <a:r>
              <a:rPr lang="en-US" dirty="0"/>
              <a:t>Summary of data analysis</a:t>
            </a:r>
          </a:p>
        </p:txBody>
      </p:sp>
      <p:sp>
        <p:nvSpPr>
          <p:cNvPr id="3" name="Content Placeholder 2">
            <a:extLst>
              <a:ext uri="{FF2B5EF4-FFF2-40B4-BE49-F238E27FC236}">
                <a16:creationId xmlns:a16="http://schemas.microsoft.com/office/drawing/2014/main" id="{8AAD5305-9A84-5058-C2C4-33223728ACDA}"/>
              </a:ext>
            </a:extLst>
          </p:cNvPr>
          <p:cNvSpPr>
            <a:spLocks noGrp="1"/>
          </p:cNvSpPr>
          <p:nvPr>
            <p:ph idx="1"/>
          </p:nvPr>
        </p:nvSpPr>
        <p:spPr/>
        <p:txBody>
          <a:bodyPr>
            <a:normAutofit fontScale="85000" lnSpcReduction="10000"/>
          </a:bodyPr>
          <a:lstStyle/>
          <a:p>
            <a:r>
              <a:rPr lang="en-US" dirty="0"/>
              <a:t>No implementation &amp; misunderstanding more common (78%) than mistake (21%)</a:t>
            </a:r>
          </a:p>
          <a:p>
            <a:pPr lvl="1"/>
            <a:r>
              <a:rPr lang="en-US" dirty="0"/>
              <a:t>Mistake: control error, skipped step</a:t>
            </a:r>
          </a:p>
          <a:p>
            <a:pPr lvl="3"/>
            <a:endParaRPr lang="en-US" dirty="0"/>
          </a:p>
          <a:p>
            <a:r>
              <a:rPr lang="en-US" dirty="0"/>
              <a:t>Unintuitive requirements missed or implemented incorrectly much more often (45%) than intuitive ones</a:t>
            </a:r>
          </a:p>
          <a:p>
            <a:pPr lvl="1"/>
            <a:r>
              <a:rPr lang="en-US" dirty="0"/>
              <a:t>Unintuitive: MAC; avoiding side channels and/or replays</a:t>
            </a:r>
          </a:p>
          <a:p>
            <a:pPr lvl="1"/>
            <a:r>
              <a:rPr lang="en-US" dirty="0"/>
              <a:t>Intuitive: Encryption for privacy; access control</a:t>
            </a:r>
          </a:p>
          <a:p>
            <a:pPr lvl="3"/>
            <a:endParaRPr lang="en-US" dirty="0"/>
          </a:p>
          <a:p>
            <a:r>
              <a:rPr lang="en-US" dirty="0"/>
              <a:t>Implementation complexity breeds mistakes</a:t>
            </a:r>
          </a:p>
          <a:p>
            <a:pPr lvl="1"/>
            <a:r>
              <a:rPr lang="en-US" dirty="0"/>
              <a:t>Failure to localize functionality, minimize TCB, completely mediate</a:t>
            </a:r>
          </a:p>
          <a:p>
            <a:pPr lvl="3"/>
            <a:endParaRPr lang="en-US" dirty="0"/>
          </a:p>
          <a:p>
            <a:r>
              <a:rPr lang="en-US" dirty="0"/>
              <a:t>Mistakes readily exploited</a:t>
            </a:r>
          </a:p>
          <a:p>
            <a:pPr lvl="1"/>
            <a:r>
              <a:rPr lang="en-US" dirty="0"/>
              <a:t>Almost always result in contestant attacks</a:t>
            </a:r>
          </a:p>
          <a:p>
            <a:endParaRPr lang="en-US" dirty="0"/>
          </a:p>
          <a:p>
            <a:endParaRPr lang="en-US" dirty="0"/>
          </a:p>
        </p:txBody>
      </p:sp>
    </p:spTree>
    <p:extLst>
      <p:ext uri="{BB962C8B-B14F-4D97-AF65-F5344CB8AC3E}">
        <p14:creationId xmlns:p14="http://schemas.microsoft.com/office/powerpoint/2010/main" val="10663697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ssolve">
                                      <p:cBhvr>
                                        <p:cTn id="26" dur="500"/>
                                        <p:tgtEl>
                                          <p:spTgt spid="3">
                                            <p:txEl>
                                              <p:pRg st="7" end="7"/>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dissolv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dissolve">
                                      <p:cBhvr>
                                        <p:cTn id="34" dur="500"/>
                                        <p:tgtEl>
                                          <p:spTgt spid="3">
                                            <p:txEl>
                                              <p:pRg st="10" end="10"/>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dissolv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812A2-E949-3DA9-14BB-C08FF63621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27C0B5-3EE3-590D-565F-8167E7B4688E}"/>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4D0EFE05-6907-0333-C5F6-3D31E6ADDD97}"/>
              </a:ext>
            </a:extLst>
          </p:cNvPr>
          <p:cNvSpPr>
            <a:spLocks noGrp="1"/>
          </p:cNvSpPr>
          <p:nvPr>
            <p:ph idx="1"/>
          </p:nvPr>
        </p:nvSpPr>
        <p:spPr/>
        <p:txBody>
          <a:bodyPr>
            <a:normAutofit/>
          </a:bodyPr>
          <a:lstStyle/>
          <a:p>
            <a:r>
              <a:rPr lang="en-US" dirty="0"/>
              <a:t>Simplify API design</a:t>
            </a:r>
          </a:p>
          <a:p>
            <a:pPr lvl="1"/>
            <a:r>
              <a:rPr lang="en-US" dirty="0"/>
              <a:t>Build in security primitives and focus on common use-cases</a:t>
            </a:r>
          </a:p>
          <a:p>
            <a:pPr lvl="2"/>
            <a:endParaRPr lang="en-US" dirty="0"/>
          </a:p>
          <a:p>
            <a:r>
              <a:rPr lang="en-US" dirty="0"/>
              <a:t>Indicate security impact of non-default use in API documentation</a:t>
            </a:r>
          </a:p>
          <a:p>
            <a:pPr lvl="1"/>
            <a:r>
              <a:rPr lang="en-US" dirty="0"/>
              <a:t>Explain the negative effects of turning off certain things</a:t>
            </a:r>
          </a:p>
          <a:p>
            <a:pPr lvl="2"/>
            <a:endParaRPr lang="en-US" dirty="0"/>
          </a:p>
          <a:p>
            <a:r>
              <a:rPr lang="en-US" dirty="0"/>
              <a:t>Expand capabilities of vulnerability analysis tools</a:t>
            </a:r>
          </a:p>
          <a:p>
            <a:pPr lvl="1"/>
            <a:r>
              <a:rPr lang="en-US" dirty="0"/>
              <a:t>More emphasis on design-level conceptual issues</a:t>
            </a:r>
          </a:p>
        </p:txBody>
      </p:sp>
    </p:spTree>
    <p:extLst>
      <p:ext uri="{BB962C8B-B14F-4D97-AF65-F5344CB8AC3E}">
        <p14:creationId xmlns:p14="http://schemas.microsoft.com/office/powerpoint/2010/main" val="23534055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500"/>
                                        <p:tgtEl>
                                          <p:spTgt spid="3">
                                            <p:txEl>
                                              <p:pRg st="6" end="6"/>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ssolv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A984EAB3-D12E-C5F6-CF82-3A95328BBFC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48C8F1-5F8A-5737-C486-7CB6DEC08117}"/>
              </a:ext>
            </a:extLst>
          </p:cNvPr>
          <p:cNvSpPr>
            <a:spLocks noGrp="1"/>
          </p:cNvSpPr>
          <p:nvPr>
            <p:ph type="title"/>
          </p:nvPr>
        </p:nvSpPr>
        <p:spPr>
          <a:xfrm>
            <a:off x="572493" y="238539"/>
            <a:ext cx="11018520" cy="1434415"/>
          </a:xfrm>
        </p:spPr>
        <p:txBody>
          <a:bodyPr anchor="b">
            <a:normAutofit/>
          </a:bodyPr>
          <a:lstStyle/>
          <a:p>
            <a:r>
              <a:rPr lang="en-US" sz="5400" dirty="0"/>
              <a:t>Discussion</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133AF0-C737-68C8-361B-0293541AAD66}"/>
              </a:ext>
            </a:extLst>
          </p:cNvPr>
          <p:cNvSpPr>
            <a:spLocks noGrp="1"/>
          </p:cNvSpPr>
          <p:nvPr>
            <p:ph idx="1"/>
          </p:nvPr>
        </p:nvSpPr>
        <p:spPr>
          <a:xfrm>
            <a:off x="572493" y="2071316"/>
            <a:ext cx="6713552" cy="4119172"/>
          </a:xfrm>
        </p:spPr>
        <p:txBody>
          <a:bodyPr anchor="t">
            <a:normAutofit/>
          </a:bodyPr>
          <a:lstStyle/>
          <a:p>
            <a:r>
              <a:rPr lang="en-US" sz="2200" dirty="0"/>
              <a:t>What is your take on what the data seems to be saying?</a:t>
            </a:r>
          </a:p>
          <a:p>
            <a:r>
              <a:rPr lang="en-US" sz="2200" dirty="0"/>
              <a:t>What sort of follow-on studies could we do to support or refute the stated conclusions?</a:t>
            </a:r>
          </a:p>
          <a:p>
            <a:r>
              <a:rPr lang="en-US" sz="2200" dirty="0"/>
              <a:t>How does this study’s results speak to the big picture of securing software?</a:t>
            </a:r>
          </a:p>
          <a:p>
            <a:r>
              <a:rPr lang="en-US" sz="2200" dirty="0"/>
              <a:t>What technical next steps do you think might be worth pursuing, to improve the state of affairs?</a:t>
            </a:r>
          </a:p>
        </p:txBody>
      </p:sp>
      <p:pic>
        <p:nvPicPr>
          <p:cNvPr id="4" name="Picture 3">
            <a:extLst>
              <a:ext uri="{FF2B5EF4-FFF2-40B4-BE49-F238E27FC236}">
                <a16:creationId xmlns:a16="http://schemas.microsoft.com/office/drawing/2014/main" id="{26DC536F-87F3-CF96-9A6C-34045A429914}"/>
              </a:ext>
            </a:extLst>
          </p:cNvPr>
          <p:cNvPicPr>
            <a:picLocks noChangeAspect="1"/>
          </p:cNvPicPr>
          <p:nvPr/>
        </p:nvPicPr>
        <p:blipFill>
          <a:blip r:embed="rId3"/>
          <a:srcRect r="-4" b="7486"/>
          <a:stretch>
            <a:fillRect/>
          </a:stretch>
        </p:blipFill>
        <p:spPr>
          <a:xfrm>
            <a:off x="7675658" y="2093976"/>
            <a:ext cx="3941064" cy="4096512"/>
          </a:xfrm>
          <a:prstGeom prst="rect">
            <a:avLst/>
          </a:prstGeom>
        </p:spPr>
      </p:pic>
      <p:sp>
        <p:nvSpPr>
          <p:cNvPr id="5" name="TextBox 4">
            <a:extLst>
              <a:ext uri="{FF2B5EF4-FFF2-40B4-BE49-F238E27FC236}">
                <a16:creationId xmlns:a16="http://schemas.microsoft.com/office/drawing/2014/main" id="{18085F69-FB9C-72F2-A937-1C9A8CD8CDD8}"/>
              </a:ext>
            </a:extLst>
          </p:cNvPr>
          <p:cNvSpPr txBox="1"/>
          <p:nvPr/>
        </p:nvSpPr>
        <p:spPr>
          <a:xfrm>
            <a:off x="2418182" y="5821156"/>
            <a:ext cx="3022174" cy="369332"/>
          </a:xfrm>
          <a:prstGeom prst="rect">
            <a:avLst/>
          </a:prstGeom>
          <a:noFill/>
        </p:spPr>
        <p:txBody>
          <a:bodyPr wrap="none" rtlCol="0">
            <a:spAutoFit/>
          </a:bodyPr>
          <a:lstStyle/>
          <a:p>
            <a:r>
              <a:rPr lang="en-US" dirty="0"/>
              <a:t>One more paper in this series!</a:t>
            </a:r>
          </a:p>
        </p:txBody>
      </p:sp>
      <p:cxnSp>
        <p:nvCxnSpPr>
          <p:cNvPr id="7" name="Straight Arrow Connector 6">
            <a:extLst>
              <a:ext uri="{FF2B5EF4-FFF2-40B4-BE49-F238E27FC236}">
                <a16:creationId xmlns:a16="http://schemas.microsoft.com/office/drawing/2014/main" id="{4760C3D3-5CD7-B62D-21D8-7BB5D2522C10}"/>
              </a:ext>
            </a:extLst>
          </p:cNvPr>
          <p:cNvCxnSpPr>
            <a:stCxn id="5" idx="3"/>
          </p:cNvCxnSpPr>
          <p:nvPr/>
        </p:nvCxnSpPr>
        <p:spPr>
          <a:xfrm>
            <a:off x="5440356" y="6005822"/>
            <a:ext cx="223530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97444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2D034-5E10-FD42-B072-C562EF0F26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34AC77-DA59-E80A-CB32-F818FCD7C2FF}"/>
              </a:ext>
            </a:extLst>
          </p:cNvPr>
          <p:cNvSpPr>
            <a:spLocks noGrp="1"/>
          </p:cNvSpPr>
          <p:nvPr>
            <p:ph type="title"/>
          </p:nvPr>
        </p:nvSpPr>
        <p:spPr/>
        <p:txBody>
          <a:bodyPr/>
          <a:lstStyle/>
          <a:p>
            <a:r>
              <a:rPr lang="en-US" dirty="0"/>
              <a:t>Scoring System</a:t>
            </a:r>
          </a:p>
        </p:txBody>
      </p:sp>
      <p:sp>
        <p:nvSpPr>
          <p:cNvPr id="3" name="Build-it Score">
            <a:extLst>
              <a:ext uri="{FF2B5EF4-FFF2-40B4-BE49-F238E27FC236}">
                <a16:creationId xmlns:a16="http://schemas.microsoft.com/office/drawing/2014/main" id="{73D643A3-99F9-0AC2-B4EF-FF120F93A7BE}"/>
              </a:ext>
            </a:extLst>
          </p:cNvPr>
          <p:cNvSpPr txBox="1"/>
          <p:nvPr/>
        </p:nvSpPr>
        <p:spPr>
          <a:xfrm>
            <a:off x="5064518" y="2762488"/>
            <a:ext cx="2157643" cy="456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lgn="l">
              <a:spcBef>
                <a:spcPts val="4200"/>
              </a:spcBef>
              <a:defRPr b="1">
                <a:solidFill>
                  <a:schemeClr val="accent1"/>
                </a:solidFill>
                <a:latin typeface="Helvetica"/>
                <a:ea typeface="Helvetica"/>
                <a:cs typeface="Helvetica"/>
                <a:sym typeface="Helvetica"/>
              </a:defRPr>
            </a:lvl1pPr>
          </a:lstStyle>
          <a:p>
            <a:r>
              <a:rPr sz="2500" dirty="0"/>
              <a:t>Build-it Score</a:t>
            </a:r>
          </a:p>
        </p:txBody>
      </p:sp>
      <p:sp>
        <p:nvSpPr>
          <p:cNvPr id="5" name="Break-it Score">
            <a:extLst>
              <a:ext uri="{FF2B5EF4-FFF2-40B4-BE49-F238E27FC236}">
                <a16:creationId xmlns:a16="http://schemas.microsoft.com/office/drawing/2014/main" id="{5F9AA9C0-0926-72A9-2301-EE19E33AD6E2}"/>
              </a:ext>
            </a:extLst>
          </p:cNvPr>
          <p:cNvSpPr txBox="1"/>
          <p:nvPr/>
        </p:nvSpPr>
        <p:spPr>
          <a:xfrm>
            <a:off x="5020025" y="3200573"/>
            <a:ext cx="2245808" cy="456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lgn="l">
              <a:spcBef>
                <a:spcPts val="4200"/>
              </a:spcBef>
              <a:defRPr b="1">
                <a:solidFill>
                  <a:schemeClr val="accent1"/>
                </a:solidFill>
                <a:latin typeface="Helvetica"/>
                <a:ea typeface="Helvetica"/>
                <a:cs typeface="Helvetica"/>
                <a:sym typeface="Helvetica"/>
              </a:defRPr>
            </a:lvl1pPr>
          </a:lstStyle>
          <a:p>
            <a:r>
              <a:rPr sz="2500" dirty="0"/>
              <a:t>Break-it Score</a:t>
            </a:r>
          </a:p>
        </p:txBody>
      </p:sp>
      <p:sp>
        <p:nvSpPr>
          <p:cNvPr id="6" name="Build-it Score…">
            <a:extLst>
              <a:ext uri="{FF2B5EF4-FFF2-40B4-BE49-F238E27FC236}">
                <a16:creationId xmlns:a16="http://schemas.microsoft.com/office/drawing/2014/main" id="{8749B165-1AC6-11B6-32F3-4307F719C374}"/>
              </a:ext>
            </a:extLst>
          </p:cNvPr>
          <p:cNvSpPr txBox="1">
            <a:spLocks/>
          </p:cNvSpPr>
          <p:nvPr/>
        </p:nvSpPr>
        <p:spPr>
          <a:xfrm>
            <a:off x="2310862" y="1567029"/>
            <a:ext cx="7804547" cy="4668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b="1">
                <a:solidFill>
                  <a:schemeClr val="accent1"/>
                </a:solidFill>
                <a:latin typeface="Helvetica"/>
                <a:ea typeface="Helvetica"/>
                <a:cs typeface="Helvetica"/>
                <a:sym typeface="Helvetica"/>
              </a:defRPr>
            </a:pPr>
            <a:r>
              <a:rPr lang="en-US" sz="2500" b="1" dirty="0">
                <a:solidFill>
                  <a:schemeClr val="accent1"/>
                </a:solidFill>
                <a:latin typeface="Helvetica"/>
                <a:ea typeface="Helvetica"/>
                <a:cs typeface="Helvetica"/>
                <a:sym typeface="Helvetica"/>
              </a:rPr>
              <a:t>Build-it Score</a:t>
            </a:r>
          </a:p>
          <a:p>
            <a:pPr lvl="1">
              <a:defRPr b="1">
                <a:solidFill>
                  <a:schemeClr val="accent2"/>
                </a:solidFill>
                <a:latin typeface="Helvetica"/>
                <a:ea typeface="Helvetica"/>
                <a:cs typeface="Helvetica"/>
                <a:sym typeface="Helvetica"/>
              </a:defRPr>
            </a:pPr>
            <a:endParaRPr lang="en-US" b="1" dirty="0">
              <a:solidFill>
                <a:schemeClr val="accent2"/>
              </a:solidFill>
              <a:latin typeface="Helvetica"/>
              <a:ea typeface="Helvetica"/>
              <a:cs typeface="Helvetica"/>
              <a:sym typeface="Helvetica"/>
            </a:endParaRPr>
          </a:p>
          <a:p>
            <a:pPr lvl="1"/>
            <a:endParaRPr lang="en-US" dirty="0"/>
          </a:p>
          <a:p>
            <a:pPr lvl="1"/>
            <a:endParaRPr lang="en-US" dirty="0"/>
          </a:p>
          <a:p>
            <a:pPr lvl="1"/>
            <a:endParaRPr lang="en-US" dirty="0"/>
          </a:p>
          <a:p>
            <a:pPr lvl="1"/>
            <a:endParaRPr lang="en-US" dirty="0"/>
          </a:p>
          <a:p>
            <a:pPr>
              <a:defRPr b="1">
                <a:solidFill>
                  <a:schemeClr val="accent1"/>
                </a:solidFill>
                <a:latin typeface="Helvetica"/>
                <a:ea typeface="Helvetica"/>
                <a:cs typeface="Helvetica"/>
                <a:sym typeface="Helvetica"/>
              </a:defRPr>
            </a:pPr>
            <a:r>
              <a:rPr lang="en-US" sz="2500" b="1" dirty="0">
                <a:solidFill>
                  <a:schemeClr val="accent1"/>
                </a:solidFill>
                <a:latin typeface="Helvetica"/>
                <a:ea typeface="Helvetica"/>
                <a:cs typeface="Helvetica"/>
                <a:sym typeface="Helvetica"/>
              </a:rPr>
              <a:t>Break-it Score</a:t>
            </a:r>
          </a:p>
          <a:p>
            <a:pPr lvl="1">
              <a:defRPr b="1">
                <a:solidFill>
                  <a:schemeClr val="accent2"/>
                </a:solidFill>
                <a:latin typeface="Helvetica"/>
                <a:ea typeface="Helvetica"/>
                <a:cs typeface="Helvetica"/>
                <a:sym typeface="Helvetica"/>
              </a:defRPr>
            </a:pPr>
            <a:endParaRPr lang="en-US" b="1" dirty="0">
              <a:solidFill>
                <a:schemeClr val="accent2"/>
              </a:solidFill>
              <a:latin typeface="Helvetica"/>
              <a:ea typeface="Helvetica"/>
              <a:cs typeface="Helvetica"/>
              <a:sym typeface="Helvetica"/>
            </a:endParaRPr>
          </a:p>
          <a:p>
            <a:pPr lvl="2"/>
            <a:endParaRPr lang="en-US" dirty="0"/>
          </a:p>
          <a:p>
            <a:pPr>
              <a:defRPr b="1">
                <a:latin typeface="Helvetica"/>
                <a:ea typeface="Helvetica"/>
                <a:cs typeface="Helvetica"/>
                <a:sym typeface="Helvetica"/>
              </a:defRPr>
            </a:pPr>
            <a:r>
              <a:rPr lang="en-US" sz="2500" b="1" dirty="0">
                <a:solidFill>
                  <a:schemeClr val="accent6">
                    <a:lumMod val="60000"/>
                    <a:lumOff val="40000"/>
                  </a:schemeClr>
                </a:solidFill>
                <a:latin typeface="Helvetica"/>
                <a:ea typeface="Helvetica"/>
                <a:cs typeface="Helvetica"/>
                <a:sym typeface="Helvetica"/>
              </a:rPr>
              <a:t>Winners</a:t>
            </a:r>
            <a:r>
              <a:rPr lang="en-US" sz="2500" b="1" dirty="0">
                <a:latin typeface="Helvetica"/>
                <a:ea typeface="Helvetica"/>
                <a:cs typeface="Helvetica"/>
                <a:sym typeface="Helvetica"/>
              </a:rPr>
              <a:t> in both categories</a:t>
            </a:r>
          </a:p>
        </p:txBody>
      </p:sp>
      <p:sp>
        <p:nvSpPr>
          <p:cNvPr id="7" name="Gains points for unique bugs found…">
            <a:extLst>
              <a:ext uri="{FF2B5EF4-FFF2-40B4-BE49-F238E27FC236}">
                <a16:creationId xmlns:a16="http://schemas.microsoft.com/office/drawing/2014/main" id="{FF094B64-2BD4-6BE1-9F53-A9BF8D3B3324}"/>
              </a:ext>
            </a:extLst>
          </p:cNvPr>
          <p:cNvSpPr txBox="1"/>
          <p:nvPr/>
        </p:nvSpPr>
        <p:spPr>
          <a:xfrm>
            <a:off x="2301445" y="4368549"/>
            <a:ext cx="8876628" cy="8184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marL="532053" lvl="1" indent="-309803">
              <a:spcBef>
                <a:spcPts val="250"/>
              </a:spcBef>
              <a:buSzPct val="57000"/>
              <a:buChar char="•"/>
              <a:defRPr sz="4600"/>
            </a:pPr>
            <a:r>
              <a:rPr sz="2300" b="1" dirty="0">
                <a:solidFill>
                  <a:schemeClr val="accent6">
                    <a:lumMod val="60000"/>
                    <a:lumOff val="40000"/>
                  </a:schemeClr>
                </a:solidFill>
                <a:latin typeface="Helvetica"/>
                <a:ea typeface="Helvetica"/>
                <a:cs typeface="Helvetica"/>
                <a:sym typeface="Helvetica"/>
              </a:rPr>
              <a:t>Gains</a:t>
            </a:r>
            <a:r>
              <a:rPr sz="2300" dirty="0"/>
              <a:t> points for unique</a:t>
            </a:r>
            <a:r>
              <a:rPr sz="2300" b="1" dirty="0">
                <a:latin typeface="Helvetica"/>
                <a:ea typeface="Helvetica"/>
                <a:cs typeface="Helvetica"/>
                <a:sym typeface="Helvetica"/>
              </a:rPr>
              <a:t> bugs found</a:t>
            </a:r>
            <a:endParaRPr lang="en-US" sz="2300" b="1" dirty="0">
              <a:latin typeface="Helvetica"/>
              <a:ea typeface="Helvetica"/>
              <a:cs typeface="Helvetica"/>
              <a:sym typeface="Helvetica"/>
            </a:endParaRPr>
          </a:p>
          <a:p>
            <a:pPr marL="989253" lvl="2" indent="-309803">
              <a:spcBef>
                <a:spcPts val="250"/>
              </a:spcBef>
              <a:buSzPct val="57000"/>
              <a:buChar char="•"/>
              <a:defRPr sz="4600"/>
            </a:pPr>
            <a:r>
              <a:rPr lang="en-US" sz="2300" dirty="0">
                <a:latin typeface="Helvetica"/>
                <a:ea typeface="Helvetica"/>
                <a:cs typeface="Helvetica"/>
                <a:sym typeface="Helvetica"/>
              </a:rPr>
              <a:t>Scaled by how many other teams found the same bug</a:t>
            </a:r>
          </a:p>
        </p:txBody>
      </p:sp>
      <p:sp>
        <p:nvSpPr>
          <p:cNvPr id="8" name="Gains points for good performance…">
            <a:extLst>
              <a:ext uri="{FF2B5EF4-FFF2-40B4-BE49-F238E27FC236}">
                <a16:creationId xmlns:a16="http://schemas.microsoft.com/office/drawing/2014/main" id="{4BAAC3F0-4199-20CD-4A6C-7E905BB7076F}"/>
              </a:ext>
            </a:extLst>
          </p:cNvPr>
          <p:cNvSpPr txBox="1"/>
          <p:nvPr/>
        </p:nvSpPr>
        <p:spPr>
          <a:xfrm>
            <a:off x="2310862" y="2074888"/>
            <a:ext cx="8270052" cy="1603324"/>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marL="532053" lvl="1" indent="-309803">
              <a:spcBef>
                <a:spcPts val="250"/>
              </a:spcBef>
              <a:buSzPct val="57000"/>
              <a:buChar char="•"/>
              <a:defRPr sz="4600"/>
            </a:pPr>
            <a:r>
              <a:rPr sz="2300" b="1" dirty="0">
                <a:solidFill>
                  <a:schemeClr val="accent6">
                    <a:lumMod val="60000"/>
                    <a:lumOff val="40000"/>
                  </a:schemeClr>
                </a:solidFill>
                <a:highlight>
                  <a:srgbClr val="000000"/>
                </a:highlight>
                <a:latin typeface="Helvetica"/>
                <a:ea typeface="Helvetica"/>
                <a:cs typeface="Helvetica"/>
                <a:sym typeface="Helvetica"/>
              </a:rPr>
              <a:t>Gains</a:t>
            </a:r>
            <a:r>
              <a:rPr sz="2300" dirty="0">
                <a:highlight>
                  <a:srgbClr val="000000"/>
                </a:highlight>
              </a:rPr>
              <a:t> points for </a:t>
            </a:r>
            <a:r>
              <a:rPr sz="2300" b="1" dirty="0">
                <a:highlight>
                  <a:srgbClr val="000000"/>
                </a:highlight>
                <a:latin typeface="Helvetica"/>
                <a:ea typeface="Helvetica"/>
                <a:cs typeface="Helvetica"/>
                <a:sym typeface="Helvetica"/>
              </a:rPr>
              <a:t>good performance</a:t>
            </a:r>
          </a:p>
          <a:p>
            <a:pPr marL="532053" lvl="1" indent="-309803">
              <a:spcBef>
                <a:spcPts val="250"/>
              </a:spcBef>
              <a:buSzPct val="57000"/>
              <a:buChar char="•"/>
              <a:defRPr sz="4600"/>
            </a:pPr>
            <a:r>
              <a:rPr sz="2300" b="1" dirty="0">
                <a:solidFill>
                  <a:schemeClr val="accent6">
                    <a:lumMod val="60000"/>
                    <a:lumOff val="40000"/>
                  </a:schemeClr>
                </a:solidFill>
                <a:highlight>
                  <a:srgbClr val="000000"/>
                </a:highlight>
                <a:latin typeface="Helvetica"/>
                <a:ea typeface="Helvetica"/>
                <a:cs typeface="Helvetica"/>
                <a:sym typeface="Helvetica"/>
              </a:rPr>
              <a:t>Gains</a:t>
            </a:r>
            <a:r>
              <a:rPr sz="2300" dirty="0">
                <a:highlight>
                  <a:srgbClr val="000000"/>
                </a:highlight>
              </a:rPr>
              <a:t> points for implementing </a:t>
            </a:r>
            <a:r>
              <a:rPr sz="2300" b="1" dirty="0">
                <a:highlight>
                  <a:srgbClr val="000000"/>
                </a:highlight>
                <a:latin typeface="Helvetica"/>
                <a:ea typeface="Helvetica"/>
                <a:cs typeface="Helvetica"/>
                <a:sym typeface="Helvetica"/>
              </a:rPr>
              <a:t>optional features</a:t>
            </a:r>
          </a:p>
          <a:p>
            <a:pPr marL="532053" lvl="1" indent="-309803">
              <a:spcBef>
                <a:spcPts val="250"/>
              </a:spcBef>
              <a:buSzPct val="57000"/>
              <a:buChar char="•"/>
              <a:defRPr sz="4600"/>
            </a:pPr>
            <a:r>
              <a:rPr sz="2300" b="1" dirty="0">
                <a:solidFill>
                  <a:schemeClr val="accent2">
                    <a:lumMod val="60000"/>
                    <a:lumOff val="40000"/>
                  </a:schemeClr>
                </a:solidFill>
                <a:highlight>
                  <a:srgbClr val="000000"/>
                </a:highlight>
                <a:latin typeface="Helvetica"/>
                <a:ea typeface="Helvetica"/>
                <a:cs typeface="Helvetica"/>
                <a:sym typeface="Helvetica"/>
              </a:rPr>
              <a:t>Loses</a:t>
            </a:r>
            <a:r>
              <a:rPr sz="2300" dirty="0">
                <a:highlight>
                  <a:srgbClr val="000000"/>
                </a:highlight>
              </a:rPr>
              <a:t> points for </a:t>
            </a:r>
            <a:r>
              <a:rPr sz="2300" i="1" dirty="0">
                <a:highlight>
                  <a:srgbClr val="000000"/>
                </a:highlight>
                <a:latin typeface="Helvetica"/>
                <a:ea typeface="Helvetica"/>
                <a:cs typeface="Helvetica"/>
                <a:sym typeface="Helvetica"/>
              </a:rPr>
              <a:t>unique</a:t>
            </a:r>
            <a:r>
              <a:rPr sz="2300" dirty="0">
                <a:highlight>
                  <a:srgbClr val="000000"/>
                </a:highlight>
              </a:rPr>
              <a:t> </a:t>
            </a:r>
            <a:r>
              <a:rPr sz="2300" b="1" dirty="0">
                <a:highlight>
                  <a:srgbClr val="000000"/>
                </a:highlight>
                <a:latin typeface="Helvetica"/>
                <a:ea typeface="Helvetica"/>
                <a:cs typeface="Helvetica"/>
                <a:sym typeface="Helvetica"/>
              </a:rPr>
              <a:t>bugs found</a:t>
            </a:r>
            <a:endParaRPr lang="en-US" sz="2300" b="1" dirty="0">
              <a:highlight>
                <a:srgbClr val="000000"/>
              </a:highlight>
              <a:latin typeface="Helvetica"/>
              <a:ea typeface="Helvetica"/>
              <a:cs typeface="Helvetica"/>
              <a:sym typeface="Helvetica"/>
            </a:endParaRPr>
          </a:p>
          <a:p>
            <a:pPr marL="989253" lvl="2" indent="-309803">
              <a:spcBef>
                <a:spcPts val="250"/>
              </a:spcBef>
              <a:buSzPct val="57000"/>
              <a:buChar char="•"/>
              <a:defRPr sz="4600"/>
            </a:pPr>
            <a:r>
              <a:rPr lang="en-US" sz="2300" dirty="0">
                <a:latin typeface="Helvetica"/>
                <a:ea typeface="Helvetica"/>
                <a:cs typeface="Helvetica"/>
                <a:sym typeface="Helvetica"/>
              </a:rPr>
              <a:t>More points for (obviously) security-relevant bugs</a:t>
            </a:r>
          </a:p>
        </p:txBody>
      </p:sp>
    </p:spTree>
    <p:extLst>
      <p:ext uri="{BB962C8B-B14F-4D97-AF65-F5344CB8AC3E}">
        <p14:creationId xmlns:p14="http://schemas.microsoft.com/office/powerpoint/2010/main" val="36154333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p:tmAbs val="0"/>
                                  </p:iterate>
                                  <p:childTnLst>
                                    <p:set>
                                      <p:cBhvr>
                                        <p:cTn id="12" fill="hold"/>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1+#ppt_w/2"/>
                                          </p:val>
                                        </p:tav>
                                        <p:tav tm="100000">
                                          <p:val>
                                            <p:strVal val="#ppt_x"/>
                                          </p:val>
                                        </p:tav>
                                      </p:tavLst>
                                    </p:anim>
                                    <p:anim calcmode="lin" valueType="num">
                                      <p:cBhvr>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path" presetSubtype="0" accel="50000" decel="50000" fill="hold" nodeType="clickEffect">
                                  <p:stCondLst>
                                    <p:cond delay="0"/>
                                  </p:stCondLst>
                                  <p:childTnLst>
                                    <p:animMotion origin="layout" path="M 3.95833E-6 -1.11111E-6 L -0.20039 -0.17338 " pathEditMode="relative" rAng="0" ptsTypes="AA">
                                      <p:cBhvr>
                                        <p:cTn id="18" dur="1000" fill="hold"/>
                                        <p:tgtEl>
                                          <p:spTgt spid="3"/>
                                        </p:tgtEl>
                                        <p:attrNameLst>
                                          <p:attrName>ppt_x</p:attrName>
                                          <p:attrName>ppt_y</p:attrName>
                                        </p:attrNameLst>
                                      </p:cBhvr>
                                      <p:rCtr x="-10026" y="-8681"/>
                                    </p:animMotion>
                                  </p:childTnLst>
                                </p:cTn>
                              </p:par>
                              <p:par>
                                <p:cTn id="19" presetID="-1" presetClass="path" presetSubtype="0" accel="50000" decel="50000" fill="hold" nodeType="withEffect">
                                  <p:stCondLst>
                                    <p:cond delay="0"/>
                                  </p:stCondLst>
                                  <p:childTnLst>
                                    <p:animMotion origin="layout" path="M 3.95833E-6 0 L -0.19701 0.1338 " pathEditMode="relative" rAng="0" ptsTypes="AA">
                                      <p:cBhvr>
                                        <p:cTn id="20" dur="1000" fill="hold"/>
                                        <p:tgtEl>
                                          <p:spTgt spid="5"/>
                                        </p:tgtEl>
                                        <p:attrNameLst>
                                          <p:attrName>ppt_x</p:attrName>
                                          <p:attrName>ppt_y</p:attrName>
                                        </p:attrNameLst>
                                      </p:cBhvr>
                                      <p:rCtr x="-9857" y="6690"/>
                                    </p:animMotion>
                                  </p:childTnLst>
                                </p:cTn>
                              </p:par>
                            </p:childTnLst>
                          </p:cTn>
                        </p:par>
                        <p:par>
                          <p:cTn id="21" fill="hold">
                            <p:stCondLst>
                              <p:cond delay="1000"/>
                            </p:stCondLst>
                            <p:childTnLst>
                              <p:par>
                                <p:cTn id="22" presetID="10" presetClass="exit" fill="hold" grpId="1" nodeType="afterEffect">
                                  <p:stCondLst>
                                    <p:cond delay="0"/>
                                  </p:stCondLst>
                                  <p:iterate>
                                    <p:tmAbs val="0"/>
                                  </p:iterate>
                                  <p:childTnLst>
                                    <p:animEffect transition="out" filter="fade">
                                      <p:cBhvr>
                                        <p:cTn id="23" dur="1000" fill="hold"/>
                                        <p:tgtEl>
                                          <p:spTgt spid="3"/>
                                        </p:tgtEl>
                                      </p:cBhvr>
                                    </p:animEffect>
                                    <p:set>
                                      <p:cBhvr>
                                        <p:cTn id="24" fill="hold">
                                          <p:stCondLst>
                                            <p:cond delay="999"/>
                                          </p:stCondLst>
                                        </p:cTn>
                                        <p:tgtEl>
                                          <p:spTgt spid="3"/>
                                        </p:tgtEl>
                                        <p:attrNameLst>
                                          <p:attrName>style.visibility</p:attrName>
                                        </p:attrNameLst>
                                      </p:cBhvr>
                                      <p:to>
                                        <p:strVal val="hidden"/>
                                      </p:to>
                                    </p:set>
                                  </p:childTnLst>
                                </p:cTn>
                              </p:par>
                              <p:par>
                                <p:cTn id="25" presetID="10" presetClass="exit" fill="hold" grpId="1" nodeType="withEffect">
                                  <p:stCondLst>
                                    <p:cond delay="0"/>
                                  </p:stCondLst>
                                  <p:iterate>
                                    <p:tmAbs val="0"/>
                                  </p:iterate>
                                  <p:childTnLst>
                                    <p:animEffect transition="out" filter="fade">
                                      <p:cBhvr>
                                        <p:cTn id="26" dur="1000" fill="hold"/>
                                        <p:tgtEl>
                                          <p:spTgt spid="5"/>
                                        </p:tgtEl>
                                      </p:cBhvr>
                                    </p:animEffect>
                                    <p:set>
                                      <p:cBhvr>
                                        <p:cTn id="27" fill="hold">
                                          <p:stCondLst>
                                            <p:cond delay="999"/>
                                          </p:stCondLst>
                                        </p:cTn>
                                        <p:tgtEl>
                                          <p:spTgt spid="5"/>
                                        </p:tgtEl>
                                        <p:attrNameLst>
                                          <p:attrName>style.visibility</p:attrName>
                                        </p:attrNameLst>
                                      </p:cBhvr>
                                      <p:to>
                                        <p:strVal val="hidden"/>
                                      </p:to>
                                    </p:set>
                                  </p:childTnLst>
                                </p:cTn>
                              </p:par>
                              <p:par>
                                <p:cTn id="28" presetID="10" presetClass="entr" fill="hold" grpId="0" nodeType="withEffect">
                                  <p:stCondLst>
                                    <p:cond delay="0"/>
                                  </p:stCondLst>
                                  <p:iterate>
                                    <p:tmAbs val="0"/>
                                  </p:iterate>
                                  <p:childTnLst>
                                    <p:set>
                                      <p:cBhvr>
                                        <p:cTn id="29" fill="hold"/>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8">
                                            <p:bg/>
                                          </p:spTgt>
                                        </p:tgtEl>
                                        <p:attrNameLst>
                                          <p:attrName>style.visibility</p:attrName>
                                        </p:attrNameLst>
                                      </p:cBhvr>
                                      <p:to>
                                        <p:strVal val="visible"/>
                                      </p:to>
                                    </p:set>
                                    <p:animEffect transition="in" filter="dissolve">
                                      <p:cBhvr>
                                        <p:cTn id="35" dur="500"/>
                                        <p:tgtEl>
                                          <p:spTgt spid="8">
                                            <p:bg/>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dissolve">
                                      <p:cBhvr>
                                        <p:cTn id="38" dur="500"/>
                                        <p:tgtEl>
                                          <p:spTgt spid="8">
                                            <p:txEl>
                                              <p:pRg st="0" end="0"/>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dissolve">
                                      <p:cBhvr>
                                        <p:cTn id="41" dur="500"/>
                                        <p:tgtEl>
                                          <p:spTgt spid="8">
                                            <p:txEl>
                                              <p:pRg st="1" end="1"/>
                                            </p:tx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8">
                                            <p:txEl>
                                              <p:pRg st="2" end="2"/>
                                            </p:txEl>
                                          </p:spTgt>
                                        </p:tgtEl>
                                        <p:attrNameLst>
                                          <p:attrName>style.visibility</p:attrName>
                                        </p:attrNameLst>
                                      </p:cBhvr>
                                      <p:to>
                                        <p:strVal val="visible"/>
                                      </p:to>
                                    </p:set>
                                    <p:animEffect transition="in" filter="dissolve">
                                      <p:cBhvr>
                                        <p:cTn id="44" dur="500"/>
                                        <p:tgtEl>
                                          <p:spTgt spid="8">
                                            <p:txEl>
                                              <p:pRg st="2" end="2"/>
                                            </p:txEl>
                                          </p:spTgt>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Effect transition="in" filter="dissolve">
                                      <p:cBhvr>
                                        <p:cTn id="47" dur="500"/>
                                        <p:tgtEl>
                                          <p:spTgt spid="8">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dissolv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3" grpId="1" animBg="1" advAuto="0"/>
      <p:bldP spid="5" grpId="0" animBg="1" advAuto="0"/>
      <p:bldP spid="5" grpId="1" animBg="1" advAuto="0"/>
      <p:bldP spid="6" grpId="0" advAuto="0"/>
      <p:bldP spid="7" grpId="0" animBg="1" advAuto="0"/>
      <p:bldP spid="8" grpId="0" uiExpan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45B1C-FC6D-598F-625D-7D4A1B355BD2}"/>
              </a:ext>
            </a:extLst>
          </p:cNvPr>
          <p:cNvSpPr>
            <a:spLocks noGrp="1"/>
          </p:cNvSpPr>
          <p:nvPr>
            <p:ph type="title"/>
          </p:nvPr>
        </p:nvSpPr>
        <p:spPr/>
        <p:txBody>
          <a:bodyPr/>
          <a:lstStyle/>
          <a:p>
            <a:r>
              <a:rPr lang="en-US" dirty="0"/>
              <a:t>Build-it Round</a:t>
            </a:r>
          </a:p>
        </p:txBody>
      </p:sp>
      <p:sp>
        <p:nvSpPr>
          <p:cNvPr id="3" name="Content Placeholder 2">
            <a:extLst>
              <a:ext uri="{FF2B5EF4-FFF2-40B4-BE49-F238E27FC236}">
                <a16:creationId xmlns:a16="http://schemas.microsoft.com/office/drawing/2014/main" id="{D131B3CF-6142-49D1-0455-F7CE74EBCC27}"/>
              </a:ext>
            </a:extLst>
          </p:cNvPr>
          <p:cNvSpPr>
            <a:spLocks noGrp="1"/>
          </p:cNvSpPr>
          <p:nvPr>
            <p:ph idx="1"/>
          </p:nvPr>
        </p:nvSpPr>
        <p:spPr/>
        <p:txBody>
          <a:bodyPr>
            <a:normAutofit/>
          </a:bodyPr>
          <a:lstStyle/>
          <a:p>
            <a:r>
              <a:rPr lang="en-US" b="1" dirty="0"/>
              <a:t>Build software</a:t>
            </a:r>
            <a:r>
              <a:rPr lang="en-US" dirty="0"/>
              <a:t> according to the posted specification</a:t>
            </a:r>
          </a:p>
          <a:p>
            <a:pPr lvl="1"/>
            <a:r>
              <a:rPr lang="en-US" dirty="0"/>
              <a:t>Make it correct, feature-</a:t>
            </a:r>
            <a:r>
              <a:rPr lang="en-US" dirty="0" err="1"/>
              <a:t>ful</a:t>
            </a:r>
            <a:r>
              <a:rPr lang="en-US" dirty="0"/>
              <a:t>, efficient, and secure</a:t>
            </a:r>
          </a:p>
          <a:p>
            <a:pPr lvl="2"/>
            <a:r>
              <a:rPr lang="en-US" dirty="0"/>
              <a:t>The first three are assessed by (our) test cases (build-it round score)</a:t>
            </a:r>
          </a:p>
          <a:p>
            <a:pPr lvl="2"/>
            <a:r>
              <a:rPr lang="en-US" dirty="0"/>
              <a:t>The last is assessed by Break-it teams in round 2</a:t>
            </a:r>
          </a:p>
          <a:p>
            <a:r>
              <a:rPr lang="en-US" dirty="0"/>
              <a:t>For many elements of the task, </a:t>
            </a:r>
            <a:r>
              <a:rPr lang="en-US" b="1" dirty="0"/>
              <a:t>teams may choose</a:t>
            </a:r>
          </a:p>
          <a:p>
            <a:pPr lvl="1"/>
            <a:r>
              <a:rPr lang="en-US" dirty="0"/>
              <a:t>The software’s internal </a:t>
            </a:r>
            <a:r>
              <a:rPr lang="en-US" b="1" dirty="0"/>
              <a:t>design</a:t>
            </a:r>
            <a:r>
              <a:rPr lang="en-US" dirty="0"/>
              <a:t> and </a:t>
            </a:r>
            <a:r>
              <a:rPr lang="en-US" b="1" dirty="0"/>
              <a:t>algorithms</a:t>
            </a:r>
          </a:p>
          <a:p>
            <a:pPr lvl="1"/>
            <a:r>
              <a:rPr lang="en-US" dirty="0"/>
              <a:t>Which </a:t>
            </a:r>
            <a:r>
              <a:rPr lang="en-US" b="1" dirty="0"/>
              <a:t>optional features </a:t>
            </a:r>
            <a:r>
              <a:rPr lang="en-US" dirty="0"/>
              <a:t>to implement</a:t>
            </a:r>
          </a:p>
          <a:p>
            <a:pPr lvl="1"/>
            <a:r>
              <a:rPr lang="en-US" dirty="0"/>
              <a:t>What </a:t>
            </a:r>
            <a:r>
              <a:rPr lang="en-US" b="1" dirty="0"/>
              <a:t>programming language </a:t>
            </a:r>
            <a:r>
              <a:rPr lang="en-US" dirty="0"/>
              <a:t>to use</a:t>
            </a:r>
          </a:p>
          <a:p>
            <a:pPr lvl="1"/>
            <a:r>
              <a:rPr lang="en-US" dirty="0"/>
              <a:t>What development and testing </a:t>
            </a:r>
            <a:r>
              <a:rPr lang="en-US" b="1" dirty="0"/>
              <a:t>tools</a:t>
            </a:r>
            <a:r>
              <a:rPr lang="en-US" dirty="0"/>
              <a:t> to use</a:t>
            </a:r>
          </a:p>
          <a:p>
            <a:pPr lvl="1"/>
            <a:r>
              <a:rPr lang="en-US" dirty="0"/>
              <a:t>How to </a:t>
            </a:r>
            <a:r>
              <a:rPr lang="en-US" b="1" dirty="0"/>
              <a:t>divide tasks among team members</a:t>
            </a:r>
            <a:r>
              <a:rPr lang="en-US" dirty="0"/>
              <a:t>, etc.</a:t>
            </a:r>
          </a:p>
        </p:txBody>
      </p:sp>
    </p:spTree>
    <p:extLst>
      <p:ext uri="{BB962C8B-B14F-4D97-AF65-F5344CB8AC3E}">
        <p14:creationId xmlns:p14="http://schemas.microsoft.com/office/powerpoint/2010/main" val="7102711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dissolv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dissolv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dissolv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C761C-C7E0-6D7B-69B9-70459E2328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5D46A5-D3E3-B8F0-1B83-9E22F9178650}"/>
              </a:ext>
            </a:extLst>
          </p:cNvPr>
          <p:cNvSpPr>
            <a:spLocks noGrp="1"/>
          </p:cNvSpPr>
          <p:nvPr>
            <p:ph type="title"/>
          </p:nvPr>
        </p:nvSpPr>
        <p:spPr/>
        <p:txBody>
          <a:bodyPr/>
          <a:lstStyle/>
          <a:p>
            <a:r>
              <a:rPr lang="en-US" dirty="0"/>
              <a:t>Break-it Round</a:t>
            </a:r>
          </a:p>
        </p:txBody>
      </p:sp>
      <p:sp>
        <p:nvSpPr>
          <p:cNvPr id="3" name="Content Placeholder 2">
            <a:extLst>
              <a:ext uri="{FF2B5EF4-FFF2-40B4-BE49-F238E27FC236}">
                <a16:creationId xmlns:a16="http://schemas.microsoft.com/office/drawing/2014/main" id="{5DC473D6-68B9-62D6-F027-3B987D3EB11B}"/>
              </a:ext>
            </a:extLst>
          </p:cNvPr>
          <p:cNvSpPr>
            <a:spLocks noGrp="1"/>
          </p:cNvSpPr>
          <p:nvPr>
            <p:ph idx="1"/>
          </p:nvPr>
        </p:nvSpPr>
        <p:spPr/>
        <p:txBody>
          <a:bodyPr>
            <a:normAutofit/>
          </a:bodyPr>
          <a:lstStyle/>
          <a:p>
            <a:r>
              <a:rPr lang="en-US" dirty="0"/>
              <a:t>Find </a:t>
            </a:r>
            <a:r>
              <a:rPr lang="en-US" b="1" dirty="0"/>
              <a:t>bugs and vulnerabilities </a:t>
            </a:r>
            <a:r>
              <a:rPr lang="en-US" dirty="0"/>
              <a:t>in submitted code</a:t>
            </a:r>
          </a:p>
          <a:p>
            <a:pPr lvl="1"/>
            <a:r>
              <a:rPr lang="en-US" dirty="0"/>
              <a:t>Provide an </a:t>
            </a:r>
            <a:r>
              <a:rPr lang="en-US" b="1" dirty="0"/>
              <a:t>exploit</a:t>
            </a:r>
            <a:r>
              <a:rPr lang="en-US" dirty="0"/>
              <a:t>, as defined by particular problem</a:t>
            </a:r>
          </a:p>
          <a:p>
            <a:r>
              <a:rPr lang="en-US" dirty="0"/>
              <a:t>Teams will be given </a:t>
            </a:r>
            <a:r>
              <a:rPr lang="en-US" b="1" dirty="0"/>
              <a:t>access to the source code</a:t>
            </a:r>
          </a:p>
          <a:p>
            <a:pPr lvl="1"/>
            <a:r>
              <a:rPr lang="en-US" dirty="0"/>
              <a:t>We provide scripts that teams can use to test projects against the standard tests, using a VM</a:t>
            </a:r>
          </a:p>
          <a:p>
            <a:r>
              <a:rPr lang="en-US" dirty="0"/>
              <a:t>How teams go about this task is </a:t>
            </a:r>
            <a:r>
              <a:rPr lang="en-US" b="1" dirty="0"/>
              <a:t>up to them</a:t>
            </a:r>
            <a:r>
              <a:rPr lang="en-US" dirty="0"/>
              <a:t>, e.g., </a:t>
            </a:r>
          </a:p>
          <a:p>
            <a:pPr lvl="1"/>
            <a:r>
              <a:rPr lang="en-US" dirty="0"/>
              <a:t>How to </a:t>
            </a:r>
            <a:r>
              <a:rPr lang="en-US" b="1" dirty="0"/>
              <a:t>divide up the task </a:t>
            </a:r>
            <a:r>
              <a:rPr lang="en-US" dirty="0"/>
              <a:t>among team members, and </a:t>
            </a:r>
          </a:p>
          <a:p>
            <a:pPr lvl="1"/>
            <a:r>
              <a:rPr lang="en-US" dirty="0"/>
              <a:t>whether (or how much) </a:t>
            </a:r>
            <a:r>
              <a:rPr lang="en-US" b="1" dirty="0"/>
              <a:t>testing</a:t>
            </a:r>
            <a:r>
              <a:rPr lang="en-US" dirty="0"/>
              <a:t> to use, </a:t>
            </a:r>
          </a:p>
          <a:p>
            <a:pPr lvl="1"/>
            <a:r>
              <a:rPr lang="en-US" dirty="0"/>
              <a:t>manual </a:t>
            </a:r>
            <a:r>
              <a:rPr lang="en-US" b="1" dirty="0"/>
              <a:t>code reviews</a:t>
            </a:r>
            <a:r>
              <a:rPr lang="en-US" dirty="0"/>
              <a:t>,</a:t>
            </a:r>
          </a:p>
          <a:p>
            <a:pPr lvl="1"/>
            <a:r>
              <a:rPr lang="en-US" dirty="0"/>
              <a:t>automated </a:t>
            </a:r>
            <a:r>
              <a:rPr lang="en-US" b="1" dirty="0"/>
              <a:t>dynamic/static analysis</a:t>
            </a:r>
            <a:r>
              <a:rPr lang="en-US" dirty="0"/>
              <a:t>, etc.  </a:t>
            </a:r>
          </a:p>
          <a:p>
            <a:endParaRPr lang="en-US" dirty="0"/>
          </a:p>
          <a:p>
            <a:endParaRPr lang="en-US" dirty="0"/>
          </a:p>
        </p:txBody>
      </p:sp>
    </p:spTree>
    <p:extLst>
      <p:ext uri="{BB962C8B-B14F-4D97-AF65-F5344CB8AC3E}">
        <p14:creationId xmlns:p14="http://schemas.microsoft.com/office/powerpoint/2010/main" val="14745667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EF420-410E-4AA8-248A-72BFD4D028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51C9B7-C30A-CFD3-8EA8-83352ADF7798}"/>
              </a:ext>
            </a:extLst>
          </p:cNvPr>
          <p:cNvSpPr>
            <a:spLocks noGrp="1"/>
          </p:cNvSpPr>
          <p:nvPr>
            <p:ph type="title"/>
          </p:nvPr>
        </p:nvSpPr>
        <p:spPr/>
        <p:txBody>
          <a:bodyPr/>
          <a:lstStyle/>
          <a:p>
            <a:r>
              <a:rPr lang="en-US" dirty="0"/>
              <a:t>Fix-it Round</a:t>
            </a:r>
          </a:p>
        </p:txBody>
      </p:sp>
      <p:sp>
        <p:nvSpPr>
          <p:cNvPr id="3" name="Content Placeholder 2">
            <a:extLst>
              <a:ext uri="{FF2B5EF4-FFF2-40B4-BE49-F238E27FC236}">
                <a16:creationId xmlns:a16="http://schemas.microsoft.com/office/drawing/2014/main" id="{EE5E2EFE-6621-9314-8C5D-20C326E8A007}"/>
              </a:ext>
            </a:extLst>
          </p:cNvPr>
          <p:cNvSpPr>
            <a:spLocks noGrp="1"/>
          </p:cNvSpPr>
          <p:nvPr>
            <p:ph idx="1"/>
          </p:nvPr>
        </p:nvSpPr>
        <p:spPr/>
        <p:txBody>
          <a:bodyPr>
            <a:normAutofit/>
          </a:bodyPr>
          <a:lstStyle/>
          <a:p>
            <a:r>
              <a:rPr lang="en-US" dirty="0"/>
              <a:t>Different teams may submit </a:t>
            </a:r>
            <a:r>
              <a:rPr lang="en-US" b="1" dirty="0"/>
              <a:t>different test cases </a:t>
            </a:r>
            <a:r>
              <a:rPr lang="en-US" dirty="0"/>
              <a:t>that identify the </a:t>
            </a:r>
            <a:r>
              <a:rPr lang="en-US" b="1" dirty="0"/>
              <a:t>same underlying bug</a:t>
            </a:r>
          </a:p>
          <a:p>
            <a:endParaRPr lang="en-US" b="1" dirty="0"/>
          </a:p>
          <a:p>
            <a:endParaRPr lang="en-US" b="1" dirty="0"/>
          </a:p>
          <a:p>
            <a:endParaRPr lang="en-US" b="1" dirty="0"/>
          </a:p>
          <a:p>
            <a:endParaRPr lang="en-US" b="1" dirty="0"/>
          </a:p>
          <a:p>
            <a:r>
              <a:rPr lang="en-US" dirty="0"/>
              <a:t>Build-it teams should only </a:t>
            </a:r>
            <a:r>
              <a:rPr lang="en-US" b="1" dirty="0"/>
              <a:t>lose points for each bug</a:t>
            </a:r>
            <a:r>
              <a:rPr lang="en-US" dirty="0"/>
              <a:t>, not for each test case that reveals it</a:t>
            </a:r>
          </a:p>
          <a:p>
            <a:r>
              <a:rPr lang="en-US" dirty="0"/>
              <a:t>How to tell that test cases are “the same” ?</a:t>
            </a:r>
          </a:p>
        </p:txBody>
      </p:sp>
      <p:sp>
        <p:nvSpPr>
          <p:cNvPr id="4" name="void foo(char *str) {…">
            <a:extLst>
              <a:ext uri="{FF2B5EF4-FFF2-40B4-BE49-F238E27FC236}">
                <a16:creationId xmlns:a16="http://schemas.microsoft.com/office/drawing/2014/main" id="{1CFFD583-910E-B843-1223-002D31B858EF}"/>
              </a:ext>
            </a:extLst>
          </p:cNvPr>
          <p:cNvSpPr txBox="1"/>
          <p:nvPr/>
        </p:nvSpPr>
        <p:spPr>
          <a:xfrm>
            <a:off x="1334427" y="2911525"/>
            <a:ext cx="4015522" cy="16215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gn="l">
              <a:defRPr sz="4500">
                <a:solidFill>
                  <a:schemeClr val="accent1"/>
                </a:solidFill>
                <a:latin typeface="Courier"/>
                <a:ea typeface="Courier"/>
                <a:cs typeface="Courier"/>
                <a:sym typeface="Courier"/>
              </a:defRPr>
            </a:pPr>
            <a:r>
              <a:rPr sz="2400" b="1" dirty="0">
                <a:solidFill>
                  <a:schemeClr val="accent1">
                    <a:lumMod val="60000"/>
                    <a:lumOff val="40000"/>
                  </a:schemeClr>
                </a:solidFill>
              </a:rPr>
              <a:t>void foo(char *str) {</a:t>
            </a:r>
          </a:p>
          <a:p>
            <a:pPr algn="l">
              <a:defRPr sz="4500">
                <a:solidFill>
                  <a:schemeClr val="accent1"/>
                </a:solidFill>
                <a:latin typeface="Courier"/>
                <a:ea typeface="Courier"/>
                <a:cs typeface="Courier"/>
                <a:sym typeface="Courier"/>
              </a:defRPr>
            </a:pPr>
            <a:r>
              <a:rPr sz="2400" b="1" dirty="0">
                <a:solidFill>
                  <a:schemeClr val="accent1">
                    <a:lumMod val="60000"/>
                    <a:lumOff val="40000"/>
                  </a:schemeClr>
                </a:solidFill>
              </a:rPr>
              <a:t>  char </a:t>
            </a:r>
            <a:r>
              <a:rPr sz="2400" b="1" dirty="0" err="1">
                <a:solidFill>
                  <a:schemeClr val="accent1">
                    <a:lumMod val="60000"/>
                    <a:lumOff val="40000"/>
                  </a:schemeClr>
                </a:solidFill>
              </a:rPr>
              <a:t>buf</a:t>
            </a:r>
            <a:r>
              <a:rPr sz="2400" b="1" dirty="0">
                <a:solidFill>
                  <a:schemeClr val="accent1">
                    <a:lumMod val="60000"/>
                    <a:lumOff val="40000"/>
                  </a:schemeClr>
                </a:solidFill>
              </a:rPr>
              <a:t>[10];</a:t>
            </a:r>
          </a:p>
          <a:p>
            <a:pPr algn="l">
              <a:defRPr sz="4500">
                <a:solidFill>
                  <a:schemeClr val="accent1"/>
                </a:solidFill>
                <a:latin typeface="Courier"/>
                <a:ea typeface="Courier"/>
                <a:cs typeface="Courier"/>
                <a:sym typeface="Courier"/>
              </a:defRPr>
            </a:pPr>
            <a:r>
              <a:rPr sz="2400" b="1" dirty="0">
                <a:solidFill>
                  <a:schemeClr val="accent1">
                    <a:lumMod val="60000"/>
                    <a:lumOff val="40000"/>
                  </a:schemeClr>
                </a:solidFill>
              </a:rPr>
              <a:t>  </a:t>
            </a:r>
            <a:r>
              <a:rPr sz="2400" b="1" dirty="0" err="1">
                <a:solidFill>
                  <a:schemeClr val="accent1">
                    <a:lumMod val="60000"/>
                    <a:lumOff val="40000"/>
                  </a:schemeClr>
                </a:solidFill>
              </a:rPr>
              <a:t>strcpy</a:t>
            </a:r>
            <a:r>
              <a:rPr sz="2400" b="1" dirty="0">
                <a:solidFill>
                  <a:schemeClr val="accent1">
                    <a:lumMod val="60000"/>
                    <a:lumOff val="40000"/>
                  </a:schemeClr>
                </a:solidFill>
              </a:rPr>
              <a:t>(</a:t>
            </a:r>
            <a:r>
              <a:rPr sz="2400" b="1" dirty="0" err="1">
                <a:solidFill>
                  <a:schemeClr val="accent1">
                    <a:lumMod val="60000"/>
                    <a:lumOff val="40000"/>
                  </a:schemeClr>
                </a:solidFill>
              </a:rPr>
              <a:t>buf,str</a:t>
            </a:r>
            <a:r>
              <a:rPr sz="2400" b="1" dirty="0">
                <a:solidFill>
                  <a:schemeClr val="accent1">
                    <a:lumMod val="60000"/>
                    <a:lumOff val="40000"/>
                  </a:schemeClr>
                </a:solidFill>
              </a:rPr>
              <a:t>);</a:t>
            </a:r>
          </a:p>
          <a:p>
            <a:pPr algn="l">
              <a:defRPr sz="4500">
                <a:solidFill>
                  <a:schemeClr val="accent1"/>
                </a:solidFill>
                <a:latin typeface="Courier"/>
                <a:ea typeface="Courier"/>
                <a:cs typeface="Courier"/>
                <a:sym typeface="Courier"/>
              </a:defRPr>
            </a:pPr>
            <a:r>
              <a:rPr sz="2400" b="1" dirty="0">
                <a:solidFill>
                  <a:schemeClr val="accent1">
                    <a:lumMod val="60000"/>
                    <a:lumOff val="40000"/>
                  </a:schemeClr>
                </a:solidFill>
              </a:rPr>
              <a:t>}</a:t>
            </a:r>
          </a:p>
        </p:txBody>
      </p:sp>
      <p:sp>
        <p:nvSpPr>
          <p:cNvPr id="5" name="str = “this is too long”…">
            <a:extLst>
              <a:ext uri="{FF2B5EF4-FFF2-40B4-BE49-F238E27FC236}">
                <a16:creationId xmlns:a16="http://schemas.microsoft.com/office/drawing/2014/main" id="{57E979EB-78B8-AA85-3531-61D6C337DC62}"/>
              </a:ext>
            </a:extLst>
          </p:cNvPr>
          <p:cNvSpPr txBox="1"/>
          <p:nvPr/>
        </p:nvSpPr>
        <p:spPr>
          <a:xfrm>
            <a:off x="5846175" y="2911525"/>
            <a:ext cx="5507625" cy="20608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p>
            <a:pPr marL="520641" indent="-520641" algn="l">
              <a:spcBef>
                <a:spcPts val="500"/>
              </a:spcBef>
              <a:buSzPct val="75000"/>
              <a:buChar char="•"/>
              <a:defRPr>
                <a:solidFill>
                  <a:schemeClr val="accent5"/>
                </a:solidFill>
              </a:defRPr>
            </a:pPr>
            <a:r>
              <a:rPr sz="2400" b="1" dirty="0">
                <a:solidFill>
                  <a:schemeClr val="accent4"/>
                </a:solidFill>
                <a:latin typeface="Courier"/>
                <a:ea typeface="Courier"/>
                <a:cs typeface="Courier"/>
                <a:sym typeface="Courier"/>
              </a:rPr>
              <a:t>str</a:t>
            </a:r>
            <a:r>
              <a:rPr sz="2400" b="1" dirty="0">
                <a:solidFill>
                  <a:schemeClr val="accent4"/>
                </a:solidFill>
              </a:rPr>
              <a:t> = “this is too long”</a:t>
            </a:r>
          </a:p>
          <a:p>
            <a:pPr marL="520641" indent="-520641" algn="l">
              <a:spcBef>
                <a:spcPts val="500"/>
              </a:spcBef>
              <a:buSzPct val="75000"/>
              <a:buChar char="•"/>
              <a:defRPr>
                <a:solidFill>
                  <a:schemeClr val="accent5"/>
                </a:solidFill>
              </a:defRPr>
            </a:pPr>
            <a:r>
              <a:rPr sz="2400" b="1" dirty="0">
                <a:solidFill>
                  <a:schemeClr val="accent4"/>
                </a:solidFill>
                <a:latin typeface="Courier"/>
                <a:ea typeface="Courier"/>
                <a:cs typeface="Courier"/>
                <a:sym typeface="Courier"/>
              </a:rPr>
              <a:t>str</a:t>
            </a:r>
            <a:r>
              <a:rPr sz="2400" b="1" dirty="0">
                <a:solidFill>
                  <a:schemeClr val="accent4"/>
                </a:solidFill>
              </a:rPr>
              <a:t> = “this is too long too”</a:t>
            </a:r>
          </a:p>
          <a:p>
            <a:pPr marL="520641" indent="-520641" algn="l">
              <a:spcBef>
                <a:spcPts val="500"/>
              </a:spcBef>
              <a:buSzPct val="75000"/>
              <a:buChar char="•"/>
              <a:defRPr>
                <a:solidFill>
                  <a:schemeClr val="accent5"/>
                </a:solidFill>
              </a:defRPr>
            </a:pPr>
            <a:r>
              <a:rPr sz="2400" b="1" dirty="0">
                <a:solidFill>
                  <a:schemeClr val="accent4"/>
                </a:solidFill>
                <a:latin typeface="Courier"/>
                <a:ea typeface="Courier"/>
                <a:cs typeface="Courier"/>
                <a:sym typeface="Courier"/>
              </a:rPr>
              <a:t>str</a:t>
            </a:r>
            <a:r>
              <a:rPr sz="2400" b="1" dirty="0">
                <a:solidFill>
                  <a:schemeClr val="accent4"/>
                </a:solidFill>
              </a:rPr>
              <a:t> = “and so is this string”</a:t>
            </a:r>
          </a:p>
        </p:txBody>
      </p:sp>
    </p:spTree>
    <p:extLst>
      <p:ext uri="{BB962C8B-B14F-4D97-AF65-F5344CB8AC3E}">
        <p14:creationId xmlns:p14="http://schemas.microsoft.com/office/powerpoint/2010/main" val="28638113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4"/>
                                        </p:tgtEl>
                                        <p:attrNameLst>
                                          <p:attrName>style.visibility</p:attrName>
                                        </p:attrNameLst>
                                      </p:cBhvr>
                                      <p:to>
                                        <p:strVal val="visible"/>
                                      </p:to>
                                    </p:set>
                                    <p:anim calcmode="lin" valueType="num">
                                      <p:cBhvr>
                                        <p:cTn id="7" dur="700" fill="hold"/>
                                        <p:tgtEl>
                                          <p:spTgt spid="4"/>
                                        </p:tgtEl>
                                        <p:attrNameLst>
                                          <p:attrName>ppt_x</p:attrName>
                                        </p:attrNameLst>
                                      </p:cBhvr>
                                      <p:tavLst>
                                        <p:tav tm="0">
                                          <p:val>
                                            <p:strVal val="0-#ppt_w/2"/>
                                          </p:val>
                                        </p:tav>
                                        <p:tav tm="100000">
                                          <p:val>
                                            <p:strVal val="#ppt_x"/>
                                          </p:val>
                                        </p:tav>
                                      </p:tavLst>
                                    </p:anim>
                                    <p:anim calcmode="lin" valueType="num">
                                      <p:cBhvr>
                                        <p:cTn id="8" dur="7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5">
                                            <p:bg/>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dissolv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5" grpId="0" uiExpan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16E01-27CA-36F0-09A0-D3E28032F8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784227-3B4C-2B43-760A-05359534504B}"/>
              </a:ext>
            </a:extLst>
          </p:cNvPr>
          <p:cNvSpPr>
            <a:spLocks noGrp="1"/>
          </p:cNvSpPr>
          <p:nvPr>
            <p:ph type="title"/>
          </p:nvPr>
        </p:nvSpPr>
        <p:spPr/>
        <p:txBody>
          <a:bodyPr/>
          <a:lstStyle/>
          <a:p>
            <a:r>
              <a:rPr lang="en-US" dirty="0"/>
              <a:t>Fix-it Round</a:t>
            </a:r>
          </a:p>
        </p:txBody>
      </p:sp>
      <p:sp>
        <p:nvSpPr>
          <p:cNvPr id="3" name="Content Placeholder 2">
            <a:extLst>
              <a:ext uri="{FF2B5EF4-FFF2-40B4-BE49-F238E27FC236}">
                <a16:creationId xmlns:a16="http://schemas.microsoft.com/office/drawing/2014/main" id="{63B161AE-14EB-827A-90E5-0C87209CEA4A}"/>
              </a:ext>
            </a:extLst>
          </p:cNvPr>
          <p:cNvSpPr>
            <a:spLocks noGrp="1"/>
          </p:cNvSpPr>
          <p:nvPr>
            <p:ph idx="1"/>
          </p:nvPr>
        </p:nvSpPr>
        <p:spPr/>
        <p:txBody>
          <a:bodyPr>
            <a:normAutofit/>
          </a:bodyPr>
          <a:lstStyle/>
          <a:p>
            <a:r>
              <a:rPr lang="en-US" dirty="0"/>
              <a:t>Teams will receive the test cases during the fix-it round, and they can then </a:t>
            </a:r>
            <a:r>
              <a:rPr lang="en-US" b="1" dirty="0"/>
              <a:t>fix each bug identified</a:t>
            </a:r>
          </a:p>
          <a:p>
            <a:endParaRPr lang="en-US" b="1" dirty="0"/>
          </a:p>
          <a:p>
            <a:endParaRPr lang="en-US" b="1" dirty="0"/>
          </a:p>
          <a:p>
            <a:endParaRPr lang="en-US" b="1" dirty="0"/>
          </a:p>
          <a:p>
            <a:endParaRPr lang="en-US" b="1" dirty="0"/>
          </a:p>
          <a:p>
            <a:r>
              <a:rPr lang="en-US" b="1" dirty="0"/>
              <a:t>All test cases that pass </a:t>
            </a:r>
            <a:r>
              <a:rPr lang="en-US" dirty="0"/>
              <a:t>are unified to be the </a:t>
            </a:r>
            <a:r>
              <a:rPr lang="en-US" b="1" dirty="0"/>
              <a:t>same underlying bug</a:t>
            </a:r>
          </a:p>
          <a:p>
            <a:pPr lvl="1"/>
            <a:r>
              <a:rPr lang="en-US" dirty="0"/>
              <a:t>Judges consider whether the fix is to a single bug</a:t>
            </a:r>
          </a:p>
          <a:p>
            <a:pPr lvl="1"/>
            <a:r>
              <a:rPr lang="en-US" dirty="0"/>
              <a:t>If not, the affected test cases will be scored individually</a:t>
            </a:r>
          </a:p>
        </p:txBody>
      </p:sp>
      <p:sp>
        <p:nvSpPr>
          <p:cNvPr id="4" name="void foo(char *str) {…">
            <a:extLst>
              <a:ext uri="{FF2B5EF4-FFF2-40B4-BE49-F238E27FC236}">
                <a16:creationId xmlns:a16="http://schemas.microsoft.com/office/drawing/2014/main" id="{D5F60AED-684B-6F91-CC85-92ACDCEB9874}"/>
              </a:ext>
            </a:extLst>
          </p:cNvPr>
          <p:cNvSpPr txBox="1"/>
          <p:nvPr/>
        </p:nvSpPr>
        <p:spPr>
          <a:xfrm>
            <a:off x="1334427" y="2911525"/>
            <a:ext cx="4015522" cy="16215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l">
              <a:defRPr sz="4500">
                <a:solidFill>
                  <a:schemeClr val="accent1"/>
                </a:solidFill>
                <a:latin typeface="Courier"/>
                <a:ea typeface="Courier"/>
                <a:cs typeface="Courier"/>
                <a:sym typeface="Courier"/>
              </a:defRPr>
            </a:pPr>
            <a:r>
              <a:rPr sz="2400" b="1" dirty="0"/>
              <a:t>void foo(char *str) {</a:t>
            </a:r>
          </a:p>
          <a:p>
            <a:pPr algn="l">
              <a:defRPr sz="4500">
                <a:solidFill>
                  <a:schemeClr val="accent1"/>
                </a:solidFill>
                <a:latin typeface="Courier"/>
                <a:ea typeface="Courier"/>
                <a:cs typeface="Courier"/>
                <a:sym typeface="Courier"/>
              </a:defRPr>
            </a:pPr>
            <a:r>
              <a:rPr sz="2400" b="1" dirty="0"/>
              <a:t>  char </a:t>
            </a:r>
            <a:r>
              <a:rPr sz="2400" b="1" dirty="0" err="1"/>
              <a:t>buf</a:t>
            </a:r>
            <a:r>
              <a:rPr sz="2400" b="1" dirty="0"/>
              <a:t>[10];</a:t>
            </a:r>
          </a:p>
          <a:p>
            <a:pPr algn="l">
              <a:defRPr sz="4500">
                <a:solidFill>
                  <a:schemeClr val="accent1"/>
                </a:solidFill>
                <a:latin typeface="Courier"/>
                <a:ea typeface="Courier"/>
                <a:cs typeface="Courier"/>
                <a:sym typeface="Courier"/>
              </a:defRPr>
            </a:pPr>
            <a:r>
              <a:rPr sz="2400" b="1" dirty="0"/>
              <a:t>  </a:t>
            </a:r>
            <a:r>
              <a:rPr sz="2400" b="1" dirty="0" err="1"/>
              <a:t>strcpy</a:t>
            </a:r>
            <a:r>
              <a:rPr sz="2400" b="1" dirty="0"/>
              <a:t>(</a:t>
            </a:r>
            <a:r>
              <a:rPr sz="2400" b="1" dirty="0" err="1"/>
              <a:t>buf,str</a:t>
            </a:r>
            <a:r>
              <a:rPr sz="2400" b="1" dirty="0"/>
              <a:t>);</a:t>
            </a:r>
          </a:p>
          <a:p>
            <a:pPr algn="l">
              <a:defRPr sz="4500">
                <a:solidFill>
                  <a:schemeClr val="accent1"/>
                </a:solidFill>
                <a:latin typeface="Courier"/>
                <a:ea typeface="Courier"/>
                <a:cs typeface="Courier"/>
                <a:sym typeface="Courier"/>
              </a:defRPr>
            </a:pPr>
            <a:r>
              <a:rPr sz="2400" b="1" dirty="0"/>
              <a:t>}</a:t>
            </a:r>
          </a:p>
        </p:txBody>
      </p:sp>
      <p:sp>
        <p:nvSpPr>
          <p:cNvPr id="5" name="str = “this is too long”…">
            <a:extLst>
              <a:ext uri="{FF2B5EF4-FFF2-40B4-BE49-F238E27FC236}">
                <a16:creationId xmlns:a16="http://schemas.microsoft.com/office/drawing/2014/main" id="{735195CF-766F-CDAB-9005-DBDA4D1429A3}"/>
              </a:ext>
            </a:extLst>
          </p:cNvPr>
          <p:cNvSpPr txBox="1"/>
          <p:nvPr/>
        </p:nvSpPr>
        <p:spPr>
          <a:xfrm>
            <a:off x="5846175" y="2911525"/>
            <a:ext cx="5507625" cy="20608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520641" indent="-520641" algn="l">
              <a:spcBef>
                <a:spcPts val="500"/>
              </a:spcBef>
              <a:buSzPct val="75000"/>
              <a:buChar char="•"/>
              <a:defRPr>
                <a:solidFill>
                  <a:schemeClr val="accent5"/>
                </a:solidFill>
              </a:defRPr>
            </a:pPr>
            <a:r>
              <a:rPr sz="2400" b="1" dirty="0">
                <a:solidFill>
                  <a:schemeClr val="accent4"/>
                </a:solidFill>
                <a:latin typeface="Courier"/>
                <a:ea typeface="Courier"/>
                <a:cs typeface="Courier"/>
                <a:sym typeface="Courier"/>
              </a:rPr>
              <a:t>str</a:t>
            </a:r>
            <a:r>
              <a:rPr sz="2400" b="1" dirty="0">
                <a:solidFill>
                  <a:schemeClr val="accent4"/>
                </a:solidFill>
              </a:rPr>
              <a:t> = “this is too long”</a:t>
            </a:r>
          </a:p>
          <a:p>
            <a:pPr marL="520641" indent="-520641" algn="l">
              <a:spcBef>
                <a:spcPts val="500"/>
              </a:spcBef>
              <a:buSzPct val="75000"/>
              <a:buChar char="•"/>
              <a:defRPr>
                <a:solidFill>
                  <a:schemeClr val="accent5"/>
                </a:solidFill>
              </a:defRPr>
            </a:pPr>
            <a:r>
              <a:rPr sz="2400" b="1" dirty="0">
                <a:solidFill>
                  <a:schemeClr val="accent4"/>
                </a:solidFill>
                <a:latin typeface="Courier"/>
                <a:ea typeface="Courier"/>
                <a:cs typeface="Courier"/>
                <a:sym typeface="Courier"/>
              </a:rPr>
              <a:t>str</a:t>
            </a:r>
            <a:r>
              <a:rPr sz="2400" b="1" dirty="0">
                <a:solidFill>
                  <a:schemeClr val="accent4"/>
                </a:solidFill>
              </a:rPr>
              <a:t> = “this is too long too”</a:t>
            </a:r>
          </a:p>
          <a:p>
            <a:pPr marL="520641" indent="-520641" algn="l">
              <a:spcBef>
                <a:spcPts val="500"/>
              </a:spcBef>
              <a:buSzPct val="75000"/>
              <a:buChar char="•"/>
              <a:defRPr>
                <a:solidFill>
                  <a:schemeClr val="accent5"/>
                </a:solidFill>
              </a:defRPr>
            </a:pPr>
            <a:r>
              <a:rPr sz="2400" b="1" dirty="0">
                <a:solidFill>
                  <a:schemeClr val="accent4"/>
                </a:solidFill>
                <a:latin typeface="Courier"/>
                <a:ea typeface="Courier"/>
                <a:cs typeface="Courier"/>
                <a:sym typeface="Courier"/>
              </a:rPr>
              <a:t>str</a:t>
            </a:r>
            <a:r>
              <a:rPr sz="2400" b="1" dirty="0">
                <a:solidFill>
                  <a:schemeClr val="accent4"/>
                </a:solidFill>
              </a:rPr>
              <a:t> = “and so is this string”</a:t>
            </a:r>
          </a:p>
        </p:txBody>
      </p:sp>
      <p:sp>
        <p:nvSpPr>
          <p:cNvPr id="6" name="void foo(char *str) {…">
            <a:extLst>
              <a:ext uri="{FF2B5EF4-FFF2-40B4-BE49-F238E27FC236}">
                <a16:creationId xmlns:a16="http://schemas.microsoft.com/office/drawing/2014/main" id="{26F5CAEC-F0F5-DA12-F3DC-0CC27D0CF155}"/>
              </a:ext>
            </a:extLst>
          </p:cNvPr>
          <p:cNvSpPr txBox="1"/>
          <p:nvPr/>
        </p:nvSpPr>
        <p:spPr>
          <a:xfrm>
            <a:off x="1334427" y="2911524"/>
            <a:ext cx="4199867" cy="1621597"/>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l">
              <a:defRPr sz="4500">
                <a:solidFill>
                  <a:schemeClr val="accent1"/>
                </a:solidFill>
                <a:latin typeface="Courier"/>
                <a:ea typeface="Courier"/>
                <a:cs typeface="Courier"/>
                <a:sym typeface="Courier"/>
              </a:defRPr>
            </a:pPr>
            <a:r>
              <a:rPr sz="2400" b="1" dirty="0">
                <a:solidFill>
                  <a:schemeClr val="accent1">
                    <a:lumMod val="60000"/>
                    <a:lumOff val="40000"/>
                  </a:schemeClr>
                </a:solidFill>
              </a:rPr>
              <a:t>void foo(char *str) {</a:t>
            </a:r>
          </a:p>
          <a:p>
            <a:pPr algn="l">
              <a:defRPr sz="4500">
                <a:solidFill>
                  <a:schemeClr val="accent1"/>
                </a:solidFill>
                <a:latin typeface="Courier"/>
                <a:ea typeface="Courier"/>
                <a:cs typeface="Courier"/>
                <a:sym typeface="Courier"/>
              </a:defRPr>
            </a:pPr>
            <a:r>
              <a:rPr sz="2400" b="1" dirty="0">
                <a:solidFill>
                  <a:schemeClr val="accent1">
                    <a:lumMod val="60000"/>
                    <a:lumOff val="40000"/>
                  </a:schemeClr>
                </a:solidFill>
              </a:rPr>
              <a:t>  char </a:t>
            </a:r>
            <a:r>
              <a:rPr sz="2400" b="1" dirty="0" err="1">
                <a:solidFill>
                  <a:schemeClr val="accent1">
                    <a:lumMod val="60000"/>
                    <a:lumOff val="40000"/>
                  </a:schemeClr>
                </a:solidFill>
              </a:rPr>
              <a:t>buf</a:t>
            </a:r>
            <a:r>
              <a:rPr sz="2400" b="1" dirty="0">
                <a:solidFill>
                  <a:schemeClr val="accent1">
                    <a:lumMod val="60000"/>
                    <a:lumOff val="40000"/>
                  </a:schemeClr>
                </a:solidFill>
              </a:rPr>
              <a:t>[10];</a:t>
            </a:r>
          </a:p>
          <a:p>
            <a:pPr algn="l">
              <a:defRPr sz="4500">
                <a:solidFill>
                  <a:schemeClr val="accent1"/>
                </a:solidFill>
                <a:latin typeface="Courier"/>
                <a:ea typeface="Courier"/>
                <a:cs typeface="Courier"/>
                <a:sym typeface="Courier"/>
              </a:defRPr>
            </a:pPr>
            <a:r>
              <a:rPr sz="2400" b="1" dirty="0">
                <a:solidFill>
                  <a:schemeClr val="accent1">
                    <a:lumMod val="60000"/>
                    <a:lumOff val="40000"/>
                  </a:schemeClr>
                </a:solidFill>
              </a:rPr>
              <a:t>  </a:t>
            </a:r>
            <a:r>
              <a:rPr sz="2400" b="1" dirty="0" err="1">
                <a:solidFill>
                  <a:schemeClr val="accent6">
                    <a:lumMod val="60000"/>
                    <a:lumOff val="40000"/>
                  </a:schemeClr>
                </a:solidFill>
              </a:rPr>
              <a:t>str</a:t>
            </a:r>
            <a:r>
              <a:rPr lang="en-US" sz="2400" b="1" dirty="0" err="1">
                <a:solidFill>
                  <a:schemeClr val="accent6">
                    <a:lumMod val="60000"/>
                    <a:lumOff val="40000"/>
                  </a:schemeClr>
                </a:solidFill>
              </a:rPr>
              <a:t>l</a:t>
            </a:r>
            <a:r>
              <a:rPr sz="2400" b="1" dirty="0" err="1">
                <a:solidFill>
                  <a:schemeClr val="accent6">
                    <a:lumMod val="60000"/>
                    <a:lumOff val="40000"/>
                  </a:schemeClr>
                </a:solidFill>
              </a:rPr>
              <a:t>cpy</a:t>
            </a:r>
            <a:r>
              <a:rPr sz="2400" b="1" dirty="0">
                <a:solidFill>
                  <a:schemeClr val="accent1">
                    <a:lumMod val="60000"/>
                    <a:lumOff val="40000"/>
                  </a:schemeClr>
                </a:solidFill>
              </a:rPr>
              <a:t>(buf,str</a:t>
            </a:r>
            <a:r>
              <a:rPr lang="en-US" sz="2400" dirty="0">
                <a:solidFill>
                  <a:schemeClr val="accent1">
                    <a:lumMod val="60000"/>
                    <a:lumOff val="40000"/>
                  </a:schemeClr>
                </a:solidFill>
              </a:rPr>
              <a:t>,</a:t>
            </a:r>
            <a:r>
              <a:rPr lang="en-US" sz="2400" b="1" dirty="0">
                <a:solidFill>
                  <a:schemeClr val="accent6">
                    <a:lumMod val="60000"/>
                    <a:lumOff val="40000"/>
                  </a:schemeClr>
                </a:solidFill>
              </a:rPr>
              <a:t>10</a:t>
            </a:r>
            <a:r>
              <a:rPr sz="2400" b="1" dirty="0">
                <a:solidFill>
                  <a:schemeClr val="accent1">
                    <a:lumMod val="60000"/>
                    <a:lumOff val="40000"/>
                  </a:schemeClr>
                </a:solidFill>
              </a:rPr>
              <a:t>);</a:t>
            </a:r>
          </a:p>
          <a:p>
            <a:pPr algn="l">
              <a:defRPr sz="4500">
                <a:solidFill>
                  <a:schemeClr val="accent1"/>
                </a:solidFill>
                <a:latin typeface="Courier"/>
                <a:ea typeface="Courier"/>
                <a:cs typeface="Courier"/>
                <a:sym typeface="Courier"/>
              </a:defRPr>
            </a:pPr>
            <a:r>
              <a:rPr sz="2400" b="1" dirty="0">
                <a:solidFill>
                  <a:schemeClr val="accent1">
                    <a:lumMod val="60000"/>
                    <a:lumOff val="40000"/>
                  </a:schemeClr>
                </a:solidFill>
              </a:rPr>
              <a:t>}</a:t>
            </a:r>
          </a:p>
        </p:txBody>
      </p:sp>
      <p:sp>
        <p:nvSpPr>
          <p:cNvPr id="7" name="str = “this is too long”…">
            <a:extLst>
              <a:ext uri="{FF2B5EF4-FFF2-40B4-BE49-F238E27FC236}">
                <a16:creationId xmlns:a16="http://schemas.microsoft.com/office/drawing/2014/main" id="{DB0F0553-724F-6283-194E-E0F60E156677}"/>
              </a:ext>
            </a:extLst>
          </p:cNvPr>
          <p:cNvSpPr txBox="1"/>
          <p:nvPr/>
        </p:nvSpPr>
        <p:spPr>
          <a:xfrm>
            <a:off x="5846174" y="2911524"/>
            <a:ext cx="5507625" cy="1784462"/>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520641" indent="-520641" algn="l">
              <a:spcBef>
                <a:spcPts val="500"/>
              </a:spcBef>
              <a:buSzPct val="75000"/>
              <a:buChar char="•"/>
              <a:defRPr>
                <a:solidFill>
                  <a:schemeClr val="accent5"/>
                </a:solidFill>
              </a:defRPr>
            </a:pPr>
            <a:r>
              <a:rPr sz="2400" b="1" dirty="0">
                <a:solidFill>
                  <a:schemeClr val="accent6"/>
                </a:solidFill>
                <a:latin typeface="Courier"/>
                <a:ea typeface="Courier"/>
                <a:cs typeface="Courier"/>
                <a:sym typeface="Courier"/>
              </a:rPr>
              <a:t>str</a:t>
            </a:r>
            <a:r>
              <a:rPr sz="2400" b="1" dirty="0">
                <a:solidFill>
                  <a:schemeClr val="accent6"/>
                </a:solidFill>
              </a:rPr>
              <a:t> = “this is too long”</a:t>
            </a:r>
          </a:p>
          <a:p>
            <a:pPr marL="520641" indent="-520641" algn="l">
              <a:spcBef>
                <a:spcPts val="500"/>
              </a:spcBef>
              <a:buSzPct val="75000"/>
              <a:buChar char="•"/>
              <a:defRPr>
                <a:solidFill>
                  <a:schemeClr val="accent5"/>
                </a:solidFill>
              </a:defRPr>
            </a:pPr>
            <a:r>
              <a:rPr sz="2400" b="1" dirty="0">
                <a:solidFill>
                  <a:schemeClr val="accent6"/>
                </a:solidFill>
                <a:latin typeface="Courier"/>
                <a:ea typeface="Courier"/>
                <a:cs typeface="Courier"/>
                <a:sym typeface="Courier"/>
              </a:rPr>
              <a:t>str</a:t>
            </a:r>
            <a:r>
              <a:rPr sz="2400" b="1" dirty="0">
                <a:solidFill>
                  <a:schemeClr val="accent6"/>
                </a:solidFill>
              </a:rPr>
              <a:t> = “this is too long too”</a:t>
            </a:r>
          </a:p>
          <a:p>
            <a:pPr marL="520641" indent="-520641" algn="l">
              <a:spcBef>
                <a:spcPts val="500"/>
              </a:spcBef>
              <a:buSzPct val="75000"/>
              <a:buChar char="•"/>
              <a:defRPr>
                <a:solidFill>
                  <a:schemeClr val="accent5"/>
                </a:solidFill>
              </a:defRPr>
            </a:pPr>
            <a:r>
              <a:rPr sz="2400" b="1" dirty="0">
                <a:solidFill>
                  <a:schemeClr val="accent6"/>
                </a:solidFill>
                <a:latin typeface="Courier"/>
                <a:ea typeface="Courier"/>
                <a:cs typeface="Courier"/>
                <a:sym typeface="Courier"/>
              </a:rPr>
              <a:t>str</a:t>
            </a:r>
            <a:r>
              <a:rPr sz="2400" b="1" dirty="0">
                <a:solidFill>
                  <a:schemeClr val="accent6"/>
                </a:solidFill>
              </a:rPr>
              <a:t> = “and so is this string”</a:t>
            </a:r>
          </a:p>
        </p:txBody>
      </p:sp>
    </p:spTree>
    <p:extLst>
      <p:ext uri="{BB962C8B-B14F-4D97-AF65-F5344CB8AC3E}">
        <p14:creationId xmlns:p14="http://schemas.microsoft.com/office/powerpoint/2010/main" val="938922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dissolve">
                                      <p:cBhvr>
                                        <p:cTn id="16" dur="500"/>
                                        <p:tgtEl>
                                          <p:spTgt spid="3">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dissolve">
                                      <p:cBhvr>
                                        <p:cTn id="19" dur="500"/>
                                        <p:tgtEl>
                                          <p:spTgt spid="3">
                                            <p:txEl>
                                              <p:pRg st="6" end="6"/>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ssolv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14230</TotalTime>
  <Words>4437</Words>
  <Application>Microsoft Macintosh PowerPoint</Application>
  <PresentationFormat>Widescreen</PresentationFormat>
  <Paragraphs>510</Paragraphs>
  <Slides>47</Slides>
  <Notes>22</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Courier</vt:lpstr>
      <vt:lpstr>Helvetica</vt:lpstr>
      <vt:lpstr>Office Theme</vt:lpstr>
      <vt:lpstr>Secure Systems Engineering and Management</vt:lpstr>
      <vt:lpstr>Readings</vt:lpstr>
      <vt:lpstr>Readings</vt:lpstr>
      <vt:lpstr>Overview</vt:lpstr>
      <vt:lpstr>Scoring System</vt:lpstr>
      <vt:lpstr>Build-it Round</vt:lpstr>
      <vt:lpstr>Break-it Round</vt:lpstr>
      <vt:lpstr>Fix-it Round</vt:lpstr>
      <vt:lpstr>Fix-it Round</vt:lpstr>
      <vt:lpstr>PowerPoint Presentation</vt:lpstr>
      <vt:lpstr>BIBIFI incentives approximate the real world</vt:lpstr>
      <vt:lpstr>Contest problems</vt:lpstr>
      <vt:lpstr>Contest implementation</vt:lpstr>
      <vt:lpstr>Participant demographics</vt:lpstr>
      <vt:lpstr>Submission features</vt:lpstr>
      <vt:lpstr>The Four Core Analyses</vt:lpstr>
      <vt:lpstr>Ship Score Model (Table 5)</vt:lpstr>
      <vt:lpstr>Security Bug Model (Table 7)</vt:lpstr>
      <vt:lpstr>Odds Ratios and Exponential Coefficients</vt:lpstr>
      <vt:lpstr>Break-it Models (Tables 10 and 11)</vt:lpstr>
      <vt:lpstr>Factors That Didn’t Make the Cut</vt:lpstr>
      <vt:lpstr>Model Selection via AIC (new)</vt:lpstr>
      <vt:lpstr>The Iterative Model-Building Process</vt:lpstr>
      <vt:lpstr>What Is Power Analysis?</vt:lpstr>
      <vt:lpstr>How the Paper Uses Power Analysis</vt:lpstr>
      <vt:lpstr>A Different Effect Size: Cohen’s f²</vt:lpstr>
      <vt:lpstr>Pseudo-R² Variants</vt:lpstr>
      <vt:lpstr>Pitfalls avoided</vt:lpstr>
      <vt:lpstr>Survivor Bias in Resilience Scores</vt:lpstr>
      <vt:lpstr>Pitfall: Multiple Models, No Correction</vt:lpstr>
      <vt:lpstr>Mapping to Our Lectures</vt:lpstr>
      <vt:lpstr>Readings</vt:lpstr>
      <vt:lpstr>Approach</vt:lpstr>
      <vt:lpstr>What Is Qualitative Coding?</vt:lpstr>
      <vt:lpstr>PowerPoint Presentation</vt:lpstr>
      <vt:lpstr>How BIBIFI Applied It</vt:lpstr>
      <vt:lpstr>The Codebook</vt:lpstr>
      <vt:lpstr>Why This Approach?</vt:lpstr>
      <vt:lpstr>Vulnerability classes</vt:lpstr>
      <vt:lpstr>Vulnerability classes</vt:lpstr>
      <vt:lpstr>Vulnerability classes</vt:lpstr>
      <vt:lpstr>Vulnerability classes</vt:lpstr>
      <vt:lpstr>Vulnerability classes</vt:lpstr>
      <vt:lpstr>Vulnerability classes</vt:lpstr>
      <vt:lpstr>Summary of data analysis</vt:lpstr>
      <vt:lpstr>Recommendations</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Hicks, Michael W</cp:lastModifiedBy>
  <cp:revision>232</cp:revision>
  <dcterms:created xsi:type="dcterms:W3CDTF">2025-02-03T22:02:42Z</dcterms:created>
  <dcterms:modified xsi:type="dcterms:W3CDTF">2026-02-12T18:31:55Z</dcterms:modified>
</cp:coreProperties>
</file>