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9"/>
  </p:notesMasterIdLst>
  <p:sldIdLst>
    <p:sldId id="2147468953" r:id="rId2"/>
    <p:sldId id="257" r:id="rId3"/>
    <p:sldId id="258" r:id="rId4"/>
    <p:sldId id="259" r:id="rId5"/>
    <p:sldId id="261" r:id="rId6"/>
    <p:sldId id="262" r:id="rId7"/>
    <p:sldId id="264" r:id="rId8"/>
    <p:sldId id="265" r:id="rId9"/>
    <p:sldId id="266" r:id="rId10"/>
    <p:sldId id="267" r:id="rId11"/>
    <p:sldId id="268" r:id="rId12"/>
    <p:sldId id="269" r:id="rId13"/>
    <p:sldId id="335" r:id="rId14"/>
    <p:sldId id="271" r:id="rId15"/>
    <p:sldId id="272" r:id="rId16"/>
    <p:sldId id="2147468954" r:id="rId17"/>
    <p:sldId id="2147468957" r:id="rId18"/>
    <p:sldId id="273" r:id="rId19"/>
    <p:sldId id="274" r:id="rId20"/>
    <p:sldId id="276" r:id="rId21"/>
    <p:sldId id="275" r:id="rId22"/>
    <p:sldId id="277" r:id="rId23"/>
    <p:sldId id="278" r:id="rId24"/>
    <p:sldId id="279" r:id="rId25"/>
    <p:sldId id="280" r:id="rId26"/>
    <p:sldId id="281" r:id="rId27"/>
    <p:sldId id="282" r:id="rId28"/>
    <p:sldId id="283" r:id="rId29"/>
    <p:sldId id="285" r:id="rId30"/>
    <p:sldId id="286" r:id="rId31"/>
    <p:sldId id="287" r:id="rId32"/>
    <p:sldId id="288" r:id="rId33"/>
    <p:sldId id="289" r:id="rId34"/>
    <p:sldId id="290" r:id="rId35"/>
    <p:sldId id="291" r:id="rId36"/>
    <p:sldId id="292" r:id="rId37"/>
    <p:sldId id="296" r:id="rId38"/>
    <p:sldId id="298" r:id="rId39"/>
    <p:sldId id="299" r:id="rId40"/>
    <p:sldId id="300" r:id="rId41"/>
    <p:sldId id="301" r:id="rId42"/>
    <p:sldId id="302" r:id="rId43"/>
    <p:sldId id="303" r:id="rId44"/>
    <p:sldId id="304" r:id="rId45"/>
    <p:sldId id="2147468958" r:id="rId46"/>
    <p:sldId id="331" r:id="rId47"/>
    <p:sldId id="2147468959" r:id="rId48"/>
    <p:sldId id="2147468956" r:id="rId49"/>
    <p:sldId id="305" r:id="rId50"/>
    <p:sldId id="306" r:id="rId51"/>
    <p:sldId id="307" r:id="rId52"/>
    <p:sldId id="308" r:id="rId53"/>
    <p:sldId id="309" r:id="rId54"/>
    <p:sldId id="310" r:id="rId55"/>
    <p:sldId id="311" r:id="rId56"/>
    <p:sldId id="312" r:id="rId57"/>
    <p:sldId id="313" r:id="rId58"/>
    <p:sldId id="2147468955" r:id="rId59"/>
    <p:sldId id="314" r:id="rId60"/>
    <p:sldId id="2147468961" r:id="rId61"/>
    <p:sldId id="2147468960" r:id="rId62"/>
    <p:sldId id="315" r:id="rId63"/>
    <p:sldId id="319" r:id="rId64"/>
    <p:sldId id="320" r:id="rId65"/>
    <p:sldId id="316" r:id="rId66"/>
    <p:sldId id="2147468962" r:id="rId67"/>
    <p:sldId id="321" r:id="rId68"/>
    <p:sldId id="322" r:id="rId69"/>
    <p:sldId id="324" r:id="rId70"/>
    <p:sldId id="325" r:id="rId71"/>
    <p:sldId id="293" r:id="rId72"/>
    <p:sldId id="294" r:id="rId73"/>
    <p:sldId id="295" r:id="rId74"/>
    <p:sldId id="326" r:id="rId75"/>
    <p:sldId id="327" r:id="rId76"/>
    <p:sldId id="333" r:id="rId77"/>
    <p:sldId id="334" r:id="rId7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E9F3"/>
    <a:srgbClr val="DAEC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0" autoAdjust="0"/>
    <p:restoredTop sz="73333" autoAdjust="0"/>
  </p:normalViewPr>
  <p:slideViewPr>
    <p:cSldViewPr snapToGrid="0" snapToObjects="1">
      <p:cViewPr varScale="1">
        <p:scale>
          <a:sx n="123" d="100"/>
          <a:sy n="123" d="100"/>
        </p:scale>
        <p:origin x="304"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3/29/26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lecture focuses on what happens after software is deployed. Once systems are live, organizations must detect, contain, eradicate, and recover from attacks. We’ll briefly frame the NIST incident lifecycle, then dive deep into detection — particularly intrusion detection systems — and the people and processes that operate them (SOCs). We’ll close with the project, which has you using Zeek and Suricata hands-on.</a:t>
            </a:r>
          </a:p>
        </p:txBody>
      </p:sp>
      <p:sp>
        <p:nvSpPr>
          <p:cNvPr id="4" name="Slide Number Placeholder 3"/>
          <p:cNvSpPr>
            <a:spLocks noGrp="1"/>
          </p:cNvSpPr>
          <p:nvPr>
            <p:ph type="sldNum" sz="quarter" idx="10"/>
          </p:nvPr>
        </p:nvSpPr>
        <p:spPr/>
        <p:txBody>
          <a:bodyPr/>
          <a:lstStyle/>
          <a:p>
            <a:fld id="{18BDFEC3-8487-43E8-A154-7C12CBC1FFF2}" type="slidenum">
              <a:rPr lang="en-US"/>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Remarkably, the challenges Denning identified in 1987 are still central challenges of IDS. The base-rate problem is mathematical — we’ll see Sommer and Paxson formalize this in 2010 and Alahmadi et al. confirm it operationally in 2022. Training poisoning and slow evasion are adversarial challenges that any statistical approach faces. The fact that these are still open problems after nearly 40 years speaks to the fundamental difficulty of intrusion detection.</a:t>
            </a:r>
          </a:p>
        </p:txBody>
      </p:sp>
      <p:sp>
        <p:nvSpPr>
          <p:cNvPr id="4" name="Slide Number Placeholder 3"/>
          <p:cNvSpPr>
            <a:spLocks noGrp="1"/>
          </p:cNvSpPr>
          <p:nvPr>
            <p:ph type="sldNum" sz="quarter" idx="10"/>
          </p:nvPr>
        </p:nvSpPr>
        <p:spPr/>
        <p:txBody>
          <a:bodyPr/>
          <a:lstStyle/>
          <a:p>
            <a:fld id="{18BDFEC3-8487-43E8-A154-7C12CBC1FFF2}" type="slidenum">
              <a:rPr lang="en-US"/>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Denning’s model focused on host audit trails — log entries from individual computers. Heberlein’s Network Security Monitor (NSM), described in his 1990 paper “A Network Security Monitor,” was the first system to apply intrusion detection to network traffic. This was a fundamental shift: instead of monitoring what’s happening on each individual host, you monitor the traffic flowing between hosts. This provides a different vantage point — you can see lateral movement, C2 communication, and exfiltration that no single host would see. Every network IDS today, including Zeek and Suricata, descends from this idea.</a:t>
            </a:r>
          </a:p>
          <a:p>
            <a:pPr marL="0" lvl="0" indent="0">
              <a:buNone/>
            </a:pPr>
            <a:endParaRPr dirty="0"/>
          </a:p>
          <a:p>
            <a:pPr marL="0" lvl="0" indent="0">
              <a:buNone/>
            </a:pPr>
            <a:r>
              <a:rPr dirty="0"/>
              <a:t>Reference: T. Heberlein et al., “A Network Security Monitor,” IEEE S&amp;P, 1990.</a:t>
            </a:r>
          </a:p>
        </p:txBody>
      </p:sp>
      <p:sp>
        <p:nvSpPr>
          <p:cNvPr id="4" name="Slide Number Placeholder 3"/>
          <p:cNvSpPr>
            <a:spLocks noGrp="1"/>
          </p:cNvSpPr>
          <p:nvPr>
            <p:ph type="sldNum" sz="quarter" idx="10"/>
          </p:nvPr>
        </p:nvSpPr>
        <p:spPr/>
        <p:txBody>
          <a:bodyPr/>
          <a:lstStyle/>
          <a:p>
            <a:fld id="{18BDFEC3-8487-43E8-A154-7C12CBC1FFF2}" type="slidenum">
              <a:rPr lang="en-US"/>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F7774-9311-B986-BB81-A2FCA81A5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05779-F810-5046-ED45-6815908C2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E6A70-2D90-4A37-46AB-48386805F31A}"/>
              </a:ext>
            </a:extLst>
          </p:cNvPr>
          <p:cNvSpPr>
            <a:spLocks noGrp="1"/>
          </p:cNvSpPr>
          <p:nvPr>
            <p:ph type="body" idx="1"/>
          </p:nvPr>
        </p:nvSpPr>
        <p:spPr/>
        <p:txBody>
          <a:bodyPr/>
          <a:lstStyle/>
          <a:p>
            <a:pPr marL="0" lvl="0" indent="0">
              <a:buNone/>
            </a:pPr>
            <a:endParaRPr dirty="0"/>
          </a:p>
        </p:txBody>
      </p:sp>
      <p:sp>
        <p:nvSpPr>
          <p:cNvPr id="4" name="Slide Number Placeholder 3">
            <a:extLst>
              <a:ext uri="{FF2B5EF4-FFF2-40B4-BE49-F238E27FC236}">
                <a16:creationId xmlns:a16="http://schemas.microsoft.com/office/drawing/2014/main" id="{BAE723FE-72E7-DDC3-7D97-43552C65F602}"/>
              </a:ext>
            </a:extLst>
          </p:cNvPr>
          <p:cNvSpPr>
            <a:spLocks noGrp="1"/>
          </p:cNvSpPr>
          <p:nvPr>
            <p:ph type="sldNum" sz="quarter" idx="10"/>
          </p:nvPr>
        </p:nvSpPr>
        <p:spPr/>
        <p:txBody>
          <a:bodyPr/>
          <a:lstStyle/>
          <a:p>
            <a:fld id="{18BDFEC3-8487-43E8-A154-7C12CBC1FFF2}" type="slidenum">
              <a:rPr lang="en-US"/>
              <a:t>13</a:t>
            </a:fld>
            <a:endParaRPr lang="en-US"/>
          </a:p>
        </p:txBody>
      </p:sp>
    </p:spTree>
    <p:extLst>
      <p:ext uri="{BB962C8B-B14F-4D97-AF65-F5344CB8AC3E}">
        <p14:creationId xmlns:p14="http://schemas.microsoft.com/office/powerpoint/2010/main" val="2654853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1998 saw two landmark network IDS tools emerge with fundamentally different philosophies. Snort made signature-based network IDS accessible and affordable — its rule language became an industry standard. Bro (renamed Zeek in 2018) took a different path: rather than just alerting on known attacks, it produced comprehensive logs of all network activity and provided a scripting language for custom analysis. These two philosophies — signature matching vs. network visibility — remain the fundamental divide in network security monitoring. Suricata (2010) later combined elements of both: Snort-compatible signatures with Zeek-style protocol logging.</a:t>
            </a:r>
          </a:p>
        </p:txBody>
      </p:sp>
      <p:sp>
        <p:nvSpPr>
          <p:cNvPr id="4" name="Slide Number Placeholder 3"/>
          <p:cNvSpPr>
            <a:spLocks noGrp="1"/>
          </p:cNvSpPr>
          <p:nvPr>
            <p:ph type="sldNum" sz="quarter" idx="10"/>
          </p:nvPr>
        </p:nvSpPr>
        <p:spPr/>
        <p:txBody>
          <a:bodyPr/>
          <a:lstStyle/>
          <a:p>
            <a:fld id="{18BDFEC3-8487-43E8-A154-7C12CBC1FFF2}" type="slidenum">
              <a:rPr lang="en-US"/>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1998-99 DARPA Intrusion Detection Evaluation, conducted by MIT Lincoln Labs, was a well-intentioned effort to create a standard benchmark for IDS testing. They built a simulated Air Force network, generated background traffic, and injected known attacks. Most IDS papers from 1999 through the 2010s used this dataset (or the derived KDD Cup 1999 dataset) for evaluation. However, John McHugh’s 2000 critique demonstrated serious problems: the synthetic traffic didn’t resemble real network traffic, the attack-to-normal ratio was unrealistic, and results on this dataset didn’t predict real-world performance. This dataset’s flaws are directly cited by Sommer and Paxson in their 2010 critique of ML-based IDS. The lesson: evaluation methodology matters as much as the detection algorithm.</a:t>
            </a:r>
          </a:p>
          <a:p>
            <a:pPr marL="0" lvl="0" indent="0">
              <a:buNone/>
            </a:pPr>
            <a:endParaRPr/>
          </a:p>
          <a:p>
            <a:pPr marL="0" lvl="0" indent="0">
              <a:buNone/>
            </a:pPr>
            <a:r>
              <a:t>Reference: J. McHugh, “Testing Intrusion Detection Systems: A Critique of the 1998 and 1999 DARPA Intrusion Detection System Evaluations,” ACM TISSEC, 2000.</a:t>
            </a:r>
          </a:p>
        </p:txBody>
      </p:sp>
      <p:sp>
        <p:nvSpPr>
          <p:cNvPr id="4" name="Slide Number Placeholder 3"/>
          <p:cNvSpPr>
            <a:spLocks noGrp="1"/>
          </p:cNvSpPr>
          <p:nvPr>
            <p:ph type="sldNum" sz="quarter" idx="10"/>
          </p:nvPr>
        </p:nvSpPr>
        <p:spPr/>
        <p:txBody>
          <a:bodyPr/>
          <a:lstStyle/>
          <a:p>
            <a:fld id="{18BDFEC3-8487-43E8-A154-7C12CBC1FFF2}" type="slidenum">
              <a:rPr lang="en-US"/>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Detection is not a single tool but a layered defense. Each layer provides different visibility. Network tools see traffic patterns. Endpoint tools see process behavior. Application tools see request-level activity. SIEMs aggregate and correlate across all layers. We’ll touch on each, then go deep on network-based detection with Zeek and Suricata.</a:t>
            </a:r>
          </a:p>
        </p:txBody>
      </p:sp>
      <p:sp>
        <p:nvSpPr>
          <p:cNvPr id="4" name="Slide Number Placeholder 3"/>
          <p:cNvSpPr>
            <a:spLocks noGrp="1"/>
          </p:cNvSpPr>
          <p:nvPr>
            <p:ph type="sldNum" sz="quarter" idx="10"/>
          </p:nvPr>
        </p:nvSpPr>
        <p:spPr/>
        <p:txBody>
          <a:bodyPr/>
          <a:lstStyle/>
          <a:p>
            <a:fld id="{18BDFEC3-8487-43E8-A154-7C12CBC1FFF2}" type="slidenum">
              <a:rPr lang="en-US"/>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SIEMs are the central nervous system of security operations. They ingest logs from everywhere — endpoint agents, network devices, cloud APIs, applications — normalize them into a common format, and apply correlation rules to detect threats. A single suspicious login might not be noteworthy, but a failed login followed by a successful login from a different country followed by privilege escalation is a pattern the SIEM can catch. Note how Denning’s concept of correlating multiple metrics across subjects and objects is exactly what SIEM correlation rules do.</a:t>
            </a:r>
          </a:p>
        </p:txBody>
      </p:sp>
      <p:sp>
        <p:nvSpPr>
          <p:cNvPr id="4" name="Slide Number Placeholder 3"/>
          <p:cNvSpPr>
            <a:spLocks noGrp="1"/>
          </p:cNvSpPr>
          <p:nvPr>
            <p:ph type="sldNum" sz="quarter" idx="10"/>
          </p:nvPr>
        </p:nvSpPr>
        <p:spPr/>
        <p:txBody>
          <a:bodyPr/>
          <a:lstStyle/>
          <a:p>
            <a:fld id="{18BDFEC3-8487-43E8-A154-7C12CBC1FFF2}" type="slidenum">
              <a:rPr lang="en-US"/>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Diagram showing data flow. Left side: four source boxes (Network Security Devices, Host Security Devices, Server Logs, Contextual Data) each with arrows pointing to “Collectors” in the middle. Collectors feed into SIEM Engine on the right, which performs Normalization → Correlation → Alarm → Prioritization → Reporting.]</a:t>
            </a:r>
          </a:p>
          <a:p>
            <a:pPr marL="0" lvl="0" indent="0">
              <a:buNone/>
            </a:pPr>
            <a:endParaRPr lang="en-US" dirty="0"/>
          </a:p>
          <a:p>
            <a:pPr marL="0" lvl="0" indent="0">
              <a:buNone/>
            </a:pPr>
            <a:r>
              <a:rPr dirty="0"/>
              <a:t>Data sources feed into collectors, which gather and forward logs. The SIEM engine normalizes logs into a common schema, applies correlation rules to link related events, generates alarms, prioritizes them based on severity and context, and provides reporting dashboards. The quality of correlation rules is critical — poorly written rules generate noise, well-crafted rules surface real threats.</a:t>
            </a:r>
          </a:p>
        </p:txBody>
      </p:sp>
      <p:sp>
        <p:nvSpPr>
          <p:cNvPr id="4" name="Slide Number Placeholder 3"/>
          <p:cNvSpPr>
            <a:spLocks noGrp="1"/>
          </p:cNvSpPr>
          <p:nvPr>
            <p:ph type="sldNum" sz="quarter" idx="10"/>
          </p:nvPr>
        </p:nvSpPr>
        <p:spPr/>
        <p:txBody>
          <a:bodyPr/>
          <a:lstStyle/>
          <a:p>
            <a:fld id="{18BDFEC3-8487-43E8-A154-7C12CBC1FFF2}" type="slidenum">
              <a:rPr lang="en-US"/>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decision of what to log involves a trade-off between visibility and volume/cost. Logging everything is expensive and creates noise. Logging too little means missing attacks. These categories represent the minimum that most security teams consider essential. DNS queries are particularly valuable because almost all malware needs DNS to reach command-and-control servers, and DNS tunneling is a common exfiltration technique.</a:t>
            </a:r>
          </a:p>
        </p:txBody>
      </p:sp>
      <p:sp>
        <p:nvSpPr>
          <p:cNvPr id="4" name="Slide Number Placeholder 3"/>
          <p:cNvSpPr>
            <a:spLocks noGrp="1"/>
          </p:cNvSpPr>
          <p:nvPr>
            <p:ph type="sldNum" sz="quarter" idx="10"/>
          </p:nvPr>
        </p:nvSpPr>
        <p:spPr/>
        <p:txBody>
          <a:bodyPr/>
          <a:lstStyle/>
          <a:p>
            <a:fld id="{18BDFEC3-8487-43E8-A154-7C12CBC1FFF2}" type="slidenum">
              <a:rPr lang="en-US"/>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EDR represents Denning’s anomaly detection concept applied to endpoints, though modern EDR uses more sophisticated behavioral models than her original statistical approaches.</a:t>
            </a:r>
          </a:p>
          <a:p>
            <a:pPr marL="0" lvl="0" indent="0">
              <a:buNone/>
            </a:pPr>
            <a:endParaRPr lang="en-US" dirty="0"/>
          </a:p>
          <a:p>
            <a:pPr marL="0" lvl="0" indent="0">
              <a:buNone/>
            </a:pPr>
            <a:r>
              <a:rPr dirty="0"/>
              <a:t>EDR move</a:t>
            </a:r>
            <a:r>
              <a:rPr lang="en-US" dirty="0"/>
              <a:t>s</a:t>
            </a:r>
            <a:r>
              <a:rPr dirty="0"/>
              <a:t> beyond traditional antivirus by monitoring behavior rather than just matching file signatures. If a Word document spawns PowerShell which downloads a binary from the internet and creates a scheduled task — that behavioral chain is suspicious regardless of whether any individual component matches a known malware signature. EDR also records detailed telemetry, which is invaluable for post-incident investigation. </a:t>
            </a:r>
            <a:endParaRPr lang="en-US" dirty="0"/>
          </a:p>
          <a:p>
            <a:pPr marL="0" lvl="0" indent="0">
              <a:buNone/>
            </a:pPr>
            <a:endParaRPr lang="en-US" dirty="0"/>
          </a:p>
        </p:txBody>
      </p:sp>
      <p:sp>
        <p:nvSpPr>
          <p:cNvPr id="4" name="Slide Number Placeholder 3"/>
          <p:cNvSpPr>
            <a:spLocks noGrp="1"/>
          </p:cNvSpPr>
          <p:nvPr>
            <p:ph type="sldNum" sz="quarter" idx="10"/>
          </p:nvPr>
        </p:nvSpPr>
        <p:spPr/>
        <p:txBody>
          <a:bodyPr/>
          <a:lstStyle/>
          <a:p>
            <a:fld id="{18BDFEC3-8487-43E8-A154-7C12CBC1FFF2}" type="slidenum">
              <a:rPr lang="en-US"/>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Circular diagram showing six phases: Preparation → Detection &amp; Analysis → Containment → Eradication → Recovery → Lessons Learned, with arrows connecting each phase in a cycle and a feedback arrow from Lessons Learned back to Preparation.]</a:t>
            </a:r>
          </a:p>
          <a:p>
            <a:pPr marL="0" lvl="0" indent="0">
              <a:buNone/>
            </a:pPr>
            <a:endParaRPr lang="en-US" dirty="0"/>
          </a:p>
          <a:p>
            <a:pPr marL="0" lvl="0" indent="0">
              <a:buNone/>
            </a:pPr>
            <a:r>
              <a:rPr dirty="0"/>
              <a:t>The NIST Computer Security Incident Handling Guide (SP 800-61) defines the standard framework for incident response. It has six phases forming a cycle. This is the framework used by most organizations and referenced in certifications like CISSP and GCIH.</a:t>
            </a:r>
          </a:p>
        </p:txBody>
      </p:sp>
      <p:sp>
        <p:nvSpPr>
          <p:cNvPr id="4" name="Slide Number Placeholder 3"/>
          <p:cNvSpPr>
            <a:spLocks noGrp="1"/>
          </p:cNvSpPr>
          <p:nvPr>
            <p:ph type="sldNum" sz="quarter" idx="10"/>
          </p:nvPr>
        </p:nvSpPr>
        <p:spPr/>
        <p:txBody>
          <a:bodyPr/>
          <a:lstStyle/>
          <a:p>
            <a:fld id="{18BDFEC3-8487-43E8-A154-7C12CBC1FFF2}" type="slidenum">
              <a:rPr lang="en-US"/>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XDR is the evolution of EDR. Where EDR sees one endpoint at a time, XDR correlates across the whole environment. A phishing email (email telemetry) delivers a malicious attachment (endpoint telemetry) that connects to a C2 server (network telemetry) and moves laterally (identity + endpoint telemetry). XDR links these into a single incident rather than five separate alerts.</a:t>
            </a:r>
            <a:endParaRPr lang="en-US" dirty="0"/>
          </a:p>
          <a:p>
            <a:pPr marL="0" lvl="0" indent="0">
              <a:buNone/>
            </a:pPr>
            <a:endParaRPr lang="en-US" dirty="0"/>
          </a:p>
          <a:p>
            <a:pPr marL="0" lvl="0" indent="0">
              <a:buNone/>
            </a:pPr>
            <a:r>
              <a:rPr lang="en-US" dirty="0"/>
              <a:t>A SIEM correlates </a:t>
            </a:r>
            <a:r>
              <a:rPr lang="en-US" b="1" dirty="0"/>
              <a:t>alerts from heterogeneous tools</a:t>
            </a:r>
            <a:r>
              <a:rPr lang="en-US" dirty="0"/>
              <a:t> that were built independently and don't share data models. </a:t>
            </a:r>
          </a:p>
          <a:p>
            <a:pPr marL="0" lvl="0" indent="0">
              <a:buNone/>
            </a:pPr>
            <a:r>
              <a:rPr lang="en-US" dirty="0"/>
              <a:t>XDR, at least in its idealized form, correlates </a:t>
            </a:r>
            <a:r>
              <a:rPr lang="en-US" b="1" dirty="0"/>
              <a:t>raw telemetry from an integrated suite</a:t>
            </a:r>
            <a:r>
              <a:rPr lang="en-US" dirty="0"/>
              <a:t> where the data models are designed to work together. </a:t>
            </a:r>
          </a:p>
          <a:p>
            <a:pPr marL="0" lvl="0" indent="0">
              <a:buNone/>
            </a:pPr>
            <a:endParaRPr lang="en-US" dirty="0"/>
          </a:p>
          <a:p>
            <a:pPr marL="0" lvl="0" indent="0">
              <a:buNone/>
            </a:pPr>
            <a:r>
              <a:rPr lang="en-US" b="1" dirty="0"/>
              <a:t>XDR vs. SIEM is partly a build-vs-buy tension.</a:t>
            </a:r>
            <a:r>
              <a:rPr lang="en-US" dirty="0"/>
              <a:t> A mature organization with diverse best-of-breed tools (separate endpoint, network, email, cloud security vendors) may need a SIEM to aggregate across them</a:t>
            </a:r>
            <a:endParaRPr dirty="0"/>
          </a:p>
        </p:txBody>
      </p:sp>
      <p:sp>
        <p:nvSpPr>
          <p:cNvPr id="4" name="Slide Number Placeholder 3"/>
          <p:cNvSpPr>
            <a:spLocks noGrp="1"/>
          </p:cNvSpPr>
          <p:nvPr>
            <p:ph type="sldNum" sz="quarter" idx="10"/>
          </p:nvPr>
        </p:nvSpPr>
        <p:spPr/>
        <p:txBody>
          <a:bodyPr/>
          <a:lstStyle/>
          <a:p>
            <a:fld id="{18BDFEC3-8487-43E8-A154-7C12CBC1FFF2}" type="slidenum">
              <a:rPr lang="en-US"/>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Network-based detection provides visibility that endpoint tools can’t. It sees lateral movement between machines, command-and-control beaconing, data exfiltration, and network reconnaissance. Signature-based tools match known patterns quickly. Traffic analysis tools look at metadata and behavior. DNS monitoring is particularly effective because DNS is used by virtually all network communication and is often overlooked by attackers. We’ll go into Zeek and Suricata in detail shortly.</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Two side-by-side network diagrams. Left: IDS — a switch with a mirror/span port sending a copy of traffic to the IDS sensor; traffic flows normally regardless of IDS verdict. Right: IPS — sensor sits inline between the switch and the rest of the network; traffic must pass through the IPS, which can drop malicious packets.]</a:t>
            </a:r>
          </a:p>
          <a:p>
            <a:pPr marL="0" lvl="0" indent="0">
              <a:buNone/>
            </a:pPr>
            <a:endParaRPr lang="en-US" dirty="0"/>
          </a:p>
          <a:p>
            <a:pPr marL="0" lvl="0" indent="0">
              <a:buNone/>
            </a:pPr>
            <a:r>
              <a:rPr lang="en-US" dirty="0"/>
              <a:t>Comparison in terms of Position Action Latency Risk</a:t>
            </a:r>
          </a:p>
          <a:p>
            <a:pPr marL="0" lvl="0" indent="0">
              <a:buNone/>
            </a:pPr>
            <a:endParaRPr lang="en-US" dirty="0"/>
          </a:p>
          <a:p>
            <a:pPr marL="0" lvl="0" indent="0">
              <a:buNone/>
            </a:pPr>
            <a:r>
              <a:rPr dirty="0"/>
              <a:t>IDS and IPS represent different trade-offs. IDS is passive — it sees a copy of traffic and generates alerts but cannot stop attacks in real time. IPS sits inline and can actively block malicious traffic, but this introduces the risk of blocking legitimate traffic (false positives become service outages). Many organizations run both: IDS for broad monitoring, IPS at critical choke points with high-confidence rules.</a:t>
            </a:r>
          </a:p>
        </p:txBody>
      </p:sp>
      <p:sp>
        <p:nvSpPr>
          <p:cNvPr id="4" name="Slide Number Placeholder 3"/>
          <p:cNvSpPr>
            <a:spLocks noGrp="1"/>
          </p:cNvSpPr>
          <p:nvPr>
            <p:ph type="sldNum" sz="quarter" idx="10"/>
          </p:nvPr>
        </p:nvSpPr>
        <p:spPr/>
        <p:txBody>
          <a:bodyPr/>
          <a:lstStyle/>
          <a:p>
            <a:fld id="{18BDFEC3-8487-43E8-A154-7C12CBC1FFF2}" type="slidenum">
              <a:rPr lang="en-US"/>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Vulnerability scanning is proactive detection — finding weaknesses before attackers do, which maps to the Preparation phase of the NIST lifecycle. Traditional AV is increasingly seen as a baseline rather than sufficient protection. CSPM addresses a growing problem: cloud misconfigurations are a leading cause of breaches.</a:t>
            </a:r>
          </a:p>
        </p:txBody>
      </p:sp>
      <p:sp>
        <p:nvSpPr>
          <p:cNvPr id="4" name="Slide Number Placeholder 3"/>
          <p:cNvSpPr>
            <a:spLocks noGrp="1"/>
          </p:cNvSpPr>
          <p:nvPr>
            <p:ph type="sldNum" sz="quarter" idx="10"/>
          </p:nvPr>
        </p:nvSpPr>
        <p:spPr/>
        <p:txBody>
          <a:bodyPr/>
          <a:lstStyle/>
          <a:p>
            <a:fld id="{18BDFEC3-8487-43E8-A154-7C12CBC1FFF2}" type="slidenum">
              <a:rPr lang="en-US"/>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Diagram showing MITRE ATT&amp;CK matrix snippet — a grid with Tactics as columns (Initial Access, Execution, Persistence, Privilege Escalation, …) and Techniques as rows under each. Some cells are highlighted in red to show “coverage” and some in gray for “gaps.”]</a:t>
            </a:r>
          </a:p>
          <a:p>
            <a:pPr marL="0" lvl="0" indent="0">
              <a:buNone/>
            </a:pPr>
            <a:endParaRPr lang="en-US" dirty="0"/>
          </a:p>
          <a:p>
            <a:pPr marL="0" lvl="0" indent="0">
              <a:buNone/>
            </a:pPr>
            <a:r>
              <a:rPr dirty="0"/>
              <a:t>Threat intelligence provides context: who is attacking, how, and what to look for. STIX (Structured Threat Information </a:t>
            </a:r>
            <a:r>
              <a:rPr dirty="0" err="1"/>
              <a:t>eXpression</a:t>
            </a:r>
            <a:r>
              <a:rPr dirty="0"/>
              <a:t>) and TAXII (Trusted Automated </a:t>
            </a:r>
            <a:r>
              <a:rPr dirty="0" err="1"/>
              <a:t>eXchange</a:t>
            </a:r>
            <a:r>
              <a:rPr dirty="0"/>
              <a:t> of Intelligence Information) are standards for sharing indicators of compromise. MITRE ATT&amp;CK is a knowledge base of adversary tactics and techniques that has become the standard framework for evaluating detection coverage. Organizations map their detections to ATT&amp;CK to identify gaps.</a:t>
            </a:r>
          </a:p>
        </p:txBody>
      </p:sp>
      <p:sp>
        <p:nvSpPr>
          <p:cNvPr id="4" name="Slide Number Placeholder 3"/>
          <p:cNvSpPr>
            <a:spLocks noGrp="1"/>
          </p:cNvSpPr>
          <p:nvPr>
            <p:ph type="sldNum" sz="quarter" idx="10"/>
          </p:nvPr>
        </p:nvSpPr>
        <p:spPr/>
        <p:txBody>
          <a:bodyPr/>
          <a:lstStyle/>
          <a:p>
            <a:fld id="{18BDFEC3-8487-43E8-A154-7C12CBC1FFF2}" type="slidenum">
              <a:rPr lang="en-US"/>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We’ll discuss these two papers together because they tell a connected story. Sommer and Paxson (Paxson is the creator of Zeek) wrote a devastating 2010 critique explaining why ML had failed to gain traction in operational IDS despite 20+ years of academic research. Twelve years later, Alahmadi et al. interviewed real SOC analysts and found the same fundamental problems persisting. Where Sommer &amp; Paxson provide the theoretical framework, Alahmadi et al. provide the ground truth from practitioners. Together, they paint a comprehensive picture of why intrusion detection remains so hard.</a:t>
            </a:r>
          </a:p>
          <a:p>
            <a:pPr marL="0" lvl="0" indent="0">
              <a:buNone/>
            </a:pPr>
            <a:endParaRPr lang="en-US" dirty="0"/>
          </a:p>
          <a:p>
            <a:pPr marL="0" lvl="0" indent="0">
              <a:buNone/>
            </a:pPr>
            <a:r>
              <a:rPr lang="en-US" dirty="0"/>
              <a:t>References: </a:t>
            </a:r>
          </a:p>
          <a:p>
            <a:pPr marL="0" lvl="0" indent="0">
              <a:buNone/>
            </a:pPr>
            <a:r>
              <a:rPr lang="en-US" dirty="0"/>
              <a:t>- R. Sommer and V. Paxson, “Outside the Closed World: On Using Machine Learning for Network Intrusion Detection,” IEEE S&amp;P, 2010. </a:t>
            </a:r>
          </a:p>
          <a:p>
            <a:pPr marL="0" lvl="0" indent="0">
              <a:buNone/>
            </a:pPr>
            <a:r>
              <a:rPr lang="en-US" dirty="0"/>
              <a:t>- B. Alahmadi, L. Axon, I. Martinovic, “99% False Positives: A Qualitative Study of SOC Analysts’ Perspectives on Security Alarms,” USENIX Security, 2022.</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28</a:t>
            </a:fld>
            <a:endParaRPr lang="en-US"/>
          </a:p>
        </p:txBody>
      </p:sp>
    </p:spTree>
    <p:extLst>
      <p:ext uri="{BB962C8B-B14F-4D97-AF65-F5344CB8AC3E}">
        <p14:creationId xmlns:p14="http://schemas.microsoft.com/office/powerpoint/2010/main" val="2799996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Sommer &amp; Paxson (2010) formalized this as the core mathematical challenge. When the base rate of attacks is extremely low (which it is in real traffic), even tiny false positive rates produce overwhelming numbers of false alarms. This cannot be solved by algorithmic improvement alone — it’s a fundamental property of rare-event detection. Denning flagged this same issue in 1987.</a:t>
            </a:r>
          </a:p>
        </p:txBody>
      </p:sp>
      <p:sp>
        <p:nvSpPr>
          <p:cNvPr id="4" name="Slide Number Placeholder 3"/>
          <p:cNvSpPr>
            <a:spLocks noGrp="1"/>
          </p:cNvSpPr>
          <p:nvPr>
            <p:ph type="sldNum" sz="quarter" idx="10"/>
          </p:nvPr>
        </p:nvSpPr>
        <p:spPr/>
        <p:txBody>
          <a:bodyPr/>
          <a:lstStyle/>
          <a:p>
            <a:fld id="{18BDFEC3-8487-43E8-A154-7C12CBC1FFF2}" type="slidenum">
              <a:rPr lang="en-US"/>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Alahmadi et al.’s 2022 interviews confirm that the base-rate problem Sommer &amp; Paxson identified theoretically is exactly what analysts experience in practice. The numbers are staggering: some SOCs receive over 100,000 alerts daily. The paper also reveals an important nuance we’ll explore next: most of what analysts call “false positives” aren’t actually false in the traditional sense.</a:t>
            </a:r>
          </a:p>
        </p:txBody>
      </p:sp>
      <p:sp>
        <p:nvSpPr>
          <p:cNvPr id="4" name="Slide Number Placeholder 3"/>
          <p:cNvSpPr>
            <a:spLocks noGrp="1"/>
          </p:cNvSpPr>
          <p:nvPr>
            <p:ph type="sldNum" sz="quarter" idx="10"/>
          </p:nvPr>
        </p:nvSpPr>
        <p:spPr/>
        <p:txBody>
          <a:bodyPr/>
          <a:lstStyle/>
          <a:p>
            <a:fld id="{18BDFEC3-8487-43E8-A154-7C12CBC1FFF2}" type="slidenum">
              <a:rPr lang="en-US"/>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Decision tree diagram. An “Alarm” branches into “True alarm” (the detected condition is real) and “False alarm” (the boy who cried wolf — no real event). “True alarm” further branches into “Actionable threat” and “Benign trigger” (real condition, but organization chooses to ignore it, e.g., vulnerable Java version on legacy system).]</a:t>
            </a:r>
          </a:p>
          <a:p>
            <a:pPr marL="0" lvl="0" indent="0">
              <a:buNone/>
            </a:pPr>
            <a:endParaRPr lang="en-US" dirty="0"/>
          </a:p>
          <a:p>
            <a:pPr marL="0" lvl="0" indent="0">
              <a:buNone/>
            </a:pPr>
            <a:r>
              <a:rPr dirty="0"/>
              <a:t>A crucial distinction from Alahmadi et al.: most of what analysts call “false positives” are actually benign triggers — the tool correctly identified a real condition (e.g., an outdated Java version), but the organization knowingly accepts that risk. One analyst explained: “Snort signatures, we have particularly noisy ones — they’re always identifying vulnerable versions of Java, but a lot of companies have a lot of vulnerable versions of Java, so we get a massive influx of it.” The signature fires correctly, but the alarm is noise. This distinction matters for evaluating tool quality — the technology isn’t wrong, but it lacks organizational context.</a:t>
            </a:r>
          </a:p>
        </p:txBody>
      </p:sp>
      <p:sp>
        <p:nvSpPr>
          <p:cNvPr id="4" name="Slide Number Placeholder 3"/>
          <p:cNvSpPr>
            <a:spLocks noGrp="1"/>
          </p:cNvSpPr>
          <p:nvPr>
            <p:ph type="sldNum" sz="quarter" idx="10"/>
          </p:nvPr>
        </p:nvSpPr>
        <p:spPr/>
        <p:txBody>
          <a:bodyPr/>
          <a:lstStyle/>
          <a:p>
            <a:fld id="{18BDFEC3-8487-43E8-A154-7C12CBC1FFF2}" type="slidenum">
              <a:rPr lang="en-US"/>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Sommer &amp; Paxson (2010) identified the semantic gap as a fundamental problem: the difference between statistical deviation and actionable security information. An ML system can tell you something is unusual, but not why it matters or what to do about it.</a:t>
            </a:r>
          </a:p>
        </p:txBody>
      </p:sp>
      <p:sp>
        <p:nvSpPr>
          <p:cNvPr id="4" name="Slide Number Placeholder 3"/>
          <p:cNvSpPr>
            <a:spLocks noGrp="1"/>
          </p:cNvSpPr>
          <p:nvPr>
            <p:ph type="sldNum" sz="quarter" idx="10"/>
          </p:nvPr>
        </p:nvSpPr>
        <p:spPr/>
        <p:txBody>
          <a:bodyPr/>
          <a:lstStyle/>
          <a:p>
            <a:fld id="{18BDFEC3-8487-43E8-A154-7C12CBC1FFF2}" type="slidenum">
              <a:rPr lang="en-US"/>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Preparation is everything you do before an incident: deploying IDS sensors, writing runbooks, training analysts, establishing baselines of normal activity. Detection &amp; Analysis is identifying that something malicious is happening and understanding its scope — this is the bulk of today’s lecture. Containment stops the bleeding (isolate a host, block an IP). Eradication removes the root cause (patch the vulnerability, remove the malware). Recovery restores normal operations. Lessons Learned closes the loop: what did we miss, what can we improve? The SOC section of this lecture will touch on all six phases, but our deep dive is on detection.</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4</a:t>
            </a:fld>
            <a:endParaRPr lang="en-US"/>
          </a:p>
        </p:txBody>
      </p:sp>
    </p:spTree>
    <p:extLst>
      <p:ext uri="{BB962C8B-B14F-4D97-AF65-F5344CB8AC3E}">
        <p14:creationId xmlns:p14="http://schemas.microsoft.com/office/powerpoint/2010/main" val="1682537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Alahmadi et al. found that twelve years after Sommer &amp; Paxson’s warning, the semantic gap is alive and well. Analysts want to understand WHY an alarm fired, not just that it did. Black-box tools that produce unexplainable alerts lose analyst trust. The paper’s survey found that only 10% of SOCs use ML-based security tools — confirming Sommer &amp; Paxson’s observation about zero operational adoption, now extended to 2022. Analysts gave specific reasons: skepticism of ML (B4), lack of accreditation for government networks (A1), no historical training data (E7), and the expectation that ML would produce even more false positives (B4): “Machine learning itself would learn what normal is but humans aren’t exactly going to be normal and do the same stuff every day.”</a:t>
            </a:r>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Sommer &amp; Paxson described these as theoretical challenges for ML-based detection. </a:t>
            </a:r>
            <a:endParaRPr lang="en-US" dirty="0"/>
          </a:p>
          <a:p>
            <a:pPr marL="0" lvl="0" indent="0">
              <a:buNone/>
            </a:pPr>
            <a:endParaRPr lang="en-US" dirty="0"/>
          </a:p>
          <a:p>
            <a:pPr marL="0" lvl="0" indent="0">
              <a:buNone/>
            </a:pPr>
            <a:r>
              <a:rPr dirty="0"/>
              <a:t>Alahmadi et al. found the same problems in practice, even with traditional signature-based tools. The concept drift problem manifests as undocumented network changes: a new tool gets deployed, traffic patterns shift, and the IDS generates a flood of alarms because the baseline has changed. This isn’t an ML-specific problem — it affects any detection system that depends on understanding what “normal” looks like. The adversarial challenge remains: attackers actively study detection tools and craft evasion techniques.</a:t>
            </a:r>
          </a:p>
        </p:txBody>
      </p:sp>
      <p:sp>
        <p:nvSpPr>
          <p:cNvPr id="4" name="Slide Number Placeholder 3"/>
          <p:cNvSpPr>
            <a:spLocks noGrp="1"/>
          </p:cNvSpPr>
          <p:nvPr>
            <p:ph type="sldNum" sz="quarter" idx="10"/>
          </p:nvPr>
        </p:nvSpPr>
        <p:spPr/>
        <p:txBody>
          <a:bodyPr/>
          <a:lstStyle/>
          <a:p>
            <a:fld id="{18BDFEC3-8487-43E8-A154-7C12CBC1FFF2}" type="slidenum">
              <a:rPr lang="en-US"/>
              <a:t>34</a:t>
            </a:fld>
            <a:endParaRPr lang="en-US"/>
          </a:p>
        </p:txBody>
      </p:sp>
    </p:spTree>
    <p:extLst>
      <p:ext uri="{BB962C8B-B14F-4D97-AF65-F5344CB8AC3E}">
        <p14:creationId xmlns:p14="http://schemas.microsoft.com/office/powerpoint/2010/main" val="2186379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Sommer &amp; Paxson showed that the academic community had been evaluating ML-IDS on the same flawed DARPA/KDD datasets for over a decade. Papers reported impressive-looking numbers in controlled settings that had no relation to real-world performance. They recommended evaluating on realistic traffic, reporting operationally meaningful metrics (including base-rate-adjusted precision), and comparing against simple baselines. Some progress has been made since 2010 — better datasets exist now — but many papers still fall short.</a:t>
            </a:r>
          </a:p>
        </p:txBody>
      </p:sp>
      <p:sp>
        <p:nvSpPr>
          <p:cNvPr id="4" name="Slide Number Placeholder 3"/>
          <p:cNvSpPr>
            <a:spLocks noGrp="1"/>
          </p:cNvSpPr>
          <p:nvPr>
            <p:ph type="sldNum" sz="quarter" idx="10"/>
          </p:nvPr>
        </p:nvSpPr>
        <p:spPr/>
        <p:txBody>
          <a:bodyPr/>
          <a:lstStyle/>
          <a:p>
            <a:fld id="{18BDFEC3-8487-43E8-A154-7C12CBC1FFF2}" type="slidenum">
              <a:rPr lang="en-US"/>
              <a:t>35</a:t>
            </a:fld>
            <a:endParaRPr lang="en-US"/>
          </a:p>
        </p:txBody>
      </p:sp>
    </p:spTree>
    <p:extLst>
      <p:ext uri="{BB962C8B-B14F-4D97-AF65-F5344CB8AC3E}">
        <p14:creationId xmlns:p14="http://schemas.microsoft.com/office/powerpoint/2010/main" val="696680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These recommendations remain highly relevant. The recommendation to focus ML on well-scoped sub-problems is particularly important: ML can work well for clustering similar alerts, prioritizing alerts, or detecting specific protocol anomalies, even if “detect all attacks” remains out of reach. Alahmadi et al.’s findings twelve years later suggest the community still has significant work to do.</a:t>
            </a:r>
          </a:p>
        </p:txBody>
      </p:sp>
      <p:sp>
        <p:nvSpPr>
          <p:cNvPr id="4" name="Slide Number Placeholder 3"/>
          <p:cNvSpPr>
            <a:spLocks noGrp="1"/>
          </p:cNvSpPr>
          <p:nvPr>
            <p:ph type="sldNum" sz="quarter" idx="10"/>
          </p:nvPr>
        </p:nvSpPr>
        <p:spPr/>
        <p:txBody>
          <a:bodyPr/>
          <a:lstStyle/>
          <a:p>
            <a:fld id="{18BDFEC3-8487-43E8-A154-7C12CBC1FFF2}" type="slidenum">
              <a:rPr lang="en-US"/>
              <a:t>36</a:t>
            </a:fld>
            <a:endParaRPr lang="en-US"/>
          </a:p>
        </p:txBody>
      </p:sp>
    </p:spTree>
    <p:extLst>
      <p:ext uri="{BB962C8B-B14F-4D97-AF65-F5344CB8AC3E}">
        <p14:creationId xmlns:p14="http://schemas.microsoft.com/office/powerpoint/2010/main" val="2954102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Suricata’s multi-threading is its headline feature. In the default “workers” mode, each thread handles the complete processing pipeline for its share of flows. Flows are pinned to threads via a hash function, so each flow is always processed by the same thread, eliminating the need for locks on flow state. This scales nearly linearly with CPU cores. By contrast, classic Snort processes everything in a single thread, limiting it to about 1 Gbps.</a:t>
            </a:r>
          </a:p>
        </p:txBody>
      </p:sp>
      <p:sp>
        <p:nvSpPr>
          <p:cNvPr id="4" name="Slide Number Placeholder 3"/>
          <p:cNvSpPr>
            <a:spLocks noGrp="1"/>
          </p:cNvSpPr>
          <p:nvPr>
            <p:ph type="sldNum" sz="quarter" idx="10"/>
          </p:nvPr>
        </p:nvSpPr>
        <p:spPr/>
        <p:txBody>
          <a:bodyPr/>
          <a:lstStyle/>
          <a:p>
            <a:fld id="{18BDFEC3-8487-43E8-A154-7C12CBC1FFF2}" type="slidenum">
              <a:rPr lang="en-US"/>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detection engine is designed for efficiency. Instead of checking each rule against each packet, Suricata compiles all the content patterns from all loaded rules into a single Aho-Corasick automaton. When a packet arrives, a single pass through the automaton identifies which rules might match. Only those candidate rules go through full evaluation (checking flow direction, protocol fields, etc.). On hardware that supports it, Suricata can use Intel’s Hyperscan library for even faster matching.</a:t>
            </a:r>
          </a:p>
        </p:txBody>
      </p:sp>
      <p:sp>
        <p:nvSpPr>
          <p:cNvPr id="4" name="Slide Number Placeholder 3"/>
          <p:cNvSpPr>
            <a:spLocks noGrp="1"/>
          </p:cNvSpPr>
          <p:nvPr>
            <p:ph type="sldNum" sz="quarter" idx="10"/>
          </p:nvPr>
        </p:nvSpPr>
        <p:spPr/>
        <p:txBody>
          <a:bodyPr/>
          <a:lstStyle/>
          <a:p>
            <a:fld id="{18BDFEC3-8487-43E8-A154-7C12CBC1FFF2}" type="slidenum">
              <a:rPr lang="en-US"/>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 Suricata rule has a header and options. </a:t>
            </a:r>
            <a:r>
              <a:rPr lang="en-US" dirty="0"/>
              <a:t>This rule alerts on HTTP GET requests from the internal network to external servers where the URI contains “/</a:t>
            </a:r>
            <a:r>
              <a:rPr lang="en-US" dirty="0" err="1"/>
              <a:t>malware.exe</a:t>
            </a:r>
            <a:r>
              <a:rPr lang="en-US" dirty="0"/>
              <a:t>”. </a:t>
            </a:r>
          </a:p>
          <a:p>
            <a:pPr marL="0" lvl="0" indent="0">
              <a:buNone/>
            </a:pPr>
            <a:endParaRPr lang="en-US" dirty="0"/>
          </a:p>
          <a:p>
            <a:pPr marL="0" lvl="0" indent="0">
              <a:buNone/>
            </a:pPr>
            <a:r>
              <a:rPr dirty="0"/>
              <a:t>The header specifies: </a:t>
            </a:r>
            <a:endParaRPr lang="en-US" dirty="0"/>
          </a:p>
          <a:p>
            <a:pPr marL="171450" lvl="0" indent="-171450">
              <a:buFont typeface="Arial" panose="020B0604020202020204" pitchFamily="34" charset="0"/>
              <a:buChar char="•"/>
            </a:pPr>
            <a:r>
              <a:rPr dirty="0"/>
              <a:t>action (alert), </a:t>
            </a:r>
            <a:endParaRPr lang="en-US" dirty="0"/>
          </a:p>
          <a:p>
            <a:pPr marL="171450" lvl="0" indent="-171450">
              <a:buFont typeface="Arial" panose="020B0604020202020204" pitchFamily="34" charset="0"/>
              <a:buChar char="•"/>
            </a:pPr>
            <a:r>
              <a:rPr dirty="0"/>
              <a:t>protocol (http), </a:t>
            </a:r>
            <a:endParaRPr lang="en-US" dirty="0"/>
          </a:p>
          <a:p>
            <a:pPr marL="171450" lvl="0" indent="-171450">
              <a:buFont typeface="Arial" panose="020B0604020202020204" pitchFamily="34" charset="0"/>
              <a:buChar char="•"/>
            </a:pPr>
            <a:r>
              <a:rPr dirty="0"/>
              <a:t>source and destination addresses/ports, and </a:t>
            </a:r>
            <a:endParaRPr lang="en-US" dirty="0"/>
          </a:p>
          <a:p>
            <a:pPr marL="171450" lvl="0" indent="-171450">
              <a:buFont typeface="Arial" panose="020B0604020202020204" pitchFamily="34" charset="0"/>
              <a:buChar char="•"/>
            </a:pPr>
            <a:r>
              <a:rPr dirty="0"/>
              <a:t>direction. </a:t>
            </a:r>
            <a:endParaRPr lang="en-US" dirty="0"/>
          </a:p>
          <a:p>
            <a:pPr marL="0" lvl="0" indent="0">
              <a:buNone/>
            </a:pPr>
            <a:endParaRPr lang="en-US" dirty="0"/>
          </a:p>
          <a:p>
            <a:pPr marL="0" lvl="0" indent="0">
              <a:buNone/>
            </a:pPr>
            <a:r>
              <a:rPr dirty="0"/>
              <a:t>The options (in parentheses) specify: what to match and metadata. </a:t>
            </a:r>
            <a:endParaRPr lang="en-US" dirty="0"/>
          </a:p>
          <a:p>
            <a:br>
              <a:rPr lang="en-US" dirty="0"/>
            </a:br>
            <a:r>
              <a:rPr lang="en-US" dirty="0"/>
              <a:t>You might expect </a:t>
            </a:r>
            <a:r>
              <a:rPr lang="en-US" sz="1200" kern="1200" dirty="0" err="1">
                <a:solidFill>
                  <a:schemeClr val="tx1"/>
                </a:solidFill>
                <a:latin typeface="+mn-lt"/>
                <a:ea typeface="+mn-ea"/>
                <a:cs typeface="+mn-cs"/>
              </a:rPr>
              <a:t>http_method</a:t>
            </a:r>
            <a:r>
              <a:rPr lang="en-US" dirty="0"/>
              <a:t> to be an argument to </a:t>
            </a:r>
            <a:r>
              <a:rPr lang="en-US" sz="1200" kern="1200" dirty="0">
                <a:solidFill>
                  <a:schemeClr val="tx1"/>
                </a:solidFill>
                <a:latin typeface="+mn-lt"/>
                <a:ea typeface="+mn-ea"/>
                <a:cs typeface="+mn-cs"/>
              </a:rPr>
              <a:t>content</a:t>
            </a:r>
            <a:r>
              <a:rPr lang="en-US" dirty="0"/>
              <a:t>, written as </a:t>
            </a:r>
            <a:r>
              <a:rPr lang="en-US" sz="1200" kern="1200" dirty="0" err="1">
                <a:solidFill>
                  <a:schemeClr val="tx1"/>
                </a:solidFill>
                <a:latin typeface="+mn-lt"/>
                <a:ea typeface="+mn-ea"/>
                <a:cs typeface="+mn-cs"/>
              </a:rPr>
              <a:t>content:"GET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http_method</a:t>
            </a:r>
            <a:r>
              <a:rPr lang="en-US" sz="1200" kern="1200" dirty="0">
                <a:solidFill>
                  <a:schemeClr val="tx1"/>
                </a:solidFill>
                <a:latin typeface="+mn-lt"/>
                <a:ea typeface="+mn-ea"/>
                <a:cs typeface="+mn-cs"/>
              </a:rPr>
              <a:t>;</a:t>
            </a:r>
            <a:r>
              <a:rPr lang="en-US" dirty="0"/>
              <a:t>. But it's not — it's a </a:t>
            </a:r>
            <a:r>
              <a:rPr lang="en-US" i="1" dirty="0"/>
              <a:t>separate semicolon-terminated statement</a:t>
            </a:r>
            <a:r>
              <a:rPr lang="en-US" dirty="0"/>
              <a:t> that modifies the preceding </a:t>
            </a:r>
            <a:r>
              <a:rPr lang="en-US" sz="1200" kern="1200" dirty="0">
                <a:solidFill>
                  <a:schemeClr val="tx1"/>
                </a:solidFill>
                <a:latin typeface="+mn-lt"/>
                <a:ea typeface="+mn-ea"/>
                <a:cs typeface="+mn-cs"/>
              </a:rPr>
              <a:t>content</a:t>
            </a:r>
            <a:r>
              <a:rPr lang="en-US" dirty="0"/>
              <a:t> option. This is Suricata's "sticky buffer" system. </a:t>
            </a:r>
            <a:r>
              <a:rPr lang="en-US" sz="1200" kern="1200" dirty="0" err="1">
                <a:solidFill>
                  <a:schemeClr val="tx1"/>
                </a:solidFill>
                <a:latin typeface="+mn-lt"/>
                <a:ea typeface="+mn-ea"/>
                <a:cs typeface="+mn-cs"/>
              </a:rPr>
              <a:t>http_method</a:t>
            </a:r>
            <a:r>
              <a:rPr lang="en-US" dirty="0"/>
              <a:t> isn't an argument to </a:t>
            </a:r>
            <a:r>
              <a:rPr lang="en-US" sz="1200" kern="1200" dirty="0" err="1">
                <a:solidFill>
                  <a:schemeClr val="tx1"/>
                </a:solidFill>
                <a:latin typeface="+mn-lt"/>
                <a:ea typeface="+mn-ea"/>
                <a:cs typeface="+mn-cs"/>
              </a:rPr>
              <a:t>content:"GET</a:t>
            </a:r>
            <a:r>
              <a:rPr lang="en-US" sz="1200" kern="1200" dirty="0">
                <a:solidFill>
                  <a:schemeClr val="tx1"/>
                </a:solidFill>
                <a:latin typeface="+mn-lt"/>
                <a:ea typeface="+mn-ea"/>
                <a:cs typeface="+mn-cs"/>
              </a:rPr>
              <a:t>"</a:t>
            </a:r>
            <a:r>
              <a:rPr lang="en-US" dirty="0"/>
              <a:t> — it's a standalone keyword that says "the previous content match should be applied specifically to the HTTP method field, not to the raw packet bytes." It "sticks" to whatever content check came before it.</a:t>
            </a:r>
          </a:p>
          <a:p>
            <a:pPr marL="0" lvl="0" indent="0">
              <a:buNone/>
            </a:pPr>
            <a:br>
              <a:rPr lang="en-US" dirty="0"/>
            </a:br>
            <a:r>
              <a:rPr lang="en-US" dirty="0"/>
              <a:t>sid:2001001; rev:1; the rule's unique ID is 2001001, revision 1 (used for tracking and updating rules over time).</a:t>
            </a:r>
          </a:p>
        </p:txBody>
      </p:sp>
      <p:sp>
        <p:nvSpPr>
          <p:cNvPr id="4" name="Slide Number Placeholder 3"/>
          <p:cNvSpPr>
            <a:spLocks noGrp="1"/>
          </p:cNvSpPr>
          <p:nvPr>
            <p:ph type="sldNum" sz="quarter" idx="10"/>
          </p:nvPr>
        </p:nvSpPr>
        <p:spPr/>
        <p:txBody>
          <a:bodyPr/>
          <a:lstStyle/>
          <a:p>
            <a:fld id="{18BDFEC3-8487-43E8-A154-7C12CBC1FFF2}" type="slidenum">
              <a:rPr lang="en-US"/>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action determines what happens when the rule matches. In IDS mode, only alert and pass are meaningful — the sensor is passive and can’t block traffic. In IPS mode, drop and reject become available. Pass is useful for creating exceptions to broader rules. Reject is more aggressive than drop: it actively tells the sender that the connection was refused, which can help terminate malicious sessions faster but also reveals the presence of the IPS.</a:t>
            </a:r>
          </a:p>
        </p:txBody>
      </p:sp>
      <p:sp>
        <p:nvSpPr>
          <p:cNvPr id="4" name="Slide Number Placeholder 3"/>
          <p:cNvSpPr>
            <a:spLocks noGrp="1"/>
          </p:cNvSpPr>
          <p:nvPr>
            <p:ph type="sldNum" sz="quarter" idx="10"/>
          </p:nvPr>
        </p:nvSpPr>
        <p:spPr/>
        <p:txBody>
          <a:bodyPr/>
          <a:lstStyle/>
          <a:p>
            <a:fld id="{18BDFEC3-8487-43E8-A154-7C12CBC1FFF2}" type="slidenum">
              <a:rPr lang="en-US"/>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Using application-layer protocols (like dns, http, tls) means the rule only fires when Suricata’s protocol parser has identified the flow as that protocol, regardless of port. This is important: malware often uses non-standard ports, and Suricata can still identify the protocol through deep packet inspection. The $HOME_NET and $EXTERNAL_NET variables are defined in suricata.yaml and typically represent your internal network and everything else.</a:t>
            </a:r>
          </a:p>
        </p:txBody>
      </p:sp>
      <p:sp>
        <p:nvSpPr>
          <p:cNvPr id="4" name="Slide Number Placeholder 3"/>
          <p:cNvSpPr>
            <a:spLocks noGrp="1"/>
          </p:cNvSpPr>
          <p:nvPr>
            <p:ph type="sldNum" sz="quarter" idx="10"/>
          </p:nvPr>
        </p:nvSpPr>
        <p:spPr/>
        <p:txBody>
          <a:bodyPr/>
          <a:lstStyle/>
          <a:p>
            <a:fld id="{18BDFEC3-8487-43E8-A154-7C12CBC1FFF2}" type="slidenum">
              <a:rPr lang="en-US"/>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Content matching is the core of Suricata rules. Simple content strings are fast because they go through the MPM. PCRE is more flexible but slower because it can’t use the Aho-</a:t>
            </a:r>
            <a:r>
              <a:rPr dirty="0" err="1"/>
              <a:t>Corasick</a:t>
            </a:r>
            <a:r>
              <a:rPr dirty="0"/>
              <a:t> prefilter. Sticky buffers are Suricata’s protocol-aware matching: instead of matching raw bytes anywhere in the packet, you match against a specific parsed field. This reduces false positives and is faster because the matching scope is narrower. For the project, you’ll write rules using these keywords.</a:t>
            </a:r>
            <a:endParaRPr lang="en-US" dirty="0"/>
          </a:p>
          <a:p>
            <a:pPr marL="0" lvl="0" indent="0">
              <a:buNone/>
            </a:pPr>
            <a:endParaRPr lang="en-US" dirty="0"/>
          </a:p>
          <a:p>
            <a:pPr marL="0" lvl="0" indent="0">
              <a:buNone/>
            </a:pPr>
            <a:r>
              <a:rPr lang="en-US" dirty="0"/>
              <a:t>Ordering depends on option type:</a:t>
            </a:r>
          </a:p>
          <a:p>
            <a:pPr marL="171450" lvl="0" indent="-171450">
              <a:buFontTx/>
              <a:buChar char="-"/>
            </a:pPr>
            <a:r>
              <a:rPr lang="en-US" b="1" dirty="0"/>
              <a:t>Purely metadata — order doesn't matter at all.</a:t>
            </a:r>
            <a:r>
              <a:rPr lang="en-US" dirty="0"/>
              <a:t> </a:t>
            </a:r>
            <a:r>
              <a:rPr lang="en-US" sz="1200" kern="1200" dirty="0">
                <a:solidFill>
                  <a:schemeClr val="tx1"/>
                </a:solidFill>
                <a:latin typeface="+mn-lt"/>
                <a:ea typeface="+mn-ea"/>
                <a:cs typeface="+mn-cs"/>
              </a:rPr>
              <a:t>msg</a:t>
            </a:r>
            <a:r>
              <a:rPr lang="en-US" dirty="0"/>
              <a:t>, </a:t>
            </a:r>
            <a:r>
              <a:rPr lang="en-US" sz="1200" kern="1200" dirty="0" err="1">
                <a:solidFill>
                  <a:schemeClr val="tx1"/>
                </a:solidFill>
                <a:latin typeface="+mn-lt"/>
                <a:ea typeface="+mn-ea"/>
                <a:cs typeface="+mn-cs"/>
              </a:rPr>
              <a:t>sid</a:t>
            </a:r>
            <a:r>
              <a:rPr lang="en-US" dirty="0"/>
              <a:t>, and </a:t>
            </a:r>
            <a:r>
              <a:rPr lang="en-US" sz="1200" kern="1200" dirty="0">
                <a:solidFill>
                  <a:schemeClr val="tx1"/>
                </a:solidFill>
                <a:latin typeface="+mn-lt"/>
                <a:ea typeface="+mn-ea"/>
                <a:cs typeface="+mn-cs"/>
              </a:rPr>
              <a:t>rev</a:t>
            </a:r>
          </a:p>
          <a:p>
            <a:pPr marL="171450" lvl="0" indent="-171450">
              <a:buFontTx/>
              <a:buChar char="-"/>
            </a:pPr>
            <a:r>
              <a:rPr lang="en-US" sz="1200" kern="1200" dirty="0" err="1">
                <a:solidFill>
                  <a:schemeClr val="tx1"/>
                </a:solidFill>
                <a:latin typeface="+mn-lt"/>
                <a:ea typeface="+mn-ea"/>
                <a:cs typeface="+mn-cs"/>
              </a:rPr>
              <a:t>flow:established,to_server</a:t>
            </a:r>
            <a:r>
              <a:rPr lang="en-US" dirty="0"/>
              <a:t> can technically appear anywhere. But Suricata evaluates options roughly in the order they appear, but better for performance to appear early</a:t>
            </a:r>
          </a:p>
          <a:p>
            <a:pPr marL="171450" lvl="0" indent="-171450">
              <a:buFontTx/>
              <a:buChar char="-"/>
            </a:pPr>
            <a:r>
              <a:rPr lang="en-US" dirty="0"/>
              <a:t>The relative order of your content checks matters because Suricata's fast-pattern matcher picks one </a:t>
            </a:r>
            <a:r>
              <a:rPr lang="en-US" sz="1200" kern="1200" dirty="0">
                <a:solidFill>
                  <a:schemeClr val="tx1"/>
                </a:solidFill>
                <a:latin typeface="+mn-lt"/>
                <a:ea typeface="+mn-ea"/>
                <a:cs typeface="+mn-cs"/>
              </a:rPr>
              <a:t>content</a:t>
            </a:r>
            <a:r>
              <a:rPr lang="en-US" dirty="0"/>
              <a:t> keyword to use as a pre-filter</a:t>
            </a:r>
            <a:endParaRPr dirty="0"/>
          </a:p>
        </p:txBody>
      </p:sp>
      <p:sp>
        <p:nvSpPr>
          <p:cNvPr id="4" name="Slide Number Placeholder 3"/>
          <p:cNvSpPr>
            <a:spLocks noGrp="1"/>
          </p:cNvSpPr>
          <p:nvPr>
            <p:ph type="sldNum" sz="quarter" idx="10"/>
          </p:nvPr>
        </p:nvSpPr>
        <p:spPr/>
        <p:txBody>
          <a:bodyPr/>
          <a:lstStyle/>
          <a:p>
            <a:fld id="{18BDFEC3-8487-43E8-A154-7C12CBC1FFF2}" type="slidenum">
              <a:rPr lang="en-US"/>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framing helps understand why detection is not a solved problem despite decades of research. The defender’s dilemma is fundamental: you must monitor everything, while the attacker only needs one way in. We’ll see throughout this lecture how this asymmetry shapes tool design, SOC operations, and the challenges that persist.</a:t>
            </a:r>
          </a:p>
        </p:txBody>
      </p:sp>
      <p:sp>
        <p:nvSpPr>
          <p:cNvPr id="4" name="Slide Number Placeholder 3"/>
          <p:cNvSpPr>
            <a:spLocks noGrp="1"/>
          </p:cNvSpPr>
          <p:nvPr>
            <p:ph type="sldNum" sz="quarter" idx="10"/>
          </p:nvPr>
        </p:nvSpPr>
        <p:spPr/>
        <p:txBody>
          <a:bodyPr/>
          <a:lstStyle/>
          <a:p>
            <a:fld id="{18BDFEC3-8487-43E8-A154-7C12CBC1FFF2}" type="slidenum">
              <a:rPr lang="en-US"/>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Flow keywords let you specify connection state and direction. </a:t>
            </a:r>
            <a:r>
              <a:rPr dirty="0" err="1"/>
              <a:t>Flowbits</a:t>
            </a:r>
            <a:r>
              <a:rPr dirty="0"/>
              <a:t> enable stateful detection across multiple packets or even multiple connections in the same flow. In this example, the first rule detects a C2 beacon and sets a flag. The second rule only fires if that flag was previously set, catching exfiltration that follows beaconing. This multi-stage detection is much more precise than single-packet rules and reduces false positives. This is reminiscent of Denning’s Markov process approach — modeling sequences of events rather than individual events.</a:t>
            </a:r>
            <a:endParaRPr lang="en-US" dirty="0"/>
          </a:p>
          <a:p>
            <a:pPr marL="0" lvl="0" indent="0">
              <a:buNone/>
            </a:pPr>
            <a:endParaRPr lang="en-US" dirty="0"/>
          </a:p>
          <a:p>
            <a:pPr marL="0" lvl="0" indent="0">
              <a:buNone/>
            </a:pPr>
            <a:r>
              <a:rPr lang="en-US" dirty="0"/>
              <a:t>Other primitives:</a:t>
            </a:r>
          </a:p>
          <a:p>
            <a:pPr marL="171450" indent="-171450">
              <a:buFont typeface="Arial" panose="020B0604020202020204" pitchFamily="34" charset="0"/>
              <a:buChar char="•"/>
            </a:pPr>
            <a:r>
              <a:rPr lang="en-US" sz="1200" b="1" kern="1200" dirty="0" err="1">
                <a:solidFill>
                  <a:schemeClr val="tx1"/>
                </a:solidFill>
                <a:latin typeface="+mn-lt"/>
                <a:ea typeface="+mn-ea"/>
                <a:cs typeface="+mn-cs"/>
              </a:rPr>
              <a:t>xbits</a:t>
            </a:r>
            <a:r>
              <a:rPr lang="en-US" dirty="0"/>
              <a:t> go further — they can persist beyond a single flow and can be keyed on IP addresses, so you can say "if host A did X in any flow, set a flag, and fire if host A later does Y in a different flow." They support timeouts, so the flag expires after a configurable interval.</a:t>
            </a:r>
          </a:p>
          <a:p>
            <a:pPr marL="171450" indent="-171450">
              <a:buFont typeface="Arial" panose="020B0604020202020204" pitchFamily="34" charset="0"/>
              <a:buChar char="•"/>
            </a:pPr>
            <a:r>
              <a:rPr lang="en-US" sz="1200" b="1" kern="1200" dirty="0" err="1">
                <a:solidFill>
                  <a:schemeClr val="tx1"/>
                </a:solidFill>
                <a:latin typeface="+mn-lt"/>
                <a:ea typeface="+mn-ea"/>
                <a:cs typeface="+mn-cs"/>
              </a:rPr>
              <a:t>flowint</a:t>
            </a:r>
            <a:r>
              <a:rPr lang="en-US" dirty="0"/>
              <a:t> lets you maintain integer counters per flow — you can increment a counter each time something is seen and fire when it exceeds a threshold.</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write some sample rules!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writing rules, think about what makes malicious traffic distinctive: unusual protocols, regular timing, long encoded values, connections to known-bad infrastructure. Use Zeek’s logs to identify the suspicious traffic patterns first, then write Suricata rules to detect them.</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45</a:t>
            </a:fld>
            <a:endParaRPr lang="en-US"/>
          </a:p>
        </p:txBody>
      </p:sp>
    </p:spTree>
    <p:extLst>
      <p:ext uri="{BB962C8B-B14F-4D97-AF65-F5344CB8AC3E}">
        <p14:creationId xmlns:p14="http://schemas.microsoft.com/office/powerpoint/2010/main" val="1505237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C2 beaconing often shows regular intervals — a threshold rule can detect a host making many similar requests in a short window (recall Denning’s event counter approach). </a:t>
            </a:r>
            <a:endParaRPr lang="en-US" dirty="0"/>
          </a:p>
          <a:p>
            <a:pPr marL="0" lvl="0" indent="0">
              <a:buNone/>
            </a:pPr>
            <a:endParaRPr lang="en-US" dirty="0"/>
          </a:p>
        </p:txBody>
      </p:sp>
      <p:sp>
        <p:nvSpPr>
          <p:cNvPr id="4" name="Slide Number Placeholder 3"/>
          <p:cNvSpPr>
            <a:spLocks noGrp="1"/>
          </p:cNvSpPr>
          <p:nvPr>
            <p:ph type="sldNum" sz="quarter" idx="10"/>
          </p:nvPr>
        </p:nvSpPr>
        <p:spPr/>
        <p:txBody>
          <a:bodyPr/>
          <a:lstStyle/>
          <a:p>
            <a:fld id="{18BDFEC3-8487-43E8-A154-7C12CBC1FFF2}" type="slidenum">
              <a:rPr lang="en-US"/>
              <a:t>46</a:t>
            </a:fld>
            <a:endParaRPr lang="en-US"/>
          </a:p>
        </p:txBody>
      </p:sp>
    </p:spTree>
    <p:extLst>
      <p:ext uri="{BB962C8B-B14F-4D97-AF65-F5344CB8AC3E}">
        <p14:creationId xmlns:p14="http://schemas.microsoft.com/office/powerpoint/2010/main" val="4717504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4AF6C-1A0E-20E4-CC71-FE5CB4AC5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50880-2F38-A5C0-9518-AAC7C9AD3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E03C8-D07C-6476-4770-F6372AB39741}"/>
              </a:ext>
            </a:extLst>
          </p:cNvPr>
          <p:cNvSpPr>
            <a:spLocks noGrp="1"/>
          </p:cNvSpPr>
          <p:nvPr>
            <p:ph type="body" idx="1"/>
          </p:nvPr>
        </p:nvSpPr>
        <p:spPr/>
        <p:txBody>
          <a:bodyPr/>
          <a:lstStyle/>
          <a:p>
            <a:pPr marL="0" lvl="0" indent="0">
              <a:buNone/>
            </a:pPr>
            <a:r>
              <a:rPr dirty="0"/>
              <a:t>DNS tunneling encodes data in DNS queries, producing unusually long query names. </a:t>
            </a:r>
            <a:endParaRPr lang="en-US" dirty="0"/>
          </a:p>
          <a:p>
            <a:pPr marL="0" lvl="0" indent="0">
              <a:buNone/>
            </a:pPr>
            <a:endParaRPr lang="en-US" dirty="0"/>
          </a:p>
          <a:p>
            <a:pPr marL="171450" lvl="0" indent="-171450">
              <a:buFontTx/>
              <a:buChar char="-"/>
            </a:pPr>
            <a:r>
              <a:rPr lang="en-US" dirty="0"/>
              <a:t>content:"|00|"; -- matches the ending </a:t>
            </a:r>
            <a:r>
              <a:rPr lang="en-US" dirty="0" err="1"/>
              <a:t>nul</a:t>
            </a:r>
            <a:r>
              <a:rPr lang="en-US" dirty="0"/>
              <a:t> terminator</a:t>
            </a:r>
          </a:p>
          <a:p>
            <a:pPr marL="171450" lvl="0" indent="-171450">
              <a:buFontTx/>
              <a:buChar char="-"/>
            </a:pPr>
            <a:r>
              <a:rPr lang="en-US" dirty="0"/>
              <a:t>byte_test:1,&gt;,50,0,relative; -- after finding the null terminator, check that some length value exceeds 50</a:t>
            </a:r>
          </a:p>
          <a:p>
            <a:pPr marL="628650" lvl="1" indent="-171450">
              <a:buFontTx/>
              <a:buChar char="-"/>
            </a:pPr>
            <a:r>
              <a:rPr lang="en-US" dirty="0"/>
              <a:t>But according to Claude this is not a great thing to do -- in a well-formed DNS query, there isn't a useful single length byte to read.</a:t>
            </a:r>
          </a:p>
          <a:p>
            <a:pPr marL="628650" lvl="1" indent="-171450">
              <a:buFontTx/>
              <a:buChar char="-"/>
            </a:pPr>
            <a:r>
              <a:rPr lang="en-US" dirty="0"/>
              <a:t>Better: something like using </a:t>
            </a:r>
            <a:r>
              <a:rPr lang="en-US" sz="1200" kern="1200" dirty="0" err="1">
                <a:solidFill>
                  <a:schemeClr val="tx1"/>
                </a:solidFill>
                <a:latin typeface="+mn-lt"/>
                <a:ea typeface="+mn-ea"/>
                <a:cs typeface="+mn-cs"/>
              </a:rPr>
              <a:t>dsize</a:t>
            </a:r>
            <a:r>
              <a:rPr lang="en-US" dirty="0"/>
              <a:t> to check the total packet size, or using </a:t>
            </a:r>
            <a:r>
              <a:rPr lang="en-US" sz="1200" kern="1200" dirty="0" err="1">
                <a:solidFill>
                  <a:schemeClr val="tx1"/>
                </a:solidFill>
                <a:latin typeface="+mn-lt"/>
                <a:ea typeface="+mn-ea"/>
                <a:cs typeface="+mn-cs"/>
              </a:rPr>
              <a:t>isdataat</a:t>
            </a:r>
            <a:r>
              <a:rPr lang="en-US" dirty="0"/>
              <a:t> to verify data exists at a long offset </a:t>
            </a:r>
          </a:p>
          <a:p>
            <a:pPr marL="0" lvl="0" indent="0">
              <a:buNone/>
            </a:pPr>
            <a:endParaRPr lang="en-US" dirty="0"/>
          </a:p>
          <a:p>
            <a:pPr marL="0" lvl="0" indent="0">
              <a:buNone/>
            </a:pPr>
            <a:r>
              <a:rPr lang="en-US" dirty="0"/>
              <a:t>This rule is a good example of the </a:t>
            </a:r>
            <a:r>
              <a:rPr lang="en-US" b="1" dirty="0"/>
              <a:t>precision/recall problem</a:t>
            </a:r>
            <a:r>
              <a:rPr lang="en-US" dirty="0"/>
              <a:t> </a:t>
            </a:r>
          </a:p>
          <a:p>
            <a:pPr marL="0" lvl="0" indent="0">
              <a:buNone/>
            </a:pPr>
            <a:endParaRPr lang="en-US" dirty="0"/>
          </a:p>
        </p:txBody>
      </p:sp>
      <p:sp>
        <p:nvSpPr>
          <p:cNvPr id="4" name="Slide Number Placeholder 3">
            <a:extLst>
              <a:ext uri="{FF2B5EF4-FFF2-40B4-BE49-F238E27FC236}">
                <a16:creationId xmlns:a16="http://schemas.microsoft.com/office/drawing/2014/main" id="{4584C83B-F1B4-737B-FFAA-5D49387F4A5C}"/>
              </a:ext>
            </a:extLst>
          </p:cNvPr>
          <p:cNvSpPr>
            <a:spLocks noGrp="1"/>
          </p:cNvSpPr>
          <p:nvPr>
            <p:ph type="sldNum" sz="quarter" idx="10"/>
          </p:nvPr>
        </p:nvSpPr>
        <p:spPr/>
        <p:txBody>
          <a:bodyPr/>
          <a:lstStyle/>
          <a:p>
            <a:fld id="{18BDFEC3-8487-43E8-A154-7C12CBC1FFF2}" type="slidenum">
              <a:rPr lang="en-US"/>
              <a:t>48</a:t>
            </a:fld>
            <a:endParaRPr lang="en-US"/>
          </a:p>
        </p:txBody>
      </p:sp>
    </p:spTree>
    <p:extLst>
      <p:ext uri="{BB962C8B-B14F-4D97-AF65-F5344CB8AC3E}">
        <p14:creationId xmlns:p14="http://schemas.microsoft.com/office/powerpoint/2010/main" val="1392759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EVE (Extensible Event Format) is Suricata’s primary output — one JSON file where each line is an event. This format is designed for SIEM ingestion via Elasticsearch/Logstash, Splunk, or similar. Even without any alert rules firing, Suricata produces rich protocol metadata in EVE — HTTP transactions, DNS queries, TLS handshakes — making it useful as a network security monitor, not just an IDS. For the project, you’ll analyze EVE JSON output to understand what Suricata detected.</a:t>
            </a:r>
          </a:p>
        </p:txBody>
      </p:sp>
      <p:sp>
        <p:nvSpPr>
          <p:cNvPr id="4" name="Slide Number Placeholder 3"/>
          <p:cNvSpPr>
            <a:spLocks noGrp="1"/>
          </p:cNvSpPr>
          <p:nvPr>
            <p:ph type="sldNum" sz="quarter" idx="10"/>
          </p:nvPr>
        </p:nvSpPr>
        <p:spPr/>
        <p:txBody>
          <a:bodyPr/>
          <a:lstStyle/>
          <a:p>
            <a:fld id="{18BDFEC3-8487-43E8-A154-7C12CBC1FFF2}" type="slidenum">
              <a:rPr lang="en-US"/>
              <a:t>49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For the project, you’ll use the -r flag to analyze PCAP files offline. The -c flag points to the configuration file (suricata.yaml), which defines HOME_NET, rule locations, output settings, and threading. The suricata-update tool manages rule downloads from sources like Emerging Threats (ET Open), which is a free community ruleset. ET Pro is the paid version with additional rules.</a:t>
            </a:r>
          </a:p>
        </p:txBody>
      </p:sp>
      <p:sp>
        <p:nvSpPr>
          <p:cNvPr id="4" name="Slide Number Placeholder 3"/>
          <p:cNvSpPr>
            <a:spLocks noGrp="1"/>
          </p:cNvSpPr>
          <p:nvPr>
            <p:ph type="sldNum" sz="quarter" idx="10"/>
          </p:nvPr>
        </p:nvSpPr>
        <p:spPr/>
        <p:txBody>
          <a:bodyPr/>
          <a:lstStyle/>
          <a:p>
            <a:fld id="{18BDFEC3-8487-43E8-A154-7C12CBC1FFF2}" type="slidenum">
              <a:rPr lang="en-US"/>
              <a:t>50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Getting suricata.yaml right is critical for effective deployment. The HOME_NET variable should accurately reflect your internal network — rules depend on it. The threading configuration should match your hardware. The app-layer section lets you enable or disable protocol parsers and tune their settings. For the project, the main thing you’ll configure is HOME_NET and ensure the default ET Open rules are loaded.</a:t>
            </a:r>
          </a:p>
        </p:txBody>
      </p:sp>
      <p:sp>
        <p:nvSpPr>
          <p:cNvPr id="4" name="Slide Number Placeholder 3"/>
          <p:cNvSpPr>
            <a:spLocks noGrp="1"/>
          </p:cNvSpPr>
          <p:nvPr>
            <p:ph type="sldNum" sz="quarter" idx="10"/>
          </p:nvPr>
        </p:nvSpPr>
        <p:spPr/>
        <p:txBody>
          <a:bodyPr/>
          <a:lstStyle/>
          <a:p>
            <a:fld id="{18BDFEC3-8487-43E8-A154-7C12CBC1FFF2}" type="slidenum">
              <a:rPr lang="en-US"/>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transition to Zeek. Suricata excels at telling you “something bad matched a known pattern.” But investigation requires broader context. An analyst who gets a Suricata alert needs to understand the full picture: what happened before, during, and after the detected event. This is precisely what Zeek provides. Recall that the Alahmadi et al. study found one of the key limitations of IDS alarms is lack of context — Zeek helps fill that gap.</a:t>
            </a:r>
          </a:p>
        </p:txBody>
      </p:sp>
      <p:sp>
        <p:nvSpPr>
          <p:cNvPr id="4" name="Slide Number Placeholder 3"/>
          <p:cNvSpPr>
            <a:spLocks noGrp="1"/>
          </p:cNvSpPr>
          <p:nvPr>
            <p:ph type="sldNum" sz="quarter" idx="10"/>
          </p:nvPr>
        </p:nvSpPr>
        <p:spPr/>
        <p:txBody>
          <a:bodyPr/>
          <a:lstStyle/>
          <a:p>
            <a:fld id="{18BDFEC3-8487-43E8-A154-7C12CBC1FFF2}" type="slidenum">
              <a:rPr lang="en-US"/>
              <a:t>52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Where Suricata implements Denning’s signature/misuse detection paradigm, Zeek implements something closer to her audit record concept. Zeek doesn’t primarily look for known bad patterns — it logs everything and gives you the tools to analyze it. Created by Vern Paxson in the mid-1990s (originally called “Bro,” renamed 2018), Zeek generates comprehensive logs of every connection, DNS query, HTTP request, TLS handshake, and file transfer. This makes it invaluable for the investigation that follows a Suricata alert, for threat hunting (looking for things no signature covers), and for forensic analysis.</a:t>
            </a:r>
          </a:p>
        </p:txBody>
      </p:sp>
      <p:sp>
        <p:nvSpPr>
          <p:cNvPr id="4" name="Slide Number Placeholder 3"/>
          <p:cNvSpPr>
            <a:spLocks noGrp="1"/>
          </p:cNvSpPr>
          <p:nvPr>
            <p:ph type="sldNum" sz="quarter" idx="10"/>
          </p:nvPr>
        </p:nvSpPr>
        <p:spPr/>
        <p:txBody>
          <a:bodyPr/>
          <a:lstStyle/>
          <a:p>
            <a:fld id="{18BDFEC3-8487-43E8-A154-7C12CBC1FFF2}" type="slidenum">
              <a:rPr lang="en-US"/>
              <a:t>54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Zeek’s architecture cleanly separates mechanism from policy. The C++ event engine handles the hard work of packet capture, stream reassembly, and protocol parsing. It generates semantic events like “an HTTP request was made” or “a DNS query was observed.” The scripting layer then decides what to DO with those events: log them, alert on them, correlate them, or ignore them. This separation is powerful because you can change the policy without touching the packet processing code. </a:t>
            </a:r>
            <a:r>
              <a:rPr b="1" dirty="0"/>
              <a:t>Compare this to Suricata, where the detection engine and the rules are more tightly coupled.</a:t>
            </a:r>
          </a:p>
        </p:txBody>
      </p:sp>
      <p:sp>
        <p:nvSpPr>
          <p:cNvPr id="4" name="Slide Number Placeholder 3"/>
          <p:cNvSpPr>
            <a:spLocks noGrp="1"/>
          </p:cNvSpPr>
          <p:nvPr>
            <p:ph type="sldNum" sz="quarter" idx="10"/>
          </p:nvPr>
        </p:nvSpPr>
        <p:spPr/>
        <p:txBody>
          <a:bodyPr/>
          <a:lstStyle/>
          <a:p>
            <a:fld id="{18BDFEC3-8487-43E8-A154-7C12CBC1FFF2}" type="slidenum">
              <a:rPr lang="en-US"/>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concept of monitoring audit trails for intrusions dates to a 1980 report by James Anderson for the US Air Force. </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Anderson’s 1980 report “Computer Security Threat Monitoring and Surveillance” was commissioned by the US Air Force. It identified that the primary threat to computer systems was not outsiders breaking in, but authorized insiders misusing their access. He proposed that this could be detected by monitoring audit trails — the records of who did what on the system. This was a novel idea: audit logs existed for accounting purposes, but Anderson was the first to propose using them for security. Denning’s model, seven years later, formalized Anderson’s concept into a rigorous framework.</a:t>
            </a:r>
          </a:p>
          <a:p>
            <a:pPr marL="0" lvl="0" indent="0">
              <a:buNone/>
            </a:pPr>
            <a:endParaRPr lang="en-US" dirty="0"/>
          </a:p>
          <a:p>
            <a:pPr marL="0" lvl="0" indent="0">
              <a:buNone/>
            </a:pPr>
            <a:endParaRPr lang="en-US" dirty="0"/>
          </a:p>
          <a:p>
            <a:pPr marL="0" lvl="0" indent="0">
              <a:buNone/>
            </a:pPr>
            <a:r>
              <a:rPr dirty="0"/>
              <a:t>Dorothy Denning formalized the first general IDS model in 1987. Todd Heberlein built the first network-based IDS (NSM) in 1990. Snort and Bro (now Zeek) appeared in 1998, taking very different approaches. The 1998-99 DARPA evaluation attempted to rigorously test IDS systems but was later criticized for methodological flaws. Suricata emerged in 2010 with multi-threaded performance. Each milestone shaped the field we work with today.</a:t>
            </a:r>
          </a:p>
        </p:txBody>
      </p:sp>
      <p:sp>
        <p:nvSpPr>
          <p:cNvPr id="4" name="Slide Number Placeholder 3"/>
          <p:cNvSpPr>
            <a:spLocks noGrp="1"/>
          </p:cNvSpPr>
          <p:nvPr>
            <p:ph type="sldNum" sz="quarter" idx="10"/>
          </p:nvPr>
        </p:nvSpPr>
        <p:spPr/>
        <p:txBody>
          <a:bodyPr/>
          <a:lstStyle/>
          <a:p>
            <a:fld id="{18BDFEC3-8487-43E8-A154-7C12CBC1FFF2}" type="slidenum">
              <a:rPr lang="en-US"/>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Zeek’s default scripts produce logs for every major protocol it parses. </a:t>
            </a:r>
            <a:endParaRPr lang="en-US" dirty="0"/>
          </a:p>
          <a:p>
            <a:pPr marL="0" lvl="0" indent="0">
              <a:buNone/>
            </a:pPr>
            <a:endParaRPr lang="en-US" dirty="0"/>
          </a:p>
          <a:p>
            <a:pPr marL="0" lvl="0" indent="0">
              <a:buNone/>
            </a:pPr>
            <a:r>
              <a:rPr lang="en-US" dirty="0"/>
              <a:t>There are around </a:t>
            </a:r>
            <a:r>
              <a:rPr lang="en-US" b="1" dirty="0"/>
              <a:t>50 logs </a:t>
            </a:r>
            <a:r>
              <a:rPr lang="en-US" dirty="0"/>
              <a:t>in a default Zeek installation.</a:t>
            </a:r>
          </a:p>
          <a:p>
            <a:pPr marL="0" lvl="0" indent="0">
              <a:buNone/>
            </a:pPr>
            <a:endParaRPr lang="en-US" dirty="0"/>
          </a:p>
          <a:p>
            <a:pPr marL="0" lvl="0" indent="0">
              <a:buNone/>
            </a:pPr>
            <a:r>
              <a:rPr dirty="0"/>
              <a:t>The </a:t>
            </a:r>
            <a:r>
              <a:rPr b="1" dirty="0" err="1"/>
              <a:t>conn.log</a:t>
            </a:r>
            <a:r>
              <a:rPr b="1" dirty="0"/>
              <a:t> </a:t>
            </a:r>
            <a:r>
              <a:rPr dirty="0"/>
              <a:t>is the foundation — it records every network connection with a unique ID (</a:t>
            </a:r>
            <a:r>
              <a:rPr dirty="0" err="1"/>
              <a:t>uid</a:t>
            </a:r>
            <a:r>
              <a:rPr dirty="0"/>
              <a:t>) that can be used to correlate across other logs. For example, you can trace a </a:t>
            </a:r>
            <a:r>
              <a:rPr dirty="0" err="1"/>
              <a:t>uid</a:t>
            </a:r>
            <a:r>
              <a:rPr dirty="0"/>
              <a:t> from </a:t>
            </a:r>
            <a:r>
              <a:rPr dirty="0" err="1"/>
              <a:t>conn.log</a:t>
            </a:r>
            <a:r>
              <a:rPr dirty="0"/>
              <a:t> to </a:t>
            </a:r>
            <a:r>
              <a:rPr dirty="0" err="1"/>
              <a:t>http.log</a:t>
            </a:r>
            <a:r>
              <a:rPr dirty="0"/>
              <a:t> to see what URL was requested, then to </a:t>
            </a:r>
            <a:r>
              <a:rPr dirty="0" err="1"/>
              <a:t>files.log</a:t>
            </a:r>
            <a:r>
              <a:rPr dirty="0"/>
              <a:t> to see what file was downloaded and its hash. These are Denning’s audit records, realized for networks: Subject, Action, Object, Timestamp, Resource-Usage all have direct analogs in Zeek’s fields.</a:t>
            </a:r>
            <a:endParaRPr lang="en-US" dirty="0"/>
          </a:p>
          <a:p>
            <a:pPr marL="0" lvl="0" indent="0">
              <a:buNone/>
            </a:pPr>
            <a:endParaRPr lang="en-US" dirty="0"/>
          </a:p>
          <a:p>
            <a:pPr marL="0" lvl="0" indent="0">
              <a:buNone/>
            </a:pPr>
            <a:r>
              <a:rPr lang="en-US" dirty="0"/>
              <a:t>Other logs not shown:</a:t>
            </a:r>
          </a:p>
          <a:p>
            <a:pPr marL="171450" lvl="0" indent="-171450">
              <a:buFontTx/>
              <a:buChar char="-"/>
            </a:pPr>
            <a:r>
              <a:rPr lang="en-US" sz="1200" kern="1200" dirty="0" err="1">
                <a:solidFill>
                  <a:schemeClr val="tx1"/>
                </a:solidFill>
                <a:latin typeface="+mn-lt"/>
                <a:ea typeface="+mn-ea"/>
                <a:cs typeface="+mn-cs"/>
              </a:rPr>
              <a:t>ftp.log</a:t>
            </a:r>
            <a:r>
              <a:rPr lang="en-US" dirty="0"/>
              <a:t>, </a:t>
            </a:r>
            <a:r>
              <a:rPr lang="en-US" sz="1200" kern="1200" dirty="0" err="1">
                <a:solidFill>
                  <a:schemeClr val="tx1"/>
                </a:solidFill>
                <a:latin typeface="+mn-lt"/>
                <a:ea typeface="+mn-ea"/>
                <a:cs typeface="+mn-cs"/>
              </a:rPr>
              <a:t>smtp.log</a:t>
            </a:r>
            <a:r>
              <a:rPr lang="en-US" dirty="0"/>
              <a:t>, </a:t>
            </a:r>
            <a:r>
              <a:rPr lang="en-US" sz="1200" kern="1200" dirty="0" err="1">
                <a:solidFill>
                  <a:schemeClr val="tx1"/>
                </a:solidFill>
                <a:latin typeface="+mn-lt"/>
                <a:ea typeface="+mn-ea"/>
                <a:cs typeface="+mn-cs"/>
              </a:rPr>
              <a:t>ssh.log</a:t>
            </a:r>
            <a:r>
              <a:rPr lang="en-US" dirty="0"/>
              <a:t>, </a:t>
            </a:r>
            <a:r>
              <a:rPr lang="en-US" sz="1200" kern="1200" dirty="0" err="1">
                <a:solidFill>
                  <a:schemeClr val="tx1"/>
                </a:solidFill>
                <a:latin typeface="+mn-lt"/>
                <a:ea typeface="+mn-ea"/>
                <a:cs typeface="+mn-cs"/>
              </a:rPr>
              <a:t>rdp.log</a:t>
            </a:r>
            <a:r>
              <a:rPr lang="en-US" dirty="0"/>
              <a:t>, </a:t>
            </a:r>
            <a:r>
              <a:rPr lang="en-US" sz="1200" kern="1200" dirty="0" err="1">
                <a:solidFill>
                  <a:schemeClr val="tx1"/>
                </a:solidFill>
                <a:latin typeface="+mn-lt"/>
                <a:ea typeface="+mn-ea"/>
                <a:cs typeface="+mn-cs"/>
              </a:rPr>
              <a:t>sip.log</a:t>
            </a:r>
            <a:r>
              <a:rPr lang="en-US" dirty="0"/>
              <a:t>, </a:t>
            </a:r>
            <a:r>
              <a:rPr lang="en-US" sz="1200" kern="1200" dirty="0" err="1">
                <a:solidFill>
                  <a:schemeClr val="tx1"/>
                </a:solidFill>
                <a:latin typeface="+mn-lt"/>
                <a:ea typeface="+mn-ea"/>
                <a:cs typeface="+mn-cs"/>
              </a:rPr>
              <a:t>snmp.log</a:t>
            </a:r>
            <a:endParaRPr lang="en-US" sz="1200" kern="1200" dirty="0">
              <a:solidFill>
                <a:schemeClr val="tx1"/>
              </a:solidFill>
              <a:latin typeface="+mn-lt"/>
              <a:ea typeface="+mn-ea"/>
              <a:cs typeface="+mn-cs"/>
            </a:endParaRPr>
          </a:p>
          <a:p>
            <a:pPr marL="171450" lvl="0" indent="-171450">
              <a:buFontTx/>
              <a:buChar char="-"/>
            </a:pPr>
            <a:r>
              <a:rPr lang="en-US" sz="1200" b="1" kern="1200" dirty="0">
                <a:solidFill>
                  <a:schemeClr val="tx1"/>
                </a:solidFill>
                <a:latin typeface="+mn-lt"/>
                <a:ea typeface="+mn-ea"/>
                <a:cs typeface="+mn-cs"/>
              </a:rPr>
              <a:t>x509.log</a:t>
            </a:r>
            <a:r>
              <a:rPr lang="en-US" dirty="0"/>
              <a:t> — every TLS certificate observed</a:t>
            </a:r>
          </a:p>
          <a:p>
            <a:pPr marL="171450" lvl="0" indent="-171450">
              <a:buFontTx/>
              <a:buChar char="-"/>
            </a:pPr>
            <a:r>
              <a:rPr lang="en-US" sz="1200" b="1" kern="1200" dirty="0" err="1">
                <a:solidFill>
                  <a:schemeClr val="tx1"/>
                </a:solidFill>
                <a:latin typeface="+mn-lt"/>
                <a:ea typeface="+mn-ea"/>
                <a:cs typeface="+mn-cs"/>
              </a:rPr>
              <a:t>pe.log</a:t>
            </a:r>
            <a:r>
              <a:rPr lang="en-US" dirty="0"/>
              <a:t> — metadata extracted from Windows PE (executable) files observed in transit.</a:t>
            </a:r>
          </a:p>
          <a:p>
            <a:r>
              <a:rPr lang="en-US" b="1" dirty="0" err="1"/>
              <a:t>Weird.log</a:t>
            </a:r>
            <a:r>
              <a:rPr lang="en-US" b="1" dirty="0"/>
              <a:t> </a:t>
            </a:r>
            <a:r>
              <a:rPr lang="en-US" dirty="0"/>
              <a:t>captures </a:t>
            </a:r>
            <a:r>
              <a:rPr lang="en-US" b="1" dirty="0"/>
              <a:t>protocol violations and anomalies</a:t>
            </a:r>
            <a:r>
              <a:rPr lang="en-US" dirty="0"/>
              <a:t> that Zeek's protocol parsers detect — things that are technically malformed or that don't conform to the relevant RFC. Examples:</a:t>
            </a:r>
          </a:p>
          <a:p>
            <a:r>
              <a:rPr lang="en-US" dirty="0"/>
              <a:t>A TCP connection where the data flow doesn't match the expected state machine</a:t>
            </a:r>
          </a:p>
          <a:p>
            <a:r>
              <a:rPr lang="en-US" dirty="0"/>
              <a:t>An HTTP response with a malformed Content-Length header</a:t>
            </a:r>
          </a:p>
          <a:p>
            <a:r>
              <a:rPr lang="en-US" dirty="0"/>
              <a:t>DNS packets with invalid structure</a:t>
            </a:r>
          </a:p>
          <a:p>
            <a:r>
              <a:rPr lang="en-US" dirty="0"/>
              <a:t>SSL/TLS negotiation that violates the spec</a:t>
            </a:r>
          </a:p>
          <a:p>
            <a:pPr marL="171450" lvl="0" indent="-171450">
              <a:buFontTx/>
              <a:buChar char="-"/>
            </a:pPr>
            <a:r>
              <a:rPr lang="en-US" sz="1200" b="1" kern="1200" dirty="0" err="1">
                <a:solidFill>
                  <a:schemeClr val="tx1"/>
                </a:solidFill>
                <a:latin typeface="+mn-lt"/>
                <a:ea typeface="+mn-ea"/>
                <a:cs typeface="+mn-cs"/>
              </a:rPr>
              <a:t>capture_loss.log</a:t>
            </a:r>
            <a:r>
              <a:rPr lang="en-US" dirty="0"/>
              <a:t> — records when Zeek detects it has missed packets, </a:t>
            </a:r>
            <a:endParaRPr dirty="0"/>
          </a:p>
        </p:txBody>
      </p:sp>
      <p:sp>
        <p:nvSpPr>
          <p:cNvPr id="4" name="Slide Number Placeholder 3"/>
          <p:cNvSpPr>
            <a:spLocks noGrp="1"/>
          </p:cNvSpPr>
          <p:nvPr>
            <p:ph type="sldNum" sz="quarter" idx="10"/>
          </p:nvPr>
        </p:nvSpPr>
        <p:spPr/>
        <p:txBody>
          <a:bodyPr/>
          <a:lstStyle/>
          <a:p>
            <a:fld id="{18BDFEC3-8487-43E8-A154-7C12CBC1FFF2}" type="slidenum">
              <a:rPr lang="en-US"/>
              <a:t>56</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example shows how the </a:t>
            </a:r>
            <a:r>
              <a:rPr dirty="0" err="1"/>
              <a:t>uid</a:t>
            </a:r>
            <a:r>
              <a:rPr dirty="0"/>
              <a:t> ties everything together. </a:t>
            </a:r>
            <a:endParaRPr lang="en-US" dirty="0"/>
          </a:p>
          <a:p>
            <a:pPr marL="171450" lvl="0" indent="-171450">
              <a:buFont typeface="Arial" panose="020B0604020202020204" pitchFamily="34" charset="0"/>
              <a:buChar char="•"/>
            </a:pPr>
            <a:r>
              <a:rPr dirty="0"/>
              <a:t>A single connection shows up in </a:t>
            </a:r>
            <a:r>
              <a:rPr dirty="0" err="1"/>
              <a:t>conn.log</a:t>
            </a:r>
            <a:r>
              <a:rPr dirty="0"/>
              <a:t> with basic metadata. </a:t>
            </a:r>
            <a:endParaRPr lang="en-US" dirty="0"/>
          </a:p>
          <a:p>
            <a:pPr marL="171450" lvl="0" indent="-171450">
              <a:buFont typeface="Arial" panose="020B0604020202020204" pitchFamily="34" charset="0"/>
              <a:buChar char="•"/>
            </a:pPr>
            <a:r>
              <a:rPr dirty="0"/>
              <a:t>The same </a:t>
            </a:r>
            <a:r>
              <a:rPr dirty="0" err="1"/>
              <a:t>uid</a:t>
            </a:r>
            <a:r>
              <a:rPr dirty="0"/>
              <a:t> appears in </a:t>
            </a:r>
            <a:r>
              <a:rPr dirty="0" err="1"/>
              <a:t>http.log</a:t>
            </a:r>
            <a:r>
              <a:rPr dirty="0"/>
              <a:t> with the HTTP details — we can see the host and URI. </a:t>
            </a:r>
            <a:endParaRPr lang="en-US" dirty="0"/>
          </a:p>
          <a:p>
            <a:pPr marL="171450" lvl="0" indent="-171450">
              <a:buFont typeface="Arial" panose="020B0604020202020204" pitchFamily="34" charset="0"/>
              <a:buChar char="•"/>
            </a:pPr>
            <a:r>
              <a:rPr dirty="0"/>
              <a:t>It appears again in </a:t>
            </a:r>
            <a:r>
              <a:rPr dirty="0" err="1"/>
              <a:t>files.log</a:t>
            </a:r>
            <a:r>
              <a:rPr dirty="0"/>
              <a:t> with the file MIME type and hash. </a:t>
            </a:r>
            <a:endParaRPr lang="en-US" dirty="0"/>
          </a:p>
          <a:p>
            <a:pPr marL="0" lvl="0" indent="0">
              <a:buNone/>
            </a:pPr>
            <a:endParaRPr lang="en-US" dirty="0"/>
          </a:p>
          <a:p>
            <a:pPr marL="0" lvl="0" indent="0">
              <a:buNone/>
            </a:pPr>
            <a:r>
              <a:rPr dirty="0"/>
              <a:t>An analyst can follow this chain to trace an entire malicious file download from the initial connection through to the exact file that was transferred, including its hash for lookups in threat intelligence databases. </a:t>
            </a:r>
            <a:endParaRPr lang="en-US" dirty="0"/>
          </a:p>
          <a:p>
            <a:pPr marL="0" lvl="0" indent="0">
              <a:buNone/>
            </a:pPr>
            <a:endParaRPr lang="en-US" dirty="0"/>
          </a:p>
          <a:p>
            <a:pPr marL="0" lvl="0" indent="0">
              <a:buNone/>
            </a:pPr>
            <a:r>
              <a:rPr dirty="0"/>
              <a:t>This is exactly the kind of context that Alahmadi et al. found analysts need but often lack.</a:t>
            </a:r>
          </a:p>
        </p:txBody>
      </p:sp>
      <p:sp>
        <p:nvSpPr>
          <p:cNvPr id="4" name="Slide Number Placeholder 3"/>
          <p:cNvSpPr>
            <a:spLocks noGrp="1"/>
          </p:cNvSpPr>
          <p:nvPr>
            <p:ph type="sldNum" sz="quarter" idx="10"/>
          </p:nvPr>
        </p:nvSpPr>
        <p:spPr/>
        <p:txBody>
          <a:bodyPr/>
          <a:lstStyle/>
          <a:p>
            <a:fld id="{18BDFEC3-8487-43E8-A154-7C12CBC1FFF2}" type="slidenum">
              <a:rPr lang="en-US"/>
              <a:t>57</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CE8BB-26AF-4B25-6787-D80AA90FD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C9E10F-B093-D775-559B-4B13C324A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BB735-70BD-79C7-9635-101232D971F5}"/>
              </a:ext>
            </a:extLst>
          </p:cNvPr>
          <p:cNvSpPr>
            <a:spLocks noGrp="1"/>
          </p:cNvSpPr>
          <p:nvPr>
            <p:ph type="body" idx="1"/>
          </p:nvPr>
        </p:nvSpPr>
        <p:spPr/>
        <p:txBody>
          <a:bodyPr/>
          <a:lstStyle/>
          <a:p>
            <a:pPr marL="0" lvl="0" indent="0">
              <a:buNone/>
            </a:pPr>
            <a:r>
              <a:rPr dirty="0"/>
              <a:t>The Zeek scripting language is purpose-built for network analysis. </a:t>
            </a:r>
            <a:endParaRPr lang="en-US" dirty="0"/>
          </a:p>
          <a:p>
            <a:pPr marL="0" lvl="0" indent="0">
              <a:buNone/>
            </a:pPr>
            <a:r>
              <a:rPr dirty="0"/>
              <a:t>Events are generated by the engine and scripts register handlers. </a:t>
            </a:r>
            <a:endParaRPr lang="en-US" dirty="0"/>
          </a:p>
          <a:p>
            <a:pPr marL="0" lvl="0" indent="0">
              <a:buNone/>
            </a:pPr>
            <a:r>
              <a:rPr dirty="0"/>
              <a:t>This example watches for HTTP requests where the URI ends in .exe and generates a notice. </a:t>
            </a:r>
            <a:endParaRPr lang="en-US" dirty="0"/>
          </a:p>
        </p:txBody>
      </p:sp>
      <p:sp>
        <p:nvSpPr>
          <p:cNvPr id="4" name="Slide Number Placeholder 3">
            <a:extLst>
              <a:ext uri="{FF2B5EF4-FFF2-40B4-BE49-F238E27FC236}">
                <a16:creationId xmlns:a16="http://schemas.microsoft.com/office/drawing/2014/main" id="{077379D8-2046-8A84-0237-9CF739675D60}"/>
              </a:ext>
            </a:extLst>
          </p:cNvPr>
          <p:cNvSpPr>
            <a:spLocks noGrp="1"/>
          </p:cNvSpPr>
          <p:nvPr>
            <p:ph type="sldNum" sz="quarter" idx="10"/>
          </p:nvPr>
        </p:nvSpPr>
        <p:spPr/>
        <p:txBody>
          <a:bodyPr/>
          <a:lstStyle/>
          <a:p>
            <a:fld id="{18BDFEC3-8487-43E8-A154-7C12CBC1FFF2}" type="slidenum">
              <a:rPr lang="en-US"/>
              <a:t>58</a:t>
            </a:fld>
            <a:endParaRPr lang="en-US"/>
          </a:p>
        </p:txBody>
      </p:sp>
    </p:spTree>
    <p:extLst>
      <p:ext uri="{BB962C8B-B14F-4D97-AF65-F5344CB8AC3E}">
        <p14:creationId xmlns:p14="http://schemas.microsoft.com/office/powerpoint/2010/main" val="2122558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language has network-oriented types (</a:t>
            </a:r>
            <a:r>
              <a:rPr lang="en-US" dirty="0" err="1"/>
              <a:t>addr</a:t>
            </a:r>
            <a:r>
              <a:rPr lang="en-US" dirty="0"/>
              <a:t> for IP addresses, subnet for CIDR ranges) and the </a:t>
            </a:r>
            <a:r>
              <a:rPr lang="en-US" dirty="0" err="1"/>
              <a:t>redef</a:t>
            </a:r>
            <a:r>
              <a:rPr lang="en-US" dirty="0"/>
              <a:t> mechanism lets you customize behavior without editing the base scripts. For the project, you’ll mainly work with Zeek’s default scripts and analyze the logs they produce.</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59</a:t>
            </a:fld>
            <a:endParaRPr lang="en-US"/>
          </a:p>
        </p:txBody>
      </p:sp>
    </p:spTree>
    <p:extLst>
      <p:ext uri="{BB962C8B-B14F-4D97-AF65-F5344CB8AC3E}">
        <p14:creationId xmlns:p14="http://schemas.microsoft.com/office/powerpoint/2010/main" val="4922060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8382D-108A-ECE8-A908-CEAF16180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7564D-A348-B692-3C27-99EBDD391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EFC2C-DA48-A85B-EC48-D4A0D85DFE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language has network-oriented types (</a:t>
            </a:r>
            <a:r>
              <a:rPr lang="en-US" dirty="0" err="1"/>
              <a:t>addr</a:t>
            </a:r>
            <a:r>
              <a:rPr lang="en-US" dirty="0"/>
              <a:t> for IP addresses, subnet for CIDR ranges) and the </a:t>
            </a:r>
            <a:r>
              <a:rPr lang="en-US" dirty="0" err="1"/>
              <a:t>redef</a:t>
            </a:r>
            <a:r>
              <a:rPr lang="en-US" dirty="0"/>
              <a:t> mechanism lets you customize behavior without editing the base scripts. For the project, you’ll mainly work with Zeek’s default scripts and analyze the logs they produce.</a:t>
            </a:r>
          </a:p>
          <a:p>
            <a:pPr marL="0" lvl="0" indent="0">
              <a:buNone/>
            </a:pPr>
            <a:endParaRPr dirty="0"/>
          </a:p>
        </p:txBody>
      </p:sp>
      <p:sp>
        <p:nvSpPr>
          <p:cNvPr id="4" name="Slide Number Placeholder 3">
            <a:extLst>
              <a:ext uri="{FF2B5EF4-FFF2-40B4-BE49-F238E27FC236}">
                <a16:creationId xmlns:a16="http://schemas.microsoft.com/office/drawing/2014/main" id="{8A442FCB-B170-17E3-E0A2-D3645F0DD326}"/>
              </a:ext>
            </a:extLst>
          </p:cNvPr>
          <p:cNvSpPr>
            <a:spLocks noGrp="1"/>
          </p:cNvSpPr>
          <p:nvPr>
            <p:ph type="sldNum" sz="quarter" idx="10"/>
          </p:nvPr>
        </p:nvSpPr>
        <p:spPr/>
        <p:txBody>
          <a:bodyPr/>
          <a:lstStyle/>
          <a:p>
            <a:fld id="{18BDFEC3-8487-43E8-A154-7C12CBC1FFF2}" type="slidenum">
              <a:rPr lang="en-US"/>
              <a:t>60</a:t>
            </a:fld>
            <a:endParaRPr lang="en-US"/>
          </a:p>
        </p:txBody>
      </p:sp>
    </p:spTree>
    <p:extLst>
      <p:ext uri="{BB962C8B-B14F-4D97-AF65-F5344CB8AC3E}">
        <p14:creationId xmlns:p14="http://schemas.microsoft.com/office/powerpoint/2010/main" val="942935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For the project, you’ll primarily use zeek -r to analyze PCAP files offline. This reads the capture and produces all the default log files in the current directory. The zeek-cut utility is handy for extracting specific fields from the tab-separated log format. Enabling JSON output makes logs easier to ingest into tools like jq or Elasticsearch. In production, Zeek is deployed with ZeekControl (zeekctl) for cluster management across multiple worker nodes.</a:t>
            </a:r>
          </a:p>
        </p:txBody>
      </p:sp>
      <p:sp>
        <p:nvSpPr>
          <p:cNvPr id="4" name="Slide Number Placeholder 3"/>
          <p:cNvSpPr>
            <a:spLocks noGrp="1"/>
          </p:cNvSpPr>
          <p:nvPr>
            <p:ph type="sldNum" sz="quarter" idx="10"/>
          </p:nvPr>
        </p:nvSpPr>
        <p:spPr/>
        <p:txBody>
          <a:bodyPr/>
          <a:lstStyle/>
          <a:p>
            <a:fld id="{18BDFEC3-8487-43E8-A154-7C12CBC1FFF2}" type="slidenum">
              <a:rPr lang="en-US"/>
              <a:t>62</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Now that we understand how Suricata and Zeek work, we can see the scaling challenge. Both tools need to inspect traffic in depth: Suricata runs every packet through its pattern matcher, Zeek reassembles and parses every protocol. This is computationally expensive. Network speeds have grown to 100+ Gbps, but the tools haven’t kept pace. Zeek is natively single-threaded and achieves about 5 Gbps. Suricata’s multi-threading helps but tops out around 49 Gbps. Prior work estimates Zeek needs 100+ CPU cores for 100 Gbps. These numbers come from the Retina paper (Wan et al., SIGCOMM 2022).</a:t>
            </a:r>
          </a:p>
          <a:p>
            <a:pPr marL="0" lvl="0" indent="0">
              <a:buNone/>
            </a:pPr>
            <a:endParaRPr/>
          </a:p>
          <a:p>
            <a:pPr marL="0" lvl="0" indent="0">
              <a:buNone/>
            </a:pPr>
            <a:r>
              <a:t>Reference: G. Wan, F. Gong, T. Barbette, Z. Durumeric, “Retina: Analyzing 100 GbE Traffic on Commodity Hardware,” SIGCOMM, 2022.</a:t>
            </a:r>
          </a:p>
        </p:txBody>
      </p:sp>
      <p:sp>
        <p:nvSpPr>
          <p:cNvPr id="4" name="Slide Number Placeholder 3"/>
          <p:cNvSpPr>
            <a:spLocks noGrp="1"/>
          </p:cNvSpPr>
          <p:nvPr>
            <p:ph type="sldNum" sz="quarter" idx="10"/>
          </p:nvPr>
        </p:nvSpPr>
        <p:spPr/>
        <p:txBody>
          <a:bodyPr/>
          <a:lstStyle/>
          <a:p>
            <a:fld id="{18BDFEC3-8487-43E8-A154-7C12CBC1FFF2}" type="slidenum">
              <a:rPr lang="en-US"/>
              <a:t>63</a:t>
            </a:fld>
            <a:endParaRPr lang="en-US"/>
          </a:p>
        </p:txBody>
      </p:sp>
    </p:spTree>
    <p:extLst>
      <p:ext uri="{BB962C8B-B14F-4D97-AF65-F5344CB8AC3E}">
        <p14:creationId xmlns:p14="http://schemas.microsoft.com/office/powerpoint/2010/main" val="37909810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Retina takes a fundamentally different approach from Zeek and Suricata. Instead of trying to analyze everything, users specify what they want to see using a filter and a Rust callback. The system decomposes filters into multiple layers and discards out-of-scope traffic as early as possible — even at the NIC hardware level. For example, 65% of TCP connections on their university network were single unanswered SYN packets (from scanning), which Zeek and Suricata track but which Retina can drop immediately. This is a research system, not production-ready, but it points toward how future IDS tools might handle 100+ Gbps networks. For your project, you’ll work with PCAP files, so throughput isn’t a constraint.</a:t>
            </a:r>
          </a:p>
        </p:txBody>
      </p:sp>
      <p:sp>
        <p:nvSpPr>
          <p:cNvPr id="4" name="Slide Number Placeholder 3"/>
          <p:cNvSpPr>
            <a:spLocks noGrp="1"/>
          </p:cNvSpPr>
          <p:nvPr>
            <p:ph type="sldNum" sz="quarter" idx="10"/>
          </p:nvPr>
        </p:nvSpPr>
        <p:spPr/>
        <p:txBody>
          <a:bodyPr/>
          <a:lstStyle/>
          <a:p>
            <a:fld id="{18BDFEC3-8487-43E8-A154-7C12CBC1FFF2}" type="slidenum">
              <a:rPr lang="en-US"/>
              <a:t>64</a:t>
            </a:fld>
            <a:endParaRPr lang="en-US"/>
          </a:p>
        </p:txBody>
      </p:sp>
    </p:spTree>
    <p:extLst>
      <p:ext uri="{BB962C8B-B14F-4D97-AF65-F5344CB8AC3E}">
        <p14:creationId xmlns:p14="http://schemas.microsoft.com/office/powerpoint/2010/main" val="3511180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Suricata and Zeek are complementary. Suricata quickly identifies known attack patterns with its signature engine. </a:t>
            </a:r>
            <a:endParaRPr lang="en-US" dirty="0"/>
          </a:p>
          <a:p>
            <a:pPr marL="0" lvl="0" indent="0">
              <a:buNone/>
            </a:pPr>
            <a:endParaRPr lang="en-US" dirty="0"/>
          </a:p>
          <a:p>
            <a:pPr marL="0" lvl="0" indent="0">
              <a:buNone/>
            </a:pPr>
            <a:r>
              <a:rPr dirty="0"/>
              <a:t>Zeek provides the rich network context needed to investigate: what other connections did the compromised host make? What DNS queries preceded the attack? What files were transferred? Together, they give you both the alert and the full context. </a:t>
            </a:r>
          </a:p>
        </p:txBody>
      </p:sp>
      <p:sp>
        <p:nvSpPr>
          <p:cNvPr id="4" name="Slide Number Placeholder 3"/>
          <p:cNvSpPr>
            <a:spLocks noGrp="1"/>
          </p:cNvSpPr>
          <p:nvPr>
            <p:ph type="sldNum" sz="quarter" idx="10"/>
          </p:nvPr>
        </p:nvSpPr>
        <p:spPr/>
        <p:txBody>
          <a:bodyPr/>
          <a:lstStyle/>
          <a:p>
            <a:fld id="{18BDFEC3-8487-43E8-A154-7C12CBC1FFF2}" type="slidenum">
              <a:rPr lang="en-US"/>
              <a:t>65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F06A1-533F-E68A-15CF-E045F1CAD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CD88D-F62B-D24E-7C40-FCDAA8C92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D85A2-BACB-5992-AA9C-07116FD066FA}"/>
              </a:ext>
            </a:extLst>
          </p:cNvPr>
          <p:cNvSpPr>
            <a:spLocks noGrp="1"/>
          </p:cNvSpPr>
          <p:nvPr>
            <p:ph type="body" idx="1"/>
          </p:nvPr>
        </p:nvSpPr>
        <p:spPr/>
        <p:txBody>
          <a:bodyPr/>
          <a:lstStyle/>
          <a:p>
            <a:pPr marL="0" lvl="0" indent="0">
              <a:buNone/>
            </a:pPr>
            <a:r>
              <a:rPr dirty="0"/>
              <a:t>Suricata and Zeek are complementary. Suricata quickly identifies known attack patterns with its signature engine. </a:t>
            </a:r>
            <a:endParaRPr lang="en-US" dirty="0"/>
          </a:p>
          <a:p>
            <a:pPr marL="0" lvl="0" indent="0">
              <a:buNone/>
            </a:pPr>
            <a:endParaRPr lang="en-US" dirty="0"/>
          </a:p>
          <a:p>
            <a:pPr marL="0" lvl="0" indent="0">
              <a:buNone/>
            </a:pPr>
            <a:r>
              <a:rPr dirty="0"/>
              <a:t>Zeek provides the rich network context needed to investigate: what other connections did the compromised host make? What DNS queries preceded the attack? What files were transferred? Together, they give you both the alert and the full context. </a:t>
            </a:r>
          </a:p>
        </p:txBody>
      </p:sp>
      <p:sp>
        <p:nvSpPr>
          <p:cNvPr id="4" name="Slide Number Placeholder 3">
            <a:extLst>
              <a:ext uri="{FF2B5EF4-FFF2-40B4-BE49-F238E27FC236}">
                <a16:creationId xmlns:a16="http://schemas.microsoft.com/office/drawing/2014/main" id="{3BBB0DDA-F8BF-7D54-EF39-1A674FCC77C6}"/>
              </a:ext>
            </a:extLst>
          </p:cNvPr>
          <p:cNvSpPr>
            <a:spLocks noGrp="1"/>
          </p:cNvSpPr>
          <p:nvPr>
            <p:ph type="sldNum" sz="quarter" idx="10"/>
          </p:nvPr>
        </p:nvSpPr>
        <p:spPr/>
        <p:txBody>
          <a:bodyPr/>
          <a:lstStyle/>
          <a:p>
            <a:fld id="{18BDFEC3-8487-43E8-A154-7C12CBC1FFF2}" type="slidenum">
              <a:rPr lang="en-US"/>
              <a:t>66</a:t>
            </a:fld>
            <a:endParaRPr lang="en-US"/>
          </a:p>
        </p:txBody>
      </p:sp>
    </p:spTree>
    <p:extLst>
      <p:ext uri="{BB962C8B-B14F-4D97-AF65-F5344CB8AC3E}">
        <p14:creationId xmlns:p14="http://schemas.microsoft.com/office/powerpoint/2010/main" val="585203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Dorothy Denning’s 1987 paper “An Intrusion-Detection Model” in IEEE Transactions on Software Engineering formalized Anderson’s ideas into a complete model. She proposed that any system producing audit records could be monitored for intrusions using statistical profiling. The model is independent of any specific system, application, or type of intrusion. Nearly every IDS built since traces its conceptual lineage to this work. We’ll walk through its components because they map directly onto concepts in modern tools like Zeek and Suricata.</a:t>
            </a:r>
          </a:p>
          <a:p>
            <a:pPr marL="0" lvl="0" indent="0">
              <a:buNone/>
            </a:pPr>
            <a:endParaRPr dirty="0"/>
          </a:p>
          <a:p>
            <a:pPr marL="0" lvl="0" indent="0">
              <a:buNone/>
            </a:pPr>
            <a:r>
              <a:rPr dirty="0"/>
              <a:t>Reference: D. Denning, “An Intrusion-Detection Model,” IEEE TSE, Vol. SE-13, No. 2, Feb 1987.</a:t>
            </a:r>
          </a:p>
        </p:txBody>
      </p:sp>
      <p:sp>
        <p:nvSpPr>
          <p:cNvPr id="4" name="Slide Number Placeholder 3"/>
          <p:cNvSpPr>
            <a:spLocks noGrp="1"/>
          </p:cNvSpPr>
          <p:nvPr>
            <p:ph type="sldNum" sz="quarter" idx="10"/>
          </p:nvPr>
        </p:nvSpPr>
        <p:spPr/>
        <p:txBody>
          <a:bodyPr/>
          <a:lstStyle/>
          <a:p>
            <a:fld id="{18BDFEC3-8487-43E8-A154-7C12CBC1FFF2}" type="slidenum">
              <a:rPr lang="en-US"/>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SOC is where detection technology meets human judgment. Everything we’ve discussed — SIEM, EDR, IDS, Zeek, Suricata — is deployed and operated by SOC staff. SOCs range from a single part-time analyst at a small company to 24/7 global operations with hundreds of staff at large enterprises. The Alahmadi et al. study interviewed 21 practitioners from 7 SOCs of various types (internal, MSSP) across multiple sectors, giving us a grounded view of how SOCs actually work.</a:t>
            </a:r>
          </a:p>
        </p:txBody>
      </p:sp>
      <p:sp>
        <p:nvSpPr>
          <p:cNvPr id="4" name="Slide Number Placeholder 3"/>
          <p:cNvSpPr>
            <a:spLocks noGrp="1"/>
          </p:cNvSpPr>
          <p:nvPr>
            <p:ph type="sldNum" sz="quarter" idx="10"/>
          </p:nvPr>
        </p:nvSpPr>
        <p:spPr/>
        <p:txBody>
          <a:bodyPr/>
          <a:lstStyle/>
          <a:p>
            <a:fld id="{18BDFEC3-8487-43E8-A154-7C12CBC1FFF2}" type="slidenum">
              <a:rPr lang="en-US"/>
              <a:t>68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Not every organization can afford an in-house SOC. MSSPs and MDR providers offer 24/7 monitoring, but the Alahmadi study revealed an important trade-off: MSSP analysts often lack deep organizational context and face pressure to report everything to avoid liability. In-house analysts understand the business better but may lack 24/7 coverage. Hybrid models try to balance both. The type of SOC directly impacts how analysts make decisions about alert triage — a point often overlooked when evaluating detection tools.</a:t>
            </a:r>
          </a:p>
        </p:txBody>
      </p:sp>
      <p:sp>
        <p:nvSpPr>
          <p:cNvPr id="4" name="Slide Number Placeholder 3"/>
          <p:cNvSpPr>
            <a:spLocks noGrp="1"/>
          </p:cNvSpPr>
          <p:nvPr>
            <p:ph type="sldNum" sz="quarter" idx="10"/>
          </p:nvPr>
        </p:nvSpPr>
        <p:spPr/>
        <p:txBody>
          <a:bodyPr/>
          <a:lstStyle/>
          <a:p>
            <a:fld id="{18BDFEC3-8487-43E8-A154-7C12CBC1FFF2}" type="slidenum">
              <a:rPr lang="en-US"/>
              <a:t>69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Pyramid diagram with three tiers. Bottom (widest): “Tier 1 — Alert Triage” with keywords: monitor dashboards, initial triage, follow runbooks, escalate. Middle: “Tier 2 — Investigation” with keywords: deeper analysis, correlate data, determine scope, containment. Top (narrowest): “Tier 3 — Threat Hunting / IR” with keywords: proactive hunting, advanced forensics, detection engineering, mentoring.]</a:t>
            </a:r>
          </a:p>
          <a:p>
            <a:pPr marL="0" lvl="0" indent="0">
              <a:buNone/>
            </a:pPr>
            <a:endParaRPr lang="en-US" dirty="0"/>
          </a:p>
          <a:p>
            <a:pPr marL="0" lvl="0" indent="0">
              <a:buNone/>
            </a:pPr>
            <a:r>
              <a:rPr dirty="0"/>
              <a:t>Most SOCs use a tiered model. Tier 1 analysts monitor alert queues, perform initial triage (true positive? false positive? benign trigger?), and follow documented runbooks. Tier 2 analysts handle escalated alerts, conducting deeper investigation and correlation. Tier 3 are the senior experts who proactively hunt for threats, develop new detection rules, and mentor junior analysts. Alahmadi et al. found that alarm validation at every tier is fundamentally human-centered — analysts use pattern matching, association, reasoning, and tacit knowledge built through experience.</a:t>
            </a:r>
          </a:p>
        </p:txBody>
      </p:sp>
      <p:sp>
        <p:nvSpPr>
          <p:cNvPr id="4" name="Slide Number Placeholder 3"/>
          <p:cNvSpPr>
            <a:spLocks noGrp="1"/>
          </p:cNvSpPr>
          <p:nvPr>
            <p:ph type="sldNum" sz="quarter" idx="10"/>
          </p:nvPr>
        </p:nvSpPr>
        <p:spPr/>
        <p:txBody>
          <a:bodyPr/>
          <a:lstStyle/>
          <a:p>
            <a:fld id="{18BDFEC3-8487-43E8-A154-7C12CBC1FFF2}" type="slidenum">
              <a:rPr lang="en-US"/>
              <a:t>70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Target breach, which Alahmadi et al. use to open their paper, is the canonical example of detection without effective response. The technology worked — it detected the malware. But the organizational processes failed. The Bangalore SOC escalated the alert, but the Minneapolis team ignored it. Why? Alert fatigue, lack of context, organizational dysfunction. Target had even disabled the automatic response capability of their FireEye system due to fear of false positives disrupting business. This illustrates that Detection &amp; Analysis (NIST phase 2) is necessary but not sufficient — without effective Containment (phase 3), detection is pointless.</a:t>
            </a:r>
          </a:p>
        </p:txBody>
      </p:sp>
      <p:sp>
        <p:nvSpPr>
          <p:cNvPr id="4" name="Slide Number Placeholder 3"/>
          <p:cNvSpPr>
            <a:spLocks noGrp="1"/>
          </p:cNvSpPr>
          <p:nvPr>
            <p:ph type="sldNum" sz="quarter" idx="10"/>
          </p:nvPr>
        </p:nvSpPr>
        <p:spPr/>
        <p:txBody>
          <a:bodyPr/>
          <a:lstStyle/>
          <a:p>
            <a:fld id="{18BDFEC3-8487-43E8-A154-7C12CBC1FFF2}" type="slidenum">
              <a:rPr lang="en-US"/>
              <a:t>71</a:t>
            </a:fld>
            <a:endParaRPr lang="en-US"/>
          </a:p>
        </p:txBody>
      </p:sp>
    </p:spTree>
    <p:extLst>
      <p:ext uri="{BB962C8B-B14F-4D97-AF65-F5344CB8AC3E}">
        <p14:creationId xmlns:p14="http://schemas.microsoft.com/office/powerpoint/2010/main" val="35728330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From Alahmadi et al.’s qualitative interviews, four categories of alarm quality problems emerged. These map closely to Sommer &amp; Paxson’s theoretical challenges but ground them in specific practitioner experiences. Unreliable: “A lot of the network-based stuff I don’t find very reliable because a lot of the IOCs are based on IP addresses which change, based on domains which get shut down.” Lack of context: analysts need to know network topology, business function, and asset criticality to triage effectively — an alarm for a Linux exploit on a Windows server is noise, but the tool doesn’t know the OS.</a:t>
            </a:r>
          </a:p>
        </p:txBody>
      </p:sp>
      <p:sp>
        <p:nvSpPr>
          <p:cNvPr id="4" name="Slide Number Placeholder 3"/>
          <p:cNvSpPr>
            <a:spLocks noGrp="1"/>
          </p:cNvSpPr>
          <p:nvPr>
            <p:ph type="sldNum" sz="quarter" idx="10"/>
          </p:nvPr>
        </p:nvSpPr>
        <p:spPr/>
        <p:txBody>
          <a:bodyPr/>
          <a:lstStyle/>
          <a:p>
            <a:fld id="{18BDFEC3-8487-43E8-A154-7C12CBC1FFF2}" type="slidenum">
              <a:rPr lang="en-US"/>
              <a:t>72</a:t>
            </a:fld>
            <a:endParaRPr lang="en-US"/>
          </a:p>
        </p:txBody>
      </p:sp>
    </p:spTree>
    <p:extLst>
      <p:ext uri="{BB962C8B-B14F-4D97-AF65-F5344CB8AC3E}">
        <p14:creationId xmlns:p14="http://schemas.microsoft.com/office/powerpoint/2010/main" val="36401722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Alahmadi et al.’s constructive contribution: five properties that address both Sommer &amp; Paxson’s theoretical challenges and the practitioner pain points. Reliable addresses the base-rate problem by using stable features and incorporating feedback. Explainable addresses the semantic gap. Contextual addresses the concept drift and environmental knowledge problems. Transferable addresses the fact that every network is different. These properties should guide the design of next-generation security tools and provide a framework for evaluating existing ones.</a:t>
            </a:r>
          </a:p>
        </p:txBody>
      </p:sp>
      <p:sp>
        <p:nvSpPr>
          <p:cNvPr id="4" name="Slide Number Placeholder 3"/>
          <p:cNvSpPr>
            <a:spLocks noGrp="1"/>
          </p:cNvSpPr>
          <p:nvPr>
            <p:ph type="sldNum" sz="quarter" idx="10"/>
          </p:nvPr>
        </p:nvSpPr>
        <p:spPr/>
        <p:txBody>
          <a:bodyPr/>
          <a:lstStyle/>
          <a:p>
            <a:fld id="{18BDFEC3-8487-43E8-A154-7C12CBC1FFF2}" type="slidenum">
              <a:rPr lang="en-US"/>
              <a:t>73</a:t>
            </a:fld>
            <a:endParaRPr lang="en-US"/>
          </a:p>
        </p:txBody>
      </p:sp>
    </p:spTree>
    <p:extLst>
      <p:ext uri="{BB962C8B-B14F-4D97-AF65-F5344CB8AC3E}">
        <p14:creationId xmlns:p14="http://schemas.microsoft.com/office/powerpoint/2010/main" val="7030614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Alert fatigue is the base-rate fallacy made real. The Alahmadi study found that most tuning falls on the analysts themselves — a tedious, never-ending task. SOAR (Security Orchestration, Automation, and Response) platforms like Palo Alto XSOAR or Splunk SOAR help by automating repetitive triage steps: auto-querying threat intel, auto-enriching alerts with asset context, and auto-closing known FP patterns. This frees analysts to focus on the cases that require human judgment. Key SOC metrics include MTTD (mean time to detect), MTTA (mean time to acknowledge), and MTTR (mean time to respond).</a:t>
            </a:r>
          </a:p>
        </p:txBody>
      </p:sp>
      <p:sp>
        <p:nvSpPr>
          <p:cNvPr id="4" name="Slide Number Placeholder 3"/>
          <p:cNvSpPr>
            <a:spLocks noGrp="1"/>
          </p:cNvSpPr>
          <p:nvPr>
            <p:ph type="sldNum" sz="quarter" idx="10"/>
          </p:nvPr>
        </p:nvSpPr>
        <p:spPr/>
        <p:txBody>
          <a:bodyPr/>
          <a:lstStyle/>
          <a:p>
            <a:fld id="{18BDFEC3-8487-43E8-A154-7C12CBC1FFF2}" type="slidenum">
              <a:rPr lang="en-US"/>
              <a:t>74</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Alahmadi study powerfully demonstrates that security monitoring is a human-centered process, not just a technology problem. Analysts’ effectiveness depends on deep knowledge of the environment they’re protecting. One participant described filtering an FP by knowing a customer’s working hours: “I use open-source intelligence to build up a view of the customer first… if they are in Dubai… they might not be doing the same working hours.” This organizational knowledge is not something tools can easily replace. Threat hunting is the most proactive expression of this human element: forming hypotheses about attacker behavior and searching for evidence, using MITRE ATT&amp;CK as a framework for identifying detection gaps.</a:t>
            </a:r>
          </a:p>
        </p:txBody>
      </p:sp>
      <p:sp>
        <p:nvSpPr>
          <p:cNvPr id="4" name="Slide Number Placeholder 3"/>
          <p:cNvSpPr>
            <a:spLocks noGrp="1"/>
          </p:cNvSpPr>
          <p:nvPr>
            <p:ph type="sldNum" sz="quarter" idx="10"/>
          </p:nvPr>
        </p:nvSpPr>
        <p:spPr/>
        <p:txBody>
          <a:bodyPr/>
          <a:lstStyle/>
          <a:p>
            <a:fld id="{18BDFEC3-8487-43E8-A154-7C12CBC1FFF2}" type="slidenum">
              <a:rPr lang="en-US"/>
              <a:t>75</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These are the themes that tie the lecture together. The NIST lifecycle provides the organizational framework. The historical progression from Anderson through Denning to modern tools shows how concepts evolved. The challenges identified in 1987, formalized in 2010, and confirmed in 2022 show how persistent the fundamental problems are. Tools complement each other. Scaling remains an open problem. And ultimately, the human element is critical: the best detection technology is useless if analysts are overwhelmed, undertrained, or lack organizational context.</a:t>
            </a:r>
          </a:p>
        </p:txBody>
      </p:sp>
      <p:sp>
        <p:nvSpPr>
          <p:cNvPr id="4" name="Slide Number Placeholder 3"/>
          <p:cNvSpPr>
            <a:spLocks noGrp="1"/>
          </p:cNvSpPr>
          <p:nvPr>
            <p:ph type="sldNum" sz="quarter" idx="10"/>
          </p:nvPr>
        </p:nvSpPr>
        <p:spPr/>
        <p:txBody>
          <a:bodyPr/>
          <a:lstStyle/>
          <a:p>
            <a:fld id="{18BDFEC3-8487-43E8-A154-7C12CBC1FFF2}" type="slidenum">
              <a:rPr lang="en-US"/>
              <a:t>76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model’s power is its generality. Audit records are the raw data — in modern terms, these are log entries, and you can see a direct line from Denning’s audit record format to Zeek’s conn.log (which records subject/source, object/destination, action/protocol, timestamps, and resource usage like bytes transferred). Activity profiles are the heart of anomaly detection — this concept persists in modern UEBA (User and Entity Behavior Analytics) systems, though it’s largely fallen out of favor for network IDS in favor of signature matching (as we’ll see in Suricata). Activity rules map to what we now call detection rules or SIEM correlation rules.</a:t>
            </a:r>
          </a:p>
        </p:txBody>
      </p:sp>
      <p:sp>
        <p:nvSpPr>
          <p:cNvPr id="4" name="Slide Number Placeholder 3"/>
          <p:cNvSpPr>
            <a:spLocks noGrp="1"/>
          </p:cNvSpPr>
          <p:nvPr>
            <p:ph type="sldNum" sz="quarter" idx="10"/>
          </p:nvPr>
        </p:nvSpPr>
        <p:spPr/>
        <p:txBody>
          <a:bodyPr/>
          <a:lstStyle/>
          <a:p>
            <a:fld id="{18BDFEC3-8487-43E8-A154-7C12CBC1FFF2}" type="slidenum">
              <a:rPr lang="en-US"/>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Denning laid out specific statistical approaches that still echo through modern tools. Event counting is alive and well — Suricata’s threshold keyword does exactly this (e.g., alert if more than 10 similar requests in 60 seconds). Mean/standard deviation approaches are what UEBA systems do, though they’ve proven difficult for network IDS due to the base-rate problem we’ll discuss shortly. The Markov and time series approaches have largely been explored in academic ML-for-IDS research but have not achieved widespread operational deployment — Sommer and Paxson’s 2010 paper explains why.</a:t>
            </a:r>
          </a:p>
        </p:txBody>
      </p:sp>
      <p:sp>
        <p:nvSpPr>
          <p:cNvPr id="4" name="Slide Number Placeholder 3"/>
          <p:cNvSpPr>
            <a:spLocks noGrp="1"/>
          </p:cNvSpPr>
          <p:nvPr>
            <p:ph type="sldNum" sz="quarter" idx="10"/>
          </p:nvPr>
        </p:nvSpPr>
        <p:spPr/>
        <p:txBody>
          <a:bodyPr/>
          <a:lstStyle/>
          <a:p>
            <a:fld id="{18BDFEC3-8487-43E8-A154-7C12CBC1FFF2}" type="slidenum">
              <a:rPr lang="en-US"/>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Denning’s prototype IDES (Intrusion Detection Expert System) at SRI International combined both statistical anomaly detection and a rule-based expert system for known attack signatures. This hybrid approach became the standard architecture. In practice, the field has evolved: signature-based detection (Suricata, Snort) dominates operational deployment because it’s fast, explainable, and actionable. Anomaly-based approaches remain largely in the research domain. Zeek occupies an interesting middle ground — it doesn’t do anomaly detection natively, but its rich logs and scripting language let analysts build custom behavioral analysis.</a:t>
            </a:r>
            <a:endParaRPr lang="en-US" dirty="0"/>
          </a:p>
          <a:p>
            <a:pPr marL="0" lvl="0" indent="0">
              <a:buNone/>
            </a:pPr>
            <a:endParaRPr lang="en-US" dirty="0"/>
          </a:p>
          <a:p>
            <a:pPr lvl="0"/>
            <a:r>
              <a:rPr lang="en-US" b="1" dirty="0"/>
              <a:t>Anomaly detection</a:t>
            </a:r>
            <a:r>
              <a:rPr lang="en-US" dirty="0"/>
              <a:t>: Denning’s focus; flag deviations from “normal”</a:t>
            </a:r>
          </a:p>
          <a:p>
            <a:pPr lvl="0"/>
            <a:r>
              <a:rPr lang="en-US" b="1" dirty="0"/>
              <a:t>Misuse/signature detection</a:t>
            </a:r>
            <a:r>
              <a:rPr lang="en-US" dirty="0"/>
              <a:t>: match against known attack patterns</a:t>
            </a:r>
          </a:p>
          <a:p>
            <a:pPr lvl="0"/>
            <a:r>
              <a:rPr lang="en-US" dirty="0"/>
              <a:t>Modern IDS: Suricata uses primarily signatures; Zeek enables both</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68829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94767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71240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30992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3/29/26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26915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3/29/26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996032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3/29/26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28066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3/29/26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68674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3/29/26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0621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3/29/26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23251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3/29/26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70699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3/29/26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20926578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143000" y="423318"/>
            <a:ext cx="6858000" cy="17907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143000" y="2214018"/>
            <a:ext cx="6858000" cy="2715671"/>
          </a:xfrm>
        </p:spPr>
        <p:txBody>
          <a:bodyPr>
            <a:normAutofit/>
          </a:bodyPr>
          <a:lstStyle/>
          <a:p>
            <a:r>
              <a:rPr lang="en-US" sz="2850" dirty="0"/>
              <a:t>A Data-driven Approach</a:t>
            </a:r>
          </a:p>
          <a:p>
            <a:r>
              <a:rPr lang="en-US" sz="24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847" y="1642566"/>
            <a:ext cx="3113194" cy="207610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143000" y="3440967"/>
            <a:ext cx="6858000" cy="1241822"/>
          </a:xfrm>
          <a:prstGeom prst="rect">
            <a:avLst/>
          </a:prstGeom>
        </p:spPr>
        <p:txBody>
          <a:bodyPr vert="horz" lIns="68580" tIns="34290" rIns="68580" bIns="3429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750" dirty="0"/>
              <a:t>Intrusion Detection </a:t>
            </a:r>
            <a:br>
              <a:rPr lang="en-US" sz="3750" dirty="0"/>
            </a:br>
            <a:r>
              <a:rPr lang="en-US" sz="1700" dirty="0"/>
              <a:t>and </a:t>
            </a:r>
            <a:br>
              <a:rPr lang="en-US" sz="3750" dirty="0"/>
            </a:br>
            <a:r>
              <a:rPr lang="en-US" sz="3750" dirty="0"/>
              <a:t>Security Operations</a:t>
            </a:r>
            <a:endParaRPr lang="en-US" sz="2100" dirty="0"/>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65866" y="1433060"/>
            <a:ext cx="3417376" cy="2277381"/>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7432377" y="4470322"/>
            <a:ext cx="1647664" cy="507831"/>
          </a:xfrm>
          <a:prstGeom prst="rect">
            <a:avLst/>
          </a:prstGeom>
          <a:noFill/>
        </p:spPr>
        <p:txBody>
          <a:bodyPr wrap="square">
            <a:spAutoFit/>
          </a:bodyPr>
          <a:lstStyle/>
          <a:p>
            <a:r>
              <a:rPr lang="en-US" sz="1350" dirty="0"/>
              <a:t>UPenn CIS 7000-003</a:t>
            </a:r>
          </a:p>
          <a:p>
            <a:r>
              <a:rPr lang="en-US" sz="135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Denning: Two Detection Paradigms</a:t>
            </a:r>
          </a:p>
        </p:txBody>
      </p:sp>
      <p:pic>
        <p:nvPicPr>
          <p:cNvPr id="7" name="Content Placeholder 6">
            <a:extLst>
              <a:ext uri="{FF2B5EF4-FFF2-40B4-BE49-F238E27FC236}">
                <a16:creationId xmlns:a16="http://schemas.microsoft.com/office/drawing/2014/main" id="{F86F2208-EA51-D927-9A13-E49ED987E0AD}"/>
              </a:ext>
            </a:extLst>
          </p:cNvPr>
          <p:cNvPicPr>
            <a:picLocks noGrp="1" noChangeAspect="1"/>
          </p:cNvPicPr>
          <p:nvPr>
            <p:ph idx="1"/>
          </p:nvPr>
        </p:nvPicPr>
        <p:blipFill>
          <a:blip r:embed="rId3"/>
          <a:stretch>
            <a:fillRect/>
          </a:stretch>
        </p:blipFill>
        <p:spPr>
          <a:xfrm>
            <a:off x="1308100" y="1368425"/>
            <a:ext cx="6527800" cy="3263900"/>
          </a:xfrm>
          <a:prstGeom prst="rect">
            <a:avLst/>
          </a:prstGeom>
        </p:spPr>
      </p:pic>
      <p:sp>
        <p:nvSpPr>
          <p:cNvPr id="8" name="TextBox 7">
            <a:extLst>
              <a:ext uri="{FF2B5EF4-FFF2-40B4-BE49-F238E27FC236}">
                <a16:creationId xmlns:a16="http://schemas.microsoft.com/office/drawing/2014/main" id="{9239BDBE-E79B-2470-0A57-DDC08051B399}"/>
              </a:ext>
            </a:extLst>
          </p:cNvPr>
          <p:cNvSpPr txBox="1"/>
          <p:nvPr/>
        </p:nvSpPr>
        <p:spPr>
          <a:xfrm>
            <a:off x="158461" y="2000713"/>
            <a:ext cx="1275485" cy="738664"/>
          </a:xfrm>
          <a:prstGeom prst="rect">
            <a:avLst/>
          </a:prstGeom>
          <a:solidFill>
            <a:schemeClr val="accent2">
              <a:lumMod val="60000"/>
              <a:lumOff val="40000"/>
            </a:schemeClr>
          </a:solidFill>
          <a:effectLst>
            <a:outerShdw blurRad="50800" dist="38100" dir="18900000" algn="bl" rotWithShape="0">
              <a:prstClr val="black">
                <a:alpha val="40000"/>
              </a:prstClr>
            </a:outerShdw>
          </a:effectLst>
        </p:spPr>
        <p:txBody>
          <a:bodyPr wrap="square">
            <a:spAutoFit/>
          </a:bodyPr>
          <a:lstStyle/>
          <a:p>
            <a:pPr lvl="0" indent="0">
              <a:buNone/>
            </a:pPr>
            <a:r>
              <a:rPr lang="en-US" sz="2100" dirty="0">
                <a:solidFill>
                  <a:schemeClr val="bg1"/>
                </a:solidFill>
              </a:rPr>
              <a:t>Denning’s focus</a:t>
            </a:r>
          </a:p>
        </p:txBody>
      </p:sp>
      <p:sp>
        <p:nvSpPr>
          <p:cNvPr id="9" name="TextBox 8">
            <a:extLst>
              <a:ext uri="{FF2B5EF4-FFF2-40B4-BE49-F238E27FC236}">
                <a16:creationId xmlns:a16="http://schemas.microsoft.com/office/drawing/2014/main" id="{FE00B824-1FC6-8D34-0546-2830BB4F516C}"/>
              </a:ext>
            </a:extLst>
          </p:cNvPr>
          <p:cNvSpPr txBox="1"/>
          <p:nvPr/>
        </p:nvSpPr>
        <p:spPr>
          <a:xfrm>
            <a:off x="7605279" y="2000713"/>
            <a:ext cx="1380260" cy="738664"/>
          </a:xfrm>
          <a:prstGeom prst="rect">
            <a:avLst/>
          </a:prstGeom>
          <a:solidFill>
            <a:schemeClr val="accent2">
              <a:lumMod val="60000"/>
              <a:lumOff val="40000"/>
            </a:schemeClr>
          </a:solidFill>
          <a:effectLst>
            <a:outerShdw blurRad="50800" dist="38100" dir="18900000" algn="bl" rotWithShape="0">
              <a:prstClr val="black">
                <a:alpha val="40000"/>
              </a:prstClr>
            </a:outerShdw>
          </a:effectLst>
        </p:spPr>
        <p:txBody>
          <a:bodyPr wrap="square">
            <a:spAutoFit/>
          </a:bodyPr>
          <a:lstStyle/>
          <a:p>
            <a:pPr lvl="0" indent="0">
              <a:buNone/>
            </a:pPr>
            <a:r>
              <a:rPr lang="en-US" sz="2100" dirty="0">
                <a:solidFill>
                  <a:schemeClr val="bg1"/>
                </a:solidFill>
              </a:rPr>
              <a:t>Suricata (primarily)</a:t>
            </a:r>
          </a:p>
        </p:txBody>
      </p:sp>
      <p:sp>
        <p:nvSpPr>
          <p:cNvPr id="10" name="TextBox 9">
            <a:extLst>
              <a:ext uri="{FF2B5EF4-FFF2-40B4-BE49-F238E27FC236}">
                <a16:creationId xmlns:a16="http://schemas.microsoft.com/office/drawing/2014/main" id="{01617D62-A3B5-6D1A-A60B-7A6F0BDA09DF}"/>
              </a:ext>
            </a:extLst>
          </p:cNvPr>
          <p:cNvSpPr txBox="1"/>
          <p:nvPr/>
        </p:nvSpPr>
        <p:spPr>
          <a:xfrm>
            <a:off x="4180176" y="4632325"/>
            <a:ext cx="783648" cy="415498"/>
          </a:xfrm>
          <a:prstGeom prst="rect">
            <a:avLst/>
          </a:prstGeom>
          <a:solidFill>
            <a:schemeClr val="accent2">
              <a:lumMod val="60000"/>
              <a:lumOff val="40000"/>
            </a:schemeClr>
          </a:solidFill>
          <a:effectLst>
            <a:outerShdw blurRad="50800" dist="38100" dir="18900000" algn="bl" rotWithShape="0">
              <a:prstClr val="black">
                <a:alpha val="40000"/>
              </a:prstClr>
            </a:outerShdw>
          </a:effectLst>
        </p:spPr>
        <p:txBody>
          <a:bodyPr wrap="square">
            <a:spAutoFit/>
          </a:bodyPr>
          <a:lstStyle/>
          <a:p>
            <a:pPr lvl="0" indent="0">
              <a:buNone/>
            </a:pPr>
            <a:r>
              <a:rPr lang="en-US" sz="2100" dirty="0">
                <a:solidFill>
                  <a:schemeClr val="bg1"/>
                </a:solidFill>
              </a:rPr>
              <a:t>Zeek</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Denning </a:t>
            </a:r>
            <a:r>
              <a:rPr lang="en-US" dirty="0"/>
              <a:t>identified challenges</a:t>
            </a:r>
            <a:r>
              <a:rPr dirty="0"/>
              <a:t> </a:t>
            </a:r>
            <a:r>
              <a:rPr lang="en-US" dirty="0"/>
              <a:t>still unsolved</a:t>
            </a:r>
            <a:endParaRPr dirty="0"/>
          </a:p>
        </p:txBody>
      </p:sp>
      <p:sp>
        <p:nvSpPr>
          <p:cNvPr id="3" name="Content Placeholder 2"/>
          <p:cNvSpPr>
            <a:spLocks noGrp="1"/>
          </p:cNvSpPr>
          <p:nvPr>
            <p:ph idx="1"/>
          </p:nvPr>
        </p:nvSpPr>
        <p:spPr>
          <a:xfrm>
            <a:off x="628649" y="1369218"/>
            <a:ext cx="8338705" cy="3263504"/>
          </a:xfrm>
        </p:spPr>
        <p:txBody>
          <a:bodyPr/>
          <a:lstStyle/>
          <a:p>
            <a:pPr marL="0" lvl="0" indent="0">
              <a:buNone/>
            </a:pPr>
            <a:r>
              <a:rPr b="1" dirty="0"/>
              <a:t>Base-rate fallacy</a:t>
            </a:r>
            <a:br>
              <a:rPr lang="en-US" dirty="0"/>
            </a:br>
            <a:r>
              <a:rPr dirty="0"/>
              <a:t>even low FP rates produce many false alarms at scale</a:t>
            </a:r>
            <a:endParaRPr lang="en-US" dirty="0"/>
          </a:p>
          <a:p>
            <a:pPr lvl="2"/>
            <a:endParaRPr dirty="0"/>
          </a:p>
          <a:p>
            <a:pPr marL="0" lvl="0" indent="0">
              <a:buNone/>
            </a:pPr>
            <a:r>
              <a:rPr b="1" dirty="0"/>
              <a:t>Training poisoning</a:t>
            </a:r>
            <a:br>
              <a:rPr lang="en-US" dirty="0"/>
            </a:br>
            <a:r>
              <a:rPr dirty="0"/>
              <a:t>if attacker present during training, malicious behavior becomes “normal”</a:t>
            </a:r>
            <a:endParaRPr lang="en-US" dirty="0"/>
          </a:p>
          <a:p>
            <a:pPr lvl="2"/>
            <a:endParaRPr dirty="0"/>
          </a:p>
          <a:p>
            <a:pPr marL="0" lvl="0" indent="0">
              <a:buNone/>
            </a:pPr>
            <a:r>
              <a:rPr b="1" dirty="0"/>
              <a:t>Slow evasion</a:t>
            </a:r>
            <a:br>
              <a:rPr lang="en-US" dirty="0"/>
            </a:br>
            <a:r>
              <a:rPr dirty="0"/>
              <a:t>attackers gradually shift behavior to train the profile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Network Security Monitor (1990)</a:t>
            </a:r>
          </a:p>
        </p:txBody>
      </p:sp>
      <p:sp>
        <p:nvSpPr>
          <p:cNvPr id="3" name="Content Placeholder 2"/>
          <p:cNvSpPr>
            <a:spLocks noGrp="1"/>
          </p:cNvSpPr>
          <p:nvPr>
            <p:ph idx="1"/>
          </p:nvPr>
        </p:nvSpPr>
        <p:spPr>
          <a:xfrm>
            <a:off x="628650" y="1369218"/>
            <a:ext cx="4836968" cy="3618418"/>
          </a:xfrm>
        </p:spPr>
        <p:txBody>
          <a:bodyPr>
            <a:normAutofit/>
          </a:bodyPr>
          <a:lstStyle/>
          <a:p>
            <a:pPr marL="0" lvl="0" indent="0">
              <a:buNone/>
            </a:pPr>
            <a:r>
              <a:rPr dirty="0"/>
              <a:t>Todd Heberlein at UC Davis built the </a:t>
            </a:r>
            <a:r>
              <a:rPr b="1" dirty="0"/>
              <a:t>first network-based IDS</a:t>
            </a:r>
          </a:p>
          <a:p>
            <a:pPr lvl="0"/>
            <a:r>
              <a:rPr dirty="0"/>
              <a:t>Shifted IDS from </a:t>
            </a:r>
            <a:r>
              <a:rPr b="1" dirty="0"/>
              <a:t>host audit trails</a:t>
            </a:r>
            <a:r>
              <a:rPr dirty="0"/>
              <a:t> to </a:t>
            </a:r>
            <a:r>
              <a:rPr b="1" dirty="0"/>
              <a:t>network traffic</a:t>
            </a:r>
          </a:p>
          <a:p>
            <a:pPr lvl="0"/>
            <a:r>
              <a:rPr dirty="0"/>
              <a:t>Monitored network packets rather than system logs</a:t>
            </a:r>
          </a:p>
          <a:p>
            <a:pPr marL="0" lvl="0" indent="0">
              <a:buNone/>
            </a:pPr>
            <a:br>
              <a:rPr lang="en-US" dirty="0"/>
            </a:br>
            <a:r>
              <a:rPr dirty="0"/>
              <a:t>Demonstrated that network traffic analysis could detect attacks</a:t>
            </a:r>
          </a:p>
          <a:p>
            <a:pPr marL="0" lvl="0" indent="0">
              <a:buNone/>
            </a:pPr>
            <a:endParaRPr dirty="0"/>
          </a:p>
        </p:txBody>
      </p:sp>
      <p:pic>
        <p:nvPicPr>
          <p:cNvPr id="4" name="Picture 3">
            <a:extLst>
              <a:ext uri="{FF2B5EF4-FFF2-40B4-BE49-F238E27FC236}">
                <a16:creationId xmlns:a16="http://schemas.microsoft.com/office/drawing/2014/main" id="{91E619B6-E4D6-3548-9326-EE3C9B8BE46D}"/>
              </a:ext>
            </a:extLst>
          </p:cNvPr>
          <p:cNvPicPr>
            <a:picLocks noChangeAspect="1"/>
          </p:cNvPicPr>
          <p:nvPr/>
        </p:nvPicPr>
        <p:blipFill>
          <a:blip r:embed="rId3"/>
          <a:stretch>
            <a:fillRect/>
          </a:stretch>
        </p:blipFill>
        <p:spPr>
          <a:xfrm>
            <a:off x="5569529" y="1186073"/>
            <a:ext cx="3158836" cy="398470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292E-4860-12C9-F1F0-A69E41DA5F6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561D407-236A-6A79-9653-5B8FF66A1747}"/>
              </a:ext>
            </a:extLst>
          </p:cNvPr>
          <p:cNvSpPr>
            <a:spLocks noGrp="1"/>
          </p:cNvSpPr>
          <p:nvPr>
            <p:ph type="title"/>
          </p:nvPr>
        </p:nvSpPr>
        <p:spPr/>
        <p:txBody>
          <a:bodyPr/>
          <a:lstStyle/>
          <a:p>
            <a:pPr marL="0" lvl="0" indent="0">
              <a:buNone/>
            </a:pPr>
            <a:r>
              <a:rPr dirty="0"/>
              <a:t>Snort and Bro (1998): Two Philosophies</a:t>
            </a:r>
          </a:p>
        </p:txBody>
      </p:sp>
      <p:pic>
        <p:nvPicPr>
          <p:cNvPr id="5" name="Picture 4">
            <a:extLst>
              <a:ext uri="{FF2B5EF4-FFF2-40B4-BE49-F238E27FC236}">
                <a16:creationId xmlns:a16="http://schemas.microsoft.com/office/drawing/2014/main" id="{FC998D15-30B0-C80A-970E-0D0B71ED8BC2}"/>
              </a:ext>
            </a:extLst>
          </p:cNvPr>
          <p:cNvPicPr>
            <a:picLocks noChangeAspect="1"/>
          </p:cNvPicPr>
          <p:nvPr/>
        </p:nvPicPr>
        <p:blipFill>
          <a:blip r:embed="rId3"/>
          <a:stretch>
            <a:fillRect/>
          </a:stretch>
        </p:blipFill>
        <p:spPr>
          <a:xfrm>
            <a:off x="4695714" y="1268016"/>
            <a:ext cx="3002947" cy="3875484"/>
          </a:xfrm>
          <a:prstGeom prst="rect">
            <a:avLst/>
          </a:prstGeom>
        </p:spPr>
      </p:pic>
      <p:pic>
        <p:nvPicPr>
          <p:cNvPr id="8" name="Picture 7">
            <a:extLst>
              <a:ext uri="{FF2B5EF4-FFF2-40B4-BE49-F238E27FC236}">
                <a16:creationId xmlns:a16="http://schemas.microsoft.com/office/drawing/2014/main" id="{FAFF5694-E9B7-6D5D-12F7-3701F7EFD4F5}"/>
              </a:ext>
            </a:extLst>
          </p:cNvPr>
          <p:cNvPicPr>
            <a:picLocks noChangeAspect="1"/>
          </p:cNvPicPr>
          <p:nvPr/>
        </p:nvPicPr>
        <p:blipFill>
          <a:blip r:embed="rId4"/>
          <a:stretch>
            <a:fillRect/>
          </a:stretch>
        </p:blipFill>
        <p:spPr>
          <a:xfrm>
            <a:off x="1421550" y="1268016"/>
            <a:ext cx="3032988" cy="3875484"/>
          </a:xfrm>
          <a:prstGeom prst="rect">
            <a:avLst/>
          </a:prstGeom>
        </p:spPr>
      </p:pic>
      <p:sp>
        <p:nvSpPr>
          <p:cNvPr id="10" name="TextBox 9">
            <a:extLst>
              <a:ext uri="{FF2B5EF4-FFF2-40B4-BE49-F238E27FC236}">
                <a16:creationId xmlns:a16="http://schemas.microsoft.com/office/drawing/2014/main" id="{F94170EE-22C6-FA45-C658-F974659F8746}"/>
              </a:ext>
            </a:extLst>
          </p:cNvPr>
          <p:cNvSpPr txBox="1"/>
          <p:nvPr/>
        </p:nvSpPr>
        <p:spPr>
          <a:xfrm>
            <a:off x="7059039" y="1754043"/>
            <a:ext cx="1929679" cy="1061829"/>
          </a:xfrm>
          <a:prstGeom prst="rect">
            <a:avLst/>
          </a:prstGeom>
          <a:solidFill>
            <a:schemeClr val="accent2">
              <a:lumMod val="60000"/>
              <a:lumOff val="40000"/>
            </a:schemeClr>
          </a:solidFill>
          <a:effectLst>
            <a:outerShdw blurRad="50800" dist="38100" dir="18900000" algn="bl" rotWithShape="0">
              <a:prstClr val="black">
                <a:alpha val="40000"/>
              </a:prstClr>
            </a:outerShdw>
          </a:effectLst>
        </p:spPr>
        <p:txBody>
          <a:bodyPr wrap="square">
            <a:spAutoFit/>
          </a:bodyPr>
          <a:lstStyle/>
          <a:p>
            <a:pPr lvl="0" indent="0">
              <a:buNone/>
            </a:pPr>
            <a:r>
              <a:rPr lang="en-US" sz="2100" dirty="0">
                <a:solidFill>
                  <a:schemeClr val="bg1"/>
                </a:solidFill>
              </a:rPr>
              <a:t>As in  “Big Bro” from 1984</a:t>
            </a:r>
          </a:p>
          <a:p>
            <a:pPr lvl="0" indent="0">
              <a:buNone/>
            </a:pPr>
            <a:r>
              <a:rPr lang="en-US" sz="2100" dirty="0">
                <a:solidFill>
                  <a:schemeClr val="bg1"/>
                </a:solidFill>
              </a:rPr>
              <a:t>(later: Zeek)</a:t>
            </a:r>
          </a:p>
        </p:txBody>
      </p:sp>
      <p:sp>
        <p:nvSpPr>
          <p:cNvPr id="11" name="Oval 10">
            <a:extLst>
              <a:ext uri="{FF2B5EF4-FFF2-40B4-BE49-F238E27FC236}">
                <a16:creationId xmlns:a16="http://schemas.microsoft.com/office/drawing/2014/main" id="{737F0DE3-3C55-4C2C-3A6D-8A842985D659}"/>
              </a:ext>
            </a:extLst>
          </p:cNvPr>
          <p:cNvSpPr/>
          <p:nvPr/>
        </p:nvSpPr>
        <p:spPr>
          <a:xfrm>
            <a:off x="5039591" y="1475509"/>
            <a:ext cx="436418" cy="218209"/>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7762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906982"/>
            <a:ext cx="7886700" cy="725740"/>
          </a:xfrm>
        </p:spPr>
        <p:txBody>
          <a:bodyPr/>
          <a:lstStyle/>
          <a:p>
            <a:pPr marL="0" lvl="0" indent="0">
              <a:buNone/>
            </a:pPr>
            <a:r>
              <a:rPr dirty="0"/>
              <a:t>Both open-source, both transformative, both still in use today</a:t>
            </a:r>
          </a:p>
        </p:txBody>
      </p:sp>
      <p:sp>
        <p:nvSpPr>
          <p:cNvPr id="6" name="Title 1">
            <a:extLst>
              <a:ext uri="{FF2B5EF4-FFF2-40B4-BE49-F238E27FC236}">
                <a16:creationId xmlns:a16="http://schemas.microsoft.com/office/drawing/2014/main" id="{45F834FE-351C-EE85-6E4B-DADD9E617EBC}"/>
              </a:ext>
            </a:extLst>
          </p:cNvPr>
          <p:cNvSpPr>
            <a:spLocks noGrp="1"/>
          </p:cNvSpPr>
          <p:nvPr>
            <p:ph type="title"/>
          </p:nvPr>
        </p:nvSpPr>
        <p:spPr/>
        <p:txBody>
          <a:bodyPr/>
          <a:lstStyle/>
          <a:p>
            <a:pPr marL="0" lvl="0" indent="0">
              <a:buNone/>
            </a:pPr>
            <a:r>
              <a:rPr dirty="0"/>
              <a:t>Snort and Bro (1998): Two Philosophies</a:t>
            </a:r>
          </a:p>
        </p:txBody>
      </p:sp>
      <p:graphicFrame>
        <p:nvGraphicFramePr>
          <p:cNvPr id="7" name="Content Placeholder 5">
            <a:extLst>
              <a:ext uri="{FF2B5EF4-FFF2-40B4-BE49-F238E27FC236}">
                <a16:creationId xmlns:a16="http://schemas.microsoft.com/office/drawing/2014/main" id="{E5EEF720-DF7E-2CAE-26CB-25DB8EE778FB}"/>
              </a:ext>
            </a:extLst>
          </p:cNvPr>
          <p:cNvGraphicFramePr>
            <a:graphicFrameLocks/>
          </p:cNvGraphicFramePr>
          <p:nvPr>
            <p:extLst>
              <p:ext uri="{D42A27DB-BD31-4B8C-83A1-F6EECF244321}">
                <p14:modId xmlns:p14="http://schemas.microsoft.com/office/powerpoint/2010/main" val="1337442495"/>
              </p:ext>
            </p:extLst>
          </p:nvPr>
        </p:nvGraphicFramePr>
        <p:xfrm>
          <a:off x="597477" y="1567437"/>
          <a:ext cx="7845136" cy="2103120"/>
        </p:xfrm>
        <a:graphic>
          <a:graphicData uri="http://schemas.openxmlformats.org/drawingml/2006/table">
            <a:tbl>
              <a:tblPr firstRow="1" bandRow="1">
                <a:tableStyleId>{5C22544A-7EE6-4342-B048-85BDC9FD1C3A}</a:tableStyleId>
              </a:tblPr>
              <a:tblGrid>
                <a:gridCol w="1465118">
                  <a:extLst>
                    <a:ext uri="{9D8B030D-6E8A-4147-A177-3AD203B41FA5}">
                      <a16:colId xmlns:a16="http://schemas.microsoft.com/office/drawing/2014/main" val="20000"/>
                    </a:ext>
                  </a:extLst>
                </a:gridCol>
                <a:gridCol w="2836718">
                  <a:extLst>
                    <a:ext uri="{9D8B030D-6E8A-4147-A177-3AD203B41FA5}">
                      <a16:colId xmlns:a16="http://schemas.microsoft.com/office/drawing/2014/main" val="20001"/>
                    </a:ext>
                  </a:extLst>
                </a:gridCol>
                <a:gridCol w="3543300">
                  <a:extLst>
                    <a:ext uri="{9D8B030D-6E8A-4147-A177-3AD203B41FA5}">
                      <a16:colId xmlns:a16="http://schemas.microsoft.com/office/drawing/2014/main" val="20002"/>
                    </a:ext>
                  </a:extLst>
                </a:gridCol>
              </a:tblGrid>
              <a:tr h="0">
                <a:tc>
                  <a:txBody>
                    <a:bodyPr/>
                    <a:lstStyle/>
                    <a:p>
                      <a:endParaRPr sz="1800"/>
                    </a:p>
                  </a:txBody>
                  <a:tcPr/>
                </a:tc>
                <a:tc>
                  <a:txBody>
                    <a:bodyPr/>
                    <a:lstStyle/>
                    <a:p>
                      <a:pPr marL="0" lvl="0" indent="0">
                        <a:buNone/>
                      </a:pPr>
                      <a:r>
                        <a:rPr sz="1800"/>
                        <a:t>Snort</a:t>
                      </a:r>
                    </a:p>
                  </a:txBody>
                  <a:tcPr/>
                </a:tc>
                <a:tc>
                  <a:txBody>
                    <a:bodyPr/>
                    <a:lstStyle/>
                    <a:p>
                      <a:pPr marL="0" lvl="0" indent="0">
                        <a:buNone/>
                      </a:pPr>
                      <a:r>
                        <a:rPr sz="1800"/>
                        <a:t>Bro (Zeek)</a:t>
                      </a:r>
                    </a:p>
                  </a:txBody>
                  <a:tcPr/>
                </a:tc>
                <a:extLst>
                  <a:ext uri="{0D108BD9-81ED-4DB2-BD59-A6C34878D82A}">
                    <a16:rowId xmlns:a16="http://schemas.microsoft.com/office/drawing/2014/main" val="10000"/>
                  </a:ext>
                </a:extLst>
              </a:tr>
              <a:tr h="0">
                <a:tc>
                  <a:txBody>
                    <a:bodyPr/>
                    <a:lstStyle/>
                    <a:p>
                      <a:pPr marL="0" lvl="0" indent="0">
                        <a:buNone/>
                      </a:pPr>
                      <a:r>
                        <a:rPr sz="1800" b="1"/>
                        <a:t>Creator</a:t>
                      </a:r>
                    </a:p>
                  </a:txBody>
                  <a:tcPr/>
                </a:tc>
                <a:tc>
                  <a:txBody>
                    <a:bodyPr/>
                    <a:lstStyle/>
                    <a:p>
                      <a:pPr marL="0" lvl="0" indent="0">
                        <a:buNone/>
                      </a:pPr>
                      <a:r>
                        <a:rPr sz="1800"/>
                        <a:t>Martin Roesch</a:t>
                      </a:r>
                    </a:p>
                  </a:txBody>
                  <a:tcPr/>
                </a:tc>
                <a:tc>
                  <a:txBody>
                    <a:bodyPr/>
                    <a:lstStyle/>
                    <a:p>
                      <a:pPr marL="0" lvl="0" indent="0">
                        <a:buNone/>
                      </a:pPr>
                      <a:r>
                        <a:rPr sz="1800"/>
                        <a:t>Vern Paxson</a:t>
                      </a:r>
                    </a:p>
                  </a:txBody>
                  <a:tcPr/>
                </a:tc>
                <a:extLst>
                  <a:ext uri="{0D108BD9-81ED-4DB2-BD59-A6C34878D82A}">
                    <a16:rowId xmlns:a16="http://schemas.microsoft.com/office/drawing/2014/main" val="10001"/>
                  </a:ext>
                </a:extLst>
              </a:tr>
              <a:tr h="0">
                <a:tc>
                  <a:txBody>
                    <a:bodyPr/>
                    <a:lstStyle/>
                    <a:p>
                      <a:pPr marL="0" lvl="0" indent="0">
                        <a:buNone/>
                      </a:pPr>
                      <a:r>
                        <a:rPr sz="1800" b="1" dirty="0"/>
                        <a:t>Philosophy</a:t>
                      </a:r>
                    </a:p>
                  </a:txBody>
                  <a:tcPr/>
                </a:tc>
                <a:tc>
                  <a:txBody>
                    <a:bodyPr/>
                    <a:lstStyle/>
                    <a:p>
                      <a:pPr marL="0" lvl="0" indent="0">
                        <a:buNone/>
                      </a:pPr>
                      <a:r>
                        <a:rPr sz="1800" dirty="0"/>
                        <a:t>Fast signature matching</a:t>
                      </a:r>
                    </a:p>
                  </a:txBody>
                  <a:tcPr/>
                </a:tc>
                <a:tc>
                  <a:txBody>
                    <a:bodyPr/>
                    <a:lstStyle/>
                    <a:p>
                      <a:pPr marL="0" lvl="0" indent="0">
                        <a:buNone/>
                      </a:pPr>
                      <a:r>
                        <a:rPr sz="1800"/>
                        <a:t>Deep protocol analysis + scripting</a:t>
                      </a:r>
                    </a:p>
                  </a:txBody>
                  <a:tcPr/>
                </a:tc>
                <a:extLst>
                  <a:ext uri="{0D108BD9-81ED-4DB2-BD59-A6C34878D82A}">
                    <a16:rowId xmlns:a16="http://schemas.microsoft.com/office/drawing/2014/main" val="10002"/>
                  </a:ext>
                </a:extLst>
              </a:tr>
              <a:tr h="0">
                <a:tc>
                  <a:txBody>
                    <a:bodyPr/>
                    <a:lstStyle/>
                    <a:p>
                      <a:pPr marL="0" lvl="0" indent="0">
                        <a:buNone/>
                      </a:pPr>
                      <a:r>
                        <a:rPr sz="1800" b="1"/>
                        <a:t>Output</a:t>
                      </a:r>
                    </a:p>
                  </a:txBody>
                  <a:tcPr/>
                </a:tc>
                <a:tc>
                  <a:txBody>
                    <a:bodyPr/>
                    <a:lstStyle/>
                    <a:p>
                      <a:pPr marL="0" lvl="0" indent="0">
                        <a:buNone/>
                      </a:pPr>
                      <a:r>
                        <a:rPr sz="1800"/>
                        <a:t>Alerts on known attacks</a:t>
                      </a:r>
                    </a:p>
                  </a:txBody>
                  <a:tcPr/>
                </a:tc>
                <a:tc>
                  <a:txBody>
                    <a:bodyPr/>
                    <a:lstStyle/>
                    <a:p>
                      <a:pPr marL="0" lvl="0" indent="0">
                        <a:buNone/>
                      </a:pPr>
                      <a:r>
                        <a:rPr sz="1800"/>
                        <a:t>Rich logs of all network activity</a:t>
                      </a:r>
                    </a:p>
                  </a:txBody>
                  <a:tcPr/>
                </a:tc>
                <a:extLst>
                  <a:ext uri="{0D108BD9-81ED-4DB2-BD59-A6C34878D82A}">
                    <a16:rowId xmlns:a16="http://schemas.microsoft.com/office/drawing/2014/main" val="10003"/>
                  </a:ext>
                </a:extLst>
              </a:tr>
              <a:tr h="0">
                <a:tc>
                  <a:txBody>
                    <a:bodyPr/>
                    <a:lstStyle/>
                    <a:p>
                      <a:pPr marL="0" lvl="0" indent="0">
                        <a:buNone/>
                      </a:pPr>
                      <a:r>
                        <a:rPr sz="1800" b="1"/>
                        <a:t>Approach</a:t>
                      </a:r>
                    </a:p>
                  </a:txBody>
                  <a:tcPr/>
                </a:tc>
                <a:tc>
                  <a:txBody>
                    <a:bodyPr/>
                    <a:lstStyle/>
                    <a:p>
                      <a:pPr marL="0" lvl="0" indent="0">
                        <a:buNone/>
                      </a:pPr>
                      <a:r>
                        <a:rPr sz="1800"/>
                        <a:t>“Does this match a known bad pattern?”</a:t>
                      </a:r>
                    </a:p>
                  </a:txBody>
                  <a:tcPr/>
                </a:tc>
                <a:tc>
                  <a:txBody>
                    <a:bodyPr/>
                    <a:lstStyle/>
                    <a:p>
                      <a:pPr marL="0" lvl="0" indent="0">
                        <a:buNone/>
                      </a:pPr>
                      <a:r>
                        <a:rPr sz="1800" dirty="0"/>
                        <a:t>“What is happening on this network?”</a:t>
                      </a:r>
                    </a:p>
                  </a:txBody>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DARPA IDS Evaluation (1998–99)</a:t>
            </a:r>
          </a:p>
        </p:txBody>
      </p:sp>
      <p:sp>
        <p:nvSpPr>
          <p:cNvPr id="3" name="Content Placeholder 2"/>
          <p:cNvSpPr>
            <a:spLocks noGrp="1"/>
          </p:cNvSpPr>
          <p:nvPr>
            <p:ph idx="1"/>
          </p:nvPr>
        </p:nvSpPr>
        <p:spPr>
          <a:xfrm>
            <a:off x="529936" y="1369218"/>
            <a:ext cx="5381668" cy="3500438"/>
          </a:xfrm>
        </p:spPr>
        <p:txBody>
          <a:bodyPr>
            <a:normAutofit fontScale="92500" lnSpcReduction="20000"/>
          </a:bodyPr>
          <a:lstStyle/>
          <a:p>
            <a:pPr lvl="0"/>
            <a:r>
              <a:rPr dirty="0"/>
              <a:t>Lincoln Labs created a </a:t>
            </a:r>
            <a:r>
              <a:rPr b="1" dirty="0"/>
              <a:t>simulated network</a:t>
            </a:r>
            <a:r>
              <a:rPr dirty="0"/>
              <a:t> with injected attacks</a:t>
            </a:r>
          </a:p>
          <a:p>
            <a:pPr lvl="0"/>
            <a:r>
              <a:rPr dirty="0"/>
              <a:t>First attempt at </a:t>
            </a:r>
            <a:r>
              <a:rPr b="1" dirty="0"/>
              <a:t>rigorous, standardized IDS testing</a:t>
            </a:r>
          </a:p>
          <a:p>
            <a:pPr lvl="0"/>
            <a:r>
              <a:rPr dirty="0"/>
              <a:t>Most research papers used this dataset for over a decade</a:t>
            </a:r>
          </a:p>
          <a:p>
            <a:pPr marL="0" lvl="0" indent="0">
              <a:buNone/>
            </a:pPr>
            <a:endParaRPr lang="en-US" sz="1200" dirty="0"/>
          </a:p>
          <a:p>
            <a:pPr marL="0" lvl="0" indent="0">
              <a:buNone/>
            </a:pPr>
            <a:r>
              <a:rPr lang="en-US" dirty="0"/>
              <a:t>S</a:t>
            </a:r>
            <a:r>
              <a:rPr dirty="0"/>
              <a:t>hown to have </a:t>
            </a:r>
            <a:r>
              <a:rPr b="1" dirty="0"/>
              <a:t>serious methodological flaws</a:t>
            </a:r>
            <a:r>
              <a:rPr dirty="0"/>
              <a:t> (McHugh</a:t>
            </a:r>
            <a:r>
              <a:rPr lang="en-US" dirty="0"/>
              <a:t>’00</a:t>
            </a:r>
            <a:r>
              <a:rPr dirty="0"/>
              <a:t>)</a:t>
            </a:r>
          </a:p>
          <a:p>
            <a:pPr lvl="0"/>
            <a:r>
              <a:rPr dirty="0"/>
              <a:t>Synthetic traffic not representative of real networks</a:t>
            </a:r>
          </a:p>
          <a:p>
            <a:pPr lvl="0"/>
            <a:r>
              <a:rPr dirty="0"/>
              <a:t>Attack/normal ratio unrealistic</a:t>
            </a:r>
          </a:p>
          <a:p>
            <a:pPr lvl="0"/>
            <a:r>
              <a:rPr dirty="0"/>
              <a:t>Became a cautionary tale about </a:t>
            </a:r>
            <a:r>
              <a:rPr b="1" dirty="0"/>
              <a:t>evaluation methodology</a:t>
            </a:r>
          </a:p>
        </p:txBody>
      </p:sp>
      <p:pic>
        <p:nvPicPr>
          <p:cNvPr id="4" name="Picture 3">
            <a:extLst>
              <a:ext uri="{FF2B5EF4-FFF2-40B4-BE49-F238E27FC236}">
                <a16:creationId xmlns:a16="http://schemas.microsoft.com/office/drawing/2014/main" id="{26CA358F-3E05-B6C1-95D1-D39D16419E52}"/>
              </a:ext>
            </a:extLst>
          </p:cNvPr>
          <p:cNvPicPr>
            <a:picLocks noChangeAspect="1"/>
          </p:cNvPicPr>
          <p:nvPr/>
        </p:nvPicPr>
        <p:blipFill>
          <a:blip r:embed="rId3"/>
          <a:stretch>
            <a:fillRect/>
          </a:stretch>
        </p:blipFill>
        <p:spPr>
          <a:xfrm>
            <a:off x="5984340" y="1268016"/>
            <a:ext cx="2998586" cy="387548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dissolve">
                                      <p:cBhvr>
                                        <p:cTn id="19" dur="500"/>
                                        <p:tgtEl>
                                          <p:spTgt spid="3">
                                            <p:txEl>
                                              <p:pRg st="6" end="6"/>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dissolv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B5B4-9434-9CCD-41CE-3B8BDE51BE81}"/>
              </a:ext>
            </a:extLst>
          </p:cNvPr>
          <p:cNvSpPr>
            <a:spLocks noGrp="1"/>
          </p:cNvSpPr>
          <p:nvPr>
            <p:ph type="title"/>
          </p:nvPr>
        </p:nvSpPr>
        <p:spPr/>
        <p:txBody>
          <a:bodyPr/>
          <a:lstStyle/>
          <a:p>
            <a:r>
              <a:rPr lang="en-US" dirty="0"/>
              <a:t>Suricata (2010)</a:t>
            </a:r>
          </a:p>
        </p:txBody>
      </p:sp>
      <p:sp>
        <p:nvSpPr>
          <p:cNvPr id="3" name="Content Placeholder 2">
            <a:extLst>
              <a:ext uri="{FF2B5EF4-FFF2-40B4-BE49-F238E27FC236}">
                <a16:creationId xmlns:a16="http://schemas.microsoft.com/office/drawing/2014/main" id="{8DADCC87-E1FA-7E40-BB30-1522FC2C268D}"/>
              </a:ext>
            </a:extLst>
          </p:cNvPr>
          <p:cNvSpPr>
            <a:spLocks noGrp="1"/>
          </p:cNvSpPr>
          <p:nvPr>
            <p:ph idx="1"/>
          </p:nvPr>
        </p:nvSpPr>
        <p:spPr>
          <a:xfrm>
            <a:off x="628650" y="1369218"/>
            <a:ext cx="4119812" cy="3263504"/>
          </a:xfrm>
        </p:spPr>
        <p:txBody>
          <a:bodyPr/>
          <a:lstStyle/>
          <a:p>
            <a:r>
              <a:rPr lang="en-US" dirty="0"/>
              <a:t>Written by Open Information Security Foundation (OISF) in 2009</a:t>
            </a:r>
          </a:p>
          <a:p>
            <a:pPr lvl="1"/>
            <a:r>
              <a:rPr lang="en-US" dirty="0"/>
              <a:t>OISF founded by DHS and others</a:t>
            </a:r>
          </a:p>
          <a:p>
            <a:r>
              <a:rPr lang="en-US" dirty="0"/>
              <a:t>Inspired by but improved on Snort </a:t>
            </a:r>
          </a:p>
          <a:p>
            <a:pPr lvl="1"/>
            <a:r>
              <a:rPr lang="en-US" dirty="0"/>
              <a:t>Added multithreading support</a:t>
            </a:r>
          </a:p>
          <a:p>
            <a:pPr lvl="1"/>
            <a:r>
              <a:rPr lang="en-US" dirty="0"/>
              <a:t>OISF development model prevents commercial capture</a:t>
            </a:r>
          </a:p>
          <a:p>
            <a:pPr lvl="1"/>
            <a:r>
              <a:rPr lang="en-US" dirty="0"/>
              <a:t>Snort-compatible rule syntax — easy migration path</a:t>
            </a:r>
          </a:p>
        </p:txBody>
      </p:sp>
      <p:pic>
        <p:nvPicPr>
          <p:cNvPr id="4" name="Picture 3">
            <a:extLst>
              <a:ext uri="{FF2B5EF4-FFF2-40B4-BE49-F238E27FC236}">
                <a16:creationId xmlns:a16="http://schemas.microsoft.com/office/drawing/2014/main" id="{C36B500E-A9CA-334E-E5AD-F5776F7EC57D}"/>
              </a:ext>
            </a:extLst>
          </p:cNvPr>
          <p:cNvPicPr>
            <a:picLocks noChangeAspect="1"/>
          </p:cNvPicPr>
          <p:nvPr/>
        </p:nvPicPr>
        <p:blipFill>
          <a:blip r:embed="rId2"/>
          <a:stretch>
            <a:fillRect/>
          </a:stretch>
        </p:blipFill>
        <p:spPr>
          <a:xfrm>
            <a:off x="4926653" y="0"/>
            <a:ext cx="3925040" cy="5143500"/>
          </a:xfrm>
          <a:prstGeom prst="rect">
            <a:avLst/>
          </a:prstGeom>
        </p:spPr>
      </p:pic>
      <p:sp>
        <p:nvSpPr>
          <p:cNvPr id="5" name="TextBox 4">
            <a:extLst>
              <a:ext uri="{FF2B5EF4-FFF2-40B4-BE49-F238E27FC236}">
                <a16:creationId xmlns:a16="http://schemas.microsoft.com/office/drawing/2014/main" id="{2CA7A224-C47D-0C5F-165A-8287E0F8BBC9}"/>
              </a:ext>
            </a:extLst>
          </p:cNvPr>
          <p:cNvSpPr txBox="1"/>
          <p:nvPr/>
        </p:nvSpPr>
        <p:spPr>
          <a:xfrm>
            <a:off x="681469" y="4448056"/>
            <a:ext cx="4192366" cy="369332"/>
          </a:xfrm>
          <a:prstGeom prst="rect">
            <a:avLst/>
          </a:prstGeom>
          <a:noFill/>
        </p:spPr>
        <p:txBody>
          <a:bodyPr wrap="none" rtlCol="0">
            <a:spAutoFit/>
          </a:bodyPr>
          <a:lstStyle/>
          <a:p>
            <a:r>
              <a:rPr lang="en-US" dirty="0"/>
              <a:t>NB. In 2023, Snort added multithreading …</a:t>
            </a:r>
          </a:p>
        </p:txBody>
      </p:sp>
    </p:spTree>
    <p:extLst>
      <p:ext uri="{BB962C8B-B14F-4D97-AF65-F5344CB8AC3E}">
        <p14:creationId xmlns:p14="http://schemas.microsoft.com/office/powerpoint/2010/main" val="31887105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76601A-7998-FCB8-C8F2-39D59376E006}"/>
              </a:ext>
            </a:extLst>
          </p:cNvPr>
          <p:cNvSpPr>
            <a:spLocks noGrp="1"/>
          </p:cNvSpPr>
          <p:nvPr>
            <p:ph type="title"/>
          </p:nvPr>
        </p:nvSpPr>
        <p:spPr/>
        <p:txBody>
          <a:bodyPr/>
          <a:lstStyle/>
          <a:p>
            <a:r>
              <a:rPr lang="en-US" dirty="0"/>
              <a:t>Detecting Attacks Today</a:t>
            </a:r>
          </a:p>
        </p:txBody>
      </p:sp>
      <p:sp>
        <p:nvSpPr>
          <p:cNvPr id="5" name="Text Placeholder 4">
            <a:extLst>
              <a:ext uri="{FF2B5EF4-FFF2-40B4-BE49-F238E27FC236}">
                <a16:creationId xmlns:a16="http://schemas.microsoft.com/office/drawing/2014/main" id="{14A732DA-1ED5-4C77-9310-33375C94AC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1109406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982908-774E-4270-FBCE-D826EA6FD491}"/>
              </a:ext>
            </a:extLst>
          </p:cNvPr>
          <p:cNvPicPr>
            <a:picLocks noChangeAspect="1"/>
          </p:cNvPicPr>
          <p:nvPr/>
        </p:nvPicPr>
        <p:blipFill>
          <a:blip r:embed="rId3"/>
          <a:stretch>
            <a:fillRect/>
          </a:stretch>
        </p:blipFill>
        <p:spPr>
          <a:xfrm>
            <a:off x="685800" y="450498"/>
            <a:ext cx="7772400" cy="4242503"/>
          </a:xfrm>
          <a:prstGeom prst="rect">
            <a:avLst/>
          </a:prstGeom>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Logging and SIEM</a:t>
            </a:r>
          </a:p>
        </p:txBody>
      </p:sp>
      <p:sp>
        <p:nvSpPr>
          <p:cNvPr id="3" name="Content Placeholder 2"/>
          <p:cNvSpPr>
            <a:spLocks noGrp="1"/>
          </p:cNvSpPr>
          <p:nvPr>
            <p:ph idx="1"/>
          </p:nvPr>
        </p:nvSpPr>
        <p:spPr/>
        <p:txBody>
          <a:bodyPr/>
          <a:lstStyle/>
          <a:p>
            <a:pPr marL="0" lvl="0" indent="0">
              <a:buNone/>
            </a:pPr>
            <a:r>
              <a:rPr b="1"/>
              <a:t>SIEM</a:t>
            </a:r>
            <a:r>
              <a:t> = Security Information and Event Management</a:t>
            </a:r>
          </a:p>
          <a:p>
            <a:pPr lvl="0"/>
            <a:r>
              <a:t>Aggregate logs from endpoints, servers, network, cloud</a:t>
            </a:r>
          </a:p>
          <a:p>
            <a:pPr lvl="0"/>
            <a:r>
              <a:t>Normalize, correlate, detect</a:t>
            </a:r>
          </a:p>
          <a:p>
            <a:pPr lvl="0"/>
            <a:r>
              <a:t>Platforms: Splunk, Microsoft Sentinel, Elastic Security, IBM QRadar</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Roadmap</a:t>
            </a:r>
          </a:p>
        </p:txBody>
      </p:sp>
      <p:sp>
        <p:nvSpPr>
          <p:cNvPr id="3" name="Content Placeholder 2"/>
          <p:cNvSpPr>
            <a:spLocks noGrp="1"/>
          </p:cNvSpPr>
          <p:nvPr>
            <p:ph idx="1"/>
          </p:nvPr>
        </p:nvSpPr>
        <p:spPr/>
        <p:txBody>
          <a:bodyPr/>
          <a:lstStyle/>
          <a:p>
            <a:pPr lvl="0"/>
            <a:r>
              <a:rPr dirty="0"/>
              <a:t>Security incident lifecycle (overview)</a:t>
            </a:r>
          </a:p>
          <a:p>
            <a:pPr lvl="0"/>
            <a:r>
              <a:rPr b="1" dirty="0"/>
              <a:t>Detection</a:t>
            </a:r>
            <a:r>
              <a:rPr dirty="0"/>
              <a:t>: history, tools, challenges</a:t>
            </a:r>
          </a:p>
          <a:p>
            <a:pPr lvl="0"/>
            <a:r>
              <a:rPr b="1" dirty="0"/>
              <a:t>Suricata and Zeek</a:t>
            </a:r>
            <a:r>
              <a:rPr dirty="0"/>
              <a:t> in depth</a:t>
            </a:r>
          </a:p>
          <a:p>
            <a:pPr lvl="0"/>
            <a:r>
              <a:rPr dirty="0"/>
              <a:t>Security Operations Centers (SOCs)</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SIEM Architecture</a:t>
            </a:r>
          </a:p>
        </p:txBody>
      </p:sp>
      <p:pic>
        <p:nvPicPr>
          <p:cNvPr id="8" name="Content Placeholder 7">
            <a:extLst>
              <a:ext uri="{FF2B5EF4-FFF2-40B4-BE49-F238E27FC236}">
                <a16:creationId xmlns:a16="http://schemas.microsoft.com/office/drawing/2014/main" id="{7A2A1268-69B1-C8F6-ACF9-240160BBDE3C}"/>
              </a:ext>
            </a:extLst>
          </p:cNvPr>
          <p:cNvPicPr>
            <a:picLocks noGrp="1" noChangeAspect="1"/>
          </p:cNvPicPr>
          <p:nvPr>
            <p:ph idx="1"/>
          </p:nvPr>
        </p:nvPicPr>
        <p:blipFill>
          <a:blip r:embed="rId3"/>
          <a:stretch>
            <a:fillRect/>
          </a:stretch>
        </p:blipFill>
        <p:spPr>
          <a:xfrm>
            <a:off x="1582525" y="1368425"/>
            <a:ext cx="5978950" cy="3263900"/>
          </a:xfrm>
          <a:prstGeom prst="rect">
            <a:avLst/>
          </a:prstGeom>
        </p:spPr>
      </p:pic>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to Log</a:t>
            </a:r>
          </a:p>
        </p:txBody>
      </p:sp>
      <p:sp>
        <p:nvSpPr>
          <p:cNvPr id="3" name="Content Placeholder 2"/>
          <p:cNvSpPr>
            <a:spLocks noGrp="1"/>
          </p:cNvSpPr>
          <p:nvPr>
            <p:ph idx="1"/>
          </p:nvPr>
        </p:nvSpPr>
        <p:spPr/>
        <p:txBody>
          <a:bodyPr/>
          <a:lstStyle/>
          <a:p>
            <a:pPr lvl="0"/>
            <a:r>
              <a:t>Authentication events (logins, failures, MFA)</a:t>
            </a:r>
          </a:p>
          <a:p>
            <a:pPr lvl="0"/>
            <a:r>
              <a:t>Privilege escalation</a:t>
            </a:r>
          </a:p>
          <a:p>
            <a:pPr lvl="0"/>
            <a:r>
              <a:t>Process execution (especially unusual binaries)</a:t>
            </a:r>
          </a:p>
          <a:p>
            <a:pPr lvl="0"/>
            <a:r>
              <a:t>Network connections (especially outbound)</a:t>
            </a:r>
          </a:p>
          <a:p>
            <a:pPr lvl="0"/>
            <a:r>
              <a:t>File changes (especially on sensitive files)</a:t>
            </a:r>
          </a:p>
          <a:p>
            <a:pPr lvl="0"/>
            <a:r>
              <a:t>DNS queries</a:t>
            </a:r>
          </a:p>
          <a:p>
            <a:pPr lvl="0"/>
            <a:r>
              <a:t>Cloud API calls</a:t>
            </a: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Endpoint Detection and Response (EDR)</a:t>
            </a:r>
          </a:p>
        </p:txBody>
      </p:sp>
      <p:sp>
        <p:nvSpPr>
          <p:cNvPr id="3" name="Content Placeholder 2"/>
          <p:cNvSpPr>
            <a:spLocks noGrp="1"/>
          </p:cNvSpPr>
          <p:nvPr>
            <p:ph idx="1"/>
          </p:nvPr>
        </p:nvSpPr>
        <p:spPr/>
        <p:txBody>
          <a:bodyPr/>
          <a:lstStyle/>
          <a:p>
            <a:pPr marL="0" lvl="0" indent="0">
              <a:buNone/>
            </a:pPr>
            <a:r>
              <a:rPr b="1" dirty="0"/>
              <a:t>Continuous monitoring of endpoint activity</a:t>
            </a:r>
          </a:p>
          <a:p>
            <a:pPr lvl="0"/>
            <a:r>
              <a:rPr dirty="0"/>
              <a:t>Process trees, file operations, registry changes, network connections</a:t>
            </a:r>
          </a:p>
          <a:p>
            <a:pPr lvl="0"/>
            <a:r>
              <a:rPr b="1" dirty="0"/>
              <a:t>Behavioral detection</a:t>
            </a:r>
            <a:r>
              <a:rPr dirty="0"/>
              <a:t>: suspicious patterns, not just known signatures</a:t>
            </a:r>
          </a:p>
          <a:p>
            <a:pPr lvl="0"/>
            <a:r>
              <a:rPr dirty="0"/>
              <a:t>Telemetry recording for forensic investigation</a:t>
            </a:r>
          </a:p>
          <a:p>
            <a:pPr lvl="0"/>
            <a:r>
              <a:rPr dirty="0"/>
              <a:t>Response: isolate host, kill process, quarantine file</a:t>
            </a:r>
          </a:p>
        </p:txBody>
      </p:sp>
      <p:pic>
        <p:nvPicPr>
          <p:cNvPr id="1026" name="Picture 2" descr="CrowdStrike Falcon – Nevelex Labs">
            <a:extLst>
              <a:ext uri="{FF2B5EF4-FFF2-40B4-BE49-F238E27FC236}">
                <a16:creationId xmlns:a16="http://schemas.microsoft.com/office/drawing/2014/main" id="{73D2EEB2-4F91-E79E-FCEA-480EB4EB8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314" y="3498055"/>
            <a:ext cx="2058036" cy="1309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ntinelOne | Autonomous AI Endpoint Protection Platform » Stryke ...">
            <a:extLst>
              <a:ext uri="{FF2B5EF4-FFF2-40B4-BE49-F238E27FC236}">
                <a16:creationId xmlns:a16="http://schemas.microsoft.com/office/drawing/2014/main" id="{D56BD984-C7BA-35FA-CDFB-112CB1968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942" y="3406594"/>
            <a:ext cx="1548245" cy="1548245"/>
          </a:xfrm>
          <a:prstGeom prst="rect">
            <a:avLst/>
          </a:prstGeom>
          <a:solidFill>
            <a:schemeClr val="tx1"/>
          </a:solidFill>
        </p:spPr>
      </p:pic>
      <p:pic>
        <p:nvPicPr>
          <p:cNvPr id="1030" name="Picture 6" descr="Microsoft Defender for Endpoint Integration | Nucleus Security">
            <a:extLst>
              <a:ext uri="{FF2B5EF4-FFF2-40B4-BE49-F238E27FC236}">
                <a16:creationId xmlns:a16="http://schemas.microsoft.com/office/drawing/2014/main" id="{9FF370E7-B344-E583-F4B4-24A94704D4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5371" y="3498055"/>
            <a:ext cx="2255116" cy="1410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XDR: Extending Beyond Endpoints</a:t>
            </a:r>
          </a:p>
        </p:txBody>
      </p:sp>
      <p:sp>
        <p:nvSpPr>
          <p:cNvPr id="3" name="Content Placeholder 2"/>
          <p:cNvSpPr>
            <a:spLocks noGrp="1"/>
          </p:cNvSpPr>
          <p:nvPr>
            <p:ph idx="1"/>
          </p:nvPr>
        </p:nvSpPr>
        <p:spPr>
          <a:xfrm>
            <a:off x="628649" y="1369218"/>
            <a:ext cx="8006195" cy="3263504"/>
          </a:xfrm>
        </p:spPr>
        <p:txBody>
          <a:bodyPr>
            <a:normAutofit/>
          </a:bodyPr>
          <a:lstStyle/>
          <a:p>
            <a:pPr marL="0" lvl="0" indent="0">
              <a:buNone/>
            </a:pPr>
            <a:r>
              <a:rPr b="1" dirty="0"/>
              <a:t>Extended Detection and Response</a:t>
            </a:r>
          </a:p>
          <a:p>
            <a:pPr lvl="0"/>
            <a:r>
              <a:rPr dirty="0"/>
              <a:t>Correlates across endpoints, network, email, identity, cloud</a:t>
            </a:r>
          </a:p>
          <a:p>
            <a:pPr lvl="0"/>
            <a:r>
              <a:rPr dirty="0"/>
              <a:t>Unified view of an incident across multiple attack surfaces</a:t>
            </a:r>
          </a:p>
          <a:p>
            <a:pPr lvl="0"/>
            <a:r>
              <a:rPr dirty="0"/>
              <a:t>Reduces alert fatigue through automated correlation</a:t>
            </a:r>
            <a:endParaRPr lang="en-US" dirty="0"/>
          </a:p>
          <a:p>
            <a:pPr marL="0" indent="0">
              <a:buNone/>
            </a:pPr>
            <a:br>
              <a:rPr lang="en-US" sz="1300" dirty="0"/>
            </a:br>
            <a:r>
              <a:rPr lang="en-US" dirty="0"/>
              <a:t>Comparing XDR with SIEM:</a:t>
            </a:r>
          </a:p>
          <a:p>
            <a:r>
              <a:rPr lang="en-US" dirty="0"/>
              <a:t>SIEM is a </a:t>
            </a:r>
            <a:r>
              <a:rPr lang="en-US" b="1" dirty="0"/>
              <a:t>correlation bus for heterogeneous, already-processed data</a:t>
            </a:r>
            <a:r>
              <a:rPr lang="en-US" dirty="0"/>
              <a:t>. </a:t>
            </a:r>
          </a:p>
          <a:p>
            <a:r>
              <a:rPr lang="en-US" dirty="0"/>
              <a:t>XDR is a </a:t>
            </a:r>
            <a:r>
              <a:rPr lang="en-US" b="1" dirty="0"/>
              <a:t>unified detection platform over raw, cross-domain telemetry from an integrated collection stack</a:t>
            </a:r>
            <a:r>
              <a:rPr lang="en-US" dirty="0"/>
              <a:t>.</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Network-Based Detection: Overview</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1338614"/>
              </p:ext>
            </p:extLst>
          </p:nvPr>
        </p:nvGraphicFramePr>
        <p:xfrm>
          <a:off x="748145" y="1565910"/>
          <a:ext cx="7647709" cy="2011680"/>
        </p:xfrm>
        <a:graphic>
          <a:graphicData uri="http://schemas.openxmlformats.org/drawingml/2006/table">
            <a:tbl>
              <a:tblPr firstRow="1" bandRow="1">
                <a:tableStyleId>{5C22544A-7EE6-4342-B048-85BDC9FD1C3A}</a:tableStyleId>
              </a:tblPr>
              <a:tblGrid>
                <a:gridCol w="2524991">
                  <a:extLst>
                    <a:ext uri="{9D8B030D-6E8A-4147-A177-3AD203B41FA5}">
                      <a16:colId xmlns:a16="http://schemas.microsoft.com/office/drawing/2014/main" val="20000"/>
                    </a:ext>
                  </a:extLst>
                </a:gridCol>
                <a:gridCol w="2961409">
                  <a:extLst>
                    <a:ext uri="{9D8B030D-6E8A-4147-A177-3AD203B41FA5}">
                      <a16:colId xmlns:a16="http://schemas.microsoft.com/office/drawing/2014/main" val="20001"/>
                    </a:ext>
                  </a:extLst>
                </a:gridCol>
                <a:gridCol w="2161309">
                  <a:extLst>
                    <a:ext uri="{9D8B030D-6E8A-4147-A177-3AD203B41FA5}">
                      <a16:colId xmlns:a16="http://schemas.microsoft.com/office/drawing/2014/main" val="20002"/>
                    </a:ext>
                  </a:extLst>
                </a:gridCol>
              </a:tblGrid>
              <a:tr h="0">
                <a:tc>
                  <a:txBody>
                    <a:bodyPr/>
                    <a:lstStyle/>
                    <a:p>
                      <a:pPr marL="0" lvl="0" indent="0">
                        <a:buNone/>
                      </a:pPr>
                      <a:r>
                        <a:rPr sz="1800"/>
                        <a:t>Approach</a:t>
                      </a:r>
                    </a:p>
                  </a:txBody>
                  <a:tcPr/>
                </a:tc>
                <a:tc>
                  <a:txBody>
                    <a:bodyPr/>
                    <a:lstStyle/>
                    <a:p>
                      <a:pPr marL="0" lvl="0" indent="0">
                        <a:buNone/>
                      </a:pPr>
                      <a:r>
                        <a:rPr sz="1800"/>
                        <a:t>What It Does</a:t>
                      </a:r>
                    </a:p>
                  </a:txBody>
                  <a:tcPr/>
                </a:tc>
                <a:tc>
                  <a:txBody>
                    <a:bodyPr/>
                    <a:lstStyle/>
                    <a:p>
                      <a:pPr marL="0" lvl="0" indent="0">
                        <a:buNone/>
                      </a:pPr>
                      <a:r>
                        <a:rPr sz="1800"/>
                        <a:t>Examples</a:t>
                      </a:r>
                    </a:p>
                  </a:txBody>
                  <a:tcPr/>
                </a:tc>
                <a:extLst>
                  <a:ext uri="{0D108BD9-81ED-4DB2-BD59-A6C34878D82A}">
                    <a16:rowId xmlns:a16="http://schemas.microsoft.com/office/drawing/2014/main" val="10000"/>
                  </a:ext>
                </a:extLst>
              </a:tr>
              <a:tr h="0">
                <a:tc>
                  <a:txBody>
                    <a:bodyPr/>
                    <a:lstStyle/>
                    <a:p>
                      <a:pPr marL="0" lvl="0" indent="0">
                        <a:buNone/>
                      </a:pPr>
                      <a:r>
                        <a:rPr sz="1800" b="1" dirty="0"/>
                        <a:t>Signature IDS/IPS</a:t>
                      </a:r>
                    </a:p>
                  </a:txBody>
                  <a:tcPr/>
                </a:tc>
                <a:tc>
                  <a:txBody>
                    <a:bodyPr/>
                    <a:lstStyle/>
                    <a:p>
                      <a:pPr marL="0" lvl="0" indent="0">
                        <a:buNone/>
                      </a:pPr>
                      <a:r>
                        <a:rPr sz="1800"/>
                        <a:t>Match known attack patterns</a:t>
                      </a:r>
                    </a:p>
                  </a:txBody>
                  <a:tcPr/>
                </a:tc>
                <a:tc>
                  <a:txBody>
                    <a:bodyPr/>
                    <a:lstStyle/>
                    <a:p>
                      <a:pPr marL="0" lvl="0" indent="0">
                        <a:buNone/>
                      </a:pPr>
                      <a:r>
                        <a:rPr sz="1800"/>
                        <a:t>Suricata, Snort</a:t>
                      </a:r>
                    </a:p>
                  </a:txBody>
                  <a:tcPr/>
                </a:tc>
                <a:extLst>
                  <a:ext uri="{0D108BD9-81ED-4DB2-BD59-A6C34878D82A}">
                    <a16:rowId xmlns:a16="http://schemas.microsoft.com/office/drawing/2014/main" val="10001"/>
                  </a:ext>
                </a:extLst>
              </a:tr>
              <a:tr h="0">
                <a:tc>
                  <a:txBody>
                    <a:bodyPr/>
                    <a:lstStyle/>
                    <a:p>
                      <a:pPr marL="0" lvl="0" indent="0">
                        <a:buNone/>
                      </a:pPr>
                      <a:r>
                        <a:rPr sz="1800" b="1"/>
                        <a:t>Network Traffic Analysis</a:t>
                      </a:r>
                    </a:p>
                  </a:txBody>
                  <a:tcPr/>
                </a:tc>
                <a:tc>
                  <a:txBody>
                    <a:bodyPr/>
                    <a:lstStyle/>
                    <a:p>
                      <a:pPr marL="0" lvl="0" indent="0">
                        <a:buNone/>
                      </a:pPr>
                      <a:r>
                        <a:rPr sz="1800"/>
                        <a:t>Detect anomalous traffic patterns</a:t>
                      </a:r>
                    </a:p>
                  </a:txBody>
                  <a:tcPr/>
                </a:tc>
                <a:tc>
                  <a:txBody>
                    <a:bodyPr/>
                    <a:lstStyle/>
                    <a:p>
                      <a:pPr marL="0" lvl="0" indent="0">
                        <a:buNone/>
                      </a:pPr>
                      <a:r>
                        <a:rPr sz="1800"/>
                        <a:t>Zeek, Darktrace</a:t>
                      </a:r>
                    </a:p>
                  </a:txBody>
                  <a:tcPr/>
                </a:tc>
                <a:extLst>
                  <a:ext uri="{0D108BD9-81ED-4DB2-BD59-A6C34878D82A}">
                    <a16:rowId xmlns:a16="http://schemas.microsoft.com/office/drawing/2014/main" val="10002"/>
                  </a:ext>
                </a:extLst>
              </a:tr>
              <a:tr h="0">
                <a:tc>
                  <a:txBody>
                    <a:bodyPr/>
                    <a:lstStyle/>
                    <a:p>
                      <a:pPr marL="0" lvl="0" indent="0">
                        <a:buNone/>
                      </a:pPr>
                      <a:r>
                        <a:rPr sz="1800" b="1"/>
                        <a:t>DNS Monitoring</a:t>
                      </a:r>
                    </a:p>
                  </a:txBody>
                  <a:tcPr/>
                </a:tc>
                <a:tc>
                  <a:txBody>
                    <a:bodyPr/>
                    <a:lstStyle/>
                    <a:p>
                      <a:pPr marL="0" lvl="0" indent="0">
                        <a:buNone/>
                      </a:pPr>
                      <a:r>
                        <a:rPr sz="1800"/>
                        <a:t>Detect tunneling, DGA, malicious domains</a:t>
                      </a:r>
                    </a:p>
                  </a:txBody>
                  <a:tcPr/>
                </a:tc>
                <a:tc>
                  <a:txBody>
                    <a:bodyPr/>
                    <a:lstStyle/>
                    <a:p>
                      <a:pPr marL="0" lvl="0" indent="0">
                        <a:buNone/>
                      </a:pPr>
                      <a:r>
                        <a:rPr sz="1800" dirty="0"/>
                        <a:t>Passive DNS sensors</a:t>
                      </a:r>
                    </a:p>
                  </a:txBody>
                  <a:tcPr/>
                </a:tc>
                <a:extLst>
                  <a:ext uri="{0D108BD9-81ED-4DB2-BD59-A6C34878D82A}">
                    <a16:rowId xmlns:a16="http://schemas.microsoft.com/office/drawing/2014/main" val="10003"/>
                  </a:ext>
                </a:extLst>
              </a:tr>
            </a:tbl>
          </a:graphicData>
        </a:graphic>
      </p:graphicFrame>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BDAF72-32ED-0D70-880E-4D94108017CE}"/>
              </a:ext>
            </a:extLst>
          </p:cNvPr>
          <p:cNvPicPr>
            <a:picLocks noChangeAspect="1"/>
          </p:cNvPicPr>
          <p:nvPr/>
        </p:nvPicPr>
        <p:blipFill>
          <a:blip r:embed="rId3"/>
          <a:stretch>
            <a:fillRect/>
          </a:stretch>
        </p:blipFill>
        <p:spPr>
          <a:xfrm>
            <a:off x="805601" y="515679"/>
            <a:ext cx="7532797" cy="4112141"/>
          </a:xfrm>
          <a:prstGeom prst="rect">
            <a:avLst/>
          </a:prstGeom>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Vulnerability Scanning and AV</a:t>
            </a:r>
          </a:p>
        </p:txBody>
      </p:sp>
      <p:sp>
        <p:nvSpPr>
          <p:cNvPr id="3" name="Content Placeholder 2"/>
          <p:cNvSpPr>
            <a:spLocks noGrp="1"/>
          </p:cNvSpPr>
          <p:nvPr>
            <p:ph idx="1"/>
          </p:nvPr>
        </p:nvSpPr>
        <p:spPr/>
        <p:txBody>
          <a:bodyPr/>
          <a:lstStyle/>
          <a:p>
            <a:pPr lvl="0"/>
            <a:r>
              <a:rPr b="1" dirty="0"/>
              <a:t>Vulnerability scanners</a:t>
            </a:r>
            <a:r>
              <a:rPr dirty="0"/>
              <a:t> (Nessus, Qualys, OpenVAS)</a:t>
            </a:r>
          </a:p>
          <a:p>
            <a:pPr lvl="1"/>
            <a:r>
              <a:rPr dirty="0"/>
              <a:t>Authenticated and unauthenticated scanning</a:t>
            </a:r>
          </a:p>
          <a:p>
            <a:pPr lvl="1"/>
            <a:r>
              <a:rPr dirty="0"/>
              <a:t>Integration with patch management</a:t>
            </a:r>
          </a:p>
          <a:p>
            <a:pPr lvl="0"/>
            <a:r>
              <a:rPr b="1" dirty="0"/>
              <a:t>Anti-virus / Anti-malware</a:t>
            </a:r>
          </a:p>
          <a:p>
            <a:pPr lvl="1"/>
            <a:r>
              <a:rPr dirty="0"/>
              <a:t>Traditional signature-based detection</a:t>
            </a:r>
          </a:p>
          <a:p>
            <a:pPr lvl="1"/>
            <a:r>
              <a:rPr dirty="0"/>
              <a:t>Increasingly subsumed by EDR</a:t>
            </a:r>
          </a:p>
          <a:p>
            <a:pPr lvl="0"/>
            <a:r>
              <a:rPr b="1" dirty="0"/>
              <a:t>Cloud Security Posture Management (CSPM)</a:t>
            </a:r>
          </a:p>
          <a:p>
            <a:pPr lvl="1"/>
            <a:r>
              <a:rPr dirty="0"/>
              <a:t>Detect misconfigurations (public S3 buckets, overly permissive IAM)</a:t>
            </a:r>
          </a:p>
          <a:p>
            <a:pPr lvl="1"/>
            <a:r>
              <a:rPr dirty="0"/>
              <a:t>Tools: Prisma Cloud, AWS Security Hub, Wiz</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Threat Intelligence</a:t>
            </a:r>
          </a:p>
        </p:txBody>
      </p:sp>
      <p:sp>
        <p:nvSpPr>
          <p:cNvPr id="3" name="Content Placeholder 2"/>
          <p:cNvSpPr>
            <a:spLocks noGrp="1"/>
          </p:cNvSpPr>
          <p:nvPr>
            <p:ph idx="1"/>
          </p:nvPr>
        </p:nvSpPr>
        <p:spPr>
          <a:xfrm>
            <a:off x="628650" y="1369218"/>
            <a:ext cx="2270414" cy="3263504"/>
          </a:xfrm>
        </p:spPr>
        <p:txBody>
          <a:bodyPr/>
          <a:lstStyle/>
          <a:p>
            <a:pPr lvl="0"/>
            <a:r>
              <a:rPr b="1" dirty="0"/>
              <a:t>Threat feeds</a:t>
            </a:r>
            <a:r>
              <a:rPr dirty="0"/>
              <a:t>: STIX/TAXII, MISP</a:t>
            </a:r>
          </a:p>
          <a:p>
            <a:pPr lvl="0"/>
            <a:r>
              <a:rPr b="1" dirty="0"/>
              <a:t>MITRE ATT&amp;CK</a:t>
            </a:r>
            <a:r>
              <a:rPr dirty="0"/>
              <a:t>: framework mapping attacker techniques</a:t>
            </a:r>
          </a:p>
          <a:p>
            <a:pPr lvl="0"/>
            <a:r>
              <a:rPr dirty="0"/>
              <a:t>Use intelligence to </a:t>
            </a:r>
            <a:r>
              <a:rPr b="1" dirty="0"/>
              <a:t>prioritize</a:t>
            </a:r>
            <a:r>
              <a:rPr dirty="0"/>
              <a:t> detection engineering</a:t>
            </a:r>
          </a:p>
        </p:txBody>
      </p:sp>
      <p:pic>
        <p:nvPicPr>
          <p:cNvPr id="4" name="Picture 3">
            <a:extLst>
              <a:ext uri="{FF2B5EF4-FFF2-40B4-BE49-F238E27FC236}">
                <a16:creationId xmlns:a16="http://schemas.microsoft.com/office/drawing/2014/main" id="{A694A369-67A1-99DA-AE5C-46D0FE6B2657}"/>
              </a:ext>
            </a:extLst>
          </p:cNvPr>
          <p:cNvPicPr>
            <a:picLocks noChangeAspect="1"/>
          </p:cNvPicPr>
          <p:nvPr/>
        </p:nvPicPr>
        <p:blipFill>
          <a:blip r:embed="rId3"/>
          <a:stretch>
            <a:fillRect/>
          </a:stretch>
        </p:blipFill>
        <p:spPr>
          <a:xfrm>
            <a:off x="3106880" y="1369218"/>
            <a:ext cx="5200786" cy="2839100"/>
          </a:xfrm>
          <a:prstGeom prst="rect">
            <a:avLst/>
          </a:prstGeom>
        </p:spPr>
      </p:pic>
      <p:sp>
        <p:nvSpPr>
          <p:cNvPr id="6" name="TextBox 5">
            <a:extLst>
              <a:ext uri="{FF2B5EF4-FFF2-40B4-BE49-F238E27FC236}">
                <a16:creationId xmlns:a16="http://schemas.microsoft.com/office/drawing/2014/main" id="{7601F7D0-3735-25FF-E89A-ACB41BA4BAD1}"/>
              </a:ext>
            </a:extLst>
          </p:cNvPr>
          <p:cNvSpPr txBox="1"/>
          <p:nvPr/>
        </p:nvSpPr>
        <p:spPr>
          <a:xfrm>
            <a:off x="4881195" y="4208318"/>
            <a:ext cx="1652155" cy="369332"/>
          </a:xfrm>
          <a:prstGeom prst="rect">
            <a:avLst/>
          </a:prstGeom>
          <a:noFill/>
        </p:spPr>
        <p:txBody>
          <a:bodyPr wrap="square">
            <a:spAutoFit/>
          </a:bodyPr>
          <a:lstStyle/>
          <a:p>
            <a:r>
              <a:rPr lang="en-US" dirty="0"/>
              <a:t>MITRE ATT&amp;CK</a:t>
            </a:r>
          </a:p>
        </p:txBody>
      </p:sp>
    </p:spTree>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5413231" cy="2139553"/>
          </a:xfrm>
        </p:spPr>
        <p:txBody>
          <a:bodyPr/>
          <a:lstStyle/>
          <a:p>
            <a:pPr marL="0" lvl="0" indent="0">
              <a:buNone/>
            </a:pPr>
            <a:r>
              <a:rPr dirty="0"/>
              <a:t>Challenges of IDS: Theory Meets Reality</a:t>
            </a:r>
          </a:p>
        </p:txBody>
      </p:sp>
      <p:sp>
        <p:nvSpPr>
          <p:cNvPr id="6" name="Text Placeholder 5">
            <a:extLst>
              <a:ext uri="{FF2B5EF4-FFF2-40B4-BE49-F238E27FC236}">
                <a16:creationId xmlns:a16="http://schemas.microsoft.com/office/drawing/2014/main" id="{D468E3EC-7CC5-8F94-9B9F-2B4582C7B98E}"/>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020F9101-1DC3-8A3A-4436-85C9C7376FC6}"/>
              </a:ext>
            </a:extLst>
          </p:cNvPr>
          <p:cNvPicPr>
            <a:picLocks noChangeAspect="1"/>
          </p:cNvPicPr>
          <p:nvPr/>
        </p:nvPicPr>
        <p:blipFill>
          <a:blip r:embed="rId3"/>
          <a:stretch>
            <a:fillRect/>
          </a:stretch>
        </p:blipFill>
        <p:spPr>
          <a:xfrm>
            <a:off x="6119658" y="50995"/>
            <a:ext cx="2925446" cy="3913137"/>
          </a:xfrm>
          <a:prstGeom prst="rect">
            <a:avLst/>
          </a:prstGeom>
        </p:spPr>
      </p:pic>
      <p:sp>
        <p:nvSpPr>
          <p:cNvPr id="5" name="TextBox 4">
            <a:extLst>
              <a:ext uri="{FF2B5EF4-FFF2-40B4-BE49-F238E27FC236}">
                <a16:creationId xmlns:a16="http://schemas.microsoft.com/office/drawing/2014/main" id="{DB291A4D-BCDC-15F3-E28A-15A164C6BFC7}"/>
              </a:ext>
            </a:extLst>
          </p:cNvPr>
          <p:cNvSpPr txBox="1"/>
          <p:nvPr/>
        </p:nvSpPr>
        <p:spPr>
          <a:xfrm>
            <a:off x="4624619" y="4723173"/>
            <a:ext cx="2499980" cy="369332"/>
          </a:xfrm>
          <a:prstGeom prst="rect">
            <a:avLst/>
          </a:prstGeom>
          <a:noFill/>
        </p:spPr>
        <p:txBody>
          <a:bodyPr wrap="none" rtlCol="0">
            <a:spAutoFit/>
          </a:bodyPr>
          <a:lstStyle/>
          <a:p>
            <a:r>
              <a:rPr lang="en-US" dirty="0"/>
              <a:t>with some insights from:</a:t>
            </a:r>
          </a:p>
        </p:txBody>
      </p:sp>
      <p:pic>
        <p:nvPicPr>
          <p:cNvPr id="3" name="Picture 2">
            <a:extLst>
              <a:ext uri="{FF2B5EF4-FFF2-40B4-BE49-F238E27FC236}">
                <a16:creationId xmlns:a16="http://schemas.microsoft.com/office/drawing/2014/main" id="{A8827DD5-E47F-CC13-BDA5-5D1433DA8A62}"/>
              </a:ext>
            </a:extLst>
          </p:cNvPr>
          <p:cNvPicPr>
            <a:picLocks noChangeAspect="1"/>
          </p:cNvPicPr>
          <p:nvPr/>
        </p:nvPicPr>
        <p:blipFill>
          <a:blip r:embed="rId4"/>
          <a:stretch>
            <a:fillRect/>
          </a:stretch>
        </p:blipFill>
        <p:spPr>
          <a:xfrm>
            <a:off x="7124599" y="2733769"/>
            <a:ext cx="1832209" cy="2358736"/>
          </a:xfrm>
          <a:prstGeom prst="rect">
            <a:avLst/>
          </a:prstGeom>
          <a:effectLst>
            <a:outerShdw blurRad="50800" dist="38100" dir="13500000" algn="br" rotWithShape="0">
              <a:prstClr val="black">
                <a:alpha val="40000"/>
              </a:prst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Challenge 1: The Base-Rate Fallacy</a:t>
            </a:r>
          </a:p>
        </p:txBody>
      </p:sp>
      <p:sp>
        <p:nvSpPr>
          <p:cNvPr id="3" name="Content Placeholder 2"/>
          <p:cNvSpPr>
            <a:spLocks noGrp="1"/>
          </p:cNvSpPr>
          <p:nvPr>
            <p:ph idx="1"/>
          </p:nvPr>
        </p:nvSpPr>
        <p:spPr/>
        <p:txBody>
          <a:bodyPr/>
          <a:lstStyle/>
          <a:p>
            <a:pPr marL="0" lvl="0" indent="0">
              <a:buNone/>
            </a:pPr>
            <a:r>
              <a:t>Even with </a:t>
            </a:r>
            <a:r>
              <a:rPr b="1"/>
              <a:t>99.9% true positive</a:t>
            </a:r>
            <a:r>
              <a:t> and </a:t>
            </a:r>
            <a:r>
              <a:rPr b="1"/>
              <a:t>0.1% false positive</a:t>
            </a:r>
            <a:r>
              <a:t> rates:</a:t>
            </a:r>
          </a:p>
          <a:p>
            <a:pPr marL="0" lvl="0" indent="0">
              <a:buNone/>
            </a:pPr>
            <a:r>
              <a:t>If attacks are </a:t>
            </a:r>
            <a:r>
              <a:rPr b="1"/>
              <a:t>0.001%</a:t>
            </a:r>
            <a:r>
              <a:t> of traffic →</a:t>
            </a:r>
          </a:p>
          <a:p>
            <a:pPr marL="0" lvl="0" indent="0">
              <a:buNone/>
            </a:pPr>
            <a:r>
              <a:rPr b="1"/>
              <a:t>For every 1 true alert, ~100 false alerts</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Incident Lifecycle (NIST SP 800-61)</a:t>
            </a:r>
          </a:p>
        </p:txBody>
      </p:sp>
      <p:pic>
        <p:nvPicPr>
          <p:cNvPr id="4" name="Picture 3">
            <a:extLst>
              <a:ext uri="{FF2B5EF4-FFF2-40B4-BE49-F238E27FC236}">
                <a16:creationId xmlns:a16="http://schemas.microsoft.com/office/drawing/2014/main" id="{D6EF72F9-4874-3704-5AD0-C75A91E5157A}"/>
              </a:ext>
            </a:extLst>
          </p:cNvPr>
          <p:cNvPicPr>
            <a:picLocks noChangeAspect="1"/>
          </p:cNvPicPr>
          <p:nvPr/>
        </p:nvPicPr>
        <p:blipFill>
          <a:blip r:embed="rId3"/>
          <a:stretch>
            <a:fillRect/>
          </a:stretch>
        </p:blipFill>
        <p:spPr>
          <a:xfrm>
            <a:off x="5814510" y="1369218"/>
            <a:ext cx="2894838" cy="3774282"/>
          </a:xfrm>
          <a:prstGeom prst="rect">
            <a:avLst/>
          </a:prstGeom>
        </p:spPr>
      </p:pic>
      <p:pic>
        <p:nvPicPr>
          <p:cNvPr id="5" name="Picture 4">
            <a:extLst>
              <a:ext uri="{FF2B5EF4-FFF2-40B4-BE49-F238E27FC236}">
                <a16:creationId xmlns:a16="http://schemas.microsoft.com/office/drawing/2014/main" id="{AF0C706E-DAEB-26B7-CB75-FC9C54B3696A}"/>
              </a:ext>
            </a:extLst>
          </p:cNvPr>
          <p:cNvPicPr>
            <a:picLocks noChangeAspect="1"/>
          </p:cNvPicPr>
          <p:nvPr/>
        </p:nvPicPr>
        <p:blipFill>
          <a:blip r:embed="rId4"/>
          <a:stretch>
            <a:fillRect/>
          </a:stretch>
        </p:blipFill>
        <p:spPr>
          <a:xfrm>
            <a:off x="465824" y="1482710"/>
            <a:ext cx="5269957" cy="2600838"/>
          </a:xfrm>
          <a:prstGeom prst="rect">
            <a:avLst/>
          </a:prstGeom>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2022 Confirmation: “99% False Positives”</a:t>
            </a:r>
          </a:p>
        </p:txBody>
      </p:sp>
      <p:sp>
        <p:nvSpPr>
          <p:cNvPr id="3" name="Content Placeholder 2"/>
          <p:cNvSpPr>
            <a:spLocks noGrp="1"/>
          </p:cNvSpPr>
          <p:nvPr>
            <p:ph idx="1"/>
          </p:nvPr>
        </p:nvSpPr>
        <p:spPr>
          <a:xfrm>
            <a:off x="628650" y="2379518"/>
            <a:ext cx="7886700" cy="2253204"/>
          </a:xfrm>
        </p:spPr>
        <p:txBody>
          <a:bodyPr/>
          <a:lstStyle/>
          <a:p>
            <a:pPr lvl="0"/>
            <a:r>
              <a:rPr dirty="0"/>
              <a:t>45% of analysts receive </a:t>
            </a:r>
            <a:r>
              <a:rPr b="1" dirty="0"/>
              <a:t>&lt;5K alerts daily</a:t>
            </a:r>
            <a:r>
              <a:rPr dirty="0"/>
              <a:t>; some receive </a:t>
            </a:r>
            <a:r>
              <a:rPr b="1" dirty="0"/>
              <a:t>&gt;100K</a:t>
            </a:r>
          </a:p>
          <a:p>
            <a:pPr lvl="0"/>
            <a:r>
              <a:rPr dirty="0"/>
              <a:t>One analyst: </a:t>
            </a:r>
            <a:r>
              <a:rPr b="1" dirty="0"/>
              <a:t>1 in 100</a:t>
            </a:r>
            <a:r>
              <a:rPr dirty="0"/>
              <a:t> alerts investigated is an actual threat</a:t>
            </a:r>
          </a:p>
          <a:p>
            <a:pPr lvl="0"/>
            <a:r>
              <a:rPr dirty="0"/>
              <a:t>Another: </a:t>
            </a:r>
            <a:r>
              <a:rPr b="1" dirty="0"/>
              <a:t>50 in every 200</a:t>
            </a:r>
            <a:r>
              <a:rPr dirty="0"/>
              <a:t> are legitimate (but benign)</a:t>
            </a:r>
          </a:p>
          <a:p>
            <a:pPr marL="0" lvl="0" indent="0">
              <a:buNone/>
            </a:pPr>
            <a:endParaRPr lang="en-US" dirty="0"/>
          </a:p>
          <a:p>
            <a:pPr marL="0" lvl="0" indent="0" algn="ctr">
              <a:buNone/>
            </a:pPr>
            <a:r>
              <a:rPr dirty="0"/>
              <a:t>The base-rate problem isn’t theoretical — it’s daily reality</a:t>
            </a:r>
          </a:p>
        </p:txBody>
      </p:sp>
      <p:sp>
        <p:nvSpPr>
          <p:cNvPr id="6" name="TextBox 5">
            <a:extLst>
              <a:ext uri="{FF2B5EF4-FFF2-40B4-BE49-F238E27FC236}">
                <a16:creationId xmlns:a16="http://schemas.microsoft.com/office/drawing/2014/main" id="{5D4E1B72-04BE-9CD7-DEFF-DA77F9C6FDD1}"/>
              </a:ext>
            </a:extLst>
          </p:cNvPr>
          <p:cNvSpPr txBox="1"/>
          <p:nvPr/>
        </p:nvSpPr>
        <p:spPr>
          <a:xfrm>
            <a:off x="1002722" y="1314182"/>
            <a:ext cx="6842413" cy="738664"/>
          </a:xfrm>
          <a:prstGeom prst="rect">
            <a:avLst/>
          </a:prstGeom>
          <a:solidFill>
            <a:schemeClr val="accent2">
              <a:lumMod val="60000"/>
              <a:lumOff val="40000"/>
            </a:schemeClr>
          </a:solidFill>
        </p:spPr>
        <p:txBody>
          <a:bodyPr wrap="square">
            <a:spAutoFit/>
          </a:bodyPr>
          <a:lstStyle/>
          <a:p>
            <a:pPr lvl="0" indent="0">
              <a:buNone/>
            </a:pPr>
            <a:r>
              <a:rPr lang="en-US" sz="2100" dirty="0">
                <a:solidFill>
                  <a:schemeClr val="bg1"/>
                </a:solidFill>
              </a:rPr>
              <a:t>“We know </a:t>
            </a:r>
            <a:r>
              <a:rPr lang="en-US" sz="2100" b="1" dirty="0">
                <a:solidFill>
                  <a:schemeClr val="bg1"/>
                </a:solidFill>
              </a:rPr>
              <a:t>99% of the alarms </a:t>
            </a:r>
            <a:r>
              <a:rPr lang="en-US" sz="2100" dirty="0">
                <a:solidFill>
                  <a:schemeClr val="bg1"/>
                </a:solidFill>
              </a:rPr>
              <a:t>we generate are false positives, but we still have to look at them.” — SOC Analyst B3</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False Alarms vs. Benign Triggers</a:t>
            </a:r>
          </a:p>
        </p:txBody>
      </p:sp>
      <p:pic>
        <p:nvPicPr>
          <p:cNvPr id="4" name="Content Placeholder 3">
            <a:extLst>
              <a:ext uri="{FF2B5EF4-FFF2-40B4-BE49-F238E27FC236}">
                <a16:creationId xmlns:a16="http://schemas.microsoft.com/office/drawing/2014/main" id="{99F22677-F729-F625-9DDD-BCCD1924DC54}"/>
              </a:ext>
            </a:extLst>
          </p:cNvPr>
          <p:cNvPicPr>
            <a:picLocks noGrp="1" noChangeAspect="1"/>
          </p:cNvPicPr>
          <p:nvPr>
            <p:ph idx="1"/>
          </p:nvPr>
        </p:nvPicPr>
        <p:blipFill>
          <a:blip r:embed="rId3"/>
          <a:stretch>
            <a:fillRect/>
          </a:stretch>
        </p:blipFill>
        <p:spPr>
          <a:xfrm>
            <a:off x="1582217" y="1368425"/>
            <a:ext cx="5979566" cy="3263900"/>
          </a:xfrm>
          <a:prstGeom prst="rect">
            <a:avLst/>
          </a:prstGeom>
        </p:spPr>
      </p:pic>
      <p:sp>
        <p:nvSpPr>
          <p:cNvPr id="5" name="Rectangle 4">
            <a:extLst>
              <a:ext uri="{FF2B5EF4-FFF2-40B4-BE49-F238E27FC236}">
                <a16:creationId xmlns:a16="http://schemas.microsoft.com/office/drawing/2014/main" id="{51F34904-EE16-5FCE-2FC6-7F0AFB124F29}"/>
              </a:ext>
            </a:extLst>
          </p:cNvPr>
          <p:cNvSpPr/>
          <p:nvPr/>
        </p:nvSpPr>
        <p:spPr>
          <a:xfrm>
            <a:off x="3366655" y="3512127"/>
            <a:ext cx="883227" cy="446809"/>
          </a:xfrm>
          <a:prstGeom prst="rect">
            <a:avLst/>
          </a:prstGeom>
          <a:solidFill>
            <a:srgbClr val="DA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E940B42-52E0-5B6B-5A64-8A67E2943FB2}"/>
              </a:ext>
            </a:extLst>
          </p:cNvPr>
          <p:cNvSpPr/>
          <p:nvPr/>
        </p:nvSpPr>
        <p:spPr>
          <a:xfrm>
            <a:off x="4672446" y="2874817"/>
            <a:ext cx="668481" cy="252847"/>
          </a:xfrm>
          <a:prstGeom prst="rect">
            <a:avLst/>
          </a:prstGeom>
          <a:solidFill>
            <a:srgbClr val="D1E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Challenge 2: The Semantic Gap</a:t>
            </a:r>
          </a:p>
        </p:txBody>
      </p:sp>
      <p:sp>
        <p:nvSpPr>
          <p:cNvPr id="3" name="Content Placeholder 2"/>
          <p:cNvSpPr>
            <a:spLocks noGrp="1"/>
          </p:cNvSpPr>
          <p:nvPr>
            <p:ph idx="1"/>
          </p:nvPr>
        </p:nvSpPr>
        <p:spPr/>
        <p:txBody>
          <a:bodyPr/>
          <a:lstStyle/>
          <a:p>
            <a:pPr marL="0" lvl="0" indent="0">
              <a:buNone/>
            </a:pPr>
            <a:r>
              <a:rPr b="1" dirty="0"/>
              <a:t>ML system</a:t>
            </a:r>
            <a:r>
              <a:rPr dirty="0"/>
              <a:t>: “This flow is anomalous”</a:t>
            </a:r>
          </a:p>
          <a:p>
            <a:pPr marL="0" lvl="0" indent="0">
              <a:buNone/>
            </a:pPr>
            <a:r>
              <a:rPr b="1" dirty="0"/>
              <a:t>Signature IDS</a:t>
            </a:r>
            <a:r>
              <a:rPr dirty="0"/>
              <a:t>: “This is CVE-2024-1234 exploiting a buffer overflow in OpenSSH 8.9”</a:t>
            </a:r>
          </a:p>
          <a:p>
            <a:pPr marL="0" lvl="0" indent="0">
              <a:buNone/>
            </a:pPr>
            <a:endParaRPr lang="en-US" dirty="0"/>
          </a:p>
          <a:p>
            <a:pPr marL="0" lvl="0" indent="0">
              <a:buNone/>
            </a:pPr>
            <a:r>
              <a:rPr dirty="0"/>
              <a:t>Operators need to know </a:t>
            </a:r>
            <a:r>
              <a:rPr b="1" dirty="0"/>
              <a:t>what</a:t>
            </a:r>
            <a:r>
              <a:rPr dirty="0"/>
              <a:t> the alert means and </a:t>
            </a:r>
            <a:r>
              <a:rPr b="1" dirty="0"/>
              <a:t>what to do</a:t>
            </a:r>
          </a:p>
        </p:txBody>
      </p:sp>
    </p:spTree>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2022 Confirmation: “Black Box” Tools</a:t>
            </a:r>
          </a:p>
        </p:txBody>
      </p:sp>
      <p:sp>
        <p:nvSpPr>
          <p:cNvPr id="3" name="Content Placeholder 2"/>
          <p:cNvSpPr>
            <a:spLocks noGrp="1"/>
          </p:cNvSpPr>
          <p:nvPr>
            <p:ph idx="1"/>
          </p:nvPr>
        </p:nvSpPr>
        <p:spPr/>
        <p:txBody>
          <a:bodyPr/>
          <a:lstStyle/>
          <a:p>
            <a:pPr marL="0" lvl="0" indent="0">
              <a:buNone/>
            </a:pPr>
            <a:r>
              <a:t>Analysts describe commercial security tools as:</a:t>
            </a:r>
          </a:p>
          <a:p>
            <a:pPr lvl="0"/>
            <a:r>
              <a:rPr i="1"/>
              <a:t>“Untrustworthy”</a:t>
            </a:r>
            <a:r>
              <a:t>, </a:t>
            </a:r>
            <a:r>
              <a:rPr i="1"/>
              <a:t>“unuseful”</a:t>
            </a:r>
            <a:r>
              <a:t>, </a:t>
            </a:r>
            <a:r>
              <a:rPr i="1"/>
              <a:t>“poor”</a:t>
            </a:r>
          </a:p>
          <a:p>
            <a:pPr lvl="0"/>
            <a:r>
              <a:rPr i="1"/>
              <a:t>“Sometimes it’s a generic filter… you don’t know what logic they put inside”</a:t>
            </a:r>
          </a:p>
          <a:p>
            <a:pPr lvl="0"/>
            <a:r>
              <a:rPr i="1"/>
              <a:t>“If you don’t tell me the reason you fire, you’re not ready to open up”</a:t>
            </a:r>
          </a:p>
          <a:p>
            <a:pPr marL="0" lvl="0" indent="0">
              <a:buNone/>
            </a:pPr>
            <a:r>
              <a:t>Only </a:t>
            </a:r>
            <a:r>
              <a:rPr b="1"/>
              <a:t>10%</a:t>
            </a:r>
            <a:r>
              <a:t> of surveyed SOCs use ML-based tools</a:t>
            </a:r>
          </a:p>
        </p:txBody>
      </p:sp>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Challenge 3: Adversarial Adaptation and Drift</a:t>
            </a:r>
          </a:p>
        </p:txBody>
      </p:sp>
      <p:sp>
        <p:nvSpPr>
          <p:cNvPr id="3" name="Content Placeholder 2"/>
          <p:cNvSpPr>
            <a:spLocks noGrp="1"/>
          </p:cNvSpPr>
          <p:nvPr>
            <p:ph idx="1"/>
          </p:nvPr>
        </p:nvSpPr>
        <p:spPr>
          <a:xfrm>
            <a:off x="628650" y="1369218"/>
            <a:ext cx="4223905" cy="3263504"/>
          </a:xfrm>
        </p:spPr>
        <p:txBody>
          <a:bodyPr>
            <a:normAutofit/>
          </a:bodyPr>
          <a:lstStyle/>
          <a:p>
            <a:pPr lvl="0"/>
            <a:r>
              <a:rPr dirty="0"/>
              <a:t>Attackers craft traffic to </a:t>
            </a:r>
            <a:r>
              <a:rPr b="1" dirty="0"/>
              <a:t>evade</a:t>
            </a:r>
            <a:r>
              <a:rPr dirty="0"/>
              <a:t> ML models</a:t>
            </a:r>
          </a:p>
          <a:p>
            <a:pPr lvl="0"/>
            <a:r>
              <a:rPr b="1" dirty="0"/>
              <a:t>Concept drift</a:t>
            </a:r>
            <a:r>
              <a:rPr dirty="0"/>
              <a:t>: “normal” changes constantly (new apps, users, configs)</a:t>
            </a:r>
          </a:p>
          <a:p>
            <a:pPr lvl="0"/>
            <a:r>
              <a:rPr b="1" dirty="0"/>
              <a:t>No clean training data</a:t>
            </a:r>
            <a:r>
              <a:rPr dirty="0"/>
              <a:t>: real networks always have some compromis</a:t>
            </a:r>
            <a:r>
              <a:rPr lang="en-US" dirty="0"/>
              <a:t>e</a:t>
            </a:r>
            <a:endParaRPr dirty="0"/>
          </a:p>
        </p:txBody>
      </p:sp>
      <p:sp>
        <p:nvSpPr>
          <p:cNvPr id="4" name="Rectangular Callout 3">
            <a:extLst>
              <a:ext uri="{FF2B5EF4-FFF2-40B4-BE49-F238E27FC236}">
                <a16:creationId xmlns:a16="http://schemas.microsoft.com/office/drawing/2014/main" id="{57CA60DB-286C-6072-C762-CEAA4B577980}"/>
              </a:ext>
            </a:extLst>
          </p:cNvPr>
          <p:cNvSpPr/>
          <p:nvPr/>
        </p:nvSpPr>
        <p:spPr>
          <a:xfrm>
            <a:off x="5174673" y="1749677"/>
            <a:ext cx="3127663" cy="2032614"/>
          </a:xfrm>
          <a:prstGeom prst="wedgeRectCallout">
            <a:avLst>
              <a:gd name="adj1" fmla="val -66182"/>
              <a:gd name="adj2" fmla="val -138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b="1" dirty="0"/>
              <a:t>Alahmadi et al. (2022) —</a:t>
            </a:r>
          </a:p>
          <a:p>
            <a:pPr lvl="0"/>
            <a:r>
              <a:rPr lang="en-US" b="1" dirty="0"/>
              <a:t>Change management failures</a:t>
            </a:r>
            <a:r>
              <a:rPr lang="en-US" dirty="0"/>
              <a:t> generate false alarms</a:t>
            </a:r>
          </a:p>
          <a:p>
            <a:pPr lvl="0"/>
            <a:r>
              <a:rPr lang="en-US" i="1" dirty="0"/>
              <a:t>“We were seeing a huge amount of ICMP traffic… the networking team deployed a new tool and nobody told us”</a:t>
            </a:r>
            <a:endParaRPr lang="en-US" dirty="0"/>
          </a:p>
        </p:txBody>
      </p:sp>
    </p:spTree>
    <p:extLst>
      <p:ext uri="{BB962C8B-B14F-4D97-AF65-F5344CB8AC3E}">
        <p14:creationId xmlns:p14="http://schemas.microsoft.com/office/powerpoint/2010/main" val="13627309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Challenge 4: Evaluation Methodology</a:t>
            </a:r>
          </a:p>
        </p:txBody>
      </p:sp>
      <p:sp>
        <p:nvSpPr>
          <p:cNvPr id="3" name="Content Placeholder 2"/>
          <p:cNvSpPr>
            <a:spLocks noGrp="1"/>
          </p:cNvSpPr>
          <p:nvPr>
            <p:ph idx="1"/>
          </p:nvPr>
        </p:nvSpPr>
        <p:spPr/>
        <p:txBody>
          <a:bodyPr/>
          <a:lstStyle/>
          <a:p>
            <a:pPr lvl="0"/>
            <a:r>
              <a:rPr dirty="0"/>
              <a:t>Most papers use </a:t>
            </a:r>
            <a:r>
              <a:rPr b="1" dirty="0"/>
              <a:t>synthetic/outdated datasets</a:t>
            </a:r>
            <a:r>
              <a:rPr dirty="0"/>
              <a:t> </a:t>
            </a:r>
            <a:br>
              <a:rPr lang="en-US" dirty="0"/>
            </a:br>
            <a:r>
              <a:rPr dirty="0"/>
              <a:t>(KDD Cup 1999, DARPA eval)</a:t>
            </a:r>
          </a:p>
          <a:p>
            <a:pPr lvl="0"/>
            <a:r>
              <a:rPr b="1" dirty="0"/>
              <a:t>No operational testing</a:t>
            </a:r>
            <a:r>
              <a:rPr dirty="0"/>
              <a:t> — lab results don’t transfer to deployment</a:t>
            </a:r>
          </a:p>
          <a:p>
            <a:pPr lvl="0"/>
            <a:r>
              <a:rPr b="1" dirty="0"/>
              <a:t>Cherry-picked metrics</a:t>
            </a:r>
            <a:r>
              <a:rPr dirty="0"/>
              <a:t> that obscure the base-rate problem</a:t>
            </a:r>
          </a:p>
          <a:p>
            <a:pPr lvl="0"/>
            <a:r>
              <a:rPr b="1" dirty="0"/>
              <a:t>No comparison with simple baselines</a:t>
            </a:r>
            <a:r>
              <a:rPr dirty="0"/>
              <a:t> — </a:t>
            </a:r>
            <a:br>
              <a:rPr lang="en-US" dirty="0"/>
            </a:br>
            <a:r>
              <a:rPr dirty="0"/>
              <a:t>is ML actually better than rules?</a:t>
            </a:r>
          </a:p>
          <a:p>
            <a:pPr marL="0" lvl="0" indent="0">
              <a:buNone/>
            </a:pPr>
            <a:endParaRPr lang="en-US" dirty="0"/>
          </a:p>
          <a:p>
            <a:pPr marL="0" lvl="0" indent="0">
              <a:buNone/>
            </a:pPr>
            <a:r>
              <a:rPr dirty="0"/>
              <a:t>The DARPA evaluation flaws we discussed earlier: </a:t>
            </a:r>
            <a:r>
              <a:rPr b="1" dirty="0"/>
              <a:t>still being repeated</a:t>
            </a:r>
          </a:p>
        </p:txBody>
      </p:sp>
    </p:spTree>
    <p:extLst>
      <p:ext uri="{BB962C8B-B14F-4D97-AF65-F5344CB8AC3E}">
        <p14:creationId xmlns:p14="http://schemas.microsoft.com/office/powerpoint/2010/main" val="13900719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Sommer &amp; Paxson: Recommendations</a:t>
            </a:r>
          </a:p>
        </p:txBody>
      </p:sp>
      <p:sp>
        <p:nvSpPr>
          <p:cNvPr id="3" name="Content Placeholder 2"/>
          <p:cNvSpPr>
            <a:spLocks noGrp="1"/>
          </p:cNvSpPr>
          <p:nvPr>
            <p:ph idx="1"/>
          </p:nvPr>
        </p:nvSpPr>
        <p:spPr/>
        <p:txBody>
          <a:bodyPr/>
          <a:lstStyle/>
          <a:p>
            <a:pPr marL="342900" lvl="0" indent="-342900">
              <a:buAutoNum type="arabicPeriod"/>
            </a:pPr>
            <a:r>
              <a:rPr dirty="0"/>
              <a:t>Evaluate on </a:t>
            </a:r>
            <a:r>
              <a:rPr b="1" dirty="0"/>
              <a:t>realistic, modern traffic</a:t>
            </a:r>
          </a:p>
          <a:p>
            <a:pPr marL="342900" lvl="0" indent="-342900">
              <a:buAutoNum type="arabicPeriod"/>
            </a:pPr>
            <a:r>
              <a:rPr dirty="0"/>
              <a:t>Report </a:t>
            </a:r>
            <a:r>
              <a:rPr b="1" dirty="0"/>
              <a:t>operationally meaningful metrics</a:t>
            </a:r>
            <a:r>
              <a:rPr dirty="0"/>
              <a:t> (not just ROC curves)</a:t>
            </a:r>
          </a:p>
          <a:p>
            <a:pPr marL="342900" lvl="0" indent="-342900">
              <a:buAutoNum type="arabicPeriod"/>
            </a:pPr>
            <a:r>
              <a:rPr dirty="0"/>
              <a:t>Provide </a:t>
            </a:r>
            <a:r>
              <a:rPr b="1" dirty="0"/>
              <a:t>semantic context</a:t>
            </a:r>
            <a:r>
              <a:rPr dirty="0"/>
              <a:t> with alerts</a:t>
            </a:r>
          </a:p>
          <a:p>
            <a:pPr marL="342900" lvl="0" indent="-342900">
              <a:buAutoNum type="arabicPeriod"/>
            </a:pPr>
            <a:r>
              <a:rPr dirty="0"/>
              <a:t>Consider the </a:t>
            </a:r>
            <a:r>
              <a:rPr b="1" dirty="0"/>
              <a:t>adversarial setting</a:t>
            </a:r>
            <a:r>
              <a:rPr dirty="0"/>
              <a:t> explicitly</a:t>
            </a:r>
          </a:p>
          <a:p>
            <a:pPr marL="342900" lvl="0" indent="-342900">
              <a:buAutoNum type="arabicPeriod"/>
            </a:pPr>
            <a:r>
              <a:rPr dirty="0"/>
              <a:t>Focus ML on </a:t>
            </a:r>
            <a:r>
              <a:rPr b="1" dirty="0"/>
              <a:t>well-scoped sub-problems</a:t>
            </a:r>
          </a:p>
          <a:p>
            <a:pPr marL="342900" lvl="0" indent="-342900">
              <a:buAutoNum type="arabicPeriod"/>
            </a:pPr>
            <a:r>
              <a:rPr b="1" dirty="0"/>
              <a:t>Compare against simple baselines</a:t>
            </a:r>
          </a:p>
          <a:p>
            <a:pPr marL="342900" lvl="0" indent="-342900">
              <a:buAutoNum type="arabicPeriod"/>
            </a:pPr>
            <a:r>
              <a:rPr b="1" dirty="0"/>
              <a:t>Deploy and test in real environments</a:t>
            </a:r>
          </a:p>
        </p:txBody>
      </p:sp>
    </p:spTree>
    <p:extLst>
      <p:ext uri="{BB962C8B-B14F-4D97-AF65-F5344CB8AC3E}">
        <p14:creationId xmlns:p14="http://schemas.microsoft.com/office/powerpoint/2010/main" val="349184397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504" y="1302545"/>
            <a:ext cx="4478049" cy="2139553"/>
          </a:xfrm>
        </p:spPr>
        <p:txBody>
          <a:bodyPr/>
          <a:lstStyle/>
          <a:p>
            <a:pPr marL="0" lvl="0" indent="0">
              <a:buNone/>
            </a:pPr>
            <a:r>
              <a:rPr dirty="0"/>
              <a:t>Suricata: Next-Gen Network IDS/IPS</a:t>
            </a:r>
          </a:p>
        </p:txBody>
      </p:sp>
      <p:sp>
        <p:nvSpPr>
          <p:cNvPr id="3" name="Text Placeholder 2">
            <a:extLst>
              <a:ext uri="{FF2B5EF4-FFF2-40B4-BE49-F238E27FC236}">
                <a16:creationId xmlns:a16="http://schemas.microsoft.com/office/drawing/2014/main" id="{DC5BDF60-BF06-3B19-48F0-BD06DE3D804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9FA8CDFF-1C02-9292-B1BA-6786265D0733}"/>
              </a:ext>
            </a:extLst>
          </p:cNvPr>
          <p:cNvPicPr>
            <a:picLocks noChangeAspect="1"/>
          </p:cNvPicPr>
          <p:nvPr/>
        </p:nvPicPr>
        <p:blipFill>
          <a:blip r:embed="rId2"/>
          <a:stretch>
            <a:fillRect/>
          </a:stretch>
        </p:blipFill>
        <p:spPr>
          <a:xfrm>
            <a:off x="4938981" y="0"/>
            <a:ext cx="4205019" cy="5143500"/>
          </a:xfrm>
          <a:prstGeom prst="rect">
            <a:avLst/>
          </a:prstGeom>
        </p:spPr>
      </p:pic>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Suricata Multi-Threading Architecture</a:t>
            </a:r>
          </a:p>
        </p:txBody>
      </p:sp>
      <p:pic>
        <p:nvPicPr>
          <p:cNvPr id="5" name="Content Placeholder 4">
            <a:extLst>
              <a:ext uri="{FF2B5EF4-FFF2-40B4-BE49-F238E27FC236}">
                <a16:creationId xmlns:a16="http://schemas.microsoft.com/office/drawing/2014/main" id="{9C373AD1-ACFB-1A32-3F43-4A01737D44E8}"/>
              </a:ext>
            </a:extLst>
          </p:cNvPr>
          <p:cNvPicPr>
            <a:picLocks noGrp="1" noChangeAspect="1"/>
          </p:cNvPicPr>
          <p:nvPr>
            <p:ph idx="1"/>
          </p:nvPr>
        </p:nvPicPr>
        <p:blipFill>
          <a:blip r:embed="rId3"/>
          <a:stretch>
            <a:fillRect/>
          </a:stretch>
        </p:blipFill>
        <p:spPr>
          <a:xfrm>
            <a:off x="1582525" y="1368425"/>
            <a:ext cx="5978950" cy="3263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Suricata Detection Engine</a:t>
            </a:r>
          </a:p>
        </p:txBody>
      </p:sp>
      <p:sp>
        <p:nvSpPr>
          <p:cNvPr id="3" name="Content Placeholder 2"/>
          <p:cNvSpPr>
            <a:spLocks noGrp="1"/>
          </p:cNvSpPr>
          <p:nvPr>
            <p:ph idx="1"/>
          </p:nvPr>
        </p:nvSpPr>
        <p:spPr>
          <a:xfrm>
            <a:off x="628650" y="1369218"/>
            <a:ext cx="4494068" cy="3500438"/>
          </a:xfrm>
        </p:spPr>
        <p:txBody>
          <a:bodyPr>
            <a:normAutofit lnSpcReduction="10000"/>
          </a:bodyPr>
          <a:lstStyle/>
          <a:p>
            <a:pPr marL="0" lvl="0" indent="0">
              <a:buNone/>
            </a:pPr>
            <a:r>
              <a:rPr b="1" dirty="0"/>
              <a:t>Multi-Pattern Matcher (MPM)</a:t>
            </a:r>
            <a:r>
              <a:rPr dirty="0"/>
              <a:t> using Aho-</a:t>
            </a:r>
            <a:r>
              <a:rPr dirty="0" err="1"/>
              <a:t>Corasick</a:t>
            </a:r>
            <a:r>
              <a:rPr dirty="0"/>
              <a:t> algorithm:</a:t>
            </a:r>
          </a:p>
          <a:p>
            <a:pPr marL="342900" lvl="0" indent="-342900">
              <a:buAutoNum type="arabicPeriod"/>
            </a:pPr>
            <a:r>
              <a:rPr dirty="0"/>
              <a:t>All </a:t>
            </a:r>
            <a:r>
              <a:rPr dirty="0">
                <a:latin typeface="Courier"/>
              </a:rPr>
              <a:t>content</a:t>
            </a:r>
            <a:r>
              <a:rPr dirty="0"/>
              <a:t> strings from all rules compiled into </a:t>
            </a:r>
            <a:r>
              <a:rPr b="1" dirty="0"/>
              <a:t>one</a:t>
            </a:r>
            <a:r>
              <a:rPr dirty="0"/>
              <a:t> automaton</a:t>
            </a:r>
          </a:p>
          <a:p>
            <a:pPr marL="342900" lvl="0" indent="-342900">
              <a:buAutoNum type="arabicPeriod"/>
            </a:pPr>
            <a:r>
              <a:rPr dirty="0"/>
              <a:t>Scan payload </a:t>
            </a:r>
            <a:r>
              <a:rPr b="1" dirty="0"/>
              <a:t>once</a:t>
            </a:r>
            <a:r>
              <a:rPr dirty="0"/>
              <a:t> against all patterns simultaneously</a:t>
            </a:r>
          </a:p>
          <a:p>
            <a:pPr marL="342900" lvl="0" indent="-342900">
              <a:buAutoNum type="arabicPeriod"/>
            </a:pPr>
            <a:r>
              <a:rPr dirty="0"/>
              <a:t>Only rules whose content matched proceed to </a:t>
            </a:r>
            <a:r>
              <a:rPr b="1" dirty="0"/>
              <a:t>full evaluation</a:t>
            </a:r>
          </a:p>
          <a:p>
            <a:pPr marL="0" lvl="0" indent="0">
              <a:buNone/>
            </a:pPr>
            <a:r>
              <a:rPr dirty="0"/>
              <a:t>Also: </a:t>
            </a:r>
            <a:r>
              <a:rPr b="1" dirty="0"/>
              <a:t>20+ protocol parsers</a:t>
            </a:r>
            <a:r>
              <a:rPr dirty="0"/>
              <a:t> (HTTP, TLS, DNS, SMB, SSH, …) run independently of rules</a:t>
            </a:r>
          </a:p>
        </p:txBody>
      </p:sp>
      <p:pic>
        <p:nvPicPr>
          <p:cNvPr id="4" name="Picture 3">
            <a:extLst>
              <a:ext uri="{FF2B5EF4-FFF2-40B4-BE49-F238E27FC236}">
                <a16:creationId xmlns:a16="http://schemas.microsoft.com/office/drawing/2014/main" id="{9508014E-94FF-22D5-B161-FF0D3F51D0D1}"/>
              </a:ext>
            </a:extLst>
          </p:cNvPr>
          <p:cNvPicPr>
            <a:picLocks noChangeAspect="1"/>
          </p:cNvPicPr>
          <p:nvPr/>
        </p:nvPicPr>
        <p:blipFill>
          <a:blip r:embed="rId3"/>
          <a:stretch>
            <a:fillRect/>
          </a:stretch>
        </p:blipFill>
        <p:spPr>
          <a:xfrm>
            <a:off x="5011701" y="1369218"/>
            <a:ext cx="3841354" cy="3315205"/>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Six NIST Phases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49410312"/>
              </p:ext>
            </p:extLst>
          </p:nvPr>
        </p:nvGraphicFramePr>
        <p:xfrm>
          <a:off x="628650" y="1368425"/>
          <a:ext cx="7886699" cy="2560320"/>
        </p:xfrm>
        <a:graphic>
          <a:graphicData uri="http://schemas.openxmlformats.org/drawingml/2006/table">
            <a:tbl>
              <a:tblPr firstRow="1" bandRow="1">
                <a:tableStyleId>{5C22544A-7EE6-4342-B048-85BDC9FD1C3A}</a:tableStyleId>
              </a:tblPr>
              <a:tblGrid>
                <a:gridCol w="2947197">
                  <a:extLst>
                    <a:ext uri="{9D8B030D-6E8A-4147-A177-3AD203B41FA5}">
                      <a16:colId xmlns:a16="http://schemas.microsoft.com/office/drawing/2014/main" val="20000"/>
                    </a:ext>
                  </a:extLst>
                </a:gridCol>
                <a:gridCol w="4939502">
                  <a:extLst>
                    <a:ext uri="{9D8B030D-6E8A-4147-A177-3AD203B41FA5}">
                      <a16:colId xmlns:a16="http://schemas.microsoft.com/office/drawing/2014/main" val="20001"/>
                    </a:ext>
                  </a:extLst>
                </a:gridCol>
              </a:tblGrid>
              <a:tr h="0">
                <a:tc>
                  <a:txBody>
                    <a:bodyPr/>
                    <a:lstStyle/>
                    <a:p>
                      <a:pPr marL="0" lvl="0" indent="0">
                        <a:buNone/>
                      </a:pPr>
                      <a:r>
                        <a:rPr sz="1800" dirty="0"/>
                        <a:t>Phase</a:t>
                      </a:r>
                    </a:p>
                  </a:txBody>
                  <a:tcPr/>
                </a:tc>
                <a:tc>
                  <a:txBody>
                    <a:bodyPr/>
                    <a:lstStyle/>
                    <a:p>
                      <a:pPr marL="0" lvl="0" indent="0">
                        <a:buNone/>
                      </a:pPr>
                      <a:r>
                        <a:rPr sz="1800"/>
                        <a:t>Goal</a:t>
                      </a:r>
                    </a:p>
                  </a:txBody>
                  <a:tcPr/>
                </a:tc>
                <a:extLst>
                  <a:ext uri="{0D108BD9-81ED-4DB2-BD59-A6C34878D82A}">
                    <a16:rowId xmlns:a16="http://schemas.microsoft.com/office/drawing/2014/main" val="10000"/>
                  </a:ext>
                </a:extLst>
              </a:tr>
              <a:tr h="0">
                <a:tc>
                  <a:txBody>
                    <a:bodyPr/>
                    <a:lstStyle/>
                    <a:p>
                      <a:pPr marL="0" lvl="0" indent="0">
                        <a:buNone/>
                      </a:pPr>
                      <a:r>
                        <a:rPr sz="1800" b="1"/>
                        <a:t>Preparation</a:t>
                      </a:r>
                    </a:p>
                  </a:txBody>
                  <a:tcPr/>
                </a:tc>
                <a:tc>
                  <a:txBody>
                    <a:bodyPr/>
                    <a:lstStyle/>
                    <a:p>
                      <a:pPr marL="0" lvl="0" indent="0">
                        <a:buNone/>
                      </a:pPr>
                      <a:r>
                        <a:rPr sz="1800"/>
                        <a:t>Tools, plans, trained staff, baselines</a:t>
                      </a:r>
                    </a:p>
                  </a:txBody>
                  <a:tcPr/>
                </a:tc>
                <a:extLst>
                  <a:ext uri="{0D108BD9-81ED-4DB2-BD59-A6C34878D82A}">
                    <a16:rowId xmlns:a16="http://schemas.microsoft.com/office/drawing/2014/main" val="10001"/>
                  </a:ext>
                </a:extLst>
              </a:tr>
              <a:tr h="0">
                <a:tc>
                  <a:txBody>
                    <a:bodyPr/>
                    <a:lstStyle/>
                    <a:p>
                      <a:pPr marL="0" lvl="0" indent="0">
                        <a:buNone/>
                      </a:pPr>
                      <a:r>
                        <a:rPr sz="1800" b="1"/>
                        <a:t>Detection &amp; Analysis</a:t>
                      </a:r>
                    </a:p>
                  </a:txBody>
                  <a:tcPr/>
                </a:tc>
                <a:tc>
                  <a:txBody>
                    <a:bodyPr/>
                    <a:lstStyle/>
                    <a:p>
                      <a:pPr marL="0" lvl="0" indent="0">
                        <a:buNone/>
                      </a:pPr>
                      <a:r>
                        <a:rPr sz="1800"/>
                        <a:t>Identify and validate malicious activity</a:t>
                      </a:r>
                    </a:p>
                  </a:txBody>
                  <a:tcPr/>
                </a:tc>
                <a:extLst>
                  <a:ext uri="{0D108BD9-81ED-4DB2-BD59-A6C34878D82A}">
                    <a16:rowId xmlns:a16="http://schemas.microsoft.com/office/drawing/2014/main" val="10002"/>
                  </a:ext>
                </a:extLst>
              </a:tr>
              <a:tr h="0">
                <a:tc>
                  <a:txBody>
                    <a:bodyPr/>
                    <a:lstStyle/>
                    <a:p>
                      <a:pPr marL="0" lvl="0" indent="0">
                        <a:buNone/>
                      </a:pPr>
                      <a:r>
                        <a:rPr sz="1800" b="1" dirty="0"/>
                        <a:t>Containment</a:t>
                      </a:r>
                    </a:p>
                  </a:txBody>
                  <a:tcPr/>
                </a:tc>
                <a:tc>
                  <a:txBody>
                    <a:bodyPr/>
                    <a:lstStyle/>
                    <a:p>
                      <a:pPr marL="0" lvl="0" indent="0">
                        <a:buNone/>
                      </a:pPr>
                      <a:r>
                        <a:rPr sz="1800"/>
                        <a:t>Stop the spread; short-term and long-term</a:t>
                      </a:r>
                    </a:p>
                  </a:txBody>
                  <a:tcPr/>
                </a:tc>
                <a:extLst>
                  <a:ext uri="{0D108BD9-81ED-4DB2-BD59-A6C34878D82A}">
                    <a16:rowId xmlns:a16="http://schemas.microsoft.com/office/drawing/2014/main" val="10003"/>
                  </a:ext>
                </a:extLst>
              </a:tr>
              <a:tr h="0">
                <a:tc>
                  <a:txBody>
                    <a:bodyPr/>
                    <a:lstStyle/>
                    <a:p>
                      <a:pPr marL="0" lvl="0" indent="0">
                        <a:buNone/>
                      </a:pPr>
                      <a:r>
                        <a:rPr sz="1800" b="1"/>
                        <a:t>Eradication</a:t>
                      </a:r>
                    </a:p>
                  </a:txBody>
                  <a:tcPr/>
                </a:tc>
                <a:tc>
                  <a:txBody>
                    <a:bodyPr/>
                    <a:lstStyle/>
                    <a:p>
                      <a:pPr marL="0" lvl="0" indent="0">
                        <a:buNone/>
                      </a:pPr>
                      <a:r>
                        <a:rPr sz="1800"/>
                        <a:t>Remove the threat from the environment</a:t>
                      </a:r>
                    </a:p>
                  </a:txBody>
                  <a:tcPr/>
                </a:tc>
                <a:extLst>
                  <a:ext uri="{0D108BD9-81ED-4DB2-BD59-A6C34878D82A}">
                    <a16:rowId xmlns:a16="http://schemas.microsoft.com/office/drawing/2014/main" val="10004"/>
                  </a:ext>
                </a:extLst>
              </a:tr>
              <a:tr h="0">
                <a:tc>
                  <a:txBody>
                    <a:bodyPr/>
                    <a:lstStyle/>
                    <a:p>
                      <a:pPr marL="0" lvl="0" indent="0">
                        <a:buNone/>
                      </a:pPr>
                      <a:r>
                        <a:rPr sz="1800" b="1"/>
                        <a:t>Recovery</a:t>
                      </a:r>
                    </a:p>
                  </a:txBody>
                  <a:tcPr/>
                </a:tc>
                <a:tc>
                  <a:txBody>
                    <a:bodyPr/>
                    <a:lstStyle/>
                    <a:p>
                      <a:pPr marL="0" lvl="0" indent="0">
                        <a:buNone/>
                      </a:pPr>
                      <a:r>
                        <a:rPr sz="1800"/>
                        <a:t>Restore systems to normal operations</a:t>
                      </a:r>
                    </a:p>
                  </a:txBody>
                  <a:tcPr/>
                </a:tc>
                <a:extLst>
                  <a:ext uri="{0D108BD9-81ED-4DB2-BD59-A6C34878D82A}">
                    <a16:rowId xmlns:a16="http://schemas.microsoft.com/office/drawing/2014/main" val="10005"/>
                  </a:ext>
                </a:extLst>
              </a:tr>
              <a:tr h="0">
                <a:tc>
                  <a:txBody>
                    <a:bodyPr/>
                    <a:lstStyle/>
                    <a:p>
                      <a:pPr marL="0" lvl="0" indent="0">
                        <a:buNone/>
                      </a:pPr>
                      <a:r>
                        <a:rPr lang="en-US" sz="1800" b="1" dirty="0"/>
                        <a:t>Post-incident activity</a:t>
                      </a:r>
                      <a:endParaRPr sz="1800" b="1" dirty="0"/>
                    </a:p>
                  </a:txBody>
                  <a:tcPr/>
                </a:tc>
                <a:tc>
                  <a:txBody>
                    <a:bodyPr/>
                    <a:lstStyle/>
                    <a:p>
                      <a:pPr marL="0" lvl="0" indent="0">
                        <a:buNone/>
                      </a:pPr>
                      <a:r>
                        <a:rPr lang="en-US" sz="1800" dirty="0"/>
                        <a:t>Lessons learned</a:t>
                      </a:r>
                      <a:r>
                        <a:rPr sz="1800" dirty="0"/>
                        <a:t>; feed improvements back</a:t>
                      </a:r>
                    </a:p>
                  </a:txBody>
                  <a:tcPr/>
                </a:tc>
                <a:extLst>
                  <a:ext uri="{0D108BD9-81ED-4DB2-BD59-A6C34878D82A}">
                    <a16:rowId xmlns:a16="http://schemas.microsoft.com/office/drawing/2014/main" val="10006"/>
                  </a:ext>
                </a:extLst>
              </a:tr>
            </a:tbl>
          </a:graphicData>
        </a:graphic>
      </p:graphicFrame>
      <p:sp>
        <p:nvSpPr>
          <p:cNvPr id="3" name="Content Placeholder 2">
            <a:extLst>
              <a:ext uri="{FF2B5EF4-FFF2-40B4-BE49-F238E27FC236}">
                <a16:creationId xmlns:a16="http://schemas.microsoft.com/office/drawing/2014/main" id="{1C3EEBFC-E126-0C78-806E-A37D9EA4B75B}"/>
              </a:ext>
            </a:extLst>
          </p:cNvPr>
          <p:cNvSpPr txBox="1">
            <a:spLocks/>
          </p:cNvSpPr>
          <p:nvPr/>
        </p:nvSpPr>
        <p:spPr>
          <a:xfrm>
            <a:off x="628650" y="4029154"/>
            <a:ext cx="7886700" cy="60356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t>Today’s focus: </a:t>
            </a:r>
            <a:r>
              <a:rPr lang="en-US" b="1"/>
              <a:t>Detection &amp; Analysis</a:t>
            </a:r>
            <a:endParaRPr lang="en-US" b="1" dirty="0"/>
          </a:p>
        </p:txBody>
      </p:sp>
      <p:pic>
        <p:nvPicPr>
          <p:cNvPr id="4" name="Picture 3">
            <a:extLst>
              <a:ext uri="{FF2B5EF4-FFF2-40B4-BE49-F238E27FC236}">
                <a16:creationId xmlns:a16="http://schemas.microsoft.com/office/drawing/2014/main" id="{D7EE7926-DAC1-5295-035A-F4EE8193840B}"/>
              </a:ext>
            </a:extLst>
          </p:cNvPr>
          <p:cNvPicPr>
            <a:picLocks noChangeAspect="1"/>
          </p:cNvPicPr>
          <p:nvPr/>
        </p:nvPicPr>
        <p:blipFill>
          <a:blip r:embed="rId3"/>
          <a:stretch>
            <a:fillRect/>
          </a:stretch>
        </p:blipFill>
        <p:spPr>
          <a:xfrm>
            <a:off x="7013863" y="273844"/>
            <a:ext cx="1891145" cy="933321"/>
          </a:xfrm>
          <a:prstGeom prst="rect">
            <a:avLst/>
          </a:prstGeom>
        </p:spPr>
      </p:pic>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Suricata Rule Anatomy</a:t>
            </a:r>
          </a:p>
        </p:txBody>
      </p:sp>
      <p:sp>
        <p:nvSpPr>
          <p:cNvPr id="3" name="Content Placeholder 2"/>
          <p:cNvSpPr>
            <a:spLocks noGrp="1"/>
          </p:cNvSpPr>
          <p:nvPr>
            <p:ph idx="1"/>
          </p:nvPr>
        </p:nvSpPr>
        <p:spPr/>
        <p:txBody>
          <a:bodyPr/>
          <a:lstStyle/>
          <a:p>
            <a:pPr lvl="0" indent="0">
              <a:buNone/>
            </a:pPr>
            <a:r>
              <a:rPr dirty="0">
                <a:latin typeface="Courier"/>
              </a:rPr>
              <a:t>alert http $HOME_NET any -&gt; $EXTERNAL_NET any (
    </a:t>
            </a:r>
            <a:r>
              <a:rPr dirty="0" err="1">
                <a:latin typeface="Courier"/>
              </a:rPr>
              <a:t>msg:"Possible</a:t>
            </a:r>
            <a:r>
              <a:rPr dirty="0">
                <a:latin typeface="Courier"/>
              </a:rPr>
              <a:t> malicious download";
    </a:t>
            </a:r>
            <a:r>
              <a:rPr dirty="0" err="1">
                <a:latin typeface="Courier"/>
              </a:rPr>
              <a:t>flow:established,to_server</a:t>
            </a:r>
            <a:r>
              <a:rPr dirty="0">
                <a:latin typeface="Courier"/>
              </a:rPr>
              <a:t>;
    </a:t>
            </a:r>
            <a:r>
              <a:rPr dirty="0" err="1">
                <a:latin typeface="Courier"/>
              </a:rPr>
              <a:t>content:"GET</a:t>
            </a:r>
            <a:r>
              <a:rPr dirty="0">
                <a:latin typeface="Courier"/>
              </a:rPr>
              <a:t>"; </a:t>
            </a:r>
            <a:r>
              <a:rPr b="1" dirty="0" err="1">
                <a:latin typeface="Courier"/>
              </a:rPr>
              <a:t>http_method</a:t>
            </a:r>
            <a:r>
              <a:rPr b="1" dirty="0">
                <a:latin typeface="Courier"/>
              </a:rPr>
              <a:t>;</a:t>
            </a:r>
            <a:r>
              <a:rPr dirty="0">
                <a:latin typeface="Courier"/>
              </a:rPr>
              <a:t>
    content:"/</a:t>
            </a:r>
            <a:r>
              <a:rPr dirty="0" err="1">
                <a:latin typeface="Courier"/>
              </a:rPr>
              <a:t>malware.exe</a:t>
            </a:r>
            <a:r>
              <a:rPr dirty="0">
                <a:latin typeface="Courier"/>
              </a:rPr>
              <a:t>"; </a:t>
            </a:r>
            <a:r>
              <a:rPr b="1" dirty="0" err="1">
                <a:latin typeface="Courier"/>
              </a:rPr>
              <a:t>http_uri</a:t>
            </a:r>
            <a:r>
              <a:rPr b="1" dirty="0">
                <a:latin typeface="Courier"/>
              </a:rPr>
              <a:t>;</a:t>
            </a:r>
            <a:r>
              <a:rPr dirty="0">
                <a:latin typeface="Courier"/>
              </a:rPr>
              <a:t>
    sid:2001001; rev:1;
)</a:t>
            </a:r>
          </a:p>
        </p:txBody>
      </p:sp>
    </p:spTree>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Rule </a:t>
            </a:r>
            <a:r>
              <a:rPr b="1" dirty="0"/>
              <a:t>Header</a:t>
            </a:r>
            <a:r>
              <a:rPr dirty="0"/>
              <a:t>: Actions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10103286"/>
              </p:ext>
            </p:extLst>
          </p:nvPr>
        </p:nvGraphicFramePr>
        <p:xfrm>
          <a:off x="1428750" y="1667740"/>
          <a:ext cx="6286500" cy="2133600"/>
        </p:xfrm>
        <a:graphic>
          <a:graphicData uri="http://schemas.openxmlformats.org/drawingml/2006/table">
            <a:tbl>
              <a:tblPr firstRow="1" bandRow="1">
                <a:tableStyleId>{5C22544A-7EE6-4342-B048-85BDC9FD1C3A}</a:tableStyleId>
              </a:tblPr>
              <a:tblGrid>
                <a:gridCol w="1335728">
                  <a:extLst>
                    <a:ext uri="{9D8B030D-6E8A-4147-A177-3AD203B41FA5}">
                      <a16:colId xmlns:a16="http://schemas.microsoft.com/office/drawing/2014/main" val="20000"/>
                    </a:ext>
                  </a:extLst>
                </a:gridCol>
                <a:gridCol w="4950772">
                  <a:extLst>
                    <a:ext uri="{9D8B030D-6E8A-4147-A177-3AD203B41FA5}">
                      <a16:colId xmlns:a16="http://schemas.microsoft.com/office/drawing/2014/main" val="20001"/>
                    </a:ext>
                  </a:extLst>
                </a:gridCol>
              </a:tblGrid>
              <a:tr h="0">
                <a:tc>
                  <a:txBody>
                    <a:bodyPr/>
                    <a:lstStyle/>
                    <a:p>
                      <a:pPr marL="0" lvl="0" indent="0">
                        <a:buNone/>
                      </a:pPr>
                      <a:r>
                        <a:rPr sz="2200"/>
                        <a:t>Action</a:t>
                      </a:r>
                    </a:p>
                  </a:txBody>
                  <a:tcPr/>
                </a:tc>
                <a:tc>
                  <a:txBody>
                    <a:bodyPr/>
                    <a:lstStyle/>
                    <a:p>
                      <a:pPr marL="0" lvl="0" indent="0">
                        <a:buNone/>
                      </a:pPr>
                      <a:r>
                        <a:rPr sz="2200"/>
                        <a:t>Behavior</a:t>
                      </a:r>
                    </a:p>
                  </a:txBody>
                  <a:tcPr/>
                </a:tc>
                <a:extLst>
                  <a:ext uri="{0D108BD9-81ED-4DB2-BD59-A6C34878D82A}">
                    <a16:rowId xmlns:a16="http://schemas.microsoft.com/office/drawing/2014/main" val="10000"/>
                  </a:ext>
                </a:extLst>
              </a:tr>
              <a:tr h="0">
                <a:tc>
                  <a:txBody>
                    <a:bodyPr/>
                    <a:lstStyle/>
                    <a:p>
                      <a:pPr marL="0" lvl="0" indent="0">
                        <a:buNone/>
                      </a:pPr>
                      <a:r>
                        <a:rPr sz="2200">
                          <a:latin typeface="Courier"/>
                        </a:rPr>
                        <a:t>alert</a:t>
                      </a:r>
                    </a:p>
                  </a:txBody>
                  <a:tcPr/>
                </a:tc>
                <a:tc>
                  <a:txBody>
                    <a:bodyPr/>
                    <a:lstStyle/>
                    <a:p>
                      <a:pPr marL="0" lvl="0" indent="0">
                        <a:buNone/>
                      </a:pPr>
                      <a:r>
                        <a:rPr sz="2200"/>
                        <a:t>Generate an alert</a:t>
                      </a:r>
                    </a:p>
                  </a:txBody>
                  <a:tcPr/>
                </a:tc>
                <a:extLst>
                  <a:ext uri="{0D108BD9-81ED-4DB2-BD59-A6C34878D82A}">
                    <a16:rowId xmlns:a16="http://schemas.microsoft.com/office/drawing/2014/main" val="10001"/>
                  </a:ext>
                </a:extLst>
              </a:tr>
              <a:tr h="0">
                <a:tc>
                  <a:txBody>
                    <a:bodyPr/>
                    <a:lstStyle/>
                    <a:p>
                      <a:pPr marL="0" lvl="0" indent="0">
                        <a:buNone/>
                      </a:pPr>
                      <a:r>
                        <a:rPr sz="2200" dirty="0">
                          <a:latin typeface="Courier"/>
                        </a:rPr>
                        <a:t>pass</a:t>
                      </a:r>
                    </a:p>
                  </a:txBody>
                  <a:tcPr/>
                </a:tc>
                <a:tc>
                  <a:txBody>
                    <a:bodyPr/>
                    <a:lstStyle/>
                    <a:p>
                      <a:pPr marL="0" lvl="0" indent="0">
                        <a:buNone/>
                      </a:pPr>
                      <a:r>
                        <a:rPr sz="2200" dirty="0"/>
                        <a:t>Stop evaluation, allow packet</a:t>
                      </a:r>
                    </a:p>
                  </a:txBody>
                  <a:tcPr/>
                </a:tc>
                <a:extLst>
                  <a:ext uri="{0D108BD9-81ED-4DB2-BD59-A6C34878D82A}">
                    <a16:rowId xmlns:a16="http://schemas.microsoft.com/office/drawing/2014/main" val="10002"/>
                  </a:ext>
                </a:extLst>
              </a:tr>
              <a:tr h="0">
                <a:tc>
                  <a:txBody>
                    <a:bodyPr/>
                    <a:lstStyle/>
                    <a:p>
                      <a:pPr marL="0" lvl="0" indent="0">
                        <a:buNone/>
                      </a:pPr>
                      <a:r>
                        <a:rPr sz="2200">
                          <a:latin typeface="Courier"/>
                        </a:rPr>
                        <a:t>drop</a:t>
                      </a:r>
                    </a:p>
                  </a:txBody>
                  <a:tcPr/>
                </a:tc>
                <a:tc>
                  <a:txBody>
                    <a:bodyPr/>
                    <a:lstStyle/>
                    <a:p>
                      <a:pPr marL="0" lvl="0" indent="0">
                        <a:buNone/>
                      </a:pPr>
                      <a:r>
                        <a:rPr sz="2200"/>
                        <a:t>Drop packet + alert (IPS mode only)</a:t>
                      </a:r>
                    </a:p>
                  </a:txBody>
                  <a:tcPr/>
                </a:tc>
                <a:extLst>
                  <a:ext uri="{0D108BD9-81ED-4DB2-BD59-A6C34878D82A}">
                    <a16:rowId xmlns:a16="http://schemas.microsoft.com/office/drawing/2014/main" val="10003"/>
                  </a:ext>
                </a:extLst>
              </a:tr>
              <a:tr h="0">
                <a:tc>
                  <a:txBody>
                    <a:bodyPr/>
                    <a:lstStyle/>
                    <a:p>
                      <a:pPr marL="0" lvl="0" indent="0">
                        <a:buNone/>
                      </a:pPr>
                      <a:r>
                        <a:rPr sz="2200">
                          <a:latin typeface="Courier"/>
                        </a:rPr>
                        <a:t>reject</a:t>
                      </a:r>
                    </a:p>
                  </a:txBody>
                  <a:tcPr/>
                </a:tc>
                <a:tc>
                  <a:txBody>
                    <a:bodyPr/>
                    <a:lstStyle/>
                    <a:p>
                      <a:pPr marL="0" lvl="0" indent="0">
                        <a:buNone/>
                      </a:pPr>
                      <a:r>
                        <a:rPr sz="2200" dirty="0"/>
                        <a:t>Send TCP RST or ICMP unreachable + drop</a:t>
                      </a:r>
                    </a:p>
                  </a:txBody>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Rule Header: Protocols and Addresses</a:t>
            </a:r>
          </a:p>
        </p:txBody>
      </p:sp>
      <p:sp>
        <p:nvSpPr>
          <p:cNvPr id="3" name="Content Placeholder 2"/>
          <p:cNvSpPr>
            <a:spLocks noGrp="1"/>
          </p:cNvSpPr>
          <p:nvPr>
            <p:ph idx="1"/>
          </p:nvPr>
        </p:nvSpPr>
        <p:spPr>
          <a:xfrm>
            <a:off x="628650" y="1369218"/>
            <a:ext cx="7886700" cy="3500438"/>
          </a:xfrm>
        </p:spPr>
        <p:txBody>
          <a:bodyPr>
            <a:normAutofit fontScale="92500" lnSpcReduction="10000"/>
          </a:bodyPr>
          <a:lstStyle/>
          <a:p>
            <a:pPr marL="0" lvl="0" indent="0">
              <a:buNone/>
            </a:pPr>
            <a:r>
              <a:rPr b="1" dirty="0"/>
              <a:t>Protocols</a:t>
            </a:r>
            <a:r>
              <a:rPr dirty="0"/>
              <a:t>: </a:t>
            </a:r>
            <a:r>
              <a:rPr dirty="0" err="1">
                <a:latin typeface="Courier"/>
              </a:rPr>
              <a:t>tcp</a:t>
            </a:r>
            <a:r>
              <a:rPr dirty="0"/>
              <a:t>, </a:t>
            </a:r>
            <a:r>
              <a:rPr dirty="0" err="1">
                <a:latin typeface="Courier"/>
              </a:rPr>
              <a:t>udp</a:t>
            </a:r>
            <a:r>
              <a:rPr dirty="0"/>
              <a:t>, </a:t>
            </a:r>
            <a:r>
              <a:rPr dirty="0" err="1">
                <a:latin typeface="Courier"/>
              </a:rPr>
              <a:t>icmp</a:t>
            </a:r>
            <a:r>
              <a:rPr dirty="0"/>
              <a:t>, </a:t>
            </a:r>
            <a:r>
              <a:rPr dirty="0" err="1">
                <a:latin typeface="Courier"/>
              </a:rPr>
              <a:t>ip</a:t>
            </a:r>
            <a:r>
              <a:rPr dirty="0"/>
              <a:t> + application-layer: </a:t>
            </a:r>
            <a:r>
              <a:rPr dirty="0">
                <a:latin typeface="Courier"/>
              </a:rPr>
              <a:t>http</a:t>
            </a:r>
            <a:r>
              <a:rPr dirty="0"/>
              <a:t>, </a:t>
            </a:r>
            <a:r>
              <a:rPr dirty="0" err="1">
                <a:latin typeface="Courier"/>
              </a:rPr>
              <a:t>tls</a:t>
            </a:r>
            <a:r>
              <a:rPr dirty="0"/>
              <a:t>, </a:t>
            </a:r>
            <a:r>
              <a:rPr dirty="0" err="1">
                <a:latin typeface="Courier"/>
              </a:rPr>
              <a:t>dns</a:t>
            </a:r>
            <a:r>
              <a:rPr dirty="0"/>
              <a:t>, </a:t>
            </a:r>
            <a:r>
              <a:rPr dirty="0">
                <a:latin typeface="Courier"/>
              </a:rPr>
              <a:t>ftp</a:t>
            </a:r>
            <a:r>
              <a:rPr dirty="0"/>
              <a:t>, </a:t>
            </a:r>
            <a:r>
              <a:rPr dirty="0">
                <a:latin typeface="Courier"/>
              </a:rPr>
              <a:t>ssh</a:t>
            </a:r>
            <a:r>
              <a:rPr dirty="0"/>
              <a:t>, </a:t>
            </a:r>
            <a:r>
              <a:rPr dirty="0">
                <a:latin typeface="Courier"/>
              </a:rPr>
              <a:t>smtp</a:t>
            </a:r>
            <a:r>
              <a:rPr dirty="0"/>
              <a:t>, </a:t>
            </a:r>
            <a:r>
              <a:rPr dirty="0" err="1">
                <a:latin typeface="Courier"/>
              </a:rPr>
              <a:t>smb</a:t>
            </a:r>
            <a:r>
              <a:rPr dirty="0"/>
              <a:t>, …</a:t>
            </a:r>
          </a:p>
          <a:p>
            <a:pPr marL="0" lvl="0" indent="0">
              <a:buNone/>
            </a:pPr>
            <a:r>
              <a:rPr b="1" dirty="0"/>
              <a:t>Addresses</a:t>
            </a:r>
            <a:r>
              <a:rPr dirty="0"/>
              <a:t>: IPs, CIDRs, variables (</a:t>
            </a:r>
            <a:r>
              <a:rPr dirty="0">
                <a:latin typeface="Courier"/>
              </a:rPr>
              <a:t>$HOME_NET</a:t>
            </a:r>
            <a:r>
              <a:rPr dirty="0"/>
              <a:t>), groups, negation</a:t>
            </a:r>
          </a:p>
          <a:p>
            <a:pPr marL="0" lvl="0" indent="0">
              <a:buNone/>
            </a:pPr>
            <a:r>
              <a:rPr b="1" dirty="0"/>
              <a:t>Direction</a:t>
            </a:r>
            <a:r>
              <a:rPr dirty="0"/>
              <a:t>: </a:t>
            </a:r>
            <a:r>
              <a:rPr dirty="0">
                <a:latin typeface="Courier"/>
              </a:rPr>
              <a:t>-&gt;</a:t>
            </a:r>
            <a:r>
              <a:rPr dirty="0"/>
              <a:t> (unidirectional), </a:t>
            </a:r>
            <a:r>
              <a:rPr dirty="0">
                <a:latin typeface="Courier"/>
              </a:rPr>
              <a:t>&lt;&gt;</a:t>
            </a:r>
            <a:r>
              <a:rPr dirty="0"/>
              <a:t> (bidirectional)</a:t>
            </a:r>
            <a:endParaRPr lang="en-US" dirty="0"/>
          </a:p>
          <a:p>
            <a:pPr marL="0" lvl="0" indent="0">
              <a:buNone/>
            </a:pPr>
            <a:endParaRPr dirty="0"/>
          </a:p>
          <a:p>
            <a:pPr lvl="0" indent="0">
              <a:buNone/>
            </a:pPr>
            <a:r>
              <a:rPr dirty="0">
                <a:latin typeface="Courier"/>
              </a:rPr>
              <a:t>alert </a:t>
            </a:r>
            <a:r>
              <a:rPr dirty="0" err="1">
                <a:latin typeface="Courier"/>
              </a:rPr>
              <a:t>dns</a:t>
            </a:r>
            <a:r>
              <a:rPr dirty="0">
                <a:latin typeface="Courier"/>
              </a:rPr>
              <a:t> $HOME_NET any -&gt; any any (
    </a:t>
            </a:r>
            <a:r>
              <a:rPr dirty="0" err="1">
                <a:latin typeface="Courier"/>
              </a:rPr>
              <a:t>msg:"DNS</a:t>
            </a:r>
            <a:r>
              <a:rPr dirty="0">
                <a:latin typeface="Courier"/>
              </a:rPr>
              <a:t> query for suspicious TLD";
    </a:t>
            </a:r>
            <a:r>
              <a:rPr dirty="0" err="1">
                <a:latin typeface="Courier"/>
              </a:rPr>
              <a:t>dns_query</a:t>
            </a:r>
            <a:r>
              <a:rPr dirty="0">
                <a:latin typeface="Courier"/>
              </a:rPr>
              <a:t>; content:".</a:t>
            </a:r>
            <a:r>
              <a:rPr dirty="0" err="1">
                <a:latin typeface="Courier"/>
              </a:rPr>
              <a:t>xyz</a:t>
            </a:r>
            <a:r>
              <a:rPr dirty="0">
                <a:latin typeface="Courier"/>
              </a:rPr>
              <a:t>"; </a:t>
            </a:r>
            <a:r>
              <a:rPr dirty="0" err="1">
                <a:latin typeface="Courier"/>
              </a:rPr>
              <a:t>endswith</a:t>
            </a:r>
            <a:r>
              <a:rPr dirty="0">
                <a:latin typeface="Courier"/>
              </a:rPr>
              <a:t>;
    sid:2001002; rev:1;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Rule Options: Content Matching</a:t>
            </a:r>
          </a:p>
        </p:txBody>
      </p:sp>
      <p:sp>
        <p:nvSpPr>
          <p:cNvPr id="3" name="Content Placeholder 2"/>
          <p:cNvSpPr>
            <a:spLocks noGrp="1"/>
          </p:cNvSpPr>
          <p:nvPr>
            <p:ph idx="1"/>
          </p:nvPr>
        </p:nvSpPr>
        <p:spPr/>
        <p:txBody>
          <a:bodyPr/>
          <a:lstStyle/>
          <a:p>
            <a:pPr lvl="0"/>
            <a:r>
              <a:rPr>
                <a:latin typeface="Courier"/>
              </a:rPr>
              <a:t>content:"pattern"</a:t>
            </a:r>
            <a:r>
              <a:t> — match bytes (text or </a:t>
            </a:r>
            <a:r>
              <a:rPr>
                <a:latin typeface="Courier"/>
              </a:rPr>
              <a:t>|hex|</a:t>
            </a:r>
            <a:r>
              <a:t>)</a:t>
            </a:r>
          </a:p>
          <a:p>
            <a:pPr lvl="0"/>
            <a:r>
              <a:rPr>
                <a:latin typeface="Courier"/>
              </a:rPr>
              <a:t>nocase</a:t>
            </a:r>
            <a:r>
              <a:t> — case-insensitive</a:t>
            </a:r>
          </a:p>
          <a:p>
            <a:pPr lvl="0"/>
            <a:r>
              <a:rPr>
                <a:latin typeface="Courier"/>
              </a:rPr>
              <a:t>depth</a:t>
            </a:r>
            <a:r>
              <a:t>, </a:t>
            </a:r>
            <a:r>
              <a:rPr>
                <a:latin typeface="Courier"/>
              </a:rPr>
              <a:t>offset</a:t>
            </a:r>
            <a:r>
              <a:t>, </a:t>
            </a:r>
            <a:r>
              <a:rPr>
                <a:latin typeface="Courier"/>
              </a:rPr>
              <a:t>distance</a:t>
            </a:r>
            <a:r>
              <a:t>, </a:t>
            </a:r>
            <a:r>
              <a:rPr>
                <a:latin typeface="Courier"/>
              </a:rPr>
              <a:t>within</a:t>
            </a:r>
            <a:r>
              <a:t> — positional constraints</a:t>
            </a:r>
          </a:p>
          <a:p>
            <a:pPr lvl="0"/>
            <a:r>
              <a:rPr>
                <a:latin typeface="Courier"/>
              </a:rPr>
              <a:t>pcre:"/regex/"</a:t>
            </a:r>
            <a:r>
              <a:t> — Perl-compatible regex</a:t>
            </a:r>
          </a:p>
          <a:p>
            <a:pPr lvl="0"/>
            <a:r>
              <a:rPr b="1"/>
              <a:t>Sticky buffers</a:t>
            </a:r>
            <a:r>
              <a:t> (protocol-aware):</a:t>
            </a:r>
          </a:p>
          <a:p>
            <a:pPr lvl="1"/>
            <a:r>
              <a:rPr>
                <a:latin typeface="Courier"/>
              </a:rPr>
              <a:t>http_uri</a:t>
            </a:r>
            <a:r>
              <a:t>, </a:t>
            </a:r>
            <a:r>
              <a:rPr>
                <a:latin typeface="Courier"/>
              </a:rPr>
              <a:t>http_host</a:t>
            </a:r>
            <a:r>
              <a:t>, </a:t>
            </a:r>
            <a:r>
              <a:rPr>
                <a:latin typeface="Courier"/>
              </a:rPr>
              <a:t>http_user_agent</a:t>
            </a:r>
            <a:r>
              <a:t>, </a:t>
            </a:r>
            <a:r>
              <a:rPr>
                <a:latin typeface="Courier"/>
              </a:rPr>
              <a:t>http_header</a:t>
            </a:r>
          </a:p>
          <a:p>
            <a:pPr lvl="1"/>
            <a:r>
              <a:rPr>
                <a:latin typeface="Courier"/>
              </a:rPr>
              <a:t>dns_query</a:t>
            </a:r>
            <a:r>
              <a:t>, </a:t>
            </a:r>
            <a:r>
              <a:rPr>
                <a:latin typeface="Courier"/>
              </a:rPr>
              <a:t>tls_sni</a:t>
            </a:r>
            <a:r>
              <a:t>, </a:t>
            </a:r>
            <a:r>
              <a:rPr>
                <a:latin typeface="Courier"/>
              </a:rPr>
              <a:t>ja3.hash</a:t>
            </a:r>
          </a:p>
          <a:p>
            <a:pPr lvl="1"/>
            <a:r>
              <a:rPr>
                <a:latin typeface="Courier"/>
              </a:rPr>
              <a:t>file_data</a:t>
            </a:r>
            <a:r>
              <a:t> (file content)</a:t>
            </a:r>
          </a:p>
        </p:txBody>
      </p:sp>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Rule Options: Flow and State</a:t>
            </a:r>
          </a:p>
        </p:txBody>
      </p:sp>
      <p:sp>
        <p:nvSpPr>
          <p:cNvPr id="3" name="Content Placeholder 2"/>
          <p:cNvSpPr>
            <a:spLocks noGrp="1"/>
          </p:cNvSpPr>
          <p:nvPr>
            <p:ph idx="1"/>
          </p:nvPr>
        </p:nvSpPr>
        <p:spPr>
          <a:xfrm>
            <a:off x="628649" y="1369218"/>
            <a:ext cx="6489123" cy="3263504"/>
          </a:xfrm>
        </p:spPr>
        <p:txBody>
          <a:bodyPr>
            <a:noAutofit/>
          </a:bodyPr>
          <a:lstStyle/>
          <a:p>
            <a:pPr lvl="0" indent="0">
              <a:buNone/>
            </a:pPr>
            <a:r>
              <a:rPr sz="1300" dirty="0">
                <a:latin typeface="Courier"/>
              </a:rPr>
              <a:t># Match only on established connections, client to server
</a:t>
            </a:r>
            <a:r>
              <a:rPr sz="1300" dirty="0" err="1">
                <a:latin typeface="Courier"/>
              </a:rPr>
              <a:t>flow:established,to_server</a:t>
            </a:r>
            <a:r>
              <a:rPr sz="1300" dirty="0">
                <a:latin typeface="Courier"/>
              </a:rPr>
              <a:t>;
# Stateful detection across packets with </a:t>
            </a:r>
            <a:r>
              <a:rPr sz="1300" dirty="0" err="1">
                <a:latin typeface="Courier"/>
              </a:rPr>
              <a:t>flowbits</a:t>
            </a:r>
            <a:endParaRPr lang="en-US" sz="1300" dirty="0">
              <a:latin typeface="Courier"/>
            </a:endParaRPr>
          </a:p>
          <a:p>
            <a:pPr lvl="0" indent="0">
              <a:buNone/>
            </a:pPr>
            <a:r>
              <a:rPr sz="1300" dirty="0">
                <a:latin typeface="Courier"/>
              </a:rPr>
              <a:t>
alert http any any -&gt; any any (
    msg:"S1: suspicious beacon";
    content:"/beacon"; </a:t>
            </a:r>
            <a:r>
              <a:rPr sz="1300" dirty="0" err="1">
                <a:latin typeface="Courier"/>
              </a:rPr>
              <a:t>http_uri</a:t>
            </a:r>
            <a:r>
              <a:rPr sz="1300" dirty="0">
                <a:latin typeface="Courier"/>
              </a:rPr>
              <a:t>;
    </a:t>
            </a:r>
            <a:r>
              <a:rPr sz="1300" dirty="0" err="1">
                <a:latin typeface="Courier"/>
              </a:rPr>
              <a:t>flowbits:set,beacon_detected</a:t>
            </a:r>
            <a:r>
              <a:rPr sz="1300" dirty="0">
                <a:latin typeface="Courier"/>
              </a:rPr>
              <a:t>;
    sid:2001003;
)</a:t>
            </a:r>
          </a:p>
        </p:txBody>
      </p:sp>
      <p:sp>
        <p:nvSpPr>
          <p:cNvPr id="4" name="Content Placeholder 2">
            <a:extLst>
              <a:ext uri="{FF2B5EF4-FFF2-40B4-BE49-F238E27FC236}">
                <a16:creationId xmlns:a16="http://schemas.microsoft.com/office/drawing/2014/main" id="{C86A3355-2BF7-CF8A-B4A9-E4901E20C31B}"/>
              </a:ext>
            </a:extLst>
          </p:cNvPr>
          <p:cNvSpPr txBox="1">
            <a:spLocks/>
          </p:cNvSpPr>
          <p:nvPr/>
        </p:nvSpPr>
        <p:spPr>
          <a:xfrm>
            <a:off x="4572000" y="2571750"/>
            <a:ext cx="4249882" cy="2000251"/>
          </a:xfrm>
          <a:prstGeom prst="rect">
            <a:avLst/>
          </a:prstGeom>
          <a:ln>
            <a:solidFill>
              <a:srgbClr val="FFFF00"/>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buFont typeface="Arial" panose="020B0604020202020204" pitchFamily="34" charset="0"/>
              <a:buNone/>
            </a:pPr>
            <a:r>
              <a:rPr lang="en-US" sz="1300" dirty="0">
                <a:latin typeface="Courier"/>
              </a:rPr>
              <a:t>alert http any any -&gt; any any (
    msg:"S2: data exfil after beacon";
    </a:t>
            </a:r>
            <a:r>
              <a:rPr lang="en-US" sz="1300" dirty="0" err="1">
                <a:latin typeface="Courier"/>
              </a:rPr>
              <a:t>flowbits:isset,beacon_detected</a:t>
            </a:r>
            <a:r>
              <a:rPr lang="en-US" sz="1300" dirty="0">
                <a:latin typeface="Courier"/>
              </a:rPr>
              <a:t>;
    </a:t>
            </a:r>
            <a:r>
              <a:rPr lang="en-US" sz="1300" dirty="0" err="1">
                <a:latin typeface="Courier"/>
              </a:rPr>
              <a:t>content:"POST</a:t>
            </a:r>
            <a:r>
              <a:rPr lang="en-US" sz="1300" dirty="0">
                <a:latin typeface="Courier"/>
              </a:rPr>
              <a:t>"; </a:t>
            </a:r>
            <a:r>
              <a:rPr lang="en-US" sz="1300" dirty="0" err="1">
                <a:latin typeface="Courier"/>
              </a:rPr>
              <a:t>http_method</a:t>
            </a:r>
            <a:r>
              <a:rPr lang="en-US" sz="1300" dirty="0">
                <a:latin typeface="Courier"/>
              </a:rPr>
              <a:t>;
    content:"/upload"; </a:t>
            </a:r>
            <a:r>
              <a:rPr lang="en-US" sz="1300" dirty="0" err="1">
                <a:latin typeface="Courier"/>
              </a:rPr>
              <a:t>http_uri</a:t>
            </a:r>
            <a:r>
              <a:rPr lang="en-US" sz="1300" dirty="0">
                <a:latin typeface="Courier"/>
              </a:rPr>
              <a:t>;
    sid:2001004;
)</a:t>
            </a:r>
          </a:p>
        </p:txBody>
      </p:sp>
      <p:sp>
        <p:nvSpPr>
          <p:cNvPr id="5" name="Rectangle 4">
            <a:extLst>
              <a:ext uri="{FF2B5EF4-FFF2-40B4-BE49-F238E27FC236}">
                <a16:creationId xmlns:a16="http://schemas.microsoft.com/office/drawing/2014/main" id="{F402AF69-5BC7-FD5A-3A68-D0A77DA1A1BF}"/>
              </a:ext>
            </a:extLst>
          </p:cNvPr>
          <p:cNvSpPr/>
          <p:nvPr/>
        </p:nvSpPr>
        <p:spPr>
          <a:xfrm>
            <a:off x="628649" y="2743200"/>
            <a:ext cx="3860224" cy="173528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A5D6F6-0975-E751-52AB-F5CE6B194F96}"/>
              </a:ext>
            </a:extLst>
          </p:cNvPr>
          <p:cNvSpPr>
            <a:spLocks noGrp="1"/>
          </p:cNvSpPr>
          <p:nvPr>
            <p:ph type="title"/>
          </p:nvPr>
        </p:nvSpPr>
        <p:spPr/>
        <p:txBody>
          <a:bodyPr/>
          <a:lstStyle/>
          <a:p>
            <a:r>
              <a:rPr lang="en-US" dirty="0"/>
              <a:t>Example: Malware C2 Beaconing</a:t>
            </a:r>
          </a:p>
        </p:txBody>
      </p:sp>
      <p:pic>
        <p:nvPicPr>
          <p:cNvPr id="5" name="Picture 4">
            <a:extLst>
              <a:ext uri="{FF2B5EF4-FFF2-40B4-BE49-F238E27FC236}">
                <a16:creationId xmlns:a16="http://schemas.microsoft.com/office/drawing/2014/main" id="{79CDC5FC-7B00-9143-0A62-048CFB3780EC}"/>
              </a:ext>
            </a:extLst>
          </p:cNvPr>
          <p:cNvPicPr>
            <a:picLocks noChangeAspect="1"/>
          </p:cNvPicPr>
          <p:nvPr/>
        </p:nvPicPr>
        <p:blipFill>
          <a:blip r:embed="rId3"/>
          <a:stretch>
            <a:fillRect/>
          </a:stretch>
        </p:blipFill>
        <p:spPr>
          <a:xfrm>
            <a:off x="1719695" y="1268016"/>
            <a:ext cx="5704609" cy="3114136"/>
          </a:xfrm>
          <a:prstGeom prst="rect">
            <a:avLst/>
          </a:prstGeom>
        </p:spPr>
      </p:pic>
    </p:spTree>
    <p:extLst>
      <p:ext uri="{BB962C8B-B14F-4D97-AF65-F5344CB8AC3E}">
        <p14:creationId xmlns:p14="http://schemas.microsoft.com/office/powerpoint/2010/main" val="427526307"/>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Malware C2 Beaconing: Sample Rule</a:t>
            </a:r>
            <a:endParaRPr dirty="0"/>
          </a:p>
        </p:txBody>
      </p:sp>
      <p:sp>
        <p:nvSpPr>
          <p:cNvPr id="3" name="Content Placeholder 2"/>
          <p:cNvSpPr>
            <a:spLocks noGrp="1"/>
          </p:cNvSpPr>
          <p:nvPr>
            <p:ph idx="1"/>
          </p:nvPr>
        </p:nvSpPr>
        <p:spPr/>
        <p:txBody>
          <a:bodyPr>
            <a:normAutofit fontScale="92500"/>
          </a:bodyPr>
          <a:lstStyle/>
          <a:p>
            <a:pPr lvl="0" indent="0">
              <a:buNone/>
            </a:pPr>
            <a:r>
              <a:rPr dirty="0">
                <a:latin typeface="Courier"/>
              </a:rPr>
              <a:t># Detect C2 beaconing by interval regularity
alert http $HOME_NET any -&gt; $EXTERNAL_NET any (
    </a:t>
            </a:r>
            <a:r>
              <a:rPr dirty="0" err="1">
                <a:latin typeface="Courier"/>
              </a:rPr>
              <a:t>msg:"Possible</a:t>
            </a:r>
            <a:r>
              <a:rPr dirty="0">
                <a:latin typeface="Courier"/>
              </a:rPr>
              <a:t> C2 beacon - regular interval";
    </a:t>
            </a:r>
            <a:r>
              <a:rPr dirty="0" err="1">
                <a:latin typeface="Courier"/>
              </a:rPr>
              <a:t>flow:established,to_server</a:t>
            </a:r>
            <a:r>
              <a:rPr dirty="0">
                <a:latin typeface="Courier"/>
              </a:rPr>
              <a:t>;
    </a:t>
            </a:r>
            <a:r>
              <a:rPr dirty="0" err="1">
                <a:latin typeface="Courier"/>
              </a:rPr>
              <a:t>content:"GET</a:t>
            </a:r>
            <a:r>
              <a:rPr dirty="0">
                <a:latin typeface="Courier"/>
              </a:rPr>
              <a:t>"; </a:t>
            </a:r>
            <a:r>
              <a:rPr dirty="0" err="1">
                <a:latin typeface="Courier"/>
              </a:rPr>
              <a:t>http_method</a:t>
            </a:r>
            <a:r>
              <a:rPr dirty="0">
                <a:latin typeface="Courier"/>
              </a:rPr>
              <a:t>;
    </a:t>
            </a:r>
            <a:r>
              <a:rPr dirty="0" err="1">
                <a:latin typeface="Courier"/>
              </a:rPr>
              <a:t>threshold:type</a:t>
            </a:r>
            <a:r>
              <a:rPr dirty="0">
                <a:latin typeface="Courier"/>
              </a:rPr>
              <a:t> threshold, track </a:t>
            </a:r>
            <a:r>
              <a:rPr dirty="0" err="1">
                <a:latin typeface="Courier"/>
              </a:rPr>
              <a:t>by_src</a:t>
            </a:r>
            <a:r>
              <a:rPr dirty="0">
                <a:latin typeface="Courier"/>
              </a:rPr>
              <a:t>,
              count 10, seconds 60;
    sid:9000001; rev:1;
)</a:t>
            </a:r>
          </a:p>
        </p:txBody>
      </p:sp>
    </p:spTree>
    <p:extLst>
      <p:ext uri="{BB962C8B-B14F-4D97-AF65-F5344CB8AC3E}">
        <p14:creationId xmlns:p14="http://schemas.microsoft.com/office/powerpoint/2010/main" val="102730173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A295A-78EC-12D8-9E23-055070A4D4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49746B-8281-4B35-A989-B2C8BFE0F4B3}"/>
              </a:ext>
            </a:extLst>
          </p:cNvPr>
          <p:cNvSpPr>
            <a:spLocks noGrp="1"/>
          </p:cNvSpPr>
          <p:nvPr>
            <p:ph type="title"/>
          </p:nvPr>
        </p:nvSpPr>
        <p:spPr/>
        <p:txBody>
          <a:bodyPr/>
          <a:lstStyle/>
          <a:p>
            <a:r>
              <a:rPr lang="en-US" dirty="0"/>
              <a:t>Example: DNS Tunneling</a:t>
            </a:r>
          </a:p>
        </p:txBody>
      </p:sp>
      <p:pic>
        <p:nvPicPr>
          <p:cNvPr id="3" name="Picture 2">
            <a:extLst>
              <a:ext uri="{FF2B5EF4-FFF2-40B4-BE49-F238E27FC236}">
                <a16:creationId xmlns:a16="http://schemas.microsoft.com/office/drawing/2014/main" id="{D3477EFF-8E5E-6EF4-F2D6-7A4F9777ACCD}"/>
              </a:ext>
            </a:extLst>
          </p:cNvPr>
          <p:cNvPicPr>
            <a:picLocks noChangeAspect="1"/>
          </p:cNvPicPr>
          <p:nvPr/>
        </p:nvPicPr>
        <p:blipFill>
          <a:blip r:embed="rId2"/>
          <a:stretch>
            <a:fillRect/>
          </a:stretch>
        </p:blipFill>
        <p:spPr>
          <a:xfrm>
            <a:off x="1719695" y="1268016"/>
            <a:ext cx="5704610" cy="3114137"/>
          </a:xfrm>
          <a:prstGeom prst="rect">
            <a:avLst/>
          </a:prstGeom>
        </p:spPr>
      </p:pic>
    </p:spTree>
    <p:extLst>
      <p:ext uri="{BB962C8B-B14F-4D97-AF65-F5344CB8AC3E}">
        <p14:creationId xmlns:p14="http://schemas.microsoft.com/office/powerpoint/2010/main" val="960305562"/>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15F58-490B-8AA2-E954-26A99E67BD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5BBBB-6DA5-F896-04B4-A74E730BEF5F}"/>
              </a:ext>
            </a:extLst>
          </p:cNvPr>
          <p:cNvSpPr>
            <a:spLocks noGrp="1"/>
          </p:cNvSpPr>
          <p:nvPr>
            <p:ph type="title"/>
          </p:nvPr>
        </p:nvSpPr>
        <p:spPr/>
        <p:txBody>
          <a:bodyPr/>
          <a:lstStyle/>
          <a:p>
            <a:pPr marL="0" lvl="0" indent="0">
              <a:buNone/>
            </a:pPr>
            <a:r>
              <a:rPr lang="en-US" dirty="0"/>
              <a:t>DNS Tunneling: Sample Rule</a:t>
            </a:r>
            <a:endParaRPr dirty="0"/>
          </a:p>
        </p:txBody>
      </p:sp>
      <p:sp>
        <p:nvSpPr>
          <p:cNvPr id="3" name="Content Placeholder 2">
            <a:extLst>
              <a:ext uri="{FF2B5EF4-FFF2-40B4-BE49-F238E27FC236}">
                <a16:creationId xmlns:a16="http://schemas.microsoft.com/office/drawing/2014/main" id="{0F6114AD-6A3C-42EB-C75C-6137689C432E}"/>
              </a:ext>
            </a:extLst>
          </p:cNvPr>
          <p:cNvSpPr>
            <a:spLocks noGrp="1"/>
          </p:cNvSpPr>
          <p:nvPr>
            <p:ph idx="1"/>
          </p:nvPr>
        </p:nvSpPr>
        <p:spPr/>
        <p:txBody>
          <a:bodyPr>
            <a:normAutofit/>
          </a:bodyPr>
          <a:lstStyle/>
          <a:p>
            <a:pPr lvl="0" indent="0">
              <a:buNone/>
            </a:pPr>
            <a:r>
              <a:rPr dirty="0">
                <a:latin typeface="Courier"/>
              </a:rPr>
              <a:t># Detect DNS tunneling by query length
alert </a:t>
            </a:r>
            <a:r>
              <a:rPr dirty="0" err="1">
                <a:latin typeface="Courier"/>
              </a:rPr>
              <a:t>dns</a:t>
            </a:r>
            <a:r>
              <a:rPr dirty="0">
                <a:latin typeface="Courier"/>
              </a:rPr>
              <a:t> $HOME_NET any -&gt; any any (
    </a:t>
            </a:r>
            <a:r>
              <a:rPr dirty="0" err="1">
                <a:latin typeface="Courier"/>
              </a:rPr>
              <a:t>msg:"Possible</a:t>
            </a:r>
            <a:r>
              <a:rPr dirty="0">
                <a:latin typeface="Courier"/>
              </a:rPr>
              <a:t> DNS tunneling - long query";
    </a:t>
            </a:r>
            <a:r>
              <a:rPr dirty="0" err="1">
                <a:latin typeface="Courier"/>
              </a:rPr>
              <a:t>dns_query</a:t>
            </a:r>
            <a:r>
              <a:rPr dirty="0">
                <a:latin typeface="Courier"/>
              </a:rPr>
              <a:t>; content:"|00|"; </a:t>
            </a:r>
            <a:endParaRPr lang="en-US" dirty="0">
              <a:latin typeface="Courier"/>
            </a:endParaRPr>
          </a:p>
          <a:p>
            <a:pPr lvl="0" indent="0">
              <a:buNone/>
            </a:pPr>
            <a:r>
              <a:rPr lang="en-US" dirty="0">
                <a:latin typeface="Courier"/>
              </a:rPr>
              <a:t>    </a:t>
            </a:r>
            <a:r>
              <a:rPr dirty="0">
                <a:latin typeface="Courier"/>
              </a:rPr>
              <a:t>byte_test:1,&gt;,50,0,relative;
    sid:9000002; rev:1;
)</a:t>
            </a:r>
          </a:p>
        </p:txBody>
      </p:sp>
    </p:spTree>
    <p:extLst>
      <p:ext uri="{BB962C8B-B14F-4D97-AF65-F5344CB8AC3E}">
        <p14:creationId xmlns:p14="http://schemas.microsoft.com/office/powerpoint/2010/main" val="41562202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EVE JSON: Suricata’s Output</a:t>
            </a:r>
          </a:p>
        </p:txBody>
      </p:sp>
      <p:sp>
        <p:nvSpPr>
          <p:cNvPr id="3" name="Content Placeholder 2"/>
          <p:cNvSpPr>
            <a:spLocks noGrp="1"/>
          </p:cNvSpPr>
          <p:nvPr>
            <p:ph idx="1"/>
          </p:nvPr>
        </p:nvSpPr>
        <p:spPr/>
        <p:txBody>
          <a:bodyPr/>
          <a:lstStyle/>
          <a:p>
            <a:pPr marL="0" lvl="0" indent="0">
              <a:buNone/>
            </a:pPr>
            <a:r>
              <a:t>Single JSON log file where each line is a self-contained event:</a:t>
            </a:r>
          </a:p>
          <a:p>
            <a:pPr lvl="0"/>
            <a:r>
              <a:rPr>
                <a:latin typeface="Courier"/>
              </a:rPr>
              <a:t>alert</a:t>
            </a:r>
            <a:r>
              <a:t> — signature match with rule metadata and payload</a:t>
            </a:r>
          </a:p>
          <a:p>
            <a:pPr lvl="0"/>
            <a:r>
              <a:rPr>
                <a:latin typeface="Courier"/>
              </a:rPr>
              <a:t>http</a:t>
            </a:r>
            <a:r>
              <a:t> — full HTTP transaction logs</a:t>
            </a:r>
          </a:p>
          <a:p>
            <a:pPr lvl="0"/>
            <a:r>
              <a:rPr>
                <a:latin typeface="Courier"/>
              </a:rPr>
              <a:t>dns</a:t>
            </a:r>
            <a:r>
              <a:t> — query and answer records</a:t>
            </a:r>
          </a:p>
          <a:p>
            <a:pPr lvl="0"/>
            <a:r>
              <a:rPr>
                <a:latin typeface="Courier"/>
              </a:rPr>
              <a:t>tls</a:t>
            </a:r>
            <a:r>
              <a:t> — SNI, certificate info, JA3/JA4 hashes</a:t>
            </a:r>
          </a:p>
          <a:p>
            <a:pPr lvl="0"/>
            <a:r>
              <a:rPr>
                <a:latin typeface="Courier"/>
              </a:rPr>
              <a:t>flow</a:t>
            </a:r>
            <a:r>
              <a:t> — connection metadata, byte/packet counts</a:t>
            </a:r>
          </a:p>
          <a:p>
            <a:pPr lvl="0"/>
            <a:r>
              <a:rPr>
                <a:latin typeface="Courier"/>
              </a:rPr>
              <a:t>fileinfo</a:t>
            </a:r>
            <a:r>
              <a:t> — extracted file metadata and hashes</a:t>
            </a:r>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Why Detection is Hard</a:t>
            </a:r>
          </a:p>
        </p:txBody>
      </p:sp>
      <p:sp>
        <p:nvSpPr>
          <p:cNvPr id="3" name="Content Placeholder 2"/>
          <p:cNvSpPr>
            <a:spLocks noGrp="1"/>
          </p:cNvSpPr>
          <p:nvPr>
            <p:ph idx="1"/>
          </p:nvPr>
        </p:nvSpPr>
        <p:spPr>
          <a:xfrm>
            <a:off x="628650" y="2358736"/>
            <a:ext cx="7886700" cy="2273986"/>
          </a:xfrm>
        </p:spPr>
        <p:txBody>
          <a:bodyPr/>
          <a:lstStyle/>
          <a:p>
            <a:pPr lvl="0"/>
            <a:r>
              <a:rPr dirty="0"/>
              <a:t>Asymmetric advantage for attackers</a:t>
            </a:r>
          </a:p>
          <a:p>
            <a:pPr lvl="0"/>
            <a:r>
              <a:rPr dirty="0"/>
              <a:t>Massive volume of normal activity to sift through</a:t>
            </a:r>
          </a:p>
          <a:p>
            <a:pPr lvl="0"/>
            <a:r>
              <a:rPr dirty="0"/>
              <a:t>Sophisticated attackers blend in with legitimate traffic</a:t>
            </a:r>
          </a:p>
          <a:p>
            <a:pPr lvl="0"/>
            <a:r>
              <a:rPr dirty="0"/>
              <a:t>Detection must be fast, accurate, and actionable</a:t>
            </a:r>
          </a:p>
        </p:txBody>
      </p:sp>
      <p:sp>
        <p:nvSpPr>
          <p:cNvPr id="5" name="TextBox 4">
            <a:extLst>
              <a:ext uri="{FF2B5EF4-FFF2-40B4-BE49-F238E27FC236}">
                <a16:creationId xmlns:a16="http://schemas.microsoft.com/office/drawing/2014/main" id="{A85210CF-531A-238C-DEE1-BCF6C84018D5}"/>
              </a:ext>
            </a:extLst>
          </p:cNvPr>
          <p:cNvSpPr txBox="1"/>
          <p:nvPr/>
        </p:nvSpPr>
        <p:spPr>
          <a:xfrm>
            <a:off x="2278207" y="1299514"/>
            <a:ext cx="4587586" cy="738664"/>
          </a:xfrm>
          <a:prstGeom prst="rect">
            <a:avLst/>
          </a:prstGeom>
          <a:solidFill>
            <a:schemeClr val="accent2">
              <a:lumMod val="60000"/>
              <a:lumOff val="40000"/>
            </a:schemeClr>
          </a:solidFill>
        </p:spPr>
        <p:txBody>
          <a:bodyPr wrap="square">
            <a:spAutoFit/>
          </a:bodyPr>
          <a:lstStyle/>
          <a:p>
            <a:pPr lvl="0" indent="0">
              <a:buNone/>
            </a:pPr>
            <a:r>
              <a:rPr lang="en-US" sz="2100" dirty="0">
                <a:solidFill>
                  <a:schemeClr val="bg1"/>
                </a:solidFill>
              </a:rPr>
              <a:t>“Attackers need to find </a:t>
            </a:r>
            <a:r>
              <a:rPr lang="en-US" sz="2100" b="1" dirty="0">
                <a:solidFill>
                  <a:schemeClr val="bg1"/>
                </a:solidFill>
              </a:rPr>
              <a:t>one</a:t>
            </a:r>
            <a:r>
              <a:rPr lang="en-US" sz="2100" dirty="0">
                <a:solidFill>
                  <a:schemeClr val="bg1"/>
                </a:solidFill>
              </a:rPr>
              <a:t> vulnerability. </a:t>
            </a:r>
            <a:br>
              <a:rPr lang="en-US" sz="2100" dirty="0">
                <a:solidFill>
                  <a:schemeClr val="bg1"/>
                </a:solidFill>
              </a:rPr>
            </a:br>
            <a:r>
              <a:rPr lang="en-US" sz="2100" dirty="0">
                <a:solidFill>
                  <a:schemeClr val="bg1"/>
                </a:solidFill>
              </a:rPr>
              <a:t>Defenders need to protect </a:t>
            </a:r>
            <a:r>
              <a:rPr lang="en-US" sz="2100" b="1" dirty="0">
                <a:solidFill>
                  <a:schemeClr val="bg1"/>
                </a:solidFill>
              </a:rPr>
              <a:t>everything</a:t>
            </a:r>
            <a:r>
              <a:rPr lang="en-US" sz="2100" dirty="0">
                <a:solidFill>
                  <a:schemeClr val="bg1"/>
                </a:solidFill>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Running Suricata</a:t>
            </a:r>
          </a:p>
        </p:txBody>
      </p:sp>
      <p:sp>
        <p:nvSpPr>
          <p:cNvPr id="3" name="Content Placeholder 2"/>
          <p:cNvSpPr>
            <a:spLocks noGrp="1"/>
          </p:cNvSpPr>
          <p:nvPr>
            <p:ph idx="1"/>
          </p:nvPr>
        </p:nvSpPr>
        <p:spPr/>
        <p:txBody>
          <a:bodyPr>
            <a:normAutofit fontScale="92500"/>
          </a:bodyPr>
          <a:lstStyle/>
          <a:p>
            <a:pPr lvl="0" indent="0">
              <a:buNone/>
            </a:pPr>
            <a:r>
              <a:rPr i="1" dirty="0">
                <a:solidFill>
                  <a:srgbClr val="60A0B0"/>
                </a:solidFill>
                <a:latin typeface="Courier"/>
              </a:rPr>
              <a:t># IDS mode on interface</a:t>
            </a:r>
            <a:br>
              <a:rPr dirty="0"/>
            </a:br>
            <a:r>
              <a:rPr dirty="0" err="1">
                <a:latin typeface="Courier"/>
              </a:rPr>
              <a:t>suricata</a:t>
            </a:r>
            <a:r>
              <a:rPr dirty="0">
                <a:latin typeface="Courier"/>
              </a:rPr>
              <a:t> </a:t>
            </a:r>
            <a:r>
              <a:rPr dirty="0">
                <a:solidFill>
                  <a:srgbClr val="7D9029"/>
                </a:solidFill>
                <a:latin typeface="Courier"/>
              </a:rPr>
              <a:t>-c</a:t>
            </a:r>
            <a:r>
              <a:rPr dirty="0">
                <a:latin typeface="Courier"/>
              </a:rPr>
              <a:t> /</a:t>
            </a:r>
            <a:r>
              <a:rPr dirty="0" err="1">
                <a:latin typeface="Courier"/>
              </a:rPr>
              <a:t>etc</a:t>
            </a:r>
            <a:r>
              <a:rPr dirty="0">
                <a:latin typeface="Courier"/>
              </a:rPr>
              <a:t>/</a:t>
            </a:r>
            <a:r>
              <a:rPr dirty="0" err="1">
                <a:latin typeface="Courier"/>
              </a:rPr>
              <a:t>suricata</a:t>
            </a:r>
            <a:r>
              <a:rPr dirty="0">
                <a:latin typeface="Courier"/>
              </a:rPr>
              <a:t>/</a:t>
            </a:r>
            <a:r>
              <a:rPr dirty="0" err="1">
                <a:latin typeface="Courier"/>
              </a:rPr>
              <a:t>suricata.yaml</a:t>
            </a:r>
            <a:r>
              <a:rPr dirty="0">
                <a:latin typeface="Courier"/>
              </a:rPr>
              <a:t> </a:t>
            </a:r>
            <a:r>
              <a:rPr dirty="0">
                <a:solidFill>
                  <a:srgbClr val="7D9029"/>
                </a:solidFill>
                <a:latin typeface="Courier"/>
              </a:rPr>
              <a:t>-</a:t>
            </a:r>
            <a:r>
              <a:rPr dirty="0" err="1">
                <a:solidFill>
                  <a:srgbClr val="7D9029"/>
                </a:solidFill>
                <a:latin typeface="Courier"/>
              </a:rPr>
              <a:t>i</a:t>
            </a:r>
            <a:r>
              <a:rPr dirty="0">
                <a:latin typeface="Courier"/>
              </a:rPr>
              <a:t> eth0</a:t>
            </a:r>
            <a:br>
              <a:rPr dirty="0"/>
            </a:br>
            <a:br>
              <a:rPr dirty="0"/>
            </a:br>
            <a:r>
              <a:rPr i="1" dirty="0">
                <a:solidFill>
                  <a:srgbClr val="60A0B0"/>
                </a:solidFill>
                <a:latin typeface="Courier"/>
              </a:rPr>
              <a:t># IPS mode via NFQUEUE</a:t>
            </a:r>
            <a:br>
              <a:rPr dirty="0"/>
            </a:br>
            <a:r>
              <a:rPr dirty="0" err="1">
                <a:latin typeface="Courier"/>
              </a:rPr>
              <a:t>suricata</a:t>
            </a:r>
            <a:r>
              <a:rPr dirty="0">
                <a:latin typeface="Courier"/>
              </a:rPr>
              <a:t> </a:t>
            </a:r>
            <a:r>
              <a:rPr dirty="0">
                <a:solidFill>
                  <a:srgbClr val="7D9029"/>
                </a:solidFill>
                <a:latin typeface="Courier"/>
              </a:rPr>
              <a:t>-c</a:t>
            </a:r>
            <a:r>
              <a:rPr dirty="0">
                <a:latin typeface="Courier"/>
              </a:rPr>
              <a:t> /</a:t>
            </a:r>
            <a:r>
              <a:rPr dirty="0" err="1">
                <a:latin typeface="Courier"/>
              </a:rPr>
              <a:t>etc</a:t>
            </a:r>
            <a:r>
              <a:rPr dirty="0">
                <a:latin typeface="Courier"/>
              </a:rPr>
              <a:t>/</a:t>
            </a:r>
            <a:r>
              <a:rPr dirty="0" err="1">
                <a:latin typeface="Courier"/>
              </a:rPr>
              <a:t>suricata</a:t>
            </a:r>
            <a:r>
              <a:rPr dirty="0">
                <a:latin typeface="Courier"/>
              </a:rPr>
              <a:t>/</a:t>
            </a:r>
            <a:r>
              <a:rPr dirty="0" err="1">
                <a:latin typeface="Courier"/>
              </a:rPr>
              <a:t>suricata.yaml</a:t>
            </a:r>
            <a:r>
              <a:rPr dirty="0">
                <a:latin typeface="Courier"/>
              </a:rPr>
              <a:t> </a:t>
            </a:r>
            <a:r>
              <a:rPr dirty="0">
                <a:solidFill>
                  <a:srgbClr val="7D9029"/>
                </a:solidFill>
                <a:latin typeface="Courier"/>
              </a:rPr>
              <a:t>-q</a:t>
            </a:r>
            <a:r>
              <a:rPr dirty="0">
                <a:latin typeface="Courier"/>
              </a:rPr>
              <a:t> 0</a:t>
            </a:r>
            <a:br>
              <a:rPr dirty="0"/>
            </a:br>
            <a:br>
              <a:rPr dirty="0"/>
            </a:br>
            <a:r>
              <a:rPr i="1" dirty="0">
                <a:solidFill>
                  <a:srgbClr val="60A0B0"/>
                </a:solidFill>
                <a:latin typeface="Courier"/>
              </a:rPr>
              <a:t># Offline PCAP analysis</a:t>
            </a:r>
            <a:br>
              <a:rPr dirty="0"/>
            </a:br>
            <a:r>
              <a:rPr dirty="0" err="1">
                <a:latin typeface="Courier"/>
              </a:rPr>
              <a:t>suricata</a:t>
            </a:r>
            <a:r>
              <a:rPr dirty="0">
                <a:latin typeface="Courier"/>
              </a:rPr>
              <a:t> </a:t>
            </a:r>
            <a:r>
              <a:rPr dirty="0">
                <a:solidFill>
                  <a:srgbClr val="7D9029"/>
                </a:solidFill>
                <a:latin typeface="Courier"/>
              </a:rPr>
              <a:t>-c</a:t>
            </a:r>
            <a:r>
              <a:rPr dirty="0">
                <a:latin typeface="Courier"/>
              </a:rPr>
              <a:t> /</a:t>
            </a:r>
            <a:r>
              <a:rPr dirty="0" err="1">
                <a:latin typeface="Courier"/>
              </a:rPr>
              <a:t>etc</a:t>
            </a:r>
            <a:r>
              <a:rPr dirty="0">
                <a:latin typeface="Courier"/>
              </a:rPr>
              <a:t>/</a:t>
            </a:r>
            <a:r>
              <a:rPr dirty="0" err="1">
                <a:latin typeface="Courier"/>
              </a:rPr>
              <a:t>suricata</a:t>
            </a:r>
            <a:r>
              <a:rPr dirty="0">
                <a:latin typeface="Courier"/>
              </a:rPr>
              <a:t>/</a:t>
            </a:r>
            <a:r>
              <a:rPr dirty="0" err="1">
                <a:latin typeface="Courier"/>
              </a:rPr>
              <a:t>suricata.yaml</a:t>
            </a:r>
            <a:r>
              <a:rPr dirty="0">
                <a:latin typeface="Courier"/>
              </a:rPr>
              <a:t> </a:t>
            </a:r>
            <a:r>
              <a:rPr dirty="0">
                <a:solidFill>
                  <a:srgbClr val="7D9029"/>
                </a:solidFill>
                <a:latin typeface="Courier"/>
              </a:rPr>
              <a:t>-r</a:t>
            </a:r>
            <a:r>
              <a:rPr dirty="0">
                <a:latin typeface="Courier"/>
              </a:rPr>
              <a:t> </a:t>
            </a:r>
            <a:r>
              <a:rPr dirty="0" err="1">
                <a:latin typeface="Courier"/>
              </a:rPr>
              <a:t>capture.pcap</a:t>
            </a:r>
            <a:br>
              <a:rPr dirty="0"/>
            </a:br>
            <a:br>
              <a:rPr dirty="0"/>
            </a:br>
            <a:r>
              <a:rPr i="1" dirty="0">
                <a:solidFill>
                  <a:srgbClr val="60A0B0"/>
                </a:solidFill>
                <a:latin typeface="Courier"/>
              </a:rPr>
              <a:t># Rule management</a:t>
            </a:r>
            <a:br>
              <a:rPr dirty="0"/>
            </a:br>
            <a:r>
              <a:rPr dirty="0" err="1">
                <a:latin typeface="Courier"/>
              </a:rPr>
              <a:t>suricata</a:t>
            </a:r>
            <a:r>
              <a:rPr dirty="0">
                <a:latin typeface="Courier"/>
              </a:rPr>
              <a:t>-update    </a:t>
            </a:r>
            <a:r>
              <a:rPr i="1" dirty="0">
                <a:solidFill>
                  <a:srgbClr val="60A0B0"/>
                </a:solidFill>
                <a:latin typeface="Courier"/>
              </a:rPr>
              <a:t># Download/update rulesets</a:t>
            </a:r>
          </a:p>
        </p:txBody>
      </p:sp>
    </p:spTree>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Suricata Configuration Highlights</a:t>
            </a:r>
          </a:p>
        </p:txBody>
      </p:sp>
      <p:sp>
        <p:nvSpPr>
          <p:cNvPr id="3" name="Content Placeholder 2"/>
          <p:cNvSpPr>
            <a:spLocks noGrp="1"/>
          </p:cNvSpPr>
          <p:nvPr>
            <p:ph idx="1"/>
          </p:nvPr>
        </p:nvSpPr>
        <p:spPr/>
        <p:txBody>
          <a:bodyPr/>
          <a:lstStyle/>
          <a:p>
            <a:pPr marL="0" lvl="0" indent="0">
              <a:buNone/>
            </a:pPr>
            <a:r>
              <a:t>Key sections in </a:t>
            </a:r>
            <a:r>
              <a:rPr>
                <a:latin typeface="Courier"/>
              </a:rPr>
              <a:t>suricata.yaml</a:t>
            </a:r>
            <a:r>
              <a:t>:</a:t>
            </a:r>
          </a:p>
          <a:p>
            <a:pPr lvl="0"/>
            <a:r>
              <a:rPr b="1">
                <a:latin typeface="Courier"/>
              </a:rPr>
              <a:t>vars</a:t>
            </a:r>
            <a:r>
              <a:t>: define </a:t>
            </a:r>
            <a:r>
              <a:rPr>
                <a:latin typeface="Courier"/>
              </a:rPr>
              <a:t>$HOME_NET</a:t>
            </a:r>
            <a:r>
              <a:t>, </a:t>
            </a:r>
            <a:r>
              <a:rPr>
                <a:latin typeface="Courier"/>
              </a:rPr>
              <a:t>$EXTERNAL_NET</a:t>
            </a:r>
          </a:p>
          <a:p>
            <a:pPr lvl="0"/>
            <a:r>
              <a:rPr b="1">
                <a:latin typeface="Courier"/>
              </a:rPr>
              <a:t>default-rule-path</a:t>
            </a:r>
            <a:r>
              <a:t> + </a:t>
            </a:r>
            <a:r>
              <a:rPr b="1">
                <a:latin typeface="Courier"/>
              </a:rPr>
              <a:t>rule-files</a:t>
            </a:r>
            <a:r>
              <a:t>: where rules live</a:t>
            </a:r>
          </a:p>
          <a:p>
            <a:pPr lvl="0"/>
            <a:r>
              <a:rPr b="1">
                <a:latin typeface="Courier"/>
              </a:rPr>
              <a:t>af-packet</a:t>
            </a:r>
            <a:r>
              <a:t> / </a:t>
            </a:r>
            <a:r>
              <a:rPr b="1">
                <a:latin typeface="Courier"/>
              </a:rPr>
              <a:t>pcap</a:t>
            </a:r>
            <a:r>
              <a:t>: capture method</a:t>
            </a:r>
          </a:p>
          <a:p>
            <a:pPr lvl="0"/>
            <a:r>
              <a:rPr b="1">
                <a:latin typeface="Courier"/>
              </a:rPr>
              <a:t>threading</a:t>
            </a:r>
            <a:r>
              <a:t>: number of worker threads</a:t>
            </a:r>
          </a:p>
          <a:p>
            <a:pPr lvl="0"/>
            <a:r>
              <a:rPr b="1">
                <a:latin typeface="Courier"/>
              </a:rPr>
              <a:t>detect-engine</a:t>
            </a:r>
            <a:r>
              <a:t>: MPM algorithm (Aho-Corasick, Hyperscan)</a:t>
            </a:r>
          </a:p>
          <a:p>
            <a:pPr lvl="0"/>
            <a:r>
              <a:rPr b="1">
                <a:latin typeface="Courier"/>
              </a:rPr>
              <a:t>app-layer</a:t>
            </a:r>
            <a:r>
              <a:t>: enable/disable protocol parsers</a:t>
            </a:r>
          </a:p>
          <a:p>
            <a:pPr lvl="0"/>
            <a:r>
              <a:rPr b="1">
                <a:latin typeface="Courier"/>
              </a:rPr>
              <a:t>outputs</a:t>
            </a:r>
            <a:r>
              <a:t>: configure EVE JSON, fast.log, file extraction</a:t>
            </a:r>
          </a:p>
        </p:txBody>
      </p:sp>
    </p:spTree>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Suricata: Summary</a:t>
            </a:r>
          </a:p>
        </p:txBody>
      </p:sp>
      <p:sp>
        <p:nvSpPr>
          <p:cNvPr id="3" name="Content Placeholder 2"/>
          <p:cNvSpPr>
            <a:spLocks noGrp="1"/>
          </p:cNvSpPr>
          <p:nvPr>
            <p:ph idx="1"/>
          </p:nvPr>
        </p:nvSpPr>
        <p:spPr>
          <a:xfrm>
            <a:off x="628650" y="1369218"/>
            <a:ext cx="8078932" cy="3389818"/>
          </a:xfrm>
        </p:spPr>
        <p:txBody>
          <a:bodyPr>
            <a:normAutofit/>
          </a:bodyPr>
          <a:lstStyle/>
          <a:p>
            <a:pPr marL="0" lvl="0" indent="0">
              <a:buNone/>
            </a:pPr>
            <a:r>
              <a:rPr dirty="0"/>
              <a:t>Suricata gives you </a:t>
            </a:r>
            <a:r>
              <a:rPr b="1" dirty="0"/>
              <a:t>fast, signature-based detection</a:t>
            </a:r>
            <a:r>
              <a:rPr dirty="0"/>
              <a:t>:</a:t>
            </a:r>
          </a:p>
          <a:p>
            <a:pPr lvl="0"/>
            <a:r>
              <a:rPr dirty="0"/>
              <a:t>Matches packets against thousands of rules efficiently</a:t>
            </a:r>
          </a:p>
          <a:p>
            <a:pPr lvl="0"/>
            <a:r>
              <a:rPr dirty="0"/>
              <a:t>Produces </a:t>
            </a:r>
            <a:r>
              <a:rPr b="1" dirty="0"/>
              <a:t>alerts</a:t>
            </a:r>
            <a:r>
              <a:rPr dirty="0"/>
              <a:t> when known attack patterns are found</a:t>
            </a:r>
          </a:p>
          <a:p>
            <a:pPr lvl="0"/>
            <a:r>
              <a:rPr dirty="0"/>
              <a:t>Also logs protocol metadata (EVE JSON)</a:t>
            </a:r>
            <a:endParaRPr lang="en-US" dirty="0"/>
          </a:p>
          <a:p>
            <a:pPr lvl="0"/>
            <a:endParaRPr sz="1100" dirty="0"/>
          </a:p>
          <a:p>
            <a:pPr marL="0" lvl="0" indent="0">
              <a:buNone/>
            </a:pPr>
            <a:r>
              <a:rPr b="1" dirty="0"/>
              <a:t>What Suricata doesn’t do well:</a:t>
            </a:r>
            <a:r>
              <a:rPr dirty="0"/>
              <a:t> answer “what else happened?”</a:t>
            </a:r>
          </a:p>
          <a:p>
            <a:pPr lvl="0"/>
            <a:r>
              <a:rPr dirty="0"/>
              <a:t>If it alerts on a C2 beacon, what other connections did that host make?</a:t>
            </a:r>
          </a:p>
          <a:p>
            <a:pPr lvl="0"/>
            <a:r>
              <a:rPr dirty="0"/>
              <a:t>What DNS queries preceded the alert? What files were transferred?</a:t>
            </a:r>
          </a:p>
        </p:txBody>
      </p:sp>
      <p:sp>
        <p:nvSpPr>
          <p:cNvPr id="5" name="TextBox 4">
            <a:extLst>
              <a:ext uri="{FF2B5EF4-FFF2-40B4-BE49-F238E27FC236}">
                <a16:creationId xmlns:a16="http://schemas.microsoft.com/office/drawing/2014/main" id="{F5A0172B-E61B-FA15-A468-F303EF386986}"/>
              </a:ext>
            </a:extLst>
          </p:cNvPr>
          <p:cNvSpPr txBox="1"/>
          <p:nvPr/>
        </p:nvSpPr>
        <p:spPr>
          <a:xfrm>
            <a:off x="3153641" y="4438769"/>
            <a:ext cx="2836718" cy="430887"/>
          </a:xfrm>
          <a:prstGeom prst="rect">
            <a:avLst/>
          </a:prstGeom>
          <a:solidFill>
            <a:schemeClr val="accent2">
              <a:lumMod val="60000"/>
              <a:lumOff val="40000"/>
            </a:schemeClr>
          </a:solidFill>
          <a:ln>
            <a:solidFill>
              <a:schemeClr val="accent2">
                <a:lumMod val="60000"/>
                <a:lumOff val="40000"/>
              </a:schemeClr>
            </a:solidFill>
          </a:ln>
        </p:spPr>
        <p:txBody>
          <a:bodyPr wrap="square">
            <a:spAutoFit/>
          </a:bodyPr>
          <a:lstStyle/>
          <a:p>
            <a:pPr marL="0" lvl="0" indent="0">
              <a:buNone/>
            </a:pPr>
            <a:r>
              <a:rPr lang="en-US" sz="2200" dirty="0">
                <a:solidFill>
                  <a:schemeClr val="bg1"/>
                </a:solidFill>
              </a:rPr>
              <a:t>For that, we need </a:t>
            </a:r>
            <a:r>
              <a:rPr lang="en-US" sz="2200" b="1" dirty="0">
                <a:solidFill>
                  <a:schemeClr val="bg1"/>
                </a:solidFill>
              </a:rPr>
              <a:t>Zeek</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274" y="1302545"/>
            <a:ext cx="4037920" cy="2139553"/>
          </a:xfrm>
        </p:spPr>
        <p:txBody>
          <a:bodyPr/>
          <a:lstStyle/>
          <a:p>
            <a:pPr marL="0" lvl="0" indent="0">
              <a:buNone/>
            </a:pPr>
            <a:r>
              <a:rPr dirty="0"/>
              <a:t>Zeek: Network Security Monitor</a:t>
            </a:r>
          </a:p>
        </p:txBody>
      </p:sp>
      <p:sp>
        <p:nvSpPr>
          <p:cNvPr id="3" name="Text Placeholder 2">
            <a:extLst>
              <a:ext uri="{FF2B5EF4-FFF2-40B4-BE49-F238E27FC236}">
                <a16:creationId xmlns:a16="http://schemas.microsoft.com/office/drawing/2014/main" id="{C966522C-28F0-915D-0101-9BF16C03AE50}"/>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F357CD75-6AB6-8468-5BCC-B1067892A415}"/>
              </a:ext>
            </a:extLst>
          </p:cNvPr>
          <p:cNvPicPr>
            <a:picLocks noChangeAspect="1"/>
          </p:cNvPicPr>
          <p:nvPr/>
        </p:nvPicPr>
        <p:blipFill>
          <a:blip r:embed="rId2"/>
          <a:stretch>
            <a:fillRect/>
          </a:stretch>
        </p:blipFill>
        <p:spPr>
          <a:xfrm>
            <a:off x="4661807" y="0"/>
            <a:ext cx="4482193" cy="5143500"/>
          </a:xfrm>
          <a:prstGeom prst="rect">
            <a:avLst/>
          </a:prstGeom>
        </p:spPr>
      </p:pic>
    </p:spTree>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is Zeek?</a:t>
            </a:r>
          </a:p>
        </p:txBody>
      </p:sp>
      <p:sp>
        <p:nvSpPr>
          <p:cNvPr id="4" name="Text Placeholder 3"/>
          <p:cNvSpPr>
            <a:spLocks noGrp="1"/>
          </p:cNvSpPr>
          <p:nvPr>
            <p:ph idx="1"/>
          </p:nvPr>
        </p:nvSpPr>
        <p:spPr/>
        <p:txBody>
          <a:bodyPr/>
          <a:lstStyle/>
          <a:p>
            <a:pPr marL="0" lvl="0" indent="0">
              <a:buNone/>
            </a:pPr>
            <a:r>
              <a:t>A fundamentally </a:t>
            </a:r>
            <a:r>
              <a:rPr b="1"/>
              <a:t>different philosophy</a:t>
            </a:r>
            <a:r>
              <a:t> from Suricata/Snort:</a:t>
            </a:r>
          </a:p>
        </p:txBody>
      </p:sp>
      <p:graphicFrame>
        <p:nvGraphicFramePr>
          <p:cNvPr id="7" name="Content Placeholder 5">
            <a:extLst>
              <a:ext uri="{FF2B5EF4-FFF2-40B4-BE49-F238E27FC236}">
                <a16:creationId xmlns:a16="http://schemas.microsoft.com/office/drawing/2014/main" id="{F60AD235-D430-4C96-8F64-B5F6E4FFCA63}"/>
              </a:ext>
            </a:extLst>
          </p:cNvPr>
          <p:cNvGraphicFramePr>
            <a:graphicFrameLocks/>
          </p:cNvGraphicFramePr>
          <p:nvPr>
            <p:extLst>
              <p:ext uri="{D42A27DB-BD31-4B8C-83A1-F6EECF244321}">
                <p14:modId xmlns:p14="http://schemas.microsoft.com/office/powerpoint/2010/main" val="776850809"/>
              </p:ext>
            </p:extLst>
          </p:nvPr>
        </p:nvGraphicFramePr>
        <p:xfrm>
          <a:off x="1114135" y="1960840"/>
          <a:ext cx="6915729" cy="2377440"/>
        </p:xfrm>
        <a:graphic>
          <a:graphicData uri="http://schemas.openxmlformats.org/drawingml/2006/table">
            <a:tbl>
              <a:tblPr firstRow="1" bandRow="1">
                <a:tableStyleId>{5C22544A-7EE6-4342-B048-85BDC9FD1C3A}</a:tableStyleId>
              </a:tblPr>
              <a:tblGrid>
                <a:gridCol w="1429328">
                  <a:extLst>
                    <a:ext uri="{9D8B030D-6E8A-4147-A177-3AD203B41FA5}">
                      <a16:colId xmlns:a16="http://schemas.microsoft.com/office/drawing/2014/main" val="20000"/>
                    </a:ext>
                  </a:extLst>
                </a:gridCol>
                <a:gridCol w="2441863">
                  <a:extLst>
                    <a:ext uri="{9D8B030D-6E8A-4147-A177-3AD203B41FA5}">
                      <a16:colId xmlns:a16="http://schemas.microsoft.com/office/drawing/2014/main" val="20001"/>
                    </a:ext>
                  </a:extLst>
                </a:gridCol>
                <a:gridCol w="3044538">
                  <a:extLst>
                    <a:ext uri="{9D8B030D-6E8A-4147-A177-3AD203B41FA5}">
                      <a16:colId xmlns:a16="http://schemas.microsoft.com/office/drawing/2014/main" val="20002"/>
                    </a:ext>
                  </a:extLst>
                </a:gridCol>
              </a:tblGrid>
              <a:tr h="0">
                <a:tc>
                  <a:txBody>
                    <a:bodyPr/>
                    <a:lstStyle/>
                    <a:p>
                      <a:endParaRPr sz="1800" dirty="0"/>
                    </a:p>
                  </a:txBody>
                  <a:tcPr/>
                </a:tc>
                <a:tc>
                  <a:txBody>
                    <a:bodyPr/>
                    <a:lstStyle/>
                    <a:p>
                      <a:pPr marL="0" lvl="0" indent="0">
                        <a:buNone/>
                      </a:pPr>
                      <a:r>
                        <a:rPr sz="1800"/>
                        <a:t>Suricata</a:t>
                      </a:r>
                    </a:p>
                  </a:txBody>
                  <a:tcPr/>
                </a:tc>
                <a:tc>
                  <a:txBody>
                    <a:bodyPr/>
                    <a:lstStyle/>
                    <a:p>
                      <a:pPr marL="0" lvl="0" indent="0">
                        <a:buNone/>
                      </a:pPr>
                      <a:r>
                        <a:rPr sz="1800"/>
                        <a:t>Zeek</a:t>
                      </a:r>
                    </a:p>
                  </a:txBody>
                  <a:tcPr/>
                </a:tc>
                <a:extLst>
                  <a:ext uri="{0D108BD9-81ED-4DB2-BD59-A6C34878D82A}">
                    <a16:rowId xmlns:a16="http://schemas.microsoft.com/office/drawing/2014/main" val="10000"/>
                  </a:ext>
                </a:extLst>
              </a:tr>
              <a:tr h="0">
                <a:tc>
                  <a:txBody>
                    <a:bodyPr/>
                    <a:lstStyle/>
                    <a:p>
                      <a:pPr marL="0" lvl="0" indent="0">
                        <a:buNone/>
                      </a:pPr>
                      <a:r>
                        <a:rPr sz="1800" b="1"/>
                        <a:t>Question</a:t>
                      </a:r>
                    </a:p>
                  </a:txBody>
                  <a:tcPr/>
                </a:tc>
                <a:tc>
                  <a:txBody>
                    <a:bodyPr/>
                    <a:lstStyle/>
                    <a:p>
                      <a:pPr marL="0" lvl="0" indent="0">
                        <a:buNone/>
                      </a:pPr>
                      <a:r>
                        <a:rPr sz="1800"/>
                        <a:t>“Does this match a known bad pattern?”</a:t>
                      </a:r>
                    </a:p>
                  </a:txBody>
                  <a:tcPr/>
                </a:tc>
                <a:tc>
                  <a:txBody>
                    <a:bodyPr/>
                    <a:lstStyle/>
                    <a:p>
                      <a:pPr marL="0" lvl="0" indent="0">
                        <a:buNone/>
                      </a:pPr>
                      <a:r>
                        <a:rPr sz="1800"/>
                        <a:t>“What is happening on this network?”</a:t>
                      </a:r>
                    </a:p>
                  </a:txBody>
                  <a:tcPr/>
                </a:tc>
                <a:extLst>
                  <a:ext uri="{0D108BD9-81ED-4DB2-BD59-A6C34878D82A}">
                    <a16:rowId xmlns:a16="http://schemas.microsoft.com/office/drawing/2014/main" val="10001"/>
                  </a:ext>
                </a:extLst>
              </a:tr>
              <a:tr h="0">
                <a:tc>
                  <a:txBody>
                    <a:bodyPr/>
                    <a:lstStyle/>
                    <a:p>
                      <a:pPr marL="0" lvl="0" indent="0">
                        <a:buNone/>
                      </a:pPr>
                      <a:r>
                        <a:rPr sz="1800" b="1"/>
                        <a:t>Output</a:t>
                      </a:r>
                    </a:p>
                  </a:txBody>
                  <a:tcPr/>
                </a:tc>
                <a:tc>
                  <a:txBody>
                    <a:bodyPr/>
                    <a:lstStyle/>
                    <a:p>
                      <a:pPr marL="0" lvl="0" indent="0">
                        <a:buNone/>
                      </a:pPr>
                      <a:r>
                        <a:rPr sz="1800"/>
                        <a:t>Alerts when rules match</a:t>
                      </a:r>
                    </a:p>
                  </a:txBody>
                  <a:tcPr/>
                </a:tc>
                <a:tc>
                  <a:txBody>
                    <a:bodyPr/>
                    <a:lstStyle/>
                    <a:p>
                      <a:pPr marL="0" lvl="0" indent="0">
                        <a:buNone/>
                      </a:pPr>
                      <a:r>
                        <a:rPr sz="1800"/>
                        <a:t>Structured logs of </a:t>
                      </a:r>
                      <a:r>
                        <a:rPr sz="1800" b="1"/>
                        <a:t>all</a:t>
                      </a:r>
                      <a:r>
                        <a:rPr sz="1800"/>
                        <a:t> activity</a:t>
                      </a:r>
                    </a:p>
                  </a:txBody>
                  <a:tcPr/>
                </a:tc>
                <a:extLst>
                  <a:ext uri="{0D108BD9-81ED-4DB2-BD59-A6C34878D82A}">
                    <a16:rowId xmlns:a16="http://schemas.microsoft.com/office/drawing/2014/main" val="10002"/>
                  </a:ext>
                </a:extLst>
              </a:tr>
              <a:tr h="0">
                <a:tc>
                  <a:txBody>
                    <a:bodyPr/>
                    <a:lstStyle/>
                    <a:p>
                      <a:pPr marL="0" lvl="0" indent="0">
                        <a:buNone/>
                      </a:pPr>
                      <a:r>
                        <a:rPr sz="1800" b="1"/>
                        <a:t>Detection</a:t>
                      </a:r>
                    </a:p>
                  </a:txBody>
                  <a:tcPr/>
                </a:tc>
                <a:tc>
                  <a:txBody>
                    <a:bodyPr/>
                    <a:lstStyle/>
                    <a:p>
                      <a:pPr marL="0" lvl="0" indent="0">
                        <a:buNone/>
                      </a:pPr>
                      <a:r>
                        <a:rPr sz="1800"/>
                        <a:t>Signature-based (fast, specific)</a:t>
                      </a:r>
                    </a:p>
                  </a:txBody>
                  <a:tcPr/>
                </a:tc>
                <a:tc>
                  <a:txBody>
                    <a:bodyPr/>
                    <a:lstStyle/>
                    <a:p>
                      <a:pPr marL="0" lvl="0" indent="0">
                        <a:buNone/>
                      </a:pPr>
                      <a:r>
                        <a:rPr sz="1800"/>
                        <a:t>Scriptable (flexible, open-ended)</a:t>
                      </a:r>
                    </a:p>
                  </a:txBody>
                  <a:tcPr/>
                </a:tc>
                <a:extLst>
                  <a:ext uri="{0D108BD9-81ED-4DB2-BD59-A6C34878D82A}">
                    <a16:rowId xmlns:a16="http://schemas.microsoft.com/office/drawing/2014/main" val="10003"/>
                  </a:ext>
                </a:extLst>
              </a:tr>
              <a:tr h="0">
                <a:tc>
                  <a:txBody>
                    <a:bodyPr/>
                    <a:lstStyle/>
                    <a:p>
                      <a:pPr marL="0" lvl="0" indent="0">
                        <a:buNone/>
                      </a:pPr>
                      <a:r>
                        <a:rPr sz="1800" b="1" dirty="0"/>
                        <a:t>Forensics</a:t>
                      </a:r>
                    </a:p>
                  </a:txBody>
                  <a:tcPr/>
                </a:tc>
                <a:tc>
                  <a:txBody>
                    <a:bodyPr/>
                    <a:lstStyle/>
                    <a:p>
                      <a:pPr marL="0" lvl="0" indent="0">
                        <a:buNone/>
                      </a:pPr>
                      <a:r>
                        <a:rPr sz="1800"/>
                        <a:t>Limited to alert context</a:t>
                      </a:r>
                    </a:p>
                  </a:txBody>
                  <a:tcPr/>
                </a:tc>
                <a:tc>
                  <a:txBody>
                    <a:bodyPr/>
                    <a:lstStyle/>
                    <a:p>
                      <a:pPr marL="0" lvl="0" indent="0">
                        <a:buNone/>
                      </a:pPr>
                      <a:r>
                        <a:rPr sz="1800" dirty="0"/>
                        <a:t>Complete network audit trail</a:t>
                      </a:r>
                    </a:p>
                  </a:txBody>
                  <a:tcPr/>
                </a:tc>
                <a:extLst>
                  <a:ext uri="{0D108BD9-81ED-4DB2-BD59-A6C34878D82A}">
                    <a16:rowId xmlns:a16="http://schemas.microsoft.com/office/drawing/2014/main" val="10004"/>
                  </a:ext>
                </a:extLst>
              </a:tr>
            </a:tbl>
          </a:graphicData>
        </a:graphic>
      </p:graphicFrame>
    </p:spTree>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Zeek Architecture</a:t>
            </a:r>
          </a:p>
        </p:txBody>
      </p:sp>
      <p:pic>
        <p:nvPicPr>
          <p:cNvPr id="4" name="Content Placeholder 3">
            <a:extLst>
              <a:ext uri="{FF2B5EF4-FFF2-40B4-BE49-F238E27FC236}">
                <a16:creationId xmlns:a16="http://schemas.microsoft.com/office/drawing/2014/main" id="{98E27727-3D55-835D-9546-8408FF63497C}"/>
              </a:ext>
            </a:extLst>
          </p:cNvPr>
          <p:cNvPicPr>
            <a:picLocks noGrp="1" noChangeAspect="1"/>
          </p:cNvPicPr>
          <p:nvPr>
            <p:ph idx="1"/>
          </p:nvPr>
        </p:nvPicPr>
        <p:blipFill>
          <a:blip r:embed="rId3"/>
          <a:stretch>
            <a:fillRect/>
          </a:stretch>
        </p:blipFill>
        <p:spPr>
          <a:xfrm>
            <a:off x="1582525" y="1368425"/>
            <a:ext cx="5978950" cy="3263900"/>
          </a:xfrm>
          <a:prstGeom prst="rect">
            <a:avLst/>
          </a:prstGeom>
        </p:spPr>
      </p:pic>
    </p:spTree>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Zeek Log Types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61588048"/>
              </p:ext>
            </p:extLst>
          </p:nvPr>
        </p:nvGraphicFramePr>
        <p:xfrm>
          <a:off x="1130011" y="1360054"/>
          <a:ext cx="6883977" cy="292608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5283777">
                  <a:extLst>
                    <a:ext uri="{9D8B030D-6E8A-4147-A177-3AD203B41FA5}">
                      <a16:colId xmlns:a16="http://schemas.microsoft.com/office/drawing/2014/main" val="20001"/>
                    </a:ext>
                  </a:extLst>
                </a:gridCol>
              </a:tblGrid>
              <a:tr h="0">
                <a:tc>
                  <a:txBody>
                    <a:bodyPr/>
                    <a:lstStyle/>
                    <a:p>
                      <a:pPr marL="0" lvl="0" indent="0">
                        <a:buNone/>
                      </a:pPr>
                      <a:r>
                        <a:rPr sz="1800"/>
                        <a:t>Log File</a:t>
                      </a:r>
                    </a:p>
                  </a:txBody>
                  <a:tcPr/>
                </a:tc>
                <a:tc>
                  <a:txBody>
                    <a:bodyPr/>
                    <a:lstStyle/>
                    <a:p>
                      <a:pPr marL="0" lvl="0" indent="0">
                        <a:buNone/>
                      </a:pPr>
                      <a:r>
                        <a:rPr sz="1800"/>
                        <a:t>Contents</a:t>
                      </a:r>
                    </a:p>
                  </a:txBody>
                  <a:tcPr/>
                </a:tc>
                <a:extLst>
                  <a:ext uri="{0D108BD9-81ED-4DB2-BD59-A6C34878D82A}">
                    <a16:rowId xmlns:a16="http://schemas.microsoft.com/office/drawing/2014/main" val="10000"/>
                  </a:ext>
                </a:extLst>
              </a:tr>
              <a:tr h="0">
                <a:tc>
                  <a:txBody>
                    <a:bodyPr/>
                    <a:lstStyle/>
                    <a:p>
                      <a:pPr marL="0" lvl="0" indent="0">
                        <a:buNone/>
                      </a:pPr>
                      <a:r>
                        <a:rPr sz="1800" b="1" dirty="0" err="1"/>
                        <a:t>conn.log</a:t>
                      </a:r>
                      <a:endParaRPr sz="1800" b="1" dirty="0"/>
                    </a:p>
                  </a:txBody>
                  <a:tcPr/>
                </a:tc>
                <a:tc>
                  <a:txBody>
                    <a:bodyPr/>
                    <a:lstStyle/>
                    <a:p>
                      <a:pPr marL="0" lvl="0" indent="0">
                        <a:buNone/>
                      </a:pPr>
                      <a:r>
                        <a:rPr sz="1800"/>
                        <a:t>Every connection: IPs, ports, protocol, duration, bytes</a:t>
                      </a:r>
                    </a:p>
                  </a:txBody>
                  <a:tcPr/>
                </a:tc>
                <a:extLst>
                  <a:ext uri="{0D108BD9-81ED-4DB2-BD59-A6C34878D82A}">
                    <a16:rowId xmlns:a16="http://schemas.microsoft.com/office/drawing/2014/main" val="10001"/>
                  </a:ext>
                </a:extLst>
              </a:tr>
              <a:tr h="0">
                <a:tc>
                  <a:txBody>
                    <a:bodyPr/>
                    <a:lstStyle/>
                    <a:p>
                      <a:pPr marL="0" lvl="0" indent="0">
                        <a:buNone/>
                      </a:pPr>
                      <a:r>
                        <a:rPr sz="1800" b="1" dirty="0" err="1"/>
                        <a:t>dns.log</a:t>
                      </a:r>
                      <a:endParaRPr sz="1800" b="1" dirty="0"/>
                    </a:p>
                  </a:txBody>
                  <a:tcPr/>
                </a:tc>
                <a:tc>
                  <a:txBody>
                    <a:bodyPr/>
                    <a:lstStyle/>
                    <a:p>
                      <a:pPr marL="0" lvl="0" indent="0">
                        <a:buNone/>
                      </a:pPr>
                      <a:r>
                        <a:rPr sz="1800"/>
                        <a:t>DNS queries and responses</a:t>
                      </a:r>
                    </a:p>
                  </a:txBody>
                  <a:tcPr/>
                </a:tc>
                <a:extLst>
                  <a:ext uri="{0D108BD9-81ED-4DB2-BD59-A6C34878D82A}">
                    <a16:rowId xmlns:a16="http://schemas.microsoft.com/office/drawing/2014/main" val="10002"/>
                  </a:ext>
                </a:extLst>
              </a:tr>
              <a:tr h="0">
                <a:tc>
                  <a:txBody>
                    <a:bodyPr/>
                    <a:lstStyle/>
                    <a:p>
                      <a:pPr marL="0" lvl="0" indent="0">
                        <a:buNone/>
                      </a:pPr>
                      <a:r>
                        <a:rPr sz="1800" b="1" dirty="0" err="1"/>
                        <a:t>http.log</a:t>
                      </a:r>
                      <a:endParaRPr sz="1800" b="1" dirty="0"/>
                    </a:p>
                  </a:txBody>
                  <a:tcPr/>
                </a:tc>
                <a:tc>
                  <a:txBody>
                    <a:bodyPr/>
                    <a:lstStyle/>
                    <a:p>
                      <a:pPr marL="0" lvl="0" indent="0">
                        <a:buNone/>
                      </a:pPr>
                      <a:r>
                        <a:rPr sz="1800"/>
                        <a:t>HTTP method, URI, host, user-agent, status code</a:t>
                      </a:r>
                    </a:p>
                  </a:txBody>
                  <a:tcPr/>
                </a:tc>
                <a:extLst>
                  <a:ext uri="{0D108BD9-81ED-4DB2-BD59-A6C34878D82A}">
                    <a16:rowId xmlns:a16="http://schemas.microsoft.com/office/drawing/2014/main" val="10003"/>
                  </a:ext>
                </a:extLst>
              </a:tr>
              <a:tr h="0">
                <a:tc>
                  <a:txBody>
                    <a:bodyPr/>
                    <a:lstStyle/>
                    <a:p>
                      <a:pPr marL="0" lvl="0" indent="0">
                        <a:buNone/>
                      </a:pPr>
                      <a:r>
                        <a:rPr sz="1800" b="1" dirty="0" err="1"/>
                        <a:t>ssl.log</a:t>
                      </a:r>
                      <a:endParaRPr sz="1800" b="1" dirty="0"/>
                    </a:p>
                  </a:txBody>
                  <a:tcPr/>
                </a:tc>
                <a:tc>
                  <a:txBody>
                    <a:bodyPr/>
                    <a:lstStyle/>
                    <a:p>
                      <a:pPr marL="0" lvl="0" indent="0">
                        <a:buNone/>
                      </a:pPr>
                      <a:r>
                        <a:rPr sz="1800"/>
                        <a:t>TLS SNI, certificate info, cipher suite, JA3 hashes</a:t>
                      </a:r>
                    </a:p>
                  </a:txBody>
                  <a:tcPr/>
                </a:tc>
                <a:extLst>
                  <a:ext uri="{0D108BD9-81ED-4DB2-BD59-A6C34878D82A}">
                    <a16:rowId xmlns:a16="http://schemas.microsoft.com/office/drawing/2014/main" val="10004"/>
                  </a:ext>
                </a:extLst>
              </a:tr>
              <a:tr h="0">
                <a:tc>
                  <a:txBody>
                    <a:bodyPr/>
                    <a:lstStyle/>
                    <a:p>
                      <a:pPr marL="0" lvl="0" indent="0">
                        <a:buNone/>
                      </a:pPr>
                      <a:r>
                        <a:rPr sz="1800" b="1" dirty="0" err="1"/>
                        <a:t>files.log</a:t>
                      </a:r>
                      <a:endParaRPr sz="1800" b="1" dirty="0"/>
                    </a:p>
                  </a:txBody>
                  <a:tcPr/>
                </a:tc>
                <a:tc>
                  <a:txBody>
                    <a:bodyPr/>
                    <a:lstStyle/>
                    <a:p>
                      <a:pPr marL="0" lvl="0" indent="0">
                        <a:buNone/>
                      </a:pPr>
                      <a:r>
                        <a:rPr sz="1800"/>
                        <a:t>Files transferred: MIME type, size, MD5/SHA256</a:t>
                      </a:r>
                    </a:p>
                  </a:txBody>
                  <a:tcPr/>
                </a:tc>
                <a:extLst>
                  <a:ext uri="{0D108BD9-81ED-4DB2-BD59-A6C34878D82A}">
                    <a16:rowId xmlns:a16="http://schemas.microsoft.com/office/drawing/2014/main" val="10005"/>
                  </a:ext>
                </a:extLst>
              </a:tr>
              <a:tr h="0">
                <a:tc>
                  <a:txBody>
                    <a:bodyPr/>
                    <a:lstStyle/>
                    <a:p>
                      <a:pPr marL="0" lvl="0" indent="0">
                        <a:buNone/>
                      </a:pPr>
                      <a:r>
                        <a:rPr lang="en-US" sz="1800" b="1" dirty="0" err="1"/>
                        <a:t>weird</a:t>
                      </a:r>
                      <a:r>
                        <a:rPr sz="1800" b="1" dirty="0" err="1"/>
                        <a:t>.log</a:t>
                      </a:r>
                      <a:endParaRPr sz="1800" b="1" dirty="0"/>
                    </a:p>
                  </a:txBody>
                  <a:tcPr/>
                </a:tc>
                <a:tc>
                  <a:txBody>
                    <a:bodyPr/>
                    <a:lstStyle/>
                    <a:p>
                      <a:pPr marL="0" lvl="0" indent="0">
                        <a:buNone/>
                      </a:pPr>
                      <a:r>
                        <a:rPr lang="en-US" sz="1800" dirty="0"/>
                        <a:t>Unusual protocol events</a:t>
                      </a:r>
                      <a:endParaRPr sz="1800" dirty="0"/>
                    </a:p>
                  </a:txBody>
                  <a:tcPr/>
                </a:tc>
                <a:extLst>
                  <a:ext uri="{0D108BD9-81ED-4DB2-BD59-A6C34878D82A}">
                    <a16:rowId xmlns:a16="http://schemas.microsoft.com/office/drawing/2014/main" val="10006"/>
                  </a:ext>
                </a:extLst>
              </a:tr>
              <a:tr h="0">
                <a:tc>
                  <a:txBody>
                    <a:bodyPr/>
                    <a:lstStyle/>
                    <a:p>
                      <a:pPr marL="0" lvl="0" indent="0">
                        <a:buNone/>
                      </a:pPr>
                      <a:r>
                        <a:rPr sz="1800" b="1"/>
                        <a:t>notice.log</a:t>
                      </a:r>
                    </a:p>
                  </a:txBody>
                  <a:tcPr/>
                </a:tc>
                <a:tc>
                  <a:txBody>
                    <a:bodyPr/>
                    <a:lstStyle/>
                    <a:p>
                      <a:pPr marL="0" lvl="0" indent="0">
                        <a:buNone/>
                      </a:pPr>
                      <a:r>
                        <a:rPr sz="1800" dirty="0"/>
                        <a:t>Alerts raised by Zeek scripts</a:t>
                      </a:r>
                    </a:p>
                  </a:txBody>
                  <a:tcPr/>
                </a:tc>
                <a:extLst>
                  <a:ext uri="{0D108BD9-81ED-4DB2-BD59-A6C34878D82A}">
                    <a16:rowId xmlns:a16="http://schemas.microsoft.com/office/drawing/2014/main" val="10007"/>
                  </a:ext>
                </a:extLst>
              </a:tr>
            </a:tbl>
          </a:graphicData>
        </a:graphic>
      </p:graphicFrame>
      <p:sp>
        <p:nvSpPr>
          <p:cNvPr id="3" name="Rectangular Callout 2">
            <a:extLst>
              <a:ext uri="{FF2B5EF4-FFF2-40B4-BE49-F238E27FC236}">
                <a16:creationId xmlns:a16="http://schemas.microsoft.com/office/drawing/2014/main" id="{7B4523B3-2B90-E5BC-9EC2-9168F1686FA3}"/>
              </a:ext>
            </a:extLst>
          </p:cNvPr>
          <p:cNvSpPr/>
          <p:nvPr/>
        </p:nvSpPr>
        <p:spPr>
          <a:xfrm>
            <a:off x="7089197" y="4080318"/>
            <a:ext cx="1849582" cy="411632"/>
          </a:xfrm>
          <a:prstGeom prst="wedgeRectCallout">
            <a:avLst>
              <a:gd name="adj1" fmla="val -67867"/>
              <a:gd name="adj2" fmla="val -290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b="1" dirty="0"/>
              <a:t>Judgment output</a:t>
            </a:r>
            <a:endParaRPr lang="en-US" dirty="0"/>
          </a:p>
        </p:txBody>
      </p:sp>
      <p:sp>
        <p:nvSpPr>
          <p:cNvPr id="5" name="Rectangular Callout 4">
            <a:extLst>
              <a:ext uri="{FF2B5EF4-FFF2-40B4-BE49-F238E27FC236}">
                <a16:creationId xmlns:a16="http://schemas.microsoft.com/office/drawing/2014/main" id="{6CC31843-8FCB-E436-5A8B-36C69A6F7B1D}"/>
              </a:ext>
            </a:extLst>
          </p:cNvPr>
          <p:cNvSpPr/>
          <p:nvPr/>
        </p:nvSpPr>
        <p:spPr>
          <a:xfrm>
            <a:off x="7089197" y="3576648"/>
            <a:ext cx="1649558" cy="411632"/>
          </a:xfrm>
          <a:prstGeom prst="wedgeRectCallout">
            <a:avLst>
              <a:gd name="adj1" fmla="val -69552"/>
              <a:gd name="adj2" fmla="val -1276"/>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b="1" dirty="0"/>
              <a:t>Anomaly signal</a:t>
            </a:r>
            <a:endParaRPr lang="en-US"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Zeek uid: Linking Everything Together</a:t>
            </a:r>
          </a:p>
        </p:txBody>
      </p:sp>
      <p:sp>
        <p:nvSpPr>
          <p:cNvPr id="3" name="Content Placeholder 2"/>
          <p:cNvSpPr>
            <a:spLocks noGrp="1"/>
          </p:cNvSpPr>
          <p:nvPr>
            <p:ph idx="1"/>
          </p:nvPr>
        </p:nvSpPr>
        <p:spPr>
          <a:xfrm>
            <a:off x="628650" y="1369218"/>
            <a:ext cx="7886700" cy="3223564"/>
          </a:xfrm>
          <a:solidFill>
            <a:schemeClr val="tx1"/>
          </a:solidFill>
        </p:spPr>
        <p:txBody>
          <a:bodyPr>
            <a:normAutofit fontScale="70000" lnSpcReduction="20000"/>
          </a:bodyPr>
          <a:lstStyle/>
          <a:p>
            <a:pPr lvl="0" indent="0">
              <a:buNone/>
            </a:pPr>
            <a:endParaRPr lang="en-US" sz="1000" dirty="0">
              <a:solidFill>
                <a:schemeClr val="bg1"/>
              </a:solidFill>
              <a:latin typeface="Courier"/>
            </a:endParaRPr>
          </a:p>
          <a:p>
            <a:pPr lvl="0" indent="0">
              <a:buNone/>
            </a:pPr>
            <a:r>
              <a:rPr dirty="0">
                <a:solidFill>
                  <a:schemeClr val="bg1"/>
                </a:solidFill>
                <a:latin typeface="Courier"/>
              </a:rPr>
              <a:t># </a:t>
            </a:r>
            <a:r>
              <a:rPr dirty="0" err="1">
                <a:solidFill>
                  <a:schemeClr val="bg1"/>
                </a:solidFill>
                <a:latin typeface="Courier"/>
              </a:rPr>
              <a:t>conn.log</a:t>
            </a:r>
            <a:r>
              <a:rPr dirty="0">
                <a:solidFill>
                  <a:schemeClr val="bg1"/>
                </a:solidFill>
                <a:latin typeface="Courier"/>
              </a:rPr>
              <a:t>
</a:t>
            </a:r>
            <a:r>
              <a:rPr dirty="0" err="1">
                <a:solidFill>
                  <a:schemeClr val="bg1"/>
                </a:solidFill>
                <a:latin typeface="Courier"/>
              </a:rPr>
              <a:t>ts</a:t>
            </a:r>
            <a:r>
              <a:rPr dirty="0">
                <a:solidFill>
                  <a:schemeClr val="bg1"/>
                </a:solidFill>
                <a:latin typeface="Courier"/>
              </a:rPr>
              <a:t>          </a:t>
            </a:r>
            <a:r>
              <a:rPr dirty="0" err="1">
                <a:solidFill>
                  <a:schemeClr val="bg1"/>
                </a:solidFill>
                <a:latin typeface="Courier"/>
              </a:rPr>
              <a:t>uid</a:t>
            </a:r>
            <a:r>
              <a:rPr dirty="0">
                <a:solidFill>
                  <a:schemeClr val="bg1"/>
                </a:solidFill>
                <a:latin typeface="Courier"/>
              </a:rPr>
              <a:t>            </a:t>
            </a:r>
            <a:r>
              <a:rPr dirty="0" err="1">
                <a:solidFill>
                  <a:schemeClr val="bg1"/>
                </a:solidFill>
                <a:latin typeface="Courier"/>
              </a:rPr>
              <a:t>id.orig_h</a:t>
            </a:r>
            <a:r>
              <a:rPr dirty="0">
                <a:solidFill>
                  <a:schemeClr val="bg1"/>
                </a:solidFill>
                <a:latin typeface="Courier"/>
              </a:rPr>
              <a:t>    </a:t>
            </a:r>
            <a:r>
              <a:rPr dirty="0" err="1">
                <a:solidFill>
                  <a:schemeClr val="bg1"/>
                </a:solidFill>
                <a:latin typeface="Courier"/>
              </a:rPr>
              <a:t>id.resp_h</a:t>
            </a:r>
            <a:r>
              <a:rPr dirty="0">
                <a:solidFill>
                  <a:schemeClr val="bg1"/>
                </a:solidFill>
                <a:latin typeface="Courier"/>
              </a:rPr>
              <a:t>    </a:t>
            </a:r>
            <a:r>
              <a:rPr lang="en-US" dirty="0">
                <a:solidFill>
                  <a:schemeClr val="bg1"/>
                </a:solidFill>
                <a:latin typeface="Courier"/>
              </a:rPr>
              <a:t>  </a:t>
            </a:r>
            <a:r>
              <a:rPr dirty="0" err="1">
                <a:solidFill>
                  <a:schemeClr val="bg1"/>
                </a:solidFill>
                <a:latin typeface="Courier"/>
              </a:rPr>
              <a:t>id.resp_p</a:t>
            </a:r>
            <a:r>
              <a:rPr dirty="0">
                <a:solidFill>
                  <a:schemeClr val="bg1"/>
                </a:solidFill>
                <a:latin typeface="Courier"/>
              </a:rPr>
              <a:t>
1609459200  </a:t>
            </a:r>
            <a:r>
              <a:rPr b="1" dirty="0">
                <a:solidFill>
                  <a:schemeClr val="bg1"/>
                </a:solidFill>
                <a:latin typeface="Courier"/>
              </a:rPr>
              <a:t>CYwp7n1a2gkHQ</a:t>
            </a:r>
            <a:r>
              <a:rPr dirty="0">
                <a:solidFill>
                  <a:schemeClr val="bg1"/>
                </a:solidFill>
                <a:latin typeface="Courier"/>
              </a:rPr>
              <a:t>  10.0.0.5     93.184.216.34  80
# </a:t>
            </a:r>
            <a:r>
              <a:rPr dirty="0" err="1">
                <a:solidFill>
                  <a:schemeClr val="bg1"/>
                </a:solidFill>
                <a:latin typeface="Courier"/>
              </a:rPr>
              <a:t>http.log</a:t>
            </a:r>
            <a:r>
              <a:rPr dirty="0">
                <a:solidFill>
                  <a:schemeClr val="bg1"/>
                </a:solidFill>
                <a:latin typeface="Courier"/>
              </a:rPr>
              <a:t>
</a:t>
            </a:r>
            <a:r>
              <a:rPr dirty="0" err="1">
                <a:solidFill>
                  <a:schemeClr val="bg1"/>
                </a:solidFill>
                <a:latin typeface="Courier"/>
              </a:rPr>
              <a:t>ts</a:t>
            </a:r>
            <a:r>
              <a:rPr dirty="0">
                <a:solidFill>
                  <a:schemeClr val="bg1"/>
                </a:solidFill>
                <a:latin typeface="Courier"/>
              </a:rPr>
              <a:t>          </a:t>
            </a:r>
            <a:r>
              <a:rPr dirty="0" err="1">
                <a:solidFill>
                  <a:schemeClr val="bg1"/>
                </a:solidFill>
                <a:latin typeface="Courier"/>
              </a:rPr>
              <a:t>uid</a:t>
            </a:r>
            <a:r>
              <a:rPr dirty="0">
                <a:solidFill>
                  <a:schemeClr val="bg1"/>
                </a:solidFill>
                <a:latin typeface="Courier"/>
              </a:rPr>
              <a:t>            method  host           </a:t>
            </a:r>
            <a:r>
              <a:rPr dirty="0" err="1">
                <a:solidFill>
                  <a:schemeClr val="bg1"/>
                </a:solidFill>
                <a:latin typeface="Courier"/>
              </a:rPr>
              <a:t>uri</a:t>
            </a:r>
            <a:r>
              <a:rPr dirty="0">
                <a:solidFill>
                  <a:schemeClr val="bg1"/>
                </a:solidFill>
                <a:latin typeface="Courier"/>
              </a:rPr>
              <a:t>
1609459200  </a:t>
            </a:r>
            <a:r>
              <a:rPr b="1" dirty="0">
                <a:solidFill>
                  <a:schemeClr val="bg1"/>
                </a:solidFill>
                <a:latin typeface="Courier"/>
              </a:rPr>
              <a:t>CYwp7n1a2gkHQ</a:t>
            </a:r>
            <a:r>
              <a:rPr dirty="0">
                <a:solidFill>
                  <a:schemeClr val="bg1"/>
                </a:solidFill>
                <a:latin typeface="Courier"/>
              </a:rPr>
              <a:t>  GET     </a:t>
            </a:r>
            <a:r>
              <a:rPr dirty="0" err="1">
                <a:solidFill>
                  <a:schemeClr val="bg1"/>
                </a:solidFill>
                <a:latin typeface="Courier"/>
              </a:rPr>
              <a:t>example.com</a:t>
            </a:r>
            <a:r>
              <a:rPr dirty="0">
                <a:solidFill>
                  <a:schemeClr val="bg1"/>
                </a:solidFill>
                <a:latin typeface="Courier"/>
              </a:rPr>
              <a:t>    /</a:t>
            </a:r>
            <a:r>
              <a:rPr dirty="0" err="1">
                <a:solidFill>
                  <a:schemeClr val="bg1"/>
                </a:solidFill>
                <a:latin typeface="Courier"/>
              </a:rPr>
              <a:t>malware.exe</a:t>
            </a:r>
            <a:r>
              <a:rPr dirty="0">
                <a:solidFill>
                  <a:schemeClr val="bg1"/>
                </a:solidFill>
                <a:latin typeface="Courier"/>
              </a:rPr>
              <a:t>
# </a:t>
            </a:r>
            <a:r>
              <a:rPr dirty="0" err="1">
                <a:solidFill>
                  <a:schemeClr val="bg1"/>
                </a:solidFill>
                <a:latin typeface="Courier"/>
              </a:rPr>
              <a:t>files.log</a:t>
            </a:r>
            <a:r>
              <a:rPr dirty="0">
                <a:solidFill>
                  <a:schemeClr val="bg1"/>
                </a:solidFill>
                <a:latin typeface="Courier"/>
              </a:rPr>
              <a:t>
</a:t>
            </a:r>
            <a:r>
              <a:rPr dirty="0" err="1">
                <a:solidFill>
                  <a:schemeClr val="bg1"/>
                </a:solidFill>
                <a:latin typeface="Courier"/>
              </a:rPr>
              <a:t>ts</a:t>
            </a:r>
            <a:r>
              <a:rPr dirty="0">
                <a:solidFill>
                  <a:schemeClr val="bg1"/>
                </a:solidFill>
                <a:latin typeface="Courier"/>
              </a:rPr>
              <a:t>          </a:t>
            </a:r>
            <a:r>
              <a:rPr dirty="0" err="1">
                <a:solidFill>
                  <a:schemeClr val="bg1"/>
                </a:solidFill>
                <a:latin typeface="Courier"/>
              </a:rPr>
              <a:t>uid</a:t>
            </a:r>
            <a:r>
              <a:rPr dirty="0">
                <a:solidFill>
                  <a:schemeClr val="bg1"/>
                </a:solidFill>
                <a:latin typeface="Courier"/>
              </a:rPr>
              <a:t>            </a:t>
            </a:r>
            <a:r>
              <a:rPr dirty="0" err="1">
                <a:solidFill>
                  <a:schemeClr val="bg1"/>
                </a:solidFill>
                <a:latin typeface="Courier"/>
              </a:rPr>
              <a:t>mime_type</a:t>
            </a:r>
            <a:r>
              <a:rPr dirty="0">
                <a:solidFill>
                  <a:schemeClr val="bg1"/>
                </a:solidFill>
                <a:latin typeface="Courier"/>
              </a:rPr>
              <a:t>         md5
1609459200  </a:t>
            </a:r>
            <a:r>
              <a:rPr b="1" dirty="0">
                <a:solidFill>
                  <a:schemeClr val="bg1"/>
                </a:solidFill>
                <a:latin typeface="Courier"/>
              </a:rPr>
              <a:t>CYwp7n1a2gkHQ</a:t>
            </a:r>
            <a:r>
              <a:rPr dirty="0">
                <a:solidFill>
                  <a:schemeClr val="bg1"/>
                </a:solidFill>
                <a:latin typeface="Courier"/>
              </a:rPr>
              <a:t>  application/exe   d41d8cd98f00b204...</a:t>
            </a:r>
          </a:p>
        </p:txBody>
      </p:sp>
    </p:spTree>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A7A28-FE1D-28C5-B98A-0D434C1C9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44CA8-16E7-8CA9-6764-4E08C76CA5F4}"/>
              </a:ext>
            </a:extLst>
          </p:cNvPr>
          <p:cNvSpPr>
            <a:spLocks noGrp="1"/>
          </p:cNvSpPr>
          <p:nvPr>
            <p:ph type="title"/>
          </p:nvPr>
        </p:nvSpPr>
        <p:spPr/>
        <p:txBody>
          <a:bodyPr/>
          <a:lstStyle/>
          <a:p>
            <a:pPr marL="0" lvl="0" indent="0">
              <a:buNone/>
            </a:pPr>
            <a:r>
              <a:t>Zeek Scripting Language</a:t>
            </a:r>
          </a:p>
        </p:txBody>
      </p:sp>
      <p:sp>
        <p:nvSpPr>
          <p:cNvPr id="3" name="Content Placeholder 2">
            <a:extLst>
              <a:ext uri="{FF2B5EF4-FFF2-40B4-BE49-F238E27FC236}">
                <a16:creationId xmlns:a16="http://schemas.microsoft.com/office/drawing/2014/main" id="{AC83C03A-5857-1478-BDCD-5E1E24060B42}"/>
              </a:ext>
            </a:extLst>
          </p:cNvPr>
          <p:cNvSpPr>
            <a:spLocks noGrp="1"/>
          </p:cNvSpPr>
          <p:nvPr>
            <p:ph idx="1"/>
          </p:nvPr>
        </p:nvSpPr>
        <p:spPr>
          <a:xfrm>
            <a:off x="628650" y="1369218"/>
            <a:ext cx="7886700" cy="3263504"/>
          </a:xfrm>
          <a:solidFill>
            <a:schemeClr val="tx1"/>
          </a:solidFill>
        </p:spPr>
        <p:txBody>
          <a:bodyPr>
            <a:normAutofit fontScale="92500" lnSpcReduction="10000"/>
          </a:bodyPr>
          <a:lstStyle/>
          <a:p>
            <a:pPr marL="0" indent="0">
              <a:buNone/>
            </a:pPr>
            <a:r>
              <a:rPr lang="en-US" sz="1800" dirty="0">
                <a:solidFill>
                  <a:schemeClr val="bg1"/>
                </a:solidFill>
                <a:latin typeface="Courier"/>
              </a:rPr>
              <a:t>event </a:t>
            </a:r>
            <a:r>
              <a:rPr lang="en-US" sz="1800" dirty="0" err="1">
                <a:solidFill>
                  <a:schemeClr val="bg1"/>
                </a:solidFill>
                <a:latin typeface="Courier"/>
              </a:rPr>
              <a:t>http_request</a:t>
            </a:r>
            <a:r>
              <a:rPr lang="en-US" sz="1800" dirty="0">
                <a:solidFill>
                  <a:schemeClr val="bg1"/>
                </a:solidFill>
                <a:latin typeface="Courier"/>
              </a:rPr>
              <a:t>(c: connection, method: string,
                   </a:t>
            </a:r>
            <a:r>
              <a:rPr lang="en-US" sz="1800" dirty="0" err="1">
                <a:solidFill>
                  <a:schemeClr val="bg1"/>
                </a:solidFill>
                <a:latin typeface="Courier"/>
              </a:rPr>
              <a:t>original_URI</a:t>
            </a:r>
            <a:r>
              <a:rPr lang="en-US" sz="1800" dirty="0">
                <a:solidFill>
                  <a:schemeClr val="bg1"/>
                </a:solidFill>
                <a:latin typeface="Courier"/>
              </a:rPr>
              <a:t>: string,
                   </a:t>
            </a:r>
            <a:r>
              <a:rPr lang="en-US" sz="1800" dirty="0" err="1">
                <a:solidFill>
                  <a:schemeClr val="bg1"/>
                </a:solidFill>
                <a:latin typeface="Courier"/>
              </a:rPr>
              <a:t>unescaped_URI</a:t>
            </a:r>
            <a:r>
              <a:rPr lang="en-US" sz="1800" dirty="0">
                <a:solidFill>
                  <a:schemeClr val="bg1"/>
                </a:solidFill>
                <a:latin typeface="Courier"/>
              </a:rPr>
              <a:t>: string, version: string)
    {
    if ( /\.exe$/ in </a:t>
            </a:r>
            <a:r>
              <a:rPr lang="en-US" sz="1800" dirty="0" err="1">
                <a:solidFill>
                  <a:schemeClr val="bg1"/>
                </a:solidFill>
                <a:latin typeface="Courier"/>
              </a:rPr>
              <a:t>original_URI</a:t>
            </a:r>
            <a:r>
              <a:rPr lang="en-US" sz="1800" dirty="0">
                <a:solidFill>
                  <a:schemeClr val="bg1"/>
                </a:solidFill>
                <a:latin typeface="Courier"/>
              </a:rPr>
              <a:t> )
        NOTICE([$note=HTTP::</a:t>
            </a:r>
            <a:r>
              <a:rPr lang="en-US" sz="1800" dirty="0" err="1">
                <a:solidFill>
                  <a:schemeClr val="bg1"/>
                </a:solidFill>
                <a:latin typeface="Courier"/>
              </a:rPr>
              <a:t>Suspicious_Download</a:t>
            </a:r>
            <a:r>
              <a:rPr lang="en-US" sz="1800" dirty="0">
                <a:solidFill>
                  <a:schemeClr val="bg1"/>
                </a:solidFill>
                <a:latin typeface="Courier"/>
              </a:rPr>
              <a:t>,
                $msg=</a:t>
            </a:r>
            <a:r>
              <a:rPr lang="en-US" sz="1800" dirty="0" err="1">
                <a:solidFill>
                  <a:schemeClr val="bg1"/>
                </a:solidFill>
                <a:latin typeface="Courier"/>
              </a:rPr>
              <a:t>fmt</a:t>
            </a:r>
            <a:r>
              <a:rPr lang="en-US" sz="1800" dirty="0">
                <a:solidFill>
                  <a:schemeClr val="bg1"/>
                </a:solidFill>
                <a:latin typeface="Courier"/>
              </a:rPr>
              <a:t>("EXE download: %</a:t>
            </a:r>
            <a:r>
              <a:rPr lang="en-US" sz="1800" dirty="0" err="1">
                <a:solidFill>
                  <a:schemeClr val="bg1"/>
                </a:solidFill>
                <a:latin typeface="Courier"/>
              </a:rPr>
              <a:t>s%s</a:t>
            </a:r>
            <a:r>
              <a:rPr lang="en-US" sz="1800" dirty="0">
                <a:solidFill>
                  <a:schemeClr val="bg1"/>
                </a:solidFill>
                <a:latin typeface="Courier"/>
              </a:rPr>
              <a:t>",
                         </a:t>
            </a:r>
            <a:r>
              <a:rPr lang="en-US" sz="1800" dirty="0" err="1">
                <a:solidFill>
                  <a:schemeClr val="bg1"/>
                </a:solidFill>
                <a:latin typeface="Courier"/>
              </a:rPr>
              <a:t>c$http$host</a:t>
            </a:r>
            <a:r>
              <a:rPr lang="en-US" sz="1800" dirty="0">
                <a:solidFill>
                  <a:schemeClr val="bg1"/>
                </a:solidFill>
                <a:latin typeface="Courier"/>
              </a:rPr>
              <a:t>, </a:t>
            </a:r>
            <a:r>
              <a:rPr lang="en-US" sz="1800" dirty="0" err="1">
                <a:solidFill>
                  <a:schemeClr val="bg1"/>
                </a:solidFill>
                <a:latin typeface="Courier"/>
              </a:rPr>
              <a:t>original_URI</a:t>
            </a:r>
            <a:r>
              <a:rPr lang="en-US" sz="1800" dirty="0">
                <a:solidFill>
                  <a:schemeClr val="bg1"/>
                </a:solidFill>
                <a:latin typeface="Courier"/>
              </a:rPr>
              <a:t>),
                $conn=c]);
    }</a:t>
            </a:r>
          </a:p>
        </p:txBody>
      </p:sp>
    </p:spTree>
    <p:extLst>
      <p:ext uri="{BB962C8B-B14F-4D97-AF65-F5344CB8AC3E}">
        <p14:creationId xmlns:p14="http://schemas.microsoft.com/office/powerpoint/2010/main" val="3834684975"/>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Zeek Scripting Language</a:t>
            </a:r>
          </a:p>
        </p:txBody>
      </p:sp>
      <p:sp>
        <p:nvSpPr>
          <p:cNvPr id="3" name="Content Placeholder 2"/>
          <p:cNvSpPr>
            <a:spLocks noGrp="1"/>
          </p:cNvSpPr>
          <p:nvPr>
            <p:ph idx="1"/>
          </p:nvPr>
        </p:nvSpPr>
        <p:spPr/>
        <p:txBody>
          <a:bodyPr>
            <a:normAutofit/>
          </a:bodyPr>
          <a:lstStyle/>
          <a:p>
            <a:pPr lvl="0"/>
            <a:r>
              <a:rPr dirty="0"/>
              <a:t>Domain-specific, </a:t>
            </a:r>
            <a:r>
              <a:rPr b="1" dirty="0"/>
              <a:t>event-driven</a:t>
            </a:r>
            <a:r>
              <a:rPr dirty="0"/>
              <a:t> language</a:t>
            </a:r>
            <a:endParaRPr lang="en-US" dirty="0"/>
          </a:p>
          <a:p>
            <a:pPr lvl="1"/>
            <a:r>
              <a:rPr lang="en-US" dirty="0"/>
              <a:t>All relevant handlers for an event will run, and there can be many events that match a packet (can be prioritized)</a:t>
            </a:r>
            <a:endParaRPr dirty="0"/>
          </a:p>
          <a:p>
            <a:pPr lvl="0"/>
            <a:r>
              <a:rPr dirty="0"/>
              <a:t>Strongly typed: </a:t>
            </a:r>
            <a:r>
              <a:rPr dirty="0" err="1">
                <a:latin typeface="Courier"/>
              </a:rPr>
              <a:t>addr</a:t>
            </a:r>
            <a:r>
              <a:rPr dirty="0"/>
              <a:t>, </a:t>
            </a:r>
            <a:r>
              <a:rPr dirty="0">
                <a:latin typeface="Courier"/>
              </a:rPr>
              <a:t>port</a:t>
            </a:r>
            <a:r>
              <a:rPr dirty="0"/>
              <a:t>, </a:t>
            </a:r>
            <a:r>
              <a:rPr dirty="0">
                <a:latin typeface="Courier"/>
              </a:rPr>
              <a:t>subnet</a:t>
            </a:r>
            <a:r>
              <a:rPr dirty="0"/>
              <a:t>, </a:t>
            </a:r>
            <a:r>
              <a:rPr dirty="0">
                <a:latin typeface="Courier"/>
              </a:rPr>
              <a:t>time</a:t>
            </a:r>
            <a:r>
              <a:rPr dirty="0"/>
              <a:t>, </a:t>
            </a:r>
            <a:r>
              <a:rPr dirty="0">
                <a:latin typeface="Courier"/>
              </a:rPr>
              <a:t>interval</a:t>
            </a:r>
            <a:r>
              <a:rPr dirty="0"/>
              <a:t>, </a:t>
            </a:r>
            <a:r>
              <a:rPr dirty="0">
                <a:latin typeface="Courier"/>
              </a:rPr>
              <a:t>pattern</a:t>
            </a:r>
            <a:r>
              <a:rPr dirty="0"/>
              <a:t>, …</a:t>
            </a:r>
            <a:r>
              <a:rPr lang="en-US" dirty="0"/>
              <a:t> all strictly checked</a:t>
            </a:r>
            <a:endParaRPr dirty="0"/>
          </a:p>
          <a:p>
            <a:pPr lvl="0"/>
            <a:r>
              <a:rPr lang="en-US" dirty="0"/>
              <a:t>Rich data structures: </a:t>
            </a:r>
            <a:r>
              <a:rPr dirty="0"/>
              <a:t>Tables, sets, records</a:t>
            </a:r>
          </a:p>
          <a:p>
            <a:pPr lvl="0"/>
            <a:r>
              <a:rPr dirty="0" err="1">
                <a:latin typeface="Courier"/>
              </a:rPr>
              <a:t>redef</a:t>
            </a:r>
            <a:r>
              <a:rPr dirty="0"/>
              <a:t> keyword for customization without modifying base scripts</a:t>
            </a:r>
            <a:r>
              <a:rPr lang="en-US" dirty="0"/>
              <a:t> (for constants, variables, some record types)</a:t>
            </a:r>
          </a:p>
        </p:txBody>
      </p:sp>
    </p:spTree>
    <p:extLst>
      <p:ext uri="{BB962C8B-B14F-4D97-AF65-F5344CB8AC3E}">
        <p14:creationId xmlns:p14="http://schemas.microsoft.com/office/powerpoint/2010/main" val="3126063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Automating Attack </a:t>
            </a:r>
            <a:r>
              <a:rPr dirty="0"/>
              <a:t>Detection: A Brief History</a:t>
            </a:r>
          </a:p>
        </p:txBody>
      </p:sp>
      <p:pic>
        <p:nvPicPr>
          <p:cNvPr id="10" name="Content Placeholder 9">
            <a:extLst>
              <a:ext uri="{FF2B5EF4-FFF2-40B4-BE49-F238E27FC236}">
                <a16:creationId xmlns:a16="http://schemas.microsoft.com/office/drawing/2014/main" id="{4E17E465-8655-5680-247C-CC94A9942DF0}"/>
              </a:ext>
            </a:extLst>
          </p:cNvPr>
          <p:cNvPicPr>
            <a:picLocks noGrp="1" noChangeAspect="1"/>
          </p:cNvPicPr>
          <p:nvPr>
            <p:ph idx="1"/>
          </p:nvPr>
        </p:nvPicPr>
        <p:blipFill>
          <a:blip r:embed="rId3"/>
          <a:stretch>
            <a:fillRect/>
          </a:stretch>
        </p:blipFill>
        <p:spPr>
          <a:xfrm>
            <a:off x="628650" y="1733757"/>
            <a:ext cx="7886700" cy="2533236"/>
          </a:xfrm>
          <a:prstGeom prst="rect">
            <a:avLst/>
          </a:prstGeom>
        </p:spPr>
      </p:pic>
    </p:spTree>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4DC3C-4007-26FB-05AD-1D28538518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AF6C38-CE14-0B13-F5AD-B4E58A794643}"/>
              </a:ext>
            </a:extLst>
          </p:cNvPr>
          <p:cNvSpPr>
            <a:spLocks noGrp="1"/>
          </p:cNvSpPr>
          <p:nvPr>
            <p:ph type="title"/>
          </p:nvPr>
        </p:nvSpPr>
        <p:spPr/>
        <p:txBody>
          <a:bodyPr/>
          <a:lstStyle/>
          <a:p>
            <a:pPr marL="0" lvl="0" indent="0">
              <a:buNone/>
            </a:pPr>
            <a:r>
              <a:rPr lang="en-US" dirty="0"/>
              <a:t>More sophisticated state than Suricata</a:t>
            </a:r>
            <a:endParaRPr dirty="0"/>
          </a:p>
        </p:txBody>
      </p:sp>
      <p:sp>
        <p:nvSpPr>
          <p:cNvPr id="7" name="Content Placeholder 2">
            <a:extLst>
              <a:ext uri="{FF2B5EF4-FFF2-40B4-BE49-F238E27FC236}">
                <a16:creationId xmlns:a16="http://schemas.microsoft.com/office/drawing/2014/main" id="{1E544300-E480-B1E6-A58A-3FD6EB911276}"/>
              </a:ext>
            </a:extLst>
          </p:cNvPr>
          <p:cNvSpPr>
            <a:spLocks noGrp="1"/>
          </p:cNvSpPr>
          <p:nvPr>
            <p:ph idx="1"/>
          </p:nvPr>
        </p:nvSpPr>
        <p:spPr>
          <a:xfrm>
            <a:off x="628650" y="1369218"/>
            <a:ext cx="6728114" cy="3263504"/>
          </a:xfrm>
          <a:solidFill>
            <a:schemeClr val="tx1"/>
          </a:solidFill>
        </p:spPr>
        <p:txBody>
          <a:bodyPr>
            <a:normAutofit fontScale="85000" lnSpcReduction="20000"/>
          </a:bodyPr>
          <a:lstStyle/>
          <a:p>
            <a:pPr marL="0" indent="0">
              <a:buNone/>
            </a:pPr>
            <a:r>
              <a:rPr lang="en-US" sz="1800" dirty="0">
                <a:solidFill>
                  <a:schemeClr val="bg1"/>
                </a:solidFill>
                <a:latin typeface="Courier New" panose="02070309020205020404" pitchFamily="49" charset="0"/>
                <a:cs typeface="Courier New" panose="02070309020205020404" pitchFamily="49" charset="0"/>
              </a:rPr>
              <a:t># A table mapping IP addresses to a count of connections</a:t>
            </a:r>
          </a:p>
          <a:p>
            <a:pPr marL="0" indent="0">
              <a:buNone/>
            </a:pPr>
            <a:r>
              <a:rPr lang="en-US" sz="1800" dirty="0">
                <a:solidFill>
                  <a:schemeClr val="bg1"/>
                </a:solidFill>
                <a:latin typeface="Courier New" panose="02070309020205020404" pitchFamily="49" charset="0"/>
                <a:cs typeface="Courier New" panose="02070309020205020404" pitchFamily="49" charset="0"/>
              </a:rPr>
              <a:t>global </a:t>
            </a:r>
            <a:r>
              <a:rPr lang="en-US" sz="1800" dirty="0" err="1">
                <a:solidFill>
                  <a:schemeClr val="bg1"/>
                </a:solidFill>
                <a:latin typeface="Courier New" panose="02070309020205020404" pitchFamily="49" charset="0"/>
                <a:cs typeface="Courier New" panose="02070309020205020404" pitchFamily="49" charset="0"/>
              </a:rPr>
              <a:t>connection_counts</a:t>
            </a:r>
            <a:r>
              <a:rPr lang="en-US" sz="1800" dirty="0">
                <a:solidFill>
                  <a:schemeClr val="bg1"/>
                </a:solidFill>
                <a:latin typeface="Courier New" panose="02070309020205020404" pitchFamily="49" charset="0"/>
                <a:cs typeface="Courier New" panose="02070309020205020404" pitchFamily="49" charset="0"/>
              </a:rPr>
              <a:t>: table[</a:t>
            </a:r>
            <a:r>
              <a:rPr lang="en-US" sz="1800" dirty="0" err="1">
                <a:solidFill>
                  <a:schemeClr val="bg1"/>
                </a:solidFill>
                <a:latin typeface="Courier New" panose="02070309020205020404" pitchFamily="49" charset="0"/>
                <a:cs typeface="Courier New" panose="02070309020205020404" pitchFamily="49" charset="0"/>
              </a:rPr>
              <a:t>addr</a:t>
            </a:r>
            <a:r>
              <a:rPr lang="en-US" sz="1800" dirty="0">
                <a:solidFill>
                  <a:schemeClr val="bg1"/>
                </a:solidFill>
                <a:latin typeface="Courier New" panose="02070309020205020404" pitchFamily="49" charset="0"/>
                <a:cs typeface="Courier New" panose="02070309020205020404" pitchFamily="49" charset="0"/>
              </a:rPr>
              <a:t>] of count;</a:t>
            </a:r>
          </a:p>
          <a:p>
            <a:pPr marL="0" indent="0">
              <a:buNone/>
            </a:pPr>
            <a:endParaRPr lang="en-US" sz="1800" dirty="0">
              <a:solidFill>
                <a:schemeClr val="bg1"/>
              </a:solidFill>
              <a:latin typeface="Courier New" panose="02070309020205020404" pitchFamily="49" charset="0"/>
              <a:cs typeface="Courier New" panose="02070309020205020404" pitchFamily="49" charset="0"/>
            </a:endParaRPr>
          </a:p>
          <a:p>
            <a:pPr marL="0" indent="0">
              <a:buNone/>
            </a:pPr>
            <a:r>
              <a:rPr lang="en-US" sz="1800" dirty="0">
                <a:solidFill>
                  <a:schemeClr val="bg1"/>
                </a:solidFill>
                <a:latin typeface="Courier New" panose="02070309020205020404" pitchFamily="49" charset="0"/>
                <a:cs typeface="Courier New" panose="02070309020205020404" pitchFamily="49" charset="0"/>
              </a:rPr>
              <a:t>event </a:t>
            </a:r>
            <a:r>
              <a:rPr lang="en-US" sz="1800" dirty="0" err="1">
                <a:solidFill>
                  <a:schemeClr val="bg1"/>
                </a:solidFill>
                <a:latin typeface="Courier New" panose="02070309020205020404" pitchFamily="49" charset="0"/>
                <a:cs typeface="Courier New" panose="02070309020205020404" pitchFamily="49" charset="0"/>
              </a:rPr>
              <a:t>new_connection</a:t>
            </a:r>
            <a:r>
              <a:rPr lang="en-US" sz="1800" dirty="0">
                <a:solidFill>
                  <a:schemeClr val="bg1"/>
                </a:solidFill>
                <a:latin typeface="Courier New" panose="02070309020205020404" pitchFamily="49" charset="0"/>
                <a:cs typeface="Courier New" panose="02070309020205020404" pitchFamily="49" charset="0"/>
              </a:rPr>
              <a:t>(c: connection)</a:t>
            </a:r>
          </a:p>
          <a:p>
            <a:pPr marL="0" indent="0">
              <a:buNone/>
            </a:pPr>
            <a:r>
              <a:rPr lang="en-US" sz="1800" dirty="0">
                <a:solidFill>
                  <a:schemeClr val="bg1"/>
                </a:solidFill>
                <a:latin typeface="Courier New" panose="02070309020205020404" pitchFamily="49" charset="0"/>
                <a:cs typeface="Courier New" panose="02070309020205020404" pitchFamily="49" charset="0"/>
              </a:rPr>
              <a:t>    {</a:t>
            </a:r>
          </a:p>
          <a:p>
            <a:pPr marL="0" indent="0">
              <a:buNone/>
            </a:pPr>
            <a:r>
              <a:rPr lang="en-US" sz="1800" dirty="0">
                <a:solidFill>
                  <a:schemeClr val="bg1"/>
                </a:solidFill>
                <a:latin typeface="Courier New" panose="02070309020205020404" pitchFamily="49" charset="0"/>
                <a:cs typeface="Courier New" panose="02070309020205020404" pitchFamily="49" charset="0"/>
              </a:rPr>
              <a:t>    local </a:t>
            </a:r>
            <a:r>
              <a:rPr lang="en-US" sz="1800" dirty="0" err="1">
                <a:solidFill>
                  <a:schemeClr val="bg1"/>
                </a:solidFill>
                <a:latin typeface="Courier New" panose="02070309020205020404" pitchFamily="49" charset="0"/>
                <a:cs typeface="Courier New" panose="02070309020205020404" pitchFamily="49" charset="0"/>
              </a:rPr>
              <a:t>src</a:t>
            </a:r>
            <a:r>
              <a:rPr lang="en-US" sz="1800" dirty="0">
                <a:solidFill>
                  <a:schemeClr val="bg1"/>
                </a:solidFill>
                <a:latin typeface="Courier New" panose="02070309020205020404" pitchFamily="49" charset="0"/>
                <a:cs typeface="Courier New" panose="02070309020205020404" pitchFamily="49" charset="0"/>
              </a:rPr>
              <a:t> = </a:t>
            </a:r>
            <a:r>
              <a:rPr lang="en-US" sz="1800" dirty="0" err="1">
                <a:solidFill>
                  <a:schemeClr val="bg1"/>
                </a:solidFill>
                <a:latin typeface="Courier New" panose="02070309020205020404" pitchFamily="49" charset="0"/>
                <a:cs typeface="Courier New" panose="02070309020205020404" pitchFamily="49" charset="0"/>
              </a:rPr>
              <a:t>c$id$orig_h</a:t>
            </a:r>
            <a:r>
              <a:rPr lang="en-US" sz="1800" dirty="0">
                <a:solidFill>
                  <a:schemeClr val="bg1"/>
                </a:solidFill>
                <a:latin typeface="Courier New" panose="02070309020205020404" pitchFamily="49" charset="0"/>
                <a:cs typeface="Courier New" panose="02070309020205020404" pitchFamily="49" charset="0"/>
              </a:rPr>
              <a:t>;</a:t>
            </a:r>
          </a:p>
          <a:p>
            <a:pPr marL="0" indent="0">
              <a:buNone/>
            </a:pPr>
            <a:endParaRPr lang="en-US" sz="1800" dirty="0">
              <a:solidFill>
                <a:schemeClr val="bg1"/>
              </a:solidFill>
              <a:latin typeface="Courier New" panose="02070309020205020404" pitchFamily="49" charset="0"/>
              <a:cs typeface="Courier New" panose="02070309020205020404" pitchFamily="49" charset="0"/>
            </a:endParaRPr>
          </a:p>
          <a:p>
            <a:pPr marL="0" indent="0">
              <a:buNone/>
            </a:pPr>
            <a:r>
              <a:rPr lang="en-US" sz="1800" dirty="0">
                <a:solidFill>
                  <a:schemeClr val="bg1"/>
                </a:solidFill>
                <a:latin typeface="Courier New" panose="02070309020205020404" pitchFamily="49" charset="0"/>
                <a:cs typeface="Courier New" panose="02070309020205020404" pitchFamily="49" charset="0"/>
              </a:rPr>
              <a:t>    if ( </a:t>
            </a:r>
            <a:r>
              <a:rPr lang="en-US" sz="1800" dirty="0" err="1">
                <a:solidFill>
                  <a:schemeClr val="bg1"/>
                </a:solidFill>
                <a:latin typeface="Courier New" panose="02070309020205020404" pitchFamily="49" charset="0"/>
                <a:cs typeface="Courier New" panose="02070309020205020404" pitchFamily="49" charset="0"/>
              </a:rPr>
              <a:t>src</a:t>
            </a:r>
            <a:r>
              <a:rPr lang="en-US" sz="1800" dirty="0">
                <a:solidFill>
                  <a:schemeClr val="bg1"/>
                </a:solidFill>
                <a:latin typeface="Courier New" panose="02070309020205020404" pitchFamily="49" charset="0"/>
                <a:cs typeface="Courier New" panose="02070309020205020404" pitchFamily="49" charset="0"/>
              </a:rPr>
              <a:t> in </a:t>
            </a:r>
            <a:r>
              <a:rPr lang="en-US" sz="1800" dirty="0" err="1">
                <a:solidFill>
                  <a:schemeClr val="bg1"/>
                </a:solidFill>
                <a:latin typeface="Courier New" panose="02070309020205020404" pitchFamily="49" charset="0"/>
                <a:cs typeface="Courier New" panose="02070309020205020404" pitchFamily="49" charset="0"/>
              </a:rPr>
              <a:t>connection_counts</a:t>
            </a:r>
            <a:r>
              <a:rPr lang="en-US" sz="1800" dirty="0">
                <a:solidFill>
                  <a:schemeClr val="bg1"/>
                </a:solidFill>
                <a:latin typeface="Courier New" panose="02070309020205020404" pitchFamily="49" charset="0"/>
                <a:cs typeface="Courier New" panose="02070309020205020404" pitchFamily="49" charset="0"/>
              </a:rPr>
              <a:t> )</a:t>
            </a:r>
          </a:p>
          <a:p>
            <a:pPr marL="0" indent="0">
              <a:buNone/>
            </a:pPr>
            <a:r>
              <a:rPr lang="en-US" sz="1800" dirty="0">
                <a:solidFill>
                  <a:schemeClr val="bg1"/>
                </a:solidFill>
                <a:latin typeface="Courier New" panose="02070309020205020404" pitchFamily="49" charset="0"/>
                <a:cs typeface="Courier New" panose="02070309020205020404" pitchFamily="49" charset="0"/>
              </a:rPr>
              <a:t>        </a:t>
            </a:r>
            <a:r>
              <a:rPr lang="en-US" sz="1800" dirty="0" err="1">
                <a:solidFill>
                  <a:schemeClr val="bg1"/>
                </a:solidFill>
                <a:latin typeface="Courier New" panose="02070309020205020404" pitchFamily="49" charset="0"/>
                <a:cs typeface="Courier New" panose="02070309020205020404" pitchFamily="49" charset="0"/>
              </a:rPr>
              <a:t>connection_counts</a:t>
            </a:r>
            <a:r>
              <a:rPr lang="en-US" sz="1800" dirty="0">
                <a:solidFill>
                  <a:schemeClr val="bg1"/>
                </a:solidFill>
                <a:latin typeface="Courier New" panose="02070309020205020404" pitchFamily="49" charset="0"/>
                <a:cs typeface="Courier New" panose="02070309020205020404" pitchFamily="49" charset="0"/>
              </a:rPr>
              <a:t>[</a:t>
            </a:r>
            <a:r>
              <a:rPr lang="en-US" sz="1800" dirty="0" err="1">
                <a:solidFill>
                  <a:schemeClr val="bg1"/>
                </a:solidFill>
                <a:latin typeface="Courier New" panose="02070309020205020404" pitchFamily="49" charset="0"/>
                <a:cs typeface="Courier New" panose="02070309020205020404" pitchFamily="49" charset="0"/>
              </a:rPr>
              <a:t>src</a:t>
            </a:r>
            <a:r>
              <a:rPr lang="en-US" sz="1800" dirty="0">
                <a:solidFill>
                  <a:schemeClr val="bg1"/>
                </a:solidFill>
                <a:latin typeface="Courier New" panose="02070309020205020404" pitchFamily="49" charset="0"/>
                <a:cs typeface="Courier New" panose="02070309020205020404" pitchFamily="49" charset="0"/>
              </a:rPr>
              <a:t>] += 1;</a:t>
            </a:r>
          </a:p>
          <a:p>
            <a:pPr marL="0" indent="0">
              <a:buNone/>
            </a:pPr>
            <a:r>
              <a:rPr lang="en-US" sz="1800" dirty="0">
                <a:solidFill>
                  <a:schemeClr val="bg1"/>
                </a:solidFill>
                <a:latin typeface="Courier New" panose="02070309020205020404" pitchFamily="49" charset="0"/>
                <a:cs typeface="Courier New" panose="02070309020205020404" pitchFamily="49" charset="0"/>
              </a:rPr>
              <a:t>    else</a:t>
            </a:r>
          </a:p>
          <a:p>
            <a:pPr marL="0" indent="0">
              <a:buNone/>
            </a:pPr>
            <a:r>
              <a:rPr lang="en-US" sz="1800" dirty="0">
                <a:solidFill>
                  <a:schemeClr val="bg1"/>
                </a:solidFill>
                <a:latin typeface="Courier New" panose="02070309020205020404" pitchFamily="49" charset="0"/>
                <a:cs typeface="Courier New" panose="02070309020205020404" pitchFamily="49" charset="0"/>
              </a:rPr>
              <a:t>        </a:t>
            </a:r>
            <a:r>
              <a:rPr lang="en-US" sz="1800" dirty="0" err="1">
                <a:solidFill>
                  <a:schemeClr val="bg1"/>
                </a:solidFill>
                <a:latin typeface="Courier New" panose="02070309020205020404" pitchFamily="49" charset="0"/>
                <a:cs typeface="Courier New" panose="02070309020205020404" pitchFamily="49" charset="0"/>
              </a:rPr>
              <a:t>connection_counts</a:t>
            </a:r>
            <a:r>
              <a:rPr lang="en-US" sz="1800" dirty="0">
                <a:solidFill>
                  <a:schemeClr val="bg1"/>
                </a:solidFill>
                <a:latin typeface="Courier New" panose="02070309020205020404" pitchFamily="49" charset="0"/>
                <a:cs typeface="Courier New" panose="02070309020205020404" pitchFamily="49" charset="0"/>
              </a:rPr>
              <a:t>[</a:t>
            </a:r>
            <a:r>
              <a:rPr lang="en-US" sz="1800" dirty="0" err="1">
                <a:solidFill>
                  <a:schemeClr val="bg1"/>
                </a:solidFill>
                <a:latin typeface="Courier New" panose="02070309020205020404" pitchFamily="49" charset="0"/>
                <a:cs typeface="Courier New" panose="02070309020205020404" pitchFamily="49" charset="0"/>
              </a:rPr>
              <a:t>src</a:t>
            </a:r>
            <a:r>
              <a:rPr lang="en-US" sz="1800" dirty="0">
                <a:solidFill>
                  <a:schemeClr val="bg1"/>
                </a:solidFill>
                <a:latin typeface="Courier New" panose="02070309020205020404" pitchFamily="49" charset="0"/>
                <a:cs typeface="Courier New" panose="02070309020205020404" pitchFamily="49" charset="0"/>
              </a:rPr>
              <a:t>] = 1;</a:t>
            </a:r>
          </a:p>
          <a:p>
            <a:pPr marL="0" indent="0">
              <a:buNone/>
            </a:pPr>
            <a:r>
              <a:rPr lang="en-US" sz="1800" dirty="0">
                <a:solidFill>
                  <a:schemeClr val="bg1"/>
                </a:solidFill>
                <a:latin typeface="Courier New" panose="02070309020205020404" pitchFamily="49" charset="0"/>
                <a:cs typeface="Courier New" panose="02070309020205020404" pitchFamily="49" charset="0"/>
              </a:rPr>
              <a:t>    }</a:t>
            </a:r>
          </a:p>
        </p:txBody>
      </p:sp>
      <p:sp>
        <p:nvSpPr>
          <p:cNvPr id="9" name="Cloud 8">
            <a:extLst>
              <a:ext uri="{FF2B5EF4-FFF2-40B4-BE49-F238E27FC236}">
                <a16:creationId xmlns:a16="http://schemas.microsoft.com/office/drawing/2014/main" id="{A06E82A7-6CB6-C12A-385C-C2246FDBE290}"/>
              </a:ext>
            </a:extLst>
          </p:cNvPr>
          <p:cNvSpPr/>
          <p:nvPr/>
        </p:nvSpPr>
        <p:spPr>
          <a:xfrm>
            <a:off x="6525492" y="2356733"/>
            <a:ext cx="2161308" cy="128847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Also supports: sets, records</a:t>
            </a:r>
          </a:p>
        </p:txBody>
      </p:sp>
    </p:spTree>
    <p:extLst>
      <p:ext uri="{BB962C8B-B14F-4D97-AF65-F5344CB8AC3E}">
        <p14:creationId xmlns:p14="http://schemas.microsoft.com/office/powerpoint/2010/main" val="18514220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6703C9-B20F-6EF2-90A6-1F6CCC7CFBC6}"/>
              </a:ext>
            </a:extLst>
          </p:cNvPr>
          <p:cNvSpPr>
            <a:spLocks noGrp="1"/>
          </p:cNvSpPr>
          <p:nvPr>
            <p:ph type="title"/>
          </p:nvPr>
        </p:nvSpPr>
        <p:spPr/>
        <p:txBody>
          <a:bodyPr>
            <a:normAutofit/>
          </a:bodyPr>
          <a:lstStyle/>
          <a:p>
            <a:r>
              <a:rPr lang="en-US" dirty="0"/>
              <a:t>Many built-in event types</a:t>
            </a:r>
          </a:p>
        </p:txBody>
      </p:sp>
      <p:sp>
        <p:nvSpPr>
          <p:cNvPr id="7" name="Content Placeholder 6">
            <a:extLst>
              <a:ext uri="{FF2B5EF4-FFF2-40B4-BE49-F238E27FC236}">
                <a16:creationId xmlns:a16="http://schemas.microsoft.com/office/drawing/2014/main" id="{3A67B792-D942-838C-75B3-0E38AEF46074}"/>
              </a:ext>
            </a:extLst>
          </p:cNvPr>
          <p:cNvSpPr>
            <a:spLocks noGrp="1"/>
          </p:cNvSpPr>
          <p:nvPr>
            <p:ph sz="half" idx="1"/>
          </p:nvPr>
        </p:nvSpPr>
        <p:spPr/>
        <p:txBody>
          <a:bodyPr>
            <a:normAutofit fontScale="77500" lnSpcReduction="20000"/>
          </a:bodyPr>
          <a:lstStyle/>
          <a:p>
            <a:pPr marL="0" indent="0">
              <a:buNone/>
            </a:pPr>
            <a:r>
              <a:rPr lang="en-US" b="1" u="sng" dirty="0"/>
              <a:t>Connection lifecycle</a:t>
            </a:r>
            <a:endParaRPr lang="en-US" u="sng" dirty="0"/>
          </a:p>
          <a:p>
            <a:r>
              <a:rPr lang="en-US" sz="1900" b="1" dirty="0" err="1">
                <a:latin typeface="Courier New" panose="02070309020205020404" pitchFamily="49" charset="0"/>
                <a:cs typeface="Courier New" panose="02070309020205020404" pitchFamily="49" charset="0"/>
              </a:rPr>
              <a:t>new_connection</a:t>
            </a:r>
            <a:r>
              <a:rPr lang="en-US" sz="1900" b="1" dirty="0">
                <a:latin typeface="Courier New" panose="02070309020205020404" pitchFamily="49" charset="0"/>
                <a:cs typeface="Courier New" panose="02070309020205020404" pitchFamily="49" charset="0"/>
              </a:rPr>
              <a:t>(c: connection)</a:t>
            </a:r>
            <a:r>
              <a:rPr lang="en-US" b="1" dirty="0"/>
              <a:t> </a:t>
            </a:r>
            <a:r>
              <a:rPr lang="en-US" dirty="0">
                <a:solidFill>
                  <a:schemeClr val="accent6">
                    <a:lumMod val="60000"/>
                    <a:lumOff val="40000"/>
                  </a:schemeClr>
                </a:solidFill>
              </a:rPr>
              <a:t>— </a:t>
            </a:r>
            <a:r>
              <a:rPr lang="en-US" dirty="0">
                <a:solidFill>
                  <a:schemeClr val="accent5">
                    <a:lumMod val="40000"/>
                    <a:lumOff val="60000"/>
                  </a:schemeClr>
                </a:solidFill>
              </a:rPr>
              <a:t>fires when any new connection is first seen</a:t>
            </a:r>
          </a:p>
          <a:p>
            <a:r>
              <a:rPr lang="en-US" sz="1900" b="1" dirty="0" err="1">
                <a:latin typeface="Courier New" panose="02070309020205020404" pitchFamily="49" charset="0"/>
                <a:cs typeface="Courier New" panose="02070309020205020404" pitchFamily="49" charset="0"/>
              </a:rPr>
              <a:t>connection_established</a:t>
            </a:r>
            <a:r>
              <a:rPr lang="en-US" sz="1900" b="1" dirty="0">
                <a:latin typeface="Courier New" panose="02070309020205020404" pitchFamily="49" charset="0"/>
                <a:cs typeface="Courier New" panose="02070309020205020404" pitchFamily="49" charset="0"/>
              </a:rPr>
              <a:t>(c: connection) </a:t>
            </a:r>
            <a:r>
              <a:rPr lang="en-US" dirty="0"/>
              <a:t>— </a:t>
            </a:r>
            <a:r>
              <a:rPr lang="en-US" dirty="0">
                <a:solidFill>
                  <a:schemeClr val="accent5">
                    <a:lumMod val="40000"/>
                    <a:lumOff val="60000"/>
                  </a:schemeClr>
                </a:solidFill>
              </a:rPr>
              <a:t>TCP handshake completed</a:t>
            </a:r>
          </a:p>
          <a:p>
            <a:r>
              <a:rPr lang="en-US" sz="1900" b="1" dirty="0" err="1">
                <a:latin typeface="Courier New" panose="02070309020205020404" pitchFamily="49" charset="0"/>
                <a:cs typeface="Courier New" panose="02070309020205020404" pitchFamily="49" charset="0"/>
              </a:rPr>
              <a:t>connection_finished</a:t>
            </a:r>
            <a:r>
              <a:rPr lang="en-US" sz="1900" b="1" dirty="0">
                <a:latin typeface="Courier New" panose="02070309020205020404" pitchFamily="49" charset="0"/>
                <a:cs typeface="Courier New" panose="02070309020205020404" pitchFamily="49" charset="0"/>
              </a:rPr>
              <a:t>(c: connection) </a:t>
            </a:r>
            <a:r>
              <a:rPr lang="en-US" dirty="0"/>
              <a:t>— </a:t>
            </a:r>
            <a:r>
              <a:rPr lang="en-US" dirty="0">
                <a:solidFill>
                  <a:schemeClr val="accent5">
                    <a:lumMod val="40000"/>
                    <a:lumOff val="60000"/>
                  </a:schemeClr>
                </a:solidFill>
              </a:rPr>
              <a:t>connection closed cleanly</a:t>
            </a:r>
          </a:p>
          <a:p>
            <a:r>
              <a:rPr lang="en-US" sz="1900" b="1" dirty="0" err="1">
                <a:latin typeface="Courier New" panose="02070309020205020404" pitchFamily="49" charset="0"/>
                <a:cs typeface="Courier New" panose="02070309020205020404" pitchFamily="49" charset="0"/>
              </a:rPr>
              <a:t>connection_rejected</a:t>
            </a:r>
            <a:r>
              <a:rPr lang="en-US" sz="1900" b="1" dirty="0">
                <a:latin typeface="Courier New" panose="02070309020205020404" pitchFamily="49" charset="0"/>
                <a:cs typeface="Courier New" panose="02070309020205020404" pitchFamily="49" charset="0"/>
              </a:rPr>
              <a:t>(c: connection) </a:t>
            </a:r>
            <a:r>
              <a:rPr lang="en-US" dirty="0"/>
              <a:t>— </a:t>
            </a:r>
            <a:r>
              <a:rPr lang="en-US" dirty="0">
                <a:solidFill>
                  <a:schemeClr val="accent5">
                    <a:lumMod val="40000"/>
                    <a:lumOff val="60000"/>
                  </a:schemeClr>
                </a:solidFill>
              </a:rPr>
              <a:t>RST received</a:t>
            </a:r>
          </a:p>
          <a:p>
            <a:r>
              <a:rPr lang="en-US" sz="1900" b="1" dirty="0" err="1">
                <a:latin typeface="Courier New" panose="02070309020205020404" pitchFamily="49" charset="0"/>
                <a:cs typeface="Courier New" panose="02070309020205020404" pitchFamily="49" charset="0"/>
              </a:rPr>
              <a:t>connection_timeout</a:t>
            </a:r>
            <a:r>
              <a:rPr lang="en-US" sz="1900" b="1" dirty="0">
                <a:latin typeface="Courier New" panose="02070309020205020404" pitchFamily="49" charset="0"/>
                <a:cs typeface="Courier New" panose="02070309020205020404" pitchFamily="49" charset="0"/>
              </a:rPr>
              <a:t>(c: connection) </a:t>
            </a:r>
            <a:r>
              <a:rPr lang="en-US" dirty="0"/>
              <a:t>— </a:t>
            </a:r>
            <a:r>
              <a:rPr lang="en-US" dirty="0">
                <a:solidFill>
                  <a:schemeClr val="accent5">
                    <a:lumMod val="40000"/>
                    <a:lumOff val="60000"/>
                  </a:schemeClr>
                </a:solidFill>
              </a:rPr>
              <a:t>connection expired without closing</a:t>
            </a:r>
          </a:p>
          <a:p>
            <a:pPr marL="0" indent="0">
              <a:buNone/>
            </a:pPr>
            <a:endParaRPr lang="en-US" dirty="0"/>
          </a:p>
        </p:txBody>
      </p:sp>
      <p:sp>
        <p:nvSpPr>
          <p:cNvPr id="8" name="Content Placeholder 7">
            <a:extLst>
              <a:ext uri="{FF2B5EF4-FFF2-40B4-BE49-F238E27FC236}">
                <a16:creationId xmlns:a16="http://schemas.microsoft.com/office/drawing/2014/main" id="{D832603C-3879-460E-6A1A-C05E6AAC7961}"/>
              </a:ext>
            </a:extLst>
          </p:cNvPr>
          <p:cNvSpPr>
            <a:spLocks noGrp="1"/>
          </p:cNvSpPr>
          <p:nvPr>
            <p:ph sz="half" idx="2"/>
          </p:nvPr>
        </p:nvSpPr>
        <p:spPr>
          <a:xfrm>
            <a:off x="4629150" y="1369218"/>
            <a:ext cx="3886200" cy="3500438"/>
          </a:xfrm>
        </p:spPr>
        <p:txBody>
          <a:bodyPr>
            <a:normAutofit fontScale="77500" lnSpcReduction="20000"/>
          </a:bodyPr>
          <a:lstStyle/>
          <a:p>
            <a:pPr marL="0" indent="0">
              <a:buNone/>
            </a:pPr>
            <a:r>
              <a:rPr lang="en-US" b="1" u="sng" dirty="0"/>
              <a:t>DNS</a:t>
            </a:r>
            <a:endParaRPr lang="en-US" u="sng" dirty="0"/>
          </a:p>
          <a:p>
            <a:r>
              <a:rPr lang="en-US" sz="1900" b="1" dirty="0" err="1">
                <a:latin typeface="Courier New" panose="02070309020205020404" pitchFamily="49" charset="0"/>
                <a:cs typeface="Courier New" panose="02070309020205020404" pitchFamily="49" charset="0"/>
              </a:rPr>
              <a:t>dns_request</a:t>
            </a:r>
            <a:r>
              <a:rPr lang="en-US" sz="1900" b="1" dirty="0">
                <a:latin typeface="Courier New" panose="02070309020205020404" pitchFamily="49" charset="0"/>
                <a:cs typeface="Courier New" panose="02070309020205020404" pitchFamily="49" charset="0"/>
              </a:rPr>
              <a:t>(c, msg, query, </a:t>
            </a:r>
            <a:r>
              <a:rPr lang="en-US" sz="1900" b="1" dirty="0" err="1">
                <a:latin typeface="Courier New" panose="02070309020205020404" pitchFamily="49" charset="0"/>
                <a:cs typeface="Courier New" panose="02070309020205020404" pitchFamily="49" charset="0"/>
              </a:rPr>
              <a:t>qtype</a:t>
            </a:r>
            <a:r>
              <a:rPr lang="en-US" sz="1900" b="1" dirty="0">
                <a:latin typeface="Courier New" panose="02070309020205020404" pitchFamily="49" charset="0"/>
                <a:cs typeface="Courier New" panose="02070309020205020404" pitchFamily="49" charset="0"/>
              </a:rPr>
              <a:t>, </a:t>
            </a:r>
            <a:r>
              <a:rPr lang="en-US" sz="1900" b="1" dirty="0" err="1">
                <a:latin typeface="Courier New" panose="02070309020205020404" pitchFamily="49" charset="0"/>
                <a:cs typeface="Courier New" panose="02070309020205020404" pitchFamily="49" charset="0"/>
              </a:rPr>
              <a:t>qclass</a:t>
            </a:r>
            <a:r>
              <a:rPr lang="en-US" sz="1900" b="1" dirty="0">
                <a:latin typeface="Courier New" panose="02070309020205020404" pitchFamily="49" charset="0"/>
                <a:cs typeface="Courier New" panose="02070309020205020404" pitchFamily="49" charset="0"/>
              </a:rPr>
              <a:t>) </a:t>
            </a:r>
            <a:r>
              <a:rPr lang="en-US" dirty="0"/>
              <a:t>— </a:t>
            </a:r>
            <a:r>
              <a:rPr lang="en-US" dirty="0">
                <a:solidFill>
                  <a:schemeClr val="accent5">
                    <a:lumMod val="40000"/>
                    <a:lumOff val="60000"/>
                  </a:schemeClr>
                </a:solidFill>
              </a:rPr>
              <a:t>any DNS query</a:t>
            </a:r>
          </a:p>
          <a:p>
            <a:r>
              <a:rPr lang="en-US" sz="1900" b="1" dirty="0" err="1">
                <a:latin typeface="Courier New" panose="02070309020205020404" pitchFamily="49" charset="0"/>
                <a:cs typeface="Courier New" panose="02070309020205020404" pitchFamily="49" charset="0"/>
              </a:rPr>
              <a:t>dns_A_reply</a:t>
            </a:r>
            <a:r>
              <a:rPr lang="en-US" sz="1900" b="1" dirty="0">
                <a:latin typeface="Courier New" panose="02070309020205020404" pitchFamily="49" charset="0"/>
                <a:cs typeface="Courier New" panose="02070309020205020404" pitchFamily="49" charset="0"/>
              </a:rPr>
              <a:t>(c, msg, </a:t>
            </a:r>
            <a:r>
              <a:rPr lang="en-US" sz="1900" b="1" dirty="0" err="1">
                <a:latin typeface="Courier New" panose="02070309020205020404" pitchFamily="49" charset="0"/>
                <a:cs typeface="Courier New" panose="02070309020205020404" pitchFamily="49" charset="0"/>
              </a:rPr>
              <a:t>ans</a:t>
            </a:r>
            <a:r>
              <a:rPr lang="en-US" sz="1900" b="1" dirty="0">
                <a:latin typeface="Courier New" panose="02070309020205020404" pitchFamily="49" charset="0"/>
                <a:cs typeface="Courier New" panose="02070309020205020404" pitchFamily="49" charset="0"/>
              </a:rPr>
              <a:t>) </a:t>
            </a:r>
            <a:r>
              <a:rPr lang="en-US" dirty="0">
                <a:solidFill>
                  <a:schemeClr val="accent5">
                    <a:lumMod val="40000"/>
                    <a:lumOff val="60000"/>
                  </a:schemeClr>
                </a:solidFill>
              </a:rPr>
              <a:t>— A record response specifically</a:t>
            </a:r>
          </a:p>
          <a:p>
            <a:r>
              <a:rPr lang="en-US" sz="1900" b="1" dirty="0" err="1">
                <a:latin typeface="Courier New" panose="02070309020205020404" pitchFamily="49" charset="0"/>
                <a:cs typeface="Courier New" panose="02070309020205020404" pitchFamily="49" charset="0"/>
              </a:rPr>
              <a:t>dns_AAAA_reply</a:t>
            </a:r>
            <a:r>
              <a:rPr lang="en-US" sz="1900" b="1" dirty="0">
                <a:latin typeface="Courier New" panose="02070309020205020404" pitchFamily="49" charset="0"/>
                <a:cs typeface="Courier New" panose="02070309020205020404" pitchFamily="49" charset="0"/>
              </a:rPr>
              <a:t>(...), </a:t>
            </a:r>
            <a:r>
              <a:rPr lang="en-US" sz="1900" b="1" dirty="0" err="1">
                <a:latin typeface="Courier New" panose="02070309020205020404" pitchFamily="49" charset="0"/>
                <a:cs typeface="Courier New" panose="02070309020205020404" pitchFamily="49" charset="0"/>
              </a:rPr>
              <a:t>dns_MX_reply</a:t>
            </a:r>
            <a:r>
              <a:rPr lang="en-US" sz="1900" b="1" dirty="0">
                <a:latin typeface="Courier New" panose="02070309020205020404" pitchFamily="49" charset="0"/>
                <a:cs typeface="Courier New" panose="02070309020205020404" pitchFamily="49" charset="0"/>
              </a:rPr>
              <a:t>(...), </a:t>
            </a:r>
            <a:r>
              <a:rPr lang="en-US" sz="1900" b="1" dirty="0" err="1">
                <a:latin typeface="Courier New" panose="02070309020205020404" pitchFamily="49" charset="0"/>
                <a:cs typeface="Courier New" panose="02070309020205020404" pitchFamily="49" charset="0"/>
              </a:rPr>
              <a:t>dns_TXT_reply</a:t>
            </a:r>
            <a:r>
              <a:rPr lang="en-US" sz="1900" b="1" dirty="0">
                <a:latin typeface="Courier New" panose="02070309020205020404" pitchFamily="49" charset="0"/>
                <a:cs typeface="Courier New" panose="02070309020205020404" pitchFamily="49" charset="0"/>
              </a:rPr>
              <a:t>(...) </a:t>
            </a:r>
            <a:r>
              <a:rPr lang="en-US" dirty="0"/>
              <a:t>— </a:t>
            </a:r>
            <a:r>
              <a:rPr lang="en-US" dirty="0">
                <a:solidFill>
                  <a:schemeClr val="accent5">
                    <a:lumMod val="40000"/>
                    <a:lumOff val="60000"/>
                  </a:schemeClr>
                </a:solidFill>
              </a:rPr>
              <a:t>per record type</a:t>
            </a:r>
          </a:p>
          <a:p>
            <a:pPr marL="0" indent="0">
              <a:buNone/>
            </a:pPr>
            <a:endParaRPr lang="en-US" sz="1000" b="1" u="sng" dirty="0"/>
          </a:p>
          <a:p>
            <a:pPr marL="0" indent="0">
              <a:buNone/>
            </a:pPr>
            <a:r>
              <a:rPr lang="en-US" b="1" u="sng" dirty="0"/>
              <a:t>TLS/SSL</a:t>
            </a:r>
            <a:endParaRPr lang="en-US" u="sng" dirty="0"/>
          </a:p>
          <a:p>
            <a:r>
              <a:rPr lang="en-US" sz="1900" b="1" dirty="0" err="1">
                <a:latin typeface="Courier New" panose="02070309020205020404" pitchFamily="49" charset="0"/>
                <a:cs typeface="Courier New" panose="02070309020205020404" pitchFamily="49" charset="0"/>
              </a:rPr>
              <a:t>ssl_client_hello</a:t>
            </a:r>
            <a:r>
              <a:rPr lang="en-US" sz="1900" b="1" dirty="0">
                <a:latin typeface="Courier New" panose="02070309020205020404" pitchFamily="49" charset="0"/>
                <a:cs typeface="Courier New" panose="02070309020205020404" pitchFamily="49" charset="0"/>
              </a:rPr>
              <a:t>(</a:t>
            </a:r>
            <a:r>
              <a:rPr lang="en-US" sz="1900" b="1" dirty="0">
                <a:latin typeface="Calibri" panose="020F0502020204030204" pitchFamily="34" charset="0"/>
                <a:cs typeface="Calibri" panose="020F0502020204030204" pitchFamily="34" charset="0"/>
              </a:rPr>
              <a:t>...</a:t>
            </a:r>
            <a:r>
              <a:rPr lang="en-US" sz="1900" b="1" dirty="0">
                <a:latin typeface="Courier New" panose="02070309020205020404" pitchFamily="49" charset="0"/>
                <a:cs typeface="Courier New" panose="02070309020205020404" pitchFamily="49" charset="0"/>
              </a:rPr>
              <a:t>), </a:t>
            </a:r>
            <a:r>
              <a:rPr lang="en-US" sz="1900" b="1" dirty="0" err="1">
                <a:latin typeface="Courier New" panose="02070309020205020404" pitchFamily="49" charset="0"/>
                <a:cs typeface="Courier New" panose="02070309020205020404" pitchFamily="49" charset="0"/>
              </a:rPr>
              <a:t>ssl_server_hello</a:t>
            </a:r>
            <a:r>
              <a:rPr lang="en-US" sz="1900" b="1" dirty="0">
                <a:latin typeface="Courier New" panose="02070309020205020404" pitchFamily="49" charset="0"/>
                <a:cs typeface="Courier New" panose="02070309020205020404" pitchFamily="49" charset="0"/>
              </a:rPr>
              <a:t>(</a:t>
            </a:r>
            <a:r>
              <a:rPr lang="en-US" sz="1900" b="1" dirty="0">
                <a:latin typeface="Calibri" panose="020F0502020204030204" pitchFamily="34" charset="0"/>
                <a:cs typeface="Calibri" panose="020F0502020204030204" pitchFamily="34" charset="0"/>
              </a:rPr>
              <a:t>...</a:t>
            </a:r>
            <a:r>
              <a:rPr lang="en-US" sz="1900" b="1" dirty="0">
                <a:latin typeface="Courier New" panose="02070309020205020404" pitchFamily="49" charset="0"/>
                <a:cs typeface="Courier New" panose="02070309020205020404" pitchFamily="49" charset="0"/>
              </a:rPr>
              <a:t>)</a:t>
            </a:r>
          </a:p>
          <a:p>
            <a:r>
              <a:rPr lang="en-US" sz="1900" b="1" dirty="0">
                <a:latin typeface="Courier New" panose="02070309020205020404" pitchFamily="49" charset="0"/>
                <a:cs typeface="Courier New" panose="02070309020205020404" pitchFamily="49" charset="0"/>
              </a:rPr>
              <a:t>x509_certificate(f, cert, chain) </a:t>
            </a:r>
            <a:r>
              <a:rPr lang="en-US" dirty="0"/>
              <a:t>— </a:t>
            </a:r>
            <a:r>
              <a:rPr lang="en-US" dirty="0">
                <a:solidFill>
                  <a:schemeClr val="accent5">
                    <a:lumMod val="40000"/>
                    <a:lumOff val="60000"/>
                  </a:schemeClr>
                </a:solidFill>
              </a:rPr>
              <a:t>certificate observed</a:t>
            </a:r>
          </a:p>
        </p:txBody>
      </p:sp>
      <p:sp>
        <p:nvSpPr>
          <p:cNvPr id="9" name="Rectangular Callout 8">
            <a:extLst>
              <a:ext uri="{FF2B5EF4-FFF2-40B4-BE49-F238E27FC236}">
                <a16:creationId xmlns:a16="http://schemas.microsoft.com/office/drawing/2014/main" id="{48CAD5E8-F246-2C2E-B653-345A7C3985CA}"/>
              </a:ext>
            </a:extLst>
          </p:cNvPr>
          <p:cNvSpPr/>
          <p:nvPr/>
        </p:nvSpPr>
        <p:spPr>
          <a:xfrm>
            <a:off x="2588635" y="4632722"/>
            <a:ext cx="3966731" cy="411632"/>
          </a:xfrm>
          <a:prstGeom prst="wedgeRectCallout">
            <a:avLst>
              <a:gd name="adj1" fmla="val -38118"/>
              <a:gd name="adj2" fmla="val -29043"/>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b="1" dirty="0"/>
              <a:t>Define your own starting from these</a:t>
            </a:r>
            <a:endParaRPr lang="en-US" dirty="0"/>
          </a:p>
        </p:txBody>
      </p:sp>
    </p:spTree>
    <p:extLst>
      <p:ext uri="{BB962C8B-B14F-4D97-AF65-F5344CB8AC3E}">
        <p14:creationId xmlns:p14="http://schemas.microsoft.com/office/powerpoint/2010/main" val="308432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Running Zeek</a:t>
            </a:r>
          </a:p>
        </p:txBody>
      </p:sp>
      <p:sp>
        <p:nvSpPr>
          <p:cNvPr id="3" name="Content Placeholder 2"/>
          <p:cNvSpPr>
            <a:spLocks noGrp="1"/>
          </p:cNvSpPr>
          <p:nvPr>
            <p:ph idx="1"/>
          </p:nvPr>
        </p:nvSpPr>
        <p:spPr/>
        <p:txBody>
          <a:bodyPr>
            <a:normAutofit fontScale="92500"/>
          </a:bodyPr>
          <a:lstStyle/>
          <a:p>
            <a:pPr lvl="0" indent="0">
              <a:buNone/>
            </a:pPr>
            <a:r>
              <a:rPr i="1" dirty="0">
                <a:solidFill>
                  <a:srgbClr val="60A0B0"/>
                </a:solidFill>
                <a:latin typeface="Courier"/>
              </a:rPr>
              <a:t># Analyze a PCAP file (logs in</a:t>
            </a:r>
            <a:r>
              <a:rPr lang="en-US" i="1" dirty="0">
                <a:solidFill>
                  <a:srgbClr val="60A0B0"/>
                </a:solidFill>
                <a:latin typeface="Courier"/>
              </a:rPr>
              <a:t>to</a:t>
            </a:r>
            <a:r>
              <a:rPr i="1" dirty="0">
                <a:solidFill>
                  <a:srgbClr val="60A0B0"/>
                </a:solidFill>
                <a:latin typeface="Courier"/>
              </a:rPr>
              <a:t> current directory)</a:t>
            </a:r>
            <a:br>
              <a:rPr dirty="0"/>
            </a:br>
            <a:r>
              <a:rPr dirty="0" err="1">
                <a:latin typeface="Courier"/>
              </a:rPr>
              <a:t>zeek</a:t>
            </a:r>
            <a:r>
              <a:rPr dirty="0">
                <a:latin typeface="Courier"/>
              </a:rPr>
              <a:t> </a:t>
            </a:r>
            <a:r>
              <a:rPr dirty="0">
                <a:solidFill>
                  <a:srgbClr val="7D9029"/>
                </a:solidFill>
                <a:latin typeface="Courier"/>
              </a:rPr>
              <a:t>-r</a:t>
            </a:r>
            <a:r>
              <a:rPr dirty="0">
                <a:latin typeface="Courier"/>
              </a:rPr>
              <a:t> </a:t>
            </a:r>
            <a:r>
              <a:rPr dirty="0" err="1">
                <a:latin typeface="Courier"/>
              </a:rPr>
              <a:t>capture.pcap</a:t>
            </a:r>
            <a:br>
              <a:rPr dirty="0"/>
            </a:br>
            <a:br>
              <a:rPr dirty="0"/>
            </a:br>
            <a:r>
              <a:rPr i="1" dirty="0">
                <a:solidFill>
                  <a:srgbClr val="60A0B0"/>
                </a:solidFill>
                <a:latin typeface="Courier"/>
              </a:rPr>
              <a:t># Live capture on an interface</a:t>
            </a:r>
            <a:br>
              <a:rPr dirty="0"/>
            </a:br>
            <a:r>
              <a:rPr dirty="0" err="1">
                <a:latin typeface="Courier"/>
              </a:rPr>
              <a:t>zeek</a:t>
            </a:r>
            <a:r>
              <a:rPr dirty="0">
                <a:latin typeface="Courier"/>
              </a:rPr>
              <a:t> </a:t>
            </a:r>
            <a:r>
              <a:rPr dirty="0">
                <a:solidFill>
                  <a:srgbClr val="7D9029"/>
                </a:solidFill>
                <a:latin typeface="Courier"/>
              </a:rPr>
              <a:t>-</a:t>
            </a:r>
            <a:r>
              <a:rPr dirty="0" err="1">
                <a:solidFill>
                  <a:srgbClr val="7D9029"/>
                </a:solidFill>
                <a:latin typeface="Courier"/>
              </a:rPr>
              <a:t>i</a:t>
            </a:r>
            <a:r>
              <a:rPr dirty="0">
                <a:latin typeface="Courier"/>
              </a:rPr>
              <a:t> eth0</a:t>
            </a:r>
            <a:br>
              <a:rPr dirty="0"/>
            </a:br>
            <a:br>
              <a:rPr dirty="0"/>
            </a:br>
            <a:r>
              <a:rPr i="1" dirty="0">
                <a:solidFill>
                  <a:srgbClr val="60A0B0"/>
                </a:solidFill>
                <a:latin typeface="Courier"/>
              </a:rPr>
              <a:t># Enable JSON output</a:t>
            </a:r>
            <a:br>
              <a:rPr dirty="0"/>
            </a:br>
            <a:r>
              <a:rPr dirty="0" err="1">
                <a:latin typeface="Courier"/>
              </a:rPr>
              <a:t>zeek</a:t>
            </a:r>
            <a:r>
              <a:rPr dirty="0">
                <a:latin typeface="Courier"/>
              </a:rPr>
              <a:t> </a:t>
            </a:r>
            <a:r>
              <a:rPr dirty="0">
                <a:solidFill>
                  <a:srgbClr val="7D9029"/>
                </a:solidFill>
                <a:latin typeface="Courier"/>
              </a:rPr>
              <a:t>-r</a:t>
            </a:r>
            <a:r>
              <a:rPr dirty="0">
                <a:latin typeface="Courier"/>
              </a:rPr>
              <a:t> </a:t>
            </a:r>
            <a:r>
              <a:rPr dirty="0" err="1">
                <a:latin typeface="Courier"/>
              </a:rPr>
              <a:t>capture.pcap</a:t>
            </a:r>
            <a:r>
              <a:rPr dirty="0">
                <a:latin typeface="Courier"/>
              </a:rPr>
              <a:t> </a:t>
            </a:r>
            <a:r>
              <a:rPr dirty="0" err="1">
                <a:latin typeface="Courier"/>
              </a:rPr>
              <a:t>LogAscii</a:t>
            </a:r>
            <a:r>
              <a:rPr dirty="0">
                <a:latin typeface="Courier"/>
              </a:rPr>
              <a:t>::</a:t>
            </a:r>
            <a:r>
              <a:rPr dirty="0" err="1">
                <a:latin typeface="Courier"/>
              </a:rPr>
              <a:t>use_json</a:t>
            </a:r>
            <a:r>
              <a:rPr dirty="0">
                <a:latin typeface="Courier"/>
              </a:rPr>
              <a:t>=T</a:t>
            </a:r>
            <a:br>
              <a:rPr dirty="0"/>
            </a:br>
            <a:br>
              <a:rPr dirty="0"/>
            </a:br>
            <a:r>
              <a:rPr i="1" dirty="0">
                <a:solidFill>
                  <a:srgbClr val="60A0B0"/>
                </a:solidFill>
                <a:latin typeface="Courier"/>
              </a:rPr>
              <a:t># Extract specific fields with </a:t>
            </a:r>
            <a:r>
              <a:rPr i="1" dirty="0" err="1">
                <a:solidFill>
                  <a:srgbClr val="60A0B0"/>
                </a:solidFill>
                <a:latin typeface="Courier"/>
              </a:rPr>
              <a:t>zeek</a:t>
            </a:r>
            <a:r>
              <a:rPr i="1" dirty="0">
                <a:solidFill>
                  <a:srgbClr val="60A0B0"/>
                </a:solidFill>
                <a:latin typeface="Courier"/>
              </a:rPr>
              <a:t>-cut</a:t>
            </a:r>
            <a:br>
              <a:rPr dirty="0"/>
            </a:br>
            <a:r>
              <a:rPr dirty="0">
                <a:solidFill>
                  <a:srgbClr val="06287E"/>
                </a:solidFill>
                <a:latin typeface="Courier"/>
              </a:rPr>
              <a:t>cat</a:t>
            </a:r>
            <a:r>
              <a:rPr dirty="0">
                <a:latin typeface="Courier"/>
              </a:rPr>
              <a:t> </a:t>
            </a:r>
            <a:r>
              <a:rPr dirty="0" err="1">
                <a:latin typeface="Courier"/>
              </a:rPr>
              <a:t>conn.log</a:t>
            </a:r>
            <a:r>
              <a:rPr dirty="0">
                <a:latin typeface="Courier"/>
              </a:rPr>
              <a:t> </a:t>
            </a:r>
            <a:r>
              <a:rPr b="1" dirty="0">
                <a:solidFill>
                  <a:srgbClr val="007020"/>
                </a:solidFill>
                <a:latin typeface="Courier"/>
              </a:rPr>
              <a:t>|</a:t>
            </a:r>
            <a:r>
              <a:rPr dirty="0">
                <a:latin typeface="Courier"/>
              </a:rPr>
              <a:t> </a:t>
            </a:r>
            <a:r>
              <a:rPr dirty="0" err="1">
                <a:latin typeface="Courier"/>
              </a:rPr>
              <a:t>zeek</a:t>
            </a:r>
            <a:r>
              <a:rPr dirty="0">
                <a:latin typeface="Courier"/>
              </a:rPr>
              <a:t>-cut </a:t>
            </a:r>
            <a:r>
              <a:rPr dirty="0" err="1">
                <a:latin typeface="Courier"/>
              </a:rPr>
              <a:t>id.orig_h</a:t>
            </a:r>
            <a:r>
              <a:rPr dirty="0">
                <a:latin typeface="Courier"/>
              </a:rPr>
              <a:t> </a:t>
            </a:r>
            <a:r>
              <a:rPr dirty="0" err="1">
                <a:latin typeface="Courier"/>
              </a:rPr>
              <a:t>id.resp_h</a:t>
            </a:r>
            <a:r>
              <a:rPr dirty="0">
                <a:latin typeface="Courier"/>
              </a:rPr>
              <a:t> </a:t>
            </a:r>
            <a:r>
              <a:rPr dirty="0" err="1">
                <a:latin typeface="Courier"/>
              </a:rPr>
              <a:t>id.resp_p</a:t>
            </a:r>
            <a:r>
              <a:rPr dirty="0">
                <a:latin typeface="Courier"/>
              </a:rPr>
              <a:t> duration</a:t>
            </a:r>
          </a:p>
        </p:txBody>
      </p:sp>
    </p:spTree>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A5F1-C888-5FDA-E861-79C2231E09F9}"/>
              </a:ext>
            </a:extLst>
          </p:cNvPr>
          <p:cNvSpPr>
            <a:spLocks noGrp="1"/>
          </p:cNvSpPr>
          <p:nvPr>
            <p:ph type="title"/>
          </p:nvPr>
        </p:nvSpPr>
        <p:spPr/>
        <p:txBody>
          <a:bodyPr/>
          <a:lstStyle/>
          <a:p>
            <a:r>
              <a:rPr lang="en-US" dirty="0"/>
              <a:t>The Scaling Problem</a:t>
            </a:r>
          </a:p>
        </p:txBody>
      </p:sp>
      <p:sp>
        <p:nvSpPr>
          <p:cNvPr id="3" name="Content Placeholder 2"/>
          <p:cNvSpPr>
            <a:spLocks noGrp="1"/>
          </p:cNvSpPr>
          <p:nvPr>
            <p:ph idx="1"/>
          </p:nvPr>
        </p:nvSpPr>
        <p:spPr>
          <a:xfrm>
            <a:off x="628650" y="1369218"/>
            <a:ext cx="7886700" cy="3500438"/>
          </a:xfrm>
        </p:spPr>
        <p:txBody>
          <a:bodyPr>
            <a:normAutofit/>
          </a:bodyPr>
          <a:lstStyle/>
          <a:p>
            <a:pPr marL="0" lvl="0" indent="0">
              <a:buNone/>
            </a:pPr>
            <a:r>
              <a:rPr lang="en-US" dirty="0"/>
              <a:t>Both Suricata and Zeek must </a:t>
            </a:r>
            <a:r>
              <a:rPr lang="en-US" b="1" dirty="0"/>
              <a:t>consume and process all traffic</a:t>
            </a:r>
            <a:endParaRPr lang="en-US" dirty="0"/>
          </a:p>
          <a:p>
            <a:pPr marL="0" lvl="0" indent="0">
              <a:buNone/>
            </a:pPr>
            <a:r>
              <a:rPr lang="en-US" dirty="0"/>
              <a:t>But modern networks run at </a:t>
            </a:r>
            <a:r>
              <a:rPr lang="en-US" b="1" dirty="0"/>
              <a:t>100+ Gbps</a:t>
            </a:r>
            <a:r>
              <a:rPr lang="en-US" dirty="0"/>
              <a:t> — and the tools can’t keep up on commodity hosts:</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r>
              <a:rPr dirty="0"/>
              <a:t>Organizations must deploy </a:t>
            </a:r>
            <a:r>
              <a:rPr b="1" dirty="0"/>
              <a:t>clusters of sensors</a:t>
            </a:r>
            <a:r>
              <a:rPr dirty="0"/>
              <a:t> or </a:t>
            </a:r>
            <a:r>
              <a:rPr b="1" dirty="0"/>
              <a:t>sample traffic</a:t>
            </a:r>
            <a:r>
              <a:rPr dirty="0"/>
              <a:t> </a:t>
            </a:r>
            <a:br>
              <a:rPr lang="en-US" dirty="0"/>
            </a:br>
            <a:r>
              <a:rPr dirty="0"/>
              <a:t>(and risk missing attacks)</a:t>
            </a:r>
          </a:p>
        </p:txBody>
      </p:sp>
      <p:graphicFrame>
        <p:nvGraphicFramePr>
          <p:cNvPr id="4" name="Content Placeholder 5">
            <a:extLst>
              <a:ext uri="{FF2B5EF4-FFF2-40B4-BE49-F238E27FC236}">
                <a16:creationId xmlns:a16="http://schemas.microsoft.com/office/drawing/2014/main" id="{87ECE658-7B3F-58D6-8C73-123B492F0AF6}"/>
              </a:ext>
            </a:extLst>
          </p:cNvPr>
          <p:cNvGraphicFramePr>
            <a:graphicFrameLocks/>
          </p:cNvGraphicFramePr>
          <p:nvPr/>
        </p:nvGraphicFramePr>
        <p:xfrm>
          <a:off x="3332594" y="2296477"/>
          <a:ext cx="4107297" cy="1645920"/>
        </p:xfrm>
        <a:graphic>
          <a:graphicData uri="http://schemas.openxmlformats.org/drawingml/2006/table">
            <a:tbl>
              <a:tblPr firstRow="1" bandRow="1">
                <a:tableStyleId>{5C22544A-7EE6-4342-B048-85BDC9FD1C3A}</a:tableStyleId>
              </a:tblPr>
              <a:tblGrid>
                <a:gridCol w="1260188">
                  <a:extLst>
                    <a:ext uri="{9D8B030D-6E8A-4147-A177-3AD203B41FA5}">
                      <a16:colId xmlns:a16="http://schemas.microsoft.com/office/drawing/2014/main" val="20000"/>
                    </a:ext>
                  </a:extLst>
                </a:gridCol>
                <a:gridCol w="2847109">
                  <a:extLst>
                    <a:ext uri="{9D8B030D-6E8A-4147-A177-3AD203B41FA5}">
                      <a16:colId xmlns:a16="http://schemas.microsoft.com/office/drawing/2014/main" val="20001"/>
                    </a:ext>
                  </a:extLst>
                </a:gridCol>
              </a:tblGrid>
              <a:tr h="0">
                <a:tc>
                  <a:txBody>
                    <a:bodyPr/>
                    <a:lstStyle/>
                    <a:p>
                      <a:pPr marL="0" lvl="0" indent="0">
                        <a:buNone/>
                      </a:pPr>
                      <a:r>
                        <a:rPr sz="2100" dirty="0"/>
                        <a:t>Tool</a:t>
                      </a:r>
                    </a:p>
                  </a:txBody>
                  <a:tcPr/>
                </a:tc>
                <a:tc>
                  <a:txBody>
                    <a:bodyPr/>
                    <a:lstStyle/>
                    <a:p>
                      <a:pPr marL="0" lvl="0" indent="0">
                        <a:buNone/>
                      </a:pPr>
                      <a:r>
                        <a:rPr sz="2100" dirty="0"/>
                        <a:t>Single-core throughput</a:t>
                      </a:r>
                    </a:p>
                  </a:txBody>
                  <a:tcPr/>
                </a:tc>
                <a:extLst>
                  <a:ext uri="{0D108BD9-81ED-4DB2-BD59-A6C34878D82A}">
                    <a16:rowId xmlns:a16="http://schemas.microsoft.com/office/drawing/2014/main" val="10000"/>
                  </a:ext>
                </a:extLst>
              </a:tr>
              <a:tr h="0">
                <a:tc>
                  <a:txBody>
                    <a:bodyPr/>
                    <a:lstStyle/>
                    <a:p>
                      <a:pPr marL="0" lvl="0" indent="0">
                        <a:buNone/>
                      </a:pPr>
                      <a:r>
                        <a:rPr sz="2100"/>
                        <a:t>Snort</a:t>
                      </a:r>
                    </a:p>
                  </a:txBody>
                  <a:tcPr/>
                </a:tc>
                <a:tc>
                  <a:txBody>
                    <a:bodyPr/>
                    <a:lstStyle/>
                    <a:p>
                      <a:pPr marL="0" lvl="0" indent="0">
                        <a:buNone/>
                      </a:pPr>
                      <a:r>
                        <a:rPr sz="2100" dirty="0"/>
                        <a:t>~1 Gbps</a:t>
                      </a:r>
                    </a:p>
                  </a:txBody>
                  <a:tcPr/>
                </a:tc>
                <a:extLst>
                  <a:ext uri="{0D108BD9-81ED-4DB2-BD59-A6C34878D82A}">
                    <a16:rowId xmlns:a16="http://schemas.microsoft.com/office/drawing/2014/main" val="10001"/>
                  </a:ext>
                </a:extLst>
              </a:tr>
              <a:tr h="0">
                <a:tc>
                  <a:txBody>
                    <a:bodyPr/>
                    <a:lstStyle/>
                    <a:p>
                      <a:pPr marL="0" lvl="0" indent="0">
                        <a:buNone/>
                      </a:pPr>
                      <a:r>
                        <a:rPr sz="2100"/>
                        <a:t>Zeek</a:t>
                      </a:r>
                    </a:p>
                  </a:txBody>
                  <a:tcPr/>
                </a:tc>
                <a:tc>
                  <a:txBody>
                    <a:bodyPr/>
                    <a:lstStyle/>
                    <a:p>
                      <a:pPr marL="0" lvl="0" indent="0">
                        <a:buNone/>
                      </a:pPr>
                      <a:r>
                        <a:rPr sz="2100" dirty="0"/>
                        <a:t>~5 Gbps</a:t>
                      </a:r>
                    </a:p>
                  </a:txBody>
                  <a:tcPr/>
                </a:tc>
                <a:extLst>
                  <a:ext uri="{0D108BD9-81ED-4DB2-BD59-A6C34878D82A}">
                    <a16:rowId xmlns:a16="http://schemas.microsoft.com/office/drawing/2014/main" val="10002"/>
                  </a:ext>
                </a:extLst>
              </a:tr>
              <a:tr h="0">
                <a:tc>
                  <a:txBody>
                    <a:bodyPr/>
                    <a:lstStyle/>
                    <a:p>
                      <a:pPr marL="0" lvl="0" indent="0">
                        <a:buNone/>
                      </a:pPr>
                      <a:r>
                        <a:rPr sz="2100"/>
                        <a:t>Suricata</a:t>
                      </a:r>
                    </a:p>
                  </a:txBody>
                  <a:tcPr/>
                </a:tc>
                <a:tc>
                  <a:txBody>
                    <a:bodyPr/>
                    <a:lstStyle/>
                    <a:p>
                      <a:pPr marL="0" lvl="0" indent="0">
                        <a:buNone/>
                      </a:pPr>
                      <a:r>
                        <a:rPr sz="2100" dirty="0"/>
                        <a:t>~49 Gbps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45339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Retina: Filtering Early for Speed</a:t>
            </a:r>
          </a:p>
        </p:txBody>
      </p:sp>
      <p:sp>
        <p:nvSpPr>
          <p:cNvPr id="3" name="Content Placeholder 2"/>
          <p:cNvSpPr>
            <a:spLocks noGrp="1"/>
          </p:cNvSpPr>
          <p:nvPr>
            <p:ph idx="1"/>
          </p:nvPr>
        </p:nvSpPr>
        <p:spPr>
          <a:xfrm>
            <a:off x="436418" y="1369218"/>
            <a:ext cx="5340927" cy="3500438"/>
          </a:xfrm>
        </p:spPr>
        <p:txBody>
          <a:bodyPr>
            <a:normAutofit fontScale="92500"/>
          </a:bodyPr>
          <a:lstStyle/>
          <a:p>
            <a:pPr marL="0" lvl="0" indent="0">
              <a:buNone/>
            </a:pPr>
            <a:r>
              <a:rPr lang="en-US" dirty="0"/>
              <a:t>I</a:t>
            </a:r>
            <a:r>
              <a:rPr dirty="0"/>
              <a:t>nsight: </a:t>
            </a:r>
            <a:r>
              <a:rPr b="1" dirty="0"/>
              <a:t>most analyses only need a subset of traffic</a:t>
            </a:r>
          </a:p>
          <a:p>
            <a:pPr marL="0" lvl="0" indent="0">
              <a:buNone/>
            </a:pPr>
            <a:r>
              <a:rPr dirty="0"/>
              <a:t>Retina achieves </a:t>
            </a:r>
            <a:r>
              <a:rPr b="1" dirty="0"/>
              <a:t>5-100x higher throughput</a:t>
            </a:r>
            <a:r>
              <a:rPr dirty="0"/>
              <a:t> by:</a:t>
            </a:r>
          </a:p>
          <a:p>
            <a:pPr lvl="0"/>
            <a:r>
              <a:rPr dirty="0"/>
              <a:t>Letting users </a:t>
            </a:r>
            <a:r>
              <a:rPr b="1" dirty="0"/>
              <a:t>subscribe</a:t>
            </a:r>
            <a:r>
              <a:rPr dirty="0"/>
              <a:t> to specific traffic via filters</a:t>
            </a:r>
          </a:p>
          <a:p>
            <a:pPr lvl="0"/>
            <a:r>
              <a:rPr b="1" dirty="0"/>
              <a:t>Discarding irrelevant traffic</a:t>
            </a:r>
            <a:r>
              <a:rPr dirty="0"/>
              <a:t> at each processing stage (hardware → software → connection → session)</a:t>
            </a:r>
          </a:p>
          <a:p>
            <a:pPr lvl="0"/>
            <a:r>
              <a:rPr b="1" dirty="0"/>
              <a:t>Lazily reconstructing</a:t>
            </a:r>
            <a:r>
              <a:rPr dirty="0"/>
              <a:t> only the streams that match</a:t>
            </a:r>
          </a:p>
          <a:p>
            <a:pPr marL="0" lvl="0" indent="0">
              <a:buNone/>
            </a:pPr>
            <a:r>
              <a:rPr dirty="0"/>
              <a:t>Result: on a 100 Gbps link, only </a:t>
            </a:r>
            <a:r>
              <a:rPr b="1" dirty="0"/>
              <a:t>0.000188%</a:t>
            </a:r>
            <a:r>
              <a:rPr dirty="0"/>
              <a:t> of packets reach the user’s analysis code</a:t>
            </a:r>
          </a:p>
        </p:txBody>
      </p:sp>
      <p:pic>
        <p:nvPicPr>
          <p:cNvPr id="4" name="Picture 3">
            <a:extLst>
              <a:ext uri="{FF2B5EF4-FFF2-40B4-BE49-F238E27FC236}">
                <a16:creationId xmlns:a16="http://schemas.microsoft.com/office/drawing/2014/main" id="{1C84C76E-8B09-2912-1421-DC5F281B2F84}"/>
              </a:ext>
            </a:extLst>
          </p:cNvPr>
          <p:cNvPicPr>
            <a:picLocks noChangeAspect="1"/>
          </p:cNvPicPr>
          <p:nvPr/>
        </p:nvPicPr>
        <p:blipFill>
          <a:blip r:embed="rId3"/>
          <a:stretch>
            <a:fillRect/>
          </a:stretch>
        </p:blipFill>
        <p:spPr>
          <a:xfrm>
            <a:off x="5777345" y="1268016"/>
            <a:ext cx="3156996" cy="3875484"/>
          </a:xfrm>
          <a:prstGeom prst="rect">
            <a:avLst/>
          </a:prstGeom>
        </p:spPr>
      </p:pic>
    </p:spTree>
    <p:extLst>
      <p:ext uri="{BB962C8B-B14F-4D97-AF65-F5344CB8AC3E}">
        <p14:creationId xmlns:p14="http://schemas.microsoft.com/office/powerpoint/2010/main" val="2246241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Suricata + Zeek: Better Together</a:t>
            </a:r>
          </a:p>
        </p:txBody>
      </p:sp>
      <p:sp>
        <p:nvSpPr>
          <p:cNvPr id="3" name="Content Placeholder 2"/>
          <p:cNvSpPr>
            <a:spLocks noGrp="1"/>
          </p:cNvSpPr>
          <p:nvPr>
            <p:ph idx="1"/>
          </p:nvPr>
        </p:nvSpPr>
        <p:spPr>
          <a:xfrm>
            <a:off x="628651" y="1369218"/>
            <a:ext cx="2301586" cy="3263504"/>
          </a:xfrm>
        </p:spPr>
        <p:txBody>
          <a:bodyPr>
            <a:normAutofit/>
          </a:bodyPr>
          <a:lstStyle/>
          <a:p>
            <a:pPr marL="0" lvl="0" indent="0">
              <a:buNone/>
            </a:pPr>
            <a:r>
              <a:rPr sz="2200" dirty="0"/>
              <a:t>Suricata tells you </a:t>
            </a:r>
            <a:r>
              <a:rPr sz="2200" b="1" dirty="0"/>
              <a:t>“something bad happened”</a:t>
            </a:r>
          </a:p>
          <a:p>
            <a:pPr marL="0" lvl="0" indent="0">
              <a:buNone/>
            </a:pPr>
            <a:endParaRPr lang="en-US" sz="1200" dirty="0"/>
          </a:p>
          <a:p>
            <a:pPr marL="0" lvl="0" indent="0">
              <a:buNone/>
            </a:pPr>
            <a:r>
              <a:rPr sz="2200" dirty="0"/>
              <a:t>Zeek tells you </a:t>
            </a:r>
            <a:r>
              <a:rPr sz="2200" b="1" dirty="0"/>
              <a:t>“here’s everything that happened before, during, and after”</a:t>
            </a:r>
          </a:p>
        </p:txBody>
      </p:sp>
      <p:pic>
        <p:nvPicPr>
          <p:cNvPr id="4" name="Picture 3">
            <a:extLst>
              <a:ext uri="{FF2B5EF4-FFF2-40B4-BE49-F238E27FC236}">
                <a16:creationId xmlns:a16="http://schemas.microsoft.com/office/drawing/2014/main" id="{C01090F8-A1D5-27FE-BEDD-21B54C7372F5}"/>
              </a:ext>
            </a:extLst>
          </p:cNvPr>
          <p:cNvPicPr>
            <a:picLocks noChangeAspect="1"/>
          </p:cNvPicPr>
          <p:nvPr/>
        </p:nvPicPr>
        <p:blipFill>
          <a:blip r:embed="rId3"/>
          <a:stretch>
            <a:fillRect/>
          </a:stretch>
        </p:blipFill>
        <p:spPr>
          <a:xfrm>
            <a:off x="2992582" y="1369218"/>
            <a:ext cx="5669310" cy="3094867"/>
          </a:xfrm>
          <a:prstGeom prst="rect">
            <a:avLst/>
          </a:prstGeom>
        </p:spPr>
      </p:pic>
      <p:sp>
        <p:nvSpPr>
          <p:cNvPr id="6" name="TextBox 5">
            <a:extLst>
              <a:ext uri="{FF2B5EF4-FFF2-40B4-BE49-F238E27FC236}">
                <a16:creationId xmlns:a16="http://schemas.microsoft.com/office/drawing/2014/main" id="{3C92600F-27DC-065E-F558-5C775515C8F2}"/>
              </a:ext>
            </a:extLst>
          </p:cNvPr>
          <p:cNvSpPr txBox="1"/>
          <p:nvPr/>
        </p:nvSpPr>
        <p:spPr>
          <a:xfrm>
            <a:off x="987135" y="4565287"/>
            <a:ext cx="7528214" cy="369332"/>
          </a:xfrm>
          <a:prstGeom prst="rect">
            <a:avLst/>
          </a:prstGeom>
          <a:noFill/>
        </p:spPr>
        <p:txBody>
          <a:bodyPr wrap="square">
            <a:spAutoFit/>
          </a:bodyPr>
          <a:lstStyle/>
          <a:p>
            <a:r>
              <a:rPr lang="en-US" b="1" dirty="0" err="1">
                <a:latin typeface="Courier New" panose="02070309020205020404" pitchFamily="49" charset="0"/>
              </a:rPr>
              <a:t>zeek</a:t>
            </a:r>
            <a:r>
              <a:rPr lang="en-US" b="1" dirty="0">
                <a:latin typeface="Courier New" panose="02070309020205020404" pitchFamily="49" charset="0"/>
              </a:rPr>
              <a:t>-cut</a:t>
            </a:r>
            <a:r>
              <a:rPr lang="en-US" dirty="0"/>
              <a:t> useful for extracting specific fields from Zeek's tab-separated logs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E81AE-7176-F88B-FE13-43BB6EAFF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C22181-AD4D-8FF7-0C20-3E29B0D9C4AE}"/>
              </a:ext>
            </a:extLst>
          </p:cNvPr>
          <p:cNvSpPr>
            <a:spLocks noGrp="1"/>
          </p:cNvSpPr>
          <p:nvPr>
            <p:ph type="title"/>
          </p:nvPr>
        </p:nvSpPr>
        <p:spPr/>
        <p:txBody>
          <a:bodyPr/>
          <a:lstStyle/>
          <a:p>
            <a:pPr marL="0" lvl="0" indent="0">
              <a:buNone/>
            </a:pPr>
            <a:r>
              <a:t>Suricata + Zeek: Better Together</a:t>
            </a:r>
          </a:p>
        </p:txBody>
      </p:sp>
      <p:sp>
        <p:nvSpPr>
          <p:cNvPr id="7" name="Content Placeholder 6">
            <a:extLst>
              <a:ext uri="{FF2B5EF4-FFF2-40B4-BE49-F238E27FC236}">
                <a16:creationId xmlns:a16="http://schemas.microsoft.com/office/drawing/2014/main" id="{14E9F34D-5C4F-0A90-D0E3-0B5F86527142}"/>
              </a:ext>
            </a:extLst>
          </p:cNvPr>
          <p:cNvSpPr>
            <a:spLocks noGrp="1"/>
          </p:cNvSpPr>
          <p:nvPr>
            <p:ph idx="1"/>
          </p:nvPr>
        </p:nvSpPr>
        <p:spPr/>
        <p:txBody>
          <a:bodyPr/>
          <a:lstStyle/>
          <a:p>
            <a:r>
              <a:rPr lang="en-US" dirty="0"/>
              <a:t>Why not Zeek for everything?</a:t>
            </a:r>
          </a:p>
          <a:p>
            <a:pPr lvl="1"/>
            <a:r>
              <a:rPr lang="en-US" dirty="0"/>
              <a:t>Too slow: If you tried to express Suricata's 30,000-rule Emerging Threats ruleset as Zeek scripts checking payload bytes, you would almost certainly fall behind line rate on a busy network.</a:t>
            </a:r>
          </a:p>
          <a:p>
            <a:pPr lvl="1"/>
            <a:r>
              <a:rPr lang="en-US" dirty="0"/>
              <a:t>Related: Would fight against script language design of higher level abstractions to match individual packets (quickly)</a:t>
            </a:r>
          </a:p>
          <a:p>
            <a:pPr lvl="1"/>
            <a:r>
              <a:rPr lang="en-US" dirty="0"/>
              <a:t>Zeek is purely passive: Because it operates by building up multi-packet abstractions it is only designed for detection, not prevention (by dropping packets inline)</a:t>
            </a:r>
          </a:p>
        </p:txBody>
      </p:sp>
    </p:spTree>
    <p:extLst>
      <p:ext uri="{BB962C8B-B14F-4D97-AF65-F5344CB8AC3E}">
        <p14:creationId xmlns:p14="http://schemas.microsoft.com/office/powerpoint/2010/main" val="2452805404"/>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Security </a:t>
            </a:r>
            <a:br>
              <a:rPr lang="en-US" dirty="0"/>
            </a:br>
            <a:r>
              <a:rPr dirty="0"/>
              <a:t>Operations </a:t>
            </a:r>
            <a:br>
              <a:rPr lang="en-US" dirty="0"/>
            </a:br>
            <a:r>
              <a:rPr dirty="0"/>
              <a:t>Centers</a:t>
            </a:r>
          </a:p>
        </p:txBody>
      </p:sp>
      <p:sp>
        <p:nvSpPr>
          <p:cNvPr id="3" name="Text Placeholder 2">
            <a:extLst>
              <a:ext uri="{FF2B5EF4-FFF2-40B4-BE49-F238E27FC236}">
                <a16:creationId xmlns:a16="http://schemas.microsoft.com/office/drawing/2014/main" id="{785B9962-0DBF-8B02-CDDF-0BE5F7E642F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F85CF7FD-1989-86C7-7EE2-AD4BB1167938}"/>
              </a:ext>
            </a:extLst>
          </p:cNvPr>
          <p:cNvPicPr>
            <a:picLocks noChangeAspect="1"/>
          </p:cNvPicPr>
          <p:nvPr/>
        </p:nvPicPr>
        <p:blipFill>
          <a:blip r:embed="rId2"/>
          <a:stretch>
            <a:fillRect/>
          </a:stretch>
        </p:blipFill>
        <p:spPr>
          <a:xfrm>
            <a:off x="3644611" y="810491"/>
            <a:ext cx="5283777" cy="3522518"/>
          </a:xfrm>
          <a:prstGeom prst="rect">
            <a:avLst/>
          </a:prstGeom>
        </p:spPr>
      </p:pic>
    </p:spTree>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a SOC Does</a:t>
            </a:r>
          </a:p>
        </p:txBody>
      </p:sp>
      <p:sp>
        <p:nvSpPr>
          <p:cNvPr id="3" name="Content Placeholder 2"/>
          <p:cNvSpPr>
            <a:spLocks noGrp="1"/>
          </p:cNvSpPr>
          <p:nvPr>
            <p:ph idx="1"/>
          </p:nvPr>
        </p:nvSpPr>
        <p:spPr>
          <a:xfrm>
            <a:off x="628650" y="1369218"/>
            <a:ext cx="8214014" cy="3263504"/>
          </a:xfrm>
        </p:spPr>
        <p:txBody>
          <a:bodyPr/>
          <a:lstStyle/>
          <a:p>
            <a:pPr marL="0" lvl="0" indent="0">
              <a:buNone/>
            </a:pPr>
            <a:r>
              <a:rPr dirty="0"/>
              <a:t>The </a:t>
            </a:r>
            <a:r>
              <a:rPr b="1" dirty="0"/>
              <a:t>organizational unit</a:t>
            </a:r>
            <a:r>
              <a:rPr dirty="0"/>
              <a:t> that staffs and operates the tools we’ve discussed</a:t>
            </a:r>
          </a:p>
          <a:p>
            <a:pPr lvl="0"/>
            <a:r>
              <a:rPr b="1" dirty="0"/>
              <a:t>Continuously monitors</a:t>
            </a:r>
            <a:r>
              <a:rPr dirty="0"/>
              <a:t> the IT environment</a:t>
            </a:r>
          </a:p>
          <a:p>
            <a:pPr lvl="0"/>
            <a:r>
              <a:rPr b="1" dirty="0"/>
              <a:t>Detects and triages</a:t>
            </a:r>
            <a:r>
              <a:rPr dirty="0"/>
              <a:t> alerts</a:t>
            </a:r>
          </a:p>
          <a:p>
            <a:pPr lvl="0"/>
            <a:r>
              <a:rPr b="1" dirty="0"/>
              <a:t>Investigates</a:t>
            </a:r>
            <a:r>
              <a:rPr dirty="0"/>
              <a:t> and </a:t>
            </a:r>
            <a:r>
              <a:rPr b="1" dirty="0"/>
              <a:t>contains</a:t>
            </a:r>
            <a:r>
              <a:rPr dirty="0"/>
              <a:t> incidents</a:t>
            </a:r>
          </a:p>
          <a:p>
            <a:pPr lvl="0"/>
            <a:r>
              <a:rPr b="1" dirty="0"/>
              <a:t>Coordinates</a:t>
            </a:r>
            <a:r>
              <a:rPr dirty="0"/>
              <a:t> eradication and recovery</a:t>
            </a:r>
          </a:p>
          <a:p>
            <a:pPr marL="0" lvl="0" indent="0">
              <a:buNone/>
            </a:pPr>
            <a:r>
              <a:rPr dirty="0"/>
              <a:t>Alahmadi et al. interviewed practitioners across </a:t>
            </a:r>
            <a:r>
              <a:rPr b="1" dirty="0"/>
              <a:t>7 SOCs</a:t>
            </a:r>
            <a:r>
              <a:rPr dirty="0"/>
              <a:t> — </a:t>
            </a:r>
            <a:br>
              <a:rPr lang="en-US" dirty="0"/>
            </a:br>
            <a:r>
              <a:rPr dirty="0"/>
              <a:t>their findings ground this section</a:t>
            </a:r>
          </a:p>
        </p:txBody>
      </p:sp>
      <p:pic>
        <p:nvPicPr>
          <p:cNvPr id="4" name="Picture 3">
            <a:extLst>
              <a:ext uri="{FF2B5EF4-FFF2-40B4-BE49-F238E27FC236}">
                <a16:creationId xmlns:a16="http://schemas.microsoft.com/office/drawing/2014/main" id="{0D25B6B1-CB23-6CCB-EB00-65692F5F663D}"/>
              </a:ext>
            </a:extLst>
          </p:cNvPr>
          <p:cNvPicPr>
            <a:picLocks noChangeAspect="1"/>
          </p:cNvPicPr>
          <p:nvPr/>
        </p:nvPicPr>
        <p:blipFill>
          <a:blip r:embed="rId3"/>
          <a:stretch>
            <a:fillRect/>
          </a:stretch>
        </p:blipFill>
        <p:spPr>
          <a:xfrm>
            <a:off x="7211291" y="2882993"/>
            <a:ext cx="1755907" cy="2260507"/>
          </a:xfrm>
          <a:prstGeom prst="rect">
            <a:avLst/>
          </a:prstGeom>
          <a:effectLst>
            <a:outerShdw blurRad="50800" dist="38100" dir="13500000" algn="b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1F4D5-6509-7427-513C-996D9A1D29FC}"/>
              </a:ext>
            </a:extLst>
          </p:cNvPr>
          <p:cNvSpPr>
            <a:spLocks noGrp="1"/>
          </p:cNvSpPr>
          <p:nvPr>
            <p:ph type="title"/>
          </p:nvPr>
        </p:nvSpPr>
        <p:spPr/>
        <p:txBody>
          <a:bodyPr/>
          <a:lstStyle/>
          <a:p>
            <a:r>
              <a:rPr lang="en-US" dirty="0"/>
              <a:t>SOC Staffing Models</a:t>
            </a:r>
          </a:p>
        </p:txBody>
      </p:sp>
      <p:sp>
        <p:nvSpPr>
          <p:cNvPr id="3" name="Content Placeholder 2"/>
          <p:cNvSpPr>
            <a:spLocks noGrp="1"/>
          </p:cNvSpPr>
          <p:nvPr>
            <p:ph idx="1"/>
          </p:nvPr>
        </p:nvSpPr>
        <p:spPr>
          <a:xfrm>
            <a:off x="628650" y="3802747"/>
            <a:ext cx="7886700" cy="994172"/>
          </a:xfrm>
        </p:spPr>
        <p:txBody>
          <a:bodyPr>
            <a:normAutofit lnSpcReduction="10000"/>
          </a:bodyPr>
          <a:lstStyle/>
          <a:p>
            <a:pPr marL="0" lvl="0" indent="0">
              <a:buNone/>
            </a:pPr>
            <a:r>
              <a:rPr dirty="0"/>
              <a:t>Alahmadi et al. found that MSSP analysts face pressure to over-report:</a:t>
            </a:r>
          </a:p>
          <a:p>
            <a:pPr marL="1270000" lvl="0" indent="0">
              <a:buNone/>
            </a:pPr>
            <a:r>
              <a:rPr sz="2000" i="1" dirty="0"/>
              <a:t>“Being analysts, most of them are afraid not to raise them to the customer… they do tend to raise quite a lot of alarms”</a:t>
            </a:r>
          </a:p>
        </p:txBody>
      </p:sp>
      <p:graphicFrame>
        <p:nvGraphicFramePr>
          <p:cNvPr id="4" name="Content Placeholder 5">
            <a:extLst>
              <a:ext uri="{FF2B5EF4-FFF2-40B4-BE49-F238E27FC236}">
                <a16:creationId xmlns:a16="http://schemas.microsoft.com/office/drawing/2014/main" id="{B7B2E64F-F2E7-B7D3-504A-D24C01BCF89E}"/>
              </a:ext>
            </a:extLst>
          </p:cNvPr>
          <p:cNvGraphicFramePr>
            <a:graphicFrameLocks/>
          </p:cNvGraphicFramePr>
          <p:nvPr>
            <p:extLst>
              <p:ext uri="{D42A27DB-BD31-4B8C-83A1-F6EECF244321}">
                <p14:modId xmlns:p14="http://schemas.microsoft.com/office/powerpoint/2010/main" val="2037067099"/>
              </p:ext>
            </p:extLst>
          </p:nvPr>
        </p:nvGraphicFramePr>
        <p:xfrm>
          <a:off x="1849582" y="1392381"/>
          <a:ext cx="5444836" cy="2286000"/>
        </p:xfrm>
        <a:graphic>
          <a:graphicData uri="http://schemas.openxmlformats.org/drawingml/2006/table">
            <a:tbl>
              <a:tblPr firstRow="1" bandRow="1">
                <a:tableStyleId>{5C22544A-7EE6-4342-B048-85BDC9FD1C3A}</a:tableStyleId>
              </a:tblPr>
              <a:tblGrid>
                <a:gridCol w="1735282">
                  <a:extLst>
                    <a:ext uri="{9D8B030D-6E8A-4147-A177-3AD203B41FA5}">
                      <a16:colId xmlns:a16="http://schemas.microsoft.com/office/drawing/2014/main" val="20000"/>
                    </a:ext>
                  </a:extLst>
                </a:gridCol>
                <a:gridCol w="3709554">
                  <a:extLst>
                    <a:ext uri="{9D8B030D-6E8A-4147-A177-3AD203B41FA5}">
                      <a16:colId xmlns:a16="http://schemas.microsoft.com/office/drawing/2014/main" val="20001"/>
                    </a:ext>
                  </a:extLst>
                </a:gridCol>
              </a:tblGrid>
              <a:tr h="0">
                <a:tc>
                  <a:txBody>
                    <a:bodyPr/>
                    <a:lstStyle/>
                    <a:p>
                      <a:pPr marL="0" lvl="0" indent="0">
                        <a:buNone/>
                      </a:pPr>
                      <a:r>
                        <a:rPr sz="1800"/>
                        <a:t>Model</a:t>
                      </a:r>
                    </a:p>
                  </a:txBody>
                  <a:tcPr/>
                </a:tc>
                <a:tc>
                  <a:txBody>
                    <a:bodyPr/>
                    <a:lstStyle/>
                    <a:p>
                      <a:pPr marL="0" lvl="0" indent="0">
                        <a:buNone/>
                      </a:pPr>
                      <a:r>
                        <a:rPr sz="1800" dirty="0"/>
                        <a:t>Trade-offs</a:t>
                      </a:r>
                    </a:p>
                  </a:txBody>
                  <a:tcPr/>
                </a:tc>
                <a:extLst>
                  <a:ext uri="{0D108BD9-81ED-4DB2-BD59-A6C34878D82A}">
                    <a16:rowId xmlns:a16="http://schemas.microsoft.com/office/drawing/2014/main" val="10000"/>
                  </a:ext>
                </a:extLst>
              </a:tr>
              <a:tr h="0">
                <a:tc>
                  <a:txBody>
                    <a:bodyPr/>
                    <a:lstStyle/>
                    <a:p>
                      <a:pPr marL="0" lvl="0" indent="0">
                        <a:buNone/>
                      </a:pPr>
                      <a:r>
                        <a:rPr sz="1800" b="1" dirty="0"/>
                        <a:t>In-house</a:t>
                      </a:r>
                    </a:p>
                  </a:txBody>
                  <a:tcPr/>
                </a:tc>
                <a:tc>
                  <a:txBody>
                    <a:bodyPr/>
                    <a:lstStyle/>
                    <a:p>
                      <a:pPr marL="0" lvl="0" indent="0">
                        <a:buNone/>
                      </a:pPr>
                      <a:r>
                        <a:rPr sz="1800"/>
                        <a:t>Full control and org knowledge; expensive 24/7 staffing</a:t>
                      </a:r>
                    </a:p>
                  </a:txBody>
                  <a:tcPr/>
                </a:tc>
                <a:extLst>
                  <a:ext uri="{0D108BD9-81ED-4DB2-BD59-A6C34878D82A}">
                    <a16:rowId xmlns:a16="http://schemas.microsoft.com/office/drawing/2014/main" val="10001"/>
                  </a:ext>
                </a:extLst>
              </a:tr>
              <a:tr h="0">
                <a:tc>
                  <a:txBody>
                    <a:bodyPr/>
                    <a:lstStyle/>
                    <a:p>
                      <a:pPr marL="0" lvl="0" indent="0">
                        <a:buNone/>
                      </a:pPr>
                      <a:r>
                        <a:rPr sz="1800" b="1"/>
                        <a:t>MSSP / MDR</a:t>
                      </a:r>
                    </a:p>
                  </a:txBody>
                  <a:tcPr/>
                </a:tc>
                <a:tc>
                  <a:txBody>
                    <a:bodyPr/>
                    <a:lstStyle/>
                    <a:p>
                      <a:pPr marL="0" lvl="0" indent="0">
                        <a:buNone/>
                      </a:pPr>
                      <a:r>
                        <a:rPr sz="1800"/>
                        <a:t>24/7 coverage without headcount; less organizational context</a:t>
                      </a:r>
                    </a:p>
                  </a:txBody>
                  <a:tcPr/>
                </a:tc>
                <a:extLst>
                  <a:ext uri="{0D108BD9-81ED-4DB2-BD59-A6C34878D82A}">
                    <a16:rowId xmlns:a16="http://schemas.microsoft.com/office/drawing/2014/main" val="10002"/>
                  </a:ext>
                </a:extLst>
              </a:tr>
              <a:tr h="0">
                <a:tc>
                  <a:txBody>
                    <a:bodyPr/>
                    <a:lstStyle/>
                    <a:p>
                      <a:pPr marL="0" lvl="0" indent="0">
                        <a:buNone/>
                      </a:pPr>
                      <a:r>
                        <a:rPr sz="1800" b="1"/>
                        <a:t>Hybrid</a:t>
                      </a:r>
                    </a:p>
                  </a:txBody>
                  <a:tcPr/>
                </a:tc>
                <a:tc>
                  <a:txBody>
                    <a:bodyPr/>
                    <a:lstStyle/>
                    <a:p>
                      <a:pPr marL="0" lvl="0" indent="0">
                        <a:buNone/>
                      </a:pPr>
                      <a:r>
                        <a:rPr sz="1800" dirty="0"/>
                        <a:t>Vendor handles Tier 1 and off-hours; in-house handles escalations</a:t>
                      </a:r>
                    </a:p>
                  </a:txBody>
                  <a:tcPr/>
                </a:tc>
                <a:extLst>
                  <a:ext uri="{0D108BD9-81ED-4DB2-BD59-A6C34878D82A}">
                    <a16:rowId xmlns:a16="http://schemas.microsoft.com/office/drawing/2014/main" val="10003"/>
                  </a:ext>
                </a:extLst>
              </a:tr>
            </a:tbl>
          </a:graphicData>
        </a:graphic>
      </p:graphicFrame>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Denning’s Intrusion Detection Model (1987)</a:t>
            </a:r>
          </a:p>
        </p:txBody>
      </p:sp>
      <p:sp>
        <p:nvSpPr>
          <p:cNvPr id="3" name="Content Placeholder 2"/>
          <p:cNvSpPr>
            <a:spLocks noGrp="1"/>
          </p:cNvSpPr>
          <p:nvPr>
            <p:ph idx="1"/>
          </p:nvPr>
        </p:nvSpPr>
        <p:spPr>
          <a:xfrm>
            <a:off x="628649" y="1369218"/>
            <a:ext cx="4639541" cy="3263504"/>
          </a:xfrm>
        </p:spPr>
        <p:txBody>
          <a:bodyPr/>
          <a:lstStyle/>
          <a:p>
            <a:pPr marL="0" lvl="0" indent="0">
              <a:buNone/>
            </a:pPr>
            <a:r>
              <a:rPr dirty="0"/>
              <a:t>The </a:t>
            </a:r>
            <a:r>
              <a:rPr b="1" dirty="0"/>
              <a:t>foundational paper</a:t>
            </a:r>
            <a:r>
              <a:rPr dirty="0"/>
              <a:t> for the entire IDS field</a:t>
            </a:r>
            <a:endParaRPr lang="en-US" dirty="0"/>
          </a:p>
          <a:p>
            <a:pPr marL="0" lvl="0" indent="0">
              <a:buNone/>
            </a:pPr>
            <a:endParaRPr sz="1200" dirty="0"/>
          </a:p>
          <a:p>
            <a:pPr marL="0" lvl="0" indent="0">
              <a:buNone/>
            </a:pPr>
            <a:r>
              <a:rPr dirty="0"/>
              <a:t>Core thesis: intrusions can be detected in real time by monitoring audit records for </a:t>
            </a:r>
            <a:r>
              <a:rPr b="1" dirty="0"/>
              <a:t>abnormal patterns of system usage</a:t>
            </a:r>
            <a:endParaRPr lang="en-US" b="1" dirty="0"/>
          </a:p>
          <a:p>
            <a:pPr marL="0" lvl="0" indent="0">
              <a:buNone/>
            </a:pPr>
            <a:endParaRPr sz="1200" b="1" dirty="0"/>
          </a:p>
          <a:p>
            <a:pPr marL="0" lvl="0" indent="0">
              <a:buNone/>
            </a:pPr>
            <a:r>
              <a:rPr dirty="0"/>
              <a:t>Key contribution: a </a:t>
            </a:r>
            <a:r>
              <a:rPr b="1" dirty="0"/>
              <a:t>general-purpose, system-independent</a:t>
            </a:r>
            <a:r>
              <a:rPr dirty="0"/>
              <a:t> model</a:t>
            </a:r>
          </a:p>
        </p:txBody>
      </p:sp>
      <p:pic>
        <p:nvPicPr>
          <p:cNvPr id="4" name="Picture 3">
            <a:extLst>
              <a:ext uri="{FF2B5EF4-FFF2-40B4-BE49-F238E27FC236}">
                <a16:creationId xmlns:a16="http://schemas.microsoft.com/office/drawing/2014/main" id="{1589C431-E2EC-9840-E01B-08DF19D4BB05}"/>
              </a:ext>
            </a:extLst>
          </p:cNvPr>
          <p:cNvPicPr>
            <a:picLocks noChangeAspect="1"/>
          </p:cNvPicPr>
          <p:nvPr/>
        </p:nvPicPr>
        <p:blipFill>
          <a:blip r:embed="rId3"/>
          <a:stretch>
            <a:fillRect/>
          </a:stretch>
        </p:blipFill>
        <p:spPr>
          <a:xfrm>
            <a:off x="5676746" y="1268016"/>
            <a:ext cx="2924525" cy="3875484"/>
          </a:xfrm>
          <a:prstGeom prst="rect">
            <a:avLst/>
          </a:prstGeom>
        </p:spPr>
      </p:pic>
    </p:spTree>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Tiered Analyst Structure</a:t>
            </a:r>
          </a:p>
        </p:txBody>
      </p:sp>
      <p:pic>
        <p:nvPicPr>
          <p:cNvPr id="4" name="Content Placeholder 3">
            <a:extLst>
              <a:ext uri="{FF2B5EF4-FFF2-40B4-BE49-F238E27FC236}">
                <a16:creationId xmlns:a16="http://schemas.microsoft.com/office/drawing/2014/main" id="{35287D30-46A0-7B51-5910-A2C03EEB6F06}"/>
              </a:ext>
            </a:extLst>
          </p:cNvPr>
          <p:cNvPicPr>
            <a:picLocks noGrp="1" noChangeAspect="1"/>
          </p:cNvPicPr>
          <p:nvPr>
            <p:ph idx="1"/>
          </p:nvPr>
        </p:nvPicPr>
        <p:blipFill>
          <a:blip r:embed="rId3"/>
          <a:stretch>
            <a:fillRect/>
          </a:stretch>
        </p:blipFill>
        <p:spPr>
          <a:xfrm>
            <a:off x="1582525" y="1368425"/>
            <a:ext cx="5978950" cy="3263900"/>
          </a:xfrm>
          <a:prstGeom prst="rect">
            <a:avLst/>
          </a:prstGeom>
        </p:spPr>
      </p:pic>
    </p:spTree>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The Target Breach: Detection Without Response</a:t>
            </a:r>
          </a:p>
        </p:txBody>
      </p:sp>
      <p:sp>
        <p:nvSpPr>
          <p:cNvPr id="3" name="Content Placeholder 2"/>
          <p:cNvSpPr>
            <a:spLocks noGrp="1"/>
          </p:cNvSpPr>
          <p:nvPr>
            <p:ph idx="1"/>
          </p:nvPr>
        </p:nvSpPr>
        <p:spPr/>
        <p:txBody>
          <a:bodyPr/>
          <a:lstStyle/>
          <a:p>
            <a:pPr lvl="0"/>
            <a:r>
              <a:rPr dirty="0"/>
              <a:t>2013: Target deployed </a:t>
            </a:r>
            <a:r>
              <a:rPr b="1" dirty="0"/>
              <a:t>$1.6M FireEye</a:t>
            </a:r>
            <a:r>
              <a:rPr dirty="0"/>
              <a:t> malware detection system</a:t>
            </a:r>
          </a:p>
          <a:p>
            <a:pPr lvl="0"/>
            <a:r>
              <a:rPr dirty="0"/>
              <a:t>FireEye </a:t>
            </a:r>
            <a:r>
              <a:rPr b="1" dirty="0"/>
              <a:t>detected</a:t>
            </a:r>
            <a:r>
              <a:rPr dirty="0"/>
              <a:t> the malware and generated an alert</a:t>
            </a:r>
          </a:p>
          <a:p>
            <a:pPr lvl="0"/>
            <a:r>
              <a:rPr dirty="0"/>
              <a:t>Alert picked up by SOC in </a:t>
            </a:r>
            <a:r>
              <a:rPr b="1" dirty="0"/>
              <a:t>Bangalore</a:t>
            </a:r>
          </a:p>
          <a:p>
            <a:pPr lvl="0"/>
            <a:r>
              <a:rPr dirty="0"/>
              <a:t>Escalated to </a:t>
            </a:r>
            <a:r>
              <a:rPr b="1" dirty="0"/>
              <a:t>Minneapolis</a:t>
            </a:r>
            <a:r>
              <a:rPr dirty="0"/>
              <a:t> SOC — </a:t>
            </a:r>
            <a:r>
              <a:rPr b="1" dirty="0"/>
              <a:t>ignored, no action taken</a:t>
            </a:r>
          </a:p>
          <a:p>
            <a:pPr lvl="0"/>
            <a:r>
              <a:rPr dirty="0"/>
              <a:t>Result: </a:t>
            </a:r>
            <a:r>
              <a:rPr b="1" dirty="0"/>
              <a:t>40 million</a:t>
            </a:r>
            <a:r>
              <a:rPr dirty="0"/>
              <a:t> credit card numbers stolen</a:t>
            </a:r>
          </a:p>
        </p:txBody>
      </p:sp>
      <p:sp>
        <p:nvSpPr>
          <p:cNvPr id="4" name="Oval Callout 3">
            <a:extLst>
              <a:ext uri="{FF2B5EF4-FFF2-40B4-BE49-F238E27FC236}">
                <a16:creationId xmlns:a16="http://schemas.microsoft.com/office/drawing/2014/main" id="{2CEC7277-D766-D950-1257-90D7966ECC3A}"/>
              </a:ext>
            </a:extLst>
          </p:cNvPr>
          <p:cNvSpPr/>
          <p:nvPr/>
        </p:nvSpPr>
        <p:spPr>
          <a:xfrm>
            <a:off x="5663044" y="3468941"/>
            <a:ext cx="1496291" cy="1163781"/>
          </a:xfrm>
          <a:prstGeom prst="wedgeEllipseCallout">
            <a:avLst>
              <a:gd name="adj1" fmla="val -26388"/>
              <a:gd name="adj2" fmla="val -946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Why?</a:t>
            </a:r>
          </a:p>
        </p:txBody>
      </p:sp>
      <p:sp>
        <p:nvSpPr>
          <p:cNvPr id="5" name="Oval Callout 4">
            <a:extLst>
              <a:ext uri="{FF2B5EF4-FFF2-40B4-BE49-F238E27FC236}">
                <a16:creationId xmlns:a16="http://schemas.microsoft.com/office/drawing/2014/main" id="{3C24CAC9-D736-57AE-7DAA-DD5AAD60287F}"/>
              </a:ext>
            </a:extLst>
          </p:cNvPr>
          <p:cNvSpPr/>
          <p:nvPr/>
        </p:nvSpPr>
        <p:spPr>
          <a:xfrm>
            <a:off x="7263244" y="3000970"/>
            <a:ext cx="1693719" cy="1388052"/>
          </a:xfrm>
          <a:prstGeom prst="wedgeEllipseCallout">
            <a:avLst>
              <a:gd name="adj1" fmla="val -20586"/>
              <a:gd name="adj2" fmla="val -12949"/>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Likely: Alert fatigue</a:t>
            </a:r>
          </a:p>
        </p:txBody>
      </p:sp>
      <p:sp>
        <p:nvSpPr>
          <p:cNvPr id="7" name="TextBox 6">
            <a:extLst>
              <a:ext uri="{FF2B5EF4-FFF2-40B4-BE49-F238E27FC236}">
                <a16:creationId xmlns:a16="http://schemas.microsoft.com/office/drawing/2014/main" id="{24FCBED5-66C5-E641-E53A-D02EB5AEDC8D}"/>
              </a:ext>
            </a:extLst>
          </p:cNvPr>
          <p:cNvSpPr txBox="1"/>
          <p:nvPr/>
        </p:nvSpPr>
        <p:spPr>
          <a:xfrm>
            <a:off x="859847" y="3468941"/>
            <a:ext cx="4361584" cy="1477328"/>
          </a:xfrm>
          <a:prstGeom prst="rect">
            <a:avLst/>
          </a:prstGeom>
          <a:solidFill>
            <a:schemeClr val="accent2">
              <a:lumMod val="60000"/>
              <a:lumOff val="40000"/>
            </a:schemeClr>
          </a:solidFill>
        </p:spPr>
        <p:txBody>
          <a:bodyPr wrap="square">
            <a:spAutoFit/>
          </a:bodyPr>
          <a:lstStyle/>
          <a:p>
            <a:pPr marL="0" lvl="0" indent="0">
              <a:buNone/>
            </a:pPr>
            <a:r>
              <a:rPr lang="en-US" dirty="0">
                <a:solidFill>
                  <a:schemeClr val="bg1"/>
                </a:solidFill>
              </a:rPr>
              <a:t>The </a:t>
            </a:r>
            <a:r>
              <a:rPr lang="en-US" b="1" dirty="0">
                <a:solidFill>
                  <a:schemeClr val="bg1"/>
                </a:solidFill>
              </a:rPr>
              <a:t>central operational challenge</a:t>
            </a:r>
            <a:r>
              <a:rPr lang="en-US" dirty="0">
                <a:solidFill>
                  <a:schemeClr val="bg1"/>
                </a:solidFill>
              </a:rPr>
              <a:t> for SOCs:</a:t>
            </a:r>
          </a:p>
          <a:p>
            <a:pPr lvl="0"/>
            <a:r>
              <a:rPr lang="en-US" dirty="0">
                <a:solidFill>
                  <a:schemeClr val="bg1"/>
                </a:solidFill>
              </a:rPr>
              <a:t>Analysts may see </a:t>
            </a:r>
            <a:r>
              <a:rPr lang="en-US" b="1" dirty="0">
                <a:solidFill>
                  <a:schemeClr val="bg1"/>
                </a:solidFill>
              </a:rPr>
              <a:t>thousands to 100K+ alerts per day</a:t>
            </a:r>
            <a:r>
              <a:rPr lang="en-US" dirty="0">
                <a:solidFill>
                  <a:schemeClr val="bg1"/>
                </a:solidFill>
              </a:rPr>
              <a:t> (Alahmadi et al.)</a:t>
            </a:r>
          </a:p>
          <a:p>
            <a:pPr lvl="0"/>
            <a:r>
              <a:rPr lang="en-US" dirty="0">
                <a:solidFill>
                  <a:schemeClr val="bg1"/>
                </a:solidFill>
              </a:rPr>
              <a:t>Consequences: alerts ignored, real attacks missed, analyst burnout</a:t>
            </a:r>
          </a:p>
        </p:txBody>
      </p:sp>
    </p:spTree>
    <p:extLst>
      <p:ext uri="{BB962C8B-B14F-4D97-AF65-F5344CB8AC3E}">
        <p14:creationId xmlns:p14="http://schemas.microsoft.com/office/powerpoint/2010/main" val="12489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Four Limitations of Security Alarms</a:t>
            </a:r>
          </a:p>
        </p:txBody>
      </p:sp>
      <p:graphicFrame>
        <p:nvGraphicFramePr>
          <p:cNvPr id="6" name="Content Placeholder 5"/>
          <p:cNvGraphicFramePr>
            <a:graphicFrameLocks noGrp="1"/>
          </p:cNvGraphicFramePr>
          <p:nvPr>
            <p:ph idx="1"/>
          </p:nvPr>
        </p:nvGraphicFramePr>
        <p:xfrm>
          <a:off x="1236518" y="1383030"/>
          <a:ext cx="6670964" cy="2377440"/>
        </p:xfrm>
        <a:graphic>
          <a:graphicData uri="http://schemas.openxmlformats.org/drawingml/2006/table">
            <a:tbl>
              <a:tblPr firstRow="1" bandRow="1">
                <a:tableStyleId>{5C22544A-7EE6-4342-B048-85BDC9FD1C3A}</a:tableStyleId>
              </a:tblPr>
              <a:tblGrid>
                <a:gridCol w="1859973">
                  <a:extLst>
                    <a:ext uri="{9D8B030D-6E8A-4147-A177-3AD203B41FA5}">
                      <a16:colId xmlns:a16="http://schemas.microsoft.com/office/drawing/2014/main" val="20000"/>
                    </a:ext>
                  </a:extLst>
                </a:gridCol>
                <a:gridCol w="4810991">
                  <a:extLst>
                    <a:ext uri="{9D8B030D-6E8A-4147-A177-3AD203B41FA5}">
                      <a16:colId xmlns:a16="http://schemas.microsoft.com/office/drawing/2014/main" val="20001"/>
                    </a:ext>
                  </a:extLst>
                </a:gridCol>
              </a:tblGrid>
              <a:tr h="0">
                <a:tc>
                  <a:txBody>
                    <a:bodyPr/>
                    <a:lstStyle/>
                    <a:p>
                      <a:pPr marL="0" lvl="0" indent="0">
                        <a:buNone/>
                      </a:pPr>
                      <a:r>
                        <a:rPr sz="1800"/>
                        <a:t>Limitation</a:t>
                      </a:r>
                    </a:p>
                  </a:txBody>
                  <a:tcPr/>
                </a:tc>
                <a:tc>
                  <a:txBody>
                    <a:bodyPr/>
                    <a:lstStyle/>
                    <a:p>
                      <a:pPr marL="0" lvl="0" indent="0">
                        <a:buNone/>
                      </a:pPr>
                      <a:r>
                        <a:rPr sz="1800"/>
                        <a:t>Problem</a:t>
                      </a:r>
                    </a:p>
                  </a:txBody>
                  <a:tcPr/>
                </a:tc>
                <a:extLst>
                  <a:ext uri="{0D108BD9-81ED-4DB2-BD59-A6C34878D82A}">
                    <a16:rowId xmlns:a16="http://schemas.microsoft.com/office/drawing/2014/main" val="10000"/>
                  </a:ext>
                </a:extLst>
              </a:tr>
              <a:tr h="0">
                <a:tc>
                  <a:txBody>
                    <a:bodyPr/>
                    <a:lstStyle/>
                    <a:p>
                      <a:pPr marL="0" lvl="0" indent="0">
                        <a:buNone/>
                      </a:pPr>
                      <a:r>
                        <a:rPr sz="1800" b="1" dirty="0"/>
                        <a:t>Unreliable</a:t>
                      </a:r>
                    </a:p>
                  </a:txBody>
                  <a:tcPr/>
                </a:tc>
                <a:tc>
                  <a:txBody>
                    <a:bodyPr/>
                    <a:lstStyle/>
                    <a:p>
                      <a:pPr marL="0" lvl="0" indent="0">
                        <a:buNone/>
                      </a:pPr>
                      <a:r>
                        <a:rPr sz="1800"/>
                        <a:t>Signatures use volatile features (IPs, domain names); loosely written</a:t>
                      </a:r>
                    </a:p>
                  </a:txBody>
                  <a:tcPr/>
                </a:tc>
                <a:extLst>
                  <a:ext uri="{0D108BD9-81ED-4DB2-BD59-A6C34878D82A}">
                    <a16:rowId xmlns:a16="http://schemas.microsoft.com/office/drawing/2014/main" val="10001"/>
                  </a:ext>
                </a:extLst>
              </a:tr>
              <a:tr h="0">
                <a:tc>
                  <a:txBody>
                    <a:bodyPr/>
                    <a:lstStyle/>
                    <a:p>
                      <a:pPr marL="0" lvl="0" indent="0">
                        <a:buNone/>
                      </a:pPr>
                      <a:r>
                        <a:rPr sz="1800" b="1"/>
                        <a:t>Unexplainable</a:t>
                      </a:r>
                    </a:p>
                  </a:txBody>
                  <a:tcPr/>
                </a:tc>
                <a:tc>
                  <a:txBody>
                    <a:bodyPr/>
                    <a:lstStyle/>
                    <a:p>
                      <a:pPr marL="0" lvl="0" indent="0">
                        <a:buNone/>
                      </a:pPr>
                      <a:r>
                        <a:rPr sz="1800"/>
                        <a:t>Black-box tools; short/generic descriptions</a:t>
                      </a:r>
                    </a:p>
                  </a:txBody>
                  <a:tcPr/>
                </a:tc>
                <a:extLst>
                  <a:ext uri="{0D108BD9-81ED-4DB2-BD59-A6C34878D82A}">
                    <a16:rowId xmlns:a16="http://schemas.microsoft.com/office/drawing/2014/main" val="10002"/>
                  </a:ext>
                </a:extLst>
              </a:tr>
              <a:tr h="0">
                <a:tc>
                  <a:txBody>
                    <a:bodyPr/>
                    <a:lstStyle/>
                    <a:p>
                      <a:pPr marL="0" lvl="0" indent="0">
                        <a:buNone/>
                      </a:pPr>
                      <a:r>
                        <a:rPr sz="1800" b="1"/>
                        <a:t>Lack context</a:t>
                      </a:r>
                    </a:p>
                  </a:txBody>
                  <a:tcPr/>
                </a:tc>
                <a:tc>
                  <a:txBody>
                    <a:bodyPr/>
                    <a:lstStyle/>
                    <a:p>
                      <a:pPr marL="0" lvl="0" indent="0">
                        <a:buNone/>
                      </a:pPr>
                      <a:r>
                        <a:rPr sz="1800"/>
                        <a:t>No awareness of network topology, business function, asset criticality</a:t>
                      </a:r>
                    </a:p>
                  </a:txBody>
                  <a:tcPr/>
                </a:tc>
                <a:extLst>
                  <a:ext uri="{0D108BD9-81ED-4DB2-BD59-A6C34878D82A}">
                    <a16:rowId xmlns:a16="http://schemas.microsoft.com/office/drawing/2014/main" val="10003"/>
                  </a:ext>
                </a:extLst>
              </a:tr>
              <a:tr h="0">
                <a:tc>
                  <a:txBody>
                    <a:bodyPr/>
                    <a:lstStyle/>
                    <a:p>
                      <a:pPr marL="0" lvl="0" indent="0">
                        <a:buNone/>
                      </a:pPr>
                      <a:r>
                        <a:rPr sz="1800" b="1"/>
                        <a:t>Not transferable</a:t>
                      </a:r>
                    </a:p>
                  </a:txBody>
                  <a:tcPr/>
                </a:tc>
                <a:tc>
                  <a:txBody>
                    <a:bodyPr/>
                    <a:lstStyle/>
                    <a:p>
                      <a:pPr marL="0" lvl="0" indent="0">
                        <a:buNone/>
                      </a:pPr>
                      <a:r>
                        <a:rPr sz="1800" dirty="0"/>
                        <a:t>Each environment is unique; one-size-fits-all fails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13705653"/>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REACT Model for Better Alarms</a:t>
            </a:r>
          </a:p>
        </p:txBody>
      </p:sp>
      <p:sp>
        <p:nvSpPr>
          <p:cNvPr id="3" name="Content Placeholder 2"/>
          <p:cNvSpPr>
            <a:spLocks noGrp="1"/>
          </p:cNvSpPr>
          <p:nvPr>
            <p:ph idx="1"/>
          </p:nvPr>
        </p:nvSpPr>
        <p:spPr/>
        <p:txBody>
          <a:bodyPr/>
          <a:lstStyle/>
          <a:p>
            <a:pPr marL="0" lvl="0" indent="0">
              <a:buNone/>
            </a:pPr>
            <a:r>
              <a:rPr dirty="0"/>
              <a:t>Alarms should be:</a:t>
            </a:r>
          </a:p>
          <a:p>
            <a:pPr lvl="0"/>
            <a:r>
              <a:rPr b="1" dirty="0"/>
              <a:t>R</a:t>
            </a:r>
            <a:r>
              <a:rPr dirty="0"/>
              <a:t>eliable — use stable features; incorporate analyst feedback</a:t>
            </a:r>
          </a:p>
          <a:p>
            <a:pPr lvl="0"/>
            <a:r>
              <a:rPr b="1" dirty="0"/>
              <a:t>E</a:t>
            </a:r>
            <a:r>
              <a:rPr dirty="0"/>
              <a:t>xplainable — communicate reasoning, not just “anomalous”</a:t>
            </a:r>
          </a:p>
          <a:p>
            <a:pPr lvl="0"/>
            <a:r>
              <a:rPr b="1" dirty="0"/>
              <a:t>A</a:t>
            </a:r>
            <a:r>
              <a:rPr dirty="0"/>
              <a:t>nalytical — support human reasoning and hypothesis testing</a:t>
            </a:r>
          </a:p>
          <a:p>
            <a:pPr lvl="0"/>
            <a:r>
              <a:rPr b="1" dirty="0"/>
              <a:t>C</a:t>
            </a:r>
            <a:r>
              <a:rPr dirty="0"/>
              <a:t>ontextual — incorporate network, business, and environmental context</a:t>
            </a:r>
          </a:p>
          <a:p>
            <a:pPr lvl="0"/>
            <a:r>
              <a:rPr b="1" dirty="0"/>
              <a:t>T</a:t>
            </a:r>
            <a:r>
              <a:rPr dirty="0"/>
              <a:t>ransferable — adapt to different environments via transfer learning</a:t>
            </a:r>
          </a:p>
        </p:txBody>
      </p:sp>
    </p:spTree>
    <p:extLst>
      <p:ext uri="{BB962C8B-B14F-4D97-AF65-F5344CB8AC3E}">
        <p14:creationId xmlns:p14="http://schemas.microsoft.com/office/powerpoint/2010/main" val="3469895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Other </a:t>
            </a:r>
            <a:r>
              <a:rPr dirty="0"/>
              <a:t>Alert Fatigue Mitigation</a:t>
            </a:r>
            <a:r>
              <a:rPr lang="en-US" dirty="0"/>
              <a:t>s</a:t>
            </a:r>
            <a:endParaRPr dirty="0"/>
          </a:p>
        </p:txBody>
      </p:sp>
      <p:sp>
        <p:nvSpPr>
          <p:cNvPr id="3" name="Content Placeholder 2"/>
          <p:cNvSpPr>
            <a:spLocks noGrp="1"/>
          </p:cNvSpPr>
          <p:nvPr>
            <p:ph idx="1"/>
          </p:nvPr>
        </p:nvSpPr>
        <p:spPr/>
        <p:txBody>
          <a:bodyPr>
            <a:normAutofit/>
          </a:bodyPr>
          <a:lstStyle/>
          <a:p>
            <a:pPr marL="0" lvl="0" indent="0">
              <a:buNone/>
            </a:pPr>
            <a:r>
              <a:rPr lang="en-US" dirty="0"/>
              <a:t>S</a:t>
            </a:r>
            <a:r>
              <a:rPr dirty="0"/>
              <a:t>trategies:</a:t>
            </a:r>
          </a:p>
          <a:p>
            <a:pPr lvl="0"/>
            <a:r>
              <a:rPr b="1" dirty="0"/>
              <a:t>Tuning</a:t>
            </a:r>
            <a:r>
              <a:rPr dirty="0"/>
              <a:t>: refine rules to reduce noise (Alahmadi: “the tedious part is FPs that we deal with”)</a:t>
            </a:r>
          </a:p>
          <a:p>
            <a:pPr lvl="0"/>
            <a:r>
              <a:rPr b="1" dirty="0"/>
              <a:t>Enrichment</a:t>
            </a:r>
            <a:r>
              <a:rPr dirty="0"/>
              <a:t>: add context automatically (asset criticality, threat intel)</a:t>
            </a:r>
          </a:p>
          <a:p>
            <a:pPr lvl="0"/>
            <a:r>
              <a:rPr b="1" dirty="0"/>
              <a:t>SOAR automation</a:t>
            </a:r>
            <a:r>
              <a:rPr dirty="0"/>
              <a:t>: auto-close known FP patterns, auto-escalate high-confidence alerts</a:t>
            </a:r>
          </a:p>
          <a:p>
            <a:pPr lvl="0"/>
            <a:r>
              <a:rPr b="1" dirty="0"/>
              <a:t>Detection quality metrics</a:t>
            </a:r>
            <a:r>
              <a:rPr dirty="0"/>
              <a:t>: track FP rate per rule; retire noisy rules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Human Element in SOC Operations</a:t>
            </a:r>
          </a:p>
        </p:txBody>
      </p:sp>
      <p:sp>
        <p:nvSpPr>
          <p:cNvPr id="3" name="Content Placeholder 2"/>
          <p:cNvSpPr>
            <a:spLocks noGrp="1"/>
          </p:cNvSpPr>
          <p:nvPr>
            <p:ph idx="1"/>
          </p:nvPr>
        </p:nvSpPr>
        <p:spPr/>
        <p:txBody>
          <a:bodyPr/>
          <a:lstStyle/>
          <a:p>
            <a:pPr marL="0" lvl="0" indent="0">
              <a:buNone/>
            </a:pPr>
            <a:r>
              <a:rPr dirty="0"/>
              <a:t>Alahmadi et al.’s key findings:</a:t>
            </a:r>
          </a:p>
          <a:p>
            <a:pPr lvl="0"/>
            <a:r>
              <a:rPr b="1" dirty="0"/>
              <a:t>55%</a:t>
            </a:r>
            <a:r>
              <a:rPr dirty="0"/>
              <a:t> of analysts rely on </a:t>
            </a:r>
            <a:r>
              <a:rPr b="1" dirty="0"/>
              <a:t>tacit knowledge and intuition</a:t>
            </a:r>
          </a:p>
          <a:p>
            <a:pPr lvl="0"/>
            <a:r>
              <a:rPr b="1" dirty="0"/>
              <a:t>58%</a:t>
            </a:r>
            <a:r>
              <a:rPr dirty="0"/>
              <a:t> process alerts based on knowledge of </a:t>
            </a:r>
            <a:r>
              <a:rPr b="1" dirty="0"/>
              <a:t>regular network activity</a:t>
            </a:r>
          </a:p>
          <a:p>
            <a:pPr lvl="0"/>
            <a:r>
              <a:rPr dirty="0"/>
              <a:t>Alarm validation requires understanding the </a:t>
            </a:r>
            <a:r>
              <a:rPr b="1" dirty="0"/>
              <a:t>business</a:t>
            </a:r>
            <a:r>
              <a:rPr dirty="0"/>
              <a:t>, not just the network</a:t>
            </a:r>
          </a:p>
          <a:p>
            <a:pPr lvl="1"/>
            <a:r>
              <a:rPr i="1" dirty="0"/>
              <a:t>“It’s not just about what you see in the tools, it’s about what you know of the customer and the customer’s nature — business nature”</a:t>
            </a:r>
          </a:p>
          <a:p>
            <a:pPr lvl="0"/>
            <a:r>
              <a:rPr b="1" dirty="0"/>
              <a:t>Threat hunting</a:t>
            </a:r>
            <a:r>
              <a:rPr dirty="0"/>
              <a:t> (Tier 3): proactive, hypothesis-driven search for threats that evade automated detection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Key Takeaways</a:t>
            </a:r>
          </a:p>
        </p:txBody>
      </p:sp>
      <p:sp>
        <p:nvSpPr>
          <p:cNvPr id="3" name="Content Placeholder 2"/>
          <p:cNvSpPr>
            <a:spLocks noGrp="1"/>
          </p:cNvSpPr>
          <p:nvPr>
            <p:ph idx="1"/>
          </p:nvPr>
        </p:nvSpPr>
        <p:spPr>
          <a:xfrm>
            <a:off x="628650" y="1369218"/>
            <a:ext cx="6135832" cy="3263504"/>
          </a:xfrm>
        </p:spPr>
        <p:txBody>
          <a:bodyPr>
            <a:normAutofit fontScale="92500" lnSpcReduction="20000"/>
          </a:bodyPr>
          <a:lstStyle/>
          <a:p>
            <a:pPr marL="342900" lvl="0" indent="-342900">
              <a:buAutoNum type="arabicPeriod"/>
            </a:pPr>
            <a:r>
              <a:rPr dirty="0"/>
              <a:t>The </a:t>
            </a:r>
            <a:r>
              <a:rPr b="1" dirty="0"/>
              <a:t>NIST incident lifecycle</a:t>
            </a:r>
            <a:r>
              <a:rPr dirty="0"/>
              <a:t> (six phases) frames how organizations handle security events</a:t>
            </a:r>
          </a:p>
          <a:p>
            <a:pPr marL="342900" lvl="0" indent="-342900">
              <a:buAutoNum type="arabicPeriod"/>
            </a:pPr>
            <a:r>
              <a:rPr dirty="0"/>
              <a:t>IDS concepts trace from </a:t>
            </a:r>
            <a:r>
              <a:rPr b="1" dirty="0"/>
              <a:t>Anderson (1980)</a:t>
            </a:r>
            <a:r>
              <a:rPr dirty="0"/>
              <a:t> through </a:t>
            </a:r>
            <a:r>
              <a:rPr b="1" dirty="0"/>
              <a:t>Denning (1987)</a:t>
            </a:r>
            <a:r>
              <a:rPr dirty="0"/>
              <a:t> to modern tools</a:t>
            </a:r>
          </a:p>
          <a:p>
            <a:pPr marL="342900" lvl="0" indent="-342900">
              <a:buAutoNum type="arabicPeriod"/>
            </a:pPr>
            <a:r>
              <a:rPr dirty="0"/>
              <a:t>The </a:t>
            </a:r>
            <a:r>
              <a:rPr b="1" dirty="0"/>
              <a:t>base-rate fallacy</a:t>
            </a:r>
            <a:r>
              <a:rPr dirty="0"/>
              <a:t> and </a:t>
            </a:r>
            <a:r>
              <a:rPr b="1" dirty="0"/>
              <a:t>semantic gap</a:t>
            </a:r>
            <a:r>
              <a:rPr dirty="0"/>
              <a:t> remain fundamental challenges (Sommer &amp; Paxson, confirmed by Alahmadi et al.)</a:t>
            </a:r>
          </a:p>
          <a:p>
            <a:pPr marL="342900" lvl="0" indent="-342900">
              <a:buAutoNum type="arabicPeriod"/>
            </a:pPr>
            <a:r>
              <a:rPr b="1" dirty="0"/>
              <a:t>Zeek</a:t>
            </a:r>
            <a:r>
              <a:rPr dirty="0"/>
              <a:t> provides network visibility; </a:t>
            </a:r>
            <a:r>
              <a:rPr b="1" dirty="0"/>
              <a:t>Suricata</a:t>
            </a:r>
            <a:r>
              <a:rPr dirty="0"/>
              <a:t> provides fast signature matching — use both</a:t>
            </a:r>
          </a:p>
          <a:p>
            <a:pPr marL="342900" lvl="0" indent="-342900">
              <a:buAutoNum type="arabicPeriod"/>
            </a:pPr>
            <a:r>
              <a:rPr dirty="0"/>
              <a:t>SOCs are where technology meets </a:t>
            </a:r>
            <a:r>
              <a:rPr b="1" dirty="0"/>
              <a:t>human judgment</a:t>
            </a:r>
          </a:p>
          <a:p>
            <a:pPr marL="342900" lvl="0" indent="-342900">
              <a:buAutoNum type="arabicPeriod"/>
            </a:pPr>
            <a:r>
              <a:rPr b="1" dirty="0"/>
              <a:t>Alert fatigue</a:t>
            </a:r>
            <a:r>
              <a:rPr dirty="0"/>
              <a:t> is the central operational challenge; alarms should be </a:t>
            </a:r>
            <a:r>
              <a:rPr b="1" dirty="0"/>
              <a:t>REACT</a:t>
            </a:r>
          </a:p>
        </p:txBody>
      </p:sp>
      <p:pic>
        <p:nvPicPr>
          <p:cNvPr id="4" name="Picture 3">
            <a:extLst>
              <a:ext uri="{FF2B5EF4-FFF2-40B4-BE49-F238E27FC236}">
                <a16:creationId xmlns:a16="http://schemas.microsoft.com/office/drawing/2014/main" id="{39486C79-E78D-BE0D-8113-DDCE3A9F7290}"/>
              </a:ext>
            </a:extLst>
          </p:cNvPr>
          <p:cNvPicPr>
            <a:picLocks noChangeAspect="1"/>
          </p:cNvPicPr>
          <p:nvPr/>
        </p:nvPicPr>
        <p:blipFill>
          <a:blip r:embed="rId3"/>
          <a:stretch>
            <a:fillRect/>
          </a:stretch>
        </p:blipFill>
        <p:spPr>
          <a:xfrm>
            <a:off x="6540008" y="1029030"/>
            <a:ext cx="2375392" cy="1172307"/>
          </a:xfrm>
          <a:prstGeom prst="rect">
            <a:avLst/>
          </a:prstGeom>
        </p:spPr>
      </p:pic>
      <p:pic>
        <p:nvPicPr>
          <p:cNvPr id="5" name="Picture 4">
            <a:extLst>
              <a:ext uri="{FF2B5EF4-FFF2-40B4-BE49-F238E27FC236}">
                <a16:creationId xmlns:a16="http://schemas.microsoft.com/office/drawing/2014/main" id="{FF0BDE41-5263-FC96-1AC5-317C6D61809B}"/>
              </a:ext>
            </a:extLst>
          </p:cNvPr>
          <p:cNvPicPr>
            <a:picLocks noChangeAspect="1"/>
          </p:cNvPicPr>
          <p:nvPr/>
        </p:nvPicPr>
        <p:blipFill>
          <a:blip r:embed="rId4"/>
          <a:stretch>
            <a:fillRect/>
          </a:stretch>
        </p:blipFill>
        <p:spPr>
          <a:xfrm>
            <a:off x="6540007" y="2352608"/>
            <a:ext cx="2375392" cy="1296723"/>
          </a:xfrm>
          <a:prstGeom prst="rect">
            <a:avLst/>
          </a:prstGeom>
        </p:spPr>
      </p:pic>
      <p:pic>
        <p:nvPicPr>
          <p:cNvPr id="6" name="Picture 5">
            <a:extLst>
              <a:ext uri="{FF2B5EF4-FFF2-40B4-BE49-F238E27FC236}">
                <a16:creationId xmlns:a16="http://schemas.microsoft.com/office/drawing/2014/main" id="{975CE0CE-BFA9-1AF2-9CBE-AC9249F518C5}"/>
              </a:ext>
            </a:extLst>
          </p:cNvPr>
          <p:cNvPicPr>
            <a:picLocks noChangeAspect="1"/>
          </p:cNvPicPr>
          <p:nvPr/>
        </p:nvPicPr>
        <p:blipFill>
          <a:blip r:embed="rId5"/>
          <a:stretch>
            <a:fillRect/>
          </a:stretch>
        </p:blipFill>
        <p:spPr>
          <a:xfrm>
            <a:off x="7159217" y="3800602"/>
            <a:ext cx="1136972" cy="10460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dissolve">
                                      <p:cBhvr>
                                        <p:cTn id="24" dur="500"/>
                                        <p:tgtEl>
                                          <p:spTgt spid="3">
                                            <p:txEl>
                                              <p:pRg st="3" end="3"/>
                                            </p:txEl>
                                          </p:spTgt>
                                        </p:tgtEl>
                                      </p:cBhvr>
                                    </p:animEffect>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dissolve">
                                      <p:cBhvr>
                                        <p:cTn id="33" dur="500"/>
                                        <p:tgtEl>
                                          <p:spTgt spid="3">
                                            <p:txEl>
                                              <p:pRg st="4" end="4"/>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dissolve">
                                      <p:cBhvr>
                                        <p:cTn id="36" dur="500"/>
                                        <p:tgtEl>
                                          <p:spTgt spid="3">
                                            <p:txEl>
                                              <p:pRg st="5" end="5"/>
                                            </p:txEl>
                                          </p:spTgt>
                                        </p:tgtEl>
                                      </p:cBhvr>
                                    </p:animEffect>
                                  </p:childTnLst>
                                </p:cTn>
                              </p:par>
                              <p:par>
                                <p:cTn id="37" presetID="2" presetClass="entr" presetSubtype="2"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a:t>
            </a:r>
          </a:p>
        </p:txBody>
      </p:sp>
      <p:sp>
        <p:nvSpPr>
          <p:cNvPr id="3" name="Content Placeholder 2"/>
          <p:cNvSpPr>
            <a:spLocks noGrp="1"/>
          </p:cNvSpPr>
          <p:nvPr>
            <p:ph idx="1"/>
          </p:nvPr>
        </p:nvSpPr>
        <p:spPr/>
        <p:txBody>
          <a:bodyPr>
            <a:normAutofit fontScale="77500" lnSpcReduction="20000"/>
          </a:bodyPr>
          <a:lstStyle/>
          <a:p>
            <a:pPr lvl="0"/>
            <a:r>
              <a:rPr dirty="0"/>
              <a:t>Anderson, J. “Computer Security Threat Monitoring and Surveillance.” Technical report, 1980.</a:t>
            </a:r>
          </a:p>
          <a:p>
            <a:pPr lvl="0"/>
            <a:r>
              <a:rPr dirty="0"/>
              <a:t>Denning, D. “An Intrusion-Detection Model.” </a:t>
            </a:r>
            <a:r>
              <a:rPr i="1" dirty="0"/>
              <a:t>IEEE TSE</a:t>
            </a:r>
            <a:r>
              <a:rPr dirty="0"/>
              <a:t>, 1987.</a:t>
            </a:r>
          </a:p>
          <a:p>
            <a:pPr lvl="0"/>
            <a:r>
              <a:rPr dirty="0"/>
              <a:t>Heberlein, T. et al. “A Network Security Monitor.” </a:t>
            </a:r>
            <a:r>
              <a:rPr i="1" dirty="0"/>
              <a:t>IEEE S&amp;P</a:t>
            </a:r>
            <a:r>
              <a:rPr dirty="0"/>
              <a:t>, 1990.</a:t>
            </a:r>
          </a:p>
          <a:p>
            <a:pPr lvl="0"/>
            <a:r>
              <a:rPr dirty="0"/>
              <a:t>McHugh, J. “Testing Intrusion Detection Systems.” </a:t>
            </a:r>
            <a:r>
              <a:rPr i="1" dirty="0"/>
              <a:t>ACM TISSEC</a:t>
            </a:r>
            <a:r>
              <a:rPr dirty="0"/>
              <a:t>, 2000.</a:t>
            </a:r>
          </a:p>
          <a:p>
            <a:pPr lvl="0"/>
            <a:r>
              <a:rPr dirty="0"/>
              <a:t>Sommer, R. and Paxson, V. “Outside the Closed World: On Using Machine Learning for Network Intrusion Detection.” </a:t>
            </a:r>
            <a:r>
              <a:rPr i="1" dirty="0"/>
              <a:t>IEEE S&amp;P</a:t>
            </a:r>
            <a:r>
              <a:rPr dirty="0"/>
              <a:t>, 2010.</a:t>
            </a:r>
          </a:p>
          <a:p>
            <a:pPr lvl="0"/>
            <a:r>
              <a:rPr dirty="0"/>
              <a:t>Alahmadi, B., Axon, L., and Martinovic, I. “99% False Positives: A Qualitative Study of SOC Analysts’ Perspectives on Security Alarms.” </a:t>
            </a:r>
            <a:r>
              <a:rPr i="1" dirty="0"/>
              <a:t>USENIX Security</a:t>
            </a:r>
            <a:r>
              <a:rPr dirty="0"/>
              <a:t>, 2022.</a:t>
            </a:r>
          </a:p>
          <a:p>
            <a:pPr lvl="0"/>
            <a:r>
              <a:rPr dirty="0"/>
              <a:t>Wan, G., Gong, F., Barbette, T., and </a:t>
            </a:r>
            <a:r>
              <a:rPr dirty="0" err="1"/>
              <a:t>Durumeric</a:t>
            </a:r>
            <a:r>
              <a:rPr dirty="0"/>
              <a:t>, Z. “Retina: Analyzing 100 GbE Traffic on Commodity Hardware.” </a:t>
            </a:r>
            <a:r>
              <a:rPr i="1" dirty="0"/>
              <a:t>SIGCOMM</a:t>
            </a:r>
            <a:r>
              <a:rPr dirty="0"/>
              <a:t>, 2022.</a:t>
            </a:r>
          </a:p>
          <a:p>
            <a:pPr lvl="0"/>
            <a:r>
              <a:rPr dirty="0"/>
              <a:t>Zeek Documentation: </a:t>
            </a:r>
            <a:r>
              <a:rPr dirty="0" err="1"/>
              <a:t>docs.zeek.org</a:t>
            </a:r>
            <a:endParaRPr dirty="0"/>
          </a:p>
          <a:p>
            <a:pPr lvl="0"/>
            <a:r>
              <a:rPr dirty="0"/>
              <a:t>Suricata Documentation: </a:t>
            </a:r>
            <a:r>
              <a:rPr dirty="0" err="1"/>
              <a:t>docs.suricata.io</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Denning’s Model: Six Components</a:t>
            </a:r>
          </a:p>
        </p:txBody>
      </p:sp>
      <p:sp>
        <p:nvSpPr>
          <p:cNvPr id="3" name="Content Placeholder 2"/>
          <p:cNvSpPr>
            <a:spLocks noGrp="1"/>
          </p:cNvSpPr>
          <p:nvPr>
            <p:ph idx="1"/>
          </p:nvPr>
        </p:nvSpPr>
        <p:spPr>
          <a:xfrm>
            <a:off x="628649" y="1369218"/>
            <a:ext cx="8026977" cy="3263504"/>
          </a:xfrm>
        </p:spPr>
        <p:txBody>
          <a:bodyPr/>
          <a:lstStyle/>
          <a:p>
            <a:pPr marL="342900" lvl="0" indent="-342900">
              <a:buAutoNum type="arabicPeriod"/>
            </a:pPr>
            <a:r>
              <a:rPr b="1" dirty="0"/>
              <a:t>Subjects</a:t>
            </a:r>
            <a:r>
              <a:rPr dirty="0"/>
              <a:t> — who initiates activity (users, processes)</a:t>
            </a:r>
          </a:p>
          <a:p>
            <a:pPr marL="342900" lvl="0" indent="-342900">
              <a:buAutoNum type="arabicPeriod"/>
            </a:pPr>
            <a:r>
              <a:rPr b="1" dirty="0"/>
              <a:t>Objects</a:t>
            </a:r>
            <a:r>
              <a:rPr dirty="0"/>
              <a:t> — targets of activity (files, programs, resources)</a:t>
            </a:r>
          </a:p>
          <a:p>
            <a:pPr marL="342900" lvl="0" indent="-342900">
              <a:buAutoNum type="arabicPeriod"/>
            </a:pPr>
            <a:r>
              <a:rPr b="1" dirty="0"/>
              <a:t>Audit Records</a:t>
            </a:r>
            <a:r>
              <a:rPr dirty="0"/>
              <a:t> — </a:t>
            </a:r>
            <a:r>
              <a:rPr dirty="0">
                <a:latin typeface="Courier"/>
              </a:rPr>
              <a:t>&lt;Subject, Action, Object, Exception, Resource-Usage, Timestamp&gt;</a:t>
            </a:r>
          </a:p>
          <a:p>
            <a:pPr marL="342900" lvl="0" indent="-342900">
              <a:buAutoNum type="arabicPeriod"/>
            </a:pPr>
            <a:r>
              <a:rPr b="1" dirty="0"/>
              <a:t>Activity Profiles</a:t>
            </a:r>
            <a:r>
              <a:rPr dirty="0"/>
              <a:t> — statistical models of “normal” behavior</a:t>
            </a:r>
          </a:p>
          <a:p>
            <a:pPr marL="342900" lvl="0" indent="-342900">
              <a:buAutoNum type="arabicPeriod"/>
            </a:pPr>
            <a:r>
              <a:rPr b="1" dirty="0"/>
              <a:t>Anomaly Records</a:t>
            </a:r>
            <a:r>
              <a:rPr dirty="0"/>
              <a:t> — generated when behavior deviates from profile</a:t>
            </a:r>
          </a:p>
          <a:p>
            <a:pPr marL="342900" lvl="0" indent="-342900">
              <a:buAutoNum type="arabicPeriod"/>
            </a:pPr>
            <a:r>
              <a:rPr b="1" dirty="0"/>
              <a:t>Activity Rules</a:t>
            </a:r>
            <a:r>
              <a:rPr dirty="0"/>
              <a:t> — what to do when anomalies are detected</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Denning’s Statistical Approaches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6940322"/>
              </p:ext>
            </p:extLst>
          </p:nvPr>
        </p:nvGraphicFramePr>
        <p:xfrm>
          <a:off x="457200" y="1422400"/>
          <a:ext cx="8229600" cy="301752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20000"/>
                    </a:ext>
                  </a:extLst>
                </a:gridCol>
                <a:gridCol w="35433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pPr marL="0" lvl="0" indent="0">
                        <a:buNone/>
                      </a:pPr>
                      <a:r>
                        <a:rPr sz="1800"/>
                        <a:t>Method</a:t>
                      </a:r>
                    </a:p>
                  </a:txBody>
                  <a:tcPr/>
                </a:tc>
                <a:tc>
                  <a:txBody>
                    <a:bodyPr/>
                    <a:lstStyle/>
                    <a:p>
                      <a:pPr marL="0" lvl="0" indent="0">
                        <a:buNone/>
                      </a:pPr>
                      <a:r>
                        <a:rPr sz="1800"/>
                        <a:t>Idea</a:t>
                      </a:r>
                    </a:p>
                  </a:txBody>
                  <a:tcPr/>
                </a:tc>
                <a:tc>
                  <a:txBody>
                    <a:bodyPr/>
                    <a:lstStyle/>
                    <a:p>
                      <a:pPr marL="0" lvl="0" indent="0">
                        <a:buNone/>
                      </a:pPr>
                      <a:r>
                        <a:rPr sz="1800"/>
                        <a:t>Modern echo</a:t>
                      </a:r>
                    </a:p>
                  </a:txBody>
                  <a:tcPr/>
                </a:tc>
                <a:extLst>
                  <a:ext uri="{0D108BD9-81ED-4DB2-BD59-A6C34878D82A}">
                    <a16:rowId xmlns:a16="http://schemas.microsoft.com/office/drawing/2014/main" val="10000"/>
                  </a:ext>
                </a:extLst>
              </a:tr>
              <a:tr h="0">
                <a:tc>
                  <a:txBody>
                    <a:bodyPr/>
                    <a:lstStyle/>
                    <a:p>
                      <a:pPr marL="0" lvl="0" indent="0">
                        <a:buNone/>
                      </a:pPr>
                      <a:r>
                        <a:rPr sz="1800" b="1"/>
                        <a:t>Event Counter</a:t>
                      </a:r>
                    </a:p>
                  </a:txBody>
                  <a:tcPr/>
                </a:tc>
                <a:tc>
                  <a:txBody>
                    <a:bodyPr/>
                    <a:lstStyle/>
                    <a:p>
                      <a:pPr marL="0" lvl="0" indent="0">
                        <a:buNone/>
                      </a:pPr>
                      <a:r>
                        <a:rPr sz="1800" dirty="0"/>
                        <a:t>Count occurrences per time </a:t>
                      </a:r>
                      <a:r>
                        <a:rPr lang="en-US" sz="1800" dirty="0"/>
                        <a:t>unit</a:t>
                      </a:r>
                      <a:endParaRPr sz="1800" dirty="0"/>
                    </a:p>
                  </a:txBody>
                  <a:tcPr/>
                </a:tc>
                <a:tc>
                  <a:txBody>
                    <a:bodyPr/>
                    <a:lstStyle/>
                    <a:p>
                      <a:pPr marL="0" lvl="0" indent="0">
                        <a:buNone/>
                      </a:pPr>
                      <a:r>
                        <a:rPr sz="1800"/>
                        <a:t>Suricata </a:t>
                      </a:r>
                      <a:r>
                        <a:rPr sz="1800">
                          <a:latin typeface="Courier"/>
                        </a:rPr>
                        <a:t>threshold</a:t>
                      </a:r>
                      <a:r>
                        <a:rPr sz="1800"/>
                        <a:t> keyword</a:t>
                      </a:r>
                    </a:p>
                  </a:txBody>
                  <a:tcPr/>
                </a:tc>
                <a:extLst>
                  <a:ext uri="{0D108BD9-81ED-4DB2-BD59-A6C34878D82A}">
                    <a16:rowId xmlns:a16="http://schemas.microsoft.com/office/drawing/2014/main" val="10001"/>
                  </a:ext>
                </a:extLst>
              </a:tr>
              <a:tr h="0">
                <a:tc>
                  <a:txBody>
                    <a:bodyPr/>
                    <a:lstStyle/>
                    <a:p>
                      <a:pPr marL="0" lvl="0" indent="0">
                        <a:buNone/>
                      </a:pPr>
                      <a:r>
                        <a:rPr sz="1800" b="1"/>
                        <a:t>Mean + Std Dev</a:t>
                      </a:r>
                    </a:p>
                  </a:txBody>
                  <a:tcPr/>
                </a:tc>
                <a:tc>
                  <a:txBody>
                    <a:bodyPr/>
                    <a:lstStyle/>
                    <a:p>
                      <a:pPr marL="0" lvl="0" indent="0">
                        <a:buNone/>
                      </a:pPr>
                      <a:r>
                        <a:rPr sz="1800"/>
                        <a:t>Flag activity &gt;</a:t>
                      </a:r>
                      <a:r>
                        <a:rPr sz="1800" i="1"/>
                        <a:t>d</a:t>
                      </a:r>
                      <a:r>
                        <a:rPr sz="1800"/>
                        <a:t> std devs from mean</a:t>
                      </a:r>
                    </a:p>
                  </a:txBody>
                  <a:tcPr/>
                </a:tc>
                <a:tc>
                  <a:txBody>
                    <a:bodyPr/>
                    <a:lstStyle/>
                    <a:p>
                      <a:pPr marL="0" lvl="0" indent="0">
                        <a:buNone/>
                      </a:pPr>
                      <a:r>
                        <a:rPr sz="1800"/>
                        <a:t>UEBA behavioral baselines</a:t>
                      </a:r>
                    </a:p>
                  </a:txBody>
                  <a:tcPr/>
                </a:tc>
                <a:extLst>
                  <a:ext uri="{0D108BD9-81ED-4DB2-BD59-A6C34878D82A}">
                    <a16:rowId xmlns:a16="http://schemas.microsoft.com/office/drawing/2014/main" val="10002"/>
                  </a:ext>
                </a:extLst>
              </a:tr>
              <a:tr h="0">
                <a:tc>
                  <a:txBody>
                    <a:bodyPr/>
                    <a:lstStyle/>
                    <a:p>
                      <a:pPr marL="0" lvl="0" indent="0">
                        <a:buNone/>
                      </a:pPr>
                      <a:r>
                        <a:rPr sz="1800" b="1"/>
                        <a:t>Multivariate</a:t>
                      </a:r>
                    </a:p>
                  </a:txBody>
                  <a:tcPr/>
                </a:tc>
                <a:tc>
                  <a:txBody>
                    <a:bodyPr/>
                    <a:lstStyle/>
                    <a:p>
                      <a:pPr marL="0" lvl="0" indent="0">
                        <a:buNone/>
                      </a:pPr>
                      <a:r>
                        <a:rPr sz="1800"/>
                        <a:t>Correlate multiple metrics</a:t>
                      </a:r>
                    </a:p>
                  </a:txBody>
                  <a:tcPr/>
                </a:tc>
                <a:tc>
                  <a:txBody>
                    <a:bodyPr/>
                    <a:lstStyle/>
                    <a:p>
                      <a:pPr marL="0" lvl="0" indent="0">
                        <a:buNone/>
                      </a:pPr>
                      <a:r>
                        <a:rPr sz="1800"/>
                        <a:t>SIEM correlation rules</a:t>
                      </a:r>
                    </a:p>
                  </a:txBody>
                  <a:tcPr/>
                </a:tc>
                <a:extLst>
                  <a:ext uri="{0D108BD9-81ED-4DB2-BD59-A6C34878D82A}">
                    <a16:rowId xmlns:a16="http://schemas.microsoft.com/office/drawing/2014/main" val="10003"/>
                  </a:ext>
                </a:extLst>
              </a:tr>
              <a:tr h="0">
                <a:tc>
                  <a:txBody>
                    <a:bodyPr/>
                    <a:lstStyle/>
                    <a:p>
                      <a:pPr marL="0" lvl="0" indent="0">
                        <a:buNone/>
                      </a:pPr>
                      <a:r>
                        <a:rPr sz="1800" b="1" dirty="0"/>
                        <a:t>Markov Process</a:t>
                      </a:r>
                    </a:p>
                  </a:txBody>
                  <a:tcPr/>
                </a:tc>
                <a:tc>
                  <a:txBody>
                    <a:bodyPr/>
                    <a:lstStyle/>
                    <a:p>
                      <a:pPr marL="0" lvl="0" indent="0">
                        <a:buNone/>
                      </a:pPr>
                      <a:r>
                        <a:rPr sz="1800"/>
                        <a:t>Model command sequences as state transitions</a:t>
                      </a:r>
                    </a:p>
                  </a:txBody>
                  <a:tcPr/>
                </a:tc>
                <a:tc>
                  <a:txBody>
                    <a:bodyPr/>
                    <a:lstStyle/>
                    <a:p>
                      <a:pPr marL="0" lvl="0" indent="0">
                        <a:buNone/>
                      </a:pPr>
                      <a:r>
                        <a:rPr sz="1800"/>
                        <a:t>Largely fallen out of favor for IDS</a:t>
                      </a:r>
                    </a:p>
                  </a:txBody>
                  <a:tcPr/>
                </a:tc>
                <a:extLst>
                  <a:ext uri="{0D108BD9-81ED-4DB2-BD59-A6C34878D82A}">
                    <a16:rowId xmlns:a16="http://schemas.microsoft.com/office/drawing/2014/main" val="10004"/>
                  </a:ext>
                </a:extLst>
              </a:tr>
              <a:tr h="0">
                <a:tc>
                  <a:txBody>
                    <a:bodyPr/>
                    <a:lstStyle/>
                    <a:p>
                      <a:pPr marL="0" lvl="0" indent="0">
                        <a:buNone/>
                      </a:pPr>
                      <a:r>
                        <a:rPr sz="1800" b="1"/>
                        <a:t>Time Series</a:t>
                      </a:r>
                    </a:p>
                  </a:txBody>
                  <a:tcPr/>
                </a:tc>
                <a:tc>
                  <a:txBody>
                    <a:bodyPr/>
                    <a:lstStyle/>
                    <a:p>
                      <a:pPr marL="0" lvl="0" indent="0">
                        <a:buNone/>
                      </a:pPr>
                      <a:r>
                        <a:rPr sz="1800"/>
                        <a:t>Predict next observation, flag deviations</a:t>
                      </a:r>
                    </a:p>
                  </a:txBody>
                  <a:tcPr/>
                </a:tc>
                <a:tc>
                  <a:txBody>
                    <a:bodyPr/>
                    <a:lstStyle/>
                    <a:p>
                      <a:pPr marL="0" lvl="0" indent="0">
                        <a:buNone/>
                      </a:pPr>
                      <a:r>
                        <a:rPr sz="1800" dirty="0"/>
                        <a:t>ML anomaly detection research</a:t>
                      </a:r>
                    </a:p>
                  </a:txBody>
                  <a:tcPr/>
                </a:tc>
                <a:extLst>
                  <a:ext uri="{0D108BD9-81ED-4DB2-BD59-A6C34878D82A}">
                    <a16:rowId xmlns:a16="http://schemas.microsoft.com/office/drawing/2014/main" val="10005"/>
                  </a:ext>
                </a:extLst>
              </a:tr>
            </a:tbl>
          </a:graphicData>
        </a:graphic>
      </p:graphicFrame>
    </p:spTree>
  </p:cSld>
  <p:clrMapOvr>
    <a:masterClrMapping/>
  </p:clrMapOvr>
  <p:transition spd="slow">
    <p:wipe/>
  </p:transition>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D5DEC4-9620-104B-BE09-9FACBCD7BB53}" vid="{9604CF4B-C734-584F-A06E-FF624A359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2357</TotalTime>
  <Words>11201</Words>
  <Application>Microsoft Macintosh PowerPoint</Application>
  <PresentationFormat>On-screen Show (16:9)</PresentationFormat>
  <Paragraphs>725</Paragraphs>
  <Slides>77</Slides>
  <Notes>68</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Calibri</vt:lpstr>
      <vt:lpstr>Calibri Light</vt:lpstr>
      <vt:lpstr>Courier</vt:lpstr>
      <vt:lpstr>Courier New</vt:lpstr>
      <vt:lpstr>Theme1</vt:lpstr>
      <vt:lpstr>Secure Systems Engineering and Management</vt:lpstr>
      <vt:lpstr>Roadmap</vt:lpstr>
      <vt:lpstr>The Incident Lifecycle (NIST SP 800-61)</vt:lpstr>
      <vt:lpstr>The Six NIST Phases</vt:lpstr>
      <vt:lpstr>Why Detection is Hard</vt:lpstr>
      <vt:lpstr>Automating Attack Detection: A Brief History</vt:lpstr>
      <vt:lpstr>Denning’s Intrusion Detection Model (1987)</vt:lpstr>
      <vt:lpstr>Denning’s Model: Six Components</vt:lpstr>
      <vt:lpstr>Denning’s Statistical Approaches</vt:lpstr>
      <vt:lpstr>Denning: Two Detection Paradigms</vt:lpstr>
      <vt:lpstr>Denning identified challenges still unsolved</vt:lpstr>
      <vt:lpstr>Network Security Monitor (1990)</vt:lpstr>
      <vt:lpstr>Snort and Bro (1998): Two Philosophies</vt:lpstr>
      <vt:lpstr>Snort and Bro (1998): Two Philosophies</vt:lpstr>
      <vt:lpstr>The DARPA IDS Evaluation (1998–99)</vt:lpstr>
      <vt:lpstr>Suricata (2010)</vt:lpstr>
      <vt:lpstr>Detecting Attacks Today</vt:lpstr>
      <vt:lpstr>PowerPoint Presentation</vt:lpstr>
      <vt:lpstr>Logging and SIEM</vt:lpstr>
      <vt:lpstr>SIEM Architecture</vt:lpstr>
      <vt:lpstr>What to Log</vt:lpstr>
      <vt:lpstr>Endpoint Detection and Response (EDR)</vt:lpstr>
      <vt:lpstr>XDR: Extending Beyond Endpoints</vt:lpstr>
      <vt:lpstr>Network-Based Detection: Overview</vt:lpstr>
      <vt:lpstr>PowerPoint Presentation</vt:lpstr>
      <vt:lpstr>Vulnerability Scanning and AV</vt:lpstr>
      <vt:lpstr>Threat Intelligence</vt:lpstr>
      <vt:lpstr>Challenges of IDS: Theory Meets Reality</vt:lpstr>
      <vt:lpstr>Challenge 1: The Base-Rate Fallacy</vt:lpstr>
      <vt:lpstr>2022 Confirmation: “99% False Positives”</vt:lpstr>
      <vt:lpstr>False Alarms vs. Benign Triggers</vt:lpstr>
      <vt:lpstr>Challenge 2: The Semantic Gap</vt:lpstr>
      <vt:lpstr>2022 Confirmation: “Black Box” Tools</vt:lpstr>
      <vt:lpstr>Challenge 3: Adversarial Adaptation and Drift</vt:lpstr>
      <vt:lpstr>Challenge 4: Evaluation Methodology</vt:lpstr>
      <vt:lpstr>Sommer &amp; Paxson: Recommendations</vt:lpstr>
      <vt:lpstr>Suricata: Next-Gen Network IDS/IPS</vt:lpstr>
      <vt:lpstr>Suricata Multi-Threading Architecture</vt:lpstr>
      <vt:lpstr>Suricata Detection Engine</vt:lpstr>
      <vt:lpstr>Suricata Rule Anatomy</vt:lpstr>
      <vt:lpstr>Rule Header: Actions</vt:lpstr>
      <vt:lpstr>Rule Header: Protocols and Addresses</vt:lpstr>
      <vt:lpstr>Rule Options: Content Matching</vt:lpstr>
      <vt:lpstr>Rule Options: Flow and State</vt:lpstr>
      <vt:lpstr>Example: Malware C2 Beaconing</vt:lpstr>
      <vt:lpstr>Malware C2 Beaconing: Sample Rule</vt:lpstr>
      <vt:lpstr>Example: DNS Tunneling</vt:lpstr>
      <vt:lpstr>DNS Tunneling: Sample Rule</vt:lpstr>
      <vt:lpstr>EVE JSON: Suricata’s Output</vt:lpstr>
      <vt:lpstr>Running Suricata</vt:lpstr>
      <vt:lpstr>Suricata Configuration Highlights</vt:lpstr>
      <vt:lpstr>Suricata: Summary</vt:lpstr>
      <vt:lpstr>Zeek: Network Security Monitor</vt:lpstr>
      <vt:lpstr>What is Zeek?</vt:lpstr>
      <vt:lpstr>Zeek Architecture</vt:lpstr>
      <vt:lpstr>Zeek Log Types</vt:lpstr>
      <vt:lpstr>The Zeek uid: Linking Everything Together</vt:lpstr>
      <vt:lpstr>Zeek Scripting Language</vt:lpstr>
      <vt:lpstr>Zeek Scripting Language</vt:lpstr>
      <vt:lpstr>More sophisticated state than Suricata</vt:lpstr>
      <vt:lpstr>Many built-in event types</vt:lpstr>
      <vt:lpstr>Running Zeek</vt:lpstr>
      <vt:lpstr>The Scaling Problem</vt:lpstr>
      <vt:lpstr>Retina: Filtering Early for Speed</vt:lpstr>
      <vt:lpstr>Suricata + Zeek: Better Together</vt:lpstr>
      <vt:lpstr>Suricata + Zeek: Better Together</vt:lpstr>
      <vt:lpstr>Security  Operations  Centers</vt:lpstr>
      <vt:lpstr>What a SOC Does</vt:lpstr>
      <vt:lpstr>SOC Staffing Models</vt:lpstr>
      <vt:lpstr>Tiered Analyst Structure</vt:lpstr>
      <vt:lpstr>The Target Breach: Detection Without Response</vt:lpstr>
      <vt:lpstr>Four Limitations of Security Alarms</vt:lpstr>
      <vt:lpstr>The REACT Model for Better Alarms</vt:lpstr>
      <vt:lpstr>Other Alert Fatigue Mitigations</vt:lpstr>
      <vt:lpstr>The Human Element in SOC Operations</vt:lpstr>
      <vt:lpstr>Key Takeaways</vt:lpstr>
      <vt:lpstr>References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2</TotalTime>
  <Words>49</Words>
  <Application>Microsoft Macintosh PowerPoint</Application>
  <PresentationFormat>On-screen Show (16:9)</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Intrusion Detection and Security Operations</dc:title>
  <dc:creator/>
  <cp:keywords/>
  <cp:lastModifiedBy>Hicks, Michael W</cp:lastModifiedBy>
  <cp:revision>48</cp:revision>
  <dcterms:created xsi:type="dcterms:W3CDTF">2026-03-29T23:10:55Z</dcterms:created>
  <dcterms:modified xsi:type="dcterms:W3CDTF">2026-03-31T15:03:27Z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
  </property>
  <property fmtid="{D5CDD505-2E9C-101B-9397-08002B2CF9AE}" pid="3" name="subtitle">
    <vt:lpwstr>CIS 7000: Secure Software Engineering and Management</vt:lpwstr>
  </property>
</Properties>
</file>