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package/2006/relationships/metadata/extended-properties" Target="docProps/app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7"/>
  </p:notesMasterIdLst>
  <p:sldIdLst>
    <p:sldId id="368" r:id="rId2"/>
    <p:sldId id="257" r:id="rId3"/>
    <p:sldId id="258" r:id="rId4"/>
    <p:sldId id="259" r:id="rId5"/>
    <p:sldId id="260" r:id="rId6"/>
    <p:sldId id="261" r:id="rId7"/>
    <p:sldId id="360" r:id="rId8"/>
    <p:sldId id="262" r:id="rId9"/>
    <p:sldId id="362" r:id="rId10"/>
    <p:sldId id="263" r:id="rId11"/>
    <p:sldId id="268" r:id="rId12"/>
    <p:sldId id="265" r:id="rId13"/>
    <p:sldId id="266" r:id="rId14"/>
    <p:sldId id="267" r:id="rId15"/>
    <p:sldId id="363" r:id="rId16"/>
    <p:sldId id="270" r:id="rId17"/>
    <p:sldId id="269" r:id="rId18"/>
    <p:sldId id="271" r:id="rId19"/>
    <p:sldId id="272" r:id="rId20"/>
    <p:sldId id="273" r:id="rId21"/>
    <p:sldId id="364" r:id="rId22"/>
    <p:sldId id="274" r:id="rId23"/>
    <p:sldId id="365" r:id="rId24"/>
    <p:sldId id="275" r:id="rId25"/>
    <p:sldId id="276" r:id="rId26"/>
    <p:sldId id="277" r:id="rId27"/>
    <p:sldId id="278" r:id="rId28"/>
    <p:sldId id="371" r:id="rId29"/>
    <p:sldId id="279" r:id="rId30"/>
    <p:sldId id="372" r:id="rId31"/>
    <p:sldId id="280" r:id="rId32"/>
    <p:sldId id="281" r:id="rId33"/>
    <p:sldId id="282" r:id="rId34"/>
    <p:sldId id="283" r:id="rId35"/>
    <p:sldId id="284" r:id="rId36"/>
    <p:sldId id="290" r:id="rId37"/>
    <p:sldId id="285" r:id="rId38"/>
    <p:sldId id="292" r:id="rId39"/>
    <p:sldId id="293" r:id="rId40"/>
    <p:sldId id="264" r:id="rId41"/>
    <p:sldId id="366" r:id="rId42"/>
    <p:sldId id="295" r:id="rId43"/>
    <p:sldId id="296" r:id="rId44"/>
    <p:sldId id="297" r:id="rId45"/>
    <p:sldId id="298" r:id="rId46"/>
    <p:sldId id="299" r:id="rId47"/>
    <p:sldId id="300" r:id="rId48"/>
    <p:sldId id="367" r:id="rId49"/>
    <p:sldId id="301" r:id="rId50"/>
    <p:sldId id="302" r:id="rId51"/>
    <p:sldId id="303" r:id="rId52"/>
    <p:sldId id="305" r:id="rId53"/>
    <p:sldId id="307" r:id="rId54"/>
    <p:sldId id="308" r:id="rId55"/>
    <p:sldId id="319" r:id="rId56"/>
    <p:sldId id="320" r:id="rId57"/>
    <p:sldId id="309" r:id="rId58"/>
    <p:sldId id="311" r:id="rId59"/>
    <p:sldId id="312" r:id="rId60"/>
    <p:sldId id="369" r:id="rId61"/>
    <p:sldId id="313" r:id="rId62"/>
    <p:sldId id="314" r:id="rId63"/>
    <p:sldId id="315" r:id="rId64"/>
    <p:sldId id="370" r:id="rId65"/>
    <p:sldId id="317" r:id="rId66"/>
    <p:sldId id="322" r:id="rId67"/>
    <p:sldId id="321" r:id="rId68"/>
    <p:sldId id="323" r:id="rId69"/>
    <p:sldId id="324" r:id="rId70"/>
    <p:sldId id="325" r:id="rId71"/>
    <p:sldId id="326" r:id="rId72"/>
    <p:sldId id="287" r:id="rId73"/>
    <p:sldId id="288" r:id="rId74"/>
    <p:sldId id="289" r:id="rId75"/>
    <p:sldId id="330" r:id="rId76"/>
    <p:sldId id="334" r:id="rId77"/>
    <p:sldId id="333" r:id="rId78"/>
    <p:sldId id="335" r:id="rId79"/>
    <p:sldId id="338" r:id="rId80"/>
    <p:sldId id="373" r:id="rId81"/>
    <p:sldId id="337" r:id="rId82"/>
    <p:sldId id="374" r:id="rId83"/>
    <p:sldId id="339" r:id="rId84"/>
    <p:sldId id="340" r:id="rId85"/>
    <p:sldId id="341" r:id="rId86"/>
    <p:sldId id="343" r:id="rId87"/>
    <p:sldId id="348" r:id="rId88"/>
    <p:sldId id="349" r:id="rId89"/>
    <p:sldId id="350" r:id="rId90"/>
    <p:sldId id="351" r:id="rId91"/>
    <p:sldId id="352" r:id="rId92"/>
    <p:sldId id="353" r:id="rId93"/>
    <p:sldId id="354" r:id="rId94"/>
    <p:sldId id="356" r:id="rId95"/>
    <p:sldId id="358" r:id="rId9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43" autoAdjust="0"/>
    <p:restoredTop sz="68163" autoAdjust="0"/>
  </p:normalViewPr>
  <p:slideViewPr>
    <p:cSldViewPr snapToGrid="0" snapToObjects="1">
      <p:cViewPr>
        <p:scale>
          <a:sx n="99" d="100"/>
          <a:sy n="99" d="100"/>
        </p:scale>
        <p:origin x="984" y="40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C1CCF-B725-44A7-AA57-5E433BD85C9F}" type="datetimeFigureOut">
              <a:rPr lang="en-US" smtClean="0"/>
              <a:t>4/18/26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DFEC3-8487-43E8-A154-7C12CBC1FFF2}" type="slidenum">
              <a:rPr lang="en-US" smtClean="0"/>
              <a:t>‹#›</a:t>
            </a:fld>
            <a:endParaRPr lang="en-US"/>
          </a:p>
        </p:txBody>
      </p:sp>
    </p:spTree>
    <p:extLst>
      <p:ext uri="{BB962C8B-B14F-4D97-AF65-F5344CB8AC3E}">
        <p14:creationId xmlns:p14="http://schemas.microsoft.com/office/powerpoint/2010/main" val="3782709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connects directly to Anderson’s economics lecture: if markets under-supply security because of externalities and misaligned incentives, regulation is the classical response. But we’ll see that the regulation itself has trouble doing what it sets out to do — for some of the same reasons risk management is hard (measurement), and some new ones (process vs. outcomes, compliance theater, enforcement asymmetries).</a:t>
            </a:r>
          </a:p>
        </p:txBody>
      </p:sp>
      <p:sp>
        <p:nvSpPr>
          <p:cNvPr id="4" name="Slide Number Placeholder 3"/>
          <p:cNvSpPr>
            <a:spLocks noGrp="1"/>
          </p:cNvSpPr>
          <p:nvPr>
            <p:ph type="sldNum" sz="quarter" idx="10"/>
          </p:nvPr>
        </p:nvSpPr>
        <p:spPr/>
        <p:txBody>
          <a:bodyPr/>
          <a:lstStyle/>
          <a:p>
            <a:fld id="{18BDFEC3-8487-43E8-A154-7C12CBC1FFF2}" type="slidenum">
              <a:rPr lang="en-US"/>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the legal foundation for the entire US approach to cybersecurity regulation. If Wyndham had won, the FTC’s ability to enforce cybersecurity standards under Section 5 would have been gutted, and Congress would have had to act to restore it (it hasn’t).</a:t>
            </a:r>
            <a:endParaRPr lang="en-US" dirty="0"/>
          </a:p>
          <a:p>
            <a:pPr marL="0" lvl="0" indent="0">
              <a:buNone/>
            </a:pPr>
            <a:endParaRPr lang="en-US" dirty="0"/>
          </a:p>
          <a:p>
            <a:pPr marL="0" lvl="0" indent="0">
              <a:buNone/>
            </a:pPr>
            <a:r>
              <a:rPr dirty="0"/>
              <a:t>The Wyndham facts are egregious: three breaches in under two years (2008–2009), hackers pivoted from hotel property management systems into the Wyndham corporate network, 619,000+ payment cards exposed, many exported to a Russian domain, $10.6M in fraud losses — and Wyndham failed to fix vulnerabilities after the first breach, getting hit again the same way. Security failures included storing credit card data in clear text, easily guessed passwords, and no firewalls between hotel and corporate networks.</a:t>
            </a:r>
          </a:p>
        </p:txBody>
      </p:sp>
      <p:sp>
        <p:nvSpPr>
          <p:cNvPr id="4" name="Slide Number Placeholder 3"/>
          <p:cNvSpPr>
            <a:spLocks noGrp="1"/>
          </p:cNvSpPr>
          <p:nvPr>
            <p:ph type="sldNum" sz="quarter" idx="10"/>
          </p:nvPr>
        </p:nvSpPr>
        <p:spPr/>
        <p:txBody>
          <a:bodyPr/>
          <a:lstStyle/>
          <a:p>
            <a:fld id="{18BDFEC3-8487-43E8-A154-7C12CBC1FFF2}" type="slidenum">
              <a:rPr lang="en-US"/>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The company argued that by adopting targeted data security legislation, such as the Fair Credit Reporting Act, the Gramm-Leach-Bliley Act, the Children’s Online Privacy Protection Act, and the Health Insurance Portability and Accountability Act, Congress has settled on “a less extensive regulatory scheme.”</a:t>
            </a:r>
          </a:p>
          <a:p>
            <a:pPr marL="0" lvl="0" indent="0">
              <a:buNone/>
            </a:pPr>
            <a:endParaRPr lang="en-US" dirty="0"/>
          </a:p>
          <a:p>
            <a:pPr marL="0" lvl="0" indent="0">
              <a:buNone/>
            </a:pPr>
            <a:r>
              <a:rPr dirty="0"/>
              <a:t>The reasoning is important. The court framed Section 5 unfairness as a cost-benefit analysis: practices that cause substantial consumer harm, not reasonably avoidable by consumers, and not outweighed by benefits. That’s the general standard from the FTC Act itself; the court held it’s sufficiently specific when applied to egregious security failures.</a:t>
            </a:r>
          </a:p>
          <a:p>
            <a:pPr marL="0" lvl="0" indent="0">
              <a:buNone/>
            </a:pPr>
            <a:endParaRPr lang="en-US" dirty="0"/>
          </a:p>
          <a:p>
            <a:pPr marL="0" lvl="0" indent="0">
              <a:buNone/>
            </a:pPr>
            <a:r>
              <a:rPr lang="en-US" dirty="0"/>
              <a:t>Q</a:t>
            </a:r>
            <a:r>
              <a:rPr dirty="0"/>
              <a:t>uote from the opinion: a company that “publishes a privacy policy to attract customers who are concerned about data privacy, [then] fails to make good on that promise by investing inadequate resources in cybersecurity, [and] exposes its unsuspecting customers to substantial financial injury” engages in conduct the FTC may challenge as unfair.</a:t>
            </a:r>
          </a:p>
          <a:p>
            <a:pPr marL="0" lvl="0" indent="0">
              <a:buNone/>
            </a:pPr>
            <a:endParaRPr dirty="0"/>
          </a:p>
          <a:p>
            <a:pPr marL="0" lvl="0" indent="0">
              <a:buNone/>
            </a:pPr>
            <a:r>
              <a:rPr dirty="0"/>
              <a:t>The FTC Commission voted 4-0 to accept the settlement. Wyndham’s 20-year consent order effectively locked in a comprehensive security program.</a:t>
            </a:r>
          </a:p>
          <a:p>
            <a:pPr marL="0" lvl="0" indent="0">
              <a:buNone/>
            </a:pPr>
            <a:endParaRPr dirty="0"/>
          </a:p>
          <a:p>
            <a:pPr marL="0" lvl="0" indent="0">
              <a:buNone/>
            </a:pPr>
            <a:r>
              <a:rPr b="1" dirty="0"/>
              <a:t>What’s a consent order?</a:t>
            </a:r>
            <a:r>
              <a:rPr dirty="0"/>
              <a:t> A negotiated settlement between the FTC and the defendant that resolves the enforcement action without the defendant admitting liability. It binds the defendant to specific obligations — typically a comprehensive security program, recordkeeping, reporting, and external audits — and violations expose the defendant to civil penalties (~$51K per violation, indexed). The FTC standardized on 20-year terms for data-security consent orders as a long-duration compliance lever. No money changes hands for the underlying violation (FTC can’t get civil penalties for first-time Section 5 violations), but the order is enforceable in federal court, and the threat of per-violation penalties is real.</a:t>
            </a:r>
          </a:p>
          <a:p>
            <a:pPr marL="0" lvl="0" indent="0">
              <a:buNone/>
            </a:pPr>
            <a:endParaRPr dirty="0"/>
          </a:p>
          <a:p>
            <a:pPr marL="0" lvl="0" indent="0">
              <a:buNone/>
            </a:pPr>
            <a:r>
              <a:rPr b="1" dirty="0"/>
              <a:t>What about the PCI audits?</a:t>
            </a:r>
            <a:r>
              <a:rPr dirty="0"/>
              <a:t> Annual is actually the baseline PCI DSS cadence for large merchants, then and now. Wyndham was a Level 1 merchant (&gt;6M Visa transactions/year), which requires an annual on-site assessment by a Qualified Security Assessor (Report on Compliance), plus quarterly external vulnerability scans. Smaller merchants (Levels 2–4) do annual Self-Assessment Questionnaires instead of on-site audits. So “annual PCI audits” in the consent order wasn’t elevated cadence — it was the normal Level 1 obligation, now owed to the FTC (court-enforceable) rather than only to the card brands. PCI DSS 4.0 (effective March 2024) keeps annual assessment for Level 1 and adds more continuous controls between audits.</a:t>
            </a:r>
          </a:p>
        </p:txBody>
      </p:sp>
      <p:sp>
        <p:nvSpPr>
          <p:cNvPr id="4" name="Slide Number Placeholder 3"/>
          <p:cNvSpPr>
            <a:spLocks noGrp="1"/>
          </p:cNvSpPr>
          <p:nvPr>
            <p:ph type="sldNum" sz="quarter" idx="10"/>
          </p:nvPr>
        </p:nvSpPr>
        <p:spPr/>
        <p:txBody>
          <a:bodyPr/>
          <a:lstStyle/>
          <a:p>
            <a:fld id="{18BDFEC3-8487-43E8-A154-7C12CBC1FFF2}" type="slidenum">
              <a:rPr lang="en-US"/>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the teachable takeaway. The US and EU diverge fundamentally here: the EU passes horizontal laws (GDPR, CRA), the US relies on a patchwork of sector-specific statutes plus agency common-law accretion. Each has pathologies, which we’ll see today.</a:t>
            </a:r>
          </a:p>
          <a:p>
            <a:pPr marL="0" lvl="0" indent="0">
              <a:buNone/>
            </a:pPr>
            <a:endParaRPr dirty="0"/>
          </a:p>
          <a:p>
            <a:pPr marL="0" lvl="0" indent="0">
              <a:buNone/>
            </a:pPr>
            <a:r>
              <a:rPr dirty="0"/>
              <a:t>The strength of the US approach: it’s adaptive — the FTC can pursue new kinds of harms without waiting for new legislation. The weakness: it’s unpredictable — companies don’t know what “reasonable security” means until they’re sued, and courts can reject the FTC’s position as too vague (we’ll see </a:t>
            </a:r>
            <a:r>
              <a:rPr dirty="0" err="1"/>
              <a:t>LabMD</a:t>
            </a:r>
            <a:r>
              <a:rPr dirty="0"/>
              <a:t> in a few slides).</a:t>
            </a:r>
          </a:p>
        </p:txBody>
      </p:sp>
      <p:sp>
        <p:nvSpPr>
          <p:cNvPr id="4" name="Slide Number Placeholder 3"/>
          <p:cNvSpPr>
            <a:spLocks noGrp="1"/>
          </p:cNvSpPr>
          <p:nvPr>
            <p:ph type="sldNum" sz="quarter" idx="10"/>
          </p:nvPr>
        </p:nvSpPr>
        <p:spPr/>
        <p:txBody>
          <a:bodyPr/>
          <a:lstStyle/>
          <a:p>
            <a:fld id="{18BDFEC3-8487-43E8-A154-7C12CBC1FFF2}" type="slidenum">
              <a:rPr lang="en-US"/>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5DF14-AADA-3CAE-F89F-BC473AD99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621E2-93FB-145A-04C0-803E45185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AFC607-3CDA-78D0-C921-3C03C773F3D0}"/>
              </a:ext>
            </a:extLst>
          </p:cNvPr>
          <p:cNvSpPr>
            <a:spLocks noGrp="1"/>
          </p:cNvSpPr>
          <p:nvPr>
            <p:ph type="body" idx="1"/>
          </p:nvPr>
        </p:nvSpPr>
        <p:spPr/>
        <p:txBody>
          <a:bodyPr/>
          <a:lstStyle/>
          <a:p>
            <a:pPr marL="0" lvl="0" indent="0">
              <a:buNone/>
            </a:pPr>
            <a:r>
              <a:rPr dirty="0"/>
              <a:t>This is the teachable takeaway. The US and EU diverge fundamentally here: the EU passes horizontal laws (GDPR, CRA), the US relies on a patchwork of sector-specific statutes plus agency common-law accretion. Each has pathologies, which we’ll see today.</a:t>
            </a:r>
          </a:p>
          <a:p>
            <a:pPr marL="0" lvl="0" indent="0">
              <a:buNone/>
            </a:pPr>
            <a:endParaRPr dirty="0"/>
          </a:p>
          <a:p>
            <a:pPr marL="0" lvl="0" indent="0">
              <a:buNone/>
            </a:pPr>
            <a:r>
              <a:rPr dirty="0"/>
              <a:t>The strength of the US approach: it’s adaptive — the FTC can pursue new kinds of harms without waiting for new legislation. The weakness: it’s unpredictable — companies don’t know what “reasonable security” means until they’re sued, and courts can reject the FTC’s position as too vague (we’ll see </a:t>
            </a:r>
            <a:r>
              <a:rPr dirty="0" err="1"/>
              <a:t>LabMD</a:t>
            </a:r>
            <a:r>
              <a:rPr dirty="0"/>
              <a:t> in a few slides).</a:t>
            </a:r>
          </a:p>
        </p:txBody>
      </p:sp>
      <p:sp>
        <p:nvSpPr>
          <p:cNvPr id="4" name="Slide Number Placeholder 3">
            <a:extLst>
              <a:ext uri="{FF2B5EF4-FFF2-40B4-BE49-F238E27FC236}">
                <a16:creationId xmlns:a16="http://schemas.microsoft.com/office/drawing/2014/main" id="{D5BBABD2-D736-47D6-6381-D91D6DE2C4D8}"/>
              </a:ext>
            </a:extLst>
          </p:cNvPr>
          <p:cNvSpPr>
            <a:spLocks noGrp="1"/>
          </p:cNvSpPr>
          <p:nvPr>
            <p:ph type="sldNum" sz="quarter" idx="10"/>
          </p:nvPr>
        </p:nvSpPr>
        <p:spPr/>
        <p:txBody>
          <a:bodyPr/>
          <a:lstStyle/>
          <a:p>
            <a:fld id="{18BDFEC3-8487-43E8-A154-7C12CBC1FFF2}" type="slidenum">
              <a:rPr lang="en-US"/>
              <a:t>15</a:t>
            </a:fld>
            <a:endParaRPr lang="en-US"/>
          </a:p>
        </p:txBody>
      </p:sp>
    </p:spTree>
    <p:extLst>
      <p:ext uri="{BB962C8B-B14F-4D97-AF65-F5344CB8AC3E}">
        <p14:creationId xmlns:p14="http://schemas.microsoft.com/office/powerpoint/2010/main" val="2283556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Brief background on each case that students haven’t seen yet:</a:t>
            </a:r>
          </a:p>
          <a:p>
            <a:pPr marL="0" lvl="0" indent="0">
              <a:buNone/>
            </a:pPr>
            <a:endParaRPr dirty="0"/>
          </a:p>
          <a:p>
            <a:pPr marL="0" lvl="0" indent="0">
              <a:buNone/>
            </a:pPr>
            <a:r>
              <a:rPr b="1" dirty="0" err="1"/>
              <a:t>CafePress</a:t>
            </a:r>
            <a:r>
              <a:rPr b="1" dirty="0"/>
              <a:t> (2019 breach → FTC settlement March 2022, finalized June 2022)</a:t>
            </a:r>
            <a:r>
              <a:rPr dirty="0"/>
              <a:t>: Custom-merchandise e-commerce platform. Attackers exfiltrated ~22M customer records — emails, security Q&amp;A answers, partial credit card numbers, and ~180K unencrypted SSNs. Passwords were stored with a weak hash. After discovery, </a:t>
            </a:r>
            <a:r>
              <a:rPr dirty="0" err="1"/>
              <a:t>CafePress</a:t>
            </a:r>
            <a:r>
              <a:rPr dirty="0"/>
              <a:t> forced a password reset but framed it as a routine “policy update” and did not notify consumers of the breach for months. The FTC’s complaint was notable because it alleged </a:t>
            </a:r>
            <a:r>
              <a:rPr i="1" dirty="0"/>
              <a:t>both</a:t>
            </a:r>
            <a:r>
              <a:rPr dirty="0"/>
              <a:t> the underlying security failures </a:t>
            </a:r>
            <a:r>
              <a:rPr i="1" dirty="0"/>
              <a:t>and</a:t>
            </a:r>
            <a:r>
              <a:rPr dirty="0"/>
              <a:t> the cover-up — the first time the FTC treated breach concealment as a distinct Section 5 violation. Consent order against Residual Pumpkin Entity LLC (former owner) and </a:t>
            </a:r>
            <a:r>
              <a:rPr dirty="0" err="1"/>
              <a:t>PlanetArt</a:t>
            </a:r>
            <a:r>
              <a:rPr dirty="0"/>
              <a:t> LLC (2020 acquirer); $500K to compensate small-business victims; 20-year comprehensive security program required. Entities only — no named individual.</a:t>
            </a:r>
          </a:p>
          <a:p>
            <a:pPr marL="0" lvl="0" indent="0">
              <a:buNone/>
            </a:pPr>
            <a:endParaRPr dirty="0"/>
          </a:p>
          <a:p>
            <a:pPr marL="0" lvl="0" indent="0">
              <a:buNone/>
            </a:pPr>
            <a:r>
              <a:rPr b="1" dirty="0" err="1"/>
              <a:t>Drizly</a:t>
            </a:r>
            <a:r>
              <a:rPr b="1" dirty="0"/>
              <a:t> (FTC settlement October 2022)</a:t>
            </a:r>
            <a:r>
              <a:rPr dirty="0"/>
              <a:t>: Uber-owned alcohol delivery marketplace. 2020 breach exposed ~2.5M consumers’ data (emails, geolocation, device info, some hashed passwords). The FTC’s complaint emphasized that CEO James Cory </a:t>
            </a:r>
            <a:r>
              <a:rPr dirty="0" err="1"/>
              <a:t>Rellas</a:t>
            </a:r>
            <a:r>
              <a:rPr dirty="0"/>
              <a:t> had known about a 2018 security incident (a GitHub credential leak) and failed to act. The consent order is the landmark individual-liability case: it binds </a:t>
            </a:r>
            <a:r>
              <a:rPr i="1" dirty="0"/>
              <a:t>both</a:t>
            </a:r>
            <a:r>
              <a:rPr dirty="0"/>
              <a:t> </a:t>
            </a:r>
            <a:r>
              <a:rPr dirty="0" err="1"/>
              <a:t>Drizly</a:t>
            </a:r>
            <a:r>
              <a:rPr dirty="0"/>
              <a:t> </a:t>
            </a:r>
            <a:r>
              <a:rPr i="1" dirty="0"/>
              <a:t>and</a:t>
            </a:r>
            <a:r>
              <a:rPr dirty="0"/>
              <a:t> </a:t>
            </a:r>
            <a:r>
              <a:rPr dirty="0" err="1"/>
              <a:t>Rellas</a:t>
            </a:r>
            <a:r>
              <a:rPr dirty="0"/>
              <a:t> personally. For 10 years, </a:t>
            </a:r>
            <a:r>
              <a:rPr dirty="0" err="1"/>
              <a:t>Rellas</a:t>
            </a:r>
            <a:r>
              <a:rPr dirty="0"/>
              <a:t> must implement an information-security program at any future employer that collects data on 25,000+ consumers. This is the order that “follows the CEO to his next job” — a deliberate FTC response to the “fine the LLC, executives move on” pattern.</a:t>
            </a:r>
          </a:p>
          <a:p>
            <a:pPr marL="0" lvl="0" indent="0">
              <a:buNone/>
            </a:pPr>
            <a:endParaRPr dirty="0"/>
          </a:p>
          <a:p>
            <a:pPr marL="0" lvl="0" indent="0">
              <a:buNone/>
            </a:pPr>
            <a:r>
              <a:rPr b="1" dirty="0"/>
              <a:t>Marriott / Starwood (FTC + state AG settlement October 2024)</a:t>
            </a:r>
            <a:r>
              <a:rPr dirty="0"/>
              <a:t>: Three breaches from 2014–2020 cumulatively exposed data on 383M guests. The most damaging — the Starwood breach — had been ongoing since 2014 </a:t>
            </a:r>
            <a:r>
              <a:rPr i="1" dirty="0"/>
              <a:t>before</a:t>
            </a:r>
            <a:r>
              <a:rPr dirty="0"/>
              <a:t> Marriott acquired Starwood in 2016. Marriott did not detect it in due diligence. $52M multistate settlement; 20-year FTC consent order requiring comprehensive security program, data minimization (retention limits), and a mechanism for consumers to request deletion. Important M&amp;A lesson: acquire a company, inherit its breach and its liability.</a:t>
            </a:r>
          </a:p>
          <a:p>
            <a:pPr marL="0" lvl="0" indent="0">
              <a:buNone/>
            </a:pPr>
            <a:endParaRPr dirty="0"/>
          </a:p>
          <a:p>
            <a:pPr marL="0" lvl="0" indent="0">
              <a:buNone/>
            </a:pPr>
            <a:r>
              <a:rPr dirty="0"/>
              <a:t>Two themes to pull out in discussion:</a:t>
            </a:r>
          </a:p>
          <a:p>
            <a:pPr marL="342900" lvl="0" indent="-342900">
              <a:buAutoNum type="arabicPeriod"/>
            </a:pPr>
            <a:r>
              <a:rPr dirty="0"/>
              <a:t>The FTC has begun imposing </a:t>
            </a:r>
            <a:r>
              <a:rPr i="1" dirty="0"/>
              <a:t>personal</a:t>
            </a:r>
            <a:r>
              <a:rPr dirty="0"/>
              <a:t> liability on executives. </a:t>
            </a:r>
            <a:r>
              <a:rPr dirty="0" err="1"/>
              <a:t>Drizly</a:t>
            </a:r>
            <a:r>
              <a:rPr dirty="0"/>
              <a:t> is the leading example; the consent order follows </a:t>
            </a:r>
            <a:r>
              <a:rPr dirty="0" err="1"/>
              <a:t>Rellas</a:t>
            </a:r>
            <a:r>
              <a:rPr dirty="0"/>
              <a:t> to any future company. This is a deliberate response to the “fine the LLC and the executives move on” problem. </a:t>
            </a:r>
            <a:r>
              <a:rPr dirty="0" err="1"/>
              <a:t>CafePress</a:t>
            </a:r>
            <a:r>
              <a:rPr dirty="0"/>
              <a:t> extended a different innovation — penalizing cover-ups as a distinct violation.</a:t>
            </a:r>
          </a:p>
          <a:p>
            <a:pPr marL="342900" lvl="0" indent="-342900">
              <a:buAutoNum type="arabicPeriod"/>
            </a:pPr>
            <a:r>
              <a:rPr dirty="0"/>
              <a:t>State AGs are increasingly the real cyber enforcers — faster, more aggressive, and with 50 jurisdictions they can coordinate around recalcitrant defendants. The Capital One and T-Mobile settlements are meaningful dollars.</a:t>
            </a:r>
          </a:p>
          <a:p>
            <a:pPr marL="0" lvl="0" indent="0">
              <a:buNone/>
            </a:pPr>
            <a:endParaRPr dirty="0"/>
          </a:p>
          <a:p>
            <a:pPr marL="0" lvl="0" indent="0">
              <a:buNone/>
            </a:pPr>
            <a:r>
              <a:rPr dirty="0"/>
              <a:t>The aggregate message: post-Wyndham, failing to have basic security is expensive. This is the single strongest counterargument to the “compliance theater” critique we’ll meet shortly — Section 5 accountability is not theater, it’s teeth.</a:t>
            </a:r>
          </a:p>
        </p:txBody>
      </p:sp>
      <p:sp>
        <p:nvSpPr>
          <p:cNvPr id="4" name="Slide Number Placeholder 3"/>
          <p:cNvSpPr>
            <a:spLocks noGrp="1"/>
          </p:cNvSpPr>
          <p:nvPr>
            <p:ph type="sldNum" sz="quarter" idx="10"/>
          </p:nvPr>
        </p:nvSpPr>
        <p:spPr/>
        <p:txBody>
          <a:bodyPr/>
          <a:lstStyle/>
          <a:p>
            <a:fld id="{18BDFEC3-8487-43E8-A154-7C12CBC1FFF2}" type="slidenum">
              <a:rPr lang="en-US"/>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makes explicit what’s been implicit so far: FTC cybersecurity enforcement authority rests on two independent pillars, not one.</a:t>
            </a:r>
          </a:p>
          <a:p>
            <a:pPr marL="0" lvl="0" indent="0">
              <a:buNone/>
            </a:pPr>
            <a:endParaRPr dirty="0"/>
          </a:p>
          <a:p>
            <a:pPr marL="0" lvl="0" indent="0">
              <a:buNone/>
            </a:pPr>
            <a:r>
              <a:rPr b="1" dirty="0"/>
              <a:t>Pillar 1 (Section 5 unfairness)</a:t>
            </a:r>
            <a:r>
              <a:rPr dirty="0"/>
              <a:t> is general, cross-sector, and case-law-driven. Wyndham’s story is entirely about this pillar — because Wyndham was a hotel chain, GLBA didn’t apply, and the legal question was purely whether §5 unfairness reached cybersecurity at all. The 3rd Circuit said yes in 2015.</a:t>
            </a:r>
          </a:p>
          <a:p>
            <a:pPr marL="0" lvl="0" indent="0">
              <a:buNone/>
            </a:pPr>
            <a:endParaRPr dirty="0"/>
          </a:p>
          <a:p>
            <a:pPr marL="0" lvl="0" indent="0">
              <a:buNone/>
            </a:pPr>
            <a:r>
              <a:rPr b="1" dirty="0"/>
              <a:t>Pillar 2 (GLBA Safeguards Rule)</a:t>
            </a:r>
            <a:r>
              <a:rPr dirty="0"/>
              <a:t> was already in force when Wyndham was litigated. Issued in 2003 under the Gramm-Leach-Bliley Act (1999), it gives the FTC a specific statutory basis for cyber enforcement over non-bank financial institutions. GLBA’s definition of “financial institution” is surprisingly broad: credit bureaus (like Equifax), mortgage brokers, auto-finance dealers, payday lenders, tax preparers, and debt collectors all qualify. Banks themselves have parallel rules under their banking regulators.</a:t>
            </a:r>
            <a:endParaRPr lang="en-US" dirty="0"/>
          </a:p>
          <a:p>
            <a:pPr marL="0" lvl="0" indent="0">
              <a:buNone/>
            </a:pPr>
            <a:endParaRPr lang="en-US" dirty="0"/>
          </a:p>
          <a:p>
            <a:pPr marL="0" lvl="0" indent="0">
              <a:buNone/>
            </a:pPr>
            <a:r>
              <a:rPr lang="en-US" b="1" dirty="0"/>
              <a:t>GLBA in brief</a:t>
            </a:r>
            <a:r>
              <a:rPr lang="en-US" dirty="0"/>
              <a:t>: Gramm-Leach-Bliley Act, signed 1999, named after its three Republican sponsors. Primarily a deregulatory law — it repealed parts of the 1933 Glass-Steagall Act, allowing commercial banks, investment banks, and insurance companies to merge. But </a:t>
            </a:r>
            <a:r>
              <a:rPr lang="en-US" b="1" dirty="0"/>
              <a:t>Title V contains the Financial Privacy Rule and the Safeguards Rule</a:t>
            </a:r>
            <a:r>
              <a:rPr lang="en-US" dirty="0"/>
              <a:t> (cybersecurity obligations), plus “pretexting” prohibitions. The cybersecurity piece is what we focus on.</a:t>
            </a:r>
          </a:p>
          <a:p>
            <a:pPr marL="0" lvl="0" indent="0">
              <a:buNone/>
            </a:pPr>
            <a:endParaRPr lang="en-US" dirty="0"/>
          </a:p>
          <a:p>
            <a:pPr marL="0" lvl="0" indent="0">
              <a:buNone/>
            </a:pPr>
            <a:r>
              <a:rPr lang="en-US" dirty="0"/>
              <a:t>GLBA gives enforcement power to different agencies. For the FTC, it is non-bank, non-securities financial institutions (credit bureaus, mortgage brokers, auto-finance, etc.)</a:t>
            </a:r>
            <a:endParaRPr dirty="0"/>
          </a:p>
          <a:p>
            <a:pPr marL="0" lvl="0" indent="0">
              <a:buNone/>
            </a:pPr>
            <a:endParaRPr dirty="0"/>
          </a:p>
          <a:p>
            <a:pPr marL="0" lvl="0" indent="0">
              <a:buNone/>
            </a:pPr>
            <a:r>
              <a:rPr dirty="0"/>
              <a:t>Equifax sat in both pillars — a credit bureau doing commerce with US consumers — so the FTC could pursue both theories in a single enforcement action. That’s exactly what happened: the 2019 settlement rested on Section 5 unfairness </a:t>
            </a:r>
            <a:r>
              <a:rPr i="1" dirty="0"/>
              <a:t>and</a:t>
            </a:r>
            <a:r>
              <a:rPr dirty="0"/>
              <a:t> GLBA Safeguards Rule violations together. Belt-and-suspenders: no need to pick one theory.</a:t>
            </a:r>
          </a:p>
          <a:p>
            <a:pPr marL="0" lvl="0" indent="0">
              <a:buNone/>
            </a:pPr>
            <a:endParaRPr dirty="0"/>
          </a:p>
          <a:p>
            <a:pPr marL="0" lvl="0" indent="0">
              <a:buNone/>
            </a:pPr>
            <a:r>
              <a:rPr dirty="0"/>
              <a:t>The dual structure also matters for Part 3’s case law: </a:t>
            </a:r>
            <a:r>
              <a:rPr dirty="0" err="1"/>
              <a:t>LabMD</a:t>
            </a:r>
            <a:r>
              <a:rPr dirty="0"/>
              <a:t> (Pillar 1, Section 5 vagueness problem) constrains the </a:t>
            </a:r>
            <a:r>
              <a:rPr i="1" dirty="0"/>
              <a:t>general</a:t>
            </a:r>
            <a:r>
              <a:rPr dirty="0"/>
              <a:t> pillar. The 2023 GLBA Safeguards revision (Pillar 2’s upgrade to prescriptive controls) is designed to avoid the </a:t>
            </a:r>
            <a:r>
              <a:rPr dirty="0" err="1"/>
              <a:t>LabMD</a:t>
            </a:r>
            <a:r>
              <a:rPr dirty="0"/>
              <a:t> vagueness trap within the financial sector specifically.</a:t>
            </a:r>
          </a:p>
        </p:txBody>
      </p:sp>
      <p:sp>
        <p:nvSpPr>
          <p:cNvPr id="4" name="Slide Number Placeholder 3"/>
          <p:cNvSpPr>
            <a:spLocks noGrp="1"/>
          </p:cNvSpPr>
          <p:nvPr>
            <p:ph type="sldNum" sz="quarter" idx="10"/>
          </p:nvPr>
        </p:nvSpPr>
        <p:spPr/>
        <p:txBody>
          <a:bodyPr/>
          <a:lstStyle/>
          <a:p>
            <a:fld id="{18BDFEC3-8487-43E8-A154-7C12CBC1FFF2}" type="slidenum">
              <a:rPr lang="en-US"/>
              <a:t>17</a:t>
            </a:fld>
            <a:endParaRPr lang="en-US"/>
          </a:p>
        </p:txBody>
      </p:sp>
    </p:spTree>
    <p:extLst>
      <p:ext uri="{BB962C8B-B14F-4D97-AF65-F5344CB8AC3E}">
        <p14:creationId xmlns:p14="http://schemas.microsoft.com/office/powerpoint/2010/main" val="2992845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Recall the Two-Pillars framing. The GLBA Safeguards Rule is the sector-specific pillar (Pillar 2). The 2021 revision (effective June 2023) upgrades that pillar from principles-based to prescriptive --- a </a:t>
            </a:r>
            <a:r>
              <a:rPr lang="en-US" sz="1200" b="1" kern="1200" dirty="0">
                <a:solidFill>
                  <a:schemeClr val="tx1"/>
                </a:solidFill>
                <a:effectLst/>
                <a:latin typeface="+mn-lt"/>
                <a:ea typeface="+mn-ea"/>
                <a:cs typeface="+mn-cs"/>
              </a:rPr>
              <a:t>direct response to the Equifax failure pattern</a:t>
            </a:r>
            <a:r>
              <a:rPr lang="en-US" sz="1200" b="0" kern="1200" dirty="0">
                <a:solidFill>
                  <a:schemeClr val="tx1"/>
                </a:solidFill>
                <a:effectLst/>
                <a:latin typeface="+mn-lt"/>
                <a:ea typeface="+mn-ea"/>
                <a:cs typeface="+mn-cs"/>
              </a:rPr>
              <a:t>. The old rule just required "reasonable" security --- which, as we'll see with </a:t>
            </a:r>
            <a:r>
              <a:rPr lang="en-US" sz="1200" b="0" kern="1200" dirty="0" err="1">
                <a:solidFill>
                  <a:schemeClr val="tx1"/>
                </a:solidFill>
                <a:effectLst/>
                <a:latin typeface="+mn-lt"/>
                <a:ea typeface="+mn-ea"/>
                <a:cs typeface="+mn-cs"/>
              </a:rPr>
              <a:t>LabMD</a:t>
            </a:r>
            <a:r>
              <a:rPr lang="en-US" sz="1200" b="0" kern="1200" dirty="0">
                <a:solidFill>
                  <a:schemeClr val="tx1"/>
                </a:solidFill>
                <a:effectLst/>
                <a:latin typeface="+mn-lt"/>
                <a:ea typeface="+mn-ea"/>
                <a:cs typeface="+mn-cs"/>
              </a:rPr>
              <a:t> in Part 3, is hard for a court to enforce concretely. The revised rule names specific controls. An auditor can answer "do you encrypt?" yes or no.</a:t>
            </a:r>
          </a:p>
          <a:p>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Importantly, this upgrade happens inside the </a:t>
            </a:r>
            <a:r>
              <a:rPr lang="en-US" sz="1200" b="0" i="1" kern="1200" dirty="0">
                <a:solidFill>
                  <a:schemeClr val="tx1"/>
                </a:solidFill>
                <a:effectLst/>
                <a:latin typeface="+mn-lt"/>
                <a:ea typeface="+mn-ea"/>
                <a:cs typeface="+mn-cs"/>
              </a:rPr>
              <a:t>*sector-specific*</a:t>
            </a:r>
            <a:r>
              <a:rPr lang="en-US" sz="1200" b="0" kern="1200" dirty="0">
                <a:solidFill>
                  <a:schemeClr val="tx1"/>
                </a:solidFill>
                <a:effectLst/>
                <a:latin typeface="+mn-lt"/>
                <a:ea typeface="+mn-ea"/>
                <a:cs typeface="+mn-cs"/>
              </a:rPr>
              <a:t> pillar. The </a:t>
            </a:r>
            <a:r>
              <a:rPr lang="en-US" sz="1200" b="0" i="1" kern="1200" dirty="0">
                <a:solidFill>
                  <a:schemeClr val="tx1"/>
                </a:solidFill>
                <a:effectLst/>
                <a:latin typeface="+mn-lt"/>
                <a:ea typeface="+mn-ea"/>
                <a:cs typeface="+mn-cs"/>
              </a:rPr>
              <a:t>*general*</a:t>
            </a:r>
            <a:r>
              <a:rPr lang="en-US" sz="1200" b="0" kern="1200" dirty="0">
                <a:solidFill>
                  <a:schemeClr val="tx1"/>
                </a:solidFill>
                <a:effectLst/>
                <a:latin typeface="+mn-lt"/>
                <a:ea typeface="+mn-ea"/>
                <a:cs typeface="+mn-cs"/>
              </a:rPr>
              <a:t> pillar (Section 5) is still stuck with "unfairness" / "reasonableness" and still runs into the </a:t>
            </a:r>
            <a:r>
              <a:rPr lang="en-US" sz="1200" b="0" kern="1200" dirty="0" err="1">
                <a:solidFill>
                  <a:schemeClr val="tx1"/>
                </a:solidFill>
                <a:effectLst/>
                <a:latin typeface="+mn-lt"/>
                <a:ea typeface="+mn-ea"/>
                <a:cs typeface="+mn-cs"/>
              </a:rPr>
              <a:t>LabMD</a:t>
            </a:r>
            <a:r>
              <a:rPr lang="en-US" sz="1200" b="0" kern="1200" dirty="0">
                <a:solidFill>
                  <a:schemeClr val="tx1"/>
                </a:solidFill>
                <a:effectLst/>
                <a:latin typeface="+mn-lt"/>
                <a:ea typeface="+mn-ea"/>
                <a:cs typeface="+mn-cs"/>
              </a:rPr>
              <a:t> vagueness problem for non-financial firms. That's why the FTC has different enforcement patterns for financial vs. non-financial firms --- and why sectoral-specific statutes remain so load-bearing in the US patchwork.</a:t>
            </a:r>
          </a:p>
          <a:p>
            <a:pPr marL="0" lvl="0" indent="0">
              <a:buNone/>
            </a:pPr>
            <a:endParaRPr lang="en-US" dirty="0"/>
          </a:p>
          <a:p>
            <a:pPr marL="0" lvl="0" indent="0">
              <a:buNone/>
            </a:pPr>
            <a:r>
              <a:rPr lang="en-US" dirty="0"/>
              <a:t>Ask the class: </a:t>
            </a:r>
            <a:r>
              <a:rPr lang="en-US" b="1" dirty="0"/>
              <a:t>which specific Equifax failures would the new rule have caught? </a:t>
            </a:r>
          </a:p>
          <a:p>
            <a:pPr marL="171450" lvl="0" indent="-171450">
              <a:buFontTx/>
              <a:buChar char="-"/>
            </a:pPr>
            <a:r>
              <a:rPr lang="en-US" dirty="0"/>
              <a:t>Expired SSL cert on IDS? Indirectly — covered by “pen testing and vuln assessments,” which should test monitoring coverage. </a:t>
            </a:r>
          </a:p>
          <a:p>
            <a:pPr marL="171450" lvl="0" indent="-171450">
              <a:buFontTx/>
              <a:buChar char="-"/>
            </a:pPr>
            <a:r>
              <a:rPr lang="en-US" dirty="0"/>
              <a:t>Unpatched Struts? Covered by vuln assessments. </a:t>
            </a:r>
          </a:p>
          <a:p>
            <a:pPr marL="171450" lvl="0" indent="-171450">
              <a:buFontTx/>
              <a:buChar char="-"/>
            </a:pPr>
            <a:r>
              <a:rPr lang="en-US" dirty="0"/>
              <a:t>Cleartext sensitive data? Directly prohibited now. </a:t>
            </a:r>
          </a:p>
          <a:p>
            <a:pPr marL="171450" lvl="0" indent="-171450">
              <a:buFontTx/>
              <a:buChar char="-"/>
            </a:pPr>
            <a:r>
              <a:rPr lang="en-US" dirty="0"/>
              <a:t>Missing network segmentation? Addressed in safeguards program requirements.</a:t>
            </a:r>
          </a:p>
          <a:p>
            <a:pPr marL="0" lvl="0" indent="0">
              <a:buNone/>
            </a:pPr>
            <a:endParaRPr lang="en-US" dirty="0"/>
          </a:p>
          <a:p>
            <a:pPr marL="0" lvl="0" indent="0">
              <a:buNone/>
            </a:pPr>
            <a:r>
              <a:rPr lang="en-US" dirty="0"/>
              <a:t>The catch: the rule mandates controls </a:t>
            </a:r>
            <a:r>
              <a:rPr lang="en-US" i="1" dirty="0"/>
              <a:t>exist</a:t>
            </a:r>
            <a:r>
              <a:rPr lang="en-US" dirty="0"/>
              <a:t>. Verifying they </a:t>
            </a:r>
            <a:r>
              <a:rPr lang="en-US" i="1" dirty="0"/>
              <a:t>work continuously</a:t>
            </a:r>
            <a:r>
              <a:rPr lang="en-US" dirty="0"/>
              <a:t> is a different problem, and it’s where compliance audits tend to break down.</a:t>
            </a:r>
          </a:p>
          <a:p>
            <a:pPr marL="0" lvl="0" indent="0">
              <a:buNone/>
            </a:pPr>
            <a:endParaRPr lang="en-US" dirty="0"/>
          </a:p>
          <a:p>
            <a:pPr marL="0" lvl="0" indent="0">
              <a:buNone/>
            </a:pPr>
            <a:r>
              <a:rPr lang="en-US" b="1" dirty="0"/>
              <a:t>Primary sources</a:t>
            </a:r>
            <a:r>
              <a:rPr lang="en-US" dirty="0"/>
              <a:t> (in case a student asks):</a:t>
            </a:r>
          </a:p>
          <a:p>
            <a:pPr lvl="0"/>
            <a:r>
              <a:rPr lang="en-US" dirty="0"/>
              <a:t>Final rule as adopted: Standards for Safeguarding Customer Information, 86 Fed. Reg. 70272 (Dec. 9, 2021)</a:t>
            </a:r>
          </a:p>
          <a:p>
            <a:pPr lvl="0"/>
            <a:r>
              <a:rPr lang="en-US" dirty="0"/>
              <a:t>Current codified text: 16 CFR Part 314</a:t>
            </a:r>
          </a:p>
          <a:p>
            <a:pPr lvl="0"/>
            <a:r>
              <a:rPr lang="en-US" dirty="0"/>
              <a:t>FTC hub (includes May 2024 breach-notification amendment — 30-day reporting for incidents affecting 500+ consumers): FTC Safeguards Rule</a:t>
            </a:r>
          </a:p>
          <a:p>
            <a:pPr marL="0" lvl="0" indent="0">
              <a:buNone/>
            </a:pPr>
            <a:endParaRPr lang="en-US" dirty="0"/>
          </a:p>
          <a:p>
            <a:pPr marL="0" lvl="0" indent="0">
              <a:buNone/>
            </a:pPr>
            <a:r>
              <a:rPr lang="en-US" dirty="0"/>
              <a:t>Calendar note: the rule was published Dec 2021 with most provisions set for Dec 2022. The FTC delayed the core technical requirements (MFA, access controls, encryption, incident response plan, Qualified Individual) to </a:t>
            </a:r>
            <a:r>
              <a:rPr lang="en-US" b="1" dirty="0"/>
              <a:t>June 9, 2023</a:t>
            </a:r>
            <a:r>
              <a:rPr lang="en-US" dirty="0"/>
              <a:t> via a November 2022 rulemaking — that’s why we say “effective June 2023.”</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Explicit signpost into the new theme. Part 1 was grounded in a single incident and the FTC’s response to it — specific failures, specific enforcement. Part 2 steps back to examine the deeper question Equifax raises: is compliance-driven security </a:t>
            </a:r>
            <a:r>
              <a:rPr i="1"/>
              <a:t>ever</a:t>
            </a:r>
            <a:r>
              <a:t> enough, and where does it systematically fail?</a:t>
            </a:r>
          </a:p>
          <a:p>
            <a:pPr marL="0" lvl="0" indent="0">
              <a:buNone/>
            </a:pPr>
            <a:endParaRPr/>
          </a:p>
          <a:p>
            <a:pPr marL="0" lvl="0" indent="0">
              <a:buNone/>
            </a:pPr>
            <a:r>
              <a:t>We’ll see the critique sharpened in Kelly’s “Compliance Theatre,” counter-evidence from GDPR and Thaw, and the measurement problem that sits underneath all of it. Part 3 then turns to the regulatory toolkit: what mechanisms do US regulators actually have, and what limits their use?</a:t>
            </a:r>
          </a:p>
        </p:txBody>
      </p:sp>
      <p:sp>
        <p:nvSpPr>
          <p:cNvPr id="4" name="Slide Number Placeholder 3"/>
          <p:cNvSpPr>
            <a:spLocks noGrp="1"/>
          </p:cNvSpPr>
          <p:nvPr>
            <p:ph type="sldNum" sz="quarter" idx="10"/>
          </p:nvPr>
        </p:nvSpPr>
        <p:spPr/>
        <p:txBody>
          <a:bodyPr/>
          <a:lstStyle/>
          <a:p>
            <a:fld id="{18BDFEC3-8487-43E8-A154-7C12CBC1FFF2}" type="slidenum">
              <a:rPr lang="en-US"/>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553C2-4715-87A3-7F9A-6BDF2530F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361A7-3DAE-1EC0-EA78-0188C0E9D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9C567-0B93-43D5-DC1C-A3BC03B0CF14}"/>
              </a:ext>
            </a:extLst>
          </p:cNvPr>
          <p:cNvSpPr>
            <a:spLocks noGrp="1"/>
          </p:cNvSpPr>
          <p:nvPr>
            <p:ph type="body" idx="1"/>
          </p:nvPr>
        </p:nvSpPr>
        <p:spPr/>
        <p:txBody>
          <a:bodyPr/>
          <a:lstStyle/>
          <a:p>
            <a:pPr marL="0" lvl="0" indent="0">
              <a:buNone/>
            </a:pPr>
            <a:endParaRPr dirty="0"/>
          </a:p>
        </p:txBody>
      </p:sp>
      <p:sp>
        <p:nvSpPr>
          <p:cNvPr id="4" name="Slide Number Placeholder 3">
            <a:extLst>
              <a:ext uri="{FF2B5EF4-FFF2-40B4-BE49-F238E27FC236}">
                <a16:creationId xmlns:a16="http://schemas.microsoft.com/office/drawing/2014/main" id="{3B50D36F-FC88-2F24-CCDB-668A032E552C}"/>
              </a:ext>
            </a:extLst>
          </p:cNvPr>
          <p:cNvSpPr>
            <a:spLocks noGrp="1"/>
          </p:cNvSpPr>
          <p:nvPr>
            <p:ph type="sldNum" sz="quarter" idx="10"/>
          </p:nvPr>
        </p:nvSpPr>
        <p:spPr/>
        <p:txBody>
          <a:bodyPr/>
          <a:lstStyle/>
          <a:p>
            <a:fld id="{18BDFEC3-8487-43E8-A154-7C12CBC1FFF2}" type="slidenum">
              <a:rPr lang="en-US"/>
              <a:t>21</a:t>
            </a:fld>
            <a:endParaRPr lang="en-US"/>
          </a:p>
        </p:txBody>
      </p:sp>
    </p:spTree>
    <p:extLst>
      <p:ext uri="{BB962C8B-B14F-4D97-AF65-F5344CB8AC3E}">
        <p14:creationId xmlns:p14="http://schemas.microsoft.com/office/powerpoint/2010/main" val="743603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Target is the canonical example because it had passed a PCI-DSS compliance audit shortly before the breach. The attackers got in via Fazio Mechanical Services (the HVAC vendor), used stolen credentials to reach Target’s internal network, deployed POS malware, and exfiltrated 40M card numbers. FireEye alerts fired during the attack, but no one acted on them.</a:t>
            </a:r>
          </a:p>
          <a:p>
            <a:pPr marL="0" lvl="0" indent="0">
              <a:buNone/>
            </a:pPr>
            <a:endParaRPr dirty="0"/>
          </a:p>
          <a:p>
            <a:pPr marL="0" lvl="0" indent="0">
              <a:buNone/>
            </a:pPr>
            <a:r>
              <a:rPr dirty="0"/>
              <a:t>The pattern is structural: compliance frameworks measure whether you have controls, not whether you operate them effectively. An alert that fires into a queue no one reads satisfies “you have intrusion detection.” It does not satisfy “you detect intrusions.”</a:t>
            </a:r>
          </a:p>
          <a:p>
            <a:pPr marL="0" lvl="0" indent="0">
              <a:buNone/>
            </a:pPr>
            <a:endParaRPr dirty="0"/>
          </a:p>
          <a:p>
            <a:pPr marL="0" lvl="0" indent="0">
              <a:buNone/>
            </a:pPr>
            <a:r>
              <a:rPr dirty="0"/>
              <a:t>Reference: Marotta &amp; Madnick, “Analyzing the Interplay Between Regulatory Compliance and Cybersecurity” (MIT CISL, 2020) — 8 case studies across 5 industries, found compliant orgs routinely had significant gaps.</a:t>
            </a:r>
          </a:p>
        </p:txBody>
      </p:sp>
      <p:sp>
        <p:nvSpPr>
          <p:cNvPr id="4" name="Slide Number Placeholder 3"/>
          <p:cNvSpPr>
            <a:spLocks noGrp="1"/>
          </p:cNvSpPr>
          <p:nvPr>
            <p:ph type="sldNum" sz="quarter" idx="10"/>
          </p:nvPr>
        </p:nvSpPr>
        <p:spPr/>
        <p:txBody>
          <a:bodyPr/>
          <a:lstStyle/>
          <a:p>
            <a:fld id="{18BDFEC3-8487-43E8-A154-7C12CBC1FFF2}" type="slidenum">
              <a:rPr lang="en-US"/>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Frame the lecture as a continuation of last time’s scenario. Same SaaS company, same CISO. Last time we asked how to allocate a finite security budget. Today we ask: how much of that budget is </a:t>
            </a:r>
            <a:r>
              <a:rPr i="1"/>
              <a:t>already spoken for</a:t>
            </a:r>
            <a:r>
              <a:t> by legal and regulatory obligations, and what do we get for it? The uncomfortable possibility — foreshadowed by Grigg’s silver bullets argument — is that compliance spending crowds out risk-reducing spending, substituting the appearance of security for the real thing.</a:t>
            </a:r>
          </a:p>
        </p:txBody>
      </p:sp>
      <p:sp>
        <p:nvSpPr>
          <p:cNvPr id="4" name="Slide Number Placeholder 3"/>
          <p:cNvSpPr>
            <a:spLocks noGrp="1"/>
          </p:cNvSpPr>
          <p:nvPr>
            <p:ph type="sldNum" sz="quarter" idx="10"/>
          </p:nvPr>
        </p:nvSpPr>
        <p:spPr/>
        <p:txBody>
          <a:bodyPr/>
          <a:lstStyle/>
          <a:p>
            <a:fld id="{18BDFEC3-8487-43E8-A154-7C12CBC1FFF2}" type="slidenum">
              <a:rPr lang="en-US"/>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051AB-5183-2649-2A32-77261E34D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BC873-D535-660B-FCD3-E2B0E144D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C9E49-894C-4B22-0C49-DD7960885774}"/>
              </a:ext>
            </a:extLst>
          </p:cNvPr>
          <p:cNvSpPr>
            <a:spLocks noGrp="1"/>
          </p:cNvSpPr>
          <p:nvPr>
            <p:ph type="body" idx="1"/>
          </p:nvPr>
        </p:nvSpPr>
        <p:spPr/>
        <p:txBody>
          <a:bodyPr/>
          <a:lstStyle/>
          <a:p>
            <a:pPr marL="0" lvl="0" indent="0">
              <a:buNone/>
            </a:pPr>
            <a:r>
              <a:rPr dirty="0"/>
              <a:t>A visual metaphor for “compliance as theater / facade.” A Potemkin village sketch — the classic historical image of a painted front with nothing behind it — or a modern version: a building facade propped up with 2×4s, with “ISO 27001 CERTIFIED” emblazoned on the front and visible scaffolding/emptiness behind. Makes the “ceiling, not floor” metaphor physical and sticky.</a:t>
            </a:r>
          </a:p>
        </p:txBody>
      </p:sp>
      <p:sp>
        <p:nvSpPr>
          <p:cNvPr id="4" name="Slide Number Placeholder 3">
            <a:extLst>
              <a:ext uri="{FF2B5EF4-FFF2-40B4-BE49-F238E27FC236}">
                <a16:creationId xmlns:a16="http://schemas.microsoft.com/office/drawing/2014/main" id="{8AE6F063-88CA-7DF0-FD57-185AE3681590}"/>
              </a:ext>
            </a:extLst>
          </p:cNvPr>
          <p:cNvSpPr>
            <a:spLocks noGrp="1"/>
          </p:cNvSpPr>
          <p:nvPr>
            <p:ph type="sldNum" sz="quarter" idx="10"/>
          </p:nvPr>
        </p:nvSpPr>
        <p:spPr/>
        <p:txBody>
          <a:bodyPr/>
          <a:lstStyle/>
          <a:p>
            <a:fld id="{18BDFEC3-8487-43E8-A154-7C12CBC1FFF2}" type="slidenum">
              <a:rPr lang="en-US"/>
              <a:t>23</a:t>
            </a:fld>
            <a:endParaRPr lang="en-US"/>
          </a:p>
        </p:txBody>
      </p:sp>
    </p:spTree>
    <p:extLst>
      <p:ext uri="{BB962C8B-B14F-4D97-AF65-F5344CB8AC3E}">
        <p14:creationId xmlns:p14="http://schemas.microsoft.com/office/powerpoint/2010/main" val="86134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the central framing of Part 2. We’re setting up the critique; in the next 5-6 slides we’ll hear it articulated more sharply by Nick Kelly. The “crowding out” argument is specific and testable: if compliance consumes X dollars that would otherwise be spent on risk-reducing activities, compliance increases risk at the margin even if each individual compliance activity is weakly positive.</a:t>
            </a:r>
          </a:p>
          <a:p>
            <a:pPr marL="0" lvl="0" indent="0">
              <a:buNone/>
            </a:pPr>
            <a:endParaRPr dirty="0"/>
          </a:p>
          <a:p>
            <a:pPr marL="0" lvl="0" indent="0">
              <a:buNone/>
            </a:pPr>
            <a:r>
              <a:rPr dirty="0"/>
              <a:t>Remind students of Grigg’s argument from the economics unit: markets reward the </a:t>
            </a:r>
            <a:r>
              <a:rPr i="1" dirty="0"/>
              <a:t>appearance</a:t>
            </a:r>
            <a:r>
              <a:rPr dirty="0"/>
              <a:t> of security because buyers can observe the signal (ISO 27001 certification, SOC 2 Type II report) but cannot observe the underlying quality. Compliance is the institutional version of this: regulators and customers can observe that you passed the audit, but neither can easily observe whether your security actually works.</a:t>
            </a:r>
          </a:p>
        </p:txBody>
      </p:sp>
      <p:sp>
        <p:nvSpPr>
          <p:cNvPr id="4" name="Slide Number Placeholder 3"/>
          <p:cNvSpPr>
            <a:spLocks noGrp="1"/>
          </p:cNvSpPr>
          <p:nvPr>
            <p:ph type="sldNum" sz="quarter" idx="10"/>
          </p:nvPr>
        </p:nvSpPr>
        <p:spPr/>
        <p:txBody>
          <a:bodyPr/>
          <a:lstStyle/>
          <a:p>
            <a:fld id="{18BDFEC3-8487-43E8-A154-7C12CBC1FFF2}" type="slidenum">
              <a:rPr lang="en-US"/>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Nick Kelly’s piece (Cybersecurity Advisors Network, Dec 2025) articulates the strongest form of the “compliance is theater” argument. We’ll spend the next few slides unpacking his specific claims. The goal is not to fully endorse Kelly — we’ll hear the counterargument too — but to state the critique precisely enough to engage with it.</a:t>
            </a:r>
          </a:p>
        </p:txBody>
      </p:sp>
      <p:sp>
        <p:nvSpPr>
          <p:cNvPr id="4" name="Slide Number Placeholder 3"/>
          <p:cNvSpPr>
            <a:spLocks noGrp="1"/>
          </p:cNvSpPr>
          <p:nvPr>
            <p:ph type="sldNum" sz="quarter" idx="10"/>
          </p:nvPr>
        </p:nvSpPr>
        <p:spPr/>
        <p:txBody>
          <a:bodyPr/>
          <a:lstStyle/>
          <a:p>
            <a:fld id="{18BDFEC3-8487-43E8-A154-7C12CBC1FFF2}" type="slidenum">
              <a:rPr lang="en-US"/>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Kelly’s point is that the signal compliance provides is </a:t>
            </a:r>
            <a:r>
              <a:rPr dirty="0" err="1"/>
              <a:t>miscalibrated</a:t>
            </a:r>
            <a:r>
              <a:rPr dirty="0"/>
              <a:t>. It is possible to achieve a perfect compliance score with mediocre security, and it is possible to have strong security without full compliance. Audits measure inputs and documentation, not operational reality — and the frameworks have become increasingly decoupled from what actually prevents intrusions.</a:t>
            </a:r>
          </a:p>
          <a:p>
            <a:pPr marL="0" lvl="0" indent="0">
              <a:buNone/>
            </a:pPr>
            <a:endParaRPr dirty="0"/>
          </a:p>
          <a:p>
            <a:pPr marL="0" lvl="0" indent="0">
              <a:buNone/>
            </a:pPr>
            <a:r>
              <a:rPr dirty="0"/>
              <a:t>Telemessage is a useful recent example because it was </a:t>
            </a:r>
            <a:r>
              <a:rPr i="1" dirty="0"/>
              <a:t>federally approved</a:t>
            </a:r>
            <a:r>
              <a:rPr dirty="0"/>
              <a:t> for sensitive government communications and was breached in 2025 anyway — a clean case of government-endorsed compliance failing to predict security.</a:t>
            </a:r>
          </a:p>
        </p:txBody>
      </p:sp>
      <p:sp>
        <p:nvSpPr>
          <p:cNvPr id="4" name="Slide Number Placeholder 3"/>
          <p:cNvSpPr>
            <a:spLocks noGrp="1"/>
          </p:cNvSpPr>
          <p:nvPr>
            <p:ph type="sldNum" sz="quarter" idx="10"/>
          </p:nvPr>
        </p:nvSpPr>
        <p:spPr/>
        <p:txBody>
          <a:bodyPr/>
          <a:lstStyle/>
          <a:p>
            <a:fld id="{18BDFEC3-8487-43E8-A154-7C12CBC1FFF2}" type="slidenum">
              <a:rPr lang="en-US"/>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perverse-incentive argument is a standard public choice observation applied to security. Rational CISOs respond to the compensation system they face. If bonuses, board approval, and career advancement track compliance milestones, that’s what gets prioritized. If they tracked breaches averted, we’d see different behavior — but averted breaches are counterfactual and unverifiable, so they don’t feed the compensation loop.</a:t>
            </a:r>
          </a:p>
          <a:p>
            <a:pPr marL="0" lvl="0" indent="0">
              <a:buNone/>
            </a:pPr>
            <a:endParaRPr dirty="0"/>
          </a:p>
          <a:p>
            <a:pPr marL="0" lvl="0" indent="0">
              <a:buNone/>
            </a:pPr>
            <a:r>
              <a:rPr dirty="0"/>
              <a:t>This is deeply parallel to the Lecture 1 forecasting argument: calibrated probability estimates reward you only if someone tracks the outcomes, which almost nobody does.</a:t>
            </a:r>
          </a:p>
        </p:txBody>
      </p:sp>
      <p:sp>
        <p:nvSpPr>
          <p:cNvPr id="4" name="Slide Number Placeholder 3"/>
          <p:cNvSpPr>
            <a:spLocks noGrp="1"/>
          </p:cNvSpPr>
          <p:nvPr>
            <p:ph type="sldNum" sz="quarter" idx="10"/>
          </p:nvPr>
        </p:nvSpPr>
        <p:spPr/>
        <p:txBody>
          <a:bodyPr/>
          <a:lstStyle/>
          <a:p>
            <a:fld id="{18BDFEC3-8487-43E8-A154-7C12CBC1FFF2}" type="slidenum">
              <a:rPr lang="en-US"/>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A104-60E6-5733-D2E1-D0B0EE885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EFF256-FF10-F30B-8DC0-B375E5F6E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23B87-DA6C-242A-213B-AF5E21F0833A}"/>
              </a:ext>
            </a:extLst>
          </p:cNvPr>
          <p:cNvSpPr>
            <a:spLocks noGrp="1"/>
          </p:cNvSpPr>
          <p:nvPr>
            <p:ph type="body" idx="1"/>
          </p:nvPr>
        </p:nvSpPr>
        <p:spPr/>
        <p:txBody>
          <a:bodyPr/>
          <a:lstStyle/>
          <a:p>
            <a:pPr marL="0" lvl="0" indent="0">
              <a:buNone/>
            </a:pPr>
            <a:r>
              <a:rPr dirty="0"/>
              <a:t>The perverse-incentive argument is a standard public choice observation applied to security. Rational CISOs respond to the compensation system they face. If bonuses, board approval, and career advancement track compliance milestones, that’s what gets prioritized. If they tracked breaches averted, we’d see different behavior — but averted breaches are counterfactual and unverifiable, so they don’t feed the compensation loop.</a:t>
            </a:r>
          </a:p>
          <a:p>
            <a:pPr marL="0" lvl="0" indent="0">
              <a:buNone/>
            </a:pPr>
            <a:endParaRPr dirty="0"/>
          </a:p>
          <a:p>
            <a:pPr marL="0" lvl="0" indent="0">
              <a:buNone/>
            </a:pPr>
            <a:r>
              <a:rPr dirty="0"/>
              <a:t>This is deeply parallel to the Lecture 1 forecasting argument: calibrated probability estimates reward you only if someone tracks the outcomes, which almost nobody does.</a:t>
            </a:r>
          </a:p>
        </p:txBody>
      </p:sp>
      <p:sp>
        <p:nvSpPr>
          <p:cNvPr id="4" name="Slide Number Placeholder 3">
            <a:extLst>
              <a:ext uri="{FF2B5EF4-FFF2-40B4-BE49-F238E27FC236}">
                <a16:creationId xmlns:a16="http://schemas.microsoft.com/office/drawing/2014/main" id="{1B78FC17-2BEF-53DE-A4D4-C757890C972A}"/>
              </a:ext>
            </a:extLst>
          </p:cNvPr>
          <p:cNvSpPr>
            <a:spLocks noGrp="1"/>
          </p:cNvSpPr>
          <p:nvPr>
            <p:ph type="sldNum" sz="quarter" idx="10"/>
          </p:nvPr>
        </p:nvSpPr>
        <p:spPr/>
        <p:txBody>
          <a:bodyPr/>
          <a:lstStyle/>
          <a:p>
            <a:fld id="{18BDFEC3-8487-43E8-A154-7C12CBC1FFF2}" type="slidenum">
              <a:rPr lang="en-US"/>
              <a:t>28</a:t>
            </a:fld>
            <a:endParaRPr lang="en-US"/>
          </a:p>
        </p:txBody>
      </p:sp>
    </p:spTree>
    <p:extLst>
      <p:ext uri="{BB962C8B-B14F-4D97-AF65-F5344CB8AC3E}">
        <p14:creationId xmlns:p14="http://schemas.microsoft.com/office/powerpoint/2010/main" val="2027038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Kelly describes this as “an ecosystem of auditors, consultants, and certifications… largely decoupled from the provision of actual security.” The structural observation: compliance has become a mature industry with $10B+ annual revenue that has strong economic incentives to add new frameworks and preserve existing ones. Nobody in that industry wants to simplify.</a:t>
            </a:r>
            <a:endParaRPr lang="en-US" dirty="0"/>
          </a:p>
          <a:p>
            <a:pPr marL="0" lvl="0" indent="0">
              <a:buNone/>
            </a:pPr>
            <a:endParaRPr lang="en-US" dirty="0"/>
          </a:p>
          <a:p>
            <a:pPr marL="0" lvl="0" indent="0">
              <a:buNone/>
            </a:pPr>
            <a:r>
              <a:rPr lang="en-US" dirty="0"/>
              <a:t>Big 4 auditors:</a:t>
            </a:r>
          </a:p>
          <a:p>
            <a:pPr marL="0" lvl="0" indent="0">
              <a:buNone/>
            </a:pPr>
            <a:r>
              <a:rPr lang="en-US" dirty="0"/>
              <a:t> 1. Deloitte (Deloitte Touche Tohmatsu)                                                                                                                         </a:t>
            </a:r>
          </a:p>
          <a:p>
            <a:pPr marL="0" lvl="0" indent="0">
              <a:buNone/>
            </a:pPr>
            <a:r>
              <a:rPr lang="en-US" dirty="0"/>
              <a:t>  2. PwC (PricewaterhouseCoopers)                                                                                                                                </a:t>
            </a:r>
          </a:p>
          <a:p>
            <a:pPr marL="0" lvl="0" indent="0">
              <a:buNone/>
            </a:pPr>
            <a:r>
              <a:rPr lang="en-US" dirty="0"/>
              <a:t>  3. EY (Ernst &amp; Young)                                                                                                                                          </a:t>
            </a:r>
          </a:p>
          <a:p>
            <a:pPr marL="0" lvl="0" indent="0">
              <a:buNone/>
            </a:pPr>
            <a:r>
              <a:rPr lang="en-US" dirty="0"/>
              <a:t>  4. KPMG (</a:t>
            </a:r>
            <a:r>
              <a:rPr lang="en-US" dirty="0" err="1"/>
              <a:t>Klynveld</a:t>
            </a:r>
            <a:r>
              <a:rPr lang="en-US" dirty="0"/>
              <a:t> Peat Marwick </a:t>
            </a:r>
            <a:r>
              <a:rPr lang="en-US" dirty="0" err="1"/>
              <a:t>Goerdeler</a:t>
            </a:r>
            <a:r>
              <a:rPr lang="en-US" dirty="0"/>
              <a:t>) </a:t>
            </a:r>
            <a:endParaRPr dirty="0"/>
          </a:p>
          <a:p>
            <a:pPr marL="0" lvl="0" indent="0">
              <a:buNone/>
            </a:pPr>
            <a:endParaRPr dirty="0"/>
          </a:p>
          <a:p>
            <a:pPr marL="0" lvl="0" indent="0">
              <a:buNone/>
            </a:pPr>
            <a:r>
              <a:rPr dirty="0"/>
              <a:t>FedRAMP is his canonical example. The costs are real and are widely discussed in cloud-vendor circles. The question is not whether FedRAMP makes cloud services more secure — it probably does, at the margin — but whether it makes them $2M-per-vendor more secure, and whether the $2M is best spent that way.</a:t>
            </a:r>
          </a:p>
          <a:p>
            <a:pPr marL="0" lvl="0" indent="0">
              <a:buNone/>
            </a:pPr>
            <a:endParaRPr dirty="0"/>
          </a:p>
          <a:p>
            <a:pPr marL="0" lvl="0" indent="0">
              <a:buNone/>
            </a:pPr>
            <a:r>
              <a:rPr dirty="0"/>
              <a:t>Connect to Anderson’s economics lecture: this is a textbook case of regulatory capture where the regulated industry (the “we build compliance programs” industry) captures the content of the regulation.</a:t>
            </a:r>
          </a:p>
        </p:txBody>
      </p:sp>
      <p:sp>
        <p:nvSpPr>
          <p:cNvPr id="4" name="Slide Number Placeholder 3"/>
          <p:cNvSpPr>
            <a:spLocks noGrp="1"/>
          </p:cNvSpPr>
          <p:nvPr>
            <p:ph type="sldNum" sz="quarter" idx="10"/>
          </p:nvPr>
        </p:nvSpPr>
        <p:spPr/>
        <p:txBody>
          <a:bodyPr/>
          <a:lstStyle/>
          <a:p>
            <a:fld id="{18BDFEC3-8487-43E8-A154-7C12CBC1FFF2}" type="slidenum">
              <a:rPr lang="en-US"/>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Aside slide. Not essential to the Kelly argument but lets me pause on one concrete compliance regime so “$2-5M” doesn’t feel abstract. Skip if time tight.</a:t>
            </a:r>
          </a:p>
          <a:p>
            <a:pPr marL="0" lvl="0" indent="0">
              <a:buNone/>
            </a:pPr>
            <a:endParaRPr dirty="0"/>
          </a:p>
          <a:p>
            <a:pPr marL="0" lvl="0" indent="0">
              <a:buNone/>
            </a:pPr>
            <a:r>
              <a:rPr b="1" dirty="0"/>
              <a:t>What problem FedRAMP solves</a:t>
            </a:r>
            <a:r>
              <a:rPr dirty="0"/>
              <a:t>: before 2011, every federal agency buying a cloud service did its own NIST SP 800-53 authorization — AWS would get authorized by Agency A, then re-authorized by B, then C. Redundant assessments, inconsistent standards. FedRAMP centralized the work: one authorization package, any agency adopts it by issuing a simple ATO letter referencing the existing package.</a:t>
            </a:r>
          </a:p>
          <a:p>
            <a:pPr marL="0" lvl="0" indent="0">
              <a:buNone/>
            </a:pPr>
            <a:endParaRPr dirty="0"/>
          </a:p>
          <a:p>
            <a:pPr marL="0" lvl="0" indent="0">
              <a:buNone/>
            </a:pPr>
            <a:r>
              <a:rPr b="1" dirty="0"/>
              <a:t>Structure</a:t>
            </a:r>
            <a:r>
              <a:rPr dirty="0"/>
              <a:t>:</a:t>
            </a:r>
          </a:p>
          <a:p>
            <a:pPr lvl="0"/>
            <a:r>
              <a:rPr b="1" dirty="0"/>
              <a:t>Impact levels</a:t>
            </a:r>
            <a:r>
              <a:rPr dirty="0"/>
              <a:t> (based on FIPS 199 categorization): </a:t>
            </a:r>
            <a:r>
              <a:rPr b="1" dirty="0"/>
              <a:t>Low</a:t>
            </a:r>
            <a:r>
              <a:rPr dirty="0"/>
              <a:t> (~125 controls), </a:t>
            </a:r>
            <a:r>
              <a:rPr b="1" dirty="0"/>
              <a:t>Moderate</a:t>
            </a:r>
            <a:r>
              <a:rPr dirty="0"/>
              <a:t> (~325), </a:t>
            </a:r>
            <a:r>
              <a:rPr b="1" dirty="0"/>
              <a:t>High</a:t>
            </a:r>
            <a:r>
              <a:rPr dirty="0"/>
              <a:t> (~425), plus a lightweight </a:t>
            </a:r>
            <a:r>
              <a:rPr b="1" dirty="0"/>
              <a:t>Li-SaaS</a:t>
            </a:r>
            <a:r>
              <a:rPr dirty="0"/>
              <a:t> tier for simpler offerings</a:t>
            </a:r>
          </a:p>
          <a:p>
            <a:pPr lvl="0"/>
            <a:r>
              <a:rPr b="1" dirty="0"/>
              <a:t>Authorization paths</a:t>
            </a:r>
            <a:r>
              <a:rPr dirty="0"/>
              <a:t>: Joint Authorization Board (JAB: DoD + DHS + GSA CIOs) Provisional ATO — higher bar, broader reach; or </a:t>
            </a:r>
            <a:r>
              <a:rPr b="1" dirty="0"/>
              <a:t>Agency ATO</a:t>
            </a:r>
            <a:r>
              <a:rPr dirty="0"/>
              <a:t> — single sponsoring agency, now the more common path</a:t>
            </a:r>
          </a:p>
          <a:p>
            <a:pPr lvl="0"/>
            <a:r>
              <a:rPr b="1" dirty="0"/>
              <a:t>Process</a:t>
            </a:r>
            <a:r>
              <a:rPr dirty="0"/>
              <a:t>: cloud provider hires a </a:t>
            </a:r>
            <a:r>
              <a:rPr b="1" dirty="0"/>
              <a:t>3PAO</a:t>
            </a:r>
            <a:r>
              <a:rPr dirty="0"/>
              <a:t> (Third Party Assessment Organization, A2LA-accredited) to assess controls → System Security Plan + Security Assessment Report → authorization decision → continuous-monitoring reports forever after</a:t>
            </a:r>
          </a:p>
          <a:p>
            <a:pPr marL="0" lvl="0" indent="0">
              <a:buNone/>
            </a:pPr>
            <a:r>
              <a:rPr b="1" dirty="0"/>
              <a:t>The Big 4 angle</a:t>
            </a:r>
            <a:r>
              <a:rPr dirty="0"/>
              <a:t>: Deloitte, PwC, EY, and KPMG all have 3PAO practices, competing with specialty firms like </a:t>
            </a:r>
            <a:r>
              <a:rPr dirty="0" err="1"/>
              <a:t>Coalfire</a:t>
            </a:r>
            <a:r>
              <a:rPr dirty="0"/>
              <a:t>, Schellman, A-LIGN, and Kratos. Many large vendors hire one Big-4 arm to consult on control design, then pay a different firm (or a different engagement from the same firm with an “ethics wall”) to do the 3PAO assessment.</a:t>
            </a:r>
          </a:p>
          <a:p>
            <a:pPr marL="0" lvl="0" indent="0">
              <a:buNone/>
            </a:pPr>
            <a:r>
              <a:rPr b="1" dirty="0"/>
              <a:t>Reform</a:t>
            </a:r>
            <a:r>
              <a:rPr dirty="0"/>
              <a:t>: </a:t>
            </a:r>
            <a:r>
              <a:rPr b="1" dirty="0"/>
              <a:t>FedRAMP 20x</a:t>
            </a:r>
            <a:r>
              <a:rPr dirty="0"/>
              <a:t> (announced 2024) aims to shift toward automation, shorter cycles, and continuous authorization rather than point-in-time snapshots. Response to years of complaints about cost and duration. Early signs are modest.</a:t>
            </a:r>
          </a:p>
          <a:p>
            <a:pPr marL="0" lvl="0" indent="0">
              <a:buNone/>
            </a:pPr>
            <a:endParaRPr dirty="0"/>
          </a:p>
          <a:p>
            <a:pPr marL="0" lvl="0" indent="0">
              <a:buNone/>
            </a:pPr>
            <a:r>
              <a:rPr b="1" dirty="0"/>
              <a:t>Why it matters for this lecture</a:t>
            </a:r>
            <a:r>
              <a:rPr dirty="0"/>
              <a:t>: FedRAMP is the cleanest case of Category 1 prescription in US cyber regulation. The controls are concrete, the cost is traceable, and the market-concentration effect is measurable — federal cloud spend is dominated by AWS GovCloud, Azure Government, Google Cloud Assured Workloads, and Oracle FedRAMP High, with smaller vendors either partnering through a sponsor or simply skipping the federal market. Whether FedRAMP produces security uplift proportional to its cost is a live debate; whether it makes the market less competitive is empirically settled (yes).</a:t>
            </a:r>
          </a:p>
          <a:p>
            <a:pPr marL="0" lvl="0" indent="0">
              <a:buNone/>
            </a:pPr>
            <a:endParaRPr dirty="0"/>
          </a:p>
          <a:p>
            <a:pPr marL="0" lvl="0" indent="0">
              <a:buNone/>
            </a:pPr>
            <a:r>
              <a:rPr dirty="0"/>
              <a:t>References: - FedRAMP Marketplace - FedRAMP Authorization Act (FY2023 NDAA) - FedRAMP 20x announcement</a:t>
            </a:r>
          </a:p>
        </p:txBody>
      </p:sp>
      <p:sp>
        <p:nvSpPr>
          <p:cNvPr id="4" name="Slide Number Placeholder 3"/>
          <p:cNvSpPr>
            <a:spLocks noGrp="1"/>
          </p:cNvSpPr>
          <p:nvPr>
            <p:ph type="sldNum" sz="quarter" idx="10"/>
          </p:nvPr>
        </p:nvSpPr>
        <p:spPr/>
        <p:txBody>
          <a:bodyPr/>
          <a:lstStyle/>
          <a:p>
            <a:fld id="{18BDFEC3-8487-43E8-A154-7C12CBC1FFF2}" type="slidenum">
              <a:rPr lang="en-US"/>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the “harmonization” problem GAO documented in GAO-25-108436 (2025): </a:t>
            </a:r>
            <a:endParaRPr lang="en-US" dirty="0"/>
          </a:p>
          <a:p>
            <a:pPr marL="0" lvl="0" indent="0">
              <a:buNone/>
            </a:pPr>
            <a:r>
              <a:rPr dirty="0"/>
              <a:t>industry </a:t>
            </a:r>
            <a:r>
              <a:rPr b="1" dirty="0"/>
              <a:t>spends tens of millions of dollars on overlapping, sometimes contradictory compliance work</a:t>
            </a:r>
            <a:r>
              <a:rPr dirty="0"/>
              <a:t>. </a:t>
            </a:r>
            <a:endParaRPr lang="en-US" dirty="0"/>
          </a:p>
          <a:p>
            <a:pPr marL="0" lvl="0" indent="0">
              <a:buNone/>
            </a:pPr>
            <a:r>
              <a:rPr dirty="0"/>
              <a:t>Wolff’s “Harmonizing U.S. Cybersecurity Regulations” (2024) catalogs the specific discrepancies.</a:t>
            </a:r>
          </a:p>
          <a:p>
            <a:pPr marL="0" lvl="0" indent="0">
              <a:buNone/>
            </a:pPr>
            <a:endParaRPr dirty="0"/>
          </a:p>
          <a:p>
            <a:pPr marL="0" lvl="0" indent="0">
              <a:buNone/>
            </a:pPr>
            <a:r>
              <a:rPr dirty="0"/>
              <a:t>Kelly’s framing: cybersecurity regulation inherits a design pathology from government more generally — new regulations get added when there’s political will, but old regulations are never removed because removing them politically looks like “weakening security.” The result is an ever-growing stack. He calls for a “spring cleaning” of accumulated requirements.</a:t>
            </a:r>
          </a:p>
          <a:p>
            <a:pPr marL="0" lvl="0" indent="0">
              <a:buNone/>
            </a:pPr>
            <a:endParaRPr dirty="0"/>
          </a:p>
          <a:p>
            <a:pPr marL="0" lvl="0" indent="0">
              <a:buNone/>
            </a:pPr>
            <a:r>
              <a:rPr dirty="0"/>
              <a:t>Ask the class: what would a well-designed “sunset clause” for a cybersecurity regulation look like? This is a genuinely open question.</a:t>
            </a:r>
          </a:p>
        </p:txBody>
      </p:sp>
      <p:sp>
        <p:nvSpPr>
          <p:cNvPr id="4" name="Slide Number Placeholder 3"/>
          <p:cNvSpPr>
            <a:spLocks noGrp="1"/>
          </p:cNvSpPr>
          <p:nvPr>
            <p:ph type="sldNum" sz="quarter" idx="10"/>
          </p:nvPr>
        </p:nvSpPr>
        <p:spPr/>
        <p:txBody>
          <a:bodyPr/>
          <a:lstStyle/>
          <a:p>
            <a:fld id="{18BDFEC3-8487-43E8-A154-7C12CBC1FFF2}" type="slidenum">
              <a:rPr lang="en-US"/>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Kelly uses </a:t>
            </a:r>
            <a:r>
              <a:rPr lang="en-US" dirty="0"/>
              <a:t>US Airways Flight 1549 floating on the Hudson River</a:t>
            </a:r>
            <a:r>
              <a:rPr dirty="0"/>
              <a:t> as his central metaphor for “judgment over procedure” — make it literal on the slide. Photos are widely available (AP, Reuters) but usage-licensed; the Coast Guard’s image is public domain.</a:t>
            </a:r>
          </a:p>
          <a:p>
            <a:pPr marL="0" lvl="0" indent="0">
              <a:buNone/>
            </a:pPr>
            <a:endParaRPr dirty="0"/>
          </a:p>
          <a:p>
            <a:pPr marL="0" lvl="0" indent="0">
              <a:buNone/>
            </a:pPr>
            <a:r>
              <a:rPr dirty="0"/>
              <a:t>Kelly’s proposal is aspirational, and its aviation analogy is double-edged. He cites Sully Sullenberger’s Hudson ditching as an example of judgment mattering more than procedure — but the </a:t>
            </a:r>
            <a:r>
              <a:rPr i="1" dirty="0"/>
              <a:t>reason</a:t>
            </a:r>
            <a:r>
              <a:rPr dirty="0"/>
              <a:t> Sullenberger was able to exercise judgment well is that aviation has decades of standardized training, certification, and accumulated institutional knowledge that we discussed in Lecture 1 (Downer’s aviation paradox). Cyber does not yet have that foundation.</a:t>
            </a:r>
          </a:p>
          <a:p>
            <a:pPr marL="0" lvl="0" indent="0">
              <a:buNone/>
            </a:pPr>
            <a:endParaRPr dirty="0"/>
          </a:p>
          <a:p>
            <a:pPr marL="0" lvl="0" indent="0">
              <a:buNone/>
            </a:pPr>
            <a:r>
              <a:rPr dirty="0"/>
              <a:t>So: Kelly is right that outcome-focused regulation is more meaningful, but the practical path to outcome-focused regulation depends on the measurement infrastructure we don’t have. We’ll come back to this in the CSRB section.</a:t>
            </a:r>
          </a:p>
          <a:p>
            <a:pPr marL="0" lvl="0" indent="0">
              <a:buNone/>
            </a:pPr>
            <a:endParaRPr dirty="0"/>
          </a:p>
          <a:p>
            <a:pPr marL="0" lvl="0" indent="0">
              <a:buNone/>
            </a:pPr>
            <a:r>
              <a:rPr dirty="0"/>
              <a:t>Reference: Kelly, “The Compliance Theatre: When Red Tape Meets Cybersecurity,” Cybersecurity Advisors Network, December 2, 2025. https://</a:t>
            </a:r>
            <a:r>
              <a:rPr dirty="0" err="1"/>
              <a:t>cybersecurityadvisors.network</a:t>
            </a:r>
            <a:r>
              <a:rPr dirty="0"/>
              <a:t>/2025-12-02-the-compliance-theatre-when-red-tape-meets-cybersecurity-by-nick-kelly/</a:t>
            </a:r>
          </a:p>
        </p:txBody>
      </p:sp>
      <p:sp>
        <p:nvSpPr>
          <p:cNvPr id="4" name="Slide Number Placeholder 3"/>
          <p:cNvSpPr>
            <a:spLocks noGrp="1"/>
          </p:cNvSpPr>
          <p:nvPr>
            <p:ph type="sldNum" sz="quarter" idx="10"/>
          </p:nvPr>
        </p:nvSpPr>
        <p:spPr/>
        <p:txBody>
          <a:bodyPr/>
          <a:lstStyle/>
          <a:p>
            <a:fld id="{18BDFEC3-8487-43E8-A154-7C12CBC1FFF2}" type="slidenum">
              <a:rPr lang="en-US"/>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Roughly 15 + 20 + 20 + 15 + 4 + 15 + 5 minutes (94 min total including buffer). The arc: Part 1 grounds the whole lecture in a single incident (Equifax) and shows how the FTC’s Section 5 authority converts into enforcement. Part 2 steps back to ask the broader question Equifax raises — does compliance actually equal security? Part 3 surveys the toolkit US regulators actually use (prescription, disclosure, learning) and the case law that constrains each. Part 4 contrasts the EU’s horizontal approach. Part 5 is a compact 2-slide pass showing how every debate replays in AI regulation (full detail in Appendix if discussion opens up). Part 6 zooms out to the institutional learning gap (Cyber NTSB). Part 7 previews insurance as yet another attempted mechanism.</a:t>
            </a:r>
          </a:p>
        </p:txBody>
      </p:sp>
      <p:sp>
        <p:nvSpPr>
          <p:cNvPr id="4" name="Slide Number Placeholder 3"/>
          <p:cNvSpPr>
            <a:spLocks noGrp="1"/>
          </p:cNvSpPr>
          <p:nvPr>
            <p:ph type="sldNum" sz="quarter" idx="10"/>
          </p:nvPr>
        </p:nvSpPr>
        <p:spPr/>
        <p:txBody>
          <a:bodyPr/>
          <a:lstStyle/>
          <a:p>
            <a:fld id="{18BDFEC3-8487-43E8-A154-7C12CBC1FFF2}" type="slidenum">
              <a:rPr lang="en-US"/>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turn. We spent 4-5 slides on the anti-compliance critique; now we spend 4-5 slides on the best empirical defense of cybersecurity regulation. I want students to see this as a genuine tension, not a settled question.</a:t>
            </a:r>
          </a:p>
        </p:txBody>
      </p:sp>
      <p:sp>
        <p:nvSpPr>
          <p:cNvPr id="4" name="Slide Number Placeholder 3"/>
          <p:cNvSpPr>
            <a:spLocks noGrp="1"/>
          </p:cNvSpPr>
          <p:nvPr>
            <p:ph type="sldNum" sz="quarter" idx="10"/>
          </p:nvPr>
        </p:nvSpPr>
        <p:spPr/>
        <p:txBody>
          <a:bodyPr/>
          <a:lstStyle/>
          <a:p>
            <a:fld id="{18BDFEC3-8487-43E8-A154-7C12CBC1FFF2}" type="slidenum">
              <a:rPr lang="en-US"/>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Being careful with the numbers here. The ~$1.4B is Equifax’s own disclosed cumulative breach-related cost through 2019 in its 10-K filings — net of insurance recoveries. That total </a:t>
            </a:r>
            <a:r>
              <a:rPr i="1" dirty="0"/>
              <a:t>already includes</a:t>
            </a:r>
            <a:r>
              <a:rPr dirty="0"/>
              <a:t> private litigation (consumer class actions settled for ~$380M), forensics, notification, credit monitoring, legal fees, and the regulatory settlements. It is not additive to those things.</a:t>
            </a:r>
          </a:p>
          <a:p>
            <a:pPr marL="0" lvl="0" indent="0">
              <a:buNone/>
            </a:pPr>
            <a:endParaRPr dirty="0"/>
          </a:p>
          <a:p>
            <a:pPr marL="0" lvl="0" indent="0">
              <a:buNone/>
            </a:pPr>
            <a:r>
              <a:rPr dirty="0"/>
              <a:t>What’s distinctive about the regulatory piece:</a:t>
            </a:r>
          </a:p>
          <a:p>
            <a:pPr marL="0" lvl="0" indent="0">
              <a:buNone/>
            </a:pPr>
            <a:endParaRPr dirty="0"/>
          </a:p>
          <a:p>
            <a:pPr marL="342900" lvl="0" indent="-342900">
              <a:buAutoNum type="arabicPeriod"/>
            </a:pPr>
            <a:r>
              <a:rPr b="1" dirty="0"/>
              <a:t>It wouldn’t exist without FTC Section 5 authority.</a:t>
            </a:r>
            <a:r>
              <a:rPr dirty="0"/>
              <a:t> Private plaintiffs have standing to sue for their own harms; they don’t collect consumer restitution on behalf of the broader public. The $425M consumer restitution fund was a creature of FTC/state enforcement, not private litigation.</a:t>
            </a:r>
          </a:p>
          <a:p>
            <a:pPr marL="342900" lvl="0" indent="-342900">
              <a:buAutoNum type="arabicPeriod"/>
            </a:pPr>
            <a:r>
              <a:rPr b="1" dirty="0"/>
              <a:t>It’s largely uninsurable.</a:t>
            </a:r>
            <a:r>
              <a:rPr dirty="0"/>
              <a:t> Cyber insurance policies typically exclude civil penalties and fines outright (the $100M CFPB penalty is the clean case). They sometimes cover consumer restitution or regulatory settlements subject to policy limits and negotiation, but much of the $700M is not going to be recovered from insurers — it’s a real out-of-pocket cost to the firm.</a:t>
            </a:r>
          </a:p>
          <a:p>
            <a:pPr marL="342900" lvl="0" indent="-342900">
              <a:buAutoNum type="arabicPeriod"/>
            </a:pPr>
            <a:r>
              <a:rPr b="1" dirty="0"/>
              <a:t>It’s priced against the firm, not against the security team’s budget.</a:t>
            </a:r>
            <a:r>
              <a:rPr dirty="0"/>
              <a:t> That shifts who has to care.</a:t>
            </a:r>
          </a:p>
          <a:p>
            <a:pPr marL="0" lvl="0" indent="0">
              <a:buNone/>
            </a:pPr>
            <a:endParaRPr dirty="0"/>
          </a:p>
          <a:p>
            <a:pPr marL="0" lvl="0" indent="0">
              <a:buNone/>
            </a:pPr>
            <a:r>
              <a:rPr dirty="0"/>
              <a:t>So the argument is narrower than “the $1.4B disproves Romanosky.” It’s: Romanosky’s baseline reflects what firms historically bore without strong regulatory teeth. For firms under meaningful FTC/state exposure (publicly-traded, consumer data, 50-state reach), the expected cost is now materially higher, and the regulatory slice is the part that can’t be smoothed by insurance markets.</a:t>
            </a:r>
          </a:p>
          <a:p>
            <a:pPr marL="0" lvl="0" indent="0">
              <a:buNone/>
            </a:pPr>
            <a:endParaRPr dirty="0"/>
          </a:p>
          <a:p>
            <a:pPr marL="0" lvl="0" indent="0">
              <a:buNone/>
            </a:pPr>
            <a:r>
              <a:rPr dirty="0"/>
              <a:t>This isn’t compliance theater. It’s tort-style enforcement after the fact, with specific factual claims about specific failures. The regulatory tool is not “did you have a checkbox?” but “did you act reasonably?” — closer to what Kelly actually argues </a:t>
            </a:r>
            <a:r>
              <a:rPr i="1" dirty="0"/>
              <a:t>for</a:t>
            </a:r>
            <a:r>
              <a:rPr dirty="0"/>
              <a:t>. Even inside the “compliance is theater” frame, there’s a live question of </a:t>
            </a:r>
            <a:r>
              <a:rPr i="1" dirty="0"/>
              <a:t>which</a:t>
            </a:r>
            <a:r>
              <a:rPr dirty="0"/>
              <a:t> regulatory mechanisms are theater (prescriptive checklists, audit regimes) and which are not (case-by-case enforcement tied to actual harms).</a:t>
            </a:r>
          </a:p>
          <a:p>
            <a:pPr marL="0" lvl="0" indent="0">
              <a:buNone/>
            </a:pPr>
            <a:endParaRPr dirty="0"/>
          </a:p>
          <a:p>
            <a:pPr marL="0" lvl="0" indent="0">
              <a:buNone/>
            </a:pPr>
            <a:r>
              <a:rPr dirty="0" err="1"/>
              <a:t>CafePress</a:t>
            </a:r>
            <a:r>
              <a:rPr dirty="0"/>
              <a:t>, </a:t>
            </a:r>
            <a:r>
              <a:rPr dirty="0" err="1"/>
              <a:t>Drizly</a:t>
            </a:r>
            <a:r>
              <a:rPr dirty="0"/>
              <a:t> (personal liability), and Marriott/Starwood all produced ongoing consent orders that are expensive to comply with for decades — another form of regulatory cost not captured by insurance.</a:t>
            </a:r>
          </a:p>
        </p:txBody>
      </p:sp>
      <p:sp>
        <p:nvSpPr>
          <p:cNvPr id="4" name="Slide Number Placeholder 3"/>
          <p:cNvSpPr>
            <a:spLocks noGrp="1"/>
          </p:cNvSpPr>
          <p:nvPr>
            <p:ph type="sldNum" sz="quarter" idx="10"/>
          </p:nvPr>
        </p:nvSpPr>
        <p:spPr/>
        <p:txBody>
          <a:bodyPr/>
          <a:lstStyle/>
          <a:p>
            <a:fld id="{18BDFEC3-8487-43E8-A154-7C12CBC1FFF2}" type="slidenum">
              <a:rPr lang="en-US"/>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Report: </a:t>
            </a:r>
            <a:r>
              <a:rPr dirty="0"/>
              <a:t>“Impact of the GDPR on Cyber Security Outcomes,” UK Department for Digital, Culture, Media and Sport, July 2020.</a:t>
            </a:r>
          </a:p>
          <a:p>
            <a:pPr marL="0" lvl="0" indent="0">
              <a:buNone/>
            </a:pPr>
            <a:endParaRPr dirty="0"/>
          </a:p>
          <a:p>
            <a:pPr marL="0" lvl="0" indent="0">
              <a:buNone/>
            </a:pPr>
            <a:r>
              <a:rPr dirty="0"/>
              <a:t>This is an important counterweight to Kelly. GDPR is the big test case for horizontal regulation in the modern era — broad, ambitious, heavily criticized. The DCMS study is government-commissioned, large-sample, and finds real improvements in governance and risk management practices. Not security outcomes directly (the measurement problem again), but organizational behaviors that are plausibly upstream of outcomes.</a:t>
            </a:r>
          </a:p>
          <a:p>
            <a:pPr marL="0" lvl="0" indent="0">
              <a:buNone/>
            </a:pPr>
            <a:endParaRPr dirty="0"/>
          </a:p>
          <a:p>
            <a:pPr marL="0" lvl="0" indent="0">
              <a:buNone/>
            </a:pPr>
            <a:r>
              <a:rPr dirty="0"/>
              <a:t>The caveat: this is behavior change, not outcome measurement. We don’t know how much GDPR reduced breach frequency or severity in the UK. But it’s the strongest empirical evidence available that modern cybersecurity regulation changes what firms actually do.</a:t>
            </a:r>
          </a:p>
        </p:txBody>
      </p:sp>
      <p:sp>
        <p:nvSpPr>
          <p:cNvPr id="4" name="Slide Number Placeholder 3"/>
          <p:cNvSpPr>
            <a:spLocks noGrp="1"/>
          </p:cNvSpPr>
          <p:nvPr>
            <p:ph type="sldNum" sz="quarter" idx="10"/>
          </p:nvPr>
        </p:nvSpPr>
        <p:spPr/>
        <p:txBody>
          <a:bodyPr/>
          <a:lstStyle/>
          <a:p>
            <a:fld id="{18BDFEC3-8487-43E8-A154-7C12CBC1FFF2}" type="slidenum">
              <a:rPr lang="en-US"/>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GLBA revision is the counter to Kelly’s “regulatory accumulation” point. Rather than adding another framework, the FTC rewrote an existing one in response to a clear pattern of failures. It’s not a spring cleaning — the rule got more complex — but it’s evidence that regulators can respond to lessons from incidents.</a:t>
            </a:r>
          </a:p>
          <a:p>
            <a:pPr marL="0" lvl="0" indent="0">
              <a:buNone/>
            </a:pPr>
            <a:endParaRPr/>
          </a:p>
          <a:p>
            <a:pPr marL="0" lvl="0" indent="0">
              <a:buNone/>
            </a:pPr>
            <a:r>
              <a:t>That said: the GLBA revision only applies to non-bank financial institutions. Healthcare, retail, tech, and manufacturing all have their own sector regimes (or none). The US patchwork problem persists even when individual sectors update their rules.</a:t>
            </a:r>
          </a:p>
        </p:txBody>
      </p:sp>
      <p:sp>
        <p:nvSpPr>
          <p:cNvPr id="4" name="Slide Number Placeholder 3"/>
          <p:cNvSpPr>
            <a:spLocks noGrp="1"/>
          </p:cNvSpPr>
          <p:nvPr>
            <p:ph type="sldNum" sz="quarter" idx="10"/>
          </p:nvPr>
        </p:nvSpPr>
        <p:spPr/>
        <p:txBody>
          <a:bodyPr/>
          <a:lstStyle/>
          <a:p>
            <a:fld id="{18BDFEC3-8487-43E8-A154-7C12CBC1FFF2}" type="slidenum">
              <a:rPr lang="en-US"/>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Thaw’s empirical finding is striking: in healthcare, regulation that was developed with industry input and allowed flexibility in implementation produced security practices about 4x more effective than pure prescriptive models. He calls this “enlightened regulatory capture” — an unusual term, chosen to engage with Anderson’s capture framing from the economics lecture while arguing the effect can be positive.</a:t>
            </a:r>
          </a:p>
          <a:p>
            <a:pPr marL="0" lvl="0" indent="0">
              <a:buNone/>
            </a:pPr>
            <a:endParaRPr dirty="0"/>
          </a:p>
          <a:p>
            <a:pPr marL="0" lvl="0" indent="0">
              <a:buNone/>
            </a:pPr>
            <a:r>
              <a:rPr dirty="0"/>
              <a:t>The mechanism: industry experts know what’s feasible and what’s security-relevant; regulators know what to demand. When they collaborate rather than </a:t>
            </a:r>
            <a:r>
              <a:rPr dirty="0" err="1"/>
              <a:t>adversarially</a:t>
            </a:r>
            <a:r>
              <a:rPr dirty="0"/>
              <a:t> negotiate, the resulting rules are better calibrated.</a:t>
            </a:r>
            <a:endParaRPr lang="en-US" dirty="0"/>
          </a:p>
          <a:p>
            <a:pPr marL="0" lvl="0" indent="0">
              <a:buNone/>
            </a:pPr>
            <a:endParaRPr lang="en-US" dirty="0"/>
          </a:p>
          <a:p>
            <a:pPr marL="0" lvl="0" indent="0">
              <a:buNone/>
            </a:pPr>
            <a:r>
              <a:rPr lang="en-US" dirty="0"/>
              <a:t>“while possessing the power to advance selfish goals, NCVHS members [from private industry] instead acted like “Roman Senators,” using their procedural capture to advance the public interest, contrary to classic expectations about procedural capture. “</a:t>
            </a:r>
            <a:endParaRPr dirty="0"/>
          </a:p>
          <a:p>
            <a:pPr marL="0" lvl="0" indent="0">
              <a:buNone/>
            </a:pPr>
            <a:endParaRPr dirty="0"/>
          </a:p>
          <a:p>
            <a:pPr marL="0" lvl="0" indent="0">
              <a:buNone/>
            </a:pPr>
            <a:r>
              <a:rPr dirty="0"/>
              <a:t>Connect to Kelly: Thaw’s finding supports Kelly’s claim that prescriptive checklists underperform; but it also supports the opposite of Kelly’s cynicism about regulation. The right lesson is about </a:t>
            </a:r>
            <a:r>
              <a:rPr i="1" dirty="0"/>
              <a:t>which kind</a:t>
            </a:r>
            <a:r>
              <a:rPr dirty="0"/>
              <a:t> of regulation works, not whether regulation works at all.</a:t>
            </a:r>
          </a:p>
          <a:p>
            <a:pPr marL="0" lvl="0" indent="0">
              <a:buNone/>
            </a:pPr>
            <a:endParaRPr dirty="0"/>
          </a:p>
          <a:p>
            <a:pPr marL="0" lvl="0" indent="0">
              <a:buNone/>
            </a:pPr>
            <a:r>
              <a:rPr dirty="0"/>
              <a:t>See also Thaw, “The Efficacy of Cybersecurity Regulation” (Ga. St. U. L. Rev., 2014) — more detailed empirical treatment, arguing directly that prescriptive checklists underperform adaptive, collaborative regulatory models (papers/The Efficacy of Cybersecurity </a:t>
            </a:r>
            <a:r>
              <a:rPr dirty="0" err="1"/>
              <a:t>Regulation.pdf</a:t>
            </a:r>
            <a:r>
              <a:rPr dirty="0"/>
              <a:t>)</a:t>
            </a:r>
          </a:p>
        </p:txBody>
      </p:sp>
      <p:sp>
        <p:nvSpPr>
          <p:cNvPr id="4" name="Slide Number Placeholder 3"/>
          <p:cNvSpPr>
            <a:spLocks noGrp="1"/>
          </p:cNvSpPr>
          <p:nvPr>
            <p:ph type="sldNum" sz="quarter" idx="10"/>
          </p:nvPr>
        </p:nvSpPr>
        <p:spPr/>
        <p:txBody>
          <a:bodyPr/>
          <a:lstStyle/>
          <a:p>
            <a:fld id="{18BDFEC3-8487-43E8-A154-7C12CBC1FFF2}" type="slidenum">
              <a:rPr lang="en-US"/>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connects directly to Lecture 1’s core data problem. Regulators default toward process mandates because processes are auditable — you can verify that a policy exists, that an MFA configuration is enabled, that a penetration test was conducted. </a:t>
            </a:r>
            <a:r>
              <a:rPr b="1" dirty="0"/>
              <a:t>Outcome measurement would require the actuarial infrastructure we established does not exist for cyber.</a:t>
            </a:r>
          </a:p>
          <a:p>
            <a:pPr marL="0" lvl="0" indent="0">
              <a:buNone/>
            </a:pPr>
            <a:endParaRPr dirty="0"/>
          </a:p>
          <a:p>
            <a:pPr marL="0" lvl="0" indent="0">
              <a:buNone/>
            </a:pPr>
            <a:r>
              <a:rPr dirty="0"/>
              <a:t>So the compliance-is-theater critique is partly a downstream consequence of the measurement problem. It’s not that regulators are lazy or captured (though sometimes they are); it’s that the available measurement tools push them toward process rules.</a:t>
            </a:r>
          </a:p>
          <a:p>
            <a:pPr marL="0" lvl="0" indent="0">
              <a:buNone/>
            </a:pPr>
            <a:endParaRPr dirty="0"/>
          </a:p>
          <a:p>
            <a:pPr marL="0" lvl="0" indent="0">
              <a:buNone/>
            </a:pPr>
            <a:r>
              <a:rPr dirty="0"/>
              <a:t>This is the Lecture 1 insight rephrased: if we cannot measure security, we will inevitably regulate a proxy. Whether the proxy is useful is an empirical question — and the evidence suggests “sometimes yes, sometimes no.”</a:t>
            </a:r>
          </a:p>
        </p:txBody>
      </p:sp>
      <p:sp>
        <p:nvSpPr>
          <p:cNvPr id="4" name="Slide Number Placeholder 3"/>
          <p:cNvSpPr>
            <a:spLocks noGrp="1"/>
          </p:cNvSpPr>
          <p:nvPr>
            <p:ph type="sldNum" sz="quarter" idx="10"/>
          </p:nvPr>
        </p:nvSpPr>
        <p:spPr/>
        <p:txBody>
          <a:bodyPr/>
          <a:lstStyle/>
          <a:p>
            <a:fld id="{18BDFEC3-8487-43E8-A154-7C12CBC1FFF2}" type="slidenum">
              <a:rPr lang="en-US"/>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pre-Equifax baseline. The important question is whether the post-2017 additions would have changed the outcome — we’ll apply each one as an “Equifax test” later in the lecture.</a:t>
            </a:r>
          </a:p>
          <a:p>
            <a:pPr marL="0" lvl="0" indent="0">
              <a:buNone/>
            </a:pPr>
            <a:endParaRPr/>
          </a:p>
          <a:p>
            <a:pPr marL="0" lvl="0" indent="0">
              <a:buNone/>
            </a:pPr>
            <a:r>
              <a:t>Note that GLBA, FTC Section 5, and state notification laws all </a:t>
            </a:r>
            <a:r>
              <a:rPr i="1"/>
              <a:t>did</a:t>
            </a:r>
            <a:r>
              <a:t> apply to Equifax. The absence of additional federal rules is sometimes cited as a failure of the pre-2017 regime, but the more interesting question is whether the existing rules were applied well, and whether the new rules actually plug real gaps or add paperwork.</a:t>
            </a:r>
          </a:p>
        </p:txBody>
      </p:sp>
      <p:sp>
        <p:nvSpPr>
          <p:cNvPr id="4" name="Slide Number Placeholder 3"/>
          <p:cNvSpPr>
            <a:spLocks noGrp="1"/>
          </p:cNvSpPr>
          <p:nvPr>
            <p:ph type="sldNum" sz="quarter" idx="10"/>
          </p:nvPr>
        </p:nvSpPr>
        <p:spPr/>
        <p:txBody>
          <a:bodyPr/>
          <a:lstStyle/>
          <a:p>
            <a:fld id="{18BDFEC3-8487-43E8-A154-7C12CBC1FFF2}" type="slidenum">
              <a:rPr lang="en-US"/>
              <a:t>40</a:t>
            </a:fld>
            <a:endParaRPr lang="en-US"/>
          </a:p>
        </p:txBody>
      </p:sp>
    </p:spTree>
    <p:extLst>
      <p:ext uri="{BB962C8B-B14F-4D97-AF65-F5344CB8AC3E}">
        <p14:creationId xmlns:p14="http://schemas.microsoft.com/office/powerpoint/2010/main" val="12948186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F2397-1B46-E40F-BCF1-76163FAB06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49B13-661C-DB15-B6C8-CD91F5512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14C08-D360-AE58-EC01-339674420966}"/>
              </a:ext>
            </a:extLst>
          </p:cNvPr>
          <p:cNvSpPr>
            <a:spLocks noGrp="1"/>
          </p:cNvSpPr>
          <p:nvPr>
            <p:ph type="body" idx="1"/>
          </p:nvPr>
        </p:nvSpPr>
        <p:spPr/>
        <p:txBody>
          <a:bodyPr/>
          <a:lstStyle/>
          <a:p>
            <a:pPr marL="342900" lvl="0" indent="-342900">
              <a:buAutoNum type="arabicPeriod"/>
            </a:pPr>
            <a:r>
              <a:rPr lang="en-US" b="1" dirty="0"/>
              <a:t>Prescriptive</a:t>
            </a:r>
            <a:r>
              <a:rPr lang="en-US" dirty="0"/>
              <a:t> mandates — specific required controls</a:t>
            </a:r>
          </a:p>
          <a:p>
            <a:pPr marL="342900" lvl="0" indent="-342900">
              <a:buAutoNum type="arabicPeriod"/>
            </a:pPr>
            <a:r>
              <a:rPr lang="en-US" b="1" dirty="0"/>
              <a:t>Disclosure / reporting</a:t>
            </a:r>
            <a:r>
              <a:rPr lang="en-US" dirty="0"/>
              <a:t> mandates — force information out</a:t>
            </a:r>
          </a:p>
          <a:p>
            <a:pPr marL="342900" lvl="0" indent="-342900">
              <a:buAutoNum type="arabicPeriod"/>
            </a:pPr>
            <a:r>
              <a:rPr lang="en-US" b="1" dirty="0"/>
              <a:t>Institutional learning</a:t>
            </a:r>
            <a:r>
              <a:rPr lang="en-US" dirty="0"/>
              <a:t> — systematically study incidents</a:t>
            </a:r>
          </a:p>
          <a:p>
            <a:pPr marL="0" lvl="0" indent="0">
              <a:buNone/>
            </a:pPr>
            <a:endParaRPr lang="en-US" dirty="0"/>
          </a:p>
          <a:p>
            <a:pPr marL="0" lvl="0" indent="0">
              <a:buNone/>
            </a:pPr>
            <a:r>
              <a:rPr dirty="0"/>
              <a:t>Framing for all of Part 3: these are the three distinct things regulators have tried since 2017. Part 2 asked whether any of them can work in principle; Part 3 asks how each actually plays out, what court rulings have constrained them, and which would have prevented the precipitating incident.</a:t>
            </a:r>
          </a:p>
          <a:p>
            <a:pPr marL="0" lvl="0" indent="0">
              <a:buNone/>
            </a:pPr>
            <a:endParaRPr dirty="0"/>
          </a:p>
          <a:p>
            <a:pPr marL="0" lvl="0" indent="0">
              <a:buNone/>
            </a:pPr>
            <a:r>
              <a:rPr dirty="0"/>
              <a:t>The differences matter: - Prescriptive says “the failure was not enough rules; here are more” - Disclosure says “the failure was information asymmetry; force it open” - Institutional learning says “the failure was lack of systematic knowledge; build the knowledge base”</a:t>
            </a:r>
          </a:p>
          <a:p>
            <a:pPr marL="0" lvl="0" indent="0">
              <a:buNone/>
            </a:pPr>
            <a:endParaRPr dirty="0"/>
          </a:p>
          <a:p>
            <a:pPr marL="0" lvl="0" indent="0">
              <a:buNone/>
            </a:pPr>
            <a:r>
              <a:rPr dirty="0"/>
              <a:t>These can all be true at once, but they suggest very different policy designs and have very different failure modes.</a:t>
            </a:r>
          </a:p>
        </p:txBody>
      </p:sp>
      <p:sp>
        <p:nvSpPr>
          <p:cNvPr id="4" name="Slide Number Placeholder 3">
            <a:extLst>
              <a:ext uri="{FF2B5EF4-FFF2-40B4-BE49-F238E27FC236}">
                <a16:creationId xmlns:a16="http://schemas.microsoft.com/office/drawing/2014/main" id="{982024F7-EEC5-00B1-B525-BF42B720F08B}"/>
              </a:ext>
            </a:extLst>
          </p:cNvPr>
          <p:cNvSpPr>
            <a:spLocks noGrp="1"/>
          </p:cNvSpPr>
          <p:nvPr>
            <p:ph type="sldNum" sz="quarter" idx="10"/>
          </p:nvPr>
        </p:nvSpPr>
        <p:spPr/>
        <p:txBody>
          <a:bodyPr/>
          <a:lstStyle/>
          <a:p>
            <a:fld id="{18BDFEC3-8487-43E8-A154-7C12CBC1FFF2}" type="slidenum">
              <a:rPr lang="en-US"/>
              <a:t>41</a:t>
            </a:fld>
            <a:endParaRPr lang="en-US"/>
          </a:p>
        </p:txBody>
      </p:sp>
    </p:spTree>
    <p:extLst>
      <p:ext uri="{BB962C8B-B14F-4D97-AF65-F5344CB8AC3E}">
        <p14:creationId xmlns:p14="http://schemas.microsoft.com/office/powerpoint/2010/main" val="3302487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Signpost slide. We’ve already seen Category 1 instantiated — the 2023 GLBA Safeguards revision in Part 1 was the strongest post-Equifax prescriptive response, replacing “reasonable” security with named technical controls. The natural next question: when the FTC tries to enforce prescriptive rules, what do courts actually permit?</a:t>
            </a:r>
          </a:p>
          <a:p>
            <a:pPr marL="0" lvl="0" indent="0">
              <a:buNone/>
            </a:pPr>
            <a:endParaRPr/>
          </a:p>
          <a:p>
            <a:pPr marL="0" lvl="0" indent="0">
              <a:buNone/>
            </a:pPr>
            <a:r>
              <a:t>Two cases are worth dwelling on. LabMD set an inward limit: if the prescribed standard is vague (“implement reasonable security”), the resulting order is unenforceable for vagueness. D-Link set an outward limit: absent actual or likely harm, the FTC can’t reach cyber failures under Section 5 “unfairness” at all. Together they tell us what prescriptive regulation can do and what it can’t.</a:t>
            </a:r>
          </a:p>
        </p:txBody>
      </p:sp>
      <p:sp>
        <p:nvSpPr>
          <p:cNvPr id="4" name="Slide Number Placeholder 3"/>
          <p:cNvSpPr>
            <a:spLocks noGrp="1"/>
          </p:cNvSpPr>
          <p:nvPr>
            <p:ph type="sldNum" sz="quarter" idx="10"/>
          </p:nvPr>
        </p:nvSpPr>
        <p:spPr/>
        <p:txBody>
          <a:bodyPr/>
          <a:lstStyle/>
          <a:p>
            <a:fld id="{18BDFEC3-8487-43E8-A154-7C12CBC1FFF2}" type="slidenum">
              <a:rPr lang="en-US"/>
              <a:t>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a:t>
            </a:r>
            <a:r>
              <a:rPr dirty="0" err="1"/>
              <a:t>LabMD</a:t>
            </a:r>
            <a:r>
              <a:rPr dirty="0"/>
              <a:t> facts are worth telling because they illustrate how enforcement can go wrong even with the right legal theory:</a:t>
            </a:r>
          </a:p>
          <a:p>
            <a:pPr marL="0" lvl="0" indent="0">
              <a:buNone/>
            </a:pPr>
            <a:endParaRPr dirty="0"/>
          </a:p>
          <a:p>
            <a:pPr marL="171450" lvl="0" indent="-171450">
              <a:buFont typeface="Arial" panose="020B0604020202020204" pitchFamily="34" charset="0"/>
              <a:buChar char="•"/>
            </a:pPr>
            <a:r>
              <a:rPr dirty="0"/>
              <a:t>A billing-department employee installed LimeWire on a work computer, exposing a 1,718-page insurance aging file (“the 1718 File”) over a peer-to-peer network</a:t>
            </a:r>
          </a:p>
          <a:p>
            <a:pPr marL="171450" lvl="0" indent="-171450">
              <a:buFont typeface="Arial" panose="020B0604020202020204" pitchFamily="34" charset="0"/>
              <a:buChar char="•"/>
            </a:pPr>
            <a:r>
              <a:rPr dirty="0"/>
              <a:t>The file was obtained by </a:t>
            </a:r>
            <a:r>
              <a:rPr dirty="0" err="1"/>
              <a:t>Tiversa</a:t>
            </a:r>
            <a:r>
              <a:rPr dirty="0"/>
              <a:t>, a cybersecurity firm that then solicited </a:t>
            </a:r>
            <a:r>
              <a:rPr dirty="0" err="1"/>
              <a:t>LabMD</a:t>
            </a:r>
            <a:r>
              <a:rPr dirty="0"/>
              <a:t> for remediation services</a:t>
            </a:r>
          </a:p>
          <a:p>
            <a:pPr marL="171450" lvl="0" indent="-171450">
              <a:buFont typeface="Arial" panose="020B0604020202020204" pitchFamily="34" charset="0"/>
              <a:buChar char="•"/>
            </a:pPr>
            <a:r>
              <a:rPr dirty="0"/>
              <a:t>When </a:t>
            </a:r>
            <a:r>
              <a:rPr dirty="0" err="1"/>
              <a:t>LabMD</a:t>
            </a:r>
            <a:r>
              <a:rPr dirty="0"/>
              <a:t> refused, </a:t>
            </a:r>
            <a:r>
              <a:rPr dirty="0" err="1"/>
              <a:t>Tiversa</a:t>
            </a:r>
            <a:r>
              <a:rPr dirty="0"/>
              <a:t> reported </a:t>
            </a:r>
            <a:r>
              <a:rPr dirty="0" err="1"/>
              <a:t>LabMD</a:t>
            </a:r>
            <a:r>
              <a:rPr dirty="0"/>
              <a:t> to the FTC</a:t>
            </a:r>
          </a:p>
          <a:p>
            <a:pPr marL="171450" lvl="0" indent="-171450">
              <a:buFont typeface="Arial" panose="020B0604020202020204" pitchFamily="34" charset="0"/>
              <a:buChar char="•"/>
            </a:pPr>
            <a:r>
              <a:rPr dirty="0"/>
              <a:t>The FTC Administrative Law Judge dismissed the case in 2015, finding no proof of actual or likely consumer injury</a:t>
            </a:r>
          </a:p>
          <a:p>
            <a:pPr marL="171450" lvl="0" indent="-171450">
              <a:buFont typeface="Arial" panose="020B0604020202020204" pitchFamily="34" charset="0"/>
              <a:buChar char="•"/>
            </a:pPr>
            <a:r>
              <a:rPr dirty="0"/>
              <a:t>The FTC Commission reversed in 2016, ordering </a:t>
            </a:r>
            <a:r>
              <a:rPr dirty="0" err="1"/>
              <a:t>LabMD</a:t>
            </a:r>
            <a:r>
              <a:rPr dirty="0"/>
              <a:t> to implement a “reasonable” security program</a:t>
            </a:r>
          </a:p>
          <a:p>
            <a:pPr marL="171450" lvl="0" indent="-171450">
              <a:buFont typeface="Arial" panose="020B0604020202020204" pitchFamily="34" charset="0"/>
              <a:buChar char="•"/>
            </a:pPr>
            <a:r>
              <a:rPr dirty="0"/>
              <a:t>The 11th Circuit vacated the order in 2018 for vagueness — not lack of authority, but lack of enforceable specifics</a:t>
            </a:r>
          </a:p>
          <a:p>
            <a:pPr marL="171450" lvl="0" indent="-171450">
              <a:buFont typeface="Arial" panose="020B0604020202020204" pitchFamily="34" charset="0"/>
              <a:buChar char="•"/>
            </a:pPr>
            <a:r>
              <a:rPr dirty="0" err="1"/>
              <a:t>LabMD</a:t>
            </a:r>
            <a:r>
              <a:rPr dirty="0"/>
              <a:t> went out of business during the litigation</a:t>
            </a:r>
          </a:p>
          <a:p>
            <a:pPr marL="171450" lvl="0" indent="-171450">
              <a:buFont typeface="Arial" panose="020B0604020202020204" pitchFamily="34" charset="0"/>
              <a:buChar char="•"/>
            </a:pPr>
            <a:r>
              <a:rPr dirty="0" err="1"/>
              <a:t>Tiversa’s</a:t>
            </a:r>
            <a:r>
              <a:rPr dirty="0"/>
              <a:t> key witness, Richard Wallace, was later discredited as a whistleblower</a:t>
            </a:r>
          </a:p>
          <a:p>
            <a:pPr marL="0" lvl="0" indent="0">
              <a:buNone/>
            </a:pPr>
            <a:endParaRPr dirty="0"/>
          </a:p>
          <a:p>
            <a:pPr marL="0" lvl="0" indent="0">
              <a:buNone/>
            </a:pPr>
            <a:r>
              <a:rPr dirty="0"/>
              <a:t>Teaching takeaway: Wyndham said the FTC </a:t>
            </a:r>
            <a:r>
              <a:rPr i="1" dirty="0"/>
              <a:t>can</a:t>
            </a:r>
            <a:r>
              <a:rPr dirty="0"/>
              <a:t> regulate cybersecurity under Section 5. </a:t>
            </a:r>
            <a:r>
              <a:rPr dirty="0" err="1"/>
              <a:t>LabMD</a:t>
            </a:r>
            <a:r>
              <a:rPr dirty="0"/>
              <a:t> said “reasonable security” is too vague to enforce as an order — the FTC needs to specify controls. This is why the 2023 GLBA revision went prescriptive: to have orders a court will actually enforce.</a:t>
            </a:r>
          </a:p>
          <a:p>
            <a:pPr marL="0" lvl="0" indent="0">
              <a:buNone/>
            </a:pPr>
            <a:endParaRPr dirty="0"/>
          </a:p>
          <a:p>
            <a:pPr marL="0" lvl="0" indent="0">
              <a:buNone/>
            </a:pPr>
            <a:r>
              <a:rPr dirty="0"/>
              <a:t>Reference: </a:t>
            </a:r>
            <a:r>
              <a:rPr dirty="0" err="1"/>
              <a:t>LabMD</a:t>
            </a:r>
            <a:r>
              <a:rPr dirty="0"/>
              <a:t>, Inc. v. FTC, 894 F.3d 1221 (11th Cir. 2018).</a:t>
            </a:r>
          </a:p>
        </p:txBody>
      </p:sp>
      <p:sp>
        <p:nvSpPr>
          <p:cNvPr id="4" name="Slide Number Placeholder 3"/>
          <p:cNvSpPr>
            <a:spLocks noGrp="1"/>
          </p:cNvSpPr>
          <p:nvPr>
            <p:ph type="sldNum" sz="quarter" idx="10"/>
          </p:nvPr>
        </p:nvSpPr>
        <p:spPr/>
        <p:txBody>
          <a:bodyPr/>
          <a:lstStyle/>
          <a:p>
            <a:fld id="{18BDFEC3-8487-43E8-A154-7C12CBC1FFF2}" type="slidenum">
              <a:rPr lang="en-US"/>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IMAGE: A simple Equifax logo or a screenshot of one of the 2017 news headlines (“Equifax says cyberattack may have affected 143 million in the U.S.”) works well here.</a:t>
            </a:r>
          </a:p>
        </p:txBody>
      </p:sp>
      <p:sp>
        <p:nvSpPr>
          <p:cNvPr id="4" name="Slide Number Placeholder 3"/>
          <p:cNvSpPr>
            <a:spLocks noGrp="1"/>
          </p:cNvSpPr>
          <p:nvPr>
            <p:ph type="sldNum" sz="quarter" idx="10"/>
          </p:nvPr>
        </p:nvSpPr>
        <p:spPr/>
        <p:txBody>
          <a:bodyPr/>
          <a:lstStyle/>
          <a:p>
            <a:fld id="{18BDFEC3-8487-43E8-A154-7C12CBC1FFF2}" type="slidenum">
              <a:rPr lang="en-US"/>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D-Link is the foil to Wyndham from the opposite direction. Wyndham had actual harm (619K cards, Russian exfiltration). D-Link had </a:t>
            </a:r>
            <a:r>
              <a:rPr i="1" dirty="0"/>
              <a:t>potential</a:t>
            </a:r>
            <a:r>
              <a:rPr dirty="0"/>
              <a:t> harm (vulnerable devices, no documented exploitation). The court said: potential harm is not likelihood of harm for Section 5 “unfairness” purposes.</a:t>
            </a:r>
          </a:p>
          <a:p>
            <a:pPr marL="0" lvl="0" indent="0">
              <a:buNone/>
            </a:pPr>
            <a:endParaRPr dirty="0"/>
          </a:p>
          <a:p>
            <a:pPr marL="0" lvl="0" indent="0">
              <a:buNone/>
            </a:pPr>
            <a:r>
              <a:rPr dirty="0"/>
              <a:t>What survived: the deception counts. The FTC’s strongest claim was that D-Link </a:t>
            </a:r>
            <a:r>
              <a:rPr i="1" dirty="0"/>
              <a:t>marketed</a:t>
            </a:r>
            <a:r>
              <a:rPr dirty="0"/>
              <a:t> its products as secure — “EASY to secure,” “ADVANCED NETWORK SECURITY” — while the products had catastrophic flaws. That’s a false-advertising theory, and false advertising requires no showing of consumer harm. The settlement in 2019 required a comprehensive software-security program, secure SDLC, and biennial third-party assessments, all for 20 years — but no monetary penalty.</a:t>
            </a:r>
          </a:p>
          <a:p>
            <a:pPr marL="0" lvl="0" indent="0">
              <a:buNone/>
            </a:pPr>
            <a:endParaRPr dirty="0"/>
          </a:p>
          <a:p>
            <a:pPr marL="0" lvl="0" indent="0">
              <a:buNone/>
            </a:pPr>
            <a:r>
              <a:rPr dirty="0"/>
              <a:t>Teaching takeaway: for IoT pre-breach, the FTC’s strongest lever is to police the </a:t>
            </a:r>
            <a:r>
              <a:rPr i="1" dirty="0"/>
              <a:t>claims</a:t>
            </a:r>
            <a:r>
              <a:rPr dirty="0"/>
              <a:t>, not the </a:t>
            </a:r>
            <a:r>
              <a:rPr i="1" dirty="0"/>
              <a:t>code</a:t>
            </a:r>
            <a:r>
              <a:rPr dirty="0"/>
              <a:t>. This also explains why IoT security regulation has largely moved to the states (California SB-327, 2020) and Congress (IoT Cybersecurity Improvement Act, 2020, federal-procurement only).</a:t>
            </a:r>
          </a:p>
          <a:p>
            <a:pPr marL="0" lvl="0" indent="0">
              <a:buNone/>
            </a:pPr>
            <a:endParaRPr dirty="0"/>
          </a:p>
          <a:p>
            <a:pPr marL="0" lvl="0" indent="0">
              <a:buNone/>
            </a:pPr>
            <a:r>
              <a:rPr dirty="0"/>
              <a:t>Reference: FTC v. D-Link Systems, Inc., No. 3:17-cv-00039-JD (N.D. Cal.), order on motion to dismiss Sep 19, 2017; stipulated order July 2, 2019.</a:t>
            </a:r>
          </a:p>
        </p:txBody>
      </p:sp>
      <p:sp>
        <p:nvSpPr>
          <p:cNvPr id="4" name="Slide Number Placeholder 3"/>
          <p:cNvSpPr>
            <a:spLocks noGrp="1"/>
          </p:cNvSpPr>
          <p:nvPr>
            <p:ph type="sldNum" sz="quarter" idx="10"/>
          </p:nvPr>
        </p:nvSpPr>
        <p:spPr/>
        <p:txBody>
          <a:bodyPr/>
          <a:lstStyle/>
          <a:p>
            <a:fld id="{18BDFEC3-8487-43E8-A154-7C12CBC1FFF2}" type="slidenum">
              <a:rPr lang="en-US"/>
              <a:t>44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Signpost slide for Category 2. Disclosure regulation is fundamentally different from prescription: it doesn’t try to prevent breaches, it tries to ensure breaches are disclosed quickly and that information accumulates for others to act on. Different goal, different failure modes.</a:t>
            </a:r>
          </a:p>
          <a:p>
            <a:pPr marL="0" lvl="0" indent="0">
              <a:buNone/>
            </a:pPr>
            <a:endParaRPr dirty="0"/>
          </a:p>
          <a:p>
            <a:pPr marL="0" lvl="0" indent="0">
              <a:buNone/>
            </a:pPr>
            <a:r>
              <a:rPr dirty="0"/>
              <a:t>The two tools we look at serve different audiences. SEC rules are investor-facing, aimed at protecting capital markets from material undisclosed risk. CIRCIA is government-facing, aimed at giving CISA situational awareness across critical infrastructure. Both converge on the same tactic — mandatory reporting — but they generate different data flowing to different agencies for different purposes.</a:t>
            </a:r>
          </a:p>
          <a:p>
            <a:pPr marL="0" lvl="0" indent="0">
              <a:buNone/>
            </a:pPr>
            <a:endParaRPr dirty="0"/>
          </a:p>
          <a:p>
            <a:pPr marL="0" lvl="0" indent="0">
              <a:buNone/>
            </a:pPr>
            <a:r>
              <a:rPr dirty="0"/>
              <a:t>The SolarWinds case, which we’ll cover as the Category 2 limit, tested whether disclosure enforcement could extend to </a:t>
            </a:r>
            <a:r>
              <a:rPr i="1" dirty="0"/>
              <a:t>pre-breach</a:t>
            </a:r>
            <a:r>
              <a:rPr dirty="0"/>
              <a:t> security representations (not just post-breach disclosure). The answer turned out to be largely no.</a:t>
            </a:r>
          </a:p>
        </p:txBody>
      </p:sp>
      <p:sp>
        <p:nvSpPr>
          <p:cNvPr id="4" name="Slide Number Placeholder 3"/>
          <p:cNvSpPr>
            <a:spLocks noGrp="1"/>
          </p:cNvSpPr>
          <p:nvPr>
            <p:ph type="sldNum" sz="quarter" idx="10"/>
          </p:nvPr>
        </p:nvSpPr>
        <p:spPr/>
        <p:txBody>
          <a:bodyPr/>
          <a:lstStyle/>
          <a:p>
            <a:fld id="{18BDFEC3-8487-43E8-A154-7C12CBC1FFF2}" type="slidenum">
              <a:rPr lang="en-US"/>
              <a:t>45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SEC rule is a direct response to the Equifax disclosure gap. July 29 discovery → September 7 public disclosure = 40 days of trading during which non-public information could be exploited (CIO Jun Ying did so). A 4-business-day 8-K requirement compresses that window to ~1 week.</a:t>
            </a:r>
          </a:p>
          <a:p>
            <a:pPr marL="0" lvl="0" indent="0">
              <a:buNone/>
            </a:pPr>
            <a:endParaRPr/>
          </a:p>
          <a:p>
            <a:pPr marL="0" lvl="0" indent="0">
              <a:buNone/>
            </a:pPr>
            <a:r>
              <a:t>The “material” qualifier is load-bearing and contested. Companies push back on what counts as material; the SEC has settled enforcement actions against firms that materially delayed disclosure. The materiality standard imports the classic securities-law test: would a reasonable investor consider the information important to their investment decision?</a:t>
            </a:r>
          </a:p>
          <a:p>
            <a:pPr marL="0" lvl="0" indent="0">
              <a:buNone/>
            </a:pPr>
            <a:endParaRPr/>
          </a:p>
          <a:p>
            <a:pPr marL="0" lvl="0" indent="0">
              <a:buNone/>
            </a:pPr>
            <a:r>
              <a:t>Open question: does mandatory disclosure </a:t>
            </a:r>
            <a:r>
              <a:rPr i="1"/>
              <a:t>incentivize</a:t>
            </a:r>
            <a:r>
              <a:t> better security (because breaches now become public faster and hurt more), or does it just add reporting overhead?</a:t>
            </a:r>
          </a:p>
        </p:txBody>
      </p:sp>
      <p:sp>
        <p:nvSpPr>
          <p:cNvPr id="4" name="Slide Number Placeholder 3"/>
          <p:cNvSpPr>
            <a:spLocks noGrp="1"/>
          </p:cNvSpPr>
          <p:nvPr>
            <p:ph type="sldNum" sz="quarter" idx="10"/>
          </p:nvPr>
        </p:nvSpPr>
        <p:spPr/>
        <p:txBody>
          <a:bodyPr/>
          <a:lstStyle/>
          <a:p>
            <a:fld id="{18BDFEC3-8487-43E8-A154-7C12CBC1FFF2}" type="slidenum">
              <a:rPr lang="en-US"/>
              <a:t>46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a big case, and the outcome as of late 2025 was surprising. Timeline:</a:t>
            </a:r>
          </a:p>
          <a:p>
            <a:pPr marL="0" lvl="0" indent="0">
              <a:buNone/>
            </a:pPr>
            <a:endParaRPr dirty="0"/>
          </a:p>
          <a:p>
            <a:pPr marL="171450" lvl="0" indent="-171450">
              <a:buFont typeface="Arial" panose="020B0604020202020204" pitchFamily="34" charset="0"/>
              <a:buChar char="•"/>
            </a:pPr>
            <a:r>
              <a:rPr dirty="0"/>
              <a:t>Oct 30, 2023: SEC files complaint, charging SolarWinds and CISO Timothy Brown with securities fraud based on the company’s pre-breach public “Security Statement” and its post-SUNBURST disclosures</a:t>
            </a:r>
          </a:p>
          <a:p>
            <a:pPr marL="171450" lvl="0" indent="-171450">
              <a:buFont typeface="Arial" panose="020B0604020202020204" pitchFamily="34" charset="0"/>
              <a:buChar char="•"/>
            </a:pPr>
            <a:r>
              <a:rPr dirty="0"/>
              <a:t>Jul 18, 2024: Judge Paul Engelmayer dismisses most claims; leaves narrow claims about the Security Statement and certain post-SUNBURST statements</a:t>
            </a:r>
            <a:r>
              <a:rPr lang="en-US" dirty="0"/>
              <a:t>. Ruling states the SEC relied on "hindsight and speculation" rather than facts available at the time.</a:t>
            </a:r>
            <a:endParaRPr dirty="0"/>
          </a:p>
          <a:p>
            <a:pPr marL="171450" lvl="0" indent="-171450">
              <a:buFont typeface="Arial" panose="020B0604020202020204" pitchFamily="34" charset="0"/>
              <a:buChar char="•"/>
            </a:pPr>
            <a:r>
              <a:rPr dirty="0"/>
              <a:t>Jul 2, 2025: SEC, SolarWinds, Brown notify court of settlement in principle</a:t>
            </a:r>
          </a:p>
          <a:p>
            <a:pPr marL="171450" lvl="0" indent="-171450">
              <a:buFont typeface="Arial" panose="020B0604020202020204" pitchFamily="34" charset="0"/>
              <a:buChar char="•"/>
            </a:pPr>
            <a:r>
              <a:rPr dirty="0"/>
              <a:t>Nov 20, 2025: Joint stipulation of dismissal with prejudice filed — no settlement conditions other than mutual waiver of claims</a:t>
            </a:r>
          </a:p>
        </p:txBody>
      </p:sp>
      <p:sp>
        <p:nvSpPr>
          <p:cNvPr id="4" name="Slide Number Placeholder 3"/>
          <p:cNvSpPr>
            <a:spLocks noGrp="1"/>
          </p:cNvSpPr>
          <p:nvPr>
            <p:ph type="sldNum" sz="quarter" idx="10"/>
          </p:nvPr>
        </p:nvSpPr>
        <p:spPr/>
        <p:txBody>
          <a:bodyPr/>
          <a:lstStyle/>
          <a:p>
            <a:fld id="{18BDFEC3-8487-43E8-A154-7C12CBC1FFF2}" type="slidenum">
              <a:rPr lang="en-US"/>
              <a:t>47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8D4CA-8D4D-8B0B-7F15-2ECB87B17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163BC-EC5C-1C6C-4B4B-45D5D5903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FD0E4-98E8-CCE5-4AED-3207D4A0BAB6}"/>
              </a:ext>
            </a:extLst>
          </p:cNvPr>
          <p:cNvSpPr>
            <a:spLocks noGrp="1"/>
          </p:cNvSpPr>
          <p:nvPr>
            <p:ph type="body" idx="1"/>
          </p:nvPr>
        </p:nvSpPr>
        <p:spPr/>
        <p:txBody>
          <a:bodyPr/>
          <a:lstStyle/>
          <a:p>
            <a:pPr marL="0" lvl="0" indent="0">
              <a:buNone/>
            </a:pPr>
            <a:r>
              <a:rPr dirty="0"/>
              <a:t>The SEC dropped the case. As of the Harvard Law School Forum analysis (Tannenbaum &amp; Rudawski, Dec 2025), this is widely read as the SEC retreating from individual CISO fraud liability based on general security representations.</a:t>
            </a:r>
          </a:p>
          <a:p>
            <a:pPr marL="0" lvl="0" indent="0">
              <a:buNone/>
            </a:pPr>
            <a:endParaRPr dirty="0"/>
          </a:p>
          <a:p>
            <a:pPr marL="0" lvl="0" indent="0">
              <a:buNone/>
            </a:pPr>
            <a:r>
              <a:rPr dirty="0"/>
              <a:t>The asymmetry this teaches: the FTC’s Wyndham/Equifax approach enforces against </a:t>
            </a:r>
            <a:r>
              <a:rPr i="1" dirty="0"/>
              <a:t>having</a:t>
            </a:r>
            <a:r>
              <a:rPr dirty="0"/>
              <a:t> bad security. The SEC’s SolarWinds approach tried to enforce against </a:t>
            </a:r>
            <a:r>
              <a:rPr i="1" dirty="0"/>
              <a:t>misrepresenting</a:t>
            </a:r>
            <a:r>
              <a:rPr dirty="0"/>
              <a:t> security. The first has a richer factual basis (look at the controls) and clearer remedies (change the controls). The second requires proving intent-to-deceive, which courts reliably find hard.</a:t>
            </a:r>
            <a:r>
              <a:rPr lang="en-US" dirty="0"/>
              <a:t> </a:t>
            </a:r>
            <a:r>
              <a:rPr lang="en-US" sz="1200" b="0" i="0" kern="1200" dirty="0">
                <a:solidFill>
                  <a:schemeClr val="tx1"/>
                </a:solidFill>
                <a:effectLst/>
                <a:latin typeface="+mn-lt"/>
                <a:ea typeface="+mn-ea"/>
                <a:cs typeface="+mn-cs"/>
              </a:rPr>
              <a:t>But: SEC intends to continue bringing cases against companies and individuals where it sees gaps between internal cybersecurity awareness and external statements to investors. </a:t>
            </a:r>
            <a:endParaRPr lang="en-US" dirty="0"/>
          </a:p>
          <a:p>
            <a:pPr marL="0" lvl="0" indent="0">
              <a:buNone/>
            </a:pPr>
            <a:endParaRPr dirty="0"/>
          </a:p>
          <a:p>
            <a:pPr marL="0" lvl="0" indent="0">
              <a:buNone/>
            </a:pPr>
            <a:r>
              <a:rPr dirty="0"/>
              <a:t>So: the 2023 SEC disclosure </a:t>
            </a:r>
            <a:r>
              <a:rPr i="1" dirty="0"/>
              <a:t>rule</a:t>
            </a:r>
            <a:r>
              <a:rPr dirty="0"/>
              <a:t> is a live enforcement lever when a company delays post-breach disclosure — that’s survivable doctrine. But extending disclosure law to police </a:t>
            </a:r>
            <a:r>
              <a:rPr i="1" dirty="0"/>
              <a:t>pre-breach</a:t>
            </a:r>
            <a:r>
              <a:rPr dirty="0"/>
              <a:t> statements about security posture has now failed in court. Disclosure regulation’s reach is narrower than the SEC’s original ambition.</a:t>
            </a:r>
          </a:p>
          <a:p>
            <a:pPr marL="0" lvl="0" indent="0">
              <a:buNone/>
            </a:pPr>
            <a:endParaRPr dirty="0"/>
          </a:p>
          <a:p>
            <a:pPr marL="0" lvl="0" indent="0">
              <a:buNone/>
            </a:pPr>
            <a:r>
              <a:rPr dirty="0"/>
              <a:t>Reference: Tannenbaum &amp; Rudawski, “SolarWinds Dismissed: What the SEC’s U-turn Signals for Cyber Enforcement,” Harvard Law School Forum on Corporate Governance, Dec 7, 2025.</a:t>
            </a:r>
          </a:p>
        </p:txBody>
      </p:sp>
      <p:sp>
        <p:nvSpPr>
          <p:cNvPr id="4" name="Slide Number Placeholder 3">
            <a:extLst>
              <a:ext uri="{FF2B5EF4-FFF2-40B4-BE49-F238E27FC236}">
                <a16:creationId xmlns:a16="http://schemas.microsoft.com/office/drawing/2014/main" id="{2ECDBA7F-D7C6-17F5-0B3B-200A4B788041}"/>
              </a:ext>
            </a:extLst>
          </p:cNvPr>
          <p:cNvSpPr>
            <a:spLocks noGrp="1"/>
          </p:cNvSpPr>
          <p:nvPr>
            <p:ph type="sldNum" sz="quarter" idx="10"/>
          </p:nvPr>
        </p:nvSpPr>
        <p:spPr/>
        <p:txBody>
          <a:bodyPr/>
          <a:lstStyle/>
          <a:p>
            <a:fld id="{18BDFEC3-8487-43E8-A154-7C12CBC1FFF2}" type="slidenum">
              <a:rPr lang="en-US"/>
              <a:t>48</a:t>
            </a:fld>
            <a:endParaRPr lang="en-US"/>
          </a:p>
        </p:txBody>
      </p:sp>
    </p:spTree>
    <p:extLst>
      <p:ext uri="{BB962C8B-B14F-4D97-AF65-F5344CB8AC3E}">
        <p14:creationId xmlns:p14="http://schemas.microsoft.com/office/powerpoint/2010/main" val="6899903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CIRCIA is the Cyber Incident Reporting for Critical Infrastructure Act of 2022. It’s a significant expansion of mandatory federal reporting, but the rules have been delayed multiple times — final rules are now targeting May 2026.</a:t>
            </a:r>
          </a:p>
          <a:p>
            <a:pPr marL="0" lvl="0" indent="0">
              <a:buNone/>
            </a:pPr>
            <a:endParaRPr dirty="0"/>
          </a:p>
          <a:p>
            <a:pPr marL="0" lvl="0" indent="0">
              <a:buNone/>
            </a:pPr>
            <a:r>
              <a:rPr dirty="0"/>
              <a:t>The liability protections are real but limited: reports can’t be subject to civil discovery, but they can be shared with DOJ/FBI, and underlying incident liability is not shielded. Compare to aviation’s ASRS (which we’ll see in Part 6): anonymous and administered by NASA separately from the FAA, with legal protection against enforcement use.</a:t>
            </a:r>
          </a:p>
          <a:p>
            <a:pPr marL="0" lvl="0" indent="0">
              <a:buNone/>
            </a:pPr>
            <a:endParaRPr dirty="0"/>
          </a:p>
          <a:p>
            <a:pPr marL="0" lvl="0" indent="0">
              <a:buNone/>
            </a:pPr>
            <a:r>
              <a:rPr dirty="0"/>
              <a:t>References: https://</a:t>
            </a:r>
            <a:r>
              <a:rPr dirty="0" err="1"/>
              <a:t>www.cisa.gov</a:t>
            </a:r>
            <a:r>
              <a:rPr dirty="0"/>
              <a:t>/topics/cyber-threats-and-advisories/information-sharing/cyber-incident-reporting-critical-infrastructure-act-2022-circia ; Stransky, “The 2022 Cyber Incident Reporting Law: Key Issues to Watch,” Lawfare, 2022.</a:t>
            </a:r>
          </a:p>
        </p:txBody>
      </p:sp>
      <p:sp>
        <p:nvSpPr>
          <p:cNvPr id="4" name="Slide Number Placeholder 3"/>
          <p:cNvSpPr>
            <a:spLocks noGrp="1"/>
          </p:cNvSpPr>
          <p:nvPr>
            <p:ph type="sldNum" sz="quarter" idx="10"/>
          </p:nvPr>
        </p:nvSpPr>
        <p:spPr/>
        <p:txBody>
          <a:bodyPr/>
          <a:lstStyle/>
          <a:p>
            <a:fld id="{18BDFEC3-8487-43E8-A154-7C12CBC1FFF2}" type="slidenum">
              <a:rPr lang="en-US"/>
              <a:t>49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the aviation paradox applied to CIRCIA. The aviation safety system works because it collects near-miss data through ASRS (Aviation Safety Reporting System), which is anonymous, non-punitive, and administered by an independent agency (NASA, not the FAA).</a:t>
            </a:r>
          </a:p>
          <a:p>
            <a:pPr marL="0" lvl="0" indent="0">
              <a:buNone/>
            </a:pPr>
            <a:endParaRPr dirty="0"/>
          </a:p>
          <a:p>
            <a:pPr marL="0" lvl="0" indent="0">
              <a:buNone/>
            </a:pPr>
            <a:r>
              <a:rPr dirty="0"/>
              <a:t>CIRCIA has none of these properties. It’s: </a:t>
            </a:r>
            <a:endParaRPr lang="en-US" dirty="0"/>
          </a:p>
          <a:p>
            <a:pPr marL="0" lvl="0" indent="0">
              <a:buNone/>
            </a:pPr>
            <a:r>
              <a:rPr dirty="0"/>
              <a:t>- Incident-only (not near-miss) </a:t>
            </a:r>
            <a:endParaRPr lang="en-US" dirty="0"/>
          </a:p>
          <a:p>
            <a:pPr marL="0" lvl="0" indent="0">
              <a:buNone/>
            </a:pPr>
            <a:r>
              <a:rPr dirty="0"/>
              <a:t>- Not anonymous (CISA knows who reported) </a:t>
            </a:r>
            <a:endParaRPr lang="en-US" dirty="0"/>
          </a:p>
          <a:p>
            <a:pPr marL="0" lvl="0" indent="0">
              <a:buNone/>
            </a:pPr>
            <a:r>
              <a:rPr dirty="0"/>
              <a:t>- Adjacent to enforcement (CISA can share with DOJ/FBI) </a:t>
            </a:r>
            <a:endParaRPr lang="en-US" dirty="0"/>
          </a:p>
          <a:p>
            <a:pPr marL="0" lvl="0" indent="0">
              <a:buNone/>
            </a:pPr>
            <a:r>
              <a:rPr dirty="0"/>
              <a:t>- Not analyzed by an independent body (CSRB dormant)</a:t>
            </a:r>
          </a:p>
          <a:p>
            <a:pPr marL="0" lvl="0" indent="0">
              <a:buNone/>
            </a:pPr>
            <a:endParaRPr dirty="0"/>
          </a:p>
          <a:p>
            <a:pPr marL="0" lvl="0" indent="0">
              <a:buNone/>
            </a:pPr>
            <a:r>
              <a:rPr dirty="0"/>
              <a:t>These design choices are not accidents — they reflect the political compromises that got CIRCIA passed. But they mean CIRCIA is likely to produce a regulatory compliance artifact rather than actuarial-quality data.</a:t>
            </a:r>
          </a:p>
          <a:p>
            <a:pPr marL="0" lvl="0" indent="0">
              <a:buNone/>
            </a:pPr>
            <a:endParaRPr dirty="0"/>
          </a:p>
          <a:p>
            <a:pPr marL="0" lvl="0" indent="0">
              <a:buNone/>
            </a:pPr>
            <a:r>
              <a:rPr dirty="0"/>
              <a:t>We’ll return to this in Part 6 when we discuss what a Cyber NTSB would actually need.</a:t>
            </a:r>
          </a:p>
        </p:txBody>
      </p:sp>
      <p:sp>
        <p:nvSpPr>
          <p:cNvPr id="4" name="Slide Number Placeholder 3"/>
          <p:cNvSpPr>
            <a:spLocks noGrp="1"/>
          </p:cNvSpPr>
          <p:nvPr>
            <p:ph type="sldNum" sz="quarter" idx="10"/>
          </p:nvPr>
        </p:nvSpPr>
        <p:spPr/>
        <p:txBody>
          <a:bodyPr/>
          <a:lstStyle/>
          <a:p>
            <a:fld id="{18BDFEC3-8487-43E8-A154-7C12CBC1FFF2}" type="slidenum">
              <a:rPr lang="en-US"/>
              <a:t>50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Signpost slide. Category 3 is the one we’ll spend the most time on when we get to Part 6, because it’s where US regulation is furthest from the aviation-model institutional learning Lecture 1 argued is what actually produces safety.</a:t>
            </a:r>
          </a:p>
          <a:p>
            <a:pPr marL="0" lvl="0" indent="0">
              <a:buNone/>
            </a:pPr>
            <a:endParaRPr/>
          </a:p>
          <a:p>
            <a:pPr marL="0" lvl="0" indent="0">
              <a:buNone/>
            </a:pPr>
            <a:r>
              <a:t>Why defer? The CSRB/cyber-NTSB discussion depends on the incident-reporting machinery we’ve just introduced (CIRCIA), and it pairs naturally with the public-health analogy and the Knake/Shostack/Wheeler recommendations. Rather than cram that into Part 3, we’ll return to it as its own topic after the EU discussion.</a:t>
            </a:r>
          </a:p>
          <a:p>
            <a:pPr marL="0" lvl="0" indent="0">
              <a:buNone/>
            </a:pPr>
            <a:endParaRPr/>
          </a:p>
          <a:p>
            <a:pPr marL="0" lvl="0" indent="0">
              <a:buNone/>
            </a:pPr>
            <a:r>
              <a:t>For now, the key point is: a complete US regulatory toolkit for cybersecurity should have a working Category 3. It doesn’t.</a:t>
            </a:r>
          </a:p>
        </p:txBody>
      </p:sp>
      <p:sp>
        <p:nvSpPr>
          <p:cNvPr id="4" name="Slide Number Placeholder 3"/>
          <p:cNvSpPr>
            <a:spLocks noGrp="1"/>
          </p:cNvSpPr>
          <p:nvPr>
            <p:ph type="sldNum" sz="quarter" idx="10"/>
          </p:nvPr>
        </p:nvSpPr>
        <p:spPr/>
        <p:txBody>
          <a:bodyPr/>
          <a:lstStyle/>
          <a:p>
            <a:fld id="{18BDFEC3-8487-43E8-A154-7C12CBC1FFF2}" type="slidenum">
              <a:rPr lang="en-US"/>
              <a:t>51</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summary slide. Pull it together: US cybersecurity law is a common-law-like doctrine built out of specific enforcement actions. That’s adaptive but it’s also slow, and each case can narrow doctrine as much as it expands it.</a:t>
            </a:r>
          </a:p>
          <a:p>
            <a:pPr marL="0" lvl="0" indent="0">
              <a:buNone/>
            </a:pPr>
            <a:endParaRPr/>
          </a:p>
          <a:p>
            <a:pPr marL="0" lvl="0" indent="0">
              <a:buNone/>
            </a:pPr>
            <a:r>
              <a:t>Compare to the EU approach in Part 4, which tries to codify rules proactively through legislation.</a:t>
            </a:r>
          </a:p>
          <a:p>
            <a:pPr marL="0" lvl="0" indent="0">
              <a:buNone/>
            </a:pPr>
            <a:endParaRPr/>
          </a:p>
          <a:p>
            <a:pPr marL="0" lvl="0" indent="0">
              <a:buNone/>
            </a:pPr>
            <a:r>
              <a:t>Discussion prompt: given the US patchwork, if you were a CISO, which regulator would you fear most? (Answer: usually state AGs, because they’re numerous, fast, and can coordinate.) How does that shape behavior?</a:t>
            </a:r>
          </a:p>
        </p:txBody>
      </p:sp>
      <p:sp>
        <p:nvSpPr>
          <p:cNvPr id="4" name="Slide Number Placeholder 3"/>
          <p:cNvSpPr>
            <a:spLocks noGrp="1"/>
          </p:cNvSpPr>
          <p:nvPr>
            <p:ph type="sldNum" sz="quarter" idx="10"/>
          </p:nvPr>
        </p:nvSpPr>
        <p:spPr/>
        <p:txBody>
          <a:bodyPr/>
          <a:lstStyle/>
          <a:p>
            <a:fld id="{18BDFEC3-8487-43E8-A154-7C12CBC1FFF2}" type="slidenum">
              <a:rPr lang="en-US"/>
              <a:t>52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b="1" dirty="0"/>
              <a:t>Were they all precipitated by Equifax?</a:t>
            </a:r>
            <a:r>
              <a:rPr dirty="0"/>
              <a:t> Mostly no.</a:t>
            </a:r>
          </a:p>
          <a:p>
            <a:pPr marL="0" lvl="0" indent="0">
              <a:buNone/>
            </a:pPr>
            <a:endParaRPr dirty="0"/>
          </a:p>
          <a:p>
            <a:pPr lvl="0"/>
            <a:r>
              <a:rPr b="1" dirty="0"/>
              <a:t>GLBA revision (2023)</a:t>
            </a:r>
            <a:r>
              <a:rPr dirty="0"/>
              <a:t>: yes — the FTC’s rulemaking notice explicitly invoked Equifax-class failures (unpatched vulnerabilities, unencrypted data, inadequate monitoring) as motivation for moving from “reasonable security” to prescriptive controls.</a:t>
            </a:r>
          </a:p>
          <a:p>
            <a:pPr lvl="0"/>
            <a:r>
              <a:rPr b="1" dirty="0"/>
              <a:t>SEC disclosure rules (2023)</a:t>
            </a:r>
            <a:r>
              <a:rPr dirty="0"/>
              <a:t>: partly — Equifax’s 40-day gap and the Jun Ying insider-trading conviction were canonical examples in the rulemaking; SolarWinds and T-Mobile contributed as well.</a:t>
            </a:r>
          </a:p>
          <a:p>
            <a:pPr lvl="0"/>
            <a:r>
              <a:rPr b="1" dirty="0"/>
              <a:t>GDPR (May 2018)</a:t>
            </a:r>
            <a:r>
              <a:rPr dirty="0"/>
              <a:t>: no — adopted by the EU in April 2016; the legislative process began years earlier in response to Snowden-era privacy concerns. Its effective date falling after Equifax is coincidental.</a:t>
            </a:r>
          </a:p>
          <a:p>
            <a:pPr lvl="0"/>
            <a:r>
              <a:rPr b="1" dirty="0"/>
              <a:t>CIRCIA (March 2022)</a:t>
            </a:r>
            <a:r>
              <a:rPr dirty="0"/>
              <a:t>: no — driven by SolarWinds (2020) and Colonial Pipeline (2021). Equifax was in the broader regulatory mood but wasn’t the trigger.</a:t>
            </a:r>
          </a:p>
          <a:p>
            <a:pPr lvl="0"/>
            <a:r>
              <a:rPr b="1" dirty="0"/>
              <a:t>CSRB (May 2021)</a:t>
            </a:r>
            <a:r>
              <a:rPr dirty="0"/>
              <a:t>: no — direct response to SolarWinds; recommended by the Cyberspace Solarium Commission.</a:t>
            </a:r>
          </a:p>
          <a:p>
            <a:pPr marL="0" lvl="0" indent="0">
              <a:buNone/>
            </a:pPr>
            <a:endParaRPr dirty="0"/>
          </a:p>
          <a:p>
            <a:pPr marL="0" lvl="0" indent="0">
              <a:buNone/>
            </a:pPr>
            <a:r>
              <a:rPr b="1" dirty="0"/>
              <a:t>Substantive point: only Category 1 (prescription) plausibly changes the breach outcome</a:t>
            </a:r>
            <a:r>
              <a:rPr dirty="0"/>
              <a:t>. The rest are valuable for different reasons (transparency, market discipline, ecosystem learning) — but they aren’t prevention tools. This isn’t an indictment of regulation; different tools serve different purposes. It should temper expectations that new regulations “after the next Equifax” will prevent the next one.</a:t>
            </a:r>
          </a:p>
          <a:p>
            <a:pPr marL="0" lvl="0" indent="0">
              <a:buNone/>
            </a:pPr>
            <a:endParaRPr dirty="0"/>
          </a:p>
          <a:p>
            <a:pPr marL="0" lvl="0" indent="0">
              <a:buNone/>
            </a:pPr>
            <a:r>
              <a:rPr b="1" dirty="0"/>
              <a:t>Discussion</a:t>
            </a:r>
            <a:r>
              <a:rPr dirty="0"/>
              <a:t>: if prevention is primarily a function of prescriptive controls, and prescriptive controls have all the Kelly “compliance theater” pathologies, is there a way out? (Hint: Part 6 will argue that institutional learning — Category 3 — is the missing piece.)</a:t>
            </a:r>
          </a:p>
        </p:txBody>
      </p:sp>
      <p:sp>
        <p:nvSpPr>
          <p:cNvPr id="4" name="Slide Number Placeholder 3"/>
          <p:cNvSpPr>
            <a:spLocks noGrp="1"/>
          </p:cNvSpPr>
          <p:nvPr>
            <p:ph type="sldNum" sz="quarter" idx="10"/>
          </p:nvPr>
        </p:nvSpPr>
        <p:spPr/>
        <p:txBody>
          <a:bodyPr/>
          <a:lstStyle/>
          <a:p>
            <a:fld id="{18BDFEC3-8487-43E8-A154-7C12CBC1FFF2}" type="slidenum">
              <a:rPr lang="en-US"/>
              <a:t>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533D4-190B-8718-8A14-CC77C851B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5DDCC-FCB2-E812-D43D-891AB92F5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D3E87-F2A4-9F8F-BFDA-5501F6EF1E3F}"/>
              </a:ext>
            </a:extLst>
          </p:cNvPr>
          <p:cNvSpPr>
            <a:spLocks noGrp="1"/>
          </p:cNvSpPr>
          <p:nvPr>
            <p:ph type="body" idx="1"/>
          </p:nvPr>
        </p:nvSpPr>
        <p:spPr/>
        <p:txBody>
          <a:bodyPr/>
          <a:lstStyle/>
          <a:p>
            <a:pPr marL="0" lvl="0" indent="0">
              <a:buNone/>
            </a:pPr>
            <a:r>
              <a:rPr dirty="0"/>
              <a:t>The point of opening this way is to load the compliance-vs-security tension up front. If compliance-driven security worked, it should have worked at Equifax. They were large, well-resourced, heavily regulated, and had passed multiple external audits. </a:t>
            </a:r>
            <a:endParaRPr lang="en-US" dirty="0"/>
          </a:p>
          <a:p>
            <a:pPr marL="0" lvl="0" indent="0">
              <a:buNone/>
            </a:pPr>
            <a:endParaRPr lang="en-US" dirty="0"/>
          </a:p>
          <a:p>
            <a:pPr marL="0" lvl="0" indent="0">
              <a:buNone/>
            </a:pPr>
            <a:r>
              <a:rPr dirty="0"/>
              <a:t>They were audited under PCI DSS as a Level 1 merchant, under SOC 1 Type II for their financial reporting controls, and were subject to GLBA Safeguards as a non-bank financial institution under FTC jurisdiction. Internally they had a CISO, a dedicated security organization, and a security budget reported at ~$250M/year in 2017.</a:t>
            </a:r>
          </a:p>
          <a:p>
            <a:pPr marL="0" lvl="0" indent="0">
              <a:buNone/>
            </a:pPr>
            <a:endParaRPr dirty="0"/>
          </a:p>
          <a:p>
            <a:pPr marL="0" lvl="0" indent="0">
              <a:buNone/>
            </a:pPr>
            <a:r>
              <a:rPr dirty="0"/>
              <a:t>The breach is therefore a natural experiment: all the compliance tools we’d recognize were in place. What failed? We’ll see the specific operational gaps on the next slide — and we’ll use Equifax as a running benchmark throughout the lecture (“would this regulation have prevented this breach?”). The deeper question — whether compliance of this kind can ever prevent a determined adversary — is what Part 2 takes up.</a:t>
            </a:r>
          </a:p>
        </p:txBody>
      </p:sp>
      <p:sp>
        <p:nvSpPr>
          <p:cNvPr id="4" name="Slide Number Placeholder 3">
            <a:extLst>
              <a:ext uri="{FF2B5EF4-FFF2-40B4-BE49-F238E27FC236}">
                <a16:creationId xmlns:a16="http://schemas.microsoft.com/office/drawing/2014/main" id="{1353D3C0-8CD8-72F7-4E47-2F781740079A}"/>
              </a:ext>
            </a:extLst>
          </p:cNvPr>
          <p:cNvSpPr>
            <a:spLocks noGrp="1"/>
          </p:cNvSpPr>
          <p:nvPr>
            <p:ph type="sldNum" sz="quarter" idx="10"/>
          </p:nvPr>
        </p:nvSpPr>
        <p:spPr/>
        <p:txBody>
          <a:bodyPr/>
          <a:lstStyle/>
          <a:p>
            <a:fld id="{18BDFEC3-8487-43E8-A154-7C12CBC1FFF2}" type="slidenum">
              <a:rPr lang="en-US"/>
              <a:t>7</a:t>
            </a:fld>
            <a:endParaRPr lang="en-US"/>
          </a:p>
        </p:txBody>
      </p:sp>
    </p:spTree>
    <p:extLst>
      <p:ext uri="{BB962C8B-B14F-4D97-AF65-F5344CB8AC3E}">
        <p14:creationId xmlns:p14="http://schemas.microsoft.com/office/powerpoint/2010/main" val="37802577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CRA is ambitious in a way no previous cybersecurity regulation has been. It takes the EU’s product-safety model and extends it across digital products. The regulatory architecture is: </a:t>
            </a:r>
            <a:endParaRPr lang="en-US" dirty="0"/>
          </a:p>
          <a:p>
            <a:pPr marL="0" lvl="0" indent="0">
              <a:buNone/>
            </a:pPr>
            <a:r>
              <a:rPr dirty="0"/>
              <a:t>- CE marking for compliance </a:t>
            </a:r>
            <a:r>
              <a:rPr lang="en-US" dirty="0"/>
              <a:t>(CE is </a:t>
            </a:r>
            <a:r>
              <a:rPr lang="en-US" dirty="0" err="1"/>
              <a:t>Conformité</a:t>
            </a:r>
            <a:r>
              <a:rPr lang="en-US" dirty="0"/>
              <a:t> </a:t>
            </a:r>
            <a:r>
              <a:rPr lang="en-US" dirty="0" err="1"/>
              <a:t>Européenne</a:t>
            </a:r>
            <a:r>
              <a:rPr lang="en-US" dirty="0"/>
              <a:t>) </a:t>
            </a:r>
          </a:p>
          <a:p>
            <a:pPr marL="0" lvl="0" indent="0">
              <a:buNone/>
            </a:pPr>
            <a:r>
              <a:rPr dirty="0"/>
              <a:t>- Third-party conformity assessment for high-risk categories </a:t>
            </a:r>
            <a:endParaRPr lang="en-US" dirty="0"/>
          </a:p>
          <a:p>
            <a:pPr marL="0" lvl="0" indent="0">
              <a:buNone/>
            </a:pPr>
            <a:r>
              <a:rPr dirty="0"/>
              <a:t>- National market surveillance authorities </a:t>
            </a:r>
            <a:endParaRPr lang="en-US" dirty="0"/>
          </a:p>
          <a:p>
            <a:pPr marL="0" lvl="0" indent="0">
              <a:buNone/>
            </a:pPr>
            <a:r>
              <a:rPr dirty="0"/>
              <a:t>- Fines up to €15M or 2.5% of worldwide turnover</a:t>
            </a:r>
          </a:p>
        </p:txBody>
      </p:sp>
      <p:sp>
        <p:nvSpPr>
          <p:cNvPr id="4" name="Slide Number Placeholder 3"/>
          <p:cNvSpPr>
            <a:spLocks noGrp="1"/>
          </p:cNvSpPr>
          <p:nvPr>
            <p:ph type="sldNum" sz="quarter" idx="10"/>
          </p:nvPr>
        </p:nvSpPr>
        <p:spPr/>
        <p:txBody>
          <a:bodyPr/>
          <a:lstStyle/>
          <a:p>
            <a:fld id="{18BDFEC3-8487-43E8-A154-7C12CBC1FFF2}" type="slidenum">
              <a:rPr lang="en-US"/>
              <a:t>55</a:t>
            </a:fld>
            <a:endParaRPr lang="en-US"/>
          </a:p>
        </p:txBody>
      </p:sp>
    </p:spTree>
    <p:extLst>
      <p:ext uri="{BB962C8B-B14F-4D97-AF65-F5344CB8AC3E}">
        <p14:creationId xmlns:p14="http://schemas.microsoft.com/office/powerpoint/2010/main" val="3514290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compliance architecture looks familiar from GDPR: harmonized standards (CEN, CENELEC, ETSI drafting 41 of them as of 2025), CE marking, national enforcement. The content is more prescriptive than GDPR was — specific technical standards for product classes rather than broad principles.</a:t>
            </a:r>
          </a:p>
          <a:p>
            <a:pPr marL="0" lvl="0" indent="0">
              <a:buNone/>
            </a:pPr>
            <a:endParaRPr/>
          </a:p>
          <a:p>
            <a:pPr marL="0" lvl="0" indent="0">
              <a:buNone/>
            </a:pPr>
            <a:r>
              <a:t>Timeline reminder: in force now (Dec 2024), but enforcement ramps up through 2027.</a:t>
            </a:r>
          </a:p>
          <a:p>
            <a:pPr marL="0" lvl="0" indent="0">
              <a:buNone/>
            </a:pPr>
            <a:endParaRPr/>
          </a:p>
          <a:p>
            <a:pPr marL="0" lvl="0" indent="0">
              <a:buNone/>
            </a:pPr>
            <a:r>
              <a:t>Reference: https://digital-strategy.ec.europa.eu/en/policies/cyber-resilience-act</a:t>
            </a:r>
          </a:p>
        </p:txBody>
      </p:sp>
      <p:sp>
        <p:nvSpPr>
          <p:cNvPr id="4" name="Slide Number Placeholder 3"/>
          <p:cNvSpPr>
            <a:spLocks noGrp="1"/>
          </p:cNvSpPr>
          <p:nvPr>
            <p:ph type="sldNum" sz="quarter" idx="10"/>
          </p:nvPr>
        </p:nvSpPr>
        <p:spPr/>
        <p:txBody>
          <a:bodyPr/>
          <a:lstStyle/>
          <a:p>
            <a:fld id="{18BDFEC3-8487-43E8-A154-7C12CBC1FFF2}" type="slidenum">
              <a:rPr lang="en-US"/>
              <a:t>56</a:t>
            </a:fld>
            <a:endParaRPr lang="en-US"/>
          </a:p>
        </p:txBody>
      </p:sp>
    </p:spTree>
    <p:extLst>
      <p:ext uri="{BB962C8B-B14F-4D97-AF65-F5344CB8AC3E}">
        <p14:creationId xmlns:p14="http://schemas.microsoft.com/office/powerpoint/2010/main" val="7868410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"Horizontal" means the regulation cuts across all sectors of the economy applying the same rules everywhere, as opposed to "vertical" / "sectoral" regulation  </a:t>
            </a:r>
          </a:p>
          <a:p>
            <a:r>
              <a:rPr lang="en-US" dirty="0"/>
              <a:t>  that targets one industry at a time. </a:t>
            </a:r>
          </a:p>
          <a:p>
            <a:endParaRPr lang="en-US" dirty="0"/>
          </a:p>
          <a:p>
            <a:pPr marL="0" lvl="0" indent="0">
              <a:buNone/>
            </a:pPr>
            <a:r>
              <a:rPr lang="en-US" dirty="0"/>
              <a:t>Frame the Part 4 transition. This is not “EU good, US bad” or vice versa — both systems have pathologies. It’s about what each emphasizes and what each sacrifices.</a:t>
            </a:r>
          </a:p>
          <a:p>
            <a:pPr marL="0" lvl="0" indent="0">
              <a:buNone/>
            </a:pPr>
            <a:endParaRPr lang="en-US" dirty="0"/>
          </a:p>
          <a:p>
            <a:pPr marL="0" lvl="0" indent="0">
              <a:buNone/>
            </a:pPr>
            <a:r>
              <a:rPr lang="en-US" dirty="0"/>
              <a:t>The EU’s “product safety” analogy is load-bearing. In Europe, products from toys to medical devices to industrial machinery are subject to horizontal safety regulation. Extending this to “products with digital elements” is a natural philosophical move for EU regulators — but cybersecurity has peculiarities (adversaries, rapid change) that product safety law wasn’t designed for.</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57</a:t>
            </a:fld>
            <a:endParaRPr lang="en-US"/>
          </a:p>
        </p:txBody>
      </p:sp>
    </p:spTree>
    <p:extLst>
      <p:ext uri="{BB962C8B-B14F-4D97-AF65-F5344CB8AC3E}">
        <p14:creationId xmlns:p14="http://schemas.microsoft.com/office/powerpoint/2010/main" val="32294166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GDPR is now 8 years old. It’s the largest horizontal regulation we can study for CRA-style effects. The picture is mixed, and the balance of good vs. bad effects is genuinely contested.</a:t>
            </a:r>
          </a:p>
          <a:p>
            <a:pPr marL="0" lvl="0" indent="0">
              <a:buNone/>
            </a:pPr>
            <a:endParaRPr/>
          </a:p>
          <a:p>
            <a:pPr marL="0" lvl="0" indent="0">
              <a:buNone/>
            </a:pPr>
            <a:r>
              <a:t>Students may have opinions formed entirely from clicking “Accept all” on cookie banners. Part of the goal of this section is to show them the serious policy research on GDPR’s effects.</a:t>
            </a:r>
          </a:p>
        </p:txBody>
      </p:sp>
      <p:sp>
        <p:nvSpPr>
          <p:cNvPr id="4" name="Slide Number Placeholder 3"/>
          <p:cNvSpPr>
            <a:spLocks noGrp="1"/>
          </p:cNvSpPr>
          <p:nvPr>
            <p:ph type="sldNum" sz="quarter" idx="10"/>
          </p:nvPr>
        </p:nvSpPr>
        <p:spPr/>
        <p:txBody>
          <a:bodyPr/>
          <a:lstStyle/>
          <a:p>
            <a:fld id="{18BDFEC3-8487-43E8-A154-7C12CBC1FFF2}" type="slidenum">
              <a:rPr lang="en-US"/>
              <a:t>58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We already introduced this in the pro-regulation evidence section. The </a:t>
            </a:r>
            <a:r>
              <a:rPr lang="en-US" dirty="0"/>
              <a:t>UK DCMS study (longitudinal, qualitative) </a:t>
            </a:r>
            <a:r>
              <a:rPr dirty="0"/>
              <a:t>is the strongest single piece of empirical evidence that GDPR produced behavioral improvements in cybersecurity practices.</a:t>
            </a:r>
          </a:p>
          <a:p>
            <a:pPr marL="0" lvl="0" indent="0">
              <a:buNone/>
            </a:pPr>
            <a:endParaRPr dirty="0"/>
          </a:p>
          <a:p>
            <a:pPr marL="0" lvl="0" indent="0">
              <a:buNone/>
            </a:pPr>
            <a:r>
              <a:rPr dirty="0"/>
              <a:t>One caveat: the improvements measured are largely process-level (do you have a risk register, a DPO, board oversight). The study does not measure breach frequency or severity. So we know GDPR changed what firms do; we don’t know how much that reduced actual cyber harm.</a:t>
            </a:r>
          </a:p>
        </p:txBody>
      </p:sp>
      <p:sp>
        <p:nvSpPr>
          <p:cNvPr id="4" name="Slide Number Placeholder 3"/>
          <p:cNvSpPr>
            <a:spLocks noGrp="1"/>
          </p:cNvSpPr>
          <p:nvPr>
            <p:ph type="sldNum" sz="quarter" idx="10"/>
          </p:nvPr>
        </p:nvSpPr>
        <p:spPr/>
        <p:txBody>
          <a:bodyPr/>
          <a:lstStyle/>
          <a:p>
            <a:fld id="{18BDFEC3-8487-43E8-A154-7C12CBC1FFF2}" type="slidenum">
              <a:rPr lang="en-US"/>
              <a:t>59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C2B3C-6845-0AD1-6C2E-D04BCDDCA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C91A3-9DC8-A82A-B5D9-11F7C1DE5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92FA8-CDD5-1B78-EDA1-C8A74DA514C1}"/>
              </a:ext>
            </a:extLst>
          </p:cNvPr>
          <p:cNvSpPr>
            <a:spLocks noGrp="1"/>
          </p:cNvSpPr>
          <p:nvPr>
            <p:ph type="body" idx="1"/>
          </p:nvPr>
        </p:nvSpPr>
        <p:spPr/>
        <p:txBody>
          <a:bodyPr/>
          <a:lstStyle/>
          <a:p>
            <a:pPr marL="0" lvl="0" indent="0">
              <a:buNone/>
            </a:pPr>
            <a:r>
              <a:rPr dirty="0"/>
              <a:t>This is the sharpest unintended-consequence story for GDPR. WHOIS is the directory of domain registrants. Security researchers and law enforcement used it heavily to investigate phishing, malware hosting, and fraud. After GDPR, ICANN had to redact most of the data because registrant contact info is personal data.</a:t>
            </a:r>
          </a:p>
        </p:txBody>
      </p:sp>
      <p:sp>
        <p:nvSpPr>
          <p:cNvPr id="4" name="Slide Number Placeholder 3">
            <a:extLst>
              <a:ext uri="{FF2B5EF4-FFF2-40B4-BE49-F238E27FC236}">
                <a16:creationId xmlns:a16="http://schemas.microsoft.com/office/drawing/2014/main" id="{F0A78FD6-2684-2374-91A1-2753C04B8376}"/>
              </a:ext>
            </a:extLst>
          </p:cNvPr>
          <p:cNvSpPr>
            <a:spLocks noGrp="1"/>
          </p:cNvSpPr>
          <p:nvPr>
            <p:ph type="sldNum" sz="quarter" idx="10"/>
          </p:nvPr>
        </p:nvSpPr>
        <p:spPr/>
        <p:txBody>
          <a:bodyPr/>
          <a:lstStyle/>
          <a:p>
            <a:fld id="{18BDFEC3-8487-43E8-A154-7C12CBC1FFF2}" type="slidenum">
              <a:rPr lang="en-US"/>
              <a:t>60</a:t>
            </a:fld>
            <a:endParaRPr lang="en-US"/>
          </a:p>
        </p:txBody>
      </p:sp>
    </p:spTree>
    <p:extLst>
      <p:ext uri="{BB962C8B-B14F-4D97-AF65-F5344CB8AC3E}">
        <p14:creationId xmlns:p14="http://schemas.microsoft.com/office/powerpoint/2010/main" val="16960535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the sharpest unintended-consequence story for GDPR. WHOIS is the directory of domain registrants. Security researchers and law enforcement used it heavily to investigate phishing, malware hosting, and fraud. After GDPR, ICANN had to redact most of the data because registrant contact info is personal data.</a:t>
            </a:r>
          </a:p>
          <a:p>
            <a:pPr marL="0" lvl="0" indent="0">
              <a:buNone/>
            </a:pPr>
            <a:endParaRPr dirty="0"/>
          </a:p>
          <a:p>
            <a:pPr marL="0" lvl="0" indent="0">
              <a:buNone/>
            </a:pPr>
            <a:r>
              <a:rPr dirty="0"/>
              <a:t>The Anti-Phishing Working Group and EUROPOL both documented significant operational degradation in abuse investigations. This is a direct case where one security-relevant regulation (privacy) hurt another security activity (abuse response).</a:t>
            </a:r>
          </a:p>
          <a:p>
            <a:pPr marL="0" lvl="0" indent="0">
              <a:buNone/>
            </a:pPr>
            <a:endParaRPr dirty="0"/>
          </a:p>
          <a:p>
            <a:pPr marL="0" lvl="0" indent="0">
              <a:buNone/>
            </a:pPr>
            <a:r>
              <a:rPr dirty="0"/>
              <a:t>The general point: security and privacy can be in tension. A good regulatory design has to acknowledge the tension and choose; GDPR’s drafters did not fully anticipate this one.</a:t>
            </a:r>
          </a:p>
          <a:p>
            <a:pPr marL="0" lvl="0" indent="0">
              <a:buNone/>
            </a:pPr>
            <a:endParaRPr dirty="0"/>
          </a:p>
          <a:p>
            <a:pPr marL="0" lvl="0" indent="0">
              <a:buNone/>
            </a:pPr>
            <a:r>
              <a:rPr dirty="0"/>
              <a:t>Reference: APWG GDPR and WHOIS Use Survey, 2019.</a:t>
            </a:r>
          </a:p>
        </p:txBody>
      </p:sp>
      <p:sp>
        <p:nvSpPr>
          <p:cNvPr id="4" name="Slide Number Placeholder 3"/>
          <p:cNvSpPr>
            <a:spLocks noGrp="1"/>
          </p:cNvSpPr>
          <p:nvPr>
            <p:ph type="sldNum" sz="quarter" idx="10"/>
          </p:nvPr>
        </p:nvSpPr>
        <p:spPr/>
        <p:txBody>
          <a:bodyPr/>
          <a:lstStyle/>
          <a:p>
            <a:fld id="{18BDFEC3-8487-43E8-A154-7C12CBC1FFF2}" type="slidenum">
              <a:rPr lang="en-US"/>
              <a:t>61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ISACs (Information Sharing and Analysis Centers) are the peer-to-peer threat intelligence infrastructure. They share indicators of compromise: IP addresses, domains, email addresses. Many of these are personal data under GDPR.</a:t>
            </a:r>
          </a:p>
          <a:p>
            <a:pPr marL="0" lvl="0" indent="0">
              <a:buNone/>
            </a:pPr>
            <a:endParaRPr dirty="0"/>
          </a:p>
          <a:p>
            <a:pPr marL="0" lvl="0" indent="0">
              <a:buNone/>
            </a:pPr>
            <a:r>
              <a:rPr dirty="0"/>
              <a:t>ISACs went through legal reviews, identified appropriate bases under GDPR Article 6 (legitimate interest, usually), and largely adapted — but the early post-GDPR period saw a measurable reduction in intel flow. Small organizations without legal teams disproportionately sat out.</a:t>
            </a:r>
          </a:p>
          <a:p>
            <a:pPr marL="0" lvl="0" indent="0">
              <a:buNone/>
            </a:pPr>
            <a:endParaRPr dirty="0"/>
          </a:p>
          <a:p>
            <a:pPr marL="0" lvl="0" indent="0">
              <a:buNone/>
            </a:pPr>
            <a:r>
              <a:rPr dirty="0"/>
              <a:t>This is a concrete example of regulation producing its own compliance theater: orgs with budget built legal review processes; orgs without budget just stopped sharing. Neither is what GDPR’s drafters intended.</a:t>
            </a:r>
          </a:p>
        </p:txBody>
      </p:sp>
      <p:sp>
        <p:nvSpPr>
          <p:cNvPr id="4" name="Slide Number Placeholder 3"/>
          <p:cNvSpPr>
            <a:spLocks noGrp="1"/>
          </p:cNvSpPr>
          <p:nvPr>
            <p:ph type="sldNum" sz="quarter" idx="10"/>
          </p:nvPr>
        </p:nvSpPr>
        <p:spPr/>
        <p:txBody>
          <a:bodyPr/>
          <a:lstStyle/>
          <a:p>
            <a:fld id="{18BDFEC3-8487-43E8-A154-7C12CBC1FFF2}" type="slidenum">
              <a:rPr lang="en-US"/>
              <a:t>62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where GDPR gets the most direct criticism for producing compliance theater at scale. The consent mechanism has become a universal ritual that few users engage with and few sites implement correctly. The underlying privacy goal — informed consent to data processing — has not been achieved.</a:t>
            </a:r>
          </a:p>
          <a:p>
            <a:pPr marL="0" lvl="0" indent="0">
              <a:buNone/>
            </a:pPr>
            <a:endParaRPr dirty="0"/>
          </a:p>
          <a:p>
            <a:pPr marL="0" lvl="0" indent="0">
              <a:buNone/>
            </a:pPr>
            <a:r>
              <a:rPr dirty="0"/>
              <a:t>The question for the CRA: does a similar compliance-theater dynamic await “products with digital elements”? CE marking for cybersecurity has the same structural features as cookie consent banners: a visible signal that compliance exists, with unclear connection to actual security.</a:t>
            </a:r>
          </a:p>
          <a:p>
            <a:pPr marL="0" lvl="0" indent="0">
              <a:buNone/>
            </a:pPr>
            <a:endParaRPr dirty="0"/>
          </a:p>
          <a:p>
            <a:pPr marL="0" lvl="0" indent="0">
              <a:buNone/>
            </a:pPr>
            <a:r>
              <a:rPr dirty="0"/>
              <a:t>Connect to Kelly’s Compliance Theatre: this is exactly the pattern he warned about — bureaucratic ritual substituting for the goal the regulation was meant to achieve.</a:t>
            </a:r>
          </a:p>
        </p:txBody>
      </p:sp>
      <p:sp>
        <p:nvSpPr>
          <p:cNvPr id="4" name="Slide Number Placeholder 3"/>
          <p:cNvSpPr>
            <a:spLocks noGrp="1"/>
          </p:cNvSpPr>
          <p:nvPr>
            <p:ph type="sldNum" sz="quarter" idx="10"/>
          </p:nvPr>
        </p:nvSpPr>
        <p:spPr/>
        <p:txBody>
          <a:bodyPr/>
          <a:lstStyle/>
          <a:p>
            <a:fld id="{18BDFEC3-8487-43E8-A154-7C12CBC1FFF2}" type="slidenum">
              <a:rPr lang="en-US"/>
              <a:t>63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2E3CE-BF77-D600-FB0E-8D30FBE25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2A968-BD4F-B645-AEB5-2BA7A5145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BE9F4-3A08-E0F6-4BD7-C8BB4729EA0F}"/>
              </a:ext>
            </a:extLst>
          </p:cNvPr>
          <p:cNvSpPr>
            <a:spLocks noGrp="1"/>
          </p:cNvSpPr>
          <p:nvPr>
            <p:ph type="body" idx="1"/>
          </p:nvPr>
        </p:nvSpPr>
        <p:spPr/>
        <p:txBody>
          <a:bodyPr/>
          <a:lstStyle/>
          <a:p>
            <a:r>
              <a:rPr lang="en-US" sz="1200" b="0" kern="1200" dirty="0">
                <a:solidFill>
                  <a:schemeClr val="tx1"/>
                </a:solidFill>
                <a:effectLst/>
                <a:latin typeface="+mn-lt"/>
                <a:ea typeface="+mn-ea"/>
                <a:cs typeface="+mn-cs"/>
              </a:rPr>
              <a:t>Two separate Goldberg/Johnson/Shriver papers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**Goldberg, Johnson &amp; Shriver**</a:t>
            </a:r>
            <a:r>
              <a:rPr lang="en-US" sz="1200" b="0" kern="1200" dirty="0">
                <a:solidFill>
                  <a:schemeClr val="tx1"/>
                </a:solidFill>
                <a:effectLst/>
                <a:latin typeface="+mn-lt"/>
                <a:ea typeface="+mn-ea"/>
                <a:cs typeface="+mn-cs"/>
              </a:rPr>
              <a:t>, "Regulating Privacy Online: An Economic Evaluation of the GDPR" (SSRN 3421731, Nov 2022): 1,084 websites via Adobe Analytics; </a:t>
            </a:r>
            <a:r>
              <a:rPr lang="en-US" sz="1200" b="1" kern="1200" dirty="0">
                <a:solidFill>
                  <a:schemeClr val="tx1"/>
                </a:solidFill>
                <a:effectLst/>
                <a:latin typeface="+mn-lt"/>
                <a:ea typeface="+mn-ea"/>
                <a:cs typeface="+mn-cs"/>
              </a:rPr>
              <a:t>**~12% drop in recorded pageviews and e-commerce revenue**</a:t>
            </a:r>
            <a:r>
              <a:rPr lang="en-US" sz="1200" b="0" kern="1200" dirty="0">
                <a:solidFill>
                  <a:schemeClr val="tx1"/>
                </a:solidFill>
                <a:effectLst/>
                <a:latin typeface="+mn-lt"/>
                <a:ea typeface="+mn-ea"/>
                <a:cs typeface="+mn-cs"/>
              </a:rPr>
              <a:t> for EU users post-GDPR. Distinguishes </a:t>
            </a:r>
            <a:r>
              <a:rPr lang="en-US" sz="1200" b="0" i="1" kern="1200" dirty="0">
                <a:solidFill>
                  <a:schemeClr val="tx1"/>
                </a:solidFill>
                <a:effectLst/>
                <a:latin typeface="+mn-lt"/>
                <a:ea typeface="+mn-ea"/>
                <a:cs typeface="+mn-cs"/>
              </a:rPr>
              <a:t>*recording*</a:t>
            </a:r>
            <a:r>
              <a:rPr lang="en-US" sz="1200" b="0" kern="1200" dirty="0">
                <a:solidFill>
                  <a:schemeClr val="tx1"/>
                </a:solidFill>
                <a:effectLst/>
                <a:latin typeface="+mn-lt"/>
                <a:ea typeface="+mn-ea"/>
                <a:cs typeface="+mn-cs"/>
              </a:rPr>
              <a:t> effects (users withholding consent → unmeasured activity) from </a:t>
            </a:r>
            <a:r>
              <a:rPr lang="en-US" sz="1200" b="0" i="1" kern="1200" dirty="0">
                <a:solidFill>
                  <a:schemeClr val="tx1"/>
                </a:solidFill>
                <a:effectLst/>
                <a:latin typeface="+mn-lt"/>
                <a:ea typeface="+mn-ea"/>
                <a:cs typeface="+mn-cs"/>
              </a:rPr>
              <a:t>*real*</a:t>
            </a:r>
            <a:r>
              <a:rPr lang="en-US" sz="1200" b="0" kern="1200" dirty="0">
                <a:solidFill>
                  <a:schemeClr val="tx1"/>
                </a:solidFill>
                <a:effectLst/>
                <a:latin typeface="+mn-lt"/>
                <a:ea typeface="+mn-ea"/>
                <a:cs typeface="+mn-cs"/>
              </a:rPr>
              <a:t> economic effects; both contribute.</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**Johnson, Shriver &amp; Goldberg**</a:t>
            </a:r>
            <a:r>
              <a:rPr lang="en-US" sz="1200" b="0" kern="1200" dirty="0">
                <a:solidFill>
                  <a:schemeClr val="tx1"/>
                </a:solidFill>
                <a:effectLst/>
                <a:latin typeface="+mn-lt"/>
                <a:ea typeface="+mn-ea"/>
                <a:cs typeface="+mn-cs"/>
              </a:rPr>
              <a:t>, "Privacy &amp; market concentration: Intended &amp; unintended consequences of the GDPR" (SSRN 3477686, Nov 2022): 27,000+ websites, panel of web-technology vendor relationships. </a:t>
            </a:r>
            <a:r>
              <a:rPr lang="en-US" sz="1200" b="1" kern="1200" dirty="0">
                <a:solidFill>
                  <a:schemeClr val="tx1"/>
                </a:solidFill>
                <a:effectLst/>
                <a:latin typeface="+mn-lt"/>
                <a:ea typeface="+mn-ea"/>
                <a:cs typeface="+mn-cs"/>
              </a:rPr>
              <a:t>**15% drop in vendor use**</a:t>
            </a:r>
            <a:r>
              <a:rPr lang="en-US" sz="1200" b="0" kern="1200" dirty="0">
                <a:solidFill>
                  <a:schemeClr val="tx1"/>
                </a:solidFill>
                <a:effectLst/>
                <a:latin typeface="+mn-lt"/>
                <a:ea typeface="+mn-ea"/>
                <a:cs typeface="+mn-cs"/>
              </a:rPr>
              <a:t> week-of-enforcement, </a:t>
            </a:r>
            <a:r>
              <a:rPr lang="en-US" sz="1200" b="1" kern="1200" dirty="0">
                <a:solidFill>
                  <a:schemeClr val="tx1"/>
                </a:solidFill>
                <a:effectLst/>
                <a:latin typeface="+mn-lt"/>
                <a:ea typeface="+mn-ea"/>
                <a:cs typeface="+mn-cs"/>
              </a:rPr>
              <a:t>**17% rise in aggregate vendor concentration**</a:t>
            </a:r>
            <a:r>
              <a:rPr lang="en-US" sz="1200" b="0" kern="1200" dirty="0">
                <a:solidFill>
                  <a:schemeClr val="tx1"/>
                </a:solidFill>
                <a:effectLst/>
                <a:latin typeface="+mn-lt"/>
                <a:ea typeface="+mn-ea"/>
                <a:cs typeface="+mn-cs"/>
              </a:rPr>
              <a:t>. Increased concentration predominantly arises among vendors that process personal data, and from the </a:t>
            </a:r>
            <a:r>
              <a:rPr lang="en-US" sz="1200" b="1" kern="1200" dirty="0">
                <a:solidFill>
                  <a:schemeClr val="tx1"/>
                </a:solidFill>
                <a:effectLst/>
                <a:latin typeface="+mn-lt"/>
                <a:ea typeface="+mn-ea"/>
                <a:cs typeface="+mn-cs"/>
              </a:rPr>
              <a:t>**increased relative shares of Facebook and Google-owned vendors**</a:t>
            </a:r>
            <a:r>
              <a:rPr lang="en-US" sz="1200" b="0" kern="1200" dirty="0">
                <a:solidFill>
                  <a:schemeClr val="tx1"/>
                </a:solidFill>
                <a:effectLst/>
                <a:latin typeface="+mn-lt"/>
                <a:ea typeface="+mn-ea"/>
                <a:cs typeface="+mn-cs"/>
              </a:rPr>
              <a:t> --- not from consent-request differences. Advertising category had the sharpest concentration increase (+25.3% short-run, +6.3% persistent through end of 2018).</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entrenchment story is specifically the </a:t>
            </a:r>
            <a:r>
              <a:rPr lang="en-US" sz="1200" b="1" kern="1200" dirty="0">
                <a:solidFill>
                  <a:schemeClr val="tx1"/>
                </a:solidFill>
                <a:effectLst/>
                <a:latin typeface="+mn-lt"/>
                <a:ea typeface="+mn-ea"/>
                <a:cs typeface="+mn-cs"/>
              </a:rPr>
              <a:t>**Johnson/Shriver/Goldberg**</a:t>
            </a:r>
            <a:r>
              <a:rPr lang="en-US" sz="1200" b="0" kern="1200" dirty="0">
                <a:solidFill>
                  <a:schemeClr val="tx1"/>
                </a:solidFill>
                <a:effectLst/>
                <a:latin typeface="+mn-lt"/>
                <a:ea typeface="+mn-ea"/>
                <a:cs typeface="+mn-cs"/>
              </a:rPr>
              <a:t> paper, not the pageviews/revenue paper. Google's share gain is real but specifically in </a:t>
            </a:r>
            <a:r>
              <a:rPr lang="en-US" sz="1200" b="0" i="1" kern="1200" dirty="0">
                <a:solidFill>
                  <a:schemeClr val="tx1"/>
                </a:solidFill>
                <a:effectLst/>
                <a:latin typeface="+mn-lt"/>
                <a:ea typeface="+mn-ea"/>
                <a:cs typeface="+mn-cs"/>
              </a:rPr>
              <a:t>*web-technology vendor relationships*</a:t>
            </a:r>
            <a:r>
              <a:rPr lang="en-US" sz="1200" b="0" kern="1200" dirty="0">
                <a:solidFill>
                  <a:schemeClr val="tx1"/>
                </a:solidFill>
                <a:effectLst/>
                <a:latin typeface="+mn-lt"/>
                <a:ea typeface="+mn-ea"/>
                <a:cs typeface="+mn-cs"/>
              </a:rPr>
              <a:t>, not in Google's overall ad-tech revenue (which is confounded by many things).</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This is the economics-of-regulation view: GDPR imposed fixed compliance costs that large incumbents could absorb but that disproportionately burdened SMEs. Net effect across both papers: measurable declines in recorded economic activity </a:t>
            </a:r>
            <a:r>
              <a:rPr lang="en-US" sz="1200" b="0" i="1" kern="1200" dirty="0">
                <a:solidFill>
                  <a:schemeClr val="tx1"/>
                </a:solidFill>
                <a:effectLst/>
                <a:latin typeface="+mn-lt"/>
                <a:ea typeface="+mn-ea"/>
                <a:cs typeface="+mn-cs"/>
              </a:rPr>
              <a:t>*and*</a:t>
            </a:r>
            <a:r>
              <a:rPr lang="en-US" sz="1200" b="0" kern="1200" dirty="0">
                <a:solidFill>
                  <a:schemeClr val="tx1"/>
                </a:solidFill>
                <a:effectLst/>
                <a:latin typeface="+mn-lt"/>
                <a:ea typeface="+mn-ea"/>
                <a:cs typeface="+mn-cs"/>
              </a:rPr>
              <a:t> measurable increases in market concentration favoring the largest incumbents.</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Ireland enforcement point is politically charged. Ireland hosts most US tech firms' EU headquarters (for tax reasons); GDPR enforcement against those firms falls to the Irish DPC, which has been criticized for slow action. The result is uneven enforcement --- light on big firms in Ireland, heavy on smaller firms elsewhere.</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None of this makes GDPR "bad" on net --- that's a values question --- but it's clear that the distributional consequences matter and are non-obvious.</a:t>
            </a:r>
          </a:p>
        </p:txBody>
      </p:sp>
      <p:sp>
        <p:nvSpPr>
          <p:cNvPr id="4" name="Slide Number Placeholder 3">
            <a:extLst>
              <a:ext uri="{FF2B5EF4-FFF2-40B4-BE49-F238E27FC236}">
                <a16:creationId xmlns:a16="http://schemas.microsoft.com/office/drawing/2014/main" id="{9A5ECBE8-C672-0140-249A-CC1A3EFD7B60}"/>
              </a:ext>
            </a:extLst>
          </p:cNvPr>
          <p:cNvSpPr>
            <a:spLocks noGrp="1"/>
          </p:cNvSpPr>
          <p:nvPr>
            <p:ph type="sldNum" sz="quarter" idx="10"/>
          </p:nvPr>
        </p:nvSpPr>
        <p:spPr/>
        <p:txBody>
          <a:bodyPr/>
          <a:lstStyle/>
          <a:p>
            <a:fld id="{18BDFEC3-8487-43E8-A154-7C12CBC1FFF2}" type="slidenum">
              <a:rPr lang="en-US"/>
              <a:t>64</a:t>
            </a:fld>
            <a:endParaRPr lang="en-US"/>
          </a:p>
        </p:txBody>
      </p:sp>
    </p:spTree>
    <p:extLst>
      <p:ext uri="{BB962C8B-B14F-4D97-AF65-F5344CB8AC3E}">
        <p14:creationId xmlns:p14="http://schemas.microsoft.com/office/powerpoint/2010/main" val="1073677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March 7, 2017</a:t>
            </a:r>
            <a:r>
              <a:rPr lang="en-US" dirty="0"/>
              <a:t>: Apache Struts CVE-2017-5638 disclosed; patch available same day</a:t>
            </a:r>
          </a:p>
          <a:p>
            <a:pPr lvl="0"/>
            <a:r>
              <a:rPr lang="en-US" b="1" dirty="0"/>
              <a:t>&gt;2 months</a:t>
            </a:r>
            <a:r>
              <a:rPr lang="en-US" dirty="0"/>
              <a:t>: Equifax fails to patch; scanning tools miss the vulnerable instance</a:t>
            </a:r>
          </a:p>
          <a:p>
            <a:pPr lvl="0"/>
            <a:r>
              <a:rPr lang="en-US" b="1" dirty="0"/>
              <a:t>May 13</a:t>
            </a:r>
            <a:r>
              <a:rPr lang="en-US" dirty="0"/>
              <a:t>: Attackers exploit; access data for </a:t>
            </a:r>
            <a:r>
              <a:rPr lang="en-US" b="1" dirty="0"/>
              <a:t>76 days</a:t>
            </a:r>
          </a:p>
          <a:p>
            <a:pPr lvl="0"/>
            <a:r>
              <a:rPr lang="en-US" dirty="0"/>
              <a:t>SSL cert on traffic-inspection tool expired </a:t>
            </a:r>
            <a:r>
              <a:rPr lang="en-US" b="1" dirty="0"/>
              <a:t>19 months prior</a:t>
            </a:r>
            <a:r>
              <a:rPr lang="en-US" dirty="0"/>
              <a:t> — blind IDS</a:t>
            </a:r>
          </a:p>
          <a:p>
            <a:pPr lvl="0"/>
            <a:r>
              <a:rPr lang="en-US" b="1" dirty="0"/>
              <a:t>July 29</a:t>
            </a:r>
            <a:r>
              <a:rPr lang="en-US" dirty="0"/>
              <a:t>: cert renewed → suspicious traffic immediately detected</a:t>
            </a:r>
          </a:p>
          <a:p>
            <a:pPr marL="0" lvl="0" indent="0">
              <a:buNone/>
            </a:pPr>
            <a:r>
              <a:rPr lang="en-US" b="1" dirty="0"/>
              <a:t>Every one of these sat inside controls that </a:t>
            </a:r>
            <a:r>
              <a:rPr lang="en-US" b="1" i="1" dirty="0"/>
              <a:t>were</a:t>
            </a:r>
            <a:r>
              <a:rPr lang="en-US" b="1" dirty="0"/>
              <a:t> documented, audited, and certified.</a:t>
            </a:r>
            <a:endParaRPr lang="en-US" dirty="0"/>
          </a:p>
          <a:p>
            <a:pPr marL="0" lvl="0" indent="0">
              <a:buNone/>
            </a:pPr>
            <a:endParaRPr lang="en-US" dirty="0"/>
          </a:p>
          <a:p>
            <a:pPr marL="0" lvl="0" indent="0">
              <a:buNone/>
            </a:pPr>
            <a:r>
              <a:rPr lang="en-US" dirty="0"/>
              <a:t>This is a case where the technical failures are embarrassingly basic: a critical vulnerability went unpatched for months, internal scanning tools missed the vulnerable Struts instance because of a hostname/scanner coverage gap, and when intrusion detection </a:t>
            </a:r>
            <a:r>
              <a:rPr lang="en-US" i="1" dirty="0"/>
              <a:t>could</a:t>
            </a:r>
            <a:r>
              <a:rPr lang="en-US" dirty="0"/>
              <a:t> have caught the ongoing exfiltration, the IDS was effectively blind because its SSL-inspection certificate had expired 19 months earlier and nobody had renewed it.</a:t>
            </a:r>
          </a:p>
          <a:p>
            <a:pPr marL="0" lvl="0" indent="0">
              <a:buNone/>
            </a:pPr>
            <a:endParaRPr lang="en-US" dirty="0"/>
          </a:p>
          <a:p>
            <a:pPr marL="0" lvl="0" indent="0">
              <a:buNone/>
            </a:pPr>
            <a:r>
              <a:rPr lang="en-US" dirty="0"/>
              <a:t>Ask the class: </a:t>
            </a:r>
            <a:r>
              <a:rPr lang="en-US" b="1" dirty="0"/>
              <a:t>which of these is a “compliance” failure in the formal sense? </a:t>
            </a:r>
            <a:r>
              <a:rPr lang="en-US" dirty="0"/>
              <a:t>Equifax had a patching policy. Equifax had an IDS. The policies existed; the operational follow-through did not. This is the core theme: compliance frameworks measure </a:t>
            </a:r>
            <a:r>
              <a:rPr lang="en-US" i="1" dirty="0"/>
              <a:t>the presence of controls</a:t>
            </a:r>
            <a:r>
              <a:rPr lang="en-US" dirty="0"/>
              <a:t>, not </a:t>
            </a:r>
            <a:r>
              <a:rPr lang="en-US" i="1" dirty="0"/>
              <a:t>whether they work continuously</a:t>
            </a:r>
            <a:r>
              <a:rPr lang="en-US" dirty="0"/>
              <a:t>.</a:t>
            </a:r>
          </a:p>
          <a:p>
            <a:pPr marL="0" lvl="0" indent="0">
              <a:buNone/>
            </a:pPr>
            <a:endParaRPr dirty="0"/>
          </a:p>
          <a:p>
            <a:pPr marL="0" lvl="0" indent="0">
              <a:buNone/>
            </a:pPr>
            <a:r>
              <a:rPr dirty="0"/>
              <a:t>Source: US-GAO, “Actions Taken by Equifax and Federal Agencies in Response to the 2017 Breach,” GAO-18-559 (Aug 2018).</a:t>
            </a:r>
          </a:p>
        </p:txBody>
      </p:sp>
      <p:sp>
        <p:nvSpPr>
          <p:cNvPr id="4" name="Slide Number Placeholder 3"/>
          <p:cNvSpPr>
            <a:spLocks noGrp="1"/>
          </p:cNvSpPr>
          <p:nvPr>
            <p:ph type="sldNum" sz="quarter" idx="10"/>
          </p:nvPr>
        </p:nvSpPr>
        <p:spPr/>
        <p:txBody>
          <a:bodyPr/>
          <a:lstStyle/>
          <a:p>
            <a:fld id="{18BDFEC3-8487-43E8-A154-7C12CBC1FFF2}" type="slidenum">
              <a:rPr lang="en-US"/>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framing for the CRA discussion. If GDPR had these problems at its scope (data processing), the CRA — which covers every product with digital elements, a vastly wider scope — will plausibly have larger versions of the same problems.</a:t>
            </a:r>
          </a:p>
          <a:p>
            <a:pPr marL="0" lvl="0" indent="0">
              <a:buNone/>
            </a:pPr>
            <a:endParaRPr/>
          </a:p>
          <a:p>
            <a:pPr marL="0" lvl="0" indent="0">
              <a:buNone/>
            </a:pPr>
            <a:r>
              <a:t>This is not an argument against CRA — it’s an argument for specifically designing CRA implementation to avoid known GDPR pathologies. Several EU commentators have made this point.</a:t>
            </a:r>
          </a:p>
        </p:txBody>
      </p:sp>
      <p:sp>
        <p:nvSpPr>
          <p:cNvPr id="4" name="Slide Number Placeholder 3"/>
          <p:cNvSpPr>
            <a:spLocks noGrp="1"/>
          </p:cNvSpPr>
          <p:nvPr>
            <p:ph type="sldNum" sz="quarter" idx="10"/>
          </p:nvPr>
        </p:nvSpPr>
        <p:spPr/>
        <p:txBody>
          <a:bodyPr/>
          <a:lstStyle/>
          <a:p>
            <a:fld id="{18BDFEC3-8487-43E8-A154-7C12CBC1FFF2}" type="slidenum">
              <a:rPr lang="en-US"/>
              <a:t>65</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sharpest implementation concern. The EU Commission formally requested standards development in February 2025 — 41 harmonized standards across the product categories. These won’t all be ready by the December 2027 full-compliance date.</a:t>
            </a:r>
          </a:p>
          <a:p>
            <a:pPr marL="0" lvl="0" indent="0">
              <a:buNone/>
            </a:pPr>
            <a:endParaRPr/>
          </a:p>
          <a:p>
            <a:pPr marL="0" lvl="0" indent="0">
              <a:buNone/>
            </a:pPr>
            <a:r>
              <a:t>So CRA’s substantive requirements are currently placeholders. “Secure by design” is vague until the standards define what it means for each product class. Between now and when standards are finalized, companies will be preparing for requirements that don’t yet exist in final form.</a:t>
            </a:r>
          </a:p>
          <a:p>
            <a:pPr marL="0" lvl="0" indent="0">
              <a:buNone/>
            </a:pPr>
            <a:endParaRPr/>
          </a:p>
          <a:p>
            <a:pPr marL="0" lvl="0" indent="0">
              <a:buNone/>
            </a:pPr>
            <a:r>
              <a:t>Students from the secure design lectures can bring their knowledge here: what would a rigorous “secure by design” standard for, say, a smart thermostat actually require? The answer is non-obvious and would shape CRA compliance for years.</a:t>
            </a:r>
          </a:p>
        </p:txBody>
      </p:sp>
      <p:sp>
        <p:nvSpPr>
          <p:cNvPr id="4" name="Slide Number Placeholder 3"/>
          <p:cNvSpPr>
            <a:spLocks noGrp="1"/>
          </p:cNvSpPr>
          <p:nvPr>
            <p:ph type="sldNum" sz="quarter" idx="10"/>
          </p:nvPr>
        </p:nvSpPr>
        <p:spPr/>
        <p:txBody>
          <a:bodyPr/>
          <a:lstStyle/>
          <a:p>
            <a:fld id="{18BDFEC3-8487-43E8-A154-7C12CBC1FFF2}" type="slidenum">
              <a:rPr lang="en-US"/>
              <a:t>66</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the single most concrete and alarming feature of CRA for software practitioners. The initial draft would have made open-source maintainers legally liable when commercial products depended on their libraries. The community response (Eclipse Foundation, Python Software Foundation, Linux Foundation, others) forced significant revisions.</a:t>
            </a:r>
          </a:p>
          <a:p>
            <a:pPr marL="0" lvl="0" indent="0">
              <a:buNone/>
            </a:pPr>
            <a:endParaRPr dirty="0"/>
          </a:p>
          <a:p>
            <a:pPr marL="0" lvl="0" indent="0">
              <a:buNone/>
            </a:pPr>
            <a:r>
              <a:rPr dirty="0"/>
              <a:t>The revised version carves out: - Software developed without a profit motive - “Open source stewards” (foundations) get a lighter regulatory regime than commercial manufacturers</a:t>
            </a:r>
          </a:p>
          <a:p>
            <a:pPr marL="0" lvl="0" indent="0">
              <a:buNone/>
            </a:pPr>
            <a:endParaRPr dirty="0"/>
          </a:p>
          <a:p>
            <a:pPr marL="0" lvl="0" indent="0">
              <a:buNone/>
            </a:pPr>
            <a:r>
              <a:rPr dirty="0"/>
              <a:t>But the core problem remains: a commercial product that depends on 2,000 OSS packages now has to verify all 2,000 meet CRA requirements (or pick alternatives that do). </a:t>
            </a:r>
            <a:r>
              <a:rPr b="1" dirty="0"/>
              <a:t>“Full supply chain compliance” is unprecedented in software.</a:t>
            </a:r>
          </a:p>
          <a:p>
            <a:pPr marL="0" lvl="0" indent="0">
              <a:buNone/>
            </a:pPr>
            <a:endParaRPr dirty="0"/>
          </a:p>
          <a:p>
            <a:pPr marL="0" lvl="0" indent="0">
              <a:buNone/>
            </a:pPr>
            <a:r>
              <a:rPr dirty="0"/>
              <a:t>Great discussion question: if you maintain a popular OSS library used by European commercial products, how do you respond? Options include stopping distribution in EU, requiring commercial licenses, or demanding indemnification from downstream users. Each has major knock-on effects.</a:t>
            </a:r>
          </a:p>
          <a:p>
            <a:pPr marL="0" lvl="0" indent="0">
              <a:buNone/>
            </a:pPr>
            <a:endParaRPr dirty="0"/>
          </a:p>
          <a:p>
            <a:pPr marL="0" lvl="0" indent="0">
              <a:buNone/>
            </a:pPr>
            <a:r>
              <a:rPr dirty="0"/>
              <a:t>Reference: https://</a:t>
            </a:r>
            <a:r>
              <a:rPr dirty="0" err="1"/>
              <a:t>orcwg.org</a:t>
            </a:r>
            <a:r>
              <a:rPr dirty="0"/>
              <a:t>/</a:t>
            </a:r>
            <a:r>
              <a:rPr dirty="0" err="1"/>
              <a:t>cra</a:t>
            </a:r>
            <a:r>
              <a:rPr dirty="0"/>
              <a:t>/</a:t>
            </a:r>
          </a:p>
        </p:txBody>
      </p:sp>
      <p:sp>
        <p:nvSpPr>
          <p:cNvPr id="4" name="Slide Number Placeholder 3"/>
          <p:cNvSpPr>
            <a:spLocks noGrp="1"/>
          </p:cNvSpPr>
          <p:nvPr>
            <p:ph type="sldNum" sz="quarter" idx="10"/>
          </p:nvPr>
        </p:nvSpPr>
        <p:spPr/>
        <p:txBody>
          <a:bodyPr/>
          <a:lstStyle/>
          <a:p>
            <a:fld id="{18BDFEC3-8487-43E8-A154-7C12CBC1FFF2}" type="slidenum">
              <a:rPr lang="en-US"/>
              <a:t>67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CSA2 was proposed by the European Commission on January 20, 2026 (just a few months before this lecture). It explicitly names no countries but is widely understood to target Huawei and ZTE, and by extension Chinese suppliers more broadly.</a:t>
            </a:r>
          </a:p>
          <a:p>
            <a:pPr marL="0" lvl="0" indent="0">
              <a:buNone/>
            </a:pPr>
            <a:endParaRPr dirty="0"/>
          </a:p>
          <a:p>
            <a:pPr marL="0" lvl="0" indent="0">
              <a:buNone/>
            </a:pPr>
            <a:r>
              <a:rPr dirty="0"/>
              <a:t>The “non-technical risk” framing is novel and controversial. Traditional cybersecurity regulation assesses products technically — what vulnerabilities, what controls. CSA2 adds a legal/political assessment of the country of origin: what laws would compel disclosure of vulnerabilities to the government? What state-sponsored cyber operations have been observed?</a:t>
            </a:r>
          </a:p>
          <a:p>
            <a:pPr marL="0" lvl="0" indent="0">
              <a:buNone/>
            </a:pPr>
            <a:endParaRPr dirty="0"/>
          </a:p>
          <a:p>
            <a:pPr marL="0" lvl="0" indent="0">
              <a:buNone/>
            </a:pPr>
            <a:r>
              <a:rPr dirty="0"/>
              <a:t>The scope is broad: telecom, data centers, cloud, connected devices, social media. It extends well beyond 5G — the concrete new worry is Chinese-made solar inverters connecting to cloud servers in Europe’s energy grid.</a:t>
            </a:r>
          </a:p>
          <a:p>
            <a:pPr marL="0" lvl="0" indent="0">
              <a:buNone/>
            </a:pPr>
            <a:endParaRPr dirty="0"/>
          </a:p>
          <a:p>
            <a:pPr marL="0" lvl="0" indent="0">
              <a:buNone/>
            </a:pPr>
            <a:r>
              <a:rPr dirty="0"/>
              <a:t>References: </a:t>
            </a:r>
            <a:endParaRPr lang="en-US" dirty="0"/>
          </a:p>
          <a:p>
            <a:pPr marL="0" lvl="0" indent="0">
              <a:buNone/>
            </a:pPr>
            <a:r>
              <a:rPr dirty="0"/>
              <a:t>- https://</a:t>
            </a:r>
            <a:r>
              <a:rPr dirty="0" err="1"/>
              <a:t>www.insideprivacy.com</a:t>
            </a:r>
            <a:r>
              <a:rPr dirty="0"/>
              <a:t>/cybersecurity-2/european-commission-proposes-cybersecurity-act-2-new-eu-supply-chain-rules-and-certification-reforms/ </a:t>
            </a:r>
            <a:endParaRPr lang="en-US" dirty="0"/>
          </a:p>
          <a:p>
            <a:pPr marL="0" lvl="0" indent="0">
              <a:buNone/>
            </a:pPr>
            <a:r>
              <a:rPr dirty="0"/>
              <a:t>- https://</a:t>
            </a:r>
            <a:r>
              <a:rPr dirty="0" err="1"/>
              <a:t>www.euronews.com</a:t>
            </a:r>
            <a:r>
              <a:rPr dirty="0"/>
              <a:t>/next/2026/01/20/brussels-pushes-for-stronger-cybersecurity-oversight-of-high-risk-technology-suppliers</a:t>
            </a:r>
          </a:p>
        </p:txBody>
      </p:sp>
      <p:sp>
        <p:nvSpPr>
          <p:cNvPr id="4" name="Slide Number Placeholder 3"/>
          <p:cNvSpPr>
            <a:spLocks noGrp="1"/>
          </p:cNvSpPr>
          <p:nvPr>
            <p:ph type="sldNum" sz="quarter" idx="10"/>
          </p:nvPr>
        </p:nvSpPr>
        <p:spPr/>
        <p:txBody>
          <a:bodyPr/>
          <a:lstStyle/>
          <a:p>
            <a:fld id="{18BDFEC3-8487-43E8-A154-7C12CBC1FFF2}" type="slidenum">
              <a:rPr lang="en-US"/>
              <a:t>68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a genuinely hard question. Are the technical risks of Chinese-manufactured network equipment distinguishable from ordinary supply-chain risk in a purely technical analysis? There’s a real literature arguing both ways.</a:t>
            </a:r>
          </a:p>
          <a:p>
            <a:pPr marL="0" lvl="0" indent="0">
              <a:buNone/>
            </a:pPr>
            <a:endParaRPr/>
          </a:p>
          <a:p>
            <a:pPr marL="0" lvl="0" indent="0">
              <a:buNone/>
            </a:pPr>
            <a:r>
              <a:t>The case for a technical basis: well-designed SBOMs, hardware attestation, and supply-chain integrity measures can, in principle, detect malicious modifications regardless of origin.</a:t>
            </a:r>
          </a:p>
          <a:p>
            <a:pPr marL="0" lvl="0" indent="0">
              <a:buNone/>
            </a:pPr>
            <a:endParaRPr/>
          </a:p>
          <a:p>
            <a:pPr marL="0" lvl="0" indent="0">
              <a:buNone/>
            </a:pPr>
            <a:r>
              <a:t>The case for a non-technical basis (the CSA2 position): the threat model includes legal compulsion under the supplier’s home-country law, which cannot be detected by inspection of the product. If country X can compel its manufacturers to add backdoors, a clean technical assessment today doesn’t rule out a dirty one tomorrow.</a:t>
            </a:r>
          </a:p>
          <a:p>
            <a:pPr marL="0" lvl="0" indent="0">
              <a:buNone/>
            </a:pPr>
            <a:endParaRPr/>
          </a:p>
          <a:p>
            <a:pPr marL="0" lvl="0" indent="0">
              <a:buNone/>
            </a:pPr>
            <a:r>
              <a:t>Discussion: which framing should prevail? Note that CSA2 is transparent about choosing the second framing — it is openly a geopolitical tool — which may be its biggest legitimacy strength (honest about what it is) and biggest legitimacy weakness (vulnerable to WTO challenge).</a:t>
            </a:r>
          </a:p>
        </p:txBody>
      </p:sp>
      <p:sp>
        <p:nvSpPr>
          <p:cNvPr id="4" name="Slide Number Placeholder 3"/>
          <p:cNvSpPr>
            <a:spLocks noGrp="1"/>
          </p:cNvSpPr>
          <p:nvPr>
            <p:ph type="sldNum" sz="quarter" idx="10"/>
          </p:nvPr>
        </p:nvSpPr>
        <p:spPr/>
        <p:txBody>
          <a:bodyPr/>
          <a:lstStyle/>
          <a:p>
            <a:fld id="{18BDFEC3-8487-43E8-A154-7C12CBC1FFF2}" type="slidenum">
              <a:rPr lang="en-US"/>
              <a:t>69</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Reference: FCC CSRIC III WG7 Report, March 2013.</a:t>
            </a:r>
          </a:p>
          <a:p>
            <a:pPr marL="0" lvl="0" indent="0">
              <a:buNone/>
            </a:pPr>
            <a:endParaRPr/>
          </a:p>
          <a:p>
            <a:pPr marL="0" lvl="0" indent="0">
              <a:buNone/>
            </a:pPr>
            <a:r>
              <a:t>The FCC example is instructive: the original Anti-Bot Code of Conduct was drafted as mandatory. It was watered down to voluntary after industry pushback — ISPs argued that involuntarily disconnecting customers was politically and legally difficult, and the code became a set of suggestions no one tracks. This is the American version of industry regulatory capture.</a:t>
            </a:r>
          </a:p>
          <a:p>
            <a:pPr marL="0" lvl="0" indent="0">
              <a:buNone/>
            </a:pPr>
            <a:endParaRPr/>
          </a:p>
          <a:p>
            <a:pPr marL="0" lvl="0" indent="0">
              <a:buNone/>
            </a:pPr>
            <a:r>
              <a:t>The EU dynamic is different but similar forces are at work. The CRA already yielded to OSS community pressure. CSA2 faces similar industry objections, plus geopolitical pushback from China. Whether the final form survives intact or gets carved up by exceptions is an open question.</a:t>
            </a:r>
          </a:p>
          <a:p>
            <a:pPr marL="0" lvl="0" indent="0">
              <a:buNone/>
            </a:pPr>
            <a:endParaRPr/>
          </a:p>
          <a:p>
            <a:pPr marL="0" lvl="0" indent="0">
              <a:buNone/>
            </a:pPr>
            <a:r>
              <a:t>Prediction: CRA will pass substantially intact but with slow, uneven enforcement concentrated in a few jurisdictions — much like GDPR. CSA2 will narrow significantly during the legislative process but retain its high-risk supplier core for strategically important categories.</a:t>
            </a:r>
          </a:p>
        </p:txBody>
      </p:sp>
      <p:sp>
        <p:nvSpPr>
          <p:cNvPr id="4" name="Slide Number Placeholder 3"/>
          <p:cNvSpPr>
            <a:spLocks noGrp="1"/>
          </p:cNvSpPr>
          <p:nvPr>
            <p:ph type="sldNum" sz="quarter" idx="10"/>
          </p:nvPr>
        </p:nvSpPr>
        <p:spPr/>
        <p:txBody>
          <a:bodyPr/>
          <a:lstStyle/>
          <a:p>
            <a:fld id="{18BDFEC3-8487-43E8-A154-7C12CBC1FFF2}" type="slidenum">
              <a:rPr lang="en-US"/>
              <a:t>70</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US has deliberately taken a lighter-touch approach. The Cyber Trust Mark is a voluntary labeling program for IoT devices that meet NIST criteria, modeled loosely on Energy Star. CIRCIA covers only critical infrastructure. There is no US equivalent to the CRA.</a:t>
            </a:r>
          </a:p>
          <a:p>
            <a:pPr marL="0" lvl="0" indent="0">
              <a:buNone/>
            </a:pPr>
            <a:endParaRPr/>
          </a:p>
          <a:p>
            <a:pPr marL="0" lvl="0" indent="0">
              <a:buNone/>
            </a:pPr>
            <a:r>
              <a:t>The transatlantic divergence is real and consequential. European products will have mandatory security baselines by 2027; US products will not. Firms selling in both markets will meet the EU bar, which effectively sets a global baseline through the Brussels Effect.</a:t>
            </a:r>
          </a:p>
          <a:p>
            <a:pPr marL="0" lvl="0" indent="0">
              <a:buNone/>
            </a:pPr>
            <a:endParaRPr/>
          </a:p>
          <a:p>
            <a:pPr marL="0" lvl="0" indent="0">
              <a:buNone/>
            </a:pPr>
            <a:r>
              <a:t>Whether EU regulation “outperforms” US enforcement depends on what you measure. Behavior change, yes (per DCMS). Breach frequency, unclear. Innovation and market entry, probably worse. Compliance costs, definitely higher.</a:t>
            </a:r>
          </a:p>
          <a:p>
            <a:pPr marL="0" lvl="0" indent="0">
              <a:buNone/>
            </a:pPr>
            <a:endParaRPr/>
          </a:p>
          <a:p>
            <a:pPr marL="0" lvl="0" indent="0">
              <a:buNone/>
            </a:pPr>
            <a:r>
              <a:t>This is another good research prompt for students interested in policy.</a:t>
            </a:r>
          </a:p>
        </p:txBody>
      </p:sp>
      <p:sp>
        <p:nvSpPr>
          <p:cNvPr id="4" name="Slide Number Placeholder 3"/>
          <p:cNvSpPr>
            <a:spLocks noGrp="1"/>
          </p:cNvSpPr>
          <p:nvPr>
            <p:ph type="sldNum" sz="quarter" idx="10"/>
          </p:nvPr>
        </p:nvSpPr>
        <p:spPr/>
        <p:txBody>
          <a:bodyPr/>
          <a:lstStyle/>
          <a:p>
            <a:fld id="{18BDFEC3-8487-43E8-A154-7C12CBC1FFF2}" type="slidenum">
              <a:rPr lang="en-US"/>
              <a:t>71</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Thaw’s “Efficacy of Cybersecurity Regulation” (Ga. St. U. L. Rev. 2014) is the deeper empirical treatment behind the Enlightened Capture result we just saw. Worth unpacking because it makes specific predictions we can now evaluate twelve years later.</a:t>
            </a:r>
          </a:p>
          <a:p>
            <a:pPr marL="0" lvl="0" indent="0">
              <a:buNone/>
            </a:pPr>
            <a:endParaRPr dirty="0"/>
          </a:p>
          <a:p>
            <a:pPr marL="0" lvl="0" indent="0">
              <a:buNone/>
            </a:pPr>
            <a:r>
              <a:rPr dirty="0"/>
              <a:t>His classification: </a:t>
            </a:r>
            <a:endParaRPr lang="en-US" dirty="0"/>
          </a:p>
          <a:p>
            <a:pPr marL="0" lvl="0" indent="0">
              <a:buNone/>
            </a:pPr>
            <a:r>
              <a:rPr dirty="0"/>
              <a:t>- </a:t>
            </a:r>
            <a:r>
              <a:rPr b="1" dirty="0"/>
              <a:t>Directive regulation</a:t>
            </a:r>
            <a:r>
              <a:rPr dirty="0"/>
              <a:t>: state breach notification laws (SBNs) specify exactly what must happen (notify within X days unless data was encrypted). The encryption safe harbor effectively </a:t>
            </a:r>
            <a:r>
              <a:rPr i="1" dirty="0"/>
              <a:t>mandates</a:t>
            </a:r>
            <a:r>
              <a:rPr dirty="0"/>
              <a:t> encryption without any industry rulemaking input — Thaw calls this “disclosure-based regulation that de facto achieves directive regulation.” </a:t>
            </a:r>
            <a:endParaRPr lang="en-US" dirty="0"/>
          </a:p>
          <a:p>
            <a:pPr marL="0" lvl="0" indent="0">
              <a:buNone/>
            </a:pPr>
            <a:r>
              <a:rPr dirty="0"/>
              <a:t>- </a:t>
            </a:r>
            <a:r>
              <a:rPr b="1" dirty="0"/>
              <a:t>Management-Based Regulatory Delegation (MBRD)</a:t>
            </a:r>
            <a:r>
              <a:rPr dirty="0"/>
              <a:t>: HIPAA Security Rule, GLBA Safeguards, and FTC Section 5 enforcement. Regulators establish general goals; regulated entities develop individualized compliance plans with regulator input. The rulemaking process deliberately incorporates industry expertise.</a:t>
            </a:r>
          </a:p>
          <a:p>
            <a:pPr marL="0" lvl="0" indent="0">
              <a:buNone/>
            </a:pPr>
            <a:endParaRPr dirty="0"/>
          </a:p>
          <a:p>
            <a:pPr marL="0" lvl="0" indent="0">
              <a:buNone/>
            </a:pPr>
            <a:r>
              <a:rPr dirty="0"/>
              <a:t>His quantitative study of breach incidence (2000–2010) found: </a:t>
            </a:r>
            <a:endParaRPr lang="en-US" dirty="0"/>
          </a:p>
          <a:p>
            <a:pPr marL="0" lvl="0" indent="0">
              <a:buNone/>
            </a:pPr>
            <a:r>
              <a:rPr dirty="0"/>
              <a:t>1. MBRD-regulated industries prevented breaches better than directive-only industries </a:t>
            </a:r>
            <a:endParaRPr lang="en-US" dirty="0"/>
          </a:p>
          <a:p>
            <a:pPr marL="0" lvl="0" indent="0">
              <a:buNone/>
            </a:pPr>
            <a:r>
              <a:rPr dirty="0"/>
              <a:t>2. Directive alone had a perverse effect: “decreased reliance on technical professionals” — orgs did the minimum required (encrypt, get safe harbor) rather than maintaining real security programs. He calls this “locking the vault door and leaving the back window open.” </a:t>
            </a:r>
            <a:endParaRPr lang="en-US" dirty="0"/>
          </a:p>
          <a:p>
            <a:pPr marL="0" lvl="0" indent="0">
              <a:buNone/>
            </a:pPr>
            <a:r>
              <a:rPr dirty="0"/>
              <a:t>3. A blend of both performs best — directive rules create a floor, MBRD develops the expertise and adaptive capacity</a:t>
            </a:r>
          </a:p>
          <a:p>
            <a:pPr marL="0" lvl="0" indent="0">
              <a:buNone/>
            </a:pPr>
            <a:endParaRPr dirty="0"/>
          </a:p>
          <a:p>
            <a:pPr marL="0" lvl="0" indent="0">
              <a:buNone/>
            </a:pPr>
            <a:r>
              <a:rPr dirty="0"/>
              <a:t>His practitioner interviews with CISOs reinforced the quantitative findings: CISOs described HIPAA/GLBA compliance as engaging with technical complexity; they described SBN compliance as a narrow checkbox.</a:t>
            </a:r>
          </a:p>
          <a:p>
            <a:pPr marL="0" lvl="0" indent="0">
              <a:buNone/>
            </a:pPr>
            <a:endParaRPr dirty="0"/>
          </a:p>
          <a:p>
            <a:pPr marL="0" lvl="0" indent="0">
              <a:buNone/>
            </a:pPr>
            <a:r>
              <a:rPr dirty="0"/>
              <a:t>This is a testable framework. Twelve years later, how has it held up?</a:t>
            </a:r>
          </a:p>
        </p:txBody>
      </p:sp>
      <p:sp>
        <p:nvSpPr>
          <p:cNvPr id="4" name="Slide Number Placeholder 3"/>
          <p:cNvSpPr>
            <a:spLocks noGrp="1"/>
          </p:cNvSpPr>
          <p:nvPr>
            <p:ph type="sldNum" sz="quarter" idx="10"/>
          </p:nvPr>
        </p:nvSpPr>
        <p:spPr/>
        <p:txBody>
          <a:bodyPr/>
          <a:lstStyle/>
          <a:p>
            <a:fld id="{18BDFEC3-8487-43E8-A154-7C12CBC1FFF2}" type="slidenum">
              <a:rPr lang="en-US"/>
              <a:t>72</a:t>
            </a:fld>
            <a:endParaRPr lang="en-US"/>
          </a:p>
        </p:txBody>
      </p:sp>
    </p:spTree>
    <p:extLst>
      <p:ext uri="{BB962C8B-B14F-4D97-AF65-F5344CB8AC3E}">
        <p14:creationId xmlns:p14="http://schemas.microsoft.com/office/powerpoint/2010/main" val="42306604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Take each in turn.</a:t>
            </a:r>
          </a:p>
          <a:p>
            <a:pPr marL="0" lvl="0" indent="0">
              <a:buNone/>
            </a:pPr>
            <a:endParaRPr/>
          </a:p>
          <a:p>
            <a:pPr marL="0" lvl="0" indent="0">
              <a:buNone/>
            </a:pPr>
            <a:r>
              <a:rPr b="1"/>
              <a:t>LabMD</a:t>
            </a:r>
            <a:r>
              <a:t> directly vindicates Thaw’s Section IV.C argument (“Unreasonable Deficiencies in ‘Reasonableness’”). He predicted that vague “reasonable security” mandates would impede compliance and enforcement. The 11th Circuit agreed, in a different form: it held the FTC’s order unenforceable for vagueness. LabMD is the case law confirmation of Thaw’s empirical claim.</a:t>
            </a:r>
          </a:p>
          <a:p>
            <a:pPr marL="0" lvl="0" indent="0">
              <a:buNone/>
            </a:pPr>
            <a:endParaRPr/>
          </a:p>
          <a:p>
            <a:pPr marL="0" lvl="0" indent="0">
              <a:buNone/>
            </a:pPr>
            <a:r>
              <a:rPr b="1"/>
              <a:t>GLBA 2023</a:t>
            </a:r>
            <a:r>
              <a:t> is interesting because it’s exactly the blend Thaw recommended. The underlying MBRD structure — a designated Qualified Individual, a written security program, an individualized risk assessment — is preserved. The revision adds specific directive mandates (MFA, encryption in transit and at rest, pen testing) </a:t>
            </a:r>
            <a:r>
              <a:rPr i="1"/>
              <a:t>on top of</a:t>
            </a:r>
            <a:r>
              <a:t> MBRD. The result: regulators set a directive floor that’s concrete enough to be enforceable, while preserving the adaptive MBRD structure that encourages ongoing expertise. Whether it’s working in practice is early to say; effective June 2023 with staggered compliance.</a:t>
            </a:r>
          </a:p>
          <a:p>
            <a:pPr marL="0" lvl="0" indent="0">
              <a:buNone/>
            </a:pPr>
            <a:endParaRPr/>
          </a:p>
          <a:p>
            <a:pPr marL="0" lvl="0" indent="0">
              <a:buNone/>
            </a:pPr>
            <a:r>
              <a:rPr b="1"/>
              <a:t>NIST CSF</a:t>
            </a:r>
            <a:r>
              <a:t> is MBRD writ large: voluntary, industry-co-developed, built on risk management principles, explicitly designed to be tailored by each organization. Its adoption by federal agencies (post EO 14028, 2021) and its widespread use in procurement as a de facto standard suggest MBRD has institutional momentum.</a:t>
            </a:r>
          </a:p>
        </p:txBody>
      </p:sp>
      <p:sp>
        <p:nvSpPr>
          <p:cNvPr id="4" name="Slide Number Placeholder 3"/>
          <p:cNvSpPr>
            <a:spLocks noGrp="1"/>
          </p:cNvSpPr>
          <p:nvPr>
            <p:ph type="sldNum" sz="quarter" idx="10"/>
          </p:nvPr>
        </p:nvSpPr>
        <p:spPr/>
        <p:txBody>
          <a:bodyPr/>
          <a:lstStyle/>
          <a:p>
            <a:fld id="{18BDFEC3-8487-43E8-A154-7C12CBC1FFF2}" type="slidenum">
              <a:rPr lang="en-US"/>
              <a:t>73</a:t>
            </a:fld>
            <a:endParaRPr lang="en-US"/>
          </a:p>
        </p:txBody>
      </p:sp>
    </p:spTree>
    <p:extLst>
      <p:ext uri="{BB962C8B-B14F-4D97-AF65-F5344CB8AC3E}">
        <p14:creationId xmlns:p14="http://schemas.microsoft.com/office/powerpoint/2010/main" val="10728622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Where Thaw’s framework is strained or doesn’t fully apply in 2026:</a:t>
            </a:r>
          </a:p>
          <a:p>
            <a:pPr marL="0" lvl="0" indent="0">
              <a:buNone/>
            </a:pPr>
            <a:endParaRPr dirty="0"/>
          </a:p>
          <a:p>
            <a:pPr marL="0" lvl="0" indent="0">
              <a:buNone/>
            </a:pPr>
            <a:r>
              <a:rPr b="1" dirty="0"/>
              <a:t>Horizontal regulation</a:t>
            </a:r>
            <a:r>
              <a:rPr dirty="0"/>
              <a:t>: Thaw analyzed US sector-specific regimes. GDPR (2018) and CRA (2024) are bets on the opposite — economy-wide regulation with limited industry-delegation in the rulemaking process. His framework would predict this underperforms pure MBRD, and the GDPR evidence we reviewed is consistent with that: real behavioral improvements (DCMS), but also cookie-consent theater, WHOIS harms, and disproportionate SME burdens. CRA is the larger bet, not yet testable. Thaw’s framework pushes against horizontal regulation without being decisive — it’s possible the EU has found a new model (harmonized standards developed by CEN/CENELEC with industry input are a kind of MBRD), but we won’t know until the CRA standards settle.</a:t>
            </a:r>
          </a:p>
          <a:p>
            <a:pPr marL="0" lvl="0" indent="0">
              <a:buNone/>
            </a:pPr>
            <a:endParaRPr dirty="0"/>
          </a:p>
          <a:p>
            <a:pPr marL="0" lvl="0" indent="0">
              <a:buNone/>
            </a:pPr>
            <a:r>
              <a:rPr b="1" dirty="0"/>
              <a:t>Disclosure regulation</a:t>
            </a:r>
            <a:r>
              <a:rPr dirty="0"/>
              <a:t> has emerged as a distinct category Thaw didn’t fully separate. He treated state SBNs as “directive regulation dressed as disclosure.” But SEC 2023 cyber disclosure rules are genuinely information-forcing for </a:t>
            </a:r>
            <a:r>
              <a:rPr i="1" dirty="0"/>
              <a:t>investors</a:t>
            </a:r>
            <a:r>
              <a:rPr dirty="0"/>
              <a:t>, not consumers; CIRCIA is for </a:t>
            </a:r>
            <a:r>
              <a:rPr i="1" dirty="0"/>
              <a:t>government situational awareness</a:t>
            </a:r>
            <a:r>
              <a:rPr dirty="0"/>
              <a:t>. These don’t have the safe-harbor back-door that made SBNs de facto directive. Whether they achieve their own goals (Romanosky vs. Greenwood-Vaaler debate) is an open question — but they’re a new regulatory category that sits outside Thaw’s binary.</a:t>
            </a:r>
          </a:p>
          <a:p>
            <a:pPr marL="0" lvl="0" indent="0">
              <a:buNone/>
            </a:pPr>
            <a:endParaRPr dirty="0"/>
          </a:p>
          <a:p>
            <a:pPr marL="0" lvl="0" indent="0">
              <a:buNone/>
            </a:pPr>
            <a:r>
              <a:rPr b="1" dirty="0"/>
              <a:t>Personal liability</a:t>
            </a:r>
            <a:r>
              <a:rPr dirty="0"/>
              <a:t> is entirely new terrain. </a:t>
            </a:r>
            <a:r>
              <a:rPr dirty="0" err="1"/>
              <a:t>Drizly’s</a:t>
            </a:r>
            <a:r>
              <a:rPr dirty="0"/>
              <a:t> CEO consent order, </a:t>
            </a:r>
            <a:r>
              <a:rPr dirty="0" err="1"/>
              <a:t>CafePress’s</a:t>
            </a:r>
            <a:r>
              <a:rPr dirty="0"/>
              <a:t> CEO liability, SEC v. Brown — these target individuals, not entities, and create incentive structures Thaw’s 2014 framework doesn’t speak to. One hypothesis worth noting: personal liability may push CISOs </a:t>
            </a:r>
            <a:r>
              <a:rPr i="1" dirty="0"/>
              <a:t>toward</a:t>
            </a:r>
            <a:r>
              <a:rPr dirty="0"/>
              <a:t> box-ticking rather than MBRD-style genuine engagement, because they want defensible documentation they can show a court. That would be perverse relative to Thaw’s ideal.</a:t>
            </a:r>
          </a:p>
          <a:p>
            <a:pPr marL="0" lvl="0" indent="0">
              <a:buNone/>
            </a:pPr>
            <a:endParaRPr dirty="0"/>
          </a:p>
          <a:p>
            <a:pPr marL="0" lvl="0" indent="0">
              <a:buNone/>
            </a:pPr>
            <a:r>
              <a:rPr dirty="0"/>
              <a:t>Discussion prompt: if Thaw were writing this paper today, what would his ideal cybersecurity regulation look like given the 2026 landscape? My guess: MBRD structure + directive floor + genuine disclosure + CSRB-style institutional learning — but NOT personal executive liability, which may undermine the MBRD dynamic.</a:t>
            </a:r>
          </a:p>
        </p:txBody>
      </p:sp>
      <p:sp>
        <p:nvSpPr>
          <p:cNvPr id="4" name="Slide Number Placeholder 3"/>
          <p:cNvSpPr>
            <a:spLocks noGrp="1"/>
          </p:cNvSpPr>
          <p:nvPr>
            <p:ph type="sldNum" sz="quarter" idx="10"/>
          </p:nvPr>
        </p:nvSpPr>
        <p:spPr/>
        <p:txBody>
          <a:bodyPr/>
          <a:lstStyle/>
          <a:p>
            <a:fld id="{18BDFEC3-8487-43E8-A154-7C12CBC1FFF2}" type="slidenum">
              <a:rPr lang="en-US"/>
              <a:t>74</a:t>
            </a:fld>
            <a:endParaRPr lang="en-US"/>
          </a:p>
        </p:txBody>
      </p:sp>
    </p:spTree>
    <p:extLst>
      <p:ext uri="{BB962C8B-B14F-4D97-AF65-F5344CB8AC3E}">
        <p14:creationId xmlns:p14="http://schemas.microsoft.com/office/powerpoint/2010/main" val="2561813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8DA78-F1BA-B6F8-6A3B-EFEE38657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4E31C-974A-51E9-2B31-D609A90E69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8F7E49-50A6-AC08-5482-3F209D2180EB}"/>
              </a:ext>
            </a:extLst>
          </p:cNvPr>
          <p:cNvSpPr>
            <a:spLocks noGrp="1"/>
          </p:cNvSpPr>
          <p:nvPr>
            <p:ph type="body" idx="1"/>
          </p:nvPr>
        </p:nvSpPr>
        <p:spPr/>
        <p:txBody>
          <a:bodyPr/>
          <a:lstStyle/>
          <a:p>
            <a:pPr marL="0" lvl="0" indent="0">
              <a:buNone/>
            </a:pPr>
            <a:endParaRPr dirty="0"/>
          </a:p>
        </p:txBody>
      </p:sp>
      <p:sp>
        <p:nvSpPr>
          <p:cNvPr id="4" name="Slide Number Placeholder 3">
            <a:extLst>
              <a:ext uri="{FF2B5EF4-FFF2-40B4-BE49-F238E27FC236}">
                <a16:creationId xmlns:a16="http://schemas.microsoft.com/office/drawing/2014/main" id="{7E4F059F-1962-F087-F737-6DEC425000A0}"/>
              </a:ext>
            </a:extLst>
          </p:cNvPr>
          <p:cNvSpPr>
            <a:spLocks noGrp="1"/>
          </p:cNvSpPr>
          <p:nvPr>
            <p:ph type="sldNum" sz="quarter" idx="10"/>
          </p:nvPr>
        </p:nvSpPr>
        <p:spPr/>
        <p:txBody>
          <a:bodyPr/>
          <a:lstStyle/>
          <a:p>
            <a:fld id="{18BDFEC3-8487-43E8-A154-7C12CBC1FFF2}" type="slidenum">
              <a:rPr lang="en-US"/>
              <a:t>9</a:t>
            </a:fld>
            <a:endParaRPr lang="en-US"/>
          </a:p>
        </p:txBody>
      </p:sp>
    </p:spTree>
    <p:extLst>
      <p:ext uri="{BB962C8B-B14F-4D97-AF65-F5344CB8AC3E}">
        <p14:creationId xmlns:p14="http://schemas.microsoft.com/office/powerpoint/2010/main" val="13751601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Romanosky, Telang &amp; </a:t>
            </a:r>
            <a:r>
              <a:rPr dirty="0" err="1"/>
              <a:t>Acquisti</a:t>
            </a:r>
            <a:r>
              <a:rPr dirty="0"/>
              <a:t> (JPAM 2011): used state-level variation in adoption of breach notification laws to estimate their effect on identity theft. Found a ~6.1% reduction. Methodologically rigorous panel data analysis.</a:t>
            </a:r>
          </a:p>
          <a:p>
            <a:pPr marL="0" lvl="0" indent="0">
              <a:buNone/>
            </a:pPr>
            <a:endParaRPr dirty="0"/>
          </a:p>
          <a:p>
            <a:pPr marL="0" lvl="0" indent="0">
              <a:buNone/>
            </a:pPr>
            <a:r>
              <a:rPr dirty="0"/>
              <a:t>Greenwood &amp; Vaaler (Rev. Law &amp; Econ. 2023): broader dataset, difference-in-differences across all 50 states, longer panel. Finds precisely estimated null effects on firm-level breach outcomes.</a:t>
            </a:r>
          </a:p>
          <a:p>
            <a:pPr marL="0" lvl="0" indent="0">
              <a:buNone/>
            </a:pPr>
            <a:endParaRPr dirty="0"/>
          </a:p>
          <a:p>
            <a:pPr marL="0" lvl="0" indent="0">
              <a:buNone/>
            </a:pPr>
            <a:r>
              <a:rPr dirty="0"/>
              <a:t>The discrepancy is about what’s being measured (identity theft vs. firm breaches) and the panel (shorter early-period vs. longer later-period). Both defensible; neither wrong.</a:t>
            </a:r>
          </a:p>
        </p:txBody>
      </p:sp>
      <p:sp>
        <p:nvSpPr>
          <p:cNvPr id="4" name="Slide Number Placeholder 3"/>
          <p:cNvSpPr>
            <a:spLocks noGrp="1"/>
          </p:cNvSpPr>
          <p:nvPr>
            <p:ph type="sldNum" sz="quarter" idx="10"/>
          </p:nvPr>
        </p:nvSpPr>
        <p:spPr/>
        <p:txBody>
          <a:bodyPr/>
          <a:lstStyle/>
          <a:p>
            <a:fld id="{18BDFEC3-8487-43E8-A154-7C12CBC1FFF2}" type="slidenum">
              <a:rPr lang="en-US"/>
              <a:t>76</a:t>
            </a:fld>
            <a:endParaRPr lang="en-US"/>
          </a:p>
        </p:txBody>
      </p:sp>
    </p:spTree>
    <p:extLst>
      <p:ext uri="{BB962C8B-B14F-4D97-AF65-F5344CB8AC3E}">
        <p14:creationId xmlns:p14="http://schemas.microsoft.com/office/powerpoint/2010/main" val="42893091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err="1"/>
              <a:t>Sedenberg</a:t>
            </a:r>
            <a:r>
              <a:rPr dirty="0"/>
              <a:t> &amp; Mulligan is the strongest academic development of the public-health analogy. Their four principles are explicitly borrowed from the </a:t>
            </a:r>
            <a:r>
              <a:rPr b="1" dirty="0"/>
              <a:t>public health information-sharing regime</a:t>
            </a:r>
            <a:r>
              <a:rPr dirty="0"/>
              <a:t>: governance by subject-matter experts rather than general-purpose regulators; minimization of collected data to what’s needed for the analytic purpose; de-identification of reports; and legal limitations on how collected data can be used beyond the analytic purpose.</a:t>
            </a:r>
          </a:p>
          <a:p>
            <a:pPr marL="0" lvl="0" indent="0">
              <a:buNone/>
            </a:pPr>
            <a:endParaRPr dirty="0"/>
          </a:p>
          <a:p>
            <a:pPr marL="0" lvl="0" indent="0">
              <a:buNone/>
            </a:pPr>
            <a:r>
              <a:rPr dirty="0"/>
              <a:t>This is what a well-designed cyber incident reporting regime would look like. </a:t>
            </a:r>
            <a:r>
              <a:rPr b="1" dirty="0"/>
              <a:t>None of the current regimes (CIRCIA, SEC, CRA, NIS2) fully implement these principles</a:t>
            </a:r>
            <a:r>
              <a:rPr dirty="0"/>
              <a:t>. CIRCIA is the closest but falls short on anonymity and use limitations.</a:t>
            </a:r>
          </a:p>
          <a:p>
            <a:pPr marL="0" lvl="0" indent="0">
              <a:buNone/>
            </a:pPr>
            <a:endParaRPr dirty="0"/>
          </a:p>
          <a:p>
            <a:pPr marL="0" lvl="0" indent="0">
              <a:buNone/>
            </a:pPr>
            <a:r>
              <a:rPr dirty="0"/>
              <a:t>Reference: </a:t>
            </a:r>
            <a:r>
              <a:rPr dirty="0" err="1"/>
              <a:t>Sedenberg</a:t>
            </a:r>
            <a:r>
              <a:rPr dirty="0"/>
              <a:t> &amp; Mulligan, “Public Health as a Model for Cybersecurity Information Sharing,” Berkeley Tech. L.J. 30:3 (2016).</a:t>
            </a:r>
          </a:p>
        </p:txBody>
      </p:sp>
      <p:sp>
        <p:nvSpPr>
          <p:cNvPr id="4" name="Slide Number Placeholder 3"/>
          <p:cNvSpPr>
            <a:spLocks noGrp="1"/>
          </p:cNvSpPr>
          <p:nvPr>
            <p:ph type="sldNum" sz="quarter" idx="10"/>
          </p:nvPr>
        </p:nvSpPr>
        <p:spPr/>
        <p:txBody>
          <a:bodyPr/>
          <a:lstStyle/>
          <a:p>
            <a:fld id="{18BDFEC3-8487-43E8-A154-7C12CBC1FFF2}" type="slidenum">
              <a:rPr lang="en-US"/>
              <a:t>77</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CSRB is the closest US analog to an aviation-model institutional learning body for cybersecurity. It was created by executive order under the Biden administration and operated from 2021 to early 2025. In that period it produced two major reports:</a:t>
            </a:r>
          </a:p>
          <a:p>
            <a:pPr marL="0" lvl="0" indent="0">
              <a:buNone/>
            </a:pPr>
            <a:endParaRPr dirty="0"/>
          </a:p>
          <a:p>
            <a:pPr marL="342900" lvl="0" indent="-342900">
              <a:buAutoNum type="arabicPeriod"/>
            </a:pPr>
            <a:r>
              <a:rPr dirty="0"/>
              <a:t>Lapsus$ (2023): The group of young attackers (mostly teenagers) that breached Microsoft, NVIDIA, Uber, and Rockstar Games. The CSRB report was notable for clearly naming inadequate MFA, SMS-based authentication, and social engineering as industry-wide systemic failures.</a:t>
            </a:r>
          </a:p>
          <a:p>
            <a:pPr marL="342900" lvl="0" indent="-342900">
              <a:buAutoNum type="arabicPeriod"/>
            </a:pPr>
            <a:r>
              <a:rPr dirty="0"/>
              <a:t>Microsoft Exchange / Storm-0558 (2024): Chinese state-sponsored intrusion that used forged Microsoft authentication tokens. The report was critical of Microsoft’s security culture and disclosure behavior.</a:t>
            </a:r>
          </a:p>
          <a:p>
            <a:pPr marL="0" lvl="0" indent="0">
              <a:buNone/>
            </a:pPr>
            <a:endParaRPr dirty="0"/>
          </a:p>
          <a:p>
            <a:pPr marL="0" lvl="0" indent="0">
              <a:buNone/>
            </a:pPr>
            <a:r>
              <a:rPr dirty="0"/>
              <a:t>The reports are public and worth reading — they are the closest thing to NTSB-style post-incident analysis that US cybersecurity has produced.</a:t>
            </a:r>
          </a:p>
          <a:p>
            <a:pPr marL="0" lvl="0" indent="0">
              <a:buNone/>
            </a:pPr>
            <a:endParaRPr dirty="0"/>
          </a:p>
          <a:p>
            <a:pPr marL="0" lvl="0" indent="0">
              <a:buNone/>
            </a:pPr>
            <a:r>
              <a:rPr dirty="0"/>
              <a:t>Reference: https://</a:t>
            </a:r>
            <a:r>
              <a:rPr dirty="0" err="1"/>
              <a:t>www.cisa.gov</a:t>
            </a:r>
            <a:r>
              <a:rPr dirty="0"/>
              <a:t>/resources-tools/groups/cyber-safety-review-board-</a:t>
            </a:r>
            <a:r>
              <a:rPr dirty="0" err="1"/>
              <a:t>csrb</a:t>
            </a:r>
            <a:endParaRPr dirty="0"/>
          </a:p>
        </p:txBody>
      </p:sp>
      <p:sp>
        <p:nvSpPr>
          <p:cNvPr id="4" name="Slide Number Placeholder 3"/>
          <p:cNvSpPr>
            <a:spLocks noGrp="1"/>
          </p:cNvSpPr>
          <p:nvPr>
            <p:ph type="sldNum" sz="quarter" idx="10"/>
          </p:nvPr>
        </p:nvSpPr>
        <p:spPr/>
        <p:txBody>
          <a:bodyPr/>
          <a:lstStyle/>
          <a:p>
            <a:fld id="{18BDFEC3-8487-43E8-A154-7C12CBC1FFF2}" type="slidenum">
              <a:rPr lang="en-US"/>
              <a:t>78</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79</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F7BB3-00FD-6217-33B0-D903772DC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D87F37-B70D-A8CB-CCE9-0BB44C9CA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29E7F5-5CF3-3DD8-3685-27D5127A1588}"/>
              </a:ext>
            </a:extLst>
          </p:cNvPr>
          <p:cNvSpPr>
            <a:spLocks noGrp="1"/>
          </p:cNvSpPr>
          <p:nvPr>
            <p:ph type="body" idx="1"/>
          </p:nvPr>
        </p:nvSpPr>
        <p:spPr/>
        <p:txBody>
          <a:bodyPr/>
          <a:lstStyle/>
          <a:p>
            <a:pPr marL="0" lvl="0" indent="0">
              <a:buNone/>
            </a:pPr>
            <a:r>
              <a:rPr dirty="0"/>
              <a:t>This is the immediate situation as of April 2026. The CSRB has been dormant for over a year. Its most consequential investigation — Salt Typhoon, the Chinese campaign that compromised major US telecom providers — was halted.</a:t>
            </a:r>
          </a:p>
          <a:p>
            <a:pPr marL="0" lvl="0" indent="0">
              <a:buNone/>
            </a:pPr>
            <a:endParaRPr dirty="0"/>
          </a:p>
          <a:p>
            <a:pPr marL="0" lvl="0" indent="0">
              <a:buNone/>
            </a:pPr>
            <a:r>
              <a:rPr dirty="0"/>
              <a:t>The ACM US Technology Policy Committee (USTPC) has called for immediate reactivation and for Congress to give the board a permanent legislative foundation with subpoena authority. That hasn’t happened.</a:t>
            </a:r>
          </a:p>
          <a:p>
            <a:pPr marL="0" lvl="0" indent="0">
              <a:buNone/>
            </a:pPr>
            <a:endParaRPr dirty="0"/>
          </a:p>
          <a:p>
            <a:pPr marL="0" lvl="0" indent="0">
              <a:buNone/>
            </a:pPr>
            <a:r>
              <a:rPr dirty="0"/>
              <a:t>Reference: https://</a:t>
            </a:r>
            <a:r>
              <a:rPr dirty="0" err="1"/>
              <a:t>www.acm.org</a:t>
            </a:r>
            <a:r>
              <a:rPr dirty="0"/>
              <a:t>/public-policy/</a:t>
            </a:r>
            <a:r>
              <a:rPr dirty="0" err="1"/>
              <a:t>ustpc</a:t>
            </a:r>
            <a:r>
              <a:rPr dirty="0"/>
              <a:t>/</a:t>
            </a:r>
            <a:r>
              <a:rPr dirty="0" err="1"/>
              <a:t>policiesweb</a:t>
            </a:r>
            <a:r>
              <a:rPr dirty="0"/>
              <a:t>/csrb-2026</a:t>
            </a:r>
          </a:p>
          <a:p>
            <a:pPr marL="0" lvl="0" indent="0">
              <a:buNone/>
            </a:pPr>
            <a:endParaRPr dirty="0"/>
          </a:p>
          <a:p>
            <a:pPr marL="0" lvl="0" indent="0">
              <a:buNone/>
            </a:pPr>
            <a:r>
              <a:rPr dirty="0"/>
              <a:t>Practical implication for this class: the most recent major US telecom intrusion — arguably the most consequential cyber incident affecting US national security in years — will not produce a public NTSB-style report. Lessons from it exist only in classified channels.</a:t>
            </a:r>
          </a:p>
        </p:txBody>
      </p:sp>
      <p:sp>
        <p:nvSpPr>
          <p:cNvPr id="4" name="Slide Number Placeholder 3">
            <a:extLst>
              <a:ext uri="{FF2B5EF4-FFF2-40B4-BE49-F238E27FC236}">
                <a16:creationId xmlns:a16="http://schemas.microsoft.com/office/drawing/2014/main" id="{866C6913-6D39-0B49-6326-4A24366B1269}"/>
              </a:ext>
            </a:extLst>
          </p:cNvPr>
          <p:cNvSpPr>
            <a:spLocks noGrp="1"/>
          </p:cNvSpPr>
          <p:nvPr>
            <p:ph type="sldNum" sz="quarter" idx="10"/>
          </p:nvPr>
        </p:nvSpPr>
        <p:spPr/>
        <p:txBody>
          <a:bodyPr/>
          <a:lstStyle/>
          <a:p>
            <a:fld id="{18BDFEC3-8487-43E8-A154-7C12CBC1FFF2}" type="slidenum">
              <a:rPr lang="en-US"/>
              <a:t>80</a:t>
            </a:fld>
            <a:endParaRPr lang="en-US"/>
          </a:p>
        </p:txBody>
      </p:sp>
    </p:spTree>
    <p:extLst>
      <p:ext uri="{BB962C8B-B14F-4D97-AF65-F5344CB8AC3E}">
        <p14:creationId xmlns:p14="http://schemas.microsoft.com/office/powerpoint/2010/main" val="34668944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NTSB can compel testimony, compel document production, and its investigations are explicitly protected from use in litigation or criminal proceedings (49 USC §1154). This combination of power-to-compel plus non-punitive-use is what makes the aviation safety system actually extract the truth from incidents.</a:t>
            </a:r>
          </a:p>
          <a:p>
            <a:pPr marL="0" lvl="0" indent="0">
              <a:buNone/>
            </a:pPr>
            <a:endParaRPr/>
          </a:p>
          <a:p>
            <a:pPr marL="0" lvl="0" indent="0">
              <a:buNone/>
            </a:pPr>
            <a:r>
              <a:t>The CSRB had none of this. It was constituted under an executive order, not a statute; its authority rested on voluntary cooperation. Microsoft’s cooperation with the Storm-0558 investigation was cited as exceptional — because they were not required to participate at all. Other firms’ cooperation levels varied.</a:t>
            </a:r>
          </a:p>
          <a:p>
            <a:pPr marL="0" lvl="0" indent="0">
              <a:buNone/>
            </a:pPr>
            <a:endParaRPr/>
          </a:p>
          <a:p>
            <a:pPr marL="0" lvl="0" indent="0">
              <a:buNone/>
            </a:pPr>
            <a:r>
              <a:t>This is a structural design flaw that was baked in at creation. An advisory board with no compulsion power can produce useful reports when participants choose to cooperate, but it cannot systematically extract lessons from incidents whose subjects prefer silence.</a:t>
            </a:r>
          </a:p>
        </p:txBody>
      </p:sp>
      <p:sp>
        <p:nvSpPr>
          <p:cNvPr id="4" name="Slide Number Placeholder 3"/>
          <p:cNvSpPr>
            <a:spLocks noGrp="1"/>
          </p:cNvSpPr>
          <p:nvPr>
            <p:ph type="sldNum" sz="quarter" idx="10"/>
          </p:nvPr>
        </p:nvSpPr>
        <p:spPr/>
        <p:txBody>
          <a:bodyPr/>
          <a:lstStyle/>
          <a:p>
            <a:fld id="{18BDFEC3-8487-43E8-A154-7C12CBC1FFF2}" type="slidenum">
              <a:rPr lang="en-US"/>
              <a:t>81</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3DC94-F56B-8B0D-467D-BF26E8BD7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F3830-8358-6C7B-8CB0-4836B591FA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A45F1-352C-DDAE-A2AC-07D57F9CEC46}"/>
              </a:ext>
            </a:extLst>
          </p:cNvPr>
          <p:cNvSpPr>
            <a:spLocks noGrp="1"/>
          </p:cNvSpPr>
          <p:nvPr>
            <p:ph type="body" idx="1"/>
          </p:nvPr>
        </p:nvSpPr>
        <p:spPr/>
        <p:txBody>
          <a:bodyPr/>
          <a:lstStyle/>
          <a:p>
            <a:pPr marL="0" lvl="0" indent="0">
              <a:buNone/>
            </a:pPr>
            <a:r>
              <a:rPr dirty="0"/>
              <a:t>This is the authoritative policy paper on what a cyber NTSB would need. The workshop gathered 70+ experts from government, industry, and academia; the report identifies specific gaps in the CSRB design that prevent it from serving the function the NTSB serves in aviation.</a:t>
            </a:r>
          </a:p>
          <a:p>
            <a:pPr marL="0" lvl="0" indent="0">
              <a:buNone/>
            </a:pPr>
            <a:endParaRPr dirty="0"/>
          </a:p>
          <a:p>
            <a:pPr marL="0" lvl="0" indent="0">
              <a:buNone/>
            </a:pPr>
            <a:r>
              <a:rPr dirty="0"/>
              <a:t>The key findings: - The IT industry lacks independent investigation - Companies control incident narratives - Voluntary participation is insufficient - Aviation’s ASRS works because it’s non-punitive and anonymous, administered by NASA separately from the FAA, with legal protection against enforcement use</a:t>
            </a:r>
          </a:p>
          <a:p>
            <a:pPr marL="0" lvl="0" indent="0">
              <a:buNone/>
            </a:pPr>
            <a:endParaRPr dirty="0"/>
          </a:p>
          <a:p>
            <a:pPr marL="0" lvl="0" indent="0">
              <a:buNone/>
            </a:pPr>
            <a:r>
              <a:rPr dirty="0"/>
              <a:t>The CSRB as designed had none of these properties. The paper’s recommendation: statutory foundation, subpoena power, non-punitive reporting protections, and an anonymous near-miss channel. Implementing this would require Congress.</a:t>
            </a:r>
          </a:p>
          <a:p>
            <a:pPr marL="0" lvl="0" indent="0">
              <a:buNone/>
            </a:pPr>
            <a:endParaRPr dirty="0"/>
          </a:p>
          <a:p>
            <a:pPr marL="0" lvl="0" indent="0">
              <a:buNone/>
            </a:pPr>
            <a:r>
              <a:rPr dirty="0"/>
              <a:t>Reference: Knake, </a:t>
            </a:r>
            <a:r>
              <a:rPr dirty="0" err="1"/>
              <a:t>Shostack</a:t>
            </a:r>
            <a:r>
              <a:rPr dirty="0"/>
              <a:t> &amp; Wheeler, “Learning from Cyber Incidents: Adapting Aviation Safety Models to Cybersecurity,” Belfer Center 2021.</a:t>
            </a:r>
          </a:p>
        </p:txBody>
      </p:sp>
      <p:sp>
        <p:nvSpPr>
          <p:cNvPr id="4" name="Slide Number Placeholder 3">
            <a:extLst>
              <a:ext uri="{FF2B5EF4-FFF2-40B4-BE49-F238E27FC236}">
                <a16:creationId xmlns:a16="http://schemas.microsoft.com/office/drawing/2014/main" id="{D0AE4D96-E09A-E824-CB1A-9636E66B6F1F}"/>
              </a:ext>
            </a:extLst>
          </p:cNvPr>
          <p:cNvSpPr>
            <a:spLocks noGrp="1"/>
          </p:cNvSpPr>
          <p:nvPr>
            <p:ph type="sldNum" sz="quarter" idx="10"/>
          </p:nvPr>
        </p:nvSpPr>
        <p:spPr/>
        <p:txBody>
          <a:bodyPr/>
          <a:lstStyle/>
          <a:p>
            <a:fld id="{18BDFEC3-8487-43E8-A154-7C12CBC1FFF2}" type="slidenum">
              <a:rPr lang="en-US"/>
              <a:t>82</a:t>
            </a:fld>
            <a:endParaRPr lang="en-US"/>
          </a:p>
        </p:txBody>
      </p:sp>
    </p:spTree>
    <p:extLst>
      <p:ext uri="{BB962C8B-B14F-4D97-AF65-F5344CB8AC3E}">
        <p14:creationId xmlns:p14="http://schemas.microsoft.com/office/powerpoint/2010/main" val="10918080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key findings: </a:t>
            </a:r>
            <a:endParaRPr lang="en-US" dirty="0"/>
          </a:p>
          <a:p>
            <a:pPr marL="0" lvl="0" indent="0">
              <a:buNone/>
            </a:pPr>
            <a:r>
              <a:rPr dirty="0"/>
              <a:t>- The IT industry lacks independent investigation </a:t>
            </a:r>
            <a:endParaRPr lang="en-US" dirty="0"/>
          </a:p>
          <a:p>
            <a:pPr marL="0" lvl="0" indent="0">
              <a:buNone/>
            </a:pPr>
            <a:r>
              <a:rPr dirty="0"/>
              <a:t>- Companies control incident narratives - Voluntary participation is insufficient </a:t>
            </a:r>
            <a:endParaRPr lang="en-US" dirty="0"/>
          </a:p>
          <a:p>
            <a:pPr marL="0" lvl="0" indent="0">
              <a:buNone/>
            </a:pPr>
            <a:r>
              <a:rPr dirty="0"/>
              <a:t>- Aviation’s ASRS works because it’s non-punitive and anonymous, administered by NASA separately from the FAA, with legal protection against enforcement use</a:t>
            </a:r>
          </a:p>
          <a:p>
            <a:pPr marL="0" lvl="0" indent="0">
              <a:buNone/>
            </a:pPr>
            <a:endParaRPr dirty="0"/>
          </a:p>
          <a:p>
            <a:pPr marL="0" lvl="0" indent="0">
              <a:buNone/>
            </a:pPr>
            <a:r>
              <a:rPr dirty="0"/>
              <a:t>The CSRB as designed had none of these properties. The paper’s recommendation: statutory foundation, subpoena power, non-punitive reporting protections, and an anonymous near-miss channel. Implementing this would require Congress.</a:t>
            </a:r>
          </a:p>
          <a:p>
            <a:pPr marL="0" lvl="0" indent="0">
              <a:buNone/>
            </a:pPr>
            <a:endParaRPr dirty="0"/>
          </a:p>
          <a:p>
            <a:pPr marL="0" lvl="0" indent="0">
              <a:buNone/>
            </a:pPr>
            <a:r>
              <a:rPr dirty="0"/>
              <a:t>Reference: Knake, </a:t>
            </a:r>
            <a:r>
              <a:rPr dirty="0" err="1"/>
              <a:t>Shostack</a:t>
            </a:r>
            <a:r>
              <a:rPr dirty="0"/>
              <a:t> &amp; Wheeler, “Learning from Cyber Incidents: Adapting Aviation Safety Models to Cybersecurity,” Belfer Center 2021.</a:t>
            </a:r>
          </a:p>
        </p:txBody>
      </p:sp>
      <p:sp>
        <p:nvSpPr>
          <p:cNvPr id="4" name="Slide Number Placeholder 3"/>
          <p:cNvSpPr>
            <a:spLocks noGrp="1"/>
          </p:cNvSpPr>
          <p:nvPr>
            <p:ph type="sldNum" sz="quarter" idx="10"/>
          </p:nvPr>
        </p:nvSpPr>
        <p:spPr/>
        <p:txBody>
          <a:bodyPr/>
          <a:lstStyle/>
          <a:p>
            <a:fld id="{18BDFEC3-8487-43E8-A154-7C12CBC1FFF2}" type="slidenum">
              <a:rPr lang="en-US"/>
              <a:t>83</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If the NTSB model is about post-incident investigation, these two approaches are about what to do </a:t>
            </a:r>
            <a:r>
              <a:rPr i="1"/>
              <a:t>before</a:t>
            </a:r>
            <a:r>
              <a:t> and </a:t>
            </a:r>
            <a:r>
              <a:rPr i="1"/>
              <a:t>alongside</a:t>
            </a:r>
            <a:r>
              <a:t> incidents.</a:t>
            </a:r>
          </a:p>
          <a:p>
            <a:pPr marL="0" lvl="0" indent="0">
              <a:buNone/>
            </a:pPr>
            <a:endParaRPr/>
          </a:p>
          <a:p>
            <a:pPr marL="0" lvl="0" indent="0">
              <a:buNone/>
            </a:pPr>
            <a:r>
              <a:t>Security Chaos Engineering: actively test your system’s ability to tolerate failure. Shortridge &amp; Rinehart’s argument is that prevention-only thinking produces brittle systems; resilience thinking produces systems that degrade gracefully. This is the software engineering analog of the aviation safety culture argument from Lecture 1.</a:t>
            </a:r>
          </a:p>
          <a:p>
            <a:pPr marL="0" lvl="0" indent="0">
              <a:buNone/>
            </a:pPr>
            <a:endParaRPr/>
          </a:p>
          <a:p>
            <a:pPr marL="0" lvl="0" indent="0">
              <a:buNone/>
            </a:pPr>
            <a:r>
              <a:t>Cyber Public Health: borrow methods from public health epidemiology. Population-level surveillance (not individual incidents); harm-reduction interventions (which often differ from the intuitive answers); cross-sector coordination.</a:t>
            </a:r>
          </a:p>
          <a:p>
            <a:pPr marL="0" lvl="0" indent="0">
              <a:buNone/>
            </a:pPr>
            <a:endParaRPr/>
          </a:p>
          <a:p>
            <a:pPr marL="0" lvl="0" indent="0">
              <a:buNone/>
            </a:pPr>
            <a:r>
              <a:t>Both are pre-paradigmatic. Neither has the institutional backing of, say, the CDC or NTSB. But both suggest that the answer to “compliance is theater” is not more prescription — it’s different institutions.</a:t>
            </a:r>
          </a:p>
          <a:p>
            <a:pPr marL="0" lvl="0" indent="0">
              <a:buNone/>
            </a:pPr>
            <a:endParaRPr/>
          </a:p>
          <a:p>
            <a:pPr marL="0" lvl="0" indent="0">
              <a:buNone/>
            </a:pPr>
            <a:r>
              <a:t>References: - Shortridge &amp; Rinehart, </a:t>
            </a:r>
            <a:r>
              <a:rPr i="1"/>
              <a:t>Security Chaos Engineering</a:t>
            </a:r>
            <a:r>
              <a:t> (O’Reilly, 2023) - https://cybergreen.net/cyber-public-health/</a:t>
            </a:r>
          </a:p>
        </p:txBody>
      </p:sp>
      <p:sp>
        <p:nvSpPr>
          <p:cNvPr id="4" name="Slide Number Placeholder 3"/>
          <p:cNvSpPr>
            <a:spLocks noGrp="1"/>
          </p:cNvSpPr>
          <p:nvPr>
            <p:ph type="sldNum" sz="quarter" idx="10"/>
          </p:nvPr>
        </p:nvSpPr>
        <p:spPr/>
        <p:txBody>
          <a:bodyPr/>
          <a:lstStyle/>
          <a:p>
            <a:fld id="{18BDFEC3-8487-43E8-A154-7C12CBC1FFF2}" type="slidenum">
              <a:rPr lang="en-US"/>
              <a:t>84</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pedagogical thesis of the lecture. Regulation serves real purposes — FTC accountability is not theater — but it has systematic failure modes (process-over-outcomes, compliance theater, measurement gap) that make it poorly suited to the “build institutional learning” task.</a:t>
            </a:r>
          </a:p>
          <a:p>
            <a:pPr marL="0" lvl="0" indent="0">
              <a:buNone/>
            </a:pPr>
            <a:endParaRPr/>
          </a:p>
          <a:p>
            <a:pPr marL="0" lvl="0" indent="0">
              <a:buNone/>
            </a:pPr>
            <a:r>
              <a:t>The aviation analogy is the right framing: regulation exists (FAA), but the safety performance comes from the NTSB, ASRS, and the broader operational learning culture. Cybersecurity has the FTC equivalent; it is missing the NTSB equivalent.</a:t>
            </a:r>
          </a:p>
          <a:p>
            <a:pPr marL="0" lvl="0" indent="0">
              <a:buNone/>
            </a:pPr>
            <a:endParaRPr/>
          </a:p>
          <a:p>
            <a:pPr marL="0" lvl="0" indent="0">
              <a:buNone/>
            </a:pPr>
            <a:r>
              <a:t>Students should leave with this as the takeaway: the question is not “more regulation or less regulation” but “what kind of institution does each cybersecurity goal require?” Prevention through mandates, accountability through Section 5, transparency through disclosure, learning through NTSB-style bodies. Confusing these categories is how we end up with compliance theater.</a:t>
            </a:r>
          </a:p>
        </p:txBody>
      </p:sp>
      <p:sp>
        <p:nvSpPr>
          <p:cNvPr id="4" name="Slide Number Placeholder 3"/>
          <p:cNvSpPr>
            <a:spLocks noGrp="1"/>
          </p:cNvSpPr>
          <p:nvPr>
            <p:ph type="sldNum" sz="quarter" idx="10"/>
          </p:nvPr>
        </p:nvSpPr>
        <p:spPr/>
        <p:txBody>
          <a:bodyPr/>
          <a:lstStyle/>
          <a:p>
            <a:fld id="{18BDFEC3-8487-43E8-A154-7C12CBC1FFF2}" type="slidenum">
              <a:rPr lang="en-US"/>
              <a:t>85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40-day disclosure gap is important for the SEC story later: it motivated the 2023 cyber disclosure rules requiring public companies to disclose material incidents within 4 business days. The insider-trading conviction is a reminder that individual accountability does exist — it just tends to attach to stock transactions, not security decisions.</a:t>
            </a:r>
          </a:p>
          <a:p>
            <a:pPr marL="0" lvl="0" indent="0">
              <a:buNone/>
            </a:pPr>
            <a:endParaRPr dirty="0"/>
          </a:p>
          <a:p>
            <a:pPr marL="0" lvl="0" indent="0">
              <a:buNone/>
            </a:pPr>
            <a:r>
              <a:rPr dirty="0"/>
              <a:t>The data categories are worth pausing on: SSNs and birthdates are essentially permanent identifiers. Unlike credit card numbers, they cannot be “rotated” by the consumer. The externality is nearly unbounded in time.</a:t>
            </a:r>
          </a:p>
        </p:txBody>
      </p:sp>
      <p:sp>
        <p:nvSpPr>
          <p:cNvPr id="4" name="Slide Number Placeholder 3"/>
          <p:cNvSpPr>
            <a:spLocks noGrp="1"/>
          </p:cNvSpPr>
          <p:nvPr>
            <p:ph type="sldNum" sz="quarter" idx="10"/>
          </p:nvPr>
        </p:nvSpPr>
        <p:spPr/>
        <p:txBody>
          <a:bodyPr/>
          <a:lstStyle/>
          <a:p>
            <a:fld id="{18BDFEC3-8487-43E8-A154-7C12CBC1FFF2}" type="slidenum">
              <a:rPr lang="en-US"/>
              <a:t>10</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arc of the three-lecture sequence. Each mechanism is an attempt to compensate for the data and measurement gaps we’ve identified. Each has pathologies of its own. Insurance is the third: if firms can’t price their own risk internally and regulators can’t measure security to mandate outcomes, maybe a market actor with direct financial stakes can.</a:t>
            </a:r>
          </a:p>
          <a:p>
            <a:pPr marL="0" lvl="0" indent="0">
              <a:buNone/>
            </a:pPr>
            <a:endParaRPr/>
          </a:p>
          <a:p>
            <a:pPr marL="0" lvl="0" indent="0">
              <a:buNone/>
            </a:pPr>
            <a:r>
              <a:t>Reading for next time: Woods, “A Turning Point for Cyber Insurance,” CACM 2023. Short, accessible, captures the tradeoffs.</a:t>
            </a:r>
          </a:p>
        </p:txBody>
      </p:sp>
      <p:sp>
        <p:nvSpPr>
          <p:cNvPr id="4" name="Slide Number Placeholder 3"/>
          <p:cNvSpPr>
            <a:spLocks noGrp="1"/>
          </p:cNvSpPr>
          <p:nvPr>
            <p:ph type="sldNum" sz="quarter" idx="10"/>
          </p:nvPr>
        </p:nvSpPr>
        <p:spPr/>
        <p:txBody>
          <a:bodyPr/>
          <a:lstStyle/>
          <a:p>
            <a:fld id="{18BDFEC3-8487-43E8-A154-7C12CBC1FFF2}" type="slidenum">
              <a:rPr lang="en-US"/>
              <a:t>86</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Full reference list. URLs are in the lecture outline document and in the optional readings slide.</a:t>
            </a:r>
          </a:p>
        </p:txBody>
      </p:sp>
      <p:sp>
        <p:nvSpPr>
          <p:cNvPr id="4" name="Slide Number Placeholder 3"/>
          <p:cNvSpPr>
            <a:spLocks noGrp="1"/>
          </p:cNvSpPr>
          <p:nvPr>
            <p:ph type="sldNum" sz="quarter" idx="10"/>
          </p:nvPr>
        </p:nvSpPr>
        <p:spPr/>
        <p:txBody>
          <a:bodyPr/>
          <a:lstStyle/>
          <a:p>
            <a:fld id="{18BDFEC3-8487-43E8-A154-7C12CBC1FFF2}" type="slidenum">
              <a:rPr lang="en-US"/>
              <a:t>87</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These appendix slides are backup material. Use if time permits after Part 5’s two main slides, or for follow-up questions.</a:t>
            </a:r>
          </a:p>
          <a:p>
            <a:pPr marL="0" lvl="0" indent="0">
              <a:buNone/>
            </a:pPr>
            <a:endParaRPr/>
          </a:p>
          <a:p>
            <a:pPr marL="0" lvl="0" indent="0">
              <a:buNone/>
            </a:pPr>
            <a:r>
              <a:t>The AI/cyber intersection is significant — students saw this in the GenAI-reshapes-cybersecurity lecture (AI-security/part2-genai-reshapes-cybersecurity.md). AI capabilities lower the cost, raise the scale, and compress the skill barrier for known cyberattacks. Since this lecture is about cybersecurity </a:t>
            </a:r>
            <a:r>
              <a:rPr i="1"/>
              <a:t>regulation</a:t>
            </a:r>
            <a:r>
              <a:t>, the natural question is: what are regulators doing about AI, and does it address the cybersecurity dimension?</a:t>
            </a:r>
          </a:p>
          <a:p>
            <a:pPr marL="0" lvl="0" indent="0">
              <a:buNone/>
            </a:pPr>
            <a:endParaRPr/>
          </a:p>
          <a:p>
            <a:pPr marL="0" lvl="0" indent="0">
              <a:buNone/>
            </a:pPr>
            <a:r>
              <a:t>The punchline: AI regulation so far is mostly a faster, higher-stakes replay of the same debates we’ve had for cyber — with the same unresolved problems. Some new wrinkles (compute thresholds as proxy, international competition, rapid capability gain) but mostly familiar pathologies.</a:t>
            </a:r>
          </a:p>
        </p:txBody>
      </p:sp>
      <p:sp>
        <p:nvSpPr>
          <p:cNvPr id="4" name="Slide Number Placeholder 3"/>
          <p:cNvSpPr>
            <a:spLocks noGrp="1"/>
          </p:cNvSpPr>
          <p:nvPr>
            <p:ph type="sldNum" sz="quarter" idx="10"/>
          </p:nvPr>
        </p:nvSpPr>
        <p:spPr/>
        <p:txBody>
          <a:bodyPr/>
          <a:lstStyle/>
          <a:p>
            <a:fld id="{18BDFEC3-8487-43E8-A154-7C12CBC1FFF2}" type="slidenum">
              <a:rPr lang="en-US"/>
              <a:t>89</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AI Act is the EU’s third major horizontal regulation after GDPR (privacy) and CRA (product cyber). The pattern is clear: the EU is building a comprehensive regulatory framework across the entire digital economy via market-access-based horizontal laws.</a:t>
            </a:r>
          </a:p>
          <a:p>
            <a:pPr marL="0" lvl="0" indent="0">
              <a:buNone/>
            </a:pPr>
            <a:endParaRPr/>
          </a:p>
          <a:p>
            <a:pPr marL="0" lvl="0" indent="0">
              <a:buNone/>
            </a:pPr>
            <a:r>
              <a:t>The staged rollout mirrors CRA’s pattern: legislation passed quickly for political reasons, then implementation rules get dragged out as industry and Member States push back. The </a:t>
            </a:r>
            <a:r>
              <a:rPr b="1"/>
              <a:t>Digital Omnibus on AI</a:t>
            </a:r>
            <a:r>
              <a:t> (political agreement targeted April 28, 2026) is pushing high-risk obligations from Aug 2026 to Dec 2027 — echoing GDPR implementation delays. Only ~8 of 27 Member States had designated national competent authorities by the required date — again, GDPR-DPA understaffing redux.</a:t>
            </a:r>
          </a:p>
          <a:p>
            <a:pPr marL="0" lvl="0" indent="0">
              <a:buNone/>
            </a:pPr>
            <a:endParaRPr/>
          </a:p>
          <a:p>
            <a:pPr marL="0" lvl="0" indent="0">
              <a:buNone/>
            </a:pPr>
            <a:r>
              <a:t>Primary source: Regulation (EU) 2024/1689, EUR-Lex. Timeline: artificialintelligenceact.eu/implementation-timeline.</a:t>
            </a:r>
          </a:p>
        </p:txBody>
      </p:sp>
      <p:sp>
        <p:nvSpPr>
          <p:cNvPr id="4" name="Slide Number Placeholder 3"/>
          <p:cNvSpPr>
            <a:spLocks noGrp="1"/>
          </p:cNvSpPr>
          <p:nvPr>
            <p:ph type="sldNum" sz="quarter" idx="10"/>
          </p:nvPr>
        </p:nvSpPr>
        <p:spPr/>
        <p:txBody>
          <a:bodyPr/>
          <a:lstStyle/>
          <a:p>
            <a:fld id="{18BDFEC3-8487-43E8-A154-7C12CBC1FFF2}" type="slidenum">
              <a:rPr lang="en-US"/>
              <a:t>90</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Article 55 is the most cybersecurity-relevant part of the Act. It targets the most powerful models (GPAI with systemic risk) and imposes outcome-based obligations: do adversarial testing, maintain adequate cybersecurity, report serious incidents. The 10²⁵ FLOPs threshold catches an order of magnitude more models than the US’s (now-revoked) 10²⁶ threshold.</a:t>
            </a:r>
          </a:p>
          <a:p>
            <a:pPr marL="0" lvl="0" indent="0">
              <a:buNone/>
            </a:pPr>
            <a:endParaRPr/>
          </a:p>
          <a:p>
            <a:pPr marL="0" lvl="0" indent="0">
              <a:buNone/>
            </a:pPr>
            <a:r>
              <a:t>“Adequate cybersecurity” has no defined technical floor — same structural problem as pre-2023 GLBA “reasonable” security. The LabMD vagueness problem from Part 3 will reappear when the first enforcement action comes.</a:t>
            </a:r>
          </a:p>
          <a:p>
            <a:pPr marL="0" lvl="0" indent="0">
              <a:buNone/>
            </a:pPr>
            <a:endParaRPr/>
          </a:p>
          <a:p>
            <a:pPr marL="0" lvl="0" indent="0">
              <a:buNone/>
            </a:pPr>
            <a:r>
              <a:t>The </a:t>
            </a:r>
            <a:r>
              <a:rPr b="1"/>
              <a:t>GPAI Code of Practice</a:t>
            </a:r>
            <a:r>
              <a:t> is the first real test of co-regulatory “Code of Practice” mechanics post-GDPR. Signatories get a presumption of compliance; non-signers have to demonstrate adequacy directly. Meta’s public refusal and Google/OpenAI’s partial signatures (with carve-outs around training-data transparency) are meaningful signals about industry’s appetite for this model.</a:t>
            </a:r>
          </a:p>
          <a:p>
            <a:pPr marL="0" lvl="0" indent="0">
              <a:buNone/>
            </a:pPr>
            <a:endParaRPr/>
          </a:p>
          <a:p>
            <a:pPr marL="0" lvl="0" indent="0">
              <a:buNone/>
            </a:pPr>
            <a:r>
              <a:t>Sources: Article 55 text; GPAI Code of Practice.</a:t>
            </a:r>
          </a:p>
        </p:txBody>
      </p:sp>
      <p:sp>
        <p:nvSpPr>
          <p:cNvPr id="4" name="Slide Number Placeholder 3"/>
          <p:cNvSpPr>
            <a:spLocks noGrp="1"/>
          </p:cNvSpPr>
          <p:nvPr>
            <p:ph type="sldNum" sz="quarter" idx="10"/>
          </p:nvPr>
        </p:nvSpPr>
        <p:spPr/>
        <p:txBody>
          <a:bodyPr/>
          <a:lstStyle/>
          <a:p>
            <a:fld id="{18BDFEC3-8487-43E8-A154-7C12CBC1FFF2}" type="slidenum">
              <a:rPr lang="en-US"/>
              <a:t>91</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US AI regulation story is whiplash: Biden’s EO 14110 built out a pre-deployment safety infrastructure (10²⁶ FLOP reporting thresholds under the Defense Production Act, mandatory red-teaming, the US AI Safety Institute). Trump rescinded EO 14110 within days of taking office. AISI was rebranded CAISI in June 2025 with a redirected mission away from pre-deployment safety.</a:t>
            </a:r>
          </a:p>
          <a:p>
            <a:pPr marL="0" lvl="0" indent="0">
              <a:buNone/>
            </a:pPr>
            <a:endParaRPr/>
          </a:p>
          <a:p>
            <a:pPr marL="0" lvl="0" indent="0">
              <a:buNone/>
            </a:pPr>
            <a:r>
              <a:t>What survives federally: - Underlying chip export controls (October 2022 / October 2023 / December 2024 BIS rules) remain - DoD-specific requirements via NDAA (AI sandboxes by April 1 2026, cross-functional assessment, DeepSeek/High Flyer bans under Section 1532) - Sectoral regulation (HHS health data rule survives pending formal rulemaking; EEOC, CFPB guidance)</a:t>
            </a:r>
          </a:p>
          <a:p>
            <a:pPr marL="0" lvl="0" indent="0">
              <a:buNone/>
            </a:pPr>
            <a:endParaRPr/>
          </a:p>
          <a:p>
            <a:pPr marL="0" lvl="0" indent="0">
              <a:buNone/>
            </a:pPr>
            <a:r>
              <a:t>What’s explicitly NOT happening: Congress was pushed to preempt state AI laws in the FY2026 NDAA conference; the moratorium was dropped. Unlike the pre-2018 state-AG pattern in data privacy, Congress is not preempting. State regulators win this round.</a:t>
            </a:r>
          </a:p>
          <a:p>
            <a:pPr marL="0" lvl="0" indent="0">
              <a:buNone/>
            </a:pPr>
            <a:endParaRPr/>
          </a:p>
          <a:p>
            <a:pPr marL="0" lvl="0" indent="0">
              <a:buNone/>
            </a:pPr>
            <a:r>
              <a:t>Sources: EO 14179 “Removing Barriers”; AISI → CAISI rebrand (FedScoop); FY2026 NDAA AI/cyber (CRS).</a:t>
            </a:r>
          </a:p>
        </p:txBody>
      </p:sp>
      <p:sp>
        <p:nvSpPr>
          <p:cNvPr id="4" name="Slide Number Placeholder 3"/>
          <p:cNvSpPr>
            <a:spLocks noGrp="1"/>
          </p:cNvSpPr>
          <p:nvPr>
            <p:ph type="sldNum" sz="quarter" idx="10"/>
          </p:nvPr>
        </p:nvSpPr>
        <p:spPr/>
        <p:txBody>
          <a:bodyPr/>
          <a:lstStyle/>
          <a:p>
            <a:fld id="{18BDFEC3-8487-43E8-A154-7C12CBC1FFF2}" type="slidenum">
              <a:rPr lang="en-US"/>
              <a:t>92</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SB 53 is the most important US AI law currently in force. It’s the deliberate post-SB-1047 compromise: dropped the controversial kill-switch and safety-plan </a:t>
            </a:r>
            <a:r>
              <a:rPr i="1"/>
              <a:t>mandates</a:t>
            </a:r>
            <a:r>
              <a:t>, kept the disclosure pieces. Newsom’s veto rationale was explicit: compute thresholds give “false sense of security” and prescription is premature.</a:t>
            </a:r>
          </a:p>
          <a:p>
            <a:pPr marL="0" lvl="0" indent="0">
              <a:buNone/>
            </a:pPr>
            <a:endParaRPr/>
          </a:p>
          <a:p>
            <a:pPr marL="0" lvl="0" indent="0">
              <a:buNone/>
            </a:pPr>
            <a:r>
              <a:t>Map this back to Part 3’s Category 2 (disclosure). SB 53 doesn’t tell labs what safety measures to implement; it tells them to publicly describe what they do and to report critical incidents on tight timelines. It’s </a:t>
            </a:r>
            <a:r>
              <a:rPr b="1"/>
              <a:t>CIRCIA for frontier AI</a:t>
            </a:r>
            <a:r>
              <a:t>, scoped to a handful of labs.</a:t>
            </a:r>
          </a:p>
          <a:p>
            <a:pPr marL="0" lvl="0" indent="0">
              <a:buNone/>
            </a:pPr>
            <a:endParaRPr/>
          </a:p>
          <a:p>
            <a:pPr marL="0" lvl="0" indent="0">
              <a:buNone/>
            </a:pPr>
            <a:r>
              <a:t>In scope as of early 2026: OpenAI, Anthropic, Google DeepMind, Meta, Microsoft, xAI. Maybe Amazon if Olympus crosses the threshold.</a:t>
            </a:r>
          </a:p>
          <a:p>
            <a:pPr marL="0" lvl="0" indent="0">
              <a:buNone/>
            </a:pPr>
            <a:endParaRPr/>
          </a:p>
          <a:p>
            <a:pPr marL="0" lvl="0" indent="0">
              <a:buNone/>
            </a:pPr>
            <a:r>
              <a:t>The Q1/Q2 2026 compliance cycle will be the first real test of whether frontier labs produce meaningful safety-framework documents or boilerplate. Watch this closely — it’s the first major disclosure-regime test since the SEC cyber rules.</a:t>
            </a:r>
          </a:p>
          <a:p>
            <a:pPr marL="0" lvl="0" indent="0">
              <a:buNone/>
            </a:pPr>
            <a:endParaRPr/>
          </a:p>
          <a:p>
            <a:pPr marL="0" lvl="0" indent="0">
              <a:buNone/>
            </a:pPr>
            <a:r>
              <a:t>Sources: SB 53 text; Newsom signing statement.</a:t>
            </a:r>
          </a:p>
          <a:p>
            <a:pPr marL="0" lvl="0" indent="0">
              <a:buNone/>
            </a:pPr>
            <a:endParaRPr/>
          </a:p>
          <a:p>
            <a:pPr marL="0" lvl="0" indent="0">
              <a:buNone/>
            </a:pPr>
            <a:r>
              <a:t>Also worth mentioning: Colorado AI Act (SB 24-205) targets algorithmic discrimination in consequential decisions; originally effective Feb 2026, postponed to June 30, 2026. Civil-rights focused, not cyber-focused, but functionally presumes NIST AI RMF compliance.</a:t>
            </a:r>
          </a:p>
        </p:txBody>
      </p:sp>
      <p:sp>
        <p:nvSpPr>
          <p:cNvPr id="4" name="Slide Number Placeholder 3"/>
          <p:cNvSpPr>
            <a:spLocks noGrp="1"/>
          </p:cNvSpPr>
          <p:nvPr>
            <p:ph type="sldNum" sz="quarter" idx="10"/>
          </p:nvPr>
        </p:nvSpPr>
        <p:spPr/>
        <p:txBody>
          <a:bodyPr/>
          <a:lstStyle/>
          <a:p>
            <a:fld id="{18BDFEC3-8487-43E8-A154-7C12CBC1FFF2}" type="slidenum">
              <a:rPr lang="en-US"/>
              <a:t>93</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Every debate we’ve seen in the earlier parts of the lecture replays in AI regulation, with the same unresolved problems — and in some cases, sharper versions of those problems.</a:t>
            </a:r>
          </a:p>
          <a:p>
            <a:pPr marL="0" lvl="0" indent="0">
              <a:buNone/>
            </a:pPr>
            <a:endParaRPr/>
          </a:p>
          <a:p>
            <a:pPr marL="0" lvl="0" indent="0">
              <a:buNone/>
            </a:pPr>
            <a:r>
              <a:t>The </a:t>
            </a:r>
            <a:r>
              <a:rPr b="1"/>
              <a:t>measurement problem</a:t>
            </a:r>
            <a:r>
              <a:t> is particularly acute. Compute thresholds (10²⁵, 10²⁶ FLOPs) are widely acknowledged to be proxies. Inference-time scaling and algorithmic efficiency are already eroding them — a model trained with less compute today can match a larger model from two years ago. Red-teaming methodology is not standardized across labs. “Serious incident” has no agreed taxonomy for AI. There is no AI equivalent of CVE scoring or EPSS.</a:t>
            </a:r>
          </a:p>
          <a:p>
            <a:pPr marL="0" lvl="0" indent="0">
              <a:buNone/>
            </a:pPr>
            <a:endParaRPr/>
          </a:p>
          <a:p>
            <a:pPr marL="0" lvl="0" indent="0">
              <a:buNone/>
            </a:pPr>
            <a:r>
              <a:t>The </a:t>
            </a:r>
            <a:r>
              <a:rPr b="1"/>
              <a:t>institutional-learning parallel</a:t>
            </a:r>
            <a:r>
              <a:t> is striking: both the CSRB (cyber) and the DHS AI Safety and Security Board (AI) were disbanded by the same executive action in January 2025. The structural gap in US cybersecurity institutional learning (Part 6) also applies to AI — and was arguably widening even before the board was dismantled.</a:t>
            </a:r>
          </a:p>
          <a:p>
            <a:pPr marL="0" lvl="0" indent="0">
              <a:buNone/>
            </a:pPr>
            <a:endParaRPr/>
          </a:p>
          <a:p>
            <a:pPr marL="0" lvl="0" indent="0">
              <a:buNone/>
            </a:pPr>
            <a:r>
              <a:t>The </a:t>
            </a:r>
            <a:r>
              <a:rPr b="1"/>
              <a:t>compliance-theater risk</a:t>
            </a:r>
            <a:r>
              <a:t> is visible already: the GPAI Code of Practice’s safety chapter lets signatories self-declare which systemic risks they’ll evaluate. NYC Local Law 144 bias audits have been dominated by vendor-selected auditors and methodological heterogeneity — a textbook example Kelly would recognize.</a:t>
            </a:r>
          </a:p>
          <a:p>
            <a:pPr marL="0" lvl="0" indent="0">
              <a:buNone/>
            </a:pPr>
            <a:endParaRPr/>
          </a:p>
          <a:p>
            <a:pPr marL="0" lvl="0" indent="0">
              <a:buNone/>
            </a:pPr>
            <a:r>
              <a:t>Discussion prompt: does AI’s rapid capability gain make the measurement problem worse (technology outruns regulation) or better (capability is at least observable via benchmarks)?</a:t>
            </a:r>
          </a:p>
        </p:txBody>
      </p:sp>
      <p:sp>
        <p:nvSpPr>
          <p:cNvPr id="4" name="Slide Number Placeholder 3"/>
          <p:cNvSpPr>
            <a:spLocks noGrp="1"/>
          </p:cNvSpPr>
          <p:nvPr>
            <p:ph type="sldNum" sz="quarter" idx="10"/>
          </p:nvPr>
        </p:nvSpPr>
        <p:spPr/>
        <p:txBody>
          <a:bodyPr/>
          <a:lstStyle/>
          <a:p>
            <a:fld id="{18BDFEC3-8487-43E8-A154-7C12CBC1FFF2}" type="slidenum">
              <a:rPr lang="en-US"/>
              <a:t>94</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policy-relevant fact: AI capabilities are accelerating offensive cyber capability rapidly, and the regulatory infrastructure is fragmentary and partially dismantled.</a:t>
            </a:r>
          </a:p>
          <a:p>
            <a:pPr marL="0" lvl="0" indent="0">
              <a:buNone/>
            </a:pPr>
            <a:endParaRPr/>
          </a:p>
          <a:p>
            <a:pPr marL="0" lvl="0" indent="0">
              <a:buNone/>
            </a:pPr>
            <a:r>
              <a:t>A different regulatory asymmetry from the ones we’ve seen so far: - </a:t>
            </a:r>
            <a:r>
              <a:rPr b="1"/>
              <a:t>Breach regulation</a:t>
            </a:r>
            <a:r>
              <a:t> (FTC §5, GLBA): well-developed, case law accreted - </a:t>
            </a:r>
            <a:r>
              <a:rPr b="1"/>
              <a:t>Product regulation</a:t>
            </a:r>
            <a:r>
              <a:t> (CRA): coming online in EU, absent in US - </a:t>
            </a:r>
            <a:r>
              <a:rPr b="1"/>
              <a:t>Incident reporting</a:t>
            </a:r>
            <a:r>
              <a:t> (CIRCIA, SEC, CRA 24h): patchwork but developing - </a:t>
            </a:r>
            <a:r>
              <a:rPr b="1"/>
              <a:t>AI-as-cyber-tool regulation</a:t>
            </a:r>
            <a:r>
              <a:t>: nearly nonexistent federally; state-level experimentation only</a:t>
            </a:r>
          </a:p>
          <a:p>
            <a:pPr marL="0" lvl="0" indent="0">
              <a:buNone/>
            </a:pPr>
            <a:endParaRPr/>
          </a:p>
          <a:p>
            <a:pPr marL="0" lvl="0" indent="0">
              <a:buNone/>
            </a:pPr>
            <a:r>
              <a:t>The </a:t>
            </a:r>
            <a:r>
              <a:rPr b="1"/>
              <a:t>dual-use foundation model</a:t>
            </a:r>
            <a:r>
              <a:t> problem is the sharpest: the same model that writes legitimate security analysis also finds zero-days. Regulation that targets capabilities-as-published (benchmarks, evaluations) runs into the problem that the model is the same model — you either restrict access broadly or you don’t. The Carlini et al. paper (“LLMs unlock new paths to monetizing exploits,” arXiv:2505.11449) makes this concrete: the same capability that helps defense analysts helps attackers, and which use gets more value depends on deployment context, not model design.</a:t>
            </a:r>
          </a:p>
          <a:p>
            <a:pPr marL="0" lvl="0" indent="0">
              <a:buNone/>
            </a:pPr>
            <a:endParaRPr/>
          </a:p>
          <a:p>
            <a:pPr marL="0" lvl="0" indent="0">
              <a:buNone/>
            </a:pPr>
            <a:r>
              <a:t>Good research question for interested students: what would regulation of AI-as-cyber-tool actually look like? It’s not clear anyone has a good answer. The EU Art. 55 framework is closest — but even it punts on the technical floor for “adequate cybersecurity” and “systemic risk assessment.”</a:t>
            </a:r>
          </a:p>
        </p:txBody>
      </p:sp>
      <p:sp>
        <p:nvSpPr>
          <p:cNvPr id="4" name="Slide Number Placeholder 3"/>
          <p:cNvSpPr>
            <a:spLocks noGrp="1"/>
          </p:cNvSpPr>
          <p:nvPr>
            <p:ph type="sldNum" sz="quarter" idx="10"/>
          </p:nvPr>
        </p:nvSpPr>
        <p:spPr/>
        <p:txBody>
          <a:bodyPr/>
          <a:lstStyle/>
          <a:p>
            <a:fld id="{18BDFEC3-8487-43E8-A154-7C12CBC1FFF2}" type="slidenum">
              <a:rPr lang="en-US"/>
              <a:t>95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existing regulatory tools were not toothless: they produced $1.4B+ in consequences. The FTC’s Section 5 authority, backed by Wyndham, proved effective for </a:t>
            </a:r>
            <a:r>
              <a:rPr i="1" dirty="0"/>
              <a:t>after-the-fact</a:t>
            </a:r>
            <a:r>
              <a:rPr dirty="0"/>
              <a:t> enforcement. The alleged violations were specific: unpatched known vulnerability, unencrypted sensitive data, inadequate network segmentation, expired SSL cert on monitoring tool. These map cleanly onto what we now see as the Equifax failure pattern.</a:t>
            </a:r>
          </a:p>
          <a:p>
            <a:pPr marL="0" lvl="0" indent="0">
              <a:buNone/>
            </a:pPr>
            <a:endParaRPr dirty="0"/>
          </a:p>
          <a:p>
            <a:pPr marL="0" lvl="0" indent="0">
              <a:buNone/>
            </a:pPr>
            <a:r>
              <a:rPr dirty="0"/>
              <a:t>What was missing in 2017 was </a:t>
            </a:r>
            <a:r>
              <a:rPr i="1" dirty="0"/>
              <a:t>proactive</a:t>
            </a:r>
            <a:r>
              <a:rPr dirty="0"/>
              <a:t> infrastructure: mandatory disclosure timelines (Equifax waited 40 days), mandatory incident reporting to a central authority, and institutional learning from incidents. The rest of the lecture examines whether subsequent regulation filled these gaps.</a:t>
            </a:r>
          </a:p>
        </p:txBody>
      </p:sp>
      <p:sp>
        <p:nvSpPr>
          <p:cNvPr id="4" name="Slide Number Placeholder 3"/>
          <p:cNvSpPr>
            <a:spLocks noGrp="1"/>
          </p:cNvSpPr>
          <p:nvPr>
            <p:ph type="sldNum" sz="quarter" idx="10"/>
          </p:nvPr>
        </p:nvSpPr>
        <p:spPr/>
        <p:txBody>
          <a:bodyPr/>
          <a:lstStyle/>
          <a:p>
            <a:fld id="{18BDFEC3-8487-43E8-A154-7C12CBC1FFF2}" type="slidenum">
              <a:rPr lang="en-US"/>
              <a:t>11</a:t>
            </a:fld>
            <a:endParaRPr lang="en-US"/>
          </a:p>
        </p:txBody>
      </p:sp>
    </p:spTree>
    <p:extLst>
      <p:ext uri="{BB962C8B-B14F-4D97-AF65-F5344CB8AC3E}">
        <p14:creationId xmlns:p14="http://schemas.microsoft.com/office/powerpoint/2010/main" val="1122826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856343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73099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931575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483883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4/18/26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423956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1EB5C9-1307-BA42-ABA2-0BC069CD8E7F}" type="datetimeFigureOut">
              <a:rPr lang="en-US" smtClean="0"/>
              <a:t>4/18/26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17178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1EB5C9-1307-BA42-ABA2-0BC069CD8E7F}" type="datetimeFigureOut">
              <a:rPr lang="en-US" smtClean="0"/>
              <a:t>4/18/26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05030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1EB5C9-1307-BA42-ABA2-0BC069CD8E7F}" type="datetimeFigureOut">
              <a:rPr lang="en-US" smtClean="0"/>
              <a:t>4/18/26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563588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4/18/26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890491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4/18/26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383046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4/18/26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315310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1EB5C9-1307-BA42-ABA2-0BC069CD8E7F}" type="datetimeFigureOut">
              <a:rPr lang="en-US" smtClean="0"/>
              <a:t>4/18/26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EF2332-01BF-834F-8236-50238282D533}" type="slidenum">
              <a:rPr lang="en-US" smtClean="0"/>
              <a:t>‹#›</a:t>
            </a:fld>
            <a:endParaRPr lang="en-US"/>
          </a:p>
        </p:txBody>
      </p:sp>
    </p:spTree>
    <p:extLst>
      <p:ext uri="{BB962C8B-B14F-4D97-AF65-F5344CB8AC3E}">
        <p14:creationId xmlns:p14="http://schemas.microsoft.com/office/powerpoint/2010/main" val="128369483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986588" y="423318"/>
            <a:ext cx="7291138" cy="1790700"/>
          </a:xfrm>
        </p:spPr>
        <p:txBody>
          <a:bodyPr>
            <a:normAutofit/>
          </a:bodyPr>
          <a:lstStyle/>
          <a:p>
            <a:r>
              <a:rPr lang="en-US" dirty="0"/>
              <a:t>  Secure Software Engineering and Management   . </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143000" y="2283075"/>
            <a:ext cx="6858000" cy="1041324"/>
          </a:xfrm>
        </p:spPr>
        <p:txBody>
          <a:bodyPr>
            <a:normAutofit fontScale="92500" lnSpcReduction="20000"/>
          </a:bodyPr>
          <a:lstStyle/>
          <a:p>
            <a:r>
              <a:rPr lang="en-US" sz="2400" dirty="0"/>
              <a:t>UPenn CIS 7000-010</a:t>
            </a:r>
          </a:p>
          <a:p>
            <a:endParaRPr lang="en-US" sz="2400" dirty="0"/>
          </a:p>
          <a:p>
            <a:r>
              <a:rPr lang="en-US" sz="2400" dirty="0"/>
              <a:t>Michael Hicks</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3577" y="1533698"/>
            <a:ext cx="3113194" cy="2076104"/>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143000" y="3578999"/>
            <a:ext cx="6858000" cy="12418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750" dirty="0"/>
              <a:t>Cybersecurity Regulation and Compliance</a:t>
            </a:r>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3"/>
          <a:stretch>
            <a:fillRect/>
          </a:stretch>
        </p:blipFill>
        <p:spPr>
          <a:xfrm>
            <a:off x="-415397" y="1305645"/>
            <a:ext cx="3417376" cy="2277381"/>
          </a:xfrm>
          <a:prstGeom prst="rect">
            <a:avLst/>
          </a:prstGeom>
        </p:spPr>
      </p:pic>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The Breach</a:t>
            </a:r>
          </a:p>
        </p:txBody>
      </p:sp>
      <p:sp>
        <p:nvSpPr>
          <p:cNvPr id="6" name="Rectangle 5">
            <a:extLst>
              <a:ext uri="{FF2B5EF4-FFF2-40B4-BE49-F238E27FC236}">
                <a16:creationId xmlns:a16="http://schemas.microsoft.com/office/drawing/2014/main" id="{89DC1236-3697-729C-12C2-A7A45D305AD9}"/>
              </a:ext>
            </a:extLst>
          </p:cNvPr>
          <p:cNvSpPr/>
          <p:nvPr/>
        </p:nvSpPr>
        <p:spPr>
          <a:xfrm>
            <a:off x="1379349" y="1503335"/>
            <a:ext cx="7315200" cy="6354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40 days</a:t>
            </a:r>
          </a:p>
        </p:txBody>
      </p:sp>
      <p:sp>
        <p:nvSpPr>
          <p:cNvPr id="9" name="Rectangle 8">
            <a:extLst>
              <a:ext uri="{FF2B5EF4-FFF2-40B4-BE49-F238E27FC236}">
                <a16:creationId xmlns:a16="http://schemas.microsoft.com/office/drawing/2014/main" id="{B386AD98-BDCC-D33F-31EF-12F7B0161947}"/>
              </a:ext>
            </a:extLst>
          </p:cNvPr>
          <p:cNvSpPr/>
          <p:nvPr/>
        </p:nvSpPr>
        <p:spPr>
          <a:xfrm>
            <a:off x="1379349" y="3253677"/>
            <a:ext cx="731520" cy="63543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days</a:t>
            </a:r>
          </a:p>
        </p:txBody>
      </p:sp>
      <p:pic>
        <p:nvPicPr>
          <p:cNvPr id="10" name="Picture 9">
            <a:extLst>
              <a:ext uri="{FF2B5EF4-FFF2-40B4-BE49-F238E27FC236}">
                <a16:creationId xmlns:a16="http://schemas.microsoft.com/office/drawing/2014/main" id="{2D26CB7E-B965-E29D-A431-1DB6560B90B0}"/>
              </a:ext>
            </a:extLst>
          </p:cNvPr>
          <p:cNvPicPr>
            <a:picLocks noChangeAspect="1"/>
          </p:cNvPicPr>
          <p:nvPr/>
        </p:nvPicPr>
        <p:blipFill>
          <a:blip r:embed="rId3"/>
          <a:stretch>
            <a:fillRect/>
          </a:stretch>
        </p:blipFill>
        <p:spPr>
          <a:xfrm>
            <a:off x="651575" y="1408300"/>
            <a:ext cx="685800" cy="825500"/>
          </a:xfrm>
          <a:prstGeom prst="rect">
            <a:avLst/>
          </a:prstGeom>
        </p:spPr>
      </p:pic>
      <p:pic>
        <p:nvPicPr>
          <p:cNvPr id="11" name="Picture 10">
            <a:extLst>
              <a:ext uri="{FF2B5EF4-FFF2-40B4-BE49-F238E27FC236}">
                <a16:creationId xmlns:a16="http://schemas.microsoft.com/office/drawing/2014/main" id="{BF397B9F-777A-E9BA-2778-3E3050368CA2}"/>
              </a:ext>
            </a:extLst>
          </p:cNvPr>
          <p:cNvPicPr>
            <a:picLocks noChangeAspect="1"/>
          </p:cNvPicPr>
          <p:nvPr/>
        </p:nvPicPr>
        <p:blipFill>
          <a:blip r:embed="rId4"/>
          <a:stretch>
            <a:fillRect/>
          </a:stretch>
        </p:blipFill>
        <p:spPr>
          <a:xfrm>
            <a:off x="384875" y="3224186"/>
            <a:ext cx="952500" cy="787400"/>
          </a:xfrm>
          <a:prstGeom prst="rect">
            <a:avLst/>
          </a:prstGeom>
        </p:spPr>
      </p:pic>
      <p:sp>
        <p:nvSpPr>
          <p:cNvPr id="12" name="TextBox 11">
            <a:extLst>
              <a:ext uri="{FF2B5EF4-FFF2-40B4-BE49-F238E27FC236}">
                <a16:creationId xmlns:a16="http://schemas.microsoft.com/office/drawing/2014/main" id="{86A095A9-6500-54FE-1569-43A067F4E501}"/>
              </a:ext>
            </a:extLst>
          </p:cNvPr>
          <p:cNvSpPr txBox="1"/>
          <p:nvPr/>
        </p:nvSpPr>
        <p:spPr>
          <a:xfrm>
            <a:off x="491623" y="2311125"/>
            <a:ext cx="1843582" cy="646331"/>
          </a:xfrm>
          <a:prstGeom prst="rect">
            <a:avLst/>
          </a:prstGeom>
          <a:noFill/>
        </p:spPr>
        <p:txBody>
          <a:bodyPr wrap="none" rtlCol="0">
            <a:spAutoFit/>
          </a:bodyPr>
          <a:lstStyle/>
          <a:p>
            <a:pPr algn="ctr"/>
            <a:r>
              <a:rPr lang="en-US" dirty="0"/>
              <a:t>Breach </a:t>
            </a:r>
            <a:br>
              <a:rPr lang="en-US" dirty="0"/>
            </a:br>
            <a:r>
              <a:rPr lang="en-US" dirty="0"/>
              <a:t>discovered, Jul 29</a:t>
            </a:r>
          </a:p>
        </p:txBody>
      </p:sp>
      <p:sp>
        <p:nvSpPr>
          <p:cNvPr id="13" name="TextBox 12">
            <a:extLst>
              <a:ext uri="{FF2B5EF4-FFF2-40B4-BE49-F238E27FC236}">
                <a16:creationId xmlns:a16="http://schemas.microsoft.com/office/drawing/2014/main" id="{BAA17BF4-D8CE-54D5-D557-A144DDE3122F}"/>
              </a:ext>
            </a:extLst>
          </p:cNvPr>
          <p:cNvSpPr txBox="1"/>
          <p:nvPr/>
        </p:nvSpPr>
        <p:spPr>
          <a:xfrm>
            <a:off x="7281621" y="2359494"/>
            <a:ext cx="1744580" cy="646331"/>
          </a:xfrm>
          <a:prstGeom prst="rect">
            <a:avLst/>
          </a:prstGeom>
          <a:noFill/>
        </p:spPr>
        <p:txBody>
          <a:bodyPr wrap="none" rtlCol="0">
            <a:spAutoFit/>
          </a:bodyPr>
          <a:lstStyle/>
          <a:p>
            <a:pPr algn="ctr"/>
            <a:r>
              <a:rPr lang="en-US" dirty="0"/>
              <a:t>Public disclosure</a:t>
            </a:r>
          </a:p>
          <a:p>
            <a:pPr algn="ctr"/>
            <a:r>
              <a:rPr lang="en-US" dirty="0"/>
              <a:t>Sep 7</a:t>
            </a:r>
          </a:p>
        </p:txBody>
      </p:sp>
      <p:sp>
        <p:nvSpPr>
          <p:cNvPr id="14" name="TextBox 13">
            <a:extLst>
              <a:ext uri="{FF2B5EF4-FFF2-40B4-BE49-F238E27FC236}">
                <a16:creationId xmlns:a16="http://schemas.microsoft.com/office/drawing/2014/main" id="{50CF79A5-88C9-9E18-C865-4E0D684E4AFF}"/>
              </a:ext>
            </a:extLst>
          </p:cNvPr>
          <p:cNvSpPr txBox="1"/>
          <p:nvPr/>
        </p:nvSpPr>
        <p:spPr>
          <a:xfrm>
            <a:off x="629880" y="4094936"/>
            <a:ext cx="1287019" cy="923330"/>
          </a:xfrm>
          <a:prstGeom prst="rect">
            <a:avLst/>
          </a:prstGeom>
          <a:noFill/>
        </p:spPr>
        <p:txBody>
          <a:bodyPr wrap="none" rtlCol="0">
            <a:spAutoFit/>
          </a:bodyPr>
          <a:lstStyle/>
          <a:p>
            <a:pPr algn="ctr"/>
            <a:r>
              <a:rPr lang="en-US" dirty="0"/>
              <a:t>Incident </a:t>
            </a:r>
            <a:br>
              <a:rPr lang="en-US" dirty="0"/>
            </a:br>
            <a:r>
              <a:rPr lang="en-US" dirty="0"/>
              <a:t>determined</a:t>
            </a:r>
            <a:br>
              <a:rPr lang="en-US" dirty="0"/>
            </a:br>
            <a:r>
              <a:rPr lang="en-US" dirty="0"/>
              <a:t>material</a:t>
            </a:r>
          </a:p>
        </p:txBody>
      </p:sp>
      <p:sp>
        <p:nvSpPr>
          <p:cNvPr id="15" name="TextBox 14">
            <a:extLst>
              <a:ext uri="{FF2B5EF4-FFF2-40B4-BE49-F238E27FC236}">
                <a16:creationId xmlns:a16="http://schemas.microsoft.com/office/drawing/2014/main" id="{ADA2DC11-BA7C-5289-B67D-9EAAF0B66874}"/>
              </a:ext>
            </a:extLst>
          </p:cNvPr>
          <p:cNvSpPr txBox="1"/>
          <p:nvPr/>
        </p:nvSpPr>
        <p:spPr>
          <a:xfrm>
            <a:off x="1895700" y="4094936"/>
            <a:ext cx="1125821" cy="646331"/>
          </a:xfrm>
          <a:prstGeom prst="rect">
            <a:avLst/>
          </a:prstGeom>
          <a:noFill/>
        </p:spPr>
        <p:txBody>
          <a:bodyPr wrap="none" rtlCol="0">
            <a:spAutoFit/>
          </a:bodyPr>
          <a:lstStyle/>
          <a:p>
            <a:r>
              <a:rPr lang="en-US" dirty="0"/>
              <a:t>Public </a:t>
            </a:r>
            <a:br>
              <a:rPr lang="en-US" dirty="0"/>
            </a:br>
            <a:r>
              <a:rPr lang="en-US" dirty="0"/>
              <a:t>disclosure</a:t>
            </a:r>
          </a:p>
        </p:txBody>
      </p:sp>
      <p:cxnSp>
        <p:nvCxnSpPr>
          <p:cNvPr id="17" name="Straight Connector 16">
            <a:extLst>
              <a:ext uri="{FF2B5EF4-FFF2-40B4-BE49-F238E27FC236}">
                <a16:creationId xmlns:a16="http://schemas.microsoft.com/office/drawing/2014/main" id="{4107175D-543F-3089-4DDA-ED97CF1655AB}"/>
              </a:ext>
            </a:extLst>
          </p:cNvPr>
          <p:cNvCxnSpPr>
            <a:cxnSpLocks/>
          </p:cNvCxnSpPr>
          <p:nvPr/>
        </p:nvCxnSpPr>
        <p:spPr>
          <a:xfrm>
            <a:off x="1397373" y="2140812"/>
            <a:ext cx="0" cy="2470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93D55F-8B16-237F-40F3-DCE933620A61}"/>
              </a:ext>
            </a:extLst>
          </p:cNvPr>
          <p:cNvCxnSpPr>
            <a:cxnSpLocks/>
          </p:cNvCxnSpPr>
          <p:nvPr/>
        </p:nvCxnSpPr>
        <p:spPr>
          <a:xfrm>
            <a:off x="8694549" y="2140812"/>
            <a:ext cx="0" cy="2470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63DF1A-7520-4148-279E-31B77F824CDA}"/>
              </a:ext>
            </a:extLst>
          </p:cNvPr>
          <p:cNvCxnSpPr>
            <a:cxnSpLocks/>
          </p:cNvCxnSpPr>
          <p:nvPr/>
        </p:nvCxnSpPr>
        <p:spPr>
          <a:xfrm>
            <a:off x="1394790" y="3889108"/>
            <a:ext cx="0" cy="2470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B94EE32-55B8-E67D-1CE5-A4AA8953EA43}"/>
              </a:ext>
            </a:extLst>
          </p:cNvPr>
          <p:cNvCxnSpPr>
            <a:cxnSpLocks/>
          </p:cNvCxnSpPr>
          <p:nvPr/>
        </p:nvCxnSpPr>
        <p:spPr>
          <a:xfrm>
            <a:off x="2095371" y="3889108"/>
            <a:ext cx="0" cy="2470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12-Point Star 24">
            <a:extLst>
              <a:ext uri="{FF2B5EF4-FFF2-40B4-BE49-F238E27FC236}">
                <a16:creationId xmlns:a16="http://schemas.microsoft.com/office/drawing/2014/main" id="{3421BD1A-BB03-2ECB-489D-6E5D0E583F86}"/>
              </a:ext>
            </a:extLst>
          </p:cNvPr>
          <p:cNvSpPr/>
          <p:nvPr/>
        </p:nvSpPr>
        <p:spPr>
          <a:xfrm>
            <a:off x="2457386" y="2138767"/>
            <a:ext cx="4745902" cy="2906966"/>
          </a:xfrm>
          <a:prstGeom prst="star1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chemeClr val="bg1"/>
                </a:solidFill>
              </a:rPr>
              <a:t>147.9 million</a:t>
            </a:r>
            <a:r>
              <a:rPr lang="en-US" sz="2000" dirty="0">
                <a:solidFill>
                  <a:schemeClr val="bg1"/>
                </a:solidFill>
              </a:rPr>
              <a:t> </a:t>
            </a:r>
            <a:br>
              <a:rPr lang="en-US" sz="2000" dirty="0">
                <a:solidFill>
                  <a:schemeClr val="bg1"/>
                </a:solidFill>
              </a:rPr>
            </a:br>
            <a:r>
              <a:rPr lang="en-US" sz="2000" dirty="0">
                <a:solidFill>
                  <a:schemeClr val="bg1"/>
                </a:solidFill>
              </a:rPr>
              <a:t>US consumers affected</a:t>
            </a:r>
          </a:p>
          <a:p>
            <a:pPr lvl="0" algn="ctr"/>
            <a:r>
              <a:rPr lang="en-US" sz="2000" b="1" dirty="0">
                <a:solidFill>
                  <a:schemeClr val="bg1"/>
                </a:solidFill>
              </a:rPr>
              <a:t>Exposed</a:t>
            </a:r>
            <a:r>
              <a:rPr lang="en-US" sz="2000" dirty="0">
                <a:solidFill>
                  <a:schemeClr val="bg1"/>
                </a:solidFill>
              </a:rPr>
              <a:t>: SSNs, birth dates, addresses, ~209,000 credit card numbers</a:t>
            </a:r>
          </a:p>
        </p:txBody>
      </p:sp>
      <p:sp>
        <p:nvSpPr>
          <p:cNvPr id="22" name="TextBox 21">
            <a:extLst>
              <a:ext uri="{FF2B5EF4-FFF2-40B4-BE49-F238E27FC236}">
                <a16:creationId xmlns:a16="http://schemas.microsoft.com/office/drawing/2014/main" id="{E829A9B7-24A6-0B0F-D101-88D447C7921B}"/>
              </a:ext>
            </a:extLst>
          </p:cNvPr>
          <p:cNvSpPr txBox="1"/>
          <p:nvPr/>
        </p:nvSpPr>
        <p:spPr>
          <a:xfrm>
            <a:off x="5920353" y="3845605"/>
            <a:ext cx="3077953" cy="1061829"/>
          </a:xfrm>
          <a:prstGeom prst="rect">
            <a:avLst/>
          </a:prstGeom>
          <a:solidFill>
            <a:schemeClr val="accent2">
              <a:lumMod val="60000"/>
              <a:lumOff val="40000"/>
            </a:schemeClr>
          </a:solidFill>
          <a:effectLst>
            <a:outerShdw blurRad="50800" dist="38100" dir="13500000" algn="br" rotWithShape="0">
              <a:prstClr val="black">
                <a:alpha val="40000"/>
              </a:prstClr>
            </a:outerShdw>
          </a:effectLst>
        </p:spPr>
        <p:txBody>
          <a:bodyPr wrap="square" rtlCol="0">
            <a:spAutoFit/>
          </a:bodyPr>
          <a:lstStyle/>
          <a:p>
            <a:r>
              <a:rPr lang="en-US" sz="2100" dirty="0">
                <a:solidFill>
                  <a:schemeClr val="bg1"/>
                </a:solidFill>
              </a:rPr>
              <a:t>CIO Jun Ying sold ~</a:t>
            </a:r>
            <a:r>
              <a:rPr lang="en-US" sz="2100" b="1" dirty="0">
                <a:solidFill>
                  <a:schemeClr val="bg1"/>
                </a:solidFill>
              </a:rPr>
              <a:t>$950K</a:t>
            </a:r>
            <a:r>
              <a:rPr lang="en-US" sz="2100" dirty="0">
                <a:solidFill>
                  <a:schemeClr val="bg1"/>
                </a:solidFill>
              </a:rPr>
              <a:t> in stock before disclosure → 4 months federal prison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 calcmode="lin" valueType="num">
                                      <p:cBhvr>
                                        <p:cTn id="31" dur="500" fill="hold"/>
                                        <p:tgtEl>
                                          <p:spTgt spid="22"/>
                                        </p:tgtEl>
                                        <p:attrNameLst>
                                          <p:attrName>style.rotation</p:attrName>
                                        </p:attrNameLst>
                                      </p:cBhvr>
                                      <p:tavLst>
                                        <p:tav tm="0">
                                          <p:val>
                                            <p:fltVal val="360"/>
                                          </p:val>
                                        </p:tav>
                                        <p:tav tm="100000">
                                          <p:val>
                                            <p:fltVal val="0"/>
                                          </p:val>
                                        </p:tav>
                                      </p:tavLst>
                                    </p:anim>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ssolve">
                                      <p:cBhvr>
                                        <p:cTn id="46" dur="500"/>
                                        <p:tgtEl>
                                          <p:spTgt spid="20"/>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dissolve">
                                      <p:cBhvr>
                                        <p:cTn id="49" dur="500"/>
                                        <p:tgtEl>
                                          <p:spTgt spid="14"/>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par>
                          <p:cTn id="54" fill="hold">
                            <p:stCondLst>
                              <p:cond delay="1500"/>
                            </p:stCondLst>
                            <p:childTnLst>
                              <p:par>
                                <p:cTn id="55" presetID="9"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dissolve">
                                      <p:cBhvr>
                                        <p:cTn id="57" dur="500"/>
                                        <p:tgtEl>
                                          <p:spTgt spid="15"/>
                                        </p:tgtEl>
                                      </p:cBhvr>
                                    </p:animEffect>
                                  </p:childTnLst>
                                </p:cTn>
                              </p:par>
                              <p:par>
                                <p:cTn id="58" presetID="9"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dissolv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p:bldP spid="13" grpId="0"/>
      <p:bldP spid="14" grpId="0"/>
      <p:bldP spid="15"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The</a:t>
            </a:r>
            <a:r>
              <a:rPr dirty="0"/>
              <a:t> Fallout</a:t>
            </a:r>
            <a:r>
              <a:rPr lang="en-US" dirty="0"/>
              <a:t>: $1.4B by 2019</a:t>
            </a:r>
            <a:endParaRPr dirty="0"/>
          </a:p>
        </p:txBody>
      </p:sp>
      <p:sp>
        <p:nvSpPr>
          <p:cNvPr id="3" name="Content Placeholder 2"/>
          <p:cNvSpPr>
            <a:spLocks noGrp="1"/>
          </p:cNvSpPr>
          <p:nvPr>
            <p:ph idx="1"/>
          </p:nvPr>
        </p:nvSpPr>
        <p:spPr>
          <a:xfrm>
            <a:off x="4572000" y="1369218"/>
            <a:ext cx="3943350" cy="3263504"/>
          </a:xfrm>
        </p:spPr>
        <p:txBody>
          <a:bodyPr>
            <a:normAutofit lnSpcReduction="10000"/>
          </a:bodyPr>
          <a:lstStyle/>
          <a:p>
            <a:pPr lvl="0"/>
            <a:r>
              <a:rPr lang="en-US" dirty="0"/>
              <a:t>50-state AG coordinated action</a:t>
            </a:r>
          </a:p>
          <a:p>
            <a:pPr lvl="0"/>
            <a:r>
              <a:rPr lang="en-US" dirty="0"/>
              <a:t>Congressional hearings </a:t>
            </a:r>
            <a:br>
              <a:rPr lang="en-US" dirty="0"/>
            </a:br>
            <a:r>
              <a:rPr lang="en-US" dirty="0"/>
              <a:t>(4 committees, Oct 2017)</a:t>
            </a:r>
            <a:endParaRPr lang="en-US" b="1" dirty="0"/>
          </a:p>
          <a:p>
            <a:pPr lvl="0"/>
            <a:r>
              <a:rPr b="1" dirty="0"/>
              <a:t>July 2019</a:t>
            </a:r>
            <a:r>
              <a:rPr dirty="0"/>
              <a:t>: FTC settlement </a:t>
            </a:r>
            <a:r>
              <a:rPr lang="en-US" dirty="0"/>
              <a:t>of</a:t>
            </a:r>
            <a:r>
              <a:rPr dirty="0"/>
              <a:t> </a:t>
            </a:r>
            <a:r>
              <a:rPr b="1" dirty="0"/>
              <a:t>$700M</a:t>
            </a:r>
          </a:p>
          <a:p>
            <a:pPr lvl="1"/>
            <a:r>
              <a:rPr dirty="0"/>
              <a:t>$425M consumer restitution</a:t>
            </a:r>
          </a:p>
          <a:p>
            <a:pPr lvl="1"/>
            <a:r>
              <a:rPr dirty="0"/>
              <a:t>$175M to states</a:t>
            </a:r>
          </a:p>
          <a:p>
            <a:pPr lvl="1"/>
            <a:r>
              <a:rPr dirty="0"/>
              <a:t>$100M CFPB civil penalty</a:t>
            </a:r>
          </a:p>
          <a:p>
            <a:pPr lvl="0"/>
            <a:r>
              <a:rPr lang="en-US" dirty="0"/>
              <a:t>Plus </a:t>
            </a:r>
            <a:r>
              <a:rPr lang="en-US" b="1" dirty="0"/>
              <a:t>~$700M</a:t>
            </a:r>
            <a:r>
              <a:rPr lang="en-US" dirty="0"/>
              <a:t> incident response, tech, data security upgrades, investigations, lawsuits, …</a:t>
            </a:r>
          </a:p>
        </p:txBody>
      </p:sp>
      <p:pic>
        <p:nvPicPr>
          <p:cNvPr id="4" name="Picture 3">
            <a:extLst>
              <a:ext uri="{FF2B5EF4-FFF2-40B4-BE49-F238E27FC236}">
                <a16:creationId xmlns:a16="http://schemas.microsoft.com/office/drawing/2014/main" id="{5FA6E8C1-0457-0DE0-B983-821F9EAA2808}"/>
              </a:ext>
            </a:extLst>
          </p:cNvPr>
          <p:cNvPicPr>
            <a:picLocks noChangeAspect="1"/>
          </p:cNvPicPr>
          <p:nvPr/>
        </p:nvPicPr>
        <p:blipFill>
          <a:blip r:embed="rId3"/>
          <a:stretch>
            <a:fillRect/>
          </a:stretch>
        </p:blipFill>
        <p:spPr>
          <a:xfrm>
            <a:off x="774915" y="1294365"/>
            <a:ext cx="3590441" cy="3575291"/>
          </a:xfrm>
          <a:prstGeom prst="rect">
            <a:avLst/>
          </a:prstGeom>
        </p:spPr>
      </p:pic>
      <p:cxnSp>
        <p:nvCxnSpPr>
          <p:cNvPr id="6" name="Straight Connector 5">
            <a:extLst>
              <a:ext uri="{FF2B5EF4-FFF2-40B4-BE49-F238E27FC236}">
                <a16:creationId xmlns:a16="http://schemas.microsoft.com/office/drawing/2014/main" id="{E6CC3DCA-948B-51C4-7C38-F9A61D54B57B}"/>
              </a:ext>
            </a:extLst>
          </p:cNvPr>
          <p:cNvCxnSpPr>
            <a:cxnSpLocks/>
          </p:cNvCxnSpPr>
          <p:nvPr/>
        </p:nvCxnSpPr>
        <p:spPr>
          <a:xfrm flipH="1" flipV="1">
            <a:off x="3440624" y="2571750"/>
            <a:ext cx="1596326" cy="463766"/>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D297629-7D3B-1605-A800-883D8EA10E3C}"/>
              </a:ext>
            </a:extLst>
          </p:cNvPr>
          <p:cNvCxnSpPr>
            <a:cxnSpLocks/>
          </p:cNvCxnSpPr>
          <p:nvPr/>
        </p:nvCxnSpPr>
        <p:spPr>
          <a:xfrm flipH="1">
            <a:off x="3208149" y="3285641"/>
            <a:ext cx="1828801" cy="371959"/>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FB0DF5-26F1-AD08-400F-A8A5736F6351}"/>
              </a:ext>
            </a:extLst>
          </p:cNvPr>
          <p:cNvCxnSpPr>
            <a:cxnSpLocks/>
          </p:cNvCxnSpPr>
          <p:nvPr/>
        </p:nvCxnSpPr>
        <p:spPr>
          <a:xfrm flipH="1">
            <a:off x="2913681" y="3545776"/>
            <a:ext cx="2123269" cy="793474"/>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1D97C1-595A-7139-6CBC-5C58B3010BE1}"/>
              </a:ext>
            </a:extLst>
          </p:cNvPr>
          <p:cNvCxnSpPr>
            <a:cxnSpLocks/>
          </p:cNvCxnSpPr>
          <p:nvPr/>
        </p:nvCxnSpPr>
        <p:spPr>
          <a:xfrm flipH="1" flipV="1">
            <a:off x="1700940" y="3121220"/>
            <a:ext cx="3000216" cy="771007"/>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05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righ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lang="en-US" dirty="0"/>
              <a:t>Remedy Foundation</a:t>
            </a:r>
            <a:r>
              <a:rPr dirty="0"/>
              <a:t>: FTC v. Wyndham (2015)</a:t>
            </a:r>
          </a:p>
        </p:txBody>
      </p:sp>
      <p:sp>
        <p:nvSpPr>
          <p:cNvPr id="3" name="Content Placeholder 2"/>
          <p:cNvSpPr>
            <a:spLocks noGrp="1"/>
          </p:cNvSpPr>
          <p:nvPr>
            <p:ph idx="1"/>
          </p:nvPr>
        </p:nvSpPr>
        <p:spPr>
          <a:xfrm>
            <a:off x="628650" y="1369218"/>
            <a:ext cx="5035427" cy="3263504"/>
          </a:xfrm>
        </p:spPr>
        <p:txBody>
          <a:bodyPr>
            <a:normAutofit/>
          </a:bodyPr>
          <a:lstStyle/>
          <a:p>
            <a:pPr marL="0" lvl="0" indent="0">
              <a:buNone/>
            </a:pPr>
            <a:r>
              <a:rPr b="1" dirty="0"/>
              <a:t>The question</a:t>
            </a:r>
            <a:r>
              <a:rPr dirty="0"/>
              <a:t>: does the FTC have authority to regulate cybersecurity at all?</a:t>
            </a:r>
          </a:p>
          <a:p>
            <a:pPr marL="0" lvl="0" indent="0">
              <a:buNone/>
            </a:pPr>
            <a:endParaRPr lang="en-US" dirty="0"/>
          </a:p>
          <a:p>
            <a:pPr marL="0" lvl="0" indent="0">
              <a:buNone/>
            </a:pPr>
            <a:r>
              <a:rPr dirty="0"/>
              <a:t>Wyndham’s argument: no — Congress never passed a specific cybersecurity statute. Section 5 “unfairness” doesn’t reach data-security practices. Holding us liable without explicit rules violates due process.</a:t>
            </a:r>
          </a:p>
        </p:txBody>
      </p:sp>
      <p:pic>
        <p:nvPicPr>
          <p:cNvPr id="4" name="Picture 3">
            <a:extLst>
              <a:ext uri="{FF2B5EF4-FFF2-40B4-BE49-F238E27FC236}">
                <a16:creationId xmlns:a16="http://schemas.microsoft.com/office/drawing/2014/main" id="{CC974E96-9CB7-9811-D083-FF5A365E6A48}"/>
              </a:ext>
            </a:extLst>
          </p:cNvPr>
          <p:cNvPicPr>
            <a:picLocks noChangeAspect="1"/>
          </p:cNvPicPr>
          <p:nvPr/>
        </p:nvPicPr>
        <p:blipFill>
          <a:blip r:embed="rId3"/>
          <a:stretch>
            <a:fillRect/>
          </a:stretch>
        </p:blipFill>
        <p:spPr>
          <a:xfrm>
            <a:off x="5855988" y="1369218"/>
            <a:ext cx="2851273" cy="377428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The Ruling</a:t>
            </a:r>
          </a:p>
        </p:txBody>
      </p:sp>
      <p:sp>
        <p:nvSpPr>
          <p:cNvPr id="3" name="Content Placeholder 2"/>
          <p:cNvSpPr>
            <a:spLocks noGrp="1"/>
          </p:cNvSpPr>
          <p:nvPr>
            <p:ph idx="1"/>
          </p:nvPr>
        </p:nvSpPr>
        <p:spPr/>
        <p:txBody>
          <a:bodyPr/>
          <a:lstStyle/>
          <a:p>
            <a:pPr marL="0" lvl="0" indent="0">
              <a:buNone/>
            </a:pPr>
            <a:r>
              <a:rPr dirty="0"/>
              <a:t>Third Circuit, August 2015:</a:t>
            </a:r>
          </a:p>
          <a:p>
            <a:pPr marL="342900" lvl="0" indent="-342900">
              <a:buAutoNum type="arabicPeriod"/>
            </a:pPr>
            <a:r>
              <a:rPr dirty="0"/>
              <a:t>Section 5 unfairness </a:t>
            </a:r>
            <a:r>
              <a:rPr b="1" dirty="0"/>
              <a:t>does</a:t>
            </a:r>
            <a:r>
              <a:rPr dirty="0"/>
              <a:t> encompass data security</a:t>
            </a:r>
          </a:p>
          <a:p>
            <a:pPr marL="342900" lvl="0" indent="-342900">
              <a:buAutoNum type="arabicPeriod"/>
            </a:pPr>
            <a:r>
              <a:rPr dirty="0"/>
              <a:t>FTC does </a:t>
            </a:r>
            <a:r>
              <a:rPr b="1" dirty="0"/>
              <a:t>not</a:t>
            </a:r>
            <a:r>
              <a:rPr dirty="0"/>
              <a:t> need to issue formal cybersecurity regulations first</a:t>
            </a:r>
          </a:p>
          <a:p>
            <a:pPr marL="342900" lvl="0" indent="-342900">
              <a:buAutoNum type="arabicPeriod"/>
            </a:pPr>
            <a:r>
              <a:rPr dirty="0"/>
              <a:t>Prior consent decrees + published guidance + complaints gave </a:t>
            </a:r>
            <a:r>
              <a:rPr b="1" dirty="0"/>
              <a:t>fair notice</a:t>
            </a:r>
          </a:p>
          <a:p>
            <a:pPr marL="342900" lvl="0" indent="-342900">
              <a:buAutoNum type="arabicPeriod"/>
            </a:pPr>
            <a:r>
              <a:rPr dirty="0"/>
              <a:t>Wyndham’s failures were so basic (cleartext credit cards, no firewalls) that fair notice was easily satisfied</a:t>
            </a:r>
          </a:p>
          <a:p>
            <a:pPr marL="0" lvl="0" indent="0">
              <a:buNone/>
            </a:pPr>
            <a:r>
              <a:rPr b="1" dirty="0"/>
              <a:t>Settlement</a:t>
            </a:r>
            <a:r>
              <a:rPr dirty="0"/>
              <a:t>: 20-year consent order, annual PCI DSS audits, franchisee network safeguards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Why Wyndham Matters</a:t>
            </a:r>
          </a:p>
        </p:txBody>
      </p:sp>
      <p:sp>
        <p:nvSpPr>
          <p:cNvPr id="3" name="Content Placeholder 2"/>
          <p:cNvSpPr>
            <a:spLocks noGrp="1"/>
          </p:cNvSpPr>
          <p:nvPr>
            <p:ph idx="1"/>
          </p:nvPr>
        </p:nvSpPr>
        <p:spPr/>
        <p:txBody>
          <a:bodyPr>
            <a:normAutofit/>
          </a:bodyPr>
          <a:lstStyle/>
          <a:p>
            <a:pPr lvl="0"/>
            <a:r>
              <a:rPr dirty="0"/>
              <a:t>US </a:t>
            </a:r>
            <a:r>
              <a:rPr lang="en-US" dirty="0"/>
              <a:t>(still) </a:t>
            </a:r>
            <a:r>
              <a:rPr dirty="0"/>
              <a:t>has </a:t>
            </a:r>
            <a:r>
              <a:rPr b="1" dirty="0"/>
              <a:t>no</a:t>
            </a:r>
            <a:r>
              <a:rPr dirty="0"/>
              <a:t> economy-wide cybersecurity statute</a:t>
            </a:r>
          </a:p>
          <a:p>
            <a:pPr lvl="0"/>
            <a:r>
              <a:rPr dirty="0"/>
              <a:t>Wyndham gave the FTC de facto cybersecurity authority via Section 5</a:t>
            </a:r>
          </a:p>
          <a:p>
            <a:pPr lvl="0"/>
            <a:r>
              <a:rPr dirty="0"/>
              <a:t>Standards built </a:t>
            </a:r>
            <a:r>
              <a:rPr b="1" dirty="0"/>
              <a:t>case by case</a:t>
            </a:r>
            <a:r>
              <a:rPr dirty="0"/>
              <a:t> through enforcement</a:t>
            </a:r>
          </a:p>
          <a:p>
            <a:pPr lvl="0"/>
            <a:r>
              <a:rPr dirty="0"/>
              <a:t>Distinctly American: regulator accretes doctrine rather than Congress legislating</a:t>
            </a:r>
            <a:endParaRPr lang="en-US" dirty="0"/>
          </a:p>
          <a:p>
            <a:pPr marL="0" lvl="0" indent="0">
              <a:buNone/>
            </a:pPr>
            <a:endParaRPr lang="en-US" b="1" dirty="0"/>
          </a:p>
          <a:p>
            <a:pPr marL="0" lvl="0" indent="0" algn="ctr">
              <a:buNone/>
            </a:pPr>
            <a:r>
              <a:rPr lang="en-US" b="1" dirty="0"/>
              <a:t>Every subsequent FTC cyber case sits on top of Wyndham</a:t>
            </a:r>
          </a:p>
        </p:txBody>
      </p:sp>
    </p:spTree>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A8FD4-449B-2153-BFEA-BE58CCB4127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7C2C4F-E175-0530-D62A-5690108FED3C}"/>
              </a:ext>
            </a:extLst>
          </p:cNvPr>
          <p:cNvPicPr>
            <a:picLocks noChangeAspect="1"/>
          </p:cNvPicPr>
          <p:nvPr/>
        </p:nvPicPr>
        <p:blipFill>
          <a:blip r:embed="rId3"/>
          <a:stretch>
            <a:fillRect/>
          </a:stretch>
        </p:blipFill>
        <p:spPr>
          <a:xfrm>
            <a:off x="791080" y="511443"/>
            <a:ext cx="7624500" cy="4154757"/>
          </a:xfrm>
          <a:prstGeom prst="rect">
            <a:avLst/>
          </a:prstGeom>
        </p:spPr>
      </p:pic>
    </p:spTree>
    <p:extLst>
      <p:ext uri="{BB962C8B-B14F-4D97-AF65-F5344CB8AC3E}">
        <p14:creationId xmlns:p14="http://schemas.microsoft.com/office/powerpoint/2010/main" val="396098001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7F99F7-2841-97E4-1C22-FDF6584137DE}"/>
              </a:ext>
            </a:extLst>
          </p:cNvPr>
          <p:cNvSpPr>
            <a:spLocks noGrp="1"/>
          </p:cNvSpPr>
          <p:nvPr>
            <p:ph type="title"/>
          </p:nvPr>
        </p:nvSpPr>
        <p:spPr/>
        <p:txBody>
          <a:bodyPr/>
          <a:lstStyle/>
          <a:p>
            <a:r>
              <a:rPr lang="en-US" dirty="0"/>
              <a:t>FTC as Cyber Enforcer: A Pattern</a:t>
            </a:r>
          </a:p>
        </p:txBody>
      </p:sp>
      <p:sp>
        <p:nvSpPr>
          <p:cNvPr id="3" name="Content Placeholder 2"/>
          <p:cNvSpPr>
            <a:spLocks noGrp="1"/>
          </p:cNvSpPr>
          <p:nvPr>
            <p:ph idx="1"/>
          </p:nvPr>
        </p:nvSpPr>
        <p:spPr>
          <a:xfrm>
            <a:off x="628650" y="3974108"/>
            <a:ext cx="7886700" cy="695722"/>
          </a:xfrm>
        </p:spPr>
        <p:txBody>
          <a:bodyPr/>
          <a:lstStyle/>
          <a:p>
            <a:pPr marL="0" lvl="0" indent="0">
              <a:buNone/>
            </a:pPr>
            <a:r>
              <a:rPr dirty="0"/>
              <a:t>State AGs active too: Capital One ($190M, 2021), T-Mobile ($31.5M, 2024), Home Depot ($17.5M, 2020).</a:t>
            </a:r>
          </a:p>
        </p:txBody>
      </p:sp>
      <p:graphicFrame>
        <p:nvGraphicFramePr>
          <p:cNvPr id="2" name="Content Placeholder 5">
            <a:extLst>
              <a:ext uri="{FF2B5EF4-FFF2-40B4-BE49-F238E27FC236}">
                <a16:creationId xmlns:a16="http://schemas.microsoft.com/office/drawing/2014/main" id="{FEA25836-E2FC-8628-45FB-0F1332548EA5}"/>
              </a:ext>
            </a:extLst>
          </p:cNvPr>
          <p:cNvGraphicFramePr>
            <a:graphicFrameLocks/>
          </p:cNvGraphicFramePr>
          <p:nvPr>
            <p:extLst>
              <p:ext uri="{D42A27DB-BD31-4B8C-83A1-F6EECF244321}">
                <p14:modId xmlns:p14="http://schemas.microsoft.com/office/powerpoint/2010/main" val="1648327321"/>
              </p:ext>
            </p:extLst>
          </p:nvPr>
        </p:nvGraphicFramePr>
        <p:xfrm>
          <a:off x="685800" y="1230908"/>
          <a:ext cx="7772400" cy="2743200"/>
        </p:xfrm>
        <a:graphic>
          <a:graphicData uri="http://schemas.openxmlformats.org/drawingml/2006/table">
            <a:tbl>
              <a:tblPr firstRow="1" bandRow="1">
                <a:tableStyleId>{5C22544A-7EE6-4342-B048-85BDC9FD1C3A}</a:tableStyleId>
              </a:tblPr>
              <a:tblGrid>
                <a:gridCol w="1155879">
                  <a:extLst>
                    <a:ext uri="{9D8B030D-6E8A-4147-A177-3AD203B41FA5}">
                      <a16:colId xmlns:a16="http://schemas.microsoft.com/office/drawing/2014/main" val="20000"/>
                    </a:ext>
                  </a:extLst>
                </a:gridCol>
                <a:gridCol w="682580">
                  <a:extLst>
                    <a:ext uri="{9D8B030D-6E8A-4147-A177-3AD203B41FA5}">
                      <a16:colId xmlns:a16="http://schemas.microsoft.com/office/drawing/2014/main" val="20001"/>
                    </a:ext>
                  </a:extLst>
                </a:gridCol>
                <a:gridCol w="2043866">
                  <a:extLst>
                    <a:ext uri="{9D8B030D-6E8A-4147-A177-3AD203B41FA5}">
                      <a16:colId xmlns:a16="http://schemas.microsoft.com/office/drawing/2014/main" val="20002"/>
                    </a:ext>
                  </a:extLst>
                </a:gridCol>
                <a:gridCol w="3890075">
                  <a:extLst>
                    <a:ext uri="{9D8B030D-6E8A-4147-A177-3AD203B41FA5}">
                      <a16:colId xmlns:a16="http://schemas.microsoft.com/office/drawing/2014/main" val="20003"/>
                    </a:ext>
                  </a:extLst>
                </a:gridCol>
              </a:tblGrid>
              <a:tr h="0">
                <a:tc>
                  <a:txBody>
                    <a:bodyPr/>
                    <a:lstStyle/>
                    <a:p>
                      <a:pPr marL="0" lvl="0" indent="0">
                        <a:buNone/>
                      </a:pPr>
                      <a:r>
                        <a:rPr sz="1800"/>
                        <a:t>Case</a:t>
                      </a:r>
                    </a:p>
                  </a:txBody>
                  <a:tcPr/>
                </a:tc>
                <a:tc>
                  <a:txBody>
                    <a:bodyPr/>
                    <a:lstStyle/>
                    <a:p>
                      <a:pPr marL="0" lvl="0" indent="0">
                        <a:buNone/>
                      </a:pPr>
                      <a:r>
                        <a:rPr sz="1800"/>
                        <a:t>Year</a:t>
                      </a:r>
                    </a:p>
                  </a:txBody>
                  <a:tcPr/>
                </a:tc>
                <a:tc>
                  <a:txBody>
                    <a:bodyPr/>
                    <a:lstStyle/>
                    <a:p>
                      <a:pPr marL="0" lvl="0" indent="0">
                        <a:buNone/>
                      </a:pPr>
                      <a:r>
                        <a:rPr sz="1800"/>
                        <a:t>Violation</a:t>
                      </a:r>
                    </a:p>
                  </a:txBody>
                  <a:tcPr/>
                </a:tc>
                <a:tc>
                  <a:txBody>
                    <a:bodyPr/>
                    <a:lstStyle/>
                    <a:p>
                      <a:pPr marL="0" lvl="0" indent="0">
                        <a:buNone/>
                      </a:pPr>
                      <a:r>
                        <a:rPr sz="1800"/>
                        <a:t>Enforcement</a:t>
                      </a:r>
                    </a:p>
                  </a:txBody>
                  <a:tcPr/>
                </a:tc>
                <a:extLst>
                  <a:ext uri="{0D108BD9-81ED-4DB2-BD59-A6C34878D82A}">
                    <a16:rowId xmlns:a16="http://schemas.microsoft.com/office/drawing/2014/main" val="10000"/>
                  </a:ext>
                </a:extLst>
              </a:tr>
              <a:tr h="0">
                <a:tc>
                  <a:txBody>
                    <a:bodyPr/>
                    <a:lstStyle/>
                    <a:p>
                      <a:pPr marL="0" lvl="0" indent="0">
                        <a:buNone/>
                      </a:pPr>
                      <a:r>
                        <a:rPr sz="1800"/>
                        <a:t>Wyndham</a:t>
                      </a:r>
                    </a:p>
                  </a:txBody>
                  <a:tcPr/>
                </a:tc>
                <a:tc>
                  <a:txBody>
                    <a:bodyPr/>
                    <a:lstStyle/>
                    <a:p>
                      <a:pPr marL="0" lvl="0" indent="0">
                        <a:buNone/>
                      </a:pPr>
                      <a:r>
                        <a:rPr sz="1800" dirty="0"/>
                        <a:t>2015</a:t>
                      </a:r>
                    </a:p>
                  </a:txBody>
                  <a:tcPr/>
                </a:tc>
                <a:tc>
                  <a:txBody>
                    <a:bodyPr/>
                    <a:lstStyle/>
                    <a:p>
                      <a:pPr marL="0" lvl="0" indent="0">
                        <a:buNone/>
                      </a:pPr>
                      <a:r>
                        <a:rPr sz="1800" dirty="0"/>
                        <a:t>619K cards, </a:t>
                      </a:r>
                      <a:br>
                        <a:rPr lang="en-US" sz="1800" dirty="0"/>
                      </a:br>
                      <a:r>
                        <a:rPr sz="1800" dirty="0"/>
                        <a:t>3 breaches</a:t>
                      </a:r>
                    </a:p>
                  </a:txBody>
                  <a:tcPr/>
                </a:tc>
                <a:tc>
                  <a:txBody>
                    <a:bodyPr/>
                    <a:lstStyle/>
                    <a:p>
                      <a:pPr marL="0" lvl="0" indent="0">
                        <a:buNone/>
                      </a:pPr>
                      <a:r>
                        <a:rPr sz="1800" dirty="0"/>
                        <a:t>20-yr consent order; PCI audits</a:t>
                      </a:r>
                    </a:p>
                  </a:txBody>
                  <a:tcPr/>
                </a:tc>
                <a:extLst>
                  <a:ext uri="{0D108BD9-81ED-4DB2-BD59-A6C34878D82A}">
                    <a16:rowId xmlns:a16="http://schemas.microsoft.com/office/drawing/2014/main" val="10001"/>
                  </a:ext>
                </a:extLst>
              </a:tr>
              <a:tr h="0">
                <a:tc>
                  <a:txBody>
                    <a:bodyPr/>
                    <a:lstStyle/>
                    <a:p>
                      <a:pPr marL="0" lvl="0" indent="0">
                        <a:buNone/>
                      </a:pPr>
                      <a:r>
                        <a:rPr sz="1800"/>
                        <a:t>Equifax</a:t>
                      </a:r>
                    </a:p>
                  </a:txBody>
                  <a:tcPr/>
                </a:tc>
                <a:tc>
                  <a:txBody>
                    <a:bodyPr/>
                    <a:lstStyle/>
                    <a:p>
                      <a:pPr marL="0" lvl="0" indent="0">
                        <a:buNone/>
                      </a:pPr>
                      <a:r>
                        <a:rPr sz="1800" dirty="0"/>
                        <a:t>2019</a:t>
                      </a:r>
                    </a:p>
                  </a:txBody>
                  <a:tcPr/>
                </a:tc>
                <a:tc>
                  <a:txBody>
                    <a:bodyPr/>
                    <a:lstStyle/>
                    <a:p>
                      <a:pPr marL="0" lvl="0" indent="0">
                        <a:buNone/>
                      </a:pPr>
                      <a:r>
                        <a:rPr sz="1800"/>
                        <a:t>147M records</a:t>
                      </a:r>
                    </a:p>
                  </a:txBody>
                  <a:tcPr/>
                </a:tc>
                <a:tc>
                  <a:txBody>
                    <a:bodyPr/>
                    <a:lstStyle/>
                    <a:p>
                      <a:pPr marL="0" lvl="0" indent="0">
                        <a:buNone/>
                      </a:pPr>
                      <a:r>
                        <a:rPr sz="1800"/>
                        <a:t>$700M settlement (FTC + states + CFPB)</a:t>
                      </a:r>
                    </a:p>
                  </a:txBody>
                  <a:tcPr/>
                </a:tc>
                <a:extLst>
                  <a:ext uri="{0D108BD9-81ED-4DB2-BD59-A6C34878D82A}">
                    <a16:rowId xmlns:a16="http://schemas.microsoft.com/office/drawing/2014/main" val="10002"/>
                  </a:ext>
                </a:extLst>
              </a:tr>
              <a:tr h="0">
                <a:tc>
                  <a:txBody>
                    <a:bodyPr/>
                    <a:lstStyle/>
                    <a:p>
                      <a:pPr marL="0" lvl="0" indent="0">
                        <a:buNone/>
                      </a:pPr>
                      <a:r>
                        <a:rPr sz="1800"/>
                        <a:t>CafePress</a:t>
                      </a:r>
                    </a:p>
                  </a:txBody>
                  <a:tcPr/>
                </a:tc>
                <a:tc>
                  <a:txBody>
                    <a:bodyPr/>
                    <a:lstStyle/>
                    <a:p>
                      <a:pPr marL="0" lvl="0" indent="0">
                        <a:buNone/>
                      </a:pPr>
                      <a:r>
                        <a:rPr sz="1800"/>
                        <a:t>2022</a:t>
                      </a:r>
                    </a:p>
                  </a:txBody>
                  <a:tcPr/>
                </a:tc>
                <a:tc>
                  <a:txBody>
                    <a:bodyPr/>
                    <a:lstStyle/>
                    <a:p>
                      <a:pPr marL="0" lvl="0" indent="0">
                        <a:buNone/>
                      </a:pPr>
                      <a:r>
                        <a:rPr sz="1800"/>
                        <a:t>22M accounts</a:t>
                      </a:r>
                    </a:p>
                  </a:txBody>
                  <a:tcPr/>
                </a:tc>
                <a:tc>
                  <a:txBody>
                    <a:bodyPr/>
                    <a:lstStyle/>
                    <a:p>
                      <a:pPr marL="0" lvl="0" indent="0">
                        <a:buNone/>
                      </a:pPr>
                      <a:r>
                        <a:rPr sz="1800" dirty="0"/>
                        <a:t>$500K penalty; </a:t>
                      </a:r>
                      <a:r>
                        <a:rPr sz="1800" b="1" dirty="0"/>
                        <a:t>first cover-up case</a:t>
                      </a:r>
                    </a:p>
                  </a:txBody>
                  <a:tcPr/>
                </a:tc>
                <a:extLst>
                  <a:ext uri="{0D108BD9-81ED-4DB2-BD59-A6C34878D82A}">
                    <a16:rowId xmlns:a16="http://schemas.microsoft.com/office/drawing/2014/main" val="10003"/>
                  </a:ext>
                </a:extLst>
              </a:tr>
              <a:tr h="0">
                <a:tc>
                  <a:txBody>
                    <a:bodyPr/>
                    <a:lstStyle/>
                    <a:p>
                      <a:pPr marL="0" lvl="0" indent="0">
                        <a:buNone/>
                      </a:pPr>
                      <a:r>
                        <a:rPr sz="1800"/>
                        <a:t>Drizly</a:t>
                      </a:r>
                    </a:p>
                  </a:txBody>
                  <a:tcPr/>
                </a:tc>
                <a:tc>
                  <a:txBody>
                    <a:bodyPr/>
                    <a:lstStyle/>
                    <a:p>
                      <a:pPr marL="0" lvl="0" indent="0">
                        <a:buNone/>
                      </a:pPr>
                      <a:r>
                        <a:rPr sz="1800"/>
                        <a:t>2022</a:t>
                      </a:r>
                    </a:p>
                  </a:txBody>
                  <a:tcPr/>
                </a:tc>
                <a:tc>
                  <a:txBody>
                    <a:bodyPr/>
                    <a:lstStyle/>
                    <a:p>
                      <a:pPr marL="0" lvl="0" indent="0">
                        <a:buNone/>
                      </a:pPr>
                      <a:r>
                        <a:rPr sz="1800"/>
                        <a:t>2.5M consumers</a:t>
                      </a:r>
                    </a:p>
                  </a:txBody>
                  <a:tcPr/>
                </a:tc>
                <a:tc>
                  <a:txBody>
                    <a:bodyPr/>
                    <a:lstStyle/>
                    <a:p>
                      <a:pPr marL="0" lvl="0" indent="0">
                        <a:buNone/>
                      </a:pPr>
                      <a:r>
                        <a:rPr sz="1800" b="1"/>
                        <a:t>CEO bound 10 yrs at any future firm</a:t>
                      </a:r>
                    </a:p>
                  </a:txBody>
                  <a:tcPr/>
                </a:tc>
                <a:extLst>
                  <a:ext uri="{0D108BD9-81ED-4DB2-BD59-A6C34878D82A}">
                    <a16:rowId xmlns:a16="http://schemas.microsoft.com/office/drawing/2014/main" val="10004"/>
                  </a:ext>
                </a:extLst>
              </a:tr>
              <a:tr h="0">
                <a:tc>
                  <a:txBody>
                    <a:bodyPr/>
                    <a:lstStyle/>
                    <a:p>
                      <a:pPr marL="0" lvl="0" indent="0">
                        <a:buNone/>
                      </a:pPr>
                      <a:r>
                        <a:rPr sz="1800"/>
                        <a:t>Marriott</a:t>
                      </a:r>
                    </a:p>
                  </a:txBody>
                  <a:tcPr/>
                </a:tc>
                <a:tc>
                  <a:txBody>
                    <a:bodyPr/>
                    <a:lstStyle/>
                    <a:p>
                      <a:pPr marL="0" lvl="0" indent="0">
                        <a:buNone/>
                      </a:pPr>
                      <a:r>
                        <a:rPr sz="1800"/>
                        <a:t>2024</a:t>
                      </a:r>
                    </a:p>
                  </a:txBody>
                  <a:tcPr/>
                </a:tc>
                <a:tc>
                  <a:txBody>
                    <a:bodyPr/>
                    <a:lstStyle/>
                    <a:p>
                      <a:pPr marL="0" lvl="0" indent="0">
                        <a:buNone/>
                      </a:pPr>
                      <a:r>
                        <a:rPr lang="en-US" sz="1800" dirty="0"/>
                        <a:t>344</a:t>
                      </a:r>
                      <a:r>
                        <a:rPr sz="1800" dirty="0"/>
                        <a:t>M guest records</a:t>
                      </a:r>
                      <a:r>
                        <a:rPr lang="en-US" sz="1800" dirty="0"/>
                        <a:t>, 3 breaches</a:t>
                      </a:r>
                      <a:endParaRPr sz="1800" dirty="0"/>
                    </a:p>
                  </a:txBody>
                  <a:tcPr/>
                </a:tc>
                <a:tc>
                  <a:txBody>
                    <a:bodyPr/>
                    <a:lstStyle/>
                    <a:p>
                      <a:pPr marL="0" lvl="0" indent="0">
                        <a:buNone/>
                      </a:pPr>
                      <a:r>
                        <a:rPr sz="1800" dirty="0"/>
                        <a:t>20-yr program</a:t>
                      </a:r>
                      <a:r>
                        <a:rPr lang="en-US" sz="1800" dirty="0"/>
                        <a:t> of </a:t>
                      </a:r>
                      <a:r>
                        <a:rPr lang="en-US" sz="1800" dirty="0" err="1"/>
                        <a:t>indep</a:t>
                      </a:r>
                      <a:r>
                        <a:rPr lang="en-US" sz="1800" dirty="0"/>
                        <a:t>. security reviews</a:t>
                      </a:r>
                      <a:r>
                        <a:rPr sz="1800" dirty="0"/>
                        <a:t>; $52M multistate</a:t>
                      </a:r>
                      <a:r>
                        <a:rPr lang="en-US" sz="1800" dirty="0"/>
                        <a:t> settlement</a:t>
                      </a:r>
                      <a:endParaRPr sz="1800" dirty="0"/>
                    </a:p>
                  </a:txBody>
                  <a:tcPr/>
                </a:tc>
                <a:extLst>
                  <a:ext uri="{0D108BD9-81ED-4DB2-BD59-A6C34878D82A}">
                    <a16:rowId xmlns:a16="http://schemas.microsoft.com/office/drawing/2014/main" val="10005"/>
                  </a:ext>
                </a:extLst>
              </a:tr>
            </a:tbl>
          </a:graphicData>
        </a:graphic>
      </p:graphicFrame>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678408-B426-FE25-C9EF-58EBAA5FF0C0}"/>
              </a:ext>
            </a:extLst>
          </p:cNvPr>
          <p:cNvSpPr>
            <a:spLocks noGrp="1"/>
          </p:cNvSpPr>
          <p:nvPr>
            <p:ph type="title"/>
          </p:nvPr>
        </p:nvSpPr>
        <p:spPr/>
        <p:txBody>
          <a:bodyPr/>
          <a:lstStyle/>
          <a:p>
            <a:r>
              <a:rPr lang="en-US" i="1" dirty="0"/>
              <a:t>Two</a:t>
            </a:r>
            <a:r>
              <a:rPr lang="en-US" dirty="0"/>
              <a:t> Pillars of FTC Cyber Authority</a:t>
            </a:r>
          </a:p>
        </p:txBody>
      </p:sp>
      <p:sp>
        <p:nvSpPr>
          <p:cNvPr id="3" name="Content Placeholder 2"/>
          <p:cNvSpPr>
            <a:spLocks noGrp="1"/>
          </p:cNvSpPr>
          <p:nvPr>
            <p:ph idx="1"/>
          </p:nvPr>
        </p:nvSpPr>
        <p:spPr>
          <a:xfrm>
            <a:off x="628650" y="1369218"/>
            <a:ext cx="7886700" cy="3500438"/>
          </a:xfrm>
        </p:spPr>
        <p:txBody>
          <a:bodyPr>
            <a:normAutofit/>
          </a:bodyPr>
          <a:lstStyle/>
          <a:p>
            <a:pPr marL="0" indent="0">
              <a:buNone/>
            </a:pPr>
            <a:r>
              <a:rPr lang="en-US" dirty="0"/>
              <a:t>Wyndham established the </a:t>
            </a:r>
            <a:r>
              <a:rPr lang="en-US" i="1" dirty="0"/>
              <a:t>general</a:t>
            </a:r>
            <a:r>
              <a:rPr lang="en-US" dirty="0"/>
              <a:t> pillar. A </a:t>
            </a:r>
            <a:r>
              <a:rPr lang="en-US" i="1" dirty="0"/>
              <a:t>sector-specific</a:t>
            </a:r>
            <a:r>
              <a:rPr lang="en-US" dirty="0"/>
              <a:t> pillar existed.</a:t>
            </a:r>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r>
              <a:rPr dirty="0"/>
              <a:t>Wyndham (hotel chain) tested Pillar 1.</a:t>
            </a:r>
          </a:p>
          <a:p>
            <a:pPr marL="0" lvl="0" indent="0">
              <a:buNone/>
            </a:pPr>
            <a:r>
              <a:rPr b="1" dirty="0"/>
              <a:t>Equifax (credit bureau) was caught by </a:t>
            </a:r>
            <a:r>
              <a:rPr b="1" i="1" dirty="0"/>
              <a:t>both</a:t>
            </a:r>
            <a:r>
              <a:rPr dirty="0"/>
              <a:t> — and the $700M settlement invoked Section 5 </a:t>
            </a:r>
            <a:r>
              <a:rPr i="1" dirty="0"/>
              <a:t>and</a:t>
            </a:r>
            <a:r>
              <a:rPr dirty="0"/>
              <a:t> GLBA Safeguards violations together.</a:t>
            </a:r>
          </a:p>
        </p:txBody>
      </p:sp>
      <p:graphicFrame>
        <p:nvGraphicFramePr>
          <p:cNvPr id="2" name="Content Placeholder 5">
            <a:extLst>
              <a:ext uri="{FF2B5EF4-FFF2-40B4-BE49-F238E27FC236}">
                <a16:creationId xmlns:a16="http://schemas.microsoft.com/office/drawing/2014/main" id="{E6962233-AC9C-EE3F-BF8F-C1564D69F3D5}"/>
              </a:ext>
            </a:extLst>
          </p:cNvPr>
          <p:cNvGraphicFramePr>
            <a:graphicFrameLocks/>
          </p:cNvGraphicFramePr>
          <p:nvPr>
            <p:extLst>
              <p:ext uri="{D42A27DB-BD31-4B8C-83A1-F6EECF244321}">
                <p14:modId xmlns:p14="http://schemas.microsoft.com/office/powerpoint/2010/main" val="3650159343"/>
              </p:ext>
            </p:extLst>
          </p:nvPr>
        </p:nvGraphicFramePr>
        <p:xfrm>
          <a:off x="2566738" y="2017747"/>
          <a:ext cx="6129086" cy="1493520"/>
        </p:xfrm>
        <a:graphic>
          <a:graphicData uri="http://schemas.openxmlformats.org/drawingml/2006/table">
            <a:tbl>
              <a:tblPr firstRow="1" bandRow="1">
                <a:tableStyleId>{5C22544A-7EE6-4342-B048-85BDC9FD1C3A}</a:tableStyleId>
              </a:tblPr>
              <a:tblGrid>
                <a:gridCol w="967539">
                  <a:extLst>
                    <a:ext uri="{9D8B030D-6E8A-4147-A177-3AD203B41FA5}">
                      <a16:colId xmlns:a16="http://schemas.microsoft.com/office/drawing/2014/main" val="20000"/>
                    </a:ext>
                  </a:extLst>
                </a:gridCol>
                <a:gridCol w="1696453">
                  <a:extLst>
                    <a:ext uri="{9D8B030D-6E8A-4147-A177-3AD203B41FA5}">
                      <a16:colId xmlns:a16="http://schemas.microsoft.com/office/drawing/2014/main" val="20001"/>
                    </a:ext>
                  </a:extLst>
                </a:gridCol>
                <a:gridCol w="1804736">
                  <a:extLst>
                    <a:ext uri="{9D8B030D-6E8A-4147-A177-3AD203B41FA5}">
                      <a16:colId xmlns:a16="http://schemas.microsoft.com/office/drawing/2014/main" val="20002"/>
                    </a:ext>
                  </a:extLst>
                </a:gridCol>
                <a:gridCol w="1660358">
                  <a:extLst>
                    <a:ext uri="{9D8B030D-6E8A-4147-A177-3AD203B41FA5}">
                      <a16:colId xmlns:a16="http://schemas.microsoft.com/office/drawing/2014/main" val="20003"/>
                    </a:ext>
                  </a:extLst>
                </a:gridCol>
              </a:tblGrid>
              <a:tr h="0">
                <a:tc>
                  <a:txBody>
                    <a:bodyPr/>
                    <a:lstStyle/>
                    <a:p>
                      <a:pPr marL="0" lvl="0" indent="0">
                        <a:buNone/>
                      </a:pPr>
                      <a:r>
                        <a:rPr sz="1600" dirty="0"/>
                        <a:t>Pillar</a:t>
                      </a:r>
                    </a:p>
                  </a:txBody>
                  <a:tcPr/>
                </a:tc>
                <a:tc>
                  <a:txBody>
                    <a:bodyPr/>
                    <a:lstStyle/>
                    <a:p>
                      <a:pPr marL="0" lvl="0" indent="0">
                        <a:buNone/>
                      </a:pPr>
                      <a:r>
                        <a:rPr sz="1600"/>
                        <a:t>Source</a:t>
                      </a:r>
                    </a:p>
                  </a:txBody>
                  <a:tcPr/>
                </a:tc>
                <a:tc>
                  <a:txBody>
                    <a:bodyPr/>
                    <a:lstStyle/>
                    <a:p>
                      <a:pPr marL="0" lvl="0" indent="0">
                        <a:buNone/>
                      </a:pPr>
                      <a:r>
                        <a:rPr sz="1600"/>
                        <a:t>Scope</a:t>
                      </a:r>
                    </a:p>
                  </a:txBody>
                  <a:tcPr/>
                </a:tc>
                <a:tc>
                  <a:txBody>
                    <a:bodyPr/>
                    <a:lstStyle/>
                    <a:p>
                      <a:pPr marL="0" lvl="0" indent="0">
                        <a:buNone/>
                      </a:pPr>
                      <a:r>
                        <a:rPr sz="1600" dirty="0"/>
                        <a:t>Standard</a:t>
                      </a:r>
                    </a:p>
                  </a:txBody>
                  <a:tcPr/>
                </a:tc>
                <a:extLst>
                  <a:ext uri="{0D108BD9-81ED-4DB2-BD59-A6C34878D82A}">
                    <a16:rowId xmlns:a16="http://schemas.microsoft.com/office/drawing/2014/main" val="10000"/>
                  </a:ext>
                </a:extLst>
              </a:tr>
              <a:tr h="0">
                <a:tc>
                  <a:txBody>
                    <a:bodyPr/>
                    <a:lstStyle/>
                    <a:p>
                      <a:pPr marL="0" lvl="0" indent="0">
                        <a:buNone/>
                      </a:pPr>
                      <a:r>
                        <a:rPr sz="1600" b="1" dirty="0"/>
                        <a:t>General</a:t>
                      </a:r>
                    </a:p>
                  </a:txBody>
                  <a:tcPr/>
                </a:tc>
                <a:tc>
                  <a:txBody>
                    <a:bodyPr/>
                    <a:lstStyle/>
                    <a:p>
                      <a:pPr marL="0" lvl="0" indent="0">
                        <a:buNone/>
                      </a:pPr>
                      <a:r>
                        <a:rPr sz="1600"/>
                        <a:t>FTC Act §5 + </a:t>
                      </a:r>
                      <a:r>
                        <a:rPr sz="1600" i="1"/>
                        <a:t>Wyndham</a:t>
                      </a:r>
                    </a:p>
                  </a:txBody>
                  <a:tcPr/>
                </a:tc>
                <a:tc>
                  <a:txBody>
                    <a:bodyPr/>
                    <a:lstStyle/>
                    <a:p>
                      <a:pPr marL="0" lvl="0" indent="0">
                        <a:buNone/>
                      </a:pPr>
                      <a:r>
                        <a:rPr sz="1600"/>
                        <a:t>All commerce</a:t>
                      </a:r>
                    </a:p>
                  </a:txBody>
                  <a:tcPr/>
                </a:tc>
                <a:tc>
                  <a:txBody>
                    <a:bodyPr/>
                    <a:lstStyle/>
                    <a:p>
                      <a:pPr marL="0" lvl="0" indent="0">
                        <a:buNone/>
                      </a:pPr>
                      <a:r>
                        <a:rPr sz="1600"/>
                        <a:t>Case-by-case “unfairness”</a:t>
                      </a:r>
                    </a:p>
                  </a:txBody>
                  <a:tcPr/>
                </a:tc>
                <a:extLst>
                  <a:ext uri="{0D108BD9-81ED-4DB2-BD59-A6C34878D82A}">
                    <a16:rowId xmlns:a16="http://schemas.microsoft.com/office/drawing/2014/main" val="10001"/>
                  </a:ext>
                </a:extLst>
              </a:tr>
              <a:tr h="0">
                <a:tc>
                  <a:txBody>
                    <a:bodyPr/>
                    <a:lstStyle/>
                    <a:p>
                      <a:pPr marL="0" lvl="0" indent="0">
                        <a:buNone/>
                      </a:pPr>
                      <a:r>
                        <a:rPr sz="1600" b="1"/>
                        <a:t>Sector-specific</a:t>
                      </a:r>
                    </a:p>
                  </a:txBody>
                  <a:tcPr/>
                </a:tc>
                <a:tc>
                  <a:txBody>
                    <a:bodyPr/>
                    <a:lstStyle/>
                    <a:p>
                      <a:pPr marL="0" lvl="0" indent="0">
                        <a:buNone/>
                      </a:pPr>
                      <a:r>
                        <a:rPr sz="1600" b="1" dirty="0"/>
                        <a:t>GLBA Safeguards Rule</a:t>
                      </a:r>
                      <a:r>
                        <a:rPr sz="1600" dirty="0"/>
                        <a:t> (2003)</a:t>
                      </a:r>
                    </a:p>
                  </a:txBody>
                  <a:tcPr/>
                </a:tc>
                <a:tc>
                  <a:txBody>
                    <a:bodyPr/>
                    <a:lstStyle/>
                    <a:p>
                      <a:pPr marL="0" lvl="0" indent="0">
                        <a:buNone/>
                      </a:pPr>
                      <a:r>
                        <a:rPr sz="1600" dirty="0"/>
                        <a:t>Non-bank financial institutions</a:t>
                      </a:r>
                    </a:p>
                  </a:txBody>
                  <a:tcPr/>
                </a:tc>
                <a:tc>
                  <a:txBody>
                    <a:bodyPr/>
                    <a:lstStyle/>
                    <a:p>
                      <a:pPr marL="0" lvl="0" indent="0">
                        <a:buNone/>
                      </a:pPr>
                      <a:r>
                        <a:rPr sz="1600" dirty="0"/>
                        <a:t>“Reasonable” security program</a:t>
                      </a:r>
                    </a:p>
                  </a:txBody>
                  <a:tcP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498D81A4-18EA-4614-9AD8-7B3ED6D30FC3}"/>
              </a:ext>
            </a:extLst>
          </p:cNvPr>
          <p:cNvSpPr txBox="1"/>
          <p:nvPr/>
        </p:nvSpPr>
        <p:spPr>
          <a:xfrm>
            <a:off x="192505" y="2164342"/>
            <a:ext cx="2193759" cy="1200329"/>
          </a:xfrm>
          <a:prstGeom prst="rect">
            <a:avLst/>
          </a:prstGeom>
          <a:solidFill>
            <a:schemeClr val="accent2">
              <a:lumMod val="60000"/>
              <a:lumOff val="40000"/>
            </a:schemeClr>
          </a:solidFill>
        </p:spPr>
        <p:txBody>
          <a:bodyPr wrap="square">
            <a:spAutoFit/>
          </a:bodyPr>
          <a:lstStyle/>
          <a:p>
            <a:r>
              <a:rPr lang="en-US" b="1" dirty="0">
                <a:solidFill>
                  <a:schemeClr val="bg1"/>
                </a:solidFill>
              </a:rPr>
              <a:t>GLBA</a:t>
            </a:r>
            <a:r>
              <a:rPr lang="en-US" dirty="0">
                <a:solidFill>
                  <a:schemeClr val="bg1"/>
                </a:solidFill>
              </a:rPr>
              <a:t> = 1999 Gramm-Leach-Bliley Act (aka the Financial Services Modernization Act)</a:t>
            </a:r>
          </a:p>
        </p:txBody>
      </p:sp>
    </p:spTree>
    <p:extLst>
      <p:ext uri="{BB962C8B-B14F-4D97-AF65-F5344CB8AC3E}">
        <p14:creationId xmlns:p14="http://schemas.microsoft.com/office/powerpoint/2010/main" val="3592234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dissolve">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dirty="0"/>
              <a:t>GLBA Safeguards Revision</a:t>
            </a:r>
            <a:r>
              <a:rPr lang="en-US" dirty="0"/>
              <a:t>:</a:t>
            </a:r>
            <a:br>
              <a:rPr lang="en-US" dirty="0"/>
            </a:br>
            <a:r>
              <a:rPr lang="en-US" dirty="0"/>
              <a:t>Rules Strengthened</a:t>
            </a:r>
            <a:endParaRPr dirty="0"/>
          </a:p>
        </p:txBody>
      </p:sp>
      <p:sp>
        <p:nvSpPr>
          <p:cNvPr id="7" name="Content Placeholder 6">
            <a:extLst>
              <a:ext uri="{FF2B5EF4-FFF2-40B4-BE49-F238E27FC236}">
                <a16:creationId xmlns:a16="http://schemas.microsoft.com/office/drawing/2014/main" id="{849B237C-E085-A6CE-74AF-E5406FCF400C}"/>
              </a:ext>
            </a:extLst>
          </p:cNvPr>
          <p:cNvSpPr>
            <a:spLocks noGrp="1"/>
          </p:cNvSpPr>
          <p:nvPr>
            <p:ph idx="1"/>
          </p:nvPr>
        </p:nvSpPr>
        <p:spPr>
          <a:xfrm>
            <a:off x="480125" y="1524666"/>
            <a:ext cx="4625275" cy="3263504"/>
          </a:xfrm>
        </p:spPr>
        <p:txBody>
          <a:bodyPr>
            <a:normAutofit fontScale="92500" lnSpcReduction="10000"/>
          </a:bodyPr>
          <a:lstStyle/>
          <a:p>
            <a:pPr marL="0" lvl="0" indent="0">
              <a:buNone/>
            </a:pPr>
            <a:r>
              <a:rPr lang="en-US" dirty="0"/>
              <a:t>2021 rule, effective </a:t>
            </a:r>
            <a:r>
              <a:rPr lang="en-US" b="1" dirty="0"/>
              <a:t>June 2023</a:t>
            </a:r>
            <a:r>
              <a:rPr lang="en-US" dirty="0"/>
              <a:t>. </a:t>
            </a:r>
            <a:br>
              <a:rPr lang="en-US" dirty="0"/>
            </a:br>
            <a:r>
              <a:rPr lang="en-US" dirty="0"/>
              <a:t>Major shift: principles → </a:t>
            </a:r>
            <a:r>
              <a:rPr lang="en-US" b="1" dirty="0"/>
              <a:t>prescriptive</a:t>
            </a:r>
            <a:r>
              <a:rPr lang="en-US" dirty="0"/>
              <a:t>.</a:t>
            </a:r>
          </a:p>
          <a:p>
            <a:pPr lvl="0"/>
            <a:r>
              <a:rPr lang="en-US" dirty="0"/>
              <a:t>Mandatory </a:t>
            </a:r>
            <a:r>
              <a:rPr lang="en-US" b="1" dirty="0"/>
              <a:t>encryption</a:t>
            </a:r>
            <a:r>
              <a:rPr lang="en-US" dirty="0"/>
              <a:t> in transit and at rest</a:t>
            </a:r>
          </a:p>
          <a:p>
            <a:pPr lvl="0"/>
            <a:r>
              <a:rPr lang="en-US" b="1" dirty="0"/>
              <a:t>MFA</a:t>
            </a:r>
            <a:r>
              <a:rPr lang="en-US" dirty="0"/>
              <a:t> for customer data access</a:t>
            </a:r>
          </a:p>
          <a:p>
            <a:pPr lvl="0"/>
            <a:r>
              <a:rPr lang="en-US" dirty="0"/>
              <a:t>Designated </a:t>
            </a:r>
            <a:r>
              <a:rPr lang="en-US" b="1" dirty="0"/>
              <a:t>Qualified Individual</a:t>
            </a:r>
            <a:r>
              <a:rPr lang="en-US" dirty="0"/>
              <a:t> </a:t>
            </a:r>
            <a:br>
              <a:rPr lang="en-US" dirty="0"/>
            </a:br>
            <a:r>
              <a:rPr lang="en-US" dirty="0"/>
              <a:t>(personal accountability)</a:t>
            </a:r>
          </a:p>
          <a:p>
            <a:pPr lvl="0"/>
            <a:r>
              <a:rPr lang="en-US" dirty="0"/>
              <a:t>Written incident response plans</a:t>
            </a:r>
          </a:p>
          <a:p>
            <a:pPr lvl="0"/>
            <a:r>
              <a:rPr lang="en-US" dirty="0"/>
              <a:t>Periodic </a:t>
            </a:r>
            <a:r>
              <a:rPr lang="en-US" b="1" dirty="0"/>
              <a:t>pen testing</a:t>
            </a:r>
            <a:r>
              <a:rPr lang="en-US" dirty="0"/>
              <a:t> and vulnerability assessments</a:t>
            </a:r>
          </a:p>
          <a:p>
            <a:pPr lvl="0"/>
            <a:r>
              <a:rPr lang="en-US" b="1" dirty="0"/>
              <a:t>Annual compliance reporting to boards</a:t>
            </a:r>
          </a:p>
          <a:p>
            <a:endParaRPr lang="en-US" dirty="0"/>
          </a:p>
        </p:txBody>
      </p:sp>
      <p:pic>
        <p:nvPicPr>
          <p:cNvPr id="6" name="Picture 5">
            <a:extLst>
              <a:ext uri="{FF2B5EF4-FFF2-40B4-BE49-F238E27FC236}">
                <a16:creationId xmlns:a16="http://schemas.microsoft.com/office/drawing/2014/main" id="{D175E4A8-4DFA-3E2F-0F9E-F32E441022C7}"/>
              </a:ext>
            </a:extLst>
          </p:cNvPr>
          <p:cNvPicPr>
            <a:picLocks noChangeAspect="1"/>
          </p:cNvPicPr>
          <p:nvPr/>
        </p:nvPicPr>
        <p:blipFill>
          <a:blip r:embed="rId3"/>
          <a:stretch>
            <a:fillRect/>
          </a:stretch>
        </p:blipFill>
        <p:spPr>
          <a:xfrm>
            <a:off x="5105400" y="38100"/>
            <a:ext cx="4038600" cy="51054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dissolve">
                                      <p:cBhvr>
                                        <p:cTn id="7" dur="500"/>
                                        <p:tgtEl>
                                          <p:spTgt spid="7">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dissolve">
                                      <p:cBhvr>
                                        <p:cTn id="10" dur="500"/>
                                        <p:tgtEl>
                                          <p:spTgt spid="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dissolve">
                                      <p:cBhvr>
                                        <p:cTn id="15" dur="500"/>
                                        <p:tgtEl>
                                          <p:spTgt spid="7">
                                            <p:txEl>
                                              <p:pRg st="3" end="3"/>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dissolve">
                                      <p:cBhvr>
                                        <p:cTn id="18" dur="500"/>
                                        <p:tgtEl>
                                          <p:spTgt spid="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dissolve">
                                      <p:cBhvr>
                                        <p:cTn id="23" dur="500"/>
                                        <p:tgtEl>
                                          <p:spTgt spid="7">
                                            <p:txEl>
                                              <p:pRg st="5" end="5"/>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animEffect transition="in" filter="dissolve">
                                      <p:cBhvr>
                                        <p:cTn id="26"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Part 2: Compliance ≠ Security — The Debate</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Misaligned Incentives</a:t>
            </a:r>
            <a:endParaRPr dirty="0"/>
          </a:p>
        </p:txBody>
      </p:sp>
      <p:sp>
        <p:nvSpPr>
          <p:cNvPr id="3" name="Content Placeholder 2"/>
          <p:cNvSpPr>
            <a:spLocks noGrp="1"/>
          </p:cNvSpPr>
          <p:nvPr>
            <p:ph idx="1"/>
          </p:nvPr>
        </p:nvSpPr>
        <p:spPr/>
        <p:txBody>
          <a:bodyPr>
            <a:normAutofit lnSpcReduction="10000"/>
          </a:bodyPr>
          <a:lstStyle/>
          <a:p>
            <a:pPr marL="0" lvl="0" indent="0">
              <a:buNone/>
            </a:pPr>
            <a:r>
              <a:rPr dirty="0"/>
              <a:t>Recall from Anderson:</a:t>
            </a:r>
          </a:p>
          <a:p>
            <a:pPr lvl="0"/>
            <a:r>
              <a:rPr dirty="0"/>
              <a:t>Markets systematically </a:t>
            </a:r>
            <a:r>
              <a:rPr b="1" dirty="0"/>
              <a:t>under-supply</a:t>
            </a:r>
            <a:r>
              <a:rPr dirty="0"/>
              <a:t> security</a:t>
            </a:r>
          </a:p>
          <a:p>
            <a:pPr lvl="0"/>
            <a:r>
              <a:rPr b="1" dirty="0"/>
              <a:t>Incentives are misaligned</a:t>
            </a:r>
            <a:r>
              <a:rPr dirty="0"/>
              <a:t> — </a:t>
            </a:r>
            <a:br>
              <a:rPr lang="en-US" dirty="0"/>
            </a:br>
            <a:r>
              <a:rPr dirty="0"/>
              <a:t>externalities, information asymmetry</a:t>
            </a:r>
          </a:p>
          <a:p>
            <a:pPr lvl="0"/>
            <a:r>
              <a:rPr dirty="0"/>
              <a:t>The party that pays for security isn’t</a:t>
            </a:r>
            <a:br>
              <a:rPr lang="en-US" dirty="0"/>
            </a:br>
            <a:r>
              <a:rPr dirty="0"/>
              <a:t> always the one that suffers its absence</a:t>
            </a:r>
          </a:p>
          <a:p>
            <a:pPr marL="0" lvl="0" indent="0">
              <a:buNone/>
            </a:pPr>
            <a:endParaRPr lang="en-US" sz="1200" b="1" dirty="0"/>
          </a:p>
          <a:p>
            <a:pPr marL="0" lvl="0" indent="0">
              <a:buNone/>
            </a:pPr>
            <a:r>
              <a:rPr b="1" dirty="0"/>
              <a:t>Regulation is the classical response to market failure.</a:t>
            </a:r>
          </a:p>
          <a:p>
            <a:pPr marL="0" lvl="0" indent="0">
              <a:buNone/>
            </a:pPr>
            <a:endParaRPr lang="en-US" sz="1200" dirty="0"/>
          </a:p>
          <a:p>
            <a:pPr marL="0" lvl="0" indent="0">
              <a:buNone/>
            </a:pPr>
            <a:r>
              <a:rPr dirty="0"/>
              <a:t>Today: does cyber regulation actually align the incentives?</a:t>
            </a:r>
          </a:p>
        </p:txBody>
      </p:sp>
      <p:pic>
        <p:nvPicPr>
          <p:cNvPr id="4" name="Picture 3">
            <a:extLst>
              <a:ext uri="{FF2B5EF4-FFF2-40B4-BE49-F238E27FC236}">
                <a16:creationId xmlns:a16="http://schemas.microsoft.com/office/drawing/2014/main" id="{CDA771AB-5510-9CC5-5DB6-147739113FA0}"/>
              </a:ext>
            </a:extLst>
          </p:cNvPr>
          <p:cNvPicPr>
            <a:picLocks noChangeAspect="1"/>
          </p:cNvPicPr>
          <p:nvPr/>
        </p:nvPicPr>
        <p:blipFill>
          <a:blip r:embed="rId3"/>
          <a:stretch>
            <a:fillRect/>
          </a:stretch>
        </p:blipFill>
        <p:spPr>
          <a:xfrm>
            <a:off x="5949860" y="273844"/>
            <a:ext cx="3010296" cy="30457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dissolv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Stepping Back</a:t>
            </a:r>
          </a:p>
        </p:txBody>
      </p:sp>
      <p:sp>
        <p:nvSpPr>
          <p:cNvPr id="3" name="Content Placeholder 2"/>
          <p:cNvSpPr>
            <a:spLocks noGrp="1"/>
          </p:cNvSpPr>
          <p:nvPr>
            <p:ph idx="1"/>
          </p:nvPr>
        </p:nvSpPr>
        <p:spPr/>
        <p:txBody>
          <a:bodyPr>
            <a:normAutofit lnSpcReduction="10000"/>
          </a:bodyPr>
          <a:lstStyle/>
          <a:p>
            <a:pPr marL="0" indent="0">
              <a:buNone/>
            </a:pPr>
            <a:r>
              <a:rPr dirty="0"/>
              <a:t>Equifax </a:t>
            </a:r>
            <a:endParaRPr lang="en-US" dirty="0"/>
          </a:p>
          <a:p>
            <a:r>
              <a:rPr dirty="0"/>
              <a:t>held multiple certification</a:t>
            </a:r>
            <a:r>
              <a:rPr lang="en-US" dirty="0"/>
              <a:t>s</a:t>
            </a:r>
          </a:p>
          <a:p>
            <a:r>
              <a:rPr lang="en-US" dirty="0"/>
              <a:t>h</a:t>
            </a:r>
            <a:r>
              <a:rPr dirty="0"/>
              <a:t>ad a CISO</a:t>
            </a:r>
            <a:endParaRPr lang="en-US" dirty="0"/>
          </a:p>
          <a:p>
            <a:r>
              <a:rPr lang="en-US" dirty="0"/>
              <a:t>s</a:t>
            </a:r>
            <a:r>
              <a:rPr dirty="0"/>
              <a:t>pent nine figures on security</a:t>
            </a:r>
          </a:p>
          <a:p>
            <a:pPr marL="0" lvl="0" indent="0">
              <a:buNone/>
            </a:pPr>
            <a:r>
              <a:rPr dirty="0"/>
              <a:t>And was breached through a </a:t>
            </a:r>
            <a:r>
              <a:rPr b="1" dirty="0"/>
              <a:t>patching failure</a:t>
            </a:r>
            <a:r>
              <a:rPr dirty="0"/>
              <a:t> and an </a:t>
            </a:r>
            <a:r>
              <a:rPr b="1" dirty="0"/>
              <a:t>expired certificate</a:t>
            </a:r>
            <a:r>
              <a:rPr dirty="0"/>
              <a:t>.</a:t>
            </a:r>
          </a:p>
          <a:p>
            <a:pPr marL="0" lvl="0" indent="0">
              <a:buNone/>
            </a:pPr>
            <a:endParaRPr lang="en-US" dirty="0"/>
          </a:p>
          <a:p>
            <a:pPr marL="0" lvl="0" indent="0">
              <a:buNone/>
            </a:pPr>
            <a:r>
              <a:rPr dirty="0"/>
              <a:t>Post-Equifax, regulators tightened specific rules. But:</a:t>
            </a:r>
          </a:p>
          <a:p>
            <a:pPr marL="0" lvl="0" indent="0">
              <a:buNone/>
            </a:pPr>
            <a:r>
              <a:rPr b="1" dirty="0"/>
              <a:t>Does compliance actually equal security? And if not, why not?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72B89-BD50-7AE6-FA35-2189F5C90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3E2A14-736A-D9C2-AA54-1BBC1440F1A2}"/>
              </a:ext>
            </a:extLst>
          </p:cNvPr>
          <p:cNvSpPr>
            <a:spLocks noGrp="1"/>
          </p:cNvSpPr>
          <p:nvPr>
            <p:ph type="title"/>
          </p:nvPr>
        </p:nvSpPr>
        <p:spPr/>
        <p:txBody>
          <a:bodyPr/>
          <a:lstStyle/>
          <a:p>
            <a:pPr marL="0" lvl="0" indent="0">
              <a:buNone/>
            </a:pPr>
            <a:r>
              <a:t>Equifax Is Not an Anomaly</a:t>
            </a:r>
          </a:p>
        </p:txBody>
      </p:sp>
      <p:pic>
        <p:nvPicPr>
          <p:cNvPr id="2052" name="Picture 4" descr="Drizly Refreshes Brand and Focus - News - LogoLounge">
            <a:extLst>
              <a:ext uri="{FF2B5EF4-FFF2-40B4-BE49-F238E27FC236}">
                <a16:creationId xmlns:a16="http://schemas.microsoft.com/office/drawing/2014/main" id="{96C1F4D9-224B-C213-C645-A59A4B8AD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031" y="2291249"/>
            <a:ext cx="1696637" cy="16966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6FD1C5B-70AB-5B43-2156-EBEFB7EE39DE}"/>
              </a:ext>
            </a:extLst>
          </p:cNvPr>
          <p:cNvPicPr>
            <a:picLocks noChangeAspect="1"/>
          </p:cNvPicPr>
          <p:nvPr/>
        </p:nvPicPr>
        <p:blipFill>
          <a:blip r:embed="rId4"/>
          <a:stretch>
            <a:fillRect/>
          </a:stretch>
        </p:blipFill>
        <p:spPr>
          <a:xfrm>
            <a:off x="16469" y="1402314"/>
            <a:ext cx="3455152" cy="656479"/>
          </a:xfrm>
          <a:prstGeom prst="rect">
            <a:avLst/>
          </a:prstGeom>
        </p:spPr>
      </p:pic>
      <p:pic>
        <p:nvPicPr>
          <p:cNvPr id="10" name="Picture 9">
            <a:extLst>
              <a:ext uri="{FF2B5EF4-FFF2-40B4-BE49-F238E27FC236}">
                <a16:creationId xmlns:a16="http://schemas.microsoft.com/office/drawing/2014/main" id="{5C8EFD0B-9980-C514-3902-5DC41DA2FAED}"/>
              </a:ext>
            </a:extLst>
          </p:cNvPr>
          <p:cNvPicPr>
            <a:picLocks noChangeAspect="1"/>
          </p:cNvPicPr>
          <p:nvPr/>
        </p:nvPicPr>
        <p:blipFill>
          <a:blip r:embed="rId5"/>
          <a:stretch>
            <a:fillRect/>
          </a:stretch>
        </p:blipFill>
        <p:spPr>
          <a:xfrm>
            <a:off x="619451" y="2537550"/>
            <a:ext cx="2167825" cy="1387408"/>
          </a:xfrm>
          <a:prstGeom prst="rect">
            <a:avLst/>
          </a:prstGeom>
        </p:spPr>
      </p:pic>
      <p:pic>
        <p:nvPicPr>
          <p:cNvPr id="13" name="Picture 12">
            <a:extLst>
              <a:ext uri="{FF2B5EF4-FFF2-40B4-BE49-F238E27FC236}">
                <a16:creationId xmlns:a16="http://schemas.microsoft.com/office/drawing/2014/main" id="{79475814-2204-1E1F-B69E-D759BE43D1F4}"/>
              </a:ext>
            </a:extLst>
          </p:cNvPr>
          <p:cNvPicPr>
            <a:picLocks noChangeAspect="1"/>
          </p:cNvPicPr>
          <p:nvPr/>
        </p:nvPicPr>
        <p:blipFill>
          <a:blip r:embed="rId6"/>
          <a:stretch>
            <a:fillRect/>
          </a:stretch>
        </p:blipFill>
        <p:spPr>
          <a:xfrm>
            <a:off x="619451" y="4050420"/>
            <a:ext cx="3455152" cy="641162"/>
          </a:xfrm>
          <a:prstGeom prst="rect">
            <a:avLst/>
          </a:prstGeom>
        </p:spPr>
      </p:pic>
      <p:pic>
        <p:nvPicPr>
          <p:cNvPr id="15" name="Picture 14">
            <a:extLst>
              <a:ext uri="{FF2B5EF4-FFF2-40B4-BE49-F238E27FC236}">
                <a16:creationId xmlns:a16="http://schemas.microsoft.com/office/drawing/2014/main" id="{C74959A2-3EC9-68D2-0127-26CC9E295696}"/>
              </a:ext>
            </a:extLst>
          </p:cNvPr>
          <p:cNvPicPr>
            <a:picLocks noChangeAspect="1"/>
          </p:cNvPicPr>
          <p:nvPr/>
        </p:nvPicPr>
        <p:blipFill>
          <a:blip r:embed="rId7"/>
          <a:stretch>
            <a:fillRect/>
          </a:stretch>
        </p:blipFill>
        <p:spPr>
          <a:xfrm>
            <a:off x="5651562" y="1217155"/>
            <a:ext cx="2834468" cy="899944"/>
          </a:xfrm>
          <a:prstGeom prst="rect">
            <a:avLst/>
          </a:prstGeom>
          <a:solidFill>
            <a:schemeClr val="tx1"/>
          </a:solidFill>
        </p:spPr>
      </p:pic>
      <p:pic>
        <p:nvPicPr>
          <p:cNvPr id="17" name="Picture 16">
            <a:extLst>
              <a:ext uri="{FF2B5EF4-FFF2-40B4-BE49-F238E27FC236}">
                <a16:creationId xmlns:a16="http://schemas.microsoft.com/office/drawing/2014/main" id="{F83F468D-CC6D-EB2D-E781-5DCC7C8A784A}"/>
              </a:ext>
            </a:extLst>
          </p:cNvPr>
          <p:cNvPicPr>
            <a:picLocks noChangeAspect="1"/>
          </p:cNvPicPr>
          <p:nvPr/>
        </p:nvPicPr>
        <p:blipFill>
          <a:blip r:embed="rId8"/>
          <a:stretch>
            <a:fillRect/>
          </a:stretch>
        </p:blipFill>
        <p:spPr>
          <a:xfrm>
            <a:off x="4796783" y="4070740"/>
            <a:ext cx="3455153" cy="691031"/>
          </a:xfrm>
          <a:prstGeom prst="rect">
            <a:avLst/>
          </a:prstGeom>
        </p:spPr>
      </p:pic>
      <p:pic>
        <p:nvPicPr>
          <p:cNvPr id="19" name="Picture 18">
            <a:extLst>
              <a:ext uri="{FF2B5EF4-FFF2-40B4-BE49-F238E27FC236}">
                <a16:creationId xmlns:a16="http://schemas.microsoft.com/office/drawing/2014/main" id="{4B93F9CF-0F7C-BBE7-DA95-BDE10CD5FF32}"/>
              </a:ext>
            </a:extLst>
          </p:cNvPr>
          <p:cNvPicPr>
            <a:picLocks noChangeAspect="1"/>
          </p:cNvPicPr>
          <p:nvPr/>
        </p:nvPicPr>
        <p:blipFill>
          <a:blip r:embed="rId9"/>
          <a:stretch>
            <a:fillRect/>
          </a:stretch>
        </p:blipFill>
        <p:spPr>
          <a:xfrm>
            <a:off x="3700309" y="1826849"/>
            <a:ext cx="1334189" cy="1857859"/>
          </a:xfrm>
          <a:prstGeom prst="rect">
            <a:avLst/>
          </a:prstGeom>
        </p:spPr>
      </p:pic>
    </p:spTree>
    <p:extLst>
      <p:ext uri="{BB962C8B-B14F-4D97-AF65-F5344CB8AC3E}">
        <p14:creationId xmlns:p14="http://schemas.microsoft.com/office/powerpoint/2010/main" val="362896715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500"/>
                                        <p:tgtEl>
                                          <p:spTgt spid="19"/>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dissolve">
                                      <p:cBhvr>
                                        <p:cTn id="27" dur="500"/>
                                        <p:tgtEl>
                                          <p:spTgt spid="2052"/>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Equifax Is Not an Anomaly</a:t>
            </a:r>
          </a:p>
        </p:txBody>
      </p:sp>
      <p:sp>
        <p:nvSpPr>
          <p:cNvPr id="3" name="Content Placeholder 2"/>
          <p:cNvSpPr>
            <a:spLocks noGrp="1"/>
          </p:cNvSpPr>
          <p:nvPr>
            <p:ph idx="1"/>
          </p:nvPr>
        </p:nvSpPr>
        <p:spPr>
          <a:xfrm>
            <a:off x="628650" y="1369218"/>
            <a:ext cx="7886700" cy="3500438"/>
          </a:xfrm>
        </p:spPr>
        <p:txBody>
          <a:bodyPr>
            <a:normAutofit/>
          </a:bodyPr>
          <a:lstStyle/>
          <a:p>
            <a:pPr marL="0" lvl="0" indent="0">
              <a:buNone/>
            </a:pPr>
            <a:r>
              <a:rPr b="1" dirty="0"/>
              <a:t>Target (2013):</a:t>
            </a:r>
          </a:p>
          <a:p>
            <a:pPr lvl="0"/>
            <a:r>
              <a:rPr dirty="0"/>
              <a:t>Was </a:t>
            </a:r>
            <a:r>
              <a:rPr b="1" dirty="0"/>
              <a:t>PCI-DSS certified</a:t>
            </a:r>
            <a:r>
              <a:rPr dirty="0"/>
              <a:t> when breached</a:t>
            </a:r>
          </a:p>
          <a:p>
            <a:pPr lvl="0"/>
            <a:r>
              <a:rPr dirty="0"/>
              <a:t>Attackers entered via HVAC vendor</a:t>
            </a:r>
          </a:p>
          <a:p>
            <a:pPr lvl="0"/>
            <a:r>
              <a:rPr b="1" dirty="0"/>
              <a:t>FireEye alerts ignored</a:t>
            </a:r>
          </a:p>
          <a:p>
            <a:pPr lvl="0"/>
            <a:r>
              <a:rPr dirty="0"/>
              <a:t>40M cards + 70M customer records</a:t>
            </a:r>
          </a:p>
          <a:p>
            <a:pPr lvl="0"/>
            <a:r>
              <a:rPr dirty="0"/>
              <a:t>Cost: $290M+</a:t>
            </a:r>
          </a:p>
          <a:p>
            <a:pPr marL="0" lvl="0" indent="0">
              <a:buNone/>
            </a:pPr>
            <a:br>
              <a:rPr lang="en-US" sz="1300" b="1" dirty="0"/>
            </a:br>
            <a:r>
              <a:rPr b="1" dirty="0"/>
              <a:t>Heartland Payment Systems (2008), </a:t>
            </a:r>
            <a:br>
              <a:rPr lang="en-US" b="1" dirty="0"/>
            </a:br>
            <a:r>
              <a:rPr b="1" dirty="0"/>
              <a:t>Anthem (2015), Marriott (2018)</a:t>
            </a:r>
            <a:r>
              <a:rPr dirty="0"/>
              <a:t>: </a:t>
            </a:r>
            <a:br>
              <a:rPr lang="en-US" dirty="0"/>
            </a:br>
            <a:r>
              <a:rPr dirty="0"/>
              <a:t>all certified compliant at time of breach.</a:t>
            </a:r>
          </a:p>
        </p:txBody>
      </p:sp>
      <p:pic>
        <p:nvPicPr>
          <p:cNvPr id="4" name="Picture 3">
            <a:extLst>
              <a:ext uri="{FF2B5EF4-FFF2-40B4-BE49-F238E27FC236}">
                <a16:creationId xmlns:a16="http://schemas.microsoft.com/office/drawing/2014/main" id="{EF229D50-C42D-42F8-0A7B-1594C5A40BFB}"/>
              </a:ext>
            </a:extLst>
          </p:cNvPr>
          <p:cNvPicPr>
            <a:picLocks noChangeAspect="1"/>
          </p:cNvPicPr>
          <p:nvPr/>
        </p:nvPicPr>
        <p:blipFill>
          <a:blip r:embed="rId3"/>
          <a:stretch>
            <a:fillRect/>
          </a:stretch>
        </p:blipFill>
        <p:spPr>
          <a:xfrm>
            <a:off x="5130849" y="1261974"/>
            <a:ext cx="3384501" cy="3881526"/>
          </a:xfrm>
          <a:prstGeom prst="rect">
            <a:avLst/>
          </a:prstGeom>
        </p:spPr>
      </p:pic>
      <p:sp>
        <p:nvSpPr>
          <p:cNvPr id="5" name="TextBox 4">
            <a:extLst>
              <a:ext uri="{FF2B5EF4-FFF2-40B4-BE49-F238E27FC236}">
                <a16:creationId xmlns:a16="http://schemas.microsoft.com/office/drawing/2014/main" id="{4F22F9B9-9EA9-05A6-0705-1442E0F75F9A}"/>
              </a:ext>
            </a:extLst>
          </p:cNvPr>
          <p:cNvSpPr txBox="1"/>
          <p:nvPr/>
        </p:nvSpPr>
        <p:spPr>
          <a:xfrm>
            <a:off x="5641383" y="3696860"/>
            <a:ext cx="3267689" cy="369332"/>
          </a:xfrm>
          <a:prstGeom prst="rect">
            <a:avLst/>
          </a:prstGeom>
          <a:solidFill>
            <a:schemeClr val="accent2">
              <a:lumMod val="60000"/>
              <a:lumOff val="40000"/>
            </a:schemeClr>
          </a:solidFill>
          <a:effectLst>
            <a:outerShdw blurRad="50800" dist="38100" dir="8100000" algn="tr" rotWithShape="0">
              <a:prstClr val="black">
                <a:alpha val="40000"/>
              </a:prstClr>
            </a:outerShdw>
          </a:effectLst>
        </p:spPr>
        <p:txBody>
          <a:bodyPr wrap="none" rtlCol="0">
            <a:spAutoFit/>
          </a:bodyPr>
          <a:lstStyle/>
          <a:p>
            <a:r>
              <a:rPr lang="en-US" dirty="0">
                <a:solidFill>
                  <a:schemeClr val="bg1"/>
                </a:solidFill>
              </a:rPr>
              <a:t>8 case studies across 5 industries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500"/>
                                        <p:tgtEl>
                                          <p:spTgt spid="3">
                                            <p:txEl>
                                              <p:pRg st="0" end="0"/>
                                            </p:txEl>
                                          </p:spTgt>
                                        </p:tgtEl>
                                      </p:cBhvr>
                                    </p:animEffec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ssolve">
                                      <p:cBhvr>
                                        <p:cTn id="21" dur="500"/>
                                        <p:tgtEl>
                                          <p:spTgt spid="3">
                                            <p:txEl>
                                              <p:pRg st="2" end="2"/>
                                            </p:txEl>
                                          </p:spTgt>
                                        </p:tgtEl>
                                      </p:cBhvr>
                                    </p:animEffect>
                                  </p:childTnLst>
                                </p:cTn>
                              </p:par>
                            </p:childTnLst>
                          </p:cTn>
                        </p:par>
                        <p:par>
                          <p:cTn id="22" fill="hold">
                            <p:stCondLst>
                              <p:cond delay="1500"/>
                            </p:stCondLst>
                            <p:childTnLst>
                              <p:par>
                                <p:cTn id="23" presetID="9"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500"/>
                                        <p:tgtEl>
                                          <p:spTgt spid="3">
                                            <p:txEl>
                                              <p:pRg st="3" end="3"/>
                                            </p:txEl>
                                          </p:spTgt>
                                        </p:tgtEl>
                                      </p:cBhvr>
                                    </p:animEffect>
                                  </p:childTnLst>
                                </p:cTn>
                              </p:par>
                            </p:childTnLst>
                          </p:cTn>
                        </p:par>
                        <p:par>
                          <p:cTn id="26" fill="hold">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dissolve">
                                      <p:cBhvr>
                                        <p:cTn id="29" dur="500"/>
                                        <p:tgtEl>
                                          <p:spTgt spid="3">
                                            <p:txEl>
                                              <p:pRg st="4" end="4"/>
                                            </p:txEl>
                                          </p:spTgt>
                                        </p:tgtEl>
                                      </p:cBhvr>
                                    </p:animEffect>
                                  </p:childTnLst>
                                </p:cTn>
                              </p:par>
                            </p:childTnLst>
                          </p:cTn>
                        </p:par>
                        <p:par>
                          <p:cTn id="30" fill="hold">
                            <p:stCondLst>
                              <p:cond delay="2500"/>
                            </p:stCondLst>
                            <p:childTnLst>
                              <p:par>
                                <p:cTn id="31" presetID="9" presetClass="entr" presetSubtype="0"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dissolv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dissolve">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019FC-0E53-14BD-580A-94535CCB4D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F1E60B-8941-DE53-38E4-410B4CA11E2B}"/>
              </a:ext>
            </a:extLst>
          </p:cNvPr>
          <p:cNvSpPr>
            <a:spLocks noGrp="1"/>
          </p:cNvSpPr>
          <p:nvPr>
            <p:ph type="title"/>
          </p:nvPr>
        </p:nvSpPr>
        <p:spPr/>
        <p:txBody>
          <a:bodyPr/>
          <a:lstStyle/>
          <a:p>
            <a:pPr marL="0" lvl="0" indent="0">
              <a:buNone/>
            </a:pPr>
            <a:r>
              <a:t>Compliance Can </a:t>
            </a:r>
            <a:r>
              <a:rPr i="1"/>
              <a:t>Substitute</a:t>
            </a:r>
            <a:r>
              <a:t> for Security</a:t>
            </a:r>
          </a:p>
        </p:txBody>
      </p:sp>
      <p:pic>
        <p:nvPicPr>
          <p:cNvPr id="6" name="Picture 5">
            <a:extLst>
              <a:ext uri="{FF2B5EF4-FFF2-40B4-BE49-F238E27FC236}">
                <a16:creationId xmlns:a16="http://schemas.microsoft.com/office/drawing/2014/main" id="{6775ED13-377D-E799-06AE-8C55FB92F6C4}"/>
              </a:ext>
            </a:extLst>
          </p:cNvPr>
          <p:cNvPicPr>
            <a:picLocks noChangeAspect="1"/>
          </p:cNvPicPr>
          <p:nvPr/>
        </p:nvPicPr>
        <p:blipFill>
          <a:blip r:embed="rId3"/>
          <a:stretch>
            <a:fillRect/>
          </a:stretch>
        </p:blipFill>
        <p:spPr>
          <a:xfrm>
            <a:off x="1320800" y="1268016"/>
            <a:ext cx="6502400" cy="3543300"/>
          </a:xfrm>
          <a:prstGeom prst="rect">
            <a:avLst/>
          </a:prstGeom>
        </p:spPr>
      </p:pic>
    </p:spTree>
    <p:extLst>
      <p:ext uri="{BB962C8B-B14F-4D97-AF65-F5344CB8AC3E}">
        <p14:creationId xmlns:p14="http://schemas.microsoft.com/office/powerpoint/2010/main" val="398717089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Compliance Can </a:t>
            </a:r>
            <a:r>
              <a:rPr i="1"/>
              <a:t>Substitute</a:t>
            </a:r>
            <a:r>
              <a:t> for Security</a:t>
            </a:r>
          </a:p>
        </p:txBody>
      </p:sp>
      <p:sp>
        <p:nvSpPr>
          <p:cNvPr id="3" name="Content Placeholder 2"/>
          <p:cNvSpPr>
            <a:spLocks noGrp="1"/>
          </p:cNvSpPr>
          <p:nvPr>
            <p:ph idx="1"/>
          </p:nvPr>
        </p:nvSpPr>
        <p:spPr/>
        <p:txBody>
          <a:bodyPr/>
          <a:lstStyle/>
          <a:p>
            <a:pPr marL="0" lvl="0" indent="0">
              <a:buNone/>
            </a:pPr>
            <a:r>
              <a:rPr dirty="0"/>
              <a:t>Optimizing for audit passage ≠ reducing risk.</a:t>
            </a:r>
          </a:p>
          <a:p>
            <a:pPr lvl="0"/>
            <a:r>
              <a:rPr dirty="0"/>
              <a:t>Compliance becomes a </a:t>
            </a:r>
            <a:r>
              <a:rPr b="1" dirty="0"/>
              <a:t>ceiling</a:t>
            </a:r>
            <a:r>
              <a:rPr dirty="0"/>
              <a:t>, not a floor</a:t>
            </a:r>
          </a:p>
          <a:p>
            <a:pPr lvl="0"/>
            <a:r>
              <a:rPr dirty="0"/>
              <a:t>“Paper security”: documentation substitutes for operation</a:t>
            </a:r>
          </a:p>
          <a:p>
            <a:pPr lvl="0"/>
            <a:r>
              <a:rPr dirty="0"/>
              <a:t>Budget crowded out: compliance work is expensive, visible, measurable</a:t>
            </a:r>
          </a:p>
          <a:p>
            <a:pPr lvl="0"/>
            <a:r>
              <a:rPr b="1" dirty="0"/>
              <a:t>Grigg’s silver bullets, redux</a:t>
            </a:r>
            <a:r>
              <a:rPr dirty="0"/>
              <a:t>: compliance certifications signal “doing security”</a:t>
            </a:r>
          </a:p>
        </p:txBody>
      </p:sp>
      <p:pic>
        <p:nvPicPr>
          <p:cNvPr id="4" name="Picture 3">
            <a:extLst>
              <a:ext uri="{FF2B5EF4-FFF2-40B4-BE49-F238E27FC236}">
                <a16:creationId xmlns:a16="http://schemas.microsoft.com/office/drawing/2014/main" id="{10A6A880-A4DC-D1FD-288C-4E96C43DD4E8}"/>
              </a:ext>
            </a:extLst>
          </p:cNvPr>
          <p:cNvPicPr>
            <a:picLocks noChangeAspect="1"/>
          </p:cNvPicPr>
          <p:nvPr/>
        </p:nvPicPr>
        <p:blipFill>
          <a:blip r:embed="rId3"/>
          <a:stretch>
            <a:fillRect/>
          </a:stretch>
        </p:blipFill>
        <p:spPr>
          <a:xfrm>
            <a:off x="3574937" y="3592467"/>
            <a:ext cx="706389" cy="1412778"/>
          </a:xfrm>
          <a:prstGeom prst="rect">
            <a:avLst/>
          </a:prstGeom>
        </p:spPr>
      </p:pic>
      <p:pic>
        <p:nvPicPr>
          <p:cNvPr id="5" name="Picture 4">
            <a:extLst>
              <a:ext uri="{FF2B5EF4-FFF2-40B4-BE49-F238E27FC236}">
                <a16:creationId xmlns:a16="http://schemas.microsoft.com/office/drawing/2014/main" id="{EE30A738-466C-0965-88C3-F892CA409285}"/>
              </a:ext>
            </a:extLst>
          </p:cNvPr>
          <p:cNvPicPr>
            <a:picLocks noChangeAspect="1"/>
          </p:cNvPicPr>
          <p:nvPr/>
        </p:nvPicPr>
        <p:blipFill>
          <a:blip r:embed="rId3"/>
          <a:stretch>
            <a:fillRect/>
          </a:stretch>
        </p:blipFill>
        <p:spPr>
          <a:xfrm>
            <a:off x="3928131" y="3592467"/>
            <a:ext cx="706389" cy="1412778"/>
          </a:xfrm>
          <a:prstGeom prst="rect">
            <a:avLst/>
          </a:prstGeom>
        </p:spPr>
      </p:pic>
      <p:pic>
        <p:nvPicPr>
          <p:cNvPr id="6" name="Picture 5">
            <a:extLst>
              <a:ext uri="{FF2B5EF4-FFF2-40B4-BE49-F238E27FC236}">
                <a16:creationId xmlns:a16="http://schemas.microsoft.com/office/drawing/2014/main" id="{87A961EF-4224-CA6A-85CB-01C82AB64F81}"/>
              </a:ext>
            </a:extLst>
          </p:cNvPr>
          <p:cNvPicPr>
            <a:picLocks noChangeAspect="1"/>
          </p:cNvPicPr>
          <p:nvPr/>
        </p:nvPicPr>
        <p:blipFill>
          <a:blip r:embed="rId3"/>
          <a:stretch>
            <a:fillRect/>
          </a:stretch>
        </p:blipFill>
        <p:spPr>
          <a:xfrm>
            <a:off x="4281325" y="3592467"/>
            <a:ext cx="706389" cy="1412778"/>
          </a:xfrm>
          <a:prstGeom prst="rect">
            <a:avLst/>
          </a:prstGeom>
        </p:spPr>
      </p:pic>
      <p:pic>
        <p:nvPicPr>
          <p:cNvPr id="7" name="Picture 6">
            <a:extLst>
              <a:ext uri="{FF2B5EF4-FFF2-40B4-BE49-F238E27FC236}">
                <a16:creationId xmlns:a16="http://schemas.microsoft.com/office/drawing/2014/main" id="{858FC9FD-65B8-89D0-CEE4-3B1E0FB71D3A}"/>
              </a:ext>
            </a:extLst>
          </p:cNvPr>
          <p:cNvPicPr>
            <a:picLocks noChangeAspect="1"/>
          </p:cNvPicPr>
          <p:nvPr/>
        </p:nvPicPr>
        <p:blipFill>
          <a:blip r:embed="rId3"/>
          <a:stretch>
            <a:fillRect/>
          </a:stretch>
        </p:blipFill>
        <p:spPr>
          <a:xfrm>
            <a:off x="4634519" y="3592467"/>
            <a:ext cx="706389" cy="141277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The Compliance Theat</a:t>
            </a:r>
            <a:r>
              <a:rPr lang="en-US" dirty="0"/>
              <a:t>er</a:t>
            </a:r>
            <a:endParaRPr dirty="0"/>
          </a:p>
        </p:txBody>
      </p:sp>
      <p:sp>
        <p:nvSpPr>
          <p:cNvPr id="3" name="Content Placeholder 2"/>
          <p:cNvSpPr>
            <a:spLocks noGrp="1"/>
          </p:cNvSpPr>
          <p:nvPr>
            <p:ph idx="1"/>
          </p:nvPr>
        </p:nvSpPr>
        <p:spPr>
          <a:xfrm>
            <a:off x="628650" y="1369218"/>
            <a:ext cx="4152439" cy="3263504"/>
          </a:xfrm>
        </p:spPr>
        <p:txBody>
          <a:bodyPr/>
          <a:lstStyle/>
          <a:p>
            <a:pPr marL="0" lvl="0" indent="0">
              <a:buNone/>
            </a:pPr>
            <a:r>
              <a:rPr dirty="0"/>
              <a:t>Thesis: cybersecurity compliance has become </a:t>
            </a:r>
            <a:r>
              <a:rPr b="1" dirty="0"/>
              <a:t>bureaucratic theater</a:t>
            </a:r>
            <a:r>
              <a:rPr dirty="0"/>
              <a:t> that prioritizes documentation and procedural adherence over actual security outcomes.</a:t>
            </a:r>
          </a:p>
        </p:txBody>
      </p:sp>
      <p:pic>
        <p:nvPicPr>
          <p:cNvPr id="4" name="Picture 3">
            <a:extLst>
              <a:ext uri="{FF2B5EF4-FFF2-40B4-BE49-F238E27FC236}">
                <a16:creationId xmlns:a16="http://schemas.microsoft.com/office/drawing/2014/main" id="{FA52B1DF-9419-642F-9FC1-96DB82FC9464}"/>
              </a:ext>
            </a:extLst>
          </p:cNvPr>
          <p:cNvPicPr>
            <a:picLocks noChangeAspect="1"/>
          </p:cNvPicPr>
          <p:nvPr/>
        </p:nvPicPr>
        <p:blipFill>
          <a:blip r:embed="rId3"/>
          <a:stretch>
            <a:fillRect/>
          </a:stretch>
        </p:blipFill>
        <p:spPr>
          <a:xfrm>
            <a:off x="4971128" y="0"/>
            <a:ext cx="4172872" cy="5143500"/>
          </a:xfrm>
          <a:prstGeom prst="rect">
            <a:avLst/>
          </a:prstGeom>
        </p:spPr>
      </p:pic>
      <p:sp>
        <p:nvSpPr>
          <p:cNvPr id="6" name="TextBox 5">
            <a:extLst>
              <a:ext uri="{FF2B5EF4-FFF2-40B4-BE49-F238E27FC236}">
                <a16:creationId xmlns:a16="http://schemas.microsoft.com/office/drawing/2014/main" id="{BE8B787F-1EFD-FA80-D905-00976C87C5B3}"/>
              </a:ext>
            </a:extLst>
          </p:cNvPr>
          <p:cNvSpPr txBox="1"/>
          <p:nvPr/>
        </p:nvSpPr>
        <p:spPr>
          <a:xfrm>
            <a:off x="780128" y="3153370"/>
            <a:ext cx="3582322" cy="1477328"/>
          </a:xfrm>
          <a:prstGeom prst="rect">
            <a:avLst/>
          </a:prstGeom>
          <a:solidFill>
            <a:schemeClr val="accent2">
              <a:lumMod val="60000"/>
              <a:lumOff val="40000"/>
            </a:schemeClr>
          </a:solidFill>
        </p:spPr>
        <p:txBody>
          <a:bodyPr wrap="square">
            <a:spAutoFit/>
          </a:bodyPr>
          <a:lstStyle/>
          <a:p>
            <a:pPr lvl="0" indent="0">
              <a:buNone/>
            </a:pPr>
            <a:r>
              <a:rPr lang="en-US" sz="1800" dirty="0">
                <a:solidFill>
                  <a:schemeClr val="bg1"/>
                </a:solidFill>
              </a:rPr>
              <a:t>“A compliance framework measures the presence of security controls and the quality of documentation. It does not directly measure security.”</a:t>
            </a:r>
          </a:p>
          <a:p>
            <a:pPr lvl="0" indent="0" algn="r">
              <a:buNone/>
            </a:pPr>
            <a:r>
              <a:rPr lang="en-US" dirty="0">
                <a:solidFill>
                  <a:schemeClr val="bg1"/>
                </a:solidFill>
              </a:rPr>
              <a:t>--Nick Kelly, </a:t>
            </a:r>
            <a:r>
              <a:rPr lang="en-US" dirty="0" err="1">
                <a:solidFill>
                  <a:schemeClr val="bg1"/>
                </a:solidFill>
              </a:rPr>
              <a:t>SecureFlag</a:t>
            </a:r>
            <a:r>
              <a:rPr lang="en-US" dirty="0">
                <a:solidFill>
                  <a:schemeClr val="bg1"/>
                </a:solidFill>
              </a:rPr>
              <a:t>, 2025</a:t>
            </a:r>
            <a:endParaRPr lang="en-US" sz="1800" dirty="0">
              <a:solidFill>
                <a:schemeClr val="bg1"/>
              </a:solidFill>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1</a:t>
            </a:r>
            <a:r>
              <a:rPr dirty="0"/>
              <a:t>: The Checkbox Illusion</a:t>
            </a:r>
          </a:p>
        </p:txBody>
      </p:sp>
      <p:sp>
        <p:nvSpPr>
          <p:cNvPr id="3" name="Content Placeholder 2"/>
          <p:cNvSpPr>
            <a:spLocks noGrp="1"/>
          </p:cNvSpPr>
          <p:nvPr>
            <p:ph idx="1"/>
          </p:nvPr>
        </p:nvSpPr>
        <p:spPr/>
        <p:txBody>
          <a:bodyPr/>
          <a:lstStyle/>
          <a:p>
            <a:pPr lvl="0"/>
            <a:r>
              <a:t>Compliance questionnaires measure </a:t>
            </a:r>
            <a:r>
              <a:rPr b="1"/>
              <a:t>whether firms know the right answers</a:t>
            </a:r>
          </a:p>
          <a:p>
            <a:pPr lvl="0"/>
            <a:r>
              <a:t>They don’t measure </a:t>
            </a:r>
            <a:r>
              <a:rPr b="1"/>
              <a:t>whether implementations work</a:t>
            </a:r>
          </a:p>
          <a:p>
            <a:pPr lvl="0"/>
            <a:r>
              <a:t>Certified organizations get breached routinely</a:t>
            </a:r>
          </a:p>
          <a:p>
            <a:pPr lvl="1"/>
            <a:r>
              <a:t>Heartland Payment Systems</a:t>
            </a:r>
          </a:p>
          <a:p>
            <a:pPr lvl="1"/>
            <a:r>
              <a:t>Anthem</a:t>
            </a:r>
          </a:p>
          <a:p>
            <a:pPr lvl="1"/>
            <a:r>
              <a:t>Telemessage (2025, federally approved)</a:t>
            </a:r>
          </a:p>
          <a:p>
            <a:pPr marL="0" lvl="0" indent="0">
              <a:buNone/>
            </a:pPr>
            <a:r>
              <a:rPr b="1"/>
              <a:t>Perfect compliance ≠ adequate security.</a:t>
            </a:r>
          </a:p>
        </p:txBody>
      </p:sp>
      <p:pic>
        <p:nvPicPr>
          <p:cNvPr id="4" name="Picture 3">
            <a:extLst>
              <a:ext uri="{FF2B5EF4-FFF2-40B4-BE49-F238E27FC236}">
                <a16:creationId xmlns:a16="http://schemas.microsoft.com/office/drawing/2014/main" id="{D92B2FDB-7C3A-8882-65DC-F9800BA0044F}"/>
              </a:ext>
            </a:extLst>
          </p:cNvPr>
          <p:cNvPicPr>
            <a:picLocks noChangeAspect="1"/>
          </p:cNvPicPr>
          <p:nvPr/>
        </p:nvPicPr>
        <p:blipFill>
          <a:blip r:embed="rId3"/>
          <a:stretch>
            <a:fillRect/>
          </a:stretch>
        </p:blipFill>
        <p:spPr>
          <a:xfrm>
            <a:off x="6140187" y="2571750"/>
            <a:ext cx="2375163" cy="1809750"/>
          </a:xfrm>
          <a:prstGeom prst="rect">
            <a:avLst/>
          </a:prstGeom>
        </p:spPr>
      </p:pic>
    </p:spTree>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2</a:t>
            </a:r>
            <a:r>
              <a:rPr dirty="0"/>
              <a:t>: Perverse Incentives</a:t>
            </a:r>
          </a:p>
        </p:txBody>
      </p:sp>
      <p:sp>
        <p:nvSpPr>
          <p:cNvPr id="3" name="Content Placeholder 2"/>
          <p:cNvSpPr>
            <a:spLocks noGrp="1"/>
          </p:cNvSpPr>
          <p:nvPr>
            <p:ph sz="half" idx="1"/>
          </p:nvPr>
        </p:nvSpPr>
        <p:spPr>
          <a:xfrm>
            <a:off x="628650" y="1367650"/>
            <a:ext cx="3886200" cy="2314574"/>
          </a:xfrm>
        </p:spPr>
        <p:txBody>
          <a:bodyPr/>
          <a:lstStyle/>
          <a:p>
            <a:pPr marL="0" lvl="0" indent="0">
              <a:buNone/>
            </a:pPr>
            <a:r>
              <a:rPr dirty="0"/>
              <a:t>What CISOs are rewarded for:</a:t>
            </a:r>
          </a:p>
          <a:p>
            <a:pPr marL="0" lvl="0" indent="0">
              <a:buNone/>
            </a:pPr>
            <a:r>
              <a:rPr dirty="0"/>
              <a:t>✅ FedRAMP authorization</a:t>
            </a:r>
          </a:p>
          <a:p>
            <a:pPr marL="0" lvl="0" indent="0">
              <a:buNone/>
            </a:pPr>
            <a:r>
              <a:rPr dirty="0"/>
              <a:t>✅ ISO 27001 certification</a:t>
            </a:r>
          </a:p>
          <a:p>
            <a:pPr marL="0" lvl="0" indent="0">
              <a:buNone/>
            </a:pPr>
            <a:r>
              <a:rPr dirty="0"/>
              <a:t>✅ Clean SOC 2 Type II</a:t>
            </a:r>
          </a:p>
        </p:txBody>
      </p:sp>
    </p:spTree>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FB753-5A27-C034-A2C5-91B4F4328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774FC0-A564-E55D-7923-87D93D566346}"/>
              </a:ext>
            </a:extLst>
          </p:cNvPr>
          <p:cNvSpPr>
            <a:spLocks noGrp="1"/>
          </p:cNvSpPr>
          <p:nvPr>
            <p:ph type="title"/>
          </p:nvPr>
        </p:nvSpPr>
        <p:spPr/>
        <p:txBody>
          <a:bodyPr/>
          <a:lstStyle/>
          <a:p>
            <a:pPr marL="0" lvl="0" indent="0">
              <a:buNone/>
            </a:pPr>
            <a:r>
              <a:rPr lang="en-US" dirty="0"/>
              <a:t>2</a:t>
            </a:r>
            <a:r>
              <a:rPr dirty="0"/>
              <a:t>: Perverse Incentives</a:t>
            </a:r>
          </a:p>
        </p:txBody>
      </p:sp>
      <p:sp>
        <p:nvSpPr>
          <p:cNvPr id="3" name="Content Placeholder 2">
            <a:extLst>
              <a:ext uri="{FF2B5EF4-FFF2-40B4-BE49-F238E27FC236}">
                <a16:creationId xmlns:a16="http://schemas.microsoft.com/office/drawing/2014/main" id="{E58231B3-AF78-B5EE-CD72-08BD055DDDFE}"/>
              </a:ext>
            </a:extLst>
          </p:cNvPr>
          <p:cNvSpPr>
            <a:spLocks noGrp="1"/>
          </p:cNvSpPr>
          <p:nvPr>
            <p:ph sz="half" idx="1"/>
          </p:nvPr>
        </p:nvSpPr>
        <p:spPr>
          <a:xfrm>
            <a:off x="628650" y="2318148"/>
            <a:ext cx="3886200" cy="2314574"/>
          </a:xfrm>
        </p:spPr>
        <p:txBody>
          <a:bodyPr/>
          <a:lstStyle/>
          <a:p>
            <a:pPr marL="0" lvl="0" indent="0">
              <a:buNone/>
            </a:pPr>
            <a:r>
              <a:rPr dirty="0"/>
              <a:t>What CISOs are rewarded for:</a:t>
            </a:r>
          </a:p>
          <a:p>
            <a:pPr marL="0" lvl="0" indent="0">
              <a:buNone/>
            </a:pPr>
            <a:r>
              <a:rPr dirty="0"/>
              <a:t>✅ FedRAMP authorization</a:t>
            </a:r>
          </a:p>
          <a:p>
            <a:pPr marL="0" lvl="0" indent="0">
              <a:buNone/>
            </a:pPr>
            <a:r>
              <a:rPr dirty="0"/>
              <a:t>✅ ISO 27001 certification</a:t>
            </a:r>
          </a:p>
          <a:p>
            <a:pPr marL="0" lvl="0" indent="0">
              <a:buNone/>
            </a:pPr>
            <a:r>
              <a:rPr dirty="0"/>
              <a:t>✅ Clean SOC 2 Type II</a:t>
            </a:r>
          </a:p>
        </p:txBody>
      </p:sp>
      <p:sp>
        <p:nvSpPr>
          <p:cNvPr id="4" name="Content Placeholder 3">
            <a:extLst>
              <a:ext uri="{FF2B5EF4-FFF2-40B4-BE49-F238E27FC236}">
                <a16:creationId xmlns:a16="http://schemas.microsoft.com/office/drawing/2014/main" id="{A582753C-A6C8-24A8-FB0D-FE8BE3C47224}"/>
              </a:ext>
            </a:extLst>
          </p:cNvPr>
          <p:cNvSpPr>
            <a:spLocks noGrp="1"/>
          </p:cNvSpPr>
          <p:nvPr>
            <p:ph sz="half" idx="2"/>
          </p:nvPr>
        </p:nvSpPr>
        <p:spPr>
          <a:xfrm>
            <a:off x="4629150" y="1369218"/>
            <a:ext cx="3886200" cy="3263504"/>
          </a:xfrm>
        </p:spPr>
        <p:txBody>
          <a:bodyPr/>
          <a:lstStyle/>
          <a:p>
            <a:pPr marL="0" lvl="0" indent="0">
              <a:buNone/>
            </a:pPr>
            <a:r>
              <a:rPr lang="en-US" dirty="0"/>
              <a:t>What they are </a:t>
            </a:r>
            <a:r>
              <a:rPr lang="en-US" i="1" dirty="0"/>
              <a:t>not</a:t>
            </a:r>
            <a:r>
              <a:rPr lang="en-US" dirty="0"/>
              <a:t> rewarded for:</a:t>
            </a:r>
          </a:p>
          <a:p>
            <a:pPr marL="0" lvl="0" indent="0">
              <a:buNone/>
            </a:pPr>
            <a:r>
              <a:rPr lang="en-US" dirty="0"/>
              <a:t>❓ Breaches that never happened</a:t>
            </a:r>
          </a:p>
          <a:p>
            <a:pPr marL="0" lvl="0" indent="0">
              <a:buNone/>
            </a:pPr>
            <a:r>
              <a:rPr lang="en-US" dirty="0"/>
              <a:t>❓ Tail-risk mitigation with no visible output</a:t>
            </a:r>
          </a:p>
          <a:p>
            <a:pPr marL="0" lvl="0" indent="0">
              <a:buNone/>
            </a:pPr>
            <a:r>
              <a:rPr lang="en-US" dirty="0"/>
              <a:t>❓ Reducing the attack surface of legacy systems</a:t>
            </a:r>
          </a:p>
        </p:txBody>
      </p:sp>
      <p:pic>
        <p:nvPicPr>
          <p:cNvPr id="5" name="Picture 4">
            <a:extLst>
              <a:ext uri="{FF2B5EF4-FFF2-40B4-BE49-F238E27FC236}">
                <a16:creationId xmlns:a16="http://schemas.microsoft.com/office/drawing/2014/main" id="{2E35CCFC-0356-2216-807E-80589BBB6F88}"/>
              </a:ext>
            </a:extLst>
          </p:cNvPr>
          <p:cNvPicPr>
            <a:picLocks noChangeAspect="1"/>
          </p:cNvPicPr>
          <p:nvPr/>
        </p:nvPicPr>
        <p:blipFill>
          <a:blip r:embed="rId3"/>
          <a:stretch>
            <a:fillRect/>
          </a:stretch>
        </p:blipFill>
        <p:spPr>
          <a:xfrm>
            <a:off x="2428875" y="2419350"/>
            <a:ext cx="3673304" cy="2914650"/>
          </a:xfrm>
          <a:prstGeom prst="rect">
            <a:avLst/>
          </a:prstGeom>
        </p:spPr>
      </p:pic>
    </p:spTree>
    <p:extLst>
      <p:ext uri="{BB962C8B-B14F-4D97-AF65-F5344CB8AC3E}">
        <p14:creationId xmlns:p14="http://schemas.microsoft.com/office/powerpoint/2010/main" val="20388845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 presetClass="entr" presetSubtype="1" fill="hold" grpId="0" nodeType="after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 calcmode="lin" valueType="num">
                                      <p:cBhvr additive="base">
                                        <p:cTn id="1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3" end="3"/>
                                            </p:txEl>
                                          </p:spTgt>
                                        </p:tgtEl>
                                        <p:attrNameLst>
                                          <p:attrName>ppt_y</p:attrName>
                                        </p:attrNameLst>
                                      </p:cBhvr>
                                      <p:tavLst>
                                        <p:tav tm="0">
                                          <p:val>
                                            <p:strVal val="0-#ppt_h/2"/>
                                          </p:val>
                                        </p:tav>
                                        <p:tav tm="100000">
                                          <p:val>
                                            <p:strVal val="#ppt_y"/>
                                          </p:val>
                                        </p:tav>
                                      </p:tavLst>
                                    </p:anim>
                                  </p:childTnLst>
                                </p:cTn>
                              </p:par>
                            </p:childTnLst>
                          </p:cTn>
                        </p:par>
                        <p:par>
                          <p:cTn id="16" fill="hold">
                            <p:stCondLst>
                              <p:cond delay="1000"/>
                            </p:stCondLst>
                            <p:childTnLst>
                              <p:par>
                                <p:cTn id="17" presetID="2" presetClass="entr" presetSubtype="1"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2" presetClass="entr" presetSubtype="1" fill="hold" grpId="0"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par>
                          <p:cTn id="26" fill="hold">
                            <p:stCondLst>
                              <p:cond delay="2000"/>
                            </p:stCondLst>
                            <p:childTnLst>
                              <p:par>
                                <p:cTn id="27" presetID="2" presetClass="entr" presetSubtype="1" fill="hold" grpId="0" nodeType="after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3</a:t>
            </a:r>
            <a:r>
              <a:rPr dirty="0"/>
              <a:t>: The Compliance Industrial Complex</a:t>
            </a:r>
          </a:p>
        </p:txBody>
      </p:sp>
      <p:sp>
        <p:nvSpPr>
          <p:cNvPr id="3" name="Content Placeholder 2"/>
          <p:cNvSpPr>
            <a:spLocks noGrp="1"/>
          </p:cNvSpPr>
          <p:nvPr>
            <p:ph idx="1"/>
          </p:nvPr>
        </p:nvSpPr>
        <p:spPr>
          <a:xfrm>
            <a:off x="628650" y="1369218"/>
            <a:ext cx="5126327" cy="3263504"/>
          </a:xfrm>
        </p:spPr>
        <p:txBody>
          <a:bodyPr>
            <a:noAutofit/>
          </a:bodyPr>
          <a:lstStyle/>
          <a:p>
            <a:pPr marL="0" lvl="0" indent="0">
              <a:buNone/>
            </a:pPr>
            <a:r>
              <a:rPr sz="1800" b="1" dirty="0"/>
              <a:t>Who benefits from complex compliance regimes?</a:t>
            </a:r>
          </a:p>
          <a:p>
            <a:pPr lvl="0"/>
            <a:r>
              <a:rPr sz="1800" b="1" dirty="0"/>
              <a:t>Auditors</a:t>
            </a:r>
            <a:r>
              <a:rPr sz="1800" dirty="0"/>
              <a:t> (Big 4 + specialty firms)</a:t>
            </a:r>
          </a:p>
          <a:p>
            <a:pPr lvl="0"/>
            <a:r>
              <a:rPr sz="1800" b="1" dirty="0"/>
              <a:t>Consultants</a:t>
            </a:r>
            <a:r>
              <a:rPr sz="1800" dirty="0"/>
              <a:t> </a:t>
            </a:r>
            <a:br>
              <a:rPr lang="en-US" sz="1800" dirty="0"/>
            </a:br>
            <a:r>
              <a:rPr sz="1800" dirty="0"/>
              <a:t>(implementation, remediation)</a:t>
            </a:r>
          </a:p>
          <a:p>
            <a:pPr lvl="0"/>
            <a:r>
              <a:rPr sz="1800" b="1" dirty="0"/>
              <a:t>Tool vendors </a:t>
            </a:r>
            <a:r>
              <a:rPr sz="1800" dirty="0"/>
              <a:t>(</a:t>
            </a:r>
            <a:r>
              <a:rPr lang="en-US" sz="1800" i="1" dirty="0"/>
              <a:t>Governance, Risk &amp; </a:t>
            </a:r>
            <a:br>
              <a:rPr lang="en-US" sz="1800" i="1" dirty="0"/>
            </a:br>
            <a:r>
              <a:rPr lang="en-US" sz="1800" i="1" dirty="0"/>
              <a:t>Compliance</a:t>
            </a:r>
            <a:r>
              <a:rPr sz="1800" dirty="0"/>
              <a:t> platforms, evidence collection)</a:t>
            </a:r>
          </a:p>
          <a:p>
            <a:pPr lvl="0"/>
            <a:r>
              <a:rPr sz="1800" b="1" dirty="0"/>
              <a:t>Certification bodies</a:t>
            </a:r>
          </a:p>
          <a:p>
            <a:pPr marL="0" lvl="0" indent="0">
              <a:buNone/>
            </a:pPr>
            <a:endParaRPr lang="en-US" sz="1000" b="1" dirty="0"/>
          </a:p>
          <a:p>
            <a:pPr marL="0" lvl="0" indent="0">
              <a:buNone/>
            </a:pPr>
            <a:r>
              <a:rPr sz="1800" b="1" dirty="0"/>
              <a:t>FedRAMP</a:t>
            </a:r>
            <a:r>
              <a:rPr sz="1800" dirty="0"/>
              <a:t> alone: 18–24 months, </a:t>
            </a:r>
            <a:br>
              <a:rPr lang="en-US" sz="1800" dirty="0"/>
            </a:br>
            <a:r>
              <a:rPr sz="1800" b="1" dirty="0"/>
              <a:t>$2–5M initial</a:t>
            </a:r>
            <a:r>
              <a:rPr sz="1800" dirty="0"/>
              <a:t>, $500K–$1M/year to maintain.</a:t>
            </a:r>
          </a:p>
        </p:txBody>
      </p:sp>
      <p:sp>
        <p:nvSpPr>
          <p:cNvPr id="5" name="Oval 4">
            <a:extLst>
              <a:ext uri="{FF2B5EF4-FFF2-40B4-BE49-F238E27FC236}">
                <a16:creationId xmlns:a16="http://schemas.microsoft.com/office/drawing/2014/main" id="{58924C08-CB03-FEFA-16EE-564F84B1F1F7}"/>
              </a:ext>
            </a:extLst>
          </p:cNvPr>
          <p:cNvSpPr/>
          <p:nvPr/>
        </p:nvSpPr>
        <p:spPr>
          <a:xfrm>
            <a:off x="5410200" y="2543770"/>
            <a:ext cx="1352550" cy="9144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Big 4 auditors</a:t>
            </a:r>
          </a:p>
        </p:txBody>
      </p:sp>
      <p:sp>
        <p:nvSpPr>
          <p:cNvPr id="7" name="Oval 6">
            <a:extLst>
              <a:ext uri="{FF2B5EF4-FFF2-40B4-BE49-F238E27FC236}">
                <a16:creationId xmlns:a16="http://schemas.microsoft.com/office/drawing/2014/main" id="{DCA152F7-C32B-DAF4-15FE-0D750A50A38C}"/>
              </a:ext>
            </a:extLst>
          </p:cNvPr>
          <p:cNvSpPr/>
          <p:nvPr/>
        </p:nvSpPr>
        <p:spPr>
          <a:xfrm>
            <a:off x="5543550" y="3692128"/>
            <a:ext cx="1352550" cy="914400"/>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GRC vendors</a:t>
            </a:r>
          </a:p>
        </p:txBody>
      </p:sp>
      <p:sp>
        <p:nvSpPr>
          <p:cNvPr id="8" name="Oval 7">
            <a:extLst>
              <a:ext uri="{FF2B5EF4-FFF2-40B4-BE49-F238E27FC236}">
                <a16:creationId xmlns:a16="http://schemas.microsoft.com/office/drawing/2014/main" id="{1D7521B9-9F3D-2226-0A6A-080D27785710}"/>
              </a:ext>
            </a:extLst>
          </p:cNvPr>
          <p:cNvSpPr/>
          <p:nvPr/>
        </p:nvSpPr>
        <p:spPr>
          <a:xfrm>
            <a:off x="7115175" y="3692128"/>
            <a:ext cx="1962150" cy="914400"/>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Certification bodies</a:t>
            </a:r>
          </a:p>
        </p:txBody>
      </p:sp>
      <p:cxnSp>
        <p:nvCxnSpPr>
          <p:cNvPr id="10" name="Straight Arrow Connector 9">
            <a:extLst>
              <a:ext uri="{FF2B5EF4-FFF2-40B4-BE49-F238E27FC236}">
                <a16:creationId xmlns:a16="http://schemas.microsoft.com/office/drawing/2014/main" id="{557295A0-2BA6-5804-D2B6-B71F8E650A56}"/>
              </a:ext>
            </a:extLst>
          </p:cNvPr>
          <p:cNvCxnSpPr>
            <a:cxnSpLocks/>
          </p:cNvCxnSpPr>
          <p:nvPr/>
        </p:nvCxnSpPr>
        <p:spPr>
          <a:xfrm flipH="1">
            <a:off x="6448425" y="1729979"/>
            <a:ext cx="790575" cy="9084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49A1CFE-A7BC-87C5-7F57-587490934AC4}"/>
              </a:ext>
            </a:extLst>
          </p:cNvPr>
          <p:cNvCxnSpPr>
            <a:cxnSpLocks/>
          </p:cNvCxnSpPr>
          <p:nvPr/>
        </p:nvCxnSpPr>
        <p:spPr>
          <a:xfrm flipH="1">
            <a:off x="6477000" y="1709073"/>
            <a:ext cx="847725" cy="20628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56AD895-5BB4-326F-583A-A55373785CEC}"/>
              </a:ext>
            </a:extLst>
          </p:cNvPr>
          <p:cNvCxnSpPr>
            <a:cxnSpLocks/>
          </p:cNvCxnSpPr>
          <p:nvPr/>
        </p:nvCxnSpPr>
        <p:spPr>
          <a:xfrm>
            <a:off x="7381875" y="1729979"/>
            <a:ext cx="609599" cy="8347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B9D424C-F0F1-68DE-E7A7-B40079312C9A}"/>
              </a:ext>
            </a:extLst>
          </p:cNvPr>
          <p:cNvCxnSpPr>
            <a:cxnSpLocks/>
          </p:cNvCxnSpPr>
          <p:nvPr/>
        </p:nvCxnSpPr>
        <p:spPr>
          <a:xfrm>
            <a:off x="7408068" y="1709073"/>
            <a:ext cx="661988" cy="20134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7A9A86D-9299-1964-D116-5857AB68849A}"/>
              </a:ext>
            </a:extLst>
          </p:cNvPr>
          <p:cNvSpPr/>
          <p:nvPr/>
        </p:nvSpPr>
        <p:spPr>
          <a:xfrm>
            <a:off x="6477000" y="1197769"/>
            <a:ext cx="169545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Regulated firm</a:t>
            </a:r>
          </a:p>
        </p:txBody>
      </p:sp>
      <p:sp>
        <p:nvSpPr>
          <p:cNvPr id="6" name="Oval 5">
            <a:extLst>
              <a:ext uri="{FF2B5EF4-FFF2-40B4-BE49-F238E27FC236}">
                <a16:creationId xmlns:a16="http://schemas.microsoft.com/office/drawing/2014/main" id="{61A47605-E56F-DF1A-61A7-00B50FB35935}"/>
              </a:ext>
            </a:extLst>
          </p:cNvPr>
          <p:cNvSpPr/>
          <p:nvPr/>
        </p:nvSpPr>
        <p:spPr>
          <a:xfrm>
            <a:off x="7096125" y="2574132"/>
            <a:ext cx="1847850" cy="91440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Consultants</a:t>
            </a:r>
          </a:p>
        </p:txBody>
      </p:sp>
      <p:pic>
        <p:nvPicPr>
          <p:cNvPr id="29" name="Picture 28">
            <a:extLst>
              <a:ext uri="{FF2B5EF4-FFF2-40B4-BE49-F238E27FC236}">
                <a16:creationId xmlns:a16="http://schemas.microsoft.com/office/drawing/2014/main" id="{21148CDB-4F2C-467C-93D1-EBFEFCF215E0}"/>
              </a:ext>
            </a:extLst>
          </p:cNvPr>
          <p:cNvPicPr>
            <a:picLocks noChangeAspect="1"/>
          </p:cNvPicPr>
          <p:nvPr/>
        </p:nvPicPr>
        <p:blipFill>
          <a:blip r:embed="rId3"/>
          <a:stretch>
            <a:fillRect/>
          </a:stretch>
        </p:blipFill>
        <p:spPr>
          <a:xfrm>
            <a:off x="5056261" y="1789243"/>
            <a:ext cx="1489291" cy="740239"/>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par>
                                <p:cTn id="12" presetID="9"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dissolv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par>
                          <p:cTn id="20" fill="hold">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dissolv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par>
                          <p:cTn id="32" fill="hold">
                            <p:stCondLst>
                              <p:cond delay="500"/>
                            </p:stCondLst>
                            <p:childTnLst>
                              <p:par>
                                <p:cTn id="33" presetID="9" presetClass="entr" presetSubtype="0"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dissolve">
                                      <p:cBhvr>
                                        <p:cTn id="35" dur="500"/>
                                        <p:tgtEl>
                                          <p:spTgt spid="3">
                                            <p:txEl>
                                              <p:pRg st="3" end="3"/>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childTnLst>
                          </p:cTn>
                        </p:par>
                        <p:par>
                          <p:cTn id="44" fill="hold">
                            <p:stCondLst>
                              <p:cond delay="500"/>
                            </p:stCondLst>
                            <p:childTnLst>
                              <p:par>
                                <p:cTn id="45" presetID="9"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ssolve">
                                      <p:cBhvr>
                                        <p:cTn id="47" dur="500"/>
                                        <p:tgtEl>
                                          <p:spTgt spid="8"/>
                                        </p:tgtEl>
                                      </p:cBhvr>
                                    </p:animEffect>
                                  </p:childTnLst>
                                </p:cTn>
                              </p:par>
                              <p:par>
                                <p:cTn id="48" presetID="9" presetClass="entr" presetSubtype="0" fill="hold" nodeType="with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dissolve">
                                      <p:cBhvr>
                                        <p:cTn id="50" dur="500"/>
                                        <p:tgtEl>
                                          <p:spTgt spid="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dissolve">
                                      <p:cBhvr>
                                        <p:cTn id="5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Big Question Today</a:t>
            </a:r>
          </a:p>
        </p:txBody>
      </p:sp>
      <p:sp>
        <p:nvSpPr>
          <p:cNvPr id="3" name="Content Placeholder 2"/>
          <p:cNvSpPr>
            <a:spLocks noGrp="1"/>
          </p:cNvSpPr>
          <p:nvPr>
            <p:ph idx="1"/>
          </p:nvPr>
        </p:nvSpPr>
        <p:spPr/>
        <p:txBody>
          <a:bodyPr/>
          <a:lstStyle/>
          <a:p>
            <a:pPr marL="0" lvl="0" indent="0">
              <a:buNone/>
            </a:pPr>
            <a:r>
              <a:rPr dirty="0"/>
              <a:t>If I am building a cloud-hosted service with valuable customer data:</a:t>
            </a:r>
            <a:endParaRPr lang="en-US" b="1" dirty="0"/>
          </a:p>
          <a:p>
            <a:r>
              <a:rPr b="1" dirty="0"/>
              <a:t>What does the law require me to do?</a:t>
            </a:r>
            <a:endParaRPr lang="en-US" b="1" dirty="0"/>
          </a:p>
          <a:p>
            <a:r>
              <a:rPr b="1" dirty="0"/>
              <a:t>Does doing it make me more secure?</a:t>
            </a:r>
            <a:endParaRPr lang="en-US" dirty="0"/>
          </a:p>
          <a:p>
            <a:r>
              <a:rPr dirty="0"/>
              <a:t>And if not — </a:t>
            </a:r>
            <a:r>
              <a:rPr b="1" dirty="0"/>
              <a:t>why not, and what would work better?</a:t>
            </a:r>
          </a:p>
        </p:txBody>
      </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Aside: What Is FedRAMP?</a:t>
            </a:r>
          </a:p>
        </p:txBody>
      </p:sp>
      <p:sp>
        <p:nvSpPr>
          <p:cNvPr id="3" name="Content Placeholder 2"/>
          <p:cNvSpPr>
            <a:spLocks noGrp="1"/>
          </p:cNvSpPr>
          <p:nvPr>
            <p:ph idx="1"/>
          </p:nvPr>
        </p:nvSpPr>
        <p:spPr/>
        <p:txBody>
          <a:bodyPr>
            <a:normAutofit/>
          </a:bodyPr>
          <a:lstStyle/>
          <a:p>
            <a:pPr marL="0" lvl="0" indent="0">
              <a:buNone/>
            </a:pPr>
            <a:r>
              <a:rPr b="1" dirty="0"/>
              <a:t>Federal Risk and Authorization Management Program</a:t>
            </a:r>
            <a:r>
              <a:rPr dirty="0"/>
              <a:t> (2011; codified in statute 2022)</a:t>
            </a:r>
          </a:p>
          <a:p>
            <a:pPr marL="0" lvl="0" indent="0">
              <a:buNone/>
            </a:pPr>
            <a:r>
              <a:rPr dirty="0"/>
              <a:t>Standardized security authorization for cloud services sold to federal agencies. </a:t>
            </a:r>
            <a:r>
              <a:rPr b="1" dirty="0"/>
              <a:t>Authorize once, use many times.</a:t>
            </a:r>
          </a:p>
          <a:p>
            <a:pPr lvl="0"/>
            <a:r>
              <a:rPr dirty="0"/>
              <a:t>Baseline: </a:t>
            </a:r>
            <a:r>
              <a:rPr b="1" dirty="0"/>
              <a:t>NIST SP 800-53</a:t>
            </a:r>
            <a:r>
              <a:rPr dirty="0"/>
              <a:t> controls (~325 for Moderate; ~425 for High)</a:t>
            </a:r>
          </a:p>
          <a:p>
            <a:pPr lvl="0"/>
            <a:r>
              <a:rPr dirty="0"/>
              <a:t>Paths: </a:t>
            </a:r>
            <a:r>
              <a:rPr b="1" dirty="0"/>
              <a:t>JAB</a:t>
            </a:r>
            <a:r>
              <a:rPr dirty="0"/>
              <a:t> Provisional ATO or </a:t>
            </a:r>
            <a:r>
              <a:rPr b="1" dirty="0"/>
              <a:t>Agency ATO</a:t>
            </a:r>
            <a:r>
              <a:rPr dirty="0"/>
              <a:t> (single sponsor)</a:t>
            </a:r>
          </a:p>
          <a:p>
            <a:pPr lvl="0"/>
            <a:endParaRPr sz="1000" dirty="0"/>
          </a:p>
          <a:p>
            <a:pPr marL="0" lvl="0" indent="0">
              <a:buNone/>
            </a:pPr>
            <a:r>
              <a:rPr b="1" dirty="0"/>
              <a:t>Kelly’s point</a:t>
            </a:r>
            <a:r>
              <a:rPr dirty="0"/>
              <a:t>: pure Category 1 prescription — concrete controls, auditable — with incumbent concentration as a side effect.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dissolve">
                                      <p:cBhvr>
                                        <p:cTn id="11" dur="500"/>
                                        <p:tgtEl>
                                          <p:spTgt spid="3">
                                            <p:txEl>
                                              <p:pRg st="2" end="2"/>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dissolv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4</a:t>
            </a:r>
            <a:r>
              <a:rPr dirty="0"/>
              <a:t>: Regulatory Accumulation</a:t>
            </a:r>
          </a:p>
        </p:txBody>
      </p:sp>
      <p:sp>
        <p:nvSpPr>
          <p:cNvPr id="12" name="AutoShape 2" descr=", AI generated">
            <a:extLst>
              <a:ext uri="{FF2B5EF4-FFF2-40B4-BE49-F238E27FC236}">
                <a16:creationId xmlns:a16="http://schemas.microsoft.com/office/drawing/2014/main" id="{31806141-E0A1-B411-1A30-D311A22BCB8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15830D97-F484-3487-D3F5-39BD40B4CD74}"/>
              </a:ext>
            </a:extLst>
          </p:cNvPr>
          <p:cNvPicPr>
            <a:picLocks noChangeAspect="1"/>
          </p:cNvPicPr>
          <p:nvPr/>
        </p:nvPicPr>
        <p:blipFill>
          <a:blip r:embed="rId3"/>
          <a:stretch>
            <a:fillRect/>
          </a:stretch>
        </p:blipFill>
        <p:spPr>
          <a:xfrm>
            <a:off x="3751792" y="1851378"/>
            <a:ext cx="4627386" cy="2524028"/>
          </a:xfrm>
          <a:prstGeom prst="rect">
            <a:avLst/>
          </a:prstGeom>
        </p:spPr>
      </p:pic>
      <p:sp>
        <p:nvSpPr>
          <p:cNvPr id="3" name="Content Placeholder 2"/>
          <p:cNvSpPr>
            <a:spLocks noGrp="1"/>
          </p:cNvSpPr>
          <p:nvPr>
            <p:ph idx="1"/>
          </p:nvPr>
        </p:nvSpPr>
        <p:spPr/>
        <p:txBody>
          <a:bodyPr>
            <a:normAutofit lnSpcReduction="10000"/>
          </a:bodyPr>
          <a:lstStyle/>
          <a:p>
            <a:pPr marL="0" lvl="0" indent="0">
              <a:buNone/>
            </a:pPr>
            <a:r>
              <a:rPr dirty="0"/>
              <a:t>New frameworks pile on top of old ones. Nothing gets removed.</a:t>
            </a:r>
            <a:endParaRPr lang="en-US" sz="1200" dirty="0"/>
          </a:p>
          <a:p>
            <a:pPr marL="0" lvl="0" indent="0">
              <a:buNone/>
            </a:pPr>
            <a:r>
              <a:rPr dirty="0"/>
              <a:t>Large orgs often maintain:</a:t>
            </a:r>
          </a:p>
          <a:p>
            <a:pPr lvl="0"/>
            <a:r>
              <a:rPr sz="1800" dirty="0"/>
              <a:t>SOC 2 Type II</a:t>
            </a:r>
          </a:p>
          <a:p>
            <a:pPr lvl="0"/>
            <a:r>
              <a:rPr sz="1800" dirty="0"/>
              <a:t>ISO 27001 / 27701</a:t>
            </a:r>
          </a:p>
          <a:p>
            <a:pPr lvl="0"/>
            <a:r>
              <a:rPr sz="1800" dirty="0"/>
              <a:t>PCI DSS</a:t>
            </a:r>
          </a:p>
          <a:p>
            <a:pPr lvl="0"/>
            <a:r>
              <a:rPr sz="1800" dirty="0"/>
              <a:t>HIPAA</a:t>
            </a:r>
            <a:endParaRPr lang="en-US" sz="1800" dirty="0"/>
          </a:p>
          <a:p>
            <a:pPr lvl="0"/>
            <a:r>
              <a:rPr lang="en-US" sz="1800" dirty="0"/>
              <a:t>FedRAMP</a:t>
            </a:r>
          </a:p>
          <a:p>
            <a:pPr lvl="0"/>
            <a:r>
              <a:rPr lang="en-US" sz="1800" dirty="0"/>
              <a:t>GDPR, …</a:t>
            </a:r>
          </a:p>
          <a:p>
            <a:pPr marL="0" lvl="0" indent="0">
              <a:buNone/>
            </a:pPr>
            <a:r>
              <a:rPr b="1" dirty="0"/>
              <a:t>Each requires separate </a:t>
            </a:r>
            <a:br>
              <a:rPr lang="en-US" b="1" dirty="0"/>
            </a:br>
            <a:r>
              <a:rPr b="1" dirty="0"/>
              <a:t>evidence, audits, attestations.</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dissolve">
                                      <p:cBhvr>
                                        <p:cTn id="11" dur="500"/>
                                        <p:tgtEl>
                                          <p:spTgt spid="3">
                                            <p:txEl>
                                              <p:pRg st="3" end="3"/>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dissolve">
                                      <p:cBhvr>
                                        <p:cTn id="19" dur="500"/>
                                        <p:tgtEl>
                                          <p:spTgt spid="3">
                                            <p:txEl>
                                              <p:pRg st="5" end="5"/>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dissolve">
                                      <p:cBhvr>
                                        <p:cTn id="23" dur="500"/>
                                        <p:tgtEl>
                                          <p:spTgt spid="3">
                                            <p:txEl>
                                              <p:pRg st="6" end="6"/>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dissolv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688370A-E354-ABBB-F430-925FB719D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061" y="1536155"/>
            <a:ext cx="4353719"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0" lvl="0" indent="0">
              <a:buNone/>
            </a:pPr>
            <a:r>
              <a:rPr dirty="0"/>
              <a:t>Kelly’s Proposed Alternative</a:t>
            </a:r>
            <a:r>
              <a:rPr lang="en-US" dirty="0"/>
              <a:t>: A Hybrid Model</a:t>
            </a:r>
            <a:endParaRPr dirty="0"/>
          </a:p>
        </p:txBody>
      </p:sp>
      <p:sp>
        <p:nvSpPr>
          <p:cNvPr id="3" name="Content Placeholder 2"/>
          <p:cNvSpPr>
            <a:spLocks noGrp="1"/>
          </p:cNvSpPr>
          <p:nvPr>
            <p:ph idx="1"/>
          </p:nvPr>
        </p:nvSpPr>
        <p:spPr>
          <a:xfrm>
            <a:off x="606072" y="1266185"/>
            <a:ext cx="3853039" cy="3643049"/>
          </a:xfrm>
        </p:spPr>
        <p:txBody>
          <a:bodyPr>
            <a:normAutofit/>
          </a:bodyPr>
          <a:lstStyle/>
          <a:p>
            <a:pPr marL="342900" lvl="0" indent="-342900">
              <a:buAutoNum type="arabicPeriod"/>
            </a:pPr>
            <a:r>
              <a:rPr b="1" dirty="0"/>
              <a:t>Outcomes-focused</a:t>
            </a:r>
            <a:r>
              <a:rPr dirty="0"/>
              <a:t> frameworks: what must be achieved, not precisely how</a:t>
            </a:r>
          </a:p>
          <a:p>
            <a:pPr marL="342900" lvl="0" indent="-342900">
              <a:buAutoNum type="arabicPeriod"/>
            </a:pPr>
            <a:r>
              <a:rPr b="1" dirty="0"/>
              <a:t>Judgment and character</a:t>
            </a:r>
            <a:r>
              <a:rPr dirty="0"/>
              <a:t> assessed alongside </a:t>
            </a:r>
            <a:br>
              <a:rPr lang="en-US" dirty="0"/>
            </a:br>
            <a:r>
              <a:rPr dirty="0"/>
              <a:t>control verification </a:t>
            </a:r>
            <a:br>
              <a:rPr lang="en-US" dirty="0"/>
            </a:br>
            <a:r>
              <a:rPr dirty="0"/>
              <a:t>(aviation analogy)</a:t>
            </a:r>
          </a:p>
          <a:p>
            <a:pPr marL="342900" lvl="0" indent="-342900">
              <a:buAutoNum type="arabicPeriod"/>
            </a:pPr>
            <a:r>
              <a:rPr b="1" dirty="0"/>
              <a:t>Spring cleaning</a:t>
            </a:r>
            <a:r>
              <a:rPr dirty="0"/>
              <a:t>: remove </a:t>
            </a:r>
            <a:br>
              <a:rPr lang="en-US" dirty="0"/>
            </a:br>
            <a:r>
              <a:rPr dirty="0"/>
              <a:t>obsolete requirements</a:t>
            </a:r>
          </a:p>
          <a:p>
            <a:pPr marL="342900" lvl="0" indent="-342900">
              <a:buAutoNum type="arabicPeriod"/>
            </a:pPr>
            <a:r>
              <a:rPr b="1" dirty="0"/>
              <a:t>Trust in expertise</a:t>
            </a:r>
            <a:r>
              <a:rPr dirty="0"/>
              <a:t> within accountability</a:t>
            </a:r>
          </a:p>
        </p:txBody>
      </p:sp>
      <p:sp>
        <p:nvSpPr>
          <p:cNvPr id="5" name="TextBox 4">
            <a:extLst>
              <a:ext uri="{FF2B5EF4-FFF2-40B4-BE49-F238E27FC236}">
                <a16:creationId xmlns:a16="http://schemas.microsoft.com/office/drawing/2014/main" id="{5E5361D1-395C-C384-8FDD-C2DDCB61CC8C}"/>
              </a:ext>
            </a:extLst>
          </p:cNvPr>
          <p:cNvSpPr txBox="1"/>
          <p:nvPr/>
        </p:nvSpPr>
        <p:spPr>
          <a:xfrm>
            <a:off x="3892549" y="4376044"/>
            <a:ext cx="4940741" cy="415498"/>
          </a:xfrm>
          <a:prstGeom prst="rect">
            <a:avLst/>
          </a:prstGeom>
          <a:solidFill>
            <a:schemeClr val="accent2">
              <a:lumMod val="60000"/>
              <a:lumOff val="40000"/>
            </a:schemeClr>
          </a:solidFill>
        </p:spPr>
        <p:txBody>
          <a:bodyPr wrap="square">
            <a:spAutoFit/>
          </a:bodyPr>
          <a:lstStyle/>
          <a:p>
            <a:pPr marL="0" lvl="0" indent="0">
              <a:buNone/>
            </a:pPr>
            <a:r>
              <a:rPr lang="en-US" sz="2100" dirty="0">
                <a:solidFill>
                  <a:schemeClr val="bg1"/>
                </a:solidFill>
              </a:rPr>
              <a:t>Less checklist. More professional judgment.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par>
                          <p:cTn id="23" fill="hold">
                            <p:stCondLst>
                              <p:cond delay="500"/>
                            </p:stCondLst>
                            <p:childTnLst>
                              <p:par>
                                <p:cTn id="24" presetID="6" presetClass="entr" presetSubtype="32" fill="hold" nodeType="after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circle(out)">
                                      <p:cBhvr>
                                        <p:cTn id="26" dur="1000"/>
                                        <p:tgtEl>
                                          <p:spTgt spid="5122"/>
                                        </p:tgtEl>
                                      </p:cBhvr>
                                    </p:animEffect>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But Is Compliance </a:t>
            </a:r>
            <a:r>
              <a:rPr i="1" dirty="0"/>
              <a:t>All</a:t>
            </a:r>
            <a:r>
              <a:rPr dirty="0"/>
              <a:t> Theat</a:t>
            </a:r>
            <a:r>
              <a:rPr lang="en-US" dirty="0"/>
              <a:t>er</a:t>
            </a:r>
            <a:r>
              <a:rPr dirty="0"/>
              <a:t>?</a:t>
            </a:r>
          </a:p>
        </p:txBody>
      </p:sp>
      <p:sp>
        <p:nvSpPr>
          <p:cNvPr id="3" name="Content Placeholder 2"/>
          <p:cNvSpPr>
            <a:spLocks noGrp="1"/>
          </p:cNvSpPr>
          <p:nvPr>
            <p:ph idx="1"/>
          </p:nvPr>
        </p:nvSpPr>
        <p:spPr/>
        <p:txBody>
          <a:bodyPr/>
          <a:lstStyle/>
          <a:p>
            <a:pPr marL="0" lvl="0" indent="0">
              <a:buNone/>
            </a:pPr>
            <a:r>
              <a:rPr dirty="0"/>
              <a:t>Kelly’s critique is sharp. But there’s a strong counterargument:</a:t>
            </a:r>
          </a:p>
          <a:p>
            <a:pPr lvl="0"/>
            <a:r>
              <a:rPr dirty="0"/>
              <a:t>Post-Wyndham FTC accountability has real teeth</a:t>
            </a:r>
          </a:p>
          <a:p>
            <a:pPr lvl="0"/>
            <a:r>
              <a:rPr dirty="0"/>
              <a:t>Some regulation has improved measured outcomes</a:t>
            </a:r>
          </a:p>
          <a:p>
            <a:pPr lvl="0"/>
            <a:r>
              <a:rPr dirty="0"/>
              <a:t>Industry-informed regulation has outperformed pure checklists</a:t>
            </a:r>
          </a:p>
          <a:p>
            <a:pPr marL="0" lvl="0" indent="0">
              <a:buNone/>
            </a:pPr>
            <a:endParaRPr lang="en-US" dirty="0"/>
          </a:p>
          <a:p>
            <a:pPr marL="0" lvl="0" indent="0">
              <a:buNone/>
            </a:pPr>
            <a:r>
              <a:rPr dirty="0"/>
              <a:t>Let’s steelman the pro-regulation case.</a:t>
            </a:r>
          </a:p>
        </p:txBody>
      </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Pro-Regulation Evidence: FTC Teeth</a:t>
            </a:r>
          </a:p>
        </p:txBody>
      </p:sp>
      <p:sp>
        <p:nvSpPr>
          <p:cNvPr id="3" name="Content Placeholder 2"/>
          <p:cNvSpPr>
            <a:spLocks noGrp="1"/>
          </p:cNvSpPr>
          <p:nvPr>
            <p:ph idx="1"/>
          </p:nvPr>
        </p:nvSpPr>
        <p:spPr/>
        <p:txBody>
          <a:bodyPr>
            <a:normAutofit/>
          </a:bodyPr>
          <a:lstStyle/>
          <a:p>
            <a:pPr marL="0" lvl="0" indent="0">
              <a:buNone/>
            </a:pPr>
            <a:r>
              <a:rPr dirty="0"/>
              <a:t>Equifax’s reported breach cost: </a:t>
            </a:r>
            <a:br>
              <a:rPr lang="en-US" dirty="0"/>
            </a:br>
            <a:r>
              <a:rPr b="1" dirty="0"/>
              <a:t>~$1.4B</a:t>
            </a:r>
            <a:r>
              <a:rPr dirty="0"/>
              <a:t> total (net of insurance recoveries).</a:t>
            </a:r>
          </a:p>
          <a:p>
            <a:pPr marL="0" lvl="0" indent="0">
              <a:buNone/>
            </a:pPr>
            <a:endParaRPr lang="en-US" sz="1000" dirty="0"/>
          </a:p>
          <a:p>
            <a:pPr marL="0" lvl="0" indent="0">
              <a:buNone/>
            </a:pPr>
            <a:r>
              <a:rPr lang="en-US" dirty="0"/>
              <a:t>At least</a:t>
            </a:r>
            <a:r>
              <a:rPr dirty="0"/>
              <a:t> </a:t>
            </a:r>
            <a:r>
              <a:rPr b="1" dirty="0"/>
              <a:t>half of that was the regulatory settlement</a:t>
            </a:r>
            <a:r>
              <a:rPr dirty="0"/>
              <a:t>: </a:t>
            </a:r>
            <a:br>
              <a:rPr lang="en-US" dirty="0"/>
            </a:br>
            <a:r>
              <a:rPr dirty="0"/>
              <a:t>$700M to FTC + states + CFPB.</a:t>
            </a:r>
            <a:r>
              <a:rPr lang="en-US" dirty="0"/>
              <a:t> Enabled by Wyndham, GLBA.</a:t>
            </a:r>
            <a:endParaRPr dirty="0"/>
          </a:p>
          <a:p>
            <a:pPr marL="0" lvl="0" indent="0">
              <a:buNone/>
            </a:pPr>
            <a:endParaRPr lang="en-US" sz="1000" b="1" dirty="0"/>
          </a:p>
          <a:p>
            <a:pPr marL="0" lvl="0" indent="0">
              <a:buNone/>
            </a:pPr>
            <a:r>
              <a:rPr b="1" dirty="0"/>
              <a:t>Without regulation, that $700M doesn’t exist.</a:t>
            </a:r>
            <a:r>
              <a:rPr dirty="0"/>
              <a:t> </a:t>
            </a:r>
          </a:p>
        </p:txBody>
      </p:sp>
    </p:spTree>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rPr dirty="0"/>
              <a:t>Pro-Regulation Evidence: </a:t>
            </a:r>
            <a:br>
              <a:rPr lang="en-US" dirty="0"/>
            </a:br>
            <a:r>
              <a:rPr dirty="0"/>
              <a:t>GDPR </a:t>
            </a:r>
            <a:r>
              <a:rPr i="1" dirty="0"/>
              <a:t>Did</a:t>
            </a:r>
            <a:r>
              <a:rPr dirty="0"/>
              <a:t> Improve Security</a:t>
            </a:r>
          </a:p>
        </p:txBody>
      </p:sp>
      <p:sp>
        <p:nvSpPr>
          <p:cNvPr id="3" name="Content Placeholder 2"/>
          <p:cNvSpPr>
            <a:spLocks noGrp="1"/>
          </p:cNvSpPr>
          <p:nvPr>
            <p:ph idx="1"/>
          </p:nvPr>
        </p:nvSpPr>
        <p:spPr>
          <a:xfrm>
            <a:off x="809273" y="1369218"/>
            <a:ext cx="4202995" cy="3263504"/>
          </a:xfrm>
        </p:spPr>
        <p:txBody>
          <a:bodyPr>
            <a:normAutofit/>
          </a:bodyPr>
          <a:lstStyle/>
          <a:p>
            <a:pPr marL="0" lvl="0" indent="0">
              <a:buNone/>
            </a:pPr>
            <a:r>
              <a:rPr dirty="0"/>
              <a:t>1,348 UK businesses surveyed:</a:t>
            </a:r>
          </a:p>
          <a:p>
            <a:pPr lvl="0"/>
            <a:r>
              <a:rPr dirty="0"/>
              <a:t>Measurable improvements in:</a:t>
            </a:r>
          </a:p>
          <a:p>
            <a:pPr lvl="1"/>
            <a:r>
              <a:rPr b="1" dirty="0"/>
              <a:t>Governance</a:t>
            </a:r>
            <a:r>
              <a:rPr dirty="0"/>
              <a:t>: board-level cyber responsibility up</a:t>
            </a:r>
          </a:p>
          <a:p>
            <a:pPr lvl="1"/>
            <a:r>
              <a:rPr b="1" dirty="0"/>
              <a:t>Risk management</a:t>
            </a:r>
            <a:r>
              <a:rPr dirty="0"/>
              <a:t>: risk registers </a:t>
            </a:r>
            <a:br>
              <a:rPr lang="en-US" dirty="0"/>
            </a:br>
            <a:r>
              <a:rPr dirty="0"/>
              <a:t>more widespread</a:t>
            </a:r>
          </a:p>
          <a:p>
            <a:pPr lvl="1"/>
            <a:r>
              <a:rPr b="1" dirty="0"/>
              <a:t>Data security practices</a:t>
            </a:r>
            <a:r>
              <a:rPr dirty="0"/>
              <a:t>: encryption, </a:t>
            </a:r>
            <a:br>
              <a:rPr lang="en-US" dirty="0"/>
            </a:br>
            <a:r>
              <a:rPr dirty="0"/>
              <a:t>access control</a:t>
            </a:r>
          </a:p>
          <a:p>
            <a:pPr lvl="0"/>
            <a:r>
              <a:rPr dirty="0"/>
              <a:t>Weaker improvements in: </a:t>
            </a:r>
            <a:br>
              <a:rPr lang="en-US" dirty="0"/>
            </a:br>
            <a:r>
              <a:rPr dirty="0"/>
              <a:t>procurement, supply chain</a:t>
            </a:r>
          </a:p>
        </p:txBody>
      </p:sp>
      <p:pic>
        <p:nvPicPr>
          <p:cNvPr id="4" name="Picture 3">
            <a:extLst>
              <a:ext uri="{FF2B5EF4-FFF2-40B4-BE49-F238E27FC236}">
                <a16:creationId xmlns:a16="http://schemas.microsoft.com/office/drawing/2014/main" id="{A02E37DB-70E9-0BFA-8174-04FF92C4B7AF}"/>
              </a:ext>
            </a:extLst>
          </p:cNvPr>
          <p:cNvPicPr>
            <a:picLocks noChangeAspect="1"/>
          </p:cNvPicPr>
          <p:nvPr/>
        </p:nvPicPr>
        <p:blipFill>
          <a:blip r:embed="rId3"/>
          <a:stretch>
            <a:fillRect/>
          </a:stretch>
        </p:blipFill>
        <p:spPr>
          <a:xfrm>
            <a:off x="5420974" y="83627"/>
            <a:ext cx="3582128" cy="5059873"/>
          </a:xfrm>
          <a:prstGeom prst="rect">
            <a:avLst/>
          </a:prstGeom>
        </p:spPr>
      </p:pic>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rPr dirty="0"/>
              <a:t>Pro-Regulation Evidence: </a:t>
            </a:r>
            <a:br>
              <a:rPr lang="en-US" dirty="0"/>
            </a:br>
            <a:r>
              <a:rPr dirty="0"/>
              <a:t>GLBA Rewritten</a:t>
            </a:r>
          </a:p>
        </p:txBody>
      </p:sp>
      <p:sp>
        <p:nvSpPr>
          <p:cNvPr id="3" name="Content Placeholder 2"/>
          <p:cNvSpPr>
            <a:spLocks noGrp="1"/>
          </p:cNvSpPr>
          <p:nvPr>
            <p:ph idx="1"/>
          </p:nvPr>
        </p:nvSpPr>
        <p:spPr>
          <a:xfrm>
            <a:off x="628650" y="1369218"/>
            <a:ext cx="4638294" cy="3263504"/>
          </a:xfrm>
        </p:spPr>
        <p:txBody>
          <a:bodyPr/>
          <a:lstStyle/>
          <a:p>
            <a:pPr marL="0" lvl="0" indent="0">
              <a:buNone/>
            </a:pPr>
            <a:r>
              <a:rPr dirty="0"/>
              <a:t>We saw the revised GLBA Safeguards Rule earlier.</a:t>
            </a:r>
          </a:p>
          <a:p>
            <a:pPr lvl="0"/>
            <a:r>
              <a:rPr dirty="0"/>
              <a:t>Replaced “reasonable” with </a:t>
            </a:r>
            <a:r>
              <a:rPr b="1" dirty="0"/>
              <a:t>specific technical mandates</a:t>
            </a:r>
          </a:p>
          <a:p>
            <a:pPr lvl="0"/>
            <a:r>
              <a:rPr dirty="0"/>
              <a:t>Direct response to Equifax-class failures</a:t>
            </a:r>
          </a:p>
          <a:p>
            <a:pPr lvl="0"/>
            <a:r>
              <a:rPr dirty="0"/>
              <a:t>Regulators can and do </a:t>
            </a:r>
            <a:r>
              <a:rPr b="1" dirty="0"/>
              <a:t>learn</a:t>
            </a:r>
            <a:r>
              <a:rPr dirty="0"/>
              <a:t> from big incidents</a:t>
            </a:r>
          </a:p>
          <a:p>
            <a:pPr marL="0" lvl="0" indent="0">
              <a:buNone/>
            </a:pPr>
            <a:r>
              <a:rPr dirty="0"/>
              <a:t>This is exactly what Kelly asks for — except it was more rules, not fewer.</a:t>
            </a:r>
          </a:p>
        </p:txBody>
      </p:sp>
      <p:pic>
        <p:nvPicPr>
          <p:cNvPr id="4" name="Picture 3">
            <a:extLst>
              <a:ext uri="{FF2B5EF4-FFF2-40B4-BE49-F238E27FC236}">
                <a16:creationId xmlns:a16="http://schemas.microsoft.com/office/drawing/2014/main" id="{540F620A-470D-E7DE-0892-675BBB5BF491}"/>
              </a:ext>
            </a:extLst>
          </p:cNvPr>
          <p:cNvPicPr>
            <a:picLocks noChangeAspect="1"/>
          </p:cNvPicPr>
          <p:nvPr/>
        </p:nvPicPr>
        <p:blipFill>
          <a:blip r:embed="rId3"/>
          <a:stretch>
            <a:fillRect/>
          </a:stretch>
        </p:blipFill>
        <p:spPr>
          <a:xfrm>
            <a:off x="5266944" y="273844"/>
            <a:ext cx="3669792" cy="4639171"/>
          </a:xfrm>
          <a:prstGeom prst="rect">
            <a:avLst/>
          </a:prstGeom>
        </p:spPr>
      </p:pic>
    </p:spTree>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rPr dirty="0"/>
              <a:t>Pro-Regulation Evidence: </a:t>
            </a:r>
            <a:br>
              <a:rPr lang="en-US" dirty="0"/>
            </a:br>
            <a:r>
              <a:rPr dirty="0"/>
              <a:t>Enlightened Capture</a:t>
            </a:r>
          </a:p>
        </p:txBody>
      </p:sp>
      <p:sp>
        <p:nvSpPr>
          <p:cNvPr id="3" name="Content Placeholder 2"/>
          <p:cNvSpPr>
            <a:spLocks noGrp="1"/>
          </p:cNvSpPr>
          <p:nvPr>
            <p:ph idx="1"/>
          </p:nvPr>
        </p:nvSpPr>
        <p:spPr>
          <a:xfrm>
            <a:off x="628650" y="1369218"/>
            <a:ext cx="5015794" cy="3263504"/>
          </a:xfrm>
        </p:spPr>
        <p:txBody>
          <a:bodyPr>
            <a:normAutofit fontScale="92500" lnSpcReduction="10000"/>
          </a:bodyPr>
          <a:lstStyle/>
          <a:p>
            <a:pPr marL="0" lvl="0" indent="0">
              <a:buNone/>
            </a:pPr>
            <a:r>
              <a:rPr dirty="0"/>
              <a:t>Thaw, “Enlightened Regulatory Capture” </a:t>
            </a:r>
            <a:br>
              <a:rPr lang="en-US" dirty="0"/>
            </a:br>
            <a:r>
              <a:rPr dirty="0"/>
              <a:t>(</a:t>
            </a:r>
            <a:r>
              <a:rPr i="1" dirty="0"/>
              <a:t>Wash. L. Rev.</a:t>
            </a:r>
            <a:r>
              <a:rPr dirty="0"/>
              <a:t>, 2014):</a:t>
            </a:r>
          </a:p>
          <a:p>
            <a:pPr lvl="0"/>
            <a:r>
              <a:rPr dirty="0"/>
              <a:t>Compares healthcare (HIPAA) to traditionally-regulated industries</a:t>
            </a:r>
          </a:p>
          <a:p>
            <a:pPr lvl="0"/>
            <a:r>
              <a:rPr dirty="0"/>
              <a:t>Industry-</a:t>
            </a:r>
            <a:r>
              <a:rPr b="1" dirty="0"/>
              <a:t>informed</a:t>
            </a:r>
            <a:r>
              <a:rPr dirty="0"/>
              <a:t>, adaptive regulation produced practices:</a:t>
            </a:r>
          </a:p>
          <a:p>
            <a:pPr lvl="1"/>
            <a:r>
              <a:rPr b="1" dirty="0"/>
              <a:t>~4x more effective</a:t>
            </a:r>
            <a:r>
              <a:rPr dirty="0"/>
              <a:t> than prescriptive checklists</a:t>
            </a:r>
          </a:p>
          <a:p>
            <a:pPr lvl="0"/>
            <a:r>
              <a:rPr dirty="0"/>
              <a:t>Key ingredient: </a:t>
            </a:r>
            <a:r>
              <a:rPr b="1" dirty="0"/>
              <a:t>collaborative</a:t>
            </a:r>
            <a:r>
              <a:rPr dirty="0"/>
              <a:t>, not just rule-imposing</a:t>
            </a:r>
          </a:p>
          <a:p>
            <a:pPr marL="0" lvl="0" indent="0">
              <a:buNone/>
            </a:pPr>
            <a:r>
              <a:rPr b="1" dirty="0"/>
              <a:t>Industry involvement isn’t always capture-in-the-bad-sense.</a:t>
            </a:r>
          </a:p>
        </p:txBody>
      </p:sp>
      <p:pic>
        <p:nvPicPr>
          <p:cNvPr id="4" name="Picture 3">
            <a:extLst>
              <a:ext uri="{FF2B5EF4-FFF2-40B4-BE49-F238E27FC236}">
                <a16:creationId xmlns:a16="http://schemas.microsoft.com/office/drawing/2014/main" id="{60F0C8D6-D584-06ED-1517-2228875AE367}"/>
              </a:ext>
            </a:extLst>
          </p:cNvPr>
          <p:cNvPicPr>
            <a:picLocks noChangeAspect="1"/>
          </p:cNvPicPr>
          <p:nvPr/>
        </p:nvPicPr>
        <p:blipFill>
          <a:blip r:embed="rId3"/>
          <a:stretch>
            <a:fillRect/>
          </a:stretch>
        </p:blipFill>
        <p:spPr>
          <a:xfrm>
            <a:off x="5725650" y="146756"/>
            <a:ext cx="3320818" cy="4996744"/>
          </a:xfrm>
          <a:prstGeom prst="rect">
            <a:avLst/>
          </a:prstGeom>
        </p:spPr>
      </p:pic>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121B3D-9C8D-88C4-AC13-CBAA0FAF90BF}"/>
              </a:ext>
            </a:extLst>
          </p:cNvPr>
          <p:cNvSpPr>
            <a:spLocks noGrp="1"/>
          </p:cNvSpPr>
          <p:nvPr>
            <p:ph type="title"/>
          </p:nvPr>
        </p:nvSpPr>
        <p:spPr/>
        <p:txBody>
          <a:bodyPr/>
          <a:lstStyle/>
          <a:p>
            <a:r>
              <a:rPr lang="en-US" dirty="0"/>
              <a:t>The Measurement Problem, Resurfaced</a:t>
            </a:r>
          </a:p>
        </p:txBody>
      </p:sp>
      <p:sp>
        <p:nvSpPr>
          <p:cNvPr id="3" name="Content Placeholder 2"/>
          <p:cNvSpPr>
            <a:spLocks noGrp="1"/>
          </p:cNvSpPr>
          <p:nvPr>
            <p:ph idx="1"/>
          </p:nvPr>
        </p:nvSpPr>
        <p:spPr>
          <a:xfrm>
            <a:off x="628650" y="1369218"/>
            <a:ext cx="7886700" cy="3360826"/>
          </a:xfrm>
        </p:spPr>
        <p:txBody>
          <a:bodyPr>
            <a:normAutofit lnSpcReduction="10000"/>
          </a:bodyPr>
          <a:lstStyle/>
          <a:p>
            <a:pPr marL="0" lvl="0" indent="0">
              <a:buNone/>
            </a:pPr>
            <a:r>
              <a:rPr lang="en-US" dirty="0"/>
              <a:t>As you know: we can’t reliably measure security </a:t>
            </a:r>
            <a:r>
              <a:rPr lang="en-US" b="1" i="1" dirty="0"/>
              <a:t>outcomes</a:t>
            </a:r>
            <a:r>
              <a:rPr lang="en-US" dirty="0"/>
              <a:t>.</a:t>
            </a:r>
          </a:p>
          <a:p>
            <a:pPr marL="0" lvl="0" indent="0">
              <a:buNone/>
            </a:pPr>
            <a:r>
              <a:rPr lang="en-US" dirty="0"/>
              <a:t>So regulation mostly measures </a:t>
            </a:r>
            <a:r>
              <a:rPr lang="en-US" b="1" i="1" dirty="0"/>
              <a:t>inputs</a:t>
            </a:r>
            <a:r>
              <a:rPr lang="en-US" dirty="0"/>
              <a:t>:</a:t>
            </a:r>
            <a:endParaRPr lang="en-US" b="1" dirty="0"/>
          </a:p>
          <a:p>
            <a:pPr marL="0" lvl="0" indent="0">
              <a:buNone/>
            </a:pPr>
            <a:endParaRPr lang="en-US" b="1" dirty="0"/>
          </a:p>
          <a:p>
            <a:pPr marL="0" lvl="0" indent="0">
              <a:buNone/>
            </a:pPr>
            <a:endParaRPr lang="en-US" b="1" dirty="0"/>
          </a:p>
          <a:p>
            <a:pPr marL="0" lvl="0" indent="0">
              <a:buNone/>
            </a:pPr>
            <a:endParaRPr lang="en-US" b="1" dirty="0"/>
          </a:p>
          <a:p>
            <a:pPr marL="0" lvl="0" indent="0">
              <a:buNone/>
            </a:pPr>
            <a:endParaRPr lang="en-US" b="1" dirty="0"/>
          </a:p>
          <a:p>
            <a:pPr marL="0" lvl="0" indent="0">
              <a:buNone/>
            </a:pPr>
            <a:endParaRPr lang="en-US" b="1" dirty="0"/>
          </a:p>
          <a:p>
            <a:pPr marL="0" lvl="0" indent="0">
              <a:buNone/>
            </a:pPr>
            <a:r>
              <a:rPr b="1" dirty="0"/>
              <a:t>The regulatory paradox</a:t>
            </a:r>
            <a:r>
              <a:rPr dirty="0"/>
              <a:t>: the most important goals are the least measurable.</a:t>
            </a:r>
            <a:r>
              <a:rPr lang="en-US" dirty="0"/>
              <a:t> Challenges Thaw’s “let experts do their thing” idea.</a:t>
            </a:r>
            <a:endParaRPr dirty="0"/>
          </a:p>
        </p:txBody>
      </p:sp>
      <p:graphicFrame>
        <p:nvGraphicFramePr>
          <p:cNvPr id="2" name="Content Placeholder 5">
            <a:extLst>
              <a:ext uri="{FF2B5EF4-FFF2-40B4-BE49-F238E27FC236}">
                <a16:creationId xmlns:a16="http://schemas.microsoft.com/office/drawing/2014/main" id="{62243CD6-80CE-E185-2249-49A865E17A11}"/>
              </a:ext>
            </a:extLst>
          </p:cNvPr>
          <p:cNvGraphicFramePr>
            <a:graphicFrameLocks/>
          </p:cNvGraphicFramePr>
          <p:nvPr>
            <p:extLst>
              <p:ext uri="{D42A27DB-BD31-4B8C-83A1-F6EECF244321}">
                <p14:modId xmlns:p14="http://schemas.microsoft.com/office/powerpoint/2010/main" val="2260237519"/>
              </p:ext>
            </p:extLst>
          </p:nvPr>
        </p:nvGraphicFramePr>
        <p:xfrm>
          <a:off x="1682043" y="2235583"/>
          <a:ext cx="5779913" cy="1463040"/>
        </p:xfrm>
        <a:graphic>
          <a:graphicData uri="http://schemas.openxmlformats.org/drawingml/2006/table">
            <a:tbl>
              <a:tblPr firstRow="1" bandRow="1">
                <a:tableStyleId>{5C22544A-7EE6-4342-B048-85BDC9FD1C3A}</a:tableStyleId>
              </a:tblPr>
              <a:tblGrid>
                <a:gridCol w="2483557">
                  <a:extLst>
                    <a:ext uri="{9D8B030D-6E8A-4147-A177-3AD203B41FA5}">
                      <a16:colId xmlns:a16="http://schemas.microsoft.com/office/drawing/2014/main" val="20000"/>
                    </a:ext>
                  </a:extLst>
                </a:gridCol>
                <a:gridCol w="3296356">
                  <a:extLst>
                    <a:ext uri="{9D8B030D-6E8A-4147-A177-3AD203B41FA5}">
                      <a16:colId xmlns:a16="http://schemas.microsoft.com/office/drawing/2014/main" val="20001"/>
                    </a:ext>
                  </a:extLst>
                </a:gridCol>
              </a:tblGrid>
              <a:tr h="0">
                <a:tc>
                  <a:txBody>
                    <a:bodyPr/>
                    <a:lstStyle/>
                    <a:p>
                      <a:pPr marL="0" lvl="0" indent="0">
                        <a:buNone/>
                      </a:pPr>
                      <a:r>
                        <a:rPr sz="1800"/>
                        <a:t>Measurable</a:t>
                      </a:r>
                    </a:p>
                  </a:txBody>
                  <a:tcPr/>
                </a:tc>
                <a:tc>
                  <a:txBody>
                    <a:bodyPr/>
                    <a:lstStyle/>
                    <a:p>
                      <a:pPr marL="0" lvl="0" indent="0">
                        <a:buNone/>
                      </a:pPr>
                      <a:r>
                        <a:rPr sz="1800"/>
                        <a:t>Not measurable</a:t>
                      </a:r>
                    </a:p>
                  </a:txBody>
                  <a:tcPr/>
                </a:tc>
                <a:extLst>
                  <a:ext uri="{0D108BD9-81ED-4DB2-BD59-A6C34878D82A}">
                    <a16:rowId xmlns:a16="http://schemas.microsoft.com/office/drawing/2014/main" val="10000"/>
                  </a:ext>
                </a:extLst>
              </a:tr>
              <a:tr h="0">
                <a:tc>
                  <a:txBody>
                    <a:bodyPr/>
                    <a:lstStyle/>
                    <a:p>
                      <a:pPr marL="0" lvl="0" indent="0">
                        <a:buNone/>
                      </a:pPr>
                      <a:r>
                        <a:rPr sz="1800" dirty="0"/>
                        <a:t>Did you patch?</a:t>
                      </a:r>
                    </a:p>
                  </a:txBody>
                  <a:tcPr/>
                </a:tc>
                <a:tc>
                  <a:txBody>
                    <a:bodyPr/>
                    <a:lstStyle/>
                    <a:p>
                      <a:pPr marL="0" lvl="0" indent="0">
                        <a:buNone/>
                      </a:pPr>
                      <a:r>
                        <a:rPr sz="1800"/>
                        <a:t>Are you actually hard to breach?</a:t>
                      </a:r>
                    </a:p>
                  </a:txBody>
                  <a:tcPr/>
                </a:tc>
                <a:extLst>
                  <a:ext uri="{0D108BD9-81ED-4DB2-BD59-A6C34878D82A}">
                    <a16:rowId xmlns:a16="http://schemas.microsoft.com/office/drawing/2014/main" val="10001"/>
                  </a:ext>
                </a:extLst>
              </a:tr>
              <a:tr h="0">
                <a:tc>
                  <a:txBody>
                    <a:bodyPr/>
                    <a:lstStyle/>
                    <a:p>
                      <a:pPr marL="0" lvl="0" indent="0">
                        <a:buNone/>
                      </a:pPr>
                      <a:r>
                        <a:rPr sz="1800"/>
                        <a:t>Do you have a policy?</a:t>
                      </a:r>
                    </a:p>
                  </a:txBody>
                  <a:tcPr/>
                </a:tc>
                <a:tc>
                  <a:txBody>
                    <a:bodyPr/>
                    <a:lstStyle/>
                    <a:p>
                      <a:pPr marL="0" lvl="0" indent="0">
                        <a:buNone/>
                      </a:pPr>
                      <a:r>
                        <a:rPr sz="1800"/>
                        <a:t>Do your controls work?</a:t>
                      </a:r>
                    </a:p>
                  </a:txBody>
                  <a:tcPr/>
                </a:tc>
                <a:extLst>
                  <a:ext uri="{0D108BD9-81ED-4DB2-BD59-A6C34878D82A}">
                    <a16:rowId xmlns:a16="http://schemas.microsoft.com/office/drawing/2014/main" val="10002"/>
                  </a:ext>
                </a:extLst>
              </a:tr>
              <a:tr h="0">
                <a:tc>
                  <a:txBody>
                    <a:bodyPr/>
                    <a:lstStyle/>
                    <a:p>
                      <a:pPr marL="0" lvl="0" indent="0">
                        <a:buNone/>
                      </a:pPr>
                      <a:r>
                        <a:rPr sz="1800"/>
                        <a:t>Did you pass the audit?</a:t>
                      </a:r>
                    </a:p>
                  </a:txBody>
                  <a:tcPr/>
                </a:tc>
                <a:tc>
                  <a:txBody>
                    <a:bodyPr/>
                    <a:lstStyle/>
                    <a:p>
                      <a:pPr marL="0" lvl="0" indent="0">
                        <a:buNone/>
                      </a:pPr>
                      <a:r>
                        <a:rPr sz="1800" dirty="0"/>
                        <a:t>Is the residual risk acceptable?</a:t>
                      </a:r>
                    </a:p>
                  </a:txBody>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Part 3: The US Regulatory Toolkit</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Outline</a:t>
            </a:r>
          </a:p>
        </p:txBody>
      </p:sp>
      <p:sp>
        <p:nvSpPr>
          <p:cNvPr id="3" name="Content Placeholder 2"/>
          <p:cNvSpPr>
            <a:spLocks noGrp="1"/>
          </p:cNvSpPr>
          <p:nvPr>
            <p:ph idx="1"/>
          </p:nvPr>
        </p:nvSpPr>
        <p:spPr/>
        <p:txBody>
          <a:bodyPr/>
          <a:lstStyle/>
          <a:p>
            <a:pPr marL="342900" lvl="0" indent="-342900">
              <a:buAutoNum type="arabicPeriod"/>
            </a:pPr>
            <a:r>
              <a:rPr dirty="0"/>
              <a:t>Case study: Equifax and FTC enforcement</a:t>
            </a:r>
          </a:p>
          <a:p>
            <a:pPr marL="342900" lvl="0" indent="-342900">
              <a:buAutoNum type="arabicPeriod"/>
            </a:pPr>
            <a:r>
              <a:rPr dirty="0"/>
              <a:t>Compliance ≠ security: the debate</a:t>
            </a:r>
          </a:p>
          <a:p>
            <a:pPr marL="342900" lvl="0" indent="-342900">
              <a:buAutoNum type="arabicPeriod"/>
            </a:pPr>
            <a:r>
              <a:rPr dirty="0"/>
              <a:t>The US regulatory toolkit</a:t>
            </a:r>
          </a:p>
          <a:p>
            <a:pPr marL="342900" lvl="0" indent="-342900">
              <a:buAutoNum type="arabicPeriod"/>
            </a:pPr>
            <a:r>
              <a:rPr dirty="0"/>
              <a:t>The EU approach: horizontal regulation</a:t>
            </a:r>
          </a:p>
          <a:p>
            <a:pPr marL="342900" lvl="0" indent="-342900">
              <a:buAutoNum type="arabicPeriod"/>
            </a:pPr>
            <a:r>
              <a:rPr dirty="0"/>
              <a:t>Incident reporting and the Cyber NTSB</a:t>
            </a:r>
          </a:p>
        </p:txBody>
      </p:sp>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The </a:t>
            </a:r>
            <a:r>
              <a:rPr lang="en-US" dirty="0"/>
              <a:t>US</a:t>
            </a:r>
            <a:r>
              <a:rPr dirty="0"/>
              <a:t> Regulatory Landscape</a:t>
            </a:r>
          </a:p>
        </p:txBody>
      </p:sp>
      <p:sp>
        <p:nvSpPr>
          <p:cNvPr id="4" name="Text Placeholder 3">
            <a:extLst>
              <a:ext uri="{FF2B5EF4-FFF2-40B4-BE49-F238E27FC236}">
                <a16:creationId xmlns:a16="http://schemas.microsoft.com/office/drawing/2014/main" id="{744D263C-874A-F4DD-2AFB-C0332BDE6518}"/>
              </a:ext>
            </a:extLst>
          </p:cNvPr>
          <p:cNvSpPr>
            <a:spLocks noGrp="1"/>
          </p:cNvSpPr>
          <p:nvPr>
            <p:ph type="body" idx="1"/>
          </p:nvPr>
        </p:nvSpPr>
        <p:spPr/>
        <p:txBody>
          <a:bodyPr/>
          <a:lstStyle/>
          <a:p>
            <a:r>
              <a:rPr lang="en-US" u="sng" dirty="0"/>
              <a:t>What existed in 2017:</a:t>
            </a:r>
          </a:p>
        </p:txBody>
      </p:sp>
      <p:sp>
        <p:nvSpPr>
          <p:cNvPr id="3" name="Content Placeholder 2"/>
          <p:cNvSpPr>
            <a:spLocks noGrp="1"/>
          </p:cNvSpPr>
          <p:nvPr>
            <p:ph sz="half" idx="2"/>
          </p:nvPr>
        </p:nvSpPr>
        <p:spPr/>
        <p:txBody>
          <a:bodyPr>
            <a:normAutofit fontScale="92500" lnSpcReduction="10000"/>
          </a:bodyPr>
          <a:lstStyle/>
          <a:p>
            <a:pPr lvl="0"/>
            <a:r>
              <a:rPr b="1" dirty="0"/>
              <a:t>GLBA Safeguards Rule </a:t>
            </a:r>
            <a:r>
              <a:rPr dirty="0"/>
              <a:t>— principles-based </a:t>
            </a:r>
            <a:br>
              <a:rPr lang="en-US" dirty="0"/>
            </a:br>
            <a:r>
              <a:rPr dirty="0"/>
              <a:t>(“reasonable” security)</a:t>
            </a:r>
          </a:p>
          <a:p>
            <a:pPr lvl="0"/>
            <a:r>
              <a:rPr b="1" dirty="0"/>
              <a:t>FTC Act Section 5</a:t>
            </a:r>
            <a:r>
              <a:rPr dirty="0"/>
              <a:t> — unfair/deceptive practices</a:t>
            </a:r>
          </a:p>
          <a:p>
            <a:pPr lvl="0"/>
            <a:r>
              <a:rPr b="1" dirty="0"/>
              <a:t>State breach notification laws </a:t>
            </a:r>
            <a:br>
              <a:rPr lang="en-US" b="1" dirty="0"/>
            </a:br>
            <a:r>
              <a:rPr dirty="0"/>
              <a:t>(47 states, varying)</a:t>
            </a:r>
          </a:p>
          <a:p>
            <a:pPr lvl="0"/>
            <a:r>
              <a:rPr b="1" dirty="0"/>
              <a:t>SEC securities fraud rules</a:t>
            </a:r>
          </a:p>
          <a:p>
            <a:pPr marL="0" lvl="0" indent="0">
              <a:buNone/>
            </a:pPr>
            <a:endParaRPr dirty="0"/>
          </a:p>
        </p:txBody>
      </p:sp>
      <p:sp>
        <p:nvSpPr>
          <p:cNvPr id="5" name="Text Placeholder 4">
            <a:extLst>
              <a:ext uri="{FF2B5EF4-FFF2-40B4-BE49-F238E27FC236}">
                <a16:creationId xmlns:a16="http://schemas.microsoft.com/office/drawing/2014/main" id="{AF1DA0C3-168F-1EC2-660F-21655D02A20F}"/>
              </a:ext>
            </a:extLst>
          </p:cNvPr>
          <p:cNvSpPr>
            <a:spLocks noGrp="1"/>
          </p:cNvSpPr>
          <p:nvPr>
            <p:ph type="body" sz="quarter" idx="3"/>
          </p:nvPr>
        </p:nvSpPr>
        <p:spPr/>
        <p:txBody>
          <a:bodyPr/>
          <a:lstStyle/>
          <a:p>
            <a:r>
              <a:rPr lang="en-US" u="sng" dirty="0"/>
              <a:t>What later emerges:</a:t>
            </a:r>
          </a:p>
        </p:txBody>
      </p:sp>
      <p:sp>
        <p:nvSpPr>
          <p:cNvPr id="6" name="Content Placeholder 5">
            <a:extLst>
              <a:ext uri="{FF2B5EF4-FFF2-40B4-BE49-F238E27FC236}">
                <a16:creationId xmlns:a16="http://schemas.microsoft.com/office/drawing/2014/main" id="{262EA35B-2EEA-3962-327F-B37ED45CAFBF}"/>
              </a:ext>
            </a:extLst>
          </p:cNvPr>
          <p:cNvSpPr>
            <a:spLocks noGrp="1"/>
          </p:cNvSpPr>
          <p:nvPr>
            <p:ph sz="quarter" idx="4"/>
          </p:nvPr>
        </p:nvSpPr>
        <p:spPr/>
        <p:txBody>
          <a:bodyPr>
            <a:normAutofit fontScale="92500" lnSpcReduction="10000"/>
          </a:bodyPr>
          <a:lstStyle/>
          <a:p>
            <a:pPr lvl="0"/>
            <a:r>
              <a:rPr lang="en-US" b="1" dirty="0"/>
              <a:t>CIRCIA (2022)</a:t>
            </a:r>
            <a:r>
              <a:rPr lang="en-US" dirty="0"/>
              <a:t> — no federal incident reporting</a:t>
            </a:r>
          </a:p>
          <a:p>
            <a:pPr lvl="0"/>
            <a:r>
              <a:rPr lang="en-US" b="1" dirty="0"/>
              <a:t>SEC cyber disclosure rule </a:t>
            </a:r>
            <a:r>
              <a:rPr lang="en-US" dirty="0"/>
              <a:t>(2023)</a:t>
            </a:r>
          </a:p>
          <a:p>
            <a:pPr lvl="0"/>
            <a:r>
              <a:rPr lang="en-US" b="1" dirty="0"/>
              <a:t>CSRB</a:t>
            </a:r>
            <a:r>
              <a:rPr lang="en-US" dirty="0"/>
              <a:t> (2022) — no post-incident learning</a:t>
            </a:r>
          </a:p>
          <a:p>
            <a:pPr lvl="0"/>
            <a:r>
              <a:rPr lang="en-US" b="1" dirty="0"/>
              <a:t>Comprehensive federal breach notification law</a:t>
            </a:r>
          </a:p>
          <a:p>
            <a:pPr lvl="0"/>
            <a:r>
              <a:rPr lang="en-US" b="1" dirty="0"/>
              <a:t>Federal privacy law</a:t>
            </a:r>
            <a:r>
              <a:rPr lang="en-US" dirty="0"/>
              <a:t>; GDPR not yet in force</a:t>
            </a:r>
          </a:p>
        </p:txBody>
      </p:sp>
    </p:spTree>
    <p:extLst>
      <p:ext uri="{BB962C8B-B14F-4D97-AF65-F5344CB8AC3E}">
        <p14:creationId xmlns:p14="http://schemas.microsoft.com/office/powerpoint/2010/main" val="554496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dissolv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dissolv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dissolv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dissolve">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dissolve">
                                      <p:cBhvr>
                                        <p:cTn id="4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BD65B-14E8-91C2-659E-5DD80D0F7D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B4759-ED2C-B56F-A6F8-EF73C6C6E153}"/>
              </a:ext>
            </a:extLst>
          </p:cNvPr>
          <p:cNvSpPr>
            <a:spLocks noGrp="1"/>
          </p:cNvSpPr>
          <p:nvPr>
            <p:ph type="title"/>
          </p:nvPr>
        </p:nvSpPr>
        <p:spPr/>
        <p:txBody>
          <a:bodyPr/>
          <a:lstStyle/>
          <a:p>
            <a:pPr marL="0" lvl="0" indent="0">
              <a:buNone/>
            </a:pPr>
            <a:r>
              <a:rPr dirty="0"/>
              <a:t>Three </a:t>
            </a:r>
            <a:r>
              <a:rPr lang="en-US" dirty="0"/>
              <a:t>Categories of </a:t>
            </a:r>
            <a:r>
              <a:rPr dirty="0"/>
              <a:t>Approach</a:t>
            </a:r>
            <a:r>
              <a:rPr lang="en-US" dirty="0"/>
              <a:t>,</a:t>
            </a:r>
            <a:r>
              <a:rPr dirty="0"/>
              <a:t> Post-Equifax</a:t>
            </a:r>
          </a:p>
        </p:txBody>
      </p:sp>
      <p:sp>
        <p:nvSpPr>
          <p:cNvPr id="6" name="Rectangle 5">
            <a:extLst>
              <a:ext uri="{FF2B5EF4-FFF2-40B4-BE49-F238E27FC236}">
                <a16:creationId xmlns:a16="http://schemas.microsoft.com/office/drawing/2014/main" id="{AFB11815-BE3D-3371-1C34-E45315FD6703}"/>
              </a:ext>
            </a:extLst>
          </p:cNvPr>
          <p:cNvSpPr/>
          <p:nvPr/>
        </p:nvSpPr>
        <p:spPr>
          <a:xfrm>
            <a:off x="1516241" y="3167371"/>
            <a:ext cx="1907823" cy="5665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t>Not enough rules</a:t>
            </a:r>
          </a:p>
        </p:txBody>
      </p:sp>
      <p:sp>
        <p:nvSpPr>
          <p:cNvPr id="7" name="Rectangle 6">
            <a:extLst>
              <a:ext uri="{FF2B5EF4-FFF2-40B4-BE49-F238E27FC236}">
                <a16:creationId xmlns:a16="http://schemas.microsoft.com/office/drawing/2014/main" id="{13A63DCD-3F08-3D4D-55B8-8A3C6B2310E7}"/>
              </a:ext>
            </a:extLst>
          </p:cNvPr>
          <p:cNvSpPr/>
          <p:nvPr/>
        </p:nvSpPr>
        <p:spPr>
          <a:xfrm>
            <a:off x="1400529" y="1386549"/>
            <a:ext cx="2139245" cy="5665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GLBA 2023 revision</a:t>
            </a:r>
          </a:p>
        </p:txBody>
      </p:sp>
      <p:sp>
        <p:nvSpPr>
          <p:cNvPr id="8" name="Rectangle 7">
            <a:extLst>
              <a:ext uri="{FF2B5EF4-FFF2-40B4-BE49-F238E27FC236}">
                <a16:creationId xmlns:a16="http://schemas.microsoft.com/office/drawing/2014/main" id="{9139EAC7-C1A9-4290-F83E-F17CC5C710FA}"/>
              </a:ext>
            </a:extLst>
          </p:cNvPr>
          <p:cNvSpPr/>
          <p:nvPr/>
        </p:nvSpPr>
        <p:spPr>
          <a:xfrm>
            <a:off x="1400529" y="2276960"/>
            <a:ext cx="2139245" cy="5665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Prescription</a:t>
            </a:r>
          </a:p>
        </p:txBody>
      </p:sp>
      <p:sp>
        <p:nvSpPr>
          <p:cNvPr id="9" name="Rectangle 8">
            <a:extLst>
              <a:ext uri="{FF2B5EF4-FFF2-40B4-BE49-F238E27FC236}">
                <a16:creationId xmlns:a16="http://schemas.microsoft.com/office/drawing/2014/main" id="{A5238F50-788F-449A-117E-C25AA7BFDA29}"/>
              </a:ext>
            </a:extLst>
          </p:cNvPr>
          <p:cNvSpPr/>
          <p:nvPr/>
        </p:nvSpPr>
        <p:spPr>
          <a:xfrm>
            <a:off x="4061885" y="3302839"/>
            <a:ext cx="1907823" cy="75988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t>Information asymmetry</a:t>
            </a:r>
          </a:p>
        </p:txBody>
      </p:sp>
      <p:sp>
        <p:nvSpPr>
          <p:cNvPr id="10" name="Rectangle 9">
            <a:extLst>
              <a:ext uri="{FF2B5EF4-FFF2-40B4-BE49-F238E27FC236}">
                <a16:creationId xmlns:a16="http://schemas.microsoft.com/office/drawing/2014/main" id="{F9B8421B-3D1A-A33B-8631-117D9F91C1CA}"/>
              </a:ext>
            </a:extLst>
          </p:cNvPr>
          <p:cNvSpPr/>
          <p:nvPr/>
        </p:nvSpPr>
        <p:spPr>
          <a:xfrm>
            <a:off x="3946173" y="1324461"/>
            <a:ext cx="2139245" cy="76411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CIRCIA 2022</a:t>
            </a:r>
            <a:br>
              <a:rPr lang="en-US" dirty="0"/>
            </a:br>
            <a:r>
              <a:rPr lang="en-US" dirty="0"/>
              <a:t>SEC 2023</a:t>
            </a:r>
          </a:p>
        </p:txBody>
      </p:sp>
      <p:sp>
        <p:nvSpPr>
          <p:cNvPr id="11" name="Rectangle 10">
            <a:extLst>
              <a:ext uri="{FF2B5EF4-FFF2-40B4-BE49-F238E27FC236}">
                <a16:creationId xmlns:a16="http://schemas.microsoft.com/office/drawing/2014/main" id="{02E3D0C3-3B29-B15D-7A94-8C6B0ABAD0AA}"/>
              </a:ext>
            </a:extLst>
          </p:cNvPr>
          <p:cNvSpPr/>
          <p:nvPr/>
        </p:nvSpPr>
        <p:spPr>
          <a:xfrm>
            <a:off x="3946173" y="2412428"/>
            <a:ext cx="2139245" cy="566561"/>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Disclosure</a:t>
            </a:r>
          </a:p>
        </p:txBody>
      </p:sp>
      <p:sp>
        <p:nvSpPr>
          <p:cNvPr id="12" name="Rectangle 11">
            <a:extLst>
              <a:ext uri="{FF2B5EF4-FFF2-40B4-BE49-F238E27FC236}">
                <a16:creationId xmlns:a16="http://schemas.microsoft.com/office/drawing/2014/main" id="{D2737B2D-0E5E-8B08-E2E1-84AE6CA4C75E}"/>
              </a:ext>
            </a:extLst>
          </p:cNvPr>
          <p:cNvSpPr/>
          <p:nvPr/>
        </p:nvSpPr>
        <p:spPr>
          <a:xfrm>
            <a:off x="6607527" y="3336705"/>
            <a:ext cx="1907823" cy="75988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t>No systematic knowledge</a:t>
            </a:r>
          </a:p>
        </p:txBody>
      </p:sp>
      <p:sp>
        <p:nvSpPr>
          <p:cNvPr id="13" name="Rectangle 12">
            <a:extLst>
              <a:ext uri="{FF2B5EF4-FFF2-40B4-BE49-F238E27FC236}">
                <a16:creationId xmlns:a16="http://schemas.microsoft.com/office/drawing/2014/main" id="{E318EE8E-CC4C-5CC7-71A2-A50F942F1CFA}"/>
              </a:ext>
            </a:extLst>
          </p:cNvPr>
          <p:cNvSpPr/>
          <p:nvPr/>
        </p:nvSpPr>
        <p:spPr>
          <a:xfrm>
            <a:off x="6491817" y="1340426"/>
            <a:ext cx="2139245" cy="69735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CSRB 2022 </a:t>
            </a:r>
            <a:br>
              <a:rPr lang="en-US" dirty="0"/>
            </a:br>
            <a:r>
              <a:rPr lang="en-US" dirty="0"/>
              <a:t>(now dormant)</a:t>
            </a:r>
          </a:p>
        </p:txBody>
      </p:sp>
      <p:sp>
        <p:nvSpPr>
          <p:cNvPr id="14" name="Rectangle 13">
            <a:extLst>
              <a:ext uri="{FF2B5EF4-FFF2-40B4-BE49-F238E27FC236}">
                <a16:creationId xmlns:a16="http://schemas.microsoft.com/office/drawing/2014/main" id="{510C618C-F98F-3B16-1C0F-CF8DE60F0791}"/>
              </a:ext>
            </a:extLst>
          </p:cNvPr>
          <p:cNvSpPr/>
          <p:nvPr/>
        </p:nvSpPr>
        <p:spPr>
          <a:xfrm>
            <a:off x="6491817" y="2361629"/>
            <a:ext cx="2139245" cy="75988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Institutional Learning</a:t>
            </a:r>
          </a:p>
        </p:txBody>
      </p:sp>
      <p:sp>
        <p:nvSpPr>
          <p:cNvPr id="15" name="TextBox 14">
            <a:extLst>
              <a:ext uri="{FF2B5EF4-FFF2-40B4-BE49-F238E27FC236}">
                <a16:creationId xmlns:a16="http://schemas.microsoft.com/office/drawing/2014/main" id="{35D74B69-6BAF-8D50-8BA3-E863D8EC2E45}"/>
              </a:ext>
            </a:extLst>
          </p:cNvPr>
          <p:cNvSpPr txBox="1"/>
          <p:nvPr/>
        </p:nvSpPr>
        <p:spPr>
          <a:xfrm>
            <a:off x="3606565" y="4332203"/>
            <a:ext cx="2809680" cy="415498"/>
          </a:xfrm>
          <a:prstGeom prst="rect">
            <a:avLst/>
          </a:prstGeom>
          <a:noFill/>
        </p:spPr>
        <p:txBody>
          <a:bodyPr wrap="none" rtlCol="0">
            <a:spAutoFit/>
          </a:bodyPr>
          <a:lstStyle/>
          <a:p>
            <a:r>
              <a:rPr lang="en-US" sz="2100" b="1" i="1" dirty="0"/>
              <a:t>What failed at Equifax?</a:t>
            </a:r>
          </a:p>
        </p:txBody>
      </p:sp>
      <p:cxnSp>
        <p:nvCxnSpPr>
          <p:cNvPr id="17" name="Straight Arrow Connector 16">
            <a:extLst>
              <a:ext uri="{FF2B5EF4-FFF2-40B4-BE49-F238E27FC236}">
                <a16:creationId xmlns:a16="http://schemas.microsoft.com/office/drawing/2014/main" id="{F8420507-068C-B8B8-7966-3071C9959349}"/>
              </a:ext>
            </a:extLst>
          </p:cNvPr>
          <p:cNvCxnSpPr>
            <a:cxnSpLocks/>
          </p:cNvCxnSpPr>
          <p:nvPr/>
        </p:nvCxnSpPr>
        <p:spPr>
          <a:xfrm flipH="1" flipV="1">
            <a:off x="2656419" y="3751903"/>
            <a:ext cx="1095023" cy="5429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585ABD4-D129-03A8-3742-BDCCB814EE43}"/>
              </a:ext>
            </a:extLst>
          </p:cNvPr>
          <p:cNvCxnSpPr>
            <a:cxnSpLocks/>
          </p:cNvCxnSpPr>
          <p:nvPr/>
        </p:nvCxnSpPr>
        <p:spPr>
          <a:xfrm flipV="1">
            <a:off x="6085418" y="4096588"/>
            <a:ext cx="857249" cy="21764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874BFF6-913E-5E03-59CF-23FBB8000BDA}"/>
              </a:ext>
            </a:extLst>
          </p:cNvPr>
          <p:cNvCxnSpPr>
            <a:cxnSpLocks/>
            <a:stCxn id="12" idx="0"/>
            <a:endCxn id="14" idx="2"/>
          </p:cNvCxnSpPr>
          <p:nvPr/>
        </p:nvCxnSpPr>
        <p:spPr>
          <a:xfrm flipV="1">
            <a:off x="7561439" y="3121512"/>
            <a:ext cx="1" cy="21519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8CBE11-B92C-49DB-1046-D9F505AB5227}"/>
              </a:ext>
            </a:extLst>
          </p:cNvPr>
          <p:cNvCxnSpPr>
            <a:cxnSpLocks/>
            <a:stCxn id="14" idx="0"/>
            <a:endCxn id="13" idx="2"/>
          </p:cNvCxnSpPr>
          <p:nvPr/>
        </p:nvCxnSpPr>
        <p:spPr>
          <a:xfrm flipV="1">
            <a:off x="7561440" y="2037779"/>
            <a:ext cx="0" cy="32385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B7DF11F-7699-688D-A6CF-137071643449}"/>
              </a:ext>
            </a:extLst>
          </p:cNvPr>
          <p:cNvCxnSpPr>
            <a:cxnSpLocks/>
            <a:stCxn id="11" idx="0"/>
            <a:endCxn id="10" idx="2"/>
          </p:cNvCxnSpPr>
          <p:nvPr/>
        </p:nvCxnSpPr>
        <p:spPr>
          <a:xfrm flipV="1">
            <a:off x="5015796" y="2088578"/>
            <a:ext cx="0" cy="32385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B5255E1-16E3-CCD8-5F06-BA8490AB9796}"/>
              </a:ext>
            </a:extLst>
          </p:cNvPr>
          <p:cNvCxnSpPr>
            <a:cxnSpLocks/>
            <a:stCxn id="9" idx="0"/>
            <a:endCxn id="11" idx="2"/>
          </p:cNvCxnSpPr>
          <p:nvPr/>
        </p:nvCxnSpPr>
        <p:spPr>
          <a:xfrm flipH="1" flipV="1">
            <a:off x="5015796" y="2978989"/>
            <a:ext cx="1" cy="32385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93F7EF9-3F0A-3AFF-F4C2-F8376522B067}"/>
              </a:ext>
            </a:extLst>
          </p:cNvPr>
          <p:cNvCxnSpPr>
            <a:cxnSpLocks/>
            <a:stCxn id="6" idx="0"/>
            <a:endCxn id="8" idx="2"/>
          </p:cNvCxnSpPr>
          <p:nvPr/>
        </p:nvCxnSpPr>
        <p:spPr>
          <a:xfrm flipH="1" flipV="1">
            <a:off x="2470152" y="2843521"/>
            <a:ext cx="1" cy="32385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ABE8C8-0660-68EF-19CB-0BD736C93A1B}"/>
              </a:ext>
            </a:extLst>
          </p:cNvPr>
          <p:cNvCxnSpPr>
            <a:cxnSpLocks/>
            <a:stCxn id="8" idx="0"/>
            <a:endCxn id="7" idx="2"/>
          </p:cNvCxnSpPr>
          <p:nvPr/>
        </p:nvCxnSpPr>
        <p:spPr>
          <a:xfrm flipV="1">
            <a:off x="2470152" y="1953110"/>
            <a:ext cx="0" cy="32385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24040AF-A185-45DB-9823-84C3ED01251D}"/>
              </a:ext>
            </a:extLst>
          </p:cNvPr>
          <p:cNvCxnSpPr>
            <a:cxnSpLocks/>
            <a:stCxn id="15" idx="0"/>
            <a:endCxn id="9" idx="2"/>
          </p:cNvCxnSpPr>
          <p:nvPr/>
        </p:nvCxnSpPr>
        <p:spPr>
          <a:xfrm flipV="1">
            <a:off x="5011405" y="4062722"/>
            <a:ext cx="4392" cy="26948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084405A-C6BF-655F-44E8-25A7E69E2D4A}"/>
              </a:ext>
            </a:extLst>
          </p:cNvPr>
          <p:cNvSpPr txBox="1"/>
          <p:nvPr/>
        </p:nvSpPr>
        <p:spPr>
          <a:xfrm>
            <a:off x="192827" y="3200557"/>
            <a:ext cx="1055097" cy="369332"/>
          </a:xfrm>
          <a:prstGeom prst="rect">
            <a:avLst/>
          </a:prstGeom>
          <a:noFill/>
        </p:spPr>
        <p:txBody>
          <a:bodyPr wrap="none" rtlCol="0">
            <a:spAutoFit/>
          </a:bodyPr>
          <a:lstStyle/>
          <a:p>
            <a:r>
              <a:rPr lang="en-US" dirty="0"/>
              <a:t>diagnosis</a:t>
            </a:r>
          </a:p>
        </p:txBody>
      </p:sp>
      <p:sp>
        <p:nvSpPr>
          <p:cNvPr id="53" name="TextBox 52">
            <a:extLst>
              <a:ext uri="{FF2B5EF4-FFF2-40B4-BE49-F238E27FC236}">
                <a16:creationId xmlns:a16="http://schemas.microsoft.com/office/drawing/2014/main" id="{9C37483E-B571-4CD8-1CE7-1E6962C26093}"/>
              </a:ext>
            </a:extLst>
          </p:cNvPr>
          <p:cNvSpPr txBox="1"/>
          <p:nvPr/>
        </p:nvSpPr>
        <p:spPr>
          <a:xfrm>
            <a:off x="192827" y="2368112"/>
            <a:ext cx="1128889" cy="369332"/>
          </a:xfrm>
          <a:prstGeom prst="rect">
            <a:avLst/>
          </a:prstGeom>
          <a:noFill/>
        </p:spPr>
        <p:txBody>
          <a:bodyPr wrap="square">
            <a:spAutoFit/>
          </a:bodyPr>
          <a:lstStyle/>
          <a:p>
            <a:r>
              <a:rPr lang="en-US" dirty="0"/>
              <a:t>approach</a:t>
            </a:r>
          </a:p>
        </p:txBody>
      </p:sp>
      <p:sp>
        <p:nvSpPr>
          <p:cNvPr id="54" name="TextBox 53">
            <a:extLst>
              <a:ext uri="{FF2B5EF4-FFF2-40B4-BE49-F238E27FC236}">
                <a16:creationId xmlns:a16="http://schemas.microsoft.com/office/drawing/2014/main" id="{F5EE894E-8565-51E7-DBE3-C0304EF39258}"/>
              </a:ext>
            </a:extLst>
          </p:cNvPr>
          <p:cNvSpPr txBox="1"/>
          <p:nvPr/>
        </p:nvSpPr>
        <p:spPr>
          <a:xfrm>
            <a:off x="192825" y="1476954"/>
            <a:ext cx="1207703" cy="369332"/>
          </a:xfrm>
          <a:prstGeom prst="rect">
            <a:avLst/>
          </a:prstGeom>
          <a:noFill/>
        </p:spPr>
        <p:txBody>
          <a:bodyPr wrap="square">
            <a:spAutoFit/>
          </a:bodyPr>
          <a:lstStyle/>
          <a:p>
            <a:r>
              <a:rPr lang="en-US" dirty="0"/>
              <a:t>regulation</a:t>
            </a:r>
          </a:p>
        </p:txBody>
      </p:sp>
    </p:spTree>
    <p:extLst>
      <p:ext uri="{BB962C8B-B14F-4D97-AF65-F5344CB8AC3E}">
        <p14:creationId xmlns:p14="http://schemas.microsoft.com/office/powerpoint/2010/main" val="242714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dissolve">
                                      <p:cBhvr>
                                        <p:cTn id="11" dur="500"/>
                                        <p:tgtEl>
                                          <p:spTgt spid="53"/>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dissolve">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childTnLst>
                          </p:cTn>
                        </p:par>
                        <p:par>
                          <p:cTn id="29" fill="hold">
                            <p:stCondLst>
                              <p:cond delay="1500"/>
                            </p:stCondLst>
                            <p:childTnLst>
                              <p:par>
                                <p:cTn id="30" presetID="9"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par>
                          <p:cTn id="33" fill="hold">
                            <p:stCondLst>
                              <p:cond delay="2000"/>
                            </p:stCondLst>
                            <p:childTnLst>
                              <p:par>
                                <p:cTn id="34" presetID="22" presetClass="entr" presetSubtype="4" fill="hold"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down)">
                                      <p:cBhvr>
                                        <p:cTn id="36" dur="500"/>
                                        <p:tgtEl>
                                          <p:spTgt spid="37"/>
                                        </p:tgtEl>
                                      </p:cBhvr>
                                    </p:animEffect>
                                  </p:childTnLst>
                                </p:cTn>
                              </p:par>
                            </p:childTnLst>
                          </p:cTn>
                        </p:par>
                        <p:par>
                          <p:cTn id="37" fill="hold">
                            <p:stCondLst>
                              <p:cond delay="2500"/>
                            </p:stCondLst>
                            <p:childTnLst>
                              <p:par>
                                <p:cTn id="38" presetID="9"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500"/>
                                        <p:tgtEl>
                                          <p:spTgt spid="43"/>
                                        </p:tgtEl>
                                      </p:cBhvr>
                                    </p:animEffect>
                                  </p:childTnLst>
                                </p:cTn>
                              </p:par>
                            </p:childTnLst>
                          </p:cTn>
                        </p:par>
                        <p:par>
                          <p:cTn id="46" fill="hold">
                            <p:stCondLst>
                              <p:cond delay="500"/>
                            </p:stCondLst>
                            <p:childTnLst>
                              <p:par>
                                <p:cTn id="47" presetID="9" presetClass="entr" presetSubtype="0"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tgtEl>
                                          <p:spTgt spid="9"/>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down)">
                                      <p:cBhvr>
                                        <p:cTn id="53" dur="500"/>
                                        <p:tgtEl>
                                          <p:spTgt spid="31"/>
                                        </p:tgtEl>
                                      </p:cBhvr>
                                    </p:animEffect>
                                  </p:childTnLst>
                                </p:cTn>
                              </p:par>
                            </p:childTnLst>
                          </p:cTn>
                        </p:par>
                        <p:par>
                          <p:cTn id="54" fill="hold">
                            <p:stCondLst>
                              <p:cond delay="1500"/>
                            </p:stCondLst>
                            <p:childTnLst>
                              <p:par>
                                <p:cTn id="55" presetID="9" presetClass="entr" presetSubtype="0"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dissolve">
                                      <p:cBhvr>
                                        <p:cTn id="57" dur="500"/>
                                        <p:tgtEl>
                                          <p:spTgt spid="11"/>
                                        </p:tgtEl>
                                      </p:cBhvr>
                                    </p:animEffect>
                                  </p:childTnLst>
                                </p:cTn>
                              </p:par>
                            </p:childTnLst>
                          </p:cTn>
                        </p:par>
                        <p:par>
                          <p:cTn id="58" fill="hold">
                            <p:stCondLst>
                              <p:cond delay="2000"/>
                            </p:stCondLst>
                            <p:childTnLst>
                              <p:par>
                                <p:cTn id="59" presetID="22" presetClass="entr" presetSubtype="4"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childTnLst>
                          </p:cTn>
                        </p:par>
                        <p:par>
                          <p:cTn id="62" fill="hold">
                            <p:stCondLst>
                              <p:cond delay="2500"/>
                            </p:stCondLst>
                            <p:childTnLst>
                              <p:par>
                                <p:cTn id="63" presetID="9"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dissolve">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down)">
                                      <p:cBhvr>
                                        <p:cTn id="70" dur="500"/>
                                        <p:tgtEl>
                                          <p:spTgt spid="19"/>
                                        </p:tgtEl>
                                      </p:cBhvr>
                                    </p:animEffect>
                                  </p:childTnLst>
                                </p:cTn>
                              </p:par>
                            </p:childTnLst>
                          </p:cTn>
                        </p:par>
                        <p:par>
                          <p:cTn id="71" fill="hold">
                            <p:stCondLst>
                              <p:cond delay="500"/>
                            </p:stCondLst>
                            <p:childTnLst>
                              <p:par>
                                <p:cTn id="72" presetID="9" presetClass="entr" presetSubtype="0"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dissolve">
                                      <p:cBhvr>
                                        <p:cTn id="74" dur="500"/>
                                        <p:tgtEl>
                                          <p:spTgt spid="12"/>
                                        </p:tgtEl>
                                      </p:cBhvr>
                                    </p:animEffect>
                                  </p:childTnLst>
                                </p:cTn>
                              </p:par>
                            </p:childTnLst>
                          </p:cTn>
                        </p:par>
                        <p:par>
                          <p:cTn id="75" fill="hold">
                            <p:stCondLst>
                              <p:cond delay="1000"/>
                            </p:stCondLst>
                            <p:childTnLst>
                              <p:par>
                                <p:cTn id="76" presetID="22" presetClass="entr" presetSubtype="4" fill="hold"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down)">
                                      <p:cBhvr>
                                        <p:cTn id="78" dur="500"/>
                                        <p:tgtEl>
                                          <p:spTgt spid="21"/>
                                        </p:tgtEl>
                                      </p:cBhvr>
                                    </p:animEffect>
                                  </p:childTnLst>
                                </p:cTn>
                              </p:par>
                            </p:childTnLst>
                          </p:cTn>
                        </p:par>
                        <p:par>
                          <p:cTn id="79" fill="hold">
                            <p:stCondLst>
                              <p:cond delay="1500"/>
                            </p:stCondLst>
                            <p:childTnLst>
                              <p:par>
                                <p:cTn id="80" presetID="9"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dissolve">
                                      <p:cBhvr>
                                        <p:cTn id="82" dur="500"/>
                                        <p:tgtEl>
                                          <p:spTgt spid="14"/>
                                        </p:tgtEl>
                                      </p:cBhvr>
                                    </p:animEffect>
                                  </p:childTnLst>
                                </p:cTn>
                              </p:par>
                            </p:childTnLst>
                          </p:cTn>
                        </p:par>
                        <p:par>
                          <p:cTn id="83" fill="hold">
                            <p:stCondLst>
                              <p:cond delay="2000"/>
                            </p:stCondLst>
                            <p:childTnLst>
                              <p:par>
                                <p:cTn id="84" presetID="22" presetClass="entr" presetSubtype="4"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down)">
                                      <p:cBhvr>
                                        <p:cTn id="86" dur="500"/>
                                        <p:tgtEl>
                                          <p:spTgt spid="24"/>
                                        </p:tgtEl>
                                      </p:cBhvr>
                                    </p:animEffect>
                                  </p:childTnLst>
                                </p:cTn>
                              </p:par>
                            </p:childTnLst>
                          </p:cTn>
                        </p:par>
                        <p:par>
                          <p:cTn id="87" fill="hold">
                            <p:stCondLst>
                              <p:cond delay="2500"/>
                            </p:stCondLst>
                            <p:childTnLst>
                              <p:par>
                                <p:cTn id="88" presetID="9" presetClass="entr" presetSubtype="0" fill="hold" grpId="0" nodeType="after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dissolve">
                                      <p:cBhvr>
                                        <p:cTn id="9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51" grpId="0"/>
      <p:bldP spid="53" grpId="0"/>
      <p:bldP spid="5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Category 1: </a:t>
            </a:r>
            <a:r>
              <a:rPr b="1" u="sng" dirty="0"/>
              <a:t>Prescription</a:t>
            </a:r>
          </a:p>
        </p:txBody>
      </p:sp>
      <p:sp>
        <p:nvSpPr>
          <p:cNvPr id="3" name="Content Placeholder 2"/>
          <p:cNvSpPr>
            <a:spLocks noGrp="1"/>
          </p:cNvSpPr>
          <p:nvPr>
            <p:ph idx="1"/>
          </p:nvPr>
        </p:nvSpPr>
        <p:spPr/>
        <p:txBody>
          <a:bodyPr/>
          <a:lstStyle/>
          <a:p>
            <a:pPr marL="0" lvl="0" indent="0">
              <a:buNone/>
            </a:pPr>
            <a:r>
              <a:rPr b="1"/>
              <a:t>Specify the controls. Audit them. Enforce them.</a:t>
            </a:r>
          </a:p>
          <a:p>
            <a:pPr marL="0" lvl="0" indent="0">
              <a:buNone/>
            </a:pPr>
            <a:r>
              <a:t>Canonical example: </a:t>
            </a:r>
            <a:r>
              <a:rPr b="1"/>
              <a:t>GLBA Safeguards revision (2023)</a:t>
            </a:r>
            <a:r>
              <a:t> — MFA, encryption, Qualified Individual, pen testing </a:t>
            </a:r>
            <a:r>
              <a:rPr i="1"/>
              <a:t>(covered in Part 1)</a:t>
            </a:r>
            <a:r>
              <a:t>.</a:t>
            </a:r>
          </a:p>
          <a:p>
            <a:pPr marL="0" lvl="0" indent="0">
              <a:buNone/>
            </a:pPr>
            <a:r>
              <a:t>Two cases reveal how far prescription can actually reach in court:</a:t>
            </a:r>
          </a:p>
          <a:p>
            <a:pPr lvl="0"/>
            <a:r>
              <a:rPr b="1"/>
              <a:t>LabMD (2018)</a:t>
            </a:r>
            <a:r>
              <a:t> — vagueness of “reasonable security”</a:t>
            </a:r>
          </a:p>
          <a:p>
            <a:pPr lvl="0"/>
            <a:r>
              <a:rPr b="1"/>
              <a:t>D-Link (2017)</a:t>
            </a:r>
            <a:r>
              <a:t> — unfairness needs concrete harm</a:t>
            </a:r>
          </a:p>
        </p:txBody>
      </p:sp>
    </p:spTree>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LabMD v. FTC (11th Cir., 2018)</a:t>
            </a:r>
          </a:p>
        </p:txBody>
      </p:sp>
      <p:sp>
        <p:nvSpPr>
          <p:cNvPr id="3" name="Content Placeholder 2"/>
          <p:cNvSpPr>
            <a:spLocks noGrp="1"/>
          </p:cNvSpPr>
          <p:nvPr>
            <p:ph idx="1"/>
          </p:nvPr>
        </p:nvSpPr>
        <p:spPr/>
        <p:txBody>
          <a:bodyPr/>
          <a:lstStyle/>
          <a:p>
            <a:pPr marL="0" lvl="0" indent="0">
              <a:buNone/>
            </a:pPr>
            <a:r>
              <a:rPr b="1" dirty="0"/>
              <a:t>When</a:t>
            </a:r>
            <a:r>
              <a:rPr dirty="0"/>
              <a:t>: complaint 2013 → FTC reversal 2016 → 11th Cir. 2018</a:t>
            </a:r>
          </a:p>
          <a:p>
            <a:pPr marL="0" lvl="0" indent="0">
              <a:buNone/>
            </a:pPr>
            <a:r>
              <a:rPr b="1" dirty="0"/>
              <a:t>At stake</a:t>
            </a:r>
            <a:r>
              <a:rPr dirty="0"/>
              <a:t>: small cancer lab; LimeWire installed on work computer exposed 9,300 patients’ SSNs/insurance data via P2P</a:t>
            </a:r>
          </a:p>
          <a:p>
            <a:pPr marL="0" lvl="0" indent="0">
              <a:buNone/>
            </a:pPr>
            <a:r>
              <a:rPr b="1" dirty="0"/>
              <a:t>Outcome</a:t>
            </a:r>
            <a:r>
              <a:rPr dirty="0"/>
              <a:t>: FTC’s cease-and-desist order </a:t>
            </a:r>
            <a:r>
              <a:rPr b="1" dirty="0"/>
              <a:t>vacated for vagueness</a:t>
            </a:r>
          </a:p>
          <a:p>
            <a:pPr marL="0" lvl="0" indent="0">
              <a:buNone/>
            </a:pPr>
            <a:r>
              <a:rPr b="1" dirty="0"/>
              <a:t>Impact</a:t>
            </a:r>
            <a:r>
              <a:rPr dirty="0"/>
              <a:t>: Section 5 </a:t>
            </a:r>
            <a:r>
              <a:rPr i="1" dirty="0"/>
              <a:t>authority</a:t>
            </a:r>
            <a:r>
              <a:rPr dirty="0"/>
              <a:t> preserved (Wyndham stands) — but “implement reasonable security” is too vague to enforce as an injunction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FTC v. D-Link (N.D. Cal., 2017)</a:t>
            </a:r>
          </a:p>
        </p:txBody>
      </p:sp>
      <p:sp>
        <p:nvSpPr>
          <p:cNvPr id="3" name="Content Placeholder 2"/>
          <p:cNvSpPr>
            <a:spLocks noGrp="1"/>
          </p:cNvSpPr>
          <p:nvPr>
            <p:ph idx="1"/>
          </p:nvPr>
        </p:nvSpPr>
        <p:spPr/>
        <p:txBody>
          <a:bodyPr/>
          <a:lstStyle/>
          <a:p>
            <a:pPr marL="0" lvl="0" indent="0">
              <a:buNone/>
            </a:pPr>
            <a:r>
              <a:rPr b="1" dirty="0"/>
              <a:t>When</a:t>
            </a:r>
            <a:r>
              <a:rPr dirty="0"/>
              <a:t>: complaint Jan 2017 → motion-to-dismiss ruling Sep 2017 → settlement 2019</a:t>
            </a:r>
          </a:p>
          <a:p>
            <a:pPr marL="0" lvl="0" indent="0">
              <a:buNone/>
            </a:pPr>
            <a:r>
              <a:rPr b="1" dirty="0"/>
              <a:t>At stake</a:t>
            </a:r>
            <a:r>
              <a:rPr dirty="0"/>
              <a:t>: IoT vendor marketing “EASY to secure” with hard-coded credentials, command-injection bugs, exposed signing key — </a:t>
            </a:r>
            <a:r>
              <a:rPr b="1" dirty="0"/>
              <a:t>no known breach</a:t>
            </a:r>
          </a:p>
          <a:p>
            <a:pPr marL="0" lvl="0" indent="0">
              <a:buNone/>
            </a:pPr>
            <a:r>
              <a:rPr b="1" dirty="0"/>
              <a:t>Outcome</a:t>
            </a:r>
            <a:r>
              <a:rPr dirty="0"/>
              <a:t>: unfairness claim </a:t>
            </a:r>
            <a:r>
              <a:rPr b="1" dirty="0"/>
              <a:t>dismissed</a:t>
            </a:r>
            <a:r>
              <a:rPr dirty="0"/>
              <a:t> (no concrete harm); deception claims survive; 20-year consent order, </a:t>
            </a:r>
            <a:r>
              <a:rPr b="1" dirty="0"/>
              <a:t>no fine</a:t>
            </a:r>
          </a:p>
          <a:p>
            <a:pPr marL="0" lvl="0" indent="0">
              <a:buNone/>
            </a:pPr>
            <a:r>
              <a:rPr b="1" dirty="0"/>
              <a:t>Impact</a:t>
            </a:r>
            <a:r>
              <a:rPr dirty="0"/>
              <a:t>: FTC must show actual or likely injury — hard to do pre-breach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Category 2: </a:t>
            </a:r>
            <a:r>
              <a:rPr b="1" u="sng" dirty="0"/>
              <a:t>Disclosure</a:t>
            </a:r>
          </a:p>
        </p:txBody>
      </p:sp>
      <p:sp>
        <p:nvSpPr>
          <p:cNvPr id="3" name="Content Placeholder 2"/>
          <p:cNvSpPr>
            <a:spLocks noGrp="1"/>
          </p:cNvSpPr>
          <p:nvPr>
            <p:ph idx="1"/>
          </p:nvPr>
        </p:nvSpPr>
        <p:spPr/>
        <p:txBody>
          <a:bodyPr/>
          <a:lstStyle/>
          <a:p>
            <a:pPr marL="0" lvl="0" indent="0">
              <a:buNone/>
            </a:pPr>
            <a:r>
              <a:rPr b="1" dirty="0"/>
              <a:t>Force information out. Let markets, investors, and regulators price it.</a:t>
            </a:r>
          </a:p>
          <a:p>
            <a:pPr marL="0" lvl="0" indent="0">
              <a:buNone/>
            </a:pPr>
            <a:r>
              <a:rPr dirty="0"/>
              <a:t>Two main examples:</a:t>
            </a:r>
          </a:p>
          <a:p>
            <a:pPr lvl="0"/>
            <a:r>
              <a:rPr b="1" dirty="0"/>
              <a:t>SEC Cyber Rules (2023)</a:t>
            </a:r>
            <a:r>
              <a:rPr dirty="0"/>
              <a:t> — investor-facing</a:t>
            </a:r>
          </a:p>
          <a:p>
            <a:pPr lvl="0"/>
            <a:r>
              <a:rPr b="1" dirty="0"/>
              <a:t>CIRCIA (2022)</a:t>
            </a:r>
            <a:r>
              <a:rPr dirty="0"/>
              <a:t> — government-facing</a:t>
            </a:r>
          </a:p>
          <a:p>
            <a:pPr marL="0" lvl="0" indent="0">
              <a:buNone/>
            </a:pPr>
            <a:r>
              <a:rPr dirty="0"/>
              <a:t>One major case has tested (and narrowed) the limits: </a:t>
            </a:r>
            <a:r>
              <a:rPr b="1" dirty="0"/>
              <a:t>SEC v. SolarWinds / Brown</a:t>
            </a:r>
            <a:r>
              <a:rPr dirty="0"/>
              <a:t>.</a:t>
            </a:r>
          </a:p>
        </p:txBody>
      </p:sp>
    </p:spTree>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SEC Cyber Rules (2023)</a:t>
            </a:r>
          </a:p>
        </p:txBody>
      </p:sp>
      <p:sp>
        <p:nvSpPr>
          <p:cNvPr id="3" name="Content Placeholder 2"/>
          <p:cNvSpPr>
            <a:spLocks noGrp="1"/>
          </p:cNvSpPr>
          <p:nvPr>
            <p:ph idx="1"/>
          </p:nvPr>
        </p:nvSpPr>
        <p:spPr/>
        <p:txBody>
          <a:bodyPr/>
          <a:lstStyle/>
          <a:p>
            <a:pPr lvl="0"/>
            <a:r>
              <a:rPr dirty="0"/>
              <a:t>Public companies must disclose </a:t>
            </a:r>
            <a:r>
              <a:rPr b="1" dirty="0"/>
              <a:t>material</a:t>
            </a:r>
            <a:r>
              <a:rPr dirty="0"/>
              <a:t> incidents within </a:t>
            </a:r>
            <a:r>
              <a:rPr b="1" dirty="0"/>
              <a:t>4 business days</a:t>
            </a:r>
            <a:r>
              <a:rPr dirty="0"/>
              <a:t> on Form 8-K</a:t>
            </a:r>
          </a:p>
          <a:p>
            <a:pPr lvl="0"/>
            <a:r>
              <a:rPr dirty="0"/>
              <a:t>Board oversight + risk-management processes in annual filings</a:t>
            </a:r>
          </a:p>
          <a:p>
            <a:pPr lvl="0"/>
            <a:r>
              <a:rPr dirty="0"/>
              <a:t>Conceptual shift: cyber risk as investor-relevant financial risk</a:t>
            </a:r>
          </a:p>
          <a:p>
            <a:pPr marL="0" lvl="0" indent="0">
              <a:buNone/>
            </a:pPr>
            <a:endParaRPr lang="en-US" sz="1000" b="1" dirty="0"/>
          </a:p>
          <a:p>
            <a:pPr marL="0" lvl="0" indent="0" algn="ctr">
              <a:buNone/>
            </a:pPr>
            <a:r>
              <a:rPr b="1" dirty="0"/>
              <a:t>Would have closed the 40-day Equifax gap</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SEC v. SolarWinds / Brown — The Disclosure Limit</a:t>
            </a:r>
          </a:p>
        </p:txBody>
      </p:sp>
      <p:pic>
        <p:nvPicPr>
          <p:cNvPr id="4" name="Picture 3">
            <a:extLst>
              <a:ext uri="{FF2B5EF4-FFF2-40B4-BE49-F238E27FC236}">
                <a16:creationId xmlns:a16="http://schemas.microsoft.com/office/drawing/2014/main" id="{6A0F09E4-CB4F-89B0-5BAB-8C1DBB3AB1B2}"/>
              </a:ext>
            </a:extLst>
          </p:cNvPr>
          <p:cNvPicPr>
            <a:picLocks noChangeAspect="1"/>
          </p:cNvPicPr>
          <p:nvPr/>
        </p:nvPicPr>
        <p:blipFill>
          <a:blip r:embed="rId3"/>
          <a:stretch>
            <a:fillRect/>
          </a:stretch>
        </p:blipFill>
        <p:spPr>
          <a:xfrm>
            <a:off x="1320800" y="1229320"/>
            <a:ext cx="6502400" cy="3543300"/>
          </a:xfrm>
          <a:prstGeom prst="rect">
            <a:avLst/>
          </a:prstGeom>
        </p:spPr>
      </p:pic>
    </p:spTree>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E104F-65C0-8A0F-D46E-FF75DCE6C9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13D9AB-B54E-B2E7-B1A3-A601B7A58135}"/>
              </a:ext>
            </a:extLst>
          </p:cNvPr>
          <p:cNvSpPr>
            <a:spLocks noGrp="1"/>
          </p:cNvSpPr>
          <p:nvPr>
            <p:ph type="title"/>
          </p:nvPr>
        </p:nvSpPr>
        <p:spPr/>
        <p:txBody>
          <a:bodyPr>
            <a:normAutofit fontScale="90000"/>
          </a:bodyPr>
          <a:lstStyle/>
          <a:p>
            <a:pPr marL="0" lvl="0" indent="0">
              <a:buNone/>
            </a:pPr>
            <a:r>
              <a:rPr dirty="0"/>
              <a:t>SEC v. SolarWinds / Brown — The Disclosure Limit</a:t>
            </a:r>
          </a:p>
        </p:txBody>
      </p:sp>
      <p:sp>
        <p:nvSpPr>
          <p:cNvPr id="3" name="Content Placeholder 2">
            <a:extLst>
              <a:ext uri="{FF2B5EF4-FFF2-40B4-BE49-F238E27FC236}">
                <a16:creationId xmlns:a16="http://schemas.microsoft.com/office/drawing/2014/main" id="{98A9C805-EEC0-A6D9-2E4C-761C2C5AA75A}"/>
              </a:ext>
            </a:extLst>
          </p:cNvPr>
          <p:cNvSpPr>
            <a:spLocks noGrp="1"/>
          </p:cNvSpPr>
          <p:nvPr>
            <p:ph idx="1"/>
          </p:nvPr>
        </p:nvSpPr>
        <p:spPr/>
        <p:txBody>
          <a:bodyPr>
            <a:normAutofit/>
          </a:bodyPr>
          <a:lstStyle/>
          <a:p>
            <a:pPr marL="0" lvl="0" indent="0">
              <a:buNone/>
            </a:pPr>
            <a:r>
              <a:rPr b="1" dirty="0"/>
              <a:t>At stake</a:t>
            </a:r>
            <a:r>
              <a:rPr dirty="0"/>
              <a:t>: SEC sued SolarWinds </a:t>
            </a:r>
            <a:r>
              <a:rPr i="1" dirty="0"/>
              <a:t>and</a:t>
            </a:r>
            <a:r>
              <a:rPr dirty="0"/>
              <a:t> its CISO personally for securities fraud based on </a:t>
            </a:r>
            <a:r>
              <a:rPr b="1" dirty="0"/>
              <a:t>pre-breach</a:t>
            </a:r>
            <a:r>
              <a:rPr dirty="0"/>
              <a:t> security representations</a:t>
            </a:r>
          </a:p>
          <a:p>
            <a:pPr marL="0" lvl="0" indent="0">
              <a:buNone/>
            </a:pPr>
            <a:r>
              <a:rPr b="1" dirty="0"/>
              <a:t>Outcome</a:t>
            </a:r>
            <a:r>
              <a:rPr dirty="0"/>
              <a:t>: joint stipulation of dismissal, </a:t>
            </a:r>
            <a:r>
              <a:rPr b="1" dirty="0"/>
              <a:t>with prejudice</a:t>
            </a:r>
            <a:r>
              <a:rPr dirty="0"/>
              <a:t>, no settlement terms</a:t>
            </a:r>
          </a:p>
          <a:p>
            <a:pPr marL="0" lvl="0" indent="0">
              <a:buNone/>
            </a:pPr>
            <a:r>
              <a:rPr b="1" dirty="0"/>
              <a:t>Impact</a:t>
            </a:r>
            <a:r>
              <a:rPr dirty="0"/>
              <a:t>: disclosure enforcement works </a:t>
            </a:r>
            <a:r>
              <a:rPr i="1" dirty="0"/>
              <a:t>prospectively</a:t>
            </a:r>
            <a:r>
              <a:rPr dirty="0"/>
              <a:t> (incident reporting). Retroactive fraud claims about security statements are hard to sustain</a:t>
            </a:r>
            <a:r>
              <a:rPr lang="en-US" dirty="0"/>
              <a:t> (but SEC will nevertheless consider them)</a:t>
            </a:r>
            <a:r>
              <a:rPr dirty="0"/>
              <a:t>. First cyber-fraud case against a sitting CISO is a </a:t>
            </a:r>
            <a:r>
              <a:rPr b="1" dirty="0"/>
              <a:t>defeat for the SEC</a:t>
            </a:r>
            <a:r>
              <a:rPr dirty="0"/>
              <a:t>.</a:t>
            </a:r>
          </a:p>
        </p:txBody>
      </p:sp>
    </p:spTree>
    <p:extLst>
      <p:ext uri="{BB962C8B-B14F-4D97-AF65-F5344CB8AC3E}">
        <p14:creationId xmlns:p14="http://schemas.microsoft.com/office/powerpoint/2010/main" val="25752614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CIRCIA (2022)</a:t>
            </a:r>
          </a:p>
        </p:txBody>
      </p:sp>
      <p:sp>
        <p:nvSpPr>
          <p:cNvPr id="3" name="Content Placeholder 2"/>
          <p:cNvSpPr>
            <a:spLocks noGrp="1"/>
          </p:cNvSpPr>
          <p:nvPr>
            <p:ph idx="1"/>
          </p:nvPr>
        </p:nvSpPr>
        <p:spPr/>
        <p:txBody>
          <a:bodyPr/>
          <a:lstStyle/>
          <a:p>
            <a:pPr marL="0" lvl="0" indent="0">
              <a:buNone/>
            </a:pPr>
            <a:r>
              <a:rPr lang="en-US" b="1" dirty="0"/>
              <a:t>Cyber Incident Reporting for Critical Infrastructure Act</a:t>
            </a:r>
            <a:r>
              <a:rPr lang="en-US" dirty="0"/>
              <a:t> — signed March 2022.</a:t>
            </a:r>
          </a:p>
          <a:p>
            <a:pPr marL="0" lvl="0" indent="0">
              <a:buNone/>
            </a:pPr>
            <a:r>
              <a:rPr lang="en-US" dirty="0"/>
              <a:t>First broad federal </a:t>
            </a:r>
            <a:r>
              <a:rPr lang="en-US" b="1" dirty="0"/>
              <a:t>incident reporting</a:t>
            </a:r>
            <a:r>
              <a:rPr lang="en-US" dirty="0"/>
              <a:t> mandate for critical infrastructure</a:t>
            </a:r>
          </a:p>
          <a:p>
            <a:pPr lvl="0"/>
            <a:r>
              <a:rPr b="1" dirty="0"/>
              <a:t>72 hours</a:t>
            </a:r>
            <a:r>
              <a:rPr dirty="0"/>
              <a:t> for incidents, </a:t>
            </a:r>
            <a:r>
              <a:rPr b="1" dirty="0"/>
              <a:t>24 hours</a:t>
            </a:r>
            <a:r>
              <a:rPr dirty="0"/>
              <a:t> for ransomware payments</a:t>
            </a:r>
          </a:p>
          <a:p>
            <a:pPr lvl="0"/>
            <a:r>
              <a:rPr dirty="0"/>
              <a:t>~300,000 covered entities across 16 sectors</a:t>
            </a:r>
          </a:p>
          <a:p>
            <a:pPr lvl="0"/>
            <a:r>
              <a:rPr dirty="0"/>
              <a:t>Reports shielded from civil discovery — </a:t>
            </a:r>
            <a:r>
              <a:rPr b="1" dirty="0"/>
              <a:t>but not anonymous</a:t>
            </a:r>
          </a:p>
          <a:p>
            <a:pPr lvl="0"/>
            <a:r>
              <a:rPr dirty="0"/>
              <a:t>Final rules: delayed to </a:t>
            </a:r>
            <a:r>
              <a:rPr b="1" dirty="0"/>
              <a:t>May 2026</a:t>
            </a:r>
          </a:p>
        </p:txBody>
      </p:sp>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7" y="695280"/>
            <a:ext cx="7886700" cy="2139553"/>
          </a:xfrm>
        </p:spPr>
        <p:txBody>
          <a:bodyPr/>
          <a:lstStyle/>
          <a:p>
            <a:pPr marL="0" lvl="0" indent="0" algn="ctr">
              <a:buNone/>
            </a:pPr>
            <a:r>
              <a:rPr dirty="0"/>
              <a:t>Part 1: Case Study</a:t>
            </a:r>
          </a:p>
        </p:txBody>
      </p:sp>
      <p:pic>
        <p:nvPicPr>
          <p:cNvPr id="3" name="Picture 2">
            <a:extLst>
              <a:ext uri="{FF2B5EF4-FFF2-40B4-BE49-F238E27FC236}">
                <a16:creationId xmlns:a16="http://schemas.microsoft.com/office/drawing/2014/main" id="{791FB26E-9264-7F6D-F751-112C2B4AC31B}"/>
              </a:ext>
            </a:extLst>
          </p:cNvPr>
          <p:cNvPicPr>
            <a:picLocks noChangeAspect="1"/>
          </p:cNvPicPr>
          <p:nvPr/>
        </p:nvPicPr>
        <p:blipFill>
          <a:blip r:embed="rId2"/>
          <a:stretch>
            <a:fillRect/>
          </a:stretch>
        </p:blipFill>
        <p:spPr>
          <a:xfrm>
            <a:off x="2768194" y="2918860"/>
            <a:ext cx="3598086" cy="710623"/>
          </a:xfrm>
          <a:prstGeom prst="rect">
            <a:avLst/>
          </a:prstGeom>
        </p:spPr>
      </p:pic>
    </p:spTree>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CIRCIA: Will It Generate the Right Data?</a:t>
            </a:r>
          </a:p>
        </p:txBody>
      </p:sp>
      <p:sp>
        <p:nvSpPr>
          <p:cNvPr id="3" name="Content Placeholder 2"/>
          <p:cNvSpPr>
            <a:spLocks noGrp="1"/>
          </p:cNvSpPr>
          <p:nvPr>
            <p:ph idx="1"/>
          </p:nvPr>
        </p:nvSpPr>
        <p:spPr/>
        <p:txBody>
          <a:bodyPr/>
          <a:lstStyle/>
          <a:p>
            <a:pPr marL="0" lvl="0" indent="0">
              <a:buNone/>
            </a:pPr>
            <a:r>
              <a:rPr dirty="0"/>
              <a:t>Aviation’s learning model depends on </a:t>
            </a:r>
            <a:r>
              <a:rPr b="1" dirty="0"/>
              <a:t>near-misses</a:t>
            </a:r>
            <a:r>
              <a:rPr dirty="0"/>
              <a:t>, not just incidents.</a:t>
            </a:r>
          </a:p>
          <a:p>
            <a:pPr marL="0" lvl="0" indent="0">
              <a:buNone/>
            </a:pPr>
            <a:r>
              <a:rPr dirty="0"/>
              <a:t>CIRCIA focuses on </a:t>
            </a:r>
            <a:r>
              <a:rPr b="1" dirty="0"/>
              <a:t>incidents only</a:t>
            </a:r>
            <a:r>
              <a:rPr dirty="0"/>
              <a:t>.</a:t>
            </a:r>
          </a:p>
          <a:p>
            <a:pPr lvl="0"/>
            <a:r>
              <a:rPr dirty="0"/>
              <a:t>No institution </a:t>
            </a:r>
            <a:r>
              <a:rPr lang="en-US" dirty="0"/>
              <a:t>yet</a:t>
            </a:r>
            <a:r>
              <a:rPr dirty="0"/>
              <a:t> analyzes the reports (CSRB </a:t>
            </a:r>
            <a:r>
              <a:rPr lang="en-US" dirty="0"/>
              <a:t>now </a:t>
            </a:r>
            <a:r>
              <a:rPr dirty="0"/>
              <a:t>dormant)</a:t>
            </a:r>
          </a:p>
          <a:p>
            <a:pPr lvl="0"/>
            <a:r>
              <a:rPr dirty="0"/>
              <a:t>Reports are not anonymous — chilling effect</a:t>
            </a:r>
            <a:r>
              <a:rPr lang="en-US" dirty="0"/>
              <a:t>?</a:t>
            </a:r>
            <a:endParaRPr dirty="0"/>
          </a:p>
          <a:p>
            <a:pPr lvl="0"/>
            <a:r>
              <a:rPr dirty="0"/>
              <a:t>Reports go to an agency with enforcement relationships</a:t>
            </a:r>
          </a:p>
          <a:p>
            <a:pPr marL="0" lvl="0" indent="0">
              <a:buNone/>
            </a:pPr>
            <a:r>
              <a:rPr b="1" dirty="0"/>
              <a:t>Reporting ≠ learning.</a:t>
            </a:r>
            <a:r>
              <a:rPr dirty="0"/>
              <a:t> Data piled up is not data understood.</a:t>
            </a:r>
          </a:p>
        </p:txBody>
      </p:sp>
    </p:spTree>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Category 3: </a:t>
            </a:r>
            <a:r>
              <a:rPr b="1" u="sng" dirty="0"/>
              <a:t>Institutional Learning</a:t>
            </a:r>
          </a:p>
        </p:txBody>
      </p:sp>
      <p:sp>
        <p:nvSpPr>
          <p:cNvPr id="3" name="Content Placeholder 2"/>
          <p:cNvSpPr>
            <a:spLocks noGrp="1"/>
          </p:cNvSpPr>
          <p:nvPr>
            <p:ph idx="1"/>
          </p:nvPr>
        </p:nvSpPr>
        <p:spPr/>
        <p:txBody>
          <a:bodyPr/>
          <a:lstStyle/>
          <a:p>
            <a:pPr marL="0" lvl="0" indent="0">
              <a:buNone/>
            </a:pPr>
            <a:r>
              <a:rPr b="1" dirty="0"/>
              <a:t>Systematically study incidents. Publish lessons. Build cross-industry knowledge.</a:t>
            </a:r>
          </a:p>
          <a:p>
            <a:pPr marL="0" lvl="0" indent="0">
              <a:buNone/>
            </a:pPr>
            <a:r>
              <a:rPr b="1" dirty="0"/>
              <a:t>Cyber Safety Review Board (CSRB)</a:t>
            </a:r>
            <a:r>
              <a:rPr dirty="0"/>
              <a:t> — constituted 2021 → </a:t>
            </a:r>
            <a:r>
              <a:rPr b="1" dirty="0"/>
              <a:t>dormant</a:t>
            </a:r>
            <a:r>
              <a:rPr dirty="0"/>
              <a:t> since January 2025.</a:t>
            </a:r>
          </a:p>
          <a:p>
            <a:pPr marL="0" lvl="0" indent="0">
              <a:buNone/>
            </a:pPr>
            <a:r>
              <a:rPr b="1" dirty="0"/>
              <a:t>The most structurally broken of the three approaches</a:t>
            </a:r>
            <a:r>
              <a:rPr lang="en-US" b="1" dirty="0"/>
              <a:t> today</a:t>
            </a:r>
            <a:r>
              <a:rPr b="1" dirty="0"/>
              <a:t> — and arguably the most important.</a:t>
            </a:r>
          </a:p>
          <a:p>
            <a:pPr marL="0" lvl="0" indent="0">
              <a:buNone/>
            </a:pPr>
            <a:r>
              <a:rPr i="1" dirty="0"/>
              <a:t>Full treatment </a:t>
            </a:r>
            <a:r>
              <a:rPr lang="en-US" i="1" dirty="0"/>
              <a:t>later in the lecture</a:t>
            </a:r>
            <a:endParaRPr i="1" dirty="0"/>
          </a:p>
        </p:txBody>
      </p:sp>
    </p:spTree>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A8E9-49FD-8597-5A83-FFB31848F37F}"/>
              </a:ext>
            </a:extLst>
          </p:cNvPr>
          <p:cNvSpPr>
            <a:spLocks noGrp="1"/>
          </p:cNvSpPr>
          <p:nvPr>
            <p:ph type="title"/>
          </p:nvPr>
        </p:nvSpPr>
        <p:spPr/>
        <p:txBody>
          <a:bodyPr/>
          <a:lstStyle/>
          <a:p>
            <a:r>
              <a:rPr lang="en-US" dirty="0"/>
              <a:t>Case Law: What Have We Learned?</a:t>
            </a:r>
          </a:p>
        </p:txBody>
      </p:sp>
      <p:sp>
        <p:nvSpPr>
          <p:cNvPr id="3" name="Content Placeholder 2"/>
          <p:cNvSpPr>
            <a:spLocks noGrp="1"/>
          </p:cNvSpPr>
          <p:nvPr>
            <p:ph idx="1"/>
          </p:nvPr>
        </p:nvSpPr>
        <p:spPr>
          <a:xfrm>
            <a:off x="628650" y="3949700"/>
            <a:ext cx="7886700" cy="683022"/>
          </a:xfrm>
        </p:spPr>
        <p:txBody>
          <a:bodyPr/>
          <a:lstStyle/>
          <a:p>
            <a:pPr marL="0" lvl="0" indent="0">
              <a:buNone/>
            </a:pPr>
            <a:r>
              <a:rPr dirty="0"/>
              <a:t>Case-by-case accretion is </a:t>
            </a:r>
            <a:r>
              <a:rPr b="1" dirty="0"/>
              <a:t>slow</a:t>
            </a:r>
            <a:r>
              <a:rPr dirty="0"/>
              <a:t>. It also has clear limits.</a:t>
            </a:r>
          </a:p>
        </p:txBody>
      </p:sp>
      <p:graphicFrame>
        <p:nvGraphicFramePr>
          <p:cNvPr id="4" name="Content Placeholder 5">
            <a:extLst>
              <a:ext uri="{FF2B5EF4-FFF2-40B4-BE49-F238E27FC236}">
                <a16:creationId xmlns:a16="http://schemas.microsoft.com/office/drawing/2014/main" id="{3DB98E26-47B4-A092-8192-912933F681C3}"/>
              </a:ext>
            </a:extLst>
          </p:cNvPr>
          <p:cNvGraphicFramePr>
            <a:graphicFrameLocks/>
          </p:cNvGraphicFramePr>
          <p:nvPr>
            <p:extLst>
              <p:ext uri="{D42A27DB-BD31-4B8C-83A1-F6EECF244321}">
                <p14:modId xmlns:p14="http://schemas.microsoft.com/office/powerpoint/2010/main" val="343495011"/>
              </p:ext>
            </p:extLst>
          </p:nvPr>
        </p:nvGraphicFramePr>
        <p:xfrm>
          <a:off x="867480" y="1420138"/>
          <a:ext cx="7409039" cy="2377440"/>
        </p:xfrm>
        <a:graphic>
          <a:graphicData uri="http://schemas.openxmlformats.org/drawingml/2006/table">
            <a:tbl>
              <a:tblPr firstRow="1" bandRow="1">
                <a:tableStyleId>{5C22544A-7EE6-4342-B048-85BDC9FD1C3A}</a:tableStyleId>
              </a:tblPr>
              <a:tblGrid>
                <a:gridCol w="2204861">
                  <a:extLst>
                    <a:ext uri="{9D8B030D-6E8A-4147-A177-3AD203B41FA5}">
                      <a16:colId xmlns:a16="http://schemas.microsoft.com/office/drawing/2014/main" val="20000"/>
                    </a:ext>
                  </a:extLst>
                </a:gridCol>
                <a:gridCol w="5204178">
                  <a:extLst>
                    <a:ext uri="{9D8B030D-6E8A-4147-A177-3AD203B41FA5}">
                      <a16:colId xmlns:a16="http://schemas.microsoft.com/office/drawing/2014/main" val="20001"/>
                    </a:ext>
                  </a:extLst>
                </a:gridCol>
              </a:tblGrid>
              <a:tr h="0">
                <a:tc>
                  <a:txBody>
                    <a:bodyPr/>
                    <a:lstStyle/>
                    <a:p>
                      <a:pPr marL="0" lvl="0" indent="0">
                        <a:buNone/>
                      </a:pPr>
                      <a:r>
                        <a:rPr sz="2100" dirty="0"/>
                        <a:t>Case</a:t>
                      </a:r>
                    </a:p>
                  </a:txBody>
                  <a:tcPr/>
                </a:tc>
                <a:tc>
                  <a:txBody>
                    <a:bodyPr/>
                    <a:lstStyle/>
                    <a:p>
                      <a:pPr marL="0" lvl="0" indent="0">
                        <a:buNone/>
                      </a:pPr>
                      <a:r>
                        <a:rPr sz="2100" dirty="0"/>
                        <a:t>Lesson</a:t>
                      </a:r>
                    </a:p>
                  </a:txBody>
                  <a:tcPr/>
                </a:tc>
                <a:extLst>
                  <a:ext uri="{0D108BD9-81ED-4DB2-BD59-A6C34878D82A}">
                    <a16:rowId xmlns:a16="http://schemas.microsoft.com/office/drawing/2014/main" val="10000"/>
                  </a:ext>
                </a:extLst>
              </a:tr>
              <a:tr h="0">
                <a:tc>
                  <a:txBody>
                    <a:bodyPr/>
                    <a:lstStyle/>
                    <a:p>
                      <a:pPr marL="0" lvl="0" indent="0">
                        <a:buNone/>
                      </a:pPr>
                      <a:r>
                        <a:rPr sz="2100" dirty="0"/>
                        <a:t>Wyndham (2015)</a:t>
                      </a:r>
                    </a:p>
                  </a:txBody>
                  <a:tcPr/>
                </a:tc>
                <a:tc>
                  <a:txBody>
                    <a:bodyPr/>
                    <a:lstStyle/>
                    <a:p>
                      <a:pPr marL="0" lvl="0" indent="0">
                        <a:buNone/>
                      </a:pPr>
                      <a:r>
                        <a:rPr sz="2100"/>
                        <a:t>FTC </a:t>
                      </a:r>
                      <a:r>
                        <a:rPr sz="2100" i="1"/>
                        <a:t>can</a:t>
                      </a:r>
                      <a:r>
                        <a:rPr sz="2100"/>
                        <a:t> regulate cyber under Section 5</a:t>
                      </a:r>
                    </a:p>
                  </a:txBody>
                  <a:tcPr/>
                </a:tc>
                <a:extLst>
                  <a:ext uri="{0D108BD9-81ED-4DB2-BD59-A6C34878D82A}">
                    <a16:rowId xmlns:a16="http://schemas.microsoft.com/office/drawing/2014/main" val="10001"/>
                  </a:ext>
                </a:extLst>
              </a:tr>
              <a:tr h="0">
                <a:tc>
                  <a:txBody>
                    <a:bodyPr/>
                    <a:lstStyle/>
                    <a:p>
                      <a:pPr marL="0" lvl="0" indent="0">
                        <a:buNone/>
                      </a:pPr>
                      <a:r>
                        <a:rPr sz="2100"/>
                        <a:t>LabMD (2018)</a:t>
                      </a:r>
                    </a:p>
                  </a:txBody>
                  <a:tcPr/>
                </a:tc>
                <a:tc>
                  <a:txBody>
                    <a:bodyPr/>
                    <a:lstStyle/>
                    <a:p>
                      <a:pPr marL="0" lvl="0" indent="0">
                        <a:buNone/>
                      </a:pPr>
                      <a:r>
                        <a:rPr sz="2100"/>
                        <a:t>Remedies must be </a:t>
                      </a:r>
                      <a:r>
                        <a:rPr sz="2100" b="1"/>
                        <a:t>specific</a:t>
                      </a:r>
                      <a:r>
                        <a:rPr sz="2100"/>
                        <a:t>, not “reasonable”</a:t>
                      </a:r>
                    </a:p>
                  </a:txBody>
                  <a:tcPr/>
                </a:tc>
                <a:extLst>
                  <a:ext uri="{0D108BD9-81ED-4DB2-BD59-A6C34878D82A}">
                    <a16:rowId xmlns:a16="http://schemas.microsoft.com/office/drawing/2014/main" val="10002"/>
                  </a:ext>
                </a:extLst>
              </a:tr>
              <a:tr h="0">
                <a:tc>
                  <a:txBody>
                    <a:bodyPr/>
                    <a:lstStyle/>
                    <a:p>
                      <a:pPr marL="0" lvl="0" indent="0">
                        <a:buNone/>
                      </a:pPr>
                      <a:r>
                        <a:rPr sz="2100"/>
                        <a:t>D-Link (2017)</a:t>
                      </a:r>
                    </a:p>
                  </a:txBody>
                  <a:tcPr/>
                </a:tc>
                <a:tc>
                  <a:txBody>
                    <a:bodyPr/>
                    <a:lstStyle/>
                    <a:p>
                      <a:pPr marL="0" lvl="0" indent="0">
                        <a:buNone/>
                      </a:pPr>
                      <a:r>
                        <a:rPr sz="2100"/>
                        <a:t>Unfairness requires </a:t>
                      </a:r>
                      <a:r>
                        <a:rPr sz="2100" b="1"/>
                        <a:t>concrete harm</a:t>
                      </a:r>
                      <a:r>
                        <a:rPr sz="2100"/>
                        <a:t>; deception is the reliable lane</a:t>
                      </a:r>
                    </a:p>
                  </a:txBody>
                  <a:tcPr/>
                </a:tc>
                <a:extLst>
                  <a:ext uri="{0D108BD9-81ED-4DB2-BD59-A6C34878D82A}">
                    <a16:rowId xmlns:a16="http://schemas.microsoft.com/office/drawing/2014/main" val="10003"/>
                  </a:ext>
                </a:extLst>
              </a:tr>
              <a:tr h="0">
                <a:tc>
                  <a:txBody>
                    <a:bodyPr/>
                    <a:lstStyle/>
                    <a:p>
                      <a:pPr marL="0" lvl="0" indent="0">
                        <a:buNone/>
                      </a:pPr>
                      <a:r>
                        <a:rPr sz="2100"/>
                        <a:t>SolarWinds (2025)</a:t>
                      </a:r>
                    </a:p>
                  </a:txBody>
                  <a:tcPr/>
                </a:tc>
                <a:tc>
                  <a:txBody>
                    <a:bodyPr/>
                    <a:lstStyle/>
                    <a:p>
                      <a:pPr marL="0" lvl="0" indent="0">
                        <a:buNone/>
                      </a:pPr>
                      <a:r>
                        <a:rPr sz="2100" dirty="0"/>
                        <a:t>CISO personal fraud liability is </a:t>
                      </a:r>
                      <a:r>
                        <a:rPr sz="2100" b="1" dirty="0"/>
                        <a:t>hard to sustain</a:t>
                      </a:r>
                    </a:p>
                  </a:txBody>
                  <a:tcPr/>
                </a:tc>
                <a:extLst>
                  <a:ext uri="{0D108BD9-81ED-4DB2-BD59-A6C34878D82A}">
                    <a16:rowId xmlns:a16="http://schemas.microsoft.com/office/drawing/2014/main" val="10004"/>
                  </a:ext>
                </a:extLst>
              </a:tr>
            </a:tbl>
          </a:graphicData>
        </a:graphic>
      </p:graphicFrame>
    </p:spTree>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496A-953F-CC82-7FEF-1799DD748D5B}"/>
              </a:ext>
            </a:extLst>
          </p:cNvPr>
          <p:cNvSpPr>
            <a:spLocks noGrp="1"/>
          </p:cNvSpPr>
          <p:nvPr>
            <p:ph type="title"/>
          </p:nvPr>
        </p:nvSpPr>
        <p:spPr/>
        <p:txBody>
          <a:bodyPr>
            <a:normAutofit fontScale="90000"/>
          </a:bodyPr>
          <a:lstStyle/>
          <a:p>
            <a:r>
              <a:rPr lang="en-US" dirty="0"/>
              <a:t>How Would Reforms Have Affected the Breach?</a:t>
            </a:r>
          </a:p>
        </p:txBody>
      </p:sp>
      <p:graphicFrame>
        <p:nvGraphicFramePr>
          <p:cNvPr id="5" name="Content Placeholder 5">
            <a:extLst>
              <a:ext uri="{FF2B5EF4-FFF2-40B4-BE49-F238E27FC236}">
                <a16:creationId xmlns:a16="http://schemas.microsoft.com/office/drawing/2014/main" id="{43105C3C-CE45-1853-5A3D-546DACB56E7A}"/>
              </a:ext>
            </a:extLst>
          </p:cNvPr>
          <p:cNvGraphicFramePr>
            <a:graphicFrameLocks/>
          </p:cNvGraphicFramePr>
          <p:nvPr>
            <p:extLst>
              <p:ext uri="{D42A27DB-BD31-4B8C-83A1-F6EECF244321}">
                <p14:modId xmlns:p14="http://schemas.microsoft.com/office/powerpoint/2010/main" val="2781771083"/>
              </p:ext>
            </p:extLst>
          </p:nvPr>
        </p:nvGraphicFramePr>
        <p:xfrm>
          <a:off x="710141" y="1493793"/>
          <a:ext cx="7723717" cy="3017520"/>
        </p:xfrm>
        <a:graphic>
          <a:graphicData uri="http://schemas.openxmlformats.org/drawingml/2006/table">
            <a:tbl>
              <a:tblPr firstRow="1" bandRow="1">
                <a:tableStyleId>{5C22544A-7EE6-4342-B048-85BDC9FD1C3A}</a:tableStyleId>
              </a:tblPr>
              <a:tblGrid>
                <a:gridCol w="2261306">
                  <a:extLst>
                    <a:ext uri="{9D8B030D-6E8A-4147-A177-3AD203B41FA5}">
                      <a16:colId xmlns:a16="http://schemas.microsoft.com/office/drawing/2014/main" val="20000"/>
                    </a:ext>
                  </a:extLst>
                </a:gridCol>
                <a:gridCol w="5462411">
                  <a:extLst>
                    <a:ext uri="{9D8B030D-6E8A-4147-A177-3AD203B41FA5}">
                      <a16:colId xmlns:a16="http://schemas.microsoft.com/office/drawing/2014/main" val="20001"/>
                    </a:ext>
                  </a:extLst>
                </a:gridCol>
              </a:tblGrid>
              <a:tr h="0">
                <a:tc>
                  <a:txBody>
                    <a:bodyPr/>
                    <a:lstStyle/>
                    <a:p>
                      <a:pPr marL="0" lvl="0" indent="0">
                        <a:buNone/>
                      </a:pPr>
                      <a:r>
                        <a:rPr sz="1800" dirty="0"/>
                        <a:t>Reform</a:t>
                      </a:r>
                    </a:p>
                  </a:txBody>
                  <a:tcPr/>
                </a:tc>
                <a:tc>
                  <a:txBody>
                    <a:bodyPr/>
                    <a:lstStyle/>
                    <a:p>
                      <a:pPr marL="0" lvl="0" indent="0">
                        <a:buNone/>
                      </a:pPr>
                      <a:r>
                        <a:rPr sz="1800" dirty="0"/>
                        <a:t>Effect on Equifax specifically</a:t>
                      </a:r>
                    </a:p>
                  </a:txBody>
                  <a:tcPr/>
                </a:tc>
                <a:extLst>
                  <a:ext uri="{0D108BD9-81ED-4DB2-BD59-A6C34878D82A}">
                    <a16:rowId xmlns:a16="http://schemas.microsoft.com/office/drawing/2014/main" val="10000"/>
                  </a:ext>
                </a:extLst>
              </a:tr>
              <a:tr h="0">
                <a:tc>
                  <a:txBody>
                    <a:bodyPr/>
                    <a:lstStyle/>
                    <a:p>
                      <a:pPr marL="0" lvl="0" indent="0">
                        <a:buNone/>
                      </a:pPr>
                      <a:r>
                        <a:rPr sz="1800" b="1"/>
                        <a:t>GLBA revision</a:t>
                      </a:r>
                      <a:r>
                        <a:rPr sz="1800"/>
                        <a:t> (2023)</a:t>
                      </a:r>
                    </a:p>
                  </a:txBody>
                  <a:tcPr/>
                </a:tc>
                <a:tc>
                  <a:txBody>
                    <a:bodyPr/>
                    <a:lstStyle/>
                    <a:p>
                      <a:pPr marL="0" lvl="0" indent="0">
                        <a:buNone/>
                      </a:pPr>
                      <a:r>
                        <a:rPr sz="1800" b="1" dirty="0"/>
                        <a:t>Might have prevented</a:t>
                      </a:r>
                      <a:r>
                        <a:rPr sz="1800" dirty="0"/>
                        <a:t>: encryption, pen testing, Qualified Individual</a:t>
                      </a:r>
                    </a:p>
                  </a:txBody>
                  <a:tcPr/>
                </a:tc>
                <a:extLst>
                  <a:ext uri="{0D108BD9-81ED-4DB2-BD59-A6C34878D82A}">
                    <a16:rowId xmlns:a16="http://schemas.microsoft.com/office/drawing/2014/main" val="10001"/>
                  </a:ext>
                </a:extLst>
              </a:tr>
              <a:tr h="0">
                <a:tc>
                  <a:txBody>
                    <a:bodyPr/>
                    <a:lstStyle/>
                    <a:p>
                      <a:pPr marL="0" lvl="0" indent="0">
                        <a:buNone/>
                      </a:pPr>
                      <a:r>
                        <a:rPr sz="1800" b="1" dirty="0"/>
                        <a:t>SEC disclosure</a:t>
                      </a:r>
                      <a:r>
                        <a:rPr sz="1800" dirty="0"/>
                        <a:t> (2023)</a:t>
                      </a:r>
                    </a:p>
                  </a:txBody>
                  <a:tcPr/>
                </a:tc>
                <a:tc>
                  <a:txBody>
                    <a:bodyPr/>
                    <a:lstStyle/>
                    <a:p>
                      <a:pPr marL="0" lvl="0" indent="0">
                        <a:buNone/>
                      </a:pPr>
                      <a:r>
                        <a:rPr sz="1800" b="1"/>
                        <a:t>Compressed the 40-day gap</a:t>
                      </a:r>
                      <a:r>
                        <a:rPr sz="1800"/>
                        <a:t> to ~1 week</a:t>
                      </a:r>
                    </a:p>
                  </a:txBody>
                  <a:tcPr/>
                </a:tc>
                <a:extLst>
                  <a:ext uri="{0D108BD9-81ED-4DB2-BD59-A6C34878D82A}">
                    <a16:rowId xmlns:a16="http://schemas.microsoft.com/office/drawing/2014/main" val="10002"/>
                  </a:ext>
                </a:extLst>
              </a:tr>
              <a:tr h="0">
                <a:tc>
                  <a:txBody>
                    <a:bodyPr/>
                    <a:lstStyle/>
                    <a:p>
                      <a:pPr marL="0" lvl="0" indent="0">
                        <a:buNone/>
                      </a:pPr>
                      <a:r>
                        <a:rPr sz="1800" b="1"/>
                        <a:t>CIRCIA</a:t>
                      </a:r>
                      <a:r>
                        <a:rPr sz="1800"/>
                        <a:t> (2022)</a:t>
                      </a:r>
                    </a:p>
                  </a:txBody>
                  <a:tcPr/>
                </a:tc>
                <a:tc>
                  <a:txBody>
                    <a:bodyPr/>
                    <a:lstStyle/>
                    <a:p>
                      <a:pPr marL="0" lvl="0" indent="0">
                        <a:buNone/>
                      </a:pPr>
                      <a:r>
                        <a:rPr sz="1800" b="1"/>
                        <a:t>CISA would have had a report</a:t>
                      </a:r>
                      <a:r>
                        <a:rPr sz="1800"/>
                        <a:t> — situational awareness</a:t>
                      </a:r>
                    </a:p>
                  </a:txBody>
                  <a:tcPr/>
                </a:tc>
                <a:extLst>
                  <a:ext uri="{0D108BD9-81ED-4DB2-BD59-A6C34878D82A}">
                    <a16:rowId xmlns:a16="http://schemas.microsoft.com/office/drawing/2014/main" val="10003"/>
                  </a:ext>
                </a:extLst>
              </a:tr>
              <a:tr h="0">
                <a:tc>
                  <a:txBody>
                    <a:bodyPr/>
                    <a:lstStyle/>
                    <a:p>
                      <a:pPr marL="0" lvl="0" indent="0">
                        <a:buNone/>
                      </a:pPr>
                      <a:r>
                        <a:rPr sz="1800" b="1"/>
                        <a:t>CSRB</a:t>
                      </a:r>
                      <a:r>
                        <a:rPr sz="1800"/>
                        <a:t> (2021, now dormant)</a:t>
                      </a:r>
                    </a:p>
                  </a:txBody>
                  <a:tcPr/>
                </a:tc>
                <a:tc>
                  <a:txBody>
                    <a:bodyPr/>
                    <a:lstStyle/>
                    <a:p>
                      <a:pPr marL="0" lvl="0" indent="0">
                        <a:buNone/>
                      </a:pPr>
                      <a:r>
                        <a:rPr sz="1800" b="1"/>
                        <a:t>Cross-industry learning</a:t>
                      </a:r>
                      <a:r>
                        <a:rPr sz="1800"/>
                        <a:t> from a published post-incident report</a:t>
                      </a:r>
                    </a:p>
                  </a:txBody>
                  <a:tcPr/>
                </a:tc>
                <a:extLst>
                  <a:ext uri="{0D108BD9-81ED-4DB2-BD59-A6C34878D82A}">
                    <a16:rowId xmlns:a16="http://schemas.microsoft.com/office/drawing/2014/main" val="10004"/>
                  </a:ext>
                </a:extLst>
              </a:tr>
              <a:tr h="0">
                <a:tc>
                  <a:txBody>
                    <a:bodyPr/>
                    <a:lstStyle/>
                    <a:p>
                      <a:pPr marL="0" lvl="0" indent="0">
                        <a:buNone/>
                      </a:pPr>
                      <a:r>
                        <a:rPr sz="1800" b="1"/>
                        <a:t>GDPR</a:t>
                      </a:r>
                      <a:r>
                        <a:rPr sz="1800"/>
                        <a:t> (2018, EU)</a:t>
                      </a:r>
                    </a:p>
                  </a:txBody>
                  <a:tcPr/>
                </a:tc>
                <a:tc>
                  <a:txBody>
                    <a:bodyPr/>
                    <a:lstStyle/>
                    <a:p>
                      <a:pPr marL="0" lvl="0" indent="0">
                        <a:buNone/>
                      </a:pPr>
                      <a:r>
                        <a:rPr sz="1800" dirty="0"/>
                        <a:t>Out of jurisdiction; would have lifted data-governance practices</a:t>
                      </a:r>
                    </a:p>
                  </a:txBody>
                  <a:tcPr/>
                </a:tc>
                <a:extLst>
                  <a:ext uri="{0D108BD9-81ED-4DB2-BD59-A6C34878D82A}">
                    <a16:rowId xmlns:a16="http://schemas.microsoft.com/office/drawing/2014/main" val="10005"/>
                  </a:ext>
                </a:extLst>
              </a:tr>
            </a:tbl>
          </a:graphicData>
        </a:graphic>
      </p:graphicFrame>
    </p:spTree>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Part 4: The EU Approach — Horizontal Regulation</a:t>
            </a:r>
          </a:p>
        </p:txBody>
      </p:sp>
    </p:spTree>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The Cyber Resilience Act (Regulation 2024/2847)</a:t>
            </a:r>
          </a:p>
        </p:txBody>
      </p:sp>
      <p:sp>
        <p:nvSpPr>
          <p:cNvPr id="3" name="Content Placeholder 2"/>
          <p:cNvSpPr>
            <a:spLocks noGrp="1"/>
          </p:cNvSpPr>
          <p:nvPr>
            <p:ph idx="1"/>
          </p:nvPr>
        </p:nvSpPr>
        <p:spPr>
          <a:xfrm>
            <a:off x="628650" y="1369218"/>
            <a:ext cx="3173329" cy="3500438"/>
          </a:xfrm>
        </p:spPr>
        <p:txBody>
          <a:bodyPr>
            <a:normAutofit/>
          </a:bodyPr>
          <a:lstStyle/>
          <a:p>
            <a:pPr marL="0" lvl="0" indent="0">
              <a:buNone/>
            </a:pPr>
            <a:r>
              <a:rPr dirty="0"/>
              <a:t>First EU law imposing mandatory cybersecurity on </a:t>
            </a:r>
            <a:r>
              <a:rPr b="1" dirty="0"/>
              <a:t>all products with digital elements</a:t>
            </a:r>
          </a:p>
          <a:p>
            <a:pPr lvl="0"/>
            <a:r>
              <a:rPr dirty="0"/>
              <a:t>Applies regardless of manufacturer origin (market-access based)</a:t>
            </a:r>
          </a:p>
          <a:p>
            <a:pPr lvl="0"/>
            <a:r>
              <a:rPr dirty="0"/>
              <a:t>In force </a:t>
            </a:r>
            <a:r>
              <a:rPr b="1" dirty="0"/>
              <a:t>December 2024</a:t>
            </a:r>
            <a:r>
              <a:rPr lang="en-US" dirty="0"/>
              <a:t>;</a:t>
            </a:r>
            <a:r>
              <a:rPr lang="en-US" b="1" dirty="0"/>
              <a:t> </a:t>
            </a:r>
            <a:r>
              <a:rPr lang="en-US" dirty="0"/>
              <a:t>r</a:t>
            </a:r>
            <a:r>
              <a:rPr dirty="0"/>
              <a:t>eporting: </a:t>
            </a:r>
            <a:r>
              <a:rPr b="1" dirty="0"/>
              <a:t>September 2026</a:t>
            </a:r>
            <a:r>
              <a:rPr lang="en-US" dirty="0"/>
              <a:t>; f</a:t>
            </a:r>
            <a:r>
              <a:rPr dirty="0"/>
              <a:t>ull compliance: </a:t>
            </a:r>
            <a:r>
              <a:rPr b="1" dirty="0"/>
              <a:t>December 2027</a:t>
            </a:r>
          </a:p>
        </p:txBody>
      </p:sp>
      <p:pic>
        <p:nvPicPr>
          <p:cNvPr id="5" name="Picture 4">
            <a:extLst>
              <a:ext uri="{FF2B5EF4-FFF2-40B4-BE49-F238E27FC236}">
                <a16:creationId xmlns:a16="http://schemas.microsoft.com/office/drawing/2014/main" id="{4E88CDC8-E64B-6D1F-2D8B-AA8C4BBA5F3A}"/>
              </a:ext>
            </a:extLst>
          </p:cNvPr>
          <p:cNvPicPr>
            <a:picLocks noChangeAspect="1"/>
          </p:cNvPicPr>
          <p:nvPr/>
        </p:nvPicPr>
        <p:blipFill>
          <a:blip r:embed="rId3"/>
          <a:stretch>
            <a:fillRect/>
          </a:stretch>
        </p:blipFill>
        <p:spPr>
          <a:xfrm>
            <a:off x="3912058" y="1491684"/>
            <a:ext cx="4603292" cy="2832795"/>
          </a:xfrm>
          <a:prstGeom prst="rect">
            <a:avLst/>
          </a:prstGeom>
        </p:spPr>
      </p:pic>
    </p:spTree>
    <p:extLst>
      <p:ext uri="{BB962C8B-B14F-4D97-AF65-F5344CB8AC3E}">
        <p14:creationId xmlns:p14="http://schemas.microsoft.com/office/powerpoint/2010/main" val="3689829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CRA Key Requirements</a:t>
            </a:r>
          </a:p>
        </p:txBody>
      </p:sp>
      <p:sp>
        <p:nvSpPr>
          <p:cNvPr id="3" name="Content Placeholder 2"/>
          <p:cNvSpPr>
            <a:spLocks noGrp="1"/>
          </p:cNvSpPr>
          <p:nvPr>
            <p:ph idx="1"/>
          </p:nvPr>
        </p:nvSpPr>
        <p:spPr/>
        <p:txBody>
          <a:bodyPr/>
          <a:lstStyle/>
          <a:p>
            <a:pPr lvl="0"/>
            <a:r>
              <a:rPr b="1" dirty="0"/>
              <a:t>Secure by design</a:t>
            </a:r>
            <a:r>
              <a:rPr dirty="0"/>
              <a:t> across entire product lifecycle</a:t>
            </a:r>
          </a:p>
          <a:p>
            <a:pPr lvl="0"/>
            <a:r>
              <a:rPr dirty="0"/>
              <a:t>Vulnerability handling and patching</a:t>
            </a:r>
          </a:p>
          <a:p>
            <a:pPr lvl="0"/>
            <a:r>
              <a:rPr b="1" dirty="0"/>
              <a:t>24-hour</a:t>
            </a:r>
            <a:r>
              <a:rPr dirty="0"/>
              <a:t> vulnerability reporting to national CSIRT + ENISA</a:t>
            </a:r>
          </a:p>
          <a:p>
            <a:pPr lvl="0"/>
            <a:r>
              <a:rPr dirty="0"/>
              <a:t>72-hour update; 14-day final report</a:t>
            </a:r>
          </a:p>
          <a:p>
            <a:pPr lvl="0"/>
            <a:r>
              <a:rPr b="1" dirty="0"/>
              <a:t>CE marking</a:t>
            </a:r>
            <a:r>
              <a:rPr dirty="0"/>
              <a:t>; third-party assessment for high-risk products</a:t>
            </a:r>
          </a:p>
          <a:p>
            <a:pPr lvl="0"/>
            <a:r>
              <a:rPr dirty="0"/>
              <a:t>Fines up to </a:t>
            </a:r>
            <a:r>
              <a:rPr b="1" dirty="0"/>
              <a:t>€15M or 2.5%</a:t>
            </a:r>
            <a:r>
              <a:rPr dirty="0"/>
              <a:t> of worldwide turnover</a:t>
            </a:r>
          </a:p>
        </p:txBody>
      </p:sp>
    </p:spTree>
    <p:extLst>
      <p:ext uri="{BB962C8B-B14F-4D97-AF65-F5344CB8AC3E}">
        <p14:creationId xmlns:p14="http://schemas.microsoft.com/office/powerpoint/2010/main" val="1757954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US vs. EU: Different Philosophies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61748082"/>
              </p:ext>
            </p:extLst>
          </p:nvPr>
        </p:nvGraphicFramePr>
        <p:xfrm>
          <a:off x="457200" y="1564312"/>
          <a:ext cx="8229600" cy="2468880"/>
        </p:xfrm>
        <a:graphic>
          <a:graphicData uri="http://schemas.openxmlformats.org/drawingml/2006/table">
            <a:tbl>
              <a:tblPr firstRow="1" bandRow="1">
                <a:tableStyleId>{5C22544A-7EE6-4342-B048-85BDC9FD1C3A}</a:tableStyleId>
              </a:tblPr>
              <a:tblGrid>
                <a:gridCol w="1800578">
                  <a:extLst>
                    <a:ext uri="{9D8B030D-6E8A-4147-A177-3AD203B41FA5}">
                      <a16:colId xmlns:a16="http://schemas.microsoft.com/office/drawing/2014/main" val="20000"/>
                    </a:ext>
                  </a:extLst>
                </a:gridCol>
                <a:gridCol w="3194755">
                  <a:extLst>
                    <a:ext uri="{9D8B030D-6E8A-4147-A177-3AD203B41FA5}">
                      <a16:colId xmlns:a16="http://schemas.microsoft.com/office/drawing/2014/main" val="20001"/>
                    </a:ext>
                  </a:extLst>
                </a:gridCol>
                <a:gridCol w="3234267">
                  <a:extLst>
                    <a:ext uri="{9D8B030D-6E8A-4147-A177-3AD203B41FA5}">
                      <a16:colId xmlns:a16="http://schemas.microsoft.com/office/drawing/2014/main" val="20002"/>
                    </a:ext>
                  </a:extLst>
                </a:gridCol>
              </a:tblGrid>
              <a:tr h="0">
                <a:tc>
                  <a:txBody>
                    <a:bodyPr/>
                    <a:lstStyle/>
                    <a:p>
                      <a:endParaRPr sz="2100" dirty="0"/>
                    </a:p>
                  </a:txBody>
                  <a:tcPr/>
                </a:tc>
                <a:tc>
                  <a:txBody>
                    <a:bodyPr/>
                    <a:lstStyle/>
                    <a:p>
                      <a:pPr marL="0" lvl="0" indent="0">
                        <a:buNone/>
                      </a:pPr>
                      <a:r>
                        <a:rPr sz="2100"/>
                        <a:t>US</a:t>
                      </a:r>
                    </a:p>
                  </a:txBody>
                  <a:tcPr/>
                </a:tc>
                <a:tc>
                  <a:txBody>
                    <a:bodyPr/>
                    <a:lstStyle/>
                    <a:p>
                      <a:pPr marL="0" lvl="0" indent="0">
                        <a:buNone/>
                      </a:pPr>
                      <a:r>
                        <a:rPr sz="2100"/>
                        <a:t>EU</a:t>
                      </a:r>
                    </a:p>
                  </a:txBody>
                  <a:tcPr/>
                </a:tc>
                <a:extLst>
                  <a:ext uri="{0D108BD9-81ED-4DB2-BD59-A6C34878D82A}">
                    <a16:rowId xmlns:a16="http://schemas.microsoft.com/office/drawing/2014/main" val="10000"/>
                  </a:ext>
                </a:extLst>
              </a:tr>
              <a:tr h="0">
                <a:tc>
                  <a:txBody>
                    <a:bodyPr/>
                    <a:lstStyle/>
                    <a:p>
                      <a:pPr marL="0" lvl="0" indent="0">
                        <a:buNone/>
                      </a:pPr>
                      <a:r>
                        <a:rPr sz="2100" b="1" dirty="0"/>
                        <a:t>Approach</a:t>
                      </a:r>
                    </a:p>
                  </a:txBody>
                  <a:tcPr/>
                </a:tc>
                <a:tc>
                  <a:txBody>
                    <a:bodyPr/>
                    <a:lstStyle/>
                    <a:p>
                      <a:pPr marL="0" lvl="0" indent="0">
                        <a:buNone/>
                      </a:pPr>
                      <a:r>
                        <a:rPr sz="2100"/>
                        <a:t>Sectoral + common-law</a:t>
                      </a:r>
                    </a:p>
                  </a:txBody>
                  <a:tcPr/>
                </a:tc>
                <a:tc>
                  <a:txBody>
                    <a:bodyPr/>
                    <a:lstStyle/>
                    <a:p>
                      <a:pPr marL="0" lvl="0" indent="0">
                        <a:buNone/>
                      </a:pPr>
                      <a:r>
                        <a:rPr sz="2100"/>
                        <a:t>Horizontal + prescriptive</a:t>
                      </a:r>
                    </a:p>
                  </a:txBody>
                  <a:tcPr/>
                </a:tc>
                <a:extLst>
                  <a:ext uri="{0D108BD9-81ED-4DB2-BD59-A6C34878D82A}">
                    <a16:rowId xmlns:a16="http://schemas.microsoft.com/office/drawing/2014/main" val="10001"/>
                  </a:ext>
                </a:extLst>
              </a:tr>
              <a:tr h="0">
                <a:tc>
                  <a:txBody>
                    <a:bodyPr/>
                    <a:lstStyle/>
                    <a:p>
                      <a:pPr marL="0" lvl="0" indent="0">
                        <a:buNone/>
                      </a:pPr>
                      <a:r>
                        <a:rPr sz="2100" b="1" dirty="0"/>
                        <a:t>Primary</a:t>
                      </a:r>
                      <a:r>
                        <a:rPr sz="2100" dirty="0"/>
                        <a:t> </a:t>
                      </a:r>
                      <a:r>
                        <a:rPr sz="2100" b="1" dirty="0"/>
                        <a:t>lever</a:t>
                      </a:r>
                    </a:p>
                  </a:txBody>
                  <a:tcPr/>
                </a:tc>
                <a:tc>
                  <a:txBody>
                    <a:bodyPr/>
                    <a:lstStyle/>
                    <a:p>
                      <a:pPr marL="0" lvl="0" indent="0">
                        <a:buNone/>
                      </a:pPr>
                      <a:r>
                        <a:rPr sz="2100"/>
                        <a:t>FTC Section 5 enforcement</a:t>
                      </a:r>
                    </a:p>
                  </a:txBody>
                  <a:tcPr/>
                </a:tc>
                <a:tc>
                  <a:txBody>
                    <a:bodyPr/>
                    <a:lstStyle/>
                    <a:p>
                      <a:pPr marL="0" lvl="0" indent="0">
                        <a:buNone/>
                      </a:pPr>
                      <a:r>
                        <a:rPr sz="2100"/>
                        <a:t>Comprehensive statutes</a:t>
                      </a:r>
                    </a:p>
                  </a:txBody>
                  <a:tcPr/>
                </a:tc>
                <a:extLst>
                  <a:ext uri="{0D108BD9-81ED-4DB2-BD59-A6C34878D82A}">
                    <a16:rowId xmlns:a16="http://schemas.microsoft.com/office/drawing/2014/main" val="10002"/>
                  </a:ext>
                </a:extLst>
              </a:tr>
              <a:tr h="0">
                <a:tc>
                  <a:txBody>
                    <a:bodyPr/>
                    <a:lstStyle/>
                    <a:p>
                      <a:pPr marL="0" lvl="0" indent="0">
                        <a:buNone/>
                      </a:pPr>
                      <a:r>
                        <a:rPr sz="2100" b="1" dirty="0"/>
                        <a:t>Scope</a:t>
                      </a:r>
                    </a:p>
                  </a:txBody>
                  <a:tcPr/>
                </a:tc>
                <a:tc>
                  <a:txBody>
                    <a:bodyPr/>
                    <a:lstStyle/>
                    <a:p>
                      <a:pPr marL="0" lvl="0" indent="0">
                        <a:buNone/>
                      </a:pPr>
                      <a:r>
                        <a:rPr sz="2100"/>
                        <a:t>Financial, health, etc.</a:t>
                      </a:r>
                    </a:p>
                  </a:txBody>
                  <a:tcPr/>
                </a:tc>
                <a:tc>
                  <a:txBody>
                    <a:bodyPr/>
                    <a:lstStyle/>
                    <a:p>
                      <a:pPr marL="0" lvl="0" indent="0">
                        <a:buNone/>
                      </a:pPr>
                      <a:r>
                        <a:rPr sz="2100" dirty="0"/>
                        <a:t>Economy-wide</a:t>
                      </a:r>
                    </a:p>
                  </a:txBody>
                  <a:tcPr/>
                </a:tc>
                <a:extLst>
                  <a:ext uri="{0D108BD9-81ED-4DB2-BD59-A6C34878D82A}">
                    <a16:rowId xmlns:a16="http://schemas.microsoft.com/office/drawing/2014/main" val="10003"/>
                  </a:ext>
                </a:extLst>
              </a:tr>
              <a:tr h="0">
                <a:tc>
                  <a:txBody>
                    <a:bodyPr/>
                    <a:lstStyle/>
                    <a:p>
                      <a:pPr marL="0" lvl="0" indent="0">
                        <a:buNone/>
                      </a:pPr>
                      <a:r>
                        <a:rPr sz="2100" b="1" dirty="0"/>
                        <a:t>Flexibility</a:t>
                      </a:r>
                    </a:p>
                  </a:txBody>
                  <a:tcPr/>
                </a:tc>
                <a:tc>
                  <a:txBody>
                    <a:bodyPr/>
                    <a:lstStyle/>
                    <a:p>
                      <a:pPr marL="0" lvl="0" indent="0">
                        <a:buNone/>
                      </a:pPr>
                      <a:r>
                        <a:rPr sz="2100"/>
                        <a:t>Case-by-case</a:t>
                      </a:r>
                    </a:p>
                  </a:txBody>
                  <a:tcPr/>
                </a:tc>
                <a:tc>
                  <a:txBody>
                    <a:bodyPr/>
                    <a:lstStyle/>
                    <a:p>
                      <a:pPr marL="0" lvl="0" indent="0">
                        <a:buNone/>
                      </a:pPr>
                      <a:r>
                        <a:rPr sz="2100"/>
                        <a:t>Codified rules</a:t>
                      </a:r>
                    </a:p>
                  </a:txBody>
                  <a:tcPr/>
                </a:tc>
                <a:extLst>
                  <a:ext uri="{0D108BD9-81ED-4DB2-BD59-A6C34878D82A}">
                    <a16:rowId xmlns:a16="http://schemas.microsoft.com/office/drawing/2014/main" val="10004"/>
                  </a:ext>
                </a:extLst>
              </a:tr>
              <a:tr h="0">
                <a:tc>
                  <a:txBody>
                    <a:bodyPr/>
                    <a:lstStyle/>
                    <a:p>
                      <a:pPr marL="0" lvl="0" indent="0">
                        <a:buNone/>
                      </a:pPr>
                      <a:r>
                        <a:rPr lang="en-US" sz="2100" b="1" dirty="0"/>
                        <a:t>Pace</a:t>
                      </a:r>
                      <a:endParaRPr sz="2100" b="1" dirty="0"/>
                    </a:p>
                  </a:txBody>
                  <a:tcPr/>
                </a:tc>
                <a:tc>
                  <a:txBody>
                    <a:bodyPr/>
                    <a:lstStyle/>
                    <a:p>
                      <a:pPr marL="0" lvl="0" indent="0">
                        <a:buNone/>
                      </a:pPr>
                      <a:r>
                        <a:rPr sz="2100"/>
                        <a:t>Slow via litigation</a:t>
                      </a:r>
                    </a:p>
                  </a:txBody>
                  <a:tcPr/>
                </a:tc>
                <a:tc>
                  <a:txBody>
                    <a:bodyPr/>
                    <a:lstStyle/>
                    <a:p>
                      <a:pPr marL="0" lvl="0" indent="0">
                        <a:buNone/>
                      </a:pPr>
                      <a:r>
                        <a:rPr sz="2100" dirty="0"/>
                        <a:t>Slow via legislation</a:t>
                      </a:r>
                    </a:p>
                  </a:txBody>
                  <a:tcPr/>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CBD1FB8D-329E-FC4F-37BF-87390AFFC1F3}"/>
              </a:ext>
            </a:extLst>
          </p:cNvPr>
          <p:cNvSpPr txBox="1"/>
          <p:nvPr/>
        </p:nvSpPr>
        <p:spPr>
          <a:xfrm>
            <a:off x="1961444" y="4329488"/>
            <a:ext cx="5221112" cy="415498"/>
          </a:xfrm>
          <a:prstGeom prst="rect">
            <a:avLst/>
          </a:prstGeom>
          <a:solidFill>
            <a:schemeClr val="accent2">
              <a:lumMod val="60000"/>
              <a:lumOff val="40000"/>
            </a:schemeClr>
          </a:solidFill>
        </p:spPr>
        <p:txBody>
          <a:bodyPr wrap="square">
            <a:spAutoFit/>
          </a:bodyPr>
          <a:lstStyle/>
          <a:p>
            <a:pPr marL="0" lvl="0" indent="0">
              <a:buNone/>
            </a:pPr>
            <a:r>
              <a:rPr lang="en-US" sz="2100" dirty="0">
                <a:solidFill>
                  <a:schemeClr val="bg1"/>
                </a:solidFill>
              </a:rPr>
              <a:t>The EU treats cybersecurity as product safety.</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GDPR as a</a:t>
            </a:r>
            <a:r>
              <a:rPr lang="en-US" dirty="0"/>
              <a:t>n</a:t>
            </a:r>
            <a:r>
              <a:rPr dirty="0"/>
              <a:t> </a:t>
            </a:r>
            <a:r>
              <a:rPr lang="en-US" dirty="0"/>
              <a:t>Inspirational </a:t>
            </a:r>
            <a:r>
              <a:rPr dirty="0"/>
              <a:t>Test Case</a:t>
            </a:r>
          </a:p>
        </p:txBody>
      </p:sp>
      <p:sp>
        <p:nvSpPr>
          <p:cNvPr id="3" name="Content Placeholder 2"/>
          <p:cNvSpPr>
            <a:spLocks noGrp="1"/>
          </p:cNvSpPr>
          <p:nvPr>
            <p:ph idx="1"/>
          </p:nvPr>
        </p:nvSpPr>
        <p:spPr/>
        <p:txBody>
          <a:bodyPr/>
          <a:lstStyle/>
          <a:p>
            <a:pPr marL="0" lvl="0" indent="0">
              <a:buNone/>
            </a:pPr>
            <a:r>
              <a:rPr lang="en-US" b="1" dirty="0"/>
              <a:t>General Data Protection Regulation </a:t>
            </a:r>
            <a:r>
              <a:rPr lang="en-US" dirty="0"/>
              <a:t>(</a:t>
            </a:r>
            <a:r>
              <a:rPr dirty="0"/>
              <a:t>GDPR</a:t>
            </a:r>
            <a:r>
              <a:rPr lang="en-US" dirty="0"/>
              <a:t>, </a:t>
            </a:r>
            <a:r>
              <a:rPr dirty="0"/>
              <a:t>May 2018): </a:t>
            </a:r>
            <a:br>
              <a:rPr lang="en-US" dirty="0"/>
            </a:br>
            <a:endParaRPr lang="en-US" sz="800" dirty="0"/>
          </a:p>
          <a:p>
            <a:pPr marL="0" lvl="0" indent="0">
              <a:buNone/>
            </a:pPr>
            <a:r>
              <a:rPr lang="en-US" dirty="0"/>
              <a:t>P</a:t>
            </a:r>
            <a:r>
              <a:rPr dirty="0"/>
              <a:t>rimarily </a:t>
            </a:r>
            <a:r>
              <a:rPr i="1" dirty="0"/>
              <a:t>privacy</a:t>
            </a:r>
            <a:r>
              <a:rPr dirty="0"/>
              <a:t>, but with security implications.</a:t>
            </a:r>
          </a:p>
          <a:p>
            <a:pPr marL="0" lvl="0" indent="0">
              <a:buNone/>
            </a:pPr>
            <a:br>
              <a:rPr lang="en-US" dirty="0"/>
            </a:br>
            <a:r>
              <a:rPr dirty="0"/>
              <a:t>Old enough that we have evidence.</a:t>
            </a:r>
          </a:p>
          <a:p>
            <a:pPr lvl="0"/>
            <a:r>
              <a:rPr dirty="0"/>
              <a:t>Has it improved security outcomes?</a:t>
            </a:r>
          </a:p>
          <a:p>
            <a:pPr lvl="0"/>
            <a:r>
              <a:rPr dirty="0"/>
              <a:t>Has it caused unintended harms?</a:t>
            </a:r>
          </a:p>
          <a:p>
            <a:pPr lvl="0"/>
            <a:r>
              <a:rPr dirty="0"/>
              <a:t>What does the track record tell us about the CRA?</a:t>
            </a:r>
          </a:p>
        </p:txBody>
      </p:sp>
    </p:spTree>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GDPR: The Good</a:t>
            </a:r>
          </a:p>
        </p:txBody>
      </p:sp>
      <p:sp>
        <p:nvSpPr>
          <p:cNvPr id="3" name="Content Placeholder 2"/>
          <p:cNvSpPr>
            <a:spLocks noGrp="1"/>
          </p:cNvSpPr>
          <p:nvPr>
            <p:ph idx="1"/>
          </p:nvPr>
        </p:nvSpPr>
        <p:spPr/>
        <p:txBody>
          <a:bodyPr/>
          <a:lstStyle/>
          <a:p>
            <a:pPr marL="0" lvl="0" indent="0">
              <a:buNone/>
            </a:pPr>
            <a:r>
              <a:rPr dirty="0"/>
              <a:t>UK DCMS study (2020):</a:t>
            </a:r>
          </a:p>
          <a:p>
            <a:pPr lvl="0"/>
            <a:r>
              <a:rPr dirty="0"/>
              <a:t>Governance, risk management, </a:t>
            </a:r>
            <a:br>
              <a:rPr lang="en-US" dirty="0"/>
            </a:br>
            <a:r>
              <a:rPr dirty="0"/>
              <a:t>data security practices improved</a:t>
            </a:r>
          </a:p>
          <a:p>
            <a:pPr lvl="0"/>
            <a:r>
              <a:rPr dirty="0"/>
              <a:t>Board-level cyber responsibility up</a:t>
            </a:r>
          </a:p>
          <a:p>
            <a:pPr lvl="0"/>
            <a:r>
              <a:rPr dirty="0"/>
              <a:t>Encryption and access control </a:t>
            </a:r>
            <a:br>
              <a:rPr lang="en-US" dirty="0"/>
            </a:br>
            <a:r>
              <a:rPr dirty="0"/>
              <a:t>more widespread</a:t>
            </a:r>
          </a:p>
          <a:p>
            <a:pPr marL="0" lvl="0" indent="0">
              <a:buNone/>
            </a:pPr>
            <a:r>
              <a:rPr b="1" dirty="0"/>
              <a:t>Real evidence that ambitious </a:t>
            </a:r>
            <a:br>
              <a:rPr lang="en-US" b="1" dirty="0"/>
            </a:br>
            <a:r>
              <a:rPr b="1" dirty="0"/>
              <a:t>horizontal regulation </a:t>
            </a:r>
            <a:br>
              <a:rPr lang="en-US" b="1" dirty="0"/>
            </a:br>
            <a:r>
              <a:rPr b="1" i="1" dirty="0"/>
              <a:t>can</a:t>
            </a:r>
            <a:r>
              <a:rPr b="1" dirty="0"/>
              <a:t> shift firm behavior.</a:t>
            </a:r>
          </a:p>
        </p:txBody>
      </p:sp>
      <p:pic>
        <p:nvPicPr>
          <p:cNvPr id="4" name="Picture 3">
            <a:extLst>
              <a:ext uri="{FF2B5EF4-FFF2-40B4-BE49-F238E27FC236}">
                <a16:creationId xmlns:a16="http://schemas.microsoft.com/office/drawing/2014/main" id="{31E721C6-399D-9C7C-003B-447694CF1AE2}"/>
              </a:ext>
            </a:extLst>
          </p:cNvPr>
          <p:cNvPicPr>
            <a:picLocks noChangeAspect="1"/>
          </p:cNvPicPr>
          <p:nvPr/>
        </p:nvPicPr>
        <p:blipFill>
          <a:blip r:embed="rId3"/>
          <a:stretch>
            <a:fillRect/>
          </a:stretch>
        </p:blipFill>
        <p:spPr>
          <a:xfrm>
            <a:off x="5588000" y="273843"/>
            <a:ext cx="3313953" cy="468106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5311FA-80A4-8FCB-CEBC-50E2CA69475D}"/>
              </a:ext>
            </a:extLst>
          </p:cNvPr>
          <p:cNvPicPr>
            <a:picLocks noChangeAspect="1"/>
          </p:cNvPicPr>
          <p:nvPr/>
        </p:nvPicPr>
        <p:blipFill>
          <a:blip r:embed="rId3"/>
          <a:stretch>
            <a:fillRect/>
          </a:stretch>
        </p:blipFill>
        <p:spPr>
          <a:xfrm>
            <a:off x="2322401" y="0"/>
            <a:ext cx="4499197" cy="5143500"/>
          </a:xfrm>
          <a:prstGeom prst="rect">
            <a:avLst/>
          </a:prstGeom>
        </p:spPr>
      </p:pic>
    </p:spTree>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19B28-747B-48EB-7CEA-AC2823D07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F09E76-D86D-9C2D-29C0-B429F01E3D85}"/>
              </a:ext>
            </a:extLst>
          </p:cNvPr>
          <p:cNvSpPr>
            <a:spLocks noGrp="1"/>
          </p:cNvSpPr>
          <p:nvPr>
            <p:ph type="title"/>
          </p:nvPr>
        </p:nvSpPr>
        <p:spPr/>
        <p:txBody>
          <a:bodyPr/>
          <a:lstStyle/>
          <a:p>
            <a:pPr marL="0" lvl="0" indent="0">
              <a:buNone/>
            </a:pPr>
            <a:r>
              <a:t>GDPR: Unintended Consequences for Security</a:t>
            </a:r>
          </a:p>
        </p:txBody>
      </p:sp>
      <p:pic>
        <p:nvPicPr>
          <p:cNvPr id="6" name="Picture 5">
            <a:extLst>
              <a:ext uri="{FF2B5EF4-FFF2-40B4-BE49-F238E27FC236}">
                <a16:creationId xmlns:a16="http://schemas.microsoft.com/office/drawing/2014/main" id="{325B1CAC-0D73-8701-4DFD-BE0070042A0A}"/>
              </a:ext>
            </a:extLst>
          </p:cNvPr>
          <p:cNvPicPr>
            <a:picLocks noChangeAspect="1"/>
          </p:cNvPicPr>
          <p:nvPr/>
        </p:nvPicPr>
        <p:blipFill>
          <a:blip r:embed="rId3"/>
          <a:stretch>
            <a:fillRect/>
          </a:stretch>
        </p:blipFill>
        <p:spPr>
          <a:xfrm>
            <a:off x="1320800" y="1268016"/>
            <a:ext cx="6502400" cy="3543300"/>
          </a:xfrm>
          <a:prstGeom prst="rect">
            <a:avLst/>
          </a:prstGeom>
        </p:spPr>
      </p:pic>
    </p:spTree>
    <p:extLst>
      <p:ext uri="{BB962C8B-B14F-4D97-AF65-F5344CB8AC3E}">
        <p14:creationId xmlns:p14="http://schemas.microsoft.com/office/powerpoint/2010/main" val="89521782"/>
      </p:ext>
    </p:extLst>
  </p:cSld>
  <p:clrMapOvr>
    <a:masterClrMapping/>
  </p:clrMapOvr>
  <p:transition spd="slow">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GDPR: Unintended Consequences for Security</a:t>
            </a:r>
          </a:p>
        </p:txBody>
      </p:sp>
      <p:sp>
        <p:nvSpPr>
          <p:cNvPr id="3" name="Content Placeholder 2"/>
          <p:cNvSpPr>
            <a:spLocks noGrp="1"/>
          </p:cNvSpPr>
          <p:nvPr>
            <p:ph idx="1"/>
          </p:nvPr>
        </p:nvSpPr>
        <p:spPr/>
        <p:txBody>
          <a:bodyPr/>
          <a:lstStyle/>
          <a:p>
            <a:pPr marL="0" lvl="0" indent="0">
              <a:buNone/>
            </a:pPr>
            <a:r>
              <a:rPr b="1"/>
              <a:t>WHOIS restrictions</a:t>
            </a:r>
          </a:p>
          <a:p>
            <a:pPr lvl="0"/>
            <a:r>
              <a:t>ICANN required to redact registrant data (GDPR = personal data)</a:t>
            </a:r>
          </a:p>
          <a:p>
            <a:pPr lvl="0"/>
            <a:r>
              <a:t>APWG (2019): domain-abuse investigations slowed dramatically</a:t>
            </a:r>
          </a:p>
          <a:p>
            <a:pPr lvl="0"/>
            <a:r>
              <a:t>Registrar response times: minutes → weeks</a:t>
            </a:r>
          </a:p>
          <a:p>
            <a:pPr lvl="0"/>
            <a:r>
              <a:t>Privacy protected — </a:t>
            </a:r>
            <a:r>
              <a:rPr i="1"/>
              <a:t>at the expense of cybercrime investigation</a:t>
            </a:r>
          </a:p>
        </p:txBody>
      </p:sp>
    </p:spTree>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GDPR: Threat Intelligence Chilled</a:t>
            </a:r>
          </a:p>
        </p:txBody>
      </p:sp>
      <p:sp>
        <p:nvSpPr>
          <p:cNvPr id="3" name="Content Placeholder 2"/>
          <p:cNvSpPr>
            <a:spLocks noGrp="1"/>
          </p:cNvSpPr>
          <p:nvPr>
            <p:ph idx="1"/>
          </p:nvPr>
        </p:nvSpPr>
        <p:spPr/>
        <p:txBody>
          <a:bodyPr/>
          <a:lstStyle/>
          <a:p>
            <a:pPr marL="0" lvl="0" indent="0">
              <a:buNone/>
            </a:pPr>
            <a:r>
              <a:rPr dirty="0"/>
              <a:t>ENISA (2019):</a:t>
            </a:r>
          </a:p>
          <a:p>
            <a:pPr lvl="0"/>
            <a:r>
              <a:rPr dirty="0"/>
              <a:t>Legal uncertainty around sharing </a:t>
            </a:r>
            <a:r>
              <a:rPr dirty="0" err="1"/>
              <a:t>IoCs</a:t>
            </a:r>
            <a:r>
              <a:rPr dirty="0"/>
              <a:t>: IP addresses, email addresses = personal data?</a:t>
            </a:r>
          </a:p>
          <a:p>
            <a:pPr lvl="0"/>
            <a:r>
              <a:rPr dirty="0"/>
              <a:t>ISACs reported </a:t>
            </a:r>
            <a:r>
              <a:rPr b="1" dirty="0"/>
              <a:t>reduced sharing volumes</a:t>
            </a:r>
            <a:r>
              <a:rPr dirty="0"/>
              <a:t> initially</a:t>
            </a:r>
          </a:p>
          <a:p>
            <a:pPr lvl="0"/>
            <a:r>
              <a:rPr dirty="0"/>
              <a:t>Forced expensive legal review before routine intel operations</a:t>
            </a:r>
          </a:p>
          <a:p>
            <a:pPr marL="0" lvl="0" indent="0">
              <a:buNone/>
            </a:pPr>
            <a:r>
              <a:rPr b="1" dirty="0"/>
              <a:t>Privacy rules designed for consumer protection can block cross-border threat intel.</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GDPR: Cookie Consent Theat</a:t>
            </a:r>
            <a:r>
              <a:rPr lang="en-US" dirty="0"/>
              <a:t>er</a:t>
            </a:r>
            <a:endParaRPr dirty="0"/>
          </a:p>
        </p:txBody>
      </p:sp>
      <p:sp>
        <p:nvSpPr>
          <p:cNvPr id="3" name="Content Placeholder 2"/>
          <p:cNvSpPr>
            <a:spLocks noGrp="1"/>
          </p:cNvSpPr>
          <p:nvPr>
            <p:ph idx="1"/>
          </p:nvPr>
        </p:nvSpPr>
        <p:spPr/>
        <p:txBody>
          <a:bodyPr/>
          <a:lstStyle/>
          <a:p>
            <a:pPr lvl="0"/>
            <a:r>
              <a:rPr dirty="0"/>
              <a:t>Utz et al. (CCS 2020): </a:t>
            </a:r>
            <a:r>
              <a:rPr b="1" dirty="0"/>
              <a:t>&gt;90%</a:t>
            </a:r>
            <a:r>
              <a:rPr dirty="0"/>
              <a:t> of users just click “accept all”</a:t>
            </a:r>
          </a:p>
          <a:p>
            <a:pPr lvl="0"/>
            <a:r>
              <a:rPr dirty="0" err="1"/>
              <a:t>Nouwens</a:t>
            </a:r>
            <a:r>
              <a:rPr dirty="0"/>
              <a:t> et al. (CHI 2020): only </a:t>
            </a:r>
            <a:r>
              <a:rPr b="1" dirty="0"/>
              <a:t>11.8%</a:t>
            </a:r>
            <a:r>
              <a:rPr dirty="0"/>
              <a:t> of UK cookie consent implementations met GDPR minimum requirements</a:t>
            </a:r>
          </a:p>
          <a:p>
            <a:pPr lvl="0"/>
            <a:r>
              <a:rPr dirty="0"/>
              <a:t>Ritual compliance, not informed choice</a:t>
            </a:r>
          </a:p>
          <a:p>
            <a:pPr marL="0" lvl="0" indent="0">
              <a:buNone/>
            </a:pPr>
            <a:r>
              <a:rPr b="1" dirty="0"/>
              <a:t>A literal case of compliance theater — by design.</a:t>
            </a:r>
          </a:p>
        </p:txBody>
      </p:sp>
      <p:pic>
        <p:nvPicPr>
          <p:cNvPr id="4" name="Picture 3">
            <a:extLst>
              <a:ext uri="{FF2B5EF4-FFF2-40B4-BE49-F238E27FC236}">
                <a16:creationId xmlns:a16="http://schemas.microsoft.com/office/drawing/2014/main" id="{9951BAE8-B895-4E16-3044-DE49A8D39C8D}"/>
              </a:ext>
            </a:extLst>
          </p:cNvPr>
          <p:cNvPicPr>
            <a:picLocks noChangeAspect="1"/>
          </p:cNvPicPr>
          <p:nvPr/>
        </p:nvPicPr>
        <p:blipFill>
          <a:blip r:embed="rId3"/>
          <a:stretch>
            <a:fillRect/>
          </a:stretch>
        </p:blipFill>
        <p:spPr>
          <a:xfrm>
            <a:off x="4738566" y="3503093"/>
            <a:ext cx="3391773" cy="4345017"/>
          </a:xfrm>
          <a:prstGeom prst="rect">
            <a:avLst/>
          </a:prstGeom>
        </p:spPr>
      </p:pic>
      <p:pic>
        <p:nvPicPr>
          <p:cNvPr id="5" name="Picture 4">
            <a:extLst>
              <a:ext uri="{FF2B5EF4-FFF2-40B4-BE49-F238E27FC236}">
                <a16:creationId xmlns:a16="http://schemas.microsoft.com/office/drawing/2014/main" id="{150552F9-5B76-2999-52BF-0EFE9EDCD887}"/>
              </a:ext>
            </a:extLst>
          </p:cNvPr>
          <p:cNvPicPr>
            <a:picLocks noChangeAspect="1"/>
          </p:cNvPicPr>
          <p:nvPr/>
        </p:nvPicPr>
        <p:blipFill>
          <a:blip r:embed="rId4"/>
          <a:stretch>
            <a:fillRect/>
          </a:stretch>
        </p:blipFill>
        <p:spPr>
          <a:xfrm>
            <a:off x="1004114" y="3503093"/>
            <a:ext cx="3391774" cy="428434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dissolve">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5FEF3-4A86-FF09-59A5-642CA018E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9E8FA-1646-6BD8-F308-536919284149}"/>
              </a:ext>
            </a:extLst>
          </p:cNvPr>
          <p:cNvSpPr>
            <a:spLocks noGrp="1"/>
          </p:cNvSpPr>
          <p:nvPr>
            <p:ph type="title"/>
          </p:nvPr>
        </p:nvSpPr>
        <p:spPr>
          <a:xfrm>
            <a:off x="628650" y="273843"/>
            <a:ext cx="7886700" cy="1254167"/>
          </a:xfrm>
        </p:spPr>
        <p:txBody>
          <a:bodyPr>
            <a:normAutofit/>
          </a:bodyPr>
          <a:lstStyle/>
          <a:p>
            <a:pPr marL="0" lvl="0" indent="0">
              <a:buNone/>
            </a:pPr>
            <a:r>
              <a:rPr lang="en-US" dirty="0"/>
              <a:t>Post-</a:t>
            </a:r>
            <a:r>
              <a:rPr dirty="0"/>
              <a:t>GDPR: Compliance </a:t>
            </a:r>
            <a:br>
              <a:rPr lang="en-US" dirty="0"/>
            </a:br>
            <a:r>
              <a:rPr dirty="0"/>
              <a:t>Costs and Competition</a:t>
            </a:r>
          </a:p>
        </p:txBody>
      </p:sp>
      <p:sp>
        <p:nvSpPr>
          <p:cNvPr id="6" name="Rectangle 5">
            <a:extLst>
              <a:ext uri="{FF2B5EF4-FFF2-40B4-BE49-F238E27FC236}">
                <a16:creationId xmlns:a16="http://schemas.microsoft.com/office/drawing/2014/main" id="{D19F2B54-9B5E-0D94-D9C3-A5E3D8D75E85}"/>
              </a:ext>
            </a:extLst>
          </p:cNvPr>
          <p:cNvSpPr/>
          <p:nvPr/>
        </p:nvSpPr>
        <p:spPr>
          <a:xfrm>
            <a:off x="7697202" y="2485730"/>
            <a:ext cx="818148" cy="237744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-26%</a:t>
            </a:r>
          </a:p>
        </p:txBody>
      </p:sp>
      <p:sp>
        <p:nvSpPr>
          <p:cNvPr id="7" name="Rectangle 6">
            <a:extLst>
              <a:ext uri="{FF2B5EF4-FFF2-40B4-BE49-F238E27FC236}">
                <a16:creationId xmlns:a16="http://schemas.microsoft.com/office/drawing/2014/main" id="{50DE7389-F1FD-4D33-69EF-AB6CDAF18D97}"/>
              </a:ext>
            </a:extLst>
          </p:cNvPr>
          <p:cNvSpPr/>
          <p:nvPr/>
        </p:nvSpPr>
        <p:spPr>
          <a:xfrm>
            <a:off x="4954004" y="2485730"/>
            <a:ext cx="818148" cy="109728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a:t>
            </a:r>
          </a:p>
        </p:txBody>
      </p:sp>
      <p:sp>
        <p:nvSpPr>
          <p:cNvPr id="8" name="Rectangle 7">
            <a:extLst>
              <a:ext uri="{FF2B5EF4-FFF2-40B4-BE49-F238E27FC236}">
                <a16:creationId xmlns:a16="http://schemas.microsoft.com/office/drawing/2014/main" id="{6AB71534-20DD-179F-3A38-FC58958CD660}"/>
              </a:ext>
            </a:extLst>
          </p:cNvPr>
          <p:cNvSpPr/>
          <p:nvPr/>
        </p:nvSpPr>
        <p:spPr>
          <a:xfrm>
            <a:off x="6325603" y="931250"/>
            <a:ext cx="818148" cy="15544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+17%</a:t>
            </a:r>
          </a:p>
        </p:txBody>
      </p:sp>
      <p:sp>
        <p:nvSpPr>
          <p:cNvPr id="9" name="TextBox 8">
            <a:extLst>
              <a:ext uri="{FF2B5EF4-FFF2-40B4-BE49-F238E27FC236}">
                <a16:creationId xmlns:a16="http://schemas.microsoft.com/office/drawing/2014/main" id="{59CAA4A5-B34F-0708-E2F3-2C9B0E19F48D}"/>
              </a:ext>
            </a:extLst>
          </p:cNvPr>
          <p:cNvSpPr txBox="1"/>
          <p:nvPr/>
        </p:nvSpPr>
        <p:spPr>
          <a:xfrm>
            <a:off x="5630849" y="219465"/>
            <a:ext cx="2207656" cy="646331"/>
          </a:xfrm>
          <a:prstGeom prst="rect">
            <a:avLst/>
          </a:prstGeom>
          <a:noFill/>
        </p:spPr>
        <p:txBody>
          <a:bodyPr wrap="none" rtlCol="0">
            <a:spAutoFit/>
          </a:bodyPr>
          <a:lstStyle/>
          <a:p>
            <a:r>
              <a:rPr lang="en-US" dirty="0"/>
              <a:t>vendor concentration</a:t>
            </a:r>
            <a:br>
              <a:rPr lang="en-US" dirty="0"/>
            </a:br>
            <a:r>
              <a:rPr lang="en-US" dirty="0"/>
              <a:t>(favor Google, FB)</a:t>
            </a:r>
          </a:p>
        </p:txBody>
      </p:sp>
      <p:sp>
        <p:nvSpPr>
          <p:cNvPr id="10" name="TextBox 9">
            <a:extLst>
              <a:ext uri="{FF2B5EF4-FFF2-40B4-BE49-F238E27FC236}">
                <a16:creationId xmlns:a16="http://schemas.microsoft.com/office/drawing/2014/main" id="{45A117C0-E8A3-BD52-88DC-EEF7677B71B0}"/>
              </a:ext>
            </a:extLst>
          </p:cNvPr>
          <p:cNvSpPr txBox="1"/>
          <p:nvPr/>
        </p:nvSpPr>
        <p:spPr>
          <a:xfrm>
            <a:off x="4847255" y="3674450"/>
            <a:ext cx="2050314" cy="1200329"/>
          </a:xfrm>
          <a:prstGeom prst="rect">
            <a:avLst/>
          </a:prstGeom>
          <a:noFill/>
        </p:spPr>
        <p:txBody>
          <a:bodyPr wrap="square" rtlCol="0">
            <a:spAutoFit/>
          </a:bodyPr>
          <a:lstStyle/>
          <a:p>
            <a:r>
              <a:rPr lang="en-US" dirty="0"/>
              <a:t>Recorded pageviews</a:t>
            </a:r>
            <a:br>
              <a:rPr lang="en-US" dirty="0"/>
            </a:br>
            <a:r>
              <a:rPr lang="en-US" dirty="0"/>
              <a:t>(and revenue) for EU users</a:t>
            </a:r>
          </a:p>
        </p:txBody>
      </p:sp>
      <p:sp>
        <p:nvSpPr>
          <p:cNvPr id="12" name="TextBox 11">
            <a:extLst>
              <a:ext uri="{FF2B5EF4-FFF2-40B4-BE49-F238E27FC236}">
                <a16:creationId xmlns:a16="http://schemas.microsoft.com/office/drawing/2014/main" id="{ECD2AC69-1ACF-E701-371C-F395EB17AE00}"/>
              </a:ext>
            </a:extLst>
          </p:cNvPr>
          <p:cNvSpPr txBox="1"/>
          <p:nvPr/>
        </p:nvSpPr>
        <p:spPr>
          <a:xfrm>
            <a:off x="7697202" y="1481683"/>
            <a:ext cx="1227221" cy="923330"/>
          </a:xfrm>
          <a:prstGeom prst="rect">
            <a:avLst/>
          </a:prstGeom>
          <a:noFill/>
        </p:spPr>
        <p:txBody>
          <a:bodyPr wrap="square">
            <a:spAutoFit/>
          </a:bodyPr>
          <a:lstStyle/>
          <a:p>
            <a:r>
              <a:rPr lang="en-US" dirty="0"/>
              <a:t>EU VC investment in tech</a:t>
            </a:r>
          </a:p>
        </p:txBody>
      </p:sp>
      <p:cxnSp>
        <p:nvCxnSpPr>
          <p:cNvPr id="14" name="Straight Connector 13">
            <a:extLst>
              <a:ext uri="{FF2B5EF4-FFF2-40B4-BE49-F238E27FC236}">
                <a16:creationId xmlns:a16="http://schemas.microsoft.com/office/drawing/2014/main" id="{3606EA57-69F0-D3D7-958A-1DD87A004061}"/>
              </a:ext>
            </a:extLst>
          </p:cNvPr>
          <p:cNvCxnSpPr/>
          <p:nvPr/>
        </p:nvCxnSpPr>
        <p:spPr>
          <a:xfrm>
            <a:off x="4331368" y="2485730"/>
            <a:ext cx="4632158"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BAFA8A0-E96F-20D2-4AC0-7CA19DF0BE9F}"/>
              </a:ext>
            </a:extLst>
          </p:cNvPr>
          <p:cNvSpPr txBox="1">
            <a:spLocks/>
          </p:cNvSpPr>
          <p:nvPr/>
        </p:nvSpPr>
        <p:spPr>
          <a:xfrm>
            <a:off x="628650" y="1619450"/>
            <a:ext cx="7886700" cy="324372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Goldberg, Johnson &amp; Shriver (2022)</a:t>
            </a:r>
          </a:p>
          <a:p>
            <a:r>
              <a:rPr lang="en-US" sz="1600" dirty="0"/>
              <a:t>Johnson, Shriver &amp; Goldberg (2022)</a:t>
            </a:r>
          </a:p>
          <a:p>
            <a:r>
              <a:rPr lang="en-US" sz="1600" dirty="0"/>
              <a:t>Jia, Jin &amp; Wagman (2020)</a:t>
            </a:r>
          </a:p>
          <a:p>
            <a:pPr marL="0" indent="0">
              <a:buNone/>
            </a:pPr>
            <a:endParaRPr lang="en-US" sz="1200" dirty="0"/>
          </a:p>
          <a:p>
            <a:pPr marL="0" indent="0">
              <a:buNone/>
            </a:pPr>
            <a:r>
              <a:rPr lang="en-US" dirty="0"/>
              <a:t>Enforcement concentrated in </a:t>
            </a:r>
            <a:br>
              <a:rPr lang="en-US" dirty="0"/>
            </a:br>
            <a:r>
              <a:rPr lang="en-US" dirty="0"/>
              <a:t>France (CNIL), Ireland (DPC); </a:t>
            </a:r>
            <a:br>
              <a:rPr lang="en-US" dirty="0"/>
            </a:br>
            <a:r>
              <a:rPr lang="en-US" dirty="0"/>
              <a:t>Ireland criticized for </a:t>
            </a:r>
            <a:br>
              <a:rPr lang="en-US" dirty="0"/>
            </a:br>
            <a:r>
              <a:rPr lang="en-US" dirty="0"/>
              <a:t>slow Big Tech action</a:t>
            </a:r>
          </a:p>
        </p:txBody>
      </p:sp>
      <p:sp>
        <p:nvSpPr>
          <p:cNvPr id="17" name="TextBox 16">
            <a:extLst>
              <a:ext uri="{FF2B5EF4-FFF2-40B4-BE49-F238E27FC236}">
                <a16:creationId xmlns:a16="http://schemas.microsoft.com/office/drawing/2014/main" id="{13AFCBA8-7D12-C055-00A0-965E079D5372}"/>
              </a:ext>
            </a:extLst>
          </p:cNvPr>
          <p:cNvSpPr txBox="1"/>
          <p:nvPr/>
        </p:nvSpPr>
        <p:spPr>
          <a:xfrm>
            <a:off x="644579" y="4215946"/>
            <a:ext cx="3518347" cy="738664"/>
          </a:xfrm>
          <a:prstGeom prst="rect">
            <a:avLst/>
          </a:prstGeom>
          <a:solidFill>
            <a:schemeClr val="accent2">
              <a:lumMod val="60000"/>
              <a:lumOff val="40000"/>
            </a:schemeClr>
          </a:solidFill>
        </p:spPr>
        <p:txBody>
          <a:bodyPr wrap="square">
            <a:spAutoFit/>
          </a:bodyPr>
          <a:lstStyle/>
          <a:p>
            <a:pPr marL="0" indent="0">
              <a:buFont typeface="Arial" panose="020B0604020202020204" pitchFamily="34" charset="0"/>
              <a:buNone/>
            </a:pPr>
            <a:r>
              <a:rPr lang="en-US" sz="2100" dirty="0">
                <a:solidFill>
                  <a:schemeClr val="bg1"/>
                </a:solidFill>
              </a:rPr>
              <a:t>Regulation has real costs --- </a:t>
            </a:r>
            <a:br>
              <a:rPr lang="en-US" sz="2100" dirty="0">
                <a:solidFill>
                  <a:schemeClr val="bg1"/>
                </a:solidFill>
              </a:rPr>
            </a:br>
            <a:r>
              <a:rPr lang="en-US" sz="2100" dirty="0">
                <a:solidFill>
                  <a:schemeClr val="bg1"/>
                </a:solidFill>
              </a:rPr>
              <a:t>and can entrench incumbents.</a:t>
            </a:r>
          </a:p>
        </p:txBody>
      </p:sp>
    </p:spTree>
    <p:extLst>
      <p:ext uri="{BB962C8B-B14F-4D97-AF65-F5344CB8AC3E}">
        <p14:creationId xmlns:p14="http://schemas.microsoft.com/office/powerpoint/2010/main" val="108380173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dissolve">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dissolve">
                                      <p:cBhvr>
                                        <p:cTn id="30" dur="500"/>
                                        <p:tgtEl>
                                          <p:spTgt spid="1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par>
                          <p:cTn id="36" fill="hold">
                            <p:stCondLst>
                              <p:cond delay="500"/>
                            </p:stCondLst>
                            <p:childTnLst>
                              <p:par>
                                <p:cTn id="37" presetID="9"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tgtEl>
                                          <p:spTgt spid="1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5">
                                            <p:txEl>
                                              <p:pRg st="2" end="2"/>
                                            </p:txEl>
                                          </p:spTgt>
                                        </p:tgtEl>
                                        <p:attrNameLst>
                                          <p:attrName>style.visibility</p:attrName>
                                        </p:attrNameLst>
                                      </p:cBhvr>
                                      <p:to>
                                        <p:strVal val="visible"/>
                                      </p:to>
                                    </p:set>
                                    <p:animEffect transition="in" filter="dissolve">
                                      <p:cBhvr>
                                        <p:cTn id="42" dur="500"/>
                                        <p:tgtEl>
                                          <p:spTgt spid="1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5">
                                            <p:txEl>
                                              <p:pRg st="4" end="4"/>
                                            </p:txEl>
                                          </p:spTgt>
                                        </p:tgtEl>
                                        <p:attrNameLst>
                                          <p:attrName>style.visibility</p:attrName>
                                        </p:attrNameLst>
                                      </p:cBhvr>
                                      <p:to>
                                        <p:strVal val="visible"/>
                                      </p:to>
                                    </p:set>
                                    <p:animEffect transition="in" filter="dissolve">
                                      <p:cBhvr>
                                        <p:cTn id="47" dur="500"/>
                                        <p:tgtEl>
                                          <p:spTgt spid="15">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 calcmode="lin" valueType="num">
                                      <p:cBhvr>
                                        <p:cTn id="54" dur="500" fill="hold"/>
                                        <p:tgtEl>
                                          <p:spTgt spid="17"/>
                                        </p:tgtEl>
                                        <p:attrNameLst>
                                          <p:attrName>style.rotation</p:attrName>
                                        </p:attrNameLst>
                                      </p:cBhvr>
                                      <p:tavLst>
                                        <p:tav tm="0">
                                          <p:val>
                                            <p:fltVal val="360"/>
                                          </p:val>
                                        </p:tav>
                                        <p:tav tm="100000">
                                          <p:val>
                                            <p:fltVal val="0"/>
                                          </p:val>
                                        </p:tav>
                                      </p:tavLst>
                                    </p:anim>
                                    <p:animEffect transition="in" filter="fade">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2" grpId="0"/>
      <p:bldP spid="15" grpId="0" uiExpand="1" build="p"/>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Lesson for CRA</a:t>
            </a:r>
          </a:p>
        </p:txBody>
      </p:sp>
      <p:sp>
        <p:nvSpPr>
          <p:cNvPr id="3" name="Content Placeholder 2"/>
          <p:cNvSpPr>
            <a:spLocks noGrp="1"/>
          </p:cNvSpPr>
          <p:nvPr>
            <p:ph idx="1"/>
          </p:nvPr>
        </p:nvSpPr>
        <p:spPr/>
        <p:txBody>
          <a:bodyPr/>
          <a:lstStyle/>
          <a:p>
            <a:pPr marL="0" lvl="0" indent="0">
              <a:buNone/>
            </a:pPr>
            <a:r>
              <a:rPr dirty="0"/>
              <a:t>GDPR shows horizontal regulation:</a:t>
            </a:r>
          </a:p>
          <a:p>
            <a:pPr lvl="0"/>
            <a:r>
              <a:rPr dirty="0"/>
              <a:t>✅ Can shift firm behavior (governance, practices)</a:t>
            </a:r>
          </a:p>
          <a:p>
            <a:pPr lvl="0"/>
            <a:r>
              <a:rPr dirty="0"/>
              <a:t>⚠️ Creates unintended security harms (WHOIS, threat intel)</a:t>
            </a:r>
          </a:p>
          <a:p>
            <a:pPr lvl="0"/>
            <a:r>
              <a:rPr dirty="0"/>
              <a:t>⚠️ Produces compliance theater at scale (consent banners)</a:t>
            </a:r>
          </a:p>
          <a:p>
            <a:pPr lvl="0"/>
            <a:r>
              <a:rPr dirty="0"/>
              <a:t>⚠️ Imposes costs unevenly (SMEs, incumbents)</a:t>
            </a:r>
          </a:p>
          <a:p>
            <a:pPr lvl="0"/>
            <a:r>
              <a:rPr dirty="0"/>
              <a:t>⚠️ Enforcement concentrates (and fails unevenly)</a:t>
            </a:r>
          </a:p>
          <a:p>
            <a:pPr marL="0" lvl="0" indent="0">
              <a:buNone/>
            </a:pPr>
            <a:r>
              <a:rPr b="1" dirty="0"/>
              <a:t>CRA’s scope is larger. Each of these risks is larger too.</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Back to </a:t>
            </a:r>
            <a:r>
              <a:rPr dirty="0"/>
              <a:t>CRA: What It Doesn’t Do Well</a:t>
            </a:r>
          </a:p>
        </p:txBody>
      </p:sp>
      <p:sp>
        <p:nvSpPr>
          <p:cNvPr id="3" name="Content Placeholder 2"/>
          <p:cNvSpPr>
            <a:spLocks noGrp="1"/>
          </p:cNvSpPr>
          <p:nvPr>
            <p:ph idx="1"/>
          </p:nvPr>
        </p:nvSpPr>
        <p:spPr/>
        <p:txBody>
          <a:bodyPr/>
          <a:lstStyle/>
          <a:p>
            <a:pPr lvl="0"/>
            <a:r>
              <a:rPr dirty="0"/>
              <a:t>“Secure by design” is </a:t>
            </a:r>
            <a:r>
              <a:rPr b="1" dirty="0"/>
              <a:t>vague</a:t>
            </a:r>
            <a:r>
              <a:rPr dirty="0"/>
              <a:t> until harmonized standards exist</a:t>
            </a:r>
          </a:p>
          <a:p>
            <a:pPr lvl="0"/>
            <a:r>
              <a:rPr dirty="0"/>
              <a:t>Technical standards (CEN, CENELEC, ETSI) </a:t>
            </a:r>
            <a:r>
              <a:rPr b="1" dirty="0"/>
              <a:t>still being drafted</a:t>
            </a:r>
            <a:r>
              <a:rPr dirty="0"/>
              <a:t> (</a:t>
            </a:r>
            <a:r>
              <a:rPr lang="en-US" dirty="0"/>
              <a:t>slated for Oct </a:t>
            </a:r>
            <a:r>
              <a:rPr dirty="0"/>
              <a:t>202</a:t>
            </a:r>
            <a:r>
              <a:rPr lang="en-US" dirty="0"/>
              <a:t>6</a:t>
            </a:r>
            <a:r>
              <a:rPr dirty="0"/>
              <a:t>)</a:t>
            </a:r>
          </a:p>
          <a:p>
            <a:pPr lvl="0"/>
            <a:r>
              <a:rPr dirty="0"/>
              <a:t>Monitoring every connected product is </a:t>
            </a:r>
            <a:r>
              <a:rPr b="1" dirty="0"/>
              <a:t>impossible</a:t>
            </a:r>
          </a:p>
          <a:p>
            <a:pPr lvl="0"/>
            <a:r>
              <a:rPr dirty="0"/>
              <a:t>Expected pattern: </a:t>
            </a:r>
            <a:r>
              <a:rPr b="1" dirty="0"/>
              <a:t>enforcement-by-exception</a:t>
            </a:r>
            <a:r>
              <a:rPr dirty="0"/>
              <a:t> after big incidents — like GDPR</a:t>
            </a:r>
          </a:p>
          <a:p>
            <a:pPr marL="0" lvl="0" indent="0">
              <a:buNone/>
            </a:pPr>
            <a:r>
              <a:rPr b="1" dirty="0"/>
              <a:t>A law without its standards is a promise, not a requirement.</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CRA: The Open Source Controversy</a:t>
            </a:r>
          </a:p>
        </p:txBody>
      </p:sp>
      <p:sp>
        <p:nvSpPr>
          <p:cNvPr id="3" name="Content Placeholder 2"/>
          <p:cNvSpPr>
            <a:spLocks noGrp="1"/>
          </p:cNvSpPr>
          <p:nvPr>
            <p:ph idx="1"/>
          </p:nvPr>
        </p:nvSpPr>
        <p:spPr/>
        <p:txBody>
          <a:bodyPr/>
          <a:lstStyle/>
          <a:p>
            <a:pPr lvl="0"/>
            <a:r>
              <a:rPr dirty="0"/>
              <a:t>~76% of most software products is </a:t>
            </a:r>
            <a:r>
              <a:rPr b="1" dirty="0"/>
              <a:t>open source dependencies</a:t>
            </a:r>
          </a:p>
          <a:p>
            <a:pPr lvl="0"/>
            <a:r>
              <a:rPr dirty="0"/>
              <a:t>First draft: OSS maintainers liable for commercial use of their code</a:t>
            </a:r>
          </a:p>
          <a:p>
            <a:pPr lvl="0"/>
            <a:r>
              <a:rPr dirty="0"/>
              <a:t>Community pushback → revised:</a:t>
            </a:r>
          </a:p>
          <a:p>
            <a:pPr lvl="1"/>
            <a:r>
              <a:rPr dirty="0"/>
              <a:t>Non-profit-motive OSS exempted</a:t>
            </a:r>
          </a:p>
          <a:p>
            <a:pPr lvl="1"/>
            <a:r>
              <a:rPr dirty="0"/>
              <a:t>New “open source steward” </a:t>
            </a:r>
            <a:br>
              <a:rPr lang="en-US" dirty="0"/>
            </a:br>
            <a:r>
              <a:rPr dirty="0"/>
              <a:t>category for foundations</a:t>
            </a:r>
          </a:p>
          <a:p>
            <a:pPr marL="0" lvl="0" indent="0">
              <a:buNone/>
            </a:pPr>
            <a:r>
              <a:rPr b="1" dirty="0"/>
              <a:t>Still unresolved</a:t>
            </a:r>
            <a:r>
              <a:rPr dirty="0"/>
              <a:t>: what happens when a </a:t>
            </a:r>
            <a:br>
              <a:rPr lang="en-US" dirty="0"/>
            </a:br>
            <a:r>
              <a:rPr dirty="0"/>
              <a:t>critical library’s maintainer can’t comply?</a:t>
            </a:r>
          </a:p>
        </p:txBody>
      </p:sp>
      <p:pic>
        <p:nvPicPr>
          <p:cNvPr id="4" name="Picture 3">
            <a:extLst>
              <a:ext uri="{FF2B5EF4-FFF2-40B4-BE49-F238E27FC236}">
                <a16:creationId xmlns:a16="http://schemas.microsoft.com/office/drawing/2014/main" id="{42A9D1CE-F837-89A5-E8CF-50323E4C77DB}"/>
              </a:ext>
            </a:extLst>
          </p:cNvPr>
          <p:cNvPicPr>
            <a:picLocks noChangeAspect="1"/>
          </p:cNvPicPr>
          <p:nvPr/>
        </p:nvPicPr>
        <p:blipFill>
          <a:blip r:embed="rId3"/>
          <a:stretch>
            <a:fillRect/>
          </a:stretch>
        </p:blipFill>
        <p:spPr>
          <a:xfrm>
            <a:off x="5295271" y="2356834"/>
            <a:ext cx="3480180" cy="278666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dirty="0"/>
              <a:t>The Cybersecurity Act 2 (CSA2)</a:t>
            </a:r>
          </a:p>
        </p:txBody>
      </p:sp>
      <p:sp>
        <p:nvSpPr>
          <p:cNvPr id="3" name="Content Placeholder 2"/>
          <p:cNvSpPr>
            <a:spLocks noGrp="1"/>
          </p:cNvSpPr>
          <p:nvPr>
            <p:ph idx="1"/>
          </p:nvPr>
        </p:nvSpPr>
        <p:spPr/>
        <p:txBody>
          <a:bodyPr/>
          <a:lstStyle/>
          <a:p>
            <a:pPr marL="0" lvl="0" indent="0">
              <a:buNone/>
            </a:pPr>
            <a:r>
              <a:rPr dirty="0"/>
              <a:t>New element</a:t>
            </a:r>
            <a:r>
              <a:rPr lang="en-US" dirty="0"/>
              <a:t> added 2026</a:t>
            </a:r>
            <a:r>
              <a:rPr dirty="0"/>
              <a:t>: </a:t>
            </a:r>
            <a:r>
              <a:rPr b="1" dirty="0"/>
              <a:t>high-risk supplier</a:t>
            </a:r>
            <a:r>
              <a:rPr dirty="0"/>
              <a:t> designation for countries posing </a:t>
            </a:r>
            <a:r>
              <a:rPr b="1" dirty="0"/>
              <a:t>non-technical risks</a:t>
            </a:r>
            <a:r>
              <a:rPr dirty="0"/>
              <a:t>.</a:t>
            </a:r>
          </a:p>
          <a:p>
            <a:pPr lvl="0"/>
            <a:r>
              <a:rPr dirty="0"/>
              <a:t>Laws requiring vulnerability disclosure to that country’s authorities</a:t>
            </a:r>
          </a:p>
          <a:p>
            <a:pPr lvl="0"/>
            <a:r>
              <a:rPr dirty="0"/>
              <a:t>Absence of judicial or democratic oversight</a:t>
            </a:r>
          </a:p>
          <a:p>
            <a:pPr lvl="0"/>
            <a:r>
              <a:rPr dirty="0"/>
              <a:t>Credible indications of state-sponsored cyber activity</a:t>
            </a:r>
          </a:p>
          <a:p>
            <a:pPr marL="0" lvl="0" indent="0">
              <a:buNone/>
            </a:pPr>
            <a:r>
              <a:rPr dirty="0"/>
              <a:t>NIS2 entities prohibited from using components from designated suppliers. Phase-out required.</a:t>
            </a:r>
          </a:p>
          <a:p>
            <a:pPr marL="0" lvl="0" indent="0">
              <a:buNone/>
            </a:pPr>
            <a:r>
              <a:rPr dirty="0"/>
              <a:t>Fines up to </a:t>
            </a:r>
            <a:r>
              <a:rPr b="1" dirty="0"/>
              <a:t>7%</a:t>
            </a:r>
            <a:r>
              <a:rPr dirty="0"/>
              <a:t> of worldwide turnover.</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dissolv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CSA2: Cyber Regulation or Industrial Policy?</a:t>
            </a:r>
          </a:p>
        </p:txBody>
      </p:sp>
      <p:sp>
        <p:nvSpPr>
          <p:cNvPr id="3" name="Content Placeholder 2"/>
          <p:cNvSpPr>
            <a:spLocks noGrp="1"/>
          </p:cNvSpPr>
          <p:nvPr>
            <p:ph idx="1"/>
          </p:nvPr>
        </p:nvSpPr>
        <p:spPr>
          <a:xfrm>
            <a:off x="628649" y="1369218"/>
            <a:ext cx="8180500" cy="3263504"/>
          </a:xfrm>
        </p:spPr>
        <p:txBody>
          <a:bodyPr/>
          <a:lstStyle/>
          <a:p>
            <a:pPr marL="0" lvl="0" indent="0">
              <a:buNone/>
            </a:pPr>
            <a:r>
              <a:rPr dirty="0"/>
              <a:t>Huawei’s objection:</a:t>
            </a:r>
          </a:p>
          <a:p>
            <a:pPr marL="1270000" lvl="0" indent="0">
              <a:buNone/>
            </a:pPr>
            <a:r>
              <a:rPr sz="2000" dirty="0"/>
              <a:t>Restricting suppliers by country of origin rather than technical evidence violates EU principles of fairness, non-discrimination, and proportionality.</a:t>
            </a:r>
          </a:p>
          <a:p>
            <a:pPr marL="0" lvl="0" indent="0">
              <a:buNone/>
            </a:pPr>
            <a:endParaRPr lang="en-US" b="1" dirty="0"/>
          </a:p>
          <a:p>
            <a:pPr marL="0" lvl="0" indent="0">
              <a:buNone/>
            </a:pPr>
            <a:r>
              <a:rPr b="1" dirty="0"/>
              <a:t>A real tension</a:t>
            </a:r>
            <a:r>
              <a:rPr dirty="0"/>
              <a:t>:</a:t>
            </a:r>
          </a:p>
          <a:p>
            <a:pPr lvl="0"/>
            <a:r>
              <a:rPr dirty="0"/>
              <a:t>Could purely technical assessment reach the same conclusions?</a:t>
            </a:r>
            <a:r>
              <a:rPr lang="en-US" dirty="0"/>
              <a:t> </a:t>
            </a:r>
            <a:r>
              <a:rPr dirty="0"/>
              <a:t>Maybe.</a:t>
            </a:r>
          </a:p>
          <a:p>
            <a:pPr lvl="0"/>
            <a:r>
              <a:rPr dirty="0"/>
              <a:t>CSA2 </a:t>
            </a:r>
            <a:r>
              <a:rPr i="1" dirty="0"/>
              <a:t>explicitly</a:t>
            </a:r>
            <a:r>
              <a:rPr dirty="0"/>
              <a:t> chose a non-technical basis. That’s notable.</a:t>
            </a: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EB53E-01AA-440B-A5EF-1A08473181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2DE13C-25DE-F543-10D2-61EC6F89E1CF}"/>
              </a:ext>
            </a:extLst>
          </p:cNvPr>
          <p:cNvSpPr>
            <a:spLocks noGrp="1"/>
          </p:cNvSpPr>
          <p:nvPr>
            <p:ph type="title"/>
          </p:nvPr>
        </p:nvSpPr>
        <p:spPr/>
        <p:txBody>
          <a:bodyPr/>
          <a:lstStyle/>
          <a:p>
            <a:pPr marL="0" lvl="0" indent="0">
              <a:buNone/>
            </a:pPr>
            <a:r>
              <a:t>Equifax 2017: A “Compliant” Company</a:t>
            </a:r>
          </a:p>
        </p:txBody>
      </p:sp>
      <p:sp>
        <p:nvSpPr>
          <p:cNvPr id="3" name="Content Placeholder 2">
            <a:extLst>
              <a:ext uri="{FF2B5EF4-FFF2-40B4-BE49-F238E27FC236}">
                <a16:creationId xmlns:a16="http://schemas.microsoft.com/office/drawing/2014/main" id="{22B6CE15-F4CE-0A34-3B2D-25B6025A57E3}"/>
              </a:ext>
            </a:extLst>
          </p:cNvPr>
          <p:cNvSpPr>
            <a:spLocks noGrp="1"/>
          </p:cNvSpPr>
          <p:nvPr>
            <p:ph idx="1"/>
          </p:nvPr>
        </p:nvSpPr>
        <p:spPr/>
        <p:txBody>
          <a:bodyPr>
            <a:normAutofit/>
          </a:bodyPr>
          <a:lstStyle/>
          <a:p>
            <a:pPr marL="0" lvl="0" indent="0">
              <a:buNone/>
            </a:pPr>
            <a:r>
              <a:rPr dirty="0"/>
              <a:t>Credit bureau holding data on ~200M US consumers. </a:t>
            </a:r>
            <a:br>
              <a:rPr lang="en-US" dirty="0"/>
            </a:br>
            <a:endParaRPr lang="en-US" sz="1200" dirty="0"/>
          </a:p>
          <a:p>
            <a:pPr marL="0" lvl="0" indent="0">
              <a:buNone/>
            </a:pPr>
            <a:r>
              <a:rPr dirty="0"/>
              <a:t>Credentials at the time of breach:</a:t>
            </a:r>
          </a:p>
          <a:p>
            <a:pPr lvl="0"/>
            <a:r>
              <a:rPr b="1" dirty="0"/>
              <a:t>PCI DSS Level 1</a:t>
            </a:r>
            <a:r>
              <a:rPr dirty="0"/>
              <a:t> — annual on-site QSA audit</a:t>
            </a:r>
          </a:p>
          <a:p>
            <a:pPr lvl="0"/>
            <a:r>
              <a:rPr b="1" dirty="0"/>
              <a:t>SOC 1 Type II</a:t>
            </a:r>
            <a:r>
              <a:rPr dirty="0"/>
              <a:t> — financial controls audited annually</a:t>
            </a:r>
          </a:p>
          <a:p>
            <a:pPr lvl="0"/>
            <a:r>
              <a:rPr dirty="0"/>
              <a:t>Internal security org + CISO + $250M+ annual security budget</a:t>
            </a:r>
          </a:p>
          <a:p>
            <a:pPr marL="0" lvl="0" indent="0">
              <a:buNone/>
            </a:pPr>
            <a:endParaRPr lang="en-US" sz="1200" dirty="0"/>
          </a:p>
          <a:p>
            <a:pPr marL="0" lvl="0" indent="0">
              <a:buNone/>
            </a:pPr>
            <a:r>
              <a:rPr dirty="0"/>
              <a:t>By every standard of the time: a compliant organization.</a:t>
            </a:r>
          </a:p>
        </p:txBody>
      </p:sp>
    </p:spTree>
    <p:extLst>
      <p:ext uri="{BB962C8B-B14F-4D97-AF65-F5344CB8AC3E}">
        <p14:creationId xmlns:p14="http://schemas.microsoft.com/office/powerpoint/2010/main" val="25764407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dissolv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Will Industry Pushback Weaken CRA/CSA2?</a:t>
            </a:r>
          </a:p>
        </p:txBody>
      </p:sp>
      <p:sp>
        <p:nvSpPr>
          <p:cNvPr id="3" name="Content Placeholder 2"/>
          <p:cNvSpPr>
            <a:spLocks noGrp="1"/>
          </p:cNvSpPr>
          <p:nvPr>
            <p:ph idx="1"/>
          </p:nvPr>
        </p:nvSpPr>
        <p:spPr/>
        <p:txBody>
          <a:bodyPr/>
          <a:lstStyle/>
          <a:p>
            <a:pPr marL="0" lvl="0" indent="0">
              <a:buNone/>
            </a:pPr>
            <a:r>
              <a:rPr dirty="0"/>
              <a:t>US precedent: </a:t>
            </a:r>
            <a:r>
              <a:rPr b="1" dirty="0"/>
              <a:t>FCC Anti-Bot Code of Conduct (2013)</a:t>
            </a:r>
          </a:p>
          <a:p>
            <a:pPr lvl="0"/>
            <a:r>
              <a:rPr dirty="0"/>
              <a:t>Attempted mandatory cybersecurity obligations on ISPs</a:t>
            </a:r>
          </a:p>
          <a:p>
            <a:pPr lvl="0"/>
            <a:r>
              <a:rPr dirty="0"/>
              <a:t>Industry resistance: “we can’t kick customers offline”</a:t>
            </a:r>
          </a:p>
          <a:p>
            <a:pPr lvl="0"/>
            <a:r>
              <a:rPr dirty="0"/>
              <a:t>Ended up </a:t>
            </a:r>
            <a:r>
              <a:rPr b="1" dirty="0"/>
              <a:t>voluntary → toothless</a:t>
            </a:r>
          </a:p>
          <a:p>
            <a:pPr marL="0" lvl="0" indent="0">
              <a:buNone/>
            </a:pPr>
            <a:endParaRPr lang="en-US" dirty="0"/>
          </a:p>
          <a:p>
            <a:pPr marL="0" lvl="0" indent="0">
              <a:buNone/>
            </a:pPr>
            <a:r>
              <a:rPr dirty="0"/>
              <a:t>Similar dynamics now:</a:t>
            </a:r>
          </a:p>
          <a:p>
            <a:pPr lvl="0"/>
            <a:r>
              <a:rPr dirty="0"/>
              <a:t>Telecom lobby: CSA2 proposals = “billions of euros” in costs</a:t>
            </a:r>
          </a:p>
          <a:p>
            <a:pPr lvl="0"/>
            <a:r>
              <a:rPr dirty="0"/>
              <a:t>OSS community already forced CRA revisions</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ssolve">
                                      <p:cBhvr>
                                        <p:cTn id="10" dur="500"/>
                                        <p:tgtEl>
                                          <p:spTgt spid="3">
                                            <p:txEl>
                                              <p:pRg st="6" end="6"/>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dissolv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Regulation: </a:t>
            </a:r>
            <a:r>
              <a:rPr dirty="0"/>
              <a:t>US vs. EU Divergence</a:t>
            </a:r>
          </a:p>
        </p:txBody>
      </p:sp>
      <p:sp>
        <p:nvSpPr>
          <p:cNvPr id="3" name="Content Placeholder 2"/>
          <p:cNvSpPr>
            <a:spLocks noGrp="1"/>
          </p:cNvSpPr>
          <p:nvPr>
            <p:ph idx="1"/>
          </p:nvPr>
        </p:nvSpPr>
        <p:spPr/>
        <p:txBody>
          <a:bodyPr/>
          <a:lstStyle/>
          <a:p>
            <a:pPr marL="0" lvl="0" indent="0">
              <a:buNone/>
            </a:pPr>
            <a:r>
              <a:rPr dirty="0"/>
              <a:t>US lighter-touch:</a:t>
            </a:r>
          </a:p>
          <a:p>
            <a:pPr lvl="0"/>
            <a:r>
              <a:rPr b="1" dirty="0"/>
              <a:t>Cyber Trust Mark</a:t>
            </a:r>
            <a:r>
              <a:rPr dirty="0"/>
              <a:t> (voluntary labeling, 2024)</a:t>
            </a:r>
          </a:p>
          <a:p>
            <a:pPr lvl="0"/>
            <a:r>
              <a:rPr b="1" dirty="0"/>
              <a:t>CIRCIA</a:t>
            </a:r>
            <a:r>
              <a:rPr dirty="0"/>
              <a:t> (reporting for critical infra)</a:t>
            </a:r>
          </a:p>
          <a:p>
            <a:pPr lvl="0"/>
            <a:r>
              <a:rPr dirty="0"/>
              <a:t>No CRA equivalent</a:t>
            </a:r>
          </a:p>
          <a:p>
            <a:pPr marL="0" lvl="0" indent="0">
              <a:buNone/>
            </a:pPr>
            <a:endParaRPr lang="en-US" b="1" dirty="0"/>
          </a:p>
          <a:p>
            <a:pPr marL="0" lvl="0" indent="0">
              <a:buNone/>
            </a:pPr>
            <a:r>
              <a:rPr b="1" dirty="0"/>
              <a:t>Open question</a:t>
            </a:r>
            <a:r>
              <a:rPr dirty="0"/>
              <a:t>: will EU horizontal regulation outperform US sectoral enforcement?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4B6EC-7127-1096-53DD-9A4C06527C96}"/>
              </a:ext>
            </a:extLst>
          </p:cNvPr>
          <p:cNvSpPr>
            <a:spLocks noGrp="1"/>
          </p:cNvSpPr>
          <p:nvPr>
            <p:ph type="title"/>
          </p:nvPr>
        </p:nvSpPr>
        <p:spPr/>
        <p:txBody>
          <a:bodyPr/>
          <a:lstStyle/>
          <a:p>
            <a:r>
              <a:rPr lang="en-US" dirty="0"/>
              <a:t>Thaw’s 2014 Idea: Blended Regulation</a:t>
            </a:r>
          </a:p>
        </p:txBody>
      </p:sp>
      <p:sp>
        <p:nvSpPr>
          <p:cNvPr id="3" name="Content Placeholder 2"/>
          <p:cNvSpPr>
            <a:spLocks noGrp="1"/>
          </p:cNvSpPr>
          <p:nvPr>
            <p:ph idx="1"/>
          </p:nvPr>
        </p:nvSpPr>
        <p:spPr>
          <a:xfrm>
            <a:off x="414158" y="3939822"/>
            <a:ext cx="5112455" cy="1070060"/>
          </a:xfrm>
        </p:spPr>
        <p:txBody>
          <a:bodyPr>
            <a:normAutofit fontScale="92500" lnSpcReduction="10000"/>
          </a:bodyPr>
          <a:lstStyle/>
          <a:p>
            <a:pPr marL="0" lvl="0" indent="0">
              <a:buNone/>
            </a:pPr>
            <a:r>
              <a:rPr dirty="0"/>
              <a:t>Empirical finding:</a:t>
            </a:r>
            <a:r>
              <a:rPr lang="en-US" b="1" dirty="0"/>
              <a:t> Management-Based Regulatory Delegation (MBRD)</a:t>
            </a:r>
            <a:r>
              <a:rPr b="1" dirty="0"/>
              <a:t> &gt; directive alone</a:t>
            </a:r>
            <a:r>
              <a:rPr dirty="0"/>
              <a:t>, </a:t>
            </a:r>
            <a:br>
              <a:rPr lang="en-US" dirty="0"/>
            </a:br>
            <a:endParaRPr lang="en-US" sz="1200" dirty="0"/>
          </a:p>
          <a:p>
            <a:pPr marL="0" lvl="0" indent="0">
              <a:buNone/>
            </a:pPr>
            <a:r>
              <a:rPr dirty="0"/>
              <a:t>but </a:t>
            </a:r>
            <a:r>
              <a:rPr b="1" dirty="0"/>
              <a:t>a </a:t>
            </a:r>
            <a:r>
              <a:rPr b="1" i="1" dirty="0"/>
              <a:t>blend</a:t>
            </a:r>
            <a:r>
              <a:rPr b="1" dirty="0"/>
              <a:t> of the two beats either alone</a:t>
            </a:r>
            <a:r>
              <a:rPr dirty="0"/>
              <a:t>.</a:t>
            </a:r>
          </a:p>
        </p:txBody>
      </p:sp>
      <p:graphicFrame>
        <p:nvGraphicFramePr>
          <p:cNvPr id="4" name="Content Placeholder 5">
            <a:extLst>
              <a:ext uri="{FF2B5EF4-FFF2-40B4-BE49-F238E27FC236}">
                <a16:creationId xmlns:a16="http://schemas.microsoft.com/office/drawing/2014/main" id="{A8CEF467-FB05-4937-C49F-37CE3B36B169}"/>
              </a:ext>
            </a:extLst>
          </p:cNvPr>
          <p:cNvGraphicFramePr>
            <a:graphicFrameLocks/>
          </p:cNvGraphicFramePr>
          <p:nvPr/>
        </p:nvGraphicFramePr>
        <p:xfrm>
          <a:off x="436737" y="1384302"/>
          <a:ext cx="4948061" cy="2194560"/>
        </p:xfrm>
        <a:graphic>
          <a:graphicData uri="http://schemas.openxmlformats.org/drawingml/2006/table">
            <a:tbl>
              <a:tblPr firstRow="1" bandRow="1">
                <a:tableStyleId>{5C22544A-7EE6-4342-B048-85BDC9FD1C3A}</a:tableStyleId>
              </a:tblPr>
              <a:tblGrid>
                <a:gridCol w="1447801">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874660">
                  <a:extLst>
                    <a:ext uri="{9D8B030D-6E8A-4147-A177-3AD203B41FA5}">
                      <a16:colId xmlns:a16="http://schemas.microsoft.com/office/drawing/2014/main" val="20002"/>
                    </a:ext>
                  </a:extLst>
                </a:gridCol>
              </a:tblGrid>
              <a:tr h="0">
                <a:tc>
                  <a:txBody>
                    <a:bodyPr/>
                    <a:lstStyle/>
                    <a:p>
                      <a:endParaRPr sz="1800"/>
                    </a:p>
                  </a:txBody>
                  <a:tcPr/>
                </a:tc>
                <a:tc>
                  <a:txBody>
                    <a:bodyPr/>
                    <a:lstStyle/>
                    <a:p>
                      <a:pPr marL="0" lvl="0" indent="0">
                        <a:buNone/>
                      </a:pPr>
                      <a:r>
                        <a:rPr sz="1800" b="1"/>
                        <a:t>No concrete controls</a:t>
                      </a:r>
                    </a:p>
                  </a:txBody>
                  <a:tcPr/>
                </a:tc>
                <a:tc>
                  <a:txBody>
                    <a:bodyPr/>
                    <a:lstStyle/>
                    <a:p>
                      <a:pPr marL="0" lvl="0" indent="0">
                        <a:buNone/>
                      </a:pPr>
                      <a:r>
                        <a:rPr sz="1800" b="1" dirty="0"/>
                        <a:t>Specifies concrete controls</a:t>
                      </a:r>
                    </a:p>
                  </a:txBody>
                  <a:tcPr/>
                </a:tc>
                <a:extLst>
                  <a:ext uri="{0D108BD9-81ED-4DB2-BD59-A6C34878D82A}">
                    <a16:rowId xmlns:a16="http://schemas.microsoft.com/office/drawing/2014/main" val="10000"/>
                  </a:ext>
                </a:extLst>
              </a:tr>
              <a:tr h="0">
                <a:tc>
                  <a:txBody>
                    <a:bodyPr/>
                    <a:lstStyle/>
                    <a:p>
                      <a:pPr marL="0" lvl="0" indent="0">
                        <a:buNone/>
                      </a:pPr>
                      <a:r>
                        <a:rPr sz="1800" b="1" dirty="0"/>
                        <a:t>No industry input</a:t>
                      </a:r>
                    </a:p>
                  </a:txBody>
                  <a:tcPr/>
                </a:tc>
                <a:tc>
                  <a:txBody>
                    <a:bodyPr/>
                    <a:lstStyle/>
                    <a:p>
                      <a:pPr marL="0" lvl="0" indent="0">
                        <a:buNone/>
                      </a:pPr>
                      <a:r>
                        <a:rPr sz="1800" dirty="0"/>
                        <a:t>(rare in cyber)</a:t>
                      </a:r>
                    </a:p>
                  </a:txBody>
                  <a:tcPr/>
                </a:tc>
                <a:tc>
                  <a:txBody>
                    <a:bodyPr/>
                    <a:lstStyle/>
                    <a:p>
                      <a:pPr marL="0" lvl="0" indent="0">
                        <a:buNone/>
                      </a:pPr>
                      <a:r>
                        <a:rPr sz="1800"/>
                        <a:t>State SBNs </a:t>
                      </a:r>
                      <a:r>
                        <a:rPr sz="1800" i="1"/>
                        <a:t>(directive)</a:t>
                      </a:r>
                    </a:p>
                  </a:txBody>
                  <a:tcPr/>
                </a:tc>
                <a:extLst>
                  <a:ext uri="{0D108BD9-81ED-4DB2-BD59-A6C34878D82A}">
                    <a16:rowId xmlns:a16="http://schemas.microsoft.com/office/drawing/2014/main" val="10001"/>
                  </a:ext>
                </a:extLst>
              </a:tr>
              <a:tr h="0">
                <a:tc>
                  <a:txBody>
                    <a:bodyPr/>
                    <a:lstStyle/>
                    <a:p>
                      <a:pPr marL="0" lvl="0" indent="0">
                        <a:buNone/>
                      </a:pPr>
                      <a:r>
                        <a:rPr sz="1800" b="1"/>
                        <a:t>Industry co-develops</a:t>
                      </a:r>
                    </a:p>
                  </a:txBody>
                  <a:tcPr/>
                </a:tc>
                <a:tc>
                  <a:txBody>
                    <a:bodyPr/>
                    <a:lstStyle/>
                    <a:p>
                      <a:pPr marL="0" lvl="0" indent="0">
                        <a:buNone/>
                      </a:pPr>
                      <a:r>
                        <a:rPr sz="1800"/>
                        <a:t>HIPAA, GLBA (original), NIST CSF </a:t>
                      </a:r>
                      <a:r>
                        <a:rPr sz="1800" i="1"/>
                        <a:t>(MBRD)</a:t>
                      </a:r>
                    </a:p>
                  </a:txBody>
                  <a:tcPr/>
                </a:tc>
                <a:tc>
                  <a:txBody>
                    <a:bodyPr/>
                    <a:lstStyle/>
                    <a:p>
                      <a:pPr marL="0" lvl="0" indent="0">
                        <a:buNone/>
                      </a:pPr>
                      <a:r>
                        <a:rPr sz="1800" b="1" dirty="0"/>
                        <a:t>GLBA 2023 revision</a:t>
                      </a:r>
                      <a:r>
                        <a:rPr sz="1800" dirty="0"/>
                        <a:t> </a:t>
                      </a:r>
                      <a:r>
                        <a:rPr sz="1800" i="1" dirty="0"/>
                        <a:t>(blended — Thaw’s ideal)</a:t>
                      </a:r>
                    </a:p>
                  </a:txBody>
                  <a:tcPr/>
                </a:tc>
                <a:extLst>
                  <a:ext uri="{0D108BD9-81ED-4DB2-BD59-A6C34878D82A}">
                    <a16:rowId xmlns:a16="http://schemas.microsoft.com/office/drawing/2014/main" val="10002"/>
                  </a:ext>
                </a:extLst>
              </a:tr>
            </a:tbl>
          </a:graphicData>
        </a:graphic>
      </p:graphicFrame>
      <p:pic>
        <p:nvPicPr>
          <p:cNvPr id="5" name="Picture 4">
            <a:extLst>
              <a:ext uri="{FF2B5EF4-FFF2-40B4-BE49-F238E27FC236}">
                <a16:creationId xmlns:a16="http://schemas.microsoft.com/office/drawing/2014/main" id="{19F1E715-2BD6-BDD9-2151-CA4E11B1C7C1}"/>
              </a:ext>
            </a:extLst>
          </p:cNvPr>
          <p:cNvPicPr>
            <a:picLocks noChangeAspect="1"/>
          </p:cNvPicPr>
          <p:nvPr/>
        </p:nvPicPr>
        <p:blipFill>
          <a:blip r:embed="rId3"/>
          <a:stretch>
            <a:fillRect/>
          </a:stretch>
        </p:blipFill>
        <p:spPr>
          <a:xfrm>
            <a:off x="5526614" y="1358328"/>
            <a:ext cx="3238500" cy="4927600"/>
          </a:xfrm>
          <a:prstGeom prst="rect">
            <a:avLst/>
          </a:prstGeom>
        </p:spPr>
      </p:pic>
    </p:spTree>
    <p:extLst>
      <p:ext uri="{BB962C8B-B14F-4D97-AF65-F5344CB8AC3E}">
        <p14:creationId xmlns:p14="http://schemas.microsoft.com/office/powerpoint/2010/main" val="3961340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Twelve Years On: </a:t>
            </a:r>
            <a:r>
              <a:rPr lang="en-US" dirty="0"/>
              <a:t>Thaw </a:t>
            </a:r>
            <a:r>
              <a:rPr dirty="0"/>
              <a:t>Partly Vindicated</a:t>
            </a:r>
          </a:p>
        </p:txBody>
      </p:sp>
      <p:sp>
        <p:nvSpPr>
          <p:cNvPr id="3" name="Content Placeholder 2"/>
          <p:cNvSpPr>
            <a:spLocks noGrp="1"/>
          </p:cNvSpPr>
          <p:nvPr>
            <p:ph idx="1"/>
          </p:nvPr>
        </p:nvSpPr>
        <p:spPr/>
        <p:txBody>
          <a:bodyPr/>
          <a:lstStyle/>
          <a:p>
            <a:pPr marL="0" lvl="0" indent="0">
              <a:buNone/>
            </a:pPr>
            <a:r>
              <a:rPr b="1" dirty="0"/>
              <a:t>✅ “Reasonableness impedes compliance”</a:t>
            </a:r>
            <a:r>
              <a:rPr dirty="0"/>
              <a:t>: </a:t>
            </a:r>
            <a:r>
              <a:rPr dirty="0" err="1"/>
              <a:t>LabMD</a:t>
            </a:r>
            <a:r>
              <a:rPr dirty="0"/>
              <a:t> (2018) — 11th Cir. vacated FTC order precisely because “reasonable” is unenforceable. Exactly Thaw’s prediction.</a:t>
            </a:r>
          </a:p>
          <a:p>
            <a:pPr marL="0" lvl="0" indent="0">
              <a:buNone/>
            </a:pPr>
            <a:r>
              <a:rPr b="1" dirty="0"/>
              <a:t>✅ Blended regulation works</a:t>
            </a:r>
            <a:r>
              <a:rPr dirty="0"/>
              <a:t>: 2023 GLBA revision adds specific directive mandates (MFA, encryption, Qualified Individual) </a:t>
            </a:r>
            <a:r>
              <a:rPr b="1" dirty="0"/>
              <a:t>on top of</a:t>
            </a:r>
            <a:r>
              <a:rPr dirty="0"/>
              <a:t> the existing MBRD structure. This is Thaw’s prescription, enacted.</a:t>
            </a:r>
          </a:p>
          <a:p>
            <a:pPr marL="0" lvl="0" indent="0">
              <a:buNone/>
            </a:pPr>
            <a:r>
              <a:rPr b="1" dirty="0"/>
              <a:t>✅ MBRD model expanded</a:t>
            </a:r>
            <a:r>
              <a:rPr dirty="0"/>
              <a:t>: NIST CSF 2.0 (2024), voluntary and industry-co-developed, is pure MBRD in Thaw’s sense.</a:t>
            </a:r>
          </a:p>
        </p:txBody>
      </p:sp>
    </p:spTree>
    <p:extLst>
      <p:ext uri="{BB962C8B-B14F-4D97-AF65-F5344CB8AC3E}">
        <p14:creationId xmlns:p14="http://schemas.microsoft.com/office/powerpoint/2010/main" val="17409950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Twelve Years On: Partly Overrun</a:t>
            </a:r>
          </a:p>
        </p:txBody>
      </p:sp>
      <p:sp>
        <p:nvSpPr>
          <p:cNvPr id="3" name="Content Placeholder 2"/>
          <p:cNvSpPr>
            <a:spLocks noGrp="1"/>
          </p:cNvSpPr>
          <p:nvPr>
            <p:ph idx="1"/>
          </p:nvPr>
        </p:nvSpPr>
        <p:spPr/>
        <p:txBody>
          <a:bodyPr/>
          <a:lstStyle/>
          <a:p>
            <a:pPr marL="0" lvl="0" indent="0">
              <a:buNone/>
            </a:pPr>
            <a:r>
              <a:rPr b="1" dirty="0"/>
              <a:t>⚠️ Horizontal regulation</a:t>
            </a:r>
            <a:r>
              <a:rPr dirty="0"/>
              <a:t>: GDPR and CRA bet against Thaw — economy-wide, prescriptive, limited industry-delegation. Evidence is mixed: DCMS shows governance uplift, but cookie theater, WHOIS harms, SME burdens support his caution.</a:t>
            </a:r>
          </a:p>
          <a:p>
            <a:pPr marL="0" lvl="0" indent="0">
              <a:buNone/>
            </a:pPr>
            <a:r>
              <a:rPr b="1" dirty="0"/>
              <a:t>⚠️ New disclosure mandates</a:t>
            </a:r>
            <a:r>
              <a:rPr dirty="0"/>
              <a:t> don’t fit cleanly: SEC 2023 and CIRCIA are information-forcing for </a:t>
            </a:r>
            <a:r>
              <a:rPr i="1" dirty="0"/>
              <a:t>different audiences</a:t>
            </a:r>
            <a:r>
              <a:rPr dirty="0"/>
              <a:t> (investors, government) — not the state SBN consumer-notification he studied.</a:t>
            </a:r>
          </a:p>
          <a:p>
            <a:pPr marL="0" lvl="0" indent="0">
              <a:buNone/>
            </a:pPr>
            <a:r>
              <a:rPr b="1" dirty="0"/>
              <a:t>⚠️ Personal liability for executives</a:t>
            </a:r>
            <a:r>
              <a:rPr dirty="0"/>
              <a:t>: </a:t>
            </a:r>
            <a:r>
              <a:rPr dirty="0" err="1"/>
              <a:t>Drizly</a:t>
            </a:r>
            <a:r>
              <a:rPr dirty="0"/>
              <a:t> CEO, SolarWinds/Brown. Thaw’s entity-level framework doesn’t speak to this.</a:t>
            </a:r>
          </a:p>
        </p:txBody>
      </p:sp>
    </p:spTree>
    <p:extLst>
      <p:ext uri="{BB962C8B-B14F-4D97-AF65-F5344CB8AC3E}">
        <p14:creationId xmlns:p14="http://schemas.microsoft.com/office/powerpoint/2010/main" val="35772900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Part </a:t>
            </a:r>
            <a:r>
              <a:rPr lang="en-US" dirty="0"/>
              <a:t>5</a:t>
            </a:r>
            <a:r>
              <a:rPr dirty="0"/>
              <a:t>: Incident Reporting and the Cyber NTSB</a:t>
            </a:r>
          </a:p>
        </p:txBody>
      </p:sp>
    </p:spTree>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Do Breach Notification Laws Actually Help?</a:t>
            </a:r>
          </a:p>
        </p:txBody>
      </p:sp>
      <p:pic>
        <p:nvPicPr>
          <p:cNvPr id="4" name="Picture 3">
            <a:extLst>
              <a:ext uri="{FF2B5EF4-FFF2-40B4-BE49-F238E27FC236}">
                <a16:creationId xmlns:a16="http://schemas.microsoft.com/office/drawing/2014/main" id="{0A7E2654-D34B-D16A-BE0A-B5221B095160}"/>
              </a:ext>
            </a:extLst>
          </p:cNvPr>
          <p:cNvPicPr>
            <a:picLocks noChangeAspect="1"/>
          </p:cNvPicPr>
          <p:nvPr/>
        </p:nvPicPr>
        <p:blipFill>
          <a:blip r:embed="rId3"/>
          <a:stretch>
            <a:fillRect/>
          </a:stretch>
        </p:blipFill>
        <p:spPr>
          <a:xfrm>
            <a:off x="4556295" y="2297906"/>
            <a:ext cx="3959055" cy="5143500"/>
          </a:xfrm>
          <a:prstGeom prst="rect">
            <a:avLst/>
          </a:prstGeom>
        </p:spPr>
      </p:pic>
      <p:pic>
        <p:nvPicPr>
          <p:cNvPr id="5" name="Picture 4">
            <a:extLst>
              <a:ext uri="{FF2B5EF4-FFF2-40B4-BE49-F238E27FC236}">
                <a16:creationId xmlns:a16="http://schemas.microsoft.com/office/drawing/2014/main" id="{65186E42-2521-EF1D-DF95-69B7C38F0CBA}"/>
              </a:ext>
            </a:extLst>
          </p:cNvPr>
          <p:cNvPicPr>
            <a:picLocks noChangeAspect="1"/>
          </p:cNvPicPr>
          <p:nvPr/>
        </p:nvPicPr>
        <p:blipFill>
          <a:blip r:embed="rId4"/>
          <a:stretch>
            <a:fillRect/>
          </a:stretch>
        </p:blipFill>
        <p:spPr>
          <a:xfrm>
            <a:off x="628650" y="2297906"/>
            <a:ext cx="3633004" cy="5143500"/>
          </a:xfrm>
          <a:prstGeom prst="rect">
            <a:avLst/>
          </a:prstGeom>
        </p:spPr>
      </p:pic>
      <p:sp>
        <p:nvSpPr>
          <p:cNvPr id="7" name="TextBox 6">
            <a:extLst>
              <a:ext uri="{FF2B5EF4-FFF2-40B4-BE49-F238E27FC236}">
                <a16:creationId xmlns:a16="http://schemas.microsoft.com/office/drawing/2014/main" id="{041CB9A6-32E0-8C64-5D3C-8BD08D265F02}"/>
              </a:ext>
            </a:extLst>
          </p:cNvPr>
          <p:cNvSpPr txBox="1"/>
          <p:nvPr/>
        </p:nvSpPr>
        <p:spPr>
          <a:xfrm>
            <a:off x="4969232" y="1484166"/>
            <a:ext cx="3578109" cy="738664"/>
          </a:xfrm>
          <a:prstGeom prst="rect">
            <a:avLst/>
          </a:prstGeom>
          <a:noFill/>
        </p:spPr>
        <p:txBody>
          <a:bodyPr wrap="square">
            <a:spAutoFit/>
          </a:bodyPr>
          <a:lstStyle/>
          <a:p>
            <a:pPr marL="0" lvl="0" indent="0" algn="r">
              <a:buNone/>
            </a:pPr>
            <a:r>
              <a:rPr lang="en-US" sz="2100" dirty="0"/>
              <a:t>laws reduced ID theft by </a:t>
            </a:r>
            <a:r>
              <a:rPr lang="en-US" sz="2100" b="1" dirty="0"/>
              <a:t>~6.1% </a:t>
            </a:r>
            <a:br>
              <a:rPr lang="en-US" sz="2100" b="1" dirty="0"/>
            </a:br>
            <a:r>
              <a:rPr lang="en-US" sz="2100" dirty="0"/>
              <a:t>(2011)</a:t>
            </a:r>
          </a:p>
        </p:txBody>
      </p:sp>
      <p:sp>
        <p:nvSpPr>
          <p:cNvPr id="9" name="TextBox 8">
            <a:extLst>
              <a:ext uri="{FF2B5EF4-FFF2-40B4-BE49-F238E27FC236}">
                <a16:creationId xmlns:a16="http://schemas.microsoft.com/office/drawing/2014/main" id="{A0470D30-293E-592D-A6AA-7C70E3BD8640}"/>
              </a:ext>
            </a:extLst>
          </p:cNvPr>
          <p:cNvSpPr txBox="1"/>
          <p:nvPr/>
        </p:nvSpPr>
        <p:spPr>
          <a:xfrm>
            <a:off x="409710" y="1484166"/>
            <a:ext cx="4675030" cy="738664"/>
          </a:xfrm>
          <a:prstGeom prst="rect">
            <a:avLst/>
          </a:prstGeom>
          <a:noFill/>
        </p:spPr>
        <p:txBody>
          <a:bodyPr wrap="square">
            <a:spAutoFit/>
          </a:bodyPr>
          <a:lstStyle/>
          <a:p>
            <a:pPr marL="0" lvl="0" indent="0">
              <a:buNone/>
            </a:pPr>
            <a:r>
              <a:rPr lang="en-US" sz="2100" dirty="0"/>
              <a:t>difference-in-differences → </a:t>
            </a:r>
            <a:br>
              <a:rPr lang="en-US" sz="2100" dirty="0"/>
            </a:br>
            <a:r>
              <a:rPr lang="en-US" sz="2100" b="1" dirty="0"/>
              <a:t>precisely estimated null effect </a:t>
            </a:r>
            <a:r>
              <a:rPr lang="en-US" sz="2100" dirty="0"/>
              <a:t>(2023)</a:t>
            </a:r>
          </a:p>
        </p:txBody>
      </p:sp>
    </p:spTree>
    <p:extLst>
      <p:ext uri="{BB962C8B-B14F-4D97-AF65-F5344CB8AC3E}">
        <p14:creationId xmlns:p14="http://schemas.microsoft.com/office/powerpoint/2010/main" val="41931919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rPr lang="en-US" dirty="0"/>
              <a:t>Reporting &amp; Investigation: </a:t>
            </a:r>
            <a:r>
              <a:rPr dirty="0"/>
              <a:t>Public Health</a:t>
            </a:r>
            <a:r>
              <a:rPr lang="en-US" dirty="0"/>
              <a:t> Analogy</a:t>
            </a:r>
            <a:endParaRPr dirty="0"/>
          </a:p>
        </p:txBody>
      </p:sp>
      <p:sp>
        <p:nvSpPr>
          <p:cNvPr id="3" name="Content Placeholder 2"/>
          <p:cNvSpPr>
            <a:spLocks noGrp="1"/>
          </p:cNvSpPr>
          <p:nvPr>
            <p:ph idx="1"/>
          </p:nvPr>
        </p:nvSpPr>
        <p:spPr/>
        <p:txBody>
          <a:bodyPr>
            <a:normAutofit/>
          </a:bodyPr>
          <a:lstStyle/>
          <a:p>
            <a:pPr marL="0" lvl="0" indent="0">
              <a:buNone/>
            </a:pPr>
            <a:r>
              <a:rPr dirty="0"/>
              <a:t>Disease reporting → epidemiology → population-level interventions.</a:t>
            </a:r>
          </a:p>
          <a:p>
            <a:pPr marL="0" lvl="0" indent="0">
              <a:buNone/>
            </a:pPr>
            <a:r>
              <a:rPr dirty="0"/>
              <a:t>Could cyber incident reporting do the same?</a:t>
            </a:r>
            <a:endParaRPr lang="en-US" dirty="0"/>
          </a:p>
          <a:p>
            <a:pPr marL="0" lvl="0" indent="0">
              <a:buNone/>
            </a:pPr>
            <a:endParaRPr sz="1000" dirty="0"/>
          </a:p>
          <a:p>
            <a:pPr marL="0" lvl="0" indent="0">
              <a:buNone/>
            </a:pPr>
            <a:r>
              <a:rPr lang="en-US" dirty="0"/>
              <a:t>F</a:t>
            </a:r>
            <a:r>
              <a:rPr dirty="0"/>
              <a:t>our principles from public health</a:t>
            </a:r>
          </a:p>
          <a:p>
            <a:pPr marL="457200" indent="-457200">
              <a:buFont typeface="+mj-lt"/>
              <a:buAutoNum type="arabicPeriod"/>
            </a:pPr>
            <a:r>
              <a:rPr dirty="0"/>
              <a:t>Expert governance</a:t>
            </a:r>
          </a:p>
          <a:p>
            <a:pPr marL="457200" indent="-457200">
              <a:buFont typeface="+mj-lt"/>
              <a:buAutoNum type="arabicPeriod"/>
            </a:pPr>
            <a:r>
              <a:rPr dirty="0"/>
              <a:t>Reporting minimization</a:t>
            </a:r>
          </a:p>
          <a:p>
            <a:pPr marL="457200" indent="-457200">
              <a:buFont typeface="+mj-lt"/>
              <a:buAutoNum type="arabicPeriod"/>
            </a:pPr>
            <a:r>
              <a:rPr dirty="0"/>
              <a:t>De-identification</a:t>
            </a:r>
          </a:p>
          <a:p>
            <a:pPr marL="457200" indent="-457200">
              <a:buFont typeface="+mj-lt"/>
              <a:buAutoNum type="arabicPeriod"/>
            </a:pPr>
            <a:r>
              <a:rPr dirty="0"/>
              <a:t>Use limitations</a:t>
            </a:r>
          </a:p>
        </p:txBody>
      </p:sp>
      <p:pic>
        <p:nvPicPr>
          <p:cNvPr id="4" name="Picture 3">
            <a:extLst>
              <a:ext uri="{FF2B5EF4-FFF2-40B4-BE49-F238E27FC236}">
                <a16:creationId xmlns:a16="http://schemas.microsoft.com/office/drawing/2014/main" id="{1EDD7D48-AFEB-84E6-FE86-8AFD3170C780}"/>
              </a:ext>
            </a:extLst>
          </p:cNvPr>
          <p:cNvPicPr>
            <a:picLocks noChangeAspect="1"/>
          </p:cNvPicPr>
          <p:nvPr/>
        </p:nvPicPr>
        <p:blipFill>
          <a:blip r:embed="rId3"/>
          <a:stretch>
            <a:fillRect/>
          </a:stretch>
        </p:blipFill>
        <p:spPr>
          <a:xfrm>
            <a:off x="4965388" y="2414016"/>
            <a:ext cx="3549962" cy="5143500"/>
          </a:xfrm>
          <a:prstGeom prst="rect">
            <a:avLst/>
          </a:prstGeom>
        </p:spPr>
      </p:pic>
      <p:sp>
        <p:nvSpPr>
          <p:cNvPr id="6" name="TextBox 5">
            <a:extLst>
              <a:ext uri="{FF2B5EF4-FFF2-40B4-BE49-F238E27FC236}">
                <a16:creationId xmlns:a16="http://schemas.microsoft.com/office/drawing/2014/main" id="{1DD2F2D0-372D-8DF4-EF2C-0E35DEBA35D7}"/>
              </a:ext>
            </a:extLst>
          </p:cNvPr>
          <p:cNvSpPr txBox="1"/>
          <p:nvPr/>
        </p:nvSpPr>
        <p:spPr>
          <a:xfrm>
            <a:off x="499872" y="4410758"/>
            <a:ext cx="4328160" cy="646331"/>
          </a:xfrm>
          <a:prstGeom prst="rect">
            <a:avLst/>
          </a:prstGeom>
          <a:solidFill>
            <a:schemeClr val="accent2">
              <a:lumMod val="60000"/>
              <a:lumOff val="40000"/>
            </a:schemeClr>
          </a:solidFill>
        </p:spPr>
        <p:txBody>
          <a:bodyPr wrap="square">
            <a:spAutoFit/>
          </a:bodyPr>
          <a:lstStyle/>
          <a:p>
            <a:r>
              <a:rPr lang="en-US" dirty="0">
                <a:solidFill>
                  <a:schemeClr val="bg1"/>
                </a:solidFill>
              </a:rPr>
              <a:t>None of the current regimes (CIRCIA, SEC, CRA, NIS2) fully implement these principles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dissolv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 calcmode="lin" valueType="num">
                                      <p:cBhvr>
                                        <p:cTn id="38" dur="500" fill="hold"/>
                                        <p:tgtEl>
                                          <p:spTgt spid="6"/>
                                        </p:tgtEl>
                                        <p:attrNameLst>
                                          <p:attrName>style.rotation</p:attrName>
                                        </p:attrNameLst>
                                      </p:cBhvr>
                                      <p:tavLst>
                                        <p:tav tm="0">
                                          <p:val>
                                            <p:fltVal val="360"/>
                                          </p:val>
                                        </p:tav>
                                        <p:tav tm="100000">
                                          <p:val>
                                            <p:fltVal val="0"/>
                                          </p:val>
                                        </p:tav>
                                      </p:tavLst>
                                    </p:anim>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Cyber Safety Review Board (CSRB)</a:t>
            </a:r>
          </a:p>
        </p:txBody>
      </p:sp>
      <p:sp>
        <p:nvSpPr>
          <p:cNvPr id="3" name="Content Placeholder 2"/>
          <p:cNvSpPr>
            <a:spLocks noGrp="1"/>
          </p:cNvSpPr>
          <p:nvPr>
            <p:ph idx="1"/>
          </p:nvPr>
        </p:nvSpPr>
        <p:spPr>
          <a:xfrm>
            <a:off x="628650" y="1369218"/>
            <a:ext cx="2819088" cy="3263504"/>
          </a:xfrm>
        </p:spPr>
        <p:txBody>
          <a:bodyPr/>
          <a:lstStyle/>
          <a:p>
            <a:pPr marL="0" lvl="0" indent="0">
              <a:buNone/>
            </a:pPr>
            <a:r>
              <a:rPr dirty="0"/>
              <a:t>Constituted </a:t>
            </a:r>
            <a:r>
              <a:rPr b="1" dirty="0"/>
              <a:t>2021</a:t>
            </a:r>
            <a:r>
              <a:rPr dirty="0"/>
              <a:t> by executive order.</a:t>
            </a:r>
            <a:r>
              <a:rPr lang="en-US" dirty="0"/>
              <a:t> </a:t>
            </a:r>
            <a:r>
              <a:rPr dirty="0"/>
              <a:t>Modeled on the NTSB.</a:t>
            </a:r>
            <a:r>
              <a:rPr lang="en-US" dirty="0"/>
              <a:t> </a:t>
            </a:r>
          </a:p>
          <a:p>
            <a:pPr marL="0" lvl="0" indent="0">
              <a:buNone/>
            </a:pPr>
            <a:endParaRPr lang="en-US" sz="1000" dirty="0"/>
          </a:p>
          <a:p>
            <a:pPr marL="0" lvl="0" indent="0">
              <a:buNone/>
            </a:pPr>
            <a:r>
              <a:rPr dirty="0"/>
              <a:t>Investigated:</a:t>
            </a:r>
          </a:p>
          <a:p>
            <a:pPr lvl="0"/>
            <a:r>
              <a:rPr b="1" dirty="0"/>
              <a:t>Lapsus$</a:t>
            </a:r>
            <a:r>
              <a:rPr dirty="0"/>
              <a:t> group tacti</a:t>
            </a:r>
            <a:r>
              <a:rPr lang="en-US" dirty="0"/>
              <a:t>cs</a:t>
            </a:r>
          </a:p>
          <a:p>
            <a:pPr lvl="0"/>
            <a:r>
              <a:rPr lang="en-US" b="1" dirty="0"/>
              <a:t>Microsoft Exchange / Storm-0558</a:t>
            </a:r>
            <a:r>
              <a:rPr lang="en-US" dirty="0"/>
              <a:t> intrusion</a:t>
            </a:r>
            <a:endParaRPr dirty="0"/>
          </a:p>
        </p:txBody>
      </p:sp>
      <p:pic>
        <p:nvPicPr>
          <p:cNvPr id="4" name="Picture 3">
            <a:extLst>
              <a:ext uri="{FF2B5EF4-FFF2-40B4-BE49-F238E27FC236}">
                <a16:creationId xmlns:a16="http://schemas.microsoft.com/office/drawing/2014/main" id="{03C0761C-55E9-648F-CA5A-098D61BEE954}"/>
              </a:ext>
            </a:extLst>
          </p:cNvPr>
          <p:cNvPicPr>
            <a:picLocks noChangeAspect="1"/>
          </p:cNvPicPr>
          <p:nvPr/>
        </p:nvPicPr>
        <p:blipFill>
          <a:blip r:embed="rId3"/>
          <a:stretch>
            <a:fillRect/>
          </a:stretch>
        </p:blipFill>
        <p:spPr>
          <a:xfrm>
            <a:off x="3583655" y="1369218"/>
            <a:ext cx="2819087" cy="3646877"/>
          </a:xfrm>
          <a:prstGeom prst="rect">
            <a:avLst/>
          </a:prstGeom>
        </p:spPr>
      </p:pic>
      <p:pic>
        <p:nvPicPr>
          <p:cNvPr id="5" name="Picture 4">
            <a:extLst>
              <a:ext uri="{FF2B5EF4-FFF2-40B4-BE49-F238E27FC236}">
                <a16:creationId xmlns:a16="http://schemas.microsoft.com/office/drawing/2014/main" id="{F9CD3550-53D6-306F-45FB-4EA415186048}"/>
              </a:ext>
            </a:extLst>
          </p:cNvPr>
          <p:cNvPicPr>
            <a:picLocks noChangeAspect="1"/>
          </p:cNvPicPr>
          <p:nvPr/>
        </p:nvPicPr>
        <p:blipFill>
          <a:blip r:embed="rId4"/>
          <a:stretch>
            <a:fillRect/>
          </a:stretch>
        </p:blipFill>
        <p:spPr>
          <a:xfrm>
            <a:off x="6057301" y="1787344"/>
            <a:ext cx="2819087" cy="3656216"/>
          </a:xfrm>
          <a:prstGeom prst="rect">
            <a:avLst/>
          </a:prstGeom>
          <a:effectLst>
            <a:outerShdw blurRad="50800" dist="38100" dir="13500000" algn="b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CSRB: </a:t>
            </a:r>
            <a:r>
              <a:rPr i="1" dirty="0"/>
              <a:t>Dormant</a:t>
            </a:r>
            <a:r>
              <a:rPr dirty="0"/>
              <a:t> Since January 2025</a:t>
            </a:r>
          </a:p>
        </p:txBody>
      </p:sp>
      <p:pic>
        <p:nvPicPr>
          <p:cNvPr id="4" name="Picture 3">
            <a:extLst>
              <a:ext uri="{FF2B5EF4-FFF2-40B4-BE49-F238E27FC236}">
                <a16:creationId xmlns:a16="http://schemas.microsoft.com/office/drawing/2014/main" id="{12600D22-5154-400E-B3BC-70EFBC3B02A7}"/>
              </a:ext>
            </a:extLst>
          </p:cNvPr>
          <p:cNvPicPr>
            <a:picLocks noChangeAspect="1"/>
          </p:cNvPicPr>
          <p:nvPr/>
        </p:nvPicPr>
        <p:blipFill>
          <a:blip r:embed="rId3"/>
          <a:stretch>
            <a:fillRect/>
          </a:stretch>
        </p:blipFill>
        <p:spPr>
          <a:xfrm>
            <a:off x="290092" y="1268016"/>
            <a:ext cx="4957730" cy="5143500"/>
          </a:xfrm>
          <a:prstGeom prst="rect">
            <a:avLst/>
          </a:prstGeom>
        </p:spPr>
      </p:pic>
      <p:pic>
        <p:nvPicPr>
          <p:cNvPr id="7" name="Picture 6">
            <a:extLst>
              <a:ext uri="{FF2B5EF4-FFF2-40B4-BE49-F238E27FC236}">
                <a16:creationId xmlns:a16="http://schemas.microsoft.com/office/drawing/2014/main" id="{FF5A4B6D-FB59-9B32-A4A8-B3F0B44F0FC5}"/>
              </a:ext>
            </a:extLst>
          </p:cNvPr>
          <p:cNvPicPr>
            <a:picLocks noChangeAspect="1"/>
          </p:cNvPicPr>
          <p:nvPr/>
        </p:nvPicPr>
        <p:blipFill>
          <a:blip r:embed="rId4"/>
          <a:stretch>
            <a:fillRect/>
          </a:stretch>
        </p:blipFill>
        <p:spPr>
          <a:xfrm>
            <a:off x="4699765" y="1549549"/>
            <a:ext cx="4154143" cy="5143500"/>
          </a:xfrm>
          <a:prstGeom prst="rect">
            <a:avLst/>
          </a:prstGeom>
          <a:effectLst>
            <a:outerShdw blurRad="50800" dist="38100" dir="13500000" algn="br" rotWithShape="0">
              <a:prstClr val="black">
                <a:alpha val="40000"/>
              </a:prstClr>
            </a:outerShdw>
          </a:effec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Timeline of the Breach</a:t>
            </a:r>
            <a:endParaRPr dirty="0"/>
          </a:p>
        </p:txBody>
      </p:sp>
      <p:pic>
        <p:nvPicPr>
          <p:cNvPr id="4" name="Picture 3">
            <a:extLst>
              <a:ext uri="{FF2B5EF4-FFF2-40B4-BE49-F238E27FC236}">
                <a16:creationId xmlns:a16="http://schemas.microsoft.com/office/drawing/2014/main" id="{EC02026B-422F-5BFD-2E14-0B8BBBE3B7DD}"/>
              </a:ext>
            </a:extLst>
          </p:cNvPr>
          <p:cNvPicPr>
            <a:picLocks noChangeAspect="1"/>
          </p:cNvPicPr>
          <p:nvPr/>
        </p:nvPicPr>
        <p:blipFill>
          <a:blip r:embed="rId3"/>
          <a:stretch>
            <a:fillRect/>
          </a:stretch>
        </p:blipFill>
        <p:spPr>
          <a:xfrm>
            <a:off x="1320800" y="1237456"/>
            <a:ext cx="6502400" cy="3632200"/>
          </a:xfrm>
          <a:prstGeom prst="rect">
            <a:avLst/>
          </a:prstGeom>
        </p:spPr>
      </p:pic>
      <p:sp>
        <p:nvSpPr>
          <p:cNvPr id="5" name="TextBox 4">
            <a:extLst>
              <a:ext uri="{FF2B5EF4-FFF2-40B4-BE49-F238E27FC236}">
                <a16:creationId xmlns:a16="http://schemas.microsoft.com/office/drawing/2014/main" id="{1A2AD057-859A-FB3D-3DF3-AF41FB6AB3D7}"/>
              </a:ext>
            </a:extLst>
          </p:cNvPr>
          <p:cNvSpPr txBox="1"/>
          <p:nvPr/>
        </p:nvSpPr>
        <p:spPr>
          <a:xfrm>
            <a:off x="6211214" y="1031299"/>
            <a:ext cx="2650211" cy="1200329"/>
          </a:xfrm>
          <a:prstGeom prst="rect">
            <a:avLst/>
          </a:prstGeom>
          <a:solidFill>
            <a:schemeClr val="accent2">
              <a:lumMod val="60000"/>
              <a:lumOff val="40000"/>
            </a:schemeClr>
          </a:solidFill>
          <a:effectLst>
            <a:outerShdw blurRad="50800" dist="38100" dir="8100000" algn="tr" rotWithShape="0">
              <a:prstClr val="black">
                <a:alpha val="40000"/>
              </a:prstClr>
            </a:outerShdw>
          </a:effectLst>
        </p:spPr>
        <p:txBody>
          <a:bodyPr wrap="square" rtlCol="0">
            <a:spAutoFit/>
          </a:bodyPr>
          <a:lstStyle/>
          <a:p>
            <a:r>
              <a:rPr lang="en-US" dirty="0">
                <a:solidFill>
                  <a:schemeClr val="bg1"/>
                </a:solidFill>
              </a:rPr>
              <a:t>Every one of these sat inside controls that were </a:t>
            </a:r>
            <a:r>
              <a:rPr lang="en-US" b="1" dirty="0">
                <a:solidFill>
                  <a:schemeClr val="bg1"/>
                </a:solidFill>
              </a:rPr>
              <a:t>documented</a:t>
            </a:r>
            <a:r>
              <a:rPr lang="en-US" dirty="0">
                <a:solidFill>
                  <a:schemeClr val="bg1"/>
                </a:solidFill>
              </a:rPr>
              <a:t>, </a:t>
            </a:r>
            <a:r>
              <a:rPr lang="en-US" b="1" dirty="0">
                <a:solidFill>
                  <a:schemeClr val="bg1"/>
                </a:solidFill>
              </a:rPr>
              <a:t>audited</a:t>
            </a:r>
            <a:r>
              <a:rPr lang="en-US" dirty="0">
                <a:solidFill>
                  <a:schemeClr val="bg1"/>
                </a:solidFill>
              </a:rPr>
              <a:t>, and </a:t>
            </a:r>
            <a:r>
              <a:rPr lang="en-US" b="1" dirty="0">
                <a:solidFill>
                  <a:schemeClr val="bg1"/>
                </a:solidFill>
              </a:rPr>
              <a:t>certified</a:t>
            </a:r>
            <a:r>
              <a:rPr lang="en-US" dirty="0">
                <a:solidFill>
                  <a:schemeClr val="bg1"/>
                </a:solidFill>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5A4D9-8CB4-FC0A-F658-927E6C5B2F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254795-5DBB-4849-C017-BAD2D6AEA4FA}"/>
              </a:ext>
            </a:extLst>
          </p:cNvPr>
          <p:cNvSpPr>
            <a:spLocks noGrp="1"/>
          </p:cNvSpPr>
          <p:nvPr>
            <p:ph type="title"/>
          </p:nvPr>
        </p:nvSpPr>
        <p:spPr/>
        <p:txBody>
          <a:bodyPr/>
          <a:lstStyle/>
          <a:p>
            <a:pPr marL="0" lvl="0" indent="0">
              <a:buNone/>
            </a:pPr>
            <a:r>
              <a:rPr dirty="0"/>
              <a:t>CSRB: </a:t>
            </a:r>
            <a:r>
              <a:rPr i="1" dirty="0"/>
              <a:t>Dormant</a:t>
            </a:r>
            <a:r>
              <a:rPr dirty="0"/>
              <a:t> Since January 2025</a:t>
            </a:r>
          </a:p>
        </p:txBody>
      </p:sp>
      <p:sp>
        <p:nvSpPr>
          <p:cNvPr id="3" name="Content Placeholder 2">
            <a:extLst>
              <a:ext uri="{FF2B5EF4-FFF2-40B4-BE49-F238E27FC236}">
                <a16:creationId xmlns:a16="http://schemas.microsoft.com/office/drawing/2014/main" id="{04D00731-5B56-551F-B614-0A2DDEA3A56A}"/>
              </a:ext>
            </a:extLst>
          </p:cNvPr>
          <p:cNvSpPr>
            <a:spLocks noGrp="1"/>
          </p:cNvSpPr>
          <p:nvPr>
            <p:ph idx="1"/>
          </p:nvPr>
        </p:nvSpPr>
        <p:spPr/>
        <p:txBody>
          <a:bodyPr/>
          <a:lstStyle/>
          <a:p>
            <a:pPr lvl="0"/>
            <a:r>
              <a:rPr dirty="0"/>
              <a:t>January 2025: Trump administration dismissed </a:t>
            </a:r>
            <a:r>
              <a:rPr b="1" dirty="0"/>
              <a:t>all advisory committee members</a:t>
            </a:r>
            <a:r>
              <a:rPr dirty="0"/>
              <a:t> at DHS, including CSRB</a:t>
            </a:r>
          </a:p>
          <a:p>
            <a:pPr lvl="0"/>
            <a:r>
              <a:rPr dirty="0"/>
              <a:t>Halted ongoing investigation of </a:t>
            </a:r>
            <a:r>
              <a:rPr b="1" dirty="0"/>
              <a:t>Salt Typhoon</a:t>
            </a:r>
            <a:r>
              <a:rPr dirty="0"/>
              <a:t> (Chinese intrusions into US telecom)</a:t>
            </a:r>
          </a:p>
          <a:p>
            <a:pPr lvl="0"/>
            <a:r>
              <a:rPr dirty="0"/>
              <a:t>Executive order establishing CSRB remains in place</a:t>
            </a:r>
          </a:p>
          <a:p>
            <a:pPr lvl="0"/>
            <a:r>
              <a:rPr dirty="0"/>
              <a:t>DHS nominee Troy Edgar: will “reconstitute at the right time”</a:t>
            </a:r>
          </a:p>
          <a:p>
            <a:pPr lvl="0"/>
            <a:r>
              <a:rPr dirty="0"/>
              <a:t>As of early 2026: </a:t>
            </a:r>
            <a:r>
              <a:rPr b="1" dirty="0"/>
              <a:t>no replacements</a:t>
            </a:r>
          </a:p>
        </p:txBody>
      </p:sp>
    </p:spTree>
    <p:extLst>
      <p:ext uri="{BB962C8B-B14F-4D97-AF65-F5344CB8AC3E}">
        <p14:creationId xmlns:p14="http://schemas.microsoft.com/office/powerpoint/2010/main" val="31974915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BED15E-092E-CFD9-E1AF-718E7623A7EF}"/>
              </a:ext>
            </a:extLst>
          </p:cNvPr>
          <p:cNvSpPr>
            <a:spLocks noGrp="1"/>
          </p:cNvSpPr>
          <p:nvPr>
            <p:ph type="title"/>
          </p:nvPr>
        </p:nvSpPr>
        <p:spPr/>
        <p:txBody>
          <a:bodyPr/>
          <a:lstStyle/>
          <a:p>
            <a:r>
              <a:rPr lang="en-US" dirty="0"/>
              <a:t>CSRB: Structural Weaknesses</a:t>
            </a:r>
          </a:p>
        </p:txBody>
      </p:sp>
      <p:sp>
        <p:nvSpPr>
          <p:cNvPr id="3" name="Content Placeholder 2"/>
          <p:cNvSpPr>
            <a:spLocks noGrp="1"/>
          </p:cNvSpPr>
          <p:nvPr>
            <p:ph idx="1"/>
          </p:nvPr>
        </p:nvSpPr>
        <p:spPr/>
        <p:txBody>
          <a:bodyPr/>
          <a:lstStyle/>
          <a:p>
            <a:pPr marL="0" lvl="0" indent="0">
              <a:buNone/>
            </a:pPr>
            <a:r>
              <a:rPr dirty="0"/>
              <a:t>Even at its best, CSRB had none of what makes NTSB work.</a:t>
            </a:r>
          </a:p>
        </p:txBody>
      </p:sp>
      <p:graphicFrame>
        <p:nvGraphicFramePr>
          <p:cNvPr id="2" name="Content Placeholder 5">
            <a:extLst>
              <a:ext uri="{FF2B5EF4-FFF2-40B4-BE49-F238E27FC236}">
                <a16:creationId xmlns:a16="http://schemas.microsoft.com/office/drawing/2014/main" id="{5EB7FA7E-14B4-10FD-6295-3777021A4225}"/>
              </a:ext>
            </a:extLst>
          </p:cNvPr>
          <p:cNvGraphicFramePr>
            <a:graphicFrameLocks/>
          </p:cNvGraphicFramePr>
          <p:nvPr>
            <p:extLst>
              <p:ext uri="{D42A27DB-BD31-4B8C-83A1-F6EECF244321}">
                <p14:modId xmlns:p14="http://schemas.microsoft.com/office/powerpoint/2010/main" val="3225323617"/>
              </p:ext>
            </p:extLst>
          </p:nvPr>
        </p:nvGraphicFramePr>
        <p:xfrm>
          <a:off x="518374" y="2072402"/>
          <a:ext cx="8107251" cy="2560320"/>
        </p:xfrm>
        <a:graphic>
          <a:graphicData uri="http://schemas.openxmlformats.org/drawingml/2006/table">
            <a:tbl>
              <a:tblPr firstRow="1" bandRow="1">
                <a:tableStyleId>{5C22544A-7EE6-4342-B048-85BDC9FD1C3A}</a:tableStyleId>
              </a:tblPr>
              <a:tblGrid>
                <a:gridCol w="5042079">
                  <a:extLst>
                    <a:ext uri="{9D8B030D-6E8A-4147-A177-3AD203B41FA5}">
                      <a16:colId xmlns:a16="http://schemas.microsoft.com/office/drawing/2014/main" val="20000"/>
                    </a:ext>
                  </a:extLst>
                </a:gridCol>
                <a:gridCol w="1197735">
                  <a:extLst>
                    <a:ext uri="{9D8B030D-6E8A-4147-A177-3AD203B41FA5}">
                      <a16:colId xmlns:a16="http://schemas.microsoft.com/office/drawing/2014/main" val="20001"/>
                    </a:ext>
                  </a:extLst>
                </a:gridCol>
                <a:gridCol w="1867437">
                  <a:extLst>
                    <a:ext uri="{9D8B030D-6E8A-4147-A177-3AD203B41FA5}">
                      <a16:colId xmlns:a16="http://schemas.microsoft.com/office/drawing/2014/main" val="20002"/>
                    </a:ext>
                  </a:extLst>
                </a:gridCol>
              </a:tblGrid>
              <a:tr h="0">
                <a:tc>
                  <a:txBody>
                    <a:bodyPr/>
                    <a:lstStyle/>
                    <a:p>
                      <a:pPr marL="0" lvl="0" indent="0">
                        <a:buNone/>
                      </a:pPr>
                      <a:r>
                        <a:rPr sz="1800" dirty="0"/>
                        <a:t>Authority</a:t>
                      </a:r>
                    </a:p>
                  </a:txBody>
                  <a:tcPr/>
                </a:tc>
                <a:tc>
                  <a:txBody>
                    <a:bodyPr/>
                    <a:lstStyle/>
                    <a:p>
                      <a:pPr marL="0" lvl="0" indent="0" algn="ctr">
                        <a:buNone/>
                      </a:pPr>
                      <a:r>
                        <a:rPr sz="1800"/>
                        <a:t>NTSB</a:t>
                      </a:r>
                    </a:p>
                  </a:txBody>
                  <a:tcPr/>
                </a:tc>
                <a:tc>
                  <a:txBody>
                    <a:bodyPr/>
                    <a:lstStyle/>
                    <a:p>
                      <a:pPr marL="0" lvl="0" indent="0" algn="ctr">
                        <a:buNone/>
                      </a:pPr>
                      <a:r>
                        <a:rPr sz="1800" dirty="0"/>
                        <a:t>CSRB</a:t>
                      </a:r>
                    </a:p>
                  </a:txBody>
                  <a:tcPr/>
                </a:tc>
                <a:extLst>
                  <a:ext uri="{0D108BD9-81ED-4DB2-BD59-A6C34878D82A}">
                    <a16:rowId xmlns:a16="http://schemas.microsoft.com/office/drawing/2014/main" val="10000"/>
                  </a:ext>
                </a:extLst>
              </a:tr>
              <a:tr h="0">
                <a:tc>
                  <a:txBody>
                    <a:bodyPr/>
                    <a:lstStyle/>
                    <a:p>
                      <a:pPr marL="0" lvl="0" indent="0">
                        <a:buNone/>
                      </a:pPr>
                      <a:r>
                        <a:rPr sz="1800" dirty="0"/>
                        <a:t>Subpoena power</a:t>
                      </a:r>
                    </a:p>
                  </a:txBody>
                  <a:tcPr/>
                </a:tc>
                <a:tc>
                  <a:txBody>
                    <a:bodyPr/>
                    <a:lstStyle/>
                    <a:p>
                      <a:pPr marL="0" lvl="0" indent="0" algn="ctr">
                        <a:buNone/>
                      </a:pPr>
                      <a:r>
                        <a:rPr sz="1800"/>
                        <a:t>✓</a:t>
                      </a:r>
                    </a:p>
                  </a:txBody>
                  <a:tcPr/>
                </a:tc>
                <a:tc>
                  <a:txBody>
                    <a:bodyPr/>
                    <a:lstStyle/>
                    <a:p>
                      <a:pPr marL="0" lvl="0" indent="0" algn="ctr">
                        <a:buNone/>
                      </a:pPr>
                      <a:r>
                        <a:rPr sz="1800"/>
                        <a:t>✗</a:t>
                      </a:r>
                    </a:p>
                  </a:txBody>
                  <a:tcPr/>
                </a:tc>
                <a:extLst>
                  <a:ext uri="{0D108BD9-81ED-4DB2-BD59-A6C34878D82A}">
                    <a16:rowId xmlns:a16="http://schemas.microsoft.com/office/drawing/2014/main" val="10001"/>
                  </a:ext>
                </a:extLst>
              </a:tr>
              <a:tr h="0">
                <a:tc>
                  <a:txBody>
                    <a:bodyPr/>
                    <a:lstStyle/>
                    <a:p>
                      <a:pPr marL="0" lvl="0" indent="0">
                        <a:buNone/>
                      </a:pPr>
                      <a:r>
                        <a:rPr sz="1800" dirty="0"/>
                        <a:t>Participant legal immunity (49 USC §1154)</a:t>
                      </a:r>
                    </a:p>
                  </a:txBody>
                  <a:tcPr/>
                </a:tc>
                <a:tc>
                  <a:txBody>
                    <a:bodyPr/>
                    <a:lstStyle/>
                    <a:p>
                      <a:pPr marL="0" lvl="0" indent="0" algn="ctr">
                        <a:buNone/>
                      </a:pPr>
                      <a:r>
                        <a:rPr sz="1800"/>
                        <a:t>✓</a:t>
                      </a:r>
                    </a:p>
                  </a:txBody>
                  <a:tcPr/>
                </a:tc>
                <a:tc>
                  <a:txBody>
                    <a:bodyPr/>
                    <a:lstStyle/>
                    <a:p>
                      <a:pPr marL="0" lvl="0" indent="0" algn="ctr">
                        <a:buNone/>
                      </a:pPr>
                      <a:r>
                        <a:rPr sz="1800"/>
                        <a:t>✗</a:t>
                      </a:r>
                    </a:p>
                  </a:txBody>
                  <a:tcPr/>
                </a:tc>
                <a:extLst>
                  <a:ext uri="{0D108BD9-81ED-4DB2-BD59-A6C34878D82A}">
                    <a16:rowId xmlns:a16="http://schemas.microsoft.com/office/drawing/2014/main" val="10002"/>
                  </a:ext>
                </a:extLst>
              </a:tr>
              <a:tr h="0">
                <a:tc>
                  <a:txBody>
                    <a:bodyPr/>
                    <a:lstStyle/>
                    <a:p>
                      <a:pPr marL="0" lvl="0" indent="0">
                        <a:buNone/>
                      </a:pPr>
                      <a:r>
                        <a:rPr sz="1800"/>
                        <a:t>Independence from enforcement agency</a:t>
                      </a:r>
                    </a:p>
                  </a:txBody>
                  <a:tcPr/>
                </a:tc>
                <a:tc>
                  <a:txBody>
                    <a:bodyPr/>
                    <a:lstStyle/>
                    <a:p>
                      <a:pPr marL="0" lvl="0" indent="0" algn="ctr">
                        <a:buNone/>
                      </a:pPr>
                      <a:r>
                        <a:rPr sz="1800"/>
                        <a:t>✓</a:t>
                      </a:r>
                    </a:p>
                  </a:txBody>
                  <a:tcPr/>
                </a:tc>
                <a:tc>
                  <a:txBody>
                    <a:bodyPr/>
                    <a:lstStyle/>
                    <a:p>
                      <a:pPr marL="0" lvl="0" indent="0" algn="ctr">
                        <a:buNone/>
                      </a:pPr>
                      <a:r>
                        <a:rPr sz="1800"/>
                        <a:t>✗</a:t>
                      </a:r>
                    </a:p>
                  </a:txBody>
                  <a:tcPr/>
                </a:tc>
                <a:extLst>
                  <a:ext uri="{0D108BD9-81ED-4DB2-BD59-A6C34878D82A}">
                    <a16:rowId xmlns:a16="http://schemas.microsoft.com/office/drawing/2014/main" val="10003"/>
                  </a:ext>
                </a:extLst>
              </a:tr>
              <a:tr h="0">
                <a:tc>
                  <a:txBody>
                    <a:bodyPr/>
                    <a:lstStyle/>
                    <a:p>
                      <a:pPr marL="0" lvl="0" indent="0">
                        <a:buNone/>
                      </a:pPr>
                      <a:r>
                        <a:rPr sz="1800"/>
                        <a:t>Statutory foundation</a:t>
                      </a:r>
                    </a:p>
                  </a:txBody>
                  <a:tcPr/>
                </a:tc>
                <a:tc>
                  <a:txBody>
                    <a:bodyPr/>
                    <a:lstStyle/>
                    <a:p>
                      <a:pPr marL="0" lvl="0" indent="0" algn="ctr">
                        <a:buNone/>
                      </a:pPr>
                      <a:r>
                        <a:rPr sz="1800"/>
                        <a:t>✓</a:t>
                      </a:r>
                    </a:p>
                  </a:txBody>
                  <a:tcPr/>
                </a:tc>
                <a:tc>
                  <a:txBody>
                    <a:bodyPr/>
                    <a:lstStyle/>
                    <a:p>
                      <a:pPr marL="0" lvl="0" indent="0" algn="ctr">
                        <a:buNone/>
                      </a:pPr>
                      <a:r>
                        <a:rPr sz="1800"/>
                        <a:t>✗ (exec. order)</a:t>
                      </a:r>
                    </a:p>
                  </a:txBody>
                  <a:tcPr/>
                </a:tc>
                <a:extLst>
                  <a:ext uri="{0D108BD9-81ED-4DB2-BD59-A6C34878D82A}">
                    <a16:rowId xmlns:a16="http://schemas.microsoft.com/office/drawing/2014/main" val="10004"/>
                  </a:ext>
                </a:extLst>
              </a:tr>
              <a:tr h="0">
                <a:tc>
                  <a:txBody>
                    <a:bodyPr/>
                    <a:lstStyle/>
                    <a:p>
                      <a:pPr marL="0" lvl="0" indent="0">
                        <a:buNone/>
                      </a:pPr>
                      <a:r>
                        <a:rPr sz="1800"/>
                        <a:t>Anonymous near-miss channel (ASRS)</a:t>
                      </a:r>
                    </a:p>
                  </a:txBody>
                  <a:tcPr/>
                </a:tc>
                <a:tc>
                  <a:txBody>
                    <a:bodyPr/>
                    <a:lstStyle/>
                    <a:p>
                      <a:pPr marL="0" lvl="0" indent="0" algn="ctr">
                        <a:buNone/>
                      </a:pPr>
                      <a:r>
                        <a:rPr sz="1800"/>
                        <a:t>✓</a:t>
                      </a:r>
                    </a:p>
                  </a:txBody>
                  <a:tcPr/>
                </a:tc>
                <a:tc>
                  <a:txBody>
                    <a:bodyPr/>
                    <a:lstStyle/>
                    <a:p>
                      <a:pPr marL="0" lvl="0" indent="0" algn="ctr">
                        <a:buNone/>
                      </a:pPr>
                      <a:r>
                        <a:rPr sz="1800"/>
                        <a:t>✗</a:t>
                      </a:r>
                    </a:p>
                  </a:txBody>
                  <a:tcPr/>
                </a:tc>
                <a:extLst>
                  <a:ext uri="{0D108BD9-81ED-4DB2-BD59-A6C34878D82A}">
                    <a16:rowId xmlns:a16="http://schemas.microsoft.com/office/drawing/2014/main" val="10005"/>
                  </a:ext>
                </a:extLst>
              </a:tr>
              <a:tr h="0">
                <a:tc>
                  <a:txBody>
                    <a:bodyPr/>
                    <a:lstStyle/>
                    <a:p>
                      <a:pPr marL="0" lvl="0" indent="0">
                        <a:buNone/>
                      </a:pPr>
                      <a:r>
                        <a:rPr sz="1800"/>
                        <a:t>Reports barred from litigation use</a:t>
                      </a:r>
                    </a:p>
                  </a:txBody>
                  <a:tcPr/>
                </a:tc>
                <a:tc>
                  <a:txBody>
                    <a:bodyPr/>
                    <a:lstStyle/>
                    <a:p>
                      <a:pPr marL="0" lvl="0" indent="0" algn="ctr">
                        <a:buNone/>
                      </a:pPr>
                      <a:r>
                        <a:rPr sz="1800"/>
                        <a:t>✓</a:t>
                      </a:r>
                    </a:p>
                  </a:txBody>
                  <a:tcPr/>
                </a:tc>
                <a:tc>
                  <a:txBody>
                    <a:bodyPr/>
                    <a:lstStyle/>
                    <a:p>
                      <a:pPr marL="0" lvl="0" indent="0" algn="ctr">
                        <a:buNone/>
                      </a:pPr>
                      <a:r>
                        <a:rPr sz="1800" dirty="0"/>
                        <a:t>✗</a:t>
                      </a:r>
                    </a:p>
                  </a:txBody>
                  <a:tcPr/>
                </a:tc>
                <a:extLst>
                  <a:ext uri="{0D108BD9-81ED-4DB2-BD59-A6C34878D82A}">
                    <a16:rowId xmlns:a16="http://schemas.microsoft.com/office/drawing/2014/main" val="10006"/>
                  </a:ext>
                </a:extLst>
              </a:tr>
            </a:tbl>
          </a:graphicData>
        </a:graphic>
      </p:graphicFrame>
    </p:spTree>
  </p:cSld>
  <p:clrMapOvr>
    <a:masterClrMapping/>
  </p:clrMapOvr>
  <p:transition spd="med">
    <p:pull/>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C0165-56BB-ABE4-EB7E-9C1C873152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A962FC-3D5F-EE03-C95F-472D0E838622}"/>
              </a:ext>
            </a:extLst>
          </p:cNvPr>
          <p:cNvSpPr>
            <a:spLocks noGrp="1"/>
          </p:cNvSpPr>
          <p:nvPr>
            <p:ph type="title"/>
          </p:nvPr>
        </p:nvSpPr>
        <p:spPr/>
        <p:txBody>
          <a:bodyPr>
            <a:normAutofit fontScale="90000"/>
          </a:bodyPr>
          <a:lstStyle/>
          <a:p>
            <a:pPr marL="0" lvl="0" indent="0">
              <a:buNone/>
            </a:pPr>
            <a:r>
              <a:rPr dirty="0"/>
              <a:t>What Would a </a:t>
            </a:r>
            <a:br>
              <a:rPr lang="en-US" dirty="0"/>
            </a:br>
            <a:r>
              <a:rPr dirty="0"/>
              <a:t>Real Cyber NTSB Need?</a:t>
            </a:r>
          </a:p>
        </p:txBody>
      </p:sp>
      <p:sp>
        <p:nvSpPr>
          <p:cNvPr id="3" name="Content Placeholder 2">
            <a:extLst>
              <a:ext uri="{FF2B5EF4-FFF2-40B4-BE49-F238E27FC236}">
                <a16:creationId xmlns:a16="http://schemas.microsoft.com/office/drawing/2014/main" id="{A5382336-11D2-2064-8742-87C9AFC4A453}"/>
              </a:ext>
            </a:extLst>
          </p:cNvPr>
          <p:cNvSpPr>
            <a:spLocks noGrp="1"/>
          </p:cNvSpPr>
          <p:nvPr>
            <p:ph idx="1"/>
          </p:nvPr>
        </p:nvSpPr>
        <p:spPr>
          <a:xfrm>
            <a:off x="628650" y="1369218"/>
            <a:ext cx="3943350" cy="3263504"/>
          </a:xfrm>
        </p:spPr>
        <p:txBody>
          <a:bodyPr/>
          <a:lstStyle/>
          <a:p>
            <a:pPr marL="0" lvl="0" indent="0">
              <a:buNone/>
            </a:pPr>
            <a:r>
              <a:rPr lang="en-US" dirty="0"/>
              <a:t>Workshop of 70+ experts:</a:t>
            </a:r>
          </a:p>
        </p:txBody>
      </p:sp>
      <p:pic>
        <p:nvPicPr>
          <p:cNvPr id="6" name="Picture 5">
            <a:extLst>
              <a:ext uri="{FF2B5EF4-FFF2-40B4-BE49-F238E27FC236}">
                <a16:creationId xmlns:a16="http://schemas.microsoft.com/office/drawing/2014/main" id="{8DBABB02-82D1-E846-C04F-55FA6A6A6392}"/>
              </a:ext>
            </a:extLst>
          </p:cNvPr>
          <p:cNvPicPr>
            <a:picLocks noChangeAspect="1"/>
          </p:cNvPicPr>
          <p:nvPr/>
        </p:nvPicPr>
        <p:blipFill>
          <a:blip r:embed="rId3"/>
          <a:stretch>
            <a:fillRect/>
          </a:stretch>
        </p:blipFill>
        <p:spPr>
          <a:xfrm>
            <a:off x="4843875" y="0"/>
            <a:ext cx="3963856" cy="5143500"/>
          </a:xfrm>
          <a:prstGeom prst="rect">
            <a:avLst/>
          </a:prstGeom>
        </p:spPr>
      </p:pic>
      <p:pic>
        <p:nvPicPr>
          <p:cNvPr id="8" name="Picture 7">
            <a:extLst>
              <a:ext uri="{FF2B5EF4-FFF2-40B4-BE49-F238E27FC236}">
                <a16:creationId xmlns:a16="http://schemas.microsoft.com/office/drawing/2014/main" id="{83F3E938-424E-66DD-3EF2-7AE0E88F6368}"/>
              </a:ext>
            </a:extLst>
          </p:cNvPr>
          <p:cNvPicPr>
            <a:picLocks noChangeAspect="1"/>
          </p:cNvPicPr>
          <p:nvPr/>
        </p:nvPicPr>
        <p:blipFill>
          <a:blip r:embed="rId4"/>
          <a:stretch>
            <a:fillRect/>
          </a:stretch>
        </p:blipFill>
        <p:spPr>
          <a:xfrm>
            <a:off x="1731498" y="1955340"/>
            <a:ext cx="6224753" cy="2914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18008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What Would a Real Cyber NTSB Need?</a:t>
            </a:r>
          </a:p>
        </p:txBody>
      </p:sp>
      <p:sp>
        <p:nvSpPr>
          <p:cNvPr id="3" name="Content Placeholder 2"/>
          <p:cNvSpPr>
            <a:spLocks noGrp="1"/>
          </p:cNvSpPr>
          <p:nvPr>
            <p:ph idx="1"/>
          </p:nvPr>
        </p:nvSpPr>
        <p:spPr/>
        <p:txBody>
          <a:bodyPr/>
          <a:lstStyle/>
          <a:p>
            <a:pPr lvl="0"/>
            <a:r>
              <a:rPr b="1" dirty="0"/>
              <a:t>Independent</a:t>
            </a:r>
            <a:r>
              <a:rPr dirty="0"/>
              <a:t> investigation body</a:t>
            </a:r>
          </a:p>
          <a:p>
            <a:pPr lvl="0"/>
            <a:r>
              <a:rPr b="1" dirty="0"/>
              <a:t>Authority to compel</a:t>
            </a:r>
            <a:r>
              <a:rPr dirty="0"/>
              <a:t> cooperation (subpoena)</a:t>
            </a:r>
          </a:p>
          <a:p>
            <a:pPr lvl="0"/>
            <a:r>
              <a:rPr b="1" dirty="0"/>
              <a:t>Non-punitive</a:t>
            </a:r>
            <a:r>
              <a:rPr dirty="0"/>
              <a:t> reporting protections (like ASRS)</a:t>
            </a:r>
          </a:p>
          <a:p>
            <a:pPr lvl="0"/>
            <a:r>
              <a:rPr b="1" dirty="0"/>
              <a:t>Anonymous</a:t>
            </a:r>
            <a:r>
              <a:rPr dirty="0"/>
              <a:t> near-miss channel</a:t>
            </a:r>
          </a:p>
          <a:p>
            <a:pPr lvl="0"/>
            <a:r>
              <a:rPr b="1" dirty="0"/>
              <a:t>Institutional memory</a:t>
            </a:r>
            <a:r>
              <a:rPr dirty="0"/>
              <a:t> and systematic analysis</a:t>
            </a:r>
          </a:p>
          <a:p>
            <a:pPr lvl="0"/>
            <a:r>
              <a:rPr b="1" dirty="0"/>
              <a:t>Statutory</a:t>
            </a:r>
            <a:r>
              <a:rPr dirty="0"/>
              <a:t> foundation, not executive order</a:t>
            </a:r>
          </a:p>
        </p:txBody>
      </p:sp>
    </p:spTree>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Beyond the CSRB: What Else?</a:t>
            </a:r>
          </a:p>
        </p:txBody>
      </p:sp>
      <p:sp>
        <p:nvSpPr>
          <p:cNvPr id="3" name="Content Placeholder 2"/>
          <p:cNvSpPr>
            <a:spLocks noGrp="1"/>
          </p:cNvSpPr>
          <p:nvPr>
            <p:ph idx="1"/>
          </p:nvPr>
        </p:nvSpPr>
        <p:spPr/>
        <p:txBody>
          <a:bodyPr/>
          <a:lstStyle/>
          <a:p>
            <a:pPr marL="0" lvl="0" indent="0">
              <a:buNone/>
            </a:pPr>
            <a:r>
              <a:t>Two parallel approaches worth noting:</a:t>
            </a:r>
          </a:p>
          <a:p>
            <a:pPr lvl="0"/>
            <a:r>
              <a:rPr b="1"/>
              <a:t>Security Chaos Engineering</a:t>
            </a:r>
            <a:r>
              <a:t> (Shortridge &amp; Rinehart, 2023): security is “something a system </a:t>
            </a:r>
            <a:r>
              <a:rPr i="1"/>
              <a:t>does</a:t>
            </a:r>
            <a:r>
              <a:t>, not something a system </a:t>
            </a:r>
            <a:r>
              <a:rPr i="1"/>
              <a:t>has</a:t>
            </a:r>
            <a:r>
              <a:t>” — borrows from SRE and resilience engineering</a:t>
            </a:r>
          </a:p>
          <a:p>
            <a:pPr lvl="0"/>
            <a:r>
              <a:rPr b="1"/>
              <a:t>Cyber Public Health</a:t>
            </a:r>
            <a:r>
              <a:t> (Cybergreen; “Lessons for Cybersecurity from the American Public Health System,” 2024-5): epidemiological surveillance, population-level interventions, harm reduction</a:t>
            </a:r>
          </a:p>
          <a:p>
            <a:pPr marL="0" lvl="0" indent="0">
              <a:buNone/>
            </a:pPr>
            <a:r>
              <a:t>Both reframe security as </a:t>
            </a:r>
            <a:r>
              <a:rPr b="1"/>
              <a:t>resilience + institutional infrastructure</a:t>
            </a:r>
            <a:r>
              <a:t>, not prevention.</a:t>
            </a:r>
          </a:p>
        </p:txBody>
      </p:sp>
    </p:spTree>
  </p:cSld>
  <p:clrMapOvr>
    <a:masterClrMapping/>
  </p:clrMapOvr>
  <p:transition spd="slow">
    <p:cove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Closing the Loop</a:t>
            </a:r>
          </a:p>
        </p:txBody>
      </p:sp>
      <p:sp>
        <p:nvSpPr>
          <p:cNvPr id="3" name="Content Placeholder 2"/>
          <p:cNvSpPr>
            <a:spLocks noGrp="1"/>
          </p:cNvSpPr>
          <p:nvPr>
            <p:ph idx="1"/>
          </p:nvPr>
        </p:nvSpPr>
        <p:spPr/>
        <p:txBody>
          <a:bodyPr/>
          <a:lstStyle/>
          <a:p>
            <a:pPr marL="0" lvl="0" indent="0">
              <a:buNone/>
            </a:pPr>
            <a:r>
              <a:rPr lang="en-US" dirty="0"/>
              <a:t>Last time:</a:t>
            </a:r>
            <a:endParaRPr dirty="0"/>
          </a:p>
          <a:p>
            <a:pPr marL="1270000" lvl="0" indent="0">
              <a:buNone/>
            </a:pPr>
            <a:r>
              <a:rPr sz="2000" dirty="0"/>
              <a:t>“Cybersecurity lacks the institutional learning infrastructure that aviation has.”</a:t>
            </a:r>
          </a:p>
          <a:p>
            <a:pPr marL="0" lvl="0" indent="0">
              <a:buNone/>
            </a:pPr>
            <a:endParaRPr lang="en-US" dirty="0"/>
          </a:p>
          <a:p>
            <a:pPr marL="0" lvl="0" indent="0">
              <a:buNone/>
            </a:pPr>
            <a:r>
              <a:rPr lang="en-US" dirty="0"/>
              <a:t>This time:</a:t>
            </a:r>
            <a:endParaRPr dirty="0"/>
          </a:p>
          <a:p>
            <a:pPr marL="1270000" lvl="0" indent="0">
              <a:buNone/>
            </a:pPr>
            <a:r>
              <a:rPr sz="2000" dirty="0"/>
              <a:t>“Regulation alone won’t build it — regulation </a:t>
            </a:r>
            <a:r>
              <a:rPr lang="en-US" sz="2000" dirty="0"/>
              <a:t>devolves into</a:t>
            </a:r>
            <a:r>
              <a:rPr sz="2000" dirty="0"/>
              <a:t> process compliance. Institutional learning requires </a:t>
            </a:r>
            <a:r>
              <a:rPr sz="2000" b="1" dirty="0"/>
              <a:t>different</a:t>
            </a:r>
            <a:r>
              <a:rPr sz="2000" dirty="0"/>
              <a:t> institutions.”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 Third Mechanism</a:t>
            </a:r>
          </a:p>
        </p:txBody>
      </p:sp>
      <p:sp>
        <p:nvSpPr>
          <p:cNvPr id="3" name="Content Placeholder 2"/>
          <p:cNvSpPr>
            <a:spLocks noGrp="1"/>
          </p:cNvSpPr>
          <p:nvPr>
            <p:ph idx="1"/>
          </p:nvPr>
        </p:nvSpPr>
        <p:spPr/>
        <p:txBody>
          <a:bodyPr/>
          <a:lstStyle/>
          <a:p>
            <a:pPr marL="0" lvl="0" indent="0">
              <a:buNone/>
            </a:pPr>
            <a:r>
              <a:rPr dirty="0"/>
              <a:t>We’ve now seen two:</a:t>
            </a:r>
          </a:p>
          <a:p>
            <a:pPr lvl="0"/>
            <a:r>
              <a:rPr b="1" dirty="0"/>
              <a:t>Risk-based investment</a:t>
            </a:r>
            <a:r>
              <a:rPr dirty="0"/>
              <a:t>: data problems, measurement problems</a:t>
            </a:r>
          </a:p>
          <a:p>
            <a:pPr lvl="0"/>
            <a:r>
              <a:rPr b="1" dirty="0"/>
              <a:t>Regulation and compliance</a:t>
            </a:r>
            <a:r>
              <a:rPr dirty="0"/>
              <a:t>: compliance ≠ security, process-heavy</a:t>
            </a:r>
          </a:p>
          <a:p>
            <a:pPr marL="0" lvl="0" indent="0">
              <a:buNone/>
            </a:pPr>
            <a:endParaRPr lang="en-US" b="1" dirty="0"/>
          </a:p>
          <a:p>
            <a:pPr marL="0" lvl="0" indent="0">
              <a:buNone/>
            </a:pPr>
            <a:r>
              <a:rPr lang="en-US" b="1" dirty="0"/>
              <a:t>Next lecture</a:t>
            </a:r>
            <a:r>
              <a:rPr b="1" dirty="0"/>
              <a:t>: can</a:t>
            </a:r>
            <a:r>
              <a:rPr lang="en-US" b="1" dirty="0"/>
              <a:t> insurance</a:t>
            </a:r>
            <a:r>
              <a:rPr b="1" dirty="0"/>
              <a:t> markets price what regulators can’t measure?</a:t>
            </a:r>
          </a:p>
        </p:txBody>
      </p:sp>
    </p:spTree>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References</a:t>
            </a:r>
          </a:p>
        </p:txBody>
      </p:sp>
      <p:sp>
        <p:nvSpPr>
          <p:cNvPr id="3" name="Content Placeholder 2"/>
          <p:cNvSpPr>
            <a:spLocks noGrp="1"/>
          </p:cNvSpPr>
          <p:nvPr>
            <p:ph sz="half" idx="1"/>
          </p:nvPr>
        </p:nvSpPr>
        <p:spPr/>
        <p:txBody>
          <a:bodyPr>
            <a:normAutofit fontScale="40000" lnSpcReduction="20000"/>
          </a:bodyPr>
          <a:lstStyle/>
          <a:p>
            <a:pPr marL="0" lvl="0" indent="0">
              <a:buNone/>
            </a:pPr>
            <a:r>
              <a:rPr b="1"/>
              <a:t>Equifax and FTC enforcement:</a:t>
            </a:r>
          </a:p>
          <a:p>
            <a:pPr lvl="0"/>
            <a:r>
              <a:t>FTC v. Wyndham Worldwide, 799 F.3d 236 (3d Cir. 2015)</a:t>
            </a:r>
          </a:p>
          <a:p>
            <a:pPr lvl="0"/>
            <a:r>
              <a:t>LabMD, Inc. v. FTC, 894 F.3d 1221 (11th Cir. 2018)</a:t>
            </a:r>
          </a:p>
          <a:p>
            <a:pPr lvl="0"/>
            <a:r>
              <a:t>SEC v. SolarWinds, No. 1:23-cv-09518 (S.D.N.Y.)</a:t>
            </a:r>
          </a:p>
          <a:p>
            <a:pPr lvl="0"/>
            <a:r>
              <a:t>FTC v. D-Link, No. 3:17-cv-00039 (N.D. Cal.)</a:t>
            </a:r>
          </a:p>
          <a:p>
            <a:pPr lvl="0"/>
            <a:r>
              <a:t>US-GAO, “Actions Taken by Equifax and Federal Agencies,” GAO-18-559</a:t>
            </a:r>
          </a:p>
          <a:p>
            <a:pPr marL="0" lvl="0" indent="0">
              <a:buNone/>
            </a:pPr>
            <a:r>
              <a:rPr b="1"/>
              <a:t>Compliance critique / defense:</a:t>
            </a:r>
          </a:p>
          <a:p>
            <a:pPr lvl="0"/>
            <a:r>
              <a:t>Kelly, “The Compliance Theatre,” CSAN 2025</a:t>
            </a:r>
          </a:p>
          <a:p>
            <a:pPr lvl="0"/>
            <a:r>
              <a:t>Marotta &amp; Madnick, “Compliance / Cybersecurity Interplay,” MIT CISL 2020</a:t>
            </a:r>
          </a:p>
          <a:p>
            <a:pPr lvl="0"/>
            <a:r>
              <a:t>Thaw, “Enlightened Regulatory Capture,” </a:t>
            </a:r>
            <a:r>
              <a:rPr i="1"/>
              <a:t>Wash. L. Rev.</a:t>
            </a:r>
            <a:r>
              <a:t> 2014</a:t>
            </a:r>
          </a:p>
          <a:p>
            <a:pPr lvl="0"/>
            <a:r>
              <a:t>Thaw, “The Efficacy of Cybersecurity Regulation,” </a:t>
            </a:r>
            <a:r>
              <a:rPr i="1"/>
              <a:t>Ga. St. U. L. Rev.</a:t>
            </a:r>
            <a:r>
              <a:t> 2014</a:t>
            </a:r>
          </a:p>
        </p:txBody>
      </p:sp>
      <p:sp>
        <p:nvSpPr>
          <p:cNvPr id="4" name="Content Placeholder 3"/>
          <p:cNvSpPr>
            <a:spLocks noGrp="1"/>
          </p:cNvSpPr>
          <p:nvPr>
            <p:ph sz="half" idx="2"/>
          </p:nvPr>
        </p:nvSpPr>
        <p:spPr/>
        <p:txBody>
          <a:bodyPr>
            <a:normAutofit fontScale="40000" lnSpcReduction="20000"/>
          </a:bodyPr>
          <a:lstStyle/>
          <a:p>
            <a:pPr marL="0" lvl="0" indent="0">
              <a:buNone/>
            </a:pPr>
            <a:r>
              <a:rPr b="1"/>
              <a:t>EU regulation:</a:t>
            </a:r>
          </a:p>
          <a:p>
            <a:pPr lvl="0"/>
            <a:r>
              <a:t>Cyber Resilience Act (Regulation 2024/2847)</a:t>
            </a:r>
          </a:p>
          <a:p>
            <a:pPr lvl="0"/>
            <a:r>
              <a:t>EU Commission CSA2 Proposal, January 2026</a:t>
            </a:r>
          </a:p>
          <a:p>
            <a:pPr lvl="0"/>
            <a:r>
              <a:t>UK DCMS, “Impact of GDPR on Cyber Security Outcomes,” 2020</a:t>
            </a:r>
          </a:p>
          <a:p>
            <a:pPr lvl="0"/>
            <a:r>
              <a:t>Nouwens et al., “Dark Patterns after the GDPR,” CHI 2020</a:t>
            </a:r>
          </a:p>
          <a:p>
            <a:pPr lvl="0"/>
            <a:r>
              <a:t>Utz et al., “(Un)informed Consent,” CCS 2020</a:t>
            </a:r>
          </a:p>
          <a:p>
            <a:pPr marL="0" lvl="0" indent="0">
              <a:buNone/>
            </a:pPr>
            <a:r>
              <a:rPr b="1"/>
              <a:t>Incident reporting / learning:</a:t>
            </a:r>
          </a:p>
          <a:p>
            <a:pPr lvl="0"/>
            <a:r>
              <a:t>CIRCIA (2022)</a:t>
            </a:r>
          </a:p>
          <a:p>
            <a:pPr lvl="0"/>
            <a:r>
              <a:t>SEC Cybersecurity Rules, 17 CFR 229.106 (2023)</a:t>
            </a:r>
          </a:p>
          <a:p>
            <a:pPr lvl="0"/>
            <a:r>
              <a:t>Knake, Shostack &amp; Wheeler, “Learning from Cyber Incidents,” Belfer 2021</a:t>
            </a:r>
          </a:p>
          <a:p>
            <a:pPr lvl="0"/>
            <a:r>
              <a:t>Sedenberg &amp; Mulligan, “Public Health as a Model…,” Berkeley Tech. L.J. 2016</a:t>
            </a:r>
          </a:p>
          <a:p>
            <a:pPr lvl="0"/>
            <a:r>
              <a:t>Romanosky, Telang &amp; Acquisti, </a:t>
            </a:r>
            <a:r>
              <a:rPr i="1"/>
              <a:t>JPAM</a:t>
            </a:r>
            <a:r>
              <a:t> 2011</a:t>
            </a:r>
          </a:p>
          <a:p>
            <a:pPr lvl="0"/>
            <a:r>
              <a:t>Greenwood &amp; Vaaler, </a:t>
            </a:r>
            <a:r>
              <a:rPr i="1"/>
              <a:t>Rev. L. &amp; Econ.</a:t>
            </a:r>
            <a:r>
              <a:t> 2023</a:t>
            </a:r>
          </a:p>
          <a:p>
            <a:pPr lvl="0"/>
            <a:r>
              <a:t>Tannenbaum &amp; Rudawski, “SolarWinds Dismissed,” Harvard 2025</a:t>
            </a:r>
          </a:p>
          <a:p>
            <a:pPr lvl="0"/>
            <a:r>
              <a:t>Wolff, “Harmonizing U.S. Cybersecurity Regulations,” SSRN 2024</a:t>
            </a:r>
          </a:p>
          <a:p>
            <a:pPr lvl="0"/>
            <a:r>
              <a:t>GAO-25-108436, “Cybersecurity Regulations: Industry Perspectives,” 2025</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Appendix: AI Regulation — Additional Detail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 New Frontier (Same Debates)</a:t>
            </a:r>
          </a:p>
        </p:txBody>
      </p:sp>
      <p:sp>
        <p:nvSpPr>
          <p:cNvPr id="3" name="Content Placeholder 2"/>
          <p:cNvSpPr>
            <a:spLocks noGrp="1"/>
          </p:cNvSpPr>
          <p:nvPr>
            <p:ph idx="1"/>
          </p:nvPr>
        </p:nvSpPr>
        <p:spPr/>
        <p:txBody>
          <a:bodyPr/>
          <a:lstStyle/>
          <a:p>
            <a:pPr marL="0" lvl="0" indent="0">
              <a:buNone/>
            </a:pPr>
            <a:r>
              <a:t>Earlier lecture: </a:t>
            </a:r>
            <a:r>
              <a:rPr b="1"/>
              <a:t>GenAI compresses attacker economics.</a:t>
            </a:r>
          </a:p>
          <a:p>
            <a:pPr lvl="0"/>
            <a:r>
              <a:t>CVE-Bench: LLMs solve </a:t>
            </a:r>
            <a:r>
              <a:rPr b="1"/>
              <a:t>13%</a:t>
            </a:r>
            <a:r>
              <a:t> of critical CVEs</a:t>
            </a:r>
          </a:p>
          <a:p>
            <a:pPr lvl="0"/>
            <a:r>
              <a:t>AIxCC finals: </a:t>
            </a:r>
            <a:r>
              <a:rPr b="1"/>
              <a:t>86%</a:t>
            </a:r>
            <a:r>
              <a:t> vulnerability ID on 54M LoC at $152/task</a:t>
            </a:r>
          </a:p>
          <a:p>
            <a:pPr lvl="0"/>
            <a:r>
              <a:t>Anthropic: </a:t>
            </a:r>
            <a:r>
              <a:rPr b="1"/>
              <a:t>500+</a:t>
            </a:r>
            <a:r>
              <a:t> zero-days in well-audited open source</a:t>
            </a:r>
          </a:p>
          <a:p>
            <a:pPr lvl="0"/>
            <a:r>
              <a:t>Hong Kong 2024 deepfake CFO fraud: </a:t>
            </a:r>
            <a:r>
              <a:rPr b="1"/>
              <a:t>$25M</a:t>
            </a:r>
          </a:p>
          <a:p>
            <a:pPr marL="0" lvl="0" indent="0">
              <a:buNone/>
            </a:pPr>
            <a:r>
              <a:t>Regulators are responding. Every debate from this lecture returns:</a:t>
            </a:r>
          </a:p>
          <a:p>
            <a:pPr lvl="0"/>
            <a:r>
              <a:t>Horizontal vs. sectoral — Prescription vs. disclosure vs. learning</a:t>
            </a:r>
          </a:p>
          <a:p>
            <a:pPr lvl="0"/>
            <a:r>
              <a:t>Measurement problem — Compliance theater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8B55B-01A5-75AB-9A89-4E56601C2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CD671B-73E7-6591-E3A9-1B182B3A1F1F}"/>
              </a:ext>
            </a:extLst>
          </p:cNvPr>
          <p:cNvSpPr>
            <a:spLocks noGrp="1"/>
          </p:cNvSpPr>
          <p:nvPr>
            <p:ph type="title"/>
          </p:nvPr>
        </p:nvSpPr>
        <p:spPr/>
        <p:txBody>
          <a:bodyPr/>
          <a:lstStyle/>
          <a:p>
            <a:pPr marL="0" lvl="0" indent="0">
              <a:buNone/>
            </a:pPr>
            <a:r>
              <a:rPr dirty="0"/>
              <a:t>The Breach</a:t>
            </a:r>
          </a:p>
        </p:txBody>
      </p:sp>
      <p:sp>
        <p:nvSpPr>
          <p:cNvPr id="25" name="12-Point Star 24">
            <a:extLst>
              <a:ext uri="{FF2B5EF4-FFF2-40B4-BE49-F238E27FC236}">
                <a16:creationId xmlns:a16="http://schemas.microsoft.com/office/drawing/2014/main" id="{38FAE0E5-7B7D-E6AF-1EEF-8C210889D292}"/>
              </a:ext>
            </a:extLst>
          </p:cNvPr>
          <p:cNvSpPr/>
          <p:nvPr/>
        </p:nvSpPr>
        <p:spPr>
          <a:xfrm>
            <a:off x="2457386" y="1363856"/>
            <a:ext cx="4745902" cy="2906966"/>
          </a:xfrm>
          <a:prstGeom prst="star1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chemeClr val="bg1"/>
                </a:solidFill>
              </a:rPr>
              <a:t>147.9 million</a:t>
            </a:r>
            <a:r>
              <a:rPr lang="en-US" sz="2000" dirty="0">
                <a:solidFill>
                  <a:schemeClr val="bg1"/>
                </a:solidFill>
              </a:rPr>
              <a:t> </a:t>
            </a:r>
            <a:br>
              <a:rPr lang="en-US" sz="2000" dirty="0">
                <a:solidFill>
                  <a:schemeClr val="bg1"/>
                </a:solidFill>
              </a:rPr>
            </a:br>
            <a:r>
              <a:rPr lang="en-US" sz="2000" dirty="0">
                <a:solidFill>
                  <a:schemeClr val="bg1"/>
                </a:solidFill>
              </a:rPr>
              <a:t>US consumers affected</a:t>
            </a:r>
          </a:p>
          <a:p>
            <a:pPr lvl="0" algn="ctr"/>
            <a:r>
              <a:rPr lang="en-US" sz="2000" b="1" dirty="0">
                <a:solidFill>
                  <a:schemeClr val="bg1"/>
                </a:solidFill>
              </a:rPr>
              <a:t>Exposed</a:t>
            </a:r>
            <a:r>
              <a:rPr lang="en-US" sz="2000" dirty="0">
                <a:solidFill>
                  <a:schemeClr val="bg1"/>
                </a:solidFill>
              </a:rPr>
              <a:t>: SSNs, birth dates, addresses, ~209,000 credit card numbers</a:t>
            </a:r>
          </a:p>
        </p:txBody>
      </p:sp>
    </p:spTree>
    <p:extLst>
      <p:ext uri="{BB962C8B-B14F-4D97-AF65-F5344CB8AC3E}">
        <p14:creationId xmlns:p14="http://schemas.microsoft.com/office/powerpoint/2010/main" val="1112363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EU AI Act (Regulation 2024/1689)</a:t>
            </a:r>
          </a:p>
        </p:txBody>
      </p:sp>
      <p:sp>
        <p:nvSpPr>
          <p:cNvPr id="3" name="Content Placeholder 2"/>
          <p:cNvSpPr>
            <a:spLocks noGrp="1"/>
          </p:cNvSpPr>
          <p:nvPr>
            <p:ph idx="1"/>
          </p:nvPr>
        </p:nvSpPr>
        <p:spPr/>
        <p:txBody>
          <a:bodyPr>
            <a:normAutofit lnSpcReduction="10000"/>
          </a:bodyPr>
          <a:lstStyle/>
          <a:p>
            <a:pPr marL="0" lvl="0" indent="0">
              <a:buNone/>
            </a:pPr>
            <a:r>
              <a:t>Adopted June 2024; entered into force Aug 2024. Staged rollout:</a:t>
            </a:r>
          </a:p>
          <a:p>
            <a:pPr lvl="0"/>
            <a:r>
              <a:rPr b="1"/>
              <a:t>Feb 2025</a:t>
            </a:r>
            <a:r>
              <a:t>: prohibited practices (social scoring, untargeted biometrics)</a:t>
            </a:r>
          </a:p>
          <a:p>
            <a:pPr lvl="0"/>
            <a:r>
              <a:rPr b="1"/>
              <a:t>Aug 2025</a:t>
            </a:r>
            <a:r>
              <a:t>: governance + general-purpose AI (GPAI) obligations</a:t>
            </a:r>
          </a:p>
          <a:p>
            <a:pPr lvl="0"/>
            <a:r>
              <a:rPr b="1"/>
              <a:t>Aug 2026 → Dec 2027</a:t>
            </a:r>
            <a:r>
              <a:t> </a:t>
            </a:r>
            <a:r>
              <a:rPr i="1"/>
              <a:t>(delayed via Digital Omnibus, April 2026)</a:t>
            </a:r>
            <a:r>
              <a:t>: high-risk systems</a:t>
            </a:r>
          </a:p>
          <a:p>
            <a:pPr marL="0" lvl="0" indent="0">
              <a:buNone/>
            </a:pPr>
            <a:r>
              <a:rPr b="1"/>
              <a:t>Risk-tiered horizontal regulation</a:t>
            </a:r>
            <a:r>
              <a:t>: prohibited / high-risk / limited-risk / minimal-risk</a:t>
            </a:r>
          </a:p>
          <a:p>
            <a:pPr marL="0" lvl="0" indent="0">
              <a:buNone/>
            </a:pPr>
            <a:r>
              <a:t>Fines up to </a:t>
            </a:r>
            <a:r>
              <a:rPr b="1"/>
              <a:t>€35M or 7%</a:t>
            </a:r>
            <a:r>
              <a:t> worldwide turnover.</a:t>
            </a:r>
          </a:p>
          <a:p>
            <a:pPr marL="0" lvl="0" indent="0">
              <a:buNone/>
            </a:pPr>
            <a:r>
              <a:rPr b="1"/>
              <a:t>Same architecture as GDPR and CRA.</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AI Act: Cyber-Relevant Provisions</a:t>
            </a:r>
          </a:p>
        </p:txBody>
      </p:sp>
      <p:sp>
        <p:nvSpPr>
          <p:cNvPr id="3" name="Content Placeholder 2"/>
          <p:cNvSpPr>
            <a:spLocks noGrp="1"/>
          </p:cNvSpPr>
          <p:nvPr>
            <p:ph idx="1"/>
          </p:nvPr>
        </p:nvSpPr>
        <p:spPr/>
        <p:txBody>
          <a:bodyPr/>
          <a:lstStyle/>
          <a:p>
            <a:pPr marL="0" lvl="0" indent="0">
              <a:buNone/>
            </a:pPr>
            <a:r>
              <a:rPr b="1"/>
              <a:t>GPAI with “systemic risk”</a:t>
            </a:r>
            <a:r>
              <a:t> (presumed at &gt;10²⁵ FLOPs, Art. 51) owes under </a:t>
            </a:r>
            <a:r>
              <a:rPr b="1"/>
              <a:t>Art. 55</a:t>
            </a:r>
            <a:r>
              <a:t>:</a:t>
            </a:r>
          </a:p>
          <a:p>
            <a:pPr lvl="0"/>
            <a:r>
              <a:t>Adversarial testing / </a:t>
            </a:r>
            <a:r>
              <a:rPr b="1"/>
              <a:t>red-teaming</a:t>
            </a:r>
          </a:p>
          <a:p>
            <a:pPr lvl="0"/>
            <a:r>
              <a:rPr b="1"/>
              <a:t>“Adequate cybersecurity”</a:t>
            </a:r>
            <a:r>
              <a:t> for model + physical infrastructure</a:t>
            </a:r>
          </a:p>
          <a:p>
            <a:pPr lvl="0"/>
            <a:r>
              <a:rPr b="1"/>
              <a:t>Serious incident reporting</a:t>
            </a:r>
            <a:r>
              <a:t> to the EU AI Office</a:t>
            </a:r>
          </a:p>
          <a:p>
            <a:pPr lvl="0"/>
            <a:r>
              <a:t>Model evaluations, risk mitigation, documentation</a:t>
            </a:r>
          </a:p>
          <a:p>
            <a:pPr marL="0" lvl="0" indent="0">
              <a:buNone/>
            </a:pPr>
            <a:r>
              <a:t>Compliance path: the </a:t>
            </a:r>
            <a:r>
              <a:rPr b="1"/>
              <a:t>GPAI Code of Practice</a:t>
            </a:r>
            <a:r>
              <a:t> (July 2025, voluntary).</a:t>
            </a:r>
          </a:p>
          <a:p>
            <a:pPr marL="0" lvl="0" indent="0">
              <a:buNone/>
            </a:pPr>
            <a:r>
              <a:t>Notable: </a:t>
            </a:r>
            <a:r>
              <a:rPr b="1"/>
              <a:t>Meta refused to sign</a:t>
            </a:r>
            <a:r>
              <a:t>. Google, OpenAI signed with carve-outs.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US: Regulatory Whiplash</a:t>
            </a:r>
          </a:p>
        </p:txBody>
      </p:sp>
      <p:sp>
        <p:nvSpPr>
          <p:cNvPr id="3" name="Content Placeholder 2"/>
          <p:cNvSpPr>
            <a:spLocks noGrp="1"/>
          </p:cNvSpPr>
          <p:nvPr>
            <p:ph idx="1"/>
          </p:nvPr>
        </p:nvSpPr>
        <p:spPr/>
        <p:txBody>
          <a:bodyPr>
            <a:normAutofit fontScale="92500" lnSpcReduction="20000"/>
          </a:bodyPr>
          <a:lstStyle/>
          <a:p>
            <a:pPr lvl="0"/>
            <a:r>
              <a:rPr b="1"/>
              <a:t>Oct 2023</a:t>
            </a:r>
            <a:r>
              <a:t>: Biden EO 14110 — 10²⁶ FLOP reporting, mandatory red-teaming, NIST AI Safety Institute</a:t>
            </a:r>
          </a:p>
          <a:p>
            <a:pPr lvl="0"/>
            <a:r>
              <a:rPr b="1"/>
              <a:t>Jan 2025</a:t>
            </a:r>
            <a:r>
              <a:t>: Trump </a:t>
            </a:r>
            <a:r>
              <a:rPr b="1"/>
              <a:t>rescinded</a:t>
            </a:r>
            <a:r>
              <a:t> EO 14110 (EO 14179 “Removing Barriers”)</a:t>
            </a:r>
          </a:p>
          <a:p>
            <a:pPr lvl="0"/>
            <a:r>
              <a:rPr b="1"/>
              <a:t>June 2025</a:t>
            </a:r>
            <a:r>
              <a:t>: AI Safety Institute → </a:t>
            </a:r>
            <a:r>
              <a:rPr b="1"/>
              <a:t>CAISI</a:t>
            </a:r>
            <a:r>
              <a:t> (Center for AI </a:t>
            </a:r>
            <a:r>
              <a:rPr i="1"/>
              <a:t>Standards &amp; Innovation</a:t>
            </a:r>
            <a:r>
              <a:t>) — mission shifted from pre-deployment safety to “standards”</a:t>
            </a:r>
          </a:p>
          <a:p>
            <a:pPr lvl="0"/>
            <a:r>
              <a:rPr b="1"/>
              <a:t>May 2025</a:t>
            </a:r>
            <a:r>
              <a:t>: BIS </a:t>
            </a:r>
            <a:r>
              <a:rPr b="1"/>
              <a:t>AI Diffusion Rule rescinded</a:t>
            </a:r>
            <a:r>
              <a:t> (model-weight + chip export controls)</a:t>
            </a:r>
          </a:p>
          <a:p>
            <a:pPr lvl="0"/>
            <a:r>
              <a:rPr b="1"/>
              <a:t>Dec 2025</a:t>
            </a:r>
            <a:r>
              <a:t>: FY2026 NDAA — DoD-specific AI requirements; DeepSeek/PRC model ban</a:t>
            </a:r>
          </a:p>
          <a:p>
            <a:pPr lvl="0"/>
            <a:r>
              <a:t>Congress </a:t>
            </a:r>
            <a:r>
              <a:rPr b="1"/>
              <a:t>dropped</a:t>
            </a:r>
            <a:r>
              <a:t> proposed moratorium on state AI laws</a:t>
            </a:r>
          </a:p>
          <a:p>
            <a:pPr marL="0" lvl="0" indent="0">
              <a:buNone/>
            </a:pPr>
            <a:r>
              <a:rPr b="1"/>
              <a:t>Federal pre-deployment AI regulation is effectively paused. States and sectoral regulators fill the gap.</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California SB 53: Disclosure, Not Prescription</a:t>
            </a:r>
          </a:p>
        </p:txBody>
      </p:sp>
      <p:sp>
        <p:nvSpPr>
          <p:cNvPr id="3" name="Content Placeholder 2"/>
          <p:cNvSpPr>
            <a:spLocks noGrp="1"/>
          </p:cNvSpPr>
          <p:nvPr>
            <p:ph idx="1"/>
          </p:nvPr>
        </p:nvSpPr>
        <p:spPr/>
        <p:txBody>
          <a:bodyPr>
            <a:normAutofit fontScale="92500"/>
          </a:bodyPr>
          <a:lstStyle/>
          <a:p>
            <a:pPr marL="0" lvl="0" indent="0">
              <a:buNone/>
            </a:pPr>
            <a:r>
              <a:rPr b="1"/>
              <a:t>Sept 2024</a:t>
            </a:r>
            <a:r>
              <a:t>: Newsom </a:t>
            </a:r>
            <a:r>
              <a:rPr b="1"/>
              <a:t>vetoed SB 1047</a:t>
            </a:r>
            <a:r>
              <a:t> — would have mandated safety plans + kill switches. Veto rationale: compute thresholds give “false sense of security.”</a:t>
            </a:r>
          </a:p>
          <a:p>
            <a:pPr marL="0" lvl="0" indent="0">
              <a:buNone/>
            </a:pPr>
            <a:r>
              <a:rPr b="1"/>
              <a:t>Sept 2025</a:t>
            </a:r>
            <a:r>
              <a:t>: Signed </a:t>
            </a:r>
            <a:r>
              <a:rPr b="1"/>
              <a:t>SB 53</a:t>
            </a:r>
            <a:r>
              <a:t>. Most provisions effective </a:t>
            </a:r>
            <a:r>
              <a:rPr b="1"/>
              <a:t>Jan 1, 2026</a:t>
            </a:r>
            <a:r>
              <a:t>.</a:t>
            </a:r>
          </a:p>
          <a:p>
            <a:pPr marL="0" lvl="0" indent="0">
              <a:buNone/>
            </a:pPr>
            <a:r>
              <a:t>Disclosure-only regime for frontier labs (&gt;10²⁶ FLOPs):</a:t>
            </a:r>
          </a:p>
          <a:p>
            <a:pPr lvl="0"/>
            <a:r>
              <a:t>Annual public </a:t>
            </a:r>
            <a:r>
              <a:rPr b="1"/>
              <a:t>safety framework</a:t>
            </a:r>
          </a:p>
          <a:p>
            <a:pPr lvl="0"/>
            <a:r>
              <a:t>Pre-deployment </a:t>
            </a:r>
            <a:r>
              <a:rPr b="1"/>
              <a:t>transparency reports</a:t>
            </a:r>
          </a:p>
          <a:p>
            <a:pPr lvl="0"/>
            <a:r>
              <a:rPr b="1"/>
              <a:t>Critical incident reporting</a:t>
            </a:r>
            <a:r>
              <a:t> to CalOES: </a:t>
            </a:r>
            <a:r>
              <a:rPr b="1"/>
              <a:t>15 days; 24h for imminent danger</a:t>
            </a:r>
          </a:p>
          <a:p>
            <a:pPr lvl="0"/>
            <a:r>
              <a:t>Whistleblower protections; civil penalties up to </a:t>
            </a:r>
            <a:r>
              <a:rPr b="1"/>
              <a:t>$1M / violation</a:t>
            </a:r>
          </a:p>
          <a:p>
            <a:pPr marL="0" lvl="0" indent="0">
              <a:buNone/>
            </a:pPr>
            <a:r>
              <a:t>~5–8 labs in scope. </a:t>
            </a:r>
            <a:r>
              <a:rPr b="1"/>
              <a:t>This is Category 2 — disclosure, not prescription.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4D3A-70CC-534E-F4D6-35D0004E75FA}"/>
              </a:ext>
            </a:extLst>
          </p:cNvPr>
          <p:cNvSpPr>
            <a:spLocks noGrp="1"/>
          </p:cNvSpPr>
          <p:nvPr>
            <p:ph type="title"/>
          </p:nvPr>
        </p:nvSpPr>
        <p:spPr/>
        <p:txBody>
          <a:bodyPr/>
          <a:lstStyle/>
          <a:p>
            <a:r>
              <a:rPr lang="en-US" dirty="0"/>
              <a:t>The Same Debates Return</a:t>
            </a:r>
          </a:p>
        </p:txBody>
      </p:sp>
      <p:sp>
        <p:nvSpPr>
          <p:cNvPr id="3" name="Content Placeholder 2"/>
          <p:cNvSpPr>
            <a:spLocks noGrp="1"/>
          </p:cNvSpPr>
          <p:nvPr>
            <p:ph idx="1"/>
          </p:nvPr>
        </p:nvSpPr>
        <p:spPr>
          <a:xfrm>
            <a:off x="628650" y="3966692"/>
            <a:ext cx="7886700" cy="666029"/>
          </a:xfrm>
        </p:spPr>
        <p:txBody>
          <a:bodyPr/>
          <a:lstStyle/>
          <a:p>
            <a:pPr marL="0" lvl="0" indent="0">
              <a:buNone/>
            </a:pPr>
            <a:r>
              <a:rPr b="1" dirty="0"/>
              <a:t>Same pathologies. Moving faster.</a:t>
            </a:r>
          </a:p>
        </p:txBody>
      </p:sp>
      <p:graphicFrame>
        <p:nvGraphicFramePr>
          <p:cNvPr id="4" name="Content Placeholder 5">
            <a:extLst>
              <a:ext uri="{FF2B5EF4-FFF2-40B4-BE49-F238E27FC236}">
                <a16:creationId xmlns:a16="http://schemas.microsoft.com/office/drawing/2014/main" id="{3A56F942-DAC1-C3A9-5272-2E9F9120786A}"/>
              </a:ext>
            </a:extLst>
          </p:cNvPr>
          <p:cNvGraphicFramePr>
            <a:graphicFrameLocks/>
          </p:cNvGraphicFramePr>
          <p:nvPr>
            <p:extLst>
              <p:ext uri="{D42A27DB-BD31-4B8C-83A1-F6EECF244321}">
                <p14:modId xmlns:p14="http://schemas.microsoft.com/office/powerpoint/2010/main" val="140051523"/>
              </p:ext>
            </p:extLst>
          </p:nvPr>
        </p:nvGraphicFramePr>
        <p:xfrm>
          <a:off x="457200" y="1474470"/>
          <a:ext cx="8229600" cy="21945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0">
                <a:tc>
                  <a:txBody>
                    <a:bodyPr/>
                    <a:lstStyle/>
                    <a:p>
                      <a:pPr marL="0" lvl="0" indent="0">
                        <a:buNone/>
                      </a:pPr>
                      <a:r>
                        <a:t>Debate</a:t>
                      </a:r>
                    </a:p>
                  </a:txBody>
                  <a:tcPr/>
                </a:tc>
                <a:tc>
                  <a:txBody>
                    <a:bodyPr/>
                    <a:lstStyle/>
                    <a:p>
                      <a:pPr marL="0" lvl="0" indent="0">
                        <a:buNone/>
                      </a:pPr>
                      <a:r>
                        <a:t>Cyber regulation</a:t>
                      </a:r>
                    </a:p>
                  </a:txBody>
                  <a:tcPr/>
                </a:tc>
                <a:tc>
                  <a:txBody>
                    <a:bodyPr/>
                    <a:lstStyle/>
                    <a:p>
                      <a:pPr marL="0" lvl="0" indent="0">
                        <a:buNone/>
                      </a:pPr>
                      <a:r>
                        <a:t>AI regulation</a:t>
                      </a:r>
                    </a:p>
                  </a:txBody>
                  <a:tcPr/>
                </a:tc>
                <a:extLst>
                  <a:ext uri="{0D108BD9-81ED-4DB2-BD59-A6C34878D82A}">
                    <a16:rowId xmlns:a16="http://schemas.microsoft.com/office/drawing/2014/main" val="10000"/>
                  </a:ext>
                </a:extLst>
              </a:tr>
              <a:tr h="0">
                <a:tc>
                  <a:txBody>
                    <a:bodyPr/>
                    <a:lstStyle/>
                    <a:p>
                      <a:pPr marL="0" lvl="0" indent="0">
                        <a:buNone/>
                      </a:pPr>
                      <a:r>
                        <a:t>Horizontal vs. sectoral</a:t>
                      </a:r>
                    </a:p>
                  </a:txBody>
                  <a:tcPr/>
                </a:tc>
                <a:tc>
                  <a:txBody>
                    <a:bodyPr/>
                    <a:lstStyle/>
                    <a:p>
                      <a:pPr marL="0" lvl="0" indent="0">
                        <a:buNone/>
                      </a:pPr>
                      <a:r>
                        <a:t>EU CRA vs. US FTC §5</a:t>
                      </a:r>
                    </a:p>
                  </a:txBody>
                  <a:tcPr/>
                </a:tc>
                <a:tc>
                  <a:txBody>
                    <a:bodyPr/>
                    <a:lstStyle/>
                    <a:p>
                      <a:pPr marL="0" lvl="0" indent="0">
                        <a:buNone/>
                      </a:pPr>
                      <a:r>
                        <a:t>EU AI Act vs. US state-by-state</a:t>
                      </a:r>
                    </a:p>
                  </a:txBody>
                  <a:tcPr/>
                </a:tc>
                <a:extLst>
                  <a:ext uri="{0D108BD9-81ED-4DB2-BD59-A6C34878D82A}">
                    <a16:rowId xmlns:a16="http://schemas.microsoft.com/office/drawing/2014/main" val="10001"/>
                  </a:ext>
                </a:extLst>
              </a:tr>
              <a:tr h="0">
                <a:tc>
                  <a:txBody>
                    <a:bodyPr/>
                    <a:lstStyle/>
                    <a:p>
                      <a:pPr marL="0" lvl="0" indent="0">
                        <a:buNone/>
                      </a:pPr>
                      <a:r>
                        <a:t>Prescription vs. disclosure</a:t>
                      </a:r>
                    </a:p>
                  </a:txBody>
                  <a:tcPr/>
                </a:tc>
                <a:tc>
                  <a:txBody>
                    <a:bodyPr/>
                    <a:lstStyle/>
                    <a:p>
                      <a:pPr marL="0" lvl="0" indent="0">
                        <a:buNone/>
                      </a:pPr>
                      <a:r>
                        <a:t>GLBA vs. SEC 8-K</a:t>
                      </a:r>
                    </a:p>
                  </a:txBody>
                  <a:tcPr/>
                </a:tc>
                <a:tc>
                  <a:txBody>
                    <a:bodyPr/>
                    <a:lstStyle/>
                    <a:p>
                      <a:pPr marL="0" lvl="0" indent="0">
                        <a:buNone/>
                      </a:pPr>
                      <a:r>
                        <a:t>EU Art. 55 vs. CA SB 53</a:t>
                      </a:r>
                    </a:p>
                  </a:txBody>
                  <a:tcPr/>
                </a:tc>
                <a:extLst>
                  <a:ext uri="{0D108BD9-81ED-4DB2-BD59-A6C34878D82A}">
                    <a16:rowId xmlns:a16="http://schemas.microsoft.com/office/drawing/2014/main" val="10002"/>
                  </a:ext>
                </a:extLst>
              </a:tr>
              <a:tr h="0">
                <a:tc>
                  <a:txBody>
                    <a:bodyPr/>
                    <a:lstStyle/>
                    <a:p>
                      <a:pPr marL="0" lvl="0" indent="0">
                        <a:buNone/>
                      </a:pPr>
                      <a:r>
                        <a:t>Measurement problem</a:t>
                      </a:r>
                    </a:p>
                  </a:txBody>
                  <a:tcPr/>
                </a:tc>
                <a:tc>
                  <a:txBody>
                    <a:bodyPr/>
                    <a:lstStyle/>
                    <a:p>
                      <a:pPr marL="0" lvl="0" indent="0">
                        <a:buNone/>
                      </a:pPr>
                      <a:r>
                        <a:t>Can’t measure security</a:t>
                      </a:r>
                    </a:p>
                  </a:txBody>
                  <a:tcPr/>
                </a:tc>
                <a:tc>
                  <a:txBody>
                    <a:bodyPr/>
                    <a:lstStyle/>
                    <a:p>
                      <a:pPr marL="0" lvl="0" indent="0">
                        <a:buNone/>
                      </a:pPr>
                      <a:r>
                        <a:t>Can’t measure safety; FLOPs are a proxy</a:t>
                      </a:r>
                    </a:p>
                  </a:txBody>
                  <a:tcPr/>
                </a:tc>
                <a:extLst>
                  <a:ext uri="{0D108BD9-81ED-4DB2-BD59-A6C34878D82A}">
                    <a16:rowId xmlns:a16="http://schemas.microsoft.com/office/drawing/2014/main" val="10003"/>
                  </a:ext>
                </a:extLst>
              </a:tr>
              <a:tr h="0">
                <a:tc>
                  <a:txBody>
                    <a:bodyPr/>
                    <a:lstStyle/>
                    <a:p>
                      <a:pPr marL="0" lvl="0" indent="0">
                        <a:buNone/>
                      </a:pPr>
                      <a:r>
                        <a:t>Compliance theater</a:t>
                      </a:r>
                    </a:p>
                  </a:txBody>
                  <a:tcPr/>
                </a:tc>
                <a:tc>
                  <a:txBody>
                    <a:bodyPr/>
                    <a:lstStyle/>
                    <a:p>
                      <a:pPr marL="0" lvl="0" indent="0">
                        <a:buNone/>
                      </a:pPr>
                      <a:r>
                        <a:t>SOC 2 / PCI-DSS</a:t>
                      </a:r>
                    </a:p>
                  </a:txBody>
                  <a:tcPr/>
                </a:tc>
                <a:tc>
                  <a:txBody>
                    <a:bodyPr/>
                    <a:lstStyle/>
                    <a:p>
                      <a:pPr marL="0" lvl="0" indent="0">
                        <a:buNone/>
                      </a:pPr>
                      <a:r>
                        <a:t>GPAI Code self-declaration</a:t>
                      </a:r>
                    </a:p>
                  </a:txBody>
                  <a:tcPr/>
                </a:tc>
                <a:extLst>
                  <a:ext uri="{0D108BD9-81ED-4DB2-BD59-A6C34878D82A}">
                    <a16:rowId xmlns:a16="http://schemas.microsoft.com/office/drawing/2014/main" val="10004"/>
                  </a:ext>
                </a:extLst>
              </a:tr>
              <a:tr h="0">
                <a:tc>
                  <a:txBody>
                    <a:bodyPr/>
                    <a:lstStyle/>
                    <a:p>
                      <a:pPr marL="0" lvl="0" indent="0">
                        <a:buNone/>
                      </a:pPr>
                      <a:r>
                        <a:t>Institutional learning</a:t>
                      </a:r>
                    </a:p>
                  </a:txBody>
                  <a:tcPr/>
                </a:tc>
                <a:tc>
                  <a:txBody>
                    <a:bodyPr/>
                    <a:lstStyle/>
                    <a:p>
                      <a:pPr marL="0" lvl="0" indent="0">
                        <a:buNone/>
                      </a:pPr>
                      <a:r>
                        <a:rPr dirty="0"/>
                        <a:t>CSRB → dormant Jan 2025</a:t>
                      </a:r>
                    </a:p>
                  </a:txBody>
                  <a:tcPr/>
                </a:tc>
                <a:tc>
                  <a:txBody>
                    <a:bodyPr/>
                    <a:lstStyle/>
                    <a:p>
                      <a:pPr marL="0" lvl="0" indent="0">
                        <a:buNone/>
                      </a:pPr>
                      <a:r>
                        <a:rPr b="1" dirty="0"/>
                        <a:t>DHS AI Safety Board → dormant Jan 2025</a:t>
                      </a: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85F5-149A-E9C1-8506-186005B7ECB8}"/>
              </a:ext>
            </a:extLst>
          </p:cNvPr>
          <p:cNvSpPr>
            <a:spLocks noGrp="1"/>
          </p:cNvSpPr>
          <p:nvPr>
            <p:ph type="title"/>
          </p:nvPr>
        </p:nvSpPr>
        <p:spPr/>
        <p:txBody>
          <a:bodyPr/>
          <a:lstStyle/>
          <a:p>
            <a:r>
              <a:rPr lang="en-US" dirty="0"/>
              <a:t>AI + Cyber: The Immediate Stakes</a:t>
            </a:r>
          </a:p>
        </p:txBody>
      </p:sp>
      <p:sp>
        <p:nvSpPr>
          <p:cNvPr id="3" name="Content Placeholder 2"/>
          <p:cNvSpPr>
            <a:spLocks noGrp="1"/>
          </p:cNvSpPr>
          <p:nvPr>
            <p:ph idx="1"/>
          </p:nvPr>
        </p:nvSpPr>
        <p:spPr>
          <a:xfrm>
            <a:off x="628650" y="3940934"/>
            <a:ext cx="7886700" cy="691787"/>
          </a:xfrm>
        </p:spPr>
        <p:txBody>
          <a:bodyPr>
            <a:normAutofit fontScale="92500" lnSpcReduction="10000"/>
          </a:bodyPr>
          <a:lstStyle/>
          <a:p>
            <a:pPr marL="0" indent="0">
              <a:buNone/>
            </a:pPr>
            <a:r>
              <a:rPr lang="en-US" b="1" dirty="0"/>
              <a:t>Who regulates AI systems that </a:t>
            </a:r>
            <a:r>
              <a:rPr lang="en-US" b="1" i="1" dirty="0"/>
              <a:t>are themselves</a:t>
            </a:r>
            <a:r>
              <a:rPr lang="en-US" b="1" dirty="0"/>
              <a:t> offensive cyber tools?</a:t>
            </a:r>
          </a:p>
          <a:p>
            <a:pPr marL="0" lvl="0" indent="0">
              <a:buNone/>
            </a:pPr>
            <a:r>
              <a:rPr b="1" dirty="0"/>
              <a:t>Dual-use foundation models: no jurisdiction owns this.</a:t>
            </a:r>
          </a:p>
        </p:txBody>
      </p:sp>
      <p:graphicFrame>
        <p:nvGraphicFramePr>
          <p:cNvPr id="4" name="Content Placeholder 5">
            <a:extLst>
              <a:ext uri="{FF2B5EF4-FFF2-40B4-BE49-F238E27FC236}">
                <a16:creationId xmlns:a16="http://schemas.microsoft.com/office/drawing/2014/main" id="{847FD2F1-25BD-CC18-25E5-F41B13A87D14}"/>
              </a:ext>
            </a:extLst>
          </p:cNvPr>
          <p:cNvGraphicFramePr>
            <a:graphicFrameLocks/>
          </p:cNvGraphicFramePr>
          <p:nvPr>
            <p:extLst>
              <p:ext uri="{D42A27DB-BD31-4B8C-83A1-F6EECF244321}">
                <p14:modId xmlns:p14="http://schemas.microsoft.com/office/powerpoint/2010/main" val="2028835684"/>
              </p:ext>
            </p:extLst>
          </p:nvPr>
        </p:nvGraphicFramePr>
        <p:xfrm>
          <a:off x="2019300" y="1450045"/>
          <a:ext cx="5105400" cy="2308860"/>
        </p:xfrm>
        <a:graphic>
          <a:graphicData uri="http://schemas.openxmlformats.org/drawingml/2006/table">
            <a:tbl>
              <a:tblPr firstRow="1" bandRow="1">
                <a:tableStyleId>{5C22544A-7EE6-4342-B048-85BDC9FD1C3A}</a:tableStyleId>
              </a:tblPr>
              <a:tblGrid>
                <a:gridCol w="2552700">
                  <a:extLst>
                    <a:ext uri="{9D8B030D-6E8A-4147-A177-3AD203B41FA5}">
                      <a16:colId xmlns:a16="http://schemas.microsoft.com/office/drawing/2014/main" val="20000"/>
                    </a:ext>
                  </a:extLst>
                </a:gridCol>
                <a:gridCol w="2552700">
                  <a:extLst>
                    <a:ext uri="{9D8B030D-6E8A-4147-A177-3AD203B41FA5}">
                      <a16:colId xmlns:a16="http://schemas.microsoft.com/office/drawing/2014/main" val="20001"/>
                    </a:ext>
                  </a:extLst>
                </a:gridCol>
              </a:tblGrid>
              <a:tr h="0">
                <a:tc>
                  <a:txBody>
                    <a:bodyPr/>
                    <a:lstStyle/>
                    <a:p>
                      <a:pPr marL="0" lvl="0" indent="0">
                        <a:buNone/>
                      </a:pPr>
                      <a:r>
                        <a:t>Regime</a:t>
                      </a:r>
                    </a:p>
                  </a:txBody>
                  <a:tcPr/>
                </a:tc>
                <a:tc>
                  <a:txBody>
                    <a:bodyPr/>
                    <a:lstStyle/>
                    <a:p>
                      <a:pPr marL="0" lvl="0" indent="0">
                        <a:buNone/>
                      </a:pPr>
                      <a:r>
                        <a:t>Reaches AI-as-cyber-weapon?</a:t>
                      </a:r>
                    </a:p>
                  </a:txBody>
                  <a:tcPr/>
                </a:tc>
                <a:extLst>
                  <a:ext uri="{0D108BD9-81ED-4DB2-BD59-A6C34878D82A}">
                    <a16:rowId xmlns:a16="http://schemas.microsoft.com/office/drawing/2014/main" val="10000"/>
                  </a:ext>
                </a:extLst>
              </a:tr>
              <a:tr h="0">
                <a:tc>
                  <a:txBody>
                    <a:bodyPr/>
                    <a:lstStyle/>
                    <a:p>
                      <a:pPr marL="0" lvl="0" indent="0">
                        <a:buNone/>
                      </a:pPr>
                      <a:r>
                        <a:t>EU AI Act, Art. 55</a:t>
                      </a:r>
                    </a:p>
                  </a:txBody>
                  <a:tcPr/>
                </a:tc>
                <a:tc>
                  <a:txBody>
                    <a:bodyPr/>
                    <a:lstStyle/>
                    <a:p>
                      <a:pPr marL="0" lvl="0" indent="0">
                        <a:buNone/>
                      </a:pPr>
                      <a:r>
                        <a:rPr b="1"/>
                        <a:t>Yes</a:t>
                      </a:r>
                      <a:r>
                        <a:t> — systemic-risk GPAI must do adversarial testing</a:t>
                      </a:r>
                    </a:p>
                  </a:txBody>
                  <a:tcPr/>
                </a:tc>
                <a:extLst>
                  <a:ext uri="{0D108BD9-81ED-4DB2-BD59-A6C34878D82A}">
                    <a16:rowId xmlns:a16="http://schemas.microsoft.com/office/drawing/2014/main" val="10001"/>
                  </a:ext>
                </a:extLst>
              </a:tr>
              <a:tr h="0">
                <a:tc>
                  <a:txBody>
                    <a:bodyPr/>
                    <a:lstStyle/>
                    <a:p>
                      <a:pPr marL="0" lvl="0" indent="0">
                        <a:buNone/>
                      </a:pPr>
                      <a:r>
                        <a:rPr dirty="0"/>
                        <a:t>US federal</a:t>
                      </a:r>
                    </a:p>
                  </a:txBody>
                  <a:tcPr/>
                </a:tc>
                <a:tc>
                  <a:txBody>
                    <a:bodyPr/>
                    <a:lstStyle/>
                    <a:p>
                      <a:pPr marL="0" lvl="0" indent="0">
                        <a:buNone/>
                      </a:pPr>
                      <a:r>
                        <a:t>No, except chip export controls + DoD</a:t>
                      </a:r>
                    </a:p>
                  </a:txBody>
                  <a:tcPr/>
                </a:tc>
                <a:extLst>
                  <a:ext uri="{0D108BD9-81ED-4DB2-BD59-A6C34878D82A}">
                    <a16:rowId xmlns:a16="http://schemas.microsoft.com/office/drawing/2014/main" val="10002"/>
                  </a:ext>
                </a:extLst>
              </a:tr>
              <a:tr h="0">
                <a:tc>
                  <a:txBody>
                    <a:bodyPr/>
                    <a:lstStyle/>
                    <a:p>
                      <a:pPr marL="0" lvl="0" indent="0">
                        <a:buNone/>
                      </a:pPr>
                      <a:r>
                        <a:t>CA SB 53</a:t>
                      </a:r>
                    </a:p>
                  </a:txBody>
                  <a:tcPr/>
                </a:tc>
                <a:tc>
                  <a:txBody>
                    <a:bodyPr/>
                    <a:lstStyle/>
                    <a:p>
                      <a:pPr marL="0" lvl="0" indent="0">
                        <a:buNone/>
                      </a:pPr>
                      <a:r>
                        <a:t>Indirectly, via “critical safety incident” reporting</a:t>
                      </a:r>
                    </a:p>
                  </a:txBody>
                  <a:tcPr/>
                </a:tc>
                <a:extLst>
                  <a:ext uri="{0D108BD9-81ED-4DB2-BD59-A6C34878D82A}">
                    <a16:rowId xmlns:a16="http://schemas.microsoft.com/office/drawing/2014/main" val="10003"/>
                  </a:ext>
                </a:extLst>
              </a:tr>
              <a:tr h="0">
                <a:tc>
                  <a:txBody>
                    <a:bodyPr/>
                    <a:lstStyle/>
                    <a:p>
                      <a:pPr marL="0" lvl="0" indent="0">
                        <a:buNone/>
                      </a:pPr>
                      <a:r>
                        <a:t>Product liability (CrowdStrike-style)</a:t>
                      </a:r>
                    </a:p>
                  </a:txBody>
                  <a:tcPr/>
                </a:tc>
                <a:tc>
                  <a:txBody>
                    <a:bodyPr/>
                    <a:lstStyle/>
                    <a:p>
                      <a:pPr marL="0" lvl="0" indent="0">
                        <a:buNone/>
                      </a:pPr>
                      <a:r>
                        <a:rPr dirty="0"/>
                        <a:t>No</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D5DEC4-9620-104B-BE09-9FACBCD7BB53}" vid="{9604CF4B-C734-584F-A06E-FF624A359E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4002</TotalTime>
  <Words>19405</Words>
  <Application>Microsoft Macintosh PowerPoint</Application>
  <PresentationFormat>On-screen Show (16:9)</PresentationFormat>
  <Paragraphs>1310</Paragraphs>
  <Slides>95</Slides>
  <Notes>88</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95</vt:i4>
      </vt:variant>
    </vt:vector>
  </HeadingPairs>
  <TitlesOfParts>
    <vt:vector size="99" baseType="lpstr">
      <vt:lpstr>Arial</vt:lpstr>
      <vt:lpstr>Calibri</vt:lpstr>
      <vt:lpstr>Calibri Light</vt:lpstr>
      <vt:lpstr>Theme1</vt:lpstr>
      <vt:lpstr>  Secure Software Engineering and Management   . </vt:lpstr>
      <vt:lpstr>Misaligned Incentives</vt:lpstr>
      <vt:lpstr>The Big Question Today</vt:lpstr>
      <vt:lpstr>Outline</vt:lpstr>
      <vt:lpstr>Part 1: Case Study</vt:lpstr>
      <vt:lpstr>PowerPoint Presentation</vt:lpstr>
      <vt:lpstr>Equifax 2017: A “Compliant” Company</vt:lpstr>
      <vt:lpstr>Timeline of the Breach</vt:lpstr>
      <vt:lpstr>The Breach</vt:lpstr>
      <vt:lpstr>The Breach</vt:lpstr>
      <vt:lpstr>The Fallout: $1.4B by 2019</vt:lpstr>
      <vt:lpstr>Remedy Foundation: FTC v. Wyndham (2015)</vt:lpstr>
      <vt:lpstr>The Ruling</vt:lpstr>
      <vt:lpstr>Why Wyndham Matters</vt:lpstr>
      <vt:lpstr>PowerPoint Presentation</vt:lpstr>
      <vt:lpstr>FTC as Cyber Enforcer: A Pattern</vt:lpstr>
      <vt:lpstr>Two Pillars of FTC Cyber Authority</vt:lpstr>
      <vt:lpstr>GLBA Safeguards Revision: Rules Strengthened</vt:lpstr>
      <vt:lpstr>Part 2: Compliance ≠ Security — The Debate</vt:lpstr>
      <vt:lpstr>Stepping Back</vt:lpstr>
      <vt:lpstr>Equifax Is Not an Anomaly</vt:lpstr>
      <vt:lpstr>Equifax Is Not an Anomaly</vt:lpstr>
      <vt:lpstr>Compliance Can Substitute for Security</vt:lpstr>
      <vt:lpstr>Compliance Can Substitute for Security</vt:lpstr>
      <vt:lpstr>The Compliance Theater</vt:lpstr>
      <vt:lpstr>1: The Checkbox Illusion</vt:lpstr>
      <vt:lpstr>2: Perverse Incentives</vt:lpstr>
      <vt:lpstr>2: Perverse Incentives</vt:lpstr>
      <vt:lpstr>3: The Compliance Industrial Complex</vt:lpstr>
      <vt:lpstr>Aside: What Is FedRAMP?</vt:lpstr>
      <vt:lpstr>4: Regulatory Accumulation</vt:lpstr>
      <vt:lpstr>Kelly’s Proposed Alternative: A Hybrid Model</vt:lpstr>
      <vt:lpstr>But Is Compliance All Theater?</vt:lpstr>
      <vt:lpstr>Pro-Regulation Evidence: FTC Teeth</vt:lpstr>
      <vt:lpstr>Pro-Regulation Evidence:  GDPR Did Improve Security</vt:lpstr>
      <vt:lpstr>Pro-Regulation Evidence:  GLBA Rewritten</vt:lpstr>
      <vt:lpstr>Pro-Regulation Evidence:  Enlightened Capture</vt:lpstr>
      <vt:lpstr>The Measurement Problem, Resurfaced</vt:lpstr>
      <vt:lpstr>Part 3: The US Regulatory Toolkit</vt:lpstr>
      <vt:lpstr>The US Regulatory Landscape</vt:lpstr>
      <vt:lpstr>Three Categories of Approach, Post-Equifax</vt:lpstr>
      <vt:lpstr>Category 1: Prescription</vt:lpstr>
      <vt:lpstr>LabMD v. FTC (11th Cir., 2018)</vt:lpstr>
      <vt:lpstr>FTC v. D-Link (N.D. Cal., 2017)</vt:lpstr>
      <vt:lpstr>Category 2: Disclosure</vt:lpstr>
      <vt:lpstr>SEC Cyber Rules (2023)</vt:lpstr>
      <vt:lpstr>SEC v. SolarWinds / Brown — The Disclosure Limit</vt:lpstr>
      <vt:lpstr>SEC v. SolarWinds / Brown — The Disclosure Limit</vt:lpstr>
      <vt:lpstr>CIRCIA (2022)</vt:lpstr>
      <vt:lpstr>CIRCIA: Will It Generate the Right Data?</vt:lpstr>
      <vt:lpstr>Category 3: Institutional Learning</vt:lpstr>
      <vt:lpstr>Case Law: What Have We Learned?</vt:lpstr>
      <vt:lpstr>How Would Reforms Have Affected the Breach?</vt:lpstr>
      <vt:lpstr>Part 4: The EU Approach — Horizontal Regulation</vt:lpstr>
      <vt:lpstr>The Cyber Resilience Act (Regulation 2024/2847)</vt:lpstr>
      <vt:lpstr>CRA Key Requirements</vt:lpstr>
      <vt:lpstr>US vs. EU: Different Philosophies</vt:lpstr>
      <vt:lpstr>GDPR as an Inspirational Test Case</vt:lpstr>
      <vt:lpstr>GDPR: The Good</vt:lpstr>
      <vt:lpstr>GDPR: Unintended Consequences for Security</vt:lpstr>
      <vt:lpstr>GDPR: Unintended Consequences for Security</vt:lpstr>
      <vt:lpstr>GDPR: Threat Intelligence Chilled</vt:lpstr>
      <vt:lpstr>GDPR: Cookie Consent Theater</vt:lpstr>
      <vt:lpstr>Post-GDPR: Compliance  Costs and Competition</vt:lpstr>
      <vt:lpstr>Lesson for CRA</vt:lpstr>
      <vt:lpstr>Back to CRA: What It Doesn’t Do Well</vt:lpstr>
      <vt:lpstr>CRA: The Open Source Controversy</vt:lpstr>
      <vt:lpstr>The Cybersecurity Act 2 (CSA2)</vt:lpstr>
      <vt:lpstr>CSA2: Cyber Regulation or Industrial Policy?</vt:lpstr>
      <vt:lpstr>Will Industry Pushback Weaken CRA/CSA2?</vt:lpstr>
      <vt:lpstr>Regulation: US vs. EU Divergence</vt:lpstr>
      <vt:lpstr>Thaw’s 2014 Idea: Blended Regulation</vt:lpstr>
      <vt:lpstr>Twelve Years On: Thaw Partly Vindicated</vt:lpstr>
      <vt:lpstr>Twelve Years On: Partly Overrun</vt:lpstr>
      <vt:lpstr>Part 5: Incident Reporting and the Cyber NTSB</vt:lpstr>
      <vt:lpstr>Do Breach Notification Laws Actually Help?</vt:lpstr>
      <vt:lpstr>Reporting &amp; Investigation: Public Health Analogy</vt:lpstr>
      <vt:lpstr>The Cyber Safety Review Board (CSRB)</vt:lpstr>
      <vt:lpstr>CSRB: Dormant Since January 2025</vt:lpstr>
      <vt:lpstr>CSRB: Dormant Since January 2025</vt:lpstr>
      <vt:lpstr>CSRB: Structural Weaknesses</vt:lpstr>
      <vt:lpstr>What Would a  Real Cyber NTSB Need?</vt:lpstr>
      <vt:lpstr>What Would a Real Cyber NTSB Need?</vt:lpstr>
      <vt:lpstr>Beyond the CSRB: What Else?</vt:lpstr>
      <vt:lpstr>Closing the Loop</vt:lpstr>
      <vt:lpstr>A Third Mechanism</vt:lpstr>
      <vt:lpstr>References</vt:lpstr>
      <vt:lpstr>Appendix: AI Regulation — Additional Detail</vt:lpstr>
      <vt:lpstr>A New Frontier (Same Debates)</vt:lpstr>
      <vt:lpstr>EU AI Act (Regulation 2024/1689)</vt:lpstr>
      <vt:lpstr>AI Act: Cyber-Relevant Provisions</vt:lpstr>
      <vt:lpstr>US: Regulatory Whiplash</vt:lpstr>
      <vt:lpstr>California SB 53: Disclosure, Not Prescription</vt:lpstr>
      <vt:lpstr>The Same Debates Return</vt:lpstr>
      <vt:lpstr>AI + Cyber: The Immediate Stakes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otalTime>2</TotalTime>
  <Words>49</Words>
  <Application>Microsoft Macintosh PowerPoint</Application>
  <PresentationFormat>On-screen Show (16:9)</PresentationFormat>
  <Paragraphs>15</Paragraphs>
  <Slides>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Presentation Title</vt:lpstr>
      <vt:lpstr>Slide Title</vt:lpstr>
      <vt:lpstr>Section header</vt:lpstr>
      <vt:lpstr>Slide Title for Two-Content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Regulation and Compliance</dc:title>
  <dc:creator>Michael Hicks</dc:creator>
  <cp:keywords/>
  <cp:lastModifiedBy>Hicks, Michael W</cp:lastModifiedBy>
  <cp:revision>76</cp:revision>
  <dcterms:created xsi:type="dcterms:W3CDTF">2026-04-18T23:09:02Z</dcterms:created>
  <dcterms:modified xsi:type="dcterms:W3CDTF">2026-04-21T18:00:45Z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Spring 2026</vt:lpwstr>
  </property>
  <property fmtid="{D5CDD505-2E9C-101B-9397-08002B2CF9AE}" pid="3" name="slide-level">
    <vt:lpwstr>2</vt:lpwstr>
  </property>
  <property fmtid="{D5CDD505-2E9C-101B-9397-08002B2CF9AE}" pid="4" name="subtitle">
    <vt:lpwstr>CIS 7000: Secure Software Engineering and Management</vt:lpwstr>
  </property>
</Properties>
</file>