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3"/>
  </p:notesMasterIdLst>
  <p:sldIdLst>
    <p:sldId id="368" r:id="rId2"/>
    <p:sldId id="257" r:id="rId3"/>
    <p:sldId id="289" r:id="rId4"/>
    <p:sldId id="398" r:id="rId5"/>
    <p:sldId id="399" r:id="rId6"/>
    <p:sldId id="258" r:id="rId7"/>
    <p:sldId id="259" r:id="rId8"/>
    <p:sldId id="260" r:id="rId9"/>
    <p:sldId id="261" r:id="rId10"/>
    <p:sldId id="262" r:id="rId11"/>
    <p:sldId id="325" r:id="rId12"/>
    <p:sldId id="263" r:id="rId13"/>
    <p:sldId id="265" r:id="rId14"/>
    <p:sldId id="267" r:id="rId15"/>
    <p:sldId id="269" r:id="rId16"/>
    <p:sldId id="271" r:id="rId17"/>
    <p:sldId id="272" r:id="rId18"/>
    <p:sldId id="457" r:id="rId19"/>
    <p:sldId id="273" r:id="rId20"/>
    <p:sldId id="455" r:id="rId21"/>
    <p:sldId id="326" r:id="rId22"/>
    <p:sldId id="274" r:id="rId23"/>
    <p:sldId id="275" r:id="rId24"/>
    <p:sldId id="276" r:id="rId25"/>
    <p:sldId id="277" r:id="rId26"/>
    <p:sldId id="327" r:id="rId27"/>
    <p:sldId id="278" r:id="rId28"/>
    <p:sldId id="280" r:id="rId29"/>
    <p:sldId id="281" r:id="rId30"/>
    <p:sldId id="329" r:id="rId31"/>
    <p:sldId id="328" r:id="rId32"/>
    <p:sldId id="283" r:id="rId33"/>
    <p:sldId id="284" r:id="rId34"/>
    <p:sldId id="285" r:id="rId35"/>
    <p:sldId id="383" r:id="rId36"/>
    <p:sldId id="394" r:id="rId37"/>
    <p:sldId id="384" r:id="rId38"/>
    <p:sldId id="395" r:id="rId39"/>
    <p:sldId id="392" r:id="rId40"/>
    <p:sldId id="385" r:id="rId41"/>
    <p:sldId id="286" r:id="rId42"/>
    <p:sldId id="287" r:id="rId43"/>
    <p:sldId id="449" r:id="rId44"/>
    <p:sldId id="290" r:id="rId45"/>
    <p:sldId id="432" r:id="rId46"/>
    <p:sldId id="431" r:id="rId47"/>
    <p:sldId id="434" r:id="rId48"/>
    <p:sldId id="436" r:id="rId49"/>
    <p:sldId id="437" r:id="rId50"/>
    <p:sldId id="438" r:id="rId51"/>
    <p:sldId id="400" r:id="rId52"/>
    <p:sldId id="430" r:id="rId53"/>
    <p:sldId id="439" r:id="rId54"/>
    <p:sldId id="441" r:id="rId55"/>
    <p:sldId id="443" r:id="rId56"/>
    <p:sldId id="444" r:id="rId57"/>
    <p:sldId id="446" r:id="rId58"/>
    <p:sldId id="447" r:id="rId59"/>
    <p:sldId id="401" r:id="rId60"/>
    <p:sldId id="266" r:id="rId61"/>
    <p:sldId id="288" r:id="rId62"/>
    <p:sldId id="393" r:id="rId63"/>
    <p:sldId id="396" r:id="rId64"/>
    <p:sldId id="448" r:id="rId65"/>
    <p:sldId id="450" r:id="rId66"/>
    <p:sldId id="408" r:id="rId67"/>
    <p:sldId id="409" r:id="rId68"/>
    <p:sldId id="410" r:id="rId69"/>
    <p:sldId id="411" r:id="rId70"/>
    <p:sldId id="451" r:id="rId71"/>
    <p:sldId id="414" r:id="rId72"/>
    <p:sldId id="415" r:id="rId73"/>
    <p:sldId id="416" r:id="rId74"/>
    <p:sldId id="417" r:id="rId75"/>
    <p:sldId id="418" r:id="rId76"/>
    <p:sldId id="419" r:id="rId77"/>
    <p:sldId id="421" r:id="rId78"/>
    <p:sldId id="427" r:id="rId79"/>
    <p:sldId id="426" r:id="rId80"/>
    <p:sldId id="428" r:id="rId81"/>
    <p:sldId id="429" r:id="rId8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D88334-CD80-E1E3-40FC-F5EC97A74607}" name="Hicks, Michael W" initials="HMW" userId="S::mwh@upenn.edu::cbc2134c-8513-447a-b6d1-2918a4aec5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63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64" autoAdjust="0"/>
    <p:restoredTop sz="65034" autoAdjust="0"/>
  </p:normalViewPr>
  <p:slideViewPr>
    <p:cSldViewPr snapToGrid="0" snapToObjects="1">
      <p:cViewPr varScale="1">
        <p:scale>
          <a:sx n="108" d="100"/>
          <a:sy n="108" d="100"/>
        </p:scale>
        <p:origin x="1192"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10"/>
            <c:spPr>
              <a:solidFill>
                <a:schemeClr val="accent6"/>
              </a:solidFill>
              <a:ln w="9525">
                <a:solidFill>
                  <a:schemeClr val="accent6"/>
                </a:solidFill>
              </a:ln>
              <a:effectLst/>
            </c:spPr>
          </c:marker>
          <c:dLbls>
            <c:dLbl>
              <c:idx val="0"/>
              <c:layout>
                <c:manualLayout>
                  <c:x val="-0.11918734196870422"/>
                  <c:y val="4.087314085739268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04-410A-9592-7767F86CB1C4}"/>
                </c:ext>
              </c:extLst>
            </c:dLbl>
            <c:dLbl>
              <c:idx val="1"/>
              <c:layout>
                <c:manualLayout>
                  <c:x val="-8.3069965614551378E-2"/>
                  <c:y val="-3.869047619047619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04-410A-9592-7767F86CB1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Sheet5!$B$6:$B$7</c:f>
              <c:numCache>
                <c:formatCode>_("$"* #,##0_);_("$"* \(#,##0\);_("$"* "-"??_);_(@_)</c:formatCode>
                <c:ptCount val="2"/>
                <c:pt idx="0">
                  <c:v>500</c:v>
                </c:pt>
                <c:pt idx="1">
                  <c:v>900</c:v>
                </c:pt>
              </c:numCache>
            </c:numRef>
          </c:xVal>
          <c:yVal>
            <c:numRef>
              <c:f>Sheet5!$A$6:$A$7</c:f>
              <c:numCache>
                <c:formatCode>General</c:formatCode>
                <c:ptCount val="2"/>
                <c:pt idx="0">
                  <c:v>0.25</c:v>
                </c:pt>
                <c:pt idx="1">
                  <c:v>0.75</c:v>
                </c:pt>
              </c:numCache>
            </c:numRef>
          </c:yVal>
          <c:smooth val="0"/>
          <c:extLst>
            <c:ext xmlns:c16="http://schemas.microsoft.com/office/drawing/2014/chart" uri="{C3380CC4-5D6E-409C-BE32-E72D297353CC}">
              <c16:uniqueId val="{00000000-0D04-410A-9592-7767F86CB1C4}"/>
            </c:ext>
          </c:extLst>
        </c:ser>
        <c:dLbls>
          <c:showLegendKey val="0"/>
          <c:showVal val="0"/>
          <c:showCatName val="0"/>
          <c:showSerName val="0"/>
          <c:showPercent val="0"/>
          <c:showBubbleSize val="0"/>
        </c:dLbls>
        <c:axId val="142017215"/>
        <c:axId val="142011455"/>
      </c:scatterChart>
      <c:valAx>
        <c:axId val="142017215"/>
        <c:scaling>
          <c:orientation val="minMax"/>
        </c:scaling>
        <c:delete val="0"/>
        <c:axPos val="b"/>
        <c:numFmt formatCode="_(&quot;$&quot;* #,##0_);_(&quot;$&quot;* \(#,##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1455"/>
        <c:crosses val="autoZero"/>
        <c:crossBetween val="midCat"/>
      </c:valAx>
      <c:valAx>
        <c:axId val="14201145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7215"/>
        <c:crosses val="autoZero"/>
        <c:crossBetween val="midCat"/>
        <c:majorUnit val="0.25"/>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10"/>
            <c:spPr>
              <a:solidFill>
                <a:schemeClr val="accent2"/>
              </a:solidFill>
              <a:ln w="9525">
                <a:solidFill>
                  <a:schemeClr val="accent2"/>
                </a:solidFill>
              </a:ln>
              <a:effectLst/>
            </c:spPr>
          </c:marker>
          <c:dLbls>
            <c:dLbl>
              <c:idx val="0"/>
              <c:layout>
                <c:manualLayout>
                  <c:x val="-0.11557563720170458"/>
                  <c:y val="3.869047619047619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E3-43B0-A20E-597C10CB13CA}"/>
                </c:ext>
              </c:extLst>
            </c:dLbl>
            <c:dLbl>
              <c:idx val="1"/>
              <c:layout>
                <c:manualLayout>
                  <c:x val="-8.3069989238725245E-2"/>
                  <c:y val="-3.869047619047619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E3-43B0-A20E-597C10CB13C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Sheet5!$B$9:$B$10</c:f>
              <c:numCache>
                <c:formatCode>_("$"* #,##0_);_("$"* \(#,##0\);_("$"* "-"??_);_(@_)</c:formatCode>
                <c:ptCount val="2"/>
                <c:pt idx="0">
                  <c:v>700</c:v>
                </c:pt>
                <c:pt idx="1">
                  <c:v>900</c:v>
                </c:pt>
              </c:numCache>
            </c:numRef>
          </c:xVal>
          <c:yVal>
            <c:numRef>
              <c:f>Sheet5!$A$9:$A$10</c:f>
              <c:numCache>
                <c:formatCode>General</c:formatCode>
                <c:ptCount val="2"/>
                <c:pt idx="0">
                  <c:v>0.5</c:v>
                </c:pt>
                <c:pt idx="1">
                  <c:v>0.5</c:v>
                </c:pt>
              </c:numCache>
            </c:numRef>
          </c:yVal>
          <c:smooth val="0"/>
          <c:extLst>
            <c:ext xmlns:c16="http://schemas.microsoft.com/office/drawing/2014/chart" uri="{C3380CC4-5D6E-409C-BE32-E72D297353CC}">
              <c16:uniqueId val="{00000000-A6E3-43B0-A20E-597C10CB13CA}"/>
            </c:ext>
          </c:extLst>
        </c:ser>
        <c:dLbls>
          <c:showLegendKey val="0"/>
          <c:showVal val="0"/>
          <c:showCatName val="0"/>
          <c:showSerName val="0"/>
          <c:showPercent val="0"/>
          <c:showBubbleSize val="0"/>
        </c:dLbls>
        <c:axId val="142017215"/>
        <c:axId val="142011455"/>
      </c:scatterChart>
      <c:valAx>
        <c:axId val="142017215"/>
        <c:scaling>
          <c:orientation val="minMax"/>
        </c:scaling>
        <c:delete val="0"/>
        <c:axPos val="b"/>
        <c:numFmt formatCode="_(&quot;$&quot;* #,##0_);_(&quot;$&quot;* \(#,##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1455"/>
        <c:crosses val="autoZero"/>
        <c:crossBetween val="midCat"/>
      </c:valAx>
      <c:valAx>
        <c:axId val="14201145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7215"/>
        <c:crosses val="autoZero"/>
        <c:crossBetween val="midCat"/>
        <c:majorUnit val="0.25"/>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25400" cap="rnd">
              <a:noFill/>
              <a:round/>
            </a:ln>
            <a:effectLst/>
          </c:spPr>
          <c:marker>
            <c:symbol val="circle"/>
            <c:size val="10"/>
            <c:spPr>
              <a:solidFill>
                <a:schemeClr val="accent1"/>
              </a:solidFill>
              <a:ln w="9525">
                <a:solidFill>
                  <a:schemeClr val="accent1"/>
                </a:solidFill>
              </a:ln>
              <a:effectLst/>
            </c:spPr>
          </c:marker>
          <c:dLbls>
            <c:dLbl>
              <c:idx val="0"/>
              <c:layout>
                <c:manualLayout>
                  <c:x val="-9.7516916156212483E-2"/>
                  <c:y val="3.869047619047619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6A-4293-8F6E-0C549BEB6A78}"/>
                </c:ext>
              </c:extLst>
            </c:dLbl>
            <c:dLbl>
              <c:idx val="1"/>
              <c:layout>
                <c:manualLayout>
                  <c:x val="0"/>
                  <c:y val="-3.571428571428571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6A-4293-8F6E-0C549BEB6A7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Sheet5!$B$3:$B$4</c:f>
              <c:numCache>
                <c:formatCode>_("$"* #,##0_);_("$"* \(#,##0\);_("$"* "-"??_);_(@_)</c:formatCode>
                <c:ptCount val="2"/>
                <c:pt idx="0">
                  <c:v>600</c:v>
                </c:pt>
                <c:pt idx="1">
                  <c:v>1000</c:v>
                </c:pt>
              </c:numCache>
            </c:numRef>
          </c:xVal>
          <c:yVal>
            <c:numRef>
              <c:f>Sheet5!$A$3:$A$4</c:f>
              <c:numCache>
                <c:formatCode>General</c:formatCode>
                <c:ptCount val="2"/>
                <c:pt idx="0">
                  <c:v>0.5</c:v>
                </c:pt>
                <c:pt idx="1">
                  <c:v>0.5</c:v>
                </c:pt>
              </c:numCache>
            </c:numRef>
          </c:yVal>
          <c:smooth val="0"/>
          <c:extLst>
            <c:ext xmlns:c16="http://schemas.microsoft.com/office/drawing/2014/chart" uri="{C3380CC4-5D6E-409C-BE32-E72D297353CC}">
              <c16:uniqueId val="{00000000-A36A-4293-8F6E-0C549BEB6A78}"/>
            </c:ext>
          </c:extLst>
        </c:ser>
        <c:dLbls>
          <c:showLegendKey val="0"/>
          <c:showVal val="0"/>
          <c:showCatName val="0"/>
          <c:showSerName val="0"/>
          <c:showPercent val="0"/>
          <c:showBubbleSize val="0"/>
        </c:dLbls>
        <c:axId val="142017215"/>
        <c:axId val="142011455"/>
      </c:scatterChart>
      <c:valAx>
        <c:axId val="142017215"/>
        <c:scaling>
          <c:orientation val="minMax"/>
          <c:max val="1000"/>
        </c:scaling>
        <c:delete val="0"/>
        <c:axPos val="b"/>
        <c:numFmt formatCode="_(&quot;$&quot;* #,##0_);_(&quot;$&quot;* \(#,##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1455"/>
        <c:crosses val="autoZero"/>
        <c:crossBetween val="midCat"/>
        <c:majorUnit val="200"/>
      </c:valAx>
      <c:valAx>
        <c:axId val="14201145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017215"/>
        <c:crosses val="autoZero"/>
        <c:crossBetween val="midCat"/>
        <c:majorUnit val="0.25"/>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fundamentally an economic question. We’ve seen Anderson’s argument that misaligned incentives distort security markets, and Grigg’s argument that the market rewards the </a:t>
            </a:r>
            <a:r>
              <a:rPr i="1"/>
              <a:t>appearance</a:t>
            </a:r>
            <a:r>
              <a:t> of security (silver bullets). Now we turn to: given these distortions, what’s the best a rational defender can do?</a:t>
            </a:r>
          </a:p>
          <a:p>
            <a:pPr marL="0" lvl="0" indent="0">
              <a:buNone/>
            </a:pPr>
            <a:endParaRPr/>
          </a:p>
          <a:p>
            <a:pPr marL="0" lvl="0" indent="0">
              <a:buNone/>
            </a:pPr>
            <a:r>
              <a:t>This lecture covers the theory and practice of cybersecurity risk management — what it promises, where it breaks down, and what actually happens in organizations.</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extLst>
      <p:ext uri="{BB962C8B-B14F-4D97-AF65-F5344CB8AC3E}">
        <p14:creationId xmlns:p14="http://schemas.microsoft.com/office/powerpoint/2010/main" val="310290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OWASP Risk Rating Methodology is one of the most commonly referenced risk rating approaches in cybersecurity. It looks rigorous — 8 likelihood factors and 4+ impact factors, each scored 0-9. The scores are averaged within each group, then the averages are bucketed into LOW (0 to &lt;3), MEDIUM (3 to &lt;6), or HIGH (6-9), and combined on a 3x3 severity matrix. Let’s walk through it with a concrete scenario — the same ransomware scenario we’ll analyze quantitatively later.</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Walk through each factor, discussing the reasoning. The scores feel precise but are entirely subjective. Ask students: would you score “Skill level” as 6 or 7? What’s the actual difference? The point is that these feel like measurements but are really just opinions dressed up with numbers. Note that Ransomware-as-a-Service means low-skill attackers can deploy sophisticated ransomware, which complicates the “skill level” scoring — is it the skill of the malware author or the operator?</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Again, walk through each score. Note the subjectivity: “Intrusion detection = 4” — what makes it 4 and not 3 or 5? The OWASP scale says 1 = “active detection in application” and 9 = “not logged.” We have EDR and some logging, so… 4? 5? The choice between 4 and 5 seems trivial, but it shifts the average, which could shift the final bucket from MEDIUM to HIGH. This is the kind of false precision that Cox’s critique targets.</a:t>
            </a:r>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impact scoring has the same problems. “Confidentiality = 7” — is it 7 because data exfiltration is likely? But what if ransomware encrypts without exfiltrating? Then it might be 2. This single factor can swing the average by over a full point. And note that “Accountability = 3” (we can identify the ransomware group) </a:t>
            </a:r>
            <a:r>
              <a:rPr i="1"/>
              <a:t>lowers</a:t>
            </a:r>
            <a:r>
              <a:t> the overall impact score — but does the fact that you know who attacked you actually reduce the business impact? The factor is about traceability of the attacker, not about your losses. This is a design flaw in the methodology.</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We’ve gone through 12 factors, assigned subjective scores to each, averaged them, bucketed the averages, and landed on “Critical.” But what does “Critical” actually tell us? It doesn’t tell us how much money we might lose. It doesn’t tell us how likely the attack is in probability terms. It doesn’t tell us how much to invest in prevention. It doesn’t let us compare this risk to BEC or data breach in any meaningful way — those might also be “Critical.” Every risk in the top-right corner of the matrix gets the same label, whether the expected loss is $100K or $100M.</a:t>
            </a:r>
          </a:p>
          <a:p>
            <a:pPr marL="0" lvl="0" indent="0">
              <a:buNone/>
            </a:pPr>
            <a:endParaRPr/>
          </a:p>
          <a:p>
            <a:pPr marL="0" lvl="0" indent="0">
              <a:buNone/>
            </a:pPr>
            <a:r>
              <a:t>And here’s the deeper problem: if we had scored “Intrusion detection” as 5 instead of 4, and “Accountability” as 5 instead of 3, our likelihood would have gone up slightly and our impact would have been… still HIGH. The buckets absorb variation. Information is destroyed. This is exactly what Cox proves mathematically.</a:t>
            </a:r>
          </a:p>
          <a:p>
            <a:pPr marL="0" lvl="0" indent="0">
              <a:buNone/>
            </a:pPr>
            <a:endParaRPr/>
          </a:p>
          <a:p>
            <a:pPr marL="0" lvl="0" indent="0">
              <a:buNone/>
            </a:pPr>
            <a:r>
              <a:t>The OWASP page itself acknowledges this criticism and points to NIST SP 800-30 and the Mozilla Risk Assessment framework as alternatives.</a:t>
            </a:r>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Cox proves these mathematically with straightforward proofs accessible to CS grad students. The core issue: ordinal scales destroy information. “High” likelihood times “Medium” impact = “High” risk. But “High” likelihood could mean 10% or 90%; “Medium” impact could mean $100K or $10M. The matrix compresses all of that into a single color. This means two risks in the same cell can differ by orders of magnitude in actual expected loss. Hubbard &amp; Seiersen Ch. 5 (“Risk Matrices, Lie Factors, Misconceptions”) gives the cybersecurity-specific version of this critique — showing that 5x5 matrices can actually reverse the rank-ordering of risks.</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exists to make the bucket widths concrete before we do the walkthrough. These ranges are typical of industry usage — NIST SP 800-30 Appendix H gives similar examples; OWASP’s scoring divides into 3 categories with similar ratios; NIST CSF 2.0 doesn’t prescribe specific ranges but SP 800-30 does.</a:t>
            </a:r>
          </a:p>
          <a:p>
            <a:pPr marL="0" lvl="0" indent="0">
              <a:buNone/>
            </a:pPr>
            <a:endParaRPr dirty="0"/>
          </a:p>
          <a:p>
            <a:pPr marL="0" lvl="0" indent="0">
              <a:buNone/>
            </a:pPr>
            <a:r>
              <a:rPr dirty="0"/>
              <a:t>Key observations to foreshadow:</a:t>
            </a:r>
          </a:p>
          <a:p>
            <a:pPr marL="0" lvl="0" indent="0">
              <a:buNone/>
            </a:pPr>
            <a:endParaRPr dirty="0"/>
          </a:p>
          <a:p>
            <a:pPr marL="342900" lvl="0" indent="-342900">
              <a:buAutoNum type="arabicPeriod"/>
            </a:pPr>
            <a:r>
              <a:rPr b="1" dirty="0"/>
              <a:t>Bucket widths are ~5–10×.</a:t>
            </a:r>
            <a:r>
              <a:rPr dirty="0"/>
              <a:t> Likelihood bucket 3 (5–20%) spans 4×. Bucket 4 (20–50%) spans 2.5×. Impact buckets each span 10× (a decade). These are standard. The ordinal labels (Medium, High, etc.) don’t capture the ratio.</a:t>
            </a:r>
          </a:p>
          <a:p>
            <a:pPr marL="342900" lvl="0" indent="-342900">
              <a:buAutoNum type="arabicPeriod"/>
            </a:pPr>
            <a:r>
              <a:rPr b="1" dirty="0"/>
              <a:t>Bucket 5 on impact is unbounded.</a:t>
            </a:r>
            <a:r>
              <a:rPr dirty="0"/>
              <a:t> It means “greater than $10M” — which covers a $10M incident and a $500M incident alike. The ordinal encoding drops all information about the tail. This is the single biggest source of the reversal we’ll see: a risk that should be rated </a:t>
            </a:r>
            <a:r>
              <a:rPr i="1" dirty="0"/>
              <a:t>much higher</a:t>
            </a:r>
            <a:r>
              <a:rPr dirty="0"/>
              <a:t> than one bucket above gets capped at “5.”</a:t>
            </a:r>
          </a:p>
          <a:p>
            <a:pPr marL="342900" lvl="0" indent="-342900">
              <a:buAutoNum type="arabicPeriod"/>
            </a:pPr>
            <a:r>
              <a:rPr b="1" dirty="0"/>
              <a:t>Likelihood bucket 5 is also unbounded on top</a:t>
            </a:r>
            <a:r>
              <a:rPr dirty="0"/>
              <a:t> (“&gt;50%”), but probabilities max out at 100%, so the real range is at most 2×. Impact bucket 5’s real range can be 100× or more. That asymmetry is what multiplicative scoring can’t represent.</a:t>
            </a:r>
          </a:p>
          <a:p>
            <a:pPr marL="342900" lvl="0" indent="-342900">
              <a:buAutoNum type="arabicPeriod"/>
            </a:pPr>
            <a:r>
              <a:rPr b="1" dirty="0"/>
              <a:t>The ranges are defensible — that’s what makes this trap dangerous.</a:t>
            </a:r>
            <a:r>
              <a:rPr dirty="0"/>
              <a:t> These aren’t sloppy bucket definitions. They’re what you’d actually find in a well-run org using NIST guidance. The problem isn’t bucket </a:t>
            </a:r>
            <a:r>
              <a:rPr i="1" dirty="0"/>
              <a:t>choice</a:t>
            </a:r>
            <a:r>
              <a:rPr dirty="0"/>
              <a:t>; the problem is that ordinal × ordinal scoring is mathematically broken regardless of how the buckets are drawn.</a:t>
            </a:r>
          </a:p>
          <a:p>
            <a:pPr marL="0" lvl="0" indent="0">
              <a:buNone/>
            </a:pPr>
            <a:endParaRPr dirty="0"/>
          </a:p>
          <a:p>
            <a:pPr marL="0" lvl="0" indent="0">
              <a:buNone/>
            </a:pPr>
            <a:r>
              <a:rPr dirty="0"/>
              <a:t>Ask the class: how would you narrow the buckets to fix this? Answer: you can’t, really — narrower buckets still have the same structural problem, and the probability axis is bounded by 100% anyway. The only fix is to stop using ordinal scoring and estimate real numbers (McGeehan/Hubbard, Part 3). Which is where the lecture goes next.</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 </a:t>
            </a:r>
            <a:r>
              <a:rPr dirty="0"/>
              <a:t>Two realistic cyber risks for our SaaS company. The analyst’s reasoning is defensible:</a:t>
            </a:r>
          </a:p>
          <a:p>
            <a:pPr marL="0" lvl="0" indent="0">
              <a:buNone/>
            </a:pPr>
            <a:endParaRPr dirty="0"/>
          </a:p>
          <a:p>
            <a:pPr lvl="0"/>
            <a:r>
              <a:rPr b="1" dirty="0"/>
              <a:t>Risk A (breach)</a:t>
            </a:r>
            <a:r>
              <a:rPr dirty="0"/>
              <a:t>: “We handle a lot of PII but we’ve never had a breach. Likelihood is moderate; impact could be Marriott-level if it happens.” → Likelihood 3, Impact 5.</a:t>
            </a:r>
          </a:p>
          <a:p>
            <a:pPr lvl="0"/>
            <a:r>
              <a:rPr b="1" dirty="0"/>
              <a:t>Risk B (BEC)</a:t>
            </a:r>
            <a:r>
              <a:rPr dirty="0"/>
              <a:t>: “We see phishing attempts every week, someone will eventually click. A wire-fraud incident could easily cost $1M+.” → Likelihood 5, Impact 4.</a:t>
            </a:r>
          </a:p>
          <a:p>
            <a:pPr marL="0" lvl="0" indent="0">
              <a:buNone/>
            </a:pPr>
            <a:endParaRPr dirty="0"/>
          </a:p>
          <a:p>
            <a:pPr marL="0" lvl="0" indent="0">
              <a:buNone/>
            </a:pPr>
            <a:r>
              <a:rPr dirty="0"/>
              <a:t>The matrix reaches a clean conclusion: Risk B is Critical (score 20), Risk A is a step below (score 15). Spend on B first</a:t>
            </a:r>
            <a:r>
              <a:rPr lang="en-US" dirty="0"/>
              <a:t>.</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Important observation: A and B are </a:t>
            </a:r>
            <a:r>
              <a:rPr b="1" dirty="0"/>
              <a:t>one cell apart diagonally</a:t>
            </a:r>
            <a:r>
              <a:rPr dirty="0"/>
              <a:t>. B at (5,4), A at (3,5). If you slide A up one row (to L=4), A’s score becomes 20 and A would join the Critical corner. If you slide A up two rows (to L=5), A’s score becomes 25 — the </a:t>
            </a:r>
            <a:r>
              <a:rPr i="1" dirty="0"/>
              <a:t>highest possible</a:t>
            </a:r>
            <a:r>
              <a:rPr dirty="0"/>
              <a:t> score in the matrix. The matrix’s confidence about ranking A vs B is therefore highly sensitive to the likelihood bucket A lands in — and likelihood buckets span 4× ranges (5-20%, 20-50%).</a:t>
            </a:r>
          </a:p>
          <a:p>
            <a:pPr marL="0" lvl="0" indent="0">
              <a:buNone/>
            </a:pPr>
            <a:endParaRPr dirty="0"/>
          </a:p>
          <a:p>
            <a:pPr marL="0" lvl="0" indent="0">
              <a:buNone/>
            </a:pPr>
            <a:r>
              <a:rPr dirty="0"/>
              <a:t>Discussion prompt: imagine you’re the analyst presenting to the CISO. Looking at this matrix, how confident would you be that B is the bigger risk? The visual is </a:t>
            </a:r>
            <a:r>
              <a:rPr i="1" dirty="0"/>
              <a:t>very</a:t>
            </a:r>
            <a:r>
              <a:rPr dirty="0"/>
              <a:t> confident — B is red, A is not. That visual confidence is unearned.</a:t>
            </a:r>
            <a:endParaRPr lang="en-US" dirty="0"/>
          </a:p>
          <a:p>
            <a:pPr marL="0" lvl="0" indent="0">
              <a:buNone/>
            </a:pPr>
            <a:endParaRPr lang="en-US" dirty="0"/>
          </a:p>
          <a:p>
            <a:pPr marL="0" lvl="0" indent="0">
              <a:buNone/>
            </a:pPr>
            <a:r>
              <a:rPr lang="en-US" dirty="0"/>
              <a:t>Where the numbers come from:</a:t>
            </a:r>
          </a:p>
          <a:p>
            <a:pPr marL="0" lvl="0" indent="0">
              <a:buNone/>
            </a:pPr>
            <a:endParaRPr lang="en-US" dirty="0"/>
          </a:p>
          <a:p>
            <a:pPr lvl="0"/>
            <a:r>
              <a:rPr lang="en-US" b="1" dirty="0"/>
              <a:t>Risk A</a:t>
            </a:r>
            <a:r>
              <a:rPr lang="en-US" dirty="0"/>
              <a:t>: 15% annual probability is at the top of bucket 3 (5-20%). Impact of $40M is realistic for a mid-sized PII breach with CCPA class actions + state-AG multistate + notification + remediation + churn — Marriott’s 2024 multistate alone was $52M, and that doesn’t count private class actions or remediation.</a:t>
            </a:r>
          </a:p>
          <a:p>
            <a:pPr marL="0" lvl="0" indent="0">
              <a:buNone/>
            </a:pPr>
            <a:endParaRPr lang="en-US" dirty="0"/>
          </a:p>
          <a:p>
            <a:pPr lvl="0"/>
            <a:r>
              <a:rPr lang="en-US" b="1" dirty="0"/>
              <a:t>Risk B</a:t>
            </a:r>
            <a:r>
              <a:rPr lang="en-US" dirty="0"/>
              <a:t>: 60% annual probability — roughly “we’ll see at least one BEC attempt that gets through controls this year.” Conservative for a mid-sized SaaS. Impact of $115K is the Verizon DBIR 2025 median BEC loss.</a:t>
            </a:r>
          </a:p>
          <a:p>
            <a:pPr marL="0" lvl="0" indent="0">
              <a:buNone/>
            </a:pPr>
            <a:endParaRPr lang="en-US" dirty="0"/>
          </a:p>
          <a:p>
            <a:pPr marL="0" lvl="0" indent="0">
              <a:buNone/>
            </a:pPr>
            <a:r>
              <a:rPr lang="en-US" b="1" dirty="0"/>
              <a:t>Why the matrix reverses the ranking</a:t>
            </a:r>
            <a:r>
              <a:rPr lang="en-US" dirty="0"/>
              <a:t> — three mechanisms, each doing some of the work:</a:t>
            </a:r>
          </a:p>
          <a:p>
            <a:pPr marL="342900" lvl="0" indent="-342900">
              <a:buAutoNum type="arabicPeriod"/>
            </a:pPr>
            <a:r>
              <a:rPr lang="en-US" b="1" dirty="0"/>
              <a:t>Impact bucket 5 is unbounded on top.</a:t>
            </a:r>
            <a:r>
              <a:rPr lang="en-US" dirty="0"/>
              <a:t> “Impact 5” means “&gt;$10M.” A $10M ransomware and a $40M PII breach share the same ordinal score. A $100M breach does too. An infinite tail compresses into a single number, and Risk A loses its real magnitude the moment it’s bucketed.</a:t>
            </a:r>
          </a:p>
          <a:p>
            <a:pPr marL="342900" lvl="0" indent="-342900">
              <a:buAutoNum type="arabicPeriod"/>
            </a:pPr>
            <a:r>
              <a:rPr lang="en-US" b="1" dirty="0"/>
              <a:t>Ordinal multiplication confounds the axes.</a:t>
            </a:r>
            <a:r>
              <a:rPr lang="en-US" dirty="0"/>
              <a:t> Risk A is “moderate probability × enormous impact.” Risk B is “very high probability × moderate impact.” Multiplying 3×5 vs 5×4 yields 15 vs 20 — scores that are close and favor B. But a one-bucket step on the unbounded Impact axis (I=4 → I=5) can represent 10× in real values, while the same one-step move on Likelihood (L=4 → L=5) represents only ~2×. Multiplication treats them as equivalent.</a:t>
            </a:r>
          </a:p>
          <a:p>
            <a:pPr marL="342900" lvl="0" indent="-342900">
              <a:buAutoNum type="arabicPeriod"/>
            </a:pPr>
            <a:r>
              <a:rPr lang="en-US" b="1" dirty="0"/>
              <a:t>Bucket-edge placement is invisible.</a:t>
            </a:r>
            <a:r>
              <a:rPr lang="en-US" dirty="0"/>
              <a:t> Risk A’s 15% sits at the </a:t>
            </a:r>
            <a:r>
              <a:rPr lang="en-US" i="1" dirty="0"/>
              <a:t>top</a:t>
            </a:r>
            <a:r>
              <a:rPr lang="en-US" dirty="0"/>
              <a:t> of bucket 3; Risk B’s 60% sits at the </a:t>
            </a:r>
            <a:r>
              <a:rPr lang="en-US" i="1" dirty="0"/>
              <a:t>bottom</a:t>
            </a:r>
            <a:r>
              <a:rPr lang="en-US" dirty="0"/>
              <a:t> of bucket 5. Real probability ratio: 4×. Ordinal ratio: 5/3 ≈ 1.67×. The matrix can’t see where inside a bucket a risk actually lives.</a:t>
            </a:r>
          </a:p>
          <a:p>
            <a:pPr marL="0" lvl="0" indent="0">
              <a:buNone/>
            </a:pPr>
            <a:endParaRPr lang="en-US" dirty="0"/>
          </a:p>
          <a:p>
            <a:pPr marL="0" lvl="0" indent="0">
              <a:buNone/>
            </a:pPr>
            <a:r>
              <a:rPr lang="en-US" dirty="0"/>
              <a:t>This is Cox’s Lemma 1 concretized: when adjacent buckets span more than one order of magnitude of real values — which every cyber-relevant matrix does — ordinal × ordinal scoring can and does reverse the rank-ordering of expected losses.</a:t>
            </a:r>
          </a:p>
          <a:p>
            <a:pPr marL="0" lvl="0" indent="0">
              <a:buNone/>
            </a:pPr>
            <a:endParaRPr lang="en-US" dirty="0"/>
          </a:p>
          <a:p>
            <a:pPr marL="0" lvl="0" indent="0">
              <a:buNone/>
            </a:pPr>
            <a:r>
              <a:rPr lang="en-US" b="1" dirty="0"/>
              <a:t>Pedagogical punchline</a:t>
            </a:r>
            <a:r>
              <a:rPr lang="en-US" dirty="0"/>
              <a:t>: one of these analyses is wrong about where to spend security dollars. It isn’t the arithmetic. The matrix says B is the Critical priority; a risk register with calibrated dollar estimates says A is ~87× more important. That’s a factor of nearly two orders of magnitude — the difference between a minor misallocation and a complete inversion of priorities.</a:t>
            </a:r>
          </a:p>
          <a:p>
            <a:pPr marL="0" lvl="0" indent="0">
              <a:buNone/>
            </a:pPr>
            <a:endParaRPr lang="en-US" dirty="0"/>
          </a:p>
          <a:p>
            <a:pPr marL="0" lvl="0" indent="0">
              <a:buNone/>
            </a:pPr>
            <a:r>
              <a:rPr lang="en-US" dirty="0"/>
              <a:t>Ask the class: could the analyst have caught this before doing the dollar estimates? Answer: not really. Within the matrix’s own logic, the scoring is reasonable. The failure is structural, not judgmental. This is exactly why Cox is emphatic that the </a:t>
            </a:r>
            <a:r>
              <a:rPr lang="en-US" i="1" dirty="0"/>
              <a:t>tool</a:t>
            </a:r>
            <a:r>
              <a:rPr lang="en-US" dirty="0"/>
              <a:t> is broken — not just the people using it.</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88E1F-6AB0-C296-FAA8-098639847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BCD30-FF12-2D0F-95E7-724620B90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70E84-11EA-FAFC-DF34-7A212430C84A}"/>
              </a:ext>
            </a:extLst>
          </p:cNvPr>
          <p:cNvSpPr>
            <a:spLocks noGrp="1"/>
          </p:cNvSpPr>
          <p:nvPr>
            <p:ph type="body" idx="1"/>
          </p:nvPr>
        </p:nvSpPr>
        <p:spPr/>
        <p:txBody>
          <a:bodyPr/>
          <a:lstStyle/>
          <a:p>
            <a:pPr marL="0" lvl="0" indent="0">
              <a:buNone/>
            </a:pPr>
            <a:r>
              <a:rPr dirty="0"/>
              <a:t>IMAGE: Screenshot the heatmap from ESAF-</a:t>
            </a:r>
            <a:r>
              <a:rPr dirty="0" err="1"/>
              <a:t>report.pdf</a:t>
            </a:r>
            <a:r>
              <a:rPr dirty="0"/>
              <a:t> page 20 (“Heatmap: Top Cyber Risks with Inherent vs. Residual Risk”). This replaces the placeholder image. The diagram shows risk bubbles (DL, SC, SI, etc.) on a likelihood-vs-impact grid with inherent and residual positions connected by arrows. Multiple risks cluster in the top-right red corner.</a:t>
            </a:r>
          </a:p>
          <a:p>
            <a:pPr marL="0" lvl="0" indent="0">
              <a:buNone/>
            </a:pPr>
            <a:endParaRPr dirty="0"/>
          </a:p>
          <a:p>
            <a:pPr marL="0" lvl="0" indent="0">
              <a:buNone/>
            </a:pPr>
            <a:r>
              <a:rPr dirty="0"/>
              <a:t>The ESAF report (page 20) shows an actual heatmap from a CISO board presentation, plotting risks like “Data Loss,” “Cyber Extortion,” “Systems Inoperable” on a likelihood-vs-impact grid, with inherent vs. residual risk positions. Multiple risks cluster in the top-right corner, all labeled Critical or High. But their actual expected losses could differ by orders of magnitude. The irony: even the most sophisticated CISOs at the world’s largest companies use the exact tool that Cox proves is mathematically broken. We just did the same thing with our ransomware scenario — 12 factors, careful scoring, and all we got was a color. Later in the lecture, we’ll assess the same scenario quantitatively and get a dollar figure we can actually act on.</a:t>
            </a:r>
          </a:p>
        </p:txBody>
      </p:sp>
      <p:sp>
        <p:nvSpPr>
          <p:cNvPr id="4" name="Slide Number Placeholder 3">
            <a:extLst>
              <a:ext uri="{FF2B5EF4-FFF2-40B4-BE49-F238E27FC236}">
                <a16:creationId xmlns:a16="http://schemas.microsoft.com/office/drawing/2014/main" id="{E351EA39-04CA-F985-4CD2-7E773F25DF69}"/>
              </a:ext>
            </a:extLst>
          </p:cNvPr>
          <p:cNvSpPr>
            <a:spLocks noGrp="1"/>
          </p:cNvSpPr>
          <p:nvPr>
            <p:ph type="sldNum" sz="quarter" idx="10"/>
          </p:nvPr>
        </p:nvSpPr>
        <p:spPr/>
        <p:txBody>
          <a:bodyPr/>
          <a:lstStyle/>
          <a:p>
            <a:fld id="{18BDFEC3-8487-43E8-A154-7C12CBC1FFF2}" type="slidenum">
              <a:rPr lang="en-US"/>
              <a:t>21</a:t>
            </a:fld>
            <a:endParaRPr lang="en-US"/>
          </a:p>
        </p:txBody>
      </p:sp>
    </p:spTree>
    <p:extLst>
      <p:ext uri="{BB962C8B-B14F-4D97-AF65-F5344CB8AC3E}">
        <p14:creationId xmlns:p14="http://schemas.microsoft.com/office/powerpoint/2010/main" val="2522492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IMAGE: The NIST CSF 2.0 wheel diagram — the iconic six-function wheel with Govern at center and Identify/Protect/Detect/Respond/Recover around it. Published by NIST and freely available. Much better than listing the functions as text. Source: https://</a:t>
            </a:r>
            <a:r>
              <a:rPr dirty="0" err="1"/>
              <a:t>www.nist.gov</a:t>
            </a:r>
            <a:r>
              <a:rPr dirty="0"/>
              <a:t>/</a:t>
            </a:r>
            <a:r>
              <a:rPr dirty="0" err="1"/>
              <a:t>cyberframework</a:t>
            </a: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extLst>
      <p:ext uri="{BB962C8B-B14F-4D97-AF65-F5344CB8AC3E}">
        <p14:creationId xmlns:p14="http://schemas.microsoft.com/office/powerpoint/2010/main" val="30986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bridge between Part 1 and Part 2. Part 1 established the need for quantification (Meehl) and showed that the standard approach (OWASP-style risk matrices) fails (Cox). Part 2 will explore the fundamental reasons why cyber risk resists quantification — the data problems, the comparison to other engineering domains, and the aviation paradox. Part 3 will then present what practitioners can actually do about it.</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IMAGE: Screenshot the first page of papers/woods-bohme-sok-2021.pdf. </a:t>
            </a:r>
            <a:endParaRPr lang="en-US" dirty="0"/>
          </a:p>
          <a:p>
            <a:pPr marL="0" lvl="0" indent="0">
              <a:buNone/>
            </a:pPr>
            <a:endParaRPr dirty="0"/>
          </a:p>
          <a:p>
            <a:pPr marL="0" lvl="0" indent="0">
              <a:buNone/>
            </a:pPr>
            <a:r>
              <a:rPr dirty="0"/>
              <a:t>This is the authoritative survey of the field’s data problems. Core message: the field of cyber risk quantification is in a pre-scientific state. Different researchers using different methodologies on different datasets reach different conclusions, and there’s no convergence. Woods’ separate paper “Reviewing Estimates of Cybercrime </a:t>
            </a:r>
            <a:r>
              <a:rPr dirty="0" err="1"/>
              <a:t>Victimisation</a:t>
            </a:r>
            <a:r>
              <a:rPr dirty="0"/>
              <a:t> and Cyber Risk Likelihood” (2022) makes the point even sharper: if you can’t tell what the victimization rate is, how do you know what your risk of being hacked is and thus what a reasonable investment might be? Summary at Woods’ project page: https://</a:t>
            </a:r>
            <a:r>
              <a:rPr dirty="0" err="1"/>
              <a:t>www.danielwoods.info</a:t>
            </a:r>
            <a:r>
              <a:rPr dirty="0"/>
              <a:t>/projects/quantify/</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a crucial teaching point. Students are used to seeing “the average cost of a data breach is $4.88M” cited as fact. We’re about to show them why that number is essentially meaningless without context, and why different sources tell wildly different stories. Walk through the next several slides as a tour of the data landscape.</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E2EDC-6023-8099-BAA2-31952EA0A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9276E-1042-D977-19CE-457CF0BF8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AB20A-E0A1-7E7D-92EF-874A0DEB15F1}"/>
              </a:ext>
            </a:extLst>
          </p:cNvPr>
          <p:cNvSpPr>
            <a:spLocks noGrp="1"/>
          </p:cNvSpPr>
          <p:nvPr>
            <p:ph type="body" idx="1"/>
          </p:nvPr>
        </p:nvSpPr>
        <p:spPr/>
        <p:txBody>
          <a:bodyPr/>
          <a:lstStyle/>
          <a:p>
            <a:pPr marL="0" lvl="0" indent="0">
              <a:buNone/>
            </a:pPr>
            <a:r>
              <a:rPr dirty="0"/>
              <a:t>The IC3 annual report is based on complaints filed to a government website. It’s widely understood to represent a small fraction of actual cybercrime. But is this because cybercrime is increasing or because reporting is increasing? Hard to tell. The ransomware figure ($12.5M) is laughably low because it only counts the ransom payment itself — no downtime, no remediation, no legal costs. Use this to illustrate how data collection methodology determines what you see.</a:t>
            </a:r>
          </a:p>
          <a:p>
            <a:pPr marL="0" lvl="0" indent="0">
              <a:buNone/>
            </a:pPr>
            <a:endParaRPr dirty="0"/>
          </a:p>
          <a:p>
            <a:pPr marL="0" lvl="0" indent="0">
              <a:buNone/>
            </a:pPr>
            <a:r>
              <a:rPr dirty="0"/>
              <a:t>Source: FBI IC3 2024 Annual Report (https://www.ic3.gov/</a:t>
            </a:r>
            <a:r>
              <a:rPr dirty="0" err="1"/>
              <a:t>AnnualReport</a:t>
            </a:r>
            <a:r>
              <a:rPr dirty="0"/>
              <a:t>/Reports/202</a:t>
            </a:r>
            <a:r>
              <a:rPr lang="en-US" dirty="0"/>
              <a:t>5</a:t>
            </a:r>
            <a:r>
              <a:rPr dirty="0"/>
              <a:t>_IC3Report.pdf)</a:t>
            </a:r>
          </a:p>
        </p:txBody>
      </p:sp>
      <p:sp>
        <p:nvSpPr>
          <p:cNvPr id="4" name="Slide Number Placeholder 3">
            <a:extLst>
              <a:ext uri="{FF2B5EF4-FFF2-40B4-BE49-F238E27FC236}">
                <a16:creationId xmlns:a16="http://schemas.microsoft.com/office/drawing/2014/main" id="{C8F13CE4-0CBB-1C0F-C4CD-AEFEE7C2DB16}"/>
              </a:ext>
            </a:extLst>
          </p:cNvPr>
          <p:cNvSpPr>
            <a:spLocks noGrp="1"/>
          </p:cNvSpPr>
          <p:nvPr>
            <p:ph type="sldNum" sz="quarter" idx="10"/>
          </p:nvPr>
        </p:nvSpPr>
        <p:spPr/>
        <p:txBody>
          <a:bodyPr/>
          <a:lstStyle/>
          <a:p>
            <a:fld id="{18BDFEC3-8487-43E8-A154-7C12CBC1FFF2}" type="slidenum">
              <a:rPr lang="en-US"/>
              <a:t>26</a:t>
            </a:fld>
            <a:endParaRPr lang="en-US"/>
          </a:p>
        </p:txBody>
      </p:sp>
    </p:spTree>
    <p:extLst>
      <p:ext uri="{BB962C8B-B14F-4D97-AF65-F5344CB8AC3E}">
        <p14:creationId xmlns:p14="http://schemas.microsoft.com/office/powerpoint/2010/main" val="3111057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IC3 annual report is based on complaints filed to a government website. It’s widely understood to represent a small fraction of actual cybercrime. But is this because cybercrime is increasing or because reporting is increasing? Hard to tell. The ransomware figure ($12.5M) is laughably low because it only counts the ransom payment itself — no downtime, no remediation, no legal costs. Use this to illustrate how data collection methodology determines what you see.</a:t>
            </a:r>
            <a:endParaRPr lang="en-US" dirty="0"/>
          </a:p>
          <a:p>
            <a:pPr marL="0" lvl="0" indent="0">
              <a:buNone/>
            </a:pPr>
            <a:endParaRPr lang="en-US" dirty="0"/>
          </a:p>
          <a:p>
            <a:pPr marL="0" lvl="0" indent="0">
              <a:buNone/>
            </a:pPr>
            <a:r>
              <a:rPr lang="en-US" dirty="0"/>
              <a:t>BEC = Business Email Compromise</a:t>
            </a:r>
            <a:endParaRPr dirty="0"/>
          </a:p>
          <a:p>
            <a:pPr marL="0" lvl="0" indent="0">
              <a:buNone/>
            </a:pPr>
            <a:endParaRPr dirty="0"/>
          </a:p>
          <a:p>
            <a:pPr marL="0" lvl="0" indent="0">
              <a:buNone/>
            </a:pPr>
            <a:r>
              <a:rPr dirty="0"/>
              <a:t>Source: FBI IC3 2024 Annual Report (https://www.ic3.gov/</a:t>
            </a:r>
            <a:r>
              <a:rPr dirty="0" err="1"/>
              <a:t>AnnualReport</a:t>
            </a:r>
            <a:r>
              <a:rPr dirty="0"/>
              <a:t>/Reports/2024_IC3Report.pdf)</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Insurance claims data is the most credible public source for actual verified business losses — these are adjudicated dollar amounts, not surveys or estimates. The NetDiligence study covers 10,402 claims from participating insurers over 2020-2024. Coalition’s 2025 report (from their own book of business) shows average claim = $115K, average ransomware loss = $292K. Key insight: 60% of claims came from BEC and funds transfer fraud, not ransomware. Ransomware gets the headlines, but BEC is the volume business of cybercrime.</a:t>
            </a:r>
          </a:p>
          <a:p>
            <a:pPr marL="0" lvl="0" indent="0">
              <a:buNone/>
            </a:pPr>
            <a:endParaRPr/>
          </a:p>
          <a:p>
            <a:pPr marL="0" lvl="0" indent="0">
              <a:buNone/>
            </a:pPr>
            <a:r>
              <a:t>Sources: NetDiligence Cyber Claims Study 2025; Coalition 2025 Cyber Claims Report.</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IBM/Ponemon report is the most widely cited and the least methodologically defensible of the major sources. Ponemon interviews ~3,470 executives and asks them to estimate costs using “activity-based costing.” These are subjective estimates, not verified financial data. The study caps at ~113,000 records, so mega-breaches (Change Healthcare, MOVEit) are excluded from the headline average. Cyentia Institute found that the per-record cost metric “simply doesn’t work — it underestimates small events and vastly overestimates large events.” This is a good teaching moment: the most-cited number in cybersecurity risk is the least reliable. Students should learn to ask “what’s the methodology?” before citing any statistic.</a:t>
            </a:r>
          </a:p>
        </p:txBody>
      </p:sp>
      <p:sp>
        <p:nvSpPr>
          <p:cNvPr id="4" name="Slide Number Placeholder 3"/>
          <p:cNvSpPr>
            <a:spLocks noGrp="1"/>
          </p:cNvSpPr>
          <p:nvPr>
            <p:ph type="sldNum" sz="quarter" idx="10"/>
          </p:nvPr>
        </p:nvSpPr>
        <p:spPr/>
        <p:txBody>
          <a:bodyPr/>
          <a:lstStyle/>
          <a:p>
            <a:fld id="{18BDFEC3-8487-43E8-A154-7C12CBC1FFF2}" type="slidenum">
              <a:rPr lang="en-US"/>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3BE7A-3187-37AD-A303-2ECDF2AF4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16B55-4FD4-0369-E5BF-163239ACB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CA955-E0DB-F41A-28C7-C6AC5B8ABC7C}"/>
              </a:ext>
            </a:extLst>
          </p:cNvPr>
          <p:cNvSpPr>
            <a:spLocks noGrp="1"/>
          </p:cNvSpPr>
          <p:nvPr>
            <p:ph type="body" idx="1"/>
          </p:nvPr>
        </p:nvSpPr>
        <p:spPr/>
        <p:txBody>
          <a:bodyPr/>
          <a:lstStyle/>
          <a:p>
            <a:pPr marL="0" lvl="0" indent="0">
              <a:buNone/>
            </a:pPr>
            <a:r>
              <a:t>The IBM/Ponemon report is the most widely cited and the least methodologically defensible of the major sources. Ponemon interviews ~3,470 executives and asks them to estimate costs using “activity-based costing.” These are subjective estimates, not verified financial data. The study caps at ~113,000 records, so mega-breaches (Change Healthcare, MOVEit) are excluded from the headline average. Cyentia Institute found that the per-record cost metric “simply doesn’t work — it underestimates small events and vastly overestimates large events.” This is a good teaching moment: the most-cited number in cybersecurity risk is the least reliable. Students should learn to ask “what’s the methodology?” before citing any statistic.</a:t>
            </a:r>
          </a:p>
        </p:txBody>
      </p:sp>
      <p:sp>
        <p:nvSpPr>
          <p:cNvPr id="4" name="Slide Number Placeholder 3">
            <a:extLst>
              <a:ext uri="{FF2B5EF4-FFF2-40B4-BE49-F238E27FC236}">
                <a16:creationId xmlns:a16="http://schemas.microsoft.com/office/drawing/2014/main" id="{C6D16848-F147-2E19-7C80-41A0435A1F5F}"/>
              </a:ext>
            </a:extLst>
          </p:cNvPr>
          <p:cNvSpPr>
            <a:spLocks noGrp="1"/>
          </p:cNvSpPr>
          <p:nvPr>
            <p:ph type="sldNum" sz="quarter" idx="10"/>
          </p:nvPr>
        </p:nvSpPr>
        <p:spPr/>
        <p:txBody>
          <a:bodyPr/>
          <a:lstStyle/>
          <a:p>
            <a:fld id="{18BDFEC3-8487-43E8-A154-7C12CBC1FFF2}" type="slidenum">
              <a:rPr lang="en-US"/>
              <a:t>30</a:t>
            </a:fld>
            <a:endParaRPr lang="en-US"/>
          </a:p>
        </p:txBody>
      </p:sp>
    </p:spTree>
    <p:extLst>
      <p:ext uri="{BB962C8B-B14F-4D97-AF65-F5344CB8AC3E}">
        <p14:creationId xmlns:p14="http://schemas.microsoft.com/office/powerpoint/2010/main" val="2626067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a:t>
            </a:r>
            <a:r>
              <a:rPr dirty="0" err="1"/>
              <a:t>Cyentia</a:t>
            </a:r>
            <a:r>
              <a:rPr dirty="0"/>
              <a:t> Institute IRIS reports are arguably the most methodologically rigorous public source on cyber loss distributions. They use verified, publicly reported financial data (SEC filings, litigation records, breach disclosures, FOIA requests) rather than surveys. Wade Baker (who created the Verizon DBIR) leads the team. The IRIS 2025 report covers 150,000+ incidents spanning 2008–2024, sponsored by CISA. Key findings beyond the headline numbers:</a:t>
            </a:r>
          </a:p>
          <a:p>
            <a:pPr marL="0" lvl="0" indent="0">
              <a:buNone/>
            </a:pPr>
            <a:endParaRPr dirty="0"/>
          </a:p>
          <a:p>
            <a:pPr marL="171450" lvl="0" indent="-171450">
              <a:buFont typeface="Arial" panose="020B0604020202020204" pitchFamily="34" charset="0"/>
              <a:buChar char="•"/>
            </a:pPr>
            <a:r>
              <a:rPr dirty="0"/>
              <a:t>The annual probability of </a:t>
            </a:r>
            <a:r>
              <a:rPr i="1" dirty="0"/>
              <a:t>any</a:t>
            </a:r>
            <a:r>
              <a:rPr dirty="0"/>
              <a:t> firm experiencing an incident has almost quadrupled since 2008 (2.5% to 9.3%). But this varies dramatically by size: firms under $1B have seen probability more than double, while $100B+ </a:t>
            </a:r>
            <a:r>
              <a:rPr dirty="0" err="1"/>
              <a:t>megacorps</a:t>
            </a:r>
            <a:r>
              <a:rPr dirty="0"/>
              <a:t> have seen a 50% </a:t>
            </a:r>
            <a:r>
              <a:rPr i="1" dirty="0"/>
              <a:t>drop</a:t>
            </a:r>
            <a:r>
              <a:rPr dirty="0"/>
              <a:t> (Figure 7).</a:t>
            </a:r>
          </a:p>
          <a:p>
            <a:pPr marL="171450" lvl="0" indent="-171450">
              <a:buFont typeface="Arial" panose="020B0604020202020204" pitchFamily="34" charset="0"/>
              <a:buChar char="•"/>
            </a:pPr>
            <a:r>
              <a:rPr dirty="0"/>
              <a:t>Losses relative to the victim’s annual revenue have grown nearly 8x over 15 years (Figure 11). The top 5% of loss events now exceed the affected firm’s entire annual revenue.</a:t>
            </a:r>
          </a:p>
          <a:p>
            <a:pPr marL="171450" lvl="0" indent="-171450">
              <a:buFont typeface="Arial" panose="020B0604020202020204" pitchFamily="34" charset="0"/>
              <a:buChar char="•"/>
            </a:pPr>
            <a:r>
              <a:rPr dirty="0"/>
              <a:t>Loss trends differ sharply by incident type: ransomware median losses have ballooned 20-fold ($155K to $3.2M), while the top-tier system intrusion losses have actually </a:t>
            </a:r>
            <a:r>
              <a:rPr i="1" dirty="0"/>
              <a:t>dropped</a:t>
            </a:r>
            <a:r>
              <a:rPr dirty="0"/>
              <a:t> from $221M to $7.4M (Figure 15). This supports the need for threat-specific risk scenarios rather than generic “cyber risk” estimates.</a:t>
            </a:r>
          </a:p>
          <a:p>
            <a:pPr marL="171450" lvl="0" indent="-171450">
              <a:buFont typeface="Arial" panose="020B0604020202020204" pitchFamily="34" charset="0"/>
              <a:buChar char="•"/>
            </a:pPr>
            <a:r>
              <a:rPr dirty="0"/>
              <a:t>Sector matters: professional services median losses are up 25x over 15 years; retail losses have actually </a:t>
            </a:r>
            <a:r>
              <a:rPr i="1" dirty="0"/>
              <a:t>decreased</a:t>
            </a:r>
            <a:r>
              <a:rPr dirty="0"/>
              <a:t> dramatically, likely due to PCI compliance and Chip-and-Pin adoption (Figure 12).</a:t>
            </a:r>
          </a:p>
          <a:p>
            <a:pPr marL="171450" lvl="0" indent="-171450">
              <a:buFont typeface="Arial" panose="020B0604020202020204" pitchFamily="34" charset="0"/>
              <a:buChar char="•"/>
            </a:pPr>
            <a:r>
              <a:rPr dirty="0"/>
              <a:t>Compromising user credentials (Valid Accounts) remains the #1 intrusion technique, involved in 43–60% of all incidents over the past decade. Web app exploitation has surged from single-digit percentages to 38% (Figure 16).</a:t>
            </a:r>
          </a:p>
          <a:p>
            <a:pPr marL="0" lvl="0" indent="0">
              <a:buNone/>
            </a:pPr>
            <a:endParaRPr lang="en-US" dirty="0"/>
          </a:p>
          <a:p>
            <a:pPr marL="0" lvl="0" indent="0">
              <a:buNone/>
            </a:pPr>
            <a:r>
              <a:rPr dirty="0"/>
              <a:t>Also note Romanosky (2016): analyzed 12,000+ events, found typical cost &lt;$200K (0.4% of revenue). The IRIS 2025 data shows the landscape has shifted significantly since Romanosky’s dataset: median losses have risen 15-fold, and losses as a share of revenue have grown ~8x. The “rational underinvestment” argument may be weakening as tail risk grows.</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Ellingwood, “Probability-Based Load Criteria for Structural Design” (NBS Special Publication 577, 1980) is the foundational document behind modern US building codes. For a textbook treatment: Nowak &amp; Collins, Reliability of Structures (McGraw-Hill, 2000), Chapter 2.</a:t>
            </a:r>
          </a:p>
          <a:p>
            <a:pPr marL="0" lvl="0" indent="0">
              <a:buNone/>
            </a:pPr>
            <a:endParaRPr lang="en-US" dirty="0"/>
          </a:p>
          <a:p>
            <a:pPr lvl="0"/>
            <a:r>
              <a:rPr lang="en-US" dirty="0"/>
              <a:t>Load and Resistance Factor Design (LRFD)</a:t>
            </a:r>
          </a:p>
          <a:p>
            <a:pPr lvl="0"/>
            <a:r>
              <a:rPr lang="en-US" dirty="0"/>
              <a:t>Probabilistic models of wind, snow, loads, material strength</a:t>
            </a:r>
          </a:p>
          <a:p>
            <a:pPr lvl="0"/>
            <a:r>
              <a:rPr lang="en-US" dirty="0"/>
              <a:t>Calibrated against </a:t>
            </a:r>
            <a:r>
              <a:rPr lang="en-US" b="1" dirty="0"/>
              <a:t>centuries of data</a:t>
            </a:r>
            <a:r>
              <a:rPr lang="en-US" dirty="0"/>
              <a:t> and </a:t>
            </a:r>
            <a:r>
              <a:rPr lang="en-US" b="1" dirty="0"/>
              <a:t>stable physical laws</a:t>
            </a:r>
          </a:p>
          <a:p>
            <a:pPr lvl="0"/>
            <a:r>
              <a:rPr lang="en-US" dirty="0"/>
              <a:t>Codified into safety factors in building codes (ASCE 7, AISC)</a:t>
            </a:r>
          </a:p>
          <a:p>
            <a:pPr marL="0" lvl="0" indent="0">
              <a:buNone/>
            </a:pPr>
            <a:endParaRPr dirty="0"/>
          </a:p>
          <a:p>
            <a:pPr marL="0" lvl="0" indent="0">
              <a:buNone/>
            </a:pPr>
            <a:r>
              <a:rPr dirty="0"/>
              <a:t>This works because: (a) the physics of materials and loads is stable and well-characterized, (b) failure modes are well-cataloged from centuries of building collapses, (c) there is abundant data — every windstorm, earthquake, and structural failure feeds back into the models, and (d) there is no adversary deliberately trying to make your building fall down. Civil engineering is the poster child for quantitative risk management done right.</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7313C-564F-6F1E-BF97-3D776863E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70D99-5D06-943F-97DB-18E848AF6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26E74-4106-B33A-1E87-9147A7F6AFA3}"/>
              </a:ext>
            </a:extLst>
          </p:cNvPr>
          <p:cNvSpPr>
            <a:spLocks noGrp="1"/>
          </p:cNvSpPr>
          <p:nvPr>
            <p:ph type="body" idx="1"/>
          </p:nvPr>
        </p:nvSpPr>
        <p:spPr/>
        <p:txBody>
          <a:bodyPr/>
          <a:lstStyle/>
          <a:p>
            <a:pPr marL="0" lvl="0" indent="0">
              <a:buNone/>
            </a:pPr>
            <a:r>
              <a:rPr dirty="0"/>
              <a:t>IMAGE: The NIST CSF 2.0 wheel diagram — the iconic six-function wheel with Govern at center and Identify/Protect/Detect/Respond/Recover around it. Published by NIST and freely available. Much better than listing the functions as text. Source: https://</a:t>
            </a:r>
            <a:r>
              <a:rPr dirty="0" err="1"/>
              <a:t>www.nist.gov</a:t>
            </a:r>
            <a:r>
              <a:rPr dirty="0"/>
              <a:t>/</a:t>
            </a:r>
            <a:r>
              <a:rPr dirty="0" err="1"/>
              <a:t>cyberframework</a:t>
            </a:r>
            <a:endParaRPr dirty="0"/>
          </a:p>
          <a:p>
            <a:pPr marL="0" lvl="0" indent="0">
              <a:buNone/>
            </a:pPr>
            <a:endParaRPr lang="en-US" dirty="0"/>
          </a:p>
          <a:p>
            <a:pPr marL="0" lvl="0" indent="0">
              <a:buNone/>
            </a:pPr>
            <a:r>
              <a:rPr lang="en-US" dirty="0"/>
              <a:t>Walk through the NIST CSF 2.0 ID.RA and GV.RM subcategories. The new “Govern” function (added in CSF 2.0, released Feb 2024) elevates cybersecurity governance to a top-level function, covering risk management strategy, organizational context, supply chain risk, roles/responsibilities, and policy. This reflects the post-SolarWinds, post-SEC-enforcement reality that boards and executives must own cyber risk.</a:t>
            </a:r>
          </a:p>
          <a:p>
            <a:pPr marL="0" lvl="0" indent="0">
              <a:buNone/>
            </a:pPr>
            <a:endParaRPr lang="en-US" dirty="0"/>
          </a:p>
        </p:txBody>
      </p:sp>
      <p:sp>
        <p:nvSpPr>
          <p:cNvPr id="4" name="Slide Number Placeholder 3">
            <a:extLst>
              <a:ext uri="{FF2B5EF4-FFF2-40B4-BE49-F238E27FC236}">
                <a16:creationId xmlns:a16="http://schemas.microsoft.com/office/drawing/2014/main" id="{B4C81B95-9D24-E22F-5201-DF32A451488A}"/>
              </a:ext>
            </a:extLst>
          </p:cNvPr>
          <p:cNvSpPr>
            <a:spLocks noGrp="1"/>
          </p:cNvSpPr>
          <p:nvPr>
            <p:ph type="sldNum" sz="quarter" idx="10"/>
          </p:nvPr>
        </p:nvSpPr>
        <p:spPr/>
        <p:txBody>
          <a:bodyPr/>
          <a:lstStyle/>
          <a:p>
            <a:fld id="{18BDFEC3-8487-43E8-A154-7C12CBC1FFF2}" type="slidenum">
              <a:rPr lang="en-US"/>
              <a:t>4</a:t>
            </a:fld>
            <a:endParaRPr lang="en-US"/>
          </a:p>
        </p:txBody>
      </p:sp>
    </p:spTree>
    <p:extLst>
      <p:ext uri="{BB962C8B-B14F-4D97-AF65-F5344CB8AC3E}">
        <p14:creationId xmlns:p14="http://schemas.microsoft.com/office/powerpoint/2010/main" val="892431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table captures the core structural reasons why cybersecurity risk quantification is fundamentally harder than structural engineering risk. Hubbard &amp; Seiersen, How to Measure Anything in Cybersecurity Risk (2016), Chapter 3 (“The Myth of the Unmeasurable”) directly makes this comparison — arguing that cyber is harder than traditional engineering domains but that the field’s fatalism about measurement is itself the problem. The question is not “can we measure?” but “can we measure well enough to make better decisions than we do now?”</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IMAGE: Screenshot the first page of Downer (2017) “The Aviation Paradox” from Minerva. Download manually from https://</a:t>
            </a:r>
            <a:r>
              <a:rPr dirty="0" err="1"/>
              <a:t>link.springer.com</a:t>
            </a:r>
            <a:r>
              <a:rPr dirty="0"/>
              <a:t>/article/10.1007/s11024-017-9331-4 (Penn library access) and save to papers/downer-2017.pdf. This is a required reading — showing the first page reinforces “you should have read this.” The Minerva journal is unfamiliar to CS students; showing it signals interdisciplinary work.</a:t>
            </a:r>
          </a:p>
          <a:p>
            <a:pPr marL="0" lvl="0" indent="0">
              <a:buNone/>
            </a:pPr>
            <a:endParaRPr dirty="0"/>
          </a:p>
          <a:p>
            <a:pPr marL="0" lvl="0" indent="0">
              <a:buNone/>
            </a:pPr>
            <a:r>
              <a:rPr dirty="0"/>
              <a:t>Also consider: a photo of a NASA ASRS reporting form or the ASRS website (https://</a:t>
            </a:r>
            <a:r>
              <a:rPr dirty="0" err="1"/>
              <a:t>asrs.arc.nasa.gov</a:t>
            </a:r>
            <a:r>
              <a:rPr dirty="0"/>
              <a:t>/) to make the reporting system concrete. Or a cockpit photo to set the aviation context.</a:t>
            </a:r>
          </a:p>
          <a:p>
            <a:pPr marL="0" lvl="0" indent="0">
              <a:buNone/>
            </a:pPr>
            <a:endParaRPr dirty="0"/>
          </a:p>
          <a:p>
            <a:pPr marL="0" lvl="0" indent="0">
              <a:buNone/>
            </a:pPr>
            <a:r>
              <a:rPr dirty="0"/>
              <a:t>John Downer’s key insight: even in domains with stable physics (unlike cyber), the quantitative risk models can’t be validated through empirical data when failure rates are extremely low. Aviation claims 10^-9 failures per flight hour, but you’d need billions of test flights to verify this statistically. Nuclear safety faces the same problem. So what actually makes aviation safe? It’s the institutional infrastructure: the ASRS (Aviation Safety Reporting System) enables non-punitive, anonymous near-miss reporting. Pilots and crews report errors and close calls without fear of punishment. NASA administers it, separate from the FAA. This creates a massive dataset of “what almost went wrong” that continuously improves the system.</a:t>
            </a:r>
          </a:p>
          <a:p>
            <a:pPr marL="0" lvl="0" indent="0">
              <a:buNone/>
            </a:pPr>
            <a:endParaRPr dirty="0"/>
          </a:p>
          <a:p>
            <a:pPr marL="0" lvl="0" indent="0">
              <a:buNone/>
            </a:pPr>
            <a:r>
              <a:rPr dirty="0"/>
              <a:t>Reference: Downer, “The Aviation Paradox: Why We Can ‘Know’ Jetliners But Not Reactors,” Minerva 55.2 (2017): 229-248.</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Where did the “billion hours” level of reliability come from? Paper observes that this is basically “certainty”</a:t>
            </a:r>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35</a:t>
            </a:fld>
            <a:endParaRPr lang="en-US"/>
          </a:p>
        </p:txBody>
      </p:sp>
    </p:spTree>
    <p:extLst>
      <p:ext uri="{BB962C8B-B14F-4D97-AF65-F5344CB8AC3E}">
        <p14:creationId xmlns:p14="http://schemas.microsoft.com/office/powerpoint/2010/main" val="3319351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a:t>
            </a:r>
            <a:r>
              <a:rPr lang="en-US" sz="1200" b="0" i="0" u="none" strike="noStrike" kern="1200" dirty="0">
                <a:solidFill>
                  <a:schemeClr val="tx1"/>
                </a:solidFill>
                <a:effectLst/>
                <a:latin typeface="+mn-lt"/>
                <a:ea typeface="+mn-ea"/>
                <a:cs typeface="+mn-cs"/>
              </a:rPr>
              <a:t>Military aviation is more risk-taking, and civil aviation learns from its failures (not successes!)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Does FAA acknowledge what it’s really doing?</a:t>
            </a:r>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37</a:t>
            </a:fld>
            <a:endParaRPr lang="en-US"/>
          </a:p>
        </p:txBody>
      </p:sp>
    </p:spTree>
    <p:extLst>
      <p:ext uri="{BB962C8B-B14F-4D97-AF65-F5344CB8AC3E}">
        <p14:creationId xmlns:p14="http://schemas.microsoft.com/office/powerpoint/2010/main" val="2679586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7A65F-F1DA-6C0E-C41B-A1974B338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2699A-B944-4A76-02E4-EB3FFE4FB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2F6EA-B499-84F2-E7EB-0291DA068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4CF139-BE9E-C0A2-FE20-018815447D74}"/>
              </a:ext>
            </a:extLst>
          </p:cNvPr>
          <p:cNvSpPr>
            <a:spLocks noGrp="1"/>
          </p:cNvSpPr>
          <p:nvPr>
            <p:ph type="sldNum" sz="quarter" idx="5"/>
          </p:nvPr>
        </p:nvSpPr>
        <p:spPr/>
        <p:txBody>
          <a:bodyPr/>
          <a:lstStyle/>
          <a:p>
            <a:fld id="{C123C96B-2B3F-7242-90A1-56E5F222F20D}" type="slidenum">
              <a:rPr lang="en-US" smtClean="0"/>
              <a:t>38</a:t>
            </a:fld>
            <a:endParaRPr lang="en-US"/>
          </a:p>
        </p:txBody>
      </p:sp>
    </p:spTree>
    <p:extLst>
      <p:ext uri="{BB962C8B-B14F-4D97-AF65-F5344CB8AC3E}">
        <p14:creationId xmlns:p14="http://schemas.microsoft.com/office/powerpoint/2010/main" val="1006220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1 failure in 175000 hours = 5700x below spec of 1 in 1B hours</a:t>
            </a:r>
          </a:p>
        </p:txBody>
      </p:sp>
      <p:sp>
        <p:nvSpPr>
          <p:cNvPr id="4" name="Slide Number Placeholder 3"/>
          <p:cNvSpPr>
            <a:spLocks noGrp="1"/>
          </p:cNvSpPr>
          <p:nvPr>
            <p:ph type="sldNum" sz="quarter" idx="5"/>
          </p:nvPr>
        </p:nvSpPr>
        <p:spPr/>
        <p:txBody>
          <a:bodyPr/>
          <a:lstStyle/>
          <a:p>
            <a:fld id="{C123C96B-2B3F-7242-90A1-56E5F222F20D}" type="slidenum">
              <a:rPr lang="en-US" smtClean="0"/>
              <a:t>39</a:t>
            </a:fld>
            <a:endParaRPr lang="en-US"/>
          </a:p>
        </p:txBody>
      </p:sp>
    </p:spTree>
    <p:extLst>
      <p:ext uri="{BB962C8B-B14F-4D97-AF65-F5344CB8AC3E}">
        <p14:creationId xmlns:p14="http://schemas.microsoft.com/office/powerpoint/2010/main" val="3033147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synthesis slide. The argument builds in layers: structural engineering shows us what “risk quantification done right” looks like. Aviation shows us that even with stable physics, models aren’t enough — you need institutional learning. Cybersecurity faces both problems simultaneously, plus the unique challenge of an intelligent adversary. This frames the rest of the lecture: Parts 3-4 look at what practitioners actually do (spoiler: it’s more social than technical), and Part 5 asks whether we should invest more in institutional learning infrastructure.</a:t>
            </a:r>
          </a:p>
        </p:txBody>
      </p:sp>
      <p:sp>
        <p:nvSpPr>
          <p:cNvPr id="4" name="Slide Number Placeholder 3"/>
          <p:cNvSpPr>
            <a:spLocks noGrp="1"/>
          </p:cNvSpPr>
          <p:nvPr>
            <p:ph type="sldNum" sz="quarter" idx="10"/>
          </p:nvPr>
        </p:nvSpPr>
        <p:spPr/>
        <p:txBody>
          <a:bodyPr/>
          <a:lstStyle/>
          <a:p>
            <a:fld id="{18BDFEC3-8487-43E8-A154-7C12CBC1FFF2}" type="slidenum">
              <a:rPr lang="en-US"/>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 Venables (Google Cloud CISO) on “6 Truths of Cyber Risk Quantification” 2024</a:t>
            </a:r>
          </a:p>
          <a:p>
            <a:r>
              <a:rPr lang="en-US" dirty="0"/>
              <a:t>Douglas Hubbard for the first book</a:t>
            </a:r>
          </a:p>
        </p:txBody>
      </p:sp>
      <p:sp>
        <p:nvSpPr>
          <p:cNvPr id="4" name="Slide Number Placeholder 3"/>
          <p:cNvSpPr>
            <a:spLocks noGrp="1"/>
          </p:cNvSpPr>
          <p:nvPr>
            <p:ph type="sldNum" sz="quarter" idx="5"/>
          </p:nvPr>
        </p:nvSpPr>
        <p:spPr/>
        <p:txBody>
          <a:bodyPr/>
          <a:lstStyle/>
          <a:p>
            <a:fld id="{18BDFEC3-8487-43E8-A154-7C12CBC1FFF2}" type="slidenum">
              <a:rPr lang="en-US" smtClean="0"/>
              <a:t>43</a:t>
            </a:fld>
            <a:endParaRPr lang="en-US"/>
          </a:p>
        </p:txBody>
      </p:sp>
    </p:spTree>
    <p:extLst>
      <p:ext uri="{BB962C8B-B14F-4D97-AF65-F5344CB8AC3E}">
        <p14:creationId xmlns:p14="http://schemas.microsoft.com/office/powerpoint/2010/main" val="2176963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IMAGE: The FAIR decomposition tree diagram. Risk decomposes into Loss Event Frequency and Loss Magnitude; LEF decomposes into Threat Event Frequency and Vulnerability; LM into Primary Loss and Secondary Loss; each of those decompose further. The standard FAIR ontology tree is widely reproduced — redraw it or screenshot from Open Group documentation (https://</a:t>
            </a:r>
            <a:r>
              <a:rPr dirty="0" err="1"/>
              <a:t>www.opengroup.org</a:t>
            </a:r>
            <a:r>
              <a:rPr dirty="0"/>
              <a:t>/certifications/</a:t>
            </a:r>
            <a:r>
              <a:rPr dirty="0" err="1"/>
              <a:t>openfair</a:t>
            </a:r>
            <a:r>
              <a:rPr dirty="0"/>
              <a:t>). Makes the decomposition concrete rather than a bullet list.</a:t>
            </a:r>
          </a:p>
          <a:p>
            <a:pPr marL="0" lvl="0" indent="0">
              <a:buNone/>
            </a:pPr>
            <a:endParaRPr dirty="0"/>
          </a:p>
          <a:p>
            <a:pPr marL="0" lvl="0" indent="0">
              <a:buNone/>
            </a:pPr>
            <a:r>
              <a:rPr dirty="0"/>
              <a:t>FAIR decomposes risk into measurable components. Loss Event Frequency breaks into Threat Event Frequency and Vulnerability (probability a threat event becomes a loss event). Loss Magnitude breaks into Primary Loss (direct costs) and Secondary Loss (response costs, reputation, legal). Analysts feed in ranges/distributions and run Monte Carlo simulations to get probability distributions of annual loss in dollar terms. It’s the most serious attempt at a quantitative risk framework specific to cybersecurity. The FAIR Institute has thousands of members. This is what many organizations turn to when they want to go beyond risk matrices.</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critique of FAIR is often misstated as “FAIR is wrong.” It isn’t. FAIR provides sound quantitative structure: decompose risk into Loss Event Frequency and Loss Magnitude, use ranges to express uncertainty, run Monte Carlo to propagate that uncertainty to an overall loss distribution. This is exactly what you’d want.</a:t>
            </a:r>
          </a:p>
          <a:p>
            <a:pPr marL="0" lvl="0" indent="0">
              <a:buNone/>
            </a:pPr>
            <a:endParaRPr/>
          </a:p>
          <a:p>
            <a:pPr marL="0" lvl="0" indent="0">
              <a:buNone/>
            </a:pPr>
            <a:r>
              <a:t>The problem is that FAIR’s outputs are only as good as its inputs. If you estimate “Threat Event Frequency” as “between 2 and 10 per year” with no base-rate data, you produce numbers that feel precise but aren’t actually calibrated against reality. Hubbard calls this the illusion of knowledge.</a:t>
            </a:r>
          </a:p>
          <a:p>
            <a:pPr marL="0" lvl="0" indent="0">
              <a:buNone/>
            </a:pPr>
            <a:endParaRPr/>
          </a:p>
          <a:p>
            <a:pPr marL="0" lvl="0" indent="0">
              <a:buNone/>
            </a:pPr>
            <a:r>
              <a:t>Phil Venables (CISO at Google Cloud) pushes back on the anti-quantification backlash. In “6 Truths of Cyber Risk Quantification” (2024), he argues that most complaints about risk quantification are actually complaints about how results are communicated and acted on, not about quantification itself. Venables is bullish on FAIR when it’s done with calibrated inputs.</a:t>
            </a:r>
          </a:p>
          <a:p>
            <a:pPr marL="0" lvl="0" indent="0">
              <a:buNone/>
            </a:pPr>
            <a:endParaRPr/>
          </a:p>
          <a:p>
            <a:pPr marL="0" lvl="0" indent="0">
              <a:buNone/>
            </a:pPr>
            <a:r>
              <a:t>So the narrative for the class is: FAIR is not the villain. The missing piece is a calibration discipline — a way to produce probability and cost estimates you can actually trust. That’s what McGeehan and Hubbard provide. The forecasting approach doesn’t replace FAIR; it supplies FAIR with credible numbers.</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77DF7-31F7-8CA2-45B8-EC00C0BC9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C7469-C02B-6106-F6A9-DA7E237C6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D7424-36E7-7894-5339-F69B192313D5}"/>
              </a:ext>
            </a:extLst>
          </p:cNvPr>
          <p:cNvSpPr>
            <a:spLocks noGrp="1"/>
          </p:cNvSpPr>
          <p:nvPr>
            <p:ph type="body" idx="1"/>
          </p:nvPr>
        </p:nvSpPr>
        <p:spPr/>
        <p:txBody>
          <a:bodyPr/>
          <a:lstStyle/>
          <a:p>
            <a:pPr marL="0" lvl="0" indent="0">
              <a:buNone/>
            </a:pPr>
            <a:r>
              <a:rPr dirty="0"/>
              <a:t>IMAGE: The NIST CSF 2.0 wheel diagram — the iconic six-function wheel with Govern at center and Identify/Protect/Detect/Respond/Recover around it. Published by NIST and freely available. Much better than listing the functions as text. Source: https://</a:t>
            </a:r>
            <a:r>
              <a:rPr dirty="0" err="1"/>
              <a:t>www.nist.gov</a:t>
            </a:r>
            <a:r>
              <a:rPr dirty="0"/>
              <a:t>/</a:t>
            </a:r>
            <a:r>
              <a:rPr dirty="0" err="1"/>
              <a:t>cyberframework</a:t>
            </a:r>
            <a:endParaRPr dirty="0"/>
          </a:p>
          <a:p>
            <a:pPr marL="0" lvl="0" indent="0">
              <a:buNone/>
            </a:pPr>
            <a:endParaRPr lang="en-US" dirty="0"/>
          </a:p>
          <a:p>
            <a:pPr marL="0" lvl="0" indent="0">
              <a:buNone/>
            </a:pPr>
            <a:r>
              <a:rPr lang="en-US" dirty="0"/>
              <a:t>Walk through the NIST CSF 2.0 ID.RA and GV.RM subcategories. The new “Govern” function (added in CSF 2.0, released Feb 2024) elevates cybersecurity governance to a top-level function, covering risk management strategy, organizational context, supply chain risk, roles/responsibilities, and policy. This reflects the post-SolarWinds, post-SEC-enforcement reality that boards and executives must own cyber risk.</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observation: CSF tells you WHAT to do (estimate likelihoods, establish risk appetite, prioritize) but deliberately does not say HOW. It delegates methodology to SP 800-30 (risk assessment procedures) and SP 800-39 (risk management tiers). So it’s a taxonomy, not a methodology. Gordon-Loeb tells you HOW MUCH to invest — but only if you can estimate expected loss. CSF tells you what questions to ask — but not how to answer them. We need a method.</a:t>
            </a:r>
          </a:p>
          <a:p>
            <a:pPr marL="0" lvl="0" indent="0">
              <a:buNone/>
            </a:pPr>
            <a:endParaRPr lang="en-US" dirty="0"/>
          </a:p>
        </p:txBody>
      </p:sp>
      <p:sp>
        <p:nvSpPr>
          <p:cNvPr id="4" name="Slide Number Placeholder 3">
            <a:extLst>
              <a:ext uri="{FF2B5EF4-FFF2-40B4-BE49-F238E27FC236}">
                <a16:creationId xmlns:a16="http://schemas.microsoft.com/office/drawing/2014/main" id="{36339861-BF53-96E1-F387-29BA3D7FB70B}"/>
              </a:ext>
            </a:extLst>
          </p:cNvPr>
          <p:cNvSpPr>
            <a:spLocks noGrp="1"/>
          </p:cNvSpPr>
          <p:nvPr>
            <p:ph type="sldNum" sz="quarter" idx="10"/>
          </p:nvPr>
        </p:nvSpPr>
        <p:spPr/>
        <p:txBody>
          <a:bodyPr/>
          <a:lstStyle/>
          <a:p>
            <a:fld id="{18BDFEC3-8487-43E8-A154-7C12CBC1FFF2}" type="slidenum">
              <a:rPr lang="en-US"/>
              <a:t>5</a:t>
            </a:fld>
            <a:endParaRPr lang="en-US"/>
          </a:p>
        </p:txBody>
      </p:sp>
    </p:spTree>
    <p:extLst>
      <p:ext uri="{BB962C8B-B14F-4D97-AF65-F5344CB8AC3E}">
        <p14:creationId xmlns:p14="http://schemas.microsoft.com/office/powerpoint/2010/main" val="181319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McGeehan’s Simple Risk Measurement methodology (https://magoo.github.io/risk-measurement/) lays out this approach. The core shift: from categorical labels to specific, falsifiable predictions scored against reality. This is directly informed by the superforecasting literature (Tetlock) and by Hubbard &amp; Seiersen’s work. McGeehan’s forecasting panels at Facebook tracked calibration via Brier scores (averaging ~0.32, well above the 0.50 random baseline). Key posts: “Lessons Learned in Risk Measurement” and “Releasing: Simple Risk Measurement.”</a:t>
            </a:r>
          </a:p>
          <a:p>
            <a:pPr marL="0" lvl="0" indent="0">
              <a:buNone/>
            </a:pPr>
            <a:endParaRPr/>
          </a:p>
          <a:p>
            <a:pPr marL="0" lvl="0" indent="0">
              <a:buNone/>
            </a:pPr>
            <a:r>
              <a:t>Hubbard &amp; Seiersen’s </a:t>
            </a:r>
            <a:r>
              <a:rPr i="1"/>
              <a:t>How to Measure Anything in Cybersecurity Risk</a:t>
            </a:r>
            <a:r>
              <a:t> provides the theoretical foundation. Ch. 6 (“Decomposing the Problem”) covers Fermi estimation applied to cyber risk; Ch. 3 (“The Illusion of Knowledge”) and Ch. 9 (“Calibrated Estimation”) cover overconfidence bias and training exercises for improving probability estimates. Ch. 9 has exercises students can try themselves. Hubbard explicitly argues that FAIR-style frameworks are sound but under-deliver because of calibration failures — and his book is essentially a manual for fixing that.</a:t>
            </a:r>
          </a:p>
          <a:p>
            <a:pPr marL="0" lvl="0" indent="0">
              <a:buNone/>
            </a:pPr>
            <a:endParaRPr/>
          </a:p>
          <a:p>
            <a:pPr marL="0" lvl="0" indent="0">
              <a:buNone/>
            </a:pPr>
            <a:r>
              <a:t>Emphasize: forecasting doesn’t </a:t>
            </a:r>
            <a:r>
              <a:rPr i="1"/>
              <a:t>replace</a:t>
            </a:r>
            <a:r>
              <a:t> FAIR. It supplies FAIR with the credible, scorable inputs it needs.</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McGeehan’s framework is intentionally narrow. A “scenario” is a binary event that either happened or didn’t, and its qualitative impact is </a:t>
            </a:r>
            <a:r>
              <a:rPr i="1" dirty="0"/>
              <a:t>built into</a:t>
            </a:r>
            <a:r>
              <a:rPr dirty="0"/>
              <a:t> the definition — e.g., “&gt;24h of downtime”, “disclosure to regulator”, “named in a lawsuit covered by a major newspaper”. The forecast is a probability attached to that binary event. Scoring (Brier) evaluates how accurate that probability was.</a:t>
            </a:r>
          </a:p>
          <a:p>
            <a:pPr marL="0" lvl="0" indent="0">
              <a:buNone/>
            </a:pPr>
            <a:endParaRPr dirty="0"/>
          </a:p>
          <a:p>
            <a:pPr marL="0" lvl="0" indent="0">
              <a:buNone/>
            </a:pPr>
            <a:r>
              <a:rPr dirty="0"/>
              <a:t>Dollar-cost estimation is a </a:t>
            </a:r>
            <a:r>
              <a:rPr i="1" dirty="0"/>
              <a:t>separate</a:t>
            </a:r>
            <a:r>
              <a:rPr dirty="0"/>
              <a:t> activity that happens downstream. McGeehan uses interval estimates (e.g., “90% CI: $10M–$100M settlement costs”) for various quantities including costs, but those intervals are</a:t>
            </a:r>
            <a:r>
              <a:rPr lang="en-US" dirty="0"/>
              <a:t> </a:t>
            </a:r>
            <a:r>
              <a:rPr dirty="0"/>
              <a:t>not</a:t>
            </a:r>
            <a:r>
              <a:rPr lang="en-US" dirty="0"/>
              <a:t> necessarily</a:t>
            </a:r>
            <a:r>
              <a:rPr dirty="0"/>
              <a:t> part of the forecast itself.</a:t>
            </a:r>
          </a:p>
          <a:p>
            <a:pPr marL="0" lvl="0" indent="0">
              <a:buNone/>
            </a:pPr>
            <a:endParaRPr dirty="0"/>
          </a:p>
          <a:p>
            <a:pPr marL="0" lvl="0" indent="0">
              <a:buNone/>
            </a:pPr>
            <a:r>
              <a:rPr dirty="0"/>
              <a:t>Keeping these steps distinct matters:</a:t>
            </a:r>
          </a:p>
          <a:p>
            <a:pPr marL="0" lvl="0" indent="0">
              <a:buNone/>
            </a:pPr>
            <a:endParaRPr dirty="0"/>
          </a:p>
          <a:p>
            <a:pPr lvl="0"/>
            <a:r>
              <a:rPr dirty="0"/>
              <a:t>The forecast is a prediction about whether a defined event occurs (scored with Brier).</a:t>
            </a:r>
          </a:p>
          <a:p>
            <a:pPr marL="0" lvl="0" indent="0">
              <a:buNone/>
            </a:pPr>
            <a:endParaRPr dirty="0"/>
          </a:p>
          <a:p>
            <a:pPr lvl="0"/>
            <a:r>
              <a:rPr dirty="0"/>
              <a:t>Later, the cost estimate is a conditional prediction about what damage the event would cause IF it occurs.</a:t>
            </a:r>
          </a:p>
          <a:p>
            <a:pPr marL="0" lvl="0" indent="0">
              <a:buNone/>
            </a:pPr>
            <a:endParaRPr dirty="0"/>
          </a:p>
          <a:p>
            <a:pPr lvl="0"/>
            <a:r>
              <a:rPr dirty="0"/>
              <a:t>Expected loss (p × cost) combines the two to support ranking.</a:t>
            </a:r>
          </a:p>
          <a:p>
            <a:pPr marL="0" lvl="0" indent="0">
              <a:buNone/>
            </a:pPr>
            <a:endParaRPr dirty="0"/>
          </a:p>
          <a:p>
            <a:pPr lvl="0"/>
            <a:r>
              <a:rPr dirty="0"/>
              <a:t>Gordon-Loeb or similar models use expected loss to bound investment.</a:t>
            </a:r>
          </a:p>
          <a:p>
            <a:pPr marL="0" lvl="0" indent="0">
              <a:buNone/>
            </a:pPr>
            <a:endParaRPr dirty="0"/>
          </a:p>
          <a:p>
            <a:pPr marL="0" lvl="0" indent="0">
              <a:buNone/>
            </a:pPr>
            <a:r>
              <a:rPr dirty="0"/>
              <a:t>Blurring these together (as risk matrices do) makes it impossible to score any individual step for accuracy.</a:t>
            </a:r>
          </a:p>
          <a:p>
            <a:pPr marL="0" lvl="0" indent="0">
              <a:buNone/>
            </a:pPr>
            <a:endParaRPr dirty="0"/>
          </a:p>
          <a:p>
            <a:pPr marL="0" lvl="0" indent="0">
              <a:buNone/>
            </a:pPr>
            <a:r>
              <a:rPr dirty="0"/>
              <a:t>Reference: McGeehan, Simple Risk Measurement, “Scenarios” and “Scoring and Calibration” sections.</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Walk through what makes the good scenario testable. The bad version (“ransomware hits our company”) has at least three ambiguities: (1) Does a ransomware email that gets blocked count? Probably not, but the scenario doesn’t say. (2) When? Ever? This year? (3) What counts as “hits” — encryption of one laptop? Full network lockout?</a:t>
            </a:r>
          </a:p>
          <a:p>
            <a:pPr marL="0" lvl="0" indent="0">
              <a:buNone/>
            </a:pPr>
            <a:endParaRPr/>
          </a:p>
          <a:p>
            <a:pPr marL="0" lvl="0" indent="0">
              <a:buNone/>
            </a:pPr>
            <a:r>
              <a:t>The good version specifies: public disclosure (observable, binary), &gt;24h downtime (measurable threshold), 12-month window (testable). After 12 months, anyone can check: did this happen or not?</a:t>
            </a:r>
          </a:p>
          <a:p>
            <a:pPr marL="0" lvl="0" indent="0">
              <a:buNone/>
            </a:pPr>
            <a:endParaRPr/>
          </a:p>
          <a:p>
            <a:pPr marL="0" lvl="0" indent="0">
              <a:buNone/>
            </a:pPr>
            <a:r>
              <a:t>Emphasize that the impact is qualitative and built into the scenario. We are NOT forecasting a dollar figure. We are forecasting a binary event defined to include a specific qualitative impact (“&gt;24h downtime”). If we want to ask “what would that cost us?”, that’s a separate question we’ll get to after scoring.</a:t>
            </a:r>
          </a:p>
          <a:p>
            <a:pPr marL="0" lvl="0" indent="0">
              <a:buNone/>
            </a:pPr>
            <a:endParaRPr/>
          </a:p>
          <a:p>
            <a:pPr marL="0" lvl="0" indent="0">
              <a:buNone/>
            </a:pPr>
            <a:r>
              <a:t>McGeehan also recommends decomposing into sub-scenarios when useful. For example, you might break this into mutually exclusive branches: (a) ransomware with data exfiltration and public disclosure, (b) ransomware with encryption only and public disclosure, (c) ransomware contained before encryption with no disclosure. The probabilities of the sub-scenarios must sum to no more than the parent. This decomposition forces sharper thinking about what you’re actually worried about.</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INTERACTIVE: Pause here. Have students write down a number on paper or type it privately. This is critical — if they see the data first, they’ll anchor on it and lose the calibration exercise. The whole point is to compare their intuitive estimate against what the data says, illustrating calibration (or lack thereof).</a:t>
            </a:r>
          </a:p>
          <a:p>
            <a:pPr marL="0" lvl="0" indent="0">
              <a:buNone/>
            </a:pPr>
            <a:endParaRPr/>
          </a:p>
          <a:p>
            <a:pPr marL="0" lvl="0" indent="0">
              <a:buNone/>
            </a:pPr>
            <a:r>
              <a:t>Emphasize: there is no “right” answer you’re supposed to guess. The probability is subjective — it’s your measure of belief given what you currently know. The question is whether your beliefs are </a:t>
            </a:r>
            <a:r>
              <a:rPr i="1"/>
              <a:t>well-calibrated</a:t>
            </a:r>
            <a:r>
              <a:t>, meaning that over many such forecasts, your stated probabilities match the frequency of outcomes. If you say “10%” and events like this actually happen 10% of the time, you’re well-calibrated. If they happen 1% of the time, you’re systematically overconfident.</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headers of DBIR, Sophos, Coalition reports</a:t>
            </a:r>
          </a:p>
        </p:txBody>
      </p:sp>
      <p:sp>
        <p:nvSpPr>
          <p:cNvPr id="4" name="Slide Number Placeholder 3"/>
          <p:cNvSpPr>
            <a:spLocks noGrp="1"/>
          </p:cNvSpPr>
          <p:nvPr>
            <p:ph type="sldNum" sz="quarter" idx="5"/>
          </p:nvPr>
        </p:nvSpPr>
        <p:spPr/>
        <p:txBody>
          <a:bodyPr/>
          <a:lstStyle/>
          <a:p>
            <a:fld id="{18BDFEC3-8487-43E8-A154-7C12CBC1FFF2}" type="slidenum">
              <a:rPr lang="en-US" smtClean="0"/>
              <a:t>51</a:t>
            </a:fld>
            <a:endParaRPr lang="en-US"/>
          </a:p>
        </p:txBody>
      </p:sp>
    </p:spTree>
    <p:extLst>
      <p:ext uri="{BB962C8B-B14F-4D97-AF65-F5344CB8AC3E}">
        <p14:creationId xmlns:p14="http://schemas.microsoft.com/office/powerpoint/2010/main" val="3429592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44% and 88% figures from DBIR refer to the fraction of CONFIRMED BREACHES that involve ransomware — not the fraction of all companies that get hit. The distinction matters enormously. Students who anchored on “44%” or “88%” to set their probability were using the wrong metric entirely. This is a very common mistake in cyber risk: confusing “X% of breaches involve ransomware” with “X% chance of ransomware.”</a:t>
            </a:r>
          </a:p>
          <a:p>
            <a:pPr marL="0" lvl="0" indent="0">
              <a:buNone/>
            </a:pPr>
            <a:endParaRPr dirty="0"/>
          </a:p>
          <a:p>
            <a:pPr marL="0" lvl="0" indent="0">
              <a:buNone/>
            </a:pPr>
            <a:r>
              <a:rPr dirty="0"/>
              <a:t>The Coalition 2025 report gives the most direct probability data: ransomware claims frequency among their policyholders is 0.31% (Figure 6.1). Coalition claims their policyholders experience 73% fewer claims than the industry average, so an industry-wide estimate might be ~1.1%. IRIS 2025 gives overall incident probability at ~9.3% (Figure 6); if ransomware is ~30% of incidents (Figure 2), that implies ~3%. Triangulating these gives a range of roughly 1–5%.</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IRIS 2025 gives overall incident probability at ~9.3% (Figure 6); if ransomware is ~30% of incidents (Figure 2), that implies ~3%. Triangulating these gives a range of roughly 1–5%. Use ~3% as a reasonable classroom point estimate. Acknowledge this is rough — but it’s a number, not a color. Also note: Sophos 2025 only surveys organizations that were already hit by ransomware (n=3,400), so it cannot provide prevalence data.</a:t>
            </a:r>
          </a:p>
          <a:p>
            <a:pPr marL="0" lvl="0" indent="0">
              <a:buNone/>
            </a:pPr>
            <a:endParaRPr dirty="0"/>
          </a:p>
          <a:p>
            <a:pPr marL="0" lvl="0" indent="0">
              <a:buNone/>
            </a:pPr>
            <a:r>
              <a:rPr dirty="0"/>
              <a:t>Note: Sophos 2025 (</a:t>
            </a:r>
            <a:r>
              <a:rPr i="1" dirty="0"/>
              <a:t>State of Ransomware</a:t>
            </a:r>
            <a:r>
              <a:rPr dirty="0"/>
              <a:t>) only surveys organizations that were already hit by ransomware (n=3,400), so it cannot provide prevalence data. It’s useful later for impact estimation (what happens after you’re hit) but not for probability estimation.</a:t>
            </a:r>
          </a:p>
          <a:p>
            <a:pPr marL="0" lvl="0" indent="0">
              <a:buNone/>
            </a:pPr>
            <a:endParaRPr dirty="0"/>
          </a:p>
          <a:p>
            <a:pPr marL="0" lvl="0" indent="0">
              <a:buNone/>
            </a:pPr>
            <a:r>
              <a:rPr dirty="0"/>
              <a:t>Ask students: how did your estimate compare? If you said 20% or higher, you’re likely overconfident — possibly anchoring on the DBIR composition figures or on media salience. If you said &lt;1%, you may be underweighting the base rate for a mid-sized firm.</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Brier score for a single forecast is not very informative — a 3% forecast that doesn’t happen gets a great score (0.0009), but so does a 0% forecast (which would be miscalibrated). The value is in the </a:t>
            </a:r>
            <a:r>
              <a:rPr i="1"/>
              <a:t>aggregate</a:t>
            </a:r>
            <a:r>
              <a:t>. If you make 100 forecasts at 3%, roughly 3 should occur. If 10 occur, you’re systematically underestimating risk. If 0 occur, you may be overestimating.</a:t>
            </a:r>
          </a:p>
          <a:p>
            <a:pPr marL="0" lvl="0" indent="0">
              <a:buNone/>
            </a:pPr>
            <a:endParaRPr/>
          </a:p>
          <a:p>
            <a:pPr marL="0" lvl="0" indent="0">
              <a:buNone/>
            </a:pPr>
            <a:r>
              <a:t>This is where McGeehan’s framework connects to the calibration literature (Tetlock’s superforecasting, Hubbard’s calibration training). The goal is not to be right about any one forecast but to build a </a:t>
            </a:r>
            <a:r>
              <a:rPr i="1"/>
              <a:t>track record</a:t>
            </a:r>
            <a:r>
              <a:t> of well-calibrated probability estimates. Over time, this is what makes a risk program trustworthy: not that it predicted the last breach, but that its probabilities are reliable inputs to decision-making.</a:t>
            </a:r>
          </a:p>
          <a:p>
            <a:pPr marL="0" lvl="0" indent="0">
              <a:buNone/>
            </a:pPr>
            <a:endParaRPr/>
          </a:p>
          <a:p>
            <a:pPr marL="0" lvl="0" indent="0">
              <a:buNone/>
            </a:pPr>
            <a:r>
              <a:t>Practical note: in a real risk program, you’d maintain a risk register with dozens of scenarios, each with a probability forecast. Quarterly or annually, you’d score the ones whose timeframes have closed, compute average Brier scores, and identify where your team is systematically over- or under-confident. This is the “learning from incidents” process that Downer (the aviation paradox reading) argues is so difficult for cybersecurity.</a:t>
            </a:r>
          </a:p>
          <a:p>
            <a:pPr marL="0" lvl="0" indent="0">
              <a:buNone/>
            </a:pPr>
            <a:endParaRPr/>
          </a:p>
          <a:p>
            <a:pPr marL="0" lvl="0" indent="0">
              <a:buNone/>
            </a:pPr>
            <a:r>
              <a:t>At this point, the McGeehan-style forecast is complete. The next slides pivot to what we </a:t>
            </a:r>
            <a:r>
              <a:rPr i="1"/>
              <a:t>do</a:t>
            </a:r>
            <a:r>
              <a:t> with forecasts we’re confident in — starting to ask about cost and investment.</a:t>
            </a:r>
          </a:p>
          <a:p>
            <a:pPr marL="0" lvl="0" indent="0">
              <a:buNone/>
            </a:pPr>
            <a:endParaRPr/>
          </a:p>
          <a:p>
            <a:pPr marL="0" lvl="0" indent="0">
              <a:buNone/>
            </a:pPr>
            <a:r>
              <a:t>Reference: McGeehan, “Scoring and Calibration” section.</a:t>
            </a:r>
          </a:p>
        </p:txBody>
      </p:sp>
      <p:sp>
        <p:nvSpPr>
          <p:cNvPr id="4" name="Slide Number Placeholder 3"/>
          <p:cNvSpPr>
            <a:spLocks noGrp="1"/>
          </p:cNvSpPr>
          <p:nvPr>
            <p:ph type="sldNum" sz="quarter" idx="10"/>
          </p:nvPr>
        </p:nvSpPr>
        <p:spPr/>
        <p:txBody>
          <a:bodyPr/>
          <a:lstStyle/>
          <a:p>
            <a:fld id="{18BDFEC3-8487-43E8-A154-7C12CBC1FFF2}" type="slidenum">
              <a:rPr lang="en-US"/>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pivot from forecast to risk management. The forecast itself answered a narrow question: will this event occur? That’s McGeehan’s scope. But a CISO needs to prioritize and allocate investment across many forecasts, which requires bringing in cost data and investment models.</a:t>
            </a:r>
          </a:p>
          <a:p>
            <a:pPr marL="0" lvl="0" indent="0">
              <a:buNone/>
            </a:pPr>
            <a:endParaRPr/>
          </a:p>
          <a:p>
            <a:pPr marL="0" lvl="0" indent="0">
              <a:buNone/>
            </a:pPr>
            <a:r>
              <a:t>Emphasize: each of these steps introduces new assumptions and new uncertainty. The forecast was just about event occurrence (scored by Brier against a binary outcome). Cost estimation is about dollar impact CONDITIONAL on occurrence. Expected loss multiplies two uncertain estimates. Gordon-Loeb applies a specific model with its own limitations. Be explicit about this stack of assumptions — don’t let the precision of the final dollar figure hide how much estimation has gone into it.</a:t>
            </a:r>
          </a:p>
          <a:p>
            <a:pPr marL="0" lvl="0" indent="0">
              <a:buNone/>
            </a:pPr>
            <a:endParaRPr/>
          </a:p>
          <a:p>
            <a:pPr marL="0" lvl="0" indent="0">
              <a:buNone/>
            </a:pPr>
            <a:r>
              <a:t>This is also why it matters to keep the forecast clean. If our 3% probability estimate has good calibration (we know because we score many forecasts), then we can trust it as an input to the dollar-cost conversation. If it were a gut feel, we’d be compounding unscored estimates.</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Now that the forecast itself is done, we shift to cost estimation. McGeehan treats this as a separate activity using interval estimates (see “Intervals” page).</a:t>
            </a:r>
          </a:p>
          <a:p>
            <a:pPr marL="0" lvl="0" indent="0">
              <a:buNone/>
            </a:pPr>
            <a:endParaRPr/>
          </a:p>
          <a:p>
            <a:pPr marL="0" lvl="0" indent="0">
              <a:buNone/>
            </a:pPr>
            <a:r>
              <a:t>INTERACTIVE: Again, have students commit before showing data. Most will struggle with this — it’s cognitively harder than a point estimate. Common mistakes:</a:t>
            </a:r>
          </a:p>
          <a:p>
            <a:pPr marL="0" lvl="0" indent="0">
              <a:buNone/>
            </a:pPr>
            <a:endParaRPr/>
          </a:p>
          <a:p>
            <a:pPr lvl="0"/>
            <a:r>
              <a:t>Ranges that are way too narrow (overconfidence). If your 90% CI is $200K–$400K, you’re saying there’s only a 10% chance the loss falls outside that range. Are you really that sure?</a:t>
            </a:r>
          </a:p>
          <a:p>
            <a:pPr marL="0" lvl="0" indent="0">
              <a:buNone/>
            </a:pPr>
            <a:endParaRPr/>
          </a:p>
          <a:p>
            <a:pPr lvl="0"/>
            <a:r>
              <a:t>Anchoring on a single number and adding symmetric error bars. Real loss distributions are heavily right-skewed (fat tails), so the interval should be much wider on the upper end.</a:t>
            </a:r>
          </a:p>
          <a:p>
            <a:pPr marL="0" lvl="0" indent="0">
              <a:buNone/>
            </a:pPr>
            <a:endParaRPr/>
          </a:p>
          <a:p>
            <a:pPr marL="0" lvl="0" indent="0">
              <a:buNone/>
            </a:pPr>
            <a:r>
              <a:t>McGeehan’s framework calls these “interval estimates” — a range plus the probability that the outcome falls within it. The 90% CI means you’ve identified the 5th and 95th percentiles of your belief distribution. The remaining 10% covers the possibility that you’re wrong about the bounds.</a:t>
            </a:r>
          </a:p>
          <a:p>
            <a:pPr marL="0" lvl="0" indent="0">
              <a:buNone/>
            </a:pPr>
            <a:endParaRPr/>
          </a:p>
          <a:p>
            <a:pPr marL="0" lvl="0" indent="0">
              <a:buNone/>
            </a:pPr>
            <a:r>
              <a:t>Reference: McGeehan, “Intervals” section — “An interval estimate can be described as a range of values, plus the probability that an outcome will fall within them.”</a:t>
            </a:r>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Walk through why sources differ so dramatically: - Coalition’s $292K is verified insurance claims data — what insurers actually paid out. It may undercount total impact (deductibles, uninsured losses, opportunity costs). - Sophos’s $1.53M is a survey-based self-reported estimate excluding ransom. It captures broader organizational impact but is subject to estimation error and reporting bias. For our scenario’s firm size (100–250 employees), Sophos reports $639K average recovery cost. - DBIR’s $115K median ransom payment vs. Sophos’s $1M median payment: different populations and data collection methods. DBIR aggregates from many contributors; Sophos surveys a selected panel. - 53% recover within one week (Sophos 2025 Chart 12), and only 10% take &gt;1 month. 44–49% of victims pay the ransom (Coalition; Sophos). DBIR reports 64% don’t pay, meaning 36% do — likely a different population.</a:t>
            </a:r>
          </a:p>
          <a:p>
            <a:pPr marL="0" lvl="0" indent="0">
              <a:buNone/>
            </a:pPr>
            <a:endParaRPr dirty="0"/>
          </a:p>
          <a:p>
            <a:pPr marL="0" lvl="0" indent="0">
              <a:buNone/>
            </a:pPr>
            <a:r>
              <a:rPr dirty="0"/>
              <a:t>The suggested 90% CI of $50K–$3M is wide. That’s honest. The lower bound covers a quickly-contained incident (blocked before encryption, minimal downtime). The upper bound covers a multi-week outage with data exfiltration, legal costs, and regulatory exposure. A 90% CI should feel uncomfortably wide — if it doesn’t, you’re probably overconfident.</a:t>
            </a:r>
          </a:p>
          <a:p>
            <a:pPr marL="0" lvl="0" indent="0">
              <a:buNone/>
            </a:pPr>
            <a:endParaRPr dirty="0"/>
          </a:p>
          <a:p>
            <a:pPr marL="0" lvl="0" indent="0">
              <a:buNone/>
            </a:pPr>
            <a:r>
              <a:rPr b="1" dirty="0"/>
              <a:t>Compare to IBM’s $4.44M average</a:t>
            </a:r>
            <a:r>
              <a:rPr dirty="0"/>
              <a:t>: that’s a survey-based estimate across all company sizes, not verified claims data for mid-market firms.</a:t>
            </a:r>
          </a:p>
        </p:txBody>
      </p:sp>
      <p:sp>
        <p:nvSpPr>
          <p:cNvPr id="4" name="Slide Number Placeholder 3"/>
          <p:cNvSpPr>
            <a:spLocks noGrp="1"/>
          </p:cNvSpPr>
          <p:nvPr>
            <p:ph type="sldNum" sz="quarter" idx="10"/>
          </p:nvPr>
        </p:nvSpPr>
        <p:spPr/>
        <p:txBody>
          <a:bodyPr/>
          <a:lstStyle/>
          <a:p>
            <a:fld id="{18BDFEC3-8487-43E8-A154-7C12CBC1FFF2}" type="slidenum">
              <a:rPr lang="en-US"/>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Quick recap to connect to prior lectures. Students read Anderson’s “Why information security is hard” and Grigg’s “Market for Silver Bullets” in the economics lecture. The Herley &amp; van Oorschot SoK and the Breen et al. cybercrime measurement paper were covered in the measurements unit. The key thread: security is economically distorted, scientifically immature, and hard to measure. Risk management is the practice of trying to make good decisions anyway.</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Why geometric mean rather than arithmetic mean for the central estimate? Because loss distributions are log-normal (heavily right-skewed). The arithmetic mean of $50K and $3M is $1.525M, which is close to the upper bound — that’s not a “typical” outcome, it’s being pulled by the tail. The geometric mean ($387K) better represents the center of a log-normal distribution and is close to what we see in the insurance claims data ($292K Coalition, $603K IRIS pooled median).</a:t>
            </a:r>
          </a:p>
          <a:p>
            <a:pPr marL="0" lvl="0" indent="0">
              <a:buNone/>
            </a:pPr>
            <a:endParaRPr/>
          </a:p>
          <a:p>
            <a:pPr marL="0" lvl="0" indent="0">
              <a:buNone/>
            </a:pPr>
            <a:r>
              <a:t>Hubbard &amp; Seiersen (Ch. 7–8) go further: if you have a 90% CI, you can fit a log-normal distribution and run a Monte Carlo simulation. For a classroom exercise, the geometric mean is a reasonable shortcut.</a:t>
            </a:r>
          </a:p>
          <a:p>
            <a:pPr marL="0" lvl="0" indent="0">
              <a:buNone/>
            </a:pPr>
            <a:endParaRPr/>
          </a:p>
          <a:p>
            <a:pPr marL="0" lvl="0" indent="0">
              <a:buNone/>
            </a:pPr>
            <a:r>
              <a:t>The annualized expected loss has a range: $12K (using the central estimate) to $90K (using the 95th percentile). This honestly represents the uncertainty that a single P × I calculation hides. A risk-neutral decision-maker uses the central estimate; a risk-averse one weights the tail more heavily. Which one your organization should be depends on its risk appetite and financial resilience.</a:t>
            </a:r>
          </a:p>
          <a:p>
            <a:pPr marL="0" lvl="0" indent="0">
              <a:buNone/>
            </a:pPr>
            <a:endParaRPr/>
          </a:p>
          <a:p>
            <a:pPr marL="0" lvl="0" indent="0">
              <a:buNone/>
            </a:pPr>
            <a:r>
              <a:t>Note: compare to BEC (Coalition: 0.44% frequency, $35K avg loss = ~$154/year annualized) or funds transfer fraud (0.44% frequency, $185K avg loss = ~$814/year annualized). BEC+FTF account for 60% of all Coalition claims but have lower per-event impact. Ransomware is less frequent but more severe — a classic fat-tail problem.</a:t>
            </a:r>
          </a:p>
          <a:p>
            <a:pPr marL="0" lvl="0" indent="0">
              <a:buNone/>
            </a:pPr>
            <a:endParaRPr/>
          </a:p>
          <a:p>
            <a:pPr marL="0" lvl="0" indent="0">
              <a:buNone/>
            </a:pPr>
            <a:r>
              <a:t>Key teaching point: this expected loss number is what goes on the risk register alongside other scenarios. A CISO doesn’t manage one risk at a time; they manage a portfolio. Expected annual loss is the currency that lets you compare ransomware against BEC against insider misuse on a common footing.</a:t>
            </a:r>
          </a:p>
        </p:txBody>
      </p:sp>
      <p:sp>
        <p:nvSpPr>
          <p:cNvPr id="4" name="Slide Number Placeholder 3"/>
          <p:cNvSpPr>
            <a:spLocks noGrp="1"/>
          </p:cNvSpPr>
          <p:nvPr>
            <p:ph type="sldNum" sz="quarter" idx="10"/>
          </p:nvPr>
        </p:nvSpPr>
        <p:spPr/>
        <p:txBody>
          <a:bodyPr/>
          <a:lstStyle/>
          <a:p>
            <a:fld id="{18BDFEC3-8487-43E8-A154-7C12CBC1FFF2}" type="slidenum">
              <a:rPr lang="en-US"/>
              <a:t>58</a:t>
            </a:fld>
            <a:endParaRPr lang="en-US"/>
          </a:p>
        </p:txBody>
      </p:sp>
    </p:spTree>
    <p:extLst>
      <p:ext uri="{BB962C8B-B14F-4D97-AF65-F5344CB8AC3E}">
        <p14:creationId xmlns:p14="http://schemas.microsoft.com/office/powerpoint/2010/main" val="39793813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60</a:t>
            </a:fld>
            <a:endParaRPr lang="en-US"/>
          </a:p>
        </p:txBody>
      </p:sp>
    </p:spTree>
    <p:extLst>
      <p:ext uri="{BB962C8B-B14F-4D97-AF65-F5344CB8AC3E}">
        <p14:creationId xmlns:p14="http://schemas.microsoft.com/office/powerpoint/2010/main" val="415520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Gordon &amp; Loeb, “The Economics of Information Security Investment” (2002).</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61</a:t>
            </a:fld>
            <a:endParaRPr lang="en-US"/>
          </a:p>
        </p:txBody>
      </p:sp>
    </p:spTree>
    <p:extLst>
      <p:ext uri="{BB962C8B-B14F-4D97-AF65-F5344CB8AC3E}">
        <p14:creationId xmlns:p14="http://schemas.microsoft.com/office/powerpoint/2010/main" val="2668795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F64EA-D105-F59C-EDAA-9BDE9240E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885F9-453F-7BA2-4934-6CB4DE854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8C7B7-F375-B104-CD68-C015DC792349}"/>
              </a:ext>
            </a:extLst>
          </p:cNvPr>
          <p:cNvSpPr>
            <a:spLocks noGrp="1"/>
          </p:cNvSpPr>
          <p:nvPr>
            <p:ph type="body" idx="1"/>
          </p:nvPr>
        </p:nvSpPr>
        <p:spPr/>
        <p:txBody>
          <a:bodyPr/>
          <a:lstStyle/>
          <a:p>
            <a:pPr marL="0" lvl="0" indent="0">
              <a:buNone/>
            </a:pPr>
            <a:r>
              <a:rPr lang="en-US" dirty="0"/>
              <a:t>IMAGE: (1) Screenshot the first page of papers/gordon-loeb-2002.pdf — classic, widely cited paper. (2) The placeholder Gordon-Loeb curve: draw a simple diminishing returns graph with security investment on x-axis, risk reduction on y-axis, and the optimal point at 1/e (~37%) of expected loss marked with a dotted line. This replaces the placeholder image on this slide.</a:t>
            </a:r>
          </a:p>
          <a:p>
            <a:pPr marL="0" lvl="0" indent="0">
              <a:buNone/>
            </a:pPr>
            <a:endParaRPr dirty="0"/>
          </a:p>
          <a:p>
            <a:pPr marL="0" lvl="0" indent="0">
              <a:buNone/>
            </a:pPr>
            <a:r>
              <a:rPr dirty="0"/>
              <a:t>Gordon &amp; Loeb showed mathematically that the optimal investment in information security is at most 1/e (approximately 37%) of the expected loss from a breach. The intuition: spending more doesn’t always reduce risk proportionally, and at some point additional investment yields diminishing returns. This is the right framing for everything that follows in Part 3: security spending is an investment optimization problem, not a fear-driven purchasing decision. If we can estimate expected loss, we have a principled basis for how much to spend.</a:t>
            </a:r>
          </a:p>
          <a:p>
            <a:pPr marL="0" lvl="0" indent="0">
              <a:buNone/>
            </a:pPr>
            <a:endParaRPr dirty="0"/>
          </a:p>
          <a:p>
            <a:pPr marL="0" lvl="0" indent="0">
              <a:buNone/>
            </a:pPr>
            <a:r>
              <a:rPr dirty="0"/>
              <a:t>Limitations: single-period model, no attacker adaptation, treats vulnerabilities independently, and the “expected loss” figure is itself very hard to estimate (as Part 2 showed). But the framing is powerful: to make rational investment decisions, you need to estimate expected loss. So how do organizations actually do that?</a:t>
            </a:r>
          </a:p>
        </p:txBody>
      </p:sp>
      <p:sp>
        <p:nvSpPr>
          <p:cNvPr id="4" name="Slide Number Placeholder 3">
            <a:extLst>
              <a:ext uri="{FF2B5EF4-FFF2-40B4-BE49-F238E27FC236}">
                <a16:creationId xmlns:a16="http://schemas.microsoft.com/office/drawing/2014/main" id="{073C9651-06C4-0093-AE6B-CEAB080C6B46}"/>
              </a:ext>
            </a:extLst>
          </p:cNvPr>
          <p:cNvSpPr>
            <a:spLocks noGrp="1"/>
          </p:cNvSpPr>
          <p:nvPr>
            <p:ph type="sldNum" sz="quarter" idx="10"/>
          </p:nvPr>
        </p:nvSpPr>
        <p:spPr/>
        <p:txBody>
          <a:bodyPr/>
          <a:lstStyle/>
          <a:p>
            <a:fld id="{18BDFEC3-8487-43E8-A154-7C12CBC1FFF2}" type="slidenum">
              <a:rPr lang="en-US"/>
              <a:t>63</a:t>
            </a:fld>
            <a:endParaRPr lang="en-US"/>
          </a:p>
        </p:txBody>
      </p:sp>
    </p:spTree>
    <p:extLst>
      <p:ext uri="{BB962C8B-B14F-4D97-AF65-F5344CB8AC3E}">
        <p14:creationId xmlns:p14="http://schemas.microsoft.com/office/powerpoint/2010/main" val="14124262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$33K/year is not a lot of money — roughly one EDR license or one annual IR retainer. If your company is spending significantly more than that specifically on ransomware prevention, the model suggests you might be over-investing relative to the expected loss from this single threat. But remember: (1) controls like EDR protect against more than just ransomware, so you can’t attribute their full cost to this one scenario; (2) Gordon-Loeb is a single-period model that doesn’t account for attacker adaptation; (3) the model assumes risk-neutrality, and most organizations are (and should be) somewhat risk-averse, especially for tail events that could threaten the business.</a:t>
            </a:r>
          </a:p>
          <a:p>
            <a:pPr marL="0" lvl="0" indent="0">
              <a:buNone/>
            </a:pPr>
            <a:endParaRPr/>
          </a:p>
          <a:p>
            <a:pPr marL="0" lvl="0" indent="0">
              <a:buNone/>
            </a:pPr>
            <a:r>
              <a:t>The key insight is not the specific dollar figure but the </a:t>
            </a:r>
            <a:r>
              <a:rPr i="1"/>
              <a:t>discipline</a:t>
            </a:r>
            <a:r>
              <a:t> of the exercise: without numbers, there’s no way to ask “are we spending the right amount?” Even rough numbers with wide confidence intervals are better than colors on a heat map.</a:t>
            </a:r>
          </a:p>
        </p:txBody>
      </p:sp>
      <p:sp>
        <p:nvSpPr>
          <p:cNvPr id="4" name="Slide Number Placeholder 3"/>
          <p:cNvSpPr>
            <a:spLocks noGrp="1"/>
          </p:cNvSpPr>
          <p:nvPr>
            <p:ph type="sldNum" sz="quarter" idx="10"/>
          </p:nvPr>
        </p:nvSpPr>
        <p:spPr/>
        <p:txBody>
          <a:bodyPr/>
          <a:lstStyle/>
          <a:p>
            <a:fld id="{18BDFEC3-8487-43E8-A154-7C12CBC1FFF2}" type="slidenum">
              <a:rPr lang="en-US"/>
              <a:t>64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4EB1-40CD-442E-0619-C6C5BC5DC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A891F-DA4A-3B51-BA04-E44217AE2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96C64-2493-2BC7-9345-7DD66C183CB1}"/>
              </a:ext>
            </a:extLst>
          </p:cNvPr>
          <p:cNvSpPr>
            <a:spLocks noGrp="1"/>
          </p:cNvSpPr>
          <p:nvPr>
            <p:ph type="body" idx="1"/>
          </p:nvPr>
        </p:nvSpPr>
        <p:spPr/>
        <p:txBody>
          <a:bodyPr/>
          <a:lstStyle/>
          <a:p>
            <a:pPr marL="0" lvl="0" indent="0">
              <a:buNone/>
            </a:pPr>
            <a:r>
              <a:t>$33K/year is not a lot of money — roughly one EDR license or one annual IR retainer. If your company is spending significantly more than that specifically on ransomware prevention, the model suggests you might be over-investing relative to the expected loss from this single threat. But remember: (1) controls like EDR protect against more than just ransomware, so you can’t attribute their full cost to this one scenario; (2) Gordon-Loeb is a single-period model that doesn’t account for attacker adaptation; (3) the model assumes risk-neutrality, and most organizations are (and should be) somewhat risk-averse, especially for tail events that could threaten the business.</a:t>
            </a:r>
          </a:p>
          <a:p>
            <a:pPr marL="0" lvl="0" indent="0">
              <a:buNone/>
            </a:pPr>
            <a:endParaRPr/>
          </a:p>
          <a:p>
            <a:pPr marL="0" lvl="0" indent="0">
              <a:buNone/>
            </a:pPr>
            <a:r>
              <a:t>The key insight is not the specific dollar figure but the </a:t>
            </a:r>
            <a:r>
              <a:rPr i="1"/>
              <a:t>discipline</a:t>
            </a:r>
            <a:r>
              <a:t> of the exercise: without numbers, there’s no way to ask “are we spending the right amount?” Even rough numbers with wide confidence intervals are better than colors on a heat map.</a:t>
            </a:r>
          </a:p>
        </p:txBody>
      </p:sp>
      <p:sp>
        <p:nvSpPr>
          <p:cNvPr id="4" name="Slide Number Placeholder 3">
            <a:extLst>
              <a:ext uri="{FF2B5EF4-FFF2-40B4-BE49-F238E27FC236}">
                <a16:creationId xmlns:a16="http://schemas.microsoft.com/office/drawing/2014/main" id="{42E316BD-2702-508A-FA77-66B1710B1D54}"/>
              </a:ext>
            </a:extLst>
          </p:cNvPr>
          <p:cNvSpPr>
            <a:spLocks noGrp="1"/>
          </p:cNvSpPr>
          <p:nvPr>
            <p:ph type="sldNum" sz="quarter" idx="10"/>
          </p:nvPr>
        </p:nvSpPr>
        <p:spPr/>
        <p:txBody>
          <a:bodyPr/>
          <a:lstStyle/>
          <a:p>
            <a:fld id="{18BDFEC3-8487-43E8-A154-7C12CBC1FFF2}" type="slidenum">
              <a:rPr lang="en-US"/>
              <a:t>65</a:t>
            </a:fld>
            <a:endParaRPr lang="en-US"/>
          </a:p>
        </p:txBody>
      </p:sp>
    </p:spTree>
    <p:extLst>
      <p:ext uri="{BB962C8B-B14F-4D97-AF65-F5344CB8AC3E}">
        <p14:creationId xmlns:p14="http://schemas.microsoft.com/office/powerpoint/2010/main" val="468911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connects directly to the walkthrough we just did. We estimated ransomware probability using DBIR and insurance data. In a real organization, the security team would draw on threat intelligence to inform those estimates — and to update them as the landscape changes.</a:t>
            </a:r>
          </a:p>
          <a:p>
            <a:pPr marL="0" lvl="0" indent="0">
              <a:buNone/>
            </a:pPr>
            <a:endParaRPr/>
          </a:p>
          <a:p>
            <a:pPr marL="0" lvl="0" indent="0">
              <a:buNone/>
            </a:pPr>
            <a:r>
              <a:t>ISACs were created under Presidential Directive PDD-63 (1998). The National Council of ISACs coordinates ~25 of them. Members receive IOCs (indicators of compromise), alerts, vulnerability advisories, and peer collaboration forums. The value is less in any single feed and more in sector-specific context and peer relationships — knowing what’s hitting other universities right now.</a:t>
            </a:r>
          </a:p>
          <a:p>
            <a:pPr marL="0" lvl="0" indent="0">
              <a:buNone/>
            </a:pPr>
            <a:endParaRPr/>
          </a:p>
          <a:p>
            <a:pPr marL="0" lvl="0" indent="0">
              <a:buNone/>
            </a:pPr>
            <a:r>
              <a:t>REN-ISAC, housed at Indiana University, serves ~700 higher education and research institutions. Members (including Penn) receive curated threat indicator feeds for firewalls/IDS, a Daily Watch Report with education-sector situational awareness, and advisories on threats targeting universities (credential phishing, research IP theft). Notably affordable compared to commercial alternatives. Ask students: did you know Penn is part of this?</a:t>
            </a:r>
          </a:p>
          <a:p>
            <a:pPr marL="0" lvl="0" indent="0">
              <a:buNone/>
            </a:pPr>
            <a:endParaRPr/>
          </a:p>
          <a:p>
            <a:pPr marL="0" lvl="0" indent="0">
              <a:buNone/>
            </a:pPr>
            <a:r>
              <a:t>CISA’s Known Exploited Vulnerabilities (KEV) catalog is arguably its most impactful tool: it lists CVEs with confirmed in-the-wild exploitation, mandating federal remediation timelines. This gives any organization an evidence-based vulnerability prioritization input. A DHS OIG report found CISA’s broader AIS program underperforming on participation — quantity of shared data doesn’t equal quality.</a:t>
            </a:r>
          </a:p>
          <a:p>
            <a:pPr marL="0" lvl="0" indent="0">
              <a:buNone/>
            </a:pPr>
            <a:endParaRPr/>
          </a:p>
          <a:p>
            <a:pPr marL="0" lvl="0" indent="0">
              <a:buNone/>
            </a:pPr>
            <a:r>
              <a:t>Commercial threat intel is a $13.5B market (projected ~$37B by 2030). Vendors like CrowdStrike and Mandiant provide deeper, proprietary intelligence — adversary profiling, incident-response-derived TTPs, predictive analytics. Cost: six-to-seven figures annually.</a:t>
            </a:r>
          </a:p>
          <a:p>
            <a:pPr marL="0" lvl="0" indent="0">
              <a:buNone/>
            </a:pPr>
            <a:endParaRPr/>
          </a:p>
          <a:p>
            <a:pPr marL="0" lvl="0" indent="0">
              <a:buNone/>
            </a:pPr>
            <a:r>
              <a:t>IMAGE: Consider a diagram showing the threat intelligence ecosystem: CISA at center (free, government), ISACs in a ring (sector-specific, membership), commercial vendors in the outer ring (proprietary, expensive). Or show a screenshot of the CISA KEV catalog webpage.</a:t>
            </a:r>
          </a:p>
        </p:txBody>
      </p:sp>
      <p:sp>
        <p:nvSpPr>
          <p:cNvPr id="4" name="Slide Number Placeholder 3"/>
          <p:cNvSpPr>
            <a:spLocks noGrp="1"/>
          </p:cNvSpPr>
          <p:nvPr>
            <p:ph type="sldNum" sz="quarter" idx="10"/>
          </p:nvPr>
        </p:nvSpPr>
        <p:spPr/>
        <p:txBody>
          <a:bodyPr/>
          <a:lstStyle/>
          <a:p>
            <a:fld id="{18BDFEC3-8487-43E8-A154-7C12CBC1FFF2}" type="slidenum">
              <a:rPr lang="en-US"/>
              <a:t>66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key teaching point. The forecasting exercise we just did required probability estimates and cost data. Most threat intel feeds don’t provide that — they provide tactical information: here’s a new malware hash, here’s an IP to block, here’s a CVE to patch. Valuable for day-to-day defense, but doesn’t answer: what’s our probability of a ransomware event this year?</a:t>
            </a:r>
          </a:p>
          <a:p>
            <a:pPr marL="0" lvl="0" indent="0">
              <a:buNone/>
            </a:pPr>
            <a:endParaRPr/>
          </a:p>
          <a:p>
            <a:pPr marL="0" lvl="0" indent="0">
              <a:buNone/>
            </a:pPr>
            <a:r>
              <a:t>Translating tactical feeds into probability estimates is exactly the forecasting exercise we did — and few organizations do it systematically. The KEV catalog comes closest to bridging this gap: if a CVE is on the KEV list, the probability of exploitation is no longer speculative. But for the kind of strategic risk quantification we walked through, you need insurance claims data (Coalition, NetDiligence), incident probability modeling (Cyentia IRIS), recovery cost surveys (Sophos), breach composition data (DBIR), and academic research (Romanosky) — none of which come from traditional threat intel channels.</a:t>
            </a:r>
          </a:p>
          <a:p>
            <a:pPr marL="0" lvl="0" indent="0">
              <a:buNone/>
            </a:pPr>
            <a:endParaRPr/>
          </a:p>
          <a:p>
            <a:pPr marL="0" lvl="0" indent="0">
              <a:buNone/>
            </a:pPr>
            <a:r>
              <a:t>This is one more reason the forecasting approach is hard in practice: the data you need for strategic risk estimation and the data you get from threat intel are largely different things.</a:t>
            </a:r>
          </a:p>
        </p:txBody>
      </p:sp>
      <p:sp>
        <p:nvSpPr>
          <p:cNvPr id="4" name="Slide Number Placeholder 3"/>
          <p:cNvSpPr>
            <a:spLocks noGrp="1"/>
          </p:cNvSpPr>
          <p:nvPr>
            <p:ph type="sldNum" sz="quarter" idx="10"/>
          </p:nvPr>
        </p:nvSpPr>
        <p:spPr/>
        <p:txBody>
          <a:bodyPr/>
          <a:lstStyle/>
          <a:p>
            <a:fld id="{18BDFEC3-8487-43E8-A154-7C12CBC1FFF2}" type="slidenum">
              <a:rPr lang="en-US"/>
              <a:t>67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organizational friction is real. McGeehan writes honestly about the political challenges: getting executives to commit to numbers, handling disagreement about estimates, the discomfort of explicit prioritization. But the argument itself is valuable — a team that argues about whether ransomware probability is 5% or 15% is having a better conversation than a team that agrees it’s “High.” CISOs report that real risk management is mostly organizational politics, prioritization under uncertainty, and communication — not models. The gap between theoretical frameworks and operational reality is where most security failures live.</a:t>
            </a:r>
          </a:p>
        </p:txBody>
      </p:sp>
      <p:sp>
        <p:nvSpPr>
          <p:cNvPr id="4" name="Slide Number Placeholder 3"/>
          <p:cNvSpPr>
            <a:spLocks noGrp="1"/>
          </p:cNvSpPr>
          <p:nvPr>
            <p:ph type="sldNum" sz="quarter" idx="10"/>
          </p:nvPr>
        </p:nvSpPr>
        <p:spPr/>
        <p:txBody>
          <a:bodyPr/>
          <a:lstStyle/>
          <a:p>
            <a:fld id="{18BDFEC3-8487-43E8-A154-7C12CBC1FFF2}" type="slidenum">
              <a:rPr lang="en-US"/>
              <a:t>68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F926-AD8F-05F7-A899-E5BBF4AB7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4C859-88DD-7492-3957-C717D0615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781060-1906-ABCE-A430-E7EE16CE04DE}"/>
              </a:ext>
            </a:extLst>
          </p:cNvPr>
          <p:cNvSpPr>
            <a:spLocks noGrp="1"/>
          </p:cNvSpPr>
          <p:nvPr>
            <p:ph type="body" idx="1"/>
          </p:nvPr>
        </p:nvSpPr>
        <p:spPr/>
        <p:txBody>
          <a:bodyPr/>
          <a:lstStyle/>
          <a:p>
            <a:r>
              <a:rPr lang="en-US" dirty="0"/>
              <a:t>Phil Venables (Google Cloud CISO) on “6 Truths of Cyber Risk Quantification” 2024</a:t>
            </a:r>
          </a:p>
          <a:p>
            <a:r>
              <a:rPr lang="en-US" dirty="0"/>
              <a:t>Douglas Hubbard for the first book</a:t>
            </a:r>
          </a:p>
        </p:txBody>
      </p:sp>
      <p:sp>
        <p:nvSpPr>
          <p:cNvPr id="4" name="Slide Number Placeholder 3">
            <a:extLst>
              <a:ext uri="{FF2B5EF4-FFF2-40B4-BE49-F238E27FC236}">
                <a16:creationId xmlns:a16="http://schemas.microsoft.com/office/drawing/2014/main" id="{4CE73CCE-8E8E-6A70-E028-70F3B3E22776}"/>
              </a:ext>
            </a:extLst>
          </p:cNvPr>
          <p:cNvSpPr>
            <a:spLocks noGrp="1"/>
          </p:cNvSpPr>
          <p:nvPr>
            <p:ph type="sldNum" sz="quarter" idx="5"/>
          </p:nvPr>
        </p:nvSpPr>
        <p:spPr/>
        <p:txBody>
          <a:bodyPr/>
          <a:lstStyle/>
          <a:p>
            <a:fld id="{18BDFEC3-8487-43E8-A154-7C12CBC1FFF2}" type="slidenum">
              <a:rPr lang="en-US" smtClean="0"/>
              <a:t>70</a:t>
            </a:fld>
            <a:endParaRPr lang="en-US"/>
          </a:p>
        </p:txBody>
      </p:sp>
    </p:spTree>
    <p:extLst>
      <p:ext uri="{BB962C8B-B14F-4D97-AF65-F5344CB8AC3E}">
        <p14:creationId xmlns:p14="http://schemas.microsoft.com/office/powerpoint/2010/main" val="24683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IMAGE: Consider showing two additional ESAF diagrams here or on subsequent slides: (1) ESAF-</a:t>
            </a:r>
            <a:r>
              <a:rPr lang="en-US" dirty="0" err="1"/>
              <a:t>report.pdf</a:t>
            </a:r>
            <a:r>
              <a:rPr lang="en-US" dirty="0"/>
              <a:t> page 17, “Appendix I: Examples of Tables of Contents for Board Updates” — shows 8 real board update outlines side by side, illustrating the range of what these presentations look like. (2) ESAF-</a:t>
            </a:r>
            <a:r>
              <a:rPr lang="en-US" dirty="0" err="1"/>
              <a:t>report.pdf</a:t>
            </a:r>
            <a:r>
              <a:rPr lang="en-US" dirty="0"/>
              <a:t> page 19, “Cyber Risk Management: Top 5 Risks and Countermeasures” — shows how CISOs actually present risk lists to boards (risk name, trend arrow, countermeasure effectiveness). Both are powerful real-world artifacts.</a:t>
            </a:r>
          </a:p>
          <a:p>
            <a:pPr marL="0" lvl="0" indent="0">
              <a:buNone/>
            </a:pPr>
            <a:endParaRPr lang="en-US" dirty="0"/>
          </a:p>
          <a:p>
            <a:pPr marL="0" lvl="0" indent="0">
              <a:buNone/>
            </a:pPr>
            <a:r>
              <a:rPr dirty="0"/>
              <a:t>The RSAC Executive Security Action Forum surveyed eight CISOs from seven different industries, collecting actual board presentation materials. This is rare — board presentations are normally confidential. The report reveals what CISOs actually communicate. Key quote from Jerry Geisler (SVP/CISO, Walmart): “Where CISOs can lose credibility is to go in with an overly positive report. If you only show them a rose garden, you are going to leave them wondering if it’s really that good.”</a:t>
            </a:r>
          </a:p>
        </p:txBody>
      </p:sp>
      <p:sp>
        <p:nvSpPr>
          <p:cNvPr id="4" name="Slide Number Placeholder 3"/>
          <p:cNvSpPr>
            <a:spLocks noGrp="1"/>
          </p:cNvSpPr>
          <p:nvPr>
            <p:ph type="sldNum" sz="quarter" idx="10"/>
          </p:nvPr>
        </p:nvSpPr>
        <p:spPr/>
        <p:txBody>
          <a:bodyPr/>
          <a:lstStyle/>
          <a:p>
            <a:fld id="{18BDFEC3-8487-43E8-A154-7C12CBC1FFF2}" type="slidenum">
              <a:rPr lang="en-US"/>
              <a:t>71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IMAGE: Simple 2x2 diagram showing Hazard (low/high) vs. Outrage (low/high), with examples in each quadrant</a:t>
            </a:r>
          </a:p>
          <a:p>
            <a:pPr marL="0" lvl="0" indent="0">
              <a:buNone/>
            </a:pPr>
            <a:endParaRPr/>
          </a:p>
          <a:p>
            <a:pPr marL="0" lvl="0" indent="0">
              <a:buNone/>
            </a:pPr>
            <a:r>
              <a:t>IMAGE: The placeholder 2x2 Hazard+Outrage diagram. Four quadrants with cybersecurity examples: (1) High Hazard / Low Outrage: BEC — large aggregate losses, no headlines; (2) High Hazard / High Outrage: major ransomware attack on hospital — costly and terrifying; (3) Low Hazard / High Outrage: minor data breach that hits the front page — small actual loss, huge reputational damage; (4) Low Hazard / Low Outrage: routine phishing attempts — low cost, nobody notices. This replaces the placeholder image on this slide.</a:t>
            </a:r>
          </a:p>
          <a:p>
            <a:pPr marL="0" lvl="0" indent="0">
              <a:buNone/>
            </a:pPr>
            <a:endParaRPr/>
          </a:p>
          <a:p>
            <a:pPr marL="0" lvl="0" indent="0">
              <a:buNone/>
            </a:pPr>
            <a:r>
              <a:t>Venables, “Risk = Hazard + Outrage” (2021), draws on Peter Sandman’s risk communication framework. The insight: perceived risk = hazard (actual expected damage) + outrage (fear, unfamiliarity, dread, media attention). This explains why CISOs present narratives and risk landscapes rather than probability distributions: boards respond to stories and headlines, not expected values. A ransomware attack that makes the Wall Street Journal is “worse” politically than a larger BEC loss that stays quiet. This is also Grigg’s point: the market for silver bullets exists because reputation/signaling matters more than actual risk reduction. A CISO who buys a flashy AI-powered security tool gets credit; a CISO who improves backup testing does not.</a:t>
            </a:r>
          </a:p>
        </p:txBody>
      </p:sp>
      <p:sp>
        <p:nvSpPr>
          <p:cNvPr id="4" name="Slide Number Placeholder 3"/>
          <p:cNvSpPr>
            <a:spLocks noGrp="1"/>
          </p:cNvSpPr>
          <p:nvPr>
            <p:ph type="sldNum" sz="quarter" idx="10"/>
          </p:nvPr>
        </p:nvSpPr>
        <p:spPr/>
        <p:txBody>
          <a:bodyPr/>
          <a:lstStyle/>
          <a:p>
            <a:fld id="{18BDFEC3-8487-43E8-A154-7C12CBC1FFF2}" type="slidenum">
              <a:rPr lang="en-US"/>
              <a:t>72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At first glance this seems damning: Fortune 1000 CISOs don’t present quantified risk to boards. But we need to be careful about what this means. The next slide teases apart the nuance.</a:t>
            </a:r>
          </a:p>
        </p:txBody>
      </p:sp>
      <p:sp>
        <p:nvSpPr>
          <p:cNvPr id="4" name="Slide Number Placeholder 3"/>
          <p:cNvSpPr>
            <a:spLocks noGrp="1"/>
          </p:cNvSpPr>
          <p:nvPr>
            <p:ph type="sldNum" sz="quarter" idx="10"/>
          </p:nvPr>
        </p:nvSpPr>
        <p:spPr/>
        <p:txBody>
          <a:bodyPr/>
          <a:lstStyle/>
          <a:p>
            <a:fld id="{18BDFEC3-8487-43E8-A154-7C12CBC1FFF2}" type="slidenum">
              <a:rPr lang="en-US"/>
              <a:t>73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crucial distinction. There are two very different situations here:</a:t>
            </a:r>
          </a:p>
          <a:p>
            <a:pPr marL="0" lvl="0" indent="0">
              <a:buNone/>
            </a:pPr>
            <a:endParaRPr/>
          </a:p>
          <a:p>
            <a:pPr marL="0" lvl="0" indent="0">
              <a:buNone/>
            </a:pPr>
            <a:r>
              <a:t>Best case: the org does rigorous internal analysis (risk scoring, scenario quantification for insurance) and simplifies for board communication. The board gets heatmaps and narratives because that’s what boards can act on — but there’s real analysis underneath. This is defensible. Boards are not security experts; translating technical risk into business language is part of the CISO’s job. Quote from Catherine McCully (CISO, Procter &amp; Gamble): “Think about how to translate it into layman’s terms. Will someone without cybersecurity expertise understand this?”</a:t>
            </a:r>
          </a:p>
          <a:p>
            <a:pPr marL="0" lvl="0" indent="0">
              <a:buNone/>
            </a:pPr>
            <a:endParaRPr/>
          </a:p>
          <a:p>
            <a:pPr marL="0" lvl="0" indent="0">
              <a:buNone/>
            </a:pPr>
            <a:r>
              <a:t>Worst case: the heatmap IS the analysis. There’s nothing quantitative underneath. The organization uses OWASP-style risk matrices internally, presents a simplified version to the board, and nobody at any level has estimated actual probabilities or dollar losses. The ESAF report suggests many organizations are in this camp — “most CISOs” found building actuarial capability “prohibitive.”</a:t>
            </a:r>
          </a:p>
          <a:p>
            <a:pPr marL="0" lvl="0" indent="0">
              <a:buNone/>
            </a:pPr>
            <a:endParaRPr/>
          </a:p>
          <a:p>
            <a:pPr marL="0" lvl="0" indent="0">
              <a:buNone/>
            </a:pPr>
            <a:r>
              <a:t>Quote from Chris Betz (CISO, Capital One): “Boards look at cyber risk in the context of the company’s overall culture. The cyber risk conversation depends on what the company values. If the company is driven by cost optimization, it’s about return on investment.” — Note the implication: the framing is driven by board culture, not by the underlying risk analysis.</a:t>
            </a:r>
          </a:p>
        </p:txBody>
      </p:sp>
      <p:sp>
        <p:nvSpPr>
          <p:cNvPr id="4" name="Slide Number Placeholder 3"/>
          <p:cNvSpPr>
            <a:spLocks noGrp="1"/>
          </p:cNvSpPr>
          <p:nvPr>
            <p:ph type="sldNum" sz="quarter" idx="10"/>
          </p:nvPr>
        </p:nvSpPr>
        <p:spPr/>
        <p:txBody>
          <a:bodyPr/>
          <a:lstStyle/>
          <a:p>
            <a:fld id="{18BDFEC3-8487-43E8-A154-7C12CBC1FFF2}" type="slidenum">
              <a:rPr lang="en-US"/>
              <a:t>74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ESAF report’s “Legal Defensibility” section (p. 7) is revealing: a primary driver of board engagement with cybersecurity is the threat of legal action against board members if an incident occurs. They need to demonstrate they were providing oversight. This means the board update is partly a legal artifact, not just a risk management tool. Quote from JR Williamson (SVP/CISO, Leidos): “When you talk about threats, what the board really wants to know is how prepared the company to deal with them — readiness, resiliency, and business continuity. Otherwise, you’re just admiring the problem.” Quote from Justin Acquaro (CISO, Evernorth): “Risk statements should be in terms of business impact. If you state the risk as ‘script injection,’ that means nothing to a board member. But if you say, ‘Our systems would be inoperable because of a cyber attack,’ that makes sense.”</a:t>
            </a:r>
          </a:p>
        </p:txBody>
      </p:sp>
      <p:sp>
        <p:nvSpPr>
          <p:cNvPr id="4" name="Slide Number Placeholder 3"/>
          <p:cNvSpPr>
            <a:spLocks noGrp="1"/>
          </p:cNvSpPr>
          <p:nvPr>
            <p:ph type="sldNum" sz="quarter" idx="10"/>
          </p:nvPr>
        </p:nvSpPr>
        <p:spPr/>
        <p:txBody>
          <a:bodyPr/>
          <a:lstStyle/>
          <a:p>
            <a:fld id="{18BDFEC3-8487-43E8-A154-7C12CBC1FFF2}" type="slidenum">
              <a:rPr lang="en-US"/>
              <a:t>75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ESAF report (p. 11) captures this limitation. Maturity scores measure whether controls exist and whether processes are followed — not whether the controls actually reduce risk. This is exactly the compliance-vs-security tension: you can score well on a maturity assessment while being highly vulnerable. It’s the security equivalent of measuring whether a student attended class rather than whether they learned anything.</a:t>
            </a:r>
          </a:p>
          <a:p>
            <a:pPr marL="0" lvl="0" indent="0">
              <a:buNone/>
            </a:pPr>
            <a:endParaRPr/>
          </a:p>
          <a:p>
            <a:pPr marL="0" lvl="0" indent="0">
              <a:buNone/>
            </a:pPr>
            <a:r>
              <a:t>Some CISOs try to address this by incorporating quantitative results (pen test results, threat modeling outcomes) into their scoring. But the report notes this creates comparability problems — companies using customized methods can’t benchmark against peers.</a:t>
            </a:r>
          </a:p>
        </p:txBody>
      </p:sp>
      <p:sp>
        <p:nvSpPr>
          <p:cNvPr id="4" name="Slide Number Placeholder 3"/>
          <p:cNvSpPr>
            <a:spLocks noGrp="1"/>
          </p:cNvSpPr>
          <p:nvPr>
            <p:ph type="sldNum" sz="quarter" idx="10"/>
          </p:nvPr>
        </p:nvSpPr>
        <p:spPr/>
        <p:txBody>
          <a:bodyPr/>
          <a:lstStyle/>
          <a:p>
            <a:fld id="{18BDFEC3-8487-43E8-A154-7C12CBC1FFF2}" type="slidenum">
              <a:rPr lang="en-US"/>
              <a:t>76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payoff slide connecting the ESAF findings back to Grigg’s “Market for Silver Bullets.” The parallel: just as the security market rewards products that signal security rather than deliver it, the CISO-board relationship rewards presentations that signal oversight rather than quantify risk.</a:t>
            </a:r>
          </a:p>
          <a:p>
            <a:pPr marL="0" lvl="0" indent="0">
              <a:buNone/>
            </a:pPr>
            <a:endParaRPr/>
          </a:p>
          <a:p>
            <a:pPr marL="0" lvl="0" indent="0">
              <a:buNone/>
            </a:pPr>
            <a:r>
              <a:t>The critical question is: what’s underneath the board presentation? If a CISO presents a heatmap to the board but has a calibrated risk register internally with P and $ columns, that’s fine — they’re translating for their audience. If the heatmap IS the deepest analysis the org does, that’s the silver bullets problem: the appearance of risk management substituting for actual risk management.</a:t>
            </a:r>
          </a:p>
          <a:p>
            <a:pPr marL="0" lvl="0" indent="0">
              <a:buNone/>
            </a:pPr>
            <a:endParaRPr/>
          </a:p>
          <a:p>
            <a:pPr marL="0" lvl="0" indent="0">
              <a:buNone/>
            </a:pPr>
            <a:r>
              <a:t>The ESAF report suggests both patterns exist, but the “prohibitive” finding on actuarial capability suggests many orgs are in the second camp. This isn’t because CISOs are incompetent — the ESAF participants are among the most sophisticated security leaders in the world. It’s because the institutional incentives (legal defensibility, board expectations, the difficulty of quantification) push toward signaling over substance. The question for students: is this inevitable, or could the forecasting approach from Part 3 bring quantitative rigor to more organizations at lower cost than full actuarial capability?</a:t>
            </a:r>
          </a:p>
        </p:txBody>
      </p:sp>
      <p:sp>
        <p:nvSpPr>
          <p:cNvPr id="4" name="Slide Number Placeholder 3"/>
          <p:cNvSpPr>
            <a:spLocks noGrp="1"/>
          </p:cNvSpPr>
          <p:nvPr>
            <p:ph type="sldNum" sz="quarter" idx="10"/>
          </p:nvPr>
        </p:nvSpPr>
        <p:spPr/>
        <p:txBody>
          <a:bodyPr/>
          <a:lstStyle/>
          <a:p>
            <a:fld id="{18BDFEC3-8487-43E8-A154-7C12CBC1FFF2}" type="slidenum">
              <a:rPr lang="en-US"/>
              <a:t>77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Open discussion. Possible angles: - Is imperfect quantification still better than qualitative approaches? (Meehl’s answer: usually yes) - Does the ESAF report suggest CISOs have given up on quantification, or that they’ve made a rational choice given the constraints? - What would it take to build the institutional infrastructure for cybersecurity that aviation has? - Could insurance data (which insurers have a financial incentive to get right) become the actuarial foundation that the field lacks? - Is the forecasting approach (McGeehan/Hubbard) practical for most organizations, or only for well-resourced security teams?</a:t>
            </a:r>
          </a:p>
        </p:txBody>
      </p:sp>
      <p:sp>
        <p:nvSpPr>
          <p:cNvPr id="4" name="Slide Number Placeholder 3"/>
          <p:cNvSpPr>
            <a:spLocks noGrp="1"/>
          </p:cNvSpPr>
          <p:nvPr>
            <p:ph type="sldNum" sz="quarter" idx="10"/>
          </p:nvPr>
        </p:nvSpPr>
        <p:spPr/>
        <p:txBody>
          <a:bodyPr/>
          <a:lstStyle/>
          <a:p>
            <a:fld id="{18BDFEC3-8487-43E8-A154-7C12CBC1FFF2}" type="slidenum">
              <a:rPr lang="en-US"/>
              <a:t>78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arc of the three-lecture sequence. Today we’ve seen the limits of risk-based investment. Next lecture covers regulation and compliance — another attempt to compensate for the same underlying problems. The guest lecture on cyber insurance examines whether markets can do better. The overarching theme: cybersecurity lacks the institutional infrastructure (data collection, non-punitive reporting, systematic learning) that makes risk management work in other domains. All three mechanisms — risk models, regulation, and insurance — are imperfect attempts to fill that gap.</a:t>
            </a:r>
          </a:p>
        </p:txBody>
      </p:sp>
      <p:sp>
        <p:nvSpPr>
          <p:cNvPr id="4" name="Slide Number Placeholder 3"/>
          <p:cNvSpPr>
            <a:spLocks noGrp="1"/>
          </p:cNvSpPr>
          <p:nvPr>
            <p:ph type="sldNum" sz="quarter" idx="10"/>
          </p:nvPr>
        </p:nvSpPr>
        <p:spPr/>
        <p:txBody>
          <a:bodyPr/>
          <a:lstStyle/>
          <a:p>
            <a:fld id="{18BDFEC3-8487-43E8-A154-7C12CBC1FFF2}" type="slidenum">
              <a:rPr lang="en-US"/>
              <a:t>79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Downer is the primary reading — it’s accessible, well-written, and directly applicable. Students should come to the next lecture having read it. Romanosky provides the empirical grounding for the “rational underinvestment” argument. The optional readings are for students who want to go deeper: Hubbard &amp; Seiersen is the best book on the quantitative approach; Cox is the mathematical foundation for the risk matrix critique; the IRIS 2025 report is the most comprehensive public analysis of cyber loss trends over time (150K+ incidents, 2008–2024); and the Belfer Center report explores the institutional learning question.</a:t>
            </a:r>
          </a:p>
        </p:txBody>
      </p:sp>
      <p:sp>
        <p:nvSpPr>
          <p:cNvPr id="4" name="Slide Number Placeholder 3"/>
          <p:cNvSpPr>
            <a:spLocks noGrp="1"/>
          </p:cNvSpPr>
          <p:nvPr>
            <p:ph type="sldNum" sz="quarter" idx="10"/>
          </p:nvPr>
        </p:nvSpPr>
        <p:spPr/>
        <p:txBody>
          <a:bodyPr/>
          <a:lstStyle/>
          <a:p>
            <a:fld id="{18BDFEC3-8487-43E8-A154-7C12CBC1FFF2}" type="slidenum">
              <a:rPr lang="en-US"/>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is the deep methodological argument for quantification. Paul Meehl’s work (starting in 1954, meta-analyzed by Grove &amp; Meehl in 1996) showed that simple algorithms consistently outperform expert intuition for prediction tasks. The reason: humans are inconsistent, anchored by recent events, and overconfident. Algorithms are at least consistent. The cybersecurity implication: even a rough quantitative model (with acknowledged uncertainty) may produce better resource allocation than a CISO’s intuition informed by the last RSA keynote. This motivates everything that follows: we need a systematic method for assessing risk, not gut feel. The next question is what that method looks like — and whether the standard methods actually deliver.</a:t>
            </a:r>
          </a:p>
          <a:p>
            <a:pPr marL="0" lvl="0" indent="0">
              <a:buNone/>
            </a:pPr>
            <a:endParaRPr dirty="0"/>
          </a:p>
          <a:p>
            <a:pPr marL="0" lvl="0" indent="0">
              <a:buNone/>
            </a:pPr>
            <a:r>
              <a:rPr dirty="0"/>
              <a:t>Reference: Grove &amp; Meehl, “Comparative Efficiency of Informal (Subjective, Impressionistic) and Formal (Mechanical, Algorithmic) Prediction Procedures.”</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Full reference list for students who want to follow up on any topic covered in the lecture. All URLs are in the lecture outline document.</a:t>
            </a:r>
          </a:p>
        </p:txBody>
      </p:sp>
      <p:sp>
        <p:nvSpPr>
          <p:cNvPr id="4" name="Slide Number Placeholder 3"/>
          <p:cNvSpPr>
            <a:spLocks noGrp="1"/>
          </p:cNvSpPr>
          <p:nvPr>
            <p:ph type="sldNum" sz="quarter" idx="10"/>
          </p:nvPr>
        </p:nvSpPr>
        <p:spPr/>
        <p:txBody>
          <a:bodyPr/>
          <a:lstStyle/>
          <a:p>
            <a:fld id="{18BDFEC3-8487-43E8-A154-7C12CBC1FFF2}" type="slidenum">
              <a:rPr lang="en-US"/>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fundamental tension: security teams speak in threats and vulnerabilities; boards speak in dollars and risk appetite. Quantification is the bridge. Without it, security budgets are set by politics, fear of the last headline, or whatever the vendor is selling this quarter. The Meehl result says we should trust a systematic method over intuition. Now let’s look at the most common systematic method organizations use — the OWASP risk rating methodology — and see if it actually delivers.</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C9FF9-FB95-862C-11F4-4B8EF9364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F8B1-24B3-E8CB-F7A0-D2F3E7D47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A14E3-71C3-8B5F-9573-2D256F833FF0}"/>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6EC48F36-C3C1-B252-D089-50F5903E8CFE}"/>
              </a:ext>
            </a:extLst>
          </p:cNvPr>
          <p:cNvSpPr>
            <a:spLocks noGrp="1"/>
          </p:cNvSpPr>
          <p:nvPr>
            <p:ph type="sldNum" sz="quarter" idx="10"/>
          </p:nvPr>
        </p:nvSpPr>
        <p:spPr/>
        <p:txBody>
          <a:bodyPr/>
          <a:lstStyle/>
          <a:p>
            <a:fld id="{18BDFEC3-8487-43E8-A154-7C12CBC1FFF2}" type="slidenum">
              <a:rPr lang="en-US"/>
              <a:t>11</a:t>
            </a:fld>
            <a:endParaRPr lang="en-US"/>
          </a:p>
        </p:txBody>
      </p:sp>
    </p:spTree>
    <p:extLst>
      <p:ext uri="{BB962C8B-B14F-4D97-AF65-F5344CB8AC3E}">
        <p14:creationId xmlns:p14="http://schemas.microsoft.com/office/powerpoint/2010/main" val="206341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159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454152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187915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167" name="line" descr="Line graphic"/>
          <p:cNvGrpSpPr/>
          <p:nvPr/>
        </p:nvGrpSpPr>
        <p:grpSpPr bwMode="invGray">
          <a:xfrm>
            <a:off x="398963" y="1135856"/>
            <a:ext cx="7929246" cy="48006"/>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Content Placeholder 2"/>
          <p:cNvSpPr>
            <a:spLocks noGrp="1"/>
          </p:cNvSpPr>
          <p:nvPr>
            <p:ph idx="1"/>
          </p:nvPr>
        </p:nvSpPr>
        <p:spPr/>
        <p:txBody>
          <a:bodyPr/>
          <a:lstStyle>
            <a:lvl2pPr marL="411480">
              <a:defRPr>
                <a:latin typeface="Verdana Pro Light" panose="020B0304030504040204" pitchFamily="34" charset="0"/>
              </a:defRPr>
            </a:lvl2pPr>
            <a:lvl3pPr marL="582930">
              <a:defRPr>
                <a:latin typeface="Verdana Pro Light" panose="020B0304030504040204" pitchFamily="34" charset="0"/>
              </a:defRPr>
            </a:lvl3pPr>
            <a:lvl4pPr marL="754380">
              <a:defRPr>
                <a:latin typeface="Verdana Pro Light" panose="020B0304030504040204" pitchFamily="34" charset="0"/>
              </a:defRPr>
            </a:lvl4pPr>
            <a:lvl5pPr marL="925830">
              <a:defRPr>
                <a:latin typeface="Verdana Pro Light" panose="020B0304030504040204" pitchFamily="34" charset="0"/>
              </a:defRPr>
            </a:lvl5pPr>
            <a:lvl6pPr marL="1097280">
              <a:defRPr baseline="0"/>
            </a:lvl6pPr>
            <a:lvl7pPr marL="1268730">
              <a:defRPr baseline="0"/>
            </a:lvl7pPr>
            <a:lvl8pPr marL="1440180">
              <a:defRPr baseline="0"/>
            </a:lvl8pPr>
            <a:lvl9pPr marL="161163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7998319" y="4800601"/>
            <a:ext cx="685979" cy="207170"/>
          </a:xfrm>
        </p:spPr>
        <p:txBody>
          <a:bodyPr/>
          <a:lstStyle>
            <a:lvl1pPr algn="r">
              <a:defRPr/>
            </a:lvl1pPr>
          </a:lstStyle>
          <a:p>
            <a:fld id="{25BA54BD-C84D-46CE-8B72-31BFB26ABA43}" type="slidenum">
              <a:rPr lang="en-US" smtClean="0"/>
              <a:pPr/>
              <a:t>‹#›</a:t>
            </a:fld>
            <a:endParaRPr lang="en-US" dirty="0"/>
          </a:p>
        </p:txBody>
      </p:sp>
      <p:sp>
        <p:nvSpPr>
          <p:cNvPr id="8" name="Text Placeholder 7">
            <a:extLst>
              <a:ext uri="{FF2B5EF4-FFF2-40B4-BE49-F238E27FC236}">
                <a16:creationId xmlns:a16="http://schemas.microsoft.com/office/drawing/2014/main" id="{C0561337-1421-4712-BECD-94FA8D872E6A}"/>
              </a:ext>
            </a:extLst>
          </p:cNvPr>
          <p:cNvSpPr>
            <a:spLocks noGrp="1"/>
          </p:cNvSpPr>
          <p:nvPr>
            <p:ph type="body" sz="quarter" idx="13" hasCustomPrompt="1"/>
          </p:nvPr>
        </p:nvSpPr>
        <p:spPr>
          <a:xfrm>
            <a:off x="447791" y="4743450"/>
            <a:ext cx="6897896" cy="264319"/>
          </a:xfrm>
        </p:spPr>
        <p:txBody>
          <a:bodyPr>
            <a:noAutofit/>
          </a:bodyPr>
          <a:lstStyle>
            <a:lvl1pPr marL="0" indent="0" algn="r">
              <a:spcBef>
                <a:spcPts val="0"/>
              </a:spcBef>
              <a:buNone/>
              <a:defRPr sz="900">
                <a:solidFill>
                  <a:schemeClr val="bg1">
                    <a:lumMod val="65000"/>
                  </a:schemeClr>
                </a:solidFill>
                <a:latin typeface="Verdana Pro Light" panose="020B0304030504040204" pitchFamily="34" charset="0"/>
              </a:defRPr>
            </a:lvl1pPr>
          </a:lstStyle>
          <a:p>
            <a:pPr lvl="0"/>
            <a:r>
              <a:rPr lang="en-US" dirty="0"/>
              <a:t>Reference 1</a:t>
            </a:r>
          </a:p>
          <a:p>
            <a:pPr lvl="0"/>
            <a:r>
              <a:rPr lang="en-US" dirty="0"/>
              <a:t>Reference 2</a:t>
            </a:r>
          </a:p>
        </p:txBody>
      </p:sp>
      <p:sp>
        <p:nvSpPr>
          <p:cNvPr id="10" name="Title 9">
            <a:extLst>
              <a:ext uri="{FF2B5EF4-FFF2-40B4-BE49-F238E27FC236}">
                <a16:creationId xmlns:a16="http://schemas.microsoft.com/office/drawing/2014/main" id="{374EB3AD-7B42-4EE2-8E85-2481322AA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59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7791" y="1428750"/>
            <a:ext cx="2637922" cy="3200400"/>
          </a:xfrm>
        </p:spPr>
        <p:txBody>
          <a:bodyPr>
            <a:normAutofit/>
          </a:bodyPr>
          <a:lstStyle>
            <a:lvl1pPr>
              <a:defRPr sz="1800"/>
            </a:lvl1pPr>
            <a:lvl2pPr>
              <a:defRPr sz="1500"/>
            </a:lvl2pPr>
            <a:lvl3pPr>
              <a:defRPr sz="1350"/>
            </a:lvl3pPr>
            <a:lvl4pPr>
              <a:defRPr sz="1200"/>
            </a:lvl4pPr>
            <a:lvl5pPr>
              <a:defRPr sz="1200"/>
            </a:lvl5pPr>
            <a:lvl6pPr marL="1467612">
              <a:defRPr sz="1200"/>
            </a:lvl6pPr>
            <a:lvl7pPr marL="1467612">
              <a:defRPr sz="1200" baseline="0"/>
            </a:lvl7pPr>
            <a:lvl8pPr marL="1467612">
              <a:defRPr sz="1200" baseline="0"/>
            </a:lvl8pPr>
            <a:lvl9pPr marL="1467612">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3257207" y="1428750"/>
            <a:ext cx="2637922" cy="3200400"/>
          </a:xfrm>
        </p:spPr>
        <p:txBody>
          <a:bodyPr>
            <a:normAutofit/>
          </a:bodyPr>
          <a:lstStyle>
            <a:lvl1pPr>
              <a:defRPr sz="1800"/>
            </a:lvl1pPr>
            <a:lvl2pPr>
              <a:defRPr sz="1500"/>
            </a:lvl2pPr>
            <a:lvl3pPr>
              <a:defRPr sz="1350"/>
            </a:lvl3pPr>
            <a:lvl4pPr>
              <a:defRPr sz="1200"/>
            </a:lvl4pPr>
            <a:lvl5pPr>
              <a:defRPr sz="1200"/>
            </a:lvl5pPr>
            <a:lvl6pPr marL="1467612">
              <a:defRPr sz="1200"/>
            </a:lvl6pPr>
            <a:lvl7pPr marL="1467612">
              <a:defRPr sz="1200"/>
            </a:lvl7pPr>
            <a:lvl8pPr marL="1467612">
              <a:defRPr sz="1200" baseline="0"/>
            </a:lvl8pPr>
            <a:lvl9pPr marL="1467612">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3" name="Title 1">
            <a:extLst>
              <a:ext uri="{FF2B5EF4-FFF2-40B4-BE49-F238E27FC236}">
                <a16:creationId xmlns:a16="http://schemas.microsoft.com/office/drawing/2014/main" id="{F2350BC3-29EF-4D73-9B0F-CCFCCA5AC6FD}"/>
              </a:ext>
            </a:extLst>
          </p:cNvPr>
          <p:cNvSpPr>
            <a:spLocks noGrp="1"/>
          </p:cNvSpPr>
          <p:nvPr>
            <p:ph type="title"/>
          </p:nvPr>
        </p:nvSpPr>
        <p:spPr>
          <a:xfrm>
            <a:off x="447791" y="205978"/>
            <a:ext cx="8236507" cy="765572"/>
          </a:xfrm>
        </p:spPr>
        <p:txBody>
          <a:bodyPr/>
          <a:lstStyle/>
          <a:p>
            <a:r>
              <a:rPr lang="en-US"/>
              <a:t>Click to edit Master title style</a:t>
            </a:r>
            <a:endParaRPr dirty="0"/>
          </a:p>
        </p:txBody>
      </p:sp>
      <p:grpSp>
        <p:nvGrpSpPr>
          <p:cNvPr id="84" name="line" descr="Line graphic">
            <a:extLst>
              <a:ext uri="{FF2B5EF4-FFF2-40B4-BE49-F238E27FC236}">
                <a16:creationId xmlns:a16="http://schemas.microsoft.com/office/drawing/2014/main" id="{4505BB6A-9A7B-47D6-8A20-B6CC2D2B4F37}"/>
              </a:ext>
            </a:extLst>
          </p:cNvPr>
          <p:cNvGrpSpPr/>
          <p:nvPr userDrawn="1"/>
        </p:nvGrpSpPr>
        <p:grpSpPr bwMode="invGray">
          <a:xfrm>
            <a:off x="398963" y="1135856"/>
            <a:ext cx="7929246" cy="48006"/>
            <a:chOff x="1522413" y="1514475"/>
            <a:chExt cx="10569575" cy="64008"/>
          </a:xfrm>
        </p:grpSpPr>
        <p:sp>
          <p:nvSpPr>
            <p:cNvPr id="85" name="Freeform 10">
              <a:extLst>
                <a:ext uri="{FF2B5EF4-FFF2-40B4-BE49-F238E27FC236}">
                  <a16:creationId xmlns:a16="http://schemas.microsoft.com/office/drawing/2014/main" id="{DE3BDFDF-CA2F-4F8E-9A2C-888BB2C3D2AE}"/>
                </a:ext>
              </a:extLst>
            </p:cNvPr>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 name="Freeform 11">
              <a:extLst>
                <a:ext uri="{FF2B5EF4-FFF2-40B4-BE49-F238E27FC236}">
                  <a16:creationId xmlns:a16="http://schemas.microsoft.com/office/drawing/2014/main" id="{830BF5BA-D9B3-4BC2-97DF-D347451284C7}"/>
                </a:ext>
              </a:extLst>
            </p:cNvPr>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 name="Freeform 12">
              <a:extLst>
                <a:ext uri="{FF2B5EF4-FFF2-40B4-BE49-F238E27FC236}">
                  <a16:creationId xmlns:a16="http://schemas.microsoft.com/office/drawing/2014/main" id="{0227E6EE-E4E2-454C-B0E0-CDEB428160FB}"/>
                </a:ext>
              </a:extLst>
            </p:cNvPr>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 name="Freeform 15">
              <a:extLst>
                <a:ext uri="{FF2B5EF4-FFF2-40B4-BE49-F238E27FC236}">
                  <a16:creationId xmlns:a16="http://schemas.microsoft.com/office/drawing/2014/main" id="{23F09A24-D679-4B9A-BDDC-DB55FF4BE3FA}"/>
                </a:ext>
              </a:extLst>
            </p:cNvPr>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 name="Freeform 16">
              <a:extLst>
                <a:ext uri="{FF2B5EF4-FFF2-40B4-BE49-F238E27FC236}">
                  <a16:creationId xmlns:a16="http://schemas.microsoft.com/office/drawing/2014/main" id="{EA2FBB7B-7D16-490A-90B9-054FB3032DC5}"/>
                </a:ext>
              </a:extLst>
            </p:cNvPr>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 name="Freeform 17">
              <a:extLst>
                <a:ext uri="{FF2B5EF4-FFF2-40B4-BE49-F238E27FC236}">
                  <a16:creationId xmlns:a16="http://schemas.microsoft.com/office/drawing/2014/main" id="{60CA52BC-6EC0-4EFE-9B23-E247F728A9A7}"/>
                </a:ext>
              </a:extLst>
            </p:cNvPr>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 name="Freeform 18">
              <a:extLst>
                <a:ext uri="{FF2B5EF4-FFF2-40B4-BE49-F238E27FC236}">
                  <a16:creationId xmlns:a16="http://schemas.microsoft.com/office/drawing/2014/main" id="{50555078-E0FD-42B6-B288-3241D863E72D}"/>
                </a:ext>
              </a:extLst>
            </p:cNvPr>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2" name="Freeform 19">
              <a:extLst>
                <a:ext uri="{FF2B5EF4-FFF2-40B4-BE49-F238E27FC236}">
                  <a16:creationId xmlns:a16="http://schemas.microsoft.com/office/drawing/2014/main" id="{6B630385-39E8-400E-9AA4-A67ACC17400C}"/>
                </a:ext>
              </a:extLst>
            </p:cNvPr>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3" name="Freeform 20">
              <a:extLst>
                <a:ext uri="{FF2B5EF4-FFF2-40B4-BE49-F238E27FC236}">
                  <a16:creationId xmlns:a16="http://schemas.microsoft.com/office/drawing/2014/main" id="{207E5C74-37AD-4AEA-BEE9-4FD114F1874F}"/>
                </a:ext>
              </a:extLst>
            </p:cNvPr>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4" name="Freeform 21">
              <a:extLst>
                <a:ext uri="{FF2B5EF4-FFF2-40B4-BE49-F238E27FC236}">
                  <a16:creationId xmlns:a16="http://schemas.microsoft.com/office/drawing/2014/main" id="{F716590A-7422-4FDF-B305-30596115E48C}"/>
                </a:ext>
              </a:extLst>
            </p:cNvPr>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5" name="Freeform 22">
              <a:extLst>
                <a:ext uri="{FF2B5EF4-FFF2-40B4-BE49-F238E27FC236}">
                  <a16:creationId xmlns:a16="http://schemas.microsoft.com/office/drawing/2014/main" id="{62A06856-EECF-4284-A863-5E499DF1788F}"/>
                </a:ext>
              </a:extLst>
            </p:cNvPr>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6" name="Freeform 23">
              <a:extLst>
                <a:ext uri="{FF2B5EF4-FFF2-40B4-BE49-F238E27FC236}">
                  <a16:creationId xmlns:a16="http://schemas.microsoft.com/office/drawing/2014/main" id="{A44D069A-2102-4DF2-A282-FA3842DCCF19}"/>
                </a:ext>
              </a:extLst>
            </p:cNvPr>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7" name="Freeform 24">
              <a:extLst>
                <a:ext uri="{FF2B5EF4-FFF2-40B4-BE49-F238E27FC236}">
                  <a16:creationId xmlns:a16="http://schemas.microsoft.com/office/drawing/2014/main" id="{81FAA018-34D6-4EDB-A502-EFBDBF3EE562}"/>
                </a:ext>
              </a:extLst>
            </p:cNvPr>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8" name="Freeform 25">
              <a:extLst>
                <a:ext uri="{FF2B5EF4-FFF2-40B4-BE49-F238E27FC236}">
                  <a16:creationId xmlns:a16="http://schemas.microsoft.com/office/drawing/2014/main" id="{A0A17987-2685-4EE6-808C-9C42BCF6A81A}"/>
                </a:ext>
              </a:extLst>
            </p:cNvPr>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9" name="Freeform 26">
              <a:extLst>
                <a:ext uri="{FF2B5EF4-FFF2-40B4-BE49-F238E27FC236}">
                  <a16:creationId xmlns:a16="http://schemas.microsoft.com/office/drawing/2014/main" id="{74053AFF-5FBF-438F-934E-A247A1EDEE08}"/>
                </a:ext>
              </a:extLst>
            </p:cNvPr>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0" name="Freeform 27">
              <a:extLst>
                <a:ext uri="{FF2B5EF4-FFF2-40B4-BE49-F238E27FC236}">
                  <a16:creationId xmlns:a16="http://schemas.microsoft.com/office/drawing/2014/main" id="{084A42B0-4FAE-4F45-9C28-8A52D0688F42}"/>
                </a:ext>
              </a:extLst>
            </p:cNvPr>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1" name="Freeform 28">
              <a:extLst>
                <a:ext uri="{FF2B5EF4-FFF2-40B4-BE49-F238E27FC236}">
                  <a16:creationId xmlns:a16="http://schemas.microsoft.com/office/drawing/2014/main" id="{3087CFDB-0802-4A4D-B744-730586AE8FDE}"/>
                </a:ext>
              </a:extLst>
            </p:cNvPr>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2" name="Freeform 29">
              <a:extLst>
                <a:ext uri="{FF2B5EF4-FFF2-40B4-BE49-F238E27FC236}">
                  <a16:creationId xmlns:a16="http://schemas.microsoft.com/office/drawing/2014/main" id="{6EE39524-45C1-4A78-A9C4-43A9DED144B5}"/>
                </a:ext>
              </a:extLst>
            </p:cNvPr>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3" name="Freeform 30">
              <a:extLst>
                <a:ext uri="{FF2B5EF4-FFF2-40B4-BE49-F238E27FC236}">
                  <a16:creationId xmlns:a16="http://schemas.microsoft.com/office/drawing/2014/main" id="{5E5E5BC6-925B-4028-BCF0-85D6F72635D2}"/>
                </a:ext>
              </a:extLst>
            </p:cNvPr>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4" name="Freeform 31">
              <a:extLst>
                <a:ext uri="{FF2B5EF4-FFF2-40B4-BE49-F238E27FC236}">
                  <a16:creationId xmlns:a16="http://schemas.microsoft.com/office/drawing/2014/main" id="{112A314D-35E7-44F5-97CC-A4119F80989B}"/>
                </a:ext>
              </a:extLst>
            </p:cNvPr>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5" name="Freeform 32">
              <a:extLst>
                <a:ext uri="{FF2B5EF4-FFF2-40B4-BE49-F238E27FC236}">
                  <a16:creationId xmlns:a16="http://schemas.microsoft.com/office/drawing/2014/main" id="{3DEFCA38-E2C0-42CE-BF03-C88B8803BCA9}"/>
                </a:ext>
              </a:extLst>
            </p:cNvPr>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6" name="Freeform 33">
              <a:extLst>
                <a:ext uri="{FF2B5EF4-FFF2-40B4-BE49-F238E27FC236}">
                  <a16:creationId xmlns:a16="http://schemas.microsoft.com/office/drawing/2014/main" id="{AEFC7217-C3FB-43B9-88B2-7A1E5DB75355}"/>
                </a:ext>
              </a:extLst>
            </p:cNvPr>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7" name="Freeform 34">
              <a:extLst>
                <a:ext uri="{FF2B5EF4-FFF2-40B4-BE49-F238E27FC236}">
                  <a16:creationId xmlns:a16="http://schemas.microsoft.com/office/drawing/2014/main" id="{2B67DEBF-A687-419B-9EC8-DC9F727E5BB6}"/>
                </a:ext>
              </a:extLst>
            </p:cNvPr>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8" name="Freeform 35">
              <a:extLst>
                <a:ext uri="{FF2B5EF4-FFF2-40B4-BE49-F238E27FC236}">
                  <a16:creationId xmlns:a16="http://schemas.microsoft.com/office/drawing/2014/main" id="{1360FA17-F8D4-4687-AB56-2522B306EAAB}"/>
                </a:ext>
              </a:extLst>
            </p:cNvPr>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9" name="Freeform 36">
              <a:extLst>
                <a:ext uri="{FF2B5EF4-FFF2-40B4-BE49-F238E27FC236}">
                  <a16:creationId xmlns:a16="http://schemas.microsoft.com/office/drawing/2014/main" id="{EBF4A7F3-7558-4EF1-AFAF-797F2731747C}"/>
                </a:ext>
              </a:extLst>
            </p:cNvPr>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0" name="Freeform 37">
              <a:extLst>
                <a:ext uri="{FF2B5EF4-FFF2-40B4-BE49-F238E27FC236}">
                  <a16:creationId xmlns:a16="http://schemas.microsoft.com/office/drawing/2014/main" id="{41D7743B-311F-4B15-AC8A-3C5B564F2F19}"/>
                </a:ext>
              </a:extLst>
            </p:cNvPr>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1" name="Freeform 38">
              <a:extLst>
                <a:ext uri="{FF2B5EF4-FFF2-40B4-BE49-F238E27FC236}">
                  <a16:creationId xmlns:a16="http://schemas.microsoft.com/office/drawing/2014/main" id="{68DE04FB-0730-40DB-85C4-F156A5B5B6D7}"/>
                </a:ext>
              </a:extLst>
            </p:cNvPr>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2" name="Freeform 39">
              <a:extLst>
                <a:ext uri="{FF2B5EF4-FFF2-40B4-BE49-F238E27FC236}">
                  <a16:creationId xmlns:a16="http://schemas.microsoft.com/office/drawing/2014/main" id="{B89B7B74-DCD0-431F-B0D0-11FA769A362E}"/>
                </a:ext>
              </a:extLst>
            </p:cNvPr>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3" name="Freeform 40">
              <a:extLst>
                <a:ext uri="{FF2B5EF4-FFF2-40B4-BE49-F238E27FC236}">
                  <a16:creationId xmlns:a16="http://schemas.microsoft.com/office/drawing/2014/main" id="{339A50E7-A892-4810-B3FF-DD801F3960E3}"/>
                </a:ext>
              </a:extLst>
            </p:cNvPr>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4" name="Freeform 41">
              <a:extLst>
                <a:ext uri="{FF2B5EF4-FFF2-40B4-BE49-F238E27FC236}">
                  <a16:creationId xmlns:a16="http://schemas.microsoft.com/office/drawing/2014/main" id="{36F40663-66A1-421E-865D-62D217EB1A93}"/>
                </a:ext>
              </a:extLst>
            </p:cNvPr>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5" name="Freeform 42">
              <a:extLst>
                <a:ext uri="{FF2B5EF4-FFF2-40B4-BE49-F238E27FC236}">
                  <a16:creationId xmlns:a16="http://schemas.microsoft.com/office/drawing/2014/main" id="{8127CBFB-D249-4990-BBA3-FCB9471AD3BA}"/>
                </a:ext>
              </a:extLst>
            </p:cNvPr>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6" name="Freeform 43">
              <a:extLst>
                <a:ext uri="{FF2B5EF4-FFF2-40B4-BE49-F238E27FC236}">
                  <a16:creationId xmlns:a16="http://schemas.microsoft.com/office/drawing/2014/main" id="{1F58A5D0-158F-4D9F-A8EC-403B72ED04D9}"/>
                </a:ext>
              </a:extLst>
            </p:cNvPr>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7" name="Freeform 44">
              <a:extLst>
                <a:ext uri="{FF2B5EF4-FFF2-40B4-BE49-F238E27FC236}">
                  <a16:creationId xmlns:a16="http://schemas.microsoft.com/office/drawing/2014/main" id="{61A7C0A1-E9C2-4E8F-A7A0-5757D2FE16FB}"/>
                </a:ext>
              </a:extLst>
            </p:cNvPr>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8" name="Freeform 45">
              <a:extLst>
                <a:ext uri="{FF2B5EF4-FFF2-40B4-BE49-F238E27FC236}">
                  <a16:creationId xmlns:a16="http://schemas.microsoft.com/office/drawing/2014/main" id="{57ACC4B2-F51A-4071-8B6F-27EDB7A1A25F}"/>
                </a:ext>
              </a:extLst>
            </p:cNvPr>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9" name="Freeform 46">
              <a:extLst>
                <a:ext uri="{FF2B5EF4-FFF2-40B4-BE49-F238E27FC236}">
                  <a16:creationId xmlns:a16="http://schemas.microsoft.com/office/drawing/2014/main" id="{8B2B9DBF-B799-46FA-8E55-F6C9B33FB65A}"/>
                </a:ext>
              </a:extLst>
            </p:cNvPr>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0" name="Freeform 47">
              <a:extLst>
                <a:ext uri="{FF2B5EF4-FFF2-40B4-BE49-F238E27FC236}">
                  <a16:creationId xmlns:a16="http://schemas.microsoft.com/office/drawing/2014/main" id="{B2E138FE-5D39-4A60-A6E6-F28B9F20DBAF}"/>
                </a:ext>
              </a:extLst>
            </p:cNvPr>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1" name="Freeform 48">
              <a:extLst>
                <a:ext uri="{FF2B5EF4-FFF2-40B4-BE49-F238E27FC236}">
                  <a16:creationId xmlns:a16="http://schemas.microsoft.com/office/drawing/2014/main" id="{259B1B37-E152-49C4-BC63-4FCBB9695D71}"/>
                </a:ext>
              </a:extLst>
            </p:cNvPr>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2" name="Freeform 49">
              <a:extLst>
                <a:ext uri="{FF2B5EF4-FFF2-40B4-BE49-F238E27FC236}">
                  <a16:creationId xmlns:a16="http://schemas.microsoft.com/office/drawing/2014/main" id="{70E76269-9FD5-42B5-84E1-DA1EADE9D404}"/>
                </a:ext>
              </a:extLst>
            </p:cNvPr>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3" name="Freeform 50">
              <a:extLst>
                <a:ext uri="{FF2B5EF4-FFF2-40B4-BE49-F238E27FC236}">
                  <a16:creationId xmlns:a16="http://schemas.microsoft.com/office/drawing/2014/main" id="{81D37897-9553-4478-A7BA-2DAD1F604DE8}"/>
                </a:ext>
              </a:extLst>
            </p:cNvPr>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4" name="Freeform 51">
              <a:extLst>
                <a:ext uri="{FF2B5EF4-FFF2-40B4-BE49-F238E27FC236}">
                  <a16:creationId xmlns:a16="http://schemas.microsoft.com/office/drawing/2014/main" id="{E5E77623-06B4-4912-A701-FAFDBAD5C57E}"/>
                </a:ext>
              </a:extLst>
            </p:cNvPr>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5" name="Freeform 52">
              <a:extLst>
                <a:ext uri="{FF2B5EF4-FFF2-40B4-BE49-F238E27FC236}">
                  <a16:creationId xmlns:a16="http://schemas.microsoft.com/office/drawing/2014/main" id="{3F6A57DF-3F7E-48CC-9857-B3C64E0D4B21}"/>
                </a:ext>
              </a:extLst>
            </p:cNvPr>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6" name="Freeform 53">
              <a:extLst>
                <a:ext uri="{FF2B5EF4-FFF2-40B4-BE49-F238E27FC236}">
                  <a16:creationId xmlns:a16="http://schemas.microsoft.com/office/drawing/2014/main" id="{F1E6670B-1ECF-4B88-A93D-BDE321AFC7B9}"/>
                </a:ext>
              </a:extLst>
            </p:cNvPr>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7" name="Freeform 54">
              <a:extLst>
                <a:ext uri="{FF2B5EF4-FFF2-40B4-BE49-F238E27FC236}">
                  <a16:creationId xmlns:a16="http://schemas.microsoft.com/office/drawing/2014/main" id="{76A9A42C-92DA-4DAC-AB0A-ACEC2EC5413F}"/>
                </a:ext>
              </a:extLst>
            </p:cNvPr>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8" name="Freeform 55">
              <a:extLst>
                <a:ext uri="{FF2B5EF4-FFF2-40B4-BE49-F238E27FC236}">
                  <a16:creationId xmlns:a16="http://schemas.microsoft.com/office/drawing/2014/main" id="{03202855-69DC-4336-9527-073618C68B9D}"/>
                </a:ext>
              </a:extLst>
            </p:cNvPr>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9" name="Freeform 56">
              <a:extLst>
                <a:ext uri="{FF2B5EF4-FFF2-40B4-BE49-F238E27FC236}">
                  <a16:creationId xmlns:a16="http://schemas.microsoft.com/office/drawing/2014/main" id="{E449F512-BD97-4D6D-AF87-E970B98F19AA}"/>
                </a:ext>
              </a:extLst>
            </p:cNvPr>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0" name="Freeform 57">
              <a:extLst>
                <a:ext uri="{FF2B5EF4-FFF2-40B4-BE49-F238E27FC236}">
                  <a16:creationId xmlns:a16="http://schemas.microsoft.com/office/drawing/2014/main" id="{25E89D7C-8CD7-497E-AC0B-C207B1D226DB}"/>
                </a:ext>
              </a:extLst>
            </p:cNvPr>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1" name="Freeform 58">
              <a:extLst>
                <a:ext uri="{FF2B5EF4-FFF2-40B4-BE49-F238E27FC236}">
                  <a16:creationId xmlns:a16="http://schemas.microsoft.com/office/drawing/2014/main" id="{A5274CD9-EF55-433C-96A5-5EBF91D0C6E4}"/>
                </a:ext>
              </a:extLst>
            </p:cNvPr>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2" name="Freeform 59">
              <a:extLst>
                <a:ext uri="{FF2B5EF4-FFF2-40B4-BE49-F238E27FC236}">
                  <a16:creationId xmlns:a16="http://schemas.microsoft.com/office/drawing/2014/main" id="{0BFEF81F-3F4F-42FE-B4B5-CE790326BD51}"/>
                </a:ext>
              </a:extLst>
            </p:cNvPr>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3" name="Freeform 60">
              <a:extLst>
                <a:ext uri="{FF2B5EF4-FFF2-40B4-BE49-F238E27FC236}">
                  <a16:creationId xmlns:a16="http://schemas.microsoft.com/office/drawing/2014/main" id="{29E806F9-A6D2-4A93-BDD1-46088DC91F9A}"/>
                </a:ext>
              </a:extLst>
            </p:cNvPr>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4" name="Freeform 61">
              <a:extLst>
                <a:ext uri="{FF2B5EF4-FFF2-40B4-BE49-F238E27FC236}">
                  <a16:creationId xmlns:a16="http://schemas.microsoft.com/office/drawing/2014/main" id="{53FD33CF-31E1-4940-B3D7-B5FBB700AE49}"/>
                </a:ext>
              </a:extLst>
            </p:cNvPr>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5" name="Freeform 62">
              <a:extLst>
                <a:ext uri="{FF2B5EF4-FFF2-40B4-BE49-F238E27FC236}">
                  <a16:creationId xmlns:a16="http://schemas.microsoft.com/office/drawing/2014/main" id="{F61DF8DB-2C5C-415D-A62A-11268ED80078}"/>
                </a:ext>
              </a:extLst>
            </p:cNvPr>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6" name="Freeform 63">
              <a:extLst>
                <a:ext uri="{FF2B5EF4-FFF2-40B4-BE49-F238E27FC236}">
                  <a16:creationId xmlns:a16="http://schemas.microsoft.com/office/drawing/2014/main" id="{9FC6CAC5-34F1-49F9-8CA3-A8B772319467}"/>
                </a:ext>
              </a:extLst>
            </p:cNvPr>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7" name="Freeform 64">
              <a:extLst>
                <a:ext uri="{FF2B5EF4-FFF2-40B4-BE49-F238E27FC236}">
                  <a16:creationId xmlns:a16="http://schemas.microsoft.com/office/drawing/2014/main" id="{772E808C-E1E5-457B-95D2-C1D00E2D1CF2}"/>
                </a:ext>
              </a:extLst>
            </p:cNvPr>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8" name="Freeform 65">
              <a:extLst>
                <a:ext uri="{FF2B5EF4-FFF2-40B4-BE49-F238E27FC236}">
                  <a16:creationId xmlns:a16="http://schemas.microsoft.com/office/drawing/2014/main" id="{7DB02ECF-9493-48E7-8EAB-341F3B4BC11F}"/>
                </a:ext>
              </a:extLst>
            </p:cNvPr>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9" name="Freeform 66">
              <a:extLst>
                <a:ext uri="{FF2B5EF4-FFF2-40B4-BE49-F238E27FC236}">
                  <a16:creationId xmlns:a16="http://schemas.microsoft.com/office/drawing/2014/main" id="{BEF99A4A-69FA-45F8-865E-050862C6C3B6}"/>
                </a:ext>
              </a:extLst>
            </p:cNvPr>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0" name="Freeform 67">
              <a:extLst>
                <a:ext uri="{FF2B5EF4-FFF2-40B4-BE49-F238E27FC236}">
                  <a16:creationId xmlns:a16="http://schemas.microsoft.com/office/drawing/2014/main" id="{A47F5ECD-DD1E-49CF-817E-D52799A931AF}"/>
                </a:ext>
              </a:extLst>
            </p:cNvPr>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1" name="Freeform 68">
              <a:extLst>
                <a:ext uri="{FF2B5EF4-FFF2-40B4-BE49-F238E27FC236}">
                  <a16:creationId xmlns:a16="http://schemas.microsoft.com/office/drawing/2014/main" id="{8F804509-1F05-47B4-96A5-AC2259EFB3B1}"/>
                </a:ext>
              </a:extLst>
            </p:cNvPr>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2" name="Freeform 69">
              <a:extLst>
                <a:ext uri="{FF2B5EF4-FFF2-40B4-BE49-F238E27FC236}">
                  <a16:creationId xmlns:a16="http://schemas.microsoft.com/office/drawing/2014/main" id="{F49EAE57-3A74-4D30-A477-0E11F814564A}"/>
                </a:ext>
              </a:extLst>
            </p:cNvPr>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3" name="Freeform 70">
              <a:extLst>
                <a:ext uri="{FF2B5EF4-FFF2-40B4-BE49-F238E27FC236}">
                  <a16:creationId xmlns:a16="http://schemas.microsoft.com/office/drawing/2014/main" id="{3AA6B342-10F0-42DE-83EC-D63BEA14BF6A}"/>
                </a:ext>
              </a:extLst>
            </p:cNvPr>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4" name="Freeform 71">
              <a:extLst>
                <a:ext uri="{FF2B5EF4-FFF2-40B4-BE49-F238E27FC236}">
                  <a16:creationId xmlns:a16="http://schemas.microsoft.com/office/drawing/2014/main" id="{D4BBD029-B9A2-4B25-9920-224E9A4F4388}"/>
                </a:ext>
              </a:extLst>
            </p:cNvPr>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5" name="Freeform 72">
              <a:extLst>
                <a:ext uri="{FF2B5EF4-FFF2-40B4-BE49-F238E27FC236}">
                  <a16:creationId xmlns:a16="http://schemas.microsoft.com/office/drawing/2014/main" id="{25611C25-5627-4ED9-9915-38C4AA166506}"/>
                </a:ext>
              </a:extLst>
            </p:cNvPr>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6" name="Freeform 73">
              <a:extLst>
                <a:ext uri="{FF2B5EF4-FFF2-40B4-BE49-F238E27FC236}">
                  <a16:creationId xmlns:a16="http://schemas.microsoft.com/office/drawing/2014/main" id="{BCBA4BAA-F2B3-4F0C-8EBA-02C0686BD484}"/>
                </a:ext>
              </a:extLst>
            </p:cNvPr>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7" name="Freeform 74">
              <a:extLst>
                <a:ext uri="{FF2B5EF4-FFF2-40B4-BE49-F238E27FC236}">
                  <a16:creationId xmlns:a16="http://schemas.microsoft.com/office/drawing/2014/main" id="{E8DD0D6F-1506-4445-B0EE-66585E9E3260}"/>
                </a:ext>
              </a:extLst>
            </p:cNvPr>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8" name="Freeform 75">
              <a:extLst>
                <a:ext uri="{FF2B5EF4-FFF2-40B4-BE49-F238E27FC236}">
                  <a16:creationId xmlns:a16="http://schemas.microsoft.com/office/drawing/2014/main" id="{3D5F4BA5-3C44-467F-A8AD-9B96C0FA8A0B}"/>
                </a:ext>
              </a:extLst>
            </p:cNvPr>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9" name="Freeform 76">
              <a:extLst>
                <a:ext uri="{FF2B5EF4-FFF2-40B4-BE49-F238E27FC236}">
                  <a16:creationId xmlns:a16="http://schemas.microsoft.com/office/drawing/2014/main" id="{95BE231F-B9A8-4B37-8DF1-6EAB9D50AFA4}"/>
                </a:ext>
              </a:extLst>
            </p:cNvPr>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0" name="Freeform 77">
              <a:extLst>
                <a:ext uri="{FF2B5EF4-FFF2-40B4-BE49-F238E27FC236}">
                  <a16:creationId xmlns:a16="http://schemas.microsoft.com/office/drawing/2014/main" id="{18F466FF-09A2-4488-97ED-9E86162EF22F}"/>
                </a:ext>
              </a:extLst>
            </p:cNvPr>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1" name="Freeform 78">
              <a:extLst>
                <a:ext uri="{FF2B5EF4-FFF2-40B4-BE49-F238E27FC236}">
                  <a16:creationId xmlns:a16="http://schemas.microsoft.com/office/drawing/2014/main" id="{55612CEE-82B8-4943-A11C-C2DE07A15410}"/>
                </a:ext>
              </a:extLst>
            </p:cNvPr>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2" name="Freeform 79">
              <a:extLst>
                <a:ext uri="{FF2B5EF4-FFF2-40B4-BE49-F238E27FC236}">
                  <a16:creationId xmlns:a16="http://schemas.microsoft.com/office/drawing/2014/main" id="{2726EACA-2414-4F6D-B362-F9167A5DD521}"/>
                </a:ext>
              </a:extLst>
            </p:cNvPr>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3" name="Freeform 80">
              <a:extLst>
                <a:ext uri="{FF2B5EF4-FFF2-40B4-BE49-F238E27FC236}">
                  <a16:creationId xmlns:a16="http://schemas.microsoft.com/office/drawing/2014/main" id="{6AA005F2-BDE4-4037-B29D-FD9D63234B3B}"/>
                </a:ext>
              </a:extLst>
            </p:cNvPr>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4" name="Freeform 81">
              <a:extLst>
                <a:ext uri="{FF2B5EF4-FFF2-40B4-BE49-F238E27FC236}">
                  <a16:creationId xmlns:a16="http://schemas.microsoft.com/office/drawing/2014/main" id="{40E82A7E-EF6B-46CD-84CB-2327CC7134A8}"/>
                </a:ext>
              </a:extLst>
            </p:cNvPr>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5" name="Freeform 82">
              <a:extLst>
                <a:ext uri="{FF2B5EF4-FFF2-40B4-BE49-F238E27FC236}">
                  <a16:creationId xmlns:a16="http://schemas.microsoft.com/office/drawing/2014/main" id="{E17455B7-9CDB-4D09-A8D3-335E488549DF}"/>
                </a:ext>
              </a:extLst>
            </p:cNvPr>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6" name="Freeform 83">
              <a:extLst>
                <a:ext uri="{FF2B5EF4-FFF2-40B4-BE49-F238E27FC236}">
                  <a16:creationId xmlns:a16="http://schemas.microsoft.com/office/drawing/2014/main" id="{484200DA-87BB-4621-AB9D-FCA927E8EC5C}"/>
                </a:ext>
              </a:extLst>
            </p:cNvPr>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7" name="Freeform 84">
              <a:extLst>
                <a:ext uri="{FF2B5EF4-FFF2-40B4-BE49-F238E27FC236}">
                  <a16:creationId xmlns:a16="http://schemas.microsoft.com/office/drawing/2014/main" id="{EFEA6258-90C8-4C1D-8951-9ACFBF6E5B21}"/>
                </a:ext>
              </a:extLst>
            </p:cNvPr>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85">
              <a:extLst>
                <a:ext uri="{FF2B5EF4-FFF2-40B4-BE49-F238E27FC236}">
                  <a16:creationId xmlns:a16="http://schemas.microsoft.com/office/drawing/2014/main" id="{14000430-A095-40EA-AAC2-16B90F048E45}"/>
                </a:ext>
              </a:extLst>
            </p:cNvPr>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82" name="Content Placeholder 3">
            <a:extLst>
              <a:ext uri="{FF2B5EF4-FFF2-40B4-BE49-F238E27FC236}">
                <a16:creationId xmlns:a16="http://schemas.microsoft.com/office/drawing/2014/main" id="{44AD35CE-60D7-4B68-A8A5-FF651D6EB568}"/>
              </a:ext>
            </a:extLst>
          </p:cNvPr>
          <p:cNvSpPr>
            <a:spLocks noGrp="1"/>
          </p:cNvSpPr>
          <p:nvPr>
            <p:ph sz="half" idx="14"/>
          </p:nvPr>
        </p:nvSpPr>
        <p:spPr>
          <a:xfrm>
            <a:off x="6042397" y="1428750"/>
            <a:ext cx="2637922" cy="3200400"/>
          </a:xfrm>
        </p:spPr>
        <p:txBody>
          <a:bodyPr>
            <a:normAutofit/>
          </a:bodyPr>
          <a:lstStyle>
            <a:lvl1pPr>
              <a:defRPr sz="1800"/>
            </a:lvl1pPr>
            <a:lvl2pPr>
              <a:defRPr sz="1500"/>
            </a:lvl2pPr>
            <a:lvl3pPr>
              <a:defRPr sz="1350"/>
            </a:lvl3pPr>
            <a:lvl4pPr>
              <a:defRPr sz="1200"/>
            </a:lvl4pPr>
            <a:lvl5pPr>
              <a:defRPr sz="1200"/>
            </a:lvl5pPr>
            <a:lvl6pPr marL="1467612">
              <a:defRPr sz="1200"/>
            </a:lvl6pPr>
            <a:lvl7pPr marL="1467612">
              <a:defRPr sz="1200"/>
            </a:lvl7pPr>
            <a:lvl8pPr marL="1467612">
              <a:defRPr sz="1200" baseline="0"/>
            </a:lvl8pPr>
            <a:lvl9pPr marL="1467612">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8" name="Slide Number Placeholder 5">
            <a:extLst>
              <a:ext uri="{FF2B5EF4-FFF2-40B4-BE49-F238E27FC236}">
                <a16:creationId xmlns:a16="http://schemas.microsoft.com/office/drawing/2014/main" id="{C8EB35BF-AF99-43A7-AF42-EE7EEF103B36}"/>
              </a:ext>
            </a:extLst>
          </p:cNvPr>
          <p:cNvSpPr>
            <a:spLocks noGrp="1"/>
          </p:cNvSpPr>
          <p:nvPr>
            <p:ph type="sldNum" sz="quarter" idx="12"/>
          </p:nvPr>
        </p:nvSpPr>
        <p:spPr>
          <a:xfrm>
            <a:off x="7998319" y="4800601"/>
            <a:ext cx="685979" cy="207170"/>
          </a:xfrm>
        </p:spPr>
        <p:txBody>
          <a:bodyPr/>
          <a:lstStyle>
            <a:lvl1pPr algn="r">
              <a:defRPr/>
            </a:lvl1pPr>
          </a:lstStyle>
          <a:p>
            <a:fld id="{25BA54BD-C84D-46CE-8B72-31BFB26ABA43}" type="slidenum">
              <a:rPr lang="en-US" smtClean="0"/>
              <a:pPr/>
              <a:t>‹#›</a:t>
            </a:fld>
            <a:endParaRPr lang="en-US" dirty="0"/>
          </a:p>
        </p:txBody>
      </p:sp>
      <p:sp>
        <p:nvSpPr>
          <p:cNvPr id="160" name="Text Placeholder 7">
            <a:extLst>
              <a:ext uri="{FF2B5EF4-FFF2-40B4-BE49-F238E27FC236}">
                <a16:creationId xmlns:a16="http://schemas.microsoft.com/office/drawing/2014/main" id="{486BC783-830B-4996-9956-9F8984954F97}"/>
              </a:ext>
            </a:extLst>
          </p:cNvPr>
          <p:cNvSpPr>
            <a:spLocks noGrp="1"/>
          </p:cNvSpPr>
          <p:nvPr>
            <p:ph type="body" sz="quarter" idx="13" hasCustomPrompt="1"/>
          </p:nvPr>
        </p:nvSpPr>
        <p:spPr>
          <a:xfrm>
            <a:off x="447791" y="4743450"/>
            <a:ext cx="6897896" cy="264319"/>
          </a:xfrm>
        </p:spPr>
        <p:txBody>
          <a:bodyPr>
            <a:noAutofit/>
          </a:bodyPr>
          <a:lstStyle>
            <a:lvl1pPr marL="0" indent="0" algn="r">
              <a:spcBef>
                <a:spcPts val="0"/>
              </a:spcBef>
              <a:buNone/>
              <a:defRPr sz="900">
                <a:solidFill>
                  <a:schemeClr val="bg1">
                    <a:lumMod val="65000"/>
                  </a:schemeClr>
                </a:solidFill>
                <a:latin typeface="Verdana Pro Light" panose="020B0304030504040204" pitchFamily="34" charset="0"/>
              </a:defRPr>
            </a:lvl1pPr>
          </a:lstStyle>
          <a:p>
            <a:pPr lvl="0"/>
            <a:r>
              <a:rPr lang="en-US" dirty="0"/>
              <a:t>Reference 1</a:t>
            </a:r>
          </a:p>
          <a:p>
            <a:pPr lvl="0"/>
            <a:r>
              <a:rPr lang="en-US" dirty="0"/>
              <a:t>Reference 2</a:t>
            </a:r>
          </a:p>
        </p:txBody>
      </p:sp>
    </p:spTree>
    <p:extLst>
      <p:ext uri="{BB962C8B-B14F-4D97-AF65-F5344CB8AC3E}">
        <p14:creationId xmlns:p14="http://schemas.microsoft.com/office/powerpoint/2010/main" val="214571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2823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99961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72028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4/21/26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5659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30963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4/21/26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99580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82284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63343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4/21/26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29022852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986588" y="423318"/>
            <a:ext cx="7291138" cy="1790700"/>
          </a:xfrm>
        </p:spPr>
        <p:txBody>
          <a:bodyPr>
            <a:normAutofit/>
          </a:bodyPr>
          <a:lstStyle/>
          <a:p>
            <a:r>
              <a:rPr lang="en-US" dirty="0"/>
              <a:t>  Secure Software Engineering </a:t>
            </a:r>
            <a:r>
              <a:rPr lang="en-US"/>
              <a:t>and Management   .</a:t>
            </a:r>
            <a:endParaRPr lang="en-US" dirty="0"/>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83075"/>
            <a:ext cx="6858000" cy="1041324"/>
          </a:xfrm>
        </p:spPr>
        <p:txBody>
          <a:bodyPr>
            <a:normAutofit fontScale="92500" lnSpcReduction="20000"/>
          </a:bodyPr>
          <a:lstStyle/>
          <a:p>
            <a:r>
              <a:rPr lang="en-US" sz="2400" dirty="0"/>
              <a:t>UPenn CIS 7000-010</a:t>
            </a:r>
          </a:p>
          <a:p>
            <a:endParaRPr lang="en-US" sz="2400" dirty="0"/>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577" y="1533698"/>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578999"/>
            <a:ext cx="6858000"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750" dirty="0"/>
              <a:t>Cybersecurity Risk Management</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415397" y="1305645"/>
            <a:ext cx="3417376" cy="2277381"/>
          </a:xfrm>
          <a:prstGeom prst="rect">
            <a:avLst/>
          </a:prstGeom>
        </p:spPr>
      </p:pic>
    </p:spTree>
    <p:extLst>
      <p:ext uri="{BB962C8B-B14F-4D97-AF65-F5344CB8AC3E}">
        <p14:creationId xmlns:p14="http://schemas.microsoft.com/office/powerpoint/2010/main" val="32856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Quantify Risk?</a:t>
            </a:r>
          </a:p>
        </p:txBody>
      </p:sp>
      <p:sp>
        <p:nvSpPr>
          <p:cNvPr id="3" name="Content Placeholder 2"/>
          <p:cNvSpPr>
            <a:spLocks noGrp="1"/>
          </p:cNvSpPr>
          <p:nvPr>
            <p:ph idx="1"/>
          </p:nvPr>
        </p:nvSpPr>
        <p:spPr/>
        <p:txBody>
          <a:bodyPr/>
          <a:lstStyle/>
          <a:p>
            <a:pPr lvl="0"/>
            <a:r>
              <a:rPr dirty="0"/>
              <a:t>“We need more security” is not actionable</a:t>
            </a:r>
          </a:p>
          <a:p>
            <a:pPr lvl="0"/>
            <a:r>
              <a:rPr dirty="0"/>
              <a:t>“We face $2M in expected annual loss from ransomware; a $200K investment in backup testing reduces that by 60%” — </a:t>
            </a:r>
            <a:r>
              <a:rPr i="1" dirty="0"/>
              <a:t>that’s</a:t>
            </a:r>
            <a:r>
              <a:rPr dirty="0"/>
              <a:t> actionable</a:t>
            </a:r>
          </a:p>
          <a:p>
            <a:pPr marL="0" lvl="0" indent="0">
              <a:buNone/>
            </a:pPr>
            <a:r>
              <a:rPr dirty="0"/>
              <a:t>So we need an algorithm. What does one look like?</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22850-C685-4988-B4AC-C750BFB4C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6474D0-3675-3978-6390-22DA618BFD7C}"/>
              </a:ext>
            </a:extLst>
          </p:cNvPr>
          <p:cNvSpPr>
            <a:spLocks noGrp="1"/>
          </p:cNvSpPr>
          <p:nvPr>
            <p:ph type="title"/>
          </p:nvPr>
        </p:nvSpPr>
        <p:spPr/>
        <p:txBody>
          <a:bodyPr/>
          <a:lstStyle/>
          <a:p>
            <a:pPr marL="0" lvl="0" indent="0">
              <a:buNone/>
            </a:pPr>
            <a:r>
              <a:rPr dirty="0"/>
              <a:t>The OWASP Risk Rating Methodology</a:t>
            </a:r>
            <a:r>
              <a:rPr lang="en-US" dirty="0"/>
              <a:t> (2010s)</a:t>
            </a:r>
            <a:endParaRPr dirty="0"/>
          </a:p>
        </p:txBody>
      </p:sp>
      <p:sp>
        <p:nvSpPr>
          <p:cNvPr id="3" name="Content Placeholder 2">
            <a:extLst>
              <a:ext uri="{FF2B5EF4-FFF2-40B4-BE49-F238E27FC236}">
                <a16:creationId xmlns:a16="http://schemas.microsoft.com/office/drawing/2014/main" id="{F669B5AD-75B0-1716-A2C3-E45AD721FCC6}"/>
              </a:ext>
            </a:extLst>
          </p:cNvPr>
          <p:cNvSpPr>
            <a:spLocks noGrp="1"/>
          </p:cNvSpPr>
          <p:nvPr>
            <p:ph idx="1"/>
          </p:nvPr>
        </p:nvSpPr>
        <p:spPr/>
        <p:txBody>
          <a:bodyPr>
            <a:normAutofit/>
          </a:bodyPr>
          <a:lstStyle/>
          <a:p>
            <a:pPr marL="0" lvl="0" indent="0">
              <a:buNone/>
            </a:pPr>
            <a:r>
              <a:rPr dirty="0"/>
              <a:t>A widely used approach: rate </a:t>
            </a:r>
            <a:r>
              <a:rPr b="1" dirty="0"/>
              <a:t>likelihood</a:t>
            </a:r>
            <a:r>
              <a:rPr dirty="0"/>
              <a:t> and </a:t>
            </a:r>
            <a:r>
              <a:rPr b="1" dirty="0"/>
              <a:t>impact</a:t>
            </a:r>
            <a:r>
              <a:rPr dirty="0"/>
              <a:t> on 0–9 scales, average them, plot on a heat map</a:t>
            </a:r>
          </a:p>
        </p:txBody>
      </p:sp>
      <p:pic>
        <p:nvPicPr>
          <p:cNvPr id="4" name="Picture 3">
            <a:extLst>
              <a:ext uri="{FF2B5EF4-FFF2-40B4-BE49-F238E27FC236}">
                <a16:creationId xmlns:a16="http://schemas.microsoft.com/office/drawing/2014/main" id="{62B72068-B345-AB6A-6D54-2159FD2CC553}"/>
              </a:ext>
            </a:extLst>
          </p:cNvPr>
          <p:cNvPicPr>
            <a:picLocks noChangeAspect="1"/>
          </p:cNvPicPr>
          <p:nvPr/>
        </p:nvPicPr>
        <p:blipFill>
          <a:blip r:embed="rId3"/>
          <a:stretch>
            <a:fillRect/>
          </a:stretch>
        </p:blipFill>
        <p:spPr>
          <a:xfrm>
            <a:off x="1778794" y="2092068"/>
            <a:ext cx="5586412" cy="2843605"/>
          </a:xfrm>
          <a:prstGeom prst="rect">
            <a:avLst/>
          </a:prstGeom>
        </p:spPr>
      </p:pic>
    </p:spTree>
    <p:extLst>
      <p:ext uri="{BB962C8B-B14F-4D97-AF65-F5344CB8AC3E}">
        <p14:creationId xmlns:p14="http://schemas.microsoft.com/office/powerpoint/2010/main" val="119894474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dirty="0"/>
              <a:t>The OWASP Risk Rating Methodology</a:t>
            </a:r>
            <a:r>
              <a:rPr lang="en-US" dirty="0"/>
              <a:t> (2010s)</a:t>
            </a:r>
            <a:endParaRPr dirty="0"/>
          </a:p>
        </p:txBody>
      </p:sp>
      <p:sp>
        <p:nvSpPr>
          <p:cNvPr id="3" name="Content Placeholder 2"/>
          <p:cNvSpPr>
            <a:spLocks noGrp="1"/>
          </p:cNvSpPr>
          <p:nvPr>
            <p:ph idx="1"/>
          </p:nvPr>
        </p:nvSpPr>
        <p:spPr>
          <a:xfrm>
            <a:off x="628650" y="1369217"/>
            <a:ext cx="7886700" cy="3417935"/>
          </a:xfrm>
        </p:spPr>
        <p:txBody>
          <a:bodyPr>
            <a:normAutofit lnSpcReduction="10000"/>
          </a:bodyPr>
          <a:lstStyle/>
          <a:p>
            <a:pPr marL="0" lvl="0" indent="0">
              <a:buNone/>
            </a:pPr>
            <a:r>
              <a:rPr dirty="0"/>
              <a:t>A widely used approach: rate </a:t>
            </a:r>
            <a:r>
              <a:rPr b="1" dirty="0"/>
              <a:t>likelihood</a:t>
            </a:r>
            <a:r>
              <a:rPr dirty="0"/>
              <a:t> and </a:t>
            </a:r>
            <a:r>
              <a:rPr b="1" dirty="0"/>
              <a:t>impact</a:t>
            </a:r>
            <a:r>
              <a:rPr dirty="0"/>
              <a:t> on 0–9 scales, average them, plot on a heat map.</a:t>
            </a:r>
          </a:p>
          <a:p>
            <a:pPr marL="0" lvl="0" indent="0">
              <a:buNone/>
            </a:pPr>
            <a:br>
              <a:rPr lang="en-US" sz="1200" b="1" u="sng" dirty="0"/>
            </a:br>
            <a:r>
              <a:rPr b="1" u="sng" dirty="0"/>
              <a:t>Likelihood</a:t>
            </a:r>
            <a:r>
              <a:rPr u="sng" dirty="0"/>
              <a:t> = average of 8 factors:</a:t>
            </a:r>
          </a:p>
          <a:p>
            <a:pPr lvl="0"/>
            <a:r>
              <a:rPr i="1" dirty="0"/>
              <a:t>Threat agent</a:t>
            </a:r>
            <a:r>
              <a:rPr dirty="0"/>
              <a:t>: skill level, motive, opportunity, size</a:t>
            </a:r>
          </a:p>
          <a:p>
            <a:pPr lvl="0"/>
            <a:r>
              <a:rPr i="1" dirty="0"/>
              <a:t>Vulnerability</a:t>
            </a:r>
            <a:r>
              <a:rPr dirty="0"/>
              <a:t>: ease of discovery, ease of exploit, awareness, intrusion detection</a:t>
            </a:r>
          </a:p>
          <a:p>
            <a:pPr marL="0" lvl="0" indent="0">
              <a:buNone/>
            </a:pPr>
            <a:r>
              <a:rPr b="1" u="sng" dirty="0"/>
              <a:t>Impact</a:t>
            </a:r>
            <a:r>
              <a:rPr u="sng" dirty="0"/>
              <a:t> = average of 4 factors:</a:t>
            </a:r>
          </a:p>
          <a:p>
            <a:pPr lvl="0"/>
            <a:r>
              <a:rPr dirty="0"/>
              <a:t>Technical: confidentiality, integrity, availability, accountability</a:t>
            </a:r>
          </a:p>
          <a:p>
            <a:pPr lvl="0"/>
            <a:r>
              <a:rPr dirty="0"/>
              <a:t>(Or business: financial, reputation, compliance, privacy)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dissolv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CC63F-1D5A-5150-B702-6502BDD5BA73}"/>
              </a:ext>
            </a:extLst>
          </p:cNvPr>
          <p:cNvSpPr>
            <a:spLocks noGrp="1"/>
          </p:cNvSpPr>
          <p:nvPr>
            <p:ph type="title"/>
          </p:nvPr>
        </p:nvSpPr>
        <p:spPr/>
        <p:txBody>
          <a:bodyPr>
            <a:normAutofit fontScale="90000"/>
          </a:bodyPr>
          <a:lstStyle/>
          <a:p>
            <a:r>
              <a:rPr lang="en-US" dirty="0"/>
              <a:t>Example: Ransomware Hits Our SaaS Company</a:t>
            </a:r>
          </a:p>
        </p:txBody>
      </p:sp>
      <p:sp>
        <p:nvSpPr>
          <p:cNvPr id="3" name="Content Placeholder 2"/>
          <p:cNvSpPr>
            <a:spLocks noGrp="1"/>
          </p:cNvSpPr>
          <p:nvPr>
            <p:ph idx="1"/>
          </p:nvPr>
        </p:nvSpPr>
        <p:spPr/>
        <p:txBody>
          <a:bodyPr>
            <a:normAutofit lnSpcReduction="10000"/>
          </a:bodyPr>
          <a:lstStyle/>
          <a:p>
            <a:pPr marL="0" indent="0">
              <a:buNone/>
            </a:pPr>
            <a:r>
              <a:rPr lang="en-US" b="1" dirty="0"/>
              <a:t>Threat agent factors</a:t>
            </a:r>
            <a:r>
              <a:rPr lang="en-US" dirty="0"/>
              <a:t> (0–9 each):</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Average: </a:t>
            </a:r>
            <a:r>
              <a:rPr b="1" dirty="0"/>
              <a:t>(6 + 9 + 5 + 7) / 4 = 6.75</a:t>
            </a:r>
          </a:p>
        </p:txBody>
      </p:sp>
      <p:graphicFrame>
        <p:nvGraphicFramePr>
          <p:cNvPr id="2" name="Content Placeholder 5">
            <a:extLst>
              <a:ext uri="{FF2B5EF4-FFF2-40B4-BE49-F238E27FC236}">
                <a16:creationId xmlns:a16="http://schemas.microsoft.com/office/drawing/2014/main" id="{0B54F4F3-5A38-4373-BD7F-6881C64C7F4A}"/>
              </a:ext>
            </a:extLst>
          </p:cNvPr>
          <p:cNvGraphicFramePr>
            <a:graphicFrameLocks/>
          </p:cNvGraphicFramePr>
          <p:nvPr>
            <p:extLst>
              <p:ext uri="{D42A27DB-BD31-4B8C-83A1-F6EECF244321}">
                <p14:modId xmlns:p14="http://schemas.microsoft.com/office/powerpoint/2010/main" val="3265710941"/>
              </p:ext>
            </p:extLst>
          </p:nvPr>
        </p:nvGraphicFramePr>
        <p:xfrm>
          <a:off x="983502" y="1972270"/>
          <a:ext cx="7176995" cy="2057400"/>
        </p:xfrm>
        <a:graphic>
          <a:graphicData uri="http://schemas.openxmlformats.org/drawingml/2006/table">
            <a:tbl>
              <a:tblPr firstRow="1" bandRow="1">
                <a:tableStyleId>{5C22544A-7EE6-4342-B048-85BDC9FD1C3A}</a:tableStyleId>
              </a:tblPr>
              <a:tblGrid>
                <a:gridCol w="1612901">
                  <a:extLst>
                    <a:ext uri="{9D8B030D-6E8A-4147-A177-3AD203B41FA5}">
                      <a16:colId xmlns:a16="http://schemas.microsoft.com/office/drawing/2014/main" val="20000"/>
                    </a:ext>
                  </a:extLst>
                </a:gridCol>
                <a:gridCol w="920376">
                  <a:extLst>
                    <a:ext uri="{9D8B030D-6E8A-4147-A177-3AD203B41FA5}">
                      <a16:colId xmlns:a16="http://schemas.microsoft.com/office/drawing/2014/main" val="20001"/>
                    </a:ext>
                  </a:extLst>
                </a:gridCol>
                <a:gridCol w="4643718">
                  <a:extLst>
                    <a:ext uri="{9D8B030D-6E8A-4147-A177-3AD203B41FA5}">
                      <a16:colId xmlns:a16="http://schemas.microsoft.com/office/drawing/2014/main" val="20002"/>
                    </a:ext>
                  </a:extLst>
                </a:gridCol>
              </a:tblGrid>
              <a:tr h="0">
                <a:tc>
                  <a:txBody>
                    <a:bodyPr/>
                    <a:lstStyle/>
                    <a:p>
                      <a:pPr marL="0" lvl="0" indent="0">
                        <a:buNone/>
                      </a:pPr>
                      <a:r>
                        <a:rPr sz="2100"/>
                        <a:t>Factor</a:t>
                      </a:r>
                    </a:p>
                  </a:txBody>
                  <a:tcPr/>
                </a:tc>
                <a:tc>
                  <a:txBody>
                    <a:bodyPr/>
                    <a:lstStyle/>
                    <a:p>
                      <a:pPr marL="0" lvl="0" indent="0">
                        <a:buNone/>
                      </a:pPr>
                      <a:r>
                        <a:rPr sz="2100" dirty="0"/>
                        <a:t>Score</a:t>
                      </a:r>
                    </a:p>
                  </a:txBody>
                  <a:tcPr/>
                </a:tc>
                <a:tc>
                  <a:txBody>
                    <a:bodyPr/>
                    <a:lstStyle/>
                    <a:p>
                      <a:pPr marL="0" lvl="0" indent="0">
                        <a:buNone/>
                      </a:pPr>
                      <a:r>
                        <a:rPr sz="2100"/>
                        <a:t>Reasoning</a:t>
                      </a:r>
                    </a:p>
                  </a:txBody>
                  <a:tcPr/>
                </a:tc>
                <a:extLst>
                  <a:ext uri="{0D108BD9-81ED-4DB2-BD59-A6C34878D82A}">
                    <a16:rowId xmlns:a16="http://schemas.microsoft.com/office/drawing/2014/main" val="10000"/>
                  </a:ext>
                </a:extLst>
              </a:tr>
              <a:tr h="0">
                <a:tc>
                  <a:txBody>
                    <a:bodyPr/>
                    <a:lstStyle/>
                    <a:p>
                      <a:pPr marL="0" lvl="0" indent="0">
                        <a:buNone/>
                      </a:pPr>
                      <a:r>
                        <a:rPr sz="2100"/>
                        <a:t>Skill level</a:t>
                      </a:r>
                    </a:p>
                  </a:txBody>
                  <a:tcPr/>
                </a:tc>
                <a:tc>
                  <a:txBody>
                    <a:bodyPr/>
                    <a:lstStyle/>
                    <a:p>
                      <a:pPr marL="0" lvl="0" indent="0">
                        <a:buNone/>
                      </a:pPr>
                      <a:r>
                        <a:rPr sz="2100" dirty="0"/>
                        <a:t>6</a:t>
                      </a:r>
                    </a:p>
                  </a:txBody>
                  <a:tcPr/>
                </a:tc>
                <a:tc>
                  <a:txBody>
                    <a:bodyPr/>
                    <a:lstStyle/>
                    <a:p>
                      <a:pPr marL="0" lvl="0" indent="0">
                        <a:buNone/>
                      </a:pPr>
                      <a:r>
                        <a:rPr sz="2100"/>
                        <a:t>Ransomware-as-a-service lowers the bar</a:t>
                      </a:r>
                    </a:p>
                  </a:txBody>
                  <a:tcPr/>
                </a:tc>
                <a:extLst>
                  <a:ext uri="{0D108BD9-81ED-4DB2-BD59-A6C34878D82A}">
                    <a16:rowId xmlns:a16="http://schemas.microsoft.com/office/drawing/2014/main" val="10001"/>
                  </a:ext>
                </a:extLst>
              </a:tr>
              <a:tr h="0">
                <a:tc>
                  <a:txBody>
                    <a:bodyPr/>
                    <a:lstStyle/>
                    <a:p>
                      <a:pPr marL="0" lvl="0" indent="0">
                        <a:buNone/>
                      </a:pPr>
                      <a:r>
                        <a:rPr sz="2100"/>
                        <a:t>Motive</a:t>
                      </a:r>
                    </a:p>
                  </a:txBody>
                  <a:tcPr/>
                </a:tc>
                <a:tc>
                  <a:txBody>
                    <a:bodyPr/>
                    <a:lstStyle/>
                    <a:p>
                      <a:pPr marL="0" lvl="0" indent="0">
                        <a:buNone/>
                      </a:pPr>
                      <a:r>
                        <a:rPr sz="2100"/>
                        <a:t>9</a:t>
                      </a:r>
                    </a:p>
                  </a:txBody>
                  <a:tcPr/>
                </a:tc>
                <a:tc>
                  <a:txBody>
                    <a:bodyPr/>
                    <a:lstStyle/>
                    <a:p>
                      <a:pPr marL="0" lvl="0" indent="0">
                        <a:buNone/>
                      </a:pPr>
                      <a:r>
                        <a:rPr sz="2100"/>
                        <a:t>Direct financial gain</a:t>
                      </a:r>
                    </a:p>
                  </a:txBody>
                  <a:tcPr/>
                </a:tc>
                <a:extLst>
                  <a:ext uri="{0D108BD9-81ED-4DB2-BD59-A6C34878D82A}">
                    <a16:rowId xmlns:a16="http://schemas.microsoft.com/office/drawing/2014/main" val="10002"/>
                  </a:ext>
                </a:extLst>
              </a:tr>
              <a:tr h="0">
                <a:tc>
                  <a:txBody>
                    <a:bodyPr/>
                    <a:lstStyle/>
                    <a:p>
                      <a:pPr marL="0" lvl="0" indent="0">
                        <a:buNone/>
                      </a:pPr>
                      <a:r>
                        <a:rPr sz="2100"/>
                        <a:t>Opportunity</a:t>
                      </a:r>
                    </a:p>
                  </a:txBody>
                  <a:tcPr/>
                </a:tc>
                <a:tc>
                  <a:txBody>
                    <a:bodyPr/>
                    <a:lstStyle/>
                    <a:p>
                      <a:pPr marL="0" lvl="0" indent="0">
                        <a:buNone/>
                      </a:pPr>
                      <a:r>
                        <a:rPr sz="2100"/>
                        <a:t>5</a:t>
                      </a:r>
                    </a:p>
                  </a:txBody>
                  <a:tcPr/>
                </a:tc>
                <a:tc>
                  <a:txBody>
                    <a:bodyPr/>
                    <a:lstStyle/>
                    <a:p>
                      <a:pPr marL="0" lvl="0" indent="0">
                        <a:buNone/>
                      </a:pPr>
                      <a:r>
                        <a:rPr sz="2100"/>
                        <a:t>Need initial access (phishing, vuln)</a:t>
                      </a:r>
                    </a:p>
                  </a:txBody>
                  <a:tcPr/>
                </a:tc>
                <a:extLst>
                  <a:ext uri="{0D108BD9-81ED-4DB2-BD59-A6C34878D82A}">
                    <a16:rowId xmlns:a16="http://schemas.microsoft.com/office/drawing/2014/main" val="10003"/>
                  </a:ext>
                </a:extLst>
              </a:tr>
              <a:tr h="0">
                <a:tc>
                  <a:txBody>
                    <a:bodyPr/>
                    <a:lstStyle/>
                    <a:p>
                      <a:pPr marL="0" lvl="0" indent="0">
                        <a:buNone/>
                      </a:pPr>
                      <a:r>
                        <a:rPr sz="2100"/>
                        <a:t>Size</a:t>
                      </a:r>
                    </a:p>
                  </a:txBody>
                  <a:tcPr/>
                </a:tc>
                <a:tc>
                  <a:txBody>
                    <a:bodyPr/>
                    <a:lstStyle/>
                    <a:p>
                      <a:pPr marL="0" lvl="0" indent="0">
                        <a:buNone/>
                      </a:pPr>
                      <a:r>
                        <a:rPr sz="2100"/>
                        <a:t>7</a:t>
                      </a:r>
                    </a:p>
                  </a:txBody>
                  <a:tcPr/>
                </a:tc>
                <a:tc>
                  <a:txBody>
                    <a:bodyPr/>
                    <a:lstStyle/>
                    <a:p>
                      <a:pPr marL="0" lvl="0" indent="0">
                        <a:buNone/>
                      </a:pPr>
                      <a:r>
                        <a:rPr sz="2100" dirty="0"/>
                        <a:t>Large criminal ecosystem</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9196-D07C-43C0-B85E-252B89C2BF9E}"/>
              </a:ext>
            </a:extLst>
          </p:cNvPr>
          <p:cNvSpPr>
            <a:spLocks noGrp="1"/>
          </p:cNvSpPr>
          <p:nvPr>
            <p:ph type="title"/>
          </p:nvPr>
        </p:nvSpPr>
        <p:spPr/>
        <p:txBody>
          <a:bodyPr/>
          <a:lstStyle/>
          <a:p>
            <a:r>
              <a:rPr lang="en-US" dirty="0"/>
              <a:t>OWASP Example: Vulnerability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369218"/>
                <a:ext cx="7886700" cy="3633088"/>
              </a:xfrm>
            </p:spPr>
            <p:txBody>
              <a:bodyPr>
                <a:normAutofit/>
              </a:bodyPr>
              <a:lstStyle/>
              <a:p>
                <a:pPr marL="0" indent="0">
                  <a:buNone/>
                </a:pPr>
                <a:r>
                  <a:rPr lang="en-US" b="1" dirty="0"/>
                  <a:t>Vulnerability factors</a:t>
                </a:r>
                <a:r>
                  <a:rPr lang="en-US" dirty="0"/>
                  <a:t> (0–9 each):</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Average: </a:t>
                </a:r>
                <a:r>
                  <a:rPr b="1" dirty="0"/>
                  <a:t>(5 + 6 + 7 + 4) / 4 = 5.5</a:t>
                </a:r>
              </a:p>
              <a:p>
                <a:pPr marL="0" lvl="0" indent="0">
                  <a:buNone/>
                </a:pPr>
                <a:r>
                  <a:rPr b="1" dirty="0"/>
                  <a:t>Overall likelihood = (6.75 + 5.5) / 2 = 6.125 </a:t>
                </a:r>
                <a14:m>
                  <m:oMath xmlns:m="http://schemas.openxmlformats.org/officeDocument/2006/math">
                    <m:r>
                      <a:rPr>
                        <a:latin typeface="Cambria Math" panose="02040503050406030204" pitchFamily="18" charset="0"/>
                      </a:rPr>
                      <m:t>→</m:t>
                    </m:r>
                  </m:oMath>
                </a14:m>
                <a:r>
                  <a:rPr b="1" dirty="0"/>
                  <a:t> HIGH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369218"/>
                <a:ext cx="7886700" cy="3633088"/>
              </a:xfrm>
              <a:blipFill>
                <a:blip r:embed="rId3"/>
                <a:stretch>
                  <a:fillRect l="-804" t="-2439"/>
                </a:stretch>
              </a:blipFill>
            </p:spPr>
            <p:txBody>
              <a:bodyPr/>
              <a:lstStyle/>
              <a:p>
                <a:r>
                  <a:rPr lang="en-US">
                    <a:noFill/>
                  </a:rPr>
                  <a:t> </a:t>
                </a:r>
              </a:p>
            </p:txBody>
          </p:sp>
        </mc:Fallback>
      </mc:AlternateContent>
      <p:graphicFrame>
        <p:nvGraphicFramePr>
          <p:cNvPr id="4" name="Content Placeholder 5">
            <a:extLst>
              <a:ext uri="{FF2B5EF4-FFF2-40B4-BE49-F238E27FC236}">
                <a16:creationId xmlns:a16="http://schemas.microsoft.com/office/drawing/2014/main" id="{D8022B2C-D9D7-7867-720B-5FB3207F8575}"/>
              </a:ext>
            </a:extLst>
          </p:cNvPr>
          <p:cNvGraphicFramePr>
            <a:graphicFrameLocks/>
          </p:cNvGraphicFramePr>
          <p:nvPr>
            <p:extLst>
              <p:ext uri="{D42A27DB-BD31-4B8C-83A1-F6EECF244321}">
                <p14:modId xmlns:p14="http://schemas.microsoft.com/office/powerpoint/2010/main" val="1849618124"/>
              </p:ext>
            </p:extLst>
          </p:nvPr>
        </p:nvGraphicFramePr>
        <p:xfrm>
          <a:off x="929901" y="1897269"/>
          <a:ext cx="7284197" cy="2057400"/>
        </p:xfrm>
        <a:graphic>
          <a:graphicData uri="http://schemas.openxmlformats.org/drawingml/2006/table">
            <a:tbl>
              <a:tblPr firstRow="1" bandRow="1">
                <a:tableStyleId>{5C22544A-7EE6-4342-B048-85BDC9FD1C3A}</a:tableStyleId>
              </a:tblPr>
              <a:tblGrid>
                <a:gridCol w="2275915">
                  <a:extLst>
                    <a:ext uri="{9D8B030D-6E8A-4147-A177-3AD203B41FA5}">
                      <a16:colId xmlns:a16="http://schemas.microsoft.com/office/drawing/2014/main" val="20000"/>
                    </a:ext>
                  </a:extLst>
                </a:gridCol>
                <a:gridCol w="796985">
                  <a:extLst>
                    <a:ext uri="{9D8B030D-6E8A-4147-A177-3AD203B41FA5}">
                      <a16:colId xmlns:a16="http://schemas.microsoft.com/office/drawing/2014/main" val="20001"/>
                    </a:ext>
                  </a:extLst>
                </a:gridCol>
                <a:gridCol w="4211297">
                  <a:extLst>
                    <a:ext uri="{9D8B030D-6E8A-4147-A177-3AD203B41FA5}">
                      <a16:colId xmlns:a16="http://schemas.microsoft.com/office/drawing/2014/main" val="20002"/>
                    </a:ext>
                  </a:extLst>
                </a:gridCol>
              </a:tblGrid>
              <a:tr h="0">
                <a:tc>
                  <a:txBody>
                    <a:bodyPr/>
                    <a:lstStyle/>
                    <a:p>
                      <a:pPr marL="0" lvl="0" indent="0">
                        <a:buNone/>
                      </a:pPr>
                      <a:r>
                        <a:rPr sz="2100"/>
                        <a:t>Factor</a:t>
                      </a:r>
                    </a:p>
                  </a:txBody>
                  <a:tcPr/>
                </a:tc>
                <a:tc>
                  <a:txBody>
                    <a:bodyPr/>
                    <a:lstStyle/>
                    <a:p>
                      <a:pPr marL="0" lvl="0" indent="0">
                        <a:buNone/>
                      </a:pPr>
                      <a:r>
                        <a:rPr sz="2100"/>
                        <a:t>Score</a:t>
                      </a:r>
                    </a:p>
                  </a:txBody>
                  <a:tcPr/>
                </a:tc>
                <a:tc>
                  <a:txBody>
                    <a:bodyPr/>
                    <a:lstStyle/>
                    <a:p>
                      <a:pPr marL="0" lvl="0" indent="0">
                        <a:buNone/>
                      </a:pPr>
                      <a:r>
                        <a:rPr sz="2100"/>
                        <a:t>Reasoning</a:t>
                      </a:r>
                    </a:p>
                  </a:txBody>
                  <a:tcPr/>
                </a:tc>
                <a:extLst>
                  <a:ext uri="{0D108BD9-81ED-4DB2-BD59-A6C34878D82A}">
                    <a16:rowId xmlns:a16="http://schemas.microsoft.com/office/drawing/2014/main" val="10000"/>
                  </a:ext>
                </a:extLst>
              </a:tr>
              <a:tr h="0">
                <a:tc>
                  <a:txBody>
                    <a:bodyPr/>
                    <a:lstStyle/>
                    <a:p>
                      <a:pPr marL="0" lvl="0" indent="0">
                        <a:buNone/>
                      </a:pPr>
                      <a:r>
                        <a:rPr sz="2100" dirty="0"/>
                        <a:t>Ease of discovery</a:t>
                      </a:r>
                    </a:p>
                  </a:txBody>
                  <a:tcPr/>
                </a:tc>
                <a:tc>
                  <a:txBody>
                    <a:bodyPr/>
                    <a:lstStyle/>
                    <a:p>
                      <a:pPr marL="0" lvl="0" indent="0">
                        <a:buNone/>
                      </a:pPr>
                      <a:r>
                        <a:rPr sz="2100"/>
                        <a:t>5</a:t>
                      </a:r>
                    </a:p>
                  </a:txBody>
                  <a:tcPr/>
                </a:tc>
                <a:tc>
                  <a:txBody>
                    <a:bodyPr/>
                    <a:lstStyle/>
                    <a:p>
                      <a:pPr marL="0" lvl="0" indent="0">
                        <a:buNone/>
                      </a:pPr>
                      <a:r>
                        <a:rPr sz="2100"/>
                        <a:t>Scanning tools find exposed services</a:t>
                      </a:r>
                    </a:p>
                  </a:txBody>
                  <a:tcPr/>
                </a:tc>
                <a:extLst>
                  <a:ext uri="{0D108BD9-81ED-4DB2-BD59-A6C34878D82A}">
                    <a16:rowId xmlns:a16="http://schemas.microsoft.com/office/drawing/2014/main" val="10001"/>
                  </a:ext>
                </a:extLst>
              </a:tr>
              <a:tr h="0">
                <a:tc>
                  <a:txBody>
                    <a:bodyPr/>
                    <a:lstStyle/>
                    <a:p>
                      <a:pPr marL="0" lvl="0" indent="0">
                        <a:buNone/>
                      </a:pPr>
                      <a:r>
                        <a:rPr sz="2100"/>
                        <a:t>Ease of exploit</a:t>
                      </a:r>
                    </a:p>
                  </a:txBody>
                  <a:tcPr/>
                </a:tc>
                <a:tc>
                  <a:txBody>
                    <a:bodyPr/>
                    <a:lstStyle/>
                    <a:p>
                      <a:pPr marL="0" lvl="0" indent="0">
                        <a:buNone/>
                      </a:pPr>
                      <a:r>
                        <a:rPr sz="2100"/>
                        <a:t>6</a:t>
                      </a:r>
                    </a:p>
                  </a:txBody>
                  <a:tcPr/>
                </a:tc>
                <a:tc>
                  <a:txBody>
                    <a:bodyPr/>
                    <a:lstStyle/>
                    <a:p>
                      <a:pPr marL="0" lvl="0" indent="0">
                        <a:buNone/>
                      </a:pPr>
                      <a:r>
                        <a:rPr sz="2100" dirty="0"/>
                        <a:t>Known CVEs, phishing kits available</a:t>
                      </a:r>
                    </a:p>
                  </a:txBody>
                  <a:tcPr/>
                </a:tc>
                <a:extLst>
                  <a:ext uri="{0D108BD9-81ED-4DB2-BD59-A6C34878D82A}">
                    <a16:rowId xmlns:a16="http://schemas.microsoft.com/office/drawing/2014/main" val="10002"/>
                  </a:ext>
                </a:extLst>
              </a:tr>
              <a:tr h="0">
                <a:tc>
                  <a:txBody>
                    <a:bodyPr/>
                    <a:lstStyle/>
                    <a:p>
                      <a:pPr marL="0" lvl="0" indent="0">
                        <a:buNone/>
                      </a:pPr>
                      <a:r>
                        <a:rPr sz="2100"/>
                        <a:t>Awareness</a:t>
                      </a:r>
                    </a:p>
                  </a:txBody>
                  <a:tcPr/>
                </a:tc>
                <a:tc>
                  <a:txBody>
                    <a:bodyPr/>
                    <a:lstStyle/>
                    <a:p>
                      <a:pPr marL="0" lvl="0" indent="0">
                        <a:buNone/>
                      </a:pPr>
                      <a:r>
                        <a:rPr sz="2100"/>
                        <a:t>7</a:t>
                      </a:r>
                    </a:p>
                  </a:txBody>
                  <a:tcPr/>
                </a:tc>
                <a:tc>
                  <a:txBody>
                    <a:bodyPr/>
                    <a:lstStyle/>
                    <a:p>
                      <a:pPr marL="0" lvl="0" indent="0">
                        <a:buNone/>
                      </a:pPr>
                      <a:r>
                        <a:rPr sz="2100"/>
                        <a:t>Ransomware is well-known</a:t>
                      </a:r>
                    </a:p>
                  </a:txBody>
                  <a:tcPr/>
                </a:tc>
                <a:extLst>
                  <a:ext uri="{0D108BD9-81ED-4DB2-BD59-A6C34878D82A}">
                    <a16:rowId xmlns:a16="http://schemas.microsoft.com/office/drawing/2014/main" val="10003"/>
                  </a:ext>
                </a:extLst>
              </a:tr>
              <a:tr h="0">
                <a:tc>
                  <a:txBody>
                    <a:bodyPr/>
                    <a:lstStyle/>
                    <a:p>
                      <a:pPr marL="0" lvl="0" indent="0">
                        <a:buNone/>
                      </a:pPr>
                      <a:r>
                        <a:rPr sz="2100"/>
                        <a:t>Intrusion detection</a:t>
                      </a:r>
                    </a:p>
                  </a:txBody>
                  <a:tcPr/>
                </a:tc>
                <a:tc>
                  <a:txBody>
                    <a:bodyPr/>
                    <a:lstStyle/>
                    <a:p>
                      <a:pPr marL="0" lvl="0" indent="0">
                        <a:buNone/>
                      </a:pPr>
                      <a:r>
                        <a:rPr sz="2100"/>
                        <a:t>4</a:t>
                      </a:r>
                    </a:p>
                  </a:txBody>
                  <a:tcPr/>
                </a:tc>
                <a:tc>
                  <a:txBody>
                    <a:bodyPr/>
                    <a:lstStyle/>
                    <a:p>
                      <a:pPr marL="0" lvl="0" indent="0">
                        <a:buNone/>
                      </a:pPr>
                      <a:r>
                        <a:rPr sz="2100" dirty="0"/>
                        <a:t>We have EDR, some logging</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7874-2B3A-5E11-7B6C-5B82742F6F93}"/>
              </a:ext>
            </a:extLst>
          </p:cNvPr>
          <p:cNvSpPr>
            <a:spLocks noGrp="1"/>
          </p:cNvSpPr>
          <p:nvPr>
            <p:ph type="title"/>
          </p:nvPr>
        </p:nvSpPr>
        <p:spPr/>
        <p:txBody>
          <a:bodyPr/>
          <a:lstStyle/>
          <a:p>
            <a:r>
              <a:rPr lang="en-US" dirty="0"/>
              <a:t>OWASP Example: Technical Impact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b="1" dirty="0"/>
                  <a:t>Technical impact factors</a:t>
                </a:r>
                <a:r>
                  <a:rPr lang="en-US" dirty="0"/>
                  <a:t> (0–9 each):</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Average: </a:t>
                </a:r>
                <a:r>
                  <a:rPr b="1" dirty="0"/>
                  <a:t>(7 + 9 + 9 + 3) / 4 = 7.0 </a:t>
                </a:r>
                <a14:m>
                  <m:oMath xmlns:m="http://schemas.openxmlformats.org/officeDocument/2006/math">
                    <m:r>
                      <a:rPr>
                        <a:latin typeface="Cambria Math" panose="02040503050406030204" pitchFamily="18" charset="0"/>
                      </a:rPr>
                      <m:t>→</m:t>
                    </m:r>
                  </m:oMath>
                </a14:m>
                <a:r>
                  <a:rPr b="1" dirty="0"/>
                  <a:t> HIGH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4" t="-2724"/>
                </a:stretch>
              </a:blipFill>
            </p:spPr>
            <p:txBody>
              <a:bodyPr/>
              <a:lstStyle/>
              <a:p>
                <a:r>
                  <a:rPr lang="en-US">
                    <a:noFill/>
                  </a:rPr>
                  <a:t> </a:t>
                </a:r>
              </a:p>
            </p:txBody>
          </p:sp>
        </mc:Fallback>
      </mc:AlternateContent>
      <p:graphicFrame>
        <p:nvGraphicFramePr>
          <p:cNvPr id="4" name="Content Placeholder 5">
            <a:extLst>
              <a:ext uri="{FF2B5EF4-FFF2-40B4-BE49-F238E27FC236}">
                <a16:creationId xmlns:a16="http://schemas.microsoft.com/office/drawing/2014/main" id="{E70E7655-B831-C008-82F5-3CD4CEB2DDA8}"/>
              </a:ext>
            </a:extLst>
          </p:cNvPr>
          <p:cNvGraphicFramePr>
            <a:graphicFrameLocks/>
          </p:cNvGraphicFramePr>
          <p:nvPr>
            <p:extLst>
              <p:ext uri="{D42A27DB-BD31-4B8C-83A1-F6EECF244321}">
                <p14:modId xmlns:p14="http://schemas.microsoft.com/office/powerpoint/2010/main" val="2520584949"/>
              </p:ext>
            </p:extLst>
          </p:nvPr>
        </p:nvGraphicFramePr>
        <p:xfrm>
          <a:off x="1001245" y="1876612"/>
          <a:ext cx="7141509" cy="2057400"/>
        </p:xfrm>
        <a:graphic>
          <a:graphicData uri="http://schemas.openxmlformats.org/drawingml/2006/table">
            <a:tbl>
              <a:tblPr firstRow="1" bandRow="1">
                <a:tableStyleId>{5C22544A-7EE6-4342-B048-85BDC9FD1C3A}</a:tableStyleId>
              </a:tblPr>
              <a:tblGrid>
                <a:gridCol w="1901663">
                  <a:extLst>
                    <a:ext uri="{9D8B030D-6E8A-4147-A177-3AD203B41FA5}">
                      <a16:colId xmlns:a16="http://schemas.microsoft.com/office/drawing/2014/main" val="20000"/>
                    </a:ext>
                  </a:extLst>
                </a:gridCol>
                <a:gridCol w="865070">
                  <a:extLst>
                    <a:ext uri="{9D8B030D-6E8A-4147-A177-3AD203B41FA5}">
                      <a16:colId xmlns:a16="http://schemas.microsoft.com/office/drawing/2014/main" val="20001"/>
                    </a:ext>
                  </a:extLst>
                </a:gridCol>
                <a:gridCol w="4374776">
                  <a:extLst>
                    <a:ext uri="{9D8B030D-6E8A-4147-A177-3AD203B41FA5}">
                      <a16:colId xmlns:a16="http://schemas.microsoft.com/office/drawing/2014/main" val="20002"/>
                    </a:ext>
                  </a:extLst>
                </a:gridCol>
              </a:tblGrid>
              <a:tr h="0">
                <a:tc>
                  <a:txBody>
                    <a:bodyPr/>
                    <a:lstStyle/>
                    <a:p>
                      <a:pPr marL="0" lvl="0" indent="0">
                        <a:buNone/>
                      </a:pPr>
                      <a:r>
                        <a:rPr sz="2100"/>
                        <a:t>Factor</a:t>
                      </a:r>
                    </a:p>
                  </a:txBody>
                  <a:tcPr/>
                </a:tc>
                <a:tc>
                  <a:txBody>
                    <a:bodyPr/>
                    <a:lstStyle/>
                    <a:p>
                      <a:pPr marL="0" lvl="0" indent="0">
                        <a:buNone/>
                      </a:pPr>
                      <a:r>
                        <a:rPr sz="2100"/>
                        <a:t>Score</a:t>
                      </a:r>
                    </a:p>
                  </a:txBody>
                  <a:tcPr/>
                </a:tc>
                <a:tc>
                  <a:txBody>
                    <a:bodyPr/>
                    <a:lstStyle/>
                    <a:p>
                      <a:pPr marL="0" lvl="0" indent="0">
                        <a:buNone/>
                      </a:pPr>
                      <a:r>
                        <a:rPr sz="2100"/>
                        <a:t>Reasoning</a:t>
                      </a:r>
                    </a:p>
                  </a:txBody>
                  <a:tcPr/>
                </a:tc>
                <a:extLst>
                  <a:ext uri="{0D108BD9-81ED-4DB2-BD59-A6C34878D82A}">
                    <a16:rowId xmlns:a16="http://schemas.microsoft.com/office/drawing/2014/main" val="10000"/>
                  </a:ext>
                </a:extLst>
              </a:tr>
              <a:tr h="0">
                <a:tc>
                  <a:txBody>
                    <a:bodyPr/>
                    <a:lstStyle/>
                    <a:p>
                      <a:pPr marL="0" lvl="0" indent="0">
                        <a:buNone/>
                      </a:pPr>
                      <a:r>
                        <a:rPr sz="2100"/>
                        <a:t>Confidentiality</a:t>
                      </a:r>
                    </a:p>
                  </a:txBody>
                  <a:tcPr/>
                </a:tc>
                <a:tc>
                  <a:txBody>
                    <a:bodyPr/>
                    <a:lstStyle/>
                    <a:p>
                      <a:pPr marL="0" lvl="0" indent="0">
                        <a:buNone/>
                      </a:pPr>
                      <a:r>
                        <a:rPr sz="2100"/>
                        <a:t>7</a:t>
                      </a:r>
                    </a:p>
                  </a:txBody>
                  <a:tcPr/>
                </a:tc>
                <a:tc>
                  <a:txBody>
                    <a:bodyPr/>
                    <a:lstStyle/>
                    <a:p>
                      <a:pPr marL="0" lvl="0" indent="0">
                        <a:buNone/>
                      </a:pPr>
                      <a:r>
                        <a:rPr sz="2100" dirty="0"/>
                        <a:t>Data exfiltration before encryption</a:t>
                      </a:r>
                    </a:p>
                  </a:txBody>
                  <a:tcPr/>
                </a:tc>
                <a:extLst>
                  <a:ext uri="{0D108BD9-81ED-4DB2-BD59-A6C34878D82A}">
                    <a16:rowId xmlns:a16="http://schemas.microsoft.com/office/drawing/2014/main" val="10001"/>
                  </a:ext>
                </a:extLst>
              </a:tr>
              <a:tr h="0">
                <a:tc>
                  <a:txBody>
                    <a:bodyPr/>
                    <a:lstStyle/>
                    <a:p>
                      <a:pPr marL="0" lvl="0" indent="0">
                        <a:buNone/>
                      </a:pPr>
                      <a:r>
                        <a:rPr sz="2100"/>
                        <a:t>Integrity</a:t>
                      </a:r>
                    </a:p>
                  </a:txBody>
                  <a:tcPr/>
                </a:tc>
                <a:tc>
                  <a:txBody>
                    <a:bodyPr/>
                    <a:lstStyle/>
                    <a:p>
                      <a:pPr marL="0" lvl="0" indent="0">
                        <a:buNone/>
                      </a:pPr>
                      <a:r>
                        <a:rPr sz="2100"/>
                        <a:t>9</a:t>
                      </a:r>
                    </a:p>
                  </a:txBody>
                  <a:tcPr/>
                </a:tc>
                <a:tc>
                  <a:txBody>
                    <a:bodyPr/>
                    <a:lstStyle/>
                    <a:p>
                      <a:pPr marL="0" lvl="0" indent="0">
                        <a:buNone/>
                      </a:pPr>
                      <a:r>
                        <a:rPr sz="2100"/>
                        <a:t>All data encrypted</a:t>
                      </a:r>
                    </a:p>
                  </a:txBody>
                  <a:tcPr/>
                </a:tc>
                <a:extLst>
                  <a:ext uri="{0D108BD9-81ED-4DB2-BD59-A6C34878D82A}">
                    <a16:rowId xmlns:a16="http://schemas.microsoft.com/office/drawing/2014/main" val="10002"/>
                  </a:ext>
                </a:extLst>
              </a:tr>
              <a:tr h="0">
                <a:tc>
                  <a:txBody>
                    <a:bodyPr/>
                    <a:lstStyle/>
                    <a:p>
                      <a:pPr marL="0" lvl="0" indent="0">
                        <a:buNone/>
                      </a:pPr>
                      <a:r>
                        <a:rPr sz="2100"/>
                        <a:t>Availability</a:t>
                      </a:r>
                    </a:p>
                  </a:txBody>
                  <a:tcPr/>
                </a:tc>
                <a:tc>
                  <a:txBody>
                    <a:bodyPr/>
                    <a:lstStyle/>
                    <a:p>
                      <a:pPr marL="0" lvl="0" indent="0">
                        <a:buNone/>
                      </a:pPr>
                      <a:r>
                        <a:rPr sz="2100"/>
                        <a:t>9</a:t>
                      </a:r>
                    </a:p>
                  </a:txBody>
                  <a:tcPr/>
                </a:tc>
                <a:tc>
                  <a:txBody>
                    <a:bodyPr/>
                    <a:lstStyle/>
                    <a:p>
                      <a:pPr marL="0" lvl="0" indent="0">
                        <a:buNone/>
                      </a:pPr>
                      <a:r>
                        <a:rPr sz="2100"/>
                        <a:t>Service completely down</a:t>
                      </a:r>
                    </a:p>
                  </a:txBody>
                  <a:tcPr/>
                </a:tc>
                <a:extLst>
                  <a:ext uri="{0D108BD9-81ED-4DB2-BD59-A6C34878D82A}">
                    <a16:rowId xmlns:a16="http://schemas.microsoft.com/office/drawing/2014/main" val="10003"/>
                  </a:ext>
                </a:extLst>
              </a:tr>
              <a:tr h="0">
                <a:tc>
                  <a:txBody>
                    <a:bodyPr/>
                    <a:lstStyle/>
                    <a:p>
                      <a:pPr marL="0" lvl="0" indent="0">
                        <a:buNone/>
                      </a:pPr>
                      <a:r>
                        <a:rPr sz="2100"/>
                        <a:t>Accountability</a:t>
                      </a:r>
                    </a:p>
                  </a:txBody>
                  <a:tcPr/>
                </a:tc>
                <a:tc>
                  <a:txBody>
                    <a:bodyPr/>
                    <a:lstStyle/>
                    <a:p>
                      <a:pPr marL="0" lvl="0" indent="0">
                        <a:buNone/>
                      </a:pPr>
                      <a:r>
                        <a:rPr sz="2100"/>
                        <a:t>3</a:t>
                      </a:r>
                    </a:p>
                  </a:txBody>
                  <a:tcPr/>
                </a:tc>
                <a:tc>
                  <a:txBody>
                    <a:bodyPr/>
                    <a:lstStyle/>
                    <a:p>
                      <a:pPr marL="0" lvl="0" indent="0">
                        <a:buNone/>
                      </a:pPr>
                      <a:r>
                        <a:rPr sz="2100" dirty="0"/>
                        <a:t>Attackers usually identifiable as group</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D64D-2D0F-DF27-4AC6-5416561AD37C}"/>
              </a:ext>
            </a:extLst>
          </p:cNvPr>
          <p:cNvSpPr>
            <a:spLocks noGrp="1"/>
          </p:cNvSpPr>
          <p:nvPr>
            <p:ph type="title"/>
          </p:nvPr>
        </p:nvSpPr>
        <p:spPr/>
        <p:txBody>
          <a:bodyPr/>
          <a:lstStyle/>
          <a:p>
            <a:r>
              <a:rPr lang="en-US" dirty="0"/>
              <a:t>OWASP Result: The Heat Map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3638548"/>
                <a:ext cx="7886700" cy="994173"/>
              </a:xfrm>
            </p:spPr>
            <p:txBody>
              <a:bodyPr/>
              <a:lstStyle/>
              <a:p>
                <a:pPr marL="0" lvl="0" indent="0">
                  <a:buNone/>
                </a:pPr>
                <a:r>
                  <a:t>Our ransomware scenario: </a:t>
                </a:r>
                <a:r>
                  <a:rPr b="1"/>
                  <a:t>HIGH likelihood</a:t>
                </a:r>
                <a:r>
                  <a:t> </a:t>
                </a:r>
                <a14:m>
                  <m:oMath xmlns:m="http://schemas.openxmlformats.org/officeDocument/2006/math">
                    <m:r>
                      <a:rPr>
                        <a:latin typeface="Cambria Math" panose="02040503050406030204" pitchFamily="18" charset="0"/>
                      </a:rPr>
                      <m:t>×</m:t>
                    </m:r>
                  </m:oMath>
                </a14:m>
                <a:r>
                  <a:t> </a:t>
                </a:r>
                <a:r>
                  <a:rPr b="1"/>
                  <a:t>HIGH impact</a:t>
                </a:r>
                <a:r>
                  <a:t> = </a:t>
                </a:r>
                <a:r>
                  <a:rPr b="1"/>
                  <a:t>Critical</a:t>
                </a:r>
              </a:p>
              <a:p>
                <a:pPr marL="0" lvl="0" indent="0">
                  <a:buNone/>
                </a:pPr>
                <a:r>
                  <a:t>So… now what?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3638548"/>
                <a:ext cx="7886700" cy="994173"/>
              </a:xfrm>
              <a:blipFill>
                <a:blip r:embed="rId3"/>
                <a:stretch>
                  <a:fillRect l="-804" t="-7595"/>
                </a:stretch>
              </a:blipFill>
            </p:spPr>
            <p:txBody>
              <a:bodyPr/>
              <a:lstStyle/>
              <a:p>
                <a:r>
                  <a:rPr lang="en-US">
                    <a:noFill/>
                  </a:rPr>
                  <a:t> </a:t>
                </a:r>
              </a:p>
            </p:txBody>
          </p:sp>
        </mc:Fallback>
      </mc:AlternateContent>
      <p:graphicFrame>
        <p:nvGraphicFramePr>
          <p:cNvPr id="4" name="Content Placeholder 5">
            <a:extLst>
              <a:ext uri="{FF2B5EF4-FFF2-40B4-BE49-F238E27FC236}">
                <a16:creationId xmlns:a16="http://schemas.microsoft.com/office/drawing/2014/main" id="{22D6FB66-140B-FE5D-90EB-1107E65F310A}"/>
              </a:ext>
            </a:extLst>
          </p:cNvPr>
          <p:cNvGraphicFramePr>
            <a:graphicFrameLocks/>
          </p:cNvGraphicFramePr>
          <p:nvPr>
            <p:extLst>
              <p:ext uri="{D42A27DB-BD31-4B8C-83A1-F6EECF244321}">
                <p14:modId xmlns:p14="http://schemas.microsoft.com/office/powerpoint/2010/main" val="2586000667"/>
              </p:ext>
            </p:extLst>
          </p:nvPr>
        </p:nvGraphicFramePr>
        <p:xfrm>
          <a:off x="1545665" y="1470302"/>
          <a:ext cx="6052670" cy="1965960"/>
        </p:xfrm>
        <a:graphic>
          <a:graphicData uri="http://schemas.openxmlformats.org/drawingml/2006/table">
            <a:tbl>
              <a:tblPr firstRow="1" bandRow="1">
                <a:tableStyleId>{5C22544A-7EE6-4342-B048-85BDC9FD1C3A}</a:tableStyleId>
              </a:tblPr>
              <a:tblGrid>
                <a:gridCol w="2359212">
                  <a:extLst>
                    <a:ext uri="{9D8B030D-6E8A-4147-A177-3AD203B41FA5}">
                      <a16:colId xmlns:a16="http://schemas.microsoft.com/office/drawing/2014/main" val="20000"/>
                    </a:ext>
                  </a:extLst>
                </a:gridCol>
                <a:gridCol w="1170290">
                  <a:extLst>
                    <a:ext uri="{9D8B030D-6E8A-4147-A177-3AD203B41FA5}">
                      <a16:colId xmlns:a16="http://schemas.microsoft.com/office/drawing/2014/main" val="20001"/>
                    </a:ext>
                  </a:extLst>
                </a:gridCol>
                <a:gridCol w="1243980">
                  <a:extLst>
                    <a:ext uri="{9D8B030D-6E8A-4147-A177-3AD203B41FA5}">
                      <a16:colId xmlns:a16="http://schemas.microsoft.com/office/drawing/2014/main" val="20002"/>
                    </a:ext>
                  </a:extLst>
                </a:gridCol>
                <a:gridCol w="1279188">
                  <a:extLst>
                    <a:ext uri="{9D8B030D-6E8A-4147-A177-3AD203B41FA5}">
                      <a16:colId xmlns:a16="http://schemas.microsoft.com/office/drawing/2014/main" val="20003"/>
                    </a:ext>
                  </a:extLst>
                </a:gridCol>
              </a:tblGrid>
              <a:tr h="0">
                <a:tc>
                  <a:txBody>
                    <a:bodyPr/>
                    <a:lstStyle/>
                    <a:p>
                      <a:pPr lvl="0" algn="ctr"/>
                      <a:r>
                        <a:rPr lang="en-US" sz="2100" i="1" dirty="0"/>
                        <a:t>Risk Severity</a:t>
                      </a:r>
                      <a:endParaRPr sz="2100" i="1" dirty="0"/>
                    </a:p>
                  </a:txBody>
                  <a:tcPr anchor="ctr"/>
                </a:tc>
                <a:tc>
                  <a:txBody>
                    <a:bodyPr/>
                    <a:lstStyle/>
                    <a:p>
                      <a:pPr marL="0" lvl="0" indent="0">
                        <a:buNone/>
                      </a:pPr>
                      <a:r>
                        <a:rPr sz="2100" b="1"/>
                        <a:t>LOW</a:t>
                      </a:r>
                      <a:r>
                        <a:rPr sz="2100"/>
                        <a:t> impact</a:t>
                      </a:r>
                    </a:p>
                  </a:txBody>
                  <a:tcPr/>
                </a:tc>
                <a:tc>
                  <a:txBody>
                    <a:bodyPr/>
                    <a:lstStyle/>
                    <a:p>
                      <a:pPr marL="0" lvl="0" indent="0">
                        <a:buNone/>
                      </a:pPr>
                      <a:r>
                        <a:rPr sz="2100" b="1" dirty="0"/>
                        <a:t>MEDIUM</a:t>
                      </a:r>
                      <a:r>
                        <a:rPr sz="2100" dirty="0"/>
                        <a:t> impact</a:t>
                      </a:r>
                    </a:p>
                  </a:txBody>
                  <a:tcPr/>
                </a:tc>
                <a:tc>
                  <a:txBody>
                    <a:bodyPr/>
                    <a:lstStyle/>
                    <a:p>
                      <a:pPr marL="0" lvl="0" indent="0">
                        <a:buNone/>
                      </a:pPr>
                      <a:r>
                        <a:rPr sz="2100" b="1"/>
                        <a:t>HIGH</a:t>
                      </a:r>
                      <a:r>
                        <a:rPr sz="2100"/>
                        <a:t> impact</a:t>
                      </a:r>
                    </a:p>
                  </a:txBody>
                  <a:tcPr/>
                </a:tc>
                <a:extLst>
                  <a:ext uri="{0D108BD9-81ED-4DB2-BD59-A6C34878D82A}">
                    <a16:rowId xmlns:a16="http://schemas.microsoft.com/office/drawing/2014/main" val="10000"/>
                  </a:ext>
                </a:extLst>
              </a:tr>
              <a:tr h="0">
                <a:tc>
                  <a:txBody>
                    <a:bodyPr/>
                    <a:lstStyle/>
                    <a:p>
                      <a:pPr marL="0" lvl="0" indent="0">
                        <a:buNone/>
                      </a:pPr>
                      <a:r>
                        <a:rPr sz="2100" b="1"/>
                        <a:t>HIGH</a:t>
                      </a:r>
                      <a:r>
                        <a:rPr sz="2100"/>
                        <a:t> likelihood</a:t>
                      </a:r>
                    </a:p>
                  </a:txBody>
                  <a:tcPr/>
                </a:tc>
                <a:tc>
                  <a:txBody>
                    <a:bodyPr/>
                    <a:lstStyle/>
                    <a:p>
                      <a:pPr marL="0" lvl="0" indent="0">
                        <a:buNone/>
                      </a:pPr>
                      <a:r>
                        <a:rPr sz="2100" dirty="0"/>
                        <a:t>Medium</a:t>
                      </a:r>
                    </a:p>
                  </a:txBody>
                  <a:tcPr/>
                </a:tc>
                <a:tc>
                  <a:txBody>
                    <a:bodyPr/>
                    <a:lstStyle/>
                    <a:p>
                      <a:pPr marL="0" lvl="0" indent="0">
                        <a:buNone/>
                      </a:pPr>
                      <a:r>
                        <a:rPr sz="2100"/>
                        <a:t>High</a:t>
                      </a:r>
                    </a:p>
                  </a:txBody>
                  <a:tcPr/>
                </a:tc>
                <a:tc>
                  <a:txBody>
                    <a:bodyPr/>
                    <a:lstStyle/>
                    <a:p>
                      <a:pPr marL="0" lvl="0" indent="0">
                        <a:buNone/>
                      </a:pPr>
                      <a:r>
                        <a:rPr sz="2100" b="1" dirty="0">
                          <a:highlight>
                            <a:srgbClr val="FFFF00"/>
                          </a:highlight>
                        </a:rPr>
                        <a:t>Critical</a:t>
                      </a:r>
                    </a:p>
                  </a:txBody>
                  <a:tcPr/>
                </a:tc>
                <a:extLst>
                  <a:ext uri="{0D108BD9-81ED-4DB2-BD59-A6C34878D82A}">
                    <a16:rowId xmlns:a16="http://schemas.microsoft.com/office/drawing/2014/main" val="10001"/>
                  </a:ext>
                </a:extLst>
              </a:tr>
              <a:tr h="0">
                <a:tc>
                  <a:txBody>
                    <a:bodyPr/>
                    <a:lstStyle/>
                    <a:p>
                      <a:pPr marL="0" lvl="0" indent="0">
                        <a:buNone/>
                      </a:pPr>
                      <a:r>
                        <a:rPr sz="2100" b="1"/>
                        <a:t>MEDIUM</a:t>
                      </a:r>
                      <a:r>
                        <a:rPr sz="2100"/>
                        <a:t> likelihood</a:t>
                      </a:r>
                    </a:p>
                  </a:txBody>
                  <a:tcPr/>
                </a:tc>
                <a:tc>
                  <a:txBody>
                    <a:bodyPr/>
                    <a:lstStyle/>
                    <a:p>
                      <a:pPr marL="0" lvl="0" indent="0">
                        <a:buNone/>
                      </a:pPr>
                      <a:r>
                        <a:rPr sz="2100"/>
                        <a:t>Low</a:t>
                      </a:r>
                    </a:p>
                  </a:txBody>
                  <a:tcPr/>
                </a:tc>
                <a:tc>
                  <a:txBody>
                    <a:bodyPr/>
                    <a:lstStyle/>
                    <a:p>
                      <a:pPr marL="0" lvl="0" indent="0">
                        <a:buNone/>
                      </a:pPr>
                      <a:r>
                        <a:rPr sz="2100"/>
                        <a:t>Medium</a:t>
                      </a:r>
                    </a:p>
                  </a:txBody>
                  <a:tcPr/>
                </a:tc>
                <a:tc>
                  <a:txBody>
                    <a:bodyPr/>
                    <a:lstStyle/>
                    <a:p>
                      <a:pPr marL="0" lvl="0" indent="0">
                        <a:buNone/>
                      </a:pPr>
                      <a:r>
                        <a:rPr sz="2100"/>
                        <a:t>High</a:t>
                      </a:r>
                    </a:p>
                  </a:txBody>
                  <a:tcPr/>
                </a:tc>
                <a:extLst>
                  <a:ext uri="{0D108BD9-81ED-4DB2-BD59-A6C34878D82A}">
                    <a16:rowId xmlns:a16="http://schemas.microsoft.com/office/drawing/2014/main" val="10002"/>
                  </a:ext>
                </a:extLst>
              </a:tr>
              <a:tr h="0">
                <a:tc>
                  <a:txBody>
                    <a:bodyPr/>
                    <a:lstStyle/>
                    <a:p>
                      <a:pPr marL="0" lvl="0" indent="0">
                        <a:buNone/>
                      </a:pPr>
                      <a:r>
                        <a:rPr sz="2100" b="1"/>
                        <a:t>LOW</a:t>
                      </a:r>
                      <a:r>
                        <a:rPr sz="2100"/>
                        <a:t> likelihood</a:t>
                      </a:r>
                    </a:p>
                  </a:txBody>
                  <a:tcPr/>
                </a:tc>
                <a:tc>
                  <a:txBody>
                    <a:bodyPr/>
                    <a:lstStyle/>
                    <a:p>
                      <a:pPr marL="0" lvl="0" indent="0">
                        <a:buNone/>
                      </a:pPr>
                      <a:r>
                        <a:rPr sz="2100" dirty="0"/>
                        <a:t>Note</a:t>
                      </a:r>
                    </a:p>
                  </a:txBody>
                  <a:tcPr/>
                </a:tc>
                <a:tc>
                  <a:txBody>
                    <a:bodyPr/>
                    <a:lstStyle/>
                    <a:p>
                      <a:pPr marL="0" lvl="0" indent="0">
                        <a:buNone/>
                      </a:pPr>
                      <a:r>
                        <a:rPr sz="2100"/>
                        <a:t>Low</a:t>
                      </a:r>
                    </a:p>
                  </a:txBody>
                  <a:tcPr/>
                </a:tc>
                <a:tc>
                  <a:txBody>
                    <a:bodyPr/>
                    <a:lstStyle/>
                    <a:p>
                      <a:pPr marL="0" lvl="0" indent="0">
                        <a:buNone/>
                      </a:pPr>
                      <a:r>
                        <a:rPr sz="2100" dirty="0"/>
                        <a:t>Medium</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1095374"/>
          </a:xfrm>
        </p:spPr>
        <p:txBody>
          <a:bodyPr>
            <a:normAutofit/>
          </a:bodyPr>
          <a:lstStyle/>
          <a:p>
            <a:pPr marL="0" lvl="0" indent="0">
              <a:buNone/>
            </a:pPr>
            <a:r>
              <a:rPr dirty="0"/>
              <a:t>What’s Wrong with </a:t>
            </a:r>
            <a:br>
              <a:rPr lang="en-US" dirty="0"/>
            </a:br>
            <a:r>
              <a:rPr dirty="0"/>
              <a:t>Risk Matrices?</a:t>
            </a:r>
          </a:p>
        </p:txBody>
      </p:sp>
      <p:sp>
        <p:nvSpPr>
          <p:cNvPr id="3" name="Content Placeholder 2"/>
          <p:cNvSpPr>
            <a:spLocks noGrp="1"/>
          </p:cNvSpPr>
          <p:nvPr>
            <p:ph idx="1"/>
          </p:nvPr>
        </p:nvSpPr>
        <p:spPr>
          <a:xfrm>
            <a:off x="628650" y="1571624"/>
            <a:ext cx="4003115" cy="3061097"/>
          </a:xfrm>
        </p:spPr>
        <p:txBody>
          <a:bodyPr/>
          <a:lstStyle/>
          <a:p>
            <a:pPr marL="342900" lvl="0" indent="-342900">
              <a:buAutoNum type="arabicPeriod"/>
            </a:pPr>
            <a:r>
              <a:rPr dirty="0"/>
              <a:t>Correctly rank </a:t>
            </a:r>
            <a:r>
              <a:rPr b="1" dirty="0"/>
              <a:t>less than 10%</a:t>
            </a:r>
            <a:r>
              <a:rPr dirty="0"/>
              <a:t> of randomly selected hazard pairs</a:t>
            </a:r>
          </a:p>
          <a:p>
            <a:pPr marL="342900" lvl="0" indent="-342900">
              <a:buAutoNum type="arabicPeriod"/>
            </a:pPr>
            <a:r>
              <a:rPr dirty="0"/>
              <a:t>Can assign </a:t>
            </a:r>
            <a:r>
              <a:rPr b="1" dirty="0"/>
              <a:t>higher</a:t>
            </a:r>
            <a:r>
              <a:rPr dirty="0"/>
              <a:t> ratings to </a:t>
            </a:r>
            <a:r>
              <a:rPr b="1" dirty="0"/>
              <a:t>smaller</a:t>
            </a:r>
            <a:r>
              <a:rPr dirty="0"/>
              <a:t> risks</a:t>
            </a:r>
          </a:p>
          <a:p>
            <a:pPr marL="342900" lvl="0" indent="-342900">
              <a:buAutoNum type="arabicPeriod"/>
            </a:pPr>
            <a:r>
              <a:rPr dirty="0"/>
              <a:t>Can be </a:t>
            </a:r>
            <a:r>
              <a:rPr b="1" dirty="0"/>
              <a:t>“worse than useless”</a:t>
            </a:r>
            <a:r>
              <a:rPr dirty="0"/>
              <a:t> when frequency and severity are negatively correlated</a:t>
            </a:r>
          </a:p>
        </p:txBody>
      </p:sp>
      <p:pic>
        <p:nvPicPr>
          <p:cNvPr id="4" name="Picture 3">
            <a:extLst>
              <a:ext uri="{FF2B5EF4-FFF2-40B4-BE49-F238E27FC236}">
                <a16:creationId xmlns:a16="http://schemas.microsoft.com/office/drawing/2014/main" id="{01530240-B051-7AAF-B50E-1B8E382DE7DA}"/>
              </a:ext>
            </a:extLst>
          </p:cNvPr>
          <p:cNvPicPr>
            <a:picLocks noChangeAspect="1"/>
          </p:cNvPicPr>
          <p:nvPr/>
        </p:nvPicPr>
        <p:blipFill>
          <a:blip r:embed="rId3"/>
          <a:stretch>
            <a:fillRect/>
          </a:stretch>
        </p:blipFill>
        <p:spPr>
          <a:xfrm>
            <a:off x="5275496" y="0"/>
            <a:ext cx="3868504"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99907D-53BD-1A47-A2BB-9096A09902CF}"/>
              </a:ext>
            </a:extLst>
          </p:cNvPr>
          <p:cNvSpPr>
            <a:spLocks noGrp="1"/>
          </p:cNvSpPr>
          <p:nvPr>
            <p:ph type="title"/>
          </p:nvPr>
        </p:nvSpPr>
        <p:spPr/>
        <p:txBody>
          <a:bodyPr/>
          <a:lstStyle/>
          <a:p>
            <a:r>
              <a:rPr lang="en-US" dirty="0"/>
              <a:t>Example 5x5 Risk Matrix</a:t>
            </a:r>
          </a:p>
        </p:txBody>
      </p:sp>
      <p:sp>
        <p:nvSpPr>
          <p:cNvPr id="3" name="Content Placeholder 2"/>
          <p:cNvSpPr>
            <a:spLocks noGrp="1"/>
          </p:cNvSpPr>
          <p:nvPr>
            <p:ph idx="1"/>
          </p:nvPr>
        </p:nvSpPr>
        <p:spPr>
          <a:xfrm>
            <a:off x="628650" y="3985600"/>
            <a:ext cx="7886700" cy="994172"/>
          </a:xfrm>
        </p:spPr>
        <p:txBody>
          <a:bodyPr>
            <a:normAutofit lnSpcReduction="10000"/>
          </a:bodyPr>
          <a:lstStyle/>
          <a:p>
            <a:pPr marL="0" lvl="0" indent="0">
              <a:buNone/>
            </a:pPr>
            <a:r>
              <a:rPr b="1" dirty="0"/>
              <a:t>Risk score</a:t>
            </a:r>
            <a:r>
              <a:rPr dirty="0"/>
              <a:t> = Likelihood × Impact. </a:t>
            </a:r>
            <a:r>
              <a:rPr b="1" dirty="0"/>
              <a:t>“Critical”</a:t>
            </a:r>
            <a:r>
              <a:rPr dirty="0"/>
              <a:t> = score ≥ 20.</a:t>
            </a:r>
            <a:endParaRPr lang="en-US" dirty="0"/>
          </a:p>
          <a:p>
            <a:pPr marL="0" lvl="0" indent="0">
              <a:buNone/>
            </a:pPr>
            <a:r>
              <a:rPr lang="en-US" dirty="0"/>
              <a:t>Each bucket spans </a:t>
            </a:r>
            <a:r>
              <a:rPr lang="en-US" b="1" dirty="0"/>
              <a:t>~5–10× in real values.</a:t>
            </a:r>
            <a:r>
              <a:rPr lang="en-US" dirty="0"/>
              <a:t> Bucket 5 for impact has </a:t>
            </a:r>
            <a:r>
              <a:rPr lang="en-US" b="1" dirty="0"/>
              <a:t>no upper bound at all.</a:t>
            </a:r>
            <a:r>
              <a:rPr lang="en-US" dirty="0"/>
              <a:t> That’s where Cox’s reversal comes from.</a:t>
            </a:r>
          </a:p>
        </p:txBody>
      </p:sp>
      <p:graphicFrame>
        <p:nvGraphicFramePr>
          <p:cNvPr id="2" name="Content Placeholder 5">
            <a:extLst>
              <a:ext uri="{FF2B5EF4-FFF2-40B4-BE49-F238E27FC236}">
                <a16:creationId xmlns:a16="http://schemas.microsoft.com/office/drawing/2014/main" id="{6238CB0F-1E87-1076-7B0B-A00352A79FE9}"/>
              </a:ext>
            </a:extLst>
          </p:cNvPr>
          <p:cNvGraphicFramePr>
            <a:graphicFrameLocks/>
          </p:cNvGraphicFramePr>
          <p:nvPr>
            <p:extLst>
              <p:ext uri="{D42A27DB-BD31-4B8C-83A1-F6EECF244321}">
                <p14:modId xmlns:p14="http://schemas.microsoft.com/office/powerpoint/2010/main" val="2847990134"/>
              </p:ext>
            </p:extLst>
          </p:nvPr>
        </p:nvGraphicFramePr>
        <p:xfrm>
          <a:off x="2097044" y="1268016"/>
          <a:ext cx="4949911" cy="2468880"/>
        </p:xfrm>
        <a:graphic>
          <a:graphicData uri="http://schemas.openxmlformats.org/drawingml/2006/table">
            <a:tbl>
              <a:tblPr firstRow="1" bandRow="1">
                <a:tableStyleId>{5C22544A-7EE6-4342-B048-85BDC9FD1C3A}</a:tableStyleId>
              </a:tblPr>
              <a:tblGrid>
                <a:gridCol w="1292311">
                  <a:extLst>
                    <a:ext uri="{9D8B030D-6E8A-4147-A177-3AD203B41FA5}">
                      <a16:colId xmlns:a16="http://schemas.microsoft.com/office/drawing/2014/main" val="20000"/>
                    </a:ext>
                  </a:extLst>
                </a:gridCol>
                <a:gridCol w="1235675">
                  <a:extLst>
                    <a:ext uri="{9D8B030D-6E8A-4147-A177-3AD203B41FA5}">
                      <a16:colId xmlns:a16="http://schemas.microsoft.com/office/drawing/2014/main" val="20001"/>
                    </a:ext>
                  </a:extLst>
                </a:gridCol>
                <a:gridCol w="2421925">
                  <a:extLst>
                    <a:ext uri="{9D8B030D-6E8A-4147-A177-3AD203B41FA5}">
                      <a16:colId xmlns:a16="http://schemas.microsoft.com/office/drawing/2014/main" val="20002"/>
                    </a:ext>
                  </a:extLst>
                </a:gridCol>
              </a:tblGrid>
              <a:tr h="0">
                <a:tc>
                  <a:txBody>
                    <a:bodyPr/>
                    <a:lstStyle/>
                    <a:p>
                      <a:pPr marL="0" lvl="0" indent="0" algn="l">
                        <a:buNone/>
                      </a:pPr>
                      <a:r>
                        <a:rPr sz="1800" dirty="0"/>
                        <a:t>Score</a:t>
                      </a:r>
                    </a:p>
                  </a:txBody>
                  <a:tcPr/>
                </a:tc>
                <a:tc>
                  <a:txBody>
                    <a:bodyPr/>
                    <a:lstStyle/>
                    <a:p>
                      <a:pPr marL="0" lvl="0" indent="0" algn="ctr">
                        <a:buNone/>
                      </a:pPr>
                      <a:r>
                        <a:rPr sz="1800" dirty="0"/>
                        <a:t>Likelihood (annual)</a:t>
                      </a:r>
                    </a:p>
                  </a:txBody>
                  <a:tcPr/>
                </a:tc>
                <a:tc>
                  <a:txBody>
                    <a:bodyPr/>
                    <a:lstStyle/>
                    <a:p>
                      <a:pPr marL="0" lvl="0" indent="0" algn="ctr">
                        <a:buNone/>
                      </a:pPr>
                      <a:r>
                        <a:rPr sz="1800"/>
                        <a:t>Impact</a:t>
                      </a:r>
                    </a:p>
                  </a:txBody>
                  <a:tcPr/>
                </a:tc>
                <a:extLst>
                  <a:ext uri="{0D108BD9-81ED-4DB2-BD59-A6C34878D82A}">
                    <a16:rowId xmlns:a16="http://schemas.microsoft.com/office/drawing/2014/main" val="10000"/>
                  </a:ext>
                </a:extLst>
              </a:tr>
              <a:tr h="0">
                <a:tc>
                  <a:txBody>
                    <a:bodyPr/>
                    <a:lstStyle/>
                    <a:p>
                      <a:pPr marL="0" lvl="0" indent="0" algn="l">
                        <a:buNone/>
                      </a:pPr>
                      <a:r>
                        <a:rPr sz="1800" b="1"/>
                        <a:t>1</a:t>
                      </a:r>
                      <a:r>
                        <a:rPr sz="1800"/>
                        <a:t> Very Low</a:t>
                      </a:r>
                    </a:p>
                  </a:txBody>
                  <a:tcPr/>
                </a:tc>
                <a:tc>
                  <a:txBody>
                    <a:bodyPr/>
                    <a:lstStyle/>
                    <a:p>
                      <a:pPr marL="0" lvl="0" indent="0" algn="ctr">
                        <a:buNone/>
                      </a:pPr>
                      <a:r>
                        <a:rPr sz="1800" dirty="0"/>
                        <a:t>&lt;1%</a:t>
                      </a:r>
                    </a:p>
                  </a:txBody>
                  <a:tcPr/>
                </a:tc>
                <a:tc>
                  <a:txBody>
                    <a:bodyPr/>
                    <a:lstStyle/>
                    <a:p>
                      <a:pPr marL="0" lvl="0" indent="0" algn="ctr">
                        <a:buNone/>
                      </a:pPr>
                      <a:r>
                        <a:rPr sz="1800"/>
                        <a:t>&lt;$10K</a:t>
                      </a:r>
                    </a:p>
                  </a:txBody>
                  <a:tcPr/>
                </a:tc>
                <a:extLst>
                  <a:ext uri="{0D108BD9-81ED-4DB2-BD59-A6C34878D82A}">
                    <a16:rowId xmlns:a16="http://schemas.microsoft.com/office/drawing/2014/main" val="10001"/>
                  </a:ext>
                </a:extLst>
              </a:tr>
              <a:tr h="0">
                <a:tc>
                  <a:txBody>
                    <a:bodyPr/>
                    <a:lstStyle/>
                    <a:p>
                      <a:pPr marL="0" lvl="0" indent="0" algn="l">
                        <a:buNone/>
                      </a:pPr>
                      <a:r>
                        <a:rPr sz="1800" b="1"/>
                        <a:t>2</a:t>
                      </a:r>
                      <a:r>
                        <a:rPr sz="1800"/>
                        <a:t> Low</a:t>
                      </a:r>
                    </a:p>
                  </a:txBody>
                  <a:tcPr/>
                </a:tc>
                <a:tc>
                  <a:txBody>
                    <a:bodyPr/>
                    <a:lstStyle/>
                    <a:p>
                      <a:pPr marL="0" lvl="0" indent="0" algn="ctr">
                        <a:buNone/>
                      </a:pPr>
                      <a:r>
                        <a:rPr sz="1800"/>
                        <a:t>1–5%</a:t>
                      </a:r>
                    </a:p>
                  </a:txBody>
                  <a:tcPr/>
                </a:tc>
                <a:tc>
                  <a:txBody>
                    <a:bodyPr/>
                    <a:lstStyle/>
                    <a:p>
                      <a:pPr marL="0" lvl="0" indent="0" algn="ctr">
                        <a:buNone/>
                      </a:pPr>
                      <a:r>
                        <a:rPr sz="1800"/>
                        <a:t>$10K–$100K</a:t>
                      </a:r>
                    </a:p>
                  </a:txBody>
                  <a:tcPr/>
                </a:tc>
                <a:extLst>
                  <a:ext uri="{0D108BD9-81ED-4DB2-BD59-A6C34878D82A}">
                    <a16:rowId xmlns:a16="http://schemas.microsoft.com/office/drawing/2014/main" val="10002"/>
                  </a:ext>
                </a:extLst>
              </a:tr>
              <a:tr h="0">
                <a:tc>
                  <a:txBody>
                    <a:bodyPr/>
                    <a:lstStyle/>
                    <a:p>
                      <a:pPr marL="0" lvl="0" indent="0" algn="l">
                        <a:buNone/>
                      </a:pPr>
                      <a:r>
                        <a:rPr sz="1800" b="1"/>
                        <a:t>3</a:t>
                      </a:r>
                      <a:r>
                        <a:rPr sz="1800"/>
                        <a:t> Medium</a:t>
                      </a:r>
                    </a:p>
                  </a:txBody>
                  <a:tcPr/>
                </a:tc>
                <a:tc>
                  <a:txBody>
                    <a:bodyPr/>
                    <a:lstStyle/>
                    <a:p>
                      <a:pPr marL="0" lvl="0" indent="0" algn="ctr">
                        <a:buNone/>
                      </a:pPr>
                      <a:r>
                        <a:rPr sz="1800"/>
                        <a:t>5–20%</a:t>
                      </a:r>
                    </a:p>
                  </a:txBody>
                  <a:tcPr/>
                </a:tc>
                <a:tc>
                  <a:txBody>
                    <a:bodyPr/>
                    <a:lstStyle/>
                    <a:p>
                      <a:pPr marL="0" lvl="0" indent="0" algn="ctr">
                        <a:buNone/>
                      </a:pPr>
                      <a:r>
                        <a:rPr sz="1800" dirty="0"/>
                        <a:t>$100K–$1M</a:t>
                      </a:r>
                    </a:p>
                  </a:txBody>
                  <a:tcPr/>
                </a:tc>
                <a:extLst>
                  <a:ext uri="{0D108BD9-81ED-4DB2-BD59-A6C34878D82A}">
                    <a16:rowId xmlns:a16="http://schemas.microsoft.com/office/drawing/2014/main" val="10003"/>
                  </a:ext>
                </a:extLst>
              </a:tr>
              <a:tr h="0">
                <a:tc>
                  <a:txBody>
                    <a:bodyPr/>
                    <a:lstStyle/>
                    <a:p>
                      <a:pPr marL="0" lvl="0" indent="0" algn="l">
                        <a:buNone/>
                      </a:pPr>
                      <a:r>
                        <a:rPr sz="1800" b="1"/>
                        <a:t>4</a:t>
                      </a:r>
                      <a:r>
                        <a:rPr sz="1800"/>
                        <a:t> High</a:t>
                      </a:r>
                    </a:p>
                  </a:txBody>
                  <a:tcPr/>
                </a:tc>
                <a:tc>
                  <a:txBody>
                    <a:bodyPr/>
                    <a:lstStyle/>
                    <a:p>
                      <a:pPr marL="0" lvl="0" indent="0" algn="ctr">
                        <a:buNone/>
                      </a:pPr>
                      <a:r>
                        <a:rPr sz="1800"/>
                        <a:t>20–50%</a:t>
                      </a:r>
                    </a:p>
                  </a:txBody>
                  <a:tcPr/>
                </a:tc>
                <a:tc>
                  <a:txBody>
                    <a:bodyPr/>
                    <a:lstStyle/>
                    <a:p>
                      <a:pPr marL="0" lvl="0" indent="0" algn="ctr">
                        <a:buNone/>
                      </a:pPr>
                      <a:r>
                        <a:rPr sz="1800"/>
                        <a:t>$1M–$10M</a:t>
                      </a:r>
                    </a:p>
                  </a:txBody>
                  <a:tcPr/>
                </a:tc>
                <a:extLst>
                  <a:ext uri="{0D108BD9-81ED-4DB2-BD59-A6C34878D82A}">
                    <a16:rowId xmlns:a16="http://schemas.microsoft.com/office/drawing/2014/main" val="10004"/>
                  </a:ext>
                </a:extLst>
              </a:tr>
              <a:tr h="0">
                <a:tc>
                  <a:txBody>
                    <a:bodyPr/>
                    <a:lstStyle/>
                    <a:p>
                      <a:pPr marL="0" lvl="0" indent="0" algn="l">
                        <a:buNone/>
                      </a:pPr>
                      <a:r>
                        <a:rPr sz="1800" b="1" dirty="0"/>
                        <a:t>5</a:t>
                      </a:r>
                      <a:r>
                        <a:rPr sz="1800" dirty="0"/>
                        <a:t> Very High</a:t>
                      </a:r>
                    </a:p>
                  </a:txBody>
                  <a:tcPr/>
                </a:tc>
                <a:tc>
                  <a:txBody>
                    <a:bodyPr/>
                    <a:lstStyle/>
                    <a:p>
                      <a:pPr marL="0" lvl="0" indent="0" algn="ctr">
                        <a:buNone/>
                      </a:pPr>
                      <a:r>
                        <a:rPr sz="1800"/>
                        <a:t>&gt;50%</a:t>
                      </a:r>
                    </a:p>
                  </a:txBody>
                  <a:tcPr/>
                </a:tc>
                <a:tc>
                  <a:txBody>
                    <a:bodyPr/>
                    <a:lstStyle/>
                    <a:p>
                      <a:pPr marL="0" lvl="0" indent="0" algn="ctr">
                        <a:buNone/>
                      </a:pPr>
                      <a:r>
                        <a:rPr sz="1800" b="1" dirty="0"/>
                        <a:t>&gt;$10M</a:t>
                      </a:r>
                      <a:r>
                        <a:rPr sz="1800" dirty="0"/>
                        <a:t> </a:t>
                      </a:r>
                      <a:r>
                        <a:rPr sz="1800" i="1" dirty="0"/>
                        <a:t>(unbounded!)</a:t>
                      </a:r>
                    </a:p>
                  </a:txBody>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FF05DE5A-3D67-21E6-7EC3-DAE603AE43F9}"/>
              </a:ext>
            </a:extLst>
          </p:cNvPr>
          <p:cNvSpPr txBox="1"/>
          <p:nvPr/>
        </p:nvSpPr>
        <p:spPr>
          <a:xfrm>
            <a:off x="7154562" y="1738393"/>
            <a:ext cx="1890902" cy="646331"/>
          </a:xfrm>
          <a:prstGeom prst="rect">
            <a:avLst/>
          </a:prstGeom>
          <a:noFill/>
        </p:spPr>
        <p:txBody>
          <a:bodyPr wrap="none" rtlCol="0">
            <a:spAutoFit/>
          </a:bodyPr>
          <a:lstStyle/>
          <a:p>
            <a:r>
              <a:rPr lang="en-US" dirty="0"/>
              <a:t>Inspired in part by</a:t>
            </a:r>
          </a:p>
          <a:p>
            <a:r>
              <a:rPr lang="en-US" dirty="0"/>
              <a:t>NIST 800-30</a:t>
            </a: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Example of </a:t>
            </a:r>
            <a:r>
              <a:rPr dirty="0"/>
              <a:t>Cox’s Reversal</a:t>
            </a:r>
          </a:p>
        </p:txBody>
      </p:sp>
      <p:sp>
        <p:nvSpPr>
          <p:cNvPr id="3" name="Content Placeholder 2"/>
          <p:cNvSpPr>
            <a:spLocks noGrp="1"/>
          </p:cNvSpPr>
          <p:nvPr>
            <p:ph idx="1"/>
          </p:nvPr>
        </p:nvSpPr>
        <p:spPr/>
        <p:txBody>
          <a:bodyPr>
            <a:normAutofit lnSpcReduction="10000"/>
          </a:bodyPr>
          <a:lstStyle/>
          <a:p>
            <a:pPr marL="0" lvl="0" indent="0">
              <a:buNone/>
            </a:pPr>
            <a:r>
              <a:rPr dirty="0"/>
              <a:t>Our SaaS company assesses two risks. </a:t>
            </a:r>
            <a:br>
              <a:rPr lang="en-US" dirty="0"/>
            </a:br>
            <a:endParaRPr lang="en-US" dirty="0"/>
          </a:p>
          <a:p>
            <a:pPr marL="0" lvl="0" indent="0">
              <a:buNone/>
            </a:pPr>
            <a:r>
              <a:rPr b="1" u="sng" dirty="0"/>
              <a:t>Risk A — Major PII breach</a:t>
            </a:r>
            <a:r>
              <a:rPr u="sng" dirty="0"/>
              <a:t> </a:t>
            </a:r>
            <a:r>
              <a:rPr i="1" u="sng" dirty="0"/>
              <a:t>(Marriott-class event)</a:t>
            </a:r>
          </a:p>
          <a:p>
            <a:pPr lvl="0"/>
            <a:r>
              <a:rPr dirty="0"/>
              <a:t>Analyst: Likelihood </a:t>
            </a:r>
            <a:r>
              <a:rPr b="1" dirty="0"/>
              <a:t>3 (Medium)</a:t>
            </a:r>
            <a:r>
              <a:rPr dirty="0"/>
              <a:t>, Impact </a:t>
            </a:r>
            <a:r>
              <a:rPr b="1" dirty="0"/>
              <a:t>5 (Very High)</a:t>
            </a:r>
          </a:p>
          <a:p>
            <a:pPr lvl="0"/>
            <a:r>
              <a:rPr dirty="0"/>
              <a:t>Cell: 3 × 5 = </a:t>
            </a:r>
            <a:r>
              <a:rPr b="1" dirty="0"/>
              <a:t>15</a:t>
            </a:r>
            <a:r>
              <a:rPr dirty="0"/>
              <a:t> → “High” </a:t>
            </a:r>
            <a:r>
              <a:rPr i="1" dirty="0"/>
              <a:t>(not Critical)</a:t>
            </a:r>
          </a:p>
          <a:p>
            <a:pPr marL="0" lvl="0" indent="0">
              <a:buNone/>
            </a:pPr>
            <a:endParaRPr lang="en-US" b="1" u="sng" dirty="0"/>
          </a:p>
          <a:p>
            <a:pPr marL="0" lvl="0" indent="0">
              <a:buNone/>
            </a:pPr>
            <a:r>
              <a:rPr b="1" u="sng" dirty="0"/>
              <a:t>Risk B — </a:t>
            </a:r>
            <a:r>
              <a:rPr lang="en-US" b="1" u="sng" dirty="0"/>
              <a:t>Business Email Compromise (BEC)</a:t>
            </a:r>
            <a:r>
              <a:rPr b="1" u="sng" dirty="0"/>
              <a:t> / O365 account takeover</a:t>
            </a:r>
          </a:p>
          <a:p>
            <a:pPr lvl="0"/>
            <a:r>
              <a:rPr dirty="0"/>
              <a:t>Analyst: Likelihood </a:t>
            </a:r>
            <a:r>
              <a:rPr b="1" dirty="0"/>
              <a:t>5 (Very High)</a:t>
            </a:r>
            <a:r>
              <a:rPr dirty="0"/>
              <a:t>, Impact </a:t>
            </a:r>
            <a:r>
              <a:rPr b="1" dirty="0"/>
              <a:t>4 (High)</a:t>
            </a:r>
          </a:p>
          <a:p>
            <a:pPr lvl="0"/>
            <a:r>
              <a:rPr dirty="0"/>
              <a:t>Cell: 5 × 4 = </a:t>
            </a:r>
            <a:r>
              <a:rPr b="1" dirty="0"/>
              <a:t>20</a:t>
            </a:r>
            <a:r>
              <a:rPr dirty="0"/>
              <a:t> → </a:t>
            </a:r>
            <a:r>
              <a:rPr b="1" dirty="0"/>
              <a:t>Critical</a:t>
            </a:r>
            <a:r>
              <a:rPr dirty="0"/>
              <a:t> </a:t>
            </a:r>
            <a:r>
              <a:rPr i="1" dirty="0"/>
              <a:t>(upper-right)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dissolve">
                                      <p:cBhvr>
                                        <p:cTn id="18" dur="500"/>
                                        <p:tgtEl>
                                          <p:spTgt spid="3">
                                            <p:txEl>
                                              <p:pRg st="6" end="6"/>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dissolv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Big Question</a:t>
            </a:r>
          </a:p>
        </p:txBody>
      </p:sp>
      <p:sp>
        <p:nvSpPr>
          <p:cNvPr id="3" name="Content Placeholder 2"/>
          <p:cNvSpPr>
            <a:spLocks noGrp="1"/>
          </p:cNvSpPr>
          <p:nvPr>
            <p:ph idx="1"/>
          </p:nvPr>
        </p:nvSpPr>
        <p:spPr/>
        <p:txBody>
          <a:bodyPr/>
          <a:lstStyle/>
          <a:p>
            <a:pPr marL="0" lvl="0" indent="0">
              <a:buNone/>
            </a:pPr>
            <a:r>
              <a:t>You are building and operating a cloud-hosted service with many customers and valuable data.</a:t>
            </a:r>
          </a:p>
          <a:p>
            <a:pPr marL="0" lvl="0" indent="0">
              <a:buNone/>
            </a:pPr>
            <a:r>
              <a:rPr b="1"/>
              <a:t>How do you decide what to spend on security — and on </a:t>
            </a:r>
            <a:r>
              <a:rPr b="1" i="1"/>
              <a:t>which</a:t>
            </a:r>
            <a:r>
              <a:rPr b="1"/>
              <a:t> security activities?</a:t>
            </a:r>
          </a:p>
        </p:txBody>
      </p:sp>
    </p:spTree>
    <p:extLst>
      <p:ext uri="{BB962C8B-B14F-4D97-AF65-F5344CB8AC3E}">
        <p14:creationId xmlns:p14="http://schemas.microsoft.com/office/powerpoint/2010/main" val="2290396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1F41-056C-199C-0F1C-E17C826C0B04}"/>
              </a:ext>
            </a:extLst>
          </p:cNvPr>
          <p:cNvSpPr>
            <a:spLocks noGrp="1"/>
          </p:cNvSpPr>
          <p:nvPr>
            <p:ph type="title"/>
          </p:nvPr>
        </p:nvSpPr>
        <p:spPr/>
        <p:txBody>
          <a:bodyPr/>
          <a:lstStyle/>
          <a:p>
            <a:r>
              <a:rPr lang="en-US" dirty="0"/>
              <a:t>The Risk Matrix</a:t>
            </a:r>
          </a:p>
        </p:txBody>
      </p:sp>
      <p:sp>
        <p:nvSpPr>
          <p:cNvPr id="3" name="Content Placeholder 2"/>
          <p:cNvSpPr>
            <a:spLocks noGrp="1"/>
          </p:cNvSpPr>
          <p:nvPr>
            <p:ph idx="1"/>
          </p:nvPr>
        </p:nvSpPr>
        <p:spPr/>
        <p:txBody>
          <a:bodyPr/>
          <a:lstStyle/>
          <a:p>
            <a:pPr marL="0" lvl="0" indent="0">
              <a:buNone/>
            </a:pPr>
            <a:r>
              <a:rPr dirty="0"/>
              <a:t>Bold cells = “Critical” (score ≥ 20). </a:t>
            </a:r>
            <a:br>
              <a:rPr lang="en-US" dirty="0"/>
            </a:br>
            <a:r>
              <a:rPr b="1" dirty="0"/>
              <a:t>B lands in the Critical corner. </a:t>
            </a:r>
            <a:br>
              <a:rPr lang="en-US" b="1" dirty="0"/>
            </a:br>
            <a:r>
              <a:rPr b="1" dirty="0"/>
              <a:t>A lands one cell below.</a:t>
            </a:r>
            <a:endParaRPr lang="en-US" b="1" dirty="0"/>
          </a:p>
          <a:p>
            <a:pPr marL="0" lvl="0" indent="0">
              <a:buNone/>
            </a:pPr>
            <a:endParaRPr lang="en-US" b="1" dirty="0"/>
          </a:p>
          <a:p>
            <a:pPr marL="0" lvl="0" indent="0">
              <a:buNone/>
            </a:pPr>
            <a:endParaRPr lang="en-US" b="1" dirty="0"/>
          </a:p>
          <a:p>
            <a:pPr marL="0" lvl="0" indent="0">
              <a:buNone/>
            </a:pPr>
            <a:r>
              <a:rPr lang="en-US" dirty="0"/>
              <a:t>Risk A’s expected loss is </a:t>
            </a:r>
            <a:r>
              <a:rPr lang="en-US" b="1" dirty="0"/>
              <a:t>~87× larger</a:t>
            </a:r>
            <a:r>
              <a:rPr lang="en-US" dirty="0"/>
              <a:t> than Risk B’s.</a:t>
            </a:r>
            <a:br>
              <a:rPr lang="en-US" dirty="0"/>
            </a:br>
            <a:r>
              <a:rPr lang="en-US" b="1" dirty="0"/>
              <a:t>The matrix has the ranking reversed.</a:t>
            </a:r>
          </a:p>
          <a:p>
            <a:pPr marL="0" lvl="0" indent="0">
              <a:buNone/>
            </a:pPr>
            <a:endParaRPr b="1" dirty="0"/>
          </a:p>
        </p:txBody>
      </p:sp>
      <p:graphicFrame>
        <p:nvGraphicFramePr>
          <p:cNvPr id="4" name="Content Placeholder 5">
            <a:extLst>
              <a:ext uri="{FF2B5EF4-FFF2-40B4-BE49-F238E27FC236}">
                <a16:creationId xmlns:a16="http://schemas.microsoft.com/office/drawing/2014/main" id="{DA8FCCC4-DBB7-5321-0F21-CF7F9FD7EF76}"/>
              </a:ext>
            </a:extLst>
          </p:cNvPr>
          <p:cNvGraphicFramePr>
            <a:graphicFrameLocks/>
          </p:cNvGraphicFramePr>
          <p:nvPr>
            <p:extLst>
              <p:ext uri="{D42A27DB-BD31-4B8C-83A1-F6EECF244321}">
                <p14:modId xmlns:p14="http://schemas.microsoft.com/office/powerpoint/2010/main" val="4708141"/>
              </p:ext>
            </p:extLst>
          </p:nvPr>
        </p:nvGraphicFramePr>
        <p:xfrm>
          <a:off x="4572000" y="372044"/>
          <a:ext cx="4269180" cy="2499360"/>
        </p:xfrm>
        <a:graphic>
          <a:graphicData uri="http://schemas.openxmlformats.org/drawingml/2006/table">
            <a:tbl>
              <a:tblPr firstRow="1" bandRow="1">
                <a:tableStyleId>{5C22544A-7EE6-4342-B048-85BDC9FD1C3A}</a:tableStyleId>
              </a:tblPr>
              <a:tblGrid>
                <a:gridCol w="706582">
                  <a:extLst>
                    <a:ext uri="{9D8B030D-6E8A-4147-A177-3AD203B41FA5}">
                      <a16:colId xmlns:a16="http://schemas.microsoft.com/office/drawing/2014/main" val="20000"/>
                    </a:ext>
                  </a:extLst>
                </a:gridCol>
                <a:gridCol w="665018">
                  <a:extLst>
                    <a:ext uri="{9D8B030D-6E8A-4147-A177-3AD203B41FA5}">
                      <a16:colId xmlns:a16="http://schemas.microsoft.com/office/drawing/2014/main" val="20001"/>
                    </a:ext>
                  </a:extLst>
                </a:gridCol>
                <a:gridCol w="700644">
                  <a:extLst>
                    <a:ext uri="{9D8B030D-6E8A-4147-A177-3AD203B41FA5}">
                      <a16:colId xmlns:a16="http://schemas.microsoft.com/office/drawing/2014/main" val="20002"/>
                    </a:ext>
                  </a:extLst>
                </a:gridCol>
                <a:gridCol w="700645">
                  <a:extLst>
                    <a:ext uri="{9D8B030D-6E8A-4147-A177-3AD203B41FA5}">
                      <a16:colId xmlns:a16="http://schemas.microsoft.com/office/drawing/2014/main" val="20003"/>
                    </a:ext>
                  </a:extLst>
                </a:gridCol>
                <a:gridCol w="736270">
                  <a:extLst>
                    <a:ext uri="{9D8B030D-6E8A-4147-A177-3AD203B41FA5}">
                      <a16:colId xmlns:a16="http://schemas.microsoft.com/office/drawing/2014/main" val="20004"/>
                    </a:ext>
                  </a:extLst>
                </a:gridCol>
                <a:gridCol w="760021">
                  <a:extLst>
                    <a:ext uri="{9D8B030D-6E8A-4147-A177-3AD203B41FA5}">
                      <a16:colId xmlns:a16="http://schemas.microsoft.com/office/drawing/2014/main" val="20005"/>
                    </a:ext>
                  </a:extLst>
                </a:gridCol>
              </a:tblGrid>
              <a:tr h="0">
                <a:tc>
                  <a:txBody>
                    <a:bodyPr/>
                    <a:lstStyle/>
                    <a:p>
                      <a:endParaRPr sz="1600"/>
                    </a:p>
                  </a:txBody>
                  <a:tcPr/>
                </a:tc>
                <a:tc>
                  <a:txBody>
                    <a:bodyPr/>
                    <a:lstStyle/>
                    <a:p>
                      <a:pPr marL="0" lvl="0" indent="0" algn="ctr">
                        <a:buNone/>
                      </a:pPr>
                      <a:r>
                        <a:rPr sz="1600" b="1"/>
                        <a:t>I=1</a:t>
                      </a:r>
                    </a:p>
                  </a:txBody>
                  <a:tcPr/>
                </a:tc>
                <a:tc>
                  <a:txBody>
                    <a:bodyPr/>
                    <a:lstStyle/>
                    <a:p>
                      <a:pPr marL="0" lvl="0" indent="0" algn="ctr">
                        <a:buNone/>
                      </a:pPr>
                      <a:r>
                        <a:rPr sz="1600" b="1"/>
                        <a:t>I=2</a:t>
                      </a:r>
                    </a:p>
                  </a:txBody>
                  <a:tcPr/>
                </a:tc>
                <a:tc>
                  <a:txBody>
                    <a:bodyPr/>
                    <a:lstStyle/>
                    <a:p>
                      <a:pPr marL="0" lvl="0" indent="0" algn="ctr">
                        <a:buNone/>
                      </a:pPr>
                      <a:r>
                        <a:rPr sz="1600" b="1"/>
                        <a:t>I=3</a:t>
                      </a:r>
                    </a:p>
                  </a:txBody>
                  <a:tcPr/>
                </a:tc>
                <a:tc>
                  <a:txBody>
                    <a:bodyPr/>
                    <a:lstStyle/>
                    <a:p>
                      <a:pPr marL="0" lvl="0" indent="0" algn="ctr">
                        <a:buNone/>
                      </a:pPr>
                      <a:r>
                        <a:rPr sz="1600" b="1"/>
                        <a:t>I=4</a:t>
                      </a:r>
                    </a:p>
                  </a:txBody>
                  <a:tcPr/>
                </a:tc>
                <a:tc>
                  <a:txBody>
                    <a:bodyPr/>
                    <a:lstStyle/>
                    <a:p>
                      <a:pPr marL="0" lvl="0" indent="0" algn="ctr">
                        <a:buNone/>
                      </a:pPr>
                      <a:r>
                        <a:rPr sz="1600" b="1" dirty="0"/>
                        <a:t>I=5</a:t>
                      </a:r>
                    </a:p>
                  </a:txBody>
                  <a:tcPr/>
                </a:tc>
                <a:extLst>
                  <a:ext uri="{0D108BD9-81ED-4DB2-BD59-A6C34878D82A}">
                    <a16:rowId xmlns:a16="http://schemas.microsoft.com/office/drawing/2014/main" val="10000"/>
                  </a:ext>
                </a:extLst>
              </a:tr>
              <a:tr h="0">
                <a:tc>
                  <a:txBody>
                    <a:bodyPr/>
                    <a:lstStyle/>
                    <a:p>
                      <a:pPr marL="0" lvl="0" indent="0" algn="ctr">
                        <a:buNone/>
                      </a:pPr>
                      <a:r>
                        <a:rPr sz="1600" b="1"/>
                        <a:t>L=5</a:t>
                      </a:r>
                    </a:p>
                  </a:txBody>
                  <a:tcPr/>
                </a:tc>
                <a:tc>
                  <a:txBody>
                    <a:bodyPr/>
                    <a:lstStyle/>
                    <a:p>
                      <a:pPr marL="0" lvl="0" indent="0" algn="ctr">
                        <a:buNone/>
                      </a:pPr>
                      <a:r>
                        <a:rPr sz="1600" dirty="0"/>
                        <a:t>5</a:t>
                      </a:r>
                    </a:p>
                  </a:txBody>
                  <a:tcPr/>
                </a:tc>
                <a:tc>
                  <a:txBody>
                    <a:bodyPr/>
                    <a:lstStyle/>
                    <a:p>
                      <a:pPr marL="0" lvl="0" indent="0" algn="ctr">
                        <a:buNone/>
                      </a:pPr>
                      <a:r>
                        <a:rPr sz="1600" dirty="0"/>
                        <a:t>10</a:t>
                      </a:r>
                    </a:p>
                  </a:txBody>
                  <a:tcPr>
                    <a:solidFill>
                      <a:schemeClr val="accent4">
                        <a:lumMod val="40000"/>
                        <a:lumOff val="60000"/>
                      </a:schemeClr>
                    </a:solidFill>
                  </a:tcPr>
                </a:tc>
                <a:tc>
                  <a:txBody>
                    <a:bodyPr/>
                    <a:lstStyle/>
                    <a:p>
                      <a:pPr marL="0" lvl="0" indent="0" algn="ctr">
                        <a:buNone/>
                      </a:pPr>
                      <a:r>
                        <a:rPr sz="1600" dirty="0"/>
                        <a:t>15</a:t>
                      </a:r>
                    </a:p>
                  </a:txBody>
                  <a:tcPr>
                    <a:solidFill>
                      <a:schemeClr val="accent4">
                        <a:lumMod val="40000"/>
                        <a:lumOff val="60000"/>
                      </a:schemeClr>
                    </a:solidFill>
                  </a:tcPr>
                </a:tc>
                <a:tc>
                  <a:txBody>
                    <a:bodyPr/>
                    <a:lstStyle/>
                    <a:p>
                      <a:pPr marL="0" lvl="0" indent="0" algn="ctr">
                        <a:buNone/>
                      </a:pPr>
                      <a:r>
                        <a:rPr lang="en-US" sz="1600" b="0" dirty="0"/>
                        <a:t>20 ← </a:t>
                      </a:r>
                      <a:r>
                        <a:rPr lang="en-US" sz="1600" b="1" dirty="0"/>
                        <a:t>B</a:t>
                      </a:r>
                      <a:endParaRPr sz="1600" b="1" dirty="0"/>
                    </a:p>
                  </a:txBody>
                  <a:tcPr>
                    <a:solidFill>
                      <a:schemeClr val="accent2">
                        <a:lumMod val="60000"/>
                        <a:lumOff val="40000"/>
                      </a:schemeClr>
                    </a:solidFill>
                  </a:tcPr>
                </a:tc>
                <a:tc>
                  <a:txBody>
                    <a:bodyPr/>
                    <a:lstStyle/>
                    <a:p>
                      <a:pPr marL="0" lvl="0" indent="0" algn="ctr">
                        <a:buNone/>
                      </a:pPr>
                      <a:r>
                        <a:rPr sz="1600" b="0" dirty="0"/>
                        <a:t>25</a:t>
                      </a:r>
                    </a:p>
                  </a:txBody>
                  <a:tcPr>
                    <a:solidFill>
                      <a:srgbClr val="F4636D"/>
                    </a:solidFill>
                  </a:tcPr>
                </a:tc>
                <a:extLst>
                  <a:ext uri="{0D108BD9-81ED-4DB2-BD59-A6C34878D82A}">
                    <a16:rowId xmlns:a16="http://schemas.microsoft.com/office/drawing/2014/main" val="10001"/>
                  </a:ext>
                </a:extLst>
              </a:tr>
              <a:tr h="0">
                <a:tc>
                  <a:txBody>
                    <a:bodyPr/>
                    <a:lstStyle/>
                    <a:p>
                      <a:pPr marL="0" lvl="0" indent="0" algn="ctr">
                        <a:buNone/>
                      </a:pPr>
                      <a:r>
                        <a:rPr sz="1600" b="1"/>
                        <a:t>L=4</a:t>
                      </a:r>
                    </a:p>
                  </a:txBody>
                  <a:tcPr/>
                </a:tc>
                <a:tc>
                  <a:txBody>
                    <a:bodyPr/>
                    <a:lstStyle/>
                    <a:p>
                      <a:pPr marL="0" lvl="0" indent="0" algn="ctr">
                        <a:buNone/>
                      </a:pPr>
                      <a:r>
                        <a:rPr sz="1600" dirty="0"/>
                        <a:t>4</a:t>
                      </a:r>
                    </a:p>
                  </a:txBody>
                  <a:tcPr/>
                </a:tc>
                <a:tc>
                  <a:txBody>
                    <a:bodyPr/>
                    <a:lstStyle/>
                    <a:p>
                      <a:pPr marL="0" lvl="0" indent="0" algn="ctr">
                        <a:buNone/>
                      </a:pPr>
                      <a:r>
                        <a:rPr sz="1600" dirty="0"/>
                        <a:t>8</a:t>
                      </a:r>
                    </a:p>
                  </a:txBody>
                  <a:tcPr/>
                </a:tc>
                <a:tc>
                  <a:txBody>
                    <a:bodyPr/>
                    <a:lstStyle/>
                    <a:p>
                      <a:pPr marL="0" lvl="0" indent="0" algn="ctr">
                        <a:buNone/>
                      </a:pPr>
                      <a:r>
                        <a:rPr sz="1600"/>
                        <a:t>12</a:t>
                      </a:r>
                    </a:p>
                  </a:txBody>
                  <a:tcPr>
                    <a:solidFill>
                      <a:schemeClr val="accent4">
                        <a:lumMod val="40000"/>
                        <a:lumOff val="60000"/>
                      </a:schemeClr>
                    </a:solidFill>
                  </a:tcPr>
                </a:tc>
                <a:tc>
                  <a:txBody>
                    <a:bodyPr/>
                    <a:lstStyle/>
                    <a:p>
                      <a:pPr marL="0" lvl="0" indent="0" algn="ctr">
                        <a:buNone/>
                      </a:pPr>
                      <a:r>
                        <a:rPr sz="1600" dirty="0"/>
                        <a:t>16</a:t>
                      </a:r>
                    </a:p>
                  </a:txBody>
                  <a:tcPr>
                    <a:solidFill>
                      <a:schemeClr val="accent4">
                        <a:lumMod val="40000"/>
                        <a:lumOff val="60000"/>
                      </a:schemeClr>
                    </a:solidFill>
                  </a:tcPr>
                </a:tc>
                <a:tc>
                  <a:txBody>
                    <a:bodyPr/>
                    <a:lstStyle/>
                    <a:p>
                      <a:pPr marL="0" lvl="0" indent="0" algn="ctr">
                        <a:buNone/>
                      </a:pPr>
                      <a:r>
                        <a:rPr sz="1600" b="0" dirty="0"/>
                        <a:t>20</a:t>
                      </a:r>
                    </a:p>
                  </a:txBody>
                  <a:tcPr>
                    <a:solidFill>
                      <a:schemeClr val="accent2">
                        <a:lumMod val="60000"/>
                        <a:lumOff val="40000"/>
                      </a:schemeClr>
                    </a:solidFill>
                  </a:tcPr>
                </a:tc>
                <a:extLst>
                  <a:ext uri="{0D108BD9-81ED-4DB2-BD59-A6C34878D82A}">
                    <a16:rowId xmlns:a16="http://schemas.microsoft.com/office/drawing/2014/main" val="10002"/>
                  </a:ext>
                </a:extLst>
              </a:tr>
              <a:tr h="0">
                <a:tc>
                  <a:txBody>
                    <a:bodyPr/>
                    <a:lstStyle/>
                    <a:p>
                      <a:pPr marL="0" lvl="0" indent="0" algn="ctr">
                        <a:buNone/>
                      </a:pPr>
                      <a:r>
                        <a:rPr sz="1600" b="1"/>
                        <a:t>L=3</a:t>
                      </a:r>
                    </a:p>
                  </a:txBody>
                  <a:tcPr/>
                </a:tc>
                <a:tc>
                  <a:txBody>
                    <a:bodyPr/>
                    <a:lstStyle/>
                    <a:p>
                      <a:pPr marL="0" lvl="0" indent="0" algn="ctr">
                        <a:buNone/>
                      </a:pPr>
                      <a:r>
                        <a:rPr sz="1600"/>
                        <a:t>3</a:t>
                      </a:r>
                    </a:p>
                  </a:txBody>
                  <a:tcPr/>
                </a:tc>
                <a:tc>
                  <a:txBody>
                    <a:bodyPr/>
                    <a:lstStyle/>
                    <a:p>
                      <a:pPr marL="0" lvl="0" indent="0" algn="ctr">
                        <a:buNone/>
                      </a:pPr>
                      <a:r>
                        <a:rPr sz="1600"/>
                        <a:t>6</a:t>
                      </a:r>
                    </a:p>
                  </a:txBody>
                  <a:tcPr/>
                </a:tc>
                <a:tc>
                  <a:txBody>
                    <a:bodyPr/>
                    <a:lstStyle/>
                    <a:p>
                      <a:pPr marL="0" lvl="0" indent="0" algn="ctr">
                        <a:buNone/>
                      </a:pPr>
                      <a:r>
                        <a:rPr sz="1600"/>
                        <a:t>9</a:t>
                      </a:r>
                    </a:p>
                  </a:txBody>
                  <a:tcPr/>
                </a:tc>
                <a:tc>
                  <a:txBody>
                    <a:bodyPr/>
                    <a:lstStyle/>
                    <a:p>
                      <a:pPr marL="0" lvl="0" indent="0" algn="ctr">
                        <a:buNone/>
                      </a:pPr>
                      <a:r>
                        <a:rPr sz="1600" dirty="0"/>
                        <a:t>12</a:t>
                      </a:r>
                    </a:p>
                  </a:txBody>
                  <a:tcPr>
                    <a:solidFill>
                      <a:schemeClr val="accent4">
                        <a:lumMod val="40000"/>
                        <a:lumOff val="60000"/>
                      </a:schemeClr>
                    </a:solidFill>
                  </a:tcPr>
                </a:tc>
                <a:tc>
                  <a:txBody>
                    <a:bodyPr/>
                    <a:lstStyle/>
                    <a:p>
                      <a:pPr marL="0" lvl="0" indent="0" algn="ctr">
                        <a:buNone/>
                      </a:pPr>
                      <a:r>
                        <a:rPr sz="1600" dirty="0"/>
                        <a:t>15 ← </a:t>
                      </a:r>
                      <a:r>
                        <a:rPr sz="1600" b="1" dirty="0"/>
                        <a:t>A</a:t>
                      </a:r>
                    </a:p>
                  </a:txBody>
                  <a:tcPr>
                    <a:solidFill>
                      <a:schemeClr val="accent4">
                        <a:lumMod val="40000"/>
                        <a:lumOff val="60000"/>
                      </a:schemeClr>
                    </a:solidFill>
                  </a:tcPr>
                </a:tc>
                <a:extLst>
                  <a:ext uri="{0D108BD9-81ED-4DB2-BD59-A6C34878D82A}">
                    <a16:rowId xmlns:a16="http://schemas.microsoft.com/office/drawing/2014/main" val="10003"/>
                  </a:ext>
                </a:extLst>
              </a:tr>
              <a:tr h="0">
                <a:tc>
                  <a:txBody>
                    <a:bodyPr/>
                    <a:lstStyle/>
                    <a:p>
                      <a:pPr marL="0" lvl="0" indent="0" algn="ctr">
                        <a:buNone/>
                      </a:pPr>
                      <a:r>
                        <a:rPr sz="1600" b="1"/>
                        <a:t>L=2</a:t>
                      </a:r>
                    </a:p>
                  </a:txBody>
                  <a:tcPr/>
                </a:tc>
                <a:tc>
                  <a:txBody>
                    <a:bodyPr/>
                    <a:lstStyle/>
                    <a:p>
                      <a:pPr marL="0" lvl="0" indent="0" algn="ctr">
                        <a:buNone/>
                      </a:pPr>
                      <a:r>
                        <a:rPr sz="1600"/>
                        <a:t>2</a:t>
                      </a:r>
                    </a:p>
                  </a:txBody>
                  <a:tcPr/>
                </a:tc>
                <a:tc>
                  <a:txBody>
                    <a:bodyPr/>
                    <a:lstStyle/>
                    <a:p>
                      <a:pPr marL="0" lvl="0" indent="0" algn="ctr">
                        <a:buNone/>
                      </a:pPr>
                      <a:r>
                        <a:rPr sz="1600"/>
                        <a:t>4</a:t>
                      </a:r>
                    </a:p>
                  </a:txBody>
                  <a:tcPr/>
                </a:tc>
                <a:tc>
                  <a:txBody>
                    <a:bodyPr/>
                    <a:lstStyle/>
                    <a:p>
                      <a:pPr marL="0" lvl="0" indent="0" algn="ctr">
                        <a:buNone/>
                      </a:pPr>
                      <a:r>
                        <a:rPr sz="1600"/>
                        <a:t>6</a:t>
                      </a:r>
                    </a:p>
                  </a:txBody>
                  <a:tcPr/>
                </a:tc>
                <a:tc>
                  <a:txBody>
                    <a:bodyPr/>
                    <a:lstStyle/>
                    <a:p>
                      <a:pPr marL="0" lvl="0" indent="0" algn="ctr">
                        <a:buNone/>
                      </a:pPr>
                      <a:r>
                        <a:rPr sz="1600"/>
                        <a:t>8</a:t>
                      </a:r>
                    </a:p>
                  </a:txBody>
                  <a:tcPr/>
                </a:tc>
                <a:tc>
                  <a:txBody>
                    <a:bodyPr/>
                    <a:lstStyle/>
                    <a:p>
                      <a:pPr marL="0" lvl="0" indent="0" algn="ctr">
                        <a:buNone/>
                      </a:pPr>
                      <a:r>
                        <a:rPr sz="1600" dirty="0"/>
                        <a:t>10</a:t>
                      </a:r>
                    </a:p>
                  </a:txBody>
                  <a:tcPr>
                    <a:solidFill>
                      <a:schemeClr val="accent4">
                        <a:lumMod val="40000"/>
                        <a:lumOff val="60000"/>
                      </a:schemeClr>
                    </a:solidFill>
                  </a:tcPr>
                </a:tc>
                <a:extLst>
                  <a:ext uri="{0D108BD9-81ED-4DB2-BD59-A6C34878D82A}">
                    <a16:rowId xmlns:a16="http://schemas.microsoft.com/office/drawing/2014/main" val="10004"/>
                  </a:ext>
                </a:extLst>
              </a:tr>
              <a:tr h="0">
                <a:tc>
                  <a:txBody>
                    <a:bodyPr/>
                    <a:lstStyle/>
                    <a:p>
                      <a:pPr marL="0" lvl="0" indent="0" algn="ctr">
                        <a:buNone/>
                      </a:pPr>
                      <a:r>
                        <a:rPr sz="1600" b="1"/>
                        <a:t>L=1</a:t>
                      </a:r>
                    </a:p>
                  </a:txBody>
                  <a:tcPr/>
                </a:tc>
                <a:tc>
                  <a:txBody>
                    <a:bodyPr/>
                    <a:lstStyle/>
                    <a:p>
                      <a:pPr marL="0" lvl="0" indent="0" algn="ctr">
                        <a:buNone/>
                      </a:pPr>
                      <a:r>
                        <a:rPr sz="1600"/>
                        <a:t>1</a:t>
                      </a:r>
                    </a:p>
                  </a:txBody>
                  <a:tcPr/>
                </a:tc>
                <a:tc>
                  <a:txBody>
                    <a:bodyPr/>
                    <a:lstStyle/>
                    <a:p>
                      <a:pPr marL="0" lvl="0" indent="0" algn="ctr">
                        <a:buNone/>
                      </a:pPr>
                      <a:r>
                        <a:rPr sz="1600"/>
                        <a:t>2</a:t>
                      </a:r>
                    </a:p>
                  </a:txBody>
                  <a:tcPr/>
                </a:tc>
                <a:tc>
                  <a:txBody>
                    <a:bodyPr/>
                    <a:lstStyle/>
                    <a:p>
                      <a:pPr marL="0" lvl="0" indent="0" algn="ctr">
                        <a:buNone/>
                      </a:pPr>
                      <a:r>
                        <a:rPr sz="1600"/>
                        <a:t>3</a:t>
                      </a:r>
                    </a:p>
                  </a:txBody>
                  <a:tcPr/>
                </a:tc>
                <a:tc>
                  <a:txBody>
                    <a:bodyPr/>
                    <a:lstStyle/>
                    <a:p>
                      <a:pPr marL="0" lvl="0" indent="0" algn="ctr">
                        <a:buNone/>
                      </a:pPr>
                      <a:r>
                        <a:rPr sz="1600"/>
                        <a:t>4</a:t>
                      </a:r>
                    </a:p>
                  </a:txBody>
                  <a:tcPr/>
                </a:tc>
                <a:tc>
                  <a:txBody>
                    <a:bodyPr/>
                    <a:lstStyle/>
                    <a:p>
                      <a:pPr marL="0" lvl="0" indent="0" algn="ctr">
                        <a:buNone/>
                      </a:pPr>
                      <a:r>
                        <a:rPr sz="1600" dirty="0"/>
                        <a:t>5</a:t>
                      </a:r>
                    </a:p>
                  </a:txBody>
                  <a:tcPr/>
                </a:tc>
                <a:extLst>
                  <a:ext uri="{0D108BD9-81ED-4DB2-BD59-A6C34878D82A}">
                    <a16:rowId xmlns:a16="http://schemas.microsoft.com/office/drawing/2014/main" val="10005"/>
                  </a:ext>
                </a:extLst>
              </a:tr>
            </a:tbl>
          </a:graphicData>
        </a:graphic>
      </p:graphicFrame>
      <p:graphicFrame>
        <p:nvGraphicFramePr>
          <p:cNvPr id="5" name="Content Placeholder 5">
            <a:extLst>
              <a:ext uri="{FF2B5EF4-FFF2-40B4-BE49-F238E27FC236}">
                <a16:creationId xmlns:a16="http://schemas.microsoft.com/office/drawing/2014/main" id="{054EEEF1-39FE-0971-9A6F-BC88AD09E185}"/>
              </a:ext>
            </a:extLst>
          </p:cNvPr>
          <p:cNvGraphicFramePr>
            <a:graphicFrameLocks/>
          </p:cNvGraphicFramePr>
          <p:nvPr>
            <p:extLst>
              <p:ext uri="{D42A27DB-BD31-4B8C-83A1-F6EECF244321}">
                <p14:modId xmlns:p14="http://schemas.microsoft.com/office/powerpoint/2010/main" val="2138333236"/>
              </p:ext>
            </p:extLst>
          </p:nvPr>
        </p:nvGraphicFramePr>
        <p:xfrm>
          <a:off x="1048080" y="3863816"/>
          <a:ext cx="7047840" cy="1005840"/>
        </p:xfrm>
        <a:graphic>
          <a:graphicData uri="http://schemas.openxmlformats.org/drawingml/2006/table">
            <a:tbl>
              <a:tblPr firstRow="1" bandRow="1">
                <a:tableStyleId>{5C22544A-7EE6-4342-B048-85BDC9FD1C3A}</a:tableStyleId>
              </a:tblPr>
              <a:tblGrid>
                <a:gridCol w="1181430">
                  <a:extLst>
                    <a:ext uri="{9D8B030D-6E8A-4147-A177-3AD203B41FA5}">
                      <a16:colId xmlns:a16="http://schemas.microsoft.com/office/drawing/2014/main" val="20000"/>
                    </a:ext>
                  </a:extLst>
                </a:gridCol>
                <a:gridCol w="2398816">
                  <a:extLst>
                    <a:ext uri="{9D8B030D-6E8A-4147-A177-3AD203B41FA5}">
                      <a16:colId xmlns:a16="http://schemas.microsoft.com/office/drawing/2014/main" val="20001"/>
                    </a:ext>
                  </a:extLst>
                </a:gridCol>
                <a:gridCol w="1484415">
                  <a:extLst>
                    <a:ext uri="{9D8B030D-6E8A-4147-A177-3AD203B41FA5}">
                      <a16:colId xmlns:a16="http://schemas.microsoft.com/office/drawing/2014/main" val="20002"/>
                    </a:ext>
                  </a:extLst>
                </a:gridCol>
                <a:gridCol w="1983179">
                  <a:extLst>
                    <a:ext uri="{9D8B030D-6E8A-4147-A177-3AD203B41FA5}">
                      <a16:colId xmlns:a16="http://schemas.microsoft.com/office/drawing/2014/main" val="20003"/>
                    </a:ext>
                  </a:extLst>
                </a:gridCol>
              </a:tblGrid>
              <a:tr h="0">
                <a:tc>
                  <a:txBody>
                    <a:bodyPr/>
                    <a:lstStyle/>
                    <a:p>
                      <a:pPr marL="0" lvl="0" indent="0">
                        <a:buNone/>
                      </a:pPr>
                      <a:r>
                        <a:rPr sz="1600"/>
                        <a:t>Risk</a:t>
                      </a:r>
                    </a:p>
                  </a:txBody>
                  <a:tcPr/>
                </a:tc>
                <a:tc>
                  <a:txBody>
                    <a:bodyPr/>
                    <a:lstStyle/>
                    <a:p>
                      <a:pPr marL="0" lvl="0" indent="0">
                        <a:buNone/>
                      </a:pPr>
                      <a:r>
                        <a:rPr sz="1600"/>
                        <a:t>Actual likelihood</a:t>
                      </a:r>
                    </a:p>
                  </a:txBody>
                  <a:tcPr/>
                </a:tc>
                <a:tc>
                  <a:txBody>
                    <a:bodyPr/>
                    <a:lstStyle/>
                    <a:p>
                      <a:pPr marL="0" lvl="0" indent="0">
                        <a:buNone/>
                      </a:pPr>
                      <a:r>
                        <a:rPr sz="1600" dirty="0"/>
                        <a:t>Actual impact</a:t>
                      </a:r>
                    </a:p>
                  </a:txBody>
                  <a:tcPr/>
                </a:tc>
                <a:tc>
                  <a:txBody>
                    <a:bodyPr/>
                    <a:lstStyle/>
                    <a:p>
                      <a:pPr marL="0" lvl="0" indent="0">
                        <a:buNone/>
                      </a:pPr>
                      <a:r>
                        <a:rPr sz="1600"/>
                        <a:t>Expected annual loss</a:t>
                      </a:r>
                    </a:p>
                  </a:txBody>
                  <a:tcPr/>
                </a:tc>
                <a:extLst>
                  <a:ext uri="{0D108BD9-81ED-4DB2-BD59-A6C34878D82A}">
                    <a16:rowId xmlns:a16="http://schemas.microsoft.com/office/drawing/2014/main" val="10000"/>
                  </a:ext>
                </a:extLst>
              </a:tr>
              <a:tr h="0">
                <a:tc>
                  <a:txBody>
                    <a:bodyPr/>
                    <a:lstStyle/>
                    <a:p>
                      <a:pPr marL="0" lvl="0" indent="0">
                        <a:buNone/>
                      </a:pPr>
                      <a:r>
                        <a:rPr sz="1600" b="1"/>
                        <a:t>A</a:t>
                      </a:r>
                      <a:r>
                        <a:rPr sz="1600"/>
                        <a:t> (breach)</a:t>
                      </a:r>
                    </a:p>
                  </a:txBody>
                  <a:tcPr/>
                </a:tc>
                <a:tc>
                  <a:txBody>
                    <a:bodyPr/>
                    <a:lstStyle/>
                    <a:p>
                      <a:pPr marL="0" lvl="0" indent="0">
                        <a:buNone/>
                      </a:pPr>
                      <a:r>
                        <a:rPr sz="1600"/>
                        <a:t>15% (top of bucket 3)</a:t>
                      </a:r>
                    </a:p>
                  </a:txBody>
                  <a:tcPr/>
                </a:tc>
                <a:tc>
                  <a:txBody>
                    <a:bodyPr/>
                    <a:lstStyle/>
                    <a:p>
                      <a:pPr marL="0" lvl="0" indent="0">
                        <a:buNone/>
                      </a:pPr>
                      <a:r>
                        <a:rPr sz="1600" b="1"/>
                        <a:t>$40M</a:t>
                      </a:r>
                    </a:p>
                  </a:txBody>
                  <a:tcPr/>
                </a:tc>
                <a:tc>
                  <a:txBody>
                    <a:bodyPr/>
                    <a:lstStyle/>
                    <a:p>
                      <a:pPr marL="0" lvl="0" indent="0">
                        <a:buNone/>
                      </a:pPr>
                      <a:r>
                        <a:rPr sz="1600" b="1" dirty="0"/>
                        <a:t>$6,000,000</a:t>
                      </a:r>
                    </a:p>
                  </a:txBody>
                  <a:tcPr/>
                </a:tc>
                <a:extLst>
                  <a:ext uri="{0D108BD9-81ED-4DB2-BD59-A6C34878D82A}">
                    <a16:rowId xmlns:a16="http://schemas.microsoft.com/office/drawing/2014/main" val="10001"/>
                  </a:ext>
                </a:extLst>
              </a:tr>
              <a:tr h="0">
                <a:tc>
                  <a:txBody>
                    <a:bodyPr/>
                    <a:lstStyle/>
                    <a:p>
                      <a:pPr marL="0" lvl="0" indent="0">
                        <a:buNone/>
                      </a:pPr>
                      <a:r>
                        <a:rPr sz="1600" b="1"/>
                        <a:t>B</a:t>
                      </a:r>
                      <a:r>
                        <a:rPr sz="1600"/>
                        <a:t> (BEC)</a:t>
                      </a:r>
                    </a:p>
                  </a:txBody>
                  <a:tcPr/>
                </a:tc>
                <a:tc>
                  <a:txBody>
                    <a:bodyPr/>
                    <a:lstStyle/>
                    <a:p>
                      <a:pPr marL="0" lvl="0" indent="0">
                        <a:buNone/>
                      </a:pPr>
                      <a:r>
                        <a:rPr sz="1600"/>
                        <a:t>60% (bottom of bucket 5)</a:t>
                      </a:r>
                    </a:p>
                  </a:txBody>
                  <a:tcPr/>
                </a:tc>
                <a:tc>
                  <a:txBody>
                    <a:bodyPr/>
                    <a:lstStyle/>
                    <a:p>
                      <a:pPr marL="0" lvl="0" indent="0">
                        <a:buNone/>
                      </a:pPr>
                      <a:r>
                        <a:rPr sz="1600"/>
                        <a:t>$115K</a:t>
                      </a:r>
                    </a:p>
                  </a:txBody>
                  <a:tcPr/>
                </a:tc>
                <a:tc>
                  <a:txBody>
                    <a:bodyPr/>
                    <a:lstStyle/>
                    <a:p>
                      <a:pPr marL="0" lvl="0" indent="0">
                        <a:buNone/>
                      </a:pPr>
                      <a:r>
                        <a:rPr sz="1600" dirty="0"/>
                        <a:t>$69,000</a:t>
                      </a:r>
                    </a:p>
                  </a:txBody>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A068-7CCC-16DB-A0C1-95BB88D1D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EA958-3ACE-D62C-B3FE-7715CFE83E93}"/>
              </a:ext>
            </a:extLst>
          </p:cNvPr>
          <p:cNvSpPr>
            <a:spLocks noGrp="1"/>
          </p:cNvSpPr>
          <p:nvPr>
            <p:ph type="title"/>
          </p:nvPr>
        </p:nvSpPr>
        <p:spPr/>
        <p:txBody>
          <a:bodyPr/>
          <a:lstStyle/>
          <a:p>
            <a:pPr marL="0" lvl="0" indent="0">
              <a:buNone/>
            </a:pPr>
            <a:r>
              <a:t>Exhibit A: CISOs Use Heatmaps Too</a:t>
            </a:r>
          </a:p>
        </p:txBody>
      </p:sp>
      <p:sp>
        <p:nvSpPr>
          <p:cNvPr id="3" name="Content Placeholder 2">
            <a:extLst>
              <a:ext uri="{FF2B5EF4-FFF2-40B4-BE49-F238E27FC236}">
                <a16:creationId xmlns:a16="http://schemas.microsoft.com/office/drawing/2014/main" id="{CFE36186-D6E6-D1F2-D3A8-0549FA0ACBF5}"/>
              </a:ext>
            </a:extLst>
          </p:cNvPr>
          <p:cNvSpPr>
            <a:spLocks noGrp="1"/>
          </p:cNvSpPr>
          <p:nvPr>
            <p:ph idx="1"/>
          </p:nvPr>
        </p:nvSpPr>
        <p:spPr>
          <a:xfrm>
            <a:off x="535781" y="1268016"/>
            <a:ext cx="1878805" cy="3364706"/>
          </a:xfrm>
        </p:spPr>
        <p:txBody>
          <a:bodyPr>
            <a:normAutofit/>
          </a:bodyPr>
          <a:lstStyle/>
          <a:p>
            <a:pPr marL="0" lvl="0" indent="0">
              <a:buNone/>
            </a:pPr>
            <a:r>
              <a:rPr sz="1800" dirty="0"/>
              <a:t>From an actual Fortune 1000 CISO board presentation (RSAC ESAF, 2022)</a:t>
            </a:r>
          </a:p>
        </p:txBody>
      </p:sp>
      <p:pic>
        <p:nvPicPr>
          <p:cNvPr id="4" name="Picture 3">
            <a:extLst>
              <a:ext uri="{FF2B5EF4-FFF2-40B4-BE49-F238E27FC236}">
                <a16:creationId xmlns:a16="http://schemas.microsoft.com/office/drawing/2014/main" id="{F806F6A9-8323-03D4-E95E-34FEEDF9821B}"/>
              </a:ext>
            </a:extLst>
          </p:cNvPr>
          <p:cNvPicPr>
            <a:picLocks noChangeAspect="1"/>
          </p:cNvPicPr>
          <p:nvPr/>
        </p:nvPicPr>
        <p:blipFill>
          <a:blip r:embed="rId3"/>
          <a:stretch>
            <a:fillRect/>
          </a:stretch>
        </p:blipFill>
        <p:spPr>
          <a:xfrm>
            <a:off x="2414586" y="1206459"/>
            <a:ext cx="6000752" cy="3813648"/>
          </a:xfrm>
          <a:prstGeom prst="rect">
            <a:avLst/>
          </a:prstGeom>
        </p:spPr>
      </p:pic>
      <p:sp>
        <p:nvSpPr>
          <p:cNvPr id="6" name="TextBox 5">
            <a:extLst>
              <a:ext uri="{FF2B5EF4-FFF2-40B4-BE49-F238E27FC236}">
                <a16:creationId xmlns:a16="http://schemas.microsoft.com/office/drawing/2014/main" id="{07F6BFAF-C064-C18C-660E-AA5425E5617B}"/>
              </a:ext>
            </a:extLst>
          </p:cNvPr>
          <p:cNvSpPr txBox="1"/>
          <p:nvPr/>
        </p:nvSpPr>
        <p:spPr>
          <a:xfrm>
            <a:off x="535781" y="3392328"/>
            <a:ext cx="4572000" cy="1477328"/>
          </a:xfrm>
          <a:prstGeom prst="rect">
            <a:avLst/>
          </a:prstGeom>
          <a:solidFill>
            <a:schemeClr val="accent2">
              <a:lumMod val="60000"/>
              <a:lumOff val="40000"/>
            </a:schemeClr>
          </a:solidFill>
          <a:effectLst>
            <a:outerShdw blurRad="50800" dist="38100" dir="18900000" algn="bl" rotWithShape="0">
              <a:prstClr val="black">
                <a:alpha val="40000"/>
              </a:prstClr>
            </a:outerShdw>
          </a:effectLst>
        </p:spPr>
        <p:txBody>
          <a:bodyPr wrap="square">
            <a:spAutoFit/>
          </a:bodyPr>
          <a:lstStyle/>
          <a:p>
            <a:pPr marL="0" lvl="0" indent="0">
              <a:buNone/>
            </a:pPr>
            <a:r>
              <a:rPr lang="en-US" dirty="0">
                <a:solidFill>
                  <a:schemeClr val="bg1"/>
                </a:solidFill>
              </a:rPr>
              <a:t>Our ransomware scenario landed on “Critical.” So did cyber extortion, data loss, and systems inoperable in this real board presentation. </a:t>
            </a:r>
            <a:r>
              <a:rPr lang="en-US" b="1" dirty="0">
                <a:solidFill>
                  <a:schemeClr val="bg1"/>
                </a:solidFill>
              </a:rPr>
              <a:t>They’re all in the same red corner — are they the same risk?</a:t>
            </a:r>
          </a:p>
        </p:txBody>
      </p:sp>
    </p:spTree>
    <p:extLst>
      <p:ext uri="{BB962C8B-B14F-4D97-AF65-F5344CB8AC3E}">
        <p14:creationId xmlns:p14="http://schemas.microsoft.com/office/powerpoint/2010/main" val="3665387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We Need Something Better</a:t>
            </a:r>
          </a:p>
        </p:txBody>
      </p:sp>
      <p:sp>
        <p:nvSpPr>
          <p:cNvPr id="3" name="Content Placeholder 2"/>
          <p:cNvSpPr>
            <a:spLocks noGrp="1"/>
          </p:cNvSpPr>
          <p:nvPr>
            <p:ph idx="1"/>
          </p:nvPr>
        </p:nvSpPr>
        <p:spPr/>
        <p:txBody>
          <a:bodyPr/>
          <a:lstStyle/>
          <a:p>
            <a:pPr marL="0" lvl="0" indent="0">
              <a:buNone/>
            </a:pPr>
            <a:r>
              <a:t>The standard method (risk matrices) is </a:t>
            </a:r>
            <a:r>
              <a:rPr b="1"/>
              <a:t>mathematically broken</a:t>
            </a:r>
          </a:p>
          <a:p>
            <a:pPr marL="0" lvl="0" indent="0">
              <a:buNone/>
            </a:pPr>
            <a:r>
              <a:t>But CISOs at the world’s largest companies </a:t>
            </a:r>
            <a:r>
              <a:rPr b="1"/>
              <a:t>still use it</a:t>
            </a:r>
          </a:p>
          <a:p>
            <a:pPr marL="0" lvl="0" indent="0">
              <a:buNone/>
            </a:pPr>
            <a:r>
              <a:t>Why? And what should we use instead?</a:t>
            </a:r>
          </a:p>
          <a:p>
            <a:pPr marL="0" lvl="0" indent="0">
              <a:buNone/>
            </a:pPr>
            <a:r>
              <a:t>First: let’s understand </a:t>
            </a:r>
            <a:r>
              <a:rPr i="1"/>
              <a:t>why</a:t>
            </a:r>
            <a:r>
              <a:t> cyber risk is so hard to quantify.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Part 2: Why Cyber Risk Is So Hard to Quantify</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Fundamental Data Problem</a:t>
            </a:r>
          </a:p>
        </p:txBody>
      </p:sp>
      <p:sp>
        <p:nvSpPr>
          <p:cNvPr id="3" name="Content Placeholder 2"/>
          <p:cNvSpPr>
            <a:spLocks noGrp="1"/>
          </p:cNvSpPr>
          <p:nvPr>
            <p:ph idx="1"/>
          </p:nvPr>
        </p:nvSpPr>
        <p:spPr>
          <a:xfrm>
            <a:off x="628650" y="1369218"/>
            <a:ext cx="3943350" cy="3263504"/>
          </a:xfrm>
        </p:spPr>
        <p:txBody>
          <a:bodyPr>
            <a:normAutofit/>
          </a:bodyPr>
          <a:lstStyle/>
          <a:p>
            <a:pPr lvl="0"/>
            <a:r>
              <a:rPr dirty="0"/>
              <a:t>Different studies show </a:t>
            </a:r>
            <a:r>
              <a:rPr b="1" dirty="0"/>
              <a:t>unstable, contradictory trends</a:t>
            </a:r>
          </a:p>
          <a:p>
            <a:pPr lvl="0"/>
            <a:r>
              <a:rPr dirty="0"/>
              <a:t>Measurement methodologies are </a:t>
            </a:r>
            <a:r>
              <a:rPr b="1" dirty="0"/>
              <a:t>incomparable</a:t>
            </a:r>
            <a:r>
              <a:rPr dirty="0"/>
              <a:t> across studies</a:t>
            </a:r>
          </a:p>
          <a:p>
            <a:pPr lvl="0"/>
            <a:r>
              <a:rPr dirty="0"/>
              <a:t>We can’t even reliably estimate </a:t>
            </a:r>
            <a:r>
              <a:rPr b="1" dirty="0"/>
              <a:t>victimization rates</a:t>
            </a:r>
          </a:p>
        </p:txBody>
      </p:sp>
      <p:pic>
        <p:nvPicPr>
          <p:cNvPr id="4" name="Picture 3">
            <a:extLst>
              <a:ext uri="{FF2B5EF4-FFF2-40B4-BE49-F238E27FC236}">
                <a16:creationId xmlns:a16="http://schemas.microsoft.com/office/drawing/2014/main" id="{99D01196-92C5-8CF2-527B-FE51DBC2875D}"/>
              </a:ext>
            </a:extLst>
          </p:cNvPr>
          <p:cNvPicPr>
            <a:picLocks noChangeAspect="1"/>
          </p:cNvPicPr>
          <p:nvPr/>
        </p:nvPicPr>
        <p:blipFill>
          <a:blip r:embed="rId3"/>
          <a:stretch>
            <a:fillRect/>
          </a:stretch>
        </p:blipFill>
        <p:spPr>
          <a:xfrm>
            <a:off x="4778029" y="1369218"/>
            <a:ext cx="2857776" cy="3714750"/>
          </a:xfrm>
          <a:prstGeom prst="rect">
            <a:avLst/>
          </a:prstGeom>
        </p:spPr>
      </p:pic>
      <p:pic>
        <p:nvPicPr>
          <p:cNvPr id="5" name="Picture 4">
            <a:extLst>
              <a:ext uri="{FF2B5EF4-FFF2-40B4-BE49-F238E27FC236}">
                <a16:creationId xmlns:a16="http://schemas.microsoft.com/office/drawing/2014/main" id="{3D29E1A2-5DB5-1BD6-C859-AC072D1110E2}"/>
              </a:ext>
            </a:extLst>
          </p:cNvPr>
          <p:cNvPicPr>
            <a:picLocks noChangeAspect="1"/>
          </p:cNvPicPr>
          <p:nvPr/>
        </p:nvPicPr>
        <p:blipFill>
          <a:blip r:embed="rId4"/>
          <a:stretch>
            <a:fillRect/>
          </a:stretch>
        </p:blipFill>
        <p:spPr>
          <a:xfrm>
            <a:off x="840921" y="3576517"/>
            <a:ext cx="3164951" cy="4141285"/>
          </a:xfrm>
          <a:prstGeom prst="rect">
            <a:avLst/>
          </a:prstGeom>
          <a:effectLst>
            <a:outerShdw blurRad="50800" dist="38100" dir="13500000" algn="br" rotWithShape="0">
              <a:prstClr val="black">
                <a:alpha val="40000"/>
              </a:prstClr>
            </a:outerShdw>
          </a:effectLst>
        </p:spPr>
      </p:pic>
      <p:pic>
        <p:nvPicPr>
          <p:cNvPr id="1026" name="Picture 2">
            <a:extLst>
              <a:ext uri="{FF2B5EF4-FFF2-40B4-BE49-F238E27FC236}">
                <a16:creationId xmlns:a16="http://schemas.microsoft.com/office/drawing/2014/main" id="{A78B2B27-4387-C2E3-1FE0-3012BEC85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9" y="3000970"/>
            <a:ext cx="3511301" cy="1954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1+#ppt_w/2"/>
                                          </p:val>
                                        </p:tav>
                                        <p:tav tm="100000">
                                          <p:val>
                                            <p:strVal val="#ppt_x"/>
                                          </p:val>
                                        </p:tav>
                                      </p:tavLst>
                                    </p:anim>
                                    <p:anim calcmode="lin" valueType="num">
                                      <p:cBhvr additive="base">
                                        <p:cTn id="11"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Do Actual Cyber Losses Look Like?</a:t>
            </a:r>
          </a:p>
        </p:txBody>
      </p:sp>
      <p:pic>
        <p:nvPicPr>
          <p:cNvPr id="4" name="Picture 3">
            <a:extLst>
              <a:ext uri="{FF2B5EF4-FFF2-40B4-BE49-F238E27FC236}">
                <a16:creationId xmlns:a16="http://schemas.microsoft.com/office/drawing/2014/main" id="{817DF272-E2E5-6CAF-14D8-209948854979}"/>
              </a:ext>
            </a:extLst>
          </p:cNvPr>
          <p:cNvPicPr>
            <a:picLocks noChangeAspect="1"/>
          </p:cNvPicPr>
          <p:nvPr/>
        </p:nvPicPr>
        <p:blipFill>
          <a:blip r:embed="rId3"/>
          <a:stretch>
            <a:fillRect/>
          </a:stretch>
        </p:blipFill>
        <p:spPr>
          <a:xfrm>
            <a:off x="685800" y="510778"/>
            <a:ext cx="7772400" cy="4242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0F87-521F-B25C-2040-7565C3238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73033-DF56-6000-680F-0BFDE20CA41D}"/>
              </a:ext>
            </a:extLst>
          </p:cNvPr>
          <p:cNvSpPr>
            <a:spLocks noGrp="1"/>
          </p:cNvSpPr>
          <p:nvPr>
            <p:ph type="title"/>
          </p:nvPr>
        </p:nvSpPr>
        <p:spPr/>
        <p:txBody>
          <a:bodyPr/>
          <a:lstStyle/>
          <a:p>
            <a:pPr marL="0" lvl="0" indent="0">
              <a:buNone/>
            </a:pPr>
            <a:r>
              <a:t>FBI IC3: The Floor Estimate</a:t>
            </a:r>
          </a:p>
        </p:txBody>
      </p:sp>
      <p:pic>
        <p:nvPicPr>
          <p:cNvPr id="6" name="Picture 5">
            <a:extLst>
              <a:ext uri="{FF2B5EF4-FFF2-40B4-BE49-F238E27FC236}">
                <a16:creationId xmlns:a16="http://schemas.microsoft.com/office/drawing/2014/main" id="{E931028D-4636-96E2-DEE2-18B48FB8A8BB}"/>
              </a:ext>
            </a:extLst>
          </p:cNvPr>
          <p:cNvPicPr>
            <a:picLocks noChangeAspect="1"/>
          </p:cNvPicPr>
          <p:nvPr/>
        </p:nvPicPr>
        <p:blipFill>
          <a:blip r:embed="rId3"/>
          <a:stretch>
            <a:fillRect/>
          </a:stretch>
        </p:blipFill>
        <p:spPr>
          <a:xfrm>
            <a:off x="1849210" y="1268016"/>
            <a:ext cx="5445579" cy="3249780"/>
          </a:xfrm>
          <a:prstGeom prst="rect">
            <a:avLst/>
          </a:prstGeom>
        </p:spPr>
      </p:pic>
    </p:spTree>
    <p:extLst>
      <p:ext uri="{BB962C8B-B14F-4D97-AF65-F5344CB8AC3E}">
        <p14:creationId xmlns:p14="http://schemas.microsoft.com/office/powerpoint/2010/main" val="33871735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FBI IC3: The Floor Estimate</a:t>
            </a:r>
          </a:p>
        </p:txBody>
      </p:sp>
      <p:sp>
        <p:nvSpPr>
          <p:cNvPr id="3" name="Content Placeholder 2"/>
          <p:cNvSpPr>
            <a:spLocks noGrp="1"/>
          </p:cNvSpPr>
          <p:nvPr>
            <p:ph idx="1"/>
          </p:nvPr>
        </p:nvSpPr>
        <p:spPr/>
        <p:txBody>
          <a:bodyPr/>
          <a:lstStyle/>
          <a:p>
            <a:pPr marL="0" lvl="0" indent="0">
              <a:buNone/>
            </a:pPr>
            <a:r>
              <a:rPr b="1" dirty="0"/>
              <a:t>FBI Internet Crime Complaint Center, 202</a:t>
            </a:r>
            <a:r>
              <a:rPr lang="en-US" b="1" dirty="0"/>
              <a:t>5</a:t>
            </a:r>
            <a:r>
              <a:rPr b="1" dirty="0"/>
              <a:t>:</a:t>
            </a:r>
          </a:p>
          <a:p>
            <a:pPr lvl="0"/>
            <a:r>
              <a:rPr dirty="0"/>
              <a:t>Total reported losses: </a:t>
            </a:r>
            <a:r>
              <a:rPr b="1" dirty="0"/>
              <a:t>$</a:t>
            </a:r>
            <a:r>
              <a:rPr lang="en-US" b="1" dirty="0"/>
              <a:t>20</a:t>
            </a:r>
            <a:r>
              <a:rPr b="1" dirty="0"/>
              <a:t>.</a:t>
            </a:r>
            <a:r>
              <a:rPr lang="en-US" b="1" dirty="0"/>
              <a:t>9 </a:t>
            </a:r>
            <a:r>
              <a:rPr b="1" dirty="0"/>
              <a:t>billion</a:t>
            </a:r>
            <a:endParaRPr dirty="0"/>
          </a:p>
          <a:p>
            <a:pPr lvl="0"/>
            <a:r>
              <a:rPr dirty="0"/>
              <a:t>BEC alone: </a:t>
            </a:r>
            <a:r>
              <a:rPr b="1" dirty="0"/>
              <a:t>$</a:t>
            </a:r>
            <a:r>
              <a:rPr lang="en-US" b="1" dirty="0"/>
              <a:t>3.05</a:t>
            </a:r>
            <a:r>
              <a:rPr b="1" dirty="0"/>
              <a:t> billion</a:t>
            </a:r>
          </a:p>
          <a:p>
            <a:pPr lvl="0"/>
            <a:r>
              <a:rPr dirty="0"/>
              <a:t>Ransomware: </a:t>
            </a:r>
            <a:r>
              <a:rPr b="1" dirty="0"/>
              <a:t>$</a:t>
            </a:r>
            <a:r>
              <a:rPr lang="en-US" b="1" dirty="0"/>
              <a:t>32.3</a:t>
            </a:r>
            <a:r>
              <a:rPr b="1" dirty="0"/>
              <a:t> million</a:t>
            </a:r>
            <a:r>
              <a:rPr dirty="0"/>
              <a:t> (!)</a:t>
            </a:r>
          </a:p>
          <a:p>
            <a:pPr marL="0" lvl="0" indent="0">
              <a:buNone/>
            </a:pPr>
            <a:endParaRPr lang="en-US" b="1" dirty="0"/>
          </a:p>
          <a:p>
            <a:pPr marL="0" lvl="0" indent="0">
              <a:buNone/>
            </a:pPr>
            <a:r>
              <a:rPr b="1" dirty="0"/>
              <a:t>IC3 is voluntary self-reporting — </a:t>
            </a:r>
            <a:br>
              <a:rPr lang="en-US" b="1" dirty="0"/>
            </a:br>
            <a:r>
              <a:rPr b="1" dirty="0"/>
              <a:t>captures </a:t>
            </a:r>
            <a:r>
              <a:rPr lang="en-US" b="1" dirty="0"/>
              <a:t>~</a:t>
            </a:r>
            <a:r>
              <a:rPr b="1" dirty="0"/>
              <a:t>10–15% of actual incidents</a:t>
            </a:r>
          </a:p>
        </p:txBody>
      </p:sp>
      <p:sp>
        <p:nvSpPr>
          <p:cNvPr id="4" name="Oval Callout 3">
            <a:extLst>
              <a:ext uri="{FF2B5EF4-FFF2-40B4-BE49-F238E27FC236}">
                <a16:creationId xmlns:a16="http://schemas.microsoft.com/office/drawing/2014/main" id="{94A6E935-4EC8-0949-3027-587A994CE558}"/>
              </a:ext>
            </a:extLst>
          </p:cNvPr>
          <p:cNvSpPr/>
          <p:nvPr/>
        </p:nvSpPr>
        <p:spPr>
          <a:xfrm>
            <a:off x="6278336" y="1567543"/>
            <a:ext cx="2555422" cy="1314450"/>
          </a:xfrm>
          <a:prstGeom prst="wedgeEllipseCallout">
            <a:avLst>
              <a:gd name="adj1" fmla="val -121466"/>
              <a:gd name="adj2" fmla="val 403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excludes</a:t>
            </a:r>
            <a:r>
              <a:rPr lang="en-US" dirty="0"/>
              <a:t> downtime, remediation, and lost business.</a:t>
            </a:r>
          </a:p>
        </p:txBody>
      </p:sp>
      <p:pic>
        <p:nvPicPr>
          <p:cNvPr id="5" name="Picture 4">
            <a:extLst>
              <a:ext uri="{FF2B5EF4-FFF2-40B4-BE49-F238E27FC236}">
                <a16:creationId xmlns:a16="http://schemas.microsoft.com/office/drawing/2014/main" id="{89962CC4-C531-648C-EC63-44B0B8B02EE1}"/>
              </a:ext>
            </a:extLst>
          </p:cNvPr>
          <p:cNvPicPr>
            <a:picLocks noChangeAspect="1"/>
          </p:cNvPicPr>
          <p:nvPr/>
        </p:nvPicPr>
        <p:blipFill>
          <a:blip r:embed="rId3"/>
          <a:stretch>
            <a:fillRect/>
          </a:stretch>
        </p:blipFill>
        <p:spPr>
          <a:xfrm>
            <a:off x="5474325" y="3181520"/>
            <a:ext cx="2903297" cy="1961980"/>
          </a:xfrm>
          <a:prstGeom prst="rect">
            <a:avLst/>
          </a:prstGeom>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F438DD-4113-5C2A-A96A-9E3651E57FD6}"/>
              </a:ext>
            </a:extLst>
          </p:cNvPr>
          <p:cNvPicPr>
            <a:picLocks noChangeAspect="1"/>
          </p:cNvPicPr>
          <p:nvPr/>
        </p:nvPicPr>
        <p:blipFill>
          <a:blip r:embed="rId3"/>
          <a:stretch>
            <a:fillRect/>
          </a:stretch>
        </p:blipFill>
        <p:spPr>
          <a:xfrm>
            <a:off x="5282293" y="987348"/>
            <a:ext cx="3992336" cy="3776002"/>
          </a:xfrm>
          <a:prstGeom prst="rect">
            <a:avLst/>
          </a:prstGeom>
        </p:spPr>
      </p:pic>
      <p:sp>
        <p:nvSpPr>
          <p:cNvPr id="2" name="Title 1">
            <a:extLst>
              <a:ext uri="{FF2B5EF4-FFF2-40B4-BE49-F238E27FC236}">
                <a16:creationId xmlns:a16="http://schemas.microsoft.com/office/drawing/2014/main" id="{F7AE733F-4F58-17E4-F9F7-ECBB73E75C09}"/>
              </a:ext>
            </a:extLst>
          </p:cNvPr>
          <p:cNvSpPr>
            <a:spLocks noGrp="1"/>
          </p:cNvSpPr>
          <p:nvPr>
            <p:ph type="title"/>
          </p:nvPr>
        </p:nvSpPr>
        <p:spPr/>
        <p:txBody>
          <a:bodyPr/>
          <a:lstStyle/>
          <a:p>
            <a:r>
              <a:rPr lang="en-US" dirty="0"/>
              <a:t>Insurance Claims: The Most Credible Source</a:t>
            </a:r>
          </a:p>
        </p:txBody>
      </p:sp>
      <p:sp>
        <p:nvSpPr>
          <p:cNvPr id="3" name="Content Placeholder 2"/>
          <p:cNvSpPr>
            <a:spLocks noGrp="1"/>
          </p:cNvSpPr>
          <p:nvPr>
            <p:ph idx="1"/>
          </p:nvPr>
        </p:nvSpPr>
        <p:spPr>
          <a:xfrm>
            <a:off x="686251" y="3988764"/>
            <a:ext cx="7829099" cy="858440"/>
          </a:xfrm>
        </p:spPr>
        <p:txBody>
          <a:bodyPr>
            <a:normAutofit/>
          </a:bodyPr>
          <a:lstStyle/>
          <a:p>
            <a:pPr marL="0" indent="0">
              <a:buNone/>
            </a:pPr>
            <a:r>
              <a:rPr lang="en-US" dirty="0"/>
              <a:t>(10,402 actual insurance claims. 2020-2024)</a:t>
            </a:r>
          </a:p>
          <a:p>
            <a:pPr marL="0" lvl="0" indent="0">
              <a:buNone/>
            </a:pPr>
            <a:r>
              <a:rPr dirty="0"/>
              <a:t>Large companies = </a:t>
            </a:r>
            <a:r>
              <a:rPr b="1" dirty="0"/>
              <a:t>2% of claims</a:t>
            </a:r>
            <a:r>
              <a:rPr dirty="0"/>
              <a:t> but </a:t>
            </a:r>
            <a:r>
              <a:rPr b="1" dirty="0"/>
              <a:t>&gt;50% of total costs</a:t>
            </a:r>
          </a:p>
        </p:txBody>
      </p:sp>
      <p:graphicFrame>
        <p:nvGraphicFramePr>
          <p:cNvPr id="4" name="Content Placeholder 5">
            <a:extLst>
              <a:ext uri="{FF2B5EF4-FFF2-40B4-BE49-F238E27FC236}">
                <a16:creationId xmlns:a16="http://schemas.microsoft.com/office/drawing/2014/main" id="{6C4C247B-ED7B-AA59-F0F6-F758A9432E17}"/>
              </a:ext>
            </a:extLst>
          </p:cNvPr>
          <p:cNvGraphicFramePr>
            <a:graphicFrameLocks/>
          </p:cNvGraphicFramePr>
          <p:nvPr>
            <p:extLst>
              <p:ext uri="{D42A27DB-BD31-4B8C-83A1-F6EECF244321}">
                <p14:modId xmlns:p14="http://schemas.microsoft.com/office/powerpoint/2010/main" val="2575451752"/>
              </p:ext>
            </p:extLst>
          </p:nvPr>
        </p:nvGraphicFramePr>
        <p:xfrm>
          <a:off x="910544" y="2264551"/>
          <a:ext cx="5902327" cy="1554480"/>
        </p:xfrm>
        <a:graphic>
          <a:graphicData uri="http://schemas.openxmlformats.org/drawingml/2006/table">
            <a:tbl>
              <a:tblPr firstRow="1" bandRow="1">
                <a:tableStyleId>{5C22544A-7EE6-4342-B048-85BDC9FD1C3A}</a:tableStyleId>
              </a:tblPr>
              <a:tblGrid>
                <a:gridCol w="2820079">
                  <a:extLst>
                    <a:ext uri="{9D8B030D-6E8A-4147-A177-3AD203B41FA5}">
                      <a16:colId xmlns:a16="http://schemas.microsoft.com/office/drawing/2014/main" val="20000"/>
                    </a:ext>
                  </a:extLst>
                </a:gridCol>
                <a:gridCol w="1718812">
                  <a:extLst>
                    <a:ext uri="{9D8B030D-6E8A-4147-A177-3AD203B41FA5}">
                      <a16:colId xmlns:a16="http://schemas.microsoft.com/office/drawing/2014/main" val="20001"/>
                    </a:ext>
                  </a:extLst>
                </a:gridCol>
                <a:gridCol w="1363436">
                  <a:extLst>
                    <a:ext uri="{9D8B030D-6E8A-4147-A177-3AD203B41FA5}">
                      <a16:colId xmlns:a16="http://schemas.microsoft.com/office/drawing/2014/main" val="20002"/>
                    </a:ext>
                  </a:extLst>
                </a:gridCol>
              </a:tblGrid>
              <a:tr h="0">
                <a:tc>
                  <a:txBody>
                    <a:bodyPr/>
                    <a:lstStyle/>
                    <a:p>
                      <a:pPr marL="0" lvl="0" indent="0">
                        <a:buNone/>
                      </a:pPr>
                      <a:r>
                        <a:rPr sz="2100"/>
                        <a:t>Company size</a:t>
                      </a:r>
                    </a:p>
                  </a:txBody>
                  <a:tcPr/>
                </a:tc>
                <a:tc>
                  <a:txBody>
                    <a:bodyPr/>
                    <a:lstStyle/>
                    <a:p>
                      <a:pPr marL="0" lvl="0" indent="0">
                        <a:buNone/>
                      </a:pPr>
                      <a:r>
                        <a:rPr sz="2100" dirty="0"/>
                        <a:t>Average incident cost</a:t>
                      </a:r>
                    </a:p>
                  </a:txBody>
                  <a:tcPr/>
                </a:tc>
                <a:tc>
                  <a:txBody>
                    <a:bodyPr/>
                    <a:lstStyle/>
                    <a:p>
                      <a:pPr marL="0" lvl="0" indent="0">
                        <a:buNone/>
                      </a:pPr>
                      <a:r>
                        <a:rPr sz="2100" dirty="0"/>
                        <a:t>Insurance covered</a:t>
                      </a:r>
                      <a:r>
                        <a:rPr lang="en-US" sz="2100" dirty="0"/>
                        <a:t> </a:t>
                      </a:r>
                      <a:endParaRPr sz="2100" dirty="0"/>
                    </a:p>
                  </a:txBody>
                  <a:tcPr/>
                </a:tc>
                <a:extLst>
                  <a:ext uri="{0D108BD9-81ED-4DB2-BD59-A6C34878D82A}">
                    <a16:rowId xmlns:a16="http://schemas.microsoft.com/office/drawing/2014/main" val="10000"/>
                  </a:ext>
                </a:extLst>
              </a:tr>
              <a:tr h="0">
                <a:tc>
                  <a:txBody>
                    <a:bodyPr/>
                    <a:lstStyle/>
                    <a:p>
                      <a:pPr marL="0" lvl="0" indent="0">
                        <a:buNone/>
                      </a:pPr>
                      <a:r>
                        <a:rPr sz="2100" dirty="0"/>
                        <a:t>SME (&lt;$2B revenue)</a:t>
                      </a:r>
                    </a:p>
                  </a:txBody>
                  <a:tcPr/>
                </a:tc>
                <a:tc>
                  <a:txBody>
                    <a:bodyPr/>
                    <a:lstStyle/>
                    <a:p>
                      <a:pPr marL="0" lvl="0" indent="0">
                        <a:buNone/>
                      </a:pPr>
                      <a:r>
                        <a:rPr sz="2100" b="1" dirty="0"/>
                        <a:t>$2</a:t>
                      </a:r>
                      <a:r>
                        <a:rPr lang="en-US" sz="2100" b="1" dirty="0"/>
                        <a:t>64</a:t>
                      </a:r>
                      <a:r>
                        <a:rPr sz="2100" b="1" dirty="0"/>
                        <a:t>,000</a:t>
                      </a:r>
                    </a:p>
                  </a:txBody>
                  <a:tcPr/>
                </a:tc>
                <a:tc>
                  <a:txBody>
                    <a:bodyPr/>
                    <a:lstStyle/>
                    <a:p>
                      <a:pPr marL="0" lvl="0" indent="0">
                        <a:buNone/>
                      </a:pPr>
                      <a:r>
                        <a:rPr sz="2100"/>
                        <a:t>69%</a:t>
                      </a:r>
                    </a:p>
                  </a:txBody>
                  <a:tcPr/>
                </a:tc>
                <a:extLst>
                  <a:ext uri="{0D108BD9-81ED-4DB2-BD59-A6C34878D82A}">
                    <a16:rowId xmlns:a16="http://schemas.microsoft.com/office/drawing/2014/main" val="10001"/>
                  </a:ext>
                </a:extLst>
              </a:tr>
              <a:tr h="0">
                <a:tc>
                  <a:txBody>
                    <a:bodyPr/>
                    <a:lstStyle/>
                    <a:p>
                      <a:pPr marL="0" lvl="0" indent="0">
                        <a:buNone/>
                      </a:pPr>
                      <a:r>
                        <a:rPr sz="2100" dirty="0"/>
                        <a:t>Large (&gt;$2B revenue)</a:t>
                      </a:r>
                    </a:p>
                  </a:txBody>
                  <a:tcPr/>
                </a:tc>
                <a:tc>
                  <a:txBody>
                    <a:bodyPr/>
                    <a:lstStyle/>
                    <a:p>
                      <a:pPr marL="0" lvl="0" indent="0">
                        <a:buNone/>
                      </a:pPr>
                      <a:r>
                        <a:rPr sz="2100" b="1"/>
                        <a:t>$10.3 million</a:t>
                      </a:r>
                    </a:p>
                  </a:txBody>
                  <a:tcPr/>
                </a:tc>
                <a:tc>
                  <a:txBody>
                    <a:bodyPr/>
                    <a:lstStyle/>
                    <a:p>
                      <a:pPr marL="0" lvl="0" indent="0">
                        <a:buNone/>
                      </a:pPr>
                      <a:r>
                        <a:rPr sz="2100" dirty="0"/>
                        <a:t>27%</a:t>
                      </a:r>
                    </a:p>
                  </a:txBody>
                  <a:tcPr/>
                </a:tc>
                <a:extLst>
                  <a:ext uri="{0D108BD9-81ED-4DB2-BD59-A6C34878D82A}">
                    <a16:rowId xmlns:a16="http://schemas.microsoft.com/office/drawing/2014/main" val="10002"/>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The Widely-Cited Number</a:t>
            </a:r>
            <a:r>
              <a:rPr lang="en-US" dirty="0"/>
              <a:t>: $10M</a:t>
            </a:r>
            <a:endParaRPr dirty="0"/>
          </a:p>
        </p:txBody>
      </p:sp>
      <p:sp>
        <p:nvSpPr>
          <p:cNvPr id="3" name="Content Placeholder 2"/>
          <p:cNvSpPr>
            <a:spLocks noGrp="1"/>
          </p:cNvSpPr>
          <p:nvPr>
            <p:ph idx="1"/>
          </p:nvPr>
        </p:nvSpPr>
        <p:spPr/>
        <p:txBody>
          <a:bodyPr/>
          <a:lstStyle/>
          <a:p>
            <a:pPr marL="0" lvl="0" indent="0">
              <a:buNone/>
            </a:pPr>
            <a:r>
              <a:rPr b="1" dirty="0"/>
              <a:t>IBM/</a:t>
            </a:r>
            <a:r>
              <a:rPr b="1" dirty="0" err="1"/>
              <a:t>Ponemon</a:t>
            </a:r>
            <a:r>
              <a:rPr b="1" dirty="0"/>
              <a:t> Cost of a Data Breach 2025</a:t>
            </a:r>
          </a:p>
        </p:txBody>
      </p:sp>
      <p:pic>
        <p:nvPicPr>
          <p:cNvPr id="4" name="Picture 3">
            <a:extLst>
              <a:ext uri="{FF2B5EF4-FFF2-40B4-BE49-F238E27FC236}">
                <a16:creationId xmlns:a16="http://schemas.microsoft.com/office/drawing/2014/main" id="{4010BE3E-0A56-4A72-15B6-9FE0E6A262DA}"/>
              </a:ext>
            </a:extLst>
          </p:cNvPr>
          <p:cNvPicPr>
            <a:picLocks noChangeAspect="1"/>
          </p:cNvPicPr>
          <p:nvPr/>
        </p:nvPicPr>
        <p:blipFill>
          <a:blip r:embed="rId3"/>
          <a:stretch>
            <a:fillRect/>
          </a:stretch>
        </p:blipFill>
        <p:spPr>
          <a:xfrm>
            <a:off x="3576928" y="1921284"/>
            <a:ext cx="5003800" cy="2812640"/>
          </a:xfrm>
          <a:prstGeom prst="rect">
            <a:avLst/>
          </a:prstGeom>
        </p:spPr>
      </p:pic>
      <p:pic>
        <p:nvPicPr>
          <p:cNvPr id="5" name="Picture 4">
            <a:extLst>
              <a:ext uri="{FF2B5EF4-FFF2-40B4-BE49-F238E27FC236}">
                <a16:creationId xmlns:a16="http://schemas.microsoft.com/office/drawing/2014/main" id="{71673F84-E078-3A7E-AEFF-B0D87771A89E}"/>
              </a:ext>
            </a:extLst>
          </p:cNvPr>
          <p:cNvPicPr>
            <a:picLocks noChangeAspect="1"/>
          </p:cNvPicPr>
          <p:nvPr/>
        </p:nvPicPr>
        <p:blipFill>
          <a:blip r:embed="rId4"/>
          <a:stretch>
            <a:fillRect/>
          </a:stretch>
        </p:blipFill>
        <p:spPr>
          <a:xfrm>
            <a:off x="628650" y="1921284"/>
            <a:ext cx="2805297" cy="3619500"/>
          </a:xfrm>
          <a:prstGeom prst="rect">
            <a:avLst/>
          </a:prstGeom>
        </p:spPr>
      </p:pic>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NIST CSF 2.0: What You </a:t>
            </a:r>
            <a:r>
              <a:rPr i="1"/>
              <a:t>Should</a:t>
            </a:r>
            <a:r>
              <a:t> Do</a:t>
            </a:r>
          </a:p>
        </p:txBody>
      </p:sp>
      <p:pic>
        <p:nvPicPr>
          <p:cNvPr id="6" name="Picture 5">
            <a:extLst>
              <a:ext uri="{FF2B5EF4-FFF2-40B4-BE49-F238E27FC236}">
                <a16:creationId xmlns:a16="http://schemas.microsoft.com/office/drawing/2014/main" id="{3AAC671E-270B-9CF2-0ABE-C248133DEC0C}"/>
              </a:ext>
            </a:extLst>
          </p:cNvPr>
          <p:cNvPicPr>
            <a:picLocks noChangeAspect="1"/>
          </p:cNvPicPr>
          <p:nvPr/>
        </p:nvPicPr>
        <p:blipFill>
          <a:blip r:embed="rId3"/>
          <a:stretch>
            <a:fillRect/>
          </a:stretch>
        </p:blipFill>
        <p:spPr>
          <a:xfrm>
            <a:off x="2826962" y="1268016"/>
            <a:ext cx="3490075" cy="3473842"/>
          </a:xfrm>
          <a:prstGeom prst="rect">
            <a:avLst/>
          </a:prstGeom>
        </p:spPr>
      </p:pic>
    </p:spTree>
    <p:extLst>
      <p:ext uri="{BB962C8B-B14F-4D97-AF65-F5344CB8AC3E}">
        <p14:creationId xmlns:p14="http://schemas.microsoft.com/office/powerpoint/2010/main" val="1527375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9C5D-B6E5-D43B-FAFD-00CDE20685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E49C7-490D-DA87-5978-7B6C56E0553F}"/>
              </a:ext>
            </a:extLst>
          </p:cNvPr>
          <p:cNvSpPr>
            <a:spLocks noGrp="1"/>
          </p:cNvSpPr>
          <p:nvPr>
            <p:ph type="title"/>
          </p:nvPr>
        </p:nvSpPr>
        <p:spPr/>
        <p:txBody>
          <a:bodyPr>
            <a:normAutofit/>
          </a:bodyPr>
          <a:lstStyle/>
          <a:p>
            <a:pPr marL="0" lvl="0" indent="0">
              <a:buNone/>
            </a:pPr>
            <a:r>
              <a:rPr dirty="0"/>
              <a:t>The Widely-Cited Number (Why It’s Weak)</a:t>
            </a:r>
          </a:p>
        </p:txBody>
      </p:sp>
      <p:sp>
        <p:nvSpPr>
          <p:cNvPr id="3" name="Content Placeholder 2">
            <a:extLst>
              <a:ext uri="{FF2B5EF4-FFF2-40B4-BE49-F238E27FC236}">
                <a16:creationId xmlns:a16="http://schemas.microsoft.com/office/drawing/2014/main" id="{BEC9962B-4386-536B-DA61-DBE9F66A6662}"/>
              </a:ext>
            </a:extLst>
          </p:cNvPr>
          <p:cNvSpPr>
            <a:spLocks noGrp="1"/>
          </p:cNvSpPr>
          <p:nvPr>
            <p:ph idx="1"/>
          </p:nvPr>
        </p:nvSpPr>
        <p:spPr/>
        <p:txBody>
          <a:bodyPr/>
          <a:lstStyle/>
          <a:p>
            <a:pPr marL="0" lvl="0" indent="0">
              <a:buNone/>
            </a:pPr>
            <a:r>
              <a:rPr b="1" dirty="0"/>
              <a:t>IBM/</a:t>
            </a:r>
            <a:r>
              <a:rPr b="1" dirty="0" err="1"/>
              <a:t>Ponemon</a:t>
            </a:r>
            <a:r>
              <a:rPr b="1" dirty="0"/>
              <a:t> Cost of a Data Breach 2025:</a:t>
            </a:r>
          </a:p>
          <a:p>
            <a:pPr lvl="0"/>
            <a:r>
              <a:rPr dirty="0"/>
              <a:t>Global average: </a:t>
            </a:r>
            <a:r>
              <a:rPr b="1" dirty="0"/>
              <a:t>$4.44 million</a:t>
            </a:r>
          </a:p>
          <a:p>
            <a:pPr lvl="0"/>
            <a:r>
              <a:rPr dirty="0"/>
              <a:t>U.S. average: </a:t>
            </a:r>
            <a:r>
              <a:rPr b="1" dirty="0"/>
              <a:t>$10.22 million</a:t>
            </a:r>
          </a:p>
          <a:p>
            <a:pPr marL="0" lvl="0" indent="0">
              <a:buNone/>
            </a:pPr>
            <a:r>
              <a:rPr dirty="0"/>
              <a:t>Methodology problems:</a:t>
            </a:r>
          </a:p>
          <a:p>
            <a:pPr lvl="0"/>
            <a:r>
              <a:rPr b="1" dirty="0"/>
              <a:t>Survey-based</a:t>
            </a:r>
            <a:r>
              <a:rPr dirty="0"/>
              <a:t>: executives </a:t>
            </a:r>
            <a:r>
              <a:rPr i="1" dirty="0"/>
              <a:t>estimate</a:t>
            </a:r>
            <a:r>
              <a:rPr dirty="0"/>
              <a:t> costs, not verified data</a:t>
            </a:r>
          </a:p>
          <a:p>
            <a:pPr lvl="0"/>
            <a:r>
              <a:rPr b="1" dirty="0"/>
              <a:t>Excludes mega-breaches</a:t>
            </a:r>
            <a:r>
              <a:rPr dirty="0"/>
              <a:t> (&gt;113K records)</a:t>
            </a:r>
          </a:p>
          <a:p>
            <a:pPr lvl="0"/>
            <a:r>
              <a:rPr dirty="0"/>
              <a:t>Per-record cost model explains only </a:t>
            </a:r>
            <a:r>
              <a:rPr b="1" dirty="0"/>
              <a:t>2–13% of variance</a:t>
            </a:r>
          </a:p>
          <a:p>
            <a:pPr lvl="0"/>
            <a:r>
              <a:rPr b="1" dirty="0"/>
              <a:t>Sponsored by IBM</a:t>
            </a:r>
            <a:r>
              <a:rPr dirty="0"/>
              <a:t>, which sells security products</a:t>
            </a:r>
          </a:p>
        </p:txBody>
      </p:sp>
    </p:spTree>
    <p:extLst>
      <p:ext uri="{BB962C8B-B14F-4D97-AF65-F5344CB8AC3E}">
        <p14:creationId xmlns:p14="http://schemas.microsoft.com/office/powerpoint/2010/main" val="1559786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Loss Distribution: Fat Tails</a:t>
            </a:r>
          </a:p>
        </p:txBody>
      </p:sp>
      <p:sp>
        <p:nvSpPr>
          <p:cNvPr id="3" name="Content Placeholder 2"/>
          <p:cNvSpPr>
            <a:spLocks noGrp="1"/>
          </p:cNvSpPr>
          <p:nvPr>
            <p:ph idx="1"/>
          </p:nvPr>
        </p:nvSpPr>
        <p:spPr>
          <a:xfrm>
            <a:off x="3588750" y="4665265"/>
            <a:ext cx="4136390" cy="388462"/>
          </a:xfrm>
        </p:spPr>
        <p:txBody>
          <a:bodyPr/>
          <a:lstStyle/>
          <a:p>
            <a:pPr marL="0" lvl="0" indent="0">
              <a:buNone/>
            </a:pPr>
            <a:r>
              <a:rPr sz="1500" b="1" dirty="0" err="1"/>
              <a:t>Cyentia</a:t>
            </a:r>
            <a:r>
              <a:rPr sz="1500" b="1" dirty="0"/>
              <a:t> IRIS 2025</a:t>
            </a:r>
            <a:r>
              <a:rPr sz="1500" dirty="0"/>
              <a:t> (150,000+ incidents, 2008–2024)</a:t>
            </a:r>
            <a:endParaRPr lang="en-US" sz="1500" dirty="0"/>
          </a:p>
          <a:p>
            <a:pPr marL="0" lvl="0" indent="0">
              <a:buNone/>
            </a:pPr>
            <a:endParaRPr dirty="0"/>
          </a:p>
        </p:txBody>
      </p:sp>
      <p:pic>
        <p:nvPicPr>
          <p:cNvPr id="5" name="Picture 4">
            <a:extLst>
              <a:ext uri="{FF2B5EF4-FFF2-40B4-BE49-F238E27FC236}">
                <a16:creationId xmlns:a16="http://schemas.microsoft.com/office/drawing/2014/main" id="{1FFE78A3-9725-D35E-7764-3C830C663E3D}"/>
              </a:ext>
            </a:extLst>
          </p:cNvPr>
          <p:cNvPicPr>
            <a:picLocks noChangeAspect="1"/>
          </p:cNvPicPr>
          <p:nvPr/>
        </p:nvPicPr>
        <p:blipFill>
          <a:blip r:embed="rId3"/>
          <a:stretch>
            <a:fillRect/>
          </a:stretch>
        </p:blipFill>
        <p:spPr>
          <a:xfrm>
            <a:off x="2983230" y="1359058"/>
            <a:ext cx="5347430" cy="3263504"/>
          </a:xfrm>
          <a:prstGeom prst="rect">
            <a:avLst/>
          </a:prstGeom>
        </p:spPr>
      </p:pic>
      <p:pic>
        <p:nvPicPr>
          <p:cNvPr id="6" name="Picture 5">
            <a:extLst>
              <a:ext uri="{FF2B5EF4-FFF2-40B4-BE49-F238E27FC236}">
                <a16:creationId xmlns:a16="http://schemas.microsoft.com/office/drawing/2014/main" id="{573AA170-FF92-1818-98B7-87EF999FE049}"/>
              </a:ext>
            </a:extLst>
          </p:cNvPr>
          <p:cNvPicPr>
            <a:picLocks noChangeAspect="1"/>
          </p:cNvPicPr>
          <p:nvPr/>
        </p:nvPicPr>
        <p:blipFill>
          <a:blip r:embed="rId4"/>
          <a:stretch>
            <a:fillRect/>
          </a:stretch>
        </p:blipFill>
        <p:spPr>
          <a:xfrm>
            <a:off x="870220" y="1359058"/>
            <a:ext cx="1885581" cy="3407409"/>
          </a:xfrm>
          <a:prstGeom prst="rect">
            <a:avLst/>
          </a:prstGeom>
        </p:spPr>
      </p:pic>
      <p:sp>
        <p:nvSpPr>
          <p:cNvPr id="7" name="Oval Callout 6">
            <a:extLst>
              <a:ext uri="{FF2B5EF4-FFF2-40B4-BE49-F238E27FC236}">
                <a16:creationId xmlns:a16="http://schemas.microsoft.com/office/drawing/2014/main" id="{E5E8A35F-6197-EFB6-BC35-57DCE2694FFD}"/>
              </a:ext>
            </a:extLst>
          </p:cNvPr>
          <p:cNvSpPr/>
          <p:nvPr/>
        </p:nvSpPr>
        <p:spPr>
          <a:xfrm>
            <a:off x="2883064" y="1102847"/>
            <a:ext cx="1276707" cy="853368"/>
          </a:xfrm>
          <a:prstGeom prst="wedgeEllipseCallout">
            <a:avLst>
              <a:gd name="adj1" fmla="val -69217"/>
              <a:gd name="adj2" fmla="val 280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$2.9M in 2024</a:t>
            </a:r>
            <a:endParaRPr 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Where Risk Quantification Works: Building Codes</a:t>
            </a:r>
          </a:p>
        </p:txBody>
      </p:sp>
      <p:pic>
        <p:nvPicPr>
          <p:cNvPr id="6" name="Picture 5">
            <a:extLst>
              <a:ext uri="{FF2B5EF4-FFF2-40B4-BE49-F238E27FC236}">
                <a16:creationId xmlns:a16="http://schemas.microsoft.com/office/drawing/2014/main" id="{BD08A02D-F8C2-99EE-8594-09DC3F18F414}"/>
              </a:ext>
            </a:extLst>
          </p:cNvPr>
          <p:cNvPicPr>
            <a:picLocks noChangeAspect="1"/>
          </p:cNvPicPr>
          <p:nvPr/>
        </p:nvPicPr>
        <p:blipFill>
          <a:blip r:embed="rId3"/>
          <a:stretch>
            <a:fillRect/>
          </a:stretch>
        </p:blipFill>
        <p:spPr>
          <a:xfrm>
            <a:off x="1617980" y="1408150"/>
            <a:ext cx="5908040" cy="33110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Why Cyber</a:t>
            </a:r>
            <a:r>
              <a:rPr lang="en-US" dirty="0"/>
              <a:t>security</a:t>
            </a:r>
            <a:r>
              <a:rPr dirty="0"/>
              <a:t> Breaks the Pattern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7767628"/>
              </p:ext>
            </p:extLst>
          </p:nvPr>
        </p:nvGraphicFramePr>
        <p:xfrm>
          <a:off x="457200" y="1268016"/>
          <a:ext cx="8229600" cy="3429000"/>
        </p:xfrm>
        <a:graphic>
          <a:graphicData uri="http://schemas.openxmlformats.org/drawingml/2006/table">
            <a:tbl>
              <a:tblPr firstRow="1" bandRow="1">
                <a:tableStyleId>{5C22544A-7EE6-4342-B048-85BDC9FD1C3A}</a:tableStyleId>
              </a:tblPr>
              <a:tblGrid>
                <a:gridCol w="2296160">
                  <a:extLst>
                    <a:ext uri="{9D8B030D-6E8A-4147-A177-3AD203B41FA5}">
                      <a16:colId xmlns:a16="http://schemas.microsoft.com/office/drawing/2014/main" val="20000"/>
                    </a:ext>
                  </a:extLst>
                </a:gridCol>
                <a:gridCol w="319024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endParaRPr sz="2100"/>
                    </a:p>
                  </a:txBody>
                  <a:tcPr/>
                </a:tc>
                <a:tc>
                  <a:txBody>
                    <a:bodyPr/>
                    <a:lstStyle/>
                    <a:p>
                      <a:pPr marL="0" lvl="0" indent="0">
                        <a:buNone/>
                      </a:pPr>
                      <a:r>
                        <a:rPr sz="2100"/>
                        <a:t>Structural engineering</a:t>
                      </a:r>
                    </a:p>
                  </a:txBody>
                  <a:tcPr/>
                </a:tc>
                <a:tc>
                  <a:txBody>
                    <a:bodyPr/>
                    <a:lstStyle/>
                    <a:p>
                      <a:pPr marL="0" lvl="0" indent="0">
                        <a:buNone/>
                      </a:pPr>
                      <a:r>
                        <a:rPr sz="2100"/>
                        <a:t>Cybersecurity</a:t>
                      </a:r>
                    </a:p>
                  </a:txBody>
                  <a:tcPr/>
                </a:tc>
                <a:extLst>
                  <a:ext uri="{0D108BD9-81ED-4DB2-BD59-A6C34878D82A}">
                    <a16:rowId xmlns:a16="http://schemas.microsoft.com/office/drawing/2014/main" val="10000"/>
                  </a:ext>
                </a:extLst>
              </a:tr>
              <a:tr h="0">
                <a:tc>
                  <a:txBody>
                    <a:bodyPr/>
                    <a:lstStyle/>
                    <a:p>
                      <a:pPr marL="0" lvl="0" indent="0">
                        <a:buNone/>
                      </a:pPr>
                      <a:r>
                        <a:rPr sz="2100" b="1"/>
                        <a:t>Governing laws</a:t>
                      </a:r>
                    </a:p>
                  </a:txBody>
                  <a:tcPr/>
                </a:tc>
                <a:tc>
                  <a:txBody>
                    <a:bodyPr/>
                    <a:lstStyle/>
                    <a:p>
                      <a:pPr marL="0" lvl="0" indent="0">
                        <a:buNone/>
                      </a:pPr>
                      <a:r>
                        <a:rPr sz="2100"/>
                        <a:t>Stable physics</a:t>
                      </a:r>
                    </a:p>
                  </a:txBody>
                  <a:tcPr/>
                </a:tc>
                <a:tc>
                  <a:txBody>
                    <a:bodyPr/>
                    <a:lstStyle/>
                    <a:p>
                      <a:pPr marL="0" lvl="0" indent="0">
                        <a:buNone/>
                      </a:pPr>
                      <a:r>
                        <a:rPr sz="2100"/>
                        <a:t>No “physics” of attacker behavior</a:t>
                      </a:r>
                    </a:p>
                  </a:txBody>
                  <a:tcPr/>
                </a:tc>
                <a:extLst>
                  <a:ext uri="{0D108BD9-81ED-4DB2-BD59-A6C34878D82A}">
                    <a16:rowId xmlns:a16="http://schemas.microsoft.com/office/drawing/2014/main" val="10001"/>
                  </a:ext>
                </a:extLst>
              </a:tr>
              <a:tr h="0">
                <a:tc>
                  <a:txBody>
                    <a:bodyPr/>
                    <a:lstStyle/>
                    <a:p>
                      <a:pPr marL="0" lvl="0" indent="0">
                        <a:buNone/>
                      </a:pPr>
                      <a:r>
                        <a:rPr sz="2100" b="1"/>
                        <a:t>Adversary</a:t>
                      </a:r>
                    </a:p>
                  </a:txBody>
                  <a:tcPr/>
                </a:tc>
                <a:tc>
                  <a:txBody>
                    <a:bodyPr/>
                    <a:lstStyle/>
                    <a:p>
                      <a:pPr marL="0" lvl="0" indent="0">
                        <a:buNone/>
                      </a:pPr>
                      <a:r>
                        <a:rPr sz="2100"/>
                        <a:t>Nature — no intent</a:t>
                      </a:r>
                    </a:p>
                  </a:txBody>
                  <a:tcPr/>
                </a:tc>
                <a:tc>
                  <a:txBody>
                    <a:bodyPr/>
                    <a:lstStyle/>
                    <a:p>
                      <a:pPr marL="0" lvl="0" indent="0">
                        <a:buNone/>
                      </a:pPr>
                      <a:r>
                        <a:rPr sz="2100"/>
                        <a:t>Active, intelligent, adaptive</a:t>
                      </a:r>
                    </a:p>
                  </a:txBody>
                  <a:tcPr/>
                </a:tc>
                <a:extLst>
                  <a:ext uri="{0D108BD9-81ED-4DB2-BD59-A6C34878D82A}">
                    <a16:rowId xmlns:a16="http://schemas.microsoft.com/office/drawing/2014/main" val="10002"/>
                  </a:ext>
                </a:extLst>
              </a:tr>
              <a:tr h="0">
                <a:tc>
                  <a:txBody>
                    <a:bodyPr/>
                    <a:lstStyle/>
                    <a:p>
                      <a:pPr marL="0" lvl="0" indent="0">
                        <a:buNone/>
                      </a:pPr>
                      <a:r>
                        <a:rPr sz="2100" b="1"/>
                        <a:t>Failure modes</a:t>
                      </a:r>
                    </a:p>
                  </a:txBody>
                  <a:tcPr/>
                </a:tc>
                <a:tc>
                  <a:txBody>
                    <a:bodyPr/>
                    <a:lstStyle/>
                    <a:p>
                      <a:pPr marL="0" lvl="0" indent="0">
                        <a:buNone/>
                      </a:pPr>
                      <a:r>
                        <a:rPr sz="2100" dirty="0"/>
                        <a:t>Catalog</a:t>
                      </a:r>
                      <a:r>
                        <a:rPr lang="en-US" sz="2100" dirty="0"/>
                        <a:t>u</a:t>
                      </a:r>
                      <a:r>
                        <a:rPr sz="2100" dirty="0"/>
                        <a:t>ed from centuries</a:t>
                      </a:r>
                    </a:p>
                  </a:txBody>
                  <a:tcPr/>
                </a:tc>
                <a:tc>
                  <a:txBody>
                    <a:bodyPr/>
                    <a:lstStyle/>
                    <a:p>
                      <a:pPr marL="0" lvl="0" indent="0">
                        <a:buNone/>
                      </a:pPr>
                      <a:r>
                        <a:rPr sz="2100"/>
                        <a:t>Constantly evolving</a:t>
                      </a:r>
                    </a:p>
                  </a:txBody>
                  <a:tcPr/>
                </a:tc>
                <a:extLst>
                  <a:ext uri="{0D108BD9-81ED-4DB2-BD59-A6C34878D82A}">
                    <a16:rowId xmlns:a16="http://schemas.microsoft.com/office/drawing/2014/main" val="10003"/>
                  </a:ext>
                </a:extLst>
              </a:tr>
              <a:tr h="0">
                <a:tc>
                  <a:txBody>
                    <a:bodyPr/>
                    <a:lstStyle/>
                    <a:p>
                      <a:pPr marL="0" lvl="0" indent="0">
                        <a:buNone/>
                      </a:pPr>
                      <a:r>
                        <a:rPr sz="2100" b="1" dirty="0"/>
                        <a:t>Historical data</a:t>
                      </a:r>
                    </a:p>
                  </a:txBody>
                  <a:tcPr/>
                </a:tc>
                <a:tc>
                  <a:txBody>
                    <a:bodyPr/>
                    <a:lstStyle/>
                    <a:p>
                      <a:pPr marL="0" lvl="0" indent="0">
                        <a:buNone/>
                      </a:pPr>
                      <a:r>
                        <a:rPr sz="2100"/>
                        <a:t>Abundant, systematic</a:t>
                      </a:r>
                    </a:p>
                  </a:txBody>
                  <a:tcPr/>
                </a:tc>
                <a:tc>
                  <a:txBody>
                    <a:bodyPr/>
                    <a:lstStyle/>
                    <a:p>
                      <a:pPr marL="0" lvl="0" indent="0">
                        <a:buNone/>
                      </a:pPr>
                      <a:r>
                        <a:rPr sz="2100"/>
                        <a:t>Sparse, proprietary</a:t>
                      </a:r>
                    </a:p>
                  </a:txBody>
                  <a:tcPr/>
                </a:tc>
                <a:extLst>
                  <a:ext uri="{0D108BD9-81ED-4DB2-BD59-A6C34878D82A}">
                    <a16:rowId xmlns:a16="http://schemas.microsoft.com/office/drawing/2014/main" val="10004"/>
                  </a:ext>
                </a:extLst>
              </a:tr>
              <a:tr h="0">
                <a:tc>
                  <a:txBody>
                    <a:bodyPr/>
                    <a:lstStyle/>
                    <a:p>
                      <a:pPr marL="0" lvl="0" indent="0">
                        <a:buNone/>
                      </a:pPr>
                      <a:r>
                        <a:rPr sz="2100" b="1"/>
                        <a:t>Landscape change</a:t>
                      </a:r>
                    </a:p>
                  </a:txBody>
                  <a:tcPr/>
                </a:tc>
                <a:tc>
                  <a:txBody>
                    <a:bodyPr/>
                    <a:lstStyle/>
                    <a:p>
                      <a:pPr marL="0" lvl="0" indent="0">
                        <a:buNone/>
                      </a:pPr>
                      <a:r>
                        <a:rPr sz="2100"/>
                        <a:t>Codes evolve over decades</a:t>
                      </a:r>
                    </a:p>
                  </a:txBody>
                  <a:tcPr/>
                </a:tc>
                <a:tc>
                  <a:txBody>
                    <a:bodyPr/>
                    <a:lstStyle/>
                    <a:p>
                      <a:pPr marL="0" lvl="0" indent="0">
                        <a:buNone/>
                      </a:pPr>
                      <a:r>
                        <a:rPr sz="2100" dirty="0"/>
                        <a:t>Every update changes the attack surface</a:t>
                      </a:r>
                    </a:p>
                  </a:txBody>
                  <a:tcPr/>
                </a:tc>
                <a:extLst>
                  <a:ext uri="{0D108BD9-81ED-4DB2-BD59-A6C34878D82A}">
                    <a16:rowId xmlns:a16="http://schemas.microsoft.com/office/drawing/2014/main" val="10005"/>
                  </a:ext>
                </a:extLst>
              </a:tr>
            </a:tbl>
          </a:graphicData>
        </a:graphic>
      </p:graphicFrame>
    </p:spTree>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Aviation Paradox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369218"/>
                <a:ext cx="3830924" cy="3263504"/>
              </a:xfrm>
            </p:spPr>
            <p:txBody>
              <a:bodyPr>
                <a:normAutofit/>
              </a:bodyPr>
              <a:lstStyle/>
              <a:p>
                <a:pPr marL="0" lvl="0" indent="0">
                  <a:buNone/>
                </a:pPr>
                <a:r>
                  <a:rPr dirty="0"/>
                  <a:t>Downer (2017): Aviation’s safety record </a:t>
                </a:r>
                <a:r>
                  <a:rPr b="1" dirty="0"/>
                  <a:t>cannot be explained</a:t>
                </a:r>
                <a:r>
                  <a:rPr dirty="0"/>
                  <a:t> by the testing and modeling the industry credits</a:t>
                </a:r>
              </a:p>
              <a:p>
                <a:pPr lvl="0"/>
                <a:r>
                  <a:rPr dirty="0"/>
                  <a:t>Can’t validate claims like 10</a:t>
                </a:r>
                <a14:m>
                  <m:oMath xmlns:m="http://schemas.openxmlformats.org/officeDocument/2006/math">
                    <m:sSup>
                      <m:sSupPr>
                        <m:ctrlPr>
                          <a:rPr i="1">
                            <a:latin typeface="Cambria Math" panose="02040503050406030204" pitchFamily="18" charset="0"/>
                          </a:rPr>
                        </m:ctrlPr>
                      </m:sSupPr>
                      <m:e>
                        <m:r>
                          <a:rPr>
                            <a:latin typeface="Cambria Math" panose="02040503050406030204" pitchFamily="18" charset="0"/>
                          </a:rPr>
                          <m:t>​</m:t>
                        </m:r>
                      </m:e>
                      <m:sup>
                        <m:r>
                          <a:rPr>
                            <a:latin typeface="Cambria Math" panose="02040503050406030204" pitchFamily="18" charset="0"/>
                          </a:rPr>
                          <m:t>−9</m:t>
                        </m:r>
                      </m:sup>
                    </m:sSup>
                  </m:oMath>
                </a14:m>
                <a:r>
                  <a:rPr dirty="0"/>
                  <a:t> failures/flight hour — would need </a:t>
                </a:r>
                <a:r>
                  <a:rPr b="1" dirty="0"/>
                  <a:t>billions of test hours</a:t>
                </a:r>
              </a:p>
              <a:p>
                <a:pPr lvl="0"/>
                <a:r>
                  <a:rPr dirty="0"/>
                  <a:t>Same problem applies to nuclear safety</a:t>
                </a:r>
              </a:p>
              <a:p>
                <a:pPr marL="0" lvl="0" indent="0">
                  <a:buNone/>
                </a:pPr>
                <a:endParaRP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369218"/>
                <a:ext cx="3830924" cy="3263504"/>
              </a:xfrm>
              <a:blipFill>
                <a:blip r:embed="rId3"/>
                <a:stretch>
                  <a:fillRect l="-1650" t="-272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3FDB868-2730-5DA1-B2C8-A931A51E62A3}"/>
              </a:ext>
            </a:extLst>
          </p:cNvPr>
          <p:cNvPicPr>
            <a:picLocks noChangeAspect="1"/>
          </p:cNvPicPr>
          <p:nvPr/>
        </p:nvPicPr>
        <p:blipFill>
          <a:blip r:embed="rId4"/>
          <a:stretch>
            <a:fillRect/>
          </a:stretch>
        </p:blipFill>
        <p:spPr>
          <a:xfrm>
            <a:off x="4570460" y="457199"/>
            <a:ext cx="3944890" cy="598488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95C36-0576-B2EA-F2F1-44FFAE752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0B47D-49FB-BF1D-9BDD-4E6192A544EC}"/>
              </a:ext>
            </a:extLst>
          </p:cNvPr>
          <p:cNvSpPr>
            <a:spLocks noGrp="1"/>
          </p:cNvSpPr>
          <p:nvPr>
            <p:ph type="title"/>
          </p:nvPr>
        </p:nvSpPr>
        <p:spPr/>
        <p:txBody>
          <a:bodyPr/>
          <a:lstStyle/>
          <a:p>
            <a:r>
              <a:rPr lang="en-US" dirty="0"/>
              <a:t>Ultra-high reliability assessments</a:t>
            </a:r>
          </a:p>
        </p:txBody>
      </p:sp>
      <p:sp>
        <p:nvSpPr>
          <p:cNvPr id="3" name="Content Placeholder 2">
            <a:extLst>
              <a:ext uri="{FF2B5EF4-FFF2-40B4-BE49-F238E27FC236}">
                <a16:creationId xmlns:a16="http://schemas.microsoft.com/office/drawing/2014/main" id="{57695FB3-5A9B-0111-E46E-8B13951021AC}"/>
              </a:ext>
            </a:extLst>
          </p:cNvPr>
          <p:cNvSpPr>
            <a:spLocks noGrp="1"/>
          </p:cNvSpPr>
          <p:nvPr>
            <p:ph idx="1"/>
          </p:nvPr>
        </p:nvSpPr>
        <p:spPr/>
        <p:txBody>
          <a:bodyPr>
            <a:normAutofit fontScale="92500" lnSpcReduction="10000"/>
          </a:bodyPr>
          <a:lstStyle/>
          <a:p>
            <a:r>
              <a:rPr lang="en-US" dirty="0"/>
              <a:t>Reliability like security – a negative property. </a:t>
            </a:r>
          </a:p>
          <a:p>
            <a:pPr lvl="1"/>
            <a:r>
              <a:rPr lang="en-US" dirty="0"/>
              <a:t>Forces it to be contextual: You have to define the circumstances under which you agree the bad thing can’t happen, and you have to carefully define the parameters of the bad thing</a:t>
            </a:r>
          </a:p>
          <a:p>
            <a:r>
              <a:rPr lang="en-US" dirty="0"/>
              <a:t>Predictive reliability assessment goal: 1B hours of failure-free service</a:t>
            </a:r>
          </a:p>
          <a:p>
            <a:r>
              <a:rPr lang="en-US" dirty="0"/>
              <a:t>Approach: Model-based analysis</a:t>
            </a:r>
          </a:p>
          <a:p>
            <a:pPr lvl="1"/>
            <a:r>
              <a:rPr lang="en-US" dirty="0"/>
              <a:t>Assess individual components </a:t>
            </a:r>
            <a:r>
              <a:rPr lang="en-US" b="1" dirty="0"/>
              <a:t>inductively</a:t>
            </a:r>
          </a:p>
          <a:p>
            <a:pPr lvl="1"/>
            <a:r>
              <a:rPr lang="en-US" dirty="0"/>
              <a:t>Reason about their combined reliability </a:t>
            </a:r>
            <a:r>
              <a:rPr lang="en-US" b="1" dirty="0"/>
              <a:t>deductively</a:t>
            </a:r>
            <a:r>
              <a:rPr lang="en-US" dirty="0"/>
              <a:t>, using a model</a:t>
            </a:r>
          </a:p>
          <a:p>
            <a:r>
              <a:rPr lang="en-US" dirty="0"/>
              <a:t>Example: Redundant engines</a:t>
            </a:r>
          </a:p>
          <a:p>
            <a:pPr lvl="1"/>
            <a:r>
              <a:rPr lang="en-US" dirty="0"/>
              <a:t>Single engine failure probability P, based on measurements</a:t>
            </a:r>
          </a:p>
          <a:p>
            <a:pPr lvl="1"/>
            <a:r>
              <a:rPr lang="en-US" dirty="0">
                <a:sym typeface="Wingdings" pitchFamily="2" charset="2"/>
              </a:rPr>
              <a:t>Total engine failure of two engines = P</a:t>
            </a:r>
            <a:r>
              <a:rPr lang="en-US" baseline="30000" dirty="0">
                <a:sym typeface="Wingdings" pitchFamily="2" charset="2"/>
              </a:rPr>
              <a:t>2</a:t>
            </a:r>
          </a:p>
          <a:p>
            <a:pPr lvl="2"/>
            <a:r>
              <a:rPr lang="en-US" dirty="0"/>
              <a:t>Assuming engine failures are independent</a:t>
            </a:r>
            <a:endParaRPr lang="en-US" baseline="30000" dirty="0"/>
          </a:p>
        </p:txBody>
      </p:sp>
    </p:spTree>
    <p:extLst>
      <p:ext uri="{BB962C8B-B14F-4D97-AF65-F5344CB8AC3E}">
        <p14:creationId xmlns:p14="http://schemas.microsoft.com/office/powerpoint/2010/main" val="3681266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C6595-142C-91B1-9625-EE93AB6A9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ACB81-FF2D-CA4D-4695-2C9E19CA4521}"/>
              </a:ext>
            </a:extLst>
          </p:cNvPr>
          <p:cNvSpPr>
            <a:spLocks noGrp="1"/>
          </p:cNvSpPr>
          <p:nvPr>
            <p:ph type="title"/>
          </p:nvPr>
        </p:nvSpPr>
        <p:spPr/>
        <p:txBody>
          <a:bodyPr/>
          <a:lstStyle/>
          <a:p>
            <a:r>
              <a:rPr lang="en-US" dirty="0"/>
              <a:t>Ultra-high reliability assessments, questioned</a:t>
            </a:r>
          </a:p>
        </p:txBody>
      </p:sp>
      <p:sp>
        <p:nvSpPr>
          <p:cNvPr id="3" name="Content Placeholder 2">
            <a:extLst>
              <a:ext uri="{FF2B5EF4-FFF2-40B4-BE49-F238E27FC236}">
                <a16:creationId xmlns:a16="http://schemas.microsoft.com/office/drawing/2014/main" id="{95FB9F1A-21FB-9D3A-A11C-A85B1C61C4C2}"/>
              </a:ext>
            </a:extLst>
          </p:cNvPr>
          <p:cNvSpPr>
            <a:spLocks noGrp="1"/>
          </p:cNvSpPr>
          <p:nvPr>
            <p:ph idx="1"/>
          </p:nvPr>
        </p:nvSpPr>
        <p:spPr/>
        <p:txBody>
          <a:bodyPr>
            <a:normAutofit/>
          </a:bodyPr>
          <a:lstStyle/>
          <a:p>
            <a:r>
              <a:rPr lang="en-US" dirty="0"/>
              <a:t>Epistemically dubious!</a:t>
            </a:r>
          </a:p>
          <a:p>
            <a:pPr lvl="1" fontAlgn="base"/>
            <a:r>
              <a:rPr lang="en-US" dirty="0"/>
              <a:t>“There is no way that experts should be able to deduce from tests and models that a yet-unrealized jetliner or reactor will be reliable to the extraordinary levels that they claim.”</a:t>
            </a:r>
          </a:p>
          <a:p>
            <a:pPr lvl="1" fontAlgn="base"/>
            <a:r>
              <a:rPr lang="en-US" dirty="0"/>
              <a:t>Why? We cannot observe the tech in action long enough, or draw on other prior evidence, to extrapolate to the hoped-for conclusion.</a:t>
            </a:r>
          </a:p>
          <a:p>
            <a:pPr lvl="2" fontAlgn="base"/>
            <a:r>
              <a:rPr lang="en-US" dirty="0"/>
              <a:t>1B hours is 114,000(</a:t>
            </a:r>
            <a:r>
              <a:rPr lang="en-US" dirty="0" err="1"/>
              <a:t>ish</a:t>
            </a:r>
            <a:r>
              <a:rPr lang="en-US" dirty="0"/>
              <a:t>) years! Long time to run to test directly</a:t>
            </a:r>
          </a:p>
          <a:p>
            <a:r>
              <a:rPr lang="en-US" dirty="0"/>
              <a:t>Nevertheless: “A stubbornly suicidal traveler would have to take a random airline flight every day for 19,000 years to stand a better-than-even chance of succumbing to a fatal crash.”</a:t>
            </a:r>
          </a:p>
          <a:p>
            <a:endParaRPr lang="en-US" baseline="30000" dirty="0"/>
          </a:p>
          <a:p>
            <a:endParaRPr lang="en-US" baseline="30000" dirty="0"/>
          </a:p>
        </p:txBody>
      </p:sp>
    </p:spTree>
    <p:extLst>
      <p:ext uri="{BB962C8B-B14F-4D97-AF65-F5344CB8AC3E}">
        <p14:creationId xmlns:p14="http://schemas.microsoft.com/office/powerpoint/2010/main" val="32508129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2FB39-29F3-9862-81C5-D5A8043CA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8185-4408-24B1-0CA1-6CB586C98F1C}"/>
              </a:ext>
            </a:extLst>
          </p:cNvPr>
          <p:cNvSpPr>
            <a:spLocks noGrp="1"/>
          </p:cNvSpPr>
          <p:nvPr>
            <p:ph type="title"/>
          </p:nvPr>
        </p:nvSpPr>
        <p:spPr/>
        <p:txBody>
          <a:bodyPr/>
          <a:lstStyle/>
          <a:p>
            <a:r>
              <a:rPr lang="en-US" dirty="0"/>
              <a:t>Why it works for (most) civil aviation</a:t>
            </a:r>
          </a:p>
        </p:txBody>
      </p:sp>
      <p:pic>
        <p:nvPicPr>
          <p:cNvPr id="4" name="Picture 3">
            <a:extLst>
              <a:ext uri="{FF2B5EF4-FFF2-40B4-BE49-F238E27FC236}">
                <a16:creationId xmlns:a16="http://schemas.microsoft.com/office/drawing/2014/main" id="{CAB5BB0D-0071-9783-90A4-82ECCBF18FD3}"/>
              </a:ext>
            </a:extLst>
          </p:cNvPr>
          <p:cNvPicPr>
            <a:picLocks noChangeAspect="1"/>
          </p:cNvPicPr>
          <p:nvPr/>
        </p:nvPicPr>
        <p:blipFill>
          <a:blip r:embed="rId3"/>
          <a:stretch>
            <a:fillRect/>
          </a:stretch>
        </p:blipFill>
        <p:spPr>
          <a:xfrm>
            <a:off x="2624138" y="1268016"/>
            <a:ext cx="3895725" cy="3429000"/>
          </a:xfrm>
          <a:prstGeom prst="rect">
            <a:avLst/>
          </a:prstGeom>
        </p:spPr>
      </p:pic>
    </p:spTree>
    <p:extLst>
      <p:ext uri="{BB962C8B-B14F-4D97-AF65-F5344CB8AC3E}">
        <p14:creationId xmlns:p14="http://schemas.microsoft.com/office/powerpoint/2010/main" val="19709005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9FBFD-AC05-9D06-88F4-44F8F583C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A568B-CFA9-A213-0F9E-DDEDAAE10890}"/>
              </a:ext>
            </a:extLst>
          </p:cNvPr>
          <p:cNvSpPr>
            <a:spLocks noGrp="1"/>
          </p:cNvSpPr>
          <p:nvPr>
            <p:ph type="title"/>
          </p:nvPr>
        </p:nvSpPr>
        <p:spPr/>
        <p:txBody>
          <a:bodyPr/>
          <a:lstStyle/>
          <a:p>
            <a:r>
              <a:rPr lang="en-US" dirty="0"/>
              <a:t>But not the Concorde</a:t>
            </a:r>
          </a:p>
        </p:txBody>
      </p:sp>
      <p:pic>
        <p:nvPicPr>
          <p:cNvPr id="1026" name="Picture 2">
            <a:extLst>
              <a:ext uri="{FF2B5EF4-FFF2-40B4-BE49-F238E27FC236}">
                <a16:creationId xmlns:a16="http://schemas.microsoft.com/office/drawing/2014/main" id="{93E48BD3-226C-1075-DBA8-67AF5448F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852" y="1094933"/>
            <a:ext cx="5778856" cy="383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996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3C529-080B-FB10-A830-0D82EE709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C9BEC-B3D7-05CF-AD9B-8757C53D25A8}"/>
              </a:ext>
            </a:extLst>
          </p:cNvPr>
          <p:cNvSpPr>
            <a:spLocks noGrp="1"/>
          </p:cNvSpPr>
          <p:nvPr>
            <p:ph type="title"/>
          </p:nvPr>
        </p:nvSpPr>
        <p:spPr/>
        <p:txBody>
          <a:bodyPr/>
          <a:lstStyle/>
          <a:p>
            <a:r>
              <a:rPr lang="en-US" dirty="0"/>
              <a:t>But not the Concorde</a:t>
            </a:r>
          </a:p>
        </p:txBody>
      </p:sp>
      <p:pic>
        <p:nvPicPr>
          <p:cNvPr id="5" name="Picture 4">
            <a:extLst>
              <a:ext uri="{FF2B5EF4-FFF2-40B4-BE49-F238E27FC236}">
                <a16:creationId xmlns:a16="http://schemas.microsoft.com/office/drawing/2014/main" id="{69483BA3-DFD2-3C82-C22A-6A626034A79E}"/>
              </a:ext>
            </a:extLst>
          </p:cNvPr>
          <p:cNvPicPr>
            <a:picLocks noChangeAspect="1"/>
          </p:cNvPicPr>
          <p:nvPr/>
        </p:nvPicPr>
        <p:blipFill>
          <a:blip r:embed="rId3"/>
          <a:stretch>
            <a:fillRect/>
          </a:stretch>
        </p:blipFill>
        <p:spPr>
          <a:xfrm>
            <a:off x="2624138" y="1268016"/>
            <a:ext cx="3895725" cy="3429000"/>
          </a:xfrm>
          <a:prstGeom prst="rect">
            <a:avLst/>
          </a:prstGeom>
        </p:spPr>
      </p:pic>
      <p:sp>
        <p:nvSpPr>
          <p:cNvPr id="6" name="TextBox 5">
            <a:extLst>
              <a:ext uri="{FF2B5EF4-FFF2-40B4-BE49-F238E27FC236}">
                <a16:creationId xmlns:a16="http://schemas.microsoft.com/office/drawing/2014/main" id="{512BE290-3351-813B-990B-4D57100B43A3}"/>
              </a:ext>
            </a:extLst>
          </p:cNvPr>
          <p:cNvSpPr txBox="1"/>
          <p:nvPr/>
        </p:nvSpPr>
        <p:spPr>
          <a:xfrm>
            <a:off x="6727806" y="3202728"/>
            <a:ext cx="1787545" cy="1477328"/>
          </a:xfrm>
          <a:prstGeom prst="rect">
            <a:avLst/>
          </a:prstGeom>
          <a:noFill/>
        </p:spPr>
        <p:txBody>
          <a:bodyPr wrap="square" rtlCol="0">
            <a:spAutoFit/>
          </a:bodyPr>
          <a:lstStyle/>
          <a:p>
            <a:r>
              <a:rPr lang="en-US" dirty="0">
                <a:solidFill>
                  <a:schemeClr val="accent4"/>
                </a:solidFill>
              </a:rPr>
              <a:t>Only 14 planes in operation totaling 50,000 flights over 27 years</a:t>
            </a:r>
          </a:p>
        </p:txBody>
      </p:sp>
      <p:sp>
        <p:nvSpPr>
          <p:cNvPr id="7" name="TextBox 6">
            <a:extLst>
              <a:ext uri="{FF2B5EF4-FFF2-40B4-BE49-F238E27FC236}">
                <a16:creationId xmlns:a16="http://schemas.microsoft.com/office/drawing/2014/main" id="{91495825-2741-0D70-ABD5-BF38FF944427}"/>
              </a:ext>
            </a:extLst>
          </p:cNvPr>
          <p:cNvSpPr txBox="1"/>
          <p:nvPr/>
        </p:nvSpPr>
        <p:spPr>
          <a:xfrm>
            <a:off x="293705" y="1658936"/>
            <a:ext cx="2139469" cy="3416320"/>
          </a:xfrm>
          <a:prstGeom prst="rect">
            <a:avLst/>
          </a:prstGeom>
          <a:noFill/>
        </p:spPr>
        <p:txBody>
          <a:bodyPr wrap="square" rtlCol="0">
            <a:spAutoFit/>
          </a:bodyPr>
          <a:lstStyle/>
          <a:p>
            <a:r>
              <a:rPr lang="en-US" dirty="0">
                <a:solidFill>
                  <a:schemeClr val="accent5"/>
                </a:solidFill>
              </a:rPr>
              <a:t>Very different design</a:t>
            </a:r>
          </a:p>
          <a:p>
            <a:pPr marL="257175" indent="-257175">
              <a:buFont typeface="Arial" panose="020B0604020202020204" pitchFamily="34" charset="0"/>
              <a:buChar char="•"/>
            </a:pPr>
            <a:r>
              <a:rPr lang="en-US" dirty="0">
                <a:solidFill>
                  <a:schemeClr val="accent5"/>
                </a:solidFill>
              </a:rPr>
              <a:t>1354 mph cruising speed</a:t>
            </a:r>
          </a:p>
          <a:p>
            <a:pPr marL="257175" indent="-257175">
              <a:buFont typeface="Arial" panose="020B0604020202020204" pitchFamily="34" charset="0"/>
              <a:buChar char="•"/>
            </a:pPr>
            <a:r>
              <a:rPr lang="en-US" dirty="0">
                <a:solidFill>
                  <a:schemeClr val="accent5"/>
                </a:solidFill>
              </a:rPr>
              <a:t>‘Double delta’ wing shape </a:t>
            </a:r>
          </a:p>
          <a:p>
            <a:pPr marL="257175" indent="-257175">
              <a:buFont typeface="Arial" panose="020B0604020202020204" pitchFamily="34" charset="0"/>
              <a:buChar char="•"/>
            </a:pPr>
            <a:r>
              <a:rPr lang="en-US" dirty="0">
                <a:solidFill>
                  <a:schemeClr val="accent5"/>
                </a:solidFill>
              </a:rPr>
              <a:t>Unorthodox landing gear and a nose that moved</a:t>
            </a:r>
          </a:p>
          <a:p>
            <a:pPr marL="257175" indent="-257175">
              <a:buFont typeface="Arial" panose="020B0604020202020204" pitchFamily="34" charset="0"/>
              <a:buChar char="•"/>
            </a:pPr>
            <a:r>
              <a:rPr lang="en-US" dirty="0">
                <a:solidFill>
                  <a:schemeClr val="accent5"/>
                </a:solidFill>
              </a:rPr>
              <a:t>Special heat-resistant alloys</a:t>
            </a:r>
          </a:p>
          <a:p>
            <a:pPr marL="257175" indent="-257175">
              <a:buFontTx/>
              <a:buChar char="-"/>
            </a:pPr>
            <a:endParaRPr lang="en-US" dirty="0">
              <a:solidFill>
                <a:schemeClr val="accent5"/>
              </a:solidFill>
            </a:endParaRPr>
          </a:p>
        </p:txBody>
      </p:sp>
      <p:grpSp>
        <p:nvGrpSpPr>
          <p:cNvPr id="13" name="Group 12">
            <a:extLst>
              <a:ext uri="{FF2B5EF4-FFF2-40B4-BE49-F238E27FC236}">
                <a16:creationId xmlns:a16="http://schemas.microsoft.com/office/drawing/2014/main" id="{F6654552-BE22-BB7C-01ED-03BF358361A9}"/>
              </a:ext>
            </a:extLst>
          </p:cNvPr>
          <p:cNvGrpSpPr/>
          <p:nvPr/>
        </p:nvGrpSpPr>
        <p:grpSpPr>
          <a:xfrm>
            <a:off x="2980272" y="3743871"/>
            <a:ext cx="953146" cy="953146"/>
            <a:chOff x="9252488" y="1627322"/>
            <a:chExt cx="1270861" cy="1270861"/>
          </a:xfrm>
        </p:grpSpPr>
        <p:cxnSp>
          <p:nvCxnSpPr>
            <p:cNvPr id="10" name="Straight Connector 9">
              <a:extLst>
                <a:ext uri="{FF2B5EF4-FFF2-40B4-BE49-F238E27FC236}">
                  <a16:creationId xmlns:a16="http://schemas.microsoft.com/office/drawing/2014/main" id="{30FA3AB0-0DA1-F73C-2EA2-0B1D4126E99E}"/>
                </a:ext>
              </a:extLst>
            </p:cNvPr>
            <p:cNvCxnSpPr/>
            <p:nvPr/>
          </p:nvCxnSpPr>
          <p:spPr>
            <a:xfrm>
              <a:off x="9252488" y="1875295"/>
              <a:ext cx="1270861" cy="7749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473152-F5DA-CE4B-BE8D-98F26046712F}"/>
                </a:ext>
              </a:extLst>
            </p:cNvPr>
            <p:cNvCxnSpPr>
              <a:cxnSpLocks/>
            </p:cNvCxnSpPr>
            <p:nvPr/>
          </p:nvCxnSpPr>
          <p:spPr>
            <a:xfrm rot="6900000">
              <a:off x="9236758" y="1875295"/>
              <a:ext cx="1270861" cy="7749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65CDEC4E-A40F-32E0-B0B5-3F297D90B02E}"/>
              </a:ext>
            </a:extLst>
          </p:cNvPr>
          <p:cNvGrpSpPr/>
          <p:nvPr/>
        </p:nvGrpSpPr>
        <p:grpSpPr>
          <a:xfrm>
            <a:off x="5194116" y="3743870"/>
            <a:ext cx="953146" cy="953146"/>
            <a:chOff x="9252488" y="1627322"/>
            <a:chExt cx="1270861" cy="1270861"/>
          </a:xfrm>
        </p:grpSpPr>
        <p:cxnSp>
          <p:nvCxnSpPr>
            <p:cNvPr id="19" name="Straight Connector 18">
              <a:extLst>
                <a:ext uri="{FF2B5EF4-FFF2-40B4-BE49-F238E27FC236}">
                  <a16:creationId xmlns:a16="http://schemas.microsoft.com/office/drawing/2014/main" id="{585F7161-376A-E9FD-F20D-B937C74CB190}"/>
                </a:ext>
              </a:extLst>
            </p:cNvPr>
            <p:cNvCxnSpPr/>
            <p:nvPr/>
          </p:nvCxnSpPr>
          <p:spPr>
            <a:xfrm>
              <a:off x="9252488" y="1875295"/>
              <a:ext cx="1270861" cy="7749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BDADC5-6DAC-8700-0434-E5F98F6793E2}"/>
                </a:ext>
              </a:extLst>
            </p:cNvPr>
            <p:cNvCxnSpPr>
              <a:cxnSpLocks/>
            </p:cNvCxnSpPr>
            <p:nvPr/>
          </p:nvCxnSpPr>
          <p:spPr>
            <a:xfrm rot="6900000">
              <a:off x="9236758" y="1875295"/>
              <a:ext cx="1270861" cy="7749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220A183F-1A31-35EC-20E7-29F0FCB8BF48}"/>
              </a:ext>
            </a:extLst>
          </p:cNvPr>
          <p:cNvSpPr txBox="1"/>
          <p:nvPr/>
        </p:nvSpPr>
        <p:spPr>
          <a:xfrm>
            <a:off x="6710827" y="343192"/>
            <a:ext cx="2431633" cy="1338828"/>
          </a:xfrm>
          <a:prstGeom prst="rect">
            <a:avLst/>
          </a:prstGeom>
          <a:noFill/>
        </p:spPr>
        <p:txBody>
          <a:bodyPr wrap="square" rtlCol="0">
            <a:spAutoFit/>
          </a:bodyPr>
          <a:lstStyle/>
          <a:p>
            <a:r>
              <a:rPr lang="en-US" sz="2700" dirty="0">
                <a:solidFill>
                  <a:srgbClr val="FF0000"/>
                </a:solidFill>
              </a:rPr>
              <a:t>1 catastrophic failure, July 25, 2000</a:t>
            </a:r>
          </a:p>
        </p:txBody>
      </p:sp>
    </p:spTree>
    <p:extLst>
      <p:ext uri="{BB962C8B-B14F-4D97-AF65-F5344CB8AC3E}">
        <p14:creationId xmlns:p14="http://schemas.microsoft.com/office/powerpoint/2010/main" val="3828339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619BF-435D-28BE-1D0C-2EA841ACF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5F92C-7AD5-B983-E1CB-46D5466DD0BC}"/>
              </a:ext>
            </a:extLst>
          </p:cNvPr>
          <p:cNvSpPr>
            <a:spLocks noGrp="1"/>
          </p:cNvSpPr>
          <p:nvPr>
            <p:ph type="title"/>
          </p:nvPr>
        </p:nvSpPr>
        <p:spPr/>
        <p:txBody>
          <a:bodyPr/>
          <a:lstStyle/>
          <a:p>
            <a:pPr marL="0" lvl="0" indent="0">
              <a:buNone/>
            </a:pPr>
            <a:r>
              <a:t>NIST CSF 2.0: What You </a:t>
            </a:r>
            <a:r>
              <a:rPr i="1"/>
              <a:t>Should</a:t>
            </a:r>
            <a:r>
              <a:t> Do</a:t>
            </a:r>
          </a:p>
        </p:txBody>
      </p:sp>
      <p:pic>
        <p:nvPicPr>
          <p:cNvPr id="6" name="Picture 5">
            <a:extLst>
              <a:ext uri="{FF2B5EF4-FFF2-40B4-BE49-F238E27FC236}">
                <a16:creationId xmlns:a16="http://schemas.microsoft.com/office/drawing/2014/main" id="{DCD761C4-3CD0-9F6B-9908-F3C365319B07}"/>
              </a:ext>
            </a:extLst>
          </p:cNvPr>
          <p:cNvPicPr>
            <a:picLocks noChangeAspect="1"/>
          </p:cNvPicPr>
          <p:nvPr/>
        </p:nvPicPr>
        <p:blipFill>
          <a:blip r:embed="rId3"/>
          <a:stretch>
            <a:fillRect/>
          </a:stretch>
        </p:blipFill>
        <p:spPr>
          <a:xfrm>
            <a:off x="628650" y="1268016"/>
            <a:ext cx="3490075" cy="3473842"/>
          </a:xfrm>
          <a:prstGeom prst="rect">
            <a:avLst/>
          </a:prstGeom>
        </p:spPr>
      </p:pic>
      <p:pic>
        <p:nvPicPr>
          <p:cNvPr id="7" name="Picture 6">
            <a:extLst>
              <a:ext uri="{FF2B5EF4-FFF2-40B4-BE49-F238E27FC236}">
                <a16:creationId xmlns:a16="http://schemas.microsoft.com/office/drawing/2014/main" id="{CAC2CA16-47F4-AD9A-5AF2-ACA6D4663B88}"/>
              </a:ext>
            </a:extLst>
          </p:cNvPr>
          <p:cNvPicPr>
            <a:picLocks noChangeAspect="1"/>
          </p:cNvPicPr>
          <p:nvPr/>
        </p:nvPicPr>
        <p:blipFill>
          <a:blip r:embed="rId4"/>
          <a:stretch>
            <a:fillRect/>
          </a:stretch>
        </p:blipFill>
        <p:spPr>
          <a:xfrm>
            <a:off x="3908955" y="1869261"/>
            <a:ext cx="4953847" cy="1795201"/>
          </a:xfrm>
          <a:prstGeom prst="rect">
            <a:avLst/>
          </a:prstGeom>
          <a:effectLst>
            <a:outerShdw blurRad="50800" dist="38100" dir="13500000" algn="br" rotWithShape="0">
              <a:prstClr val="black">
                <a:alpha val="40000"/>
              </a:prstClr>
            </a:outerShdw>
          </a:effectLst>
        </p:spPr>
      </p:pic>
      <p:sp>
        <p:nvSpPr>
          <p:cNvPr id="8" name="Rectangle 7">
            <a:extLst>
              <a:ext uri="{FF2B5EF4-FFF2-40B4-BE49-F238E27FC236}">
                <a16:creationId xmlns:a16="http://schemas.microsoft.com/office/drawing/2014/main" id="{71A29995-735E-A578-7C07-334745C1D02A}"/>
              </a:ext>
            </a:extLst>
          </p:cNvPr>
          <p:cNvSpPr/>
          <p:nvPr/>
        </p:nvSpPr>
        <p:spPr>
          <a:xfrm>
            <a:off x="4822853" y="2201034"/>
            <a:ext cx="2921225" cy="250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EB6A8-6C93-7D48-4062-95C5D81A5EEF}"/>
              </a:ext>
            </a:extLst>
          </p:cNvPr>
          <p:cNvSpPr/>
          <p:nvPr/>
        </p:nvSpPr>
        <p:spPr>
          <a:xfrm>
            <a:off x="4822853" y="3259742"/>
            <a:ext cx="2921225" cy="250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748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4D5D-D25A-2EB1-E181-2206E4109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7984DA-D9BC-FA68-D9B3-2A7CC9642B5F}"/>
              </a:ext>
            </a:extLst>
          </p:cNvPr>
          <p:cNvSpPr>
            <a:spLocks noGrp="1"/>
          </p:cNvSpPr>
          <p:nvPr>
            <p:ph type="title"/>
          </p:nvPr>
        </p:nvSpPr>
        <p:spPr/>
        <p:txBody>
          <a:bodyPr/>
          <a:lstStyle/>
          <a:p>
            <a:r>
              <a:rPr lang="en-US" dirty="0"/>
              <a:t>And not Nuclear</a:t>
            </a:r>
          </a:p>
        </p:txBody>
      </p:sp>
      <p:pic>
        <p:nvPicPr>
          <p:cNvPr id="5" name="Picture 4">
            <a:extLst>
              <a:ext uri="{FF2B5EF4-FFF2-40B4-BE49-F238E27FC236}">
                <a16:creationId xmlns:a16="http://schemas.microsoft.com/office/drawing/2014/main" id="{4EF47A02-83D0-4FC0-9946-E2D4F41DFDE3}"/>
              </a:ext>
            </a:extLst>
          </p:cNvPr>
          <p:cNvPicPr>
            <a:picLocks noChangeAspect="1"/>
          </p:cNvPicPr>
          <p:nvPr/>
        </p:nvPicPr>
        <p:blipFill>
          <a:blip r:embed="rId2"/>
          <a:stretch>
            <a:fillRect/>
          </a:stretch>
        </p:blipFill>
        <p:spPr>
          <a:xfrm>
            <a:off x="2624138" y="1268016"/>
            <a:ext cx="3895725" cy="3429000"/>
          </a:xfrm>
          <a:prstGeom prst="rect">
            <a:avLst/>
          </a:prstGeom>
        </p:spPr>
      </p:pic>
      <p:sp>
        <p:nvSpPr>
          <p:cNvPr id="6" name="TextBox 5">
            <a:extLst>
              <a:ext uri="{FF2B5EF4-FFF2-40B4-BE49-F238E27FC236}">
                <a16:creationId xmlns:a16="http://schemas.microsoft.com/office/drawing/2014/main" id="{F7204CF7-CC9E-3241-D370-51293AF773F6}"/>
              </a:ext>
            </a:extLst>
          </p:cNvPr>
          <p:cNvSpPr txBox="1"/>
          <p:nvPr/>
        </p:nvSpPr>
        <p:spPr>
          <a:xfrm>
            <a:off x="6727806" y="3519771"/>
            <a:ext cx="1787545" cy="1200329"/>
          </a:xfrm>
          <a:prstGeom prst="rect">
            <a:avLst/>
          </a:prstGeom>
          <a:noFill/>
        </p:spPr>
        <p:txBody>
          <a:bodyPr wrap="square" rtlCol="0">
            <a:spAutoFit/>
          </a:bodyPr>
          <a:lstStyle/>
          <a:p>
            <a:r>
              <a:rPr lang="en-US" dirty="0">
                <a:solidFill>
                  <a:schemeClr val="accent4"/>
                </a:solidFill>
              </a:rPr>
              <a:t>Not enough reactors, not enough service time for each</a:t>
            </a:r>
          </a:p>
        </p:txBody>
      </p:sp>
      <p:sp>
        <p:nvSpPr>
          <p:cNvPr id="7" name="TextBox 6">
            <a:extLst>
              <a:ext uri="{FF2B5EF4-FFF2-40B4-BE49-F238E27FC236}">
                <a16:creationId xmlns:a16="http://schemas.microsoft.com/office/drawing/2014/main" id="{3FA9C078-AAE5-DC22-E007-D318566C617C}"/>
              </a:ext>
            </a:extLst>
          </p:cNvPr>
          <p:cNvSpPr txBox="1"/>
          <p:nvPr/>
        </p:nvSpPr>
        <p:spPr>
          <a:xfrm>
            <a:off x="628650" y="3796770"/>
            <a:ext cx="1787545" cy="923330"/>
          </a:xfrm>
          <a:prstGeom prst="rect">
            <a:avLst/>
          </a:prstGeom>
          <a:noFill/>
        </p:spPr>
        <p:txBody>
          <a:bodyPr wrap="square" rtlCol="0">
            <a:spAutoFit/>
          </a:bodyPr>
          <a:lstStyle/>
          <a:p>
            <a:r>
              <a:rPr lang="en-US" dirty="0">
                <a:solidFill>
                  <a:schemeClr val="accent5"/>
                </a:solidFill>
              </a:rPr>
              <a:t>Reactor designs broadly dissimilar</a:t>
            </a:r>
          </a:p>
        </p:txBody>
      </p:sp>
      <p:sp>
        <p:nvSpPr>
          <p:cNvPr id="8" name="TextBox 7">
            <a:extLst>
              <a:ext uri="{FF2B5EF4-FFF2-40B4-BE49-F238E27FC236}">
                <a16:creationId xmlns:a16="http://schemas.microsoft.com/office/drawing/2014/main" id="{6C270708-9F21-6FB9-D0BD-9DEDFB84FD4A}"/>
              </a:ext>
            </a:extLst>
          </p:cNvPr>
          <p:cNvSpPr txBox="1"/>
          <p:nvPr/>
        </p:nvSpPr>
        <p:spPr>
          <a:xfrm>
            <a:off x="628650" y="1844628"/>
            <a:ext cx="1787545" cy="1477328"/>
          </a:xfrm>
          <a:prstGeom prst="rect">
            <a:avLst/>
          </a:prstGeom>
          <a:noFill/>
        </p:spPr>
        <p:txBody>
          <a:bodyPr wrap="square" rtlCol="0">
            <a:spAutoFit/>
          </a:bodyPr>
          <a:lstStyle/>
          <a:p>
            <a:r>
              <a:rPr lang="en-US" dirty="0">
                <a:solidFill>
                  <a:schemeClr val="accent2"/>
                </a:solidFill>
              </a:rPr>
              <a:t>Lessons are learned and improvements made, but do not generalize</a:t>
            </a:r>
          </a:p>
        </p:txBody>
      </p:sp>
      <p:grpSp>
        <p:nvGrpSpPr>
          <p:cNvPr id="13" name="Group 12">
            <a:extLst>
              <a:ext uri="{FF2B5EF4-FFF2-40B4-BE49-F238E27FC236}">
                <a16:creationId xmlns:a16="http://schemas.microsoft.com/office/drawing/2014/main" id="{4A0835FD-82BC-A0C1-9CF7-228CAD494153}"/>
              </a:ext>
            </a:extLst>
          </p:cNvPr>
          <p:cNvGrpSpPr/>
          <p:nvPr/>
        </p:nvGrpSpPr>
        <p:grpSpPr>
          <a:xfrm>
            <a:off x="2980272" y="3743871"/>
            <a:ext cx="953146" cy="953146"/>
            <a:chOff x="9252488" y="1627322"/>
            <a:chExt cx="1270861" cy="1270861"/>
          </a:xfrm>
        </p:grpSpPr>
        <p:cxnSp>
          <p:nvCxnSpPr>
            <p:cNvPr id="10" name="Straight Connector 9">
              <a:extLst>
                <a:ext uri="{FF2B5EF4-FFF2-40B4-BE49-F238E27FC236}">
                  <a16:creationId xmlns:a16="http://schemas.microsoft.com/office/drawing/2014/main" id="{EA4C1B34-20A9-D892-3B5D-151B830CCA5B}"/>
                </a:ext>
              </a:extLst>
            </p:cNvPr>
            <p:cNvCxnSpPr/>
            <p:nvPr/>
          </p:nvCxnSpPr>
          <p:spPr>
            <a:xfrm>
              <a:off x="9252488" y="1875295"/>
              <a:ext cx="1270861" cy="7749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C725A6B-F8B3-FDED-651D-3311E76045FF}"/>
                </a:ext>
              </a:extLst>
            </p:cNvPr>
            <p:cNvCxnSpPr>
              <a:cxnSpLocks/>
            </p:cNvCxnSpPr>
            <p:nvPr/>
          </p:nvCxnSpPr>
          <p:spPr>
            <a:xfrm rot="6900000">
              <a:off x="9236758" y="1875295"/>
              <a:ext cx="1270861" cy="774915"/>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ED7467C-16BC-EE42-3AD0-E61A0CEBEDDC}"/>
              </a:ext>
            </a:extLst>
          </p:cNvPr>
          <p:cNvGrpSpPr/>
          <p:nvPr/>
        </p:nvGrpSpPr>
        <p:grpSpPr>
          <a:xfrm>
            <a:off x="2980272" y="2479618"/>
            <a:ext cx="953146" cy="953146"/>
            <a:chOff x="9252488" y="1627322"/>
            <a:chExt cx="1270861" cy="1270861"/>
          </a:xfrm>
        </p:grpSpPr>
        <p:cxnSp>
          <p:nvCxnSpPr>
            <p:cNvPr id="15" name="Straight Connector 14">
              <a:extLst>
                <a:ext uri="{FF2B5EF4-FFF2-40B4-BE49-F238E27FC236}">
                  <a16:creationId xmlns:a16="http://schemas.microsoft.com/office/drawing/2014/main" id="{C2F5235D-D26A-6630-D038-6ED345EF0950}"/>
                </a:ext>
              </a:extLst>
            </p:cNvPr>
            <p:cNvCxnSpPr/>
            <p:nvPr/>
          </p:nvCxnSpPr>
          <p:spPr>
            <a:xfrm>
              <a:off x="9252488" y="1875295"/>
              <a:ext cx="1270861" cy="77491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607F97-6EA3-254F-E994-A3C90FFDA8AF}"/>
                </a:ext>
              </a:extLst>
            </p:cNvPr>
            <p:cNvCxnSpPr>
              <a:cxnSpLocks/>
            </p:cNvCxnSpPr>
            <p:nvPr/>
          </p:nvCxnSpPr>
          <p:spPr>
            <a:xfrm rot="6900000">
              <a:off x="9236758" y="1875295"/>
              <a:ext cx="1270861" cy="77491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BA35172-CF6D-14DE-FF28-4E2603E682CE}"/>
              </a:ext>
            </a:extLst>
          </p:cNvPr>
          <p:cNvGrpSpPr/>
          <p:nvPr/>
        </p:nvGrpSpPr>
        <p:grpSpPr>
          <a:xfrm>
            <a:off x="5194116" y="3743870"/>
            <a:ext cx="953146" cy="953146"/>
            <a:chOff x="9252488" y="1627322"/>
            <a:chExt cx="1270861" cy="1270861"/>
          </a:xfrm>
        </p:grpSpPr>
        <p:cxnSp>
          <p:nvCxnSpPr>
            <p:cNvPr id="19" name="Straight Connector 18">
              <a:extLst>
                <a:ext uri="{FF2B5EF4-FFF2-40B4-BE49-F238E27FC236}">
                  <a16:creationId xmlns:a16="http://schemas.microsoft.com/office/drawing/2014/main" id="{A168E8DA-900D-C762-B6A2-FE32674532B9}"/>
                </a:ext>
              </a:extLst>
            </p:cNvPr>
            <p:cNvCxnSpPr/>
            <p:nvPr/>
          </p:nvCxnSpPr>
          <p:spPr>
            <a:xfrm>
              <a:off x="9252488" y="1875295"/>
              <a:ext cx="1270861" cy="7749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C47B39-8ECA-247D-F4D3-049F55164AB9}"/>
                </a:ext>
              </a:extLst>
            </p:cNvPr>
            <p:cNvCxnSpPr>
              <a:cxnSpLocks/>
            </p:cNvCxnSpPr>
            <p:nvPr/>
          </p:nvCxnSpPr>
          <p:spPr>
            <a:xfrm rot="6900000">
              <a:off x="9236758" y="1875295"/>
              <a:ext cx="1270861" cy="7749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2750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Layered Implication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342900" lvl="0" indent="-342900">
                  <a:buAutoNum type="arabicPeriod"/>
                </a:pPr>
                <a:r>
                  <a:rPr b="1" dirty="0"/>
                  <a:t>Civil engineering</a:t>
                </a:r>
                <a:r>
                  <a:rPr dirty="0"/>
                  <a:t>: Risk quantification works — stable physics, abundant data, no adversary</a:t>
                </a:r>
              </a:p>
              <a:p>
                <a:pPr marL="342900" lvl="0" indent="-342900">
                  <a:buAutoNum type="arabicPeriod"/>
                </a:pPr>
                <a:r>
                  <a:rPr b="1" dirty="0"/>
                  <a:t>Aviation</a:t>
                </a:r>
                <a:r>
                  <a:rPr dirty="0"/>
                  <a:t>: Even with stable physics, safety depends on </a:t>
                </a:r>
                <a:r>
                  <a:rPr b="1" dirty="0"/>
                  <a:t>institutional culture</a:t>
                </a:r>
                <a:r>
                  <a:rPr dirty="0"/>
                  <a:t>, not just models</a:t>
                </a:r>
                <a:r>
                  <a:rPr lang="en-US" dirty="0"/>
                  <a:t> (thus: doesn’t apply to </a:t>
                </a:r>
                <a:r>
                  <a:rPr lang="en-US" b="1" dirty="0"/>
                  <a:t>nuclear reactors</a:t>
                </a:r>
                <a:r>
                  <a:rPr lang="en-US" dirty="0"/>
                  <a:t>)</a:t>
                </a:r>
                <a:endParaRPr dirty="0"/>
              </a:p>
              <a:p>
                <a:pPr marL="342900" lvl="0" indent="-342900">
                  <a:buAutoNum type="arabicPeriod"/>
                </a:pPr>
                <a:r>
                  <a:rPr b="1" dirty="0"/>
                  <a:t>Cybersecurity</a:t>
                </a:r>
                <a:r>
                  <a:rPr dirty="0"/>
                  <a:t>: All of aviation’s modeling problems </a:t>
                </a:r>
                <a:r>
                  <a:rPr b="1" dirty="0"/>
                  <a:t>plus</a:t>
                </a:r>
                <a:r>
                  <a:rPr dirty="0"/>
                  <a:t> an adaptive adversary</a:t>
                </a:r>
              </a:p>
              <a:p>
                <a:pPr marL="0" lvl="0" indent="0">
                  <a:buNone/>
                </a:pPr>
                <a:br>
                  <a:rPr lang="en-US" dirty="0">
                    <a:latin typeface="Cambria Math" panose="02040503050406030204" pitchFamily="18" charset="0"/>
                  </a:rPr>
                </a:br>
                <a14:m>
                  <m:oMath xmlns:m="http://schemas.openxmlformats.org/officeDocument/2006/math">
                    <m:r>
                      <a:rPr>
                        <a:latin typeface="Cambria Math" panose="02040503050406030204" pitchFamily="18" charset="0"/>
                      </a:rPr>
                      <m:t>⇒</m:t>
                    </m:r>
                  </m:oMath>
                </a14:m>
                <a:r>
                  <a:rPr dirty="0"/>
                  <a:t> We can’t rely on risk models alone. We also need institutional infrastructure for learning</a:t>
                </a:r>
                <a:r>
                  <a:rPr lang="en-US" dirty="0"/>
                  <a:t> (more later)</a:t>
                </a:r>
                <a:r>
                  <a:rPr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65" t="-2724" r="-643"/>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Part 3: </a:t>
            </a:r>
            <a:r>
              <a:rPr lang="en-US" dirty="0"/>
              <a:t>Trying to Quantify Risk</a:t>
            </a:r>
            <a:endParaRPr dirty="0"/>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10CF93-BE39-8549-FAB3-BC72077435E2}"/>
              </a:ext>
            </a:extLst>
          </p:cNvPr>
          <p:cNvPicPr>
            <a:picLocks noChangeAspect="1"/>
          </p:cNvPicPr>
          <p:nvPr/>
        </p:nvPicPr>
        <p:blipFill>
          <a:blip r:embed="rId3"/>
          <a:stretch>
            <a:fillRect/>
          </a:stretch>
        </p:blipFill>
        <p:spPr>
          <a:xfrm>
            <a:off x="3762097" y="1"/>
            <a:ext cx="5203483" cy="5143500"/>
          </a:xfrm>
          <a:prstGeom prst="rect">
            <a:avLst/>
          </a:prstGeom>
        </p:spPr>
      </p:pic>
      <p:pic>
        <p:nvPicPr>
          <p:cNvPr id="2050" name="Picture 2">
            <a:extLst>
              <a:ext uri="{FF2B5EF4-FFF2-40B4-BE49-F238E27FC236}">
                <a16:creationId xmlns:a16="http://schemas.microsoft.com/office/drawing/2014/main" id="{913EC7FC-4CC5-25E7-8FED-BDC6AA7F2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56" y="0"/>
            <a:ext cx="34671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yberCanon Logo with trademark">
            <a:extLst>
              <a:ext uri="{FF2B5EF4-FFF2-40B4-BE49-F238E27FC236}">
                <a16:creationId xmlns:a16="http://schemas.microsoft.com/office/drawing/2014/main" id="{D78E2E3A-9BE3-5D1D-3899-142E51D37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70" y="4296387"/>
            <a:ext cx="1550020" cy="517480"/>
          </a:xfrm>
          <a:prstGeom prst="rect">
            <a:avLst/>
          </a:prstGeom>
          <a:solidFill>
            <a:schemeClr val="tx1"/>
          </a:solidFill>
        </p:spPr>
      </p:pic>
      <p:sp>
        <p:nvSpPr>
          <p:cNvPr id="5" name="TextBox 4">
            <a:extLst>
              <a:ext uri="{FF2B5EF4-FFF2-40B4-BE49-F238E27FC236}">
                <a16:creationId xmlns:a16="http://schemas.microsoft.com/office/drawing/2014/main" id="{F6422997-D680-19D8-E736-F1F58F325C71}"/>
              </a:ext>
            </a:extLst>
          </p:cNvPr>
          <p:cNvSpPr txBox="1"/>
          <p:nvPr/>
        </p:nvSpPr>
        <p:spPr>
          <a:xfrm>
            <a:off x="0" y="4813867"/>
            <a:ext cx="1874424" cy="369332"/>
          </a:xfrm>
          <a:prstGeom prst="rect">
            <a:avLst/>
          </a:prstGeom>
          <a:noFill/>
        </p:spPr>
        <p:txBody>
          <a:bodyPr wrap="none" rtlCol="0">
            <a:spAutoFit/>
          </a:bodyPr>
          <a:lstStyle/>
          <a:p>
            <a:r>
              <a:rPr lang="en-US" dirty="0"/>
              <a:t>Hall of Fame 2017</a:t>
            </a:r>
          </a:p>
        </p:txBody>
      </p:sp>
    </p:spTree>
    <p:extLst>
      <p:ext uri="{BB962C8B-B14F-4D97-AF65-F5344CB8AC3E}">
        <p14:creationId xmlns:p14="http://schemas.microsoft.com/office/powerpoint/2010/main" val="2230566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b="1" dirty="0">
                <a:solidFill>
                  <a:schemeClr val="accent6">
                    <a:lumMod val="60000"/>
                    <a:lumOff val="40000"/>
                  </a:schemeClr>
                </a:solidFill>
              </a:rPr>
              <a:t>FAIR</a:t>
            </a:r>
            <a:r>
              <a:rPr dirty="0"/>
              <a:t>: The Prominent Quantitative Framework</a:t>
            </a:r>
          </a:p>
        </p:txBody>
      </p:sp>
      <p:sp>
        <p:nvSpPr>
          <p:cNvPr id="10" name="TextBox 9">
            <a:extLst>
              <a:ext uri="{FF2B5EF4-FFF2-40B4-BE49-F238E27FC236}">
                <a16:creationId xmlns:a16="http://schemas.microsoft.com/office/drawing/2014/main" id="{02A000B0-70CB-1C67-18BE-41E2C69A619E}"/>
              </a:ext>
            </a:extLst>
          </p:cNvPr>
          <p:cNvSpPr txBox="1"/>
          <p:nvPr/>
        </p:nvSpPr>
        <p:spPr>
          <a:xfrm>
            <a:off x="381084" y="1281767"/>
            <a:ext cx="1575166" cy="1708160"/>
          </a:xfrm>
          <a:prstGeom prst="rect">
            <a:avLst/>
          </a:prstGeom>
          <a:noFill/>
        </p:spPr>
        <p:txBody>
          <a:bodyPr wrap="square">
            <a:spAutoFit/>
          </a:bodyPr>
          <a:lstStyle/>
          <a:p>
            <a:pPr algn="r"/>
            <a:r>
              <a:rPr lang="en-US" sz="2100" b="1" dirty="0">
                <a:solidFill>
                  <a:schemeClr val="accent6">
                    <a:lumMod val="60000"/>
                    <a:lumOff val="40000"/>
                  </a:schemeClr>
                </a:solidFill>
              </a:rPr>
              <a:t>F</a:t>
            </a:r>
            <a:r>
              <a:rPr lang="en-US" sz="2100" b="1" dirty="0"/>
              <a:t>actor </a:t>
            </a:r>
            <a:r>
              <a:rPr lang="en-US" sz="2100" b="1" dirty="0">
                <a:solidFill>
                  <a:schemeClr val="accent6">
                    <a:lumMod val="60000"/>
                    <a:lumOff val="40000"/>
                  </a:schemeClr>
                </a:solidFill>
              </a:rPr>
              <a:t>A</a:t>
            </a:r>
            <a:r>
              <a:rPr lang="en-US" sz="2100" b="1" dirty="0"/>
              <a:t>nalysis </a:t>
            </a:r>
            <a:br>
              <a:rPr lang="en-US" sz="2100" b="1" dirty="0"/>
            </a:br>
            <a:r>
              <a:rPr lang="en-US" sz="1200" b="1" dirty="0"/>
              <a:t>of</a:t>
            </a:r>
            <a:r>
              <a:rPr lang="en-US" sz="2100" b="1" dirty="0"/>
              <a:t> </a:t>
            </a:r>
            <a:r>
              <a:rPr lang="en-US" sz="2100" b="1" dirty="0">
                <a:solidFill>
                  <a:schemeClr val="accent6">
                    <a:lumMod val="60000"/>
                    <a:lumOff val="40000"/>
                  </a:schemeClr>
                </a:solidFill>
              </a:rPr>
              <a:t>I</a:t>
            </a:r>
            <a:r>
              <a:rPr lang="en-US" sz="2100" b="1" dirty="0"/>
              <a:t>nformation </a:t>
            </a:r>
            <a:r>
              <a:rPr lang="en-US" sz="2100" b="1" dirty="0">
                <a:solidFill>
                  <a:schemeClr val="accent6">
                    <a:lumMod val="60000"/>
                    <a:lumOff val="40000"/>
                  </a:schemeClr>
                </a:solidFill>
              </a:rPr>
              <a:t>R</a:t>
            </a:r>
            <a:r>
              <a:rPr lang="en-US" sz="2100" b="1" dirty="0"/>
              <a:t>isk</a:t>
            </a:r>
            <a:endParaRPr lang="en-US" sz="2100" dirty="0"/>
          </a:p>
        </p:txBody>
      </p:sp>
      <p:pic>
        <p:nvPicPr>
          <p:cNvPr id="12" name="Picture 11">
            <a:extLst>
              <a:ext uri="{FF2B5EF4-FFF2-40B4-BE49-F238E27FC236}">
                <a16:creationId xmlns:a16="http://schemas.microsoft.com/office/drawing/2014/main" id="{60B7CBF5-D6A0-B708-752D-9D87B2AF1736}"/>
              </a:ext>
            </a:extLst>
          </p:cNvPr>
          <p:cNvPicPr>
            <a:picLocks noChangeAspect="1"/>
          </p:cNvPicPr>
          <p:nvPr/>
        </p:nvPicPr>
        <p:blipFill>
          <a:blip r:embed="rId3"/>
          <a:stretch>
            <a:fillRect/>
          </a:stretch>
        </p:blipFill>
        <p:spPr>
          <a:xfrm>
            <a:off x="2029078" y="1268016"/>
            <a:ext cx="6556572" cy="3579222"/>
          </a:xfrm>
          <a:prstGeom prst="rect">
            <a:avLst/>
          </a:prstGeom>
        </p:spPr>
      </p:pic>
      <p:sp>
        <p:nvSpPr>
          <p:cNvPr id="14" name="TextBox 13">
            <a:extLst>
              <a:ext uri="{FF2B5EF4-FFF2-40B4-BE49-F238E27FC236}">
                <a16:creationId xmlns:a16="http://schemas.microsoft.com/office/drawing/2014/main" id="{D6C7C74A-207A-C330-00F6-34E90551F532}"/>
              </a:ext>
            </a:extLst>
          </p:cNvPr>
          <p:cNvSpPr txBox="1"/>
          <p:nvPr/>
        </p:nvSpPr>
        <p:spPr>
          <a:xfrm>
            <a:off x="725754" y="3426959"/>
            <a:ext cx="3544312" cy="646331"/>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txBody>
          <a:bodyPr wrap="square">
            <a:spAutoFit/>
          </a:bodyPr>
          <a:lstStyle/>
          <a:p>
            <a:r>
              <a:rPr lang="en-US" dirty="0">
                <a:solidFill>
                  <a:schemeClr val="bg1"/>
                </a:solidFill>
              </a:rPr>
              <a:t>Uses </a:t>
            </a:r>
            <a:r>
              <a:rPr lang="en-US" b="1" dirty="0">
                <a:solidFill>
                  <a:schemeClr val="bg1"/>
                </a:solidFill>
              </a:rPr>
              <a:t>Monte Carlo simulation</a:t>
            </a:r>
            <a:r>
              <a:rPr lang="en-US" dirty="0">
                <a:solidFill>
                  <a:schemeClr val="bg1"/>
                </a:solidFill>
              </a:rPr>
              <a:t> to produce loss distributions in dollars</a:t>
            </a:r>
          </a:p>
        </p:txBody>
      </p:sp>
      <p:sp>
        <p:nvSpPr>
          <p:cNvPr id="16" name="TextBox 15">
            <a:extLst>
              <a:ext uri="{FF2B5EF4-FFF2-40B4-BE49-F238E27FC236}">
                <a16:creationId xmlns:a16="http://schemas.microsoft.com/office/drawing/2014/main" id="{8B792103-47BC-3DE2-0F5C-413E306E1F69}"/>
              </a:ext>
            </a:extLst>
          </p:cNvPr>
          <p:cNvSpPr txBox="1"/>
          <p:nvPr/>
        </p:nvSpPr>
        <p:spPr>
          <a:xfrm>
            <a:off x="3784914" y="4774168"/>
            <a:ext cx="3044899" cy="369332"/>
          </a:xfrm>
          <a:prstGeom prst="rect">
            <a:avLst/>
          </a:prstGeom>
          <a:noFill/>
        </p:spPr>
        <p:txBody>
          <a:bodyPr wrap="square">
            <a:spAutoFit/>
          </a:bodyPr>
          <a:lstStyle/>
          <a:p>
            <a:r>
              <a:rPr lang="en-US" dirty="0"/>
              <a:t>https://</a:t>
            </a:r>
            <a:r>
              <a:rPr lang="en-US" dirty="0" err="1"/>
              <a:t>www.fairinstitute.org</a:t>
            </a:r>
            <a:r>
              <a:rPr lang="en-US" dirty="0"/>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FAIR: What’s Sound, What’s Missing</a:t>
            </a:r>
          </a:p>
        </p:txBody>
      </p:sp>
      <p:sp>
        <p:nvSpPr>
          <p:cNvPr id="3" name="Content Placeholder 2"/>
          <p:cNvSpPr>
            <a:spLocks noGrp="1"/>
          </p:cNvSpPr>
          <p:nvPr>
            <p:ph idx="1"/>
          </p:nvPr>
        </p:nvSpPr>
        <p:spPr/>
        <p:txBody>
          <a:bodyPr>
            <a:normAutofit fontScale="92500" lnSpcReduction="10000"/>
          </a:bodyPr>
          <a:lstStyle/>
          <a:p>
            <a:pPr marL="0" lvl="0" indent="0">
              <a:buNone/>
            </a:pPr>
            <a:r>
              <a:rPr dirty="0"/>
              <a:t>FAIR’s </a:t>
            </a:r>
            <a:r>
              <a:rPr b="1" dirty="0"/>
              <a:t>structure is sound</a:t>
            </a:r>
            <a:r>
              <a:rPr dirty="0"/>
              <a:t>:</a:t>
            </a:r>
          </a:p>
          <a:p>
            <a:pPr lvl="0"/>
            <a:r>
              <a:rPr dirty="0"/>
              <a:t>Decompose risk into measurable sub-factors</a:t>
            </a:r>
          </a:p>
          <a:p>
            <a:pPr lvl="0"/>
            <a:r>
              <a:rPr dirty="0"/>
              <a:t>Express inputs as ranges (not point estimates)</a:t>
            </a:r>
          </a:p>
          <a:p>
            <a:pPr lvl="0"/>
            <a:r>
              <a:rPr dirty="0"/>
              <a:t>Aggregate via Monte Carlo to get loss distributions in dollars</a:t>
            </a:r>
          </a:p>
          <a:p>
            <a:pPr marL="0" lvl="0" indent="0">
              <a:buNone/>
            </a:pPr>
            <a:endParaRPr lang="en-US" b="1" dirty="0"/>
          </a:p>
          <a:p>
            <a:pPr marL="0" lvl="0" indent="0">
              <a:buNone/>
            </a:pPr>
            <a:r>
              <a:rPr b="1" dirty="0"/>
              <a:t>The real critique is about inputs, not structure:</a:t>
            </a:r>
          </a:p>
          <a:p>
            <a:pPr lvl="0"/>
            <a:r>
              <a:rPr dirty="0"/>
              <a:t>Hubbard: practitioners often feed FAIR uncalibrated gut estimates</a:t>
            </a:r>
          </a:p>
          <a:p>
            <a:pPr lvl="0"/>
            <a:r>
              <a:rPr dirty="0"/>
              <a:t>Venables: the hard problem is </a:t>
            </a:r>
            <a:r>
              <a:rPr b="1" dirty="0"/>
              <a:t>communication and calibration</a:t>
            </a:r>
            <a:r>
              <a:rPr dirty="0"/>
              <a:t>, not quantification itself — FAIR works when done well</a:t>
            </a:r>
          </a:p>
          <a:p>
            <a:pPr marL="0" lvl="0" indent="0">
              <a:buNone/>
            </a:pPr>
            <a:r>
              <a:rPr b="1" dirty="0"/>
              <a:t>What FAIR needs: a discipline for producing calibrated inputs.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dissolv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9BCFB-D6DE-A984-C957-00DBEE050EA7}"/>
              </a:ext>
            </a:extLst>
          </p:cNvPr>
          <p:cNvPicPr>
            <a:picLocks noChangeAspect="1"/>
          </p:cNvPicPr>
          <p:nvPr/>
        </p:nvPicPr>
        <p:blipFill>
          <a:blip r:embed="rId2"/>
          <a:stretch>
            <a:fillRect/>
          </a:stretch>
        </p:blipFill>
        <p:spPr>
          <a:xfrm>
            <a:off x="269492" y="368134"/>
            <a:ext cx="4730082" cy="4027219"/>
          </a:xfrm>
          <a:prstGeom prst="rect">
            <a:avLst/>
          </a:prstGeom>
        </p:spPr>
      </p:pic>
      <p:pic>
        <p:nvPicPr>
          <p:cNvPr id="5" name="Picture 4">
            <a:extLst>
              <a:ext uri="{FF2B5EF4-FFF2-40B4-BE49-F238E27FC236}">
                <a16:creationId xmlns:a16="http://schemas.microsoft.com/office/drawing/2014/main" id="{1A18DAB0-3311-283F-4DC8-B6027374A8A6}"/>
              </a:ext>
            </a:extLst>
          </p:cNvPr>
          <p:cNvPicPr>
            <a:picLocks noChangeAspect="1"/>
          </p:cNvPicPr>
          <p:nvPr/>
        </p:nvPicPr>
        <p:blipFill>
          <a:blip r:embed="rId3"/>
          <a:stretch>
            <a:fillRect/>
          </a:stretch>
        </p:blipFill>
        <p:spPr>
          <a:xfrm>
            <a:off x="5112998" y="368134"/>
            <a:ext cx="3761510" cy="3765962"/>
          </a:xfrm>
          <a:prstGeom prst="rect">
            <a:avLst/>
          </a:prstGeom>
        </p:spPr>
      </p:pic>
      <p:pic>
        <p:nvPicPr>
          <p:cNvPr id="6" name="Picture 5">
            <a:extLst>
              <a:ext uri="{FF2B5EF4-FFF2-40B4-BE49-F238E27FC236}">
                <a16:creationId xmlns:a16="http://schemas.microsoft.com/office/drawing/2014/main" id="{BC3A1720-2949-5FD8-C408-D192A1AD05D7}"/>
              </a:ext>
            </a:extLst>
          </p:cNvPr>
          <p:cNvPicPr>
            <a:picLocks noChangeAspect="1"/>
          </p:cNvPicPr>
          <p:nvPr/>
        </p:nvPicPr>
        <p:blipFill>
          <a:blip r:embed="rId4"/>
          <a:stretch>
            <a:fillRect/>
          </a:stretch>
        </p:blipFill>
        <p:spPr>
          <a:xfrm>
            <a:off x="3916628" y="2571750"/>
            <a:ext cx="3761511" cy="3761511"/>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966844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Forecasting: The Calibration Discipline FAIR Needs</a:t>
            </a:r>
          </a:p>
        </p:txBody>
      </p:sp>
      <p:sp>
        <p:nvSpPr>
          <p:cNvPr id="3" name="Content Placeholder 2"/>
          <p:cNvSpPr>
            <a:spLocks noGrp="1"/>
          </p:cNvSpPr>
          <p:nvPr>
            <p:ph idx="1"/>
          </p:nvPr>
        </p:nvSpPr>
        <p:spPr/>
        <p:txBody>
          <a:bodyPr>
            <a:normAutofit lnSpcReduction="10000"/>
          </a:bodyPr>
          <a:lstStyle/>
          <a:p>
            <a:pPr marL="0" lvl="0" indent="0">
              <a:buNone/>
            </a:pPr>
            <a:r>
              <a:rPr b="1" dirty="0"/>
              <a:t>Treat risk inputs as forecasts, not scores.</a:t>
            </a:r>
          </a:p>
          <a:p>
            <a:pPr marL="0" lvl="0" indent="0">
              <a:buNone/>
            </a:pPr>
            <a:r>
              <a:rPr dirty="0"/>
              <a:t>Instead of “ransomware = High risk,” commit to a specific falsifiable prediction:</a:t>
            </a:r>
          </a:p>
          <a:p>
            <a:pPr marL="0" lvl="0" indent="0">
              <a:buNone/>
            </a:pPr>
            <a:endParaRPr lang="en-US" dirty="0"/>
          </a:p>
          <a:p>
            <a:pPr marL="0" lvl="0" indent="0">
              <a:buNone/>
            </a:pPr>
            <a:endParaRPr lang="en-US" dirty="0"/>
          </a:p>
          <a:p>
            <a:pPr marL="0" lvl="0" indent="0">
              <a:buNone/>
            </a:pPr>
            <a:r>
              <a:rPr dirty="0"/>
              <a:t>Then attach:</a:t>
            </a:r>
          </a:p>
          <a:p>
            <a:pPr lvl="0"/>
            <a:r>
              <a:rPr dirty="0"/>
              <a:t>A </a:t>
            </a:r>
            <a:r>
              <a:rPr b="1" dirty="0"/>
              <a:t>probability</a:t>
            </a:r>
            <a:r>
              <a:rPr dirty="0"/>
              <a:t> (Brier-scored after the timeframe)</a:t>
            </a:r>
          </a:p>
          <a:p>
            <a:pPr lvl="0"/>
            <a:r>
              <a:rPr dirty="0"/>
              <a:t>Separately, a </a:t>
            </a:r>
            <a:r>
              <a:rPr b="1" dirty="0"/>
              <a:t>cost interval</a:t>
            </a:r>
            <a:r>
              <a:rPr dirty="0"/>
              <a:t> if it occurs (feeds FAIR/Gordon-Loeb)</a:t>
            </a:r>
          </a:p>
          <a:p>
            <a:pPr marL="0" lvl="0" indent="0">
              <a:buNone/>
            </a:pPr>
            <a:r>
              <a:rPr dirty="0"/>
              <a:t>Calibration is tracked </a:t>
            </a:r>
            <a:r>
              <a:rPr b="1" dirty="0"/>
              <a:t>over many forecasts</a:t>
            </a:r>
            <a:r>
              <a:rPr dirty="0"/>
              <a:t>, not one.</a:t>
            </a:r>
          </a:p>
        </p:txBody>
      </p:sp>
      <p:sp>
        <p:nvSpPr>
          <p:cNvPr id="4" name="TextBox 3">
            <a:extLst>
              <a:ext uri="{FF2B5EF4-FFF2-40B4-BE49-F238E27FC236}">
                <a16:creationId xmlns:a16="http://schemas.microsoft.com/office/drawing/2014/main" id="{DE2D6982-9262-EFDF-3F26-5BF509559FA0}"/>
              </a:ext>
            </a:extLst>
          </p:cNvPr>
          <p:cNvSpPr txBox="1"/>
          <p:nvPr/>
        </p:nvSpPr>
        <p:spPr>
          <a:xfrm>
            <a:off x="2286000" y="2262306"/>
            <a:ext cx="4572000" cy="738664"/>
          </a:xfrm>
          <a:prstGeom prst="rect">
            <a:avLst/>
          </a:prstGeom>
          <a:solidFill>
            <a:schemeClr val="accent2">
              <a:lumMod val="60000"/>
              <a:lumOff val="40000"/>
            </a:schemeClr>
          </a:solidFill>
        </p:spPr>
        <p:txBody>
          <a:bodyPr wrap="square">
            <a:spAutoFit/>
          </a:bodyPr>
          <a:lstStyle/>
          <a:p>
            <a:r>
              <a:rPr lang="en-US" sz="2100" dirty="0">
                <a:solidFill>
                  <a:schemeClr val="bg1"/>
                </a:solidFill>
              </a:rPr>
              <a:t>“A ransomware event causes &gt;24h of downtime within the next 12 months”</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dissolv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What Makes a Good Forecast?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369218"/>
                <a:ext cx="7886700" cy="3500438"/>
              </a:xfrm>
            </p:spPr>
            <p:txBody>
              <a:bodyPr>
                <a:normAutofit lnSpcReduction="10000"/>
              </a:bodyPr>
              <a:lstStyle/>
              <a:p>
                <a:pPr marL="0" lvl="0" indent="0">
                  <a:buNone/>
                </a:pPr>
                <a:r>
                  <a:rPr dirty="0"/>
                  <a:t>A forecast is a </a:t>
                </a:r>
                <a:r>
                  <a:rPr b="1" dirty="0"/>
                  <a:t>structured, scorable commitment</a:t>
                </a:r>
                <a:r>
                  <a:rPr dirty="0"/>
                  <a:t> about a future event:</a:t>
                </a:r>
              </a:p>
              <a:p>
                <a:pPr marL="342900" lvl="0" indent="-342900">
                  <a:buAutoNum type="arabicPeriod"/>
                </a:pPr>
                <a:r>
                  <a:rPr b="1" dirty="0"/>
                  <a:t>Scenario</a:t>
                </a:r>
                <a:r>
                  <a:rPr dirty="0"/>
                  <a:t>: An unambiguous statement of an undesirable future event, with a timeframe — the “impact” is built into the scenario itself (downtime, disclosure, lawsuit, etc.)</a:t>
                </a:r>
              </a:p>
              <a:p>
                <a:pPr marL="342900" lvl="0" indent="-342900">
                  <a:buAutoNum type="arabicPeriod"/>
                </a:pPr>
                <a:r>
                  <a:rPr b="1" dirty="0"/>
                  <a:t>Probability</a:t>
                </a:r>
                <a:r>
                  <a:rPr dirty="0"/>
                  <a:t>: Your stated confidence the scenario will occur</a:t>
                </a:r>
              </a:p>
              <a:p>
                <a:pPr marL="342900" lvl="0" indent="-342900">
                  <a:buAutoNum type="arabicPeriod"/>
                </a:pPr>
                <a:r>
                  <a:rPr b="1" dirty="0"/>
                  <a:t>Scoring plan</a:t>
                </a:r>
                <a:r>
                  <a:rPr dirty="0"/>
                  <a:t>: </a:t>
                </a:r>
                <a:r>
                  <a:rPr lang="en-US" dirty="0"/>
                  <a:t>J</a:t>
                </a:r>
                <a:r>
                  <a:rPr dirty="0"/>
                  <a:t>udge the outcome after the timeframe</a:t>
                </a:r>
                <a:r>
                  <a:rPr lang="en-US" dirty="0"/>
                  <a:t> using</a:t>
                </a:r>
                <a:r>
                  <a:rPr dirty="0"/>
                  <a:t> a Brier score</a:t>
                </a:r>
                <a:r>
                  <a:rPr lang="en-US" dirty="0"/>
                  <a:t> (0-1, lower is better)</a:t>
                </a:r>
                <a:r>
                  <a:rPr dirty="0"/>
                  <a:t>:</a:t>
                </a:r>
                <a:br>
                  <a:rPr lang="en-US" dirty="0"/>
                </a:br>
                <a:endParaRPr sz="1300" dirty="0"/>
              </a:p>
              <a:p>
                <a:pPr marL="0" lvl="0" indent="0">
                  <a:buNone/>
                </a:pPr>
                <a14:m>
                  <m:oMathPara xmlns:m="http://schemas.openxmlformats.org/officeDocument/2006/math">
                    <m:oMathParaPr>
                      <m:jc m:val="center"/>
                    </m:oMathParaPr>
                    <m:oMath xmlns:m="http://schemas.openxmlformats.org/officeDocument/2006/math">
                      <m:r>
                        <m:rPr>
                          <m:nor/>
                        </m:rPr>
                        <a:rPr/>
                        <m:t>Brier</m:t>
                      </m:r>
                      <m:r>
                        <a:rPr>
                          <a:latin typeface="Cambria Math" panose="02040503050406030204" pitchFamily="18" charset="0"/>
                        </a:rPr>
                        <m:t>=(</m:t>
                      </m:r>
                      <m:r>
                        <m:rPr>
                          <m:nor/>
                        </m:rPr>
                        <a:rPr/>
                        <m:t>forecast</m:t>
                      </m:r>
                      <m:r>
                        <a:rPr>
                          <a:latin typeface="Cambria Math" panose="02040503050406030204" pitchFamily="18" charset="0"/>
                        </a:rPr>
                        <m:t>−</m:t>
                      </m:r>
                      <m:r>
                        <m:rPr>
                          <m:nor/>
                        </m:rPr>
                        <a:rPr/>
                        <m:t>outcome</m:t>
                      </m:r>
                      <m:sSup>
                        <m:sSupPr>
                          <m:ctrlPr>
                            <a:rPr i="1">
                              <a:latin typeface="Cambria Math" panose="02040503050406030204" pitchFamily="18" charset="0"/>
                            </a:rPr>
                          </m:ctrlPr>
                        </m:sSupPr>
                        <m:e>
                          <m:r>
                            <a:rPr>
                              <a:latin typeface="Cambria Math" panose="02040503050406030204" pitchFamily="18" charset="0"/>
                            </a:rPr>
                            <m:t>)</m:t>
                          </m:r>
                        </m:e>
                        <m:sup>
                          <m:r>
                            <a:rPr>
                              <a:latin typeface="Cambria Math" panose="02040503050406030204" pitchFamily="18" charset="0"/>
                            </a:rPr>
                            <m:t>2</m:t>
                          </m:r>
                        </m:sup>
                      </m:sSup>
                    </m:oMath>
                  </m:oMathPara>
                </a14:m>
                <a:endParaRPr dirty="0"/>
              </a:p>
              <a:p>
                <a:pPr marL="0" lvl="0" indent="0">
                  <a:buNone/>
                </a:pPr>
                <a:r>
                  <a:rPr b="1" dirty="0"/>
                  <a:t>Scoping note</a:t>
                </a:r>
                <a:r>
                  <a:rPr dirty="0"/>
                  <a:t>: Dollar costs and investment decisions come </a:t>
                </a:r>
                <a:r>
                  <a:rPr i="1" dirty="0"/>
                  <a:t>afterwards</a:t>
                </a:r>
                <a:r>
                  <a:rPr dirty="0"/>
                  <a:t>, when we act on forecasts we’re confident 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369218"/>
                <a:ext cx="7886700" cy="3500438"/>
              </a:xfrm>
              <a:blipFill>
                <a:blip r:embed="rId3"/>
                <a:stretch>
                  <a:fillRect l="-965" t="-3261" r="-161"/>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Let’s Try It: Writing a Scenario</a:t>
            </a:r>
            <a:r>
              <a:rPr lang="en-US" dirty="0"/>
              <a:t> (Step 1)</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pPr marL="0" lvl="0" indent="0">
                  <a:buNone/>
                </a:pPr>
                <a:r>
                  <a:rPr b="1" dirty="0"/>
                  <a:t>Bad scenario</a:t>
                </a:r>
                <a:r>
                  <a:rPr dirty="0"/>
                  <a:t>: “Ransomware hits our company” </a:t>
                </a:r>
                <a14:m>
                  <m:oMath xmlns:m="http://schemas.openxmlformats.org/officeDocument/2006/math">
                    <m:r>
                      <a:rPr>
                        <a:latin typeface="Cambria Math" panose="02040503050406030204" pitchFamily="18" charset="0"/>
                      </a:rPr>
                      <m:t>←</m:t>
                    </m:r>
                  </m:oMath>
                </a14:m>
                <a:r>
                  <a:rPr dirty="0"/>
                  <a:t> vague, no timeframe, no defined outcome</a:t>
                </a:r>
              </a:p>
              <a:p>
                <a:pPr marL="0" lvl="0" indent="0">
                  <a:buNone/>
                </a:pPr>
                <a:r>
                  <a:rPr b="1" dirty="0"/>
                  <a:t>Good scenario</a:t>
                </a:r>
                <a:r>
                  <a:rPr dirty="0"/>
                  <a:t>:</a:t>
                </a:r>
              </a:p>
              <a:p>
                <a:pPr marL="1270000" lvl="0" indent="0">
                  <a:buNone/>
                </a:pPr>
                <a:r>
                  <a:rPr sz="2000" i="1" dirty="0"/>
                  <a:t>Our mid-sized SaaS company (~$50M revenue, ~200 employees) publicly discloses a ransomware incident that causes &gt;24 hours of service downtime within the next 12 months.</a:t>
                </a:r>
              </a:p>
              <a:p>
                <a:pPr lvl="0"/>
                <a:r>
                  <a:rPr b="1" dirty="0"/>
                  <a:t>Unambiguous event</a:t>
                </a:r>
                <a:r>
                  <a:rPr dirty="0"/>
                  <a:t>: clear trigger (public disclosure + &gt;24h downtime)</a:t>
                </a:r>
              </a:p>
              <a:p>
                <a:pPr lvl="0"/>
                <a:r>
                  <a:rPr b="1" dirty="0"/>
                  <a:t>Timeframe</a:t>
                </a:r>
                <a:r>
                  <a:rPr dirty="0"/>
                  <a:t>: next 12 months</a:t>
                </a:r>
              </a:p>
              <a:p>
                <a:pPr lvl="0"/>
                <a:r>
                  <a:rPr b="1" dirty="0"/>
                  <a:t>Judgment</a:t>
                </a:r>
                <a:r>
                  <a:rPr dirty="0"/>
                  <a:t>: Did we file a public disclosure? Was downtime &gt;24h?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43" t="-1946" r="-804"/>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684F-EACC-A0D4-BDC8-07792FBE2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00BF6-AD92-501F-C9D8-1999B11F01A8}"/>
              </a:ext>
            </a:extLst>
          </p:cNvPr>
          <p:cNvSpPr>
            <a:spLocks noGrp="1"/>
          </p:cNvSpPr>
          <p:nvPr>
            <p:ph type="title"/>
          </p:nvPr>
        </p:nvSpPr>
        <p:spPr/>
        <p:txBody>
          <a:bodyPr/>
          <a:lstStyle/>
          <a:p>
            <a:pPr marL="0" lvl="0" indent="0">
              <a:buNone/>
            </a:pPr>
            <a:r>
              <a:t>NIST CSF 2.0: What You </a:t>
            </a:r>
            <a:r>
              <a:rPr i="1"/>
              <a:t>Should</a:t>
            </a:r>
            <a:r>
              <a:t> Do</a:t>
            </a:r>
          </a:p>
        </p:txBody>
      </p:sp>
      <p:pic>
        <p:nvPicPr>
          <p:cNvPr id="6" name="Picture 5">
            <a:extLst>
              <a:ext uri="{FF2B5EF4-FFF2-40B4-BE49-F238E27FC236}">
                <a16:creationId xmlns:a16="http://schemas.microsoft.com/office/drawing/2014/main" id="{ACEACEBF-E967-70AB-1166-8C1696BD2E68}"/>
              </a:ext>
            </a:extLst>
          </p:cNvPr>
          <p:cNvPicPr>
            <a:picLocks noChangeAspect="1"/>
          </p:cNvPicPr>
          <p:nvPr/>
        </p:nvPicPr>
        <p:blipFill>
          <a:blip r:embed="rId3"/>
          <a:stretch>
            <a:fillRect/>
          </a:stretch>
        </p:blipFill>
        <p:spPr>
          <a:xfrm>
            <a:off x="628650" y="1268016"/>
            <a:ext cx="3490075" cy="3473842"/>
          </a:xfrm>
          <a:prstGeom prst="rect">
            <a:avLst/>
          </a:prstGeom>
        </p:spPr>
      </p:pic>
      <p:pic>
        <p:nvPicPr>
          <p:cNvPr id="7" name="Picture 6">
            <a:extLst>
              <a:ext uri="{FF2B5EF4-FFF2-40B4-BE49-F238E27FC236}">
                <a16:creationId xmlns:a16="http://schemas.microsoft.com/office/drawing/2014/main" id="{7A2ABDA3-45C9-746D-D97C-B076A7DCF40F}"/>
              </a:ext>
            </a:extLst>
          </p:cNvPr>
          <p:cNvPicPr>
            <a:picLocks noChangeAspect="1"/>
          </p:cNvPicPr>
          <p:nvPr/>
        </p:nvPicPr>
        <p:blipFill>
          <a:blip r:embed="rId4"/>
          <a:stretch>
            <a:fillRect/>
          </a:stretch>
        </p:blipFill>
        <p:spPr>
          <a:xfrm>
            <a:off x="3908955" y="1116705"/>
            <a:ext cx="4953847" cy="1795201"/>
          </a:xfrm>
          <a:prstGeom prst="rect">
            <a:avLst/>
          </a:prstGeom>
          <a:effectLst>
            <a:outerShdw blurRad="50800" dist="38100" dir="13500000" algn="br" rotWithShape="0">
              <a:prstClr val="black">
                <a:alpha val="40000"/>
              </a:prstClr>
            </a:outerShdw>
          </a:effectLst>
        </p:spPr>
      </p:pic>
      <p:sp>
        <p:nvSpPr>
          <p:cNvPr id="8" name="Rectangle 7">
            <a:extLst>
              <a:ext uri="{FF2B5EF4-FFF2-40B4-BE49-F238E27FC236}">
                <a16:creationId xmlns:a16="http://schemas.microsoft.com/office/drawing/2014/main" id="{14ACA229-EBB8-B45F-8A52-7EA600D2A45F}"/>
              </a:ext>
            </a:extLst>
          </p:cNvPr>
          <p:cNvSpPr/>
          <p:nvPr/>
        </p:nvSpPr>
        <p:spPr>
          <a:xfrm>
            <a:off x="5462125" y="2988753"/>
            <a:ext cx="1966364" cy="250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CC6F06-2A0D-1B04-1041-0355F0955763}"/>
              </a:ext>
            </a:extLst>
          </p:cNvPr>
          <p:cNvSpPr/>
          <p:nvPr/>
        </p:nvSpPr>
        <p:spPr>
          <a:xfrm>
            <a:off x="5494493" y="3833114"/>
            <a:ext cx="1788339" cy="2508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1AC1257-A9A2-0486-5BFA-0099D397AC8D}"/>
                  </a:ext>
                </a:extLst>
              </p:cNvPr>
              <p:cNvSpPr txBox="1">
                <a:spLocks/>
              </p:cNvSpPr>
              <p:nvPr/>
            </p:nvSpPr>
            <p:spPr>
              <a:xfrm>
                <a:off x="4257611" y="3004937"/>
                <a:ext cx="4256533" cy="1891025"/>
              </a:xfrm>
              <a:prstGeom prst="rect">
                <a:avLst/>
              </a:prstGeom>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Under </a:t>
                </a:r>
                <a:r>
                  <a:rPr lang="en-US" b="1" dirty="0"/>
                  <a:t>Govern </a:t>
                </a:r>
                <a14:m>
                  <m:oMath xmlns:m="http://schemas.openxmlformats.org/officeDocument/2006/math">
                    <m:r>
                      <a:rPr lang="en-US">
                        <a:latin typeface="Cambria Math" panose="02040503050406030204" pitchFamily="18" charset="0"/>
                      </a:rPr>
                      <m:t>→</m:t>
                    </m:r>
                  </m:oMath>
                </a14:m>
                <a:r>
                  <a:rPr lang="en-US" b="1" dirty="0"/>
                  <a:t> Risk Management (GV.RM)</a:t>
                </a:r>
                <a:r>
                  <a:rPr lang="en-US" dirty="0"/>
                  <a:t>:</a:t>
                </a:r>
              </a:p>
              <a:p>
                <a:r>
                  <a:rPr lang="en-US" dirty="0"/>
                  <a:t>GV.RM-02: Establish </a:t>
                </a:r>
                <a:r>
                  <a:rPr lang="en-US" b="1" dirty="0"/>
                  <a:t>risk appetite and tolerance</a:t>
                </a:r>
              </a:p>
              <a:p>
                <a:r>
                  <a:rPr lang="en-US" dirty="0"/>
                  <a:t>GV.RM-06: Establish a standardized method for </a:t>
                </a:r>
                <a:r>
                  <a:rPr lang="en-US" b="1" dirty="0"/>
                  <a:t>calculating and prioritizing</a:t>
                </a:r>
                <a:r>
                  <a:rPr lang="en-US" dirty="0"/>
                  <a:t> risks</a:t>
                </a:r>
              </a:p>
              <a:p>
                <a:pPr marL="0" indent="0">
                  <a:buNone/>
                </a:pPr>
                <a:r>
                  <a:rPr lang="en-US" dirty="0"/>
                  <a:t>Under </a:t>
                </a:r>
                <a:r>
                  <a:rPr lang="en-US" b="1" dirty="0"/>
                  <a:t>Identify </a:t>
                </a:r>
                <a14:m>
                  <m:oMath xmlns:m="http://schemas.openxmlformats.org/officeDocument/2006/math">
                    <m:r>
                      <a:rPr lang="en-US">
                        <a:latin typeface="Cambria Math" panose="02040503050406030204" pitchFamily="18" charset="0"/>
                      </a:rPr>
                      <m:t>→</m:t>
                    </m:r>
                  </m:oMath>
                </a14:m>
                <a:r>
                  <a:rPr lang="en-US" b="1" dirty="0"/>
                  <a:t> Risk Assessment (ID.RA)</a:t>
                </a:r>
                <a:r>
                  <a:rPr lang="en-US" dirty="0"/>
                  <a:t>:</a:t>
                </a:r>
              </a:p>
              <a:p>
                <a:r>
                  <a:rPr lang="en-US" dirty="0"/>
                  <a:t>ID.RA-03: Identify and record threats</a:t>
                </a:r>
              </a:p>
              <a:p>
                <a:r>
                  <a:rPr lang="en-US" dirty="0"/>
                  <a:t>ID.RA-04: Identify potential </a:t>
                </a:r>
                <a:r>
                  <a:rPr lang="en-US" b="1" dirty="0"/>
                  <a:t>impacts and likelihoods</a:t>
                </a:r>
              </a:p>
              <a:p>
                <a:r>
                  <a:rPr lang="en-US" dirty="0"/>
                  <a:t>ID.RA-05: Use these to </a:t>
                </a:r>
                <a:r>
                  <a:rPr lang="en-US" b="1" dirty="0"/>
                  <a:t>prioritize</a:t>
                </a:r>
                <a:r>
                  <a:rPr lang="en-US" dirty="0"/>
                  <a:t> risk responses</a:t>
                </a:r>
              </a:p>
            </p:txBody>
          </p:sp>
        </mc:Choice>
        <mc:Fallback xmlns="">
          <p:sp>
            <p:nvSpPr>
              <p:cNvPr id="3" name="Content Placeholder 2">
                <a:extLst>
                  <a:ext uri="{FF2B5EF4-FFF2-40B4-BE49-F238E27FC236}">
                    <a16:creationId xmlns:a16="http://schemas.microsoft.com/office/drawing/2014/main" id="{01AC1257-A9A2-0486-5BFA-0099D397AC8D}"/>
                  </a:ext>
                </a:extLst>
              </p:cNvPr>
              <p:cNvSpPr txBox="1">
                <a:spLocks noRot="1" noChangeAspect="1" noMove="1" noResize="1" noEditPoints="1" noAdjustHandles="1" noChangeArrowheads="1" noChangeShapeType="1" noTextEdit="1"/>
              </p:cNvSpPr>
              <p:nvPr/>
            </p:nvSpPr>
            <p:spPr>
              <a:xfrm>
                <a:off x="4257611" y="3004937"/>
                <a:ext cx="4256533" cy="1891025"/>
              </a:xfrm>
              <a:prstGeom prst="rect">
                <a:avLst/>
              </a:prstGeom>
              <a:blipFill>
                <a:blip r:embed="rId5"/>
                <a:stretch>
                  <a:fillRect l="-298" t="-3333"/>
                </a:stretch>
              </a:blipFill>
            </p:spPr>
            <p:txBody>
              <a:bodyPr/>
              <a:lstStyle/>
              <a:p>
                <a:r>
                  <a:rPr lang="en-US">
                    <a:noFill/>
                  </a:rPr>
                  <a:t> </a:t>
                </a:r>
              </a:p>
            </p:txBody>
          </p:sp>
        </mc:Fallback>
      </mc:AlternateContent>
    </p:spTree>
    <p:extLst>
      <p:ext uri="{BB962C8B-B14F-4D97-AF65-F5344CB8AC3E}">
        <p14:creationId xmlns:p14="http://schemas.microsoft.com/office/powerpoint/2010/main" val="2285084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Step </a:t>
            </a:r>
            <a:r>
              <a:rPr lang="en-US" dirty="0"/>
              <a:t>2</a:t>
            </a:r>
            <a:r>
              <a:rPr dirty="0"/>
              <a:t>: Commit to a Probability</a:t>
            </a:r>
          </a:p>
        </p:txBody>
      </p:sp>
      <p:sp>
        <p:nvSpPr>
          <p:cNvPr id="3" name="Content Placeholder 2"/>
          <p:cNvSpPr>
            <a:spLocks noGrp="1"/>
          </p:cNvSpPr>
          <p:nvPr>
            <p:ph idx="1"/>
          </p:nvPr>
        </p:nvSpPr>
        <p:spPr/>
        <p:txBody>
          <a:bodyPr/>
          <a:lstStyle/>
          <a:p>
            <a:pPr marL="0" lvl="0" indent="0">
              <a:buNone/>
            </a:pPr>
            <a:r>
              <a:t>Before I show you any data:</a:t>
            </a:r>
          </a:p>
          <a:p>
            <a:pPr marL="0" lvl="0" indent="0">
              <a:buNone/>
            </a:pPr>
            <a:r>
              <a:rPr b="1"/>
              <a:t>Write down your estimate.</a:t>
            </a:r>
            <a:r>
              <a:t> What probability do you assign to this scenario?</a:t>
            </a:r>
          </a:p>
          <a:p>
            <a:pPr marL="0" lvl="0" indent="0">
              <a:buNone/>
            </a:pPr>
            <a:r>
              <a:t>This is your </a:t>
            </a:r>
            <a:r>
              <a:rPr b="1"/>
              <a:t>forecast</a:t>
            </a:r>
            <a:r>
              <a:t>. Own it.</a:t>
            </a:r>
          </a:p>
        </p:txBody>
      </p:sp>
    </p:spTree>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1A31-C1C2-CF57-1E8F-52203DE6959E}"/>
              </a:ext>
            </a:extLst>
          </p:cNvPr>
          <p:cNvPicPr>
            <a:picLocks noChangeAspect="1"/>
          </p:cNvPicPr>
          <p:nvPr/>
        </p:nvPicPr>
        <p:blipFill>
          <a:blip r:embed="rId3"/>
          <a:stretch>
            <a:fillRect/>
          </a:stretch>
        </p:blipFill>
        <p:spPr>
          <a:xfrm>
            <a:off x="5482335" y="344384"/>
            <a:ext cx="3295901" cy="4264726"/>
          </a:xfrm>
          <a:prstGeom prst="rect">
            <a:avLst/>
          </a:prstGeom>
          <a:ln>
            <a:noFill/>
          </a:ln>
        </p:spPr>
      </p:pic>
      <p:pic>
        <p:nvPicPr>
          <p:cNvPr id="5" name="Picture 4">
            <a:extLst>
              <a:ext uri="{FF2B5EF4-FFF2-40B4-BE49-F238E27FC236}">
                <a16:creationId xmlns:a16="http://schemas.microsoft.com/office/drawing/2014/main" id="{C692B75F-2297-183D-23D6-E63C8DA38441}"/>
              </a:ext>
            </a:extLst>
          </p:cNvPr>
          <p:cNvPicPr>
            <a:picLocks noChangeAspect="1"/>
          </p:cNvPicPr>
          <p:nvPr/>
        </p:nvPicPr>
        <p:blipFill>
          <a:blip r:embed="rId4"/>
          <a:stretch>
            <a:fillRect/>
          </a:stretch>
        </p:blipFill>
        <p:spPr>
          <a:xfrm>
            <a:off x="365764" y="344384"/>
            <a:ext cx="3301108" cy="4386805"/>
          </a:xfrm>
          <a:prstGeom prst="rect">
            <a:avLst/>
          </a:prstGeom>
          <a:ln>
            <a:solidFill>
              <a:schemeClr val="tx1"/>
            </a:solidFill>
          </a:ln>
        </p:spPr>
      </p:pic>
      <p:pic>
        <p:nvPicPr>
          <p:cNvPr id="6" name="Picture 5">
            <a:extLst>
              <a:ext uri="{FF2B5EF4-FFF2-40B4-BE49-F238E27FC236}">
                <a16:creationId xmlns:a16="http://schemas.microsoft.com/office/drawing/2014/main" id="{8235CEBF-E221-038F-4321-2D40F895569F}"/>
              </a:ext>
            </a:extLst>
          </p:cNvPr>
          <p:cNvPicPr>
            <a:picLocks noChangeAspect="1"/>
          </p:cNvPicPr>
          <p:nvPr/>
        </p:nvPicPr>
        <p:blipFill>
          <a:blip r:embed="rId5"/>
          <a:stretch>
            <a:fillRect/>
          </a:stretch>
        </p:blipFill>
        <p:spPr>
          <a:xfrm>
            <a:off x="2396445" y="1258784"/>
            <a:ext cx="3389137" cy="4386805"/>
          </a:xfrm>
          <a:prstGeom prst="rect">
            <a:avLst/>
          </a:prstGeom>
          <a:ln>
            <a:no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584160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A652E-B70C-303E-4997-29DB90C5C764}"/>
              </a:ext>
            </a:extLst>
          </p:cNvPr>
          <p:cNvPicPr>
            <a:picLocks noChangeAspect="1"/>
          </p:cNvPicPr>
          <p:nvPr/>
        </p:nvPicPr>
        <p:blipFill>
          <a:blip r:embed="rId2"/>
          <a:stretch>
            <a:fillRect/>
          </a:stretch>
        </p:blipFill>
        <p:spPr>
          <a:xfrm>
            <a:off x="4897872" y="279297"/>
            <a:ext cx="3539036" cy="4585360"/>
          </a:xfrm>
          <a:prstGeom prst="rect">
            <a:avLst/>
          </a:prstGeom>
          <a:ln>
            <a:solidFill>
              <a:schemeClr val="tx1"/>
            </a:solidFill>
          </a:ln>
        </p:spPr>
      </p:pic>
      <p:pic>
        <p:nvPicPr>
          <p:cNvPr id="4" name="Picture 3">
            <a:extLst>
              <a:ext uri="{FF2B5EF4-FFF2-40B4-BE49-F238E27FC236}">
                <a16:creationId xmlns:a16="http://schemas.microsoft.com/office/drawing/2014/main" id="{1F403CD8-AFB8-A1C4-B559-27500660F5B4}"/>
              </a:ext>
            </a:extLst>
          </p:cNvPr>
          <p:cNvPicPr>
            <a:picLocks noChangeAspect="1"/>
          </p:cNvPicPr>
          <p:nvPr/>
        </p:nvPicPr>
        <p:blipFill>
          <a:blip r:embed="rId3"/>
          <a:stretch>
            <a:fillRect/>
          </a:stretch>
        </p:blipFill>
        <p:spPr>
          <a:xfrm>
            <a:off x="697187" y="279297"/>
            <a:ext cx="3548943" cy="4584906"/>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3621954756"/>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the Data Says: Probability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a:buNone/>
                </a:pPr>
                <a:r>
                  <a:rPr dirty="0"/>
                  <a:t>Now let’s calibrate your probability estimate against available data:</a:t>
                </a:r>
              </a:p>
              <a:p>
                <a:pPr lvl="0"/>
                <a:r>
                  <a:rPr b="1" dirty="0"/>
                  <a:t>Coalition 2025</a:t>
                </a:r>
                <a:r>
                  <a:rPr dirty="0"/>
                  <a:t>: Ransomware claims frequency = </a:t>
                </a:r>
                <a:r>
                  <a:rPr b="1" dirty="0"/>
                  <a:t>0.31%</a:t>
                </a:r>
                <a:r>
                  <a:rPr dirty="0"/>
                  <a:t> of policyholders (industry avg ~4x higher </a:t>
                </a:r>
                <a14:m>
                  <m:oMath xmlns:m="http://schemas.openxmlformats.org/officeDocument/2006/math">
                    <m:r>
                      <a:rPr>
                        <a:latin typeface="Cambria Math" panose="02040503050406030204" pitchFamily="18" charset="0"/>
                      </a:rPr>
                      <m:t>→</m:t>
                    </m:r>
                  </m:oMath>
                </a14:m>
                <a:r>
                  <a:rPr dirty="0"/>
                  <a:t> ~1.1%)</a:t>
                </a:r>
              </a:p>
              <a:p>
                <a:pPr lvl="0"/>
                <a:r>
                  <a:rPr b="1" dirty="0" err="1"/>
                  <a:t>Cyentia</a:t>
                </a:r>
                <a:r>
                  <a:rPr b="1" dirty="0"/>
                  <a:t> IRIS 2025</a:t>
                </a:r>
                <a:r>
                  <a:rPr dirty="0"/>
                  <a:t>: Overall incident probability ~9.3%; ransomware is ~30% of incidents </a:t>
                </a:r>
                <a14:m>
                  <m:oMath xmlns:m="http://schemas.openxmlformats.org/officeDocument/2006/math">
                    <m:r>
                      <a:rPr>
                        <a:latin typeface="Cambria Math" panose="02040503050406030204" pitchFamily="18" charset="0"/>
                      </a:rPr>
                      <m:t>→</m:t>
                    </m:r>
                  </m:oMath>
                </a14:m>
                <a:r>
                  <a:rPr dirty="0"/>
                  <a:t> ~3%</a:t>
                </a:r>
              </a:p>
              <a:p>
                <a:pPr lvl="0"/>
                <a:r>
                  <a:rPr b="1" dirty="0"/>
                  <a:t>Verizon DBIR 2025</a:t>
                </a:r>
                <a:r>
                  <a:rPr dirty="0"/>
                  <a:t>: Ransomware in 44% of </a:t>
                </a:r>
                <a:r>
                  <a:rPr i="1" dirty="0"/>
                  <a:t>confirmed breaches</a:t>
                </a:r>
                <a:r>
                  <a:rPr dirty="0"/>
                  <a:t>; 88% among SMBs — but this is composition, </a:t>
                </a:r>
                <a:r>
                  <a:rPr b="1" dirty="0"/>
                  <a:t>not</a:t>
                </a:r>
                <a:r>
                  <a:rPr dirty="0"/>
                  <a:t> probability</a:t>
                </a:r>
              </a:p>
              <a:p>
                <a:pPr marL="0" lvl="0" indent="0">
                  <a:buNone/>
                </a:pPr>
                <a:r>
                  <a:rPr dirty="0"/>
                  <a:t>Triangulating: roughly </a:t>
                </a:r>
                <a:r>
                  <a:rPr b="1" dirty="0"/>
                  <a:t>1–5%</a:t>
                </a:r>
                <a:r>
                  <a:rPr dirty="0"/>
                  <a:t> for a mid-sized firm per year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4" t="-27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A46A2-80D9-0280-E897-35D11164BF8E}"/>
              </a:ext>
            </a:extLst>
          </p:cNvPr>
          <p:cNvSpPr>
            <a:spLocks noGrp="1"/>
          </p:cNvSpPr>
          <p:nvPr>
            <p:ph type="title"/>
          </p:nvPr>
        </p:nvSpPr>
        <p:spPr/>
        <p:txBody>
          <a:bodyPr/>
          <a:lstStyle/>
          <a:p>
            <a:r>
              <a:rPr lang="en-US" dirty="0"/>
              <a:t>Step 3: Score It</a:t>
            </a:r>
          </a:p>
        </p:txBody>
      </p:sp>
      <p:sp>
        <p:nvSpPr>
          <p:cNvPr id="3" name="Content Placeholder 2"/>
          <p:cNvSpPr>
            <a:spLocks noGrp="1"/>
          </p:cNvSpPr>
          <p:nvPr>
            <p:ph idx="1"/>
          </p:nvPr>
        </p:nvSpPr>
        <p:spPr/>
        <p:txBody>
          <a:bodyPr>
            <a:normAutofit/>
          </a:bodyPr>
          <a:lstStyle/>
          <a:p>
            <a:pPr marL="0" indent="0">
              <a:buNone/>
            </a:pPr>
            <a:r>
              <a:rPr lang="en-US" dirty="0"/>
              <a:t>After 12 months, check: did the scenario occur?</a:t>
            </a:r>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A single Brier score tells you little. Over </a:t>
            </a:r>
            <a:r>
              <a:rPr b="1" dirty="0"/>
              <a:t>many</a:t>
            </a:r>
            <a:r>
              <a:rPr dirty="0"/>
              <a:t> forecasts, your average Brier score reveals </a:t>
            </a:r>
            <a:r>
              <a:rPr b="1" dirty="0"/>
              <a:t>calibration</a:t>
            </a:r>
            <a:r>
              <a:rPr dirty="0"/>
              <a:t>: are your probabilities trustworthy?</a:t>
            </a:r>
          </a:p>
        </p:txBody>
      </p:sp>
      <p:graphicFrame>
        <p:nvGraphicFramePr>
          <p:cNvPr id="4" name="Content Placeholder 5">
            <a:extLst>
              <a:ext uri="{FF2B5EF4-FFF2-40B4-BE49-F238E27FC236}">
                <a16:creationId xmlns:a16="http://schemas.microsoft.com/office/drawing/2014/main" id="{C630AAF2-613E-A52E-BDC5-EDF23031B3BC}"/>
              </a:ext>
            </a:extLst>
          </p:cNvPr>
          <p:cNvGraphicFramePr>
            <a:graphicFrameLocks/>
          </p:cNvGraphicFramePr>
          <p:nvPr>
            <p:extLst>
              <p:ext uri="{D42A27DB-BD31-4B8C-83A1-F6EECF244321}">
                <p14:modId xmlns:p14="http://schemas.microsoft.com/office/powerpoint/2010/main" val="3234158684"/>
              </p:ext>
            </p:extLst>
          </p:nvPr>
        </p:nvGraphicFramePr>
        <p:xfrm>
          <a:off x="1375702" y="1888377"/>
          <a:ext cx="6392595" cy="1645920"/>
        </p:xfrm>
        <a:graphic>
          <a:graphicData uri="http://schemas.openxmlformats.org/drawingml/2006/table">
            <a:tbl>
              <a:tblPr firstRow="1" bandRow="1">
                <a:tableStyleId>{5C22544A-7EE6-4342-B048-85BDC9FD1C3A}</a:tableStyleId>
              </a:tblPr>
              <a:tblGrid>
                <a:gridCol w="1836779">
                  <a:extLst>
                    <a:ext uri="{9D8B030D-6E8A-4147-A177-3AD203B41FA5}">
                      <a16:colId xmlns:a16="http://schemas.microsoft.com/office/drawing/2014/main" val="20000"/>
                    </a:ext>
                  </a:extLst>
                </a:gridCol>
                <a:gridCol w="2136298">
                  <a:extLst>
                    <a:ext uri="{9D8B030D-6E8A-4147-A177-3AD203B41FA5}">
                      <a16:colId xmlns:a16="http://schemas.microsoft.com/office/drawing/2014/main" val="20001"/>
                    </a:ext>
                  </a:extLst>
                </a:gridCol>
                <a:gridCol w="2419518">
                  <a:extLst>
                    <a:ext uri="{9D8B030D-6E8A-4147-A177-3AD203B41FA5}">
                      <a16:colId xmlns:a16="http://schemas.microsoft.com/office/drawing/2014/main" val="20002"/>
                    </a:ext>
                  </a:extLst>
                </a:gridCol>
              </a:tblGrid>
              <a:tr h="0">
                <a:tc>
                  <a:txBody>
                    <a:bodyPr/>
                    <a:lstStyle/>
                    <a:p>
                      <a:pPr marL="0" lvl="0" indent="0">
                        <a:buNone/>
                      </a:pPr>
                      <a:r>
                        <a:rPr sz="2100"/>
                        <a:t>Your forecast</a:t>
                      </a:r>
                    </a:p>
                  </a:txBody>
                  <a:tcPr/>
                </a:tc>
                <a:tc>
                  <a:txBody>
                    <a:bodyPr/>
                    <a:lstStyle/>
                    <a:p>
                      <a:pPr marL="0" lvl="0" indent="0">
                        <a:buNone/>
                      </a:pPr>
                      <a:r>
                        <a:rPr sz="2100" dirty="0"/>
                        <a:t>Outcome</a:t>
                      </a:r>
                    </a:p>
                  </a:txBody>
                  <a:tcPr/>
                </a:tc>
                <a:tc>
                  <a:txBody>
                    <a:bodyPr/>
                    <a:lstStyle/>
                    <a:p>
                      <a:pPr marL="0" lvl="0" indent="0">
                        <a:buNone/>
                      </a:pPr>
                      <a:r>
                        <a:rPr sz="2100" dirty="0"/>
                        <a:t>Brier score</a:t>
                      </a:r>
                    </a:p>
                  </a:txBody>
                  <a:tcPr/>
                </a:tc>
                <a:extLst>
                  <a:ext uri="{0D108BD9-81ED-4DB2-BD59-A6C34878D82A}">
                    <a16:rowId xmlns:a16="http://schemas.microsoft.com/office/drawing/2014/main" val="10000"/>
                  </a:ext>
                </a:extLst>
              </a:tr>
              <a:tr h="0">
                <a:tc>
                  <a:txBody>
                    <a:bodyPr/>
                    <a:lstStyle/>
                    <a:p>
                      <a:pPr marL="0" lvl="0" indent="0">
                        <a:buNone/>
                      </a:pPr>
                      <a:r>
                        <a:rPr sz="2100"/>
                        <a:t>3%</a:t>
                      </a:r>
                    </a:p>
                  </a:txBody>
                  <a:tcPr/>
                </a:tc>
                <a:tc>
                  <a:txBody>
                    <a:bodyPr/>
                    <a:lstStyle/>
                    <a:p>
                      <a:pPr marL="0" lvl="0" indent="0">
                        <a:buNone/>
                      </a:pPr>
                      <a:r>
                        <a:rPr sz="2100"/>
                        <a:t>Did not occur (0)</a:t>
                      </a:r>
                    </a:p>
                  </a:txBody>
                  <a:tcPr/>
                </a:tc>
                <a:tc>
                  <a:txBody>
                    <a:bodyPr/>
                    <a:lstStyle/>
                    <a:p>
                      <a:pPr marL="0" lvl="0" indent="0">
                        <a:buNone/>
                      </a:pPr>
                      <a:r>
                        <a:rPr sz="2100" dirty="0"/>
                        <a:t>(0.03 - 0)</a:t>
                      </a:r>
                      <a:r>
                        <a:rPr sz="2100" baseline="30000" dirty="0"/>
                        <a:t>2</a:t>
                      </a:r>
                      <a:r>
                        <a:rPr sz="2100" dirty="0"/>
                        <a:t> = 0.0009</a:t>
                      </a:r>
                    </a:p>
                  </a:txBody>
                  <a:tcPr/>
                </a:tc>
                <a:extLst>
                  <a:ext uri="{0D108BD9-81ED-4DB2-BD59-A6C34878D82A}">
                    <a16:rowId xmlns:a16="http://schemas.microsoft.com/office/drawing/2014/main" val="10001"/>
                  </a:ext>
                </a:extLst>
              </a:tr>
              <a:tr h="0">
                <a:tc>
                  <a:txBody>
                    <a:bodyPr/>
                    <a:lstStyle/>
                    <a:p>
                      <a:pPr marL="0" lvl="0" indent="0">
                        <a:buNone/>
                      </a:pPr>
                      <a:r>
                        <a:rPr sz="2100"/>
                        <a:t>3%</a:t>
                      </a:r>
                    </a:p>
                  </a:txBody>
                  <a:tcPr/>
                </a:tc>
                <a:tc>
                  <a:txBody>
                    <a:bodyPr/>
                    <a:lstStyle/>
                    <a:p>
                      <a:pPr marL="0" lvl="0" indent="0">
                        <a:buNone/>
                      </a:pPr>
                      <a:r>
                        <a:rPr sz="2100"/>
                        <a:t>Occurred (1)</a:t>
                      </a:r>
                    </a:p>
                  </a:txBody>
                  <a:tcPr/>
                </a:tc>
                <a:tc>
                  <a:txBody>
                    <a:bodyPr/>
                    <a:lstStyle/>
                    <a:p>
                      <a:pPr marL="0" lvl="0" indent="0">
                        <a:buNone/>
                      </a:pPr>
                      <a:r>
                        <a:rPr sz="2100" dirty="0"/>
                        <a:t>(0.03 - 1)</a:t>
                      </a:r>
                      <a:r>
                        <a:rPr sz="2100" baseline="30000" dirty="0"/>
                        <a:t>2</a:t>
                      </a:r>
                      <a:r>
                        <a:rPr sz="2100" dirty="0"/>
                        <a:t> = 0.9409</a:t>
                      </a:r>
                    </a:p>
                  </a:txBody>
                  <a:tcPr/>
                </a:tc>
                <a:extLst>
                  <a:ext uri="{0D108BD9-81ED-4DB2-BD59-A6C34878D82A}">
                    <a16:rowId xmlns:a16="http://schemas.microsoft.com/office/drawing/2014/main" val="10002"/>
                  </a:ext>
                </a:extLst>
              </a:tr>
              <a:tr h="0">
                <a:tc>
                  <a:txBody>
                    <a:bodyPr/>
                    <a:lstStyle/>
                    <a:p>
                      <a:pPr marL="0" lvl="0" indent="0">
                        <a:buNone/>
                      </a:pPr>
                      <a:r>
                        <a:rPr sz="2100" dirty="0"/>
                        <a:t>30%</a:t>
                      </a:r>
                    </a:p>
                  </a:txBody>
                  <a:tcPr/>
                </a:tc>
                <a:tc>
                  <a:txBody>
                    <a:bodyPr/>
                    <a:lstStyle/>
                    <a:p>
                      <a:pPr marL="0" lvl="0" indent="0">
                        <a:buNone/>
                      </a:pPr>
                      <a:r>
                        <a:rPr sz="2100"/>
                        <a:t>Did not occur (0)</a:t>
                      </a:r>
                    </a:p>
                  </a:txBody>
                  <a:tcPr/>
                </a:tc>
                <a:tc>
                  <a:txBody>
                    <a:bodyPr/>
                    <a:lstStyle/>
                    <a:p>
                      <a:pPr marL="0" lvl="0" indent="0">
                        <a:buNone/>
                      </a:pPr>
                      <a:r>
                        <a:rPr sz="2100" dirty="0"/>
                        <a:t>(0.30 - 0)</a:t>
                      </a:r>
                      <a:r>
                        <a:rPr sz="2100" baseline="30000" dirty="0"/>
                        <a:t>2</a:t>
                      </a:r>
                      <a:r>
                        <a:rPr sz="2100" dirty="0"/>
                        <a:t> = 0.0900</a:t>
                      </a:r>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368B404-0657-D536-804A-6F92B63D89E4}"/>
                  </a:ext>
                </a:extLst>
              </p:cNvPr>
              <p:cNvSpPr txBox="1"/>
              <p:nvPr/>
            </p:nvSpPr>
            <p:spPr>
              <a:xfrm>
                <a:off x="4961112" y="510778"/>
                <a:ext cx="3639394" cy="415498"/>
              </a:xfrm>
              <a:prstGeom prst="rect">
                <a:avLst/>
              </a:prstGeom>
              <a:solidFill>
                <a:schemeClr val="accent2">
                  <a:lumMod val="60000"/>
                  <a:lumOff val="40000"/>
                </a:schemeClr>
              </a:solidFill>
            </p:spPr>
            <p:txBody>
              <a:bodyPr wrap="square">
                <a:spAutoFit/>
              </a:bodyPr>
              <a:lstStyle/>
              <a:p>
                <a:pPr marL="0" lvl="0" indent="0">
                  <a:buNone/>
                </a:pPr>
                <a14:m>
                  <m:oMathPara xmlns:m="http://schemas.openxmlformats.org/officeDocument/2006/math">
                    <m:oMathParaPr>
                      <m:jc m:val="center"/>
                    </m:oMathParaPr>
                    <m:oMath xmlns:m="http://schemas.openxmlformats.org/officeDocument/2006/math">
                      <m:r>
                        <m:rPr>
                          <m:nor/>
                        </m:rPr>
                        <a:rPr lang="en-US" sz="2100" smtClean="0">
                          <a:solidFill>
                            <a:schemeClr val="bg1"/>
                          </a:solidFill>
                        </a:rPr>
                        <m:t>Brier</m:t>
                      </m:r>
                      <m:r>
                        <a:rPr lang="en-US" sz="2100">
                          <a:solidFill>
                            <a:schemeClr val="bg1"/>
                          </a:solidFill>
                          <a:latin typeface="Cambria Math" panose="02040503050406030204" pitchFamily="18" charset="0"/>
                        </a:rPr>
                        <m:t>=(</m:t>
                      </m:r>
                      <m:r>
                        <m:rPr>
                          <m:nor/>
                        </m:rPr>
                        <a:rPr lang="en-US" sz="2100">
                          <a:solidFill>
                            <a:schemeClr val="bg1"/>
                          </a:solidFill>
                        </a:rPr>
                        <m:t>forecast</m:t>
                      </m:r>
                      <m:r>
                        <a:rPr lang="en-US" sz="2100">
                          <a:solidFill>
                            <a:schemeClr val="bg1"/>
                          </a:solidFill>
                          <a:latin typeface="Cambria Math" panose="02040503050406030204" pitchFamily="18" charset="0"/>
                        </a:rPr>
                        <m:t>−</m:t>
                      </m:r>
                      <m:r>
                        <m:rPr>
                          <m:nor/>
                        </m:rPr>
                        <a:rPr lang="en-US" sz="2100">
                          <a:solidFill>
                            <a:schemeClr val="bg1"/>
                          </a:solidFill>
                        </a:rPr>
                        <m:t>outcome</m:t>
                      </m:r>
                      <m:sSup>
                        <m:sSupPr>
                          <m:ctrlPr>
                            <a:rPr lang="ar-AE" sz="2100" i="1">
                              <a:solidFill>
                                <a:schemeClr val="bg1"/>
                              </a:solidFill>
                              <a:latin typeface="Cambria Math" panose="02040503050406030204" pitchFamily="18" charset="0"/>
                            </a:rPr>
                          </m:ctrlPr>
                        </m:sSupPr>
                        <m:e>
                          <m:r>
                            <a:rPr lang="ar-AE" sz="2100">
                              <a:solidFill>
                                <a:schemeClr val="bg1"/>
                              </a:solidFill>
                              <a:latin typeface="Cambria Math" panose="02040503050406030204" pitchFamily="18" charset="0"/>
                            </a:rPr>
                            <m:t>)</m:t>
                          </m:r>
                        </m:e>
                        <m:sup>
                          <m:r>
                            <a:rPr lang="ar-AE" sz="2100">
                              <a:solidFill>
                                <a:schemeClr val="bg1"/>
                              </a:solidFill>
                              <a:latin typeface="Cambria Math" panose="02040503050406030204" pitchFamily="18" charset="0"/>
                            </a:rPr>
                            <m:t>2</m:t>
                          </m:r>
                        </m:sup>
                      </m:sSup>
                    </m:oMath>
                  </m:oMathPara>
                </a14:m>
                <a:endParaRPr lang="ar-AE" sz="2100" dirty="0">
                  <a:solidFill>
                    <a:schemeClr val="bg1"/>
                  </a:solidFill>
                </a:endParaRPr>
              </a:p>
            </p:txBody>
          </p:sp>
        </mc:Choice>
        <mc:Fallback xmlns="">
          <p:sp>
            <p:nvSpPr>
              <p:cNvPr id="6" name="TextBox 5">
                <a:extLst>
                  <a:ext uri="{FF2B5EF4-FFF2-40B4-BE49-F238E27FC236}">
                    <a16:creationId xmlns:a16="http://schemas.microsoft.com/office/drawing/2014/main" id="{D368B404-0657-D536-804A-6F92B63D89E4}"/>
                  </a:ext>
                </a:extLst>
              </p:cNvPr>
              <p:cNvSpPr txBox="1">
                <a:spLocks noRot="1" noChangeAspect="1" noMove="1" noResize="1" noEditPoints="1" noAdjustHandles="1" noChangeArrowheads="1" noChangeShapeType="1" noTextEdit="1"/>
              </p:cNvSpPr>
              <p:nvPr/>
            </p:nvSpPr>
            <p:spPr>
              <a:xfrm>
                <a:off x="4961112" y="510778"/>
                <a:ext cx="3639394" cy="415498"/>
              </a:xfrm>
              <a:prstGeom prst="rect">
                <a:avLst/>
              </a:prstGeom>
              <a:blipFill>
                <a:blip r:embed="rId3"/>
                <a:stretch>
                  <a:fillRect t="-9091" r="-2778" b="-27273"/>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Now What?</a:t>
            </a:r>
          </a:p>
        </p:txBody>
      </p:sp>
      <p:sp>
        <p:nvSpPr>
          <p:cNvPr id="3" name="Content Placeholder 2"/>
          <p:cNvSpPr>
            <a:spLocks noGrp="1"/>
          </p:cNvSpPr>
          <p:nvPr>
            <p:ph idx="1"/>
          </p:nvPr>
        </p:nvSpPr>
        <p:spPr/>
        <p:txBody>
          <a:bodyPr>
            <a:normAutofit/>
          </a:bodyPr>
          <a:lstStyle/>
          <a:p>
            <a:pPr marL="0" lvl="0" indent="0">
              <a:buNone/>
            </a:pPr>
            <a:r>
              <a:rPr dirty="0"/>
              <a:t>We have a forecast:</a:t>
            </a:r>
          </a:p>
          <a:p>
            <a:pPr marL="1270000" lvl="0" indent="0">
              <a:buNone/>
            </a:pPr>
            <a:r>
              <a:rPr sz="2000" b="1" dirty="0"/>
              <a:t>~3% probability</a:t>
            </a:r>
            <a:r>
              <a:rPr sz="2000" dirty="0"/>
              <a:t> that a ransomware incident causes &gt;24h downtime and public disclosure in the next 12 months.</a:t>
            </a:r>
          </a:p>
          <a:p>
            <a:pPr marL="0" lvl="0" indent="0">
              <a:buNone/>
            </a:pPr>
            <a:endParaRPr lang="en-US" b="1" dirty="0"/>
          </a:p>
          <a:p>
            <a:pPr marL="0" lvl="0" indent="0">
              <a:buNone/>
            </a:pPr>
            <a:r>
              <a:rPr b="1" dirty="0"/>
              <a:t>The CISO’s next questions:</a:t>
            </a:r>
          </a:p>
          <a:p>
            <a:pPr marL="342900" lvl="0" indent="-342900">
              <a:buAutoNum type="arabicPeriod"/>
            </a:pPr>
            <a:r>
              <a:rPr i="1" dirty="0"/>
              <a:t>If it happens, what would it cost us?</a:t>
            </a:r>
            <a:r>
              <a:rPr dirty="0"/>
              <a:t> </a:t>
            </a:r>
          </a:p>
          <a:p>
            <a:pPr marL="342900" lvl="0" indent="-342900">
              <a:buAutoNum type="arabicPeriod"/>
            </a:pPr>
            <a:r>
              <a:rPr lang="en-US" i="1" dirty="0"/>
              <a:t>What</a:t>
            </a:r>
            <a:r>
              <a:rPr i="1" dirty="0"/>
              <a:t> should we </a:t>
            </a:r>
            <a:r>
              <a:rPr lang="en-US" i="1" dirty="0"/>
              <a:t>do</a:t>
            </a:r>
            <a:r>
              <a:rPr i="1" dirty="0"/>
              <a:t> to </a:t>
            </a:r>
            <a:r>
              <a:rPr lang="en-US" i="1" dirty="0"/>
              <a:t>mitigate</a:t>
            </a:r>
            <a:r>
              <a:rPr i="1" dirty="0"/>
              <a:t> </a:t>
            </a:r>
            <a:r>
              <a:rPr lang="en-US" i="1" dirty="0"/>
              <a:t>this risk</a:t>
            </a:r>
            <a:r>
              <a:rPr i="1" dirty="0"/>
              <a:t>?</a:t>
            </a:r>
            <a:r>
              <a:rPr dirty="0"/>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Would It Cost? (If It Occurs)</a:t>
            </a:r>
          </a:p>
        </p:txBody>
      </p:sp>
      <p:sp>
        <p:nvSpPr>
          <p:cNvPr id="3" name="Content Placeholder 2"/>
          <p:cNvSpPr>
            <a:spLocks noGrp="1"/>
          </p:cNvSpPr>
          <p:nvPr>
            <p:ph idx="1"/>
          </p:nvPr>
        </p:nvSpPr>
        <p:spPr/>
        <p:txBody>
          <a:bodyPr/>
          <a:lstStyle/>
          <a:p>
            <a:pPr marL="0" lvl="0" indent="0">
              <a:buNone/>
            </a:pPr>
            <a:r>
              <a:rPr dirty="0"/>
              <a:t>Don’t estimate a single cost. Estimate a </a:t>
            </a:r>
            <a:r>
              <a:rPr b="1" dirty="0"/>
              <a:t>range</a:t>
            </a:r>
            <a:r>
              <a:rPr dirty="0"/>
              <a:t>:</a:t>
            </a:r>
          </a:p>
          <a:p>
            <a:pPr marL="1270000" lvl="0" indent="0">
              <a:buNone/>
            </a:pPr>
            <a:r>
              <a:rPr sz="2000" i="1" dirty="0"/>
              <a:t>“I’m 90% confident that if this scenario occurs, our total direct losses will fall between $___ and $___.”</a:t>
            </a:r>
          </a:p>
          <a:p>
            <a:pPr marL="0" lvl="0" indent="0">
              <a:buNone/>
            </a:pPr>
            <a:endParaRPr lang="en-US" b="1" dirty="0"/>
          </a:p>
          <a:p>
            <a:pPr marL="0" lvl="0" indent="0">
              <a:buNone/>
            </a:pPr>
            <a:r>
              <a:rPr b="1" dirty="0"/>
              <a:t>Direct losses</a:t>
            </a:r>
            <a:r>
              <a:rPr dirty="0"/>
              <a:t> = downtime revenue loss + forensics + legal + ransom (if paid) + notification</a:t>
            </a:r>
          </a:p>
          <a:p>
            <a:pPr marL="0" lvl="0" indent="0">
              <a:buNone/>
            </a:pPr>
            <a:r>
              <a:rPr b="1" dirty="0"/>
              <a:t>Write down your 90% confidence interval.</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FF8A-1844-4763-4D92-C985F8DE4C9D}"/>
              </a:ext>
            </a:extLst>
          </p:cNvPr>
          <p:cNvSpPr>
            <a:spLocks noGrp="1"/>
          </p:cNvSpPr>
          <p:nvPr>
            <p:ph type="title"/>
          </p:nvPr>
        </p:nvSpPr>
        <p:spPr/>
        <p:txBody>
          <a:bodyPr/>
          <a:lstStyle/>
          <a:p>
            <a:r>
              <a:rPr lang="en-US" dirty="0"/>
              <a:t>What the Data Says: Cost</a:t>
            </a:r>
          </a:p>
        </p:txBody>
      </p:sp>
      <p:sp>
        <p:nvSpPr>
          <p:cNvPr id="3" name="Content Placeholder 2"/>
          <p:cNvSpPr>
            <a:spLocks noGrp="1"/>
          </p:cNvSpPr>
          <p:nvPr>
            <p:ph idx="1"/>
          </p:nvPr>
        </p:nvSpPr>
        <p:spPr>
          <a:xfrm>
            <a:off x="628650" y="1369218"/>
            <a:ext cx="7886700" cy="3500438"/>
          </a:xfrm>
        </p:spPr>
        <p:txBody>
          <a:bodyPr>
            <a:normAutofit/>
          </a:bodyPr>
          <a:lstStyle/>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endParaRPr lang="en-US" dirty="0"/>
          </a:p>
          <a:p>
            <a:pPr marL="0" lvl="0" indent="0">
              <a:buNone/>
            </a:pPr>
            <a:r>
              <a:rPr dirty="0"/>
              <a:t>A reasonable </a:t>
            </a:r>
            <a:r>
              <a:rPr b="1" dirty="0"/>
              <a:t>90% CI</a:t>
            </a:r>
            <a:r>
              <a:rPr dirty="0"/>
              <a:t> for our scenario: </a:t>
            </a:r>
            <a:r>
              <a:rPr b="1" dirty="0"/>
              <a:t>$50K – $3M</a:t>
            </a:r>
          </a:p>
        </p:txBody>
      </p:sp>
      <p:graphicFrame>
        <p:nvGraphicFramePr>
          <p:cNvPr id="4" name="Content Placeholder 5">
            <a:extLst>
              <a:ext uri="{FF2B5EF4-FFF2-40B4-BE49-F238E27FC236}">
                <a16:creationId xmlns:a16="http://schemas.microsoft.com/office/drawing/2014/main" id="{33EAE5E0-787F-CA48-678B-47524730ED18}"/>
              </a:ext>
            </a:extLst>
          </p:cNvPr>
          <p:cNvGraphicFramePr>
            <a:graphicFrameLocks/>
          </p:cNvGraphicFramePr>
          <p:nvPr>
            <p:extLst>
              <p:ext uri="{D42A27DB-BD31-4B8C-83A1-F6EECF244321}">
                <p14:modId xmlns:p14="http://schemas.microsoft.com/office/powerpoint/2010/main" val="231166640"/>
              </p:ext>
            </p:extLst>
          </p:nvPr>
        </p:nvGraphicFramePr>
        <p:xfrm>
          <a:off x="1155896" y="1268016"/>
          <a:ext cx="6832207" cy="2926080"/>
        </p:xfrm>
        <a:graphic>
          <a:graphicData uri="http://schemas.openxmlformats.org/drawingml/2006/table">
            <a:tbl>
              <a:tblPr firstRow="1" bandRow="1">
                <a:tableStyleId>{5C22544A-7EE6-4342-B048-85BDC9FD1C3A}</a:tableStyleId>
              </a:tblPr>
              <a:tblGrid>
                <a:gridCol w="1701800">
                  <a:extLst>
                    <a:ext uri="{9D8B030D-6E8A-4147-A177-3AD203B41FA5}">
                      <a16:colId xmlns:a16="http://schemas.microsoft.com/office/drawing/2014/main" val="20000"/>
                    </a:ext>
                  </a:extLst>
                </a:gridCol>
                <a:gridCol w="4021798">
                  <a:extLst>
                    <a:ext uri="{9D8B030D-6E8A-4147-A177-3AD203B41FA5}">
                      <a16:colId xmlns:a16="http://schemas.microsoft.com/office/drawing/2014/main" val="20001"/>
                    </a:ext>
                  </a:extLst>
                </a:gridCol>
                <a:gridCol w="1108609">
                  <a:extLst>
                    <a:ext uri="{9D8B030D-6E8A-4147-A177-3AD203B41FA5}">
                      <a16:colId xmlns:a16="http://schemas.microsoft.com/office/drawing/2014/main" val="20002"/>
                    </a:ext>
                  </a:extLst>
                </a:gridCol>
              </a:tblGrid>
              <a:tr h="0">
                <a:tc>
                  <a:txBody>
                    <a:bodyPr/>
                    <a:lstStyle/>
                    <a:p>
                      <a:pPr marL="0" lvl="0" indent="0">
                        <a:buNone/>
                      </a:pPr>
                      <a:r>
                        <a:rPr sz="1800"/>
                        <a:t>Source</a:t>
                      </a:r>
                    </a:p>
                  </a:txBody>
                  <a:tcPr/>
                </a:tc>
                <a:tc>
                  <a:txBody>
                    <a:bodyPr/>
                    <a:lstStyle/>
                    <a:p>
                      <a:pPr marL="0" lvl="0" indent="0">
                        <a:buNone/>
                      </a:pPr>
                      <a:r>
                        <a:rPr sz="1800"/>
                        <a:t>What it measures</a:t>
                      </a:r>
                    </a:p>
                  </a:txBody>
                  <a:tcPr/>
                </a:tc>
                <a:tc>
                  <a:txBody>
                    <a:bodyPr/>
                    <a:lstStyle/>
                    <a:p>
                      <a:pPr marL="0" lvl="0" indent="0">
                        <a:buNone/>
                      </a:pPr>
                      <a:r>
                        <a:rPr sz="1800"/>
                        <a:t>Amount</a:t>
                      </a:r>
                    </a:p>
                  </a:txBody>
                  <a:tcPr/>
                </a:tc>
                <a:extLst>
                  <a:ext uri="{0D108BD9-81ED-4DB2-BD59-A6C34878D82A}">
                    <a16:rowId xmlns:a16="http://schemas.microsoft.com/office/drawing/2014/main" val="10000"/>
                  </a:ext>
                </a:extLst>
              </a:tr>
              <a:tr h="0">
                <a:tc>
                  <a:txBody>
                    <a:bodyPr/>
                    <a:lstStyle/>
                    <a:p>
                      <a:pPr marL="0" lvl="0" indent="0">
                        <a:buNone/>
                      </a:pPr>
                      <a:r>
                        <a:rPr sz="1800"/>
                        <a:t>Coalition 2025</a:t>
                      </a:r>
                    </a:p>
                  </a:txBody>
                  <a:tcPr/>
                </a:tc>
                <a:tc>
                  <a:txBody>
                    <a:bodyPr/>
                    <a:lstStyle/>
                    <a:p>
                      <a:pPr marL="0" lvl="0" indent="0">
                        <a:buNone/>
                      </a:pPr>
                      <a:r>
                        <a:rPr sz="1800"/>
                        <a:t>Avg insurance claim (ransomware)</a:t>
                      </a:r>
                    </a:p>
                  </a:txBody>
                  <a:tcPr/>
                </a:tc>
                <a:tc>
                  <a:txBody>
                    <a:bodyPr/>
                    <a:lstStyle/>
                    <a:p>
                      <a:pPr marL="0" lvl="0" indent="0">
                        <a:buNone/>
                      </a:pPr>
                      <a:r>
                        <a:rPr sz="1800"/>
                        <a:t>$292K</a:t>
                      </a:r>
                    </a:p>
                  </a:txBody>
                  <a:tcPr/>
                </a:tc>
                <a:extLst>
                  <a:ext uri="{0D108BD9-81ED-4DB2-BD59-A6C34878D82A}">
                    <a16:rowId xmlns:a16="http://schemas.microsoft.com/office/drawing/2014/main" val="10001"/>
                  </a:ext>
                </a:extLst>
              </a:tr>
              <a:tr h="0">
                <a:tc>
                  <a:txBody>
                    <a:bodyPr/>
                    <a:lstStyle/>
                    <a:p>
                      <a:pPr marL="0" lvl="0" indent="0">
                        <a:buNone/>
                      </a:pPr>
                      <a:r>
                        <a:rPr sz="1800"/>
                        <a:t>Sophos 2025</a:t>
                      </a:r>
                    </a:p>
                  </a:txBody>
                  <a:tcPr/>
                </a:tc>
                <a:tc>
                  <a:txBody>
                    <a:bodyPr/>
                    <a:lstStyle/>
                    <a:p>
                      <a:pPr marL="0" lvl="0" indent="0">
                        <a:buNone/>
                      </a:pPr>
                      <a:r>
                        <a:rPr sz="1800"/>
                        <a:t>Avg recovery cost (survey, excl. ransom)</a:t>
                      </a:r>
                    </a:p>
                  </a:txBody>
                  <a:tcPr/>
                </a:tc>
                <a:tc>
                  <a:txBody>
                    <a:bodyPr/>
                    <a:lstStyle/>
                    <a:p>
                      <a:pPr marL="0" lvl="0" indent="0">
                        <a:buNone/>
                      </a:pPr>
                      <a:r>
                        <a:rPr sz="1800"/>
                        <a:t>$1.53M</a:t>
                      </a:r>
                    </a:p>
                  </a:txBody>
                  <a:tcPr/>
                </a:tc>
                <a:extLst>
                  <a:ext uri="{0D108BD9-81ED-4DB2-BD59-A6C34878D82A}">
                    <a16:rowId xmlns:a16="http://schemas.microsoft.com/office/drawing/2014/main" val="10002"/>
                  </a:ext>
                </a:extLst>
              </a:tr>
              <a:tr h="0">
                <a:tc>
                  <a:txBody>
                    <a:bodyPr/>
                    <a:lstStyle/>
                    <a:p>
                      <a:pPr marL="0" lvl="0" indent="0">
                        <a:buNone/>
                      </a:pPr>
                      <a:r>
                        <a:rPr sz="1800" dirty="0"/>
                        <a:t>Sophos 2025</a:t>
                      </a:r>
                    </a:p>
                  </a:txBody>
                  <a:tcPr/>
                </a:tc>
                <a:tc>
                  <a:txBody>
                    <a:bodyPr/>
                    <a:lstStyle/>
                    <a:p>
                      <a:pPr marL="0" lvl="0" indent="0">
                        <a:buNone/>
                      </a:pPr>
                      <a:r>
                        <a:rPr sz="1800"/>
                        <a:t>Avg recovery, 100–250 employees</a:t>
                      </a:r>
                    </a:p>
                  </a:txBody>
                  <a:tcPr/>
                </a:tc>
                <a:tc>
                  <a:txBody>
                    <a:bodyPr/>
                    <a:lstStyle/>
                    <a:p>
                      <a:pPr marL="0" lvl="0" indent="0">
                        <a:buNone/>
                      </a:pPr>
                      <a:r>
                        <a:rPr sz="1800"/>
                        <a:t>$639K</a:t>
                      </a:r>
                    </a:p>
                  </a:txBody>
                  <a:tcPr/>
                </a:tc>
                <a:extLst>
                  <a:ext uri="{0D108BD9-81ED-4DB2-BD59-A6C34878D82A}">
                    <a16:rowId xmlns:a16="http://schemas.microsoft.com/office/drawing/2014/main" val="10003"/>
                  </a:ext>
                </a:extLst>
              </a:tr>
              <a:tr h="0">
                <a:tc>
                  <a:txBody>
                    <a:bodyPr/>
                    <a:lstStyle/>
                    <a:p>
                      <a:pPr marL="0" lvl="0" indent="0">
                        <a:buNone/>
                      </a:pPr>
                      <a:r>
                        <a:rPr sz="1800"/>
                        <a:t>Coalition 2025</a:t>
                      </a:r>
                    </a:p>
                  </a:txBody>
                  <a:tcPr/>
                </a:tc>
                <a:tc>
                  <a:txBody>
                    <a:bodyPr/>
                    <a:lstStyle/>
                    <a:p>
                      <a:pPr marL="0" lvl="0" indent="0">
                        <a:buNone/>
                      </a:pPr>
                      <a:r>
                        <a:rPr sz="1800"/>
                        <a:t>Avg business interruption loss</a:t>
                      </a:r>
                    </a:p>
                  </a:txBody>
                  <a:tcPr/>
                </a:tc>
                <a:tc>
                  <a:txBody>
                    <a:bodyPr/>
                    <a:lstStyle/>
                    <a:p>
                      <a:pPr marL="0" lvl="0" indent="0">
                        <a:buNone/>
                      </a:pPr>
                      <a:r>
                        <a:rPr sz="1800"/>
                        <a:t>$102K</a:t>
                      </a:r>
                    </a:p>
                  </a:txBody>
                  <a:tcPr/>
                </a:tc>
                <a:extLst>
                  <a:ext uri="{0D108BD9-81ED-4DB2-BD59-A6C34878D82A}">
                    <a16:rowId xmlns:a16="http://schemas.microsoft.com/office/drawing/2014/main" val="10004"/>
                  </a:ext>
                </a:extLst>
              </a:tr>
              <a:tr h="0">
                <a:tc>
                  <a:txBody>
                    <a:bodyPr/>
                    <a:lstStyle/>
                    <a:p>
                      <a:pPr marL="0" lvl="0" indent="0">
                        <a:buNone/>
                      </a:pPr>
                      <a:r>
                        <a:rPr sz="1800" dirty="0"/>
                        <a:t>Coalition 2025</a:t>
                      </a:r>
                    </a:p>
                  </a:txBody>
                  <a:tcPr/>
                </a:tc>
                <a:tc>
                  <a:txBody>
                    <a:bodyPr/>
                    <a:lstStyle/>
                    <a:p>
                      <a:pPr marL="0" lvl="0" indent="0">
                        <a:buNone/>
                      </a:pPr>
                      <a:r>
                        <a:rPr sz="1800"/>
                        <a:t>Avg forensic vendor cost</a:t>
                      </a:r>
                    </a:p>
                  </a:txBody>
                  <a:tcPr/>
                </a:tc>
                <a:tc>
                  <a:txBody>
                    <a:bodyPr/>
                    <a:lstStyle/>
                    <a:p>
                      <a:pPr marL="0" lvl="0" indent="0">
                        <a:buNone/>
                      </a:pPr>
                      <a:r>
                        <a:rPr sz="1800"/>
                        <a:t>$58K</a:t>
                      </a:r>
                    </a:p>
                  </a:txBody>
                  <a:tcPr/>
                </a:tc>
                <a:extLst>
                  <a:ext uri="{0D108BD9-81ED-4DB2-BD59-A6C34878D82A}">
                    <a16:rowId xmlns:a16="http://schemas.microsoft.com/office/drawing/2014/main" val="10005"/>
                  </a:ext>
                </a:extLst>
              </a:tr>
              <a:tr h="0">
                <a:tc>
                  <a:txBody>
                    <a:bodyPr/>
                    <a:lstStyle/>
                    <a:p>
                      <a:pPr marL="0" lvl="0" indent="0">
                        <a:buNone/>
                      </a:pPr>
                      <a:r>
                        <a:rPr sz="1800"/>
                        <a:t>DBIR 2025</a:t>
                      </a:r>
                    </a:p>
                  </a:txBody>
                  <a:tcPr/>
                </a:tc>
                <a:tc>
                  <a:txBody>
                    <a:bodyPr/>
                    <a:lstStyle/>
                    <a:p>
                      <a:pPr marL="0" lvl="0" indent="0">
                        <a:buNone/>
                      </a:pPr>
                      <a:r>
                        <a:rPr sz="1800"/>
                        <a:t>Median ransom payment (if paid)</a:t>
                      </a:r>
                    </a:p>
                  </a:txBody>
                  <a:tcPr/>
                </a:tc>
                <a:tc>
                  <a:txBody>
                    <a:bodyPr/>
                    <a:lstStyle/>
                    <a:p>
                      <a:pPr marL="0" lvl="0" indent="0">
                        <a:buNone/>
                      </a:pPr>
                      <a:r>
                        <a:rPr sz="1800"/>
                        <a:t>$115K</a:t>
                      </a:r>
                    </a:p>
                  </a:txBody>
                  <a:tcPr/>
                </a:tc>
                <a:extLst>
                  <a:ext uri="{0D108BD9-81ED-4DB2-BD59-A6C34878D82A}">
                    <a16:rowId xmlns:a16="http://schemas.microsoft.com/office/drawing/2014/main" val="10006"/>
                  </a:ext>
                </a:extLst>
              </a:tr>
              <a:tr h="0">
                <a:tc>
                  <a:txBody>
                    <a:bodyPr/>
                    <a:lstStyle/>
                    <a:p>
                      <a:pPr marL="0" lvl="0" indent="0">
                        <a:buNone/>
                      </a:pPr>
                      <a:r>
                        <a:rPr sz="1800"/>
                        <a:t>Sophos 2025</a:t>
                      </a:r>
                    </a:p>
                  </a:txBody>
                  <a:tcPr/>
                </a:tc>
                <a:tc>
                  <a:txBody>
                    <a:bodyPr/>
                    <a:lstStyle/>
                    <a:p>
                      <a:pPr marL="0" lvl="0" indent="0">
                        <a:buNone/>
                      </a:pPr>
                      <a:r>
                        <a:rPr sz="1800"/>
                        <a:t>Median ransom payment (if paid)</a:t>
                      </a:r>
                    </a:p>
                  </a:txBody>
                  <a:tcPr/>
                </a:tc>
                <a:tc>
                  <a:txBody>
                    <a:bodyPr/>
                    <a:lstStyle/>
                    <a:p>
                      <a:pPr marL="0" lvl="0" indent="0">
                        <a:buNone/>
                      </a:pPr>
                      <a:r>
                        <a:rPr sz="1800" dirty="0"/>
                        <a:t>$1M</a:t>
                      </a:r>
                    </a:p>
                  </a:txBody>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So: </a:t>
            </a:r>
            <a:r>
              <a:rPr dirty="0"/>
              <a:t>Expected Annual Loss</a:t>
            </a:r>
            <a:r>
              <a:rPr lang="en-US" dirty="0"/>
              <a:t>?</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a:buNone/>
                </a:pPr>
                <a:r>
                  <a:rPr dirty="0"/>
                  <a:t>With probability </a:t>
                </a:r>
                <a14:m>
                  <m:oMath xmlns:m="http://schemas.openxmlformats.org/officeDocument/2006/math">
                    <m:r>
                      <a:rPr>
                        <a:latin typeface="Cambria Math" panose="02040503050406030204" pitchFamily="18" charset="0"/>
                      </a:rPr>
                      <m:t>𝑝</m:t>
                    </m:r>
                  </m:oMath>
                </a14:m>
                <a:r>
                  <a:rPr dirty="0"/>
                  <a:t> and a 90% CI on cost </a:t>
                </a:r>
                <a14:m>
                  <m:oMath xmlns:m="http://schemas.openxmlformats.org/officeDocument/2006/math">
                    <m:r>
                      <a:rPr>
                        <a:latin typeface="Cambria Math" panose="02040503050406030204" pitchFamily="18" charset="0"/>
                      </a:rPr>
                      <m:t>[</m:t>
                    </m:r>
                    <m:r>
                      <a:rPr>
                        <a:latin typeface="Cambria Math" panose="02040503050406030204" pitchFamily="18" charset="0"/>
                      </a:rPr>
                      <m:t>𝐿</m:t>
                    </m:r>
                    <m:r>
                      <a:rPr>
                        <a:latin typeface="Cambria Math" panose="02040503050406030204" pitchFamily="18" charset="0"/>
                      </a:rPr>
                      <m:t>,</m:t>
                    </m:r>
                    <m:r>
                      <a:rPr>
                        <a:latin typeface="Cambria Math" panose="02040503050406030204" pitchFamily="18" charset="0"/>
                      </a:rPr>
                      <m:t>𝐻</m:t>
                    </m:r>
                    <m:r>
                      <a:rPr>
                        <a:latin typeface="Cambria Math" panose="02040503050406030204" pitchFamily="18" charset="0"/>
                      </a:rPr>
                      <m:t>]</m:t>
                    </m:r>
                  </m:oMath>
                </a14:m>
                <a:r>
                  <a:rPr dirty="0"/>
                  <a:t>:</a:t>
                </a:r>
                <a:r>
                  <a:rPr lang="en-US" dirty="0"/>
                  <a:t> Either</a:t>
                </a:r>
                <a:endParaRPr dirty="0"/>
              </a:p>
              <a:p>
                <a:pPr marL="457200" lvl="0" indent="-457200">
                  <a:buFont typeface="+mj-lt"/>
                  <a:buAutoNum type="arabicPeriod"/>
                </a:pPr>
                <a:r>
                  <a:rPr lang="en-US" dirty="0"/>
                  <a:t>Use </a:t>
                </a:r>
                <a:r>
                  <a:rPr lang="en-US" b="1" dirty="0"/>
                  <a:t>Monte Carlo simulation </a:t>
                </a:r>
                <a:r>
                  <a:rPr lang="en-US" dirty="0"/>
                  <a:t>(FAIR) to estimate losses, or</a:t>
                </a:r>
              </a:p>
              <a:p>
                <a:pPr marL="457200" lvl="0" indent="-457200">
                  <a:buFont typeface="+mj-lt"/>
                  <a:buAutoNum type="arabicPeriod"/>
                </a:pPr>
                <a:r>
                  <a:rPr dirty="0"/>
                  <a:t>Use the </a:t>
                </a:r>
                <a:r>
                  <a:rPr b="1" dirty="0"/>
                  <a:t>geometric mean</a:t>
                </a:r>
                <a:r>
                  <a:rPr dirty="0"/>
                  <a:t> for right-skewed distributions:</a:t>
                </a:r>
              </a:p>
              <a:p>
                <a:pPr marL="0" lvl="0" indent="0">
                  <a:buNone/>
                </a:pPr>
                <a14:m>
                  <m:oMathPara xmlns:m="http://schemas.openxmlformats.org/officeDocument/2006/math">
                    <m:oMathParaPr>
                      <m:jc m:val="center"/>
                    </m:oMathParaPr>
                    <m:oMath xmlns:m="http://schemas.openxmlformats.org/officeDocument/2006/math">
                      <m:r>
                        <m:rPr>
                          <m:nor/>
                        </m:rPr>
                        <a:rPr/>
                        <m:t>Central</m:t>
                      </m:r>
                      <m:r>
                        <m:rPr>
                          <m:nor/>
                        </m:rPr>
                        <a:rPr/>
                        <m:t> </m:t>
                      </m:r>
                      <m:r>
                        <m:rPr>
                          <m:nor/>
                        </m:rPr>
                        <a:rPr/>
                        <m:t>cost</m:t>
                      </m:r>
                      <m:r>
                        <a:rPr>
                          <a:latin typeface="Cambria Math" panose="02040503050406030204" pitchFamily="18" charset="0"/>
                        </a:rPr>
                        <m:t>=</m:t>
                      </m:r>
                      <m:rad>
                        <m:radPr>
                          <m:degHide m:val="on"/>
                          <m:ctrlPr>
                            <a:rPr i="1">
                              <a:latin typeface="Cambria Math" panose="02040503050406030204" pitchFamily="18" charset="0"/>
                            </a:rPr>
                          </m:ctrlPr>
                        </m:radPr>
                        <m:deg/>
                        <m:e>
                          <m:r>
                            <a:rPr>
                              <a:latin typeface="Cambria Math" panose="02040503050406030204" pitchFamily="18" charset="0"/>
                            </a:rPr>
                            <m:t>𝐿</m:t>
                          </m:r>
                          <m:r>
                            <a:rPr>
                              <a:latin typeface="Cambria Math" panose="02040503050406030204" pitchFamily="18" charset="0"/>
                            </a:rPr>
                            <m:t>×</m:t>
                          </m:r>
                          <m:r>
                            <a:rPr>
                              <a:latin typeface="Cambria Math" panose="02040503050406030204" pitchFamily="18" charset="0"/>
                            </a:rPr>
                            <m:t>𝐻</m:t>
                          </m:r>
                        </m:e>
                      </m:rad>
                      <m:r>
                        <a:rPr>
                          <a:latin typeface="Cambria Math" panose="02040503050406030204" pitchFamily="18" charset="0"/>
                        </a:rPr>
                        <m:t>=</m:t>
                      </m:r>
                      <m:rad>
                        <m:radPr>
                          <m:degHide m:val="on"/>
                          <m:ctrlPr>
                            <a:rPr i="1">
                              <a:latin typeface="Cambria Math" panose="02040503050406030204" pitchFamily="18" charset="0"/>
                            </a:rPr>
                          </m:ctrlPr>
                        </m:radPr>
                        <m:deg/>
                        <m:e>
                          <m:r>
                            <a:rPr>
                              <a:latin typeface="Cambria Math" panose="02040503050406030204" pitchFamily="18" charset="0"/>
                            </a:rPr>
                            <m:t>$50</m:t>
                          </m:r>
                          <m:r>
                            <m:rPr>
                              <m:nor/>
                            </m:rPr>
                            <a:rPr/>
                            <m:t>K</m:t>
                          </m:r>
                          <m:r>
                            <a:rPr>
                              <a:latin typeface="Cambria Math" panose="02040503050406030204" pitchFamily="18" charset="0"/>
                            </a:rPr>
                            <m:t>×$3</m:t>
                          </m:r>
                          <m:r>
                            <m:rPr>
                              <m:nor/>
                            </m:rPr>
                            <a:rPr/>
                            <m:t>M</m:t>
                          </m:r>
                        </m:e>
                      </m:rad>
                      <m:r>
                        <a:rPr>
                          <a:latin typeface="Cambria Math" panose="02040503050406030204" pitchFamily="18" charset="0"/>
                        </a:rPr>
                        <m:t>≈$387</m:t>
                      </m:r>
                      <m:r>
                        <m:rPr>
                          <m:nor/>
                        </m:rPr>
                        <a:rPr/>
                        <m:t>K</m:t>
                      </m:r>
                    </m:oMath>
                  </m:oMathPara>
                </a14:m>
                <a:endParaRPr dirty="0"/>
              </a:p>
              <a:p>
                <a:pPr marL="0" lvl="0" indent="0">
                  <a:buNone/>
                </a:pPr>
                <a:endParaRPr lang="en-US" dirty="0"/>
              </a:p>
              <a:p>
                <a:pPr marL="0" lvl="0" indent="0">
                  <a:buNone/>
                </a:pPr>
                <a14:m>
                  <m:oMathPara xmlns:m="http://schemas.openxmlformats.org/officeDocument/2006/math">
                    <m:oMathParaPr>
                      <m:jc m:val="left"/>
                    </m:oMathParaPr>
                    <m:oMath xmlns:m="http://schemas.openxmlformats.org/officeDocument/2006/math">
                      <m:r>
                        <m:rPr>
                          <m:nor/>
                        </m:rPr>
                        <a:rPr/>
                        <m:t>Annualized</m:t>
                      </m:r>
                      <m:r>
                        <m:rPr>
                          <m:nor/>
                        </m:rPr>
                        <a:rPr/>
                        <m:t> </m:t>
                      </m:r>
                      <m:r>
                        <m:rPr>
                          <m:nor/>
                        </m:rPr>
                        <a:rPr/>
                        <m:t>expected</m:t>
                      </m:r>
                      <m:r>
                        <m:rPr>
                          <m:nor/>
                        </m:rPr>
                        <a:rPr/>
                        <m:t> </m:t>
                      </m:r>
                      <m:r>
                        <m:rPr>
                          <m:nor/>
                        </m:rPr>
                        <a:rPr/>
                        <m:t>loss</m:t>
                      </m:r>
                      <m:r>
                        <a:rPr>
                          <a:latin typeface="Cambria Math" panose="02040503050406030204" pitchFamily="18" charset="0"/>
                        </a:rPr>
                        <m:t>=</m:t>
                      </m:r>
                      <m:r>
                        <a:rPr>
                          <a:latin typeface="Cambria Math" panose="02040503050406030204" pitchFamily="18" charset="0"/>
                        </a:rPr>
                        <m:t>𝑝</m:t>
                      </m:r>
                      <m:r>
                        <a:rPr>
                          <a:latin typeface="Cambria Math" panose="02040503050406030204" pitchFamily="18" charset="0"/>
                        </a:rPr>
                        <m:t>×</m:t>
                      </m:r>
                      <m:r>
                        <m:rPr>
                          <m:nor/>
                        </m:rPr>
                        <a:rPr/>
                        <m:t>central</m:t>
                      </m:r>
                      <m:r>
                        <m:rPr>
                          <m:nor/>
                        </m:rPr>
                        <a:rPr/>
                        <m:t> </m:t>
                      </m:r>
                      <m:r>
                        <m:rPr>
                          <m:nor/>
                        </m:rPr>
                        <a:rPr/>
                        <m:t>cost</m:t>
                      </m:r>
                      <m:r>
                        <a:rPr>
                          <a:latin typeface="Cambria Math" panose="02040503050406030204" pitchFamily="18" charset="0"/>
                        </a:rPr>
                        <m:t>=3%×$387</m:t>
                      </m:r>
                      <m:r>
                        <m:rPr>
                          <m:nor/>
                        </m:rPr>
                        <a:rPr/>
                        <m:t>K</m:t>
                      </m:r>
                      <m:r>
                        <a:rPr>
                          <a:latin typeface="Cambria Math" panose="02040503050406030204" pitchFamily="18" charset="0"/>
                        </a:rPr>
                        <m:t>≈$12</m:t>
                      </m:r>
                      <m:r>
                        <m:rPr>
                          <m:nor/>
                        </m:rPr>
                        <a:rPr/>
                        <m:t>K</m:t>
                      </m:r>
                    </m:oMath>
                  </m:oMathPara>
                </a14:m>
                <a:endParaRPr dirty="0"/>
              </a:p>
              <a:p>
                <a:pPr marL="0" lvl="0" indent="0">
                  <a:buNone/>
                </a:pPr>
                <a:r>
                  <a:rPr dirty="0"/>
                  <a:t>Tail-weighted (95th percentile of cost): </a:t>
                </a:r>
                <a14:m>
                  <m:oMath xmlns:m="http://schemas.openxmlformats.org/officeDocument/2006/math">
                    <m:r>
                      <a:rPr>
                        <a:latin typeface="Cambria Math" panose="02040503050406030204" pitchFamily="18" charset="0"/>
                      </a:rPr>
                      <m:t>3%×$3</m:t>
                    </m:r>
                    <m:r>
                      <m:rPr>
                        <m:nor/>
                      </m:rPr>
                      <a:rPr/>
                      <m:t>M</m:t>
                    </m:r>
                    <m:r>
                      <a:rPr>
                        <a:latin typeface="Cambria Math" panose="02040503050406030204" pitchFamily="18" charset="0"/>
                      </a:rPr>
                      <m:t>=$90</m:t>
                    </m:r>
                    <m:r>
                      <m:rPr>
                        <m:nor/>
                      </m:rPr>
                      <a:rPr/>
                      <m:t>K</m:t>
                    </m:r>
                  </m:oMath>
                </a14:m>
                <a:r>
                  <a:rPr dirty="0"/>
                  <a:t> annualized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65" t="-2724"/>
                </a:stretch>
              </a:blipFill>
            </p:spPr>
            <p:txBody>
              <a:bodyPr/>
              <a:lstStyle/>
              <a:p>
                <a:r>
                  <a:rPr lang="en-US">
                    <a:noFill/>
                  </a:rPr>
                  <a:t> </a:t>
                </a:r>
              </a:p>
            </p:txBody>
          </p:sp>
        </mc:Fallback>
      </mc:AlternateContent>
    </p:spTree>
    <p:extLst>
      <p:ext uri="{BB962C8B-B14F-4D97-AF65-F5344CB8AC3E}">
        <p14:creationId xmlns:p14="http://schemas.microsoft.com/office/powerpoint/2010/main" val="21616303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6ACB10-A182-831B-FD43-AA5AC321AB2A}"/>
              </a:ext>
            </a:extLst>
          </p:cNvPr>
          <p:cNvSpPr>
            <a:spLocks noGrp="1"/>
          </p:cNvSpPr>
          <p:nvPr>
            <p:ph type="title"/>
          </p:nvPr>
        </p:nvSpPr>
        <p:spPr/>
        <p:txBody>
          <a:bodyPr/>
          <a:lstStyle/>
          <a:p>
            <a:r>
              <a:rPr lang="en-US" dirty="0"/>
              <a:t>How Should We Mitigate the Risk?</a:t>
            </a:r>
          </a:p>
        </p:txBody>
      </p:sp>
      <p:sp>
        <p:nvSpPr>
          <p:cNvPr id="2" name="Content Placeholder 1">
            <a:extLst>
              <a:ext uri="{FF2B5EF4-FFF2-40B4-BE49-F238E27FC236}">
                <a16:creationId xmlns:a16="http://schemas.microsoft.com/office/drawing/2014/main" id="{03801020-12A2-FA34-5D9D-B335305C62AC}"/>
              </a:ext>
            </a:extLst>
          </p:cNvPr>
          <p:cNvSpPr>
            <a:spLocks noGrp="1"/>
          </p:cNvSpPr>
          <p:nvPr>
            <p:ph idx="1"/>
          </p:nvPr>
        </p:nvSpPr>
        <p:spPr/>
        <p:txBody>
          <a:bodyPr>
            <a:normAutofit/>
          </a:bodyPr>
          <a:lstStyle/>
          <a:p>
            <a:r>
              <a:rPr lang="en-US" dirty="0"/>
              <a:t>“Risk = Likelihood * Impact” is a lie. Pick one:</a:t>
            </a:r>
          </a:p>
          <a:p>
            <a:pPr lvl="1"/>
            <a:r>
              <a:rPr lang="en-US" dirty="0"/>
              <a:t>1/10,000 chance of losing $100,000 or 1/1 chance of losing $10</a:t>
            </a:r>
          </a:p>
          <a:p>
            <a:pPr lvl="2"/>
            <a:r>
              <a:rPr lang="en-US" dirty="0"/>
              <a:t>… $20?</a:t>
            </a:r>
          </a:p>
          <a:p>
            <a:pPr lvl="2"/>
            <a:r>
              <a:rPr lang="en-US" dirty="0"/>
              <a:t>… $100?</a:t>
            </a:r>
          </a:p>
          <a:p>
            <a:pPr lvl="2"/>
            <a:r>
              <a:rPr lang="en-US" dirty="0"/>
              <a:t>… $1,000?</a:t>
            </a:r>
          </a:p>
          <a:p>
            <a:r>
              <a:rPr lang="en-US" b="1" dirty="0"/>
              <a:t>Risk is a distribution</a:t>
            </a:r>
            <a:r>
              <a:rPr lang="en-US" dirty="0"/>
              <a:t>, not a point. Risk management is the practice of shaping that distribution</a:t>
            </a:r>
          </a:p>
          <a:p>
            <a:pPr lvl="1"/>
            <a:r>
              <a:rPr lang="en-US" b="1" dirty="0"/>
              <a:t>Reducing likelihood by 10x </a:t>
            </a:r>
            <a:r>
              <a:rPr lang="en-US" dirty="0"/>
              <a:t>has a different effect on the distribution than </a:t>
            </a:r>
            <a:r>
              <a:rPr lang="en-US" b="1" dirty="0"/>
              <a:t>reducing impact by 10x</a:t>
            </a:r>
          </a:p>
          <a:p>
            <a:r>
              <a:rPr lang="en-US" dirty="0"/>
              <a:t>Cost of risk mitigation must be explicit</a:t>
            </a:r>
          </a:p>
        </p:txBody>
      </p:sp>
    </p:spTree>
    <p:extLst>
      <p:ext uri="{BB962C8B-B14F-4D97-AF65-F5344CB8AC3E}">
        <p14:creationId xmlns:p14="http://schemas.microsoft.com/office/powerpoint/2010/main" val="43830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We Know So Far</a:t>
            </a:r>
          </a:p>
        </p:txBody>
      </p:sp>
      <p:sp>
        <p:nvSpPr>
          <p:cNvPr id="3" name="Content Placeholder 2"/>
          <p:cNvSpPr>
            <a:spLocks noGrp="1"/>
          </p:cNvSpPr>
          <p:nvPr>
            <p:ph idx="1"/>
          </p:nvPr>
        </p:nvSpPr>
        <p:spPr/>
        <p:txBody>
          <a:bodyPr>
            <a:normAutofit lnSpcReduction="10000"/>
          </a:bodyPr>
          <a:lstStyle/>
          <a:p>
            <a:pPr marL="0" lvl="0" indent="0">
              <a:buNone/>
            </a:pPr>
            <a:r>
              <a:t>From earlier lectures:</a:t>
            </a:r>
          </a:p>
          <a:p>
            <a:pPr lvl="0"/>
            <a:r>
              <a:rPr b="1"/>
              <a:t>Anderson</a:t>
            </a:r>
            <a:r>
              <a:t>: Misaligned incentives distort security markets</a:t>
            </a:r>
          </a:p>
          <a:p>
            <a:pPr lvl="0"/>
            <a:r>
              <a:rPr b="1"/>
              <a:t>Grigg</a:t>
            </a:r>
            <a:r>
              <a:t>: The market rewards the </a:t>
            </a:r>
            <a:r>
              <a:rPr i="1"/>
              <a:t>appearance</a:t>
            </a:r>
            <a:r>
              <a:t> of security (“silver bullets”)</a:t>
            </a:r>
          </a:p>
          <a:p>
            <a:pPr lvl="0"/>
            <a:r>
              <a:rPr b="1"/>
              <a:t>Herley &amp; van Oorschot</a:t>
            </a:r>
            <a:r>
              <a:t>: Security as a scientific pursuit faces fundamental measurement challenges</a:t>
            </a:r>
          </a:p>
          <a:p>
            <a:pPr lvl="0"/>
            <a:r>
              <a:rPr b="1"/>
              <a:t>Breen, Herley &amp; Redmiles</a:t>
            </a:r>
            <a:r>
              <a:t>: Even estimating cybercrime victimization rates is surprisingly hard</a:t>
            </a:r>
          </a:p>
          <a:p>
            <a:pPr marL="0" lvl="0" indent="0">
              <a:buNone/>
            </a:pPr>
            <a:r>
              <a:t>Today: Given these problems, how do we make rational security investment decisions?</a:t>
            </a:r>
          </a:p>
        </p:txBody>
      </p:sp>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7FEF55-B31C-8263-32A4-393FB5EF33FC}"/>
              </a:ext>
            </a:extLst>
          </p:cNvPr>
          <p:cNvSpPr/>
          <p:nvPr/>
        </p:nvSpPr>
        <p:spPr>
          <a:xfrm>
            <a:off x="400050" y="1764475"/>
            <a:ext cx="8279608" cy="26894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B7E764E-BF65-8057-973F-3362B7BB006E}"/>
              </a:ext>
            </a:extLst>
          </p:cNvPr>
          <p:cNvSpPr>
            <a:spLocks noGrp="1"/>
          </p:cNvSpPr>
          <p:nvPr>
            <p:ph type="title"/>
          </p:nvPr>
        </p:nvSpPr>
        <p:spPr/>
        <p:txBody>
          <a:bodyPr/>
          <a:lstStyle/>
          <a:p>
            <a:r>
              <a:rPr lang="en-US" dirty="0"/>
              <a:t>Shaping risk distribution</a:t>
            </a:r>
          </a:p>
        </p:txBody>
      </p:sp>
      <p:graphicFrame>
        <p:nvGraphicFramePr>
          <p:cNvPr id="13" name="Content Placeholder 12">
            <a:extLst>
              <a:ext uri="{FF2B5EF4-FFF2-40B4-BE49-F238E27FC236}">
                <a16:creationId xmlns:a16="http://schemas.microsoft.com/office/drawing/2014/main" id="{434E135A-7A18-09EE-A75C-6192BEB698AD}"/>
              </a:ext>
            </a:extLst>
          </p:cNvPr>
          <p:cNvGraphicFramePr>
            <a:graphicFrameLocks noGrp="1"/>
          </p:cNvGraphicFramePr>
          <p:nvPr>
            <p:ph sz="half" idx="14"/>
          </p:nvPr>
        </p:nvGraphicFramePr>
        <p:xfrm>
          <a:off x="6042423" y="1882199"/>
          <a:ext cx="2637235" cy="2571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a:extLst>
              <a:ext uri="{FF2B5EF4-FFF2-40B4-BE49-F238E27FC236}">
                <a16:creationId xmlns:a16="http://schemas.microsoft.com/office/drawing/2014/main" id="{87CDD191-7068-2628-821C-A552E280C6B9}"/>
              </a:ext>
            </a:extLst>
          </p:cNvPr>
          <p:cNvGraphicFramePr>
            <a:graphicFrameLocks noGrp="1"/>
          </p:cNvGraphicFramePr>
          <p:nvPr>
            <p:ph sz="half" idx="2"/>
          </p:nvPr>
        </p:nvGraphicFramePr>
        <p:xfrm>
          <a:off x="3257551" y="1882199"/>
          <a:ext cx="2637234" cy="25717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9">
            <a:extLst>
              <a:ext uri="{FF2B5EF4-FFF2-40B4-BE49-F238E27FC236}">
                <a16:creationId xmlns:a16="http://schemas.microsoft.com/office/drawing/2014/main" id="{950635CB-E224-3695-9720-B26DA0E4A541}"/>
              </a:ext>
            </a:extLst>
          </p:cNvPr>
          <p:cNvGraphicFramePr>
            <a:graphicFrameLocks noGrp="1"/>
          </p:cNvGraphicFramePr>
          <p:nvPr>
            <p:ph sz="half" idx="1"/>
          </p:nvPr>
        </p:nvGraphicFramePr>
        <p:xfrm>
          <a:off x="448866" y="1882199"/>
          <a:ext cx="2637235" cy="257175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8433FB21-556F-1779-3DD0-5202082A4D70}"/>
              </a:ext>
            </a:extLst>
          </p:cNvPr>
          <p:cNvSpPr txBox="1"/>
          <p:nvPr/>
        </p:nvSpPr>
        <p:spPr>
          <a:xfrm>
            <a:off x="472678" y="1764475"/>
            <a:ext cx="2637236" cy="258532"/>
          </a:xfrm>
          <a:prstGeom prst="rect">
            <a:avLst/>
          </a:prstGeom>
          <a:noFill/>
        </p:spPr>
        <p:txBody>
          <a:bodyPr wrap="square" rtlCol="0">
            <a:spAutoFit/>
          </a:bodyPr>
          <a:lstStyle/>
          <a:p>
            <a:pPr algn="ctr">
              <a:lnSpc>
                <a:spcPct val="90000"/>
              </a:lnSpc>
            </a:pPr>
            <a:r>
              <a:rPr lang="en-US" sz="1200" dirty="0">
                <a:solidFill>
                  <a:schemeClr val="bg1"/>
                </a:solidFill>
              </a:rPr>
              <a:t>50% of losing $400</a:t>
            </a:r>
          </a:p>
        </p:txBody>
      </p:sp>
      <p:sp>
        <p:nvSpPr>
          <p:cNvPr id="19" name="TextBox 18">
            <a:extLst>
              <a:ext uri="{FF2B5EF4-FFF2-40B4-BE49-F238E27FC236}">
                <a16:creationId xmlns:a16="http://schemas.microsoft.com/office/drawing/2014/main" id="{496E7275-D746-1664-34B2-17810CF0F10B}"/>
              </a:ext>
            </a:extLst>
          </p:cNvPr>
          <p:cNvSpPr txBox="1"/>
          <p:nvPr/>
        </p:nvSpPr>
        <p:spPr>
          <a:xfrm>
            <a:off x="400050" y="1298051"/>
            <a:ext cx="2293000" cy="341632"/>
          </a:xfrm>
          <a:prstGeom prst="rect">
            <a:avLst/>
          </a:prstGeom>
          <a:noFill/>
        </p:spPr>
        <p:txBody>
          <a:bodyPr wrap="none" rtlCol="0">
            <a:spAutoFit/>
          </a:bodyPr>
          <a:lstStyle/>
          <a:p>
            <a:pPr>
              <a:lnSpc>
                <a:spcPct val="90000"/>
              </a:lnSpc>
            </a:pPr>
            <a:r>
              <a:rPr lang="en-US" dirty="0"/>
              <a:t>Starting with $1,000 …</a:t>
            </a:r>
          </a:p>
        </p:txBody>
      </p:sp>
      <p:sp>
        <p:nvSpPr>
          <p:cNvPr id="20" name="TextBox 19">
            <a:extLst>
              <a:ext uri="{FF2B5EF4-FFF2-40B4-BE49-F238E27FC236}">
                <a16:creationId xmlns:a16="http://schemas.microsoft.com/office/drawing/2014/main" id="{DC961B6B-3817-D768-E311-479138725C64}"/>
              </a:ext>
            </a:extLst>
          </p:cNvPr>
          <p:cNvSpPr txBox="1"/>
          <p:nvPr/>
        </p:nvSpPr>
        <p:spPr>
          <a:xfrm>
            <a:off x="3257551" y="1764475"/>
            <a:ext cx="2637234" cy="258532"/>
          </a:xfrm>
          <a:prstGeom prst="rect">
            <a:avLst/>
          </a:prstGeom>
          <a:noFill/>
        </p:spPr>
        <p:txBody>
          <a:bodyPr wrap="square" rtlCol="0">
            <a:spAutoFit/>
          </a:bodyPr>
          <a:lstStyle/>
          <a:p>
            <a:pPr algn="ctr">
              <a:lnSpc>
                <a:spcPct val="90000"/>
              </a:lnSpc>
            </a:pPr>
            <a:r>
              <a:rPr lang="en-US" sz="1200" dirty="0">
                <a:solidFill>
                  <a:schemeClr val="bg1"/>
                </a:solidFill>
              </a:rPr>
              <a:t>cut loss magnitude by half</a:t>
            </a:r>
          </a:p>
        </p:txBody>
      </p:sp>
      <p:sp>
        <p:nvSpPr>
          <p:cNvPr id="21" name="TextBox 20">
            <a:extLst>
              <a:ext uri="{FF2B5EF4-FFF2-40B4-BE49-F238E27FC236}">
                <a16:creationId xmlns:a16="http://schemas.microsoft.com/office/drawing/2014/main" id="{FE2E09B1-4DD5-51E1-C2BB-D760649344A6}"/>
              </a:ext>
            </a:extLst>
          </p:cNvPr>
          <p:cNvSpPr txBox="1"/>
          <p:nvPr/>
        </p:nvSpPr>
        <p:spPr>
          <a:xfrm>
            <a:off x="6042423" y="1764475"/>
            <a:ext cx="2637235" cy="258532"/>
          </a:xfrm>
          <a:prstGeom prst="rect">
            <a:avLst/>
          </a:prstGeom>
          <a:noFill/>
        </p:spPr>
        <p:txBody>
          <a:bodyPr wrap="square" rtlCol="0">
            <a:spAutoFit/>
          </a:bodyPr>
          <a:lstStyle/>
          <a:p>
            <a:pPr algn="ctr">
              <a:lnSpc>
                <a:spcPct val="90000"/>
              </a:lnSpc>
            </a:pPr>
            <a:r>
              <a:rPr lang="en-US" sz="1200" dirty="0">
                <a:solidFill>
                  <a:schemeClr val="bg1"/>
                </a:solidFill>
              </a:rPr>
              <a:t>cut loss probability by half</a:t>
            </a:r>
          </a:p>
        </p:txBody>
      </p:sp>
      <p:sp>
        <p:nvSpPr>
          <p:cNvPr id="22" name="TextBox 21">
            <a:extLst>
              <a:ext uri="{FF2B5EF4-FFF2-40B4-BE49-F238E27FC236}">
                <a16:creationId xmlns:a16="http://schemas.microsoft.com/office/drawing/2014/main" id="{D48AA766-522C-ECB1-2AB2-A40108C35F58}"/>
              </a:ext>
            </a:extLst>
          </p:cNvPr>
          <p:cNvSpPr txBox="1"/>
          <p:nvPr/>
        </p:nvSpPr>
        <p:spPr>
          <a:xfrm>
            <a:off x="4800600" y="1298051"/>
            <a:ext cx="2718308" cy="341632"/>
          </a:xfrm>
          <a:prstGeom prst="rect">
            <a:avLst/>
          </a:prstGeom>
          <a:noFill/>
        </p:spPr>
        <p:txBody>
          <a:bodyPr wrap="none" rtlCol="0">
            <a:spAutoFit/>
          </a:bodyPr>
          <a:lstStyle/>
          <a:p>
            <a:pPr>
              <a:lnSpc>
                <a:spcPct val="90000"/>
              </a:lnSpc>
            </a:pPr>
            <a:r>
              <a:rPr lang="en-US" dirty="0"/>
              <a:t>… option to spend $100 to:</a:t>
            </a:r>
          </a:p>
        </p:txBody>
      </p:sp>
      <p:sp>
        <p:nvSpPr>
          <p:cNvPr id="23" name="TextBox 22">
            <a:extLst>
              <a:ext uri="{FF2B5EF4-FFF2-40B4-BE49-F238E27FC236}">
                <a16:creationId xmlns:a16="http://schemas.microsoft.com/office/drawing/2014/main" id="{ABB42065-DDA0-02A0-B4CB-8935E8B3283F}"/>
              </a:ext>
            </a:extLst>
          </p:cNvPr>
          <p:cNvSpPr txBox="1"/>
          <p:nvPr/>
        </p:nvSpPr>
        <p:spPr>
          <a:xfrm>
            <a:off x="448866" y="4689220"/>
            <a:ext cx="8230792" cy="341632"/>
          </a:xfrm>
          <a:prstGeom prst="rect">
            <a:avLst/>
          </a:prstGeom>
          <a:noFill/>
        </p:spPr>
        <p:txBody>
          <a:bodyPr wrap="square" rtlCol="0">
            <a:spAutoFit/>
          </a:bodyPr>
          <a:lstStyle/>
          <a:p>
            <a:pPr algn="ctr">
              <a:lnSpc>
                <a:spcPct val="90000"/>
              </a:lnSpc>
            </a:pPr>
            <a:r>
              <a:rPr lang="en-US" dirty="0"/>
              <a:t>Mean final wealth is $800 in all three scenarios</a:t>
            </a:r>
          </a:p>
        </p:txBody>
      </p:sp>
    </p:spTree>
    <p:extLst>
      <p:ext uri="{BB962C8B-B14F-4D97-AF65-F5344CB8AC3E}">
        <p14:creationId xmlns:p14="http://schemas.microsoft.com/office/powerpoint/2010/main" val="612155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P spid="20" grpId="0"/>
      <p:bldP spid="21" grpId="0"/>
      <p:bldP spid="22" grpId="0"/>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Framing the Problem: Security as Investment</a:t>
            </a:r>
          </a:p>
        </p:txBody>
      </p:sp>
      <p:pic>
        <p:nvPicPr>
          <p:cNvPr id="7" name="Picture 6">
            <a:extLst>
              <a:ext uri="{FF2B5EF4-FFF2-40B4-BE49-F238E27FC236}">
                <a16:creationId xmlns:a16="http://schemas.microsoft.com/office/drawing/2014/main" id="{9C3F96EF-56BB-6D54-408A-05A700F42C8A}"/>
              </a:ext>
            </a:extLst>
          </p:cNvPr>
          <p:cNvPicPr>
            <a:picLocks noChangeAspect="1"/>
          </p:cNvPicPr>
          <p:nvPr/>
        </p:nvPicPr>
        <p:blipFill>
          <a:blip r:embed="rId3"/>
          <a:stretch>
            <a:fillRect/>
          </a:stretch>
        </p:blipFill>
        <p:spPr>
          <a:xfrm>
            <a:off x="1222313" y="1268016"/>
            <a:ext cx="3828318" cy="4707731"/>
          </a:xfrm>
          <a:prstGeom prst="rect">
            <a:avLst/>
          </a:prstGeom>
        </p:spPr>
      </p:pic>
      <p:pic>
        <p:nvPicPr>
          <p:cNvPr id="8" name="Picture 7">
            <a:extLst>
              <a:ext uri="{FF2B5EF4-FFF2-40B4-BE49-F238E27FC236}">
                <a16:creationId xmlns:a16="http://schemas.microsoft.com/office/drawing/2014/main" id="{8555FA6B-A00B-28EF-5297-E00432B408A5}"/>
              </a:ext>
            </a:extLst>
          </p:cNvPr>
          <p:cNvPicPr>
            <a:picLocks noChangeAspect="1"/>
          </p:cNvPicPr>
          <p:nvPr/>
        </p:nvPicPr>
        <p:blipFill>
          <a:blip r:embed="rId4"/>
          <a:stretch>
            <a:fillRect/>
          </a:stretch>
        </p:blipFill>
        <p:spPr>
          <a:xfrm>
            <a:off x="3479410" y="2009198"/>
            <a:ext cx="4514441" cy="2003029"/>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75D32A23-6C82-1C4B-5478-1B0823AEE39A}"/>
              </a:ext>
            </a:extLst>
          </p:cNvPr>
          <p:cNvSpPr txBox="1"/>
          <p:nvPr/>
        </p:nvSpPr>
        <p:spPr>
          <a:xfrm>
            <a:off x="5802588" y="4039879"/>
            <a:ext cx="3076361" cy="738664"/>
          </a:xfrm>
          <a:prstGeom prst="rect">
            <a:avLst/>
          </a:prstGeom>
          <a:noFill/>
        </p:spPr>
        <p:txBody>
          <a:bodyPr wrap="square" rtlCol="0">
            <a:spAutoFit/>
          </a:bodyPr>
          <a:lstStyle/>
          <a:p>
            <a:r>
              <a:rPr lang="en-US" sz="2100" dirty="0"/>
              <a:t>Highly influential: </a:t>
            </a:r>
            <a:br>
              <a:rPr lang="en-US" sz="2100" dirty="0"/>
            </a:br>
            <a:r>
              <a:rPr lang="en-US" sz="2100" dirty="0"/>
              <a:t>Cited &gt; 2000 times</a:t>
            </a:r>
          </a:p>
        </p:txBody>
      </p:sp>
      <p:sp>
        <p:nvSpPr>
          <p:cNvPr id="3" name="TextBox 2">
            <a:extLst>
              <a:ext uri="{FF2B5EF4-FFF2-40B4-BE49-F238E27FC236}">
                <a16:creationId xmlns:a16="http://schemas.microsoft.com/office/drawing/2014/main" id="{42F334C2-15DD-6FFB-670F-AD177C3ACB1E}"/>
              </a:ext>
            </a:extLst>
          </p:cNvPr>
          <p:cNvSpPr txBox="1"/>
          <p:nvPr/>
        </p:nvSpPr>
        <p:spPr>
          <a:xfrm>
            <a:off x="5307565" y="1441374"/>
            <a:ext cx="3664273" cy="369332"/>
          </a:xfrm>
          <a:prstGeom prst="rect">
            <a:avLst/>
          </a:prstGeom>
          <a:noFill/>
        </p:spPr>
        <p:txBody>
          <a:bodyPr wrap="none" rtlCol="0">
            <a:spAutoFit/>
          </a:bodyPr>
          <a:lstStyle/>
          <a:p>
            <a:r>
              <a:rPr lang="en-US" dirty="0"/>
              <a:t>Investment to reduce loss probability</a:t>
            </a:r>
          </a:p>
        </p:txBody>
      </p:sp>
    </p:spTree>
    <p:extLst>
      <p:ext uri="{BB962C8B-B14F-4D97-AF65-F5344CB8AC3E}">
        <p14:creationId xmlns:p14="http://schemas.microsoft.com/office/powerpoint/2010/main" val="4159318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C0EF-27EA-FDAE-59F6-2D5996F7D643}"/>
              </a:ext>
            </a:extLst>
          </p:cNvPr>
          <p:cNvSpPr>
            <a:spLocks noGrp="1"/>
          </p:cNvSpPr>
          <p:nvPr>
            <p:ph type="title"/>
          </p:nvPr>
        </p:nvSpPr>
        <p:spPr/>
        <p:txBody>
          <a:bodyPr/>
          <a:lstStyle/>
          <a:p>
            <a:r>
              <a:rPr lang="en-US" dirty="0"/>
              <a:t>Cited Takeaway From This Paper</a:t>
            </a:r>
          </a:p>
        </p:txBody>
      </p:sp>
      <p:sp>
        <p:nvSpPr>
          <p:cNvPr id="3" name="Content Placeholder 2">
            <a:extLst>
              <a:ext uri="{FF2B5EF4-FFF2-40B4-BE49-F238E27FC236}">
                <a16:creationId xmlns:a16="http://schemas.microsoft.com/office/drawing/2014/main" id="{88F0E921-BBC5-1F64-921C-452462949415}"/>
              </a:ext>
            </a:extLst>
          </p:cNvPr>
          <p:cNvSpPr>
            <a:spLocks noGrp="1"/>
          </p:cNvSpPr>
          <p:nvPr>
            <p:ph idx="1"/>
          </p:nvPr>
        </p:nvSpPr>
        <p:spPr/>
        <p:txBody>
          <a:bodyPr>
            <a:normAutofit/>
          </a:bodyPr>
          <a:lstStyle/>
          <a:p>
            <a:r>
              <a:rPr lang="en-US" dirty="0"/>
              <a:t>it's often not worth investing heavily to protect highly vulnerable information sets, because the marginal returns to reducing an already-high vulnerability diminish quickly.</a:t>
            </a:r>
          </a:p>
          <a:p>
            <a:endParaRPr lang="en-US" sz="1200" dirty="0"/>
          </a:p>
          <a:p>
            <a:r>
              <a:rPr lang="en-US" dirty="0"/>
              <a:t>The </a:t>
            </a:r>
            <a:r>
              <a:rPr lang="en-US" b="1" dirty="0"/>
              <a:t>optimal investment amount </a:t>
            </a:r>
            <a:r>
              <a:rPr lang="en-US" dirty="0"/>
              <a:t>z* could be </a:t>
            </a:r>
            <a:r>
              <a:rPr lang="en-US" b="1" dirty="0"/>
              <a:t>well below </a:t>
            </a:r>
            <a:r>
              <a:rPr lang="en-US" dirty="0"/>
              <a:t>the</a:t>
            </a:r>
            <a:r>
              <a:rPr lang="en-US" b="1" dirty="0"/>
              <a:t> expected loss </a:t>
            </a:r>
            <a:r>
              <a:rPr lang="en-US" dirty="0" err="1"/>
              <a:t>vL</a:t>
            </a:r>
            <a:endParaRPr lang="en-US" dirty="0"/>
          </a:p>
          <a:p>
            <a:pPr lvl="1"/>
            <a:r>
              <a:rPr lang="en-US" dirty="0"/>
              <a:t>Theorem: If the breach probability function S(</a:t>
            </a:r>
            <a:r>
              <a:rPr lang="en-US" dirty="0" err="1"/>
              <a:t>z,v</a:t>
            </a:r>
            <a:r>
              <a:rPr lang="en-US" dirty="0"/>
              <a:t>) is either of class I or class II, then z∗ &lt; (1/e) </a:t>
            </a:r>
            <a:r>
              <a:rPr lang="en-US" dirty="0" err="1"/>
              <a:t>vL</a:t>
            </a:r>
            <a:r>
              <a:rPr lang="en-US" dirty="0"/>
              <a:t> = .3679vL</a:t>
            </a:r>
          </a:p>
          <a:p>
            <a:pPr lvl="1"/>
            <a:r>
              <a:rPr lang="en-US" dirty="0"/>
              <a:t>For class I, there are scenarios where z* &lt; .25vL</a:t>
            </a:r>
          </a:p>
        </p:txBody>
      </p:sp>
    </p:spTree>
    <p:extLst>
      <p:ext uri="{BB962C8B-B14F-4D97-AF65-F5344CB8AC3E}">
        <p14:creationId xmlns:p14="http://schemas.microsoft.com/office/powerpoint/2010/main" val="1308761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11D4-C15F-DB80-522B-961A97CF6C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D928C6-851A-F47A-85EB-D899A2792BBA}"/>
              </a:ext>
            </a:extLst>
          </p:cNvPr>
          <p:cNvPicPr>
            <a:picLocks noChangeAspect="1"/>
          </p:cNvPicPr>
          <p:nvPr/>
        </p:nvPicPr>
        <p:blipFill>
          <a:blip r:embed="rId3"/>
          <a:stretch>
            <a:fillRect/>
          </a:stretch>
        </p:blipFill>
        <p:spPr>
          <a:xfrm>
            <a:off x="685800" y="450280"/>
            <a:ext cx="7772400" cy="4242940"/>
          </a:xfrm>
          <a:prstGeom prst="rect">
            <a:avLst/>
          </a:prstGeom>
        </p:spPr>
      </p:pic>
    </p:spTree>
    <p:extLst>
      <p:ext uri="{BB962C8B-B14F-4D97-AF65-F5344CB8AC3E}">
        <p14:creationId xmlns:p14="http://schemas.microsoft.com/office/powerpoint/2010/main" val="4102889212"/>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Investment Question</a:t>
            </a:r>
            <a:r>
              <a:rPr lang="en-US" dirty="0"/>
              <a:t>: Defense</a:t>
            </a:r>
            <a:endParaRP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a:buNone/>
                </a:pPr>
                <a:r>
                  <a:rPr lang="en-US" dirty="0"/>
                  <a:t>If we believe</a:t>
                </a:r>
                <a:r>
                  <a:rPr dirty="0"/>
                  <a:t> </a:t>
                </a:r>
                <a:r>
                  <a:rPr b="1" dirty="0"/>
                  <a:t>Gordon-Loeb</a:t>
                </a:r>
                <a:r>
                  <a:rPr dirty="0"/>
                  <a:t>: invest at most 37% of expected loss</a:t>
                </a:r>
              </a:p>
              <a:p>
                <a:pPr marL="0" lvl="0" indent="0">
                  <a:buNone/>
                </a:pPr>
                <a:r>
                  <a:rPr dirty="0"/>
                  <a:t>Using the tail-weighted estimate ($90K):</a:t>
                </a:r>
              </a:p>
              <a:p>
                <a:pPr marL="0" lvl="0" indent="0">
                  <a:buNone/>
                </a:pPr>
                <a14:m>
                  <m:oMathPara xmlns:m="http://schemas.openxmlformats.org/officeDocument/2006/math">
                    <m:oMathParaPr>
                      <m:jc m:val="center"/>
                    </m:oMathParaPr>
                    <m:oMath xmlns:m="http://schemas.openxmlformats.org/officeDocument/2006/math">
                      <m:r>
                        <a:rPr>
                          <a:latin typeface="Cambria Math" panose="02040503050406030204" pitchFamily="18" charset="0"/>
                        </a:rPr>
                        <m:t>37%×$90</m:t>
                      </m:r>
                      <m:r>
                        <m:rPr>
                          <m:nor/>
                        </m:rPr>
                        <a:rPr/>
                        <m:t>K</m:t>
                      </m:r>
                      <m:r>
                        <a:rPr>
                          <a:latin typeface="Cambria Math" panose="02040503050406030204" pitchFamily="18" charset="0"/>
                        </a:rPr>
                        <m:t>=∼$33</m:t>
                      </m:r>
                      <m:r>
                        <m:rPr>
                          <m:nor/>
                        </m:rPr>
                        <a:rPr/>
                        <m:t>K</m:t>
                      </m:r>
                      <m:r>
                        <m:rPr>
                          <m:nor/>
                        </m:rPr>
                        <a:rPr/>
                        <m:t>/</m:t>
                      </m:r>
                      <m:r>
                        <m:rPr>
                          <m:nor/>
                        </m:rPr>
                        <a:rPr/>
                        <m:t>year</m:t>
                      </m:r>
                    </m:oMath>
                  </m:oMathPara>
                </a14:m>
                <a:endParaRPr dirty="0"/>
              </a:p>
              <a:p>
                <a:pPr marL="0" lvl="0" indent="0">
                  <a:buNone/>
                </a:pPr>
                <a:r>
                  <a:rPr dirty="0"/>
                  <a:t>Does that match what your company spends on:</a:t>
                </a:r>
              </a:p>
              <a:p>
                <a:pPr lvl="0"/>
                <a:r>
                  <a:rPr dirty="0"/>
                  <a:t>Endpoint detection?</a:t>
                </a:r>
              </a:p>
              <a:p>
                <a:pPr lvl="0"/>
                <a:r>
                  <a:rPr dirty="0"/>
                  <a:t>Backup testing?</a:t>
                </a:r>
              </a:p>
              <a:p>
                <a:pPr lvl="0"/>
                <a:r>
                  <a:rPr dirty="0"/>
                  <a:t>Incident response retainer?</a:t>
                </a:r>
              </a:p>
              <a:p>
                <a:pPr marL="0" lvl="0" indent="0">
                  <a:buNone/>
                </a:pPr>
                <a:r>
                  <a:rPr b="1" dirty="0"/>
                  <a:t>Are you over- or under-investing?</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4" t="-2724"/>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dissolv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A0FB-BD46-54C5-AB00-30999F451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5C08F-7563-4C10-C509-DF21627F2E70}"/>
              </a:ext>
            </a:extLst>
          </p:cNvPr>
          <p:cNvSpPr>
            <a:spLocks noGrp="1"/>
          </p:cNvSpPr>
          <p:nvPr>
            <p:ph type="title"/>
          </p:nvPr>
        </p:nvSpPr>
        <p:spPr/>
        <p:txBody>
          <a:bodyPr/>
          <a:lstStyle/>
          <a:p>
            <a:pPr marL="0" lvl="0" indent="0">
              <a:buNone/>
            </a:pPr>
            <a:r>
              <a:rPr dirty="0"/>
              <a:t>The Investment Question</a:t>
            </a:r>
            <a:r>
              <a:rPr lang="en-US" dirty="0"/>
              <a:t>: Insurance?</a:t>
            </a:r>
            <a:endParaRPr dirty="0"/>
          </a:p>
        </p:txBody>
      </p:sp>
      <p:sp>
        <p:nvSpPr>
          <p:cNvPr id="3" name="Content Placeholder 2">
            <a:extLst>
              <a:ext uri="{FF2B5EF4-FFF2-40B4-BE49-F238E27FC236}">
                <a16:creationId xmlns:a16="http://schemas.microsoft.com/office/drawing/2014/main" id="{E858CACE-E9CF-27A7-B5C9-5763A49B14DF}"/>
              </a:ext>
            </a:extLst>
          </p:cNvPr>
          <p:cNvSpPr>
            <a:spLocks noGrp="1"/>
          </p:cNvSpPr>
          <p:nvPr>
            <p:ph idx="1"/>
          </p:nvPr>
        </p:nvSpPr>
        <p:spPr/>
        <p:txBody>
          <a:bodyPr/>
          <a:lstStyle/>
          <a:p>
            <a:pPr marL="0" lvl="0" indent="0">
              <a:buNone/>
            </a:pPr>
            <a:r>
              <a:rPr lang="en-US" dirty="0"/>
              <a:t>Cyber insurance addresses the other part of risk: Reducing the impact</a:t>
            </a:r>
          </a:p>
          <a:p>
            <a:pPr marL="0" lvl="0" indent="0">
              <a:buNone/>
            </a:pPr>
            <a:r>
              <a:rPr lang="en-US" dirty="0"/>
              <a:t>This affects the other part of the risk distribution</a:t>
            </a:r>
          </a:p>
          <a:p>
            <a:pPr marL="0" lvl="0" indent="0">
              <a:buNone/>
            </a:pPr>
            <a:r>
              <a:rPr lang="en-US" dirty="0"/>
              <a:t>You (probably) want both</a:t>
            </a:r>
          </a:p>
          <a:p>
            <a:pPr marL="0" lvl="0" indent="0">
              <a:buNone/>
            </a:pPr>
            <a:endParaRPr lang="en-US" b="1" dirty="0"/>
          </a:p>
        </p:txBody>
      </p:sp>
      <p:pic>
        <p:nvPicPr>
          <p:cNvPr id="4" name="Picture 3">
            <a:extLst>
              <a:ext uri="{FF2B5EF4-FFF2-40B4-BE49-F238E27FC236}">
                <a16:creationId xmlns:a16="http://schemas.microsoft.com/office/drawing/2014/main" id="{F07940CB-7482-66BE-09FF-D88CAC90892F}"/>
              </a:ext>
            </a:extLst>
          </p:cNvPr>
          <p:cNvPicPr>
            <a:picLocks noChangeAspect="1"/>
          </p:cNvPicPr>
          <p:nvPr/>
        </p:nvPicPr>
        <p:blipFill>
          <a:blip r:embed="rId3"/>
          <a:stretch>
            <a:fillRect/>
          </a:stretch>
        </p:blipFill>
        <p:spPr>
          <a:xfrm>
            <a:off x="4743180" y="2729880"/>
            <a:ext cx="3539036" cy="4585360"/>
          </a:xfrm>
          <a:prstGeom prst="rect">
            <a:avLst/>
          </a:prstGeom>
          <a:ln>
            <a:solidFill>
              <a:schemeClr val="tx1"/>
            </a:solidFill>
          </a:ln>
        </p:spPr>
      </p:pic>
      <p:pic>
        <p:nvPicPr>
          <p:cNvPr id="5" name="Picture 4">
            <a:extLst>
              <a:ext uri="{FF2B5EF4-FFF2-40B4-BE49-F238E27FC236}">
                <a16:creationId xmlns:a16="http://schemas.microsoft.com/office/drawing/2014/main" id="{EDB94B26-5497-7084-10E5-4790CFF1A026}"/>
              </a:ext>
            </a:extLst>
          </p:cNvPr>
          <p:cNvPicPr>
            <a:picLocks noChangeAspect="1"/>
          </p:cNvPicPr>
          <p:nvPr/>
        </p:nvPicPr>
        <p:blipFill>
          <a:blip r:embed="rId4"/>
          <a:stretch>
            <a:fillRect/>
          </a:stretch>
        </p:blipFill>
        <p:spPr>
          <a:xfrm>
            <a:off x="994557" y="2730334"/>
            <a:ext cx="3548943" cy="4584906"/>
          </a:xfrm>
          <a:prstGeom prst="rect">
            <a:avLst/>
          </a:prstGeom>
          <a:ln>
            <a:solidFill>
              <a:schemeClr val="tx1"/>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211020865"/>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Whe</a:t>
            </a:r>
            <a:r>
              <a:rPr lang="en-US" dirty="0"/>
              <a:t>nce the Data</a:t>
            </a:r>
            <a:r>
              <a:rPr dirty="0"/>
              <a:t>? Threat Intelligence</a:t>
            </a:r>
          </a:p>
        </p:txBody>
      </p:sp>
      <p:sp>
        <p:nvSpPr>
          <p:cNvPr id="3" name="Content Placeholder 2"/>
          <p:cNvSpPr>
            <a:spLocks noGrp="1"/>
          </p:cNvSpPr>
          <p:nvPr>
            <p:ph idx="1"/>
          </p:nvPr>
        </p:nvSpPr>
        <p:spPr/>
        <p:txBody>
          <a:bodyPr/>
          <a:lstStyle/>
          <a:p>
            <a:pPr marL="0" lvl="0" indent="0">
              <a:buNone/>
            </a:pPr>
            <a:r>
              <a:rPr dirty="0"/>
              <a:t>We just used base-rate data from DBIR, insurance claims reports (Coalition), incident probability modeling (IRIS 2025), and recovery surveys (Sophos). In practice, where does a CISO get this information?</a:t>
            </a:r>
          </a:p>
          <a:p>
            <a:pPr lvl="0"/>
            <a:r>
              <a:rPr b="1" dirty="0"/>
              <a:t>ISACs</a:t>
            </a:r>
            <a:r>
              <a:rPr dirty="0"/>
              <a:t> (sector-specific sharing): ~25 sectors, e.g., FS-ISAC (financial), H-ISAC (health), </a:t>
            </a:r>
            <a:r>
              <a:rPr b="1" dirty="0"/>
              <a:t>REN-ISAC</a:t>
            </a:r>
            <a:r>
              <a:rPr dirty="0"/>
              <a:t> (higher ed — Penn is a member)</a:t>
            </a:r>
          </a:p>
          <a:p>
            <a:pPr lvl="0"/>
            <a:r>
              <a:rPr b="1" dirty="0"/>
              <a:t>CISA</a:t>
            </a:r>
            <a:r>
              <a:rPr dirty="0"/>
              <a:t>: free alerts, IOC feeds, and the </a:t>
            </a:r>
            <a:r>
              <a:rPr b="1" dirty="0"/>
              <a:t>Known Exploited Vulnerabilities (KEV) catalog</a:t>
            </a:r>
          </a:p>
          <a:p>
            <a:pPr lvl="0"/>
            <a:r>
              <a:rPr b="1" dirty="0"/>
              <a:t>Commercial threat intel</a:t>
            </a:r>
            <a:r>
              <a:rPr dirty="0"/>
              <a:t> (CrowdStrike, Mandiant, Recorded Future): $13.5B market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Threat Intel Gap</a:t>
            </a:r>
          </a:p>
        </p:txBody>
      </p:sp>
      <p:sp>
        <p:nvSpPr>
          <p:cNvPr id="3" name="Content Placeholder 2"/>
          <p:cNvSpPr>
            <a:spLocks noGrp="1"/>
          </p:cNvSpPr>
          <p:nvPr>
            <p:ph idx="1"/>
          </p:nvPr>
        </p:nvSpPr>
        <p:spPr/>
        <p:txBody>
          <a:bodyPr/>
          <a:lstStyle/>
          <a:p>
            <a:pPr marL="0" lvl="0" indent="0">
              <a:buNone/>
            </a:pPr>
            <a:r>
              <a:t>But most shared threat intelligence is </a:t>
            </a:r>
            <a:r>
              <a:rPr b="1"/>
              <a:t>tactical</a:t>
            </a:r>
            <a:r>
              <a:t>:</a:t>
            </a:r>
          </a:p>
          <a:p>
            <a:pPr lvl="0"/>
            <a:r>
              <a:t>IOCs, signatures, patches — “</a:t>
            </a:r>
            <a:r>
              <a:rPr i="1"/>
              <a:t>what</a:t>
            </a:r>
            <a:r>
              <a:t> to defend against”</a:t>
            </a:r>
          </a:p>
          <a:p>
            <a:pPr marL="0" lvl="0" indent="0">
              <a:buNone/>
            </a:pPr>
            <a:r>
              <a:t>What the forecasting exercise needed was </a:t>
            </a:r>
            <a:r>
              <a:rPr b="1"/>
              <a:t>strategic</a:t>
            </a:r>
            <a:r>
              <a:t>:</a:t>
            </a:r>
          </a:p>
          <a:p>
            <a:pPr lvl="0"/>
            <a:r>
              <a:t>Likelihood estimates, loss modeling — “</a:t>
            </a:r>
            <a:r>
              <a:rPr i="1"/>
              <a:t>how much</a:t>
            </a:r>
            <a:r>
              <a:t> to spend”</a:t>
            </a:r>
          </a:p>
          <a:p>
            <a:pPr marL="0" lvl="0" indent="0">
              <a:buNone/>
            </a:pPr>
            <a:r>
              <a:t>We had to go to insurance claims data and academic studies for that.</a:t>
            </a:r>
          </a:p>
          <a:p>
            <a:pPr marL="0" lvl="0" indent="0">
              <a:buNone/>
            </a:pPr>
            <a:r>
              <a:t>The CISA </a:t>
            </a:r>
            <a:r>
              <a:rPr b="1"/>
              <a:t>KEV catalog</a:t>
            </a:r>
            <a:r>
              <a:t> is a rare bridge: evidence-based vulnerability </a:t>
            </a:r>
            <a:r>
              <a:rPr b="1"/>
              <a:t>prioritization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This Is Hard</a:t>
            </a:r>
          </a:p>
        </p:txBody>
      </p:sp>
      <p:sp>
        <p:nvSpPr>
          <p:cNvPr id="3" name="Content Placeholder 2"/>
          <p:cNvSpPr>
            <a:spLocks noGrp="1"/>
          </p:cNvSpPr>
          <p:nvPr>
            <p:ph idx="1"/>
          </p:nvPr>
        </p:nvSpPr>
        <p:spPr/>
        <p:txBody>
          <a:bodyPr/>
          <a:lstStyle/>
          <a:p>
            <a:pPr lvl="0"/>
            <a:r>
              <a:rPr b="1"/>
              <a:t>Nobody wants to commit to numbers</a:t>
            </a:r>
            <a:r>
              <a:t> — executives push back on probabilities</a:t>
            </a:r>
          </a:p>
          <a:p>
            <a:pPr lvl="0"/>
            <a:r>
              <a:t>Teams </a:t>
            </a:r>
            <a:r>
              <a:rPr b="1"/>
              <a:t>argue about estimates</a:t>
            </a:r>
            <a:r>
              <a:t> — but that’s the point! It surfaces hidden disagreements</a:t>
            </a:r>
          </a:p>
          <a:p>
            <a:pPr lvl="0"/>
            <a:r>
              <a:rPr b="1"/>
              <a:t>Risk registers become compliance artifacts</a:t>
            </a:r>
            <a:r>
              <a:t> — quantitative models used to justify decisions already made</a:t>
            </a:r>
          </a:p>
        </p:txBody>
      </p:sp>
    </p:spTree>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Part 4: Communicating Risk</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Outline</a:t>
            </a:r>
          </a:p>
        </p:txBody>
      </p:sp>
      <p:sp>
        <p:nvSpPr>
          <p:cNvPr id="3" name="Content Placeholder 2"/>
          <p:cNvSpPr>
            <a:spLocks noGrp="1"/>
          </p:cNvSpPr>
          <p:nvPr>
            <p:ph idx="1"/>
          </p:nvPr>
        </p:nvSpPr>
        <p:spPr/>
        <p:txBody>
          <a:bodyPr/>
          <a:lstStyle/>
          <a:p>
            <a:pPr marL="342900" lvl="0" indent="-342900">
              <a:buAutoNum type="arabicPeriod"/>
            </a:pPr>
            <a:r>
              <a:rPr dirty="0"/>
              <a:t>The case for quantitative risk assessment</a:t>
            </a:r>
          </a:p>
          <a:p>
            <a:pPr marL="342900" lvl="0" indent="-342900">
              <a:buAutoNum type="arabicPeriod"/>
            </a:pPr>
            <a:r>
              <a:rPr dirty="0"/>
              <a:t>Why cyber risk is so hard to quantify</a:t>
            </a:r>
          </a:p>
          <a:p>
            <a:pPr marL="342900" lvl="0" indent="-342900">
              <a:buAutoNum type="arabicPeriod"/>
            </a:pPr>
            <a:r>
              <a:rPr lang="en-US" dirty="0"/>
              <a:t>Giving it a shot!</a:t>
            </a:r>
            <a:endParaRPr dirty="0"/>
          </a:p>
          <a:p>
            <a:pPr marL="342900" lvl="0" indent="-342900">
              <a:buAutoNum type="arabicPeriod"/>
            </a:pPr>
            <a:r>
              <a:rPr lang="en-US" dirty="0"/>
              <a:t>Communicating risk</a:t>
            </a:r>
            <a:endParaRPr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10891-297A-241B-0026-18B0C36CF6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380033-3A38-E8CC-EAE4-28AEE24B345B}"/>
              </a:ext>
            </a:extLst>
          </p:cNvPr>
          <p:cNvPicPr>
            <a:picLocks noChangeAspect="1"/>
          </p:cNvPicPr>
          <p:nvPr/>
        </p:nvPicPr>
        <p:blipFill>
          <a:blip r:embed="rId3"/>
          <a:stretch>
            <a:fillRect/>
          </a:stretch>
        </p:blipFill>
        <p:spPr>
          <a:xfrm>
            <a:off x="211879" y="307895"/>
            <a:ext cx="4891998" cy="4835605"/>
          </a:xfrm>
          <a:prstGeom prst="rect">
            <a:avLst/>
          </a:prstGeom>
        </p:spPr>
      </p:pic>
      <p:pic>
        <p:nvPicPr>
          <p:cNvPr id="2" name="Picture 1">
            <a:extLst>
              <a:ext uri="{FF2B5EF4-FFF2-40B4-BE49-F238E27FC236}">
                <a16:creationId xmlns:a16="http://schemas.microsoft.com/office/drawing/2014/main" id="{5DE5BC54-E3C8-A5BE-E6D6-6B8798E50D72}"/>
              </a:ext>
            </a:extLst>
          </p:cNvPr>
          <p:cNvPicPr>
            <a:picLocks noChangeAspect="1"/>
          </p:cNvPicPr>
          <p:nvPr/>
        </p:nvPicPr>
        <p:blipFill>
          <a:blip r:embed="rId4"/>
          <a:stretch>
            <a:fillRect/>
          </a:stretch>
        </p:blipFill>
        <p:spPr>
          <a:xfrm>
            <a:off x="2877014" y="941565"/>
            <a:ext cx="5815360" cy="1373707"/>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9665314D-4047-C6B9-1D3F-71E3A76CA43A}"/>
              </a:ext>
            </a:extLst>
          </p:cNvPr>
          <p:cNvPicPr>
            <a:picLocks noChangeAspect="1"/>
          </p:cNvPicPr>
          <p:nvPr/>
        </p:nvPicPr>
        <p:blipFill>
          <a:blip r:embed="rId5"/>
          <a:stretch>
            <a:fillRect/>
          </a:stretch>
        </p:blipFill>
        <p:spPr>
          <a:xfrm>
            <a:off x="2877013" y="2828229"/>
            <a:ext cx="5815361" cy="185247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7482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What CISOs Present to Boards</a:t>
            </a:r>
          </a:p>
        </p:txBody>
      </p:sp>
      <p:sp>
        <p:nvSpPr>
          <p:cNvPr id="3" name="Content Placeholder 2"/>
          <p:cNvSpPr>
            <a:spLocks noGrp="1"/>
          </p:cNvSpPr>
          <p:nvPr>
            <p:ph idx="1"/>
          </p:nvPr>
        </p:nvSpPr>
        <p:spPr/>
        <p:txBody>
          <a:bodyPr/>
          <a:lstStyle/>
          <a:p>
            <a:pPr marL="0" lvl="0" indent="0">
              <a:buNone/>
            </a:pPr>
            <a:r>
              <a:rPr dirty="0"/>
              <a:t>Surveyed Fortune 1000 CISOs on their actual board updates</a:t>
            </a:r>
          </a:p>
          <a:p>
            <a:pPr marL="0" lvl="0" indent="0">
              <a:buNone/>
            </a:pPr>
            <a:r>
              <a:rPr dirty="0"/>
              <a:t>All include:</a:t>
            </a:r>
          </a:p>
          <a:p>
            <a:pPr lvl="0"/>
            <a:r>
              <a:rPr dirty="0"/>
              <a:t>Changes to the </a:t>
            </a:r>
            <a:r>
              <a:rPr b="1" dirty="0"/>
              <a:t>risk landscape</a:t>
            </a:r>
          </a:p>
          <a:p>
            <a:pPr lvl="0"/>
            <a:r>
              <a:rPr b="1" dirty="0"/>
              <a:t>Maturity scores</a:t>
            </a:r>
          </a:p>
          <a:p>
            <a:pPr lvl="0"/>
            <a:r>
              <a:rPr b="1" dirty="0"/>
              <a:t>Security initiatives</a:t>
            </a:r>
            <a:r>
              <a:rPr dirty="0"/>
              <a:t> progress</a:t>
            </a:r>
          </a:p>
          <a:p>
            <a:pPr lvl="0"/>
            <a:r>
              <a:rPr b="1" dirty="0"/>
              <a:t>Significant incidents</a:t>
            </a:r>
          </a:p>
        </p:txBody>
      </p:sp>
      <p:pic>
        <p:nvPicPr>
          <p:cNvPr id="4" name="Picture 3">
            <a:extLst>
              <a:ext uri="{FF2B5EF4-FFF2-40B4-BE49-F238E27FC236}">
                <a16:creationId xmlns:a16="http://schemas.microsoft.com/office/drawing/2014/main" id="{4A87A88D-A429-2EB8-BE91-3ED4CCD2CE2D}"/>
              </a:ext>
            </a:extLst>
          </p:cNvPr>
          <p:cNvPicPr>
            <a:picLocks noChangeAspect="1"/>
          </p:cNvPicPr>
          <p:nvPr/>
        </p:nvPicPr>
        <p:blipFill>
          <a:blip r:embed="rId3"/>
          <a:stretch>
            <a:fillRect/>
          </a:stretch>
        </p:blipFill>
        <p:spPr>
          <a:xfrm>
            <a:off x="4572000" y="1958717"/>
            <a:ext cx="3763638" cy="2910939"/>
          </a:xfrm>
          <a:prstGeom prst="rect">
            <a:avLst/>
          </a:prstGeom>
        </p:spPr>
      </p:pic>
    </p:spTree>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Why They Present This Way: Hazard + Outrage</a:t>
            </a:r>
          </a:p>
        </p:txBody>
      </p:sp>
      <p:sp>
        <p:nvSpPr>
          <p:cNvPr id="3" name="Content Placeholder 2"/>
          <p:cNvSpPr>
            <a:spLocks noGrp="1"/>
          </p:cNvSpPr>
          <p:nvPr>
            <p:ph idx="1"/>
          </p:nvPr>
        </p:nvSpPr>
        <p:spPr/>
        <p:txBody>
          <a:bodyPr/>
          <a:lstStyle/>
          <a:p>
            <a:pPr marL="0" lvl="0" indent="0">
              <a:buNone/>
            </a:pPr>
            <a:r>
              <a:t>Boards respond to </a:t>
            </a:r>
            <a:r>
              <a:rPr b="1"/>
              <a:t>outrage</a:t>
            </a:r>
            <a:r>
              <a:t>, not expected value</a:t>
            </a:r>
          </a:p>
          <a:p>
            <a:pPr marL="0" lvl="0" indent="0">
              <a:buNone/>
            </a:pPr>
            <a:r>
              <a:t>A $300K ransomware incident that makes the news is “worse” than a $3M BEC loss nobody hears about</a:t>
            </a:r>
          </a:p>
        </p:txBody>
      </p:sp>
      <p:pic>
        <p:nvPicPr>
          <p:cNvPr id="5" name="Picture 4">
            <a:extLst>
              <a:ext uri="{FF2B5EF4-FFF2-40B4-BE49-F238E27FC236}">
                <a16:creationId xmlns:a16="http://schemas.microsoft.com/office/drawing/2014/main" id="{6C671A18-4D65-1074-F456-EDC5ECB74790}"/>
              </a:ext>
            </a:extLst>
          </p:cNvPr>
          <p:cNvPicPr>
            <a:picLocks noChangeAspect="1"/>
          </p:cNvPicPr>
          <p:nvPr/>
        </p:nvPicPr>
        <p:blipFill>
          <a:blip r:embed="rId3"/>
          <a:stretch>
            <a:fillRect/>
          </a:stretch>
        </p:blipFill>
        <p:spPr>
          <a:xfrm>
            <a:off x="1664319" y="2780248"/>
            <a:ext cx="5815361" cy="1852474"/>
          </a:xfrm>
          <a:prstGeom prst="rect">
            <a:avLst/>
          </a:prstGeom>
          <a:effectLst>
            <a:outerShdw blurRad="50800" dist="38100" dir="8100000" algn="tr" rotWithShape="0">
              <a:prstClr val="black">
                <a:alpha val="40000"/>
              </a:prst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CISOs </a:t>
            </a:r>
            <a:r>
              <a:rPr i="1"/>
              <a:t>Don’t</a:t>
            </a:r>
            <a:r>
              <a:t> Present: Dollar Estimates</a:t>
            </a:r>
          </a:p>
        </p:txBody>
      </p:sp>
      <p:sp>
        <p:nvSpPr>
          <p:cNvPr id="3" name="Content Placeholder 2"/>
          <p:cNvSpPr>
            <a:spLocks noGrp="1"/>
          </p:cNvSpPr>
          <p:nvPr>
            <p:ph idx="1"/>
          </p:nvPr>
        </p:nvSpPr>
        <p:spPr/>
        <p:txBody>
          <a:bodyPr/>
          <a:lstStyle/>
          <a:p>
            <a:pPr marL="1270000" lvl="0" indent="0">
              <a:buNone/>
            </a:pPr>
            <a:r>
              <a:rPr sz="2000" dirty="0"/>
              <a:t>“The board updates in our sample did not present cyber risks quantified in financial terms”</a:t>
            </a:r>
          </a:p>
          <a:p>
            <a:pPr marL="0" lvl="0" indent="0">
              <a:buNone/>
            </a:pPr>
            <a:r>
              <a:rPr dirty="0"/>
              <a:t>— RSAC ESAF Report, p. 9</a:t>
            </a:r>
          </a:p>
          <a:p>
            <a:pPr marL="0" lvl="0" indent="0">
              <a:buNone/>
            </a:pPr>
            <a:r>
              <a:rPr dirty="0"/>
              <a:t>But wait — is the board presentation the whole story?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Nuance: Communication vs. Analysis</a:t>
            </a:r>
          </a:p>
        </p:txBody>
      </p:sp>
      <p:sp>
        <p:nvSpPr>
          <p:cNvPr id="3" name="Content Placeholder 2"/>
          <p:cNvSpPr>
            <a:spLocks noGrp="1"/>
          </p:cNvSpPr>
          <p:nvPr>
            <p:ph idx="1"/>
          </p:nvPr>
        </p:nvSpPr>
        <p:spPr/>
        <p:txBody>
          <a:bodyPr>
            <a:normAutofit lnSpcReduction="10000"/>
          </a:bodyPr>
          <a:lstStyle/>
          <a:p>
            <a:pPr marL="0" lvl="0" indent="0">
              <a:buNone/>
            </a:pPr>
            <a:r>
              <a:rPr b="1" dirty="0"/>
              <a:t>Some</a:t>
            </a:r>
            <a:r>
              <a:rPr dirty="0"/>
              <a:t> organizations do quantitative work internally:</a:t>
            </a:r>
          </a:p>
          <a:p>
            <a:pPr marL="1270000" lvl="0" indent="0">
              <a:buNone/>
            </a:pPr>
            <a:r>
              <a:rPr sz="2000" dirty="0"/>
              <a:t>“Security teams use risk scoring systems internally to prioritize their efforts but </a:t>
            </a:r>
            <a:r>
              <a:rPr sz="2000" b="1" dirty="0"/>
              <a:t>do not find it useful to share those numbers</a:t>
            </a:r>
            <a:r>
              <a:rPr sz="2000" dirty="0"/>
              <a:t> with the board” (p. 8)</a:t>
            </a:r>
          </a:p>
          <a:p>
            <a:pPr marL="1270000" lvl="0" indent="0">
              <a:buNone/>
            </a:pPr>
            <a:r>
              <a:rPr sz="2000" dirty="0"/>
              <a:t>CISOs “do a detailed assessment each year on a severe-but-plausible risk scenario and </a:t>
            </a:r>
            <a:r>
              <a:rPr sz="2000" b="1" dirty="0"/>
              <a:t>quantify the financial losses</a:t>
            </a:r>
            <a:r>
              <a:rPr sz="2000" dirty="0"/>
              <a:t>… primarily for insurance purposes” (p. 9)</a:t>
            </a:r>
          </a:p>
          <a:p>
            <a:pPr marL="0" lvl="0" indent="0">
              <a:buNone/>
            </a:pPr>
            <a:r>
              <a:rPr b="1" dirty="0"/>
              <a:t>But many</a:t>
            </a:r>
            <a:r>
              <a:rPr dirty="0"/>
              <a:t> haven’t built the capability at all:</a:t>
            </a:r>
          </a:p>
          <a:p>
            <a:pPr marL="1270000" lvl="0" indent="0">
              <a:buNone/>
            </a:pPr>
            <a:r>
              <a:rPr sz="2000" dirty="0"/>
              <a:t>“Most CISOs who have evaluated building a capability to quantify cyber risk in dollar values found that the </a:t>
            </a:r>
            <a:r>
              <a:rPr sz="2000" b="1" dirty="0"/>
              <a:t>resources required would be prohibitive</a:t>
            </a:r>
            <a:r>
              <a:rPr sz="2000" dirty="0"/>
              <a:t>” (p. 9)</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What Boards Actually Want to Know</a:t>
            </a:r>
          </a:p>
        </p:txBody>
      </p:sp>
      <p:sp>
        <p:nvSpPr>
          <p:cNvPr id="3" name="Content Placeholder 2"/>
          <p:cNvSpPr>
            <a:spLocks noGrp="1"/>
          </p:cNvSpPr>
          <p:nvPr>
            <p:ph idx="1"/>
          </p:nvPr>
        </p:nvSpPr>
        <p:spPr/>
        <p:txBody>
          <a:bodyPr/>
          <a:lstStyle/>
          <a:p>
            <a:pPr lvl="0"/>
            <a:r>
              <a:rPr dirty="0"/>
              <a:t>Is the risk landscape being </a:t>
            </a:r>
            <a:r>
              <a:rPr b="1" dirty="0"/>
              <a:t>monitored</a:t>
            </a:r>
            <a:r>
              <a:rPr dirty="0"/>
              <a:t>?</a:t>
            </a:r>
          </a:p>
          <a:p>
            <a:pPr lvl="0"/>
            <a:r>
              <a:rPr dirty="0"/>
              <a:t>Are risks being </a:t>
            </a:r>
            <a:r>
              <a:rPr b="1" dirty="0"/>
              <a:t>analyzed and prioritized</a:t>
            </a:r>
            <a:r>
              <a:rPr dirty="0"/>
              <a:t>?</a:t>
            </a:r>
          </a:p>
          <a:p>
            <a:pPr lvl="0"/>
            <a:r>
              <a:rPr dirty="0"/>
              <a:t>Is risk appetite being </a:t>
            </a:r>
            <a:r>
              <a:rPr b="1" dirty="0"/>
              <a:t>factored in</a:t>
            </a:r>
            <a:r>
              <a:rPr dirty="0"/>
              <a:t>?</a:t>
            </a:r>
          </a:p>
          <a:p>
            <a:pPr lvl="0"/>
            <a:r>
              <a:rPr dirty="0"/>
              <a:t>Is the CISO providing adequate </a:t>
            </a:r>
            <a:r>
              <a:rPr b="1" dirty="0"/>
              <a:t>oversight</a:t>
            </a:r>
            <a:r>
              <a:rPr dirty="0"/>
              <a:t>?</a:t>
            </a:r>
            <a:endParaRPr lang="en-US" dirty="0"/>
          </a:p>
          <a:p>
            <a:pPr lvl="0"/>
            <a:endParaRPr sz="1000" dirty="0"/>
          </a:p>
          <a:p>
            <a:pPr marL="0" lvl="0" indent="0">
              <a:buNone/>
            </a:pPr>
            <a:r>
              <a:rPr dirty="0"/>
              <a:t>The board’s primary concern: </a:t>
            </a:r>
            <a:r>
              <a:rPr b="1" dirty="0"/>
              <a:t>legal defensibility</a:t>
            </a:r>
          </a:p>
          <a:p>
            <a:pPr marL="1270000" lvl="0" indent="0">
              <a:buNone/>
            </a:pPr>
            <a:r>
              <a:rPr sz="2000" dirty="0"/>
              <a:t>“Board members need to be able to show that they were adequately overseeing cyber risk management”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Maturity Scores: Measuring Process, Not Outcomes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lvl="0" indent="0">
                  <a:buNone/>
                </a:pPr>
                <a:r>
                  <a:t>CISOs report maturity scores based on NIST CSF, ISO 27001, etc.</a:t>
                </a:r>
              </a:p>
              <a:p>
                <a:pPr marL="0" lvl="0" indent="0">
                  <a:buNone/>
                </a:pPr>
                <a:r>
                  <a:rPr b="1"/>
                  <a:t>Limitation (from the CISOs themselves):</a:t>
                </a:r>
              </a:p>
              <a:p>
                <a:pPr marL="1270000" lvl="0" indent="0">
                  <a:buNone/>
                </a:pPr>
                <a:r>
                  <a:rPr sz="2000"/>
                  <a:t>“Assessments using NIST CSF often don’t measure the </a:t>
                </a:r>
                <a:r>
                  <a:rPr sz="2000" b="1"/>
                  <a:t>efficacy</a:t>
                </a:r>
                <a:r>
                  <a:rPr sz="2000"/>
                  <a:t> of controls but rather assess if the controls are in place”</a:t>
                </a:r>
              </a:p>
              <a:p>
                <a:pPr marL="0" lvl="0" indent="0">
                  <a:buNone/>
                </a:pPr>
                <a:r>
                  <a:t>Having MFA deployed </a:t>
                </a:r>
                <a14:m>
                  <m:oMath xmlns:m="http://schemas.openxmlformats.org/officeDocument/2006/math">
                    <m:r>
                      <a:rPr>
                        <a:latin typeface="Cambria Math" panose="02040503050406030204" pitchFamily="18" charset="0"/>
                      </a:rPr>
                      <m:t>≠</m:t>
                    </m:r>
                  </m:oMath>
                </a14:m>
                <a:r>
                  <a:t> MFA effectively controlling access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4" t="-2724" r="-322"/>
                </a:stretch>
              </a:blipFill>
            </p:spPr>
            <p:txBody>
              <a:bodyPr/>
              <a:lstStyle/>
              <a:p>
                <a:r>
                  <a:rPr lang="en-US">
                    <a:noFill/>
                  </a:rPr>
                  <a:t> </a:t>
                </a:r>
              </a:p>
            </p:txBody>
          </p:sp>
        </mc:Fallback>
      </mc:AlternateContent>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353-B5E9-F6C8-9510-0A051D0A1151}"/>
              </a:ext>
            </a:extLst>
          </p:cNvPr>
          <p:cNvSpPr>
            <a:spLocks noGrp="1"/>
          </p:cNvSpPr>
          <p:nvPr>
            <p:ph type="title"/>
          </p:nvPr>
        </p:nvSpPr>
        <p:spPr/>
        <p:txBody>
          <a:bodyPr/>
          <a:lstStyle/>
          <a:p>
            <a:r>
              <a:rPr lang="en-US" dirty="0"/>
              <a:t>The Silver Bullets Connection</a:t>
            </a:r>
          </a:p>
        </p:txBody>
      </p:sp>
      <p:sp>
        <p:nvSpPr>
          <p:cNvPr id="3" name="Content Placeholder 2"/>
          <p:cNvSpPr>
            <a:spLocks noGrp="1"/>
          </p:cNvSpPr>
          <p:nvPr>
            <p:ph idx="1"/>
          </p:nvPr>
        </p:nvSpPr>
        <p:spPr>
          <a:xfrm>
            <a:off x="628650" y="3456878"/>
            <a:ext cx="7886700" cy="1175844"/>
          </a:xfrm>
        </p:spPr>
        <p:txBody>
          <a:bodyPr/>
          <a:lstStyle/>
          <a:p>
            <a:pPr marL="0" lvl="0" indent="0">
              <a:buNone/>
            </a:pPr>
            <a:r>
              <a:rPr b="1" dirty="0"/>
              <a:t>Simplifying for boards</a:t>
            </a:r>
            <a:r>
              <a:rPr dirty="0"/>
              <a:t> is fine — if there’s rigorous analysis underneath</a:t>
            </a:r>
          </a:p>
          <a:p>
            <a:pPr marL="0" lvl="0" indent="0">
              <a:buNone/>
            </a:pPr>
            <a:r>
              <a:rPr b="1" dirty="0"/>
              <a:t>Grigg’s silver bullets</a:t>
            </a:r>
            <a:r>
              <a:rPr dirty="0"/>
              <a:t>: the danger is when signaling </a:t>
            </a:r>
            <a:r>
              <a:rPr i="1" dirty="0"/>
              <a:t>replaces</a:t>
            </a:r>
            <a:r>
              <a:rPr dirty="0"/>
              <a:t> analysis, not just </a:t>
            </a:r>
            <a:r>
              <a:rPr i="1" dirty="0"/>
              <a:t>simplifies</a:t>
            </a:r>
            <a:r>
              <a:rPr dirty="0"/>
              <a:t> it</a:t>
            </a:r>
          </a:p>
        </p:txBody>
      </p:sp>
      <p:graphicFrame>
        <p:nvGraphicFramePr>
          <p:cNvPr id="4" name="Content Placeholder 5">
            <a:extLst>
              <a:ext uri="{FF2B5EF4-FFF2-40B4-BE49-F238E27FC236}">
                <a16:creationId xmlns:a16="http://schemas.microsoft.com/office/drawing/2014/main" id="{54B4F6F6-699F-6EB5-5680-FEBF234DDA3C}"/>
              </a:ext>
            </a:extLst>
          </p:cNvPr>
          <p:cNvGraphicFramePr>
            <a:graphicFrameLocks/>
          </p:cNvGraphicFramePr>
          <p:nvPr>
            <p:extLst>
              <p:ext uri="{D42A27DB-BD31-4B8C-83A1-F6EECF244321}">
                <p14:modId xmlns:p14="http://schemas.microsoft.com/office/powerpoint/2010/main" val="3558095555"/>
              </p:ext>
            </p:extLst>
          </p:nvPr>
        </p:nvGraphicFramePr>
        <p:xfrm>
          <a:off x="529683" y="1448047"/>
          <a:ext cx="8084634" cy="1828800"/>
        </p:xfrm>
        <a:graphic>
          <a:graphicData uri="http://schemas.openxmlformats.org/drawingml/2006/table">
            <a:tbl>
              <a:tblPr firstRow="1" bandRow="1">
                <a:tableStyleId>{5C22544A-7EE6-4342-B048-85BDC9FD1C3A}</a:tableStyleId>
              </a:tblPr>
              <a:tblGrid>
                <a:gridCol w="1962615">
                  <a:extLst>
                    <a:ext uri="{9D8B030D-6E8A-4147-A177-3AD203B41FA5}">
                      <a16:colId xmlns:a16="http://schemas.microsoft.com/office/drawing/2014/main" val="20000"/>
                    </a:ext>
                  </a:extLst>
                </a:gridCol>
                <a:gridCol w="2787805">
                  <a:extLst>
                    <a:ext uri="{9D8B030D-6E8A-4147-A177-3AD203B41FA5}">
                      <a16:colId xmlns:a16="http://schemas.microsoft.com/office/drawing/2014/main" val="20001"/>
                    </a:ext>
                  </a:extLst>
                </a:gridCol>
                <a:gridCol w="3334214">
                  <a:extLst>
                    <a:ext uri="{9D8B030D-6E8A-4147-A177-3AD203B41FA5}">
                      <a16:colId xmlns:a16="http://schemas.microsoft.com/office/drawing/2014/main" val="20002"/>
                    </a:ext>
                  </a:extLst>
                </a:gridCol>
              </a:tblGrid>
              <a:tr h="0">
                <a:tc>
                  <a:txBody>
                    <a:bodyPr/>
                    <a:lstStyle/>
                    <a:p>
                      <a:pPr marL="0" lvl="0" indent="0">
                        <a:buNone/>
                      </a:pPr>
                      <a:r>
                        <a:rPr sz="1800"/>
                        <a:t>What boards see</a:t>
                      </a:r>
                    </a:p>
                  </a:txBody>
                  <a:tcPr/>
                </a:tc>
                <a:tc>
                  <a:txBody>
                    <a:bodyPr/>
                    <a:lstStyle/>
                    <a:p>
                      <a:pPr marL="0" lvl="0" indent="0">
                        <a:buNone/>
                      </a:pPr>
                      <a:r>
                        <a:rPr sz="1800"/>
                        <a:t>What it measures</a:t>
                      </a:r>
                    </a:p>
                  </a:txBody>
                  <a:tcPr/>
                </a:tc>
                <a:tc>
                  <a:txBody>
                    <a:bodyPr/>
                    <a:lstStyle/>
                    <a:p>
                      <a:pPr marL="0" lvl="0" indent="0">
                        <a:buNone/>
                      </a:pPr>
                      <a:r>
                        <a:rPr sz="1800"/>
                        <a:t>The worry</a:t>
                      </a:r>
                    </a:p>
                  </a:txBody>
                  <a:tcPr/>
                </a:tc>
                <a:extLst>
                  <a:ext uri="{0D108BD9-81ED-4DB2-BD59-A6C34878D82A}">
                    <a16:rowId xmlns:a16="http://schemas.microsoft.com/office/drawing/2014/main" val="10000"/>
                  </a:ext>
                </a:extLst>
              </a:tr>
              <a:tr h="0">
                <a:tc>
                  <a:txBody>
                    <a:bodyPr/>
                    <a:lstStyle/>
                    <a:p>
                      <a:pPr marL="0" lvl="0" indent="0">
                        <a:buNone/>
                      </a:pPr>
                      <a:r>
                        <a:rPr sz="1800" dirty="0"/>
                        <a:t>Risk heatmaps</a:t>
                      </a:r>
                    </a:p>
                  </a:txBody>
                  <a:tcPr/>
                </a:tc>
                <a:tc>
                  <a:txBody>
                    <a:bodyPr/>
                    <a:lstStyle/>
                    <a:p>
                      <a:pPr marL="0" lvl="0" indent="0">
                        <a:buNone/>
                      </a:pPr>
                      <a:r>
                        <a:rPr sz="1800"/>
                        <a:t>Cox: broken by construction</a:t>
                      </a:r>
                    </a:p>
                  </a:txBody>
                  <a:tcPr/>
                </a:tc>
                <a:tc>
                  <a:txBody>
                    <a:bodyPr/>
                    <a:lstStyle/>
                    <a:p>
                      <a:pPr marL="0" lvl="0" indent="0">
                        <a:buNone/>
                      </a:pPr>
                      <a:r>
                        <a:rPr sz="1800"/>
                        <a:t>Is there real analysis underneath?</a:t>
                      </a:r>
                    </a:p>
                  </a:txBody>
                  <a:tcPr/>
                </a:tc>
                <a:extLst>
                  <a:ext uri="{0D108BD9-81ED-4DB2-BD59-A6C34878D82A}">
                    <a16:rowId xmlns:a16="http://schemas.microsoft.com/office/drawing/2014/main" val="10001"/>
                  </a:ext>
                </a:extLst>
              </a:tr>
              <a:tr h="0">
                <a:tc>
                  <a:txBody>
                    <a:bodyPr/>
                    <a:lstStyle/>
                    <a:p>
                      <a:pPr marL="0" lvl="0" indent="0">
                        <a:buNone/>
                      </a:pPr>
                      <a:r>
                        <a:rPr sz="1800" dirty="0"/>
                        <a:t>Maturity scores</a:t>
                      </a:r>
                    </a:p>
                  </a:txBody>
                  <a:tcPr/>
                </a:tc>
                <a:tc>
                  <a:txBody>
                    <a:bodyPr/>
                    <a:lstStyle/>
                    <a:p>
                      <a:pPr marL="0" lvl="0" indent="0">
                        <a:buNone/>
                      </a:pPr>
                      <a:r>
                        <a:rPr sz="1800"/>
                        <a:t>Process, not outcomes</a:t>
                      </a:r>
                    </a:p>
                  </a:txBody>
                  <a:tcPr/>
                </a:tc>
                <a:tc>
                  <a:txBody>
                    <a:bodyPr/>
                    <a:lstStyle/>
                    <a:p>
                      <a:pPr marL="0" lvl="0" indent="0">
                        <a:buNone/>
                      </a:pPr>
                      <a:r>
                        <a:rPr sz="1800"/>
                        <a:t>Or is the heatmap </a:t>
                      </a:r>
                      <a:r>
                        <a:rPr sz="1800" i="1"/>
                        <a:t>all there is</a:t>
                      </a:r>
                      <a:r>
                        <a:rPr sz="1800"/>
                        <a:t>?</a:t>
                      </a:r>
                    </a:p>
                  </a:txBody>
                  <a:tcPr/>
                </a:tc>
                <a:extLst>
                  <a:ext uri="{0D108BD9-81ED-4DB2-BD59-A6C34878D82A}">
                    <a16:rowId xmlns:a16="http://schemas.microsoft.com/office/drawing/2014/main" val="10002"/>
                  </a:ext>
                </a:extLst>
              </a:tr>
              <a:tr h="0">
                <a:tc>
                  <a:txBody>
                    <a:bodyPr/>
                    <a:lstStyle/>
                    <a:p>
                      <a:pPr marL="0" lvl="0" indent="0">
                        <a:buNone/>
                      </a:pPr>
                      <a:r>
                        <a:rPr sz="1800"/>
                        <a:t>Compliance status</a:t>
                      </a:r>
                    </a:p>
                  </a:txBody>
                  <a:tcPr/>
                </a:tc>
                <a:tc>
                  <a:txBody>
                    <a:bodyPr/>
                    <a:lstStyle/>
                    <a:p>
                      <a:pPr marL="0" lvl="0" indent="0">
                        <a:buNone/>
                      </a:pPr>
                      <a:r>
                        <a:rPr sz="1800"/>
                        <a:t>Checkbox, not efficacy</a:t>
                      </a:r>
                    </a:p>
                  </a:txBody>
                  <a:tcPr/>
                </a:tc>
                <a:tc>
                  <a:txBody>
                    <a:bodyPr/>
                    <a:lstStyle/>
                    <a:p>
                      <a:endParaRPr sz="1800"/>
                    </a:p>
                  </a:txBody>
                  <a:tcPr/>
                </a:tc>
                <a:extLst>
                  <a:ext uri="{0D108BD9-81ED-4DB2-BD59-A6C34878D82A}">
                    <a16:rowId xmlns:a16="http://schemas.microsoft.com/office/drawing/2014/main" val="10003"/>
                  </a:ext>
                </a:extLst>
              </a:tr>
              <a:tr h="0">
                <a:tc>
                  <a:txBody>
                    <a:bodyPr/>
                    <a:lstStyle/>
                    <a:p>
                      <a:pPr marL="0" lvl="0" indent="0">
                        <a:buNone/>
                      </a:pPr>
                      <a:r>
                        <a:rPr sz="1800"/>
                        <a:t>Security initiatives</a:t>
                      </a:r>
                    </a:p>
                  </a:txBody>
                  <a:tcPr/>
                </a:tc>
                <a:tc>
                  <a:txBody>
                    <a:bodyPr/>
                    <a:lstStyle/>
                    <a:p>
                      <a:pPr marL="0" lvl="0" indent="0">
                        <a:buNone/>
                      </a:pPr>
                      <a:r>
                        <a:rPr sz="1800"/>
                        <a:t>Activity, not risk reduction</a:t>
                      </a:r>
                    </a:p>
                  </a:txBody>
                  <a:tcPr/>
                </a:tc>
                <a:tc>
                  <a:txBody>
                    <a:bodyPr/>
                    <a:lstStyle/>
                    <a:p>
                      <a:endParaRPr sz="1800" dirty="0"/>
                    </a:p>
                  </a:txBody>
                  <a:tcPr/>
                </a:tc>
                <a:extLst>
                  <a:ext uri="{0D108BD9-81ED-4DB2-BD59-A6C34878D82A}">
                    <a16:rowId xmlns:a16="http://schemas.microsoft.com/office/drawing/2014/main" val="10004"/>
                  </a:ext>
                </a:extLst>
              </a:tr>
            </a:tbl>
          </a:graphicData>
        </a:graphic>
      </p:graphicFrame>
      <p:pic>
        <p:nvPicPr>
          <p:cNvPr id="5" name="Picture 4">
            <a:extLst>
              <a:ext uri="{FF2B5EF4-FFF2-40B4-BE49-F238E27FC236}">
                <a16:creationId xmlns:a16="http://schemas.microsoft.com/office/drawing/2014/main" id="{41119E56-81E9-FE30-8A89-04D373F6A59D}"/>
              </a:ext>
            </a:extLst>
          </p:cNvPr>
          <p:cNvPicPr>
            <a:picLocks noChangeAspect="1"/>
          </p:cNvPicPr>
          <p:nvPr/>
        </p:nvPicPr>
        <p:blipFill>
          <a:blip r:embed="rId3"/>
          <a:stretch>
            <a:fillRect/>
          </a:stretch>
        </p:blipFill>
        <p:spPr>
          <a:xfrm>
            <a:off x="7201540" y="306826"/>
            <a:ext cx="706389" cy="1412778"/>
          </a:xfrm>
          <a:prstGeom prst="rect">
            <a:avLst/>
          </a:prstGeom>
        </p:spPr>
      </p:pic>
      <p:pic>
        <p:nvPicPr>
          <p:cNvPr id="6" name="Picture 5">
            <a:extLst>
              <a:ext uri="{FF2B5EF4-FFF2-40B4-BE49-F238E27FC236}">
                <a16:creationId xmlns:a16="http://schemas.microsoft.com/office/drawing/2014/main" id="{A4C9D8A4-F20C-AA5F-270D-4EA34EEA4AE2}"/>
              </a:ext>
            </a:extLst>
          </p:cNvPr>
          <p:cNvPicPr>
            <a:picLocks noChangeAspect="1"/>
          </p:cNvPicPr>
          <p:nvPr/>
        </p:nvPicPr>
        <p:blipFill>
          <a:blip r:embed="rId3"/>
          <a:stretch>
            <a:fillRect/>
          </a:stretch>
        </p:blipFill>
        <p:spPr>
          <a:xfrm>
            <a:off x="7554734" y="306826"/>
            <a:ext cx="706389" cy="1412778"/>
          </a:xfrm>
          <a:prstGeom prst="rect">
            <a:avLst/>
          </a:prstGeom>
        </p:spPr>
      </p:pic>
      <p:pic>
        <p:nvPicPr>
          <p:cNvPr id="7" name="Picture 6">
            <a:extLst>
              <a:ext uri="{FF2B5EF4-FFF2-40B4-BE49-F238E27FC236}">
                <a16:creationId xmlns:a16="http://schemas.microsoft.com/office/drawing/2014/main" id="{EFA57D47-82C1-422E-DC4B-4F18A9C6A37D}"/>
              </a:ext>
            </a:extLst>
          </p:cNvPr>
          <p:cNvPicPr>
            <a:picLocks noChangeAspect="1"/>
          </p:cNvPicPr>
          <p:nvPr/>
        </p:nvPicPr>
        <p:blipFill>
          <a:blip r:embed="rId3"/>
          <a:stretch>
            <a:fillRect/>
          </a:stretch>
        </p:blipFill>
        <p:spPr>
          <a:xfrm>
            <a:off x="7907928" y="306826"/>
            <a:ext cx="706389" cy="1412778"/>
          </a:xfrm>
          <a:prstGeom prst="rect">
            <a:avLst/>
          </a:prstGeom>
        </p:spPr>
      </p:pic>
      <p:pic>
        <p:nvPicPr>
          <p:cNvPr id="8" name="Picture 7">
            <a:extLst>
              <a:ext uri="{FF2B5EF4-FFF2-40B4-BE49-F238E27FC236}">
                <a16:creationId xmlns:a16="http://schemas.microsoft.com/office/drawing/2014/main" id="{51039E6D-DA14-5B86-DD98-3281CB9DD947}"/>
              </a:ext>
            </a:extLst>
          </p:cNvPr>
          <p:cNvPicPr>
            <a:picLocks noChangeAspect="1"/>
          </p:cNvPicPr>
          <p:nvPr/>
        </p:nvPicPr>
        <p:blipFill>
          <a:blip r:embed="rId3"/>
          <a:stretch>
            <a:fillRect/>
          </a:stretch>
        </p:blipFill>
        <p:spPr>
          <a:xfrm>
            <a:off x="8261122" y="306826"/>
            <a:ext cx="706389" cy="1412778"/>
          </a:xfrm>
          <a:prstGeom prst="rect">
            <a:avLst/>
          </a:prstGeom>
        </p:spPr>
      </p:pic>
    </p:spTree>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Discussion</a:t>
            </a:r>
          </a:p>
        </p:txBody>
      </p:sp>
      <p:sp>
        <p:nvSpPr>
          <p:cNvPr id="3" name="Content Placeholder 2"/>
          <p:cNvSpPr>
            <a:spLocks noGrp="1"/>
          </p:cNvSpPr>
          <p:nvPr>
            <p:ph idx="1"/>
          </p:nvPr>
        </p:nvSpPr>
        <p:spPr/>
        <p:txBody>
          <a:bodyPr/>
          <a:lstStyle/>
          <a:p>
            <a:pPr marL="0" lvl="0" indent="0">
              <a:buNone/>
            </a:pPr>
            <a:r>
              <a:t>Given everything we’ve discussed:</a:t>
            </a:r>
          </a:p>
          <a:p>
            <a:pPr lvl="0"/>
            <a:r>
              <a:t>The </a:t>
            </a:r>
            <a:r>
              <a:rPr b="1"/>
              <a:t>data problems</a:t>
            </a:r>
          </a:p>
          <a:p>
            <a:pPr lvl="0"/>
            <a:r>
              <a:t>The </a:t>
            </a:r>
            <a:r>
              <a:rPr b="1"/>
              <a:t>practitioner reality</a:t>
            </a:r>
            <a:r>
              <a:t> (social, not technical)</a:t>
            </a:r>
          </a:p>
          <a:p>
            <a:pPr lvl="0"/>
            <a:r>
              <a:t>The </a:t>
            </a:r>
            <a:r>
              <a:rPr b="1"/>
              <a:t>competing pressures</a:t>
            </a:r>
            <a:r>
              <a:t> (compliance, signaling, cost)</a:t>
            </a:r>
          </a:p>
          <a:p>
            <a:pPr lvl="0"/>
            <a:r>
              <a:t>The </a:t>
            </a:r>
            <a:r>
              <a:rPr b="1"/>
              <a:t>missing institutional infrastructure</a:t>
            </a:r>
          </a:p>
          <a:p>
            <a:pPr marL="0" lvl="0" indent="0">
              <a:buNone/>
            </a:pPr>
            <a:r>
              <a:rPr b="1"/>
              <a:t>Is quantitative cyber risk assessment genuinely achievable, or is it another “silver bullet”?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FE4D81-9C72-DFEB-5732-4794153D1FBF}"/>
              </a:ext>
            </a:extLst>
          </p:cNvPr>
          <p:cNvSpPr>
            <a:spLocks noGrp="1"/>
          </p:cNvSpPr>
          <p:nvPr>
            <p:ph type="title"/>
          </p:nvPr>
        </p:nvSpPr>
        <p:spPr/>
        <p:txBody>
          <a:bodyPr/>
          <a:lstStyle/>
          <a:p>
            <a:r>
              <a:rPr lang="en-US" dirty="0"/>
              <a:t>Three Mechanisms, Three Limitations</a:t>
            </a:r>
          </a:p>
        </p:txBody>
      </p:sp>
      <p:sp>
        <p:nvSpPr>
          <p:cNvPr id="3" name="Content Placeholder 2"/>
          <p:cNvSpPr>
            <a:spLocks noGrp="1"/>
          </p:cNvSpPr>
          <p:nvPr>
            <p:ph idx="1"/>
          </p:nvPr>
        </p:nvSpPr>
        <p:spPr>
          <a:xfrm>
            <a:off x="628650" y="3515096"/>
            <a:ext cx="7886700" cy="1117626"/>
          </a:xfrm>
        </p:spPr>
        <p:txBody>
          <a:bodyPr/>
          <a:lstStyle/>
          <a:p>
            <a:pPr marL="0" lvl="0" indent="0">
              <a:buNone/>
            </a:pPr>
            <a:r>
              <a:rPr dirty="0"/>
              <a:t>Next lecture: </a:t>
            </a:r>
            <a:r>
              <a:rPr b="1" dirty="0"/>
              <a:t>Regulation and Compliance</a:t>
            </a:r>
            <a:r>
              <a:rPr dirty="0"/>
              <a:t> — do mandates help?</a:t>
            </a:r>
          </a:p>
          <a:p>
            <a:pPr marL="0" lvl="0" indent="0">
              <a:buNone/>
            </a:pPr>
            <a:r>
              <a:rPr dirty="0"/>
              <a:t>Guest lecture (Apr 23): </a:t>
            </a:r>
            <a:r>
              <a:rPr b="1" dirty="0"/>
              <a:t>Cyber Insurance</a:t>
            </a:r>
            <a:r>
              <a:rPr dirty="0"/>
              <a:t> — can markets price what regulators can’t measure?</a:t>
            </a:r>
          </a:p>
        </p:txBody>
      </p:sp>
      <p:graphicFrame>
        <p:nvGraphicFramePr>
          <p:cNvPr id="2" name="Content Placeholder 5">
            <a:extLst>
              <a:ext uri="{FF2B5EF4-FFF2-40B4-BE49-F238E27FC236}">
                <a16:creationId xmlns:a16="http://schemas.microsoft.com/office/drawing/2014/main" id="{682B539F-865E-75DA-B521-25D1320D32AF}"/>
              </a:ext>
            </a:extLst>
          </p:cNvPr>
          <p:cNvGraphicFramePr>
            <a:graphicFrameLocks/>
          </p:cNvGraphicFramePr>
          <p:nvPr>
            <p:extLst>
              <p:ext uri="{D42A27DB-BD31-4B8C-83A1-F6EECF244321}">
                <p14:modId xmlns:p14="http://schemas.microsoft.com/office/powerpoint/2010/main" val="1658944063"/>
              </p:ext>
            </p:extLst>
          </p:nvPr>
        </p:nvGraphicFramePr>
        <p:xfrm>
          <a:off x="628650" y="1568596"/>
          <a:ext cx="7903029" cy="1645920"/>
        </p:xfrm>
        <a:graphic>
          <a:graphicData uri="http://schemas.openxmlformats.org/drawingml/2006/table">
            <a:tbl>
              <a:tblPr firstRow="1" bandRow="1">
                <a:tableStyleId>{5C22544A-7EE6-4342-B048-85BDC9FD1C3A}</a:tableStyleId>
              </a:tblPr>
              <a:tblGrid>
                <a:gridCol w="1668483">
                  <a:extLst>
                    <a:ext uri="{9D8B030D-6E8A-4147-A177-3AD203B41FA5}">
                      <a16:colId xmlns:a16="http://schemas.microsoft.com/office/drawing/2014/main" val="20000"/>
                    </a:ext>
                  </a:extLst>
                </a:gridCol>
                <a:gridCol w="2446317">
                  <a:extLst>
                    <a:ext uri="{9D8B030D-6E8A-4147-A177-3AD203B41FA5}">
                      <a16:colId xmlns:a16="http://schemas.microsoft.com/office/drawing/2014/main" val="20001"/>
                    </a:ext>
                  </a:extLst>
                </a:gridCol>
                <a:gridCol w="3788229">
                  <a:extLst>
                    <a:ext uri="{9D8B030D-6E8A-4147-A177-3AD203B41FA5}">
                      <a16:colId xmlns:a16="http://schemas.microsoft.com/office/drawing/2014/main" val="20002"/>
                    </a:ext>
                  </a:extLst>
                </a:gridCol>
              </a:tblGrid>
              <a:tr h="0">
                <a:tc>
                  <a:txBody>
                    <a:bodyPr/>
                    <a:lstStyle/>
                    <a:p>
                      <a:pPr marL="0" lvl="0" indent="0">
                        <a:buNone/>
                      </a:pPr>
                      <a:r>
                        <a:rPr sz="2100"/>
                        <a:t>Mechanism</a:t>
                      </a:r>
                    </a:p>
                  </a:txBody>
                  <a:tcPr/>
                </a:tc>
                <a:tc>
                  <a:txBody>
                    <a:bodyPr/>
                    <a:lstStyle/>
                    <a:p>
                      <a:pPr marL="0" lvl="0" indent="0">
                        <a:buNone/>
                      </a:pPr>
                      <a:r>
                        <a:rPr sz="2100"/>
                        <a:t>Promise</a:t>
                      </a:r>
                    </a:p>
                  </a:txBody>
                  <a:tcPr/>
                </a:tc>
                <a:tc>
                  <a:txBody>
                    <a:bodyPr/>
                    <a:lstStyle/>
                    <a:p>
                      <a:pPr marL="0" lvl="0" indent="0">
                        <a:buNone/>
                      </a:pPr>
                      <a:r>
                        <a:rPr sz="2100"/>
                        <a:t>Limitation</a:t>
                      </a:r>
                    </a:p>
                  </a:txBody>
                  <a:tcPr/>
                </a:tc>
                <a:extLst>
                  <a:ext uri="{0D108BD9-81ED-4DB2-BD59-A6C34878D82A}">
                    <a16:rowId xmlns:a16="http://schemas.microsoft.com/office/drawing/2014/main" val="10000"/>
                  </a:ext>
                </a:extLst>
              </a:tr>
              <a:tr h="0">
                <a:tc>
                  <a:txBody>
                    <a:bodyPr/>
                    <a:lstStyle/>
                    <a:p>
                      <a:pPr marL="0" lvl="0" indent="0">
                        <a:buNone/>
                      </a:pPr>
                      <a:r>
                        <a:rPr sz="2100" b="1" dirty="0"/>
                        <a:t>Risk models</a:t>
                      </a:r>
                    </a:p>
                  </a:txBody>
                  <a:tcPr/>
                </a:tc>
                <a:tc>
                  <a:txBody>
                    <a:bodyPr/>
                    <a:lstStyle/>
                    <a:p>
                      <a:pPr marL="0" lvl="0" indent="0">
                        <a:buNone/>
                      </a:pPr>
                      <a:r>
                        <a:rPr sz="2100"/>
                        <a:t>Rational investment</a:t>
                      </a:r>
                    </a:p>
                  </a:txBody>
                  <a:tcPr/>
                </a:tc>
                <a:tc>
                  <a:txBody>
                    <a:bodyPr/>
                    <a:lstStyle/>
                    <a:p>
                      <a:pPr marL="0" lvl="0" indent="0">
                        <a:buNone/>
                      </a:pPr>
                      <a:r>
                        <a:rPr sz="2100"/>
                        <a:t>Data problems, no stable physics</a:t>
                      </a:r>
                    </a:p>
                  </a:txBody>
                  <a:tcPr/>
                </a:tc>
                <a:extLst>
                  <a:ext uri="{0D108BD9-81ED-4DB2-BD59-A6C34878D82A}">
                    <a16:rowId xmlns:a16="http://schemas.microsoft.com/office/drawing/2014/main" val="10001"/>
                  </a:ext>
                </a:extLst>
              </a:tr>
              <a:tr h="0">
                <a:tc>
                  <a:txBody>
                    <a:bodyPr/>
                    <a:lstStyle/>
                    <a:p>
                      <a:pPr marL="0" lvl="0" indent="0">
                        <a:buNone/>
                      </a:pPr>
                      <a:r>
                        <a:rPr sz="2100" b="1"/>
                        <a:t>Regulation</a:t>
                      </a:r>
                    </a:p>
                  </a:txBody>
                  <a:tcPr/>
                </a:tc>
                <a:tc>
                  <a:txBody>
                    <a:bodyPr/>
                    <a:lstStyle/>
                    <a:p>
                      <a:pPr marL="0" lvl="0" indent="0">
                        <a:buNone/>
                      </a:pPr>
                      <a:r>
                        <a:rPr sz="2100"/>
                        <a:t>Minimum standards</a:t>
                      </a:r>
                    </a:p>
                  </a:txBody>
                  <a:tcPr/>
                </a:tc>
                <a:tc>
                  <a:txBody>
                    <a:bodyPr/>
                    <a:lstStyle/>
                    <a:p>
                      <a:pPr marL="0" lvl="0" indent="0">
                        <a:buNone/>
                      </a:pPr>
                      <a:r>
                        <a:rPr sz="2100"/>
                        <a:t>Compliance ≠ security</a:t>
                      </a:r>
                    </a:p>
                  </a:txBody>
                  <a:tcPr/>
                </a:tc>
                <a:extLst>
                  <a:ext uri="{0D108BD9-81ED-4DB2-BD59-A6C34878D82A}">
                    <a16:rowId xmlns:a16="http://schemas.microsoft.com/office/drawing/2014/main" val="10002"/>
                  </a:ext>
                </a:extLst>
              </a:tr>
              <a:tr h="0">
                <a:tc>
                  <a:txBody>
                    <a:bodyPr/>
                    <a:lstStyle/>
                    <a:p>
                      <a:pPr marL="0" lvl="0" indent="0">
                        <a:buNone/>
                      </a:pPr>
                      <a:r>
                        <a:rPr sz="2100" b="1"/>
                        <a:t>Insurance</a:t>
                      </a:r>
                    </a:p>
                  </a:txBody>
                  <a:tcPr/>
                </a:tc>
                <a:tc>
                  <a:txBody>
                    <a:bodyPr/>
                    <a:lstStyle/>
                    <a:p>
                      <a:pPr marL="0" lvl="0" indent="0">
                        <a:buNone/>
                      </a:pPr>
                      <a:r>
                        <a:rPr sz="2100"/>
                        <a:t>Markets price risk</a:t>
                      </a:r>
                    </a:p>
                  </a:txBody>
                  <a:tcPr/>
                </a:tc>
                <a:tc>
                  <a:txBody>
                    <a:bodyPr/>
                    <a:lstStyle/>
                    <a:p>
                      <a:pPr marL="0" lvl="0" indent="0">
                        <a:buNone/>
                      </a:pPr>
                      <a:r>
                        <a:rPr sz="2100" dirty="0"/>
                        <a:t>Same data limitations</a:t>
                      </a: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Part 1: The Case for Quantitative Risk Assessment</a:t>
            </a:r>
          </a:p>
        </p:txBody>
      </p:sp>
    </p:spTree>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Readings for This Lecture</a:t>
            </a:r>
          </a:p>
        </p:txBody>
      </p:sp>
      <p:sp>
        <p:nvSpPr>
          <p:cNvPr id="3" name="Content Placeholder 2"/>
          <p:cNvSpPr>
            <a:spLocks noGrp="1"/>
          </p:cNvSpPr>
          <p:nvPr>
            <p:ph idx="1"/>
          </p:nvPr>
        </p:nvSpPr>
        <p:spPr/>
        <p:txBody>
          <a:bodyPr>
            <a:normAutofit fontScale="92500" lnSpcReduction="20000"/>
          </a:bodyPr>
          <a:lstStyle/>
          <a:p>
            <a:pPr marL="0" lvl="0" indent="0">
              <a:buNone/>
            </a:pPr>
            <a:r>
              <a:rPr b="1"/>
              <a:t>Required:</a:t>
            </a:r>
          </a:p>
          <a:p>
            <a:pPr lvl="0"/>
            <a:r>
              <a:t>Downer, “The Aviation Paradox,” </a:t>
            </a:r>
            <a:r>
              <a:rPr i="1"/>
              <a:t>Minerva</a:t>
            </a:r>
            <a:r>
              <a:t> 2017</a:t>
            </a:r>
          </a:p>
          <a:p>
            <a:pPr lvl="0"/>
            <a:r>
              <a:t>Romanosky, “Examining the Costs and Causes of Cyber Incidents,” </a:t>
            </a:r>
            <a:r>
              <a:rPr i="1"/>
              <a:t>J. Cybersecurity</a:t>
            </a:r>
            <a:r>
              <a:t> 2016</a:t>
            </a:r>
          </a:p>
          <a:p>
            <a:pPr marL="0" lvl="0" indent="0">
              <a:buNone/>
            </a:pPr>
            <a:r>
              <a:rPr b="1"/>
              <a:t>Optional:</a:t>
            </a:r>
          </a:p>
          <a:p>
            <a:pPr lvl="0"/>
            <a:r>
              <a:t>Hubbard &amp; Seiersen, </a:t>
            </a:r>
            <a:r>
              <a:rPr i="1"/>
              <a:t>How to Measure Anything in Cybersecurity Risk</a:t>
            </a:r>
            <a:r>
              <a:t>, 2nd ed. 2023 (esp. Chapters 5, 6, 9, 12)</a:t>
            </a:r>
          </a:p>
          <a:p>
            <a:pPr lvl="0"/>
            <a:r>
              <a:t>Cox, “What’s Wrong with Risk Matrices?”, </a:t>
            </a:r>
            <a:r>
              <a:rPr i="1"/>
              <a:t>Risk Analysis</a:t>
            </a:r>
            <a:r>
              <a:t> 2008</a:t>
            </a:r>
          </a:p>
          <a:p>
            <a:pPr lvl="0"/>
            <a:r>
              <a:t>Cyentia Institute, IRIS 2025: </a:t>
            </a:r>
            <a:r>
              <a:rPr i="1"/>
              <a:t>It’s About Time</a:t>
            </a:r>
            <a:r>
              <a:t> (papers/IRIS-2025.pdf)</a:t>
            </a:r>
          </a:p>
          <a:p>
            <a:pPr lvl="0"/>
            <a:r>
              <a:t>Knake, Shostack &amp; Wheeler, “Learning from Cyber Incidents,” Belfer Center 2021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All References</a:t>
            </a:r>
          </a:p>
        </p:txBody>
      </p:sp>
      <p:sp>
        <p:nvSpPr>
          <p:cNvPr id="3" name="Content Placeholder 2"/>
          <p:cNvSpPr>
            <a:spLocks noGrp="1"/>
          </p:cNvSpPr>
          <p:nvPr>
            <p:ph sz="half" idx="1"/>
          </p:nvPr>
        </p:nvSpPr>
        <p:spPr/>
        <p:txBody>
          <a:bodyPr>
            <a:normAutofit fontScale="47500" lnSpcReduction="20000"/>
          </a:bodyPr>
          <a:lstStyle/>
          <a:p>
            <a:pPr marL="0" lvl="0" indent="0">
              <a:buNone/>
            </a:pPr>
            <a:r>
              <a:rPr b="1"/>
              <a:t>Risk quantification:</a:t>
            </a:r>
          </a:p>
          <a:p>
            <a:pPr lvl="0"/>
            <a:r>
              <a:t>Woods &amp; Böhme, “SoK: Quantifying Cyber Risk,” IEEE S&amp;P 2021</a:t>
            </a:r>
          </a:p>
          <a:p>
            <a:pPr lvl="0"/>
            <a:r>
              <a:t>Woods, “Reviewing Estimates of Cybercrime Victimisation,” 2022</a:t>
            </a:r>
          </a:p>
          <a:p>
            <a:pPr lvl="0"/>
            <a:r>
              <a:t>Gordon &amp; Loeb, “Economics of Information Security Investment,” 2002</a:t>
            </a:r>
          </a:p>
          <a:p>
            <a:pPr lvl="0"/>
            <a:r>
              <a:t>Grove &amp; Meehl, “Comparative Efficiency of Prediction Procedures,” 1996</a:t>
            </a:r>
          </a:p>
          <a:p>
            <a:pPr lvl="0"/>
            <a:r>
              <a:t>Cox, “What’s Wrong with Risk Matrices?”, 2008</a:t>
            </a:r>
          </a:p>
          <a:p>
            <a:pPr marL="0" lvl="0" indent="0">
              <a:buNone/>
            </a:pPr>
            <a:r>
              <a:rPr b="1"/>
              <a:t>Frameworks &amp; practice:</a:t>
            </a:r>
          </a:p>
          <a:p>
            <a:pPr lvl="0"/>
            <a:r>
              <a:t>NIST CSF 2.0 (2024)</a:t>
            </a:r>
          </a:p>
          <a:p>
            <a:pPr lvl="0"/>
            <a:r>
              <a:t>OWASP Risk Rating Methodology</a:t>
            </a:r>
          </a:p>
          <a:p>
            <a:pPr lvl="0"/>
            <a:r>
              <a:t>McGeehan, Simple Risk Measurement (magoo.github.io/risk-measurement)</a:t>
            </a:r>
          </a:p>
          <a:p>
            <a:pPr lvl="0"/>
            <a:r>
              <a:t>Venables, “6 Truths of Cyber Risk Quantification,” 2024</a:t>
            </a:r>
          </a:p>
          <a:p>
            <a:pPr lvl="0"/>
            <a:r>
              <a:t>Venables, “Risk = Hazard + Outrage,” 2021</a:t>
            </a:r>
          </a:p>
        </p:txBody>
      </p:sp>
      <p:sp>
        <p:nvSpPr>
          <p:cNvPr id="4" name="Content Placeholder 3"/>
          <p:cNvSpPr>
            <a:spLocks noGrp="1"/>
          </p:cNvSpPr>
          <p:nvPr>
            <p:ph sz="half" idx="2"/>
          </p:nvPr>
        </p:nvSpPr>
        <p:spPr/>
        <p:txBody>
          <a:bodyPr>
            <a:normAutofit fontScale="47500" lnSpcReduction="20000"/>
          </a:bodyPr>
          <a:lstStyle/>
          <a:p>
            <a:pPr marL="0" lvl="0" indent="0">
              <a:buNone/>
            </a:pPr>
            <a:r>
              <a:rPr b="1"/>
              <a:t>Loss data:</a:t>
            </a:r>
          </a:p>
          <a:p>
            <a:pPr lvl="0"/>
            <a:r>
              <a:t>FBI IC3 Annual Report 2024</a:t>
            </a:r>
          </a:p>
          <a:p>
            <a:pPr lvl="0"/>
            <a:r>
              <a:t>NetDiligence Cyber Claims Study 2025</a:t>
            </a:r>
          </a:p>
          <a:p>
            <a:pPr lvl="0"/>
            <a:r>
              <a:t>Coalition 2025 Cyber Claims Report</a:t>
            </a:r>
          </a:p>
          <a:p>
            <a:pPr lvl="0"/>
            <a:r>
              <a:t>Cyentia IRIS 2025: </a:t>
            </a:r>
            <a:r>
              <a:rPr i="1"/>
              <a:t>It’s About Time</a:t>
            </a:r>
          </a:p>
          <a:p>
            <a:pPr lvl="0"/>
            <a:r>
              <a:t>Verizon DBIR 2025</a:t>
            </a:r>
          </a:p>
          <a:p>
            <a:pPr lvl="0"/>
            <a:r>
              <a:t>Romanosky, “Costs and Causes of Cyber Incidents,” 2016</a:t>
            </a:r>
          </a:p>
          <a:p>
            <a:pPr lvl="0"/>
            <a:r>
              <a:t>IBM/Ponemon Cost of a Data Breach 2025</a:t>
            </a:r>
          </a:p>
          <a:p>
            <a:pPr marL="0" lvl="0" indent="0">
              <a:buNone/>
            </a:pPr>
            <a:r>
              <a:rPr b="1"/>
              <a:t>Safety &amp; institutional learning:</a:t>
            </a:r>
          </a:p>
          <a:p>
            <a:pPr lvl="0"/>
            <a:r>
              <a:t>Downer, “The Aviation Paradox,” 2017</a:t>
            </a:r>
          </a:p>
          <a:p>
            <a:pPr lvl="0"/>
            <a:r>
              <a:t>Knake, Shostack &amp; Wheeler, “Learning from Cyber Incidents,” 2021</a:t>
            </a:r>
          </a:p>
          <a:p>
            <a:pPr lvl="0"/>
            <a:r>
              <a:t>RSAC ESAF, “What Top CISOs Include in Updates for the Board,” 2022</a:t>
            </a:r>
          </a:p>
          <a:p>
            <a:pPr lvl="0"/>
            <a:r>
              <a:t>Hubbard &amp; Seiersen, </a:t>
            </a:r>
            <a:r>
              <a:rPr i="1"/>
              <a:t>How to Measure Anything in Cybersecurity Risk</a:t>
            </a:r>
            <a:r>
              <a:t>, 2nd ed.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Clinical vs. Statistical Prediction</a:t>
            </a:r>
          </a:p>
        </p:txBody>
      </p:sp>
      <p:sp>
        <p:nvSpPr>
          <p:cNvPr id="3" name="Content Placeholder 2"/>
          <p:cNvSpPr>
            <a:spLocks noGrp="1"/>
          </p:cNvSpPr>
          <p:nvPr>
            <p:ph idx="1"/>
          </p:nvPr>
        </p:nvSpPr>
        <p:spPr/>
        <p:txBody>
          <a:bodyPr/>
          <a:lstStyle/>
          <a:p>
            <a:pPr marL="0" lvl="0" indent="0">
              <a:buNone/>
            </a:pPr>
            <a:r>
              <a:rPr lang="en-US" dirty="0"/>
              <a:t>Across </a:t>
            </a:r>
            <a:r>
              <a:rPr b="1" dirty="0"/>
              <a:t>136 studies</a:t>
            </a:r>
            <a:r>
              <a:rPr dirty="0"/>
              <a:t> in medicine, psychology, and other fields, mechanical/algorithmic prediction </a:t>
            </a:r>
            <a:r>
              <a:rPr b="1" dirty="0"/>
              <a:t>equals or beats</a:t>
            </a:r>
            <a:r>
              <a:rPr dirty="0"/>
              <a:t> expert judgment in virtually every case</a:t>
            </a:r>
          </a:p>
          <a:p>
            <a:pPr lvl="0"/>
            <a:r>
              <a:rPr dirty="0"/>
              <a:t>Parole decisions</a:t>
            </a:r>
          </a:p>
          <a:p>
            <a:pPr lvl="0"/>
            <a:r>
              <a:rPr dirty="0"/>
              <a:t>Medical diagnoses</a:t>
            </a:r>
          </a:p>
          <a:p>
            <a:pPr lvl="0"/>
            <a:r>
              <a:rPr dirty="0"/>
              <a:t>Academic success predictions</a:t>
            </a:r>
            <a:br>
              <a:rPr lang="en-US" dirty="0"/>
            </a:br>
            <a:endParaRPr sz="1200" dirty="0"/>
          </a:p>
          <a:p>
            <a:pPr marL="0" lvl="0" indent="0">
              <a:buNone/>
            </a:pPr>
            <a:r>
              <a:rPr b="1" dirty="0"/>
              <a:t>Why should cybersecurity be exempt?</a:t>
            </a:r>
          </a:p>
        </p:txBody>
      </p:sp>
      <p:pic>
        <p:nvPicPr>
          <p:cNvPr id="4" name="Picture 3">
            <a:extLst>
              <a:ext uri="{FF2B5EF4-FFF2-40B4-BE49-F238E27FC236}">
                <a16:creationId xmlns:a16="http://schemas.microsoft.com/office/drawing/2014/main" id="{A6675AFA-097B-DB60-FB84-77BD33BED4A8}"/>
              </a:ext>
            </a:extLst>
          </p:cNvPr>
          <p:cNvPicPr>
            <a:picLocks noChangeAspect="1"/>
          </p:cNvPicPr>
          <p:nvPr/>
        </p:nvPicPr>
        <p:blipFill>
          <a:blip r:embed="rId3"/>
          <a:stretch>
            <a:fillRect/>
          </a:stretch>
        </p:blipFill>
        <p:spPr>
          <a:xfrm>
            <a:off x="5335321" y="2157552"/>
            <a:ext cx="3180029" cy="43148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4928</TotalTime>
  <Words>14927</Words>
  <Application>Microsoft Macintosh PowerPoint</Application>
  <PresentationFormat>On-screen Show (16:9)</PresentationFormat>
  <Paragraphs>964</Paragraphs>
  <Slides>81</Slides>
  <Notes>70</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Calibri</vt:lpstr>
      <vt:lpstr>Calibri Light</vt:lpstr>
      <vt:lpstr>Cambria Math</vt:lpstr>
      <vt:lpstr>Verdana Pro Light</vt:lpstr>
      <vt:lpstr>Wingdings</vt:lpstr>
      <vt:lpstr>Theme1</vt:lpstr>
      <vt:lpstr>  Secure Software Engineering and Management   .</vt:lpstr>
      <vt:lpstr>The Big Question</vt:lpstr>
      <vt:lpstr>NIST CSF 2.0: What You Should Do</vt:lpstr>
      <vt:lpstr>NIST CSF 2.0: What You Should Do</vt:lpstr>
      <vt:lpstr>NIST CSF 2.0: What You Should Do</vt:lpstr>
      <vt:lpstr>What We Know So Far</vt:lpstr>
      <vt:lpstr>Outline</vt:lpstr>
      <vt:lpstr>Part 1: The Case for Quantitative Risk Assessment</vt:lpstr>
      <vt:lpstr>Clinical vs. Statistical Prediction</vt:lpstr>
      <vt:lpstr>Why Quantify Risk?</vt:lpstr>
      <vt:lpstr>The OWASP Risk Rating Methodology (2010s)</vt:lpstr>
      <vt:lpstr>The OWASP Risk Rating Methodology (2010s)</vt:lpstr>
      <vt:lpstr>Example: Ransomware Hits Our SaaS Company</vt:lpstr>
      <vt:lpstr>OWASP Example: Vulnerability</vt:lpstr>
      <vt:lpstr>OWASP Example: Technical Impact</vt:lpstr>
      <vt:lpstr>OWASP Result: The Heat Map</vt:lpstr>
      <vt:lpstr>What’s Wrong with  Risk Matrices?</vt:lpstr>
      <vt:lpstr>Example 5x5 Risk Matrix</vt:lpstr>
      <vt:lpstr>Example of Cox’s Reversal</vt:lpstr>
      <vt:lpstr>The Risk Matrix</vt:lpstr>
      <vt:lpstr>Exhibit A: CISOs Use Heatmaps Too</vt:lpstr>
      <vt:lpstr>We Need Something Better</vt:lpstr>
      <vt:lpstr>Part 2: Why Cyber Risk Is So Hard to Quantify</vt:lpstr>
      <vt:lpstr>The Fundamental Data Problem</vt:lpstr>
      <vt:lpstr>What Do Actual Cyber Losses Look Like?</vt:lpstr>
      <vt:lpstr>FBI IC3: The Floor Estimate</vt:lpstr>
      <vt:lpstr>FBI IC3: The Floor Estimate</vt:lpstr>
      <vt:lpstr>Insurance Claims: The Most Credible Source</vt:lpstr>
      <vt:lpstr>The Widely-Cited Number: $10M</vt:lpstr>
      <vt:lpstr>The Widely-Cited Number (Why It’s Weak)</vt:lpstr>
      <vt:lpstr>The Loss Distribution: Fat Tails</vt:lpstr>
      <vt:lpstr>Where Risk Quantification Works: Building Codes</vt:lpstr>
      <vt:lpstr>Why Cybersecurity Breaks the Pattern</vt:lpstr>
      <vt:lpstr>The Aviation Paradox</vt:lpstr>
      <vt:lpstr>Ultra-high reliability assessments</vt:lpstr>
      <vt:lpstr>Ultra-high reliability assessments, questioned</vt:lpstr>
      <vt:lpstr>Why it works for (most) civil aviation</vt:lpstr>
      <vt:lpstr>But not the Concorde</vt:lpstr>
      <vt:lpstr>But not the Concorde</vt:lpstr>
      <vt:lpstr>And not Nuclear</vt:lpstr>
      <vt:lpstr>The Layered Implication</vt:lpstr>
      <vt:lpstr>Part 3: Trying to Quantify Risk</vt:lpstr>
      <vt:lpstr>PowerPoint Presentation</vt:lpstr>
      <vt:lpstr>FAIR: The Prominent Quantitative Framework</vt:lpstr>
      <vt:lpstr>FAIR: What’s Sound, What’s Missing</vt:lpstr>
      <vt:lpstr>PowerPoint Presentation</vt:lpstr>
      <vt:lpstr>Forecasting: The Calibration Discipline FAIR Needs</vt:lpstr>
      <vt:lpstr>What Makes a Good Forecast?</vt:lpstr>
      <vt:lpstr>Let’s Try It: Writing a Scenario (Step 1)</vt:lpstr>
      <vt:lpstr>Step 2: Commit to a Probability</vt:lpstr>
      <vt:lpstr>PowerPoint Presentation</vt:lpstr>
      <vt:lpstr>PowerPoint Presentation</vt:lpstr>
      <vt:lpstr>What the Data Says: Probability</vt:lpstr>
      <vt:lpstr>Step 3: Score It</vt:lpstr>
      <vt:lpstr>Now What?</vt:lpstr>
      <vt:lpstr>What Would It Cost? (If It Occurs)</vt:lpstr>
      <vt:lpstr>What the Data Says: Cost</vt:lpstr>
      <vt:lpstr>So: Expected Annual Loss?</vt:lpstr>
      <vt:lpstr>How Should We Mitigate the Risk?</vt:lpstr>
      <vt:lpstr>Shaping risk distribution</vt:lpstr>
      <vt:lpstr>Framing the Problem: Security as Investment</vt:lpstr>
      <vt:lpstr>Cited Takeaway From This Paper</vt:lpstr>
      <vt:lpstr>PowerPoint Presentation</vt:lpstr>
      <vt:lpstr>The Investment Question: Defense</vt:lpstr>
      <vt:lpstr>The Investment Question: Insurance?</vt:lpstr>
      <vt:lpstr>Whence the Data? Threat Intelligence</vt:lpstr>
      <vt:lpstr>The Threat Intel Gap</vt:lpstr>
      <vt:lpstr>Why This Is Hard</vt:lpstr>
      <vt:lpstr>Part 4: Communicating Risk</vt:lpstr>
      <vt:lpstr>PowerPoint Presentation</vt:lpstr>
      <vt:lpstr>What CISOs Present to Boards</vt:lpstr>
      <vt:lpstr>Why They Present This Way: Hazard + Outrage</vt:lpstr>
      <vt:lpstr>What CISOs Don’t Present: Dollar Estimates</vt:lpstr>
      <vt:lpstr>The Nuance: Communication vs. Analysis</vt:lpstr>
      <vt:lpstr>What Boards Actually Want to Know</vt:lpstr>
      <vt:lpstr>Maturity Scores: Measuring Process, Not Outcomes</vt:lpstr>
      <vt:lpstr>The Silver Bullets Connection</vt:lpstr>
      <vt:lpstr>Discussion</vt:lpstr>
      <vt:lpstr>Three Mechanisms, Three Limitations</vt:lpstr>
      <vt:lpstr>Readings for This Lecture</vt:lpstr>
      <vt:lpstr>All References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Risk Management</dc:title>
  <dc:creator>Michael Hicks</dc:creator>
  <cp:keywords/>
  <cp:lastModifiedBy>Hicks, Michael W</cp:lastModifiedBy>
  <cp:revision>61</cp:revision>
  <dcterms:created xsi:type="dcterms:W3CDTF">2026-04-14T18:59:36Z</dcterms:created>
  <dcterms:modified xsi:type="dcterms:W3CDTF">2026-04-21T17:59:27Z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Spring 2026</vt:lpwstr>
  </property>
  <property fmtid="{D5CDD505-2E9C-101B-9397-08002B2CF9AE}" pid="3" name="subtitle">
    <vt:lpwstr>CIS 7000: Secure Software Engineering and Management</vt:lpwstr>
  </property>
</Properties>
</file>