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8"/>
  </p:notesMasterIdLst>
  <p:sldIdLst>
    <p:sldId id="2147468953" r:id="rId2"/>
    <p:sldId id="311" r:id="rId3"/>
    <p:sldId id="259" r:id="rId4"/>
    <p:sldId id="263" r:id="rId5"/>
    <p:sldId id="2147468956" r:id="rId6"/>
    <p:sldId id="264" r:id="rId7"/>
    <p:sldId id="2147468957" r:id="rId8"/>
    <p:sldId id="262" r:id="rId9"/>
    <p:sldId id="265" r:id="rId10"/>
    <p:sldId id="298" r:id="rId11"/>
    <p:sldId id="2147468960" r:id="rId12"/>
    <p:sldId id="2147468959" r:id="rId13"/>
    <p:sldId id="299" r:id="rId14"/>
    <p:sldId id="303" r:id="rId15"/>
    <p:sldId id="2147468961" r:id="rId16"/>
    <p:sldId id="300" r:id="rId17"/>
    <p:sldId id="2147468962" r:id="rId18"/>
    <p:sldId id="314" r:id="rId19"/>
    <p:sldId id="267" r:id="rId20"/>
    <p:sldId id="315" r:id="rId21"/>
    <p:sldId id="266" r:id="rId22"/>
    <p:sldId id="274" r:id="rId23"/>
    <p:sldId id="2147468963" r:id="rId24"/>
    <p:sldId id="261" r:id="rId25"/>
    <p:sldId id="277" r:id="rId26"/>
    <p:sldId id="278" r:id="rId27"/>
    <p:sldId id="279" r:id="rId28"/>
    <p:sldId id="2147468966" r:id="rId29"/>
    <p:sldId id="2147468967" r:id="rId30"/>
    <p:sldId id="2147468968" r:id="rId31"/>
    <p:sldId id="280" r:id="rId32"/>
    <p:sldId id="281" r:id="rId33"/>
    <p:sldId id="2147468965" r:id="rId34"/>
    <p:sldId id="2147468972" r:id="rId35"/>
    <p:sldId id="2147468964" r:id="rId36"/>
    <p:sldId id="276" r:id="rId37"/>
    <p:sldId id="283" r:id="rId38"/>
    <p:sldId id="282" r:id="rId39"/>
    <p:sldId id="286" r:id="rId40"/>
    <p:sldId id="2147468971" r:id="rId41"/>
    <p:sldId id="284" r:id="rId42"/>
    <p:sldId id="268" r:id="rId43"/>
    <p:sldId id="269" r:id="rId44"/>
    <p:sldId id="270" r:id="rId45"/>
    <p:sldId id="273" r:id="rId46"/>
    <p:sldId id="275" r:id="rId47"/>
    <p:sldId id="287" r:id="rId48"/>
    <p:sldId id="288" r:id="rId49"/>
    <p:sldId id="289" r:id="rId50"/>
    <p:sldId id="302" r:id="rId51"/>
    <p:sldId id="2147468958" r:id="rId52"/>
    <p:sldId id="292" r:id="rId53"/>
    <p:sldId id="293" r:id="rId54"/>
    <p:sldId id="2147468955" r:id="rId55"/>
    <p:sldId id="295" r:id="rId56"/>
    <p:sldId id="296" r:id="rId57"/>
    <p:sldId id="2147468969" r:id="rId58"/>
    <p:sldId id="2147468970" r:id="rId59"/>
    <p:sldId id="301" r:id="rId60"/>
    <p:sldId id="305" r:id="rId61"/>
    <p:sldId id="313" r:id="rId62"/>
    <p:sldId id="272" r:id="rId63"/>
    <p:sldId id="271" r:id="rId64"/>
    <p:sldId id="308" r:id="rId65"/>
    <p:sldId id="309" r:id="rId66"/>
    <p:sldId id="310" r:id="rId6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29" autoAdjust="0"/>
    <p:restoredTop sz="76054" autoAdjust="0"/>
  </p:normalViewPr>
  <p:slideViewPr>
    <p:cSldViewPr snapToGrid="0" snapToObjects="1">
      <p:cViewPr varScale="1">
        <p:scale>
          <a:sx n="121" d="100"/>
          <a:sy n="121" d="100"/>
        </p:scale>
        <p:origin x="176" y="28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C1CCF-B725-44A7-AA57-5E433BD85C9F}" type="datetimeFigureOut">
              <a:rPr lang="en-US" smtClean="0"/>
              <a:t>3/26/26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DFEC3-8487-43E8-A154-7C12CBC1FFF2}" type="slidenum">
              <a:rPr lang="en-US" smtClean="0"/>
              <a:t>‹#›</a:t>
            </a:fld>
            <a:endParaRPr lang="en-US"/>
          </a:p>
        </p:txBody>
      </p:sp>
    </p:spTree>
    <p:extLst>
      <p:ext uri="{BB962C8B-B14F-4D97-AF65-F5344CB8AC3E}">
        <p14:creationId xmlns:p14="http://schemas.microsoft.com/office/powerpoint/2010/main" val="378270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CIS/</a:t>
            </a:r>
            <a:r>
              <a:rPr lang="en-US" dirty="0" err="1"/>
              <a:t>SAFECode</a:t>
            </a:r>
            <a:r>
              <a:rPr lang="en-US" dirty="0"/>
              <a:t> “Secure by Design” guide (Oct 2025) identifies six considerations.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three — Secure Software Design, Secure Development, and Secure Default Configuration — are primarily </a:t>
            </a:r>
            <a:r>
              <a:rPr lang="en-US" i="1" dirty="0"/>
              <a:t>engineering</a:t>
            </a:r>
            <a:r>
              <a:rPr lang="en-US" dirty="0"/>
              <a:t>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latter three — Supply Chain Security, Code Integrity, and Vulnerability Remediation — are primarily </a:t>
            </a:r>
            <a:r>
              <a:rPr lang="en-US" i="1" dirty="0"/>
              <a:t>management</a:t>
            </a:r>
            <a:r>
              <a:rPr lang="en-US" dirty="0"/>
              <a:t> concerns.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fourth cross-cutting concern, the Software Bill of Materials (SBOM), ties them all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out the structure: the six considerations aren’t independent – they form a cycle. The connecting arcs matter too: - Principles flow from design into development - Practices flow from development into configuration - Baseline controls connect configuration to supply chain - Risk negotiation connects supply chain to code integrity - Change management connects code integrity to vulnerability remediation - Observation and feedback connect vulnerability remediation back to design</a:t>
            </a:r>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continuous improvement loop, not a one-time checklist.</a:t>
            </a:r>
          </a:p>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8D1AA-5E6B-42C0-00C8-4EE2FE2B6F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A71D35-7E06-EE08-6EBA-FFE3877F9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FB453-4D8B-B67B-511B-B322BF6C875D}"/>
              </a:ext>
            </a:extLst>
          </p:cNvPr>
          <p:cNvSpPr>
            <a:spLocks noGrp="1"/>
          </p:cNvSpPr>
          <p:nvPr>
            <p:ph type="body" idx="1"/>
          </p:nvPr>
        </p:nvSpPr>
        <p:spPr/>
        <p:txBody>
          <a:bodyPr/>
          <a:lstStyle/>
          <a:p>
            <a:pPr marL="0" lvl="0" indent="0">
              <a:buNone/>
            </a:pPr>
            <a:r>
              <a:t>The regulatory landscape has moved from “aspirational” to “mandatory” since the 2022 SoK paper. EO 14028 is fully in effect: federal agencies must collect self-attestation forms from software vendors, with SBOMs available on request (OMB M-22-18, M-23-16). EO 14306 (2025) sustained these requirements across administrations, signaling bipartisan durability. The EU Cyber Resilience Act (CRA) is arguably even more impactful: adopted by the European Parliament in March 2024, it applies to the entire EU market (not just government procurement). Vulnerability reporting obligations began in 2025, with full compliance including SBOM requirements by 2027. The CRA does not mandate a specific format (SPDX vs. CycloneDX) but requires machine-readable SBOMs. FDA guidance finalized in 2023 requires SBOMs for medical device submissions. CISA has been the operational lead in the U.S., running “SBOM-a-Rama” community events and publishing guidance on minimum elements, sharing, and tooling.</a:t>
            </a:r>
          </a:p>
        </p:txBody>
      </p:sp>
      <p:sp>
        <p:nvSpPr>
          <p:cNvPr id="4" name="Slide Number Placeholder 3">
            <a:extLst>
              <a:ext uri="{FF2B5EF4-FFF2-40B4-BE49-F238E27FC236}">
                <a16:creationId xmlns:a16="http://schemas.microsoft.com/office/drawing/2014/main" id="{46A6CA9B-1F5E-AB24-DE16-0F662C849242}"/>
              </a:ext>
            </a:extLst>
          </p:cNvPr>
          <p:cNvSpPr>
            <a:spLocks noGrp="1"/>
          </p:cNvSpPr>
          <p:nvPr>
            <p:ph type="sldNum" sz="quarter" idx="10"/>
          </p:nvPr>
        </p:nvSpPr>
        <p:spPr/>
        <p:txBody>
          <a:bodyPr/>
          <a:lstStyle/>
          <a:p>
            <a:fld id="{18BDFEC3-8487-43E8-A154-7C12CBC1FFF2}" type="slidenum">
              <a:rPr lang="en-US"/>
              <a:t>12</a:t>
            </a:fld>
            <a:endParaRPr lang="en-US"/>
          </a:p>
        </p:txBody>
      </p:sp>
    </p:spTree>
    <p:extLst>
      <p:ext uri="{BB962C8B-B14F-4D97-AF65-F5344CB8AC3E}">
        <p14:creationId xmlns:p14="http://schemas.microsoft.com/office/powerpoint/2010/main" val="2275268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regulatory landscape has moved from “aspirational” to “mandatory” since the 2022 SoK paper. EO 14028 is fully in effect: federal agencies must collect self-attestation forms from software vendors, with SBOMs available on request (OMB M-22-18, M-23-16). EO 14306 (2025) sustained these requirements across administrations, signaling bipartisan durability. The EU Cyber Resilience Act (CRA) is arguably even more impactful: adopted by the European Parliament in March 2024, it applies to the entire EU market (not just government procurement). Vulnerability reporting obligations began in 2025, with full compliance including SBOM requirements by 2027. The CRA does not mandate a specific format (SPDX vs. CycloneDX) but requires machine-readable SBOMs. FDA guidance finalized in 2023 requires SBOMs for medical device submissions. CISA has been the operational lead in the U.S., running “SBOM-a-Rama” community events and publishing guidance on minimum elements, sharing, and tooling.</a:t>
            </a:r>
          </a:p>
        </p:txBody>
      </p:sp>
      <p:sp>
        <p:nvSpPr>
          <p:cNvPr id="4" name="Slide Number Placeholder 3"/>
          <p:cNvSpPr>
            <a:spLocks noGrp="1"/>
          </p:cNvSpPr>
          <p:nvPr>
            <p:ph type="sldNum" sz="quarter" idx="10"/>
          </p:nvPr>
        </p:nvSpPr>
        <p:spPr/>
        <p:txBody>
          <a:bodyPr/>
          <a:lstStyle/>
          <a:p>
            <a:fld id="{18BDFEC3-8487-43E8-A154-7C12CBC1FFF2}" type="slidenum">
              <a:rPr lang="en-US"/>
              <a:t>13</a:t>
            </a:fld>
            <a:endParaRPr lang="en-US"/>
          </a:p>
        </p:txBody>
      </p:sp>
    </p:spTree>
    <p:extLst>
      <p:ext uri="{BB962C8B-B14F-4D97-AF65-F5344CB8AC3E}">
        <p14:creationId xmlns:p14="http://schemas.microsoft.com/office/powerpoint/2010/main" val="783867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SBOM tooling landscape has matured enormously since the 2022 </a:t>
            </a:r>
            <a:r>
              <a:rPr lang="en-US" dirty="0" err="1"/>
              <a:t>SoK</a:t>
            </a:r>
            <a:r>
              <a:rPr lang="en-US" dirty="0"/>
              <a:t> paper. Generation was already reasonably well-served in 2022; the big gap was consumption — tools that could meaningfully </a:t>
            </a:r>
            <a:r>
              <a:rPr lang="en-US" i="1" dirty="0"/>
              <a:t>use</a:t>
            </a:r>
            <a:r>
              <a:rPr lang="en-US" dirty="0"/>
              <a:t> SBOMs. That gap has narrowed significantly. GUAC (Graph for Understanding Artifact Composition), an </a:t>
            </a:r>
            <a:r>
              <a:rPr lang="en-US" dirty="0" err="1"/>
              <a:t>OpenSSF</a:t>
            </a:r>
            <a:r>
              <a:rPr lang="en-US" dirty="0"/>
              <a:t> project backed by Google and </a:t>
            </a:r>
            <a:r>
              <a:rPr lang="en-US" dirty="0" err="1"/>
              <a:t>Kusari</a:t>
            </a:r>
            <a:r>
              <a:rPr lang="en-US" dirty="0"/>
              <a:t>, aggregates SBOMs, SLSA provenance attestations, and vulnerability data into a </a:t>
            </a:r>
            <a:r>
              <a:rPr lang="en-US" dirty="0" err="1"/>
              <a:t>queryable</a:t>
            </a:r>
            <a:r>
              <a:rPr lang="en-US" dirty="0"/>
              <a:t> knowledge graph, enabling questions like “which of my products use this vulnerable component?” OWASP Dependency-Track provides full lifecycle management: ingest BOMs, track vulnerabilities over time, apply VEX data to reduce false positives, and enforce organizational policies. GitHub and GitLab now export SBOMs natively, lowering the barrier for open-source projects. The remaining gap is enterprise-scale lifecycle management — ingesting, storing, and querying SBOMs across thousands of products from multiple supplier tiers.</a:t>
            </a:r>
          </a:p>
          <a:p>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14</a:t>
            </a:fld>
            <a:endParaRPr lang="en-US"/>
          </a:p>
        </p:txBody>
      </p:sp>
    </p:spTree>
    <p:extLst>
      <p:ext uri="{BB962C8B-B14F-4D97-AF65-F5344CB8AC3E}">
        <p14:creationId xmlns:p14="http://schemas.microsoft.com/office/powerpoint/2010/main" val="1743848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B2957-510D-A361-E792-7AA2CBD37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7EC8F-3E18-127A-3C51-A2244C0B85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4ADC9-297D-8B1D-6C63-2FB44BF174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SBOM tooling landscape has matured enormously since the 2022 </a:t>
            </a:r>
            <a:r>
              <a:rPr lang="en-US" dirty="0" err="1"/>
              <a:t>SoK</a:t>
            </a:r>
            <a:r>
              <a:rPr lang="en-US" dirty="0"/>
              <a:t> paper. Generation was already reasonably well-served in 2022; the big gap was consumption — tools that could meaningfully </a:t>
            </a:r>
            <a:r>
              <a:rPr lang="en-US" i="1" dirty="0"/>
              <a:t>use</a:t>
            </a:r>
            <a:r>
              <a:rPr lang="en-US" dirty="0"/>
              <a:t> SBOMs. That gap has narrowed significantly. GUAC (Graph for Understanding Artifact Composition), an </a:t>
            </a:r>
            <a:r>
              <a:rPr lang="en-US" dirty="0" err="1"/>
              <a:t>OpenSSF</a:t>
            </a:r>
            <a:r>
              <a:rPr lang="en-US" dirty="0"/>
              <a:t> project backed by Google and </a:t>
            </a:r>
            <a:r>
              <a:rPr lang="en-US" dirty="0" err="1"/>
              <a:t>Kusari</a:t>
            </a:r>
            <a:r>
              <a:rPr lang="en-US" dirty="0"/>
              <a:t>, aggregates SBOMs, SLSA provenance attestations, and vulnerability data into a </a:t>
            </a:r>
            <a:r>
              <a:rPr lang="en-US" dirty="0" err="1"/>
              <a:t>queryable</a:t>
            </a:r>
            <a:r>
              <a:rPr lang="en-US" dirty="0"/>
              <a:t> knowledge graph, enabling questions like “which of my products use this vulnerable component?” OWASP Dependency-Track provides full lifecycle management: ingest BOMs, track vulnerabilities over time, apply VEX data to reduce false positives, and enforce organizational policies. GitHub and GitLab now export SBOMs natively, lowering the barrier for open-source projects. The remaining gap is enterprise-scale lifecycle management — ingesting, storing, and querying SBOMs across thousands of products from multiple supplier tiers.</a:t>
            </a:r>
          </a:p>
          <a:p>
            <a:endParaRPr lang="en-US" dirty="0"/>
          </a:p>
        </p:txBody>
      </p:sp>
      <p:sp>
        <p:nvSpPr>
          <p:cNvPr id="4" name="Slide Number Placeholder 3">
            <a:extLst>
              <a:ext uri="{FF2B5EF4-FFF2-40B4-BE49-F238E27FC236}">
                <a16:creationId xmlns:a16="http://schemas.microsoft.com/office/drawing/2014/main" id="{631DB631-96D5-A6C9-34AF-52C887C39038}"/>
              </a:ext>
            </a:extLst>
          </p:cNvPr>
          <p:cNvSpPr>
            <a:spLocks noGrp="1"/>
          </p:cNvSpPr>
          <p:nvPr>
            <p:ph type="sldNum" sz="quarter" idx="5"/>
          </p:nvPr>
        </p:nvSpPr>
        <p:spPr/>
        <p:txBody>
          <a:bodyPr/>
          <a:lstStyle/>
          <a:p>
            <a:fld id="{18BDFEC3-8487-43E8-A154-7C12CBC1FFF2}" type="slidenum">
              <a:rPr lang="en-US" smtClean="0"/>
              <a:t>15</a:t>
            </a:fld>
            <a:endParaRPr lang="en-US"/>
          </a:p>
        </p:txBody>
      </p:sp>
    </p:spTree>
    <p:extLst>
      <p:ext uri="{BB962C8B-B14F-4D97-AF65-F5344CB8AC3E}">
        <p14:creationId xmlns:p14="http://schemas.microsoft.com/office/powerpoint/2010/main" val="3649197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92D7-A02E-8D47-00D9-9CCCEF0A84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74565-D615-B3C9-51BC-BE24C82DA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F7B30D-CE1E-48A1-780D-568061FB512F}"/>
              </a:ext>
            </a:extLst>
          </p:cNvPr>
          <p:cNvSpPr>
            <a:spLocks noGrp="1"/>
          </p:cNvSpPr>
          <p:nvPr>
            <p:ph type="body" idx="1"/>
          </p:nvPr>
        </p:nvSpPr>
        <p:spPr/>
        <p:txBody>
          <a:bodyPr/>
          <a:lstStyle/>
          <a:p>
            <a:pPr marL="0" lvl="0" indent="0">
              <a:buNone/>
            </a:pPr>
            <a:r>
              <a:rPr dirty="0"/>
              <a:t>Both SPDX and </a:t>
            </a:r>
            <a:r>
              <a:rPr dirty="0" err="1"/>
              <a:t>CycloneDX</a:t>
            </a:r>
            <a:r>
              <a:rPr dirty="0"/>
              <a:t> evolved substantially since the 2022 </a:t>
            </a:r>
            <a:r>
              <a:rPr dirty="0" err="1"/>
              <a:t>SoK</a:t>
            </a:r>
            <a:r>
              <a:rPr dirty="0"/>
              <a:t> paper. </a:t>
            </a:r>
            <a:endParaRPr lang="en-US" dirty="0"/>
          </a:p>
          <a:p>
            <a:pPr marL="171450" lvl="0" indent="-171450">
              <a:buFont typeface="Arial" panose="020B0604020202020204" pitchFamily="34" charset="0"/>
              <a:buChar char="•"/>
            </a:pPr>
            <a:r>
              <a:rPr dirty="0"/>
              <a:t>SPDX 3.0 (April 2024) was a ground-up redesign with modular profiles: Core and Software for basic SBOMs, Security for vulnerability/VEX data, Licensing for compliance, Build for provenance, and notably an AI/ML profile for describing model provenance and training data. </a:t>
            </a:r>
            <a:endParaRPr lang="en-US" dirty="0"/>
          </a:p>
          <a:p>
            <a:pPr marL="171450" lvl="0" indent="-171450">
              <a:buFont typeface="Arial" panose="020B0604020202020204" pitchFamily="34" charset="0"/>
              <a:buChar char="•"/>
            </a:pPr>
            <a:r>
              <a:rPr dirty="0" err="1"/>
              <a:t>CycloneDX</a:t>
            </a:r>
            <a:r>
              <a:rPr dirty="0"/>
              <a:t> 1.6 (April 2024) added cryptographic bill of materials (CBOM) support — inventorying cryptographic algorithms in use, which is important for post-quantum migration planning — along with attestation support and improved vulnerability descriptions. </a:t>
            </a:r>
            <a:r>
              <a:rPr dirty="0" err="1"/>
              <a:t>CycloneDX</a:t>
            </a:r>
            <a:r>
              <a:rPr dirty="0"/>
              <a:t> has also expanded to cover hardware (HBOM), services (</a:t>
            </a:r>
            <a:r>
              <a:rPr dirty="0" err="1"/>
              <a:t>SaaSBOM</a:t>
            </a:r>
            <a:r>
              <a:rPr dirty="0"/>
              <a:t>), and manufacturing BOMs. </a:t>
            </a:r>
            <a:endParaRPr lang="en-US" dirty="0"/>
          </a:p>
          <a:p>
            <a:pPr marL="0" lvl="0" indent="0">
              <a:buNone/>
            </a:pPr>
            <a:endParaRPr lang="en-US" dirty="0"/>
          </a:p>
          <a:p>
            <a:pPr marL="0" lvl="0" indent="0">
              <a:buNone/>
            </a:pPr>
            <a:r>
              <a:rPr dirty="0"/>
              <a:t>The two formats remain competitors with no convergence, though interoperability tools like CISA’s </a:t>
            </a:r>
            <a:r>
              <a:rPr dirty="0" err="1">
                <a:latin typeface="Courier"/>
              </a:rPr>
              <a:t>protobom</a:t>
            </a:r>
            <a:r>
              <a:rPr dirty="0"/>
              <a:t> have improved. A key development for cross-ecosystem identification: Package URL (purl) is now the de facto standard, supported by both formats and major vulnerability databases like OSV, largely solving the “naming problem” that the </a:t>
            </a:r>
            <a:r>
              <a:rPr dirty="0" err="1"/>
              <a:t>SoK</a:t>
            </a:r>
            <a:r>
              <a:rPr dirty="0"/>
              <a:t> paper identified.</a:t>
            </a:r>
          </a:p>
        </p:txBody>
      </p:sp>
      <p:sp>
        <p:nvSpPr>
          <p:cNvPr id="4" name="Slide Number Placeholder 3">
            <a:extLst>
              <a:ext uri="{FF2B5EF4-FFF2-40B4-BE49-F238E27FC236}">
                <a16:creationId xmlns:a16="http://schemas.microsoft.com/office/drawing/2014/main" id="{1C58C792-BAEA-2B86-8024-FB4A834113F0}"/>
              </a:ext>
            </a:extLst>
          </p:cNvPr>
          <p:cNvSpPr>
            <a:spLocks noGrp="1"/>
          </p:cNvSpPr>
          <p:nvPr>
            <p:ph type="sldNum" sz="quarter" idx="10"/>
          </p:nvPr>
        </p:nvSpPr>
        <p:spPr/>
        <p:txBody>
          <a:bodyPr/>
          <a:lstStyle/>
          <a:p>
            <a:fld id="{18BDFEC3-8487-43E8-A154-7C12CBC1FFF2}" type="slidenum">
              <a:rPr lang="en-US"/>
              <a:t>16</a:t>
            </a:fld>
            <a:endParaRPr lang="en-US"/>
          </a:p>
        </p:txBody>
      </p:sp>
    </p:spTree>
    <p:extLst>
      <p:ext uri="{BB962C8B-B14F-4D97-AF65-F5344CB8AC3E}">
        <p14:creationId xmlns:p14="http://schemas.microsoft.com/office/powerpoint/2010/main" val="332191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8F544-9F59-9E5C-A5D4-6F6EFC98D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B43CE8-BB97-579B-3203-B3025AD1E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98291-A021-E666-1107-3616EF7C18AB}"/>
              </a:ext>
            </a:extLst>
          </p:cNvPr>
          <p:cNvSpPr>
            <a:spLocks noGrp="1"/>
          </p:cNvSpPr>
          <p:nvPr>
            <p:ph type="body" idx="1"/>
          </p:nvPr>
        </p:nvSpPr>
        <p:spPr/>
        <p:txBody>
          <a:bodyPr/>
          <a:lstStyle/>
          <a:p>
            <a:pPr marL="0" lvl="0" indent="0">
              <a:buNone/>
            </a:pPr>
            <a:r>
              <a:rPr lang="en-US" dirty="0"/>
              <a:t>Each box has a “blocked by” label beneath: Transparency, Validity, Separation respectively.</a:t>
            </a:r>
          </a:p>
          <a:p>
            <a:pPr marL="0" lvl="0" indent="0">
              <a:buNone/>
            </a:pPr>
            <a:r>
              <a:rPr lang="en-US" dirty="0"/>
              <a:t>Four stages — each blocked by a different security property</a:t>
            </a:r>
          </a:p>
          <a:p>
            <a:pPr marL="0" lvl="0" indent="0">
              <a:buNone/>
            </a:pPr>
            <a:endParaRPr lang="en-US" dirty="0"/>
          </a:p>
          <a:p>
            <a:pPr marL="0" lvl="0" indent="0">
              <a:buNone/>
            </a:pPr>
            <a:r>
              <a:rPr lang="en-US" dirty="0"/>
              <a:t>The assigned reading (Okafor et al., SCORED ’22) systematizes supply chain security by identifying a four-stage attack pattern common to all software supply chain attacks. </a:t>
            </a:r>
          </a:p>
          <a:p>
            <a:pPr marL="0" lvl="0" indent="0">
              <a:buNone/>
            </a:pPr>
            <a:r>
              <a:rPr lang="en-US" dirty="0"/>
              <a:t>(1) Compromise: the attacker finds an existing weakness (e.g., a compromised maintainer account, an unprotected build server). </a:t>
            </a:r>
          </a:p>
          <a:p>
            <a:pPr marL="0" lvl="0" indent="0">
              <a:buNone/>
            </a:pPr>
            <a:r>
              <a:rPr lang="en-US" dirty="0"/>
              <a:t>(2) Alteration: the attacker leverages the compromise to modify the supply chain (e.g., inject malicious code into a package). </a:t>
            </a:r>
          </a:p>
          <a:p>
            <a:pPr marL="0" lvl="0" indent="0">
              <a:buNone/>
            </a:pPr>
            <a:r>
              <a:rPr lang="en-US" dirty="0"/>
              <a:t>(3) Propagation: the change spreads downstream through dependency resolution, updates, or CI/CD pipelines. </a:t>
            </a:r>
          </a:p>
          <a:p>
            <a:pPr marL="0" lvl="0" indent="0">
              <a:buNone/>
            </a:pPr>
            <a:r>
              <a:rPr lang="en-US" dirty="0"/>
              <a:t>(4) Exploitation: the attacker exploits the alteration in a downstream target.</a:t>
            </a:r>
          </a:p>
          <a:p>
            <a:pPr marL="0" lvl="0" indent="0">
              <a:buNone/>
            </a:pPr>
            <a:endParaRPr lang="en-US" dirty="0"/>
          </a:p>
          <a:p>
            <a:pPr marL="0" lvl="0" indent="0">
              <a:buNone/>
            </a:pPr>
            <a:r>
              <a:rPr lang="en-US" dirty="0"/>
              <a:t>This pattern distinguishes supply chain attacks from ordinary vulnerability exploitation — the attacker must introduce a change upstream </a:t>
            </a:r>
            <a:r>
              <a:rPr lang="en-US" i="1" dirty="0"/>
              <a:t>and then</a:t>
            </a:r>
            <a:r>
              <a:rPr lang="en-US" dirty="0"/>
              <a:t> exploit it downstream. Compare this to Lockheed Martin’s Cyber Kill Chain, which models exploitation of existing vulnerabilities.</a:t>
            </a:r>
          </a:p>
          <a:p>
            <a:pPr marL="0" lvl="0" indent="0">
              <a:buNone/>
            </a:pPr>
            <a:endParaRPr dirty="0"/>
          </a:p>
        </p:txBody>
      </p:sp>
      <p:sp>
        <p:nvSpPr>
          <p:cNvPr id="4" name="Slide Number Placeholder 3">
            <a:extLst>
              <a:ext uri="{FF2B5EF4-FFF2-40B4-BE49-F238E27FC236}">
                <a16:creationId xmlns:a16="http://schemas.microsoft.com/office/drawing/2014/main" id="{29FE1A73-C2BB-77BD-5064-CE2607E12EF9}"/>
              </a:ext>
            </a:extLst>
          </p:cNvPr>
          <p:cNvSpPr>
            <a:spLocks noGrp="1"/>
          </p:cNvSpPr>
          <p:nvPr>
            <p:ph type="sldNum" sz="quarter" idx="10"/>
          </p:nvPr>
        </p:nvSpPr>
        <p:spPr/>
        <p:txBody>
          <a:bodyPr/>
          <a:lstStyle/>
          <a:p>
            <a:fld id="{18BDFEC3-8487-43E8-A154-7C12CBC1FFF2}" type="slidenum">
              <a:rPr lang="en-US"/>
              <a:t>18</a:t>
            </a:fld>
            <a:endParaRPr lang="en-US"/>
          </a:p>
        </p:txBody>
      </p:sp>
    </p:spTree>
    <p:extLst>
      <p:ext uri="{BB962C8B-B14F-4D97-AF65-F5344CB8AC3E}">
        <p14:creationId xmlns:p14="http://schemas.microsoft.com/office/powerpoint/2010/main" val="1835997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19</a:t>
            </a:fld>
            <a:endParaRPr lang="en-US"/>
          </a:p>
        </p:txBody>
      </p:sp>
    </p:spTree>
    <p:extLst>
      <p:ext uri="{BB962C8B-B14F-4D97-AF65-F5344CB8AC3E}">
        <p14:creationId xmlns:p14="http://schemas.microsoft.com/office/powerpoint/2010/main" val="934865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2DDA4-71CD-21F3-56FD-8E1BE2CFF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D84FE5-57E1-880D-6BB6-1CC55B7FA2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3AFAE-D166-26AC-1B41-4D4F6FC72377}"/>
              </a:ext>
            </a:extLst>
          </p:cNvPr>
          <p:cNvSpPr>
            <a:spLocks noGrp="1"/>
          </p:cNvSpPr>
          <p:nvPr>
            <p:ph type="body" idx="1"/>
          </p:nvPr>
        </p:nvSpPr>
        <p:spPr/>
        <p:txBody>
          <a:bodyPr/>
          <a:lstStyle/>
          <a:p>
            <a:pPr marL="0" lvl="0" indent="0">
              <a:buNone/>
            </a:pPr>
            <a:r>
              <a:rPr dirty="0"/>
              <a:t>The XZ Utils backdoor (CVE-2024-3094, discovered March 29, 2024) is the most important supply chain attack for understanding actor security. </a:t>
            </a:r>
            <a:endParaRPr lang="en-US" dirty="0"/>
          </a:p>
          <a:p>
            <a:pPr marL="0" lvl="0" indent="0">
              <a:buNone/>
            </a:pPr>
            <a:endParaRPr lang="en-US" dirty="0"/>
          </a:p>
          <a:p>
            <a:pPr marL="0" lvl="0" indent="0">
              <a:buNone/>
            </a:pPr>
            <a:r>
              <a:rPr dirty="0"/>
              <a:t>An attacker operating under the pseudonym “Jia Tan” spent approximately two years (2022–2024) building trust with Lasse Collin, the sole maintainer of </a:t>
            </a:r>
            <a:r>
              <a:rPr dirty="0" err="1"/>
              <a:t>xz</a:t>
            </a:r>
            <a:r>
              <a:rPr dirty="0"/>
              <a:t>-utils — a compression library embedded in virtually every Linux distribution. </a:t>
            </a:r>
            <a:endParaRPr lang="en-US" dirty="0"/>
          </a:p>
          <a:p>
            <a:pPr marL="0" lvl="0" indent="0">
              <a:buNone/>
            </a:pPr>
            <a:endParaRPr lang="en-US" dirty="0"/>
          </a:p>
          <a:p>
            <a:pPr marL="0" lvl="0" indent="0">
              <a:buNone/>
            </a:pPr>
            <a:r>
              <a:rPr dirty="0"/>
              <a:t>The social engineering was multi-layered: </a:t>
            </a:r>
            <a:r>
              <a:rPr dirty="0" err="1"/>
              <a:t>sockpuppet</a:t>
            </a:r>
            <a:r>
              <a:rPr dirty="0"/>
              <a:t> accounts on mailing lists pressured Collin, citing his slow response times and apparent burnout, creating artificial demand for a co-maintainer. “Jia Tan” then stepped into that role with a history of seemingly legitimate contributions. Once granted commit and release access, they inserted a backdoor into </a:t>
            </a:r>
            <a:r>
              <a:rPr dirty="0" err="1"/>
              <a:t>liblzma</a:t>
            </a:r>
            <a:r>
              <a:rPr dirty="0"/>
              <a:t> that would have compromised SSH authentication on </a:t>
            </a:r>
            <a:r>
              <a:rPr dirty="0" err="1"/>
              <a:t>systemd</a:t>
            </a:r>
            <a:r>
              <a:rPr dirty="0"/>
              <a:t>-based Linux systems. It was discovered essentially by accident by Andres Freund (a Microsoft/PostgreSQL developer) who noticed SSH was slower than expected and dug into the cause. This attack is critical for understanding the limits of current supply chain defenses: Jia Tan had a verified GitHub account, passed code review, and had earned legitimate commit access. None of our current technical controls — </a:t>
            </a:r>
            <a:r>
              <a:rPr dirty="0" err="1"/>
              <a:t>Sigstore</a:t>
            </a:r>
            <a:r>
              <a:rPr dirty="0"/>
              <a:t>, MFA, SLSA, SBOMs — would have caught this. It exploits the gap between verifying </a:t>
            </a:r>
            <a:r>
              <a:rPr i="1" dirty="0"/>
              <a:t>identity</a:t>
            </a:r>
            <a:r>
              <a:rPr dirty="0"/>
              <a:t> and assessing </a:t>
            </a:r>
            <a:r>
              <a:rPr i="1" dirty="0"/>
              <a:t>trustworthiness</a:t>
            </a:r>
            <a:r>
              <a:rPr dirty="0"/>
              <a:t>.</a:t>
            </a:r>
          </a:p>
        </p:txBody>
      </p:sp>
      <p:sp>
        <p:nvSpPr>
          <p:cNvPr id="4" name="Slide Number Placeholder 3">
            <a:extLst>
              <a:ext uri="{FF2B5EF4-FFF2-40B4-BE49-F238E27FC236}">
                <a16:creationId xmlns:a16="http://schemas.microsoft.com/office/drawing/2014/main" id="{286BE31B-DBEB-53E4-9536-BA8DB2DE9B94}"/>
              </a:ext>
            </a:extLst>
          </p:cNvPr>
          <p:cNvSpPr>
            <a:spLocks noGrp="1"/>
          </p:cNvSpPr>
          <p:nvPr>
            <p:ph type="sldNum" sz="quarter" idx="10"/>
          </p:nvPr>
        </p:nvSpPr>
        <p:spPr/>
        <p:txBody>
          <a:bodyPr/>
          <a:lstStyle/>
          <a:p>
            <a:fld id="{18BDFEC3-8487-43E8-A154-7C12CBC1FFF2}" type="slidenum">
              <a:rPr lang="en-US"/>
              <a:t>20</a:t>
            </a:fld>
            <a:endParaRPr lang="en-US"/>
          </a:p>
        </p:txBody>
      </p:sp>
    </p:spTree>
    <p:extLst>
      <p:ext uri="{BB962C8B-B14F-4D97-AF65-F5344CB8AC3E}">
        <p14:creationId xmlns:p14="http://schemas.microsoft.com/office/powerpoint/2010/main" val="1489214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Each of these represents a different attack vector. Event-stream: social engineering of a single open-source maintainer who handed off control to an attacker. SolarWinds: nation-state compromise of a build system to trojanize signed updates. Codecov: compromise of a CI/CD tool used by thousands of organizations. XZ Utils: a multi-year social engineering campaign where an attacker built trust with the maintainer before inserting a backdoor into a critical Linux compression utility. These examples show the diversity of supply chain attack vectors.</a:t>
            </a:r>
          </a:p>
        </p:txBody>
      </p:sp>
      <p:sp>
        <p:nvSpPr>
          <p:cNvPr id="4" name="Slide Number Placeholder 3"/>
          <p:cNvSpPr>
            <a:spLocks noGrp="1"/>
          </p:cNvSpPr>
          <p:nvPr>
            <p:ph type="sldNum" sz="quarter" idx="10"/>
          </p:nvPr>
        </p:nvSpPr>
        <p:spPr/>
        <p:txBody>
          <a:bodyPr/>
          <a:lstStyle/>
          <a:p>
            <a:fld id="{18BDFEC3-8487-43E8-A154-7C12CBC1FFF2}" type="slidenum">
              <a:rPr lang="en-US"/>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 January 2026 Sonatype report revealed that over 450,000 malicious components were published across open-source registries during 2025 alone. npm was the primary target because of its central role in front-end development and CI pipelines. Attackers — including North Korea’s Lazarus Group — exploited npm’s publishing infrastructure for rapid, automated deployment of malicious packages. The sheer scale (450K packages in one year) shows that this is not a niche problem — it is an industrial-scale attack on the software supply chain.</a:t>
            </a:r>
          </a:p>
          <a:p>
            <a:pPr marL="0" lvl="0" indent="0">
              <a:buNone/>
            </a:pPr>
            <a:endParaRPr/>
          </a:p>
          <a:p>
            <a:pPr marL="0" lvl="0" indent="0">
              <a:buNone/>
            </a:pPr>
            <a:r>
              <a:t>Source: https://www.helpnetsecurity.com/2026/01/29/report-open-source-malware-activity/</a:t>
            </a:r>
          </a:p>
        </p:txBody>
      </p:sp>
      <p:sp>
        <p:nvSpPr>
          <p:cNvPr id="4" name="Slide Number Placeholder 3"/>
          <p:cNvSpPr>
            <a:spLocks noGrp="1"/>
          </p:cNvSpPr>
          <p:nvPr>
            <p:ph type="sldNum" sz="quarter" idx="10"/>
          </p:nvPr>
        </p:nvSpPr>
        <p:spPr/>
        <p:txBody>
          <a:bodyPr/>
          <a:lstStyle/>
          <a:p>
            <a:fld id="{18BDFEC3-8487-43E8-A154-7C12CBC1FFF2}" type="slidenum">
              <a:rPr lang="en-US"/>
              <a:t>22</a:t>
            </a:fld>
            <a:endParaRPr lang="en-US"/>
          </a:p>
        </p:txBody>
      </p:sp>
    </p:spTree>
    <p:extLst>
      <p:ext uri="{BB962C8B-B14F-4D97-AF65-F5344CB8AC3E}">
        <p14:creationId xmlns:p14="http://schemas.microsoft.com/office/powerpoint/2010/main" val="213252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From the CIS/SAFECode guide: “Security cannot be attained in the absolute sense.” The goal is managed risk, not zero risk. This requires organizational commitment — management must be aware of the need for security safeguards and be willing to support the cost of obtaining them. The guide identifies Development Groups (DG1–DG3) to help organizations of different maturity levels prioritize the right activities.</a:t>
            </a:r>
          </a:p>
        </p:txBody>
      </p:sp>
      <p:sp>
        <p:nvSpPr>
          <p:cNvPr id="4" name="Slide Number Placeholder 3"/>
          <p:cNvSpPr>
            <a:spLocks noGrp="1"/>
          </p:cNvSpPr>
          <p:nvPr>
            <p:ph type="sldNum" sz="quarter" idx="10"/>
          </p:nvPr>
        </p:nvSpPr>
        <p:spPr/>
        <p:txBody>
          <a:bodyPr/>
          <a:lstStyle/>
          <a:p>
            <a:fld id="{18BDFEC3-8487-43E8-A154-7C12CBC1FFF2}" type="slidenum">
              <a:rPr lang="en-US"/>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38E9C-60C1-26CA-6BE2-DEA897C99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C173DD-9E82-CF50-35E9-74C05C9F1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5F3F0-1666-9F8E-9305-B46F1CC332A9}"/>
              </a:ext>
            </a:extLst>
          </p:cNvPr>
          <p:cNvSpPr>
            <a:spLocks noGrp="1"/>
          </p:cNvSpPr>
          <p:nvPr>
            <p:ph type="body" idx="1"/>
          </p:nvPr>
        </p:nvSpPr>
        <p:spPr/>
        <p:txBody>
          <a:bodyPr/>
          <a:lstStyle/>
          <a:p>
            <a:pPr marL="0" lvl="0" indent="0">
              <a:buNone/>
            </a:pPr>
            <a:r>
              <a:rPr lang="en-US" dirty="0"/>
              <a:t>Okafor et al. identify three orthogonal security properties. </a:t>
            </a:r>
          </a:p>
          <a:p>
            <a:pPr marL="171450" lvl="0" indent="-171450">
              <a:buFont typeface="Arial" panose="020B0604020202020204" pitchFamily="34" charset="0"/>
              <a:buChar char="•"/>
            </a:pPr>
            <a:r>
              <a:rPr lang="en-US" b="1" dirty="0"/>
              <a:t>Transparency</a:t>
            </a:r>
            <a:r>
              <a:rPr lang="en-US" dirty="0"/>
              <a:t> means having visibility into the entire supply chain — knowing what components you use, who maintains them, and how they were built. This primarily blocks the compromise stage by enabling early identification of weaknesses. SBOMs are the primary tool for transparency. </a:t>
            </a:r>
          </a:p>
          <a:p>
            <a:pPr marL="171450" lvl="0" indent="-171450">
              <a:buFont typeface="Arial" panose="020B0604020202020204" pitchFamily="34" charset="0"/>
              <a:buChar char="•"/>
            </a:pPr>
            <a:r>
              <a:rPr lang="en-US" b="1" dirty="0"/>
              <a:t>Validity</a:t>
            </a:r>
            <a:r>
              <a:rPr lang="en-US" dirty="0"/>
              <a:t> means ensuring that components are what they claim to be and haven’t been tampered with. This blocks alteration — code signing, reproducible builds, and commit signing all promote validity. </a:t>
            </a:r>
          </a:p>
          <a:p>
            <a:pPr marL="171450" lvl="0" indent="-171450">
              <a:buFont typeface="Arial" panose="020B0604020202020204" pitchFamily="34" charset="0"/>
              <a:buChar char="•"/>
            </a:pPr>
            <a:r>
              <a:rPr lang="en-US" b="1" dirty="0"/>
              <a:t>Separation</a:t>
            </a:r>
            <a:r>
              <a:rPr lang="en-US" dirty="0"/>
              <a:t> means compartmentalizing the supply chain so that a compromise in one area can’t propagate everywhere. Version locking, containerized builds, scoped package registries, and mirroring all promote separation. </a:t>
            </a:r>
          </a:p>
          <a:p>
            <a:pPr marL="0" lvl="0" indent="0">
              <a:buNone/>
            </a:pPr>
            <a:endParaRPr lang="en-US" dirty="0"/>
          </a:p>
          <a:p>
            <a:pPr marL="0" lvl="0" indent="0">
              <a:buNone/>
            </a:pPr>
            <a:r>
              <a:rPr lang="en-US" b="1" dirty="0"/>
              <a:t>Defense in depth requires all three properties</a:t>
            </a:r>
            <a:r>
              <a:rPr lang="en-US" dirty="0"/>
              <a:t>; no single property is sufficient.</a:t>
            </a:r>
          </a:p>
          <a:p>
            <a:pPr marL="0" lvl="0" indent="0">
              <a:buNone/>
            </a:pPr>
            <a:endParaRPr dirty="0"/>
          </a:p>
        </p:txBody>
      </p:sp>
      <p:sp>
        <p:nvSpPr>
          <p:cNvPr id="4" name="Slide Number Placeholder 3">
            <a:extLst>
              <a:ext uri="{FF2B5EF4-FFF2-40B4-BE49-F238E27FC236}">
                <a16:creationId xmlns:a16="http://schemas.microsoft.com/office/drawing/2014/main" id="{3144287A-4C17-E2CB-5481-A0B53481CD81}"/>
              </a:ext>
            </a:extLst>
          </p:cNvPr>
          <p:cNvSpPr>
            <a:spLocks noGrp="1"/>
          </p:cNvSpPr>
          <p:nvPr>
            <p:ph type="sldNum" sz="quarter" idx="10"/>
          </p:nvPr>
        </p:nvSpPr>
        <p:spPr/>
        <p:txBody>
          <a:bodyPr/>
          <a:lstStyle/>
          <a:p>
            <a:fld id="{18BDFEC3-8487-43E8-A154-7C12CBC1FFF2}" type="slidenum">
              <a:rPr lang="en-US"/>
              <a:t>23</a:t>
            </a:fld>
            <a:endParaRPr lang="en-US"/>
          </a:p>
        </p:txBody>
      </p:sp>
    </p:spTree>
    <p:extLst>
      <p:ext uri="{BB962C8B-B14F-4D97-AF65-F5344CB8AC3E}">
        <p14:creationId xmlns:p14="http://schemas.microsoft.com/office/powerpoint/2010/main" val="1514934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Okafor et al. identify three orthogonal security properties. </a:t>
            </a:r>
            <a:endParaRPr lang="en-US" dirty="0"/>
          </a:p>
          <a:p>
            <a:pPr marL="171450" lvl="0" indent="-171450">
              <a:buFont typeface="Arial" panose="020B0604020202020204" pitchFamily="34" charset="0"/>
              <a:buChar char="•"/>
            </a:pPr>
            <a:r>
              <a:rPr lang="en-US" b="1" dirty="0"/>
              <a:t>Transparency</a:t>
            </a:r>
            <a:r>
              <a:rPr lang="en-US" dirty="0"/>
              <a:t> means having visibility into the entire supply chain — knowing what components you use, who maintains them, and how they were built. This primarily blocks the compromise stage by enabling early identification of weaknesses. SBOMs are the primary tool for transparency. </a:t>
            </a:r>
          </a:p>
          <a:p>
            <a:pPr marL="171450" lvl="0" indent="-171450">
              <a:buFont typeface="Arial" panose="020B0604020202020204" pitchFamily="34" charset="0"/>
              <a:buChar char="•"/>
            </a:pPr>
            <a:r>
              <a:rPr lang="en-US" b="1" dirty="0"/>
              <a:t>Validity</a:t>
            </a:r>
            <a:r>
              <a:rPr lang="en-US" dirty="0"/>
              <a:t> means ensuring that components are what they claim to be and haven’t been tampered with. This blocks alteration — code signing, reproducible builds, and commit signing all promote validity. </a:t>
            </a:r>
          </a:p>
          <a:p>
            <a:pPr marL="171450" lvl="0" indent="-171450">
              <a:buFont typeface="Arial" panose="020B0604020202020204" pitchFamily="34" charset="0"/>
              <a:buChar char="•"/>
            </a:pPr>
            <a:r>
              <a:rPr lang="en-US" b="1" dirty="0"/>
              <a:t>Separation</a:t>
            </a:r>
            <a:r>
              <a:rPr lang="en-US" dirty="0"/>
              <a:t> means compartmentalizing the supply chain so that a compromise in one area can’t propagate everywhere. Version locking, containerized builds, scoped package registries, and mirroring all promote separation. </a:t>
            </a:r>
          </a:p>
          <a:p>
            <a:pPr marL="0" lvl="0" indent="0">
              <a:buNone/>
            </a:pPr>
            <a:endParaRPr lang="en-US" dirty="0"/>
          </a:p>
          <a:p>
            <a:pPr marL="0" lvl="0" indent="0">
              <a:buNone/>
            </a:pPr>
            <a:r>
              <a:rPr lang="en-US" b="1" dirty="0"/>
              <a:t>Defense in depth requires all three properties</a:t>
            </a:r>
            <a:r>
              <a:rPr lang="en-US" dirty="0"/>
              <a:t>; no single property is sufficient.</a:t>
            </a:r>
          </a:p>
        </p:txBody>
      </p:sp>
      <p:sp>
        <p:nvSpPr>
          <p:cNvPr id="4" name="Slide Number Placeholder 3"/>
          <p:cNvSpPr>
            <a:spLocks noGrp="1"/>
          </p:cNvSpPr>
          <p:nvPr>
            <p:ph type="sldNum" sz="quarter" idx="10"/>
          </p:nvPr>
        </p:nvSpPr>
        <p:spPr/>
        <p:txBody>
          <a:bodyPr/>
          <a:lstStyle/>
          <a:p>
            <a:fld id="{18BDFEC3-8487-43E8-A154-7C12CBC1FFF2}" type="slidenum">
              <a:rPr lang="en-US"/>
              <a:t>24</a:t>
            </a:fld>
            <a:endParaRPr lang="en-US"/>
          </a:p>
        </p:txBody>
      </p:sp>
    </p:spTree>
    <p:extLst>
      <p:ext uri="{BB962C8B-B14F-4D97-AF65-F5344CB8AC3E}">
        <p14:creationId xmlns:p14="http://schemas.microsoft.com/office/powerpoint/2010/main" val="3586492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primarily a </a:t>
            </a:r>
            <a:r>
              <a:rPr i="1"/>
              <a:t>transparency</a:t>
            </a:r>
            <a:r>
              <a:t> activity in Okafor et al.’s framework — you are gaining visibility into who your upstream actors are and whether they can be trusted. SSDF task PO.1.3 requires organizations to communicate security requirements to third-party suppliers. In practice this means: for commercial software, require contracts with security clauses, SOC 2 attestations, or ISO 27001 certification. For open-source, evaluate the project’s health — is it actively maintained? Does it have multiple maintainers? Does it respond to security reports promptly? The XZ Utils attack succeeded in part because the project had a single burned-out maintainer who was vulnerable to social engineering. Better transparency into actor health could have flagged this risk earlier.</a:t>
            </a:r>
          </a:p>
        </p:txBody>
      </p:sp>
      <p:sp>
        <p:nvSpPr>
          <p:cNvPr id="4" name="Slide Number Placeholder 3"/>
          <p:cNvSpPr>
            <a:spLocks noGrp="1"/>
          </p:cNvSpPr>
          <p:nvPr>
            <p:ph type="sldNum" sz="quarter" idx="10"/>
          </p:nvPr>
        </p:nvSpPr>
        <p:spPr/>
        <p:txBody>
          <a:bodyPr/>
          <a:lstStyle/>
          <a:p>
            <a:fld id="{18BDFEC3-8487-43E8-A154-7C12CBC1FFF2}" type="slidenum">
              <a:rPr lang="en-US"/>
              <a:t>25</a:t>
            </a:fld>
            <a:endParaRPr lang="en-US"/>
          </a:p>
        </p:txBody>
      </p:sp>
    </p:spTree>
    <p:extLst>
      <p:ext uri="{BB962C8B-B14F-4D97-AF65-F5344CB8AC3E}">
        <p14:creationId xmlns:p14="http://schemas.microsoft.com/office/powerpoint/2010/main" val="236294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Monitoring is not a one-time activity. New CVEs are published daily. SCA tools integrate into your CI/CD pipeline and can block merges that introduce known-vulnerable dependencies. Dependabot (built into GitHub) automatically creates pull requests to update vulnerable dependencies. Snyk provides developer-friendly dashboards and IDE integrations. Grype can scan container images and SBOMs for vulnerabilities. The key is automation: manual tracking of vulnerabilities across hundreds of dependencies is infeasible.</a:t>
            </a:r>
          </a:p>
        </p:txBody>
      </p:sp>
      <p:sp>
        <p:nvSpPr>
          <p:cNvPr id="4" name="Slide Number Placeholder 3"/>
          <p:cNvSpPr>
            <a:spLocks noGrp="1"/>
          </p:cNvSpPr>
          <p:nvPr>
            <p:ph type="sldNum" sz="quarter" idx="10"/>
          </p:nvPr>
        </p:nvSpPr>
        <p:spPr/>
        <p:txBody>
          <a:bodyPr/>
          <a:lstStyle/>
          <a:p>
            <a:fld id="{18BDFEC3-8487-43E8-A154-7C12CBC1FFF2}" type="slidenum">
              <a:rPr lang="en-US"/>
              <a:t>26</a:t>
            </a:fld>
            <a:endParaRPr lang="en-US"/>
          </a:p>
        </p:txBody>
      </p:sp>
    </p:spTree>
    <p:extLst>
      <p:ext uri="{BB962C8B-B14F-4D97-AF65-F5344CB8AC3E}">
        <p14:creationId xmlns:p14="http://schemas.microsoft.com/office/powerpoint/2010/main" val="3548128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For organizations that </a:t>
            </a:r>
            <a:r>
              <a:rPr i="1" dirty="0"/>
              <a:t>purchase</a:t>
            </a:r>
            <a:r>
              <a:rPr dirty="0"/>
              <a:t> software, procurement is a key control point. </a:t>
            </a:r>
            <a:endParaRPr lang="en-US" dirty="0"/>
          </a:p>
          <a:p>
            <a:pPr marL="0" lvl="0" indent="0">
              <a:buNone/>
            </a:pPr>
            <a:endParaRPr lang="en-US" dirty="0"/>
          </a:p>
          <a:p>
            <a:pPr marL="0" lvl="0" indent="0">
              <a:buNone/>
            </a:pPr>
            <a:r>
              <a:rPr dirty="0"/>
              <a:t>U.S. Executive Order 14028 (2021, sustained by EO 14306 in 2025) requires SBOMs for software sold to the federal government. </a:t>
            </a:r>
            <a:endParaRPr lang="en-US" dirty="0"/>
          </a:p>
          <a:p>
            <a:pPr marL="0" lvl="0" indent="0">
              <a:buNone/>
            </a:pPr>
            <a:endParaRPr lang="en-US" dirty="0"/>
          </a:p>
          <a:p>
            <a:pPr marL="0" lvl="0" indent="0">
              <a:buNone/>
            </a:pPr>
            <a:r>
              <a:rPr dirty="0"/>
              <a:t>The EU Cyber Resilience Act is extending similar requirements to the European market. Even for organizations not subject to these mandates, requiring SBOMs from vendors is increasingly considered best practice. It allows you to immediately assess your exposure when a new vulnerability is disclosed.</a:t>
            </a:r>
          </a:p>
        </p:txBody>
      </p:sp>
      <p:sp>
        <p:nvSpPr>
          <p:cNvPr id="4" name="Slide Number Placeholder 3"/>
          <p:cNvSpPr>
            <a:spLocks noGrp="1"/>
          </p:cNvSpPr>
          <p:nvPr>
            <p:ph type="sldNum" sz="quarter" idx="10"/>
          </p:nvPr>
        </p:nvSpPr>
        <p:spPr/>
        <p:txBody>
          <a:bodyPr/>
          <a:lstStyle/>
          <a:p>
            <a:fld id="{18BDFEC3-8487-43E8-A154-7C12CBC1FFF2}" type="slidenum">
              <a:rPr lang="en-US"/>
              <a:t>27</a:t>
            </a:fld>
            <a:endParaRPr lang="en-US"/>
          </a:p>
        </p:txBody>
      </p:sp>
    </p:spTree>
    <p:extLst>
      <p:ext uri="{BB962C8B-B14F-4D97-AF65-F5344CB8AC3E}">
        <p14:creationId xmlns:p14="http://schemas.microsoft.com/office/powerpoint/2010/main" val="4160335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dirty="0"/>
          </a:p>
        </p:txBody>
      </p:sp>
      <p:sp>
        <p:nvSpPr>
          <p:cNvPr id="4" name="Slide Number Placeholder 3"/>
          <p:cNvSpPr>
            <a:spLocks noGrp="1"/>
          </p:cNvSpPr>
          <p:nvPr>
            <p:ph type="sldNum" sz="quarter" idx="10"/>
          </p:nvPr>
        </p:nvSpPr>
        <p:spPr/>
        <p:txBody>
          <a:bodyPr/>
          <a:lstStyle/>
          <a:p>
            <a:fld id="{18BDFEC3-8487-43E8-A154-7C12CBC1FFF2}" type="slidenum">
              <a:rPr lang="en-US"/>
              <a:t>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3EA34-2124-E052-1AB2-BDFE7C76D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98120-E3B3-1A95-6BBC-61B92EEDA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858ED-5EC5-0EAB-2089-E57F17A15B03}"/>
              </a:ext>
            </a:extLst>
          </p:cNvPr>
          <p:cNvSpPr>
            <a:spLocks noGrp="1"/>
          </p:cNvSpPr>
          <p:nvPr>
            <p:ph type="body" idx="1"/>
          </p:nvPr>
        </p:nvSpPr>
        <p:spPr/>
        <p:txBody>
          <a:bodyPr/>
          <a:lstStyle/>
          <a:p>
            <a:pPr marL="0" lvl="0" indent="0">
              <a:buNone/>
            </a:pPr>
            <a:r>
              <a:t>Code integrity maps directly to two of Okafor et al.’s security properties. Change management is primarily about </a:t>
            </a:r>
            <a:r>
              <a:rPr i="1"/>
              <a:t>separation</a:t>
            </a:r>
            <a:r>
              <a:t> — compartmentalizing who can modify what, limiting connections between actors and artifacts. Tamper detection is about </a:t>
            </a:r>
            <a:r>
              <a:rPr i="1"/>
              <a:t>validity</a:t>
            </a:r>
            <a:r>
              <a:t> — ensuring that artifacts and operations remain correct and haven’t been altered by unauthorized parties. Code integrity spans both the development environment (protecting source code and builds) and the delivery pipeline (protecting artifacts in transit to users). The CIS/SAFECode guide places code integrity under SSDF practices PO.1.1 (roles and responsibilities), PO.5 (secure environments), and PS (Protect Software).</a:t>
            </a:r>
          </a:p>
        </p:txBody>
      </p:sp>
      <p:sp>
        <p:nvSpPr>
          <p:cNvPr id="4" name="Slide Number Placeholder 3">
            <a:extLst>
              <a:ext uri="{FF2B5EF4-FFF2-40B4-BE49-F238E27FC236}">
                <a16:creationId xmlns:a16="http://schemas.microsoft.com/office/drawing/2014/main" id="{846E9CF8-2C9D-BA0E-4900-36E619A9CC3D}"/>
              </a:ext>
            </a:extLst>
          </p:cNvPr>
          <p:cNvSpPr>
            <a:spLocks noGrp="1"/>
          </p:cNvSpPr>
          <p:nvPr>
            <p:ph type="sldNum" sz="quarter" idx="10"/>
          </p:nvPr>
        </p:nvSpPr>
        <p:spPr/>
        <p:txBody>
          <a:bodyPr/>
          <a:lstStyle/>
          <a:p>
            <a:fld id="{18BDFEC3-8487-43E8-A154-7C12CBC1FFF2}" type="slidenum">
              <a:rPr lang="en-US"/>
              <a:t>35</a:t>
            </a:fld>
            <a:endParaRPr lang="en-US"/>
          </a:p>
        </p:txBody>
      </p:sp>
    </p:spTree>
    <p:extLst>
      <p:ext uri="{BB962C8B-B14F-4D97-AF65-F5344CB8AC3E}">
        <p14:creationId xmlns:p14="http://schemas.microsoft.com/office/powerpoint/2010/main" val="3448764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t>Diagram: A pipeline showing Source Code → Build System → Test Infrastructure → Artifact Registry → Deployment. Red “attack surface” markers at each transition point.</a:t>
            </a:r>
          </a:p>
          <a:p>
            <a:pPr marL="0" lvl="0" indent="0">
              <a:buNone/>
            </a:pPr>
            <a:endParaRPr lang="en-US" dirty="0"/>
          </a:p>
          <a:p>
            <a:pPr marL="0" lvl="0" indent="0">
              <a:buNone/>
            </a:pPr>
            <a:r>
              <a:rPr dirty="0"/>
              <a:t>The CIS/</a:t>
            </a:r>
            <a:r>
              <a:rPr dirty="0" err="1"/>
              <a:t>SAFECode</a:t>
            </a:r>
            <a:r>
              <a:rPr dirty="0"/>
              <a:t> guide emphasizes that supply chain security “also covers cloud services, APIs, CI/CD tools, and build infrastructure.” The invisible code attack on GitHub Actions drives this home: attackers don’t just target your libraries — they target the tools you use to build, test, and deploy. Securing your GitHub Actions runners, pinning action versions to specific commit SHAs rather than tags, and auditing third-party actions are all essential practices.</a:t>
            </a:r>
          </a:p>
        </p:txBody>
      </p:sp>
      <p:sp>
        <p:nvSpPr>
          <p:cNvPr id="4" name="Slide Number Placeholder 3"/>
          <p:cNvSpPr>
            <a:spLocks noGrp="1"/>
          </p:cNvSpPr>
          <p:nvPr>
            <p:ph type="sldNum" sz="quarter" idx="10"/>
          </p:nvPr>
        </p:nvSpPr>
        <p:spPr/>
        <p:txBody>
          <a:bodyPr/>
          <a:lstStyle/>
          <a:p>
            <a:fld id="{18BDFEC3-8487-43E8-A154-7C12CBC1FFF2}" type="slidenum">
              <a:rPr lang="en-US"/>
              <a:t>36</a:t>
            </a:fld>
            <a:endParaRPr lang="en-US"/>
          </a:p>
        </p:txBody>
      </p:sp>
    </p:spTree>
    <p:extLst>
      <p:ext uri="{BB962C8B-B14F-4D97-AF65-F5344CB8AC3E}">
        <p14:creationId xmlns:p14="http://schemas.microsoft.com/office/powerpoint/2010/main" val="747742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Build pipeline integrity ensures that the artifact you ship was actually built from the source code you intended. </a:t>
            </a:r>
            <a:endParaRPr lang="en-US" dirty="0"/>
          </a:p>
          <a:p>
            <a:pPr marL="0" lvl="0" indent="0">
              <a:buNone/>
            </a:pPr>
            <a:endParaRPr lang="en-US" dirty="0"/>
          </a:p>
          <a:p>
            <a:pPr marL="0" lvl="0" indent="0">
              <a:buNone/>
            </a:pPr>
            <a:r>
              <a:rPr dirty="0"/>
              <a:t>Without build integrity controls, an attacker who compromises the build system (as in SolarWinds) can inject arbitrary code into your artifacts. </a:t>
            </a:r>
            <a:endParaRPr lang="en-US" dirty="0"/>
          </a:p>
          <a:p>
            <a:pPr marL="0" lvl="0" indent="0">
              <a:buNone/>
            </a:pPr>
            <a:endParaRPr lang="en-US" dirty="0"/>
          </a:p>
          <a:p>
            <a:pPr marL="0" lvl="0" indent="0">
              <a:buNone/>
            </a:pPr>
            <a:r>
              <a:rPr dirty="0"/>
              <a:t>SLSA (Supply-chain Levels for Software Artifacts) provides a graduated framework for build integrity, from basic provenance documentation (SLSA Level 1) to fully hermetic, reproducible builds with multi-party verification (SLSA Level 4).</a:t>
            </a:r>
          </a:p>
        </p:txBody>
      </p:sp>
      <p:sp>
        <p:nvSpPr>
          <p:cNvPr id="4" name="Slide Number Placeholder 3"/>
          <p:cNvSpPr>
            <a:spLocks noGrp="1"/>
          </p:cNvSpPr>
          <p:nvPr>
            <p:ph type="sldNum" sz="quarter" idx="10"/>
          </p:nvPr>
        </p:nvSpPr>
        <p:spPr/>
        <p:txBody>
          <a:bodyPr/>
          <a:lstStyle/>
          <a:p>
            <a:fld id="{18BDFEC3-8487-43E8-A154-7C12CBC1FFF2}" type="slidenum">
              <a:rPr lang="en-US"/>
              <a:t>37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These are the first line of defense for code integrity. </a:t>
            </a:r>
            <a:endParaRPr lang="en-US" dirty="0"/>
          </a:p>
          <a:p>
            <a:pPr marL="171450" lvl="0" indent="-171450">
              <a:buFont typeface="Arial" panose="020B0604020202020204" pitchFamily="34" charset="0"/>
              <a:buChar char="•"/>
            </a:pPr>
            <a:r>
              <a:rPr dirty="0"/>
              <a:t>Branch protection rules on GitHub/GitLab can require a minimum number of approving reviews, passing status checks, and signed commits before a merge is allowed. </a:t>
            </a:r>
            <a:endParaRPr lang="en-US" dirty="0"/>
          </a:p>
          <a:p>
            <a:pPr marL="171450" lvl="0" indent="-171450">
              <a:buFont typeface="Arial" panose="020B0604020202020204" pitchFamily="34" charset="0"/>
              <a:buChar char="•"/>
            </a:pPr>
            <a:r>
              <a:rPr dirty="0"/>
              <a:t>Signed commits use GPG or SSH keys to cryptographically prove that a specific developer authored a specific commit. </a:t>
            </a:r>
            <a:endParaRPr lang="en-US" dirty="0"/>
          </a:p>
          <a:p>
            <a:pPr marL="171450" lvl="0" indent="-171450">
              <a:buFont typeface="Arial" panose="020B0604020202020204" pitchFamily="34" charset="0"/>
              <a:buChar char="•"/>
            </a:pPr>
            <a:r>
              <a:rPr dirty="0"/>
              <a:t>Audit logs provide an immutable record of all repository actions. The principle of least privilege means that not every developer should have admin access to every repository — access should be scoped to what’s needed for their role.</a:t>
            </a:r>
          </a:p>
        </p:txBody>
      </p:sp>
      <p:sp>
        <p:nvSpPr>
          <p:cNvPr id="4" name="Slide Number Placeholder 3"/>
          <p:cNvSpPr>
            <a:spLocks noGrp="1"/>
          </p:cNvSpPr>
          <p:nvPr>
            <p:ph type="sldNum" sz="quarter" idx="10"/>
          </p:nvPr>
        </p:nvSpPr>
        <p:spPr/>
        <p:txBody>
          <a:bodyPr/>
          <a:lstStyle/>
          <a:p>
            <a:fld id="{18BDFEC3-8487-43E8-A154-7C12CBC1FFF2}" type="slidenum">
              <a:rPr lang="en-US"/>
              <a:t>38</a:t>
            </a:fld>
            <a:endParaRPr lang="en-US"/>
          </a:p>
        </p:txBody>
      </p:sp>
    </p:spTree>
    <p:extLst>
      <p:ext uri="{BB962C8B-B14F-4D97-AF65-F5344CB8AC3E}">
        <p14:creationId xmlns:p14="http://schemas.microsoft.com/office/powerpoint/2010/main" val="73715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From the paper, pp.12-13. This is one of the most practically important considerations for students entering the workforce.</a:t>
            </a:r>
          </a:p>
          <a:p>
            <a:pPr marL="0" lvl="0" indent="0">
              <a:buNone/>
            </a:pPr>
            <a:endParaRPr dirty="0"/>
          </a:p>
          <a:p>
            <a:pPr marL="0" lvl="0" indent="0">
              <a:buNone/>
            </a:pPr>
            <a:r>
              <a:rPr dirty="0"/>
              <a:t>Start with the scale of the problem: a typical modern web application might have 10-20 direct dependencies and hundreds or thousands of transitive dependencies. Our CMS might directly depend on Django/Rails/Express, an ORM, a PDF library, a Markdown renderer, an email library, an authentication library, and each of those pulls in their own dependencies.</a:t>
            </a:r>
          </a:p>
          <a:p>
            <a:pPr marL="0" lvl="0" indent="0">
              <a:buNone/>
            </a:pPr>
            <a:endParaRPr dirty="0"/>
          </a:p>
          <a:p>
            <a:pPr marL="0" lvl="0" indent="0">
              <a:buNone/>
            </a:pPr>
            <a:r>
              <a:rPr dirty="0"/>
              <a:t>Each of those dependencies is an implicit trust decision: you’re trusting that the author wrote secure code, that the package repository hasn’t been compromised, that the dependency’s own dependencies are also secure.</a:t>
            </a:r>
          </a:p>
          <a:p>
            <a:pPr marL="0" lvl="0" indent="0">
              <a:buNone/>
            </a:pPr>
            <a:endParaRPr dirty="0"/>
          </a:p>
          <a:p>
            <a:pPr marL="0" lvl="0" indent="0">
              <a:buNone/>
            </a:pPr>
            <a:r>
              <a:rPr dirty="0"/>
              <a:t>The paper makes a strong point: “Software development organizations that integrate third-party code assume responsibility for ensuring that software does not undermine the security of their integrated product” (p.12). You can’t say “it was a library bug, not our fault.” If you ship it, you own it.</a:t>
            </a:r>
          </a:p>
          <a:p>
            <a:pPr marL="0" lvl="0" indent="0">
              <a:buNone/>
            </a:pPr>
            <a:endParaRPr dirty="0"/>
          </a:p>
          <a:p>
            <a:pPr marL="0" lvl="0" indent="0">
              <a:buNone/>
            </a:pPr>
            <a:r>
              <a:rPr dirty="0"/>
              <a:t>Practical measures: </a:t>
            </a:r>
            <a:endParaRPr lang="en-US" dirty="0"/>
          </a:p>
          <a:p>
            <a:pPr marL="0" lvl="0" indent="0">
              <a:buNone/>
            </a:pPr>
            <a:r>
              <a:rPr dirty="0"/>
              <a:t>- Maintain an approved component list - Use SCA tools to monitor for known vulnerabilities in dependencies </a:t>
            </a:r>
            <a:endParaRPr lang="en-US" dirty="0"/>
          </a:p>
          <a:p>
            <a:pPr marL="0" lvl="0" indent="0">
              <a:buNone/>
            </a:pPr>
            <a:r>
              <a:rPr dirty="0"/>
              <a:t>- Generate and maintain a Software Bill of Materials (SBOM) so you know exactly what’s in your software </a:t>
            </a:r>
            <a:endParaRPr lang="en-US" dirty="0"/>
          </a:p>
          <a:p>
            <a:pPr marL="0" lvl="0" indent="0">
              <a:buNone/>
            </a:pPr>
            <a:r>
              <a:rPr dirty="0"/>
              <a:t>- Have a plan for what happens when a critical vulnerability is found in a dependency (like Log4Shell) </a:t>
            </a:r>
            <a:endParaRPr lang="en-US" dirty="0"/>
          </a:p>
          <a:p>
            <a:pPr marL="0" lvl="0" indent="0">
              <a:buNone/>
            </a:pPr>
            <a:r>
              <a:rPr dirty="0"/>
              <a:t>- For critical dependencies, consider auditing the source code, or at least evaluating the project’s security practices</a:t>
            </a:r>
          </a:p>
        </p:txBody>
      </p:sp>
      <p:sp>
        <p:nvSpPr>
          <p:cNvPr id="4" name="Slide Number Placeholder 3"/>
          <p:cNvSpPr>
            <a:spLocks noGrp="1"/>
          </p:cNvSpPr>
          <p:nvPr>
            <p:ph type="sldNum" sz="quarter" idx="10"/>
          </p:nvPr>
        </p:nvSpPr>
        <p:spPr/>
        <p:txBody>
          <a:bodyPr/>
          <a:lstStyle/>
          <a:p>
            <a:fld id="{18BDFEC3-8487-43E8-A154-7C12CBC1FFF2}" type="slidenum">
              <a:rPr lang="en-US"/>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err="1"/>
              <a:t>Sigstore</a:t>
            </a:r>
            <a:r>
              <a:rPr dirty="0"/>
              <a:t> has transformed code signing since the 2022 </a:t>
            </a:r>
            <a:r>
              <a:rPr dirty="0" err="1"/>
              <a:t>SoK</a:t>
            </a:r>
            <a:r>
              <a:rPr dirty="0"/>
              <a:t> paper. The old approach (GPG) required developers to generate, protect, and distribute long-lived private keys — a significant barrier to adoption. </a:t>
            </a:r>
            <a:endParaRPr lang="en-US" dirty="0"/>
          </a:p>
          <a:p>
            <a:pPr marL="0" lvl="0" indent="0">
              <a:buNone/>
            </a:pPr>
            <a:endParaRPr lang="en-US" dirty="0"/>
          </a:p>
          <a:p>
            <a:pPr marL="0" lvl="0" indent="0">
              <a:buNone/>
            </a:pPr>
            <a:r>
              <a:rPr lang="en-US" dirty="0" err="1"/>
              <a:t>Sigstore’s</a:t>
            </a:r>
            <a:r>
              <a:rPr lang="en-US" dirty="0"/>
              <a:t> “keyless” approach solves this: </a:t>
            </a:r>
          </a:p>
          <a:p>
            <a:pPr marL="171450" lvl="0" indent="-171450">
              <a:buFontTx/>
              <a:buChar char="-"/>
            </a:pPr>
            <a:r>
              <a:rPr lang="en-US" dirty="0"/>
              <a:t>a developer authenticates via OpenID Connect (e.g., their GitHub, Google, or Microsoft identity), </a:t>
            </a:r>
          </a:p>
          <a:p>
            <a:pPr marL="171450" lvl="0" indent="-171450">
              <a:buFontTx/>
              <a:buChar char="-"/>
            </a:pPr>
            <a:r>
              <a:rPr lang="en-US" dirty="0" err="1"/>
              <a:t>Fulcio</a:t>
            </a:r>
            <a:r>
              <a:rPr lang="en-US" dirty="0"/>
              <a:t> issues a short-lived signing certificate (valid ~10 minutes), the artifact is signed, and </a:t>
            </a:r>
          </a:p>
          <a:p>
            <a:pPr marL="171450" lvl="0" indent="-171450">
              <a:buFontTx/>
              <a:buChar char="-"/>
            </a:pPr>
            <a:r>
              <a:rPr lang="en-US" dirty="0"/>
              <a:t>the signing event is recorded in </a:t>
            </a:r>
            <a:r>
              <a:rPr lang="en-US" dirty="0" err="1"/>
              <a:t>Rekor’s</a:t>
            </a:r>
            <a:r>
              <a:rPr lang="en-US" dirty="0"/>
              <a:t> public transparency log. The certificate embeds the signer’s verified identity, directly addressing the actor transparency gap that Okafor et al. identified for in-toto. </a:t>
            </a:r>
          </a:p>
          <a:p>
            <a:pPr marL="0" lvl="0" indent="0">
              <a:buNone/>
            </a:pPr>
            <a:endParaRPr lang="en-US" dirty="0"/>
          </a:p>
          <a:p>
            <a:pPr marL="0" lvl="0" indent="0">
              <a:buNone/>
            </a:pPr>
            <a:r>
              <a:rPr lang="en-US" dirty="0" err="1"/>
              <a:t>Sigstore</a:t>
            </a:r>
            <a:r>
              <a:rPr lang="en-US" dirty="0"/>
              <a:t> is now used by </a:t>
            </a:r>
            <a:r>
              <a:rPr lang="en-US" dirty="0" err="1"/>
              <a:t>npm</a:t>
            </a:r>
            <a:r>
              <a:rPr lang="en-US" dirty="0"/>
              <a:t> (provenance attestations), </a:t>
            </a:r>
            <a:r>
              <a:rPr lang="en-US" dirty="0" err="1"/>
              <a:t>PyPI</a:t>
            </a:r>
            <a:r>
              <a:rPr lang="en-US" dirty="0"/>
              <a:t> (Trusted Publisher attestations), Kubernetes (release signing), and the broader container ecosystem. This also solves a key problem from the </a:t>
            </a:r>
            <a:r>
              <a:rPr lang="en-US" dirty="0" err="1"/>
              <a:t>SoK</a:t>
            </a:r>
            <a:r>
              <a:rPr lang="en-US" dirty="0"/>
              <a:t> paper: in-</a:t>
            </a:r>
            <a:r>
              <a:rPr lang="en-US" dirty="0" err="1"/>
              <a:t>toto’s</a:t>
            </a:r>
            <a:r>
              <a:rPr lang="en-US" dirty="0"/>
              <a:t> link metadata used long-lived keys with no standard way to tie them to real-world identities. </a:t>
            </a:r>
            <a:r>
              <a:rPr lang="en-US" dirty="0" err="1"/>
              <a:t>Sigstore’s</a:t>
            </a:r>
            <a:r>
              <a:rPr lang="en-US" dirty="0"/>
              <a:t> OIDC binding provides exactly that missing piece.</a:t>
            </a:r>
          </a:p>
          <a:p>
            <a:pPr marL="0" lvl="0" indent="0">
              <a:buNone/>
            </a:pPr>
            <a:endParaRPr lang="en-US" dirty="0"/>
          </a:p>
        </p:txBody>
      </p:sp>
      <p:sp>
        <p:nvSpPr>
          <p:cNvPr id="4" name="Slide Number Placeholder 3"/>
          <p:cNvSpPr>
            <a:spLocks noGrp="1"/>
          </p:cNvSpPr>
          <p:nvPr>
            <p:ph type="sldNum" sz="quarter" idx="10"/>
          </p:nvPr>
        </p:nvSpPr>
        <p:spPr/>
        <p:txBody>
          <a:bodyPr/>
          <a:lstStyle/>
          <a:p>
            <a:fld id="{18BDFEC3-8487-43E8-A154-7C12CBC1FFF2}" type="slidenum">
              <a:rPr lang="en-US"/>
              <a:t>39</a:t>
            </a:fld>
            <a:endParaRPr lang="en-US"/>
          </a:p>
        </p:txBody>
      </p:sp>
    </p:spTree>
    <p:extLst>
      <p:ext uri="{BB962C8B-B14F-4D97-AF65-F5344CB8AC3E}">
        <p14:creationId xmlns:p14="http://schemas.microsoft.com/office/powerpoint/2010/main" val="1173423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8AAF5-0B87-BF7A-4A60-79499F7B1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AB76F-738B-29C7-9CD2-EC1D60287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01AC0B-E8AE-C7E1-4A16-3496F0DB732A}"/>
              </a:ext>
            </a:extLst>
          </p:cNvPr>
          <p:cNvSpPr>
            <a:spLocks noGrp="1"/>
          </p:cNvSpPr>
          <p:nvPr>
            <p:ph type="body" idx="1"/>
          </p:nvPr>
        </p:nvSpPr>
        <p:spPr/>
        <p:txBody>
          <a:bodyPr/>
          <a:lstStyle/>
          <a:p>
            <a:pPr marL="0" lvl="0" indent="0">
              <a:buNone/>
            </a:pPr>
            <a:r>
              <a:t>Sigstore has transformed code signing since the 2022 SoK paper. The old approach (GPG) required developers to generate, protect, and distribute long-lived private keys — a significant barrier to adoption. Sigstore’s “keyless” approach solves this: a developer authenticates via OpenID Connect (e.g., their GitHub, Google, or Microsoft identity), Fulcio issues a short-lived signing certificate (valid ~10 minutes), the artifact is signed, and the signing event is recorded in Rekor’s public transparency log. The certificate embeds the signer’s verified identity, directly addressing the actor transparency gap that Okafor et al. identified for in-toto. Sigstore is now used by npm (provenance attestations), PyPI (Trusted Publisher attestations), Kubernetes (release signing), and the broader container ecosystem. This also solves a key problem from the SoK paper: in-toto’s link metadata used long-lived keys with no standard way to tie them to real-world identities. Sigstore’s OIDC binding provides exactly that missing piece.</a:t>
            </a:r>
          </a:p>
        </p:txBody>
      </p:sp>
      <p:sp>
        <p:nvSpPr>
          <p:cNvPr id="4" name="Slide Number Placeholder 3">
            <a:extLst>
              <a:ext uri="{FF2B5EF4-FFF2-40B4-BE49-F238E27FC236}">
                <a16:creationId xmlns:a16="http://schemas.microsoft.com/office/drawing/2014/main" id="{014925F5-5B35-D8E3-B30E-A90731629D3D}"/>
              </a:ext>
            </a:extLst>
          </p:cNvPr>
          <p:cNvSpPr>
            <a:spLocks noGrp="1"/>
          </p:cNvSpPr>
          <p:nvPr>
            <p:ph type="sldNum" sz="quarter" idx="10"/>
          </p:nvPr>
        </p:nvSpPr>
        <p:spPr/>
        <p:txBody>
          <a:bodyPr/>
          <a:lstStyle/>
          <a:p>
            <a:fld id="{18BDFEC3-8487-43E8-A154-7C12CBC1FFF2}" type="slidenum">
              <a:rPr lang="en-US"/>
              <a:t>40</a:t>
            </a:fld>
            <a:endParaRPr lang="en-US"/>
          </a:p>
        </p:txBody>
      </p:sp>
    </p:spTree>
    <p:extLst>
      <p:ext uri="{BB962C8B-B14F-4D97-AF65-F5344CB8AC3E}">
        <p14:creationId xmlns:p14="http://schemas.microsoft.com/office/powerpoint/2010/main" val="2837681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SLSA (pronounced “salsa”) was originally proposed by Google. The first track released is the Build Track with 3 levels.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L1 is the minimum: provenance exists documenting the build.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L2 requires a hosted build service (not a developer laptop) with authenticated, signed provenance.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L3 requires a hardened build platform with isolation between builds and unforgeable provenance — even privileged insiders cannot forge attestations.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old L4 requirements (hermetic, reproducible builds) were deferred to future versions. This restructuring was pragmatic: almost nobody could reach L3 or L4 under the old system. The track-based approach lets ecosystems adopt incrementally. </a:t>
            </a:r>
            <a:r>
              <a:rPr lang="en-US" dirty="0" err="1"/>
              <a:t>npm</a:t>
            </a:r>
            <a:r>
              <a:rPr lang="en-US" dirty="0"/>
              <a:t> already achieves Build L3 when packages are published from GitHub Actions. The in-toto attestation format is the standard envelope for SLSA provenance, and </a:t>
            </a:r>
            <a:r>
              <a:rPr lang="en-US" dirty="0" err="1"/>
              <a:t>Sigstore</a:t>
            </a:r>
            <a:r>
              <a:rPr lang="en-US" dirty="0"/>
              <a:t> provides the signing infrastructure. A Source Track addressing code review and branch protections is planned but not yet finalized.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8BDFEC3-8487-43E8-A154-7C12CBC1FFF2}" type="slidenum">
              <a:rPr lang="en-US" smtClean="0"/>
              <a:t>41</a:t>
            </a:fld>
            <a:endParaRPr lang="en-US"/>
          </a:p>
        </p:txBody>
      </p:sp>
    </p:spTree>
    <p:extLst>
      <p:ext uri="{BB962C8B-B14F-4D97-AF65-F5344CB8AC3E}">
        <p14:creationId xmlns:p14="http://schemas.microsoft.com/office/powerpoint/2010/main" val="1217857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central unsolved problem in supply chain security, and it directly connects to Okafor et al.’s finding that actor security is the most underserved area. Since the 2022 paper, we have made enormous progress on actor </a:t>
            </a:r>
            <a:r>
              <a:rPr i="1"/>
              <a:t>identity</a:t>
            </a:r>
            <a:r>
              <a:t>: Sigstore binds signatures to verified OIDC accounts, mandatory MFA prevents credential theft, and Trusted Publishers eliminate long-lived secrets. But none of this helps when the attacker </a:t>
            </a:r>
            <a:r>
              <a:rPr i="1"/>
              <a:t>is</a:t>
            </a:r>
            <a:r>
              <a:t> the verified account holder — as in XZ Utils, where Jia Tan had legitimate access earned through years of patient social engineering. OpenSSF initiatives like Alpha-Omega try to address this by funding critical projects and reducing maintainer burnout (which creates the conditions for social engineering), and OpenSSF Scorecard flags “bus factor = 1” projects. But there is no technical solution for assessing whether a verified contributor is acting in good faith. This is fundamentally a human and organizational problem, not a cryptographic one.</a:t>
            </a:r>
          </a:p>
        </p:txBody>
      </p:sp>
      <p:sp>
        <p:nvSpPr>
          <p:cNvPr id="4" name="Slide Number Placeholder 3"/>
          <p:cNvSpPr>
            <a:spLocks noGrp="1"/>
          </p:cNvSpPr>
          <p:nvPr>
            <p:ph type="sldNum" sz="quarter" idx="10"/>
          </p:nvPr>
        </p:nvSpPr>
        <p:spPr/>
        <p:txBody>
          <a:bodyPr/>
          <a:lstStyle/>
          <a:p>
            <a:fld id="{18BDFEC3-8487-43E8-A154-7C12CBC1FFF2}" type="slidenum">
              <a:rPr lang="en-US"/>
              <a:t>42</a:t>
            </a:fld>
            <a:endParaRPr lang="en-US"/>
          </a:p>
        </p:txBody>
      </p:sp>
    </p:spTree>
    <p:extLst>
      <p:ext uri="{BB962C8B-B14F-4D97-AF65-F5344CB8AC3E}">
        <p14:creationId xmlns:p14="http://schemas.microsoft.com/office/powerpoint/2010/main" val="27353584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March 2026, security firm Aikido Security discovered a supply chain attack by a group they named “</a:t>
            </a:r>
            <a:r>
              <a:rPr dirty="0" err="1"/>
              <a:t>Glassworm</a:t>
            </a:r>
            <a:r>
              <a:rPr dirty="0"/>
              <a:t>.” The attackers uploaded at least 151 malicious packages to GitHub, with similar ones found on </a:t>
            </a:r>
            <a:r>
              <a:rPr dirty="0" err="1"/>
              <a:t>npm</a:t>
            </a:r>
            <a:r>
              <a:rPr dirty="0"/>
              <a:t> and the VS Code marketplace. The key innovation: malicious payloads were encoded using Unicode variation selectors (U+FE00–U+FE0F and U+E0100–U+E01EF). These code points represent every letter of the ASCII alphabet when decoded, but render as completely invisible in editors, terminals, and code review interfaces. A small decoder function maps the invisible characters back to ASCII and passes the result to eval(). The decoded payload fetches a second-stage script (using Solana blockchain as a delivery channel) capable of stealing tokens, credentials, and secrets. The 151 detected packages are likely “a small fraction” of the campaign, as many were deleted after upload.</a:t>
            </a:r>
          </a:p>
          <a:p>
            <a:pPr marL="0" lvl="0" indent="0">
              <a:buNone/>
            </a:pPr>
            <a:endParaRPr dirty="0"/>
          </a:p>
          <a:p>
            <a:pPr marL="0" lvl="0" indent="0">
              <a:buNone/>
            </a:pPr>
            <a:r>
              <a:rPr dirty="0"/>
              <a:t>Source: https://</a:t>
            </a:r>
            <a:r>
              <a:rPr dirty="0" err="1"/>
              <a:t>arstechnica.com</a:t>
            </a:r>
            <a:r>
              <a:rPr dirty="0"/>
              <a:t>/security/2026/03/supply-chain-attack-using-invisible-code-hits-github-and-other-repositories/</a:t>
            </a:r>
          </a:p>
        </p:txBody>
      </p:sp>
      <p:sp>
        <p:nvSpPr>
          <p:cNvPr id="4" name="Slide Number Placeholder 3"/>
          <p:cNvSpPr>
            <a:spLocks noGrp="1"/>
          </p:cNvSpPr>
          <p:nvPr>
            <p:ph type="sldNum" sz="quarter" idx="10"/>
          </p:nvPr>
        </p:nvSpPr>
        <p:spPr/>
        <p:txBody>
          <a:bodyPr/>
          <a:lstStyle/>
          <a:p>
            <a:fld id="{18BDFEC3-8487-43E8-A154-7C12CBC1FFF2}" type="slidenum">
              <a:rPr lang="en-US"/>
              <a:t>43</a:t>
            </a:fld>
            <a:endParaRPr lang="en-US"/>
          </a:p>
        </p:txBody>
      </p:sp>
    </p:spTree>
    <p:extLst>
      <p:ext uri="{BB962C8B-B14F-4D97-AF65-F5344CB8AC3E}">
        <p14:creationId xmlns:p14="http://schemas.microsoft.com/office/powerpoint/2010/main" val="15438404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actual decoder from one of the Glassworm packages. The backtick string passed to s() appears completely empty in every viewer, but it is packed with invisible Unicode variation selectors. The decoder maps these back to ASCII byte values, producing a full malicious payload that is passed to eval(). As Aikido noted: “The malicious injections don’t arrive in obviously suspicious commits. The surrounding changes are realistic: documentation tweaks, version bumps, small refactors, and bug fixes that are stylistically consistent with each target project.” This makes both manual code review and traditional static analysis tools nearly useless for detection. The key insight: editors are not malfunctioning when they show nothing — the Unicode spec defines these codepoints as having no visible rendering. Any editor that </a:t>
            </a:r>
            <a:r>
              <a:rPr i="1"/>
              <a:t>did</a:t>
            </a:r>
            <a:r>
              <a:t> display them might be considered buggy.</a:t>
            </a:r>
          </a:p>
        </p:txBody>
      </p:sp>
      <p:sp>
        <p:nvSpPr>
          <p:cNvPr id="4" name="Slide Number Placeholder 3"/>
          <p:cNvSpPr>
            <a:spLocks noGrp="1"/>
          </p:cNvSpPr>
          <p:nvPr>
            <p:ph type="sldNum" sz="quarter" idx="10"/>
          </p:nvPr>
        </p:nvSpPr>
        <p:spPr/>
        <p:txBody>
          <a:bodyPr/>
          <a:lstStyle/>
          <a:p>
            <a:fld id="{18BDFEC3-8487-43E8-A154-7C12CBC1FFF2}" type="slidenum">
              <a:rPr lang="en-US"/>
              <a:t>44</a:t>
            </a:fld>
            <a:endParaRPr lang="en-US"/>
          </a:p>
        </p:txBody>
      </p:sp>
    </p:spTree>
    <p:extLst>
      <p:ext uri="{BB962C8B-B14F-4D97-AF65-F5344CB8AC3E}">
        <p14:creationId xmlns:p14="http://schemas.microsoft.com/office/powerpoint/2010/main" val="3161124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Let’s map the Glassworm attack to Okafor et al.’s four-stage pattern. The </a:t>
            </a:r>
            <a:r>
              <a:rPr i="1"/>
              <a:t>compromise</a:t>
            </a:r>
            <a:r>
              <a:t> is the weak vetting on public registries — anyone can publish packages, and there’s no strong actor authentication. The </a:t>
            </a:r>
            <a:r>
              <a:rPr i="1"/>
              <a:t>alteration</a:t>
            </a:r>
            <a:r>
              <a:t> is the injection of invisible Unicode payloads wrapped in AI-generated legitimate-looking code. The </a:t>
            </a:r>
            <a:r>
              <a:rPr i="1"/>
              <a:t>propagation</a:t>
            </a:r>
            <a:r>
              <a:t> happens through normal dependency resolution — developers and CI pipelines install the packages. The </a:t>
            </a:r>
            <a:r>
              <a:rPr i="1"/>
              <a:t>exploitation</a:t>
            </a:r>
            <a:r>
              <a:t> is the eval() call that decodes the invisible payload and steals credentials. Now consider which security properties would have blocked this: Transparency (e.g., an SBOM flagging an unknown package) could have caught it at compromise. Validity (e.g., requiring signed provenance for all dependencies) could have blocked alteration. Separation (e.g., scoped registries, version pinning, npm proxy blocking unknown packages) could have prevented propagation. This illustrates why defense in depth — multiple properties — is essential.</a:t>
            </a:r>
          </a:p>
        </p:txBody>
      </p:sp>
      <p:sp>
        <p:nvSpPr>
          <p:cNvPr id="4" name="Slide Number Placeholder 3"/>
          <p:cNvSpPr>
            <a:spLocks noGrp="1"/>
          </p:cNvSpPr>
          <p:nvPr>
            <p:ph type="sldNum" sz="quarter" idx="10"/>
          </p:nvPr>
        </p:nvSpPr>
        <p:spPr/>
        <p:txBody>
          <a:bodyPr/>
          <a:lstStyle/>
          <a:p>
            <a:fld id="{18BDFEC3-8487-43E8-A154-7C12CBC1FFF2}" type="slidenum">
              <a:rPr lang="en-US"/>
              <a:t>45</a:t>
            </a:fld>
            <a:endParaRPr lang="en-US"/>
          </a:p>
        </p:txBody>
      </p:sp>
    </p:spTree>
    <p:extLst>
      <p:ext uri="{BB962C8B-B14F-4D97-AF65-F5344CB8AC3E}">
        <p14:creationId xmlns:p14="http://schemas.microsoft.com/office/powerpoint/2010/main" val="755686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These attacks are specifically designed to target developer environments, not end users. The malicious code executes at install time — during dependency resolution — before any build or test step occurs. This means a single “npm install” in a CI pipeline or on a developer workstation can exfiltrate API keys, tokens, and credentials. Attackers use social engineering through familiar-sounding package names (typosquatting, mimicking common plugins). The report also highlighted how AI coding assistants compound this risk: AI agents autonomously recommending or installing unvalidated packages can introduce malware into CI pipelines. The 27.76% hallucination rate for AI-assisted dependency recommendations means AI tools sometimes recommend packages that don’t exist — which attackers can then create with the expected name.</a:t>
            </a:r>
          </a:p>
        </p:txBody>
      </p:sp>
      <p:sp>
        <p:nvSpPr>
          <p:cNvPr id="4" name="Slide Number Placeholder 3"/>
          <p:cNvSpPr>
            <a:spLocks noGrp="1"/>
          </p:cNvSpPr>
          <p:nvPr>
            <p:ph type="sldNum" sz="quarter" idx="10"/>
          </p:nvPr>
        </p:nvSpPr>
        <p:spPr/>
        <p:txBody>
          <a:bodyPr/>
          <a:lstStyle/>
          <a:p>
            <a:fld id="{18BDFEC3-8487-43E8-A154-7C12CBC1FFF2}" type="slidenum">
              <a:rPr lang="en-US"/>
              <a:t>46</a:t>
            </a:fld>
            <a:endParaRPr lang="en-US"/>
          </a:p>
        </p:txBody>
      </p:sp>
    </p:spTree>
    <p:extLst>
      <p:ext uri="{BB962C8B-B14F-4D97-AF65-F5344CB8AC3E}">
        <p14:creationId xmlns:p14="http://schemas.microsoft.com/office/powerpoint/2010/main" val="173707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Not all threats are external. Insider threats — whether malicious or accidental — are a significant concern for code integrity. Separation of duties means that the person who writes code should not be the same person who pushes it to production. This provides a check on both malicious insiders and accidental errors. Personnel vetting (background checks, security clearances for sensitive software) adds another layer. And least-privilege access to production environments means that even trusted developers shouldn’t have the ability to deploy directly to production without going through the approved pipeline.</a:t>
            </a:r>
          </a:p>
        </p:txBody>
      </p:sp>
      <p:sp>
        <p:nvSpPr>
          <p:cNvPr id="4" name="Slide Number Placeholder 3"/>
          <p:cNvSpPr>
            <a:spLocks noGrp="1"/>
          </p:cNvSpPr>
          <p:nvPr>
            <p:ph type="sldNum" sz="quarter" idx="10"/>
          </p:nvPr>
        </p:nvSpPr>
        <p:spPr/>
        <p:txBody>
          <a:bodyPr/>
          <a:lstStyle/>
          <a:p>
            <a:fld id="{18BDFEC3-8487-43E8-A154-7C12CBC1FFF2}" type="slidenum">
              <a:rPr lang="en-US"/>
              <a:t>47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development environment itself is an attack surface. Since the 2022 SoK paper, registries have moved aggressively on actor authentication. npm began requiring 2FA for top-100 packages in early 2022, expanded to all high-impact packages by late 2022. PyPI went further: by end of 2023, 2FA was mandatory for </a:t>
            </a:r>
            <a:r>
              <a:rPr i="1"/>
              <a:t>all</a:t>
            </a:r>
            <a:r>
              <a:t> maintainers, and password-based uploads were deprecated. The biggest shift is Trusted Publishers: PyPI (2023) and npm let packages be published directly from CI using OIDC tokens — the developer never touches an API key. This eliminates an entire class of credential theft attacks. Hardware security keys (YubiKeys) are strongly preferred over SMS or TOTP because they resist phishing. Endpoint security (EDR, disk encryption, automatic updates) ensures compromised laptops don’t become attack vectors. These changes directly address the actor security gap that Okafor et al. identified — though they verify </a:t>
            </a:r>
            <a:r>
              <a:rPr i="1"/>
              <a:t>identity</a:t>
            </a:r>
            <a:r>
              <a:t>, not </a:t>
            </a:r>
            <a:r>
              <a:rPr i="1"/>
              <a:t>trustworthiness</a:t>
            </a:r>
            <a:r>
              <a:t> (see XZ Utils).</a:t>
            </a:r>
          </a:p>
        </p:txBody>
      </p:sp>
      <p:sp>
        <p:nvSpPr>
          <p:cNvPr id="4" name="Slide Number Placeholder 3"/>
          <p:cNvSpPr>
            <a:spLocks noGrp="1"/>
          </p:cNvSpPr>
          <p:nvPr>
            <p:ph type="sldNum" sz="quarter" idx="10"/>
          </p:nvPr>
        </p:nvSpPr>
        <p:spPr/>
        <p:txBody>
          <a:bodyPr/>
          <a:lstStyle/>
          <a:p>
            <a:fld id="{18BDFEC3-8487-43E8-A154-7C12CBC1FFF2}" type="slidenum">
              <a:rPr lang="en-US"/>
              <a:t>48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The modern software product is largely </a:t>
            </a:r>
            <a:r>
              <a:rPr i="1" dirty="0"/>
              <a:t>composed</a:t>
            </a:r>
            <a:r>
              <a:rPr dirty="0"/>
              <a:t>, not written from scratch. Most applications incorporate hundreds or thousands of third-party packages. </a:t>
            </a:r>
            <a:endParaRPr lang="en-US" dirty="0"/>
          </a:p>
          <a:p>
            <a:pPr marL="0" lvl="0" indent="0">
              <a:buNone/>
            </a:pPr>
            <a:endParaRPr lang="en-US" dirty="0"/>
          </a:p>
          <a:p>
            <a:pPr marL="0" lvl="0" indent="0">
              <a:buNone/>
            </a:pPr>
            <a:r>
              <a:rPr dirty="0"/>
              <a:t>A typical Node.js application might pull in 1,000+ transitive dependencies. </a:t>
            </a:r>
            <a:endParaRPr lang="en-US" dirty="0"/>
          </a:p>
          <a:p>
            <a:pPr marL="0" lvl="0" indent="0">
              <a:buNone/>
            </a:pPr>
            <a:r>
              <a:rPr dirty="0"/>
              <a:t>A Java enterprise app might depend on 200+ JARs. </a:t>
            </a:r>
            <a:endParaRPr lang="en-US" dirty="0"/>
          </a:p>
          <a:p>
            <a:pPr marL="0" lvl="0" indent="0">
              <a:buNone/>
            </a:pPr>
            <a:endParaRPr lang="en-US" dirty="0"/>
          </a:p>
          <a:p>
            <a:pPr marL="0" lvl="0" indent="0">
              <a:buNone/>
            </a:pPr>
            <a:r>
              <a:rPr dirty="0"/>
              <a:t>Each of these is a potential attack vector.</a:t>
            </a:r>
          </a:p>
        </p:txBody>
      </p:sp>
      <p:sp>
        <p:nvSpPr>
          <p:cNvPr id="4" name="Slide Number Placeholder 3"/>
          <p:cNvSpPr>
            <a:spLocks noGrp="1"/>
          </p:cNvSpPr>
          <p:nvPr>
            <p:ph type="sldNum" sz="quarter" idx="10"/>
          </p:nvPr>
        </p:nvSpPr>
        <p:spPr/>
        <p:txBody>
          <a:bodyPr/>
          <a:lstStyle/>
          <a:p>
            <a:fld id="{18BDFEC3-8487-43E8-A154-7C12CBC1FFF2}" type="slidenum">
              <a:rPr lang="en-US"/>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where SBOMs directly connect to the supply chain attacks we discussed earlier. When Aikido Security published the list of 151 Glassworm packages, every organization needed to answer one question: “Are any of these in our code?” Without SBOMs, this means manually searching lock files, build logs, and dependency trees across potentially hundreds of repositories — a process that takes days or weeks and is easy to get wrong. With SBOMs, it’s a database query that returns results in seconds. The same logic applies to the 450,000+ malicious packages from the Sonatype report, or any future campaign. SBOMs turn the remediation question from “are we affected?” (which can take weeks to answer) into a lookup. This is also where SBOMs and SCA tools complement each other: SCA tools can scan continuously against known-bad package lists, but SBOMs provide a point-in-time snapshot of what was actually </a:t>
            </a:r>
            <a:r>
              <a:rPr i="1"/>
              <a:t>shipped</a:t>
            </a:r>
            <a:r>
              <a:t> to customers — critical for answering “which deployed versions are affected?”</a:t>
            </a:r>
          </a:p>
        </p:txBody>
      </p:sp>
      <p:sp>
        <p:nvSpPr>
          <p:cNvPr id="4" name="Slide Number Placeholder 3"/>
          <p:cNvSpPr>
            <a:spLocks noGrp="1"/>
          </p:cNvSpPr>
          <p:nvPr>
            <p:ph type="sldNum" sz="quarter" idx="10"/>
          </p:nvPr>
        </p:nvSpPr>
        <p:spPr/>
        <p:txBody>
          <a:bodyPr/>
          <a:lstStyle/>
          <a:p>
            <a:fld id="{18BDFEC3-8487-43E8-A154-7C12CBC1FFF2}" type="slidenum">
              <a:rPr lang="en-US"/>
              <a:t>50</a:t>
            </a:fld>
            <a:endParaRPr lang="en-US"/>
          </a:p>
        </p:txBody>
      </p:sp>
    </p:spTree>
    <p:extLst>
      <p:ext uri="{BB962C8B-B14F-4D97-AF65-F5344CB8AC3E}">
        <p14:creationId xmlns:p14="http://schemas.microsoft.com/office/powerpoint/2010/main" val="4018583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From the paper, pp.13-14. This consideration is about the ongoing lifecycle after release.</a:t>
            </a:r>
          </a:p>
          <a:p>
            <a:pPr marL="0" lvl="0" indent="0">
              <a:buNone/>
            </a:pPr>
            <a:endParaRPr dirty="0"/>
          </a:p>
          <a:p>
            <a:pPr marL="0" lvl="0" indent="0">
              <a:buNone/>
            </a:pPr>
            <a:r>
              <a:rPr dirty="0"/>
              <a:t>Emphasize that vulnerability remediation is not just “fix the bug.” It’s a three-phase learning loop:</a:t>
            </a:r>
          </a:p>
          <a:p>
            <a:pPr marL="0" lvl="0" indent="0">
              <a:buNone/>
            </a:pPr>
            <a:endParaRPr dirty="0"/>
          </a:p>
          <a:p>
            <a:pPr marL="0" lvl="0" indent="0">
              <a:buNone/>
            </a:pPr>
            <a:r>
              <a:rPr dirty="0"/>
              <a:t>Phase 1 is what most people think of: someone reports a vulnerability, you fix it, you release a patch. Essential, but not sufficient.</a:t>
            </a:r>
          </a:p>
          <a:p>
            <a:pPr marL="0" lvl="0" indent="0">
              <a:buNone/>
            </a:pPr>
            <a:endParaRPr dirty="0"/>
          </a:p>
          <a:p>
            <a:pPr marL="0" lvl="0" indent="0">
              <a:buNone/>
            </a:pPr>
            <a:r>
              <a:rPr dirty="0"/>
              <a:t>Phase 2 is where good organizations separate from average ones: when you fix an IDOR vulnerability in the grade viewing endpoint, do you also search for IDOR vulnerabilities in every other endpoint? The specific bug is data about a </a:t>
            </a:r>
            <a:r>
              <a:rPr i="1" dirty="0"/>
              <a:t>class</a:t>
            </a:r>
            <a:r>
              <a:rPr dirty="0"/>
              <a:t> of bugs. If one endpoint was vulnerable, others probably are too.</a:t>
            </a:r>
          </a:p>
          <a:p>
            <a:pPr marL="0" lvl="0" indent="0">
              <a:buNone/>
            </a:pPr>
            <a:endParaRPr dirty="0"/>
          </a:p>
          <a:p>
            <a:pPr marL="0" lvl="0" indent="0">
              <a:buNone/>
            </a:pPr>
            <a:r>
              <a:rPr dirty="0"/>
              <a:t>Phase 3 is the most important for long-term improvement: root cause analysis. Why did this vulnerability exist in the first place? </a:t>
            </a:r>
            <a:endParaRPr lang="en-US" dirty="0"/>
          </a:p>
          <a:p>
            <a:pPr marL="0" lvl="0" indent="0">
              <a:buNone/>
            </a:pPr>
            <a:r>
              <a:rPr dirty="0"/>
              <a:t>- Was the developer not trained on this vulnerability class? </a:t>
            </a:r>
            <a:endParaRPr lang="en-US" dirty="0"/>
          </a:p>
          <a:p>
            <a:pPr marL="0" lvl="0" indent="0">
              <a:buNone/>
            </a:pPr>
            <a:r>
              <a:rPr dirty="0"/>
              <a:t>- Does the framework not make the secure pattern easy?</a:t>
            </a:r>
            <a:endParaRPr lang="en-US" dirty="0"/>
          </a:p>
          <a:p>
            <a:pPr marL="0" lvl="0" indent="0">
              <a:buNone/>
            </a:pPr>
            <a:r>
              <a:rPr dirty="0"/>
              <a:t> - Did code review miss it? Why?</a:t>
            </a:r>
            <a:endParaRPr lang="en-US" dirty="0"/>
          </a:p>
          <a:p>
            <a:pPr marL="0" lvl="0" indent="0">
              <a:buNone/>
            </a:pPr>
            <a:r>
              <a:rPr dirty="0"/>
              <a:t> - Should we add a SAST rule to catch this pattern automatically?</a:t>
            </a:r>
          </a:p>
          <a:p>
            <a:pPr marL="0" lvl="0" indent="0">
              <a:buNone/>
            </a:pPr>
            <a:endParaRPr dirty="0"/>
          </a:p>
          <a:p>
            <a:pPr marL="0" lvl="0" indent="0">
              <a:buNone/>
            </a:pPr>
            <a:r>
              <a:rPr dirty="0"/>
              <a:t>The paper stresses: “Software development organizations must not only fix the vulnerabilities that are reported to them but also search for other similar vulnerabilities that have not yet been discovered and use the results of root cause analysis as input to process improvement” (p.13).</a:t>
            </a:r>
          </a:p>
          <a:p>
            <a:pPr marL="0" lvl="0" indent="0">
              <a:buNone/>
            </a:pPr>
            <a:endParaRPr dirty="0"/>
          </a:p>
          <a:p>
            <a:pPr marL="0" lvl="0" indent="0">
              <a:buNone/>
            </a:pPr>
            <a:r>
              <a:rPr dirty="0"/>
              <a:t>This also connects to vulnerability disclosure programs and bug bounties: the paper says organizations “must encourage vulnerability researchers to report and should consider sponsoring ‘bug bounties’” (p.13).</a:t>
            </a:r>
          </a:p>
          <a:p>
            <a:pPr marL="0" lvl="0" indent="0">
              <a:buNone/>
            </a:pPr>
            <a:endParaRPr dirty="0"/>
          </a:p>
          <a:p>
            <a:pPr marL="0" lvl="0" indent="0">
              <a:buNone/>
            </a:pPr>
            <a:r>
              <a:rPr dirty="0"/>
              <a:t>CMS example: a researcher reports that they can access another student’s submitted files by guessing the URL. Fix it (phase 1). Search every file-serving endpoint for the same pattern (phase 2). Discover that the authorization middleware isn’t applied to the file download routes – add it and add a test. Update the development checklist and SAST rules to catch missing authorization on new routes (phase 3).</a:t>
            </a:r>
          </a:p>
        </p:txBody>
      </p:sp>
      <p:sp>
        <p:nvSpPr>
          <p:cNvPr id="4" name="Slide Number Placeholder 3"/>
          <p:cNvSpPr>
            <a:spLocks noGrp="1"/>
          </p:cNvSpPr>
          <p:nvPr>
            <p:ph type="sldNum" sz="quarter" idx="10"/>
          </p:nvPr>
        </p:nvSpPr>
        <p:spPr/>
        <p:txBody>
          <a:bodyPr/>
          <a:lstStyle/>
          <a:p>
            <a:fld id="{18BDFEC3-8487-43E8-A154-7C12CBC1FFF2}" type="slidenum">
              <a:rPr lang="en-US"/>
              <a:t>51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first step in vulnerability remediation is making it easy and safe for people to report vulnerabilities to you. security.txt is a simple standard (RFC 9116) where you place a text file at /.well-known/security.txt on your website with contact information for reporting vulnerabilities. Bug bounty programs incentivize external researchers to find and responsibly report vulnerabilities. A PSIRT is an internal team dedicated to receiving, triaging, and coordinating the response to product vulnerabilities. The FIRST PSIRT Services Framework provides a model for setting up a PSIRT.</a:t>
            </a:r>
          </a:p>
        </p:txBody>
      </p:sp>
      <p:sp>
        <p:nvSpPr>
          <p:cNvPr id="4" name="Slide Number Placeholder 3"/>
          <p:cNvSpPr>
            <a:spLocks noGrp="1"/>
          </p:cNvSpPr>
          <p:nvPr>
            <p:ph type="sldNum" sz="quarter" idx="10"/>
          </p:nvPr>
        </p:nvSpPr>
        <p:spPr/>
        <p:txBody>
          <a:bodyPr/>
          <a:lstStyle/>
          <a:p>
            <a:fld id="{18BDFEC3-8487-43E8-A154-7C12CBC1FFF2}" type="slidenum">
              <a:rPr lang="en-US"/>
              <a:t>52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CVSS (Common Vulnerability Scoring System) rates the technical severity of a vulnerability on a 0–10 scale. </a:t>
            </a:r>
            <a:endParaRPr lang="en-US" dirty="0"/>
          </a:p>
          <a:p>
            <a:pPr marL="0" lvl="0" indent="0">
              <a:buNone/>
            </a:pPr>
            <a:r>
              <a:rPr dirty="0"/>
              <a:t>But severity alone doesn’t tell you the full story. EPSS (Exploit Prediction Scoring System) uses machine learning to estimate the probability that a vulnerability will be exploited in the wild within the next 30 days. </a:t>
            </a:r>
            <a:endParaRPr lang="en-US" dirty="0"/>
          </a:p>
          <a:p>
            <a:pPr marL="0" lvl="0" indent="0">
              <a:buNone/>
            </a:pPr>
            <a:r>
              <a:rPr dirty="0"/>
              <a:t>The CISA KEV (Known Exploited Vulnerabilities) catalog lists vulnerabilities that are confirmed to be actively exploited. </a:t>
            </a:r>
            <a:endParaRPr lang="en-US" dirty="0"/>
          </a:p>
          <a:p>
            <a:pPr marL="0" lvl="0" indent="0">
              <a:buNone/>
            </a:pPr>
            <a:r>
              <a:rPr dirty="0"/>
              <a:t>A high-CVSS, low-EPSS vulnerability may be less urgent than a medium-CVSS, high-EPSS one. </a:t>
            </a:r>
            <a:endParaRPr lang="en-US" dirty="0"/>
          </a:p>
          <a:p>
            <a:pPr marL="0" lvl="0" indent="0">
              <a:buNone/>
            </a:pPr>
            <a:r>
              <a:rPr dirty="0"/>
              <a:t>Risk-based prioritization considers exploitability, exposure, and business impact — not just the CVSS score.</a:t>
            </a:r>
          </a:p>
        </p:txBody>
      </p:sp>
      <p:sp>
        <p:nvSpPr>
          <p:cNvPr id="4" name="Slide Number Placeholder 3"/>
          <p:cNvSpPr>
            <a:spLocks noGrp="1"/>
          </p:cNvSpPr>
          <p:nvPr>
            <p:ph type="sldNum" sz="quarter" idx="10"/>
          </p:nvPr>
        </p:nvSpPr>
        <p:spPr/>
        <p:txBody>
          <a:bodyPr/>
          <a:lstStyle/>
          <a:p>
            <a:fld id="{18BDFEC3-8487-43E8-A154-7C12CBC1FFF2}" type="slidenum">
              <a:rPr lang="en-US"/>
              <a:t>53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93532-AC84-490D-3AE2-6132C70A8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AB2D1-E7B7-E541-AA00-45373FE2C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CA7B1E-9169-DDBA-36EC-3D9087D45FA1}"/>
              </a:ext>
            </a:extLst>
          </p:cNvPr>
          <p:cNvSpPr>
            <a:spLocks noGrp="1"/>
          </p:cNvSpPr>
          <p:nvPr>
            <p:ph type="body" idx="1"/>
          </p:nvPr>
        </p:nvSpPr>
        <p:spPr/>
        <p:txBody>
          <a:bodyPr/>
          <a:lstStyle/>
          <a:p>
            <a:pPr marL="0" lvl="0" indent="0">
              <a:buNone/>
            </a:pPr>
            <a:r>
              <a:t>Risk-based prioritization requires balancing multiple factors. A vulnerability in a public-facing web server is more urgent than the same vulnerability in an internal tool with no network exposure. SLAs (Service Level Agreements) for response times help ensure consistency. Organizations should define what “critical,” “high,” “medium,” and “low” mean in their context, and set response time targets for each. The SLAs should be achievable but aggressive enough to limit exposure.</a:t>
            </a:r>
          </a:p>
        </p:txBody>
      </p:sp>
      <p:sp>
        <p:nvSpPr>
          <p:cNvPr id="4" name="Slide Number Placeholder 3">
            <a:extLst>
              <a:ext uri="{FF2B5EF4-FFF2-40B4-BE49-F238E27FC236}">
                <a16:creationId xmlns:a16="http://schemas.microsoft.com/office/drawing/2014/main" id="{12FFDEDF-A5ED-D637-A2AA-CBF3F5867D03}"/>
              </a:ext>
            </a:extLst>
          </p:cNvPr>
          <p:cNvSpPr>
            <a:spLocks noGrp="1"/>
          </p:cNvSpPr>
          <p:nvPr>
            <p:ph type="sldNum" sz="quarter" idx="10"/>
          </p:nvPr>
        </p:nvSpPr>
        <p:spPr/>
        <p:txBody>
          <a:bodyPr/>
          <a:lstStyle/>
          <a:p>
            <a:fld id="{18BDFEC3-8487-43E8-A154-7C12CBC1FFF2}" type="slidenum">
              <a:rPr lang="en-US"/>
              <a:t>54</a:t>
            </a:fld>
            <a:endParaRPr lang="en-US"/>
          </a:p>
        </p:txBody>
      </p:sp>
    </p:spTree>
    <p:extLst>
      <p:ext uri="{BB962C8B-B14F-4D97-AF65-F5344CB8AC3E}">
        <p14:creationId xmlns:p14="http://schemas.microsoft.com/office/powerpoint/2010/main" val="3568445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Remediation is not just writing a patch — it’s testing it, rolling it out in stages to catch regressions, and communicating clearly with your users. CSAF is a machine-readable format for security advisories that allows automated processing. GitHub Security Advisories integrate directly into the dependency graph so downstream users are automatically notified. Coordinated disclosure means working with the vulnerability reporter and any downstream projects to ensure everyone can patch before the vulnerability is publicly disclosed. This is especially important for widely-used libraries.</a:t>
            </a:r>
          </a:p>
        </p:txBody>
      </p:sp>
      <p:sp>
        <p:nvSpPr>
          <p:cNvPr id="4" name="Slide Number Placeholder 3"/>
          <p:cNvSpPr>
            <a:spLocks noGrp="1"/>
          </p:cNvSpPr>
          <p:nvPr>
            <p:ph type="sldNum" sz="quarter" idx="10"/>
          </p:nvPr>
        </p:nvSpPr>
        <p:spPr/>
        <p:txBody>
          <a:bodyPr/>
          <a:lstStyle/>
          <a:p>
            <a:fld id="{18BDFEC3-8487-43E8-A154-7C12CBC1FFF2}" type="slidenum">
              <a:rPr lang="en-US"/>
              <a:t>55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the most important and most often skipped phase. After fixing a vulnerability, ask: why did this happen? Was it a class of bug that our tools should have caught? Do we have other instances of the same pattern? Should we update our threat model? Should we add a new rule to our static analysis tools? The CIS/SAFECode guide emphasizes that vulnerability reports should drive process improvement: “Updating secure development practices on a regularly scheduled basis to keep newly discovered classes of vulnerabilities from occurring in the future.” Without this feedback loop, you’re just playing whack-a-mole.</a:t>
            </a:r>
          </a:p>
        </p:txBody>
      </p:sp>
      <p:sp>
        <p:nvSpPr>
          <p:cNvPr id="4" name="Slide Number Placeholder 3"/>
          <p:cNvSpPr>
            <a:spLocks noGrp="1"/>
          </p:cNvSpPr>
          <p:nvPr>
            <p:ph type="sldNum" sz="quarter" idx="10"/>
          </p:nvPr>
        </p:nvSpPr>
        <p:spPr/>
        <p:txBody>
          <a:bodyPr/>
          <a:lstStyle/>
          <a:p>
            <a:fld id="{18BDFEC3-8487-43E8-A154-7C12CBC1FFF2}" type="slidenum">
              <a:rPr lang="en-US"/>
              <a:t>56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SBOMs are the connective tissue between the three management activities. </a:t>
            </a:r>
            <a:endParaRPr lang="en-US" dirty="0"/>
          </a:p>
          <a:p>
            <a:pPr marL="171450" lvl="0" indent="-171450">
              <a:buFont typeface="Arial" panose="020B0604020202020204" pitchFamily="34" charset="0"/>
              <a:buChar char="•"/>
            </a:pPr>
            <a:r>
              <a:rPr dirty="0"/>
              <a:t>For supply chain security: when a new CVE is announced, you can immediately query your SBOMs to determine if any of your products use the affected component. </a:t>
            </a:r>
            <a:endParaRPr lang="en-US" dirty="0"/>
          </a:p>
          <a:p>
            <a:pPr marL="171450" lvl="0" indent="-171450">
              <a:buFont typeface="Arial" panose="020B0604020202020204" pitchFamily="34" charset="0"/>
              <a:buChar char="•"/>
            </a:pPr>
            <a:r>
              <a:rPr lang="en-US" dirty="0"/>
              <a:t>F</a:t>
            </a:r>
            <a:r>
              <a:rPr dirty="0"/>
              <a:t>or code integrity: SBOMs tied to signed builds provide provenance evidence that the artifact matches its declared composition. </a:t>
            </a:r>
            <a:endParaRPr lang="en-US" dirty="0"/>
          </a:p>
          <a:p>
            <a:pPr marL="171450" lvl="0" indent="-171450">
              <a:buFont typeface="Arial" panose="020B0604020202020204" pitchFamily="34" charset="0"/>
              <a:buChar char="•"/>
            </a:pPr>
            <a:r>
              <a:rPr dirty="0"/>
              <a:t>For vulnerability remediation: SBOMs let you and your customers quickly assess exposure. VEX (Vulnerability Exploitability </a:t>
            </a:r>
            <a:r>
              <a:rPr dirty="0" err="1"/>
              <a:t>eXchange</a:t>
            </a:r>
            <a:r>
              <a:rPr dirty="0"/>
              <a:t>) documents augment SBOMs by indicating whether a known vulnerability in a component is actually exploitable in your specific product context.</a:t>
            </a:r>
          </a:p>
        </p:txBody>
      </p:sp>
      <p:sp>
        <p:nvSpPr>
          <p:cNvPr id="4" name="Slide Number Placeholder 3"/>
          <p:cNvSpPr>
            <a:spLocks noGrp="1"/>
          </p:cNvSpPr>
          <p:nvPr>
            <p:ph type="sldNum" sz="quarter" idx="10"/>
          </p:nvPr>
        </p:nvSpPr>
        <p:spPr/>
        <p:txBody>
          <a:bodyPr/>
          <a:lstStyle/>
          <a:p>
            <a:fld id="{18BDFEC3-8487-43E8-A154-7C12CBC1FFF2}" type="slidenum">
              <a:rPr lang="en-US"/>
              <a:t>59</a:t>
            </a:fld>
            <a:endParaRPr lang="en-US"/>
          </a:p>
        </p:txBody>
      </p:sp>
    </p:spTree>
    <p:extLst>
      <p:ext uri="{BB962C8B-B14F-4D97-AF65-F5344CB8AC3E}">
        <p14:creationId xmlns:p14="http://schemas.microsoft.com/office/powerpoint/2010/main" val="32480848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Compared to the state described in the 2022 </a:t>
            </a:r>
            <a:r>
              <a:rPr dirty="0" err="1"/>
              <a:t>SoK</a:t>
            </a:r>
            <a:r>
              <a:rPr dirty="0"/>
              <a:t> paper, several SBOM challenges have seen significant progress. The naming problem — matching component names across ecosystems — has been largely solved by Package URL (purl), a URI scheme that provides ecosystem-aware component identification, now supported by </a:t>
            </a:r>
            <a:r>
              <a:rPr dirty="0" err="1"/>
              <a:t>CycloneDX</a:t>
            </a:r>
            <a:r>
              <a:rPr dirty="0"/>
              <a:t>, SPDX 3.0, OSV, and major SCA tools. Consumption tooling has improved dramatically: GUAC (Graph for Understanding Artifact Composition, from Google/</a:t>
            </a:r>
            <a:r>
              <a:rPr dirty="0" err="1"/>
              <a:t>OpenSSF</a:t>
            </a:r>
            <a:r>
              <a:rPr dirty="0"/>
              <a:t>) aggregates SBOMs, SLSA attestations, and vulnerability data into a </a:t>
            </a:r>
            <a:r>
              <a:rPr dirty="0" err="1"/>
              <a:t>queryable</a:t>
            </a:r>
            <a:r>
              <a:rPr dirty="0"/>
              <a:t> graph; OWASP Dependency-Track provides lifecycle management; and tools like </a:t>
            </a:r>
            <a:r>
              <a:rPr dirty="0" err="1"/>
              <a:t>Grype</a:t>
            </a:r>
            <a:r>
              <a:rPr dirty="0"/>
              <a:t> and OSV-Scanner can ingest SBOMs for vulnerability matching. However, multi-tier SBOM correlation (tracing components through multiple supplier layers) remains organizationally difficult. VEX adoption is limited because producing per-vulnerability, per-product exploitability assessments is labor-intensive — though there’s interest in using AI to assist with automated exploitability analysis. And SBOM quality varies widely, with no established accuracy standards or certification processes.</a:t>
            </a:r>
          </a:p>
        </p:txBody>
      </p:sp>
      <p:sp>
        <p:nvSpPr>
          <p:cNvPr id="4" name="Slide Number Placeholder 3"/>
          <p:cNvSpPr>
            <a:spLocks noGrp="1"/>
          </p:cNvSpPr>
          <p:nvPr>
            <p:ph type="sldNum" sz="quarter" idx="10"/>
          </p:nvPr>
        </p:nvSpPr>
        <p:spPr/>
        <p:txBody>
          <a:bodyPr/>
          <a:lstStyle/>
          <a:p>
            <a:fld id="{18BDFEC3-8487-43E8-A154-7C12CBC1FFF2}" type="slidenum">
              <a:rPr lang="en-US"/>
              <a:t>60</a:t>
            </a:fld>
            <a:endParaRPr lang="en-US"/>
          </a:p>
        </p:txBody>
      </p:sp>
    </p:spTree>
    <p:extLst>
      <p:ext uri="{BB962C8B-B14F-4D97-AF65-F5344CB8AC3E}">
        <p14:creationId xmlns:p14="http://schemas.microsoft.com/office/powerpoint/2010/main" val="3153446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5A558-80CC-80B4-82D6-0CE0EFCD6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78E1D-4C4E-35FD-F035-57FEDAF5E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8FBD0-3280-F0F4-CCE9-60313D2B7E50}"/>
              </a:ext>
            </a:extLst>
          </p:cNvPr>
          <p:cNvSpPr>
            <a:spLocks noGrp="1"/>
          </p:cNvSpPr>
          <p:nvPr>
            <p:ph type="body" idx="1"/>
          </p:nvPr>
        </p:nvSpPr>
        <p:spPr/>
        <p:txBody>
          <a:bodyPr/>
          <a:lstStyle/>
          <a:p>
            <a:pPr marL="0" lvl="0" indent="0">
              <a:buNone/>
            </a:pPr>
            <a:r>
              <a:rPr dirty="0"/>
              <a:t>Their 2022 analysis (Table 2) revealed that most techniques focused on artifacts. </a:t>
            </a:r>
            <a:endParaRPr lang="en-US" dirty="0"/>
          </a:p>
          <a:p>
            <a:pPr marL="0" lvl="0" indent="0">
              <a:buNone/>
            </a:pPr>
            <a:endParaRPr lang="en-US" dirty="0"/>
          </a:p>
          <a:p>
            <a:pPr marL="0" lvl="0" indent="0">
              <a:buNone/>
            </a:pPr>
            <a:r>
              <a:rPr dirty="0"/>
              <a:t>Since then, operations security has improved substantially — SLSA v1.0 (2023), GitHub Actions attestations, hermetic builds, and </a:t>
            </a:r>
            <a:r>
              <a:rPr dirty="0" err="1"/>
              <a:t>Tekton</a:t>
            </a:r>
            <a:r>
              <a:rPr dirty="0"/>
              <a:t> Chains all address build pipeline integrity. Actor identity has been partially addressed by </a:t>
            </a:r>
            <a:r>
              <a:rPr dirty="0" err="1"/>
              <a:t>Sigstore’s</a:t>
            </a:r>
            <a:r>
              <a:rPr dirty="0"/>
              <a:t> OIDC-based keyless signing (binding signatures to verified accounts), mandatory MFA on </a:t>
            </a:r>
            <a:r>
              <a:rPr dirty="0" err="1"/>
              <a:t>npm</a:t>
            </a:r>
            <a:r>
              <a:rPr dirty="0"/>
              <a:t> and </a:t>
            </a:r>
            <a:r>
              <a:rPr dirty="0" err="1"/>
              <a:t>PyPI</a:t>
            </a:r>
            <a:r>
              <a:rPr dirty="0"/>
              <a:t>, and Trusted Publishers. </a:t>
            </a:r>
            <a:endParaRPr lang="en-US" dirty="0"/>
          </a:p>
          <a:p>
            <a:pPr marL="0" lvl="0" indent="0">
              <a:buNone/>
            </a:pPr>
            <a:endParaRPr lang="en-US" dirty="0"/>
          </a:p>
          <a:p>
            <a:pPr marL="0" lvl="0" indent="0">
              <a:buNone/>
            </a:pPr>
            <a:r>
              <a:rPr dirty="0"/>
              <a:t>However, actor </a:t>
            </a:r>
            <a:r>
              <a:rPr i="1" dirty="0"/>
              <a:t>trustworthiness</a:t>
            </a:r>
            <a:r>
              <a:rPr dirty="0"/>
              <a:t> — determining whether a verified identity is actually benign — remains fundamentally unsolved. The XZ Utils backdoor (2024) proved this: “Jia Tan” had a verified GitHub account and earned commit access through years of legitimate contributions. No technical solution can fully detect a patient, determined social engineer. This identity-vs-trust distinction is crucial.</a:t>
            </a:r>
          </a:p>
        </p:txBody>
      </p:sp>
      <p:sp>
        <p:nvSpPr>
          <p:cNvPr id="4" name="Slide Number Placeholder 3">
            <a:extLst>
              <a:ext uri="{FF2B5EF4-FFF2-40B4-BE49-F238E27FC236}">
                <a16:creationId xmlns:a16="http://schemas.microsoft.com/office/drawing/2014/main" id="{B08CB6AB-7CF7-6F4A-5663-3E719531960D}"/>
              </a:ext>
            </a:extLst>
          </p:cNvPr>
          <p:cNvSpPr>
            <a:spLocks noGrp="1"/>
          </p:cNvSpPr>
          <p:nvPr>
            <p:ph type="sldNum" sz="quarter" idx="10"/>
          </p:nvPr>
        </p:nvSpPr>
        <p:spPr/>
        <p:txBody>
          <a:bodyPr/>
          <a:lstStyle/>
          <a:p>
            <a:fld id="{18BDFEC3-8487-43E8-A154-7C12CBC1FFF2}" type="slidenum">
              <a:rPr lang="en-US"/>
              <a:t>61</a:t>
            </a:fld>
            <a:endParaRPr lang="en-US"/>
          </a:p>
        </p:txBody>
      </p:sp>
    </p:spTree>
    <p:extLst>
      <p:ext uri="{BB962C8B-B14F-4D97-AF65-F5344CB8AC3E}">
        <p14:creationId xmlns:p14="http://schemas.microsoft.com/office/powerpoint/2010/main" val="3495069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Log4Shell is the perfect case study for supply chain security because it illustrates every dimension of the problem:</a:t>
            </a:r>
          </a:p>
          <a:p>
            <a:pPr marL="0" lvl="0" indent="0">
              <a:buNone/>
            </a:pPr>
            <a:endParaRPr dirty="0"/>
          </a:p>
          <a:p>
            <a:pPr marL="342900" lvl="0" indent="-342900">
              <a:buAutoNum type="arabicPeriod"/>
            </a:pPr>
            <a:r>
              <a:rPr dirty="0"/>
              <a:t>A widely-used library with a critical vulnerability</a:t>
            </a:r>
          </a:p>
          <a:p>
            <a:pPr marL="342900" lvl="0" indent="-342900">
              <a:buAutoNum type="arabicPeriod"/>
            </a:pPr>
            <a:r>
              <a:rPr dirty="0"/>
              <a:t>Most organizations didn’t know they depended on it (it was often a transitive dependency, pulled in by other libraries)</a:t>
            </a:r>
          </a:p>
          <a:p>
            <a:pPr marL="342900" lvl="0" indent="-342900">
              <a:buAutoNum type="arabicPeriod"/>
            </a:pPr>
            <a:r>
              <a:rPr dirty="0"/>
              <a:t>The vulnerability was trivial to exploit – just craft a log message</a:t>
            </a:r>
          </a:p>
          <a:p>
            <a:pPr marL="342900" lvl="0" indent="-342900">
              <a:buAutoNum type="arabicPeriod"/>
            </a:pPr>
            <a:r>
              <a:rPr dirty="0"/>
              <a:t>Patching was complicated because the library was embedded everywhere</a:t>
            </a:r>
          </a:p>
          <a:p>
            <a:pPr marL="0" lvl="0" indent="0">
              <a:buNone/>
            </a:pPr>
            <a:endParaRPr dirty="0"/>
          </a:p>
          <a:p>
            <a:pPr marL="0" lvl="0" indent="0">
              <a:buNone/>
            </a:pPr>
            <a:r>
              <a:rPr dirty="0"/>
              <a:t>The organizations that responded fastest were those that could immediately query “do any of our applications use Log4j?” and know the answer. </a:t>
            </a:r>
          </a:p>
        </p:txBody>
      </p:sp>
      <p:sp>
        <p:nvSpPr>
          <p:cNvPr id="4" name="Slide Number Placeholder 3"/>
          <p:cNvSpPr>
            <a:spLocks noGrp="1"/>
          </p:cNvSpPr>
          <p:nvPr>
            <p:ph type="sldNum" sz="quarter" idx="10"/>
          </p:nvPr>
        </p:nvSpPr>
        <p:spPr/>
        <p:txBody>
          <a:bodyPr/>
          <a:lstStyle/>
          <a:p>
            <a:fld id="{18BDFEC3-8487-43E8-A154-7C12CBC1FFF2}" type="slidenum">
              <a:rPr lang="en-US"/>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AI is a double-edged sword for supply chain security. On the attack side, LLMs enable adversaries to produce convincing malicious packages at a scale that was previously infeasible. On the defense side, AI coding assistants sometimes hallucinate package names — recommending dependencies that don’t actually exist. Attackers can monitor for these hallucinated names and register them as real packages containing malicious code. When the next developer follows the same AI recommendation, they install the attacker’s package. This is a new attack vector that didn’t exist before AI coding assistants. The CIS/SAFECode guide notes four domains where AI intersects with software security, including that “adversaries may use AI/ML tools to attack the software” and that organizations should “apply the practices defined in the SSDF to AI/ML-generated software just as they would to software written by human developers.”</a:t>
            </a:r>
          </a:p>
        </p:txBody>
      </p:sp>
      <p:sp>
        <p:nvSpPr>
          <p:cNvPr id="4" name="Slide Number Placeholder 3"/>
          <p:cNvSpPr>
            <a:spLocks noGrp="1"/>
          </p:cNvSpPr>
          <p:nvPr>
            <p:ph type="sldNum" sz="quarter" idx="10"/>
          </p:nvPr>
        </p:nvSpPr>
        <p:spPr/>
        <p:txBody>
          <a:bodyPr/>
          <a:lstStyle/>
          <a:p>
            <a:fld id="{18BDFEC3-8487-43E8-A154-7C12CBC1FFF2}" type="slidenum">
              <a:rPr lang="en-US"/>
              <a:t>62</a:t>
            </a:fld>
            <a:endParaRPr lang="en-US"/>
          </a:p>
        </p:txBody>
      </p:sp>
    </p:spTree>
    <p:extLst>
      <p:ext uri="{BB962C8B-B14F-4D97-AF65-F5344CB8AC3E}">
        <p14:creationId xmlns:p14="http://schemas.microsoft.com/office/powerpoint/2010/main" val="7326721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a critical development for supply chain security. Previously, creating convincing malicious packages required significant manual effort — an attacker had to understand each target project’s coding style, documentation conventions, and contribution norms. LLMs dramatically lower this cost. An attacker can prompt an LLM to generate a plausible-looking contribution to project X, complete with appropriate documentation, code style, and commit messages. The Glassworm group demonstrated this at scale: 151+ packages across different codebases in a single week, each with bespoke changes that look legitimate. This is the offensive use of AI that the CIS/SAFECode guide warns about: “Adversaries may use AI/ML tools to attack the software.” It also connects to the Sonatype finding about AI-hallucinated package names — AI is changing the game on both the attacker and the (inadvertent) vulnerability-introduction side.</a:t>
            </a:r>
          </a:p>
        </p:txBody>
      </p:sp>
      <p:sp>
        <p:nvSpPr>
          <p:cNvPr id="4" name="Slide Number Placeholder 3"/>
          <p:cNvSpPr>
            <a:spLocks noGrp="1"/>
          </p:cNvSpPr>
          <p:nvPr>
            <p:ph type="sldNum" sz="quarter" idx="10"/>
          </p:nvPr>
        </p:nvSpPr>
        <p:spPr/>
        <p:txBody>
          <a:bodyPr/>
          <a:lstStyle/>
          <a:p>
            <a:fld id="{18BDFEC3-8487-43E8-A154-7C12CBC1FFF2}" type="slidenum">
              <a:rPr lang="en-US"/>
              <a:t>63</a:t>
            </a:fld>
            <a:endParaRPr lang="en-US"/>
          </a:p>
        </p:txBody>
      </p:sp>
    </p:spTree>
    <p:extLst>
      <p:ext uri="{BB962C8B-B14F-4D97-AF65-F5344CB8AC3E}">
        <p14:creationId xmlns:p14="http://schemas.microsoft.com/office/powerpoint/2010/main" val="1709980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These takeaways integrate the CIS/SAFECode guide’s practical management activities with Okafor et al.’s theoretical framework. The four-stage attack pattern and three security properties give us a systematic way to evaluate whether our defenses are comprehensive. The gap in actor and operation security is a key research finding — most of our tools focus on artifacts (code, packages, binaries) while attacks increasingly target actors (maintainers, developer accounts) and operations (build systems, CI/CD pipelines). SBOMs provide the transparency foundation that enables the other activities. And AI is a game-changer on both sides of the equation.</a:t>
            </a:r>
          </a:p>
        </p:txBody>
      </p:sp>
      <p:sp>
        <p:nvSpPr>
          <p:cNvPr id="4" name="Slide Number Placeholder 3"/>
          <p:cNvSpPr>
            <a:spLocks noGrp="1"/>
          </p:cNvSpPr>
          <p:nvPr>
            <p:ph type="sldNum" sz="quarter" idx="10"/>
          </p:nvPr>
        </p:nvSpPr>
        <p:spPr/>
        <p:txBody>
          <a:bodyPr/>
          <a:lstStyle/>
          <a:p>
            <a:fld id="{18BDFEC3-8487-43E8-A154-7C12CBC1FFF2}" type="slidenum">
              <a:rPr lang="en-US"/>
              <a:t>64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table summarizes the concrete tools mentioned throughout the lecture. Compared to the landscape when the 2022 SoK paper was written, several new categories have emerged: registry provenance (npm provenance, PyPI attestations), actor security (Trusted Publishers, mandatory MFA), SBOM consumption (GUAC, Dependency-Track), and proactive malware detection (OpenSSF Package Analysis). Students should be familiar with at least one tool in each category and understand how they map to the three security properties (transparency, validity, separation).</a:t>
            </a:r>
          </a:p>
        </p:txBody>
      </p:sp>
      <p:sp>
        <p:nvSpPr>
          <p:cNvPr id="4" name="Slide Number Placeholder 3"/>
          <p:cNvSpPr>
            <a:spLocks noGrp="1"/>
          </p:cNvSpPr>
          <p:nvPr>
            <p:ph type="sldNum" sz="quarter" idx="10"/>
          </p:nvPr>
        </p:nvSpPr>
        <p:spPr/>
        <p:txBody>
          <a:bodyPr/>
          <a:lstStyle/>
          <a:p>
            <a:fld id="{18BDFEC3-8487-43E8-A154-7C12CBC1FFF2}" type="slidenum">
              <a:rPr lang="en-US"/>
              <a:t>65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CIS/SAFECode guide is the primary reference for this lecture. NIST SP 800-218 (the SSDF) provides the underlying framework that the guide builds upon. SLSA and Sigstore are the key technical frameworks for build integrity and code signing, respectively. CISA’s “Secure by Design” initiative provides government-level guidance and the “Secure by Design Pledge” that many major vendors have signed.</a:t>
            </a:r>
          </a:p>
        </p:txBody>
      </p:sp>
      <p:sp>
        <p:nvSpPr>
          <p:cNvPr id="4" name="Slide Number Placeholder 3"/>
          <p:cNvSpPr>
            <a:spLocks noGrp="1"/>
          </p:cNvSpPr>
          <p:nvPr>
            <p:ph type="sldNum" sz="quarter" idx="10"/>
          </p:nvPr>
        </p:nvSpPr>
        <p:spPr/>
        <p:txBody>
          <a:bodyPr/>
          <a:lstStyle/>
          <a:p>
            <a:fld id="{18BDFEC3-8487-43E8-A154-7C12CBC1FFF2}" type="slidenum">
              <a:rPr lang="en-US"/>
              <a:t>66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A2A52-E495-24AF-8A71-0046A4CF5D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2A03A0-F42A-FD69-CB89-67514BC829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35DAE2-F66F-E466-4D11-54421C904EEE}"/>
              </a:ext>
            </a:extLst>
          </p:cNvPr>
          <p:cNvSpPr>
            <a:spLocks noGrp="1"/>
          </p:cNvSpPr>
          <p:nvPr>
            <p:ph type="body" idx="1"/>
          </p:nvPr>
        </p:nvSpPr>
        <p:spPr/>
        <p:txBody>
          <a:bodyPr/>
          <a:lstStyle/>
          <a:p>
            <a:pPr marL="0" lvl="0" indent="0">
              <a:buNone/>
            </a:pPr>
            <a:r>
              <a:rPr dirty="0"/>
              <a:t>Okafor et al. define a supply chain link as comprising three aspects: </a:t>
            </a:r>
            <a:endParaRPr lang="en-US" dirty="0"/>
          </a:p>
          <a:p>
            <a:pPr marL="171450" lvl="0" indent="-171450">
              <a:buFont typeface="Arial" panose="020B0604020202020204" pitchFamily="34" charset="0"/>
              <a:buChar char="•"/>
            </a:pPr>
            <a:r>
              <a:rPr b="1" dirty="0"/>
              <a:t>Actors</a:t>
            </a:r>
            <a:r>
              <a:rPr dirty="0"/>
              <a:t> (the people and systems who manage components), </a:t>
            </a:r>
            <a:endParaRPr lang="en-US" dirty="0"/>
          </a:p>
          <a:p>
            <a:pPr marL="171450" lvl="0" indent="-171450">
              <a:buFont typeface="Arial" panose="020B0604020202020204" pitchFamily="34" charset="0"/>
              <a:buChar char="•"/>
            </a:pPr>
            <a:r>
              <a:rPr b="1" dirty="0"/>
              <a:t>Operations</a:t>
            </a:r>
            <a:r>
              <a:rPr dirty="0"/>
              <a:t> (productive steps like fetching dependencies, compiling, testing, publishing), and </a:t>
            </a:r>
            <a:endParaRPr lang="en-US" dirty="0"/>
          </a:p>
          <a:p>
            <a:pPr marL="171450" lvl="0" indent="-171450">
              <a:buFont typeface="Arial" panose="020B0604020202020204" pitchFamily="34" charset="0"/>
              <a:buChar char="•"/>
            </a:pPr>
            <a:r>
              <a:rPr b="1" dirty="0"/>
              <a:t>Artifacts</a:t>
            </a:r>
            <a:r>
              <a:rPr dirty="0"/>
              <a:t> (the code, dependencies, and binaries that flow through the chain). </a:t>
            </a:r>
            <a:endParaRPr lang="en-US" dirty="0"/>
          </a:p>
        </p:txBody>
      </p:sp>
      <p:sp>
        <p:nvSpPr>
          <p:cNvPr id="4" name="Slide Number Placeholder 3">
            <a:extLst>
              <a:ext uri="{FF2B5EF4-FFF2-40B4-BE49-F238E27FC236}">
                <a16:creationId xmlns:a16="http://schemas.microsoft.com/office/drawing/2014/main" id="{AC3761EC-EE47-8A70-5CEF-5EB6887BAABC}"/>
              </a:ext>
            </a:extLst>
          </p:cNvPr>
          <p:cNvSpPr>
            <a:spLocks noGrp="1"/>
          </p:cNvSpPr>
          <p:nvPr>
            <p:ph type="sldNum" sz="quarter" idx="10"/>
          </p:nvPr>
        </p:nvSpPr>
        <p:spPr/>
        <p:txBody>
          <a:bodyPr/>
          <a:lstStyle/>
          <a:p>
            <a:fld id="{18BDFEC3-8487-43E8-A154-7C12CBC1FFF2}" type="slidenum">
              <a:rPr lang="en-US"/>
              <a:t>8</a:t>
            </a:fld>
            <a:endParaRPr lang="en-US"/>
          </a:p>
        </p:txBody>
      </p:sp>
    </p:spTree>
    <p:extLst>
      <p:ext uri="{BB962C8B-B14F-4D97-AF65-F5344CB8AC3E}">
        <p14:creationId xmlns:p14="http://schemas.microsoft.com/office/powerpoint/2010/main" val="2739568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is one of the most important concepts in supply chain security. When you depend on library A, which depends on library B, which depends on library C — you are trusting A, B, and C. A compromise in any of them compromises you. The Log4Shell vulnerability (CVE-2021-44228) showed this dramatically: a flaw in a logging library affected virtually every Java application on the planet.</a:t>
            </a:r>
          </a:p>
        </p:txBody>
      </p:sp>
      <p:sp>
        <p:nvSpPr>
          <p:cNvPr id="4" name="Slide Number Placeholder 3"/>
          <p:cNvSpPr>
            <a:spLocks noGrp="1"/>
          </p:cNvSpPr>
          <p:nvPr>
            <p:ph type="sldNum" sz="quarter" idx="10"/>
          </p:nvPr>
        </p:nvSpPr>
        <p:spPr/>
        <p:txBody>
          <a:bodyPr/>
          <a:lstStyle/>
          <a:p>
            <a:fld id="{18BDFEC3-8487-43E8-A154-7C12CBC1FFF2}" type="slidenum">
              <a:rPr lang="en-US"/>
              <a:t>9</a:t>
            </a:fld>
            <a:endParaRPr lang="en-US"/>
          </a:p>
        </p:txBody>
      </p:sp>
    </p:spTree>
    <p:extLst>
      <p:ext uri="{BB962C8B-B14F-4D97-AF65-F5344CB8AC3E}">
        <p14:creationId xmlns:p14="http://schemas.microsoft.com/office/powerpoint/2010/main" val="792654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Think of an SBOM as a “nutrition label” for software. Just as a food label tells you exactly what ingredients are in a product, an SBOM tells you exactly what software components are in an application. This is critical because most software is composed of many third-party components, and you need to know exactly what’s in your product to assess your exposure to newly discovered vulnerabilities.</a:t>
            </a:r>
          </a:p>
        </p:txBody>
      </p:sp>
      <p:sp>
        <p:nvSpPr>
          <p:cNvPr id="4" name="Slide Number Placeholder 3"/>
          <p:cNvSpPr>
            <a:spLocks noGrp="1"/>
          </p:cNvSpPr>
          <p:nvPr>
            <p:ph type="sldNum" sz="quarter" idx="10"/>
          </p:nvPr>
        </p:nvSpPr>
        <p:spPr/>
        <p:txBody>
          <a:bodyPr/>
          <a:lstStyle/>
          <a:p>
            <a:fld id="{18BDFEC3-8487-43E8-A154-7C12CBC1FFF2}" type="slidenum">
              <a:rPr lang="en-US"/>
              <a:t>10</a:t>
            </a:fld>
            <a:endParaRPr lang="en-US"/>
          </a:p>
        </p:txBody>
      </p:sp>
    </p:spTree>
    <p:extLst>
      <p:ext uri="{BB962C8B-B14F-4D97-AF65-F5344CB8AC3E}">
        <p14:creationId xmlns:p14="http://schemas.microsoft.com/office/powerpoint/2010/main" val="314869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5E8EA-ADB9-0382-EC5B-7B8DE4AB8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95511-D984-C999-2FB0-CE9DF131A4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2E10E1-B131-EC86-E864-B6B2F70493FA}"/>
              </a:ext>
            </a:extLst>
          </p:cNvPr>
          <p:cNvSpPr>
            <a:spLocks noGrp="1"/>
          </p:cNvSpPr>
          <p:nvPr>
            <p:ph type="body" idx="1"/>
          </p:nvPr>
        </p:nvSpPr>
        <p:spPr/>
        <p:txBody>
          <a:bodyPr/>
          <a:lstStyle/>
          <a:p>
            <a:pPr marL="0" lvl="0" indent="0">
              <a:buNone/>
            </a:pPr>
            <a:endParaRPr dirty="0"/>
          </a:p>
        </p:txBody>
      </p:sp>
      <p:sp>
        <p:nvSpPr>
          <p:cNvPr id="4" name="Slide Number Placeholder 3">
            <a:extLst>
              <a:ext uri="{FF2B5EF4-FFF2-40B4-BE49-F238E27FC236}">
                <a16:creationId xmlns:a16="http://schemas.microsoft.com/office/drawing/2014/main" id="{E84C1929-D91E-57AD-A7A7-270880BE7DFF}"/>
              </a:ext>
            </a:extLst>
          </p:cNvPr>
          <p:cNvSpPr>
            <a:spLocks noGrp="1"/>
          </p:cNvSpPr>
          <p:nvPr>
            <p:ph type="sldNum" sz="quarter" idx="10"/>
          </p:nvPr>
        </p:nvSpPr>
        <p:spPr/>
        <p:txBody>
          <a:bodyPr/>
          <a:lstStyle/>
          <a:p>
            <a:fld id="{18BDFEC3-8487-43E8-A154-7C12CBC1FFF2}" type="slidenum">
              <a:rPr lang="en-US"/>
              <a:t>11</a:t>
            </a:fld>
            <a:endParaRPr lang="en-US"/>
          </a:p>
        </p:txBody>
      </p:sp>
    </p:spTree>
    <p:extLst>
      <p:ext uri="{BB962C8B-B14F-4D97-AF65-F5344CB8AC3E}">
        <p14:creationId xmlns:p14="http://schemas.microsoft.com/office/powerpoint/2010/main" val="3568162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538907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640122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4083453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41EB5C9-1307-BA42-ABA2-0BC069CD8E7F}" type="datetimeFigureOut">
              <a:rPr lang="en-US" smtClean="0"/>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205949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1EB5C9-1307-BA42-ABA2-0BC069CD8E7F}" type="datetimeFigureOut">
              <a:rPr lang="en-US" smtClean="0"/>
              <a:t>3/26/26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83347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1EB5C9-1307-BA42-ABA2-0BC069CD8E7F}" type="datetimeFigureOut">
              <a:rPr lang="en-US" smtClean="0"/>
              <a:t>3/26/26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520536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1EB5C9-1307-BA42-ABA2-0BC069CD8E7F}" type="datetimeFigureOut">
              <a:rPr lang="en-US" smtClean="0"/>
              <a:t>3/26/26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2307286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41EB5C9-1307-BA42-ABA2-0BC069CD8E7F}" type="datetimeFigureOut">
              <a:rPr lang="en-US" smtClean="0"/>
              <a:t>3/26/26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134659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1EB5C9-1307-BA42-ABA2-0BC069CD8E7F}" type="datetimeFigureOut">
              <a:rPr lang="en-US" smtClean="0"/>
              <a:t>3/26/26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659798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3/26/26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30891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1EB5C9-1307-BA42-ABA2-0BC069CD8E7F}" type="datetimeFigureOut">
              <a:rPr lang="en-US" smtClean="0"/>
              <a:t>3/26/26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EF2332-01BF-834F-8236-50238282D533}" type="slidenum">
              <a:rPr lang="en-US" smtClean="0"/>
              <a:t>‹#›</a:t>
            </a:fld>
            <a:endParaRPr lang="en-US"/>
          </a:p>
        </p:txBody>
      </p:sp>
    </p:spTree>
    <p:extLst>
      <p:ext uri="{BB962C8B-B14F-4D97-AF65-F5344CB8AC3E}">
        <p14:creationId xmlns:p14="http://schemas.microsoft.com/office/powerpoint/2010/main" val="3807135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1EB5C9-1307-BA42-ABA2-0BC069CD8E7F}" type="datetimeFigureOut">
              <a:rPr lang="en-US" smtClean="0"/>
              <a:t>3/26/26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EF2332-01BF-834F-8236-50238282D533}" type="slidenum">
              <a:rPr lang="en-US" smtClean="0"/>
              <a:t>‹#›</a:t>
            </a:fld>
            <a:endParaRPr lang="en-US"/>
          </a:p>
        </p:txBody>
      </p:sp>
    </p:spTree>
    <p:extLst>
      <p:ext uri="{BB962C8B-B14F-4D97-AF65-F5344CB8AC3E}">
        <p14:creationId xmlns:p14="http://schemas.microsoft.com/office/powerpoint/2010/main" val="18299845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143000" y="423318"/>
            <a:ext cx="6858000" cy="1790700"/>
          </a:xfrm>
        </p:spPr>
        <p:txBody>
          <a:bodyPr/>
          <a:lstStyle/>
          <a:p>
            <a:r>
              <a:rPr lang="en-US" dirty="0"/>
              <a:t>Secure Systems Engineering and Management</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143000" y="2214018"/>
            <a:ext cx="6858000" cy="2715671"/>
          </a:xfrm>
        </p:spPr>
        <p:txBody>
          <a:bodyPr>
            <a:normAutofit/>
          </a:bodyPr>
          <a:lstStyle/>
          <a:p>
            <a:r>
              <a:rPr lang="en-US" sz="2850" dirty="0"/>
              <a:t>A Data-driven Approach</a:t>
            </a:r>
          </a:p>
          <a:p>
            <a:r>
              <a:rPr lang="en-US" sz="24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6847" y="1642566"/>
            <a:ext cx="3113194" cy="2076104"/>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143000" y="3440967"/>
            <a:ext cx="6858000" cy="1241822"/>
          </a:xfrm>
          <a:prstGeom prst="rect">
            <a:avLst/>
          </a:prstGeom>
        </p:spPr>
        <p:txBody>
          <a:bodyPr vert="horz" lIns="68580" tIns="34290" rIns="68580" bIns="3429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t>Managing Secure Software </a:t>
            </a:r>
            <a:br>
              <a:rPr lang="en-US" sz="4000" dirty="0"/>
            </a:br>
            <a:r>
              <a:rPr lang="en-US" sz="4000" dirty="0"/>
              <a:t>in an Organization</a:t>
            </a:r>
            <a:br>
              <a:rPr lang="en-US" sz="4000" dirty="0"/>
            </a:br>
            <a:r>
              <a:rPr lang="en-US" sz="2000" dirty="0"/>
              <a:t>Supply Chain Security, Code Integrity, Vulnerability Remediation, and SBOMs</a:t>
            </a:r>
            <a:endParaRPr lang="en-US" sz="2100" dirty="0"/>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565688" y="1433059"/>
            <a:ext cx="3417376" cy="2277381"/>
          </a:xfrm>
          <a:prstGeom prst="rect">
            <a:avLst/>
          </a:prstGeom>
        </p:spPr>
      </p:pic>
      <p:sp>
        <p:nvSpPr>
          <p:cNvPr id="7" name="TextBox 6">
            <a:extLst>
              <a:ext uri="{FF2B5EF4-FFF2-40B4-BE49-F238E27FC236}">
                <a16:creationId xmlns:a16="http://schemas.microsoft.com/office/drawing/2014/main" id="{CCEC151D-545E-4E09-6675-9F6696166284}"/>
              </a:ext>
            </a:extLst>
          </p:cNvPr>
          <p:cNvSpPr txBox="1"/>
          <p:nvPr/>
        </p:nvSpPr>
        <p:spPr>
          <a:xfrm>
            <a:off x="7432377" y="4635669"/>
            <a:ext cx="1647664" cy="507831"/>
          </a:xfrm>
          <a:prstGeom prst="rect">
            <a:avLst/>
          </a:prstGeom>
          <a:noFill/>
        </p:spPr>
        <p:txBody>
          <a:bodyPr wrap="square">
            <a:spAutoFit/>
          </a:bodyPr>
          <a:lstStyle/>
          <a:p>
            <a:r>
              <a:rPr lang="en-US" sz="1350" dirty="0"/>
              <a:t>UPenn CIS 7000-003</a:t>
            </a:r>
          </a:p>
          <a:p>
            <a:r>
              <a:rPr lang="en-US" sz="1350" dirty="0"/>
              <a:t>Spring 2026</a:t>
            </a:r>
          </a:p>
        </p:txBody>
      </p:sp>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rPr lang="en-US" dirty="0"/>
              <a:t>Tracking Trust: Software Bill of Materials (SBOM)</a:t>
            </a:r>
            <a:endParaRPr dirty="0"/>
          </a:p>
        </p:txBody>
      </p:sp>
      <p:sp>
        <p:nvSpPr>
          <p:cNvPr id="3" name="Content Placeholder 2"/>
          <p:cNvSpPr>
            <a:spLocks noGrp="1"/>
          </p:cNvSpPr>
          <p:nvPr>
            <p:ph idx="1"/>
          </p:nvPr>
        </p:nvSpPr>
        <p:spPr>
          <a:xfrm>
            <a:off x="628649" y="1369218"/>
            <a:ext cx="8156535" cy="3263504"/>
          </a:xfrm>
        </p:spPr>
        <p:txBody>
          <a:bodyPr/>
          <a:lstStyle/>
          <a:p>
            <a:pPr marL="0" lvl="0" indent="0">
              <a:buNone/>
            </a:pPr>
            <a:r>
              <a:rPr dirty="0"/>
              <a:t>A </a:t>
            </a:r>
            <a:r>
              <a:rPr b="1" dirty="0"/>
              <a:t>machine-readable inventory</a:t>
            </a:r>
            <a:r>
              <a:rPr dirty="0"/>
              <a:t> of </a:t>
            </a:r>
            <a:r>
              <a:rPr lang="en-US" dirty="0"/>
              <a:t>the</a:t>
            </a:r>
            <a:r>
              <a:rPr dirty="0"/>
              <a:t> component</a:t>
            </a:r>
            <a:r>
              <a:rPr lang="en-US" dirty="0"/>
              <a:t>s</a:t>
            </a:r>
            <a:r>
              <a:rPr dirty="0"/>
              <a:t> </a:t>
            </a:r>
            <a:r>
              <a:rPr lang="en-US" dirty="0"/>
              <a:t>of</a:t>
            </a:r>
            <a:r>
              <a:rPr dirty="0"/>
              <a:t> a software product</a:t>
            </a:r>
          </a:p>
          <a:p>
            <a:pPr lvl="0"/>
            <a:r>
              <a:rPr dirty="0"/>
              <a:t>Component name, version, supplier</a:t>
            </a:r>
          </a:p>
          <a:p>
            <a:pPr lvl="0"/>
            <a:r>
              <a:rPr dirty="0"/>
              <a:t>Relationship information (dependency graph)</a:t>
            </a:r>
          </a:p>
          <a:p>
            <a:pPr lvl="0"/>
            <a:r>
              <a:rPr dirty="0"/>
              <a:t>Generated at </a:t>
            </a:r>
            <a:r>
              <a:rPr b="1" dirty="0"/>
              <a:t>build time</a:t>
            </a:r>
            <a:r>
              <a:rPr dirty="0"/>
              <a:t>, updated with every release</a:t>
            </a:r>
          </a:p>
        </p:txBody>
      </p:sp>
      <p:pic>
        <p:nvPicPr>
          <p:cNvPr id="4" name="Picture 3">
            <a:extLst>
              <a:ext uri="{FF2B5EF4-FFF2-40B4-BE49-F238E27FC236}">
                <a16:creationId xmlns:a16="http://schemas.microsoft.com/office/drawing/2014/main" id="{4336ED4D-AFBF-508D-93D8-D530B6062B51}"/>
              </a:ext>
            </a:extLst>
          </p:cNvPr>
          <p:cNvPicPr>
            <a:picLocks noChangeAspect="1"/>
          </p:cNvPicPr>
          <p:nvPr/>
        </p:nvPicPr>
        <p:blipFill>
          <a:blip r:embed="rId3"/>
          <a:stretch>
            <a:fillRect/>
          </a:stretch>
        </p:blipFill>
        <p:spPr>
          <a:xfrm>
            <a:off x="3681090" y="3065494"/>
            <a:ext cx="1781820" cy="1804162"/>
          </a:xfrm>
          <a:prstGeom prst="rect">
            <a:avLst/>
          </a:prstGeom>
        </p:spPr>
      </p:pic>
    </p:spTree>
    <p:extLst>
      <p:ext uri="{BB962C8B-B14F-4D97-AF65-F5344CB8AC3E}">
        <p14:creationId xmlns:p14="http://schemas.microsoft.com/office/powerpoint/2010/main" val="3570139768"/>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ABD51-465B-98E9-63DD-52E8FF44F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233A82-3DBF-9025-17E2-F49D9CCC92D9}"/>
              </a:ext>
            </a:extLst>
          </p:cNvPr>
          <p:cNvSpPr>
            <a:spLocks noGrp="1"/>
          </p:cNvSpPr>
          <p:nvPr>
            <p:ph type="title"/>
          </p:nvPr>
        </p:nvSpPr>
        <p:spPr/>
        <p:txBody>
          <a:bodyPr>
            <a:normAutofit/>
          </a:bodyPr>
          <a:lstStyle/>
          <a:p>
            <a:pPr marL="0" lvl="0" indent="0">
              <a:buNone/>
            </a:pPr>
            <a:r>
              <a:rPr lang="en-US" dirty="0"/>
              <a:t>Reducing Vulnerability Exposure with SBOMs</a:t>
            </a:r>
            <a:endParaRPr dirty="0"/>
          </a:p>
        </p:txBody>
      </p:sp>
      <p:sp>
        <p:nvSpPr>
          <p:cNvPr id="7" name="Rectangle 6">
            <a:extLst>
              <a:ext uri="{FF2B5EF4-FFF2-40B4-BE49-F238E27FC236}">
                <a16:creationId xmlns:a16="http://schemas.microsoft.com/office/drawing/2014/main" id="{50839F75-5D24-8E1A-58EF-30D194CC2C2B}"/>
              </a:ext>
            </a:extLst>
          </p:cNvPr>
          <p:cNvSpPr/>
          <p:nvPr/>
        </p:nvSpPr>
        <p:spPr>
          <a:xfrm>
            <a:off x="3009417" y="1273216"/>
            <a:ext cx="1145894" cy="1759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Your product</a:t>
            </a:r>
          </a:p>
        </p:txBody>
      </p:sp>
      <p:sp>
        <p:nvSpPr>
          <p:cNvPr id="8" name="Rectangle 7">
            <a:extLst>
              <a:ext uri="{FF2B5EF4-FFF2-40B4-BE49-F238E27FC236}">
                <a16:creationId xmlns:a16="http://schemas.microsoft.com/office/drawing/2014/main" id="{6D107AAC-B0A9-E90D-53C4-5F4381CC19D3}"/>
              </a:ext>
            </a:extLst>
          </p:cNvPr>
          <p:cNvSpPr/>
          <p:nvPr/>
        </p:nvSpPr>
        <p:spPr>
          <a:xfrm>
            <a:off x="916330" y="1268016"/>
            <a:ext cx="1145894" cy="53243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Library A</a:t>
            </a:r>
          </a:p>
        </p:txBody>
      </p:sp>
      <p:sp>
        <p:nvSpPr>
          <p:cNvPr id="9" name="Rectangle 8">
            <a:extLst>
              <a:ext uri="{FF2B5EF4-FFF2-40B4-BE49-F238E27FC236}">
                <a16:creationId xmlns:a16="http://schemas.microsoft.com/office/drawing/2014/main" id="{D3643E10-2F1C-9341-60E5-9DCD8D0ABD27}"/>
              </a:ext>
            </a:extLst>
          </p:cNvPr>
          <p:cNvSpPr/>
          <p:nvPr/>
        </p:nvSpPr>
        <p:spPr>
          <a:xfrm>
            <a:off x="916330" y="1881474"/>
            <a:ext cx="1145894" cy="53243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Library B</a:t>
            </a:r>
          </a:p>
        </p:txBody>
      </p:sp>
      <p:sp>
        <p:nvSpPr>
          <p:cNvPr id="10" name="Rectangle 9">
            <a:extLst>
              <a:ext uri="{FF2B5EF4-FFF2-40B4-BE49-F238E27FC236}">
                <a16:creationId xmlns:a16="http://schemas.microsoft.com/office/drawing/2014/main" id="{E669BCFC-BA8B-3181-1EA6-002B87678BEF}"/>
              </a:ext>
            </a:extLst>
          </p:cNvPr>
          <p:cNvSpPr/>
          <p:nvPr/>
        </p:nvSpPr>
        <p:spPr>
          <a:xfrm>
            <a:off x="916330" y="2494933"/>
            <a:ext cx="1145894" cy="532435"/>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Library C</a:t>
            </a:r>
          </a:p>
        </p:txBody>
      </p:sp>
      <p:cxnSp>
        <p:nvCxnSpPr>
          <p:cNvPr id="11" name="Straight Arrow Connector 10">
            <a:extLst>
              <a:ext uri="{FF2B5EF4-FFF2-40B4-BE49-F238E27FC236}">
                <a16:creationId xmlns:a16="http://schemas.microsoft.com/office/drawing/2014/main" id="{62256326-419E-B0EB-3473-6AF1B5EA6E65}"/>
              </a:ext>
            </a:extLst>
          </p:cNvPr>
          <p:cNvCxnSpPr>
            <a:cxnSpLocks/>
            <a:stCxn id="8" idx="3"/>
          </p:cNvCxnSpPr>
          <p:nvPr/>
        </p:nvCxnSpPr>
        <p:spPr>
          <a:xfrm>
            <a:off x="2062224" y="1534234"/>
            <a:ext cx="947193" cy="266217"/>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71E31B3-7A62-2AD8-39BB-3F167DC4FC7E}"/>
              </a:ext>
            </a:extLst>
          </p:cNvPr>
          <p:cNvCxnSpPr>
            <a:cxnSpLocks/>
            <a:stCxn id="9" idx="3"/>
            <a:endCxn id="7" idx="1"/>
          </p:cNvCxnSpPr>
          <p:nvPr/>
        </p:nvCxnSpPr>
        <p:spPr>
          <a:xfrm>
            <a:off x="2062224" y="2147692"/>
            <a:ext cx="947193" cy="5200"/>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81FBDC9-9A65-D3AE-DD05-EC58B79D32AF}"/>
              </a:ext>
            </a:extLst>
          </p:cNvPr>
          <p:cNvCxnSpPr>
            <a:cxnSpLocks/>
            <a:stCxn id="10" idx="3"/>
          </p:cNvCxnSpPr>
          <p:nvPr/>
        </p:nvCxnSpPr>
        <p:spPr>
          <a:xfrm flipV="1">
            <a:off x="2062224" y="2500133"/>
            <a:ext cx="947193" cy="261018"/>
          </a:xfrm>
          <a:prstGeom prst="straightConnector1">
            <a:avLst/>
          </a:prstGeom>
          <a:ln w="38100">
            <a:solidFill>
              <a:schemeClr val="accent6"/>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0" name="Image" descr="Image">
            <a:extLst>
              <a:ext uri="{FF2B5EF4-FFF2-40B4-BE49-F238E27FC236}">
                <a16:creationId xmlns:a16="http://schemas.microsoft.com/office/drawing/2014/main" id="{5A5BD824-3EFF-19BE-21CB-F4D7B435EE90}"/>
              </a:ext>
            </a:extLst>
          </p:cNvPr>
          <p:cNvPicPr>
            <a:picLocks noChangeAspect="1"/>
          </p:cNvPicPr>
          <p:nvPr/>
        </p:nvPicPr>
        <p:blipFill>
          <a:blip r:embed="rId3"/>
          <a:stretch>
            <a:fillRect/>
          </a:stretch>
        </p:blipFill>
        <p:spPr>
          <a:xfrm>
            <a:off x="1826629" y="2687924"/>
            <a:ext cx="609841" cy="566009"/>
          </a:xfrm>
          <a:prstGeom prst="rect">
            <a:avLst/>
          </a:prstGeom>
          <a:ln w="12700">
            <a:miter lim="400000"/>
          </a:ln>
        </p:spPr>
      </p:pic>
      <p:grpSp>
        <p:nvGrpSpPr>
          <p:cNvPr id="24" name="Group 23">
            <a:extLst>
              <a:ext uri="{FF2B5EF4-FFF2-40B4-BE49-F238E27FC236}">
                <a16:creationId xmlns:a16="http://schemas.microsoft.com/office/drawing/2014/main" id="{8DA56242-561E-BEB4-8934-E18CAA2FA9A3}"/>
              </a:ext>
            </a:extLst>
          </p:cNvPr>
          <p:cNvGrpSpPr/>
          <p:nvPr/>
        </p:nvGrpSpPr>
        <p:grpSpPr>
          <a:xfrm>
            <a:off x="916330" y="2494932"/>
            <a:ext cx="2093087" cy="532435"/>
            <a:chOff x="879435" y="3343050"/>
            <a:chExt cx="2093087" cy="532435"/>
          </a:xfrm>
        </p:grpSpPr>
        <p:sp>
          <p:nvSpPr>
            <p:cNvPr id="22" name="Rectangle 21">
              <a:extLst>
                <a:ext uri="{FF2B5EF4-FFF2-40B4-BE49-F238E27FC236}">
                  <a16:creationId xmlns:a16="http://schemas.microsoft.com/office/drawing/2014/main" id="{8CBC2997-F7CC-D84C-1003-C92E769F1559}"/>
                </a:ext>
              </a:extLst>
            </p:cNvPr>
            <p:cNvSpPr/>
            <p:nvPr/>
          </p:nvSpPr>
          <p:spPr>
            <a:xfrm>
              <a:off x="879435" y="3343050"/>
              <a:ext cx="1145894" cy="53243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Library C</a:t>
              </a:r>
            </a:p>
          </p:txBody>
        </p:sp>
        <p:cxnSp>
          <p:nvCxnSpPr>
            <p:cNvPr id="23" name="Straight Arrow Connector 22">
              <a:extLst>
                <a:ext uri="{FF2B5EF4-FFF2-40B4-BE49-F238E27FC236}">
                  <a16:creationId xmlns:a16="http://schemas.microsoft.com/office/drawing/2014/main" id="{60AC81D2-FCA2-74EF-FD71-C79C3642B9E5}"/>
                </a:ext>
              </a:extLst>
            </p:cNvPr>
            <p:cNvCxnSpPr>
              <a:cxnSpLocks/>
            </p:cNvCxnSpPr>
            <p:nvPr/>
          </p:nvCxnSpPr>
          <p:spPr>
            <a:xfrm flipV="1">
              <a:off x="2025329" y="3345648"/>
              <a:ext cx="947193" cy="261018"/>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6118A6CD-D1EF-44BC-44C7-BD3CA0B3E634}"/>
              </a:ext>
            </a:extLst>
          </p:cNvPr>
          <p:cNvSpPr txBox="1"/>
          <p:nvPr/>
        </p:nvSpPr>
        <p:spPr>
          <a:xfrm>
            <a:off x="4766806" y="1552183"/>
            <a:ext cx="4099607" cy="2123658"/>
          </a:xfrm>
          <a:prstGeom prst="rect">
            <a:avLst/>
          </a:prstGeom>
          <a:noFill/>
        </p:spPr>
        <p:txBody>
          <a:bodyPr wrap="square" rtlCol="0">
            <a:spAutoFit/>
          </a:bodyPr>
          <a:lstStyle/>
          <a:p>
            <a:pPr marL="342900" indent="-342900">
              <a:buAutoNum type="arabicPeriod"/>
            </a:pPr>
            <a:r>
              <a:rPr lang="en-US" sz="2200" dirty="0"/>
              <a:t>Vulnerability discovered</a:t>
            </a:r>
          </a:p>
          <a:p>
            <a:pPr marL="342900" indent="-342900">
              <a:buAutoNum type="arabicPeriod"/>
            </a:pPr>
            <a:r>
              <a:rPr lang="en-US" sz="2200" dirty="0"/>
              <a:t>Vulnerability reported, logged to management DB</a:t>
            </a:r>
          </a:p>
          <a:p>
            <a:pPr marL="342900" indent="-342900">
              <a:buAutoNum type="arabicPeriod"/>
            </a:pPr>
            <a:r>
              <a:rPr lang="en-US" sz="2200" dirty="0"/>
              <a:t>Local scanner discovers dependency is vulnerable</a:t>
            </a:r>
          </a:p>
          <a:p>
            <a:pPr marL="342900" indent="-342900">
              <a:buAutoNum type="arabicPeriod"/>
            </a:pPr>
            <a:r>
              <a:rPr lang="en-US" sz="2200" dirty="0"/>
              <a:t>Alerts developer to take action</a:t>
            </a:r>
          </a:p>
        </p:txBody>
      </p:sp>
      <p:sp>
        <p:nvSpPr>
          <p:cNvPr id="26" name="Can 25">
            <a:extLst>
              <a:ext uri="{FF2B5EF4-FFF2-40B4-BE49-F238E27FC236}">
                <a16:creationId xmlns:a16="http://schemas.microsoft.com/office/drawing/2014/main" id="{CC26415C-1C0F-0FC2-8651-6F94FE1777AB}"/>
              </a:ext>
            </a:extLst>
          </p:cNvPr>
          <p:cNvSpPr/>
          <p:nvPr/>
        </p:nvSpPr>
        <p:spPr>
          <a:xfrm>
            <a:off x="916330" y="3555285"/>
            <a:ext cx="1145895" cy="1192192"/>
          </a:xfrm>
          <a:prstGeom prst="can">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Vuln DB</a:t>
            </a:r>
          </a:p>
        </p:txBody>
      </p:sp>
      <p:cxnSp>
        <p:nvCxnSpPr>
          <p:cNvPr id="28" name="Straight Arrow Connector 27">
            <a:extLst>
              <a:ext uri="{FF2B5EF4-FFF2-40B4-BE49-F238E27FC236}">
                <a16:creationId xmlns:a16="http://schemas.microsoft.com/office/drawing/2014/main" id="{BA08E307-E1DF-33C6-AC59-55C64F471F91}"/>
              </a:ext>
            </a:extLst>
          </p:cNvPr>
          <p:cNvCxnSpPr>
            <a:cxnSpLocks/>
            <a:stCxn id="22" idx="2"/>
            <a:endCxn id="26" idx="1"/>
          </p:cNvCxnSpPr>
          <p:nvPr/>
        </p:nvCxnSpPr>
        <p:spPr>
          <a:xfrm>
            <a:off x="1489277" y="3027367"/>
            <a:ext cx="1" cy="52791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9AA253A-9FB2-DF41-2CC7-21277968CD2B}"/>
              </a:ext>
            </a:extLst>
          </p:cNvPr>
          <p:cNvPicPr>
            <a:picLocks noChangeAspect="1"/>
          </p:cNvPicPr>
          <p:nvPr/>
        </p:nvPicPr>
        <p:blipFill>
          <a:blip r:embed="rId4"/>
          <a:stretch>
            <a:fillRect/>
          </a:stretch>
        </p:blipFill>
        <p:spPr>
          <a:xfrm>
            <a:off x="3047965" y="2783712"/>
            <a:ext cx="1524035" cy="1543145"/>
          </a:xfrm>
          <a:prstGeom prst="rect">
            <a:avLst/>
          </a:prstGeom>
        </p:spPr>
      </p:pic>
      <p:cxnSp>
        <p:nvCxnSpPr>
          <p:cNvPr id="32" name="Straight Arrow Connector 31">
            <a:extLst>
              <a:ext uri="{FF2B5EF4-FFF2-40B4-BE49-F238E27FC236}">
                <a16:creationId xmlns:a16="http://schemas.microsoft.com/office/drawing/2014/main" id="{0D91BF88-D18D-3C27-3105-8BDB37300BA8}"/>
              </a:ext>
            </a:extLst>
          </p:cNvPr>
          <p:cNvCxnSpPr>
            <a:cxnSpLocks/>
            <a:stCxn id="4" idx="1"/>
          </p:cNvCxnSpPr>
          <p:nvPr/>
        </p:nvCxnSpPr>
        <p:spPr>
          <a:xfrm flipH="1">
            <a:off x="2062224" y="3555285"/>
            <a:ext cx="985741" cy="314999"/>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25F48A3E-A678-F3EF-3AE3-148967C586DD}"/>
              </a:ext>
            </a:extLst>
          </p:cNvPr>
          <p:cNvPicPr>
            <a:picLocks noChangeAspect="1"/>
          </p:cNvPicPr>
          <p:nvPr/>
        </p:nvPicPr>
        <p:blipFill>
          <a:blip r:embed="rId5"/>
          <a:stretch>
            <a:fillRect/>
          </a:stretch>
        </p:blipFill>
        <p:spPr>
          <a:xfrm>
            <a:off x="3659460" y="3712784"/>
            <a:ext cx="1136972" cy="1046062"/>
          </a:xfrm>
          <a:prstGeom prst="rect">
            <a:avLst/>
          </a:prstGeom>
        </p:spPr>
      </p:pic>
    </p:spTree>
    <p:extLst>
      <p:ext uri="{BB962C8B-B14F-4D97-AF65-F5344CB8AC3E}">
        <p14:creationId xmlns:p14="http://schemas.microsoft.com/office/powerpoint/2010/main" val="2111157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dissolve">
                                      <p:cBhvr>
                                        <p:cTn id="7" dur="500"/>
                                        <p:tgtEl>
                                          <p:spTgt spid="25">
                                            <p:txEl>
                                              <p:pRg st="0" end="0"/>
                                            </p:txEl>
                                          </p:spTgt>
                                        </p:tgtEl>
                                      </p:cBhvr>
                                    </p:animEffect>
                                  </p:childTnLst>
                                </p:cTn>
                              </p:par>
                              <p:par>
                                <p:cTn id="8" presetID="23" presetClass="entr" presetSubtype="16" fill="hold" grpId="0" nodeType="withEffect">
                                  <p:stCondLst>
                                    <p:cond delay="0"/>
                                  </p:stCondLst>
                                  <p:iterate>
                                    <p:tmAbs val="0"/>
                                  </p:iterate>
                                  <p:childTnLst>
                                    <p:set>
                                      <p:cBhvr>
                                        <p:cTn id="9" fill="hold"/>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5">
                                            <p:txEl>
                                              <p:pRg st="1" end="1"/>
                                            </p:txEl>
                                          </p:spTgt>
                                        </p:tgtEl>
                                        <p:attrNameLst>
                                          <p:attrName>style.visibility</p:attrName>
                                        </p:attrNameLst>
                                      </p:cBhvr>
                                      <p:to>
                                        <p:strVal val="visible"/>
                                      </p:to>
                                    </p:set>
                                    <p:animEffect transition="in" filter="dissolve">
                                      <p:cBhvr>
                                        <p:cTn id="16" dur="500"/>
                                        <p:tgtEl>
                                          <p:spTgt spid="25">
                                            <p:txEl>
                                              <p:pRg st="1" end="1"/>
                                            </p:txEl>
                                          </p:spTgt>
                                        </p:tgtEl>
                                      </p:cBhvr>
                                    </p:animEffect>
                                  </p:childTnLst>
                                </p:cTn>
                              </p:par>
                              <p:par>
                                <p:cTn id="17" presetID="9" presetClass="exit" presetSubtype="0" fill="hold" grpId="0" nodeType="withEffect">
                                  <p:stCondLst>
                                    <p:cond delay="0"/>
                                  </p:stCondLst>
                                  <p:childTnLst>
                                    <p:animEffect transition="out" filter="dissolv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9" presetClass="exit" presetSubtype="0" fill="hold" nodeType="withEffect">
                                  <p:stCondLst>
                                    <p:cond delay="0"/>
                                  </p:stCondLst>
                                  <p:childTnLst>
                                    <p:animEffect transition="out" filter="dissolv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5">
                                            <p:txEl>
                                              <p:pRg st="2" end="2"/>
                                            </p:txEl>
                                          </p:spTgt>
                                        </p:tgtEl>
                                        <p:attrNameLst>
                                          <p:attrName>style.visibility</p:attrName>
                                        </p:attrNameLst>
                                      </p:cBhvr>
                                      <p:to>
                                        <p:strVal val="visible"/>
                                      </p:to>
                                    </p:set>
                                    <p:animEffect transition="in" filter="dissolve">
                                      <p:cBhvr>
                                        <p:cTn id="37" dur="500"/>
                                        <p:tgtEl>
                                          <p:spTgt spid="25">
                                            <p:txEl>
                                              <p:pRg st="2" end="2"/>
                                            </p:txEl>
                                          </p:spTgt>
                                        </p:tgtEl>
                                      </p:cBhvr>
                                    </p:animEffect>
                                  </p:childTnLst>
                                </p:cTn>
                              </p:par>
                              <p:par>
                                <p:cTn id="38" presetID="22" presetClass="entr" presetSubtype="2"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right)">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5">
                                            <p:txEl>
                                              <p:pRg st="3" end="3"/>
                                            </p:txEl>
                                          </p:spTgt>
                                        </p:tgtEl>
                                        <p:attrNameLst>
                                          <p:attrName>style.visibility</p:attrName>
                                        </p:attrNameLst>
                                      </p:cBhvr>
                                      <p:to>
                                        <p:strVal val="visible"/>
                                      </p:to>
                                    </p:set>
                                    <p:animEffect transition="in" filter="dissolve">
                                      <p:cBhvr>
                                        <p:cTn id="45" dur="500"/>
                                        <p:tgtEl>
                                          <p:spTgt spid="25">
                                            <p:txEl>
                                              <p:pRg st="3" end="3"/>
                                            </p:txEl>
                                          </p:spTgt>
                                        </p:tgtEl>
                                      </p:cBhvr>
                                    </p:animEffect>
                                  </p:childTnLst>
                                </p:cTn>
                              </p:par>
                              <p:par>
                                <p:cTn id="46" presetID="49" presetClass="entr" presetSubtype="0" decel="10000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p:cTn id="48" dur="500" fill="hold"/>
                                        <p:tgtEl>
                                          <p:spTgt spid="35"/>
                                        </p:tgtEl>
                                        <p:attrNameLst>
                                          <p:attrName>ppt_w</p:attrName>
                                        </p:attrNameLst>
                                      </p:cBhvr>
                                      <p:tavLst>
                                        <p:tav tm="0">
                                          <p:val>
                                            <p:fltVal val="0"/>
                                          </p:val>
                                        </p:tav>
                                        <p:tav tm="100000">
                                          <p:val>
                                            <p:strVal val="#ppt_w"/>
                                          </p:val>
                                        </p:tav>
                                      </p:tavLst>
                                    </p:anim>
                                    <p:anim calcmode="lin" valueType="num">
                                      <p:cBhvr>
                                        <p:cTn id="49" dur="500" fill="hold"/>
                                        <p:tgtEl>
                                          <p:spTgt spid="35"/>
                                        </p:tgtEl>
                                        <p:attrNameLst>
                                          <p:attrName>ppt_h</p:attrName>
                                        </p:attrNameLst>
                                      </p:cBhvr>
                                      <p:tavLst>
                                        <p:tav tm="0">
                                          <p:val>
                                            <p:fltVal val="0"/>
                                          </p:val>
                                        </p:tav>
                                        <p:tav tm="100000">
                                          <p:val>
                                            <p:strVal val="#ppt_h"/>
                                          </p:val>
                                        </p:tav>
                                      </p:tavLst>
                                    </p:anim>
                                    <p:anim calcmode="lin" valueType="num">
                                      <p:cBhvr>
                                        <p:cTn id="50" dur="500" fill="hold"/>
                                        <p:tgtEl>
                                          <p:spTgt spid="35"/>
                                        </p:tgtEl>
                                        <p:attrNameLst>
                                          <p:attrName>style.rotation</p:attrName>
                                        </p:attrNameLst>
                                      </p:cBhvr>
                                      <p:tavLst>
                                        <p:tav tm="0">
                                          <p:val>
                                            <p:fltVal val="360"/>
                                          </p:val>
                                        </p:tav>
                                        <p:tav tm="100000">
                                          <p:val>
                                            <p:fltVal val="0"/>
                                          </p:val>
                                        </p:tav>
                                      </p:tavLst>
                                    </p:anim>
                                    <p:animEffect transition="in" filter="fade">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advAuto="0"/>
      <p:bldP spid="25"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31A6-3F8D-73AF-3B50-532EBE686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78B0A-8581-185E-07DB-39C02BAD6166}"/>
              </a:ext>
            </a:extLst>
          </p:cNvPr>
          <p:cNvSpPr>
            <a:spLocks noGrp="1"/>
          </p:cNvSpPr>
          <p:nvPr>
            <p:ph type="title"/>
          </p:nvPr>
        </p:nvSpPr>
        <p:spPr/>
        <p:txBody>
          <a:bodyPr/>
          <a:lstStyle/>
          <a:p>
            <a:pPr marL="0" lvl="0" indent="0">
              <a:buNone/>
            </a:pPr>
            <a:r>
              <a:t>SBOMs are Now Legally Required</a:t>
            </a:r>
          </a:p>
        </p:txBody>
      </p:sp>
      <p:sp>
        <p:nvSpPr>
          <p:cNvPr id="3" name="Content Placeholder 2">
            <a:extLst>
              <a:ext uri="{FF2B5EF4-FFF2-40B4-BE49-F238E27FC236}">
                <a16:creationId xmlns:a16="http://schemas.microsoft.com/office/drawing/2014/main" id="{944344B1-8764-35AB-528F-6071B025161C}"/>
              </a:ext>
            </a:extLst>
          </p:cNvPr>
          <p:cNvSpPr>
            <a:spLocks noGrp="1"/>
          </p:cNvSpPr>
          <p:nvPr>
            <p:ph idx="1"/>
          </p:nvPr>
        </p:nvSpPr>
        <p:spPr>
          <a:xfrm>
            <a:off x="628650" y="1369218"/>
            <a:ext cx="3318317" cy="3263504"/>
          </a:xfrm>
        </p:spPr>
        <p:txBody>
          <a:bodyPr/>
          <a:lstStyle/>
          <a:p>
            <a:pPr marL="0" lvl="0" indent="0">
              <a:buNone/>
            </a:pPr>
            <a:r>
              <a:rPr b="1" dirty="0"/>
              <a:t>U.S. Executive Order 14028</a:t>
            </a:r>
            <a:r>
              <a:rPr dirty="0"/>
              <a:t> (2021, sustained by EO 14306 in 2025): </a:t>
            </a:r>
            <a:br>
              <a:rPr lang="en-US" dirty="0"/>
            </a:br>
            <a:br>
              <a:rPr lang="en-US" dirty="0"/>
            </a:br>
            <a:r>
              <a:rPr dirty="0"/>
              <a:t>SBOMs required for </a:t>
            </a:r>
            <a:br>
              <a:rPr lang="en-US" dirty="0"/>
            </a:br>
            <a:r>
              <a:rPr dirty="0"/>
              <a:t>federal software procurement</a:t>
            </a:r>
            <a:endParaRPr i="1" dirty="0"/>
          </a:p>
        </p:txBody>
      </p:sp>
      <p:pic>
        <p:nvPicPr>
          <p:cNvPr id="4" name="Picture 3">
            <a:extLst>
              <a:ext uri="{FF2B5EF4-FFF2-40B4-BE49-F238E27FC236}">
                <a16:creationId xmlns:a16="http://schemas.microsoft.com/office/drawing/2014/main" id="{3D7D0C63-EBF0-E4B3-2B22-10B45A2A84B3}"/>
              </a:ext>
            </a:extLst>
          </p:cNvPr>
          <p:cNvPicPr>
            <a:picLocks noChangeAspect="1"/>
          </p:cNvPicPr>
          <p:nvPr/>
        </p:nvPicPr>
        <p:blipFill>
          <a:blip r:embed="rId3"/>
          <a:stretch>
            <a:fillRect/>
          </a:stretch>
        </p:blipFill>
        <p:spPr>
          <a:xfrm>
            <a:off x="5725283" y="1239877"/>
            <a:ext cx="3318317" cy="3942197"/>
          </a:xfrm>
          <a:prstGeom prst="rect">
            <a:avLst/>
          </a:prstGeom>
          <a:effectLst>
            <a:outerShdw blurRad="50800" dist="38100" dir="18900000" algn="bl" rotWithShape="0">
              <a:prstClr val="black">
                <a:alpha val="40000"/>
              </a:prstClr>
            </a:outerShdw>
          </a:effectLst>
        </p:spPr>
      </p:pic>
      <p:pic>
        <p:nvPicPr>
          <p:cNvPr id="5" name="Picture 4">
            <a:extLst>
              <a:ext uri="{FF2B5EF4-FFF2-40B4-BE49-F238E27FC236}">
                <a16:creationId xmlns:a16="http://schemas.microsoft.com/office/drawing/2014/main" id="{AB9B8F7C-B849-D279-1CB7-EDC125F51660}"/>
              </a:ext>
            </a:extLst>
          </p:cNvPr>
          <p:cNvPicPr>
            <a:picLocks noChangeAspect="1"/>
          </p:cNvPicPr>
          <p:nvPr/>
        </p:nvPicPr>
        <p:blipFill>
          <a:blip r:embed="rId4"/>
          <a:stretch>
            <a:fillRect/>
          </a:stretch>
        </p:blipFill>
        <p:spPr>
          <a:xfrm>
            <a:off x="3232358" y="2804924"/>
            <a:ext cx="3471005" cy="4129463"/>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696735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SBOMs are Now Legally Required</a:t>
            </a:r>
          </a:p>
        </p:txBody>
      </p:sp>
      <p:sp>
        <p:nvSpPr>
          <p:cNvPr id="3" name="Content Placeholder 2"/>
          <p:cNvSpPr>
            <a:spLocks noGrp="1"/>
          </p:cNvSpPr>
          <p:nvPr>
            <p:ph idx="1"/>
          </p:nvPr>
        </p:nvSpPr>
        <p:spPr/>
        <p:txBody>
          <a:bodyPr/>
          <a:lstStyle/>
          <a:p>
            <a:pPr lvl="0"/>
            <a:r>
              <a:rPr b="1" dirty="0"/>
              <a:t>EU Cyber Resilience Act</a:t>
            </a:r>
            <a:r>
              <a:rPr dirty="0"/>
              <a:t> (adopted Mar 2024): SBOM requirements for </a:t>
            </a:r>
            <a:r>
              <a:rPr i="1" dirty="0"/>
              <a:t>all software sold in the EU</a:t>
            </a:r>
            <a:r>
              <a:rPr dirty="0"/>
              <a:t>; phasing in 2025–2027</a:t>
            </a:r>
          </a:p>
          <a:p>
            <a:pPr lvl="0"/>
            <a:r>
              <a:rPr b="1" dirty="0"/>
              <a:t>FDA</a:t>
            </a:r>
            <a:r>
              <a:rPr dirty="0"/>
              <a:t> (2023): SBOMs required for medical devices</a:t>
            </a:r>
          </a:p>
          <a:p>
            <a:pPr lvl="0"/>
            <a:r>
              <a:rPr dirty="0"/>
              <a:t>Automotive (ISO/SAE 21434), telecom sectors following suit</a:t>
            </a:r>
          </a:p>
        </p:txBody>
      </p:sp>
      <p:pic>
        <p:nvPicPr>
          <p:cNvPr id="4" name="Picture 3">
            <a:extLst>
              <a:ext uri="{FF2B5EF4-FFF2-40B4-BE49-F238E27FC236}">
                <a16:creationId xmlns:a16="http://schemas.microsoft.com/office/drawing/2014/main" id="{F1A53517-ACB9-7AE7-FBBD-5CF6F85C62FB}"/>
              </a:ext>
            </a:extLst>
          </p:cNvPr>
          <p:cNvPicPr>
            <a:picLocks noChangeAspect="1"/>
          </p:cNvPicPr>
          <p:nvPr/>
        </p:nvPicPr>
        <p:blipFill>
          <a:blip r:embed="rId3"/>
          <a:stretch>
            <a:fillRect/>
          </a:stretch>
        </p:blipFill>
        <p:spPr>
          <a:xfrm>
            <a:off x="128204" y="2993264"/>
            <a:ext cx="2614607" cy="2821568"/>
          </a:xfrm>
          <a:prstGeom prst="rect">
            <a:avLst/>
          </a:prstGeom>
        </p:spPr>
      </p:pic>
      <p:pic>
        <p:nvPicPr>
          <p:cNvPr id="5" name="Picture 4">
            <a:extLst>
              <a:ext uri="{FF2B5EF4-FFF2-40B4-BE49-F238E27FC236}">
                <a16:creationId xmlns:a16="http://schemas.microsoft.com/office/drawing/2014/main" id="{4E01840E-C933-A856-A4D6-AAA37638EA79}"/>
              </a:ext>
            </a:extLst>
          </p:cNvPr>
          <p:cNvPicPr>
            <a:picLocks noChangeAspect="1"/>
          </p:cNvPicPr>
          <p:nvPr/>
        </p:nvPicPr>
        <p:blipFill>
          <a:blip r:embed="rId4"/>
          <a:stretch>
            <a:fillRect/>
          </a:stretch>
        </p:blipFill>
        <p:spPr>
          <a:xfrm>
            <a:off x="2895451" y="2993264"/>
            <a:ext cx="2613791" cy="3263504"/>
          </a:xfrm>
          <a:prstGeom prst="rect">
            <a:avLst/>
          </a:prstGeom>
        </p:spPr>
      </p:pic>
      <p:pic>
        <p:nvPicPr>
          <p:cNvPr id="6" name="Picture 5">
            <a:extLst>
              <a:ext uri="{FF2B5EF4-FFF2-40B4-BE49-F238E27FC236}">
                <a16:creationId xmlns:a16="http://schemas.microsoft.com/office/drawing/2014/main" id="{47461445-B197-88E4-74FB-52D7EF18D0A9}"/>
              </a:ext>
            </a:extLst>
          </p:cNvPr>
          <p:cNvPicPr>
            <a:picLocks noChangeAspect="1"/>
          </p:cNvPicPr>
          <p:nvPr/>
        </p:nvPicPr>
        <p:blipFill>
          <a:blip r:embed="rId5"/>
          <a:stretch>
            <a:fillRect/>
          </a:stretch>
        </p:blipFill>
        <p:spPr>
          <a:xfrm>
            <a:off x="5661883" y="3000970"/>
            <a:ext cx="3353913" cy="2571750"/>
          </a:xfrm>
          <a:prstGeom prst="rect">
            <a:avLst/>
          </a:prstGeom>
        </p:spPr>
      </p:pic>
    </p:spTree>
    <p:extLst>
      <p:ext uri="{BB962C8B-B14F-4D97-AF65-F5344CB8AC3E}">
        <p14:creationId xmlns:p14="http://schemas.microsoft.com/office/powerpoint/2010/main" val="302999428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SBOM Tooling: Generation</a:t>
            </a:r>
          </a:p>
        </p:txBody>
      </p:sp>
      <p:sp>
        <p:nvSpPr>
          <p:cNvPr id="5" name="Content Placeholder 4">
            <a:extLst>
              <a:ext uri="{FF2B5EF4-FFF2-40B4-BE49-F238E27FC236}">
                <a16:creationId xmlns:a16="http://schemas.microsoft.com/office/drawing/2014/main" id="{6BBEF475-3176-6C1E-B2F5-09DBEB27BE27}"/>
              </a:ext>
            </a:extLst>
          </p:cNvPr>
          <p:cNvSpPr>
            <a:spLocks noGrp="1"/>
          </p:cNvSpPr>
          <p:nvPr>
            <p:ph idx="1"/>
          </p:nvPr>
        </p:nvSpPr>
        <p:spPr>
          <a:xfrm>
            <a:off x="628650" y="1369218"/>
            <a:ext cx="4406337" cy="3263504"/>
          </a:xfrm>
        </p:spPr>
        <p:txBody>
          <a:bodyPr/>
          <a:lstStyle/>
          <a:p>
            <a:pPr marL="0" indent="0">
              <a:buNone/>
            </a:pPr>
            <a:r>
              <a:rPr lang="en-US" dirty="0"/>
              <a:t>GitHub/GitLab have native SBOM export features</a:t>
            </a:r>
          </a:p>
          <a:p>
            <a:pPr marL="0" indent="0">
              <a:buNone/>
            </a:pPr>
            <a:endParaRPr lang="en-US" sz="1200" dirty="0"/>
          </a:p>
          <a:p>
            <a:pPr marL="0" indent="0">
              <a:buNone/>
            </a:pPr>
            <a:r>
              <a:rPr lang="en-US" dirty="0"/>
              <a:t>Other tools too:</a:t>
            </a:r>
          </a:p>
          <a:p>
            <a:endParaRPr lang="en-US" dirty="0"/>
          </a:p>
        </p:txBody>
      </p:sp>
      <p:graphicFrame>
        <p:nvGraphicFramePr>
          <p:cNvPr id="7" name="Content Placeholder 5">
            <a:extLst>
              <a:ext uri="{FF2B5EF4-FFF2-40B4-BE49-F238E27FC236}">
                <a16:creationId xmlns:a16="http://schemas.microsoft.com/office/drawing/2014/main" id="{E7AA2B97-A15C-A912-F6F8-DB9FC508EC2E}"/>
              </a:ext>
            </a:extLst>
          </p:cNvPr>
          <p:cNvGraphicFramePr>
            <a:graphicFrameLocks/>
          </p:cNvGraphicFramePr>
          <p:nvPr>
            <p:extLst>
              <p:ext uri="{D42A27DB-BD31-4B8C-83A1-F6EECF244321}">
                <p14:modId xmlns:p14="http://schemas.microsoft.com/office/powerpoint/2010/main" val="336973470"/>
              </p:ext>
            </p:extLst>
          </p:nvPr>
        </p:nvGraphicFramePr>
        <p:xfrm>
          <a:off x="711955" y="2794249"/>
          <a:ext cx="4239725" cy="1645920"/>
        </p:xfrm>
        <a:graphic>
          <a:graphicData uri="http://schemas.openxmlformats.org/drawingml/2006/table">
            <a:tbl>
              <a:tblPr firstRow="1" bandRow="1">
                <a:tableStyleId>{5C22544A-7EE6-4342-B048-85BDC9FD1C3A}</a:tableStyleId>
              </a:tblPr>
              <a:tblGrid>
                <a:gridCol w="1664766">
                  <a:extLst>
                    <a:ext uri="{9D8B030D-6E8A-4147-A177-3AD203B41FA5}">
                      <a16:colId xmlns:a16="http://schemas.microsoft.com/office/drawing/2014/main" val="20000"/>
                    </a:ext>
                  </a:extLst>
                </a:gridCol>
                <a:gridCol w="2574959">
                  <a:extLst>
                    <a:ext uri="{9D8B030D-6E8A-4147-A177-3AD203B41FA5}">
                      <a16:colId xmlns:a16="http://schemas.microsoft.com/office/drawing/2014/main" val="20001"/>
                    </a:ext>
                  </a:extLst>
                </a:gridCol>
              </a:tblGrid>
              <a:tr h="0">
                <a:tc>
                  <a:txBody>
                    <a:bodyPr/>
                    <a:lstStyle/>
                    <a:p>
                      <a:pPr marL="0" lvl="0" indent="0">
                        <a:buNone/>
                      </a:pPr>
                      <a:r>
                        <a:rPr sz="1800"/>
                        <a:t>Tool</a:t>
                      </a:r>
                    </a:p>
                  </a:txBody>
                  <a:tcPr/>
                </a:tc>
                <a:tc>
                  <a:txBody>
                    <a:bodyPr/>
                    <a:lstStyle/>
                    <a:p>
                      <a:pPr marL="0" lvl="0" indent="0">
                        <a:buNone/>
                      </a:pPr>
                      <a:r>
                        <a:rPr sz="1800" dirty="0"/>
                        <a:t>Scope</a:t>
                      </a:r>
                    </a:p>
                  </a:txBody>
                  <a:tcPr/>
                </a:tc>
                <a:extLst>
                  <a:ext uri="{0D108BD9-81ED-4DB2-BD59-A6C34878D82A}">
                    <a16:rowId xmlns:a16="http://schemas.microsoft.com/office/drawing/2014/main" val="10000"/>
                  </a:ext>
                </a:extLst>
              </a:tr>
              <a:tr h="0">
                <a:tc>
                  <a:txBody>
                    <a:bodyPr/>
                    <a:lstStyle/>
                    <a:p>
                      <a:pPr marL="0" lvl="0" indent="0">
                        <a:buNone/>
                      </a:pPr>
                      <a:r>
                        <a:rPr sz="1800">
                          <a:latin typeface="Courier"/>
                        </a:rPr>
                        <a:t>syft</a:t>
                      </a:r>
                      <a:r>
                        <a:rPr sz="1800"/>
                        <a:t> (Anchore)</a:t>
                      </a:r>
                    </a:p>
                  </a:txBody>
                  <a:tcPr/>
                </a:tc>
                <a:tc>
                  <a:txBody>
                    <a:bodyPr/>
                    <a:lstStyle/>
                    <a:p>
                      <a:pPr marL="0" lvl="0" indent="0">
                        <a:buNone/>
                      </a:pPr>
                      <a:r>
                        <a:rPr sz="1800" dirty="0"/>
                        <a:t>Multi-language, container images</a:t>
                      </a:r>
                    </a:p>
                  </a:txBody>
                  <a:tcPr/>
                </a:tc>
                <a:extLst>
                  <a:ext uri="{0D108BD9-81ED-4DB2-BD59-A6C34878D82A}">
                    <a16:rowId xmlns:a16="http://schemas.microsoft.com/office/drawing/2014/main" val="10001"/>
                  </a:ext>
                </a:extLst>
              </a:tr>
              <a:tr h="0">
                <a:tc>
                  <a:txBody>
                    <a:bodyPr/>
                    <a:lstStyle/>
                    <a:p>
                      <a:pPr marL="0" lvl="0" indent="0">
                        <a:buNone/>
                      </a:pPr>
                      <a:r>
                        <a:rPr sz="1800">
                          <a:latin typeface="Courier"/>
                        </a:rPr>
                        <a:t>cdxgen</a:t>
                      </a:r>
                      <a:r>
                        <a:rPr sz="1800"/>
                        <a:t> / </a:t>
                      </a:r>
                      <a:r>
                        <a:rPr sz="1800">
                          <a:latin typeface="Courier"/>
                        </a:rPr>
                        <a:t>trivy</a:t>
                      </a:r>
                    </a:p>
                  </a:txBody>
                  <a:tcPr/>
                </a:tc>
                <a:tc>
                  <a:txBody>
                    <a:bodyPr/>
                    <a:lstStyle/>
                    <a:p>
                      <a:pPr marL="0" lvl="0" indent="0">
                        <a:buNone/>
                      </a:pPr>
                      <a:r>
                        <a:rPr sz="1800" dirty="0"/>
                        <a:t>Multi-language; </a:t>
                      </a:r>
                      <a:br>
                        <a:rPr lang="en-US" sz="1800" dirty="0"/>
                      </a:br>
                      <a:r>
                        <a:rPr sz="1800" dirty="0" err="1"/>
                        <a:t>trivy</a:t>
                      </a:r>
                      <a:r>
                        <a:rPr sz="1800" dirty="0"/>
                        <a:t> also scans for vulns</a:t>
                      </a:r>
                    </a:p>
                  </a:txBody>
                  <a:tcPr/>
                </a:tc>
                <a:extLst>
                  <a:ext uri="{0D108BD9-81ED-4DB2-BD59-A6C34878D82A}">
                    <a16:rowId xmlns:a16="http://schemas.microsoft.com/office/drawing/2014/main" val="10002"/>
                  </a:ext>
                </a:extLst>
              </a:tr>
            </a:tbl>
          </a:graphicData>
        </a:graphic>
      </p:graphicFrame>
      <p:sp>
        <p:nvSpPr>
          <p:cNvPr id="9" name="Text Placeholder 3">
            <a:extLst>
              <a:ext uri="{FF2B5EF4-FFF2-40B4-BE49-F238E27FC236}">
                <a16:creationId xmlns:a16="http://schemas.microsoft.com/office/drawing/2014/main" id="{A5B8A8BB-A076-83B3-899C-826877D5B158}"/>
              </a:ext>
            </a:extLst>
          </p:cNvPr>
          <p:cNvSpPr txBox="1">
            <a:spLocks/>
          </p:cNvSpPr>
          <p:nvPr/>
        </p:nvSpPr>
        <p:spPr>
          <a:xfrm>
            <a:off x="1828800" y="2480599"/>
            <a:ext cx="2949575" cy="285908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pic>
        <p:nvPicPr>
          <p:cNvPr id="3" name="Picture 2">
            <a:extLst>
              <a:ext uri="{FF2B5EF4-FFF2-40B4-BE49-F238E27FC236}">
                <a16:creationId xmlns:a16="http://schemas.microsoft.com/office/drawing/2014/main" id="{32AD7ACF-B11C-3875-C585-4E9186BC1E86}"/>
              </a:ext>
            </a:extLst>
          </p:cNvPr>
          <p:cNvPicPr>
            <a:picLocks noChangeAspect="1"/>
          </p:cNvPicPr>
          <p:nvPr/>
        </p:nvPicPr>
        <p:blipFill>
          <a:blip r:embed="rId3"/>
          <a:stretch>
            <a:fillRect/>
          </a:stretch>
        </p:blipFill>
        <p:spPr>
          <a:xfrm>
            <a:off x="5231757" y="1123238"/>
            <a:ext cx="3745586" cy="4020262"/>
          </a:xfrm>
          <a:prstGeom prst="rect">
            <a:avLst/>
          </a:prstGeom>
        </p:spPr>
      </p:pic>
    </p:spTree>
    <p:extLst>
      <p:ext uri="{BB962C8B-B14F-4D97-AF65-F5344CB8AC3E}">
        <p14:creationId xmlns:p14="http://schemas.microsoft.com/office/powerpoint/2010/main" val="26251425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1DCBF-DA47-E521-9A7E-0941081417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EA6F37-C931-DE35-3FA8-F1CAF37AF8BB}"/>
              </a:ext>
            </a:extLst>
          </p:cNvPr>
          <p:cNvSpPr>
            <a:spLocks noGrp="1"/>
          </p:cNvSpPr>
          <p:nvPr>
            <p:ph type="title"/>
          </p:nvPr>
        </p:nvSpPr>
        <p:spPr/>
        <p:txBody>
          <a:bodyPr/>
          <a:lstStyle/>
          <a:p>
            <a:pPr marL="0" lvl="0" indent="0">
              <a:buNone/>
            </a:pPr>
            <a:r>
              <a:rPr dirty="0"/>
              <a:t>SBOM Tooling: Consumption</a:t>
            </a:r>
          </a:p>
        </p:txBody>
      </p:sp>
      <p:sp>
        <p:nvSpPr>
          <p:cNvPr id="3" name="Content Placeholder 2">
            <a:extLst>
              <a:ext uri="{FF2B5EF4-FFF2-40B4-BE49-F238E27FC236}">
                <a16:creationId xmlns:a16="http://schemas.microsoft.com/office/drawing/2014/main" id="{E32956B3-20C7-3165-CDC3-E28585F220C9}"/>
              </a:ext>
            </a:extLst>
          </p:cNvPr>
          <p:cNvSpPr>
            <a:spLocks noGrp="1"/>
          </p:cNvSpPr>
          <p:nvPr>
            <p:ph idx="1"/>
          </p:nvPr>
        </p:nvSpPr>
        <p:spPr/>
        <p:txBody>
          <a:bodyPr/>
          <a:lstStyle/>
          <a:p>
            <a:r>
              <a:rPr lang="en-US" dirty="0"/>
              <a:t>Using SBOMs was the major gap in 2022. Better tooling now.</a:t>
            </a:r>
          </a:p>
          <a:p>
            <a:endParaRPr lang="en-US" dirty="0"/>
          </a:p>
        </p:txBody>
      </p:sp>
      <p:graphicFrame>
        <p:nvGraphicFramePr>
          <p:cNvPr id="8" name="Content Placeholder 5">
            <a:extLst>
              <a:ext uri="{FF2B5EF4-FFF2-40B4-BE49-F238E27FC236}">
                <a16:creationId xmlns:a16="http://schemas.microsoft.com/office/drawing/2014/main" id="{EEC15A8E-5F55-FDC7-D251-47EE6C920F34}"/>
              </a:ext>
            </a:extLst>
          </p:cNvPr>
          <p:cNvGraphicFramePr>
            <a:graphicFrameLocks/>
          </p:cNvGraphicFramePr>
          <p:nvPr>
            <p:extLst>
              <p:ext uri="{D42A27DB-BD31-4B8C-83A1-F6EECF244321}">
                <p14:modId xmlns:p14="http://schemas.microsoft.com/office/powerpoint/2010/main" val="317901378"/>
              </p:ext>
            </p:extLst>
          </p:nvPr>
        </p:nvGraphicFramePr>
        <p:xfrm>
          <a:off x="1261148" y="1968685"/>
          <a:ext cx="6621704" cy="2011680"/>
        </p:xfrm>
        <a:graphic>
          <a:graphicData uri="http://schemas.openxmlformats.org/drawingml/2006/table">
            <a:tbl>
              <a:tblPr firstRow="1" bandRow="1">
                <a:tableStyleId>{5C22544A-7EE6-4342-B048-85BDC9FD1C3A}</a:tableStyleId>
              </a:tblPr>
              <a:tblGrid>
                <a:gridCol w="2210765">
                  <a:extLst>
                    <a:ext uri="{9D8B030D-6E8A-4147-A177-3AD203B41FA5}">
                      <a16:colId xmlns:a16="http://schemas.microsoft.com/office/drawing/2014/main" val="20000"/>
                    </a:ext>
                  </a:extLst>
                </a:gridCol>
                <a:gridCol w="4410939">
                  <a:extLst>
                    <a:ext uri="{9D8B030D-6E8A-4147-A177-3AD203B41FA5}">
                      <a16:colId xmlns:a16="http://schemas.microsoft.com/office/drawing/2014/main" val="20001"/>
                    </a:ext>
                  </a:extLst>
                </a:gridCol>
              </a:tblGrid>
              <a:tr h="0">
                <a:tc>
                  <a:txBody>
                    <a:bodyPr/>
                    <a:lstStyle/>
                    <a:p>
                      <a:pPr marL="0" lvl="0" indent="0">
                        <a:buNone/>
                      </a:pPr>
                      <a:r>
                        <a:rPr sz="1800"/>
                        <a:t>Tool</a:t>
                      </a:r>
                    </a:p>
                  </a:txBody>
                  <a:tcPr/>
                </a:tc>
                <a:tc>
                  <a:txBody>
                    <a:bodyPr/>
                    <a:lstStyle/>
                    <a:p>
                      <a:pPr marL="0" lvl="0" indent="0">
                        <a:buNone/>
                      </a:pPr>
                      <a:r>
                        <a:rPr sz="1800"/>
                        <a:t>Purpose</a:t>
                      </a:r>
                    </a:p>
                  </a:txBody>
                  <a:tcPr/>
                </a:tc>
                <a:extLst>
                  <a:ext uri="{0D108BD9-81ED-4DB2-BD59-A6C34878D82A}">
                    <a16:rowId xmlns:a16="http://schemas.microsoft.com/office/drawing/2014/main" val="10000"/>
                  </a:ext>
                </a:extLst>
              </a:tr>
              <a:tr h="0">
                <a:tc>
                  <a:txBody>
                    <a:bodyPr/>
                    <a:lstStyle/>
                    <a:p>
                      <a:pPr marL="0" lvl="0" indent="0">
                        <a:buNone/>
                      </a:pPr>
                      <a:r>
                        <a:rPr sz="1800" b="1" dirty="0"/>
                        <a:t>GUAC</a:t>
                      </a:r>
                      <a:r>
                        <a:rPr sz="1800" dirty="0"/>
                        <a:t> (Google/</a:t>
                      </a:r>
                      <a:r>
                        <a:rPr sz="1800" dirty="0" err="1"/>
                        <a:t>OpenSSF</a:t>
                      </a:r>
                      <a:r>
                        <a:rPr sz="1800" dirty="0"/>
                        <a:t>)</a:t>
                      </a:r>
                    </a:p>
                  </a:txBody>
                  <a:tcPr/>
                </a:tc>
                <a:tc>
                  <a:txBody>
                    <a:bodyPr/>
                    <a:lstStyle/>
                    <a:p>
                      <a:pPr marL="0" lvl="0" indent="0">
                        <a:buNone/>
                      </a:pPr>
                      <a:r>
                        <a:rPr sz="1800" dirty="0"/>
                        <a:t>Graph DB aggregating SBOMs + SLSA + vulns</a:t>
                      </a:r>
                    </a:p>
                  </a:txBody>
                  <a:tcPr/>
                </a:tc>
                <a:extLst>
                  <a:ext uri="{0D108BD9-81ED-4DB2-BD59-A6C34878D82A}">
                    <a16:rowId xmlns:a16="http://schemas.microsoft.com/office/drawing/2014/main" val="10001"/>
                  </a:ext>
                </a:extLst>
              </a:tr>
              <a:tr h="0">
                <a:tc>
                  <a:txBody>
                    <a:bodyPr/>
                    <a:lstStyle/>
                    <a:p>
                      <a:pPr marL="0" lvl="0" indent="0">
                        <a:buNone/>
                      </a:pPr>
                      <a:r>
                        <a:rPr sz="1800" b="1" dirty="0"/>
                        <a:t>Dependency-Track</a:t>
                      </a:r>
                      <a:r>
                        <a:rPr sz="1800" dirty="0"/>
                        <a:t> (OWASP)</a:t>
                      </a:r>
                    </a:p>
                  </a:txBody>
                  <a:tcPr/>
                </a:tc>
                <a:tc>
                  <a:txBody>
                    <a:bodyPr/>
                    <a:lstStyle/>
                    <a:p>
                      <a:pPr marL="0" lvl="0" indent="0">
                        <a:buNone/>
                      </a:pPr>
                      <a:r>
                        <a:rPr sz="1800"/>
                        <a:t>SBOM lifecycle management, policy, VEX</a:t>
                      </a:r>
                    </a:p>
                  </a:txBody>
                  <a:tcPr/>
                </a:tc>
                <a:extLst>
                  <a:ext uri="{0D108BD9-81ED-4DB2-BD59-A6C34878D82A}">
                    <a16:rowId xmlns:a16="http://schemas.microsoft.com/office/drawing/2014/main" val="10002"/>
                  </a:ext>
                </a:extLst>
              </a:tr>
              <a:tr h="0">
                <a:tc>
                  <a:txBody>
                    <a:bodyPr/>
                    <a:lstStyle/>
                    <a:p>
                      <a:pPr marL="0" lvl="0" indent="0">
                        <a:buNone/>
                      </a:pPr>
                      <a:r>
                        <a:rPr sz="1800"/>
                        <a:t>Grype / OSV-Scanner</a:t>
                      </a:r>
                    </a:p>
                  </a:txBody>
                  <a:tcPr/>
                </a:tc>
                <a:tc>
                  <a:txBody>
                    <a:bodyPr/>
                    <a:lstStyle/>
                    <a:p>
                      <a:pPr marL="0" lvl="0" indent="0">
                        <a:buNone/>
                      </a:pPr>
                      <a:r>
                        <a:rPr sz="1800" dirty="0"/>
                        <a:t>SBOM → vulnerability report</a:t>
                      </a:r>
                    </a:p>
                  </a:txBody>
                  <a:tcPr/>
                </a:tc>
                <a:extLst>
                  <a:ext uri="{0D108BD9-81ED-4DB2-BD59-A6C34878D82A}">
                    <a16:rowId xmlns:a16="http://schemas.microsoft.com/office/drawing/2014/main" val="10003"/>
                  </a:ext>
                </a:extLst>
              </a:tr>
            </a:tbl>
          </a:graphicData>
        </a:graphic>
      </p:graphicFrame>
      <p:sp>
        <p:nvSpPr>
          <p:cNvPr id="9" name="Text Placeholder 3">
            <a:extLst>
              <a:ext uri="{FF2B5EF4-FFF2-40B4-BE49-F238E27FC236}">
                <a16:creationId xmlns:a16="http://schemas.microsoft.com/office/drawing/2014/main" id="{08363E7B-30B5-F922-DEE6-05401BB9F0B0}"/>
              </a:ext>
            </a:extLst>
          </p:cNvPr>
          <p:cNvSpPr txBox="1">
            <a:spLocks/>
          </p:cNvSpPr>
          <p:nvPr/>
        </p:nvSpPr>
        <p:spPr>
          <a:xfrm>
            <a:off x="1828800" y="2480599"/>
            <a:ext cx="2949575" cy="285908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53327555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0D47-2B91-E08C-1EE8-F64C313E42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0EA7E3-CB21-55A5-013A-1A1E48EFEA5D}"/>
              </a:ext>
            </a:extLst>
          </p:cNvPr>
          <p:cNvSpPr>
            <a:spLocks noGrp="1"/>
          </p:cNvSpPr>
          <p:nvPr>
            <p:ph type="title"/>
          </p:nvPr>
        </p:nvSpPr>
        <p:spPr/>
        <p:txBody>
          <a:bodyPr/>
          <a:lstStyle/>
          <a:p>
            <a:pPr marL="0" lvl="0" indent="0">
              <a:buNone/>
            </a:pPr>
            <a:r>
              <a:rPr dirty="0"/>
              <a:t>SBOM Formats</a:t>
            </a:r>
          </a:p>
        </p:txBody>
      </p:sp>
      <p:graphicFrame>
        <p:nvGraphicFramePr>
          <p:cNvPr id="6" name="Content Placeholder 5">
            <a:extLst>
              <a:ext uri="{FF2B5EF4-FFF2-40B4-BE49-F238E27FC236}">
                <a16:creationId xmlns:a16="http://schemas.microsoft.com/office/drawing/2014/main" id="{A238F8A8-A132-155F-4B54-A53B5180E256}"/>
              </a:ext>
            </a:extLst>
          </p:cNvPr>
          <p:cNvGraphicFramePr>
            <a:graphicFrameLocks noGrp="1"/>
          </p:cNvGraphicFramePr>
          <p:nvPr>
            <p:ph idx="1"/>
          </p:nvPr>
        </p:nvGraphicFramePr>
        <p:xfrm>
          <a:off x="457200" y="1428750"/>
          <a:ext cx="8229600" cy="2286000"/>
        </p:xfrm>
        <a:graphic>
          <a:graphicData uri="http://schemas.openxmlformats.org/drawingml/2006/table">
            <a:tbl>
              <a:tblPr firstRow="1" bandRow="1">
                <a:tableStyleId>{5C22544A-7EE6-4342-B048-85BDC9FD1C3A}</a:tableStyleId>
              </a:tblPr>
              <a:tblGrid>
                <a:gridCol w="1267428">
                  <a:extLst>
                    <a:ext uri="{9D8B030D-6E8A-4147-A177-3AD203B41FA5}">
                      <a16:colId xmlns:a16="http://schemas.microsoft.com/office/drawing/2014/main" val="20000"/>
                    </a:ext>
                  </a:extLst>
                </a:gridCol>
                <a:gridCol w="1805650">
                  <a:extLst>
                    <a:ext uri="{9D8B030D-6E8A-4147-A177-3AD203B41FA5}">
                      <a16:colId xmlns:a16="http://schemas.microsoft.com/office/drawing/2014/main" val="20001"/>
                    </a:ext>
                  </a:extLst>
                </a:gridCol>
                <a:gridCol w="1655180">
                  <a:extLst>
                    <a:ext uri="{9D8B030D-6E8A-4147-A177-3AD203B41FA5}">
                      <a16:colId xmlns:a16="http://schemas.microsoft.com/office/drawing/2014/main" val="20002"/>
                    </a:ext>
                  </a:extLst>
                </a:gridCol>
                <a:gridCol w="3501342">
                  <a:extLst>
                    <a:ext uri="{9D8B030D-6E8A-4147-A177-3AD203B41FA5}">
                      <a16:colId xmlns:a16="http://schemas.microsoft.com/office/drawing/2014/main" val="20003"/>
                    </a:ext>
                  </a:extLst>
                </a:gridCol>
              </a:tblGrid>
              <a:tr h="0">
                <a:tc>
                  <a:txBody>
                    <a:bodyPr/>
                    <a:lstStyle/>
                    <a:p>
                      <a:pPr marL="0" lvl="0" indent="0">
                        <a:buNone/>
                      </a:pPr>
                      <a:r>
                        <a:rPr sz="1800"/>
                        <a:t>Standard</a:t>
                      </a:r>
                    </a:p>
                  </a:txBody>
                  <a:tcPr/>
                </a:tc>
                <a:tc>
                  <a:txBody>
                    <a:bodyPr/>
                    <a:lstStyle/>
                    <a:p>
                      <a:pPr marL="0" lvl="0" indent="0">
                        <a:buNone/>
                      </a:pPr>
                      <a:r>
                        <a:rPr sz="1800"/>
                        <a:t>Maintained By</a:t>
                      </a:r>
                    </a:p>
                  </a:txBody>
                  <a:tcPr/>
                </a:tc>
                <a:tc>
                  <a:txBody>
                    <a:bodyPr/>
                    <a:lstStyle/>
                    <a:p>
                      <a:pPr marL="0" lvl="0" indent="0">
                        <a:buNone/>
                      </a:pPr>
                      <a:r>
                        <a:rPr sz="1800"/>
                        <a:t>Version</a:t>
                      </a:r>
                    </a:p>
                  </a:txBody>
                  <a:tcPr/>
                </a:tc>
                <a:tc>
                  <a:txBody>
                    <a:bodyPr/>
                    <a:lstStyle/>
                    <a:p>
                      <a:pPr marL="0" lvl="0" indent="0">
                        <a:buNone/>
                      </a:pPr>
                      <a:r>
                        <a:rPr sz="1800"/>
                        <a:t>Key Features</a:t>
                      </a:r>
                    </a:p>
                  </a:txBody>
                  <a:tcPr/>
                </a:tc>
                <a:extLst>
                  <a:ext uri="{0D108BD9-81ED-4DB2-BD59-A6C34878D82A}">
                    <a16:rowId xmlns:a16="http://schemas.microsoft.com/office/drawing/2014/main" val="10000"/>
                  </a:ext>
                </a:extLst>
              </a:tr>
              <a:tr h="0">
                <a:tc>
                  <a:txBody>
                    <a:bodyPr/>
                    <a:lstStyle/>
                    <a:p>
                      <a:pPr marL="0" lvl="0" indent="0">
                        <a:buNone/>
                      </a:pPr>
                      <a:r>
                        <a:rPr sz="1800" b="1"/>
                        <a:t>SPDX</a:t>
                      </a:r>
                    </a:p>
                  </a:txBody>
                  <a:tcPr/>
                </a:tc>
                <a:tc>
                  <a:txBody>
                    <a:bodyPr/>
                    <a:lstStyle/>
                    <a:p>
                      <a:pPr marL="0" lvl="0" indent="0">
                        <a:buNone/>
                      </a:pPr>
                      <a:r>
                        <a:rPr sz="1800" dirty="0"/>
                        <a:t>Linux Foundation / ISO 5962</a:t>
                      </a:r>
                    </a:p>
                  </a:txBody>
                  <a:tcPr/>
                </a:tc>
                <a:tc>
                  <a:txBody>
                    <a:bodyPr/>
                    <a:lstStyle/>
                    <a:p>
                      <a:pPr marL="0" lvl="0" indent="0">
                        <a:buNone/>
                      </a:pPr>
                      <a:r>
                        <a:rPr sz="1800" b="1"/>
                        <a:t>3.0</a:t>
                      </a:r>
                      <a:r>
                        <a:rPr sz="1800"/>
                        <a:t> (Apr 2024)</a:t>
                      </a:r>
                    </a:p>
                  </a:txBody>
                  <a:tcPr/>
                </a:tc>
                <a:tc>
                  <a:txBody>
                    <a:bodyPr/>
                    <a:lstStyle/>
                    <a:p>
                      <a:pPr marL="0" lvl="0" indent="0">
                        <a:buNone/>
                      </a:pPr>
                      <a:r>
                        <a:rPr sz="1800"/>
                        <a:t>Modular profiles (Core, Software, Security, AI/ML); JSON-LD</a:t>
                      </a:r>
                    </a:p>
                  </a:txBody>
                  <a:tcPr/>
                </a:tc>
                <a:extLst>
                  <a:ext uri="{0D108BD9-81ED-4DB2-BD59-A6C34878D82A}">
                    <a16:rowId xmlns:a16="http://schemas.microsoft.com/office/drawing/2014/main" val="10001"/>
                  </a:ext>
                </a:extLst>
              </a:tr>
              <a:tr h="0">
                <a:tc>
                  <a:txBody>
                    <a:bodyPr/>
                    <a:lstStyle/>
                    <a:p>
                      <a:pPr marL="0" lvl="0" indent="0">
                        <a:buNone/>
                      </a:pPr>
                      <a:r>
                        <a:rPr sz="1800" b="1"/>
                        <a:t>CycloneDX</a:t>
                      </a:r>
                    </a:p>
                  </a:txBody>
                  <a:tcPr/>
                </a:tc>
                <a:tc>
                  <a:txBody>
                    <a:bodyPr/>
                    <a:lstStyle/>
                    <a:p>
                      <a:pPr marL="0" lvl="0" indent="0">
                        <a:buNone/>
                      </a:pPr>
                      <a:r>
                        <a:rPr sz="1800"/>
                        <a:t>OWASP</a:t>
                      </a:r>
                    </a:p>
                  </a:txBody>
                  <a:tcPr/>
                </a:tc>
                <a:tc>
                  <a:txBody>
                    <a:bodyPr/>
                    <a:lstStyle/>
                    <a:p>
                      <a:pPr marL="0" lvl="0" indent="0">
                        <a:buNone/>
                      </a:pPr>
                      <a:r>
                        <a:rPr sz="1800" b="1"/>
                        <a:t>1.6</a:t>
                      </a:r>
                      <a:r>
                        <a:rPr sz="1800"/>
                        <a:t> (Apr 2024)</a:t>
                      </a:r>
                    </a:p>
                  </a:txBody>
                  <a:tcPr/>
                </a:tc>
                <a:tc>
                  <a:txBody>
                    <a:bodyPr/>
                    <a:lstStyle/>
                    <a:p>
                      <a:pPr marL="0" lvl="0" indent="0">
                        <a:buNone/>
                      </a:pPr>
                      <a:r>
                        <a:rPr sz="1800"/>
                        <a:t>CBOM (crypto BOM), inline VEX, attestations; rapid iteration</a:t>
                      </a:r>
                    </a:p>
                  </a:txBody>
                  <a:tcPr/>
                </a:tc>
                <a:extLst>
                  <a:ext uri="{0D108BD9-81ED-4DB2-BD59-A6C34878D82A}">
                    <a16:rowId xmlns:a16="http://schemas.microsoft.com/office/drawing/2014/main" val="10002"/>
                  </a:ext>
                </a:extLst>
              </a:tr>
              <a:tr h="0">
                <a:tc>
                  <a:txBody>
                    <a:bodyPr/>
                    <a:lstStyle/>
                    <a:p>
                      <a:pPr marL="0" lvl="0" indent="0">
                        <a:buNone/>
                      </a:pPr>
                      <a:r>
                        <a:rPr sz="1800" b="1"/>
                        <a:t>SWID Tags</a:t>
                      </a:r>
                    </a:p>
                  </a:txBody>
                  <a:tcPr/>
                </a:tc>
                <a:tc>
                  <a:txBody>
                    <a:bodyPr/>
                    <a:lstStyle/>
                    <a:p>
                      <a:pPr marL="0" lvl="0" indent="0">
                        <a:buNone/>
                      </a:pPr>
                      <a:r>
                        <a:rPr sz="1800"/>
                        <a:t>ISO/IEC 19770-2</a:t>
                      </a:r>
                    </a:p>
                  </a:txBody>
                  <a:tcPr/>
                </a:tc>
                <a:tc>
                  <a:txBody>
                    <a:bodyPr/>
                    <a:lstStyle/>
                    <a:p>
                      <a:pPr marL="0" lvl="0" indent="0">
                        <a:buNone/>
                      </a:pPr>
                      <a:r>
                        <a:rPr sz="1800"/>
                        <a:t>—</a:t>
                      </a:r>
                    </a:p>
                  </a:txBody>
                  <a:tcPr/>
                </a:tc>
                <a:tc>
                  <a:txBody>
                    <a:bodyPr/>
                    <a:lstStyle/>
                    <a:p>
                      <a:pPr marL="0" lvl="0" indent="0">
                        <a:buNone/>
                      </a:pPr>
                      <a:r>
                        <a:rPr sz="1800" dirty="0"/>
                        <a:t>Older; not recommended for new implementations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45587265"/>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B1D87-7AFC-2829-0363-3E726296C458}"/>
              </a:ext>
            </a:extLst>
          </p:cNvPr>
          <p:cNvSpPr>
            <a:spLocks noGrp="1"/>
          </p:cNvSpPr>
          <p:nvPr>
            <p:ph type="title"/>
          </p:nvPr>
        </p:nvSpPr>
        <p:spPr/>
        <p:txBody>
          <a:bodyPr/>
          <a:lstStyle/>
          <a:p>
            <a:r>
              <a:rPr lang="en-US" dirty="0"/>
              <a:t>Supply Chain Attacks</a:t>
            </a:r>
          </a:p>
        </p:txBody>
      </p:sp>
      <p:sp>
        <p:nvSpPr>
          <p:cNvPr id="3" name="Content Placeholder 2">
            <a:extLst>
              <a:ext uri="{FF2B5EF4-FFF2-40B4-BE49-F238E27FC236}">
                <a16:creationId xmlns:a16="http://schemas.microsoft.com/office/drawing/2014/main" id="{A7A7C5EC-72F0-23DA-96EE-6E7EA74813E3}"/>
              </a:ext>
            </a:extLst>
          </p:cNvPr>
          <p:cNvSpPr>
            <a:spLocks noGrp="1"/>
          </p:cNvSpPr>
          <p:nvPr>
            <p:ph idx="1"/>
          </p:nvPr>
        </p:nvSpPr>
        <p:spPr/>
        <p:txBody>
          <a:bodyPr/>
          <a:lstStyle/>
          <a:p>
            <a:r>
              <a:rPr lang="en-US" dirty="0"/>
              <a:t>Distinction: Supply chain vulnerability vs. supply chain </a:t>
            </a:r>
            <a:r>
              <a:rPr lang="en-US" i="1" dirty="0"/>
              <a:t>attack</a:t>
            </a:r>
          </a:p>
          <a:p>
            <a:r>
              <a:rPr lang="en-US" u="sng" dirty="0"/>
              <a:t>Vulnerability</a:t>
            </a:r>
            <a:r>
              <a:rPr lang="en-US" dirty="0"/>
              <a:t>: Log4Shell was discovered and reported by Chen </a:t>
            </a:r>
            <a:r>
              <a:rPr lang="en-US" dirty="0" err="1"/>
              <a:t>Zhaojun</a:t>
            </a:r>
            <a:r>
              <a:rPr lang="en-US" dirty="0"/>
              <a:t> of the Alibaba Cloud Security Team; dependents reacted</a:t>
            </a:r>
          </a:p>
          <a:p>
            <a:r>
              <a:rPr lang="en-US" u="sng" dirty="0"/>
              <a:t>Attack</a:t>
            </a:r>
            <a:r>
              <a:rPr lang="en-US" dirty="0"/>
              <a:t>: A bad actor specifically targets a supply chain to compromise upstream users</a:t>
            </a:r>
          </a:p>
          <a:p>
            <a:endParaRPr lang="en-US" dirty="0"/>
          </a:p>
        </p:txBody>
      </p:sp>
    </p:spTree>
    <p:extLst>
      <p:ext uri="{BB962C8B-B14F-4D97-AF65-F5344CB8AC3E}">
        <p14:creationId xmlns:p14="http://schemas.microsoft.com/office/powerpoint/2010/main" val="15689004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ED23B-BD0F-39E1-2311-81094DB76057}"/>
            </a:ext>
          </a:extLst>
        </p:cNvPr>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415DAD56-2B9C-0129-342B-A552B32AA8B8}"/>
              </a:ext>
            </a:extLst>
          </p:cNvPr>
          <p:cNvCxnSpPr>
            <a:cxnSpLocks/>
          </p:cNvCxnSpPr>
          <p:nvPr/>
        </p:nvCxnSpPr>
        <p:spPr>
          <a:xfrm>
            <a:off x="2680998" y="1970248"/>
            <a:ext cx="372026" cy="684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66B62D1-AA94-5168-156C-8A145B243ABB}"/>
              </a:ext>
            </a:extLst>
          </p:cNvPr>
          <p:cNvCxnSpPr>
            <a:cxnSpLocks/>
          </p:cNvCxnSpPr>
          <p:nvPr/>
        </p:nvCxnSpPr>
        <p:spPr>
          <a:xfrm>
            <a:off x="4346882" y="1970248"/>
            <a:ext cx="372026" cy="684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691C901-9C9C-0E33-BC6A-96E0ACB21F6E}"/>
              </a:ext>
            </a:extLst>
          </p:cNvPr>
          <p:cNvCxnSpPr>
            <a:cxnSpLocks/>
          </p:cNvCxnSpPr>
          <p:nvPr/>
        </p:nvCxnSpPr>
        <p:spPr>
          <a:xfrm>
            <a:off x="6012766" y="1963407"/>
            <a:ext cx="372026" cy="684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21B1502-B878-A9D5-BE5A-8A764923D129}"/>
              </a:ext>
            </a:extLst>
          </p:cNvPr>
          <p:cNvSpPr>
            <a:spLocks noGrp="1"/>
          </p:cNvSpPr>
          <p:nvPr>
            <p:ph type="title"/>
          </p:nvPr>
        </p:nvSpPr>
        <p:spPr/>
        <p:txBody>
          <a:bodyPr>
            <a:normAutofit/>
          </a:bodyPr>
          <a:lstStyle/>
          <a:p>
            <a:pPr lvl="0"/>
            <a:r>
              <a:rPr lang="en-US" dirty="0"/>
              <a:t>Anatomy of a Supply Chain Attack</a:t>
            </a:r>
            <a:endParaRPr dirty="0"/>
          </a:p>
        </p:txBody>
      </p:sp>
      <p:sp>
        <p:nvSpPr>
          <p:cNvPr id="4" name="Rectangle 3">
            <a:extLst>
              <a:ext uri="{FF2B5EF4-FFF2-40B4-BE49-F238E27FC236}">
                <a16:creationId xmlns:a16="http://schemas.microsoft.com/office/drawing/2014/main" id="{5ACC5A7A-D3C1-4186-F477-83C4C12206F6}"/>
              </a:ext>
            </a:extLst>
          </p:cNvPr>
          <p:cNvSpPr/>
          <p:nvPr/>
        </p:nvSpPr>
        <p:spPr>
          <a:xfrm>
            <a:off x="1387140" y="1508933"/>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Compromise</a:t>
            </a:r>
          </a:p>
        </p:txBody>
      </p:sp>
      <p:sp>
        <p:nvSpPr>
          <p:cNvPr id="5" name="Rectangle 4">
            <a:extLst>
              <a:ext uri="{FF2B5EF4-FFF2-40B4-BE49-F238E27FC236}">
                <a16:creationId xmlns:a16="http://schemas.microsoft.com/office/drawing/2014/main" id="{63049787-6004-6BD3-3B73-BAE5FFB387E3}"/>
              </a:ext>
            </a:extLst>
          </p:cNvPr>
          <p:cNvSpPr/>
          <p:nvPr/>
        </p:nvSpPr>
        <p:spPr>
          <a:xfrm>
            <a:off x="3053024" y="1515773"/>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Alteration</a:t>
            </a:r>
          </a:p>
        </p:txBody>
      </p:sp>
      <p:sp>
        <p:nvSpPr>
          <p:cNvPr id="6" name="Rectangle 5">
            <a:extLst>
              <a:ext uri="{FF2B5EF4-FFF2-40B4-BE49-F238E27FC236}">
                <a16:creationId xmlns:a16="http://schemas.microsoft.com/office/drawing/2014/main" id="{6303AFC3-7466-C0CF-A4A2-E287D6115DB3}"/>
              </a:ext>
            </a:extLst>
          </p:cNvPr>
          <p:cNvSpPr/>
          <p:nvPr/>
        </p:nvSpPr>
        <p:spPr>
          <a:xfrm>
            <a:off x="4717097" y="1518490"/>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Propagation</a:t>
            </a:r>
          </a:p>
        </p:txBody>
      </p:sp>
      <p:sp>
        <p:nvSpPr>
          <p:cNvPr id="7" name="Rectangle 6">
            <a:extLst>
              <a:ext uri="{FF2B5EF4-FFF2-40B4-BE49-F238E27FC236}">
                <a16:creationId xmlns:a16="http://schemas.microsoft.com/office/drawing/2014/main" id="{4497C52A-D86C-F079-837A-E3EC4A0D8C30}"/>
              </a:ext>
            </a:extLst>
          </p:cNvPr>
          <p:cNvSpPr/>
          <p:nvPr/>
        </p:nvSpPr>
        <p:spPr>
          <a:xfrm>
            <a:off x="6381170" y="1515773"/>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Exploitation</a:t>
            </a:r>
          </a:p>
        </p:txBody>
      </p:sp>
    </p:spTree>
    <p:extLst>
      <p:ext uri="{BB962C8B-B14F-4D97-AF65-F5344CB8AC3E}">
        <p14:creationId xmlns:p14="http://schemas.microsoft.com/office/powerpoint/2010/main" val="3328740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Case Study: The XZ Utils Backdoor (2024)</a:t>
            </a:r>
          </a:p>
        </p:txBody>
      </p:sp>
      <p:pic>
        <p:nvPicPr>
          <p:cNvPr id="6" name="Picture 5">
            <a:extLst>
              <a:ext uri="{FF2B5EF4-FFF2-40B4-BE49-F238E27FC236}">
                <a16:creationId xmlns:a16="http://schemas.microsoft.com/office/drawing/2014/main" id="{DDE0A66B-F931-205E-6B80-2572878AF07A}"/>
              </a:ext>
            </a:extLst>
          </p:cNvPr>
          <p:cNvPicPr>
            <a:picLocks noChangeAspect="1"/>
          </p:cNvPicPr>
          <p:nvPr/>
        </p:nvPicPr>
        <p:blipFill>
          <a:blip r:embed="rId3"/>
          <a:stretch>
            <a:fillRect/>
          </a:stretch>
        </p:blipFill>
        <p:spPr>
          <a:xfrm>
            <a:off x="1052355" y="1268016"/>
            <a:ext cx="3233896" cy="3875484"/>
          </a:xfrm>
          <a:prstGeom prst="rect">
            <a:avLst/>
          </a:prstGeom>
        </p:spPr>
      </p:pic>
      <p:pic>
        <p:nvPicPr>
          <p:cNvPr id="7" name="Picture 6">
            <a:extLst>
              <a:ext uri="{FF2B5EF4-FFF2-40B4-BE49-F238E27FC236}">
                <a16:creationId xmlns:a16="http://schemas.microsoft.com/office/drawing/2014/main" id="{EB825270-6EF4-ADAE-9946-09AA72F2F40C}"/>
              </a:ext>
            </a:extLst>
          </p:cNvPr>
          <p:cNvPicPr>
            <a:picLocks noChangeAspect="1"/>
          </p:cNvPicPr>
          <p:nvPr/>
        </p:nvPicPr>
        <p:blipFill>
          <a:blip r:embed="rId4"/>
          <a:stretch>
            <a:fillRect/>
          </a:stretch>
        </p:blipFill>
        <p:spPr>
          <a:xfrm>
            <a:off x="4528821" y="1268016"/>
            <a:ext cx="3986529" cy="3875484"/>
          </a:xfrm>
          <a:prstGeom prst="rect">
            <a:avLst/>
          </a:prstGeom>
        </p:spPr>
      </p:pic>
    </p:spTree>
    <p:extLst>
      <p:ext uri="{BB962C8B-B14F-4D97-AF65-F5344CB8AC3E}">
        <p14:creationId xmlns:p14="http://schemas.microsoft.com/office/powerpoint/2010/main" val="222345276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Security by Design</a:t>
            </a:r>
            <a:endParaRPr dirty="0"/>
          </a:p>
        </p:txBody>
      </p:sp>
      <p:sp>
        <p:nvSpPr>
          <p:cNvPr id="4" name="Content Placeholder 3">
            <a:extLst>
              <a:ext uri="{FF2B5EF4-FFF2-40B4-BE49-F238E27FC236}">
                <a16:creationId xmlns:a16="http://schemas.microsoft.com/office/drawing/2014/main" id="{CB75D44D-E4CB-91D0-94A0-4C94725FCF3D}"/>
              </a:ext>
            </a:extLst>
          </p:cNvPr>
          <p:cNvSpPr>
            <a:spLocks noGrp="1"/>
          </p:cNvSpPr>
          <p:nvPr>
            <p:ph sz="half" idx="1"/>
          </p:nvPr>
        </p:nvSpPr>
        <p:spPr>
          <a:xfrm>
            <a:off x="628650" y="1369218"/>
            <a:ext cx="2126126" cy="3263504"/>
          </a:xfrm>
        </p:spPr>
        <p:txBody>
          <a:bodyPr/>
          <a:lstStyle/>
          <a:p>
            <a:pPr marL="457200" indent="-457200">
              <a:buFont typeface="+mj-lt"/>
              <a:buAutoNum type="arabicPeriod"/>
            </a:pPr>
            <a:r>
              <a:rPr lang="en-US" dirty="0"/>
              <a:t>Secure Software Design</a:t>
            </a:r>
          </a:p>
          <a:p>
            <a:pPr marL="457200" indent="-457200">
              <a:buFont typeface="+mj-lt"/>
              <a:buAutoNum type="arabicPeriod"/>
            </a:pPr>
            <a:r>
              <a:rPr lang="en-US" dirty="0"/>
              <a:t>Secure Development</a:t>
            </a:r>
          </a:p>
          <a:p>
            <a:pPr marL="457200" indent="-457200">
              <a:buFont typeface="+mj-lt"/>
              <a:buAutoNum type="arabicPeriod"/>
            </a:pPr>
            <a:r>
              <a:rPr lang="en-US" dirty="0"/>
              <a:t>Secure Default Configuration</a:t>
            </a:r>
          </a:p>
        </p:txBody>
      </p:sp>
      <p:sp>
        <p:nvSpPr>
          <p:cNvPr id="5" name="Content Placeholder 4">
            <a:extLst>
              <a:ext uri="{FF2B5EF4-FFF2-40B4-BE49-F238E27FC236}">
                <a16:creationId xmlns:a16="http://schemas.microsoft.com/office/drawing/2014/main" id="{B5A9F3A8-79C0-8EA1-4BD2-7FE53171B733}"/>
              </a:ext>
            </a:extLst>
          </p:cNvPr>
          <p:cNvSpPr>
            <a:spLocks noGrp="1"/>
          </p:cNvSpPr>
          <p:nvPr>
            <p:ph sz="half" idx="2"/>
          </p:nvPr>
        </p:nvSpPr>
        <p:spPr>
          <a:xfrm>
            <a:off x="6389224" y="1369218"/>
            <a:ext cx="2126125" cy="3263504"/>
          </a:xfrm>
        </p:spPr>
        <p:txBody>
          <a:bodyPr/>
          <a:lstStyle/>
          <a:p>
            <a:pPr marL="457200" indent="-457200">
              <a:buFont typeface="+mj-lt"/>
              <a:buAutoNum type="arabicPeriod" startAt="4"/>
            </a:pPr>
            <a:r>
              <a:rPr lang="en-US" dirty="0"/>
              <a:t>Supply Chain Security</a:t>
            </a:r>
          </a:p>
          <a:p>
            <a:pPr marL="457200" indent="-457200">
              <a:buFont typeface="+mj-lt"/>
              <a:buAutoNum type="arabicPeriod" startAt="4"/>
            </a:pPr>
            <a:r>
              <a:rPr lang="en-US" dirty="0"/>
              <a:t>Code Integrity</a:t>
            </a:r>
          </a:p>
          <a:p>
            <a:pPr marL="457200" indent="-457200">
              <a:buFont typeface="+mj-lt"/>
              <a:buAutoNum type="arabicPeriod" startAt="4"/>
            </a:pPr>
            <a:r>
              <a:rPr lang="en-US" dirty="0"/>
              <a:t>Vulnerability Remediation</a:t>
            </a:r>
          </a:p>
        </p:txBody>
      </p:sp>
      <p:pic>
        <p:nvPicPr>
          <p:cNvPr id="3" name="Picture 2">
            <a:extLst>
              <a:ext uri="{FF2B5EF4-FFF2-40B4-BE49-F238E27FC236}">
                <a16:creationId xmlns:a16="http://schemas.microsoft.com/office/drawing/2014/main" id="{EE8A3691-3707-5F33-3CE1-E652243F810E}"/>
              </a:ext>
            </a:extLst>
          </p:cNvPr>
          <p:cNvPicPr>
            <a:picLocks noChangeAspect="1"/>
          </p:cNvPicPr>
          <p:nvPr/>
        </p:nvPicPr>
        <p:blipFill>
          <a:blip r:embed="rId3"/>
          <a:stretch>
            <a:fillRect/>
          </a:stretch>
        </p:blipFill>
        <p:spPr>
          <a:xfrm>
            <a:off x="2857500" y="1268016"/>
            <a:ext cx="3429000" cy="3416300"/>
          </a:xfrm>
          <a:prstGeom prst="rect">
            <a:avLst/>
          </a:prstGeom>
        </p:spPr>
      </p:pic>
      <p:sp>
        <p:nvSpPr>
          <p:cNvPr id="6" name="Oval 5">
            <a:extLst>
              <a:ext uri="{FF2B5EF4-FFF2-40B4-BE49-F238E27FC236}">
                <a16:creationId xmlns:a16="http://schemas.microsoft.com/office/drawing/2014/main" id="{ED16B49A-7A2A-C8CE-6121-CD277D4DC6F9}"/>
              </a:ext>
            </a:extLst>
          </p:cNvPr>
          <p:cNvSpPr>
            <a:spLocks noChangeAspect="1"/>
          </p:cNvSpPr>
          <p:nvPr/>
        </p:nvSpPr>
        <p:spPr>
          <a:xfrm>
            <a:off x="4216728" y="1392368"/>
            <a:ext cx="721758" cy="721758"/>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29F898-6E9F-7227-D381-0410AF7EF003}"/>
              </a:ext>
            </a:extLst>
          </p:cNvPr>
          <p:cNvSpPr/>
          <p:nvPr/>
        </p:nvSpPr>
        <p:spPr>
          <a:xfrm>
            <a:off x="6389225" y="1268016"/>
            <a:ext cx="2228850" cy="2178570"/>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9AEBA1-9143-AB82-06F1-227A80F760F8}"/>
              </a:ext>
            </a:extLst>
          </p:cNvPr>
          <p:cNvSpPr txBox="1"/>
          <p:nvPr/>
        </p:nvSpPr>
        <p:spPr>
          <a:xfrm>
            <a:off x="6699712" y="3547788"/>
            <a:ext cx="1607876" cy="369332"/>
          </a:xfrm>
          <a:prstGeom prst="rect">
            <a:avLst/>
          </a:prstGeom>
          <a:noFill/>
        </p:spPr>
        <p:txBody>
          <a:bodyPr wrap="none" rtlCol="0">
            <a:spAutoFit/>
          </a:bodyPr>
          <a:lstStyle/>
          <a:p>
            <a:r>
              <a:rPr lang="en-US" b="1" dirty="0">
                <a:solidFill>
                  <a:srgbClr val="FFFF00"/>
                </a:solidFill>
              </a:rPr>
              <a:t>Today’s lecture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5"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dissolve">
                                      <p:cBhvr>
                                        <p:cTn id="15" dur="500"/>
                                        <p:tgtEl>
                                          <p:spTgt spid="4">
                                            <p:txEl>
                                              <p:pRg st="1" end="1"/>
                                            </p:txEl>
                                          </p:spTgt>
                                        </p:tgtEl>
                                      </p:cBhvr>
                                    </p:animEffect>
                                  </p:childTnLst>
                                </p:cTn>
                              </p:par>
                              <p:par>
                                <p:cTn id="16" presetID="42" presetClass="path" presetSubtype="0" accel="50000" decel="50000" fill="hold" grpId="0" nodeType="withEffect">
                                  <p:stCondLst>
                                    <p:cond delay="0"/>
                                  </p:stCondLst>
                                  <p:childTnLst>
                                    <p:animMotion origin="layout" path="M -8.33333E-7 -7.40741E-7 L 0.10712 0.09907 " pathEditMode="relative" rAng="0" ptsTypes="AA">
                                      <p:cBhvr>
                                        <p:cTn id="17" dur="2000" fill="hold"/>
                                        <p:tgtEl>
                                          <p:spTgt spid="6"/>
                                        </p:tgtEl>
                                        <p:attrNameLst>
                                          <p:attrName>ppt_x</p:attrName>
                                          <p:attrName>ppt_y</p:attrName>
                                        </p:attrNameLst>
                                      </p:cBhvr>
                                      <p:rCtr x="5347" y="4938"/>
                                    </p:animMotion>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par>
                                <p:cTn id="23" presetID="42" presetClass="path" presetSubtype="0" accel="50000" decel="50000" fill="hold" grpId="1" nodeType="withEffect">
                                  <p:stCondLst>
                                    <p:cond delay="0"/>
                                  </p:stCondLst>
                                  <p:childTnLst>
                                    <p:animMotion origin="layout" path="M 0.10712 0.09907 L 0.11719 0.34352 " pathEditMode="relative" rAng="0" ptsTypes="AA">
                                      <p:cBhvr>
                                        <p:cTn id="24" dur="2000" fill="hold"/>
                                        <p:tgtEl>
                                          <p:spTgt spid="6"/>
                                        </p:tgtEl>
                                        <p:attrNameLst>
                                          <p:attrName>ppt_x</p:attrName>
                                          <p:attrName>ppt_y</p:attrName>
                                        </p:attrNameLst>
                                      </p:cBhvr>
                                      <p:rCtr x="503" y="12222"/>
                                    </p:animMotion>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dissolve">
                                      <p:cBhvr>
                                        <p:cTn id="29" dur="500"/>
                                        <p:tgtEl>
                                          <p:spTgt spid="5">
                                            <p:txEl>
                                              <p:pRg st="0" end="0"/>
                                            </p:txEl>
                                          </p:spTgt>
                                        </p:tgtEl>
                                      </p:cBhvr>
                                    </p:animEffect>
                                  </p:childTnLst>
                                </p:cTn>
                              </p:par>
                              <p:par>
                                <p:cTn id="30" presetID="42" presetClass="path" presetSubtype="0" accel="50000" decel="50000" fill="hold" grpId="2" nodeType="withEffect">
                                  <p:stCondLst>
                                    <p:cond delay="0"/>
                                  </p:stCondLst>
                                  <p:childTnLst>
                                    <p:animMotion origin="layout" path="M 0.11719 0.34352 L -0.00052 0.46728 " pathEditMode="relative" rAng="0" ptsTypes="AA">
                                      <p:cBhvr>
                                        <p:cTn id="31" dur="2000" fill="hold"/>
                                        <p:tgtEl>
                                          <p:spTgt spid="6"/>
                                        </p:tgtEl>
                                        <p:attrNameLst>
                                          <p:attrName>ppt_x</p:attrName>
                                          <p:attrName>ppt_y</p:attrName>
                                        </p:attrNameLst>
                                      </p:cBhvr>
                                      <p:rCtr x="-5885" y="6173"/>
                                    </p:animMotion>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dissolve">
                                      <p:cBhvr>
                                        <p:cTn id="36" dur="500"/>
                                        <p:tgtEl>
                                          <p:spTgt spid="5">
                                            <p:txEl>
                                              <p:pRg st="1" end="1"/>
                                            </p:txEl>
                                          </p:spTgt>
                                        </p:tgtEl>
                                      </p:cBhvr>
                                    </p:animEffect>
                                  </p:childTnLst>
                                </p:cTn>
                              </p:par>
                              <p:par>
                                <p:cTn id="37" presetID="42" presetClass="path" presetSubtype="0" accel="50000" decel="50000" fill="hold" grpId="3" nodeType="withEffect">
                                  <p:stCondLst>
                                    <p:cond delay="0"/>
                                  </p:stCondLst>
                                  <p:childTnLst>
                                    <p:animMotion origin="layout" path="M -0.00052 0.46728 L -0.11562 0.34568 " pathEditMode="relative" rAng="0" ptsTypes="AA">
                                      <p:cBhvr>
                                        <p:cTn id="38" dur="2000" fill="hold"/>
                                        <p:tgtEl>
                                          <p:spTgt spid="6"/>
                                        </p:tgtEl>
                                        <p:attrNameLst>
                                          <p:attrName>ppt_x</p:attrName>
                                          <p:attrName>ppt_y</p:attrName>
                                        </p:attrNameLst>
                                      </p:cBhvr>
                                      <p:rCtr x="-5764" y="-6080"/>
                                    </p:animMotion>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dissolve">
                                      <p:cBhvr>
                                        <p:cTn id="43" dur="500"/>
                                        <p:tgtEl>
                                          <p:spTgt spid="5">
                                            <p:txEl>
                                              <p:pRg st="2" end="2"/>
                                            </p:txEl>
                                          </p:spTgt>
                                        </p:tgtEl>
                                      </p:cBhvr>
                                    </p:animEffect>
                                  </p:childTnLst>
                                </p:cTn>
                              </p:par>
                              <p:par>
                                <p:cTn id="44" presetID="42" presetClass="path" presetSubtype="0" accel="50000" decel="50000" fill="hold" grpId="4" nodeType="withEffect">
                                  <p:stCondLst>
                                    <p:cond delay="0"/>
                                  </p:stCondLst>
                                  <p:childTnLst>
                                    <p:animMotion origin="layout" path="M -0.11562 0.34568 L -0.11319 0.11605 " pathEditMode="relative" rAng="0" ptsTypes="AA">
                                      <p:cBhvr>
                                        <p:cTn id="45" dur="2000" fill="hold"/>
                                        <p:tgtEl>
                                          <p:spTgt spid="6"/>
                                        </p:tgtEl>
                                        <p:attrNameLst>
                                          <p:attrName>ppt_x</p:attrName>
                                          <p:attrName>ppt_y</p:attrName>
                                        </p:attrNameLst>
                                      </p:cBhvr>
                                      <p:rCtr x="122" y="-11481"/>
                                    </p:animMotion>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dissolv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6" grpId="0" animBg="1"/>
      <p:bldP spid="6" grpId="1" animBg="1"/>
      <p:bldP spid="6" grpId="2" animBg="1"/>
      <p:bldP spid="6" grpId="3" animBg="1"/>
      <p:bldP spid="6" grpId="4" animBg="1"/>
      <p:bldP spid="6" grpId="5" animBg="1"/>
      <p:bldP spid="7"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8C0B1-0EA2-1B7B-EB8F-4361DE6CD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27DC3-9019-AADA-4765-408343310600}"/>
              </a:ext>
            </a:extLst>
          </p:cNvPr>
          <p:cNvSpPr>
            <a:spLocks noGrp="1"/>
          </p:cNvSpPr>
          <p:nvPr>
            <p:ph type="title"/>
          </p:nvPr>
        </p:nvSpPr>
        <p:spPr/>
        <p:txBody>
          <a:bodyPr/>
          <a:lstStyle/>
          <a:p>
            <a:pPr marL="0" lvl="0" indent="0">
              <a:buNone/>
            </a:pPr>
            <a:r>
              <a:t>Case Study: The XZ Utils Backdoor (2024)</a:t>
            </a:r>
          </a:p>
        </p:txBody>
      </p:sp>
      <p:sp>
        <p:nvSpPr>
          <p:cNvPr id="3" name="Content Placeholder 2">
            <a:extLst>
              <a:ext uri="{FF2B5EF4-FFF2-40B4-BE49-F238E27FC236}">
                <a16:creationId xmlns:a16="http://schemas.microsoft.com/office/drawing/2014/main" id="{8F3B2CA2-B13A-AB4E-1E49-139086E34EEA}"/>
              </a:ext>
            </a:extLst>
          </p:cNvPr>
          <p:cNvSpPr>
            <a:spLocks noGrp="1"/>
          </p:cNvSpPr>
          <p:nvPr>
            <p:ph idx="1"/>
          </p:nvPr>
        </p:nvSpPr>
        <p:spPr/>
        <p:txBody>
          <a:bodyPr/>
          <a:lstStyle/>
          <a:p>
            <a:pPr lvl="0"/>
            <a:r>
              <a:rPr dirty="0"/>
              <a:t>“Jia Tan” spent </a:t>
            </a:r>
            <a:r>
              <a:rPr b="1" dirty="0"/>
              <a:t>~2 years</a:t>
            </a:r>
            <a:r>
              <a:rPr dirty="0"/>
              <a:t> contributing to </a:t>
            </a:r>
            <a:r>
              <a:rPr dirty="0" err="1"/>
              <a:t>xz</a:t>
            </a:r>
            <a:r>
              <a:rPr dirty="0"/>
              <a:t>-utils, building trust with the sole maintainer</a:t>
            </a:r>
          </a:p>
          <a:p>
            <a:pPr lvl="0"/>
            <a:r>
              <a:rPr b="1" dirty="0" err="1"/>
              <a:t>Sockpuppet</a:t>
            </a:r>
            <a:r>
              <a:rPr b="1" dirty="0"/>
              <a:t> accounts</a:t>
            </a:r>
            <a:r>
              <a:rPr dirty="0"/>
              <a:t> pressured the maintainer (citing burnout, slow responses) to add a co-maintainer</a:t>
            </a:r>
          </a:p>
          <a:p>
            <a:pPr lvl="0"/>
            <a:r>
              <a:rPr dirty="0"/>
              <a:t>Once granted commit access, inserted a </a:t>
            </a:r>
            <a:r>
              <a:rPr b="1" dirty="0"/>
              <a:t>sophisticated backdoor into </a:t>
            </a:r>
            <a:r>
              <a:rPr b="1" dirty="0" err="1"/>
              <a:t>liblzma</a:t>
            </a:r>
            <a:r>
              <a:rPr dirty="0"/>
              <a:t> that would compromise SSH on Linux</a:t>
            </a:r>
          </a:p>
          <a:p>
            <a:pPr lvl="0"/>
            <a:r>
              <a:rPr dirty="0"/>
              <a:t>Discovered </a:t>
            </a:r>
            <a:r>
              <a:rPr b="1" dirty="0"/>
              <a:t>by accident</a:t>
            </a:r>
            <a:r>
              <a:rPr dirty="0"/>
              <a:t> — Andres Freund noticed anomalous SSH performance</a:t>
            </a:r>
          </a:p>
        </p:txBody>
      </p:sp>
    </p:spTree>
    <p:extLst>
      <p:ext uri="{BB962C8B-B14F-4D97-AF65-F5344CB8AC3E}">
        <p14:creationId xmlns:p14="http://schemas.microsoft.com/office/powerpoint/2010/main" val="3099738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Supply Chain Attacks are Growing</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0218034"/>
              </p:ext>
            </p:extLst>
          </p:nvPr>
        </p:nvGraphicFramePr>
        <p:xfrm>
          <a:off x="671983" y="1657350"/>
          <a:ext cx="7800033" cy="1828800"/>
        </p:xfrm>
        <a:graphic>
          <a:graphicData uri="http://schemas.openxmlformats.org/drawingml/2006/table">
            <a:tbl>
              <a:tblPr firstRow="1" bandRow="1">
                <a:tableStyleId>{5C22544A-7EE6-4342-B048-85BDC9FD1C3A}</a:tableStyleId>
              </a:tblPr>
              <a:tblGrid>
                <a:gridCol w="2333730">
                  <a:extLst>
                    <a:ext uri="{9D8B030D-6E8A-4147-A177-3AD203B41FA5}">
                      <a16:colId xmlns:a16="http://schemas.microsoft.com/office/drawing/2014/main" val="20000"/>
                    </a:ext>
                  </a:extLst>
                </a:gridCol>
                <a:gridCol w="703385">
                  <a:extLst>
                    <a:ext uri="{9D8B030D-6E8A-4147-A177-3AD203B41FA5}">
                      <a16:colId xmlns:a16="http://schemas.microsoft.com/office/drawing/2014/main" val="20001"/>
                    </a:ext>
                  </a:extLst>
                </a:gridCol>
                <a:gridCol w="4762918">
                  <a:extLst>
                    <a:ext uri="{9D8B030D-6E8A-4147-A177-3AD203B41FA5}">
                      <a16:colId xmlns:a16="http://schemas.microsoft.com/office/drawing/2014/main" val="20002"/>
                    </a:ext>
                  </a:extLst>
                </a:gridCol>
              </a:tblGrid>
              <a:tr h="0">
                <a:tc>
                  <a:txBody>
                    <a:bodyPr/>
                    <a:lstStyle/>
                    <a:p>
                      <a:pPr marL="0" lvl="0" indent="0">
                        <a:buNone/>
                      </a:pPr>
                      <a:r>
                        <a:rPr sz="1800" dirty="0"/>
                        <a:t>Attack</a:t>
                      </a:r>
                    </a:p>
                  </a:txBody>
                  <a:tcPr/>
                </a:tc>
                <a:tc>
                  <a:txBody>
                    <a:bodyPr/>
                    <a:lstStyle/>
                    <a:p>
                      <a:pPr marL="0" lvl="0" indent="0">
                        <a:buNone/>
                      </a:pPr>
                      <a:r>
                        <a:rPr sz="1800"/>
                        <a:t>Year</a:t>
                      </a:r>
                    </a:p>
                  </a:txBody>
                  <a:tcPr/>
                </a:tc>
                <a:tc>
                  <a:txBody>
                    <a:bodyPr/>
                    <a:lstStyle/>
                    <a:p>
                      <a:pPr marL="0" lvl="0" indent="0">
                        <a:buNone/>
                      </a:pPr>
                      <a:r>
                        <a:rPr sz="1800"/>
                        <a:t>What Happened</a:t>
                      </a:r>
                    </a:p>
                  </a:txBody>
                  <a:tcPr/>
                </a:tc>
                <a:extLst>
                  <a:ext uri="{0D108BD9-81ED-4DB2-BD59-A6C34878D82A}">
                    <a16:rowId xmlns:a16="http://schemas.microsoft.com/office/drawing/2014/main" val="10000"/>
                  </a:ext>
                </a:extLst>
              </a:tr>
              <a:tr h="0">
                <a:tc>
                  <a:txBody>
                    <a:bodyPr/>
                    <a:lstStyle/>
                    <a:p>
                      <a:pPr marL="0" lvl="0" indent="0">
                        <a:buNone/>
                      </a:pPr>
                      <a:r>
                        <a:rPr sz="1800">
                          <a:latin typeface="Courier"/>
                        </a:rPr>
                        <a:t>event-stream</a:t>
                      </a:r>
                      <a:r>
                        <a:rPr sz="1800"/>
                        <a:t> npm</a:t>
                      </a:r>
                    </a:p>
                  </a:txBody>
                  <a:tcPr/>
                </a:tc>
                <a:tc>
                  <a:txBody>
                    <a:bodyPr/>
                    <a:lstStyle/>
                    <a:p>
                      <a:pPr marL="0" lvl="0" indent="0">
                        <a:buNone/>
                      </a:pPr>
                      <a:r>
                        <a:rPr sz="1800"/>
                        <a:t>2018</a:t>
                      </a:r>
                    </a:p>
                  </a:txBody>
                  <a:tcPr/>
                </a:tc>
                <a:tc>
                  <a:txBody>
                    <a:bodyPr/>
                    <a:lstStyle/>
                    <a:p>
                      <a:pPr marL="0" lvl="0" indent="0">
                        <a:buNone/>
                      </a:pPr>
                      <a:r>
                        <a:rPr sz="1800"/>
                        <a:t>Maintainer handoff to attacker; backdoor added</a:t>
                      </a:r>
                    </a:p>
                  </a:txBody>
                  <a:tcPr/>
                </a:tc>
                <a:extLst>
                  <a:ext uri="{0D108BD9-81ED-4DB2-BD59-A6C34878D82A}">
                    <a16:rowId xmlns:a16="http://schemas.microsoft.com/office/drawing/2014/main" val="10001"/>
                  </a:ext>
                </a:extLst>
              </a:tr>
              <a:tr h="0">
                <a:tc>
                  <a:txBody>
                    <a:bodyPr/>
                    <a:lstStyle/>
                    <a:p>
                      <a:pPr marL="0" lvl="0" indent="0">
                        <a:buNone/>
                      </a:pPr>
                      <a:r>
                        <a:rPr sz="1800"/>
                        <a:t>SolarWinds</a:t>
                      </a:r>
                    </a:p>
                  </a:txBody>
                  <a:tcPr/>
                </a:tc>
                <a:tc>
                  <a:txBody>
                    <a:bodyPr/>
                    <a:lstStyle/>
                    <a:p>
                      <a:pPr marL="0" lvl="0" indent="0">
                        <a:buNone/>
                      </a:pPr>
                      <a:r>
                        <a:rPr sz="1800"/>
                        <a:t>2020</a:t>
                      </a:r>
                    </a:p>
                  </a:txBody>
                  <a:tcPr/>
                </a:tc>
                <a:tc>
                  <a:txBody>
                    <a:bodyPr/>
                    <a:lstStyle/>
                    <a:p>
                      <a:pPr marL="0" lvl="0" indent="0">
                        <a:buNone/>
                      </a:pPr>
                      <a:r>
                        <a:rPr sz="1800"/>
                        <a:t>Build system compromised; trojanized updates</a:t>
                      </a:r>
                    </a:p>
                  </a:txBody>
                  <a:tcPr/>
                </a:tc>
                <a:extLst>
                  <a:ext uri="{0D108BD9-81ED-4DB2-BD59-A6C34878D82A}">
                    <a16:rowId xmlns:a16="http://schemas.microsoft.com/office/drawing/2014/main" val="10002"/>
                  </a:ext>
                </a:extLst>
              </a:tr>
              <a:tr h="0">
                <a:tc>
                  <a:txBody>
                    <a:bodyPr/>
                    <a:lstStyle/>
                    <a:p>
                      <a:pPr marL="0" lvl="0" indent="0">
                        <a:buNone/>
                      </a:pPr>
                      <a:r>
                        <a:rPr sz="1800" dirty="0" err="1"/>
                        <a:t>Codecov</a:t>
                      </a:r>
                      <a:endParaRPr sz="1800" dirty="0"/>
                    </a:p>
                  </a:txBody>
                  <a:tcPr/>
                </a:tc>
                <a:tc>
                  <a:txBody>
                    <a:bodyPr/>
                    <a:lstStyle/>
                    <a:p>
                      <a:pPr marL="0" lvl="0" indent="0">
                        <a:buNone/>
                      </a:pPr>
                      <a:r>
                        <a:rPr sz="1800"/>
                        <a:t>2021</a:t>
                      </a:r>
                    </a:p>
                  </a:txBody>
                  <a:tcPr/>
                </a:tc>
                <a:tc>
                  <a:txBody>
                    <a:bodyPr/>
                    <a:lstStyle/>
                    <a:p>
                      <a:pPr marL="0" lvl="0" indent="0">
                        <a:buNone/>
                      </a:pPr>
                      <a:r>
                        <a:rPr sz="1800"/>
                        <a:t>CI tool compromised; credentials exfiltrated</a:t>
                      </a:r>
                    </a:p>
                  </a:txBody>
                  <a:tcPr/>
                </a:tc>
                <a:extLst>
                  <a:ext uri="{0D108BD9-81ED-4DB2-BD59-A6C34878D82A}">
                    <a16:rowId xmlns:a16="http://schemas.microsoft.com/office/drawing/2014/main" val="10003"/>
                  </a:ext>
                </a:extLst>
              </a:tr>
              <a:tr h="0">
                <a:tc>
                  <a:txBody>
                    <a:bodyPr/>
                    <a:lstStyle/>
                    <a:p>
                      <a:pPr marL="0" lvl="0" indent="0">
                        <a:buNone/>
                      </a:pPr>
                      <a:r>
                        <a:rPr sz="1800"/>
                        <a:t>XZ Utils backdoor</a:t>
                      </a:r>
                    </a:p>
                  </a:txBody>
                  <a:tcPr/>
                </a:tc>
                <a:tc>
                  <a:txBody>
                    <a:bodyPr/>
                    <a:lstStyle/>
                    <a:p>
                      <a:pPr marL="0" lvl="0" indent="0">
                        <a:buNone/>
                      </a:pPr>
                      <a:r>
                        <a:rPr sz="1800"/>
                        <a:t>2024</a:t>
                      </a:r>
                    </a:p>
                  </a:txBody>
                  <a:tcPr/>
                </a:tc>
                <a:tc>
                  <a:txBody>
                    <a:bodyPr/>
                    <a:lstStyle/>
                    <a:p>
                      <a:pPr marL="0" lvl="0" indent="0">
                        <a:buNone/>
                      </a:pPr>
                      <a:r>
                        <a:rPr sz="1800" dirty="0"/>
                        <a:t>Years-long social engineering of maintainer</a:t>
                      </a:r>
                    </a:p>
                  </a:txBody>
                  <a:tcPr/>
                </a:tc>
                <a:extLst>
                  <a:ext uri="{0D108BD9-81ED-4DB2-BD59-A6C34878D82A}">
                    <a16:rowId xmlns:a16="http://schemas.microsoft.com/office/drawing/2014/main" val="10004"/>
                  </a:ext>
                </a:extLst>
              </a:tr>
            </a:tbl>
          </a:graphicData>
        </a:graphic>
      </p:graphicFrame>
    </p:spTree>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Case Study: 450,000 Malicious Packages in 2025</a:t>
            </a:r>
          </a:p>
        </p:txBody>
      </p:sp>
      <p:sp>
        <p:nvSpPr>
          <p:cNvPr id="3" name="Content Placeholder 2"/>
          <p:cNvSpPr>
            <a:spLocks noGrp="1"/>
          </p:cNvSpPr>
          <p:nvPr>
            <p:ph idx="1"/>
          </p:nvPr>
        </p:nvSpPr>
        <p:spPr/>
        <p:txBody>
          <a:bodyPr/>
          <a:lstStyle/>
          <a:p>
            <a:pPr lvl="0"/>
            <a:r>
              <a:rPr dirty="0" err="1"/>
              <a:t>Sonatype</a:t>
            </a:r>
            <a:r>
              <a:rPr dirty="0"/>
              <a:t> report: </a:t>
            </a:r>
            <a:r>
              <a:rPr b="1" dirty="0"/>
              <a:t>450,000+ malicious components</a:t>
            </a:r>
            <a:r>
              <a:rPr dirty="0"/>
              <a:t> published to open-source registries in one year</a:t>
            </a:r>
          </a:p>
          <a:p>
            <a:pPr lvl="0"/>
            <a:r>
              <a:rPr b="1" dirty="0" err="1"/>
              <a:t>npm</a:t>
            </a:r>
            <a:r>
              <a:rPr dirty="0"/>
              <a:t> is the primary target — central role in front-end dev and CI pipelines</a:t>
            </a:r>
          </a:p>
          <a:p>
            <a:pPr lvl="0"/>
            <a:r>
              <a:rPr dirty="0"/>
              <a:t>North Korea’s </a:t>
            </a:r>
            <a:r>
              <a:rPr b="1" dirty="0"/>
              <a:t>Lazarus Group</a:t>
            </a:r>
            <a:r>
              <a:rPr dirty="0"/>
              <a:t> published hundreds of malicious </a:t>
            </a:r>
            <a:r>
              <a:rPr dirty="0" err="1"/>
              <a:t>npm</a:t>
            </a:r>
            <a:r>
              <a:rPr dirty="0"/>
              <a:t> packages</a:t>
            </a:r>
          </a:p>
        </p:txBody>
      </p:sp>
    </p:spTree>
    <p:extLst>
      <p:ext uri="{BB962C8B-B14F-4D97-AF65-F5344CB8AC3E}">
        <p14:creationId xmlns:p14="http://schemas.microsoft.com/office/powerpoint/2010/main" val="208117750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6EEFA-91DE-95D5-0C2C-A2638C718772}"/>
            </a:ext>
          </a:extLst>
        </p:cNvPr>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A2311997-C8BB-C94E-1A94-89CA4174221C}"/>
              </a:ext>
            </a:extLst>
          </p:cNvPr>
          <p:cNvCxnSpPr>
            <a:cxnSpLocks/>
          </p:cNvCxnSpPr>
          <p:nvPr/>
        </p:nvCxnSpPr>
        <p:spPr>
          <a:xfrm>
            <a:off x="2680998" y="1970248"/>
            <a:ext cx="372026" cy="684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010D79E-59EF-9295-AB92-AA93D6589EC4}"/>
              </a:ext>
            </a:extLst>
          </p:cNvPr>
          <p:cNvCxnSpPr>
            <a:cxnSpLocks/>
          </p:cNvCxnSpPr>
          <p:nvPr/>
        </p:nvCxnSpPr>
        <p:spPr>
          <a:xfrm>
            <a:off x="4346882" y="1970248"/>
            <a:ext cx="372026" cy="684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93874DA-2CD5-C34F-A9FC-8955F80AFDEF}"/>
              </a:ext>
            </a:extLst>
          </p:cNvPr>
          <p:cNvCxnSpPr>
            <a:cxnSpLocks/>
          </p:cNvCxnSpPr>
          <p:nvPr/>
        </p:nvCxnSpPr>
        <p:spPr>
          <a:xfrm>
            <a:off x="6012766" y="1963407"/>
            <a:ext cx="372026" cy="684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A81395A-3B7D-551B-F2A1-070C751B1905}"/>
              </a:ext>
            </a:extLst>
          </p:cNvPr>
          <p:cNvSpPr>
            <a:spLocks noGrp="1"/>
          </p:cNvSpPr>
          <p:nvPr>
            <p:ph type="title"/>
          </p:nvPr>
        </p:nvSpPr>
        <p:spPr/>
        <p:txBody>
          <a:bodyPr>
            <a:normAutofit/>
          </a:bodyPr>
          <a:lstStyle/>
          <a:p>
            <a:pPr lvl="0"/>
            <a:r>
              <a:rPr lang="en-US" dirty="0"/>
              <a:t>Defending a Supply Chain Attack</a:t>
            </a:r>
            <a:endParaRPr dirty="0"/>
          </a:p>
        </p:txBody>
      </p:sp>
      <p:sp>
        <p:nvSpPr>
          <p:cNvPr id="4" name="Rectangle 3">
            <a:extLst>
              <a:ext uri="{FF2B5EF4-FFF2-40B4-BE49-F238E27FC236}">
                <a16:creationId xmlns:a16="http://schemas.microsoft.com/office/drawing/2014/main" id="{AF50296E-1260-CFD4-0C6D-C3A737DBD150}"/>
              </a:ext>
            </a:extLst>
          </p:cNvPr>
          <p:cNvSpPr/>
          <p:nvPr/>
        </p:nvSpPr>
        <p:spPr>
          <a:xfrm>
            <a:off x="1387140" y="1508933"/>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Compromise</a:t>
            </a:r>
          </a:p>
        </p:txBody>
      </p:sp>
      <p:sp>
        <p:nvSpPr>
          <p:cNvPr id="5" name="Rectangle 4">
            <a:extLst>
              <a:ext uri="{FF2B5EF4-FFF2-40B4-BE49-F238E27FC236}">
                <a16:creationId xmlns:a16="http://schemas.microsoft.com/office/drawing/2014/main" id="{154AE714-C570-529A-5DFF-3C035D72AE0A}"/>
              </a:ext>
            </a:extLst>
          </p:cNvPr>
          <p:cNvSpPr/>
          <p:nvPr/>
        </p:nvSpPr>
        <p:spPr>
          <a:xfrm>
            <a:off x="3053024" y="1515773"/>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Alteration</a:t>
            </a:r>
          </a:p>
        </p:txBody>
      </p:sp>
      <p:sp>
        <p:nvSpPr>
          <p:cNvPr id="6" name="Rectangle 5">
            <a:extLst>
              <a:ext uri="{FF2B5EF4-FFF2-40B4-BE49-F238E27FC236}">
                <a16:creationId xmlns:a16="http://schemas.microsoft.com/office/drawing/2014/main" id="{31ACF904-441A-46BB-002E-8690C3FAFDE5}"/>
              </a:ext>
            </a:extLst>
          </p:cNvPr>
          <p:cNvSpPr/>
          <p:nvPr/>
        </p:nvSpPr>
        <p:spPr>
          <a:xfrm>
            <a:off x="4717097" y="1518490"/>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Propagation</a:t>
            </a:r>
          </a:p>
        </p:txBody>
      </p:sp>
      <p:sp>
        <p:nvSpPr>
          <p:cNvPr id="7" name="Rectangle 6">
            <a:extLst>
              <a:ext uri="{FF2B5EF4-FFF2-40B4-BE49-F238E27FC236}">
                <a16:creationId xmlns:a16="http://schemas.microsoft.com/office/drawing/2014/main" id="{005A80DC-AAAA-5906-796B-5E0A64B90DF0}"/>
              </a:ext>
            </a:extLst>
          </p:cNvPr>
          <p:cNvSpPr/>
          <p:nvPr/>
        </p:nvSpPr>
        <p:spPr>
          <a:xfrm>
            <a:off x="6381170" y="1515773"/>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Exploitation</a:t>
            </a:r>
          </a:p>
        </p:txBody>
      </p:sp>
      <p:sp>
        <p:nvSpPr>
          <p:cNvPr id="15" name="TextBox 14">
            <a:extLst>
              <a:ext uri="{FF2B5EF4-FFF2-40B4-BE49-F238E27FC236}">
                <a16:creationId xmlns:a16="http://schemas.microsoft.com/office/drawing/2014/main" id="{0F8C2622-D8FA-0C44-15B7-816A9B833E5D}"/>
              </a:ext>
            </a:extLst>
          </p:cNvPr>
          <p:cNvSpPr txBox="1"/>
          <p:nvPr/>
        </p:nvSpPr>
        <p:spPr>
          <a:xfrm>
            <a:off x="6398510" y="3144259"/>
            <a:ext cx="1410130" cy="430887"/>
          </a:xfrm>
          <a:prstGeom prst="rect">
            <a:avLst/>
          </a:prstGeom>
          <a:noFill/>
        </p:spPr>
        <p:txBody>
          <a:bodyPr wrap="none" rtlCol="0">
            <a:spAutoFit/>
          </a:bodyPr>
          <a:lstStyle/>
          <a:p>
            <a:r>
              <a:rPr lang="en-US" sz="2200" dirty="0"/>
              <a:t>blocked by</a:t>
            </a:r>
          </a:p>
        </p:txBody>
      </p:sp>
      <p:pic>
        <p:nvPicPr>
          <p:cNvPr id="3" name="Picture 2">
            <a:extLst>
              <a:ext uri="{FF2B5EF4-FFF2-40B4-BE49-F238E27FC236}">
                <a16:creationId xmlns:a16="http://schemas.microsoft.com/office/drawing/2014/main" id="{B75347AB-793E-9B86-F62D-81462548CAA4}"/>
              </a:ext>
            </a:extLst>
          </p:cNvPr>
          <p:cNvPicPr>
            <a:picLocks noChangeAspect="1"/>
          </p:cNvPicPr>
          <p:nvPr/>
        </p:nvPicPr>
        <p:blipFill>
          <a:blip r:embed="rId3"/>
          <a:stretch>
            <a:fillRect/>
          </a:stretch>
        </p:blipFill>
        <p:spPr>
          <a:xfrm>
            <a:off x="1555716" y="2899719"/>
            <a:ext cx="1090317" cy="1085222"/>
          </a:xfrm>
          <a:prstGeom prst="rect">
            <a:avLst/>
          </a:prstGeom>
        </p:spPr>
      </p:pic>
      <p:pic>
        <p:nvPicPr>
          <p:cNvPr id="8" name="Picture 7">
            <a:extLst>
              <a:ext uri="{FF2B5EF4-FFF2-40B4-BE49-F238E27FC236}">
                <a16:creationId xmlns:a16="http://schemas.microsoft.com/office/drawing/2014/main" id="{C9610A8D-DB38-1178-46D7-E37ECB72D92C}"/>
              </a:ext>
            </a:extLst>
          </p:cNvPr>
          <p:cNvPicPr>
            <a:picLocks noChangeAspect="1"/>
          </p:cNvPicPr>
          <p:nvPr/>
        </p:nvPicPr>
        <p:blipFill>
          <a:blip r:embed="rId4"/>
          <a:stretch>
            <a:fillRect/>
          </a:stretch>
        </p:blipFill>
        <p:spPr>
          <a:xfrm>
            <a:off x="3188350" y="2899719"/>
            <a:ext cx="1095460" cy="1085222"/>
          </a:xfrm>
          <a:prstGeom prst="rect">
            <a:avLst/>
          </a:prstGeom>
        </p:spPr>
      </p:pic>
      <p:pic>
        <p:nvPicPr>
          <p:cNvPr id="10" name="Picture 9">
            <a:extLst>
              <a:ext uri="{FF2B5EF4-FFF2-40B4-BE49-F238E27FC236}">
                <a16:creationId xmlns:a16="http://schemas.microsoft.com/office/drawing/2014/main" id="{E62A3369-FACC-5C0C-2E4E-9B41DE6AF17A}"/>
              </a:ext>
            </a:extLst>
          </p:cNvPr>
          <p:cNvPicPr>
            <a:picLocks noChangeAspect="1"/>
          </p:cNvPicPr>
          <p:nvPr/>
        </p:nvPicPr>
        <p:blipFill>
          <a:blip r:embed="rId5"/>
          <a:stretch>
            <a:fillRect/>
          </a:stretch>
        </p:blipFill>
        <p:spPr>
          <a:xfrm>
            <a:off x="4883125" y="2899719"/>
            <a:ext cx="1095413" cy="1085223"/>
          </a:xfrm>
          <a:prstGeom prst="rect">
            <a:avLst/>
          </a:prstGeom>
        </p:spPr>
      </p:pic>
      <p:sp>
        <p:nvSpPr>
          <p:cNvPr id="11" name="TextBox 10">
            <a:extLst>
              <a:ext uri="{FF2B5EF4-FFF2-40B4-BE49-F238E27FC236}">
                <a16:creationId xmlns:a16="http://schemas.microsoft.com/office/drawing/2014/main" id="{DB73FFF3-8985-E27E-54D2-869C3652BDE7}"/>
              </a:ext>
            </a:extLst>
          </p:cNvPr>
          <p:cNvSpPr txBox="1"/>
          <p:nvPr/>
        </p:nvSpPr>
        <p:spPr>
          <a:xfrm>
            <a:off x="1253571" y="3984941"/>
            <a:ext cx="1701363" cy="430887"/>
          </a:xfrm>
          <a:prstGeom prst="rect">
            <a:avLst/>
          </a:prstGeom>
          <a:noFill/>
        </p:spPr>
        <p:txBody>
          <a:bodyPr wrap="none" rtlCol="0">
            <a:spAutoFit/>
          </a:bodyPr>
          <a:lstStyle/>
          <a:p>
            <a:r>
              <a:rPr lang="en-US" sz="2200" dirty="0">
                <a:solidFill>
                  <a:schemeClr val="accent5">
                    <a:lumMod val="60000"/>
                    <a:lumOff val="40000"/>
                  </a:schemeClr>
                </a:solidFill>
              </a:rPr>
              <a:t>Transparency</a:t>
            </a:r>
          </a:p>
        </p:txBody>
      </p:sp>
      <p:sp>
        <p:nvSpPr>
          <p:cNvPr id="14" name="TextBox 13">
            <a:extLst>
              <a:ext uri="{FF2B5EF4-FFF2-40B4-BE49-F238E27FC236}">
                <a16:creationId xmlns:a16="http://schemas.microsoft.com/office/drawing/2014/main" id="{B4E25068-9D9F-A387-F262-E297CC674B2C}"/>
              </a:ext>
            </a:extLst>
          </p:cNvPr>
          <p:cNvSpPr txBox="1"/>
          <p:nvPr/>
        </p:nvSpPr>
        <p:spPr>
          <a:xfrm>
            <a:off x="3222798" y="3997833"/>
            <a:ext cx="1026563" cy="430887"/>
          </a:xfrm>
          <a:prstGeom prst="rect">
            <a:avLst/>
          </a:prstGeom>
          <a:noFill/>
        </p:spPr>
        <p:txBody>
          <a:bodyPr wrap="none" rtlCol="0">
            <a:spAutoFit/>
          </a:bodyPr>
          <a:lstStyle/>
          <a:p>
            <a:r>
              <a:rPr lang="en-US" sz="2200" dirty="0">
                <a:solidFill>
                  <a:schemeClr val="accent5">
                    <a:lumMod val="60000"/>
                    <a:lumOff val="40000"/>
                  </a:schemeClr>
                </a:solidFill>
              </a:rPr>
              <a:t>Validity</a:t>
            </a:r>
          </a:p>
        </p:txBody>
      </p:sp>
      <p:sp>
        <p:nvSpPr>
          <p:cNvPr id="16" name="TextBox 15">
            <a:extLst>
              <a:ext uri="{FF2B5EF4-FFF2-40B4-BE49-F238E27FC236}">
                <a16:creationId xmlns:a16="http://schemas.microsoft.com/office/drawing/2014/main" id="{EB2C65B0-E942-6C8C-0488-3387615ED629}"/>
              </a:ext>
            </a:extLst>
          </p:cNvPr>
          <p:cNvSpPr txBox="1"/>
          <p:nvPr/>
        </p:nvSpPr>
        <p:spPr>
          <a:xfrm>
            <a:off x="4717097" y="4022208"/>
            <a:ext cx="1416991" cy="430887"/>
          </a:xfrm>
          <a:prstGeom prst="rect">
            <a:avLst/>
          </a:prstGeom>
          <a:noFill/>
        </p:spPr>
        <p:txBody>
          <a:bodyPr wrap="none" rtlCol="0">
            <a:spAutoFit/>
          </a:bodyPr>
          <a:lstStyle/>
          <a:p>
            <a:r>
              <a:rPr lang="en-US" sz="2200" dirty="0">
                <a:solidFill>
                  <a:schemeClr val="accent5">
                    <a:lumMod val="60000"/>
                    <a:lumOff val="40000"/>
                  </a:schemeClr>
                </a:solidFill>
              </a:rPr>
              <a:t>Separation</a:t>
            </a:r>
          </a:p>
        </p:txBody>
      </p:sp>
      <p:cxnSp>
        <p:nvCxnSpPr>
          <p:cNvPr id="17" name="Straight Arrow Connector 16">
            <a:extLst>
              <a:ext uri="{FF2B5EF4-FFF2-40B4-BE49-F238E27FC236}">
                <a16:creationId xmlns:a16="http://schemas.microsoft.com/office/drawing/2014/main" id="{5A295E2E-2F02-0650-8A08-6698B139D782}"/>
              </a:ext>
            </a:extLst>
          </p:cNvPr>
          <p:cNvCxnSpPr>
            <a:cxnSpLocks/>
          </p:cNvCxnSpPr>
          <p:nvPr/>
        </p:nvCxnSpPr>
        <p:spPr>
          <a:xfrm flipV="1">
            <a:off x="5425592" y="2478387"/>
            <a:ext cx="0" cy="421332"/>
          </a:xfrm>
          <a:prstGeom prst="straightConnector1">
            <a:avLst/>
          </a:prstGeom>
          <a:ln w="381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082E6FB-3491-5FBF-B2E9-6E1A4468F728}"/>
              </a:ext>
            </a:extLst>
          </p:cNvPr>
          <p:cNvCxnSpPr>
            <a:cxnSpLocks/>
          </p:cNvCxnSpPr>
          <p:nvPr/>
        </p:nvCxnSpPr>
        <p:spPr>
          <a:xfrm flipV="1">
            <a:off x="3736079" y="2478387"/>
            <a:ext cx="0" cy="421332"/>
          </a:xfrm>
          <a:prstGeom prst="straightConnector1">
            <a:avLst/>
          </a:prstGeom>
          <a:ln w="381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C4FAF97-0DF0-311F-6C41-8A40DF48F340}"/>
              </a:ext>
            </a:extLst>
          </p:cNvPr>
          <p:cNvCxnSpPr>
            <a:cxnSpLocks/>
          </p:cNvCxnSpPr>
          <p:nvPr/>
        </p:nvCxnSpPr>
        <p:spPr>
          <a:xfrm flipV="1">
            <a:off x="2117552" y="2478387"/>
            <a:ext cx="0" cy="421332"/>
          </a:xfrm>
          <a:prstGeom prst="straightConnector1">
            <a:avLst/>
          </a:prstGeom>
          <a:ln w="38100">
            <a:solidFill>
              <a:schemeClr val="accent5"/>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6298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 calcmode="lin" valueType="num">
                                      <p:cBhvr>
                                        <p:cTn id="14" dur="500" fill="hold"/>
                                        <p:tgtEl>
                                          <p:spTgt spid="10"/>
                                        </p:tgtEl>
                                        <p:attrNameLst>
                                          <p:attrName>style.rotation</p:attrName>
                                        </p:attrNameLst>
                                      </p:cBhvr>
                                      <p:tavLst>
                                        <p:tav tm="0">
                                          <p:val>
                                            <p:fltVal val="360"/>
                                          </p:val>
                                        </p:tav>
                                        <p:tav tm="100000">
                                          <p:val>
                                            <p:fltVal val="0"/>
                                          </p:val>
                                        </p:tav>
                                      </p:tavLst>
                                    </p:anim>
                                    <p:animEffect transition="in" filter="fad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 calcmode="lin" valueType="num">
                                      <p:cBhvr>
                                        <p:cTn id="29" dur="500" fill="hold"/>
                                        <p:tgtEl>
                                          <p:spTgt spid="8"/>
                                        </p:tgtEl>
                                        <p:attrNameLst>
                                          <p:attrName>style.rotation</p:attrName>
                                        </p:attrNameLst>
                                      </p:cBhvr>
                                      <p:tavLst>
                                        <p:tav tm="0">
                                          <p:val>
                                            <p:fltVal val="360"/>
                                          </p:val>
                                        </p:tav>
                                        <p:tav tm="100000">
                                          <p:val>
                                            <p:fltVal val="0"/>
                                          </p:val>
                                        </p:tav>
                                      </p:tavLst>
                                    </p:anim>
                                    <p:animEffect transition="in" filter="fade">
                                      <p:cBhvr>
                                        <p:cTn id="30" dur="500"/>
                                        <p:tgtEl>
                                          <p:spTgt spid="8"/>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 calcmode="lin" valueType="num">
                                      <p:cBhvr>
                                        <p:cTn id="44" dur="500" fill="hold"/>
                                        <p:tgtEl>
                                          <p:spTgt spid="3"/>
                                        </p:tgtEl>
                                        <p:attrNameLst>
                                          <p:attrName>style.rotation</p:attrName>
                                        </p:attrNameLst>
                                      </p:cBhvr>
                                      <p:tavLst>
                                        <p:tav tm="0">
                                          <p:val>
                                            <p:fltVal val="360"/>
                                          </p:val>
                                        </p:tav>
                                        <p:tav tm="100000">
                                          <p:val>
                                            <p:fltVal val="0"/>
                                          </p:val>
                                        </p:tav>
                                      </p:tavLst>
                                    </p:anim>
                                    <p:animEffect transition="in" filter="fade">
                                      <p:cBhvr>
                                        <p:cTn id="45" dur="500"/>
                                        <p:tgtEl>
                                          <p:spTgt spid="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Defending a Supply Chain Attack</a:t>
            </a:r>
            <a:endParaRPr dirty="0"/>
          </a:p>
        </p:txBody>
      </p:sp>
      <p:graphicFrame>
        <p:nvGraphicFramePr>
          <p:cNvPr id="6" name="Content Placeholder 5"/>
          <p:cNvGraphicFramePr>
            <a:graphicFrameLocks noGrp="1"/>
          </p:cNvGraphicFramePr>
          <p:nvPr>
            <p:ph idx="1"/>
          </p:nvPr>
        </p:nvGraphicFramePr>
        <p:xfrm>
          <a:off x="1067637" y="1515347"/>
          <a:ext cx="7008725" cy="2286000"/>
        </p:xfrm>
        <a:graphic>
          <a:graphicData uri="http://schemas.openxmlformats.org/drawingml/2006/table">
            <a:tbl>
              <a:tblPr firstRow="1" bandRow="1">
                <a:tableStyleId>{5C22544A-7EE6-4342-B048-85BDC9FD1C3A}</a:tableStyleId>
              </a:tblPr>
              <a:tblGrid>
                <a:gridCol w="1525047">
                  <a:extLst>
                    <a:ext uri="{9D8B030D-6E8A-4147-A177-3AD203B41FA5}">
                      <a16:colId xmlns:a16="http://schemas.microsoft.com/office/drawing/2014/main" val="20000"/>
                    </a:ext>
                  </a:extLst>
                </a:gridCol>
                <a:gridCol w="3212751">
                  <a:extLst>
                    <a:ext uri="{9D8B030D-6E8A-4147-A177-3AD203B41FA5}">
                      <a16:colId xmlns:a16="http://schemas.microsoft.com/office/drawing/2014/main" val="20001"/>
                    </a:ext>
                  </a:extLst>
                </a:gridCol>
                <a:gridCol w="2270927">
                  <a:extLst>
                    <a:ext uri="{9D8B030D-6E8A-4147-A177-3AD203B41FA5}">
                      <a16:colId xmlns:a16="http://schemas.microsoft.com/office/drawing/2014/main" val="20002"/>
                    </a:ext>
                  </a:extLst>
                </a:gridCol>
              </a:tblGrid>
              <a:tr h="0">
                <a:tc>
                  <a:txBody>
                    <a:bodyPr/>
                    <a:lstStyle/>
                    <a:p>
                      <a:pPr marL="0" lvl="0" indent="0">
                        <a:buNone/>
                      </a:pPr>
                      <a:r>
                        <a:rPr sz="1800"/>
                        <a:t>Property</a:t>
                      </a:r>
                    </a:p>
                  </a:txBody>
                  <a:tcPr/>
                </a:tc>
                <a:tc>
                  <a:txBody>
                    <a:bodyPr/>
                    <a:lstStyle/>
                    <a:p>
                      <a:pPr marL="0" lvl="0" indent="0">
                        <a:buNone/>
                      </a:pPr>
                      <a:r>
                        <a:rPr sz="1800"/>
                        <a:t>What It Provides</a:t>
                      </a:r>
                    </a:p>
                  </a:txBody>
                  <a:tcPr/>
                </a:tc>
                <a:tc>
                  <a:txBody>
                    <a:bodyPr/>
                    <a:lstStyle/>
                    <a:p>
                      <a:pPr marL="0" lvl="0" indent="0">
                        <a:buNone/>
                      </a:pPr>
                      <a:r>
                        <a:rPr sz="1800"/>
                        <a:t>Blocks Which Stage</a:t>
                      </a:r>
                    </a:p>
                  </a:txBody>
                  <a:tcPr/>
                </a:tc>
                <a:extLst>
                  <a:ext uri="{0D108BD9-81ED-4DB2-BD59-A6C34878D82A}">
                    <a16:rowId xmlns:a16="http://schemas.microsoft.com/office/drawing/2014/main" val="10000"/>
                  </a:ext>
                </a:extLst>
              </a:tr>
              <a:tr h="0">
                <a:tc>
                  <a:txBody>
                    <a:bodyPr/>
                    <a:lstStyle/>
                    <a:p>
                      <a:pPr marL="0" lvl="0" indent="0">
                        <a:buNone/>
                      </a:pPr>
                      <a:r>
                        <a:rPr sz="1800" b="1"/>
                        <a:t>Transparency</a:t>
                      </a:r>
                    </a:p>
                  </a:txBody>
                  <a:tcPr/>
                </a:tc>
                <a:tc>
                  <a:txBody>
                    <a:bodyPr/>
                    <a:lstStyle/>
                    <a:p>
                      <a:pPr marL="0" lvl="0" indent="0">
                        <a:buNone/>
                      </a:pPr>
                      <a:r>
                        <a:rPr sz="1800"/>
                        <a:t>Visibility into actors, operations, and artifacts</a:t>
                      </a:r>
                    </a:p>
                  </a:txBody>
                  <a:tcPr/>
                </a:tc>
                <a:tc>
                  <a:txBody>
                    <a:bodyPr/>
                    <a:lstStyle/>
                    <a:p>
                      <a:pPr marL="0" lvl="0" indent="0">
                        <a:buNone/>
                      </a:pPr>
                      <a:r>
                        <a:rPr sz="1800"/>
                        <a:t>Compromise</a:t>
                      </a:r>
                    </a:p>
                  </a:txBody>
                  <a:tcPr/>
                </a:tc>
                <a:extLst>
                  <a:ext uri="{0D108BD9-81ED-4DB2-BD59-A6C34878D82A}">
                    <a16:rowId xmlns:a16="http://schemas.microsoft.com/office/drawing/2014/main" val="10001"/>
                  </a:ext>
                </a:extLst>
              </a:tr>
              <a:tr h="0">
                <a:tc>
                  <a:txBody>
                    <a:bodyPr/>
                    <a:lstStyle/>
                    <a:p>
                      <a:pPr marL="0" lvl="0" indent="0">
                        <a:buNone/>
                      </a:pPr>
                      <a:r>
                        <a:rPr sz="1800" b="1"/>
                        <a:t>Validity</a:t>
                      </a:r>
                    </a:p>
                  </a:txBody>
                  <a:tcPr/>
                </a:tc>
                <a:tc>
                  <a:txBody>
                    <a:bodyPr/>
                    <a:lstStyle/>
                    <a:p>
                      <a:pPr marL="0" lvl="0" indent="0">
                        <a:buNone/>
                      </a:pPr>
                      <a:r>
                        <a:rPr sz="1800" dirty="0"/>
                        <a:t>Integrity and authenticity of components and changes</a:t>
                      </a:r>
                    </a:p>
                  </a:txBody>
                  <a:tcPr/>
                </a:tc>
                <a:tc>
                  <a:txBody>
                    <a:bodyPr/>
                    <a:lstStyle/>
                    <a:p>
                      <a:pPr marL="0" lvl="0" indent="0">
                        <a:buNone/>
                      </a:pPr>
                      <a:r>
                        <a:rPr sz="1800" dirty="0"/>
                        <a:t>Alteration</a:t>
                      </a:r>
                    </a:p>
                  </a:txBody>
                  <a:tcPr/>
                </a:tc>
                <a:extLst>
                  <a:ext uri="{0D108BD9-81ED-4DB2-BD59-A6C34878D82A}">
                    <a16:rowId xmlns:a16="http://schemas.microsoft.com/office/drawing/2014/main" val="10002"/>
                  </a:ext>
                </a:extLst>
              </a:tr>
              <a:tr h="0">
                <a:tc>
                  <a:txBody>
                    <a:bodyPr/>
                    <a:lstStyle/>
                    <a:p>
                      <a:pPr marL="0" lvl="0" indent="0">
                        <a:buNone/>
                      </a:pPr>
                      <a:r>
                        <a:rPr sz="1800" b="1"/>
                        <a:t>Separation</a:t>
                      </a:r>
                    </a:p>
                  </a:txBody>
                  <a:tcPr/>
                </a:tc>
                <a:tc>
                  <a:txBody>
                    <a:bodyPr/>
                    <a:lstStyle/>
                    <a:p>
                      <a:pPr marL="0" lvl="0" indent="0">
                        <a:buNone/>
                      </a:pPr>
                      <a:r>
                        <a:rPr sz="1800"/>
                        <a:t>Compartmentalization to limit blast radius</a:t>
                      </a:r>
                    </a:p>
                  </a:txBody>
                  <a:tcPr/>
                </a:tc>
                <a:tc>
                  <a:txBody>
                    <a:bodyPr/>
                    <a:lstStyle/>
                    <a:p>
                      <a:pPr marL="0" lvl="0" indent="0">
                        <a:buNone/>
                      </a:pPr>
                      <a:r>
                        <a:rPr sz="1800" dirty="0"/>
                        <a:t>Propagation</a:t>
                      </a:r>
                    </a:p>
                  </a:txBody>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261AE0E1-19DD-ACF9-CD69-FC1DD3891E45}"/>
              </a:ext>
            </a:extLst>
          </p:cNvPr>
          <p:cNvPicPr>
            <a:picLocks noChangeAspect="1"/>
          </p:cNvPicPr>
          <p:nvPr/>
        </p:nvPicPr>
        <p:blipFill>
          <a:blip r:embed="rId3"/>
          <a:stretch>
            <a:fillRect/>
          </a:stretch>
        </p:blipFill>
        <p:spPr>
          <a:xfrm>
            <a:off x="357979" y="1898248"/>
            <a:ext cx="541341" cy="538811"/>
          </a:xfrm>
          <a:prstGeom prst="rect">
            <a:avLst/>
          </a:prstGeom>
        </p:spPr>
      </p:pic>
      <p:pic>
        <p:nvPicPr>
          <p:cNvPr id="4" name="Picture 3">
            <a:extLst>
              <a:ext uri="{FF2B5EF4-FFF2-40B4-BE49-F238E27FC236}">
                <a16:creationId xmlns:a16="http://schemas.microsoft.com/office/drawing/2014/main" id="{379CC1C8-C1D6-2219-9FFC-A43F12F77BD4}"/>
              </a:ext>
            </a:extLst>
          </p:cNvPr>
          <p:cNvPicPr>
            <a:picLocks noChangeAspect="1"/>
          </p:cNvPicPr>
          <p:nvPr/>
        </p:nvPicPr>
        <p:blipFill>
          <a:blip r:embed="rId4"/>
          <a:stretch>
            <a:fillRect/>
          </a:stretch>
        </p:blipFill>
        <p:spPr>
          <a:xfrm>
            <a:off x="351590" y="2571750"/>
            <a:ext cx="543894" cy="538811"/>
          </a:xfrm>
          <a:prstGeom prst="rect">
            <a:avLst/>
          </a:prstGeom>
        </p:spPr>
      </p:pic>
      <p:pic>
        <p:nvPicPr>
          <p:cNvPr id="5" name="Picture 4">
            <a:extLst>
              <a:ext uri="{FF2B5EF4-FFF2-40B4-BE49-F238E27FC236}">
                <a16:creationId xmlns:a16="http://schemas.microsoft.com/office/drawing/2014/main" id="{5CE4B1CA-BDD6-D1AC-61A4-F4B7EC589CD0}"/>
              </a:ext>
            </a:extLst>
          </p:cNvPr>
          <p:cNvPicPr>
            <a:picLocks noChangeAspect="1"/>
          </p:cNvPicPr>
          <p:nvPr/>
        </p:nvPicPr>
        <p:blipFill>
          <a:blip r:embed="rId5"/>
          <a:stretch>
            <a:fillRect/>
          </a:stretch>
        </p:blipFill>
        <p:spPr>
          <a:xfrm>
            <a:off x="351590" y="3230648"/>
            <a:ext cx="543894" cy="538834"/>
          </a:xfrm>
          <a:prstGeom prst="rect">
            <a:avLst/>
          </a:prstGeom>
        </p:spPr>
      </p:pic>
    </p:spTree>
    <p:extLst>
      <p:ext uri="{BB962C8B-B14F-4D97-AF65-F5344CB8AC3E}">
        <p14:creationId xmlns:p14="http://schemas.microsoft.com/office/powerpoint/2010/main" val="1777364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dirty="0"/>
              <a:t>Managing Risk: Vendor Evaluation</a:t>
            </a:r>
          </a:p>
        </p:txBody>
      </p:sp>
      <p:sp>
        <p:nvSpPr>
          <p:cNvPr id="3" name="Content Placeholder 2"/>
          <p:cNvSpPr>
            <a:spLocks noGrp="1"/>
          </p:cNvSpPr>
          <p:nvPr>
            <p:ph idx="1"/>
          </p:nvPr>
        </p:nvSpPr>
        <p:spPr/>
        <p:txBody>
          <a:bodyPr/>
          <a:lstStyle/>
          <a:p>
            <a:pPr lvl="0"/>
            <a:r>
              <a:t>Maintain an </a:t>
            </a:r>
            <a:r>
              <a:rPr b="1"/>
              <a:t>approved-components list</a:t>
            </a:r>
            <a:r>
              <a:t> or internal registry</a:t>
            </a:r>
          </a:p>
          <a:p>
            <a:pPr lvl="0"/>
            <a:r>
              <a:t>Assess third-party suppliers against SSDF requirements</a:t>
            </a:r>
          </a:p>
          <a:p>
            <a:pPr lvl="0"/>
            <a:r>
              <a:t>Evaluate open-source projects for:</a:t>
            </a:r>
          </a:p>
          <a:p>
            <a:pPr lvl="1"/>
            <a:r>
              <a:t>Maintenance health (active maintainers? recent commits?)</a:t>
            </a:r>
          </a:p>
          <a:p>
            <a:pPr lvl="1"/>
            <a:r>
              <a:t>Known vulnerabilities</a:t>
            </a:r>
          </a:p>
          <a:p>
            <a:pPr lvl="1"/>
            <a:r>
              <a:t>License compliance</a:t>
            </a:r>
          </a:p>
        </p:txBody>
      </p:sp>
      <p:pic>
        <p:nvPicPr>
          <p:cNvPr id="4" name="Picture 3">
            <a:extLst>
              <a:ext uri="{FF2B5EF4-FFF2-40B4-BE49-F238E27FC236}">
                <a16:creationId xmlns:a16="http://schemas.microsoft.com/office/drawing/2014/main" id="{0C3DC0C6-C237-19DD-E52E-C29CF9E5A2E3}"/>
              </a:ext>
            </a:extLst>
          </p:cNvPr>
          <p:cNvPicPr>
            <a:picLocks noChangeAspect="1"/>
          </p:cNvPicPr>
          <p:nvPr/>
        </p:nvPicPr>
        <p:blipFill>
          <a:blip r:embed="rId3"/>
          <a:stretch>
            <a:fillRect/>
          </a:stretch>
        </p:blipFill>
        <p:spPr>
          <a:xfrm>
            <a:off x="7852344" y="182794"/>
            <a:ext cx="1090317" cy="1085222"/>
          </a:xfrm>
          <a:prstGeom prst="rect">
            <a:avLst/>
          </a:prstGeom>
        </p:spPr>
      </p:pic>
    </p:spTree>
    <p:extLst>
      <p:ext uri="{BB962C8B-B14F-4D97-AF65-F5344CB8AC3E}">
        <p14:creationId xmlns:p14="http://schemas.microsoft.com/office/powerpoint/2010/main" val="1247522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dirty="0"/>
              <a:t>Managing Risk: Ongoing Monitoring</a:t>
            </a:r>
          </a:p>
        </p:txBody>
      </p:sp>
      <p:sp>
        <p:nvSpPr>
          <p:cNvPr id="4" name="Text Placeholder 3"/>
          <p:cNvSpPr>
            <a:spLocks noGrp="1"/>
          </p:cNvSpPr>
          <p:nvPr>
            <p:ph idx="1"/>
          </p:nvPr>
        </p:nvSpPr>
        <p:spPr>
          <a:xfrm>
            <a:off x="628650" y="3738622"/>
            <a:ext cx="7886700" cy="894099"/>
          </a:xfrm>
        </p:spPr>
        <p:txBody>
          <a:bodyPr/>
          <a:lstStyle/>
          <a:p>
            <a:pPr lvl="0"/>
            <a:r>
              <a:t>Subscribe to vulnerability feeds: </a:t>
            </a:r>
            <a:r>
              <a:rPr b="1"/>
              <a:t>NVD</a:t>
            </a:r>
            <a:r>
              <a:t>, </a:t>
            </a:r>
            <a:r>
              <a:rPr b="1"/>
              <a:t>GitHub Advisories</a:t>
            </a:r>
            <a:r>
              <a:t>, </a:t>
            </a:r>
            <a:r>
              <a:rPr b="1"/>
              <a:t>OSV</a:t>
            </a:r>
          </a:p>
          <a:p>
            <a:pPr lvl="0"/>
            <a:r>
              <a:t>Use </a:t>
            </a:r>
            <a:r>
              <a:rPr b="1"/>
              <a:t>Software Composition Analysis (SCA)</a:t>
            </a:r>
            <a:r>
              <a:t> tools to continuously scan</a:t>
            </a:r>
          </a:p>
        </p:txBody>
      </p:sp>
      <p:graphicFrame>
        <p:nvGraphicFramePr>
          <p:cNvPr id="7" name="Content Placeholder 5">
            <a:extLst>
              <a:ext uri="{FF2B5EF4-FFF2-40B4-BE49-F238E27FC236}">
                <a16:creationId xmlns:a16="http://schemas.microsoft.com/office/drawing/2014/main" id="{804DF24F-0BA6-D799-6AB2-0FA9352F1BB9}"/>
              </a:ext>
            </a:extLst>
          </p:cNvPr>
          <p:cNvGraphicFramePr>
            <a:graphicFrameLocks/>
          </p:cNvGraphicFramePr>
          <p:nvPr>
            <p:extLst>
              <p:ext uri="{D42A27DB-BD31-4B8C-83A1-F6EECF244321}">
                <p14:modId xmlns:p14="http://schemas.microsoft.com/office/powerpoint/2010/main" val="960408306"/>
              </p:ext>
            </p:extLst>
          </p:nvPr>
        </p:nvGraphicFramePr>
        <p:xfrm>
          <a:off x="628650" y="1451759"/>
          <a:ext cx="6485802" cy="2103120"/>
        </p:xfrm>
        <a:graphic>
          <a:graphicData uri="http://schemas.openxmlformats.org/drawingml/2006/table">
            <a:tbl>
              <a:tblPr firstRow="1" bandRow="1">
                <a:tableStyleId>{5C22544A-7EE6-4342-B048-85BDC9FD1C3A}</a:tableStyleId>
              </a:tblPr>
              <a:tblGrid>
                <a:gridCol w="2893671">
                  <a:extLst>
                    <a:ext uri="{9D8B030D-6E8A-4147-A177-3AD203B41FA5}">
                      <a16:colId xmlns:a16="http://schemas.microsoft.com/office/drawing/2014/main" val="20000"/>
                    </a:ext>
                  </a:extLst>
                </a:gridCol>
                <a:gridCol w="3592131">
                  <a:extLst>
                    <a:ext uri="{9D8B030D-6E8A-4147-A177-3AD203B41FA5}">
                      <a16:colId xmlns:a16="http://schemas.microsoft.com/office/drawing/2014/main" val="20001"/>
                    </a:ext>
                  </a:extLst>
                </a:gridCol>
              </a:tblGrid>
              <a:tr h="0">
                <a:tc>
                  <a:txBody>
                    <a:bodyPr/>
                    <a:lstStyle/>
                    <a:p>
                      <a:pPr marL="0" lvl="0" indent="0">
                        <a:buNone/>
                      </a:pPr>
                      <a:r>
                        <a:rPr sz="1800" dirty="0"/>
                        <a:t>Tool</a:t>
                      </a:r>
                    </a:p>
                  </a:txBody>
                  <a:tcPr/>
                </a:tc>
                <a:tc>
                  <a:txBody>
                    <a:bodyPr/>
                    <a:lstStyle/>
                    <a:p>
                      <a:pPr marL="0" lvl="0" indent="0">
                        <a:buNone/>
                      </a:pPr>
                      <a:r>
                        <a:rPr sz="1800"/>
                        <a:t>Type</a:t>
                      </a:r>
                    </a:p>
                  </a:txBody>
                  <a:tcPr/>
                </a:tc>
                <a:extLst>
                  <a:ext uri="{0D108BD9-81ED-4DB2-BD59-A6C34878D82A}">
                    <a16:rowId xmlns:a16="http://schemas.microsoft.com/office/drawing/2014/main" val="10000"/>
                  </a:ext>
                </a:extLst>
              </a:tr>
              <a:tr h="0">
                <a:tc>
                  <a:txBody>
                    <a:bodyPr/>
                    <a:lstStyle/>
                    <a:p>
                      <a:pPr marL="0" lvl="0" indent="0">
                        <a:buNone/>
                      </a:pPr>
                      <a:r>
                        <a:rPr sz="1800" dirty="0" err="1"/>
                        <a:t>Dependabot</a:t>
                      </a:r>
                      <a:endParaRPr sz="1800" dirty="0"/>
                    </a:p>
                  </a:txBody>
                  <a:tcPr/>
                </a:tc>
                <a:tc>
                  <a:txBody>
                    <a:bodyPr/>
                    <a:lstStyle/>
                    <a:p>
                      <a:pPr marL="0" lvl="0" indent="0">
                        <a:buNone/>
                      </a:pPr>
                      <a:r>
                        <a:rPr sz="1800"/>
                        <a:t>SCA integrated into GitHub</a:t>
                      </a:r>
                    </a:p>
                  </a:txBody>
                  <a:tcPr/>
                </a:tc>
                <a:extLst>
                  <a:ext uri="{0D108BD9-81ED-4DB2-BD59-A6C34878D82A}">
                    <a16:rowId xmlns:a16="http://schemas.microsoft.com/office/drawing/2014/main" val="10001"/>
                  </a:ext>
                </a:extLst>
              </a:tr>
              <a:tr h="0">
                <a:tc>
                  <a:txBody>
                    <a:bodyPr/>
                    <a:lstStyle/>
                    <a:p>
                      <a:pPr marL="0" lvl="0" indent="0">
                        <a:buNone/>
                      </a:pPr>
                      <a:r>
                        <a:rPr sz="1800"/>
                        <a:t>Snyk</a:t>
                      </a:r>
                    </a:p>
                  </a:txBody>
                  <a:tcPr/>
                </a:tc>
                <a:tc>
                  <a:txBody>
                    <a:bodyPr/>
                    <a:lstStyle/>
                    <a:p>
                      <a:pPr marL="0" lvl="0" indent="0">
                        <a:buNone/>
                      </a:pPr>
                      <a:r>
                        <a:rPr sz="1800"/>
                        <a:t>SCA with developer-first workflow</a:t>
                      </a:r>
                    </a:p>
                  </a:txBody>
                  <a:tcPr/>
                </a:tc>
                <a:extLst>
                  <a:ext uri="{0D108BD9-81ED-4DB2-BD59-A6C34878D82A}">
                    <a16:rowId xmlns:a16="http://schemas.microsoft.com/office/drawing/2014/main" val="10002"/>
                  </a:ext>
                </a:extLst>
              </a:tr>
              <a:tr h="0">
                <a:tc>
                  <a:txBody>
                    <a:bodyPr/>
                    <a:lstStyle/>
                    <a:p>
                      <a:pPr marL="0" lvl="0" indent="0">
                        <a:buNone/>
                      </a:pPr>
                      <a:r>
                        <a:rPr sz="1800"/>
                        <a:t>Grype</a:t>
                      </a:r>
                    </a:p>
                  </a:txBody>
                  <a:tcPr/>
                </a:tc>
                <a:tc>
                  <a:txBody>
                    <a:bodyPr/>
                    <a:lstStyle/>
                    <a:p>
                      <a:pPr marL="0" lvl="0" indent="0">
                        <a:buNone/>
                      </a:pPr>
                      <a:r>
                        <a:rPr sz="1800"/>
                        <a:t>Open-source container/SBOM vulnerability scanner</a:t>
                      </a:r>
                    </a:p>
                  </a:txBody>
                  <a:tcPr/>
                </a:tc>
                <a:extLst>
                  <a:ext uri="{0D108BD9-81ED-4DB2-BD59-A6C34878D82A}">
                    <a16:rowId xmlns:a16="http://schemas.microsoft.com/office/drawing/2014/main" val="10003"/>
                  </a:ext>
                </a:extLst>
              </a:tr>
              <a:tr h="0">
                <a:tc>
                  <a:txBody>
                    <a:bodyPr/>
                    <a:lstStyle/>
                    <a:p>
                      <a:pPr marL="0" lvl="0" indent="0">
                        <a:buNone/>
                      </a:pPr>
                      <a:r>
                        <a:rPr sz="1800"/>
                        <a:t>OWASP Dependency-Check</a:t>
                      </a:r>
                    </a:p>
                  </a:txBody>
                  <a:tcPr/>
                </a:tc>
                <a:tc>
                  <a:txBody>
                    <a:bodyPr/>
                    <a:lstStyle/>
                    <a:p>
                      <a:pPr marL="0" lvl="0" indent="0">
                        <a:buNone/>
                      </a:pPr>
                      <a:r>
                        <a:rPr sz="1800" dirty="0"/>
                        <a:t>Open-source SCA for Java, .NET, etc.</a:t>
                      </a:r>
                    </a:p>
                  </a:txBody>
                  <a:tcPr/>
                </a:tc>
                <a:extLst>
                  <a:ext uri="{0D108BD9-81ED-4DB2-BD59-A6C34878D82A}">
                    <a16:rowId xmlns:a16="http://schemas.microsoft.com/office/drawing/2014/main" val="10004"/>
                  </a:ext>
                </a:extLst>
              </a:tr>
            </a:tbl>
          </a:graphicData>
        </a:graphic>
      </p:graphicFrame>
      <p:pic>
        <p:nvPicPr>
          <p:cNvPr id="3" name="Picture 2">
            <a:extLst>
              <a:ext uri="{FF2B5EF4-FFF2-40B4-BE49-F238E27FC236}">
                <a16:creationId xmlns:a16="http://schemas.microsoft.com/office/drawing/2014/main" id="{C68D0B65-5CD6-C7F4-64B1-EC7724D204E1}"/>
              </a:ext>
            </a:extLst>
          </p:cNvPr>
          <p:cNvPicPr>
            <a:picLocks noChangeAspect="1"/>
          </p:cNvPicPr>
          <p:nvPr/>
        </p:nvPicPr>
        <p:blipFill>
          <a:blip r:embed="rId3"/>
          <a:stretch>
            <a:fillRect/>
          </a:stretch>
        </p:blipFill>
        <p:spPr>
          <a:xfrm>
            <a:off x="7852344" y="182794"/>
            <a:ext cx="1090317" cy="1085222"/>
          </a:xfrm>
          <a:prstGeom prst="rect">
            <a:avLst/>
          </a:prstGeom>
        </p:spPr>
      </p:pic>
      <p:pic>
        <p:nvPicPr>
          <p:cNvPr id="5" name="Picture 4">
            <a:extLst>
              <a:ext uri="{FF2B5EF4-FFF2-40B4-BE49-F238E27FC236}">
                <a16:creationId xmlns:a16="http://schemas.microsoft.com/office/drawing/2014/main" id="{DEB354DA-87C8-241E-A1E5-976FDF31423D}"/>
              </a:ext>
            </a:extLst>
          </p:cNvPr>
          <p:cNvPicPr>
            <a:picLocks noChangeAspect="1"/>
          </p:cNvPicPr>
          <p:nvPr/>
        </p:nvPicPr>
        <p:blipFill>
          <a:blip r:embed="rId4"/>
          <a:stretch>
            <a:fillRect/>
          </a:stretch>
        </p:blipFill>
        <p:spPr>
          <a:xfrm>
            <a:off x="7852344" y="1418097"/>
            <a:ext cx="1095460" cy="1085222"/>
          </a:xfrm>
          <a:prstGeom prst="rect">
            <a:avLst/>
          </a:prstGeom>
        </p:spPr>
      </p:pic>
    </p:spTree>
    <p:extLst>
      <p:ext uri="{BB962C8B-B14F-4D97-AF65-F5344CB8AC3E}">
        <p14:creationId xmlns:p14="http://schemas.microsoft.com/office/powerpoint/2010/main" val="100299786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Managing Risk: Procurement</a:t>
            </a:r>
          </a:p>
        </p:txBody>
      </p:sp>
      <p:sp>
        <p:nvSpPr>
          <p:cNvPr id="3" name="Content Placeholder 2"/>
          <p:cNvSpPr>
            <a:spLocks noGrp="1"/>
          </p:cNvSpPr>
          <p:nvPr>
            <p:ph idx="1"/>
          </p:nvPr>
        </p:nvSpPr>
        <p:spPr/>
        <p:txBody>
          <a:bodyPr/>
          <a:lstStyle/>
          <a:p>
            <a:pPr lvl="0"/>
            <a:r>
              <a:t>Require </a:t>
            </a:r>
            <a:r>
              <a:rPr b="1"/>
              <a:t>SBOMs</a:t>
            </a:r>
            <a:r>
              <a:t> from vendors</a:t>
            </a:r>
          </a:p>
          <a:p>
            <a:pPr lvl="0"/>
            <a:r>
              <a:t>Include security requirements in contracts</a:t>
            </a:r>
          </a:p>
          <a:p>
            <a:pPr lvl="0"/>
            <a:r>
              <a:t>Verify vendor attestations (SOC 2, ISO 27001, SSDF compliance)</a:t>
            </a:r>
          </a:p>
        </p:txBody>
      </p:sp>
      <p:pic>
        <p:nvPicPr>
          <p:cNvPr id="4" name="Picture 3">
            <a:extLst>
              <a:ext uri="{FF2B5EF4-FFF2-40B4-BE49-F238E27FC236}">
                <a16:creationId xmlns:a16="http://schemas.microsoft.com/office/drawing/2014/main" id="{44E8EE97-E44C-FE3F-7B31-908E5DE0A882}"/>
              </a:ext>
            </a:extLst>
          </p:cNvPr>
          <p:cNvPicPr>
            <a:picLocks noChangeAspect="1"/>
          </p:cNvPicPr>
          <p:nvPr/>
        </p:nvPicPr>
        <p:blipFill>
          <a:blip r:embed="rId3"/>
          <a:stretch>
            <a:fillRect/>
          </a:stretch>
        </p:blipFill>
        <p:spPr>
          <a:xfrm>
            <a:off x="7852344" y="182794"/>
            <a:ext cx="1090317" cy="1085222"/>
          </a:xfrm>
          <a:prstGeom prst="rect">
            <a:avLst/>
          </a:prstGeom>
        </p:spPr>
      </p:pic>
    </p:spTree>
    <p:extLst>
      <p:ext uri="{BB962C8B-B14F-4D97-AF65-F5344CB8AC3E}">
        <p14:creationId xmlns:p14="http://schemas.microsoft.com/office/powerpoint/2010/main" val="171454117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D6FE1-1F8C-CB51-598B-2C79640E58AA}"/>
              </a:ext>
            </a:extLst>
          </p:cNvPr>
          <p:cNvSpPr>
            <a:spLocks noGrp="1"/>
          </p:cNvSpPr>
          <p:nvPr>
            <p:ph type="title"/>
          </p:nvPr>
        </p:nvSpPr>
        <p:spPr/>
        <p:txBody>
          <a:bodyPr/>
          <a:lstStyle/>
          <a:p>
            <a:r>
              <a:rPr lang="en-US" dirty="0"/>
              <a:t>Managing Risk: Compartmentalization</a:t>
            </a:r>
          </a:p>
        </p:txBody>
      </p:sp>
      <p:sp>
        <p:nvSpPr>
          <p:cNvPr id="3" name="Content Placeholder 2">
            <a:extLst>
              <a:ext uri="{FF2B5EF4-FFF2-40B4-BE49-F238E27FC236}">
                <a16:creationId xmlns:a16="http://schemas.microsoft.com/office/drawing/2014/main" id="{2D709980-DD6F-A0A0-D9FA-6BF650FC7B8C}"/>
              </a:ext>
            </a:extLst>
          </p:cNvPr>
          <p:cNvSpPr>
            <a:spLocks noGrp="1"/>
          </p:cNvSpPr>
          <p:nvPr>
            <p:ph idx="1"/>
          </p:nvPr>
        </p:nvSpPr>
        <p:spPr>
          <a:xfrm>
            <a:off x="628650" y="1369218"/>
            <a:ext cx="4134470" cy="3263504"/>
          </a:xfrm>
        </p:spPr>
        <p:txBody>
          <a:bodyPr/>
          <a:lstStyle/>
          <a:p>
            <a:r>
              <a:rPr lang="en-US" dirty="0"/>
              <a:t>Sandbox 3</a:t>
            </a:r>
            <a:r>
              <a:rPr lang="en-US" baseline="30000" dirty="0"/>
              <a:t>rd</a:t>
            </a:r>
            <a:r>
              <a:rPr lang="en-US" dirty="0"/>
              <a:t> party components, to limit blast radius of a vulnerability</a:t>
            </a:r>
          </a:p>
          <a:p>
            <a:pPr lvl="1"/>
            <a:r>
              <a:rPr lang="en-US" dirty="0"/>
              <a:t>Uses Web Assembly to memory-isolate the component</a:t>
            </a:r>
          </a:p>
          <a:p>
            <a:r>
              <a:rPr lang="en-US" dirty="0"/>
              <a:t>Used in Firefox since 2020</a:t>
            </a:r>
          </a:p>
        </p:txBody>
      </p:sp>
      <p:pic>
        <p:nvPicPr>
          <p:cNvPr id="4" name="Picture 3">
            <a:extLst>
              <a:ext uri="{FF2B5EF4-FFF2-40B4-BE49-F238E27FC236}">
                <a16:creationId xmlns:a16="http://schemas.microsoft.com/office/drawing/2014/main" id="{30F9C3E2-C550-3211-6C02-2AFBB3864497}"/>
              </a:ext>
            </a:extLst>
          </p:cNvPr>
          <p:cNvPicPr>
            <a:picLocks noChangeAspect="1"/>
          </p:cNvPicPr>
          <p:nvPr/>
        </p:nvPicPr>
        <p:blipFill>
          <a:blip r:embed="rId2"/>
          <a:stretch>
            <a:fillRect/>
          </a:stretch>
        </p:blipFill>
        <p:spPr>
          <a:xfrm>
            <a:off x="4803230" y="1447314"/>
            <a:ext cx="4134470" cy="3696186"/>
          </a:xfrm>
          <a:prstGeom prst="rect">
            <a:avLst/>
          </a:prstGeom>
        </p:spPr>
      </p:pic>
      <p:pic>
        <p:nvPicPr>
          <p:cNvPr id="5" name="Picture 4">
            <a:extLst>
              <a:ext uri="{FF2B5EF4-FFF2-40B4-BE49-F238E27FC236}">
                <a16:creationId xmlns:a16="http://schemas.microsoft.com/office/drawing/2014/main" id="{28E31C39-E736-509F-DF50-334E90EF16E0}"/>
              </a:ext>
            </a:extLst>
          </p:cNvPr>
          <p:cNvPicPr>
            <a:picLocks noChangeAspect="1"/>
          </p:cNvPicPr>
          <p:nvPr/>
        </p:nvPicPr>
        <p:blipFill>
          <a:blip r:embed="rId3"/>
          <a:stretch>
            <a:fillRect/>
          </a:stretch>
        </p:blipFill>
        <p:spPr>
          <a:xfrm>
            <a:off x="7842287" y="182793"/>
            <a:ext cx="1095413" cy="1085223"/>
          </a:xfrm>
          <a:prstGeom prst="rect">
            <a:avLst/>
          </a:prstGeom>
        </p:spPr>
      </p:pic>
      <p:pic>
        <p:nvPicPr>
          <p:cNvPr id="6" name="Picture 5">
            <a:extLst>
              <a:ext uri="{FF2B5EF4-FFF2-40B4-BE49-F238E27FC236}">
                <a16:creationId xmlns:a16="http://schemas.microsoft.com/office/drawing/2014/main" id="{123CCB68-F4BA-EB95-19BA-80F1460D8146}"/>
              </a:ext>
            </a:extLst>
          </p:cNvPr>
          <p:cNvPicPr>
            <a:picLocks noChangeAspect="1"/>
          </p:cNvPicPr>
          <p:nvPr/>
        </p:nvPicPr>
        <p:blipFill>
          <a:blip r:embed="rId4"/>
          <a:stretch>
            <a:fillRect/>
          </a:stretch>
        </p:blipFill>
        <p:spPr>
          <a:xfrm>
            <a:off x="1689661" y="3176230"/>
            <a:ext cx="2882339" cy="3386852"/>
          </a:xfrm>
          <a:prstGeom prst="rect">
            <a:avLst/>
          </a:prstGeom>
        </p:spPr>
      </p:pic>
    </p:spTree>
    <p:extLst>
      <p:ext uri="{BB962C8B-B14F-4D97-AF65-F5344CB8AC3E}">
        <p14:creationId xmlns:p14="http://schemas.microsoft.com/office/powerpoint/2010/main" val="8873203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9F65B-8057-D472-E642-E222F0F553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C7E337-0471-78D9-A79E-266CA79547C8}"/>
              </a:ext>
            </a:extLst>
          </p:cNvPr>
          <p:cNvSpPr>
            <a:spLocks noGrp="1"/>
          </p:cNvSpPr>
          <p:nvPr>
            <p:ph type="title"/>
          </p:nvPr>
        </p:nvSpPr>
        <p:spPr/>
        <p:txBody>
          <a:bodyPr/>
          <a:lstStyle/>
          <a:p>
            <a:r>
              <a:rPr lang="en-US" dirty="0"/>
              <a:t>Managing Risk: Version Locking</a:t>
            </a:r>
          </a:p>
        </p:txBody>
      </p:sp>
      <p:pic>
        <p:nvPicPr>
          <p:cNvPr id="5" name="Picture 4">
            <a:extLst>
              <a:ext uri="{FF2B5EF4-FFF2-40B4-BE49-F238E27FC236}">
                <a16:creationId xmlns:a16="http://schemas.microsoft.com/office/drawing/2014/main" id="{F7221E5A-403E-D4CC-BC51-DC7D6355EADF}"/>
              </a:ext>
            </a:extLst>
          </p:cNvPr>
          <p:cNvPicPr>
            <a:picLocks noChangeAspect="1"/>
          </p:cNvPicPr>
          <p:nvPr/>
        </p:nvPicPr>
        <p:blipFill>
          <a:blip r:embed="rId2"/>
          <a:stretch>
            <a:fillRect/>
          </a:stretch>
        </p:blipFill>
        <p:spPr>
          <a:xfrm>
            <a:off x="7842287" y="182793"/>
            <a:ext cx="1095413" cy="1085223"/>
          </a:xfrm>
          <a:prstGeom prst="rect">
            <a:avLst/>
          </a:prstGeom>
        </p:spPr>
      </p:pic>
      <p:sp>
        <p:nvSpPr>
          <p:cNvPr id="10" name="TextBox 9">
            <a:extLst>
              <a:ext uri="{FF2B5EF4-FFF2-40B4-BE49-F238E27FC236}">
                <a16:creationId xmlns:a16="http://schemas.microsoft.com/office/drawing/2014/main" id="{0DBDC94B-0D5C-937E-28A3-491B247EAF7E}"/>
              </a:ext>
            </a:extLst>
          </p:cNvPr>
          <p:cNvSpPr txBox="1"/>
          <p:nvPr/>
        </p:nvSpPr>
        <p:spPr>
          <a:xfrm>
            <a:off x="628650" y="1359067"/>
            <a:ext cx="6697060" cy="3323987"/>
          </a:xfrm>
          <a:prstGeom prst="rect">
            <a:avLst/>
          </a:prstGeom>
          <a:noFill/>
          <a:ln>
            <a:solidFill>
              <a:srgbClr val="FFFF00"/>
            </a:solidFill>
          </a:ln>
        </p:spPr>
        <p:txBody>
          <a:bodyPr wrap="square">
            <a:spAutoFit/>
          </a:bodyPr>
          <a:lstStyle/>
          <a:p>
            <a:pPr>
              <a:buNone/>
            </a:pPr>
            <a:r>
              <a:rPr lang="en-US" sz="1000" dirty="0">
                <a:effectLst/>
                <a:latin typeface="Menlo" panose="020B0609030804020204" pitchFamily="49" charset="0"/>
              </a:rPr>
              <a:t>[package]</a:t>
            </a:r>
          </a:p>
          <a:p>
            <a:pPr>
              <a:buNone/>
            </a:pPr>
            <a:r>
              <a:rPr lang="en-US" sz="1000" dirty="0">
                <a:effectLst/>
                <a:latin typeface="Menlo" panose="020B0609030804020204" pitchFamily="49" charset="0"/>
              </a:rPr>
              <a:t>name = "cedar-policy"</a:t>
            </a:r>
          </a:p>
          <a:p>
            <a:pPr>
              <a:buNone/>
            </a:pPr>
            <a:r>
              <a:rPr lang="en-US" sz="1000" dirty="0">
                <a:effectLst/>
                <a:latin typeface="Menlo" panose="020B0609030804020204" pitchFamily="49" charset="0"/>
              </a:rPr>
              <a:t>…</a:t>
            </a:r>
          </a:p>
          <a:p>
            <a:pPr>
              <a:buNone/>
            </a:pPr>
            <a:r>
              <a:rPr lang="en-US" sz="1000" dirty="0">
                <a:effectLst/>
                <a:latin typeface="Menlo" panose="020B0609030804020204" pitchFamily="49" charset="0"/>
              </a:rPr>
              <a:t>repository = "https://</a:t>
            </a:r>
            <a:r>
              <a:rPr lang="en-US" sz="1000" dirty="0" err="1">
                <a:effectLst/>
                <a:latin typeface="Menlo" panose="020B0609030804020204" pitchFamily="49" charset="0"/>
              </a:rPr>
              <a:t>github.com</a:t>
            </a:r>
            <a:r>
              <a:rPr lang="en-US" sz="1000" dirty="0">
                <a:effectLst/>
                <a:latin typeface="Menlo" panose="020B0609030804020204" pitchFamily="49" charset="0"/>
              </a:rPr>
              <a:t>/cedar-policy/cedar"</a:t>
            </a:r>
          </a:p>
          <a:p>
            <a:pPr>
              <a:buNone/>
            </a:pPr>
            <a:br>
              <a:rPr lang="en-US" sz="1000" dirty="0">
                <a:effectLst/>
                <a:latin typeface="Menlo" panose="020B0609030804020204" pitchFamily="49" charset="0"/>
              </a:rPr>
            </a:br>
            <a:endParaRPr lang="en-US" sz="1000" dirty="0">
              <a:effectLst/>
              <a:latin typeface="Menlo" panose="020B0609030804020204" pitchFamily="49" charset="0"/>
            </a:endParaRPr>
          </a:p>
          <a:p>
            <a:pPr>
              <a:buNone/>
            </a:pPr>
            <a:r>
              <a:rPr lang="en-US" sz="1000" dirty="0">
                <a:effectLst/>
                <a:latin typeface="Menlo" panose="020B0609030804020204" pitchFamily="49" charset="0"/>
              </a:rPr>
              <a:t>[dependencies]</a:t>
            </a:r>
          </a:p>
          <a:p>
            <a:pPr>
              <a:buNone/>
            </a:pPr>
            <a:r>
              <a:rPr lang="en-US" sz="1000" dirty="0">
                <a:effectLst/>
                <a:latin typeface="Menlo" panose="020B0609030804020204" pitchFamily="49" charset="0"/>
              </a:rPr>
              <a:t>cedar-policy-core = { version = "=4.8.2", path = "../cedar-policy-core" }</a:t>
            </a:r>
          </a:p>
          <a:p>
            <a:pPr>
              <a:buNone/>
            </a:pPr>
            <a:r>
              <a:rPr lang="en-US" sz="1000" dirty="0">
                <a:effectLst/>
                <a:latin typeface="Menlo" panose="020B0609030804020204" pitchFamily="49" charset="0"/>
              </a:rPr>
              <a:t>cedar-policy-formatter = { version = "=4.8.2", path = "../cedar-policy-formatter" }</a:t>
            </a:r>
          </a:p>
          <a:p>
            <a:pPr>
              <a:buNone/>
            </a:pPr>
            <a:r>
              <a:rPr lang="en-US" sz="1000" dirty="0">
                <a:effectLst/>
                <a:latin typeface="Menlo" panose="020B0609030804020204" pitchFamily="49" charset="0"/>
              </a:rPr>
              <a:t>ref-cast = "1.0"</a:t>
            </a:r>
          </a:p>
          <a:p>
            <a:pPr>
              <a:buNone/>
            </a:pPr>
            <a:r>
              <a:rPr lang="en-US" sz="1000" dirty="0" err="1">
                <a:effectLst/>
                <a:latin typeface="Menlo" panose="020B0609030804020204" pitchFamily="49" charset="0"/>
              </a:rPr>
              <a:t>serde</a:t>
            </a:r>
            <a:r>
              <a:rPr lang="en-US" sz="1000" dirty="0">
                <a:effectLst/>
                <a:latin typeface="Menlo" panose="020B0609030804020204" pitchFamily="49" charset="0"/>
              </a:rPr>
              <a:t> = { version = "1.0", features = ["derive", "</a:t>
            </a:r>
            <a:r>
              <a:rPr lang="en-US" sz="1000" dirty="0" err="1">
                <a:effectLst/>
                <a:latin typeface="Menlo" panose="020B0609030804020204" pitchFamily="49" charset="0"/>
              </a:rPr>
              <a:t>rc</a:t>
            </a:r>
            <a:r>
              <a:rPr lang="en-US" sz="1000" dirty="0">
                <a:effectLst/>
                <a:latin typeface="Menlo" panose="020B0609030804020204" pitchFamily="49" charset="0"/>
              </a:rPr>
              <a:t>"] }</a:t>
            </a:r>
          </a:p>
          <a:p>
            <a:pPr>
              <a:buNone/>
            </a:pPr>
            <a:r>
              <a:rPr lang="en-US" sz="1000" dirty="0" err="1">
                <a:effectLst/>
                <a:latin typeface="Menlo" panose="020B0609030804020204" pitchFamily="49" charset="0"/>
              </a:rPr>
              <a:t>serde_json</a:t>
            </a:r>
            <a:r>
              <a:rPr lang="en-US" sz="1000" dirty="0">
                <a:effectLst/>
                <a:latin typeface="Menlo" panose="020B0609030804020204" pitchFamily="49" charset="0"/>
              </a:rPr>
              <a:t> = "1.0"</a:t>
            </a:r>
          </a:p>
          <a:p>
            <a:pPr>
              <a:buNone/>
            </a:pPr>
            <a:r>
              <a:rPr lang="en-US" sz="1000" dirty="0" err="1">
                <a:effectLst/>
                <a:latin typeface="Menlo" panose="020B0609030804020204" pitchFamily="49" charset="0"/>
              </a:rPr>
              <a:t>itertools</a:t>
            </a:r>
            <a:r>
              <a:rPr lang="en-US" sz="1000" dirty="0">
                <a:effectLst/>
                <a:latin typeface="Menlo" panose="020B0609030804020204" pitchFamily="49" charset="0"/>
              </a:rPr>
              <a:t> = "0.14"</a:t>
            </a:r>
          </a:p>
          <a:p>
            <a:pPr>
              <a:buNone/>
            </a:pPr>
            <a:r>
              <a:rPr lang="en-US" sz="1000" dirty="0" err="1">
                <a:effectLst/>
                <a:latin typeface="Menlo" panose="020B0609030804020204" pitchFamily="49" charset="0"/>
              </a:rPr>
              <a:t>miette</a:t>
            </a:r>
            <a:r>
              <a:rPr lang="en-US" sz="1000" dirty="0">
                <a:effectLst/>
                <a:latin typeface="Menlo" panose="020B0609030804020204" pitchFamily="49" charset="0"/>
              </a:rPr>
              <a:t> = "7.6.0"</a:t>
            </a:r>
          </a:p>
          <a:p>
            <a:pPr>
              <a:buNone/>
            </a:pPr>
            <a:r>
              <a:rPr lang="en-US" sz="1000" dirty="0" err="1">
                <a:effectLst/>
                <a:latin typeface="Menlo" panose="020B0609030804020204" pitchFamily="49" charset="0"/>
              </a:rPr>
              <a:t>thiserror</a:t>
            </a:r>
            <a:r>
              <a:rPr lang="en-US" sz="1000" dirty="0">
                <a:effectLst/>
                <a:latin typeface="Menlo" panose="020B0609030804020204" pitchFamily="49" charset="0"/>
              </a:rPr>
              <a:t> = "2.0"</a:t>
            </a:r>
          </a:p>
          <a:p>
            <a:pPr>
              <a:buNone/>
            </a:pPr>
            <a:r>
              <a:rPr lang="en-US" sz="1000" dirty="0" err="1">
                <a:effectLst/>
                <a:latin typeface="Menlo" panose="020B0609030804020204" pitchFamily="49" charset="0"/>
              </a:rPr>
              <a:t>smol_str</a:t>
            </a:r>
            <a:r>
              <a:rPr lang="en-US" sz="1000" dirty="0">
                <a:effectLst/>
                <a:latin typeface="Menlo" panose="020B0609030804020204" pitchFamily="49" charset="0"/>
              </a:rPr>
              <a:t> = { version = "0.3", features = ["</a:t>
            </a:r>
            <a:r>
              <a:rPr lang="en-US" sz="1000" dirty="0" err="1">
                <a:effectLst/>
                <a:latin typeface="Menlo" panose="020B0609030804020204" pitchFamily="49" charset="0"/>
              </a:rPr>
              <a:t>serde</a:t>
            </a:r>
            <a:r>
              <a:rPr lang="en-US" sz="1000" dirty="0">
                <a:effectLst/>
                <a:latin typeface="Menlo" panose="020B0609030804020204" pitchFamily="49" charset="0"/>
              </a:rPr>
              <a:t>"] }</a:t>
            </a:r>
          </a:p>
          <a:p>
            <a:pPr>
              <a:buNone/>
            </a:pPr>
            <a:r>
              <a:rPr lang="en-US" sz="1000" dirty="0" err="1">
                <a:effectLst/>
                <a:latin typeface="Menlo" panose="020B0609030804020204" pitchFamily="49" charset="0"/>
              </a:rPr>
              <a:t>dhat</a:t>
            </a:r>
            <a:r>
              <a:rPr lang="en-US" sz="1000" dirty="0">
                <a:effectLst/>
                <a:latin typeface="Menlo" panose="020B0609030804020204" pitchFamily="49" charset="0"/>
              </a:rPr>
              <a:t> = { version = "0.3.2", optional = true }</a:t>
            </a:r>
          </a:p>
          <a:p>
            <a:pPr>
              <a:buNone/>
            </a:pPr>
            <a:r>
              <a:rPr lang="en-US" sz="1000" dirty="0" err="1">
                <a:effectLst/>
                <a:latin typeface="Menlo" panose="020B0609030804020204" pitchFamily="49" charset="0"/>
              </a:rPr>
              <a:t>serde_with</a:t>
            </a:r>
            <a:r>
              <a:rPr lang="en-US" sz="1000" dirty="0">
                <a:effectLst/>
                <a:latin typeface="Menlo" panose="020B0609030804020204" pitchFamily="49" charset="0"/>
              </a:rPr>
              <a:t> = "3.16.1"</a:t>
            </a:r>
          </a:p>
          <a:p>
            <a:pPr>
              <a:buNone/>
            </a:pPr>
            <a:r>
              <a:rPr lang="en-US" sz="1000" dirty="0">
                <a:effectLst/>
                <a:latin typeface="Menlo" panose="020B0609030804020204" pitchFamily="49" charset="0"/>
              </a:rPr>
              <a:t>nonempty = { version = "0.12", optional = true }</a:t>
            </a:r>
          </a:p>
          <a:p>
            <a:pPr>
              <a:buNone/>
            </a:pPr>
            <a:r>
              <a:rPr lang="en-US" sz="1000" dirty="0">
                <a:effectLst/>
                <a:latin typeface="Menlo" panose="020B0609030804020204" pitchFamily="49" charset="0"/>
              </a:rPr>
              <a:t>prost = { version = "0.14", optional = true }</a:t>
            </a:r>
          </a:p>
          <a:p>
            <a:pPr>
              <a:buNone/>
            </a:pPr>
            <a:r>
              <a:rPr lang="en-US" sz="1000" dirty="0">
                <a:effectLst/>
                <a:latin typeface="Menlo" panose="020B0609030804020204" pitchFamily="49" charset="0"/>
              </a:rPr>
              <a:t>linked-hash-map = { version = "0.5.6", features = ["</a:t>
            </a:r>
            <a:r>
              <a:rPr lang="en-US" sz="1000" dirty="0" err="1">
                <a:effectLst/>
                <a:latin typeface="Menlo" panose="020B0609030804020204" pitchFamily="49" charset="0"/>
              </a:rPr>
              <a:t>serde_impl</a:t>
            </a:r>
            <a:r>
              <a:rPr lang="en-US" sz="1000" dirty="0">
                <a:effectLst/>
                <a:latin typeface="Menlo" panose="020B0609030804020204" pitchFamily="49" charset="0"/>
              </a:rPr>
              <a:t>"] }</a:t>
            </a:r>
          </a:p>
        </p:txBody>
      </p:sp>
      <p:sp>
        <p:nvSpPr>
          <p:cNvPr id="11" name="TextBox 10">
            <a:extLst>
              <a:ext uri="{FF2B5EF4-FFF2-40B4-BE49-F238E27FC236}">
                <a16:creationId xmlns:a16="http://schemas.microsoft.com/office/drawing/2014/main" id="{E9E4FA76-E868-3F4A-D4BC-B147D918B128}"/>
              </a:ext>
            </a:extLst>
          </p:cNvPr>
          <p:cNvSpPr txBox="1"/>
          <p:nvPr/>
        </p:nvSpPr>
        <p:spPr>
          <a:xfrm>
            <a:off x="7381568" y="4036723"/>
            <a:ext cx="1418978" cy="615553"/>
          </a:xfrm>
          <a:prstGeom prst="rect">
            <a:avLst/>
          </a:prstGeom>
          <a:noFill/>
        </p:spPr>
        <p:txBody>
          <a:bodyPr wrap="none" rtlCol="0">
            <a:spAutoFit/>
          </a:bodyPr>
          <a:lstStyle/>
          <a:p>
            <a:r>
              <a:rPr lang="en-US" dirty="0"/>
              <a:t>Cedar’s</a:t>
            </a:r>
          </a:p>
          <a:p>
            <a:r>
              <a:rPr lang="en-US" sz="1600" dirty="0" err="1">
                <a:latin typeface="Courier New" panose="02070309020205020404" pitchFamily="49" charset="0"/>
                <a:cs typeface="Courier New" panose="02070309020205020404" pitchFamily="49" charset="0"/>
              </a:rPr>
              <a:t>Cargo.toml</a:t>
            </a:r>
            <a:endParaRPr lang="en-US" dirty="0"/>
          </a:p>
        </p:txBody>
      </p:sp>
      <p:sp>
        <p:nvSpPr>
          <p:cNvPr id="12" name="Rectangle 11">
            <a:extLst>
              <a:ext uri="{FF2B5EF4-FFF2-40B4-BE49-F238E27FC236}">
                <a16:creationId xmlns:a16="http://schemas.microsoft.com/office/drawing/2014/main" id="{1A5C3CC8-145A-85DD-486A-57298EDC97B7}"/>
              </a:ext>
            </a:extLst>
          </p:cNvPr>
          <p:cNvSpPr/>
          <p:nvPr/>
        </p:nvSpPr>
        <p:spPr>
          <a:xfrm>
            <a:off x="3058510" y="2333297"/>
            <a:ext cx="1198180" cy="52551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B7FD68-8ED1-416C-CAAA-0CC66F75B998}"/>
              </a:ext>
            </a:extLst>
          </p:cNvPr>
          <p:cNvSpPr txBox="1"/>
          <p:nvPr/>
        </p:nvSpPr>
        <p:spPr>
          <a:xfrm>
            <a:off x="6603697" y="1732093"/>
            <a:ext cx="1568827" cy="369332"/>
          </a:xfrm>
          <a:prstGeom prst="rect">
            <a:avLst/>
          </a:prstGeom>
          <a:solidFill>
            <a:schemeClr val="bg1"/>
          </a:solidFill>
        </p:spPr>
        <p:txBody>
          <a:bodyPr wrap="none" rtlCol="0">
            <a:spAutoFit/>
          </a:bodyPr>
          <a:lstStyle/>
          <a:p>
            <a:r>
              <a:rPr lang="en-US" dirty="0"/>
              <a:t>Locked version</a:t>
            </a:r>
          </a:p>
        </p:txBody>
      </p:sp>
      <p:sp>
        <p:nvSpPr>
          <p:cNvPr id="14" name="TextBox 13">
            <a:extLst>
              <a:ext uri="{FF2B5EF4-FFF2-40B4-BE49-F238E27FC236}">
                <a16:creationId xmlns:a16="http://schemas.microsoft.com/office/drawing/2014/main" id="{6644B1A8-6CB6-A846-E19E-3F11CCEE7BA6}"/>
              </a:ext>
            </a:extLst>
          </p:cNvPr>
          <p:cNvSpPr txBox="1"/>
          <p:nvPr/>
        </p:nvSpPr>
        <p:spPr>
          <a:xfrm>
            <a:off x="5512436" y="3376061"/>
            <a:ext cx="2182521" cy="646331"/>
          </a:xfrm>
          <a:prstGeom prst="rect">
            <a:avLst/>
          </a:prstGeom>
          <a:solidFill>
            <a:schemeClr val="bg1"/>
          </a:solidFill>
        </p:spPr>
        <p:txBody>
          <a:bodyPr wrap="none" rtlCol="0">
            <a:spAutoFit/>
          </a:bodyPr>
          <a:lstStyle/>
          <a:p>
            <a:r>
              <a:rPr lang="en-US" dirty="0" err="1"/>
              <a:t>SemVer</a:t>
            </a:r>
            <a:r>
              <a:rPr lang="en-US" dirty="0"/>
              <a:t> compatibility</a:t>
            </a:r>
            <a:br>
              <a:rPr lang="en-US" dirty="0"/>
            </a:br>
            <a:r>
              <a:rPr lang="en-US" dirty="0"/>
              <a:t>(not locked)</a:t>
            </a:r>
          </a:p>
        </p:txBody>
      </p:sp>
      <p:cxnSp>
        <p:nvCxnSpPr>
          <p:cNvPr id="16" name="Straight Connector 15">
            <a:extLst>
              <a:ext uri="{FF2B5EF4-FFF2-40B4-BE49-F238E27FC236}">
                <a16:creationId xmlns:a16="http://schemas.microsoft.com/office/drawing/2014/main" id="{FEB9565E-2B6E-91B0-AC85-BEAFF4731832}"/>
              </a:ext>
            </a:extLst>
          </p:cNvPr>
          <p:cNvCxnSpPr/>
          <p:nvPr/>
        </p:nvCxnSpPr>
        <p:spPr>
          <a:xfrm flipV="1">
            <a:off x="4256690" y="1954924"/>
            <a:ext cx="2327895" cy="4834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873563C5-7627-0212-94E8-24AD1B0F8426}"/>
              </a:ext>
            </a:extLst>
          </p:cNvPr>
          <p:cNvSpPr/>
          <p:nvPr/>
        </p:nvSpPr>
        <p:spPr>
          <a:xfrm>
            <a:off x="5073795" y="3034257"/>
            <a:ext cx="346842" cy="1183078"/>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954341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Why Management Matters</a:t>
            </a:r>
          </a:p>
        </p:txBody>
      </p:sp>
      <p:sp>
        <p:nvSpPr>
          <p:cNvPr id="3" name="Content Placeholder 2"/>
          <p:cNvSpPr>
            <a:spLocks noGrp="1"/>
          </p:cNvSpPr>
          <p:nvPr>
            <p:ph idx="1"/>
          </p:nvPr>
        </p:nvSpPr>
        <p:spPr/>
        <p:txBody>
          <a:bodyPr/>
          <a:lstStyle/>
          <a:p>
            <a:pPr lvl="0"/>
            <a:r>
              <a:rPr dirty="0"/>
              <a:t>Perfect security is impossible — the goal is to </a:t>
            </a:r>
            <a:r>
              <a:rPr b="1" dirty="0"/>
              <a:t>manage risk</a:t>
            </a:r>
          </a:p>
          <a:p>
            <a:pPr lvl="0"/>
            <a:r>
              <a:rPr dirty="0"/>
              <a:t>“Secure” is not a finished state — it is a </a:t>
            </a:r>
            <a:r>
              <a:rPr b="1" dirty="0"/>
              <a:t>continuum</a:t>
            </a:r>
            <a:r>
              <a:rPr dirty="0"/>
              <a:t> of components, composition, and operational practice</a:t>
            </a:r>
          </a:p>
          <a:p>
            <a:pPr lvl="0"/>
            <a:r>
              <a:rPr dirty="0"/>
              <a:t>Security must be an </a:t>
            </a:r>
            <a:r>
              <a:rPr b="1" dirty="0"/>
              <a:t>ongoing </a:t>
            </a:r>
            <a:br>
              <a:rPr lang="en-US" b="1" dirty="0"/>
            </a:br>
            <a:r>
              <a:rPr b="1" dirty="0"/>
              <a:t>organizational commitment</a:t>
            </a:r>
            <a:r>
              <a:rPr dirty="0"/>
              <a:t>, </a:t>
            </a:r>
            <a:br>
              <a:rPr lang="en-US" dirty="0"/>
            </a:br>
            <a:r>
              <a:rPr dirty="0"/>
              <a:t>not a one-time development </a:t>
            </a:r>
            <a:br>
              <a:rPr lang="en-US" dirty="0"/>
            </a:br>
            <a:r>
              <a:rPr dirty="0"/>
              <a:t>activity</a:t>
            </a:r>
          </a:p>
        </p:txBody>
      </p:sp>
      <p:pic>
        <p:nvPicPr>
          <p:cNvPr id="4" name="Picture 3">
            <a:extLst>
              <a:ext uri="{FF2B5EF4-FFF2-40B4-BE49-F238E27FC236}">
                <a16:creationId xmlns:a16="http://schemas.microsoft.com/office/drawing/2014/main" id="{FE31E778-08A8-1CD1-B5F8-F6F92093037C}"/>
              </a:ext>
            </a:extLst>
          </p:cNvPr>
          <p:cNvPicPr>
            <a:picLocks noChangeAspect="1"/>
          </p:cNvPicPr>
          <p:nvPr/>
        </p:nvPicPr>
        <p:blipFill>
          <a:blip r:embed="rId3"/>
          <a:stretch>
            <a:fillRect/>
          </a:stretch>
        </p:blipFill>
        <p:spPr>
          <a:xfrm>
            <a:off x="4367893" y="2571750"/>
            <a:ext cx="3871756" cy="2212063"/>
          </a:xfrm>
          <a:prstGeom prst="rect">
            <a:avLst/>
          </a:prstGeom>
        </p:spPr>
      </p:pic>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E73E4-9C73-1EB1-3478-93D7F75299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F0FD4F-7E95-EB54-171A-2D2EC4A82A14}"/>
              </a:ext>
            </a:extLst>
          </p:cNvPr>
          <p:cNvSpPr>
            <a:spLocks noGrp="1"/>
          </p:cNvSpPr>
          <p:nvPr>
            <p:ph type="title"/>
          </p:nvPr>
        </p:nvSpPr>
        <p:spPr/>
        <p:txBody>
          <a:bodyPr/>
          <a:lstStyle/>
          <a:p>
            <a:r>
              <a:rPr lang="en-US" dirty="0"/>
              <a:t>Managing Risk: Mirroring</a:t>
            </a:r>
          </a:p>
        </p:txBody>
      </p:sp>
      <p:pic>
        <p:nvPicPr>
          <p:cNvPr id="5" name="Picture 4">
            <a:extLst>
              <a:ext uri="{FF2B5EF4-FFF2-40B4-BE49-F238E27FC236}">
                <a16:creationId xmlns:a16="http://schemas.microsoft.com/office/drawing/2014/main" id="{68C70F12-04D3-1D27-F4FD-DD6A72B6F372}"/>
              </a:ext>
            </a:extLst>
          </p:cNvPr>
          <p:cNvPicPr>
            <a:picLocks noChangeAspect="1"/>
          </p:cNvPicPr>
          <p:nvPr/>
        </p:nvPicPr>
        <p:blipFill>
          <a:blip r:embed="rId2"/>
          <a:stretch>
            <a:fillRect/>
          </a:stretch>
        </p:blipFill>
        <p:spPr>
          <a:xfrm>
            <a:off x="7842287" y="182793"/>
            <a:ext cx="1095413" cy="1085223"/>
          </a:xfrm>
          <a:prstGeom prst="rect">
            <a:avLst/>
          </a:prstGeom>
        </p:spPr>
      </p:pic>
      <p:pic>
        <p:nvPicPr>
          <p:cNvPr id="3" name="Picture 2">
            <a:extLst>
              <a:ext uri="{FF2B5EF4-FFF2-40B4-BE49-F238E27FC236}">
                <a16:creationId xmlns:a16="http://schemas.microsoft.com/office/drawing/2014/main" id="{D518A63E-9697-BB9F-ADE9-AB6CC35C6EDC}"/>
              </a:ext>
            </a:extLst>
          </p:cNvPr>
          <p:cNvPicPr>
            <a:picLocks noChangeAspect="1"/>
          </p:cNvPicPr>
          <p:nvPr/>
        </p:nvPicPr>
        <p:blipFill>
          <a:blip r:embed="rId3"/>
          <a:stretch>
            <a:fillRect/>
          </a:stretch>
        </p:blipFill>
        <p:spPr>
          <a:xfrm>
            <a:off x="628650" y="1264280"/>
            <a:ext cx="6325675" cy="5143500"/>
          </a:xfrm>
          <a:prstGeom prst="rect">
            <a:avLst/>
          </a:prstGeom>
        </p:spPr>
      </p:pic>
    </p:spTree>
    <p:extLst>
      <p:ext uri="{BB962C8B-B14F-4D97-AF65-F5344CB8AC3E}">
        <p14:creationId xmlns:p14="http://schemas.microsoft.com/office/powerpoint/2010/main" val="4196002289"/>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lgn="ctr">
              <a:buNone/>
            </a:pPr>
            <a:r>
              <a:rPr dirty="0"/>
              <a:t>Code Integrity</a:t>
            </a:r>
          </a:p>
        </p:txBody>
      </p:sp>
      <p:sp>
        <p:nvSpPr>
          <p:cNvPr id="3" name="Text Placeholder 2">
            <a:extLst>
              <a:ext uri="{FF2B5EF4-FFF2-40B4-BE49-F238E27FC236}">
                <a16:creationId xmlns:a16="http://schemas.microsoft.com/office/drawing/2014/main" id="{3AB7C14F-DA7B-E7B3-8E20-A4D8D04047AB}"/>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28BC892E-624B-433D-8B84-7958816AC59B}"/>
              </a:ext>
            </a:extLst>
          </p:cNvPr>
          <p:cNvPicPr>
            <a:picLocks noChangeAspect="1"/>
          </p:cNvPicPr>
          <p:nvPr/>
        </p:nvPicPr>
        <p:blipFill>
          <a:blip r:embed="rId2"/>
          <a:stretch>
            <a:fillRect/>
          </a:stretch>
        </p:blipFill>
        <p:spPr>
          <a:xfrm>
            <a:off x="3613278" y="382302"/>
            <a:ext cx="2147507" cy="2139553"/>
          </a:xfrm>
          <a:prstGeom prst="rect">
            <a:avLst/>
          </a:prstGeom>
        </p:spPr>
      </p:pic>
      <p:sp>
        <p:nvSpPr>
          <p:cNvPr id="5" name="Oval 4">
            <a:extLst>
              <a:ext uri="{FF2B5EF4-FFF2-40B4-BE49-F238E27FC236}">
                <a16:creationId xmlns:a16="http://schemas.microsoft.com/office/drawing/2014/main" id="{47958A7C-F43C-D39A-0BC6-8627AD5F2955}"/>
              </a:ext>
            </a:extLst>
          </p:cNvPr>
          <p:cNvSpPr>
            <a:spLocks noChangeAspect="1"/>
          </p:cNvSpPr>
          <p:nvPr/>
        </p:nvSpPr>
        <p:spPr>
          <a:xfrm>
            <a:off x="3807862" y="1594610"/>
            <a:ext cx="405323" cy="405323"/>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What is Code Integrity? </a:t>
            </a:r>
          </a:p>
        </p:txBody>
      </p:sp>
      <p:sp>
        <p:nvSpPr>
          <p:cNvPr id="3" name="Content Placeholder 2"/>
          <p:cNvSpPr>
            <a:spLocks noGrp="1"/>
          </p:cNvSpPr>
          <p:nvPr>
            <p:ph idx="1"/>
          </p:nvPr>
        </p:nvSpPr>
        <p:spPr>
          <a:xfrm>
            <a:off x="628650" y="1369218"/>
            <a:ext cx="8401966" cy="3263504"/>
          </a:xfrm>
        </p:spPr>
        <p:txBody>
          <a:bodyPr/>
          <a:lstStyle/>
          <a:p>
            <a:pPr marL="0" lvl="0" indent="0">
              <a:buNone/>
            </a:pPr>
            <a:r>
              <a:rPr b="1" dirty="0"/>
              <a:t>Ensuring that the software delivered to users is the software the organization intended to deliver</a:t>
            </a:r>
          </a:p>
          <a:p>
            <a:pPr marL="0" lvl="0" indent="0">
              <a:buNone/>
            </a:pPr>
            <a:endParaRPr lang="en-US" dirty="0"/>
          </a:p>
          <a:p>
            <a:pPr marL="0" lvl="0" indent="0">
              <a:buNone/>
            </a:pPr>
            <a:r>
              <a:rPr lang="en-US" dirty="0"/>
              <a:t>Example supply chain attack vectors</a:t>
            </a:r>
            <a:r>
              <a:rPr dirty="0"/>
              <a:t>:</a:t>
            </a:r>
          </a:p>
          <a:p>
            <a:pPr marL="342900" lvl="0" indent="-342900">
              <a:buAutoNum type="arabicPeriod"/>
            </a:pPr>
            <a:r>
              <a:rPr lang="en-US" b="1" dirty="0"/>
              <a:t>Misplaced/stolen trust </a:t>
            </a:r>
            <a:r>
              <a:rPr dirty="0"/>
              <a:t>— </a:t>
            </a:r>
            <a:br>
              <a:rPr lang="en-US" dirty="0"/>
            </a:br>
            <a:r>
              <a:rPr lang="en-US" dirty="0"/>
              <a:t>malicious actor commits malware or vulnerable code</a:t>
            </a:r>
          </a:p>
          <a:p>
            <a:pPr lvl="1"/>
            <a:r>
              <a:rPr lang="en-US" dirty="0"/>
              <a:t>XZ Utils attack as a case study</a:t>
            </a:r>
          </a:p>
          <a:p>
            <a:pPr lvl="2"/>
            <a:endParaRPr sz="600" dirty="0"/>
          </a:p>
          <a:p>
            <a:pPr marL="342900" lvl="0" indent="-342900">
              <a:buAutoNum type="arabicPeriod"/>
            </a:pPr>
            <a:r>
              <a:rPr b="1" dirty="0"/>
              <a:t>Tamper</a:t>
            </a:r>
            <a:r>
              <a:rPr lang="en-US" b="1" dirty="0"/>
              <a:t>ing</a:t>
            </a:r>
            <a:r>
              <a:rPr dirty="0"/>
              <a:t> — </a:t>
            </a:r>
            <a:r>
              <a:rPr lang="en-US" dirty="0"/>
              <a:t>malicious actor compromises build system, artifacts</a:t>
            </a:r>
            <a:endParaRPr i="1" dirty="0"/>
          </a:p>
        </p:txBody>
      </p:sp>
      <p:pic>
        <p:nvPicPr>
          <p:cNvPr id="6" name="Picture 5">
            <a:extLst>
              <a:ext uri="{FF2B5EF4-FFF2-40B4-BE49-F238E27FC236}">
                <a16:creationId xmlns:a16="http://schemas.microsoft.com/office/drawing/2014/main" id="{3269D9B4-C7C5-4A76-891F-F5263157488C}"/>
              </a:ext>
            </a:extLst>
          </p:cNvPr>
          <p:cNvPicPr>
            <a:picLocks noChangeAspect="1"/>
          </p:cNvPicPr>
          <p:nvPr/>
        </p:nvPicPr>
        <p:blipFill>
          <a:blip r:embed="rId3"/>
          <a:stretch>
            <a:fillRect/>
          </a:stretch>
        </p:blipFill>
        <p:spPr>
          <a:xfrm>
            <a:off x="8000083" y="119240"/>
            <a:ext cx="1030533" cy="1026716"/>
          </a:xfrm>
          <a:prstGeom prst="rect">
            <a:avLst/>
          </a:prstGeom>
        </p:spPr>
      </p:pic>
      <p:sp>
        <p:nvSpPr>
          <p:cNvPr id="7" name="Oval 6">
            <a:extLst>
              <a:ext uri="{FF2B5EF4-FFF2-40B4-BE49-F238E27FC236}">
                <a16:creationId xmlns:a16="http://schemas.microsoft.com/office/drawing/2014/main" id="{7E9101F6-B5EC-3342-1AB7-7F218FE23776}"/>
              </a:ext>
            </a:extLst>
          </p:cNvPr>
          <p:cNvSpPr>
            <a:spLocks noChangeAspect="1"/>
          </p:cNvSpPr>
          <p:nvPr/>
        </p:nvSpPr>
        <p:spPr>
          <a:xfrm>
            <a:off x="8078921" y="670169"/>
            <a:ext cx="224672" cy="224672"/>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EA47-AEB7-3FD3-5252-F6DDE2777BC8}"/>
              </a:ext>
            </a:extLst>
          </p:cNvPr>
          <p:cNvSpPr>
            <a:spLocks noGrp="1"/>
          </p:cNvSpPr>
          <p:nvPr>
            <p:ph type="title"/>
          </p:nvPr>
        </p:nvSpPr>
        <p:spPr/>
        <p:txBody>
          <a:bodyPr/>
          <a:lstStyle/>
          <a:p>
            <a:r>
              <a:rPr lang="en-US" dirty="0"/>
              <a:t>Reflections on Trusting Trust</a:t>
            </a:r>
          </a:p>
        </p:txBody>
      </p:sp>
      <p:pic>
        <p:nvPicPr>
          <p:cNvPr id="4" name="Picture 3">
            <a:extLst>
              <a:ext uri="{FF2B5EF4-FFF2-40B4-BE49-F238E27FC236}">
                <a16:creationId xmlns:a16="http://schemas.microsoft.com/office/drawing/2014/main" id="{452C5C1D-9100-F808-96FB-280CC967E970}"/>
              </a:ext>
            </a:extLst>
          </p:cNvPr>
          <p:cNvPicPr>
            <a:picLocks noChangeAspect="1"/>
          </p:cNvPicPr>
          <p:nvPr/>
        </p:nvPicPr>
        <p:blipFill>
          <a:blip r:embed="rId2"/>
          <a:stretch>
            <a:fillRect/>
          </a:stretch>
        </p:blipFill>
        <p:spPr>
          <a:xfrm>
            <a:off x="4591884" y="1268016"/>
            <a:ext cx="4049468" cy="4134507"/>
          </a:xfrm>
          <a:prstGeom prst="rect">
            <a:avLst/>
          </a:prstGeom>
        </p:spPr>
      </p:pic>
      <p:pic>
        <p:nvPicPr>
          <p:cNvPr id="5" name="Picture 4">
            <a:extLst>
              <a:ext uri="{FF2B5EF4-FFF2-40B4-BE49-F238E27FC236}">
                <a16:creationId xmlns:a16="http://schemas.microsoft.com/office/drawing/2014/main" id="{EAB66A0F-1DFC-8AAF-982A-586A29DC0C82}"/>
              </a:ext>
            </a:extLst>
          </p:cNvPr>
          <p:cNvPicPr>
            <a:picLocks noChangeAspect="1"/>
          </p:cNvPicPr>
          <p:nvPr/>
        </p:nvPicPr>
        <p:blipFill>
          <a:blip r:embed="rId3"/>
          <a:stretch>
            <a:fillRect/>
          </a:stretch>
        </p:blipFill>
        <p:spPr>
          <a:xfrm>
            <a:off x="628650" y="1268016"/>
            <a:ext cx="3832078" cy="5143500"/>
          </a:xfrm>
          <a:prstGeom prst="rect">
            <a:avLst/>
          </a:prstGeom>
        </p:spPr>
      </p:pic>
    </p:spTree>
    <p:extLst>
      <p:ext uri="{BB962C8B-B14F-4D97-AF65-F5344CB8AC3E}">
        <p14:creationId xmlns:p14="http://schemas.microsoft.com/office/powerpoint/2010/main" val="181501996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2C12E-4531-93A3-D85E-4486F2177318}"/>
              </a:ext>
            </a:extLst>
          </p:cNvPr>
          <p:cNvSpPr>
            <a:spLocks noGrp="1"/>
          </p:cNvSpPr>
          <p:nvPr>
            <p:ph type="title"/>
          </p:nvPr>
        </p:nvSpPr>
        <p:spPr/>
        <p:txBody>
          <a:bodyPr/>
          <a:lstStyle/>
          <a:p>
            <a:r>
              <a:rPr lang="en-US" dirty="0"/>
              <a:t>Key idea (Fun Digression)</a:t>
            </a:r>
          </a:p>
        </p:txBody>
      </p:sp>
      <p:pic>
        <p:nvPicPr>
          <p:cNvPr id="3" name="Picture 2">
            <a:extLst>
              <a:ext uri="{FF2B5EF4-FFF2-40B4-BE49-F238E27FC236}">
                <a16:creationId xmlns:a16="http://schemas.microsoft.com/office/drawing/2014/main" id="{8F559424-036F-657A-E2DE-C243F93AB739}"/>
              </a:ext>
            </a:extLst>
          </p:cNvPr>
          <p:cNvPicPr>
            <a:picLocks noChangeAspect="1"/>
          </p:cNvPicPr>
          <p:nvPr/>
        </p:nvPicPr>
        <p:blipFill>
          <a:blip r:embed="rId2"/>
          <a:stretch>
            <a:fillRect/>
          </a:stretch>
        </p:blipFill>
        <p:spPr>
          <a:xfrm>
            <a:off x="943960" y="1126359"/>
            <a:ext cx="3612056" cy="1806028"/>
          </a:xfrm>
          <a:prstGeom prst="rect">
            <a:avLst/>
          </a:prstGeom>
        </p:spPr>
      </p:pic>
      <p:pic>
        <p:nvPicPr>
          <p:cNvPr id="4" name="Picture 3">
            <a:extLst>
              <a:ext uri="{FF2B5EF4-FFF2-40B4-BE49-F238E27FC236}">
                <a16:creationId xmlns:a16="http://schemas.microsoft.com/office/drawing/2014/main" id="{78F4F25E-FD11-2E8F-76C5-CB3265531B3B}"/>
              </a:ext>
            </a:extLst>
          </p:cNvPr>
          <p:cNvPicPr>
            <a:picLocks noChangeAspect="1"/>
          </p:cNvPicPr>
          <p:nvPr/>
        </p:nvPicPr>
        <p:blipFill>
          <a:blip r:embed="rId3"/>
          <a:stretch>
            <a:fillRect/>
          </a:stretch>
        </p:blipFill>
        <p:spPr>
          <a:xfrm>
            <a:off x="4929351" y="1124897"/>
            <a:ext cx="3283607" cy="1807490"/>
          </a:xfrm>
          <a:prstGeom prst="rect">
            <a:avLst/>
          </a:prstGeom>
        </p:spPr>
      </p:pic>
      <p:pic>
        <p:nvPicPr>
          <p:cNvPr id="5" name="Picture 4">
            <a:extLst>
              <a:ext uri="{FF2B5EF4-FFF2-40B4-BE49-F238E27FC236}">
                <a16:creationId xmlns:a16="http://schemas.microsoft.com/office/drawing/2014/main" id="{3D3158E5-6F4A-8839-4D84-4665EB308F0F}"/>
              </a:ext>
            </a:extLst>
          </p:cNvPr>
          <p:cNvPicPr>
            <a:picLocks noChangeAspect="1"/>
          </p:cNvPicPr>
          <p:nvPr/>
        </p:nvPicPr>
        <p:blipFill>
          <a:blip r:embed="rId4"/>
          <a:stretch>
            <a:fillRect/>
          </a:stretch>
        </p:blipFill>
        <p:spPr>
          <a:xfrm>
            <a:off x="2948586" y="3043979"/>
            <a:ext cx="3612057" cy="1938581"/>
          </a:xfrm>
          <a:prstGeom prst="rect">
            <a:avLst/>
          </a:prstGeom>
        </p:spPr>
      </p:pic>
    </p:spTree>
    <p:extLst>
      <p:ext uri="{BB962C8B-B14F-4D97-AF65-F5344CB8AC3E}">
        <p14:creationId xmlns:p14="http://schemas.microsoft.com/office/powerpoint/2010/main" val="147904859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395E4-5410-F1E4-7569-532EA5009F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F729F3-95D3-DD2E-42E5-F540B0FA9EF5}"/>
              </a:ext>
            </a:extLst>
          </p:cNvPr>
          <p:cNvSpPr>
            <a:spLocks noGrp="1"/>
          </p:cNvSpPr>
          <p:nvPr>
            <p:ph type="title"/>
          </p:nvPr>
        </p:nvSpPr>
        <p:spPr/>
        <p:txBody>
          <a:bodyPr/>
          <a:lstStyle/>
          <a:p>
            <a:pPr marL="0" lvl="0" indent="0">
              <a:buNone/>
            </a:pPr>
            <a:r>
              <a:rPr lang="en-US" dirty="0"/>
              <a:t>Ensuring</a:t>
            </a:r>
            <a:r>
              <a:rPr dirty="0"/>
              <a:t> Code Integrity</a:t>
            </a:r>
          </a:p>
        </p:txBody>
      </p:sp>
      <p:sp>
        <p:nvSpPr>
          <p:cNvPr id="3" name="Content Placeholder 2">
            <a:extLst>
              <a:ext uri="{FF2B5EF4-FFF2-40B4-BE49-F238E27FC236}">
                <a16:creationId xmlns:a16="http://schemas.microsoft.com/office/drawing/2014/main" id="{C1EE4B46-EDCF-DAB8-788E-53D5E18E0F29}"/>
              </a:ext>
            </a:extLst>
          </p:cNvPr>
          <p:cNvSpPr>
            <a:spLocks noGrp="1"/>
          </p:cNvSpPr>
          <p:nvPr>
            <p:ph idx="1"/>
          </p:nvPr>
        </p:nvSpPr>
        <p:spPr/>
        <p:txBody>
          <a:bodyPr/>
          <a:lstStyle/>
          <a:p>
            <a:pPr marL="0" lvl="0" indent="0">
              <a:buNone/>
            </a:pPr>
            <a:r>
              <a:rPr dirty="0"/>
              <a:t>Two domains:</a:t>
            </a:r>
          </a:p>
          <a:p>
            <a:pPr marL="342900" lvl="0" indent="-342900">
              <a:buAutoNum type="arabicPeriod"/>
            </a:pPr>
            <a:r>
              <a:rPr b="1" dirty="0"/>
              <a:t>Change management</a:t>
            </a:r>
            <a:r>
              <a:rPr dirty="0"/>
              <a:t> — who can modify what → </a:t>
            </a:r>
            <a:r>
              <a:rPr i="1" dirty="0"/>
              <a:t>Separation</a:t>
            </a:r>
          </a:p>
          <a:p>
            <a:pPr marL="342900" lvl="0" indent="-342900">
              <a:buAutoNum type="arabicPeriod"/>
            </a:pPr>
            <a:r>
              <a:rPr b="1" dirty="0"/>
              <a:t>Tamper detection</a:t>
            </a:r>
            <a:r>
              <a:rPr dirty="0"/>
              <a:t> — proving nothing was modified</a:t>
            </a:r>
            <a:r>
              <a:rPr lang="en-US" dirty="0"/>
              <a:t> (or later discovering that it was)</a:t>
            </a:r>
            <a:r>
              <a:rPr dirty="0"/>
              <a:t> → </a:t>
            </a:r>
            <a:r>
              <a:rPr i="1" dirty="0"/>
              <a:t>Validity</a:t>
            </a:r>
          </a:p>
        </p:txBody>
      </p:sp>
      <p:pic>
        <p:nvPicPr>
          <p:cNvPr id="4" name="Picture 3">
            <a:extLst>
              <a:ext uri="{FF2B5EF4-FFF2-40B4-BE49-F238E27FC236}">
                <a16:creationId xmlns:a16="http://schemas.microsoft.com/office/drawing/2014/main" id="{A271AFF7-C5EC-1C2C-0F68-C75D91FC1E56}"/>
              </a:ext>
            </a:extLst>
          </p:cNvPr>
          <p:cNvPicPr>
            <a:picLocks noChangeAspect="1"/>
          </p:cNvPicPr>
          <p:nvPr/>
        </p:nvPicPr>
        <p:blipFill>
          <a:blip r:embed="rId3"/>
          <a:stretch>
            <a:fillRect/>
          </a:stretch>
        </p:blipFill>
        <p:spPr>
          <a:xfrm>
            <a:off x="2877225" y="3179637"/>
            <a:ext cx="1095460" cy="1085222"/>
          </a:xfrm>
          <a:prstGeom prst="rect">
            <a:avLst/>
          </a:prstGeom>
        </p:spPr>
      </p:pic>
      <p:pic>
        <p:nvPicPr>
          <p:cNvPr id="5" name="Picture 4">
            <a:extLst>
              <a:ext uri="{FF2B5EF4-FFF2-40B4-BE49-F238E27FC236}">
                <a16:creationId xmlns:a16="http://schemas.microsoft.com/office/drawing/2014/main" id="{78DFEDE5-1A6B-7F6E-7FFF-85E5CA2D73C5}"/>
              </a:ext>
            </a:extLst>
          </p:cNvPr>
          <p:cNvPicPr>
            <a:picLocks noChangeAspect="1"/>
          </p:cNvPicPr>
          <p:nvPr/>
        </p:nvPicPr>
        <p:blipFill>
          <a:blip r:embed="rId4"/>
          <a:stretch>
            <a:fillRect/>
          </a:stretch>
        </p:blipFill>
        <p:spPr>
          <a:xfrm>
            <a:off x="4572000" y="3179637"/>
            <a:ext cx="1095413" cy="1085223"/>
          </a:xfrm>
          <a:prstGeom prst="rect">
            <a:avLst/>
          </a:prstGeom>
        </p:spPr>
      </p:pic>
    </p:spTree>
    <p:extLst>
      <p:ext uri="{BB962C8B-B14F-4D97-AF65-F5344CB8AC3E}">
        <p14:creationId xmlns:p14="http://schemas.microsoft.com/office/powerpoint/2010/main" val="3294511411"/>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dirty="0"/>
              <a:t>The </a:t>
            </a:r>
            <a:r>
              <a:rPr lang="en-US" dirty="0"/>
              <a:t>Build </a:t>
            </a:r>
            <a:r>
              <a:rPr dirty="0"/>
              <a:t>Pipeline is Part of Your Supply Chain</a:t>
            </a:r>
          </a:p>
        </p:txBody>
      </p:sp>
      <p:sp>
        <p:nvSpPr>
          <p:cNvPr id="3" name="Content Placeholder 2"/>
          <p:cNvSpPr>
            <a:spLocks noGrp="1"/>
          </p:cNvSpPr>
          <p:nvPr>
            <p:ph idx="1"/>
          </p:nvPr>
        </p:nvSpPr>
        <p:spPr>
          <a:xfrm>
            <a:off x="628650" y="3324753"/>
            <a:ext cx="7886700" cy="1332474"/>
          </a:xfrm>
        </p:spPr>
        <p:txBody>
          <a:bodyPr/>
          <a:lstStyle/>
          <a:p>
            <a:pPr lvl="0"/>
            <a:r>
              <a:rPr dirty="0"/>
              <a:t>GitHub Actions runners, Jenkins agents, CI plugins</a:t>
            </a:r>
          </a:p>
          <a:p>
            <a:pPr lvl="0"/>
            <a:r>
              <a:rPr dirty="0"/>
              <a:t>Build tools, compilers, container base images</a:t>
            </a:r>
          </a:p>
          <a:p>
            <a:pPr lvl="0"/>
            <a:r>
              <a:rPr b="1" dirty="0"/>
              <a:t>Every tool in the pipeline is a dependency you must trust</a:t>
            </a:r>
          </a:p>
        </p:txBody>
      </p:sp>
      <p:cxnSp>
        <p:nvCxnSpPr>
          <p:cNvPr id="4" name="Straight Arrow Connector 3">
            <a:extLst>
              <a:ext uri="{FF2B5EF4-FFF2-40B4-BE49-F238E27FC236}">
                <a16:creationId xmlns:a16="http://schemas.microsoft.com/office/drawing/2014/main" id="{B49F69D6-258F-4176-9C53-193D09478F72}"/>
              </a:ext>
            </a:extLst>
          </p:cNvPr>
          <p:cNvCxnSpPr>
            <a:cxnSpLocks/>
          </p:cNvCxnSpPr>
          <p:nvPr/>
        </p:nvCxnSpPr>
        <p:spPr>
          <a:xfrm>
            <a:off x="1775363" y="2527363"/>
            <a:ext cx="372026" cy="684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42D0F02-0F51-6425-EE8F-19F755D0D2F7}"/>
              </a:ext>
            </a:extLst>
          </p:cNvPr>
          <p:cNvCxnSpPr>
            <a:cxnSpLocks/>
          </p:cNvCxnSpPr>
          <p:nvPr/>
        </p:nvCxnSpPr>
        <p:spPr>
          <a:xfrm>
            <a:off x="3441247" y="2527363"/>
            <a:ext cx="372026" cy="684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177B6F0-32F3-68D2-BA9E-E374ACD032EF}"/>
              </a:ext>
            </a:extLst>
          </p:cNvPr>
          <p:cNvCxnSpPr>
            <a:cxnSpLocks/>
            <a:endCxn id="10" idx="1"/>
          </p:cNvCxnSpPr>
          <p:nvPr/>
        </p:nvCxnSpPr>
        <p:spPr>
          <a:xfrm>
            <a:off x="5107131" y="2520522"/>
            <a:ext cx="475015" cy="13682"/>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9A3C616-7844-8458-15CB-C111A5DA39E6}"/>
              </a:ext>
            </a:extLst>
          </p:cNvPr>
          <p:cNvSpPr/>
          <p:nvPr/>
        </p:nvSpPr>
        <p:spPr>
          <a:xfrm>
            <a:off x="481505" y="2066048"/>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Source Code</a:t>
            </a:r>
          </a:p>
        </p:txBody>
      </p:sp>
      <p:sp>
        <p:nvSpPr>
          <p:cNvPr id="8" name="Rectangle 7">
            <a:extLst>
              <a:ext uri="{FF2B5EF4-FFF2-40B4-BE49-F238E27FC236}">
                <a16:creationId xmlns:a16="http://schemas.microsoft.com/office/drawing/2014/main" id="{31FC101F-271F-DF4C-9010-DDC985DBE51C}"/>
              </a:ext>
            </a:extLst>
          </p:cNvPr>
          <p:cNvSpPr/>
          <p:nvPr/>
        </p:nvSpPr>
        <p:spPr>
          <a:xfrm>
            <a:off x="2147389" y="2072888"/>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Build System</a:t>
            </a:r>
          </a:p>
        </p:txBody>
      </p:sp>
      <p:sp>
        <p:nvSpPr>
          <p:cNvPr id="9" name="Rectangle 8">
            <a:extLst>
              <a:ext uri="{FF2B5EF4-FFF2-40B4-BE49-F238E27FC236}">
                <a16:creationId xmlns:a16="http://schemas.microsoft.com/office/drawing/2014/main" id="{7F7FFD9D-FB44-990C-A24A-D6ABF4D8624B}"/>
              </a:ext>
            </a:extLst>
          </p:cNvPr>
          <p:cNvSpPr/>
          <p:nvPr/>
        </p:nvSpPr>
        <p:spPr>
          <a:xfrm>
            <a:off x="3811461" y="2075605"/>
            <a:ext cx="1534083"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Test Infrastructure</a:t>
            </a:r>
          </a:p>
        </p:txBody>
      </p:sp>
      <p:sp>
        <p:nvSpPr>
          <p:cNvPr id="10" name="Rectangle 9">
            <a:extLst>
              <a:ext uri="{FF2B5EF4-FFF2-40B4-BE49-F238E27FC236}">
                <a16:creationId xmlns:a16="http://schemas.microsoft.com/office/drawing/2014/main" id="{9A9BC939-777B-2C97-6968-DD5F4C9DE941}"/>
              </a:ext>
            </a:extLst>
          </p:cNvPr>
          <p:cNvSpPr/>
          <p:nvPr/>
        </p:nvSpPr>
        <p:spPr>
          <a:xfrm>
            <a:off x="5582146" y="2072888"/>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Artifact Registry</a:t>
            </a:r>
          </a:p>
        </p:txBody>
      </p:sp>
      <p:cxnSp>
        <p:nvCxnSpPr>
          <p:cNvPr id="12" name="Straight Arrow Connector 11">
            <a:extLst>
              <a:ext uri="{FF2B5EF4-FFF2-40B4-BE49-F238E27FC236}">
                <a16:creationId xmlns:a16="http://schemas.microsoft.com/office/drawing/2014/main" id="{EE99B072-0DE1-7DAB-DD48-79F15FD3B0E9}"/>
              </a:ext>
            </a:extLst>
          </p:cNvPr>
          <p:cNvCxnSpPr>
            <a:cxnSpLocks/>
            <a:endCxn id="13" idx="1"/>
          </p:cNvCxnSpPr>
          <p:nvPr/>
        </p:nvCxnSpPr>
        <p:spPr>
          <a:xfrm>
            <a:off x="6771203" y="2520522"/>
            <a:ext cx="475015" cy="13682"/>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BAF7802-4969-A881-9357-C09579C5AF2E}"/>
              </a:ext>
            </a:extLst>
          </p:cNvPr>
          <p:cNvSpPr/>
          <p:nvPr/>
        </p:nvSpPr>
        <p:spPr>
          <a:xfrm>
            <a:off x="7246218" y="2072888"/>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Deployment</a:t>
            </a:r>
          </a:p>
        </p:txBody>
      </p:sp>
      <p:pic>
        <p:nvPicPr>
          <p:cNvPr id="14" name="Picture 13">
            <a:extLst>
              <a:ext uri="{FF2B5EF4-FFF2-40B4-BE49-F238E27FC236}">
                <a16:creationId xmlns:a16="http://schemas.microsoft.com/office/drawing/2014/main" id="{3D29E8E2-08A6-4ADE-D129-AB969F0F784F}"/>
              </a:ext>
            </a:extLst>
          </p:cNvPr>
          <p:cNvPicPr>
            <a:picLocks noChangeAspect="1"/>
          </p:cNvPicPr>
          <p:nvPr/>
        </p:nvPicPr>
        <p:blipFill>
          <a:blip r:embed="rId3"/>
          <a:stretch>
            <a:fillRect/>
          </a:stretch>
        </p:blipFill>
        <p:spPr>
          <a:xfrm>
            <a:off x="4073161" y="1167224"/>
            <a:ext cx="1010682" cy="1094209"/>
          </a:xfrm>
          <a:prstGeom prst="rect">
            <a:avLst/>
          </a:prstGeom>
        </p:spPr>
      </p:pic>
      <p:pic>
        <p:nvPicPr>
          <p:cNvPr id="15" name="Picture 14">
            <a:extLst>
              <a:ext uri="{FF2B5EF4-FFF2-40B4-BE49-F238E27FC236}">
                <a16:creationId xmlns:a16="http://schemas.microsoft.com/office/drawing/2014/main" id="{EB210ED2-55F5-C8F3-9CAB-EC16C83EE05B}"/>
              </a:ext>
            </a:extLst>
          </p:cNvPr>
          <p:cNvPicPr>
            <a:picLocks noChangeAspect="1"/>
          </p:cNvPicPr>
          <p:nvPr/>
        </p:nvPicPr>
        <p:blipFill>
          <a:blip r:embed="rId3"/>
          <a:stretch>
            <a:fillRect/>
          </a:stretch>
        </p:blipFill>
        <p:spPr>
          <a:xfrm>
            <a:off x="2407277" y="1162023"/>
            <a:ext cx="1010682" cy="1094209"/>
          </a:xfrm>
          <a:prstGeom prst="rect">
            <a:avLst/>
          </a:prstGeom>
        </p:spPr>
      </p:pic>
      <p:pic>
        <p:nvPicPr>
          <p:cNvPr id="16" name="Picture 15">
            <a:extLst>
              <a:ext uri="{FF2B5EF4-FFF2-40B4-BE49-F238E27FC236}">
                <a16:creationId xmlns:a16="http://schemas.microsoft.com/office/drawing/2014/main" id="{4BB7ED26-738C-A091-E60B-772ACCD831D6}"/>
              </a:ext>
            </a:extLst>
          </p:cNvPr>
          <p:cNvPicPr>
            <a:picLocks noChangeAspect="1"/>
          </p:cNvPicPr>
          <p:nvPr/>
        </p:nvPicPr>
        <p:blipFill>
          <a:blip r:embed="rId3"/>
          <a:stretch>
            <a:fillRect/>
          </a:stretch>
        </p:blipFill>
        <p:spPr>
          <a:xfrm>
            <a:off x="638404" y="1167224"/>
            <a:ext cx="1010682" cy="1094209"/>
          </a:xfrm>
          <a:prstGeom prst="rect">
            <a:avLst/>
          </a:prstGeom>
        </p:spPr>
      </p:pic>
      <p:pic>
        <p:nvPicPr>
          <p:cNvPr id="17" name="Picture 16">
            <a:extLst>
              <a:ext uri="{FF2B5EF4-FFF2-40B4-BE49-F238E27FC236}">
                <a16:creationId xmlns:a16="http://schemas.microsoft.com/office/drawing/2014/main" id="{7CFA5051-A108-6E2D-692D-827671E70A78}"/>
              </a:ext>
            </a:extLst>
          </p:cNvPr>
          <p:cNvPicPr>
            <a:picLocks noChangeAspect="1"/>
          </p:cNvPicPr>
          <p:nvPr/>
        </p:nvPicPr>
        <p:blipFill>
          <a:blip r:embed="rId3"/>
          <a:stretch>
            <a:fillRect/>
          </a:stretch>
        </p:blipFill>
        <p:spPr>
          <a:xfrm>
            <a:off x="5788044" y="1170644"/>
            <a:ext cx="1010682" cy="1094209"/>
          </a:xfrm>
          <a:prstGeom prst="rect">
            <a:avLst/>
          </a:prstGeom>
        </p:spPr>
      </p:pic>
      <p:pic>
        <p:nvPicPr>
          <p:cNvPr id="18" name="Picture 17">
            <a:extLst>
              <a:ext uri="{FF2B5EF4-FFF2-40B4-BE49-F238E27FC236}">
                <a16:creationId xmlns:a16="http://schemas.microsoft.com/office/drawing/2014/main" id="{5E410E06-1DD0-CE3E-00FE-93BC01358460}"/>
              </a:ext>
            </a:extLst>
          </p:cNvPr>
          <p:cNvPicPr>
            <a:picLocks noChangeAspect="1"/>
          </p:cNvPicPr>
          <p:nvPr/>
        </p:nvPicPr>
        <p:blipFill>
          <a:blip r:embed="rId3"/>
          <a:stretch>
            <a:fillRect/>
          </a:stretch>
        </p:blipFill>
        <p:spPr>
          <a:xfrm>
            <a:off x="7435973" y="1170644"/>
            <a:ext cx="1010682" cy="1094209"/>
          </a:xfrm>
          <a:prstGeom prst="rect">
            <a:avLst/>
          </a:prstGeom>
        </p:spPr>
      </p:pic>
    </p:spTree>
    <p:extLst>
      <p:ext uri="{BB962C8B-B14F-4D97-AF65-F5344CB8AC3E}">
        <p14:creationId xmlns:p14="http://schemas.microsoft.com/office/powerpoint/2010/main" val="5354704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900" decel="100000" fill="hold"/>
                                        <p:tgtEl>
                                          <p:spTgt spid="1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900" decel="100000" fill="hold"/>
                                        <p:tgtEl>
                                          <p:spTgt spid="1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dissolve">
                                      <p:cBhvr>
                                        <p:cTn id="39" dur="500"/>
                                        <p:tgtEl>
                                          <p:spTgt spid="3">
                                            <p:txEl>
                                              <p:pRg st="0" end="0"/>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dissolve">
                                      <p:cBhvr>
                                        <p:cTn id="42" dur="500"/>
                                        <p:tgtEl>
                                          <p:spTgt spid="3">
                                            <p:txEl>
                                              <p:pRg st="1" end="1"/>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
                                            <p:txEl>
                                              <p:pRg st="2" end="2"/>
                                            </p:txEl>
                                          </p:spTgt>
                                        </p:tgtEl>
                                        <p:attrNameLst>
                                          <p:attrName>style.visibility</p:attrName>
                                        </p:attrNameLst>
                                      </p:cBhvr>
                                      <p:to>
                                        <p:strVal val="visible"/>
                                      </p:to>
                                    </p:set>
                                    <p:animEffect transition="in" filter="dissolve">
                                      <p:cBhvr>
                                        <p:cTn id="4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Build Pipeline Integrity</a:t>
            </a:r>
          </a:p>
        </p:txBody>
      </p:sp>
      <p:pic>
        <p:nvPicPr>
          <p:cNvPr id="4" name="Picture 3">
            <a:extLst>
              <a:ext uri="{FF2B5EF4-FFF2-40B4-BE49-F238E27FC236}">
                <a16:creationId xmlns:a16="http://schemas.microsoft.com/office/drawing/2014/main" id="{A16704E2-D0CB-AB88-DD4C-EA685B088B1B}"/>
              </a:ext>
            </a:extLst>
          </p:cNvPr>
          <p:cNvPicPr>
            <a:picLocks noChangeAspect="1"/>
          </p:cNvPicPr>
          <p:nvPr/>
        </p:nvPicPr>
        <p:blipFill>
          <a:blip r:embed="rId3"/>
          <a:stretch>
            <a:fillRect/>
          </a:stretch>
        </p:blipFill>
        <p:spPr>
          <a:xfrm>
            <a:off x="4952002" y="1549648"/>
            <a:ext cx="1010682" cy="1094209"/>
          </a:xfrm>
          <a:prstGeom prst="rect">
            <a:avLst/>
          </a:prstGeom>
        </p:spPr>
      </p:pic>
      <p:cxnSp>
        <p:nvCxnSpPr>
          <p:cNvPr id="5" name="Straight Arrow Connector 4">
            <a:extLst>
              <a:ext uri="{FF2B5EF4-FFF2-40B4-BE49-F238E27FC236}">
                <a16:creationId xmlns:a16="http://schemas.microsoft.com/office/drawing/2014/main" id="{AED13C54-5CB4-4AF2-E402-2EFCF414A04E}"/>
              </a:ext>
            </a:extLst>
          </p:cNvPr>
          <p:cNvCxnSpPr>
            <a:cxnSpLocks/>
            <a:stCxn id="8" idx="3"/>
          </p:cNvCxnSpPr>
          <p:nvPr/>
        </p:nvCxnSpPr>
        <p:spPr>
          <a:xfrm>
            <a:off x="2495256" y="2110435"/>
            <a:ext cx="649274" cy="0"/>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5B31AB5-B2C9-2A1B-BF54-3ED09E3B47EC}"/>
              </a:ext>
            </a:extLst>
          </p:cNvPr>
          <p:cNvCxnSpPr>
            <a:cxnSpLocks/>
          </p:cNvCxnSpPr>
          <p:nvPr/>
        </p:nvCxnSpPr>
        <p:spPr>
          <a:xfrm>
            <a:off x="4438388" y="2103594"/>
            <a:ext cx="372026" cy="684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45BBC8B-7559-3C6B-5F2E-290037EBF639}"/>
              </a:ext>
            </a:extLst>
          </p:cNvPr>
          <p:cNvCxnSpPr>
            <a:cxnSpLocks/>
          </p:cNvCxnSpPr>
          <p:nvPr/>
        </p:nvCxnSpPr>
        <p:spPr>
          <a:xfrm>
            <a:off x="6104272" y="2096753"/>
            <a:ext cx="372026" cy="6841"/>
          </a:xfrm>
          <a:prstGeom prst="straightConnector1">
            <a:avLst/>
          </a:prstGeom>
          <a:ln w="381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056C124-9DE9-EE2D-E91F-8698084C75F0}"/>
              </a:ext>
            </a:extLst>
          </p:cNvPr>
          <p:cNvSpPr/>
          <p:nvPr/>
        </p:nvSpPr>
        <p:spPr>
          <a:xfrm>
            <a:off x="1067786" y="1649119"/>
            <a:ext cx="1427470" cy="922631"/>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Source</a:t>
            </a:r>
          </a:p>
        </p:txBody>
      </p:sp>
      <p:sp>
        <p:nvSpPr>
          <p:cNvPr id="9" name="Rectangle 8">
            <a:extLst>
              <a:ext uri="{FF2B5EF4-FFF2-40B4-BE49-F238E27FC236}">
                <a16:creationId xmlns:a16="http://schemas.microsoft.com/office/drawing/2014/main" id="{DDE77CBF-B814-DD16-133B-C8623758D891}"/>
              </a:ext>
            </a:extLst>
          </p:cNvPr>
          <p:cNvSpPr/>
          <p:nvPr/>
        </p:nvSpPr>
        <p:spPr>
          <a:xfrm>
            <a:off x="3144530" y="1649119"/>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Build</a:t>
            </a:r>
          </a:p>
        </p:txBody>
      </p:sp>
      <p:sp>
        <p:nvSpPr>
          <p:cNvPr id="11" name="Rectangle 10">
            <a:extLst>
              <a:ext uri="{FF2B5EF4-FFF2-40B4-BE49-F238E27FC236}">
                <a16:creationId xmlns:a16="http://schemas.microsoft.com/office/drawing/2014/main" id="{7C9A0EFD-C34B-B764-CF31-D9E1B0582E2C}"/>
              </a:ext>
            </a:extLst>
          </p:cNvPr>
          <p:cNvSpPr/>
          <p:nvPr/>
        </p:nvSpPr>
        <p:spPr>
          <a:xfrm>
            <a:off x="6472676" y="1649119"/>
            <a:ext cx="1427470" cy="92263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Artifact</a:t>
            </a:r>
          </a:p>
        </p:txBody>
      </p:sp>
      <p:cxnSp>
        <p:nvCxnSpPr>
          <p:cNvPr id="13" name="Straight Arrow Connector 12">
            <a:extLst>
              <a:ext uri="{FF2B5EF4-FFF2-40B4-BE49-F238E27FC236}">
                <a16:creationId xmlns:a16="http://schemas.microsoft.com/office/drawing/2014/main" id="{02EFE140-78E7-336C-6954-0AD55B017FC8}"/>
              </a:ext>
            </a:extLst>
          </p:cNvPr>
          <p:cNvCxnSpPr>
            <a:cxnSpLocks/>
            <a:endCxn id="16" idx="1"/>
          </p:cNvCxnSpPr>
          <p:nvPr/>
        </p:nvCxnSpPr>
        <p:spPr>
          <a:xfrm>
            <a:off x="2196008" y="2571750"/>
            <a:ext cx="972565" cy="688074"/>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26C84E7-B9C3-AF4E-66F1-2043F2EECBBA}"/>
              </a:ext>
            </a:extLst>
          </p:cNvPr>
          <p:cNvCxnSpPr>
            <a:cxnSpLocks/>
          </p:cNvCxnSpPr>
          <p:nvPr/>
        </p:nvCxnSpPr>
        <p:spPr>
          <a:xfrm>
            <a:off x="4462431" y="3252983"/>
            <a:ext cx="372026" cy="6841"/>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C332431-5F4F-5DA3-8C16-E0D07174B466}"/>
              </a:ext>
            </a:extLst>
          </p:cNvPr>
          <p:cNvCxnSpPr>
            <a:cxnSpLocks/>
          </p:cNvCxnSpPr>
          <p:nvPr/>
        </p:nvCxnSpPr>
        <p:spPr>
          <a:xfrm>
            <a:off x="6128315" y="3246142"/>
            <a:ext cx="372026" cy="6841"/>
          </a:xfrm>
          <a:prstGeom prst="straightConnector1">
            <a:avLst/>
          </a:prstGeom>
          <a:ln w="38100">
            <a:solidFill>
              <a:schemeClr val="accent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A92C3C7-4C23-8B7C-2C3A-4659C4D05ADA}"/>
              </a:ext>
            </a:extLst>
          </p:cNvPr>
          <p:cNvSpPr/>
          <p:nvPr/>
        </p:nvSpPr>
        <p:spPr>
          <a:xfrm>
            <a:off x="3168573" y="2798508"/>
            <a:ext cx="1427470" cy="922631"/>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Hardened Build</a:t>
            </a:r>
          </a:p>
        </p:txBody>
      </p:sp>
      <p:sp>
        <p:nvSpPr>
          <p:cNvPr id="17" name="Rectangle 16">
            <a:extLst>
              <a:ext uri="{FF2B5EF4-FFF2-40B4-BE49-F238E27FC236}">
                <a16:creationId xmlns:a16="http://schemas.microsoft.com/office/drawing/2014/main" id="{D0DB242C-ED9E-7BE0-0857-C56FE5185746}"/>
              </a:ext>
            </a:extLst>
          </p:cNvPr>
          <p:cNvSpPr/>
          <p:nvPr/>
        </p:nvSpPr>
        <p:spPr>
          <a:xfrm>
            <a:off x="6496719" y="2798508"/>
            <a:ext cx="1427470" cy="922631"/>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Verified Artifact</a:t>
            </a:r>
          </a:p>
        </p:txBody>
      </p:sp>
      <p:sp>
        <p:nvSpPr>
          <p:cNvPr id="18" name="Rectangle 17">
            <a:extLst>
              <a:ext uri="{FF2B5EF4-FFF2-40B4-BE49-F238E27FC236}">
                <a16:creationId xmlns:a16="http://schemas.microsoft.com/office/drawing/2014/main" id="{BB0C82FF-5508-8B05-935A-030E2B5CC72A}"/>
              </a:ext>
            </a:extLst>
          </p:cNvPr>
          <p:cNvSpPr/>
          <p:nvPr/>
        </p:nvSpPr>
        <p:spPr>
          <a:xfrm>
            <a:off x="4830835" y="2798508"/>
            <a:ext cx="1427470" cy="922631"/>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Signed Provenance</a:t>
            </a:r>
          </a:p>
        </p:txBody>
      </p:sp>
      <p:pic>
        <p:nvPicPr>
          <p:cNvPr id="19" name="Picture 18">
            <a:extLst>
              <a:ext uri="{FF2B5EF4-FFF2-40B4-BE49-F238E27FC236}">
                <a16:creationId xmlns:a16="http://schemas.microsoft.com/office/drawing/2014/main" id="{EE32C652-31D3-B4FE-E1D9-5E0D5D463F4C}"/>
              </a:ext>
            </a:extLst>
          </p:cNvPr>
          <p:cNvPicPr>
            <a:picLocks noChangeAspect="1"/>
          </p:cNvPicPr>
          <p:nvPr/>
        </p:nvPicPr>
        <p:blipFill>
          <a:blip r:embed="rId4"/>
          <a:stretch>
            <a:fillRect/>
          </a:stretch>
        </p:blipFill>
        <p:spPr>
          <a:xfrm>
            <a:off x="4313166" y="3595433"/>
            <a:ext cx="404188" cy="400411"/>
          </a:xfrm>
          <a:prstGeom prst="rect">
            <a:avLst/>
          </a:prstGeom>
        </p:spPr>
      </p:pic>
      <p:pic>
        <p:nvPicPr>
          <p:cNvPr id="20" name="Picture 19">
            <a:extLst>
              <a:ext uri="{FF2B5EF4-FFF2-40B4-BE49-F238E27FC236}">
                <a16:creationId xmlns:a16="http://schemas.microsoft.com/office/drawing/2014/main" id="{C4347AA5-7A8A-52BB-11AC-C95212CF6EF5}"/>
              </a:ext>
            </a:extLst>
          </p:cNvPr>
          <p:cNvPicPr>
            <a:picLocks noChangeAspect="1"/>
          </p:cNvPicPr>
          <p:nvPr/>
        </p:nvPicPr>
        <p:blipFill>
          <a:blip r:embed="rId4"/>
          <a:stretch>
            <a:fillRect/>
          </a:stretch>
        </p:blipFill>
        <p:spPr>
          <a:xfrm>
            <a:off x="5967598" y="3590641"/>
            <a:ext cx="404188" cy="400411"/>
          </a:xfrm>
          <a:prstGeom prst="rect">
            <a:avLst/>
          </a:prstGeom>
        </p:spPr>
      </p:pic>
      <p:pic>
        <p:nvPicPr>
          <p:cNvPr id="21" name="Picture 20">
            <a:extLst>
              <a:ext uri="{FF2B5EF4-FFF2-40B4-BE49-F238E27FC236}">
                <a16:creationId xmlns:a16="http://schemas.microsoft.com/office/drawing/2014/main" id="{CC20A175-BA74-FF4A-A39C-CE3082C5DCB6}"/>
              </a:ext>
            </a:extLst>
          </p:cNvPr>
          <p:cNvPicPr>
            <a:picLocks noChangeAspect="1"/>
          </p:cNvPicPr>
          <p:nvPr/>
        </p:nvPicPr>
        <p:blipFill>
          <a:blip r:embed="rId4"/>
          <a:stretch>
            <a:fillRect/>
          </a:stretch>
        </p:blipFill>
        <p:spPr>
          <a:xfrm>
            <a:off x="7698052" y="3597133"/>
            <a:ext cx="404188" cy="40041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dissolve">
                                      <p:cBhvr>
                                        <p:cTn id="36" dur="500"/>
                                        <p:tgtEl>
                                          <p:spTgt spid="16"/>
                                        </p:tgtEl>
                                      </p:cBhvr>
                                    </p:animEffect>
                                  </p:childTnLst>
                                </p:cTn>
                              </p:par>
                            </p:childTnLst>
                          </p:cTn>
                        </p:par>
                        <p:par>
                          <p:cTn id="37" fill="hold">
                            <p:stCondLst>
                              <p:cond delay="1000"/>
                            </p:stCondLst>
                            <p:childTnLst>
                              <p:par>
                                <p:cTn id="38" presetID="9"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childTnLst>
                          </p:cTn>
                        </p:par>
                        <p:par>
                          <p:cTn id="41" fill="hold">
                            <p:stCondLst>
                              <p:cond delay="1500"/>
                            </p:stCondLst>
                            <p:childTnLst>
                              <p:par>
                                <p:cTn id="42" presetID="9" presetClass="entr" presetSubtype="0"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500"/>
                                        <p:tgtEl>
                                          <p:spTgt spid="18"/>
                                        </p:tgtEl>
                                      </p:cBhvr>
                                    </p:animEffect>
                                  </p:childTnLst>
                                </p:cTn>
                              </p:par>
                            </p:childTnLst>
                          </p:cTn>
                        </p:par>
                        <p:par>
                          <p:cTn id="45" fill="hold">
                            <p:stCondLst>
                              <p:cond delay="2000"/>
                            </p:stCondLst>
                            <p:childTnLst>
                              <p:par>
                                <p:cTn id="46" presetID="9" presetClass="entr" presetSubtype="0"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ssolve">
                                      <p:cBhvr>
                                        <p:cTn id="48" dur="500"/>
                                        <p:tgtEl>
                                          <p:spTgt spid="15"/>
                                        </p:tgtEl>
                                      </p:cBhvr>
                                    </p:animEffect>
                                  </p:childTnLst>
                                </p:cTn>
                              </p:par>
                            </p:childTnLst>
                          </p:cTn>
                        </p:par>
                        <p:par>
                          <p:cTn id="49" fill="hold">
                            <p:stCondLst>
                              <p:cond delay="2500"/>
                            </p:stCondLst>
                            <p:childTnLst>
                              <p:par>
                                <p:cTn id="50" presetID="9"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dissolve">
                                      <p:cBhvr>
                                        <p:cTn id="52" dur="500"/>
                                        <p:tgtEl>
                                          <p:spTgt spid="17"/>
                                        </p:tgtEl>
                                      </p:cBhvr>
                                    </p:animEffect>
                                  </p:childTnLst>
                                </p:cTn>
                              </p:par>
                            </p:childTnLst>
                          </p:cTn>
                        </p:par>
                        <p:par>
                          <p:cTn id="53" fill="hold">
                            <p:stCondLst>
                              <p:cond delay="3000"/>
                            </p:stCondLst>
                            <p:childTnLst>
                              <p:par>
                                <p:cTn id="54" presetID="49" presetClass="entr" presetSubtype="0" decel="100000"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 calcmode="lin" valueType="num">
                                      <p:cBhvr>
                                        <p:cTn id="58" dur="500" fill="hold"/>
                                        <p:tgtEl>
                                          <p:spTgt spid="19"/>
                                        </p:tgtEl>
                                        <p:attrNameLst>
                                          <p:attrName>style.rotation</p:attrName>
                                        </p:attrNameLst>
                                      </p:cBhvr>
                                      <p:tavLst>
                                        <p:tav tm="0">
                                          <p:val>
                                            <p:fltVal val="360"/>
                                          </p:val>
                                        </p:tav>
                                        <p:tav tm="100000">
                                          <p:val>
                                            <p:fltVal val="0"/>
                                          </p:val>
                                        </p:tav>
                                      </p:tavLst>
                                    </p:anim>
                                    <p:animEffect transition="in" filter="fade">
                                      <p:cBhvr>
                                        <p:cTn id="59" dur="500"/>
                                        <p:tgtEl>
                                          <p:spTgt spid="19"/>
                                        </p:tgtEl>
                                      </p:cBhvr>
                                    </p:animEffect>
                                  </p:childTnLst>
                                </p:cTn>
                              </p:par>
                              <p:par>
                                <p:cTn id="60" presetID="49" presetClass="entr" presetSubtype="0" decel="10000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 calcmode="lin" valueType="num">
                                      <p:cBhvr>
                                        <p:cTn id="64" dur="500" fill="hold"/>
                                        <p:tgtEl>
                                          <p:spTgt spid="20"/>
                                        </p:tgtEl>
                                        <p:attrNameLst>
                                          <p:attrName>style.rotation</p:attrName>
                                        </p:attrNameLst>
                                      </p:cBhvr>
                                      <p:tavLst>
                                        <p:tav tm="0">
                                          <p:val>
                                            <p:fltVal val="360"/>
                                          </p:val>
                                        </p:tav>
                                        <p:tav tm="100000">
                                          <p:val>
                                            <p:fltVal val="0"/>
                                          </p:val>
                                        </p:tav>
                                      </p:tavLst>
                                    </p:anim>
                                    <p:animEffect transition="in" filter="fade">
                                      <p:cBhvr>
                                        <p:cTn id="65" dur="500"/>
                                        <p:tgtEl>
                                          <p:spTgt spid="20"/>
                                        </p:tgtEl>
                                      </p:cBhvr>
                                    </p:animEffect>
                                  </p:childTnLst>
                                </p:cTn>
                              </p:par>
                              <p:par>
                                <p:cTn id="66" presetID="49" presetClass="entr" presetSubtype="0" decel="10000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0">
                                          <p:val>
                                            <p:fltVal val="0"/>
                                          </p:val>
                                        </p:tav>
                                        <p:tav tm="100000">
                                          <p:val>
                                            <p:strVal val="#ppt_w"/>
                                          </p:val>
                                        </p:tav>
                                      </p:tavLst>
                                    </p:anim>
                                    <p:anim calcmode="lin" valueType="num">
                                      <p:cBhvr>
                                        <p:cTn id="69" dur="500" fill="hold"/>
                                        <p:tgtEl>
                                          <p:spTgt spid="21"/>
                                        </p:tgtEl>
                                        <p:attrNameLst>
                                          <p:attrName>ppt_h</p:attrName>
                                        </p:attrNameLst>
                                      </p:cBhvr>
                                      <p:tavLst>
                                        <p:tav tm="0">
                                          <p:val>
                                            <p:fltVal val="0"/>
                                          </p:val>
                                        </p:tav>
                                        <p:tav tm="100000">
                                          <p:val>
                                            <p:strVal val="#ppt_h"/>
                                          </p:val>
                                        </p:tav>
                                      </p:tavLst>
                                    </p:anim>
                                    <p:anim calcmode="lin" valueType="num">
                                      <p:cBhvr>
                                        <p:cTn id="70" dur="500" fill="hold"/>
                                        <p:tgtEl>
                                          <p:spTgt spid="21"/>
                                        </p:tgtEl>
                                        <p:attrNameLst>
                                          <p:attrName>style.rotation</p:attrName>
                                        </p:attrNameLst>
                                      </p:cBhvr>
                                      <p:tavLst>
                                        <p:tav tm="0">
                                          <p:val>
                                            <p:fltVal val="360"/>
                                          </p:val>
                                        </p:tav>
                                        <p:tav tm="100000">
                                          <p:val>
                                            <p:fltVal val="0"/>
                                          </p:val>
                                        </p:tav>
                                      </p:tavLst>
                                    </p:anim>
                                    <p:animEffect transition="in" filter="fade">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6" grpId="0" animBg="1"/>
      <p:bldP spid="1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Source Control Protections</a:t>
            </a:r>
          </a:p>
        </p:txBody>
      </p:sp>
      <p:sp>
        <p:nvSpPr>
          <p:cNvPr id="3" name="Content Placeholder 2"/>
          <p:cNvSpPr>
            <a:spLocks noGrp="1"/>
          </p:cNvSpPr>
          <p:nvPr>
            <p:ph idx="1"/>
          </p:nvPr>
        </p:nvSpPr>
        <p:spPr/>
        <p:txBody>
          <a:bodyPr/>
          <a:lstStyle/>
          <a:p>
            <a:pPr lvl="0"/>
            <a:r>
              <a:rPr b="1"/>
              <a:t>Branch protection rules</a:t>
            </a:r>
            <a:r>
              <a:t> — require reviews before merge</a:t>
            </a:r>
          </a:p>
          <a:p>
            <a:pPr lvl="0"/>
            <a:r>
              <a:rPr b="1"/>
              <a:t>Signed commits</a:t>
            </a:r>
            <a:r>
              <a:t> — GPG or SSH signatures prove authorship</a:t>
            </a:r>
          </a:p>
          <a:p>
            <a:pPr lvl="0"/>
            <a:r>
              <a:rPr b="1"/>
              <a:t>Principle of least privilege</a:t>
            </a:r>
            <a:r>
              <a:t> — limit who has write access</a:t>
            </a:r>
          </a:p>
          <a:p>
            <a:pPr lvl="0"/>
            <a:r>
              <a:rPr b="1"/>
              <a:t>Audit logs</a:t>
            </a:r>
            <a:r>
              <a:t> — who changed what, when</a:t>
            </a:r>
          </a:p>
        </p:txBody>
      </p:sp>
      <p:pic>
        <p:nvPicPr>
          <p:cNvPr id="4" name="Picture 3">
            <a:extLst>
              <a:ext uri="{FF2B5EF4-FFF2-40B4-BE49-F238E27FC236}">
                <a16:creationId xmlns:a16="http://schemas.microsoft.com/office/drawing/2014/main" id="{C5909DF5-AB25-2087-205E-FA11EB80FBA5}"/>
              </a:ext>
            </a:extLst>
          </p:cNvPr>
          <p:cNvPicPr>
            <a:picLocks noChangeAspect="1"/>
          </p:cNvPicPr>
          <p:nvPr/>
        </p:nvPicPr>
        <p:blipFill>
          <a:blip r:embed="rId3"/>
          <a:stretch>
            <a:fillRect/>
          </a:stretch>
        </p:blipFill>
        <p:spPr>
          <a:xfrm>
            <a:off x="7883875" y="182794"/>
            <a:ext cx="1095460" cy="1085222"/>
          </a:xfrm>
          <a:prstGeom prst="rect">
            <a:avLst/>
          </a:prstGeom>
        </p:spPr>
      </p:pic>
    </p:spTree>
    <p:extLst>
      <p:ext uri="{BB962C8B-B14F-4D97-AF65-F5344CB8AC3E}">
        <p14:creationId xmlns:p14="http://schemas.microsoft.com/office/powerpoint/2010/main" val="420418796"/>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Code Signing and Artifact Verification</a:t>
            </a:r>
          </a:p>
        </p:txBody>
      </p:sp>
      <p:sp>
        <p:nvSpPr>
          <p:cNvPr id="4" name="Text Placeholder 3"/>
          <p:cNvSpPr>
            <a:spLocks noGrp="1"/>
          </p:cNvSpPr>
          <p:nvPr>
            <p:ph idx="1"/>
          </p:nvPr>
        </p:nvSpPr>
        <p:spPr/>
        <p:txBody>
          <a:bodyPr/>
          <a:lstStyle/>
          <a:p>
            <a:pPr lvl="0"/>
            <a:r>
              <a:rPr b="1" dirty="0" err="1"/>
              <a:t>Sigstore</a:t>
            </a:r>
            <a:r>
              <a:rPr dirty="0"/>
              <a:t> is now the standard for open-source signing</a:t>
            </a:r>
          </a:p>
          <a:p>
            <a:pPr lvl="0"/>
            <a:r>
              <a:rPr b="1" dirty="0"/>
              <a:t>Keyless</a:t>
            </a:r>
            <a:r>
              <a:rPr dirty="0"/>
              <a:t>: authenticate via OIDC </a:t>
            </a:r>
            <a:br>
              <a:rPr lang="en-US" dirty="0"/>
            </a:br>
            <a:r>
              <a:rPr dirty="0"/>
              <a:t>→ </a:t>
            </a:r>
            <a:r>
              <a:rPr dirty="0" err="1"/>
              <a:t>Fulcio</a:t>
            </a:r>
            <a:r>
              <a:rPr dirty="0"/>
              <a:t> issues short-lived certificate </a:t>
            </a:r>
            <a:br>
              <a:rPr lang="en-US" dirty="0"/>
            </a:br>
            <a:r>
              <a:rPr dirty="0"/>
              <a:t>→ </a:t>
            </a:r>
            <a:r>
              <a:rPr dirty="0" err="1"/>
              <a:t>Rekor</a:t>
            </a:r>
            <a:r>
              <a:rPr dirty="0"/>
              <a:t> logs it</a:t>
            </a:r>
          </a:p>
          <a:p>
            <a:pPr lvl="0"/>
            <a:r>
              <a:rPr dirty="0"/>
              <a:t>No long-lived keys to manage, lose, or have stolen</a:t>
            </a:r>
          </a:p>
        </p:txBody>
      </p:sp>
      <p:pic>
        <p:nvPicPr>
          <p:cNvPr id="3" name="Picture 2">
            <a:extLst>
              <a:ext uri="{FF2B5EF4-FFF2-40B4-BE49-F238E27FC236}">
                <a16:creationId xmlns:a16="http://schemas.microsoft.com/office/drawing/2014/main" id="{4DE327EA-12E2-BEA9-E801-8FAE652A1252}"/>
              </a:ext>
            </a:extLst>
          </p:cNvPr>
          <p:cNvPicPr>
            <a:picLocks noChangeAspect="1"/>
          </p:cNvPicPr>
          <p:nvPr/>
        </p:nvPicPr>
        <p:blipFill>
          <a:blip r:embed="rId3"/>
          <a:stretch>
            <a:fillRect/>
          </a:stretch>
        </p:blipFill>
        <p:spPr>
          <a:xfrm>
            <a:off x="7883875" y="182794"/>
            <a:ext cx="1095460" cy="1085222"/>
          </a:xfrm>
          <a:prstGeom prst="rect">
            <a:avLst/>
          </a:prstGeom>
        </p:spPr>
      </p:pic>
    </p:spTree>
    <p:extLst>
      <p:ext uri="{BB962C8B-B14F-4D97-AF65-F5344CB8AC3E}">
        <p14:creationId xmlns:p14="http://schemas.microsoft.com/office/powerpoint/2010/main" val="1293157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lgn="ctr">
              <a:buNone/>
            </a:pPr>
            <a:r>
              <a:rPr dirty="0"/>
              <a:t>Supply Chain Security</a:t>
            </a:r>
          </a:p>
        </p:txBody>
      </p:sp>
      <p:sp>
        <p:nvSpPr>
          <p:cNvPr id="3" name="Text Placeholder 2">
            <a:extLst>
              <a:ext uri="{FF2B5EF4-FFF2-40B4-BE49-F238E27FC236}">
                <a16:creationId xmlns:a16="http://schemas.microsoft.com/office/drawing/2014/main" id="{CB094BBD-C6C6-EB68-F929-494B686F1993}"/>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7147AC52-83D0-4392-23DB-57520C5AE30F}"/>
              </a:ext>
            </a:extLst>
          </p:cNvPr>
          <p:cNvPicPr>
            <a:picLocks noChangeAspect="1"/>
          </p:cNvPicPr>
          <p:nvPr/>
        </p:nvPicPr>
        <p:blipFill>
          <a:blip r:embed="rId2"/>
          <a:stretch>
            <a:fillRect/>
          </a:stretch>
        </p:blipFill>
        <p:spPr>
          <a:xfrm>
            <a:off x="3613278" y="382302"/>
            <a:ext cx="2147507" cy="2139553"/>
          </a:xfrm>
          <a:prstGeom prst="rect">
            <a:avLst/>
          </a:prstGeom>
        </p:spPr>
      </p:pic>
      <p:sp>
        <p:nvSpPr>
          <p:cNvPr id="5" name="Oval 4">
            <a:extLst>
              <a:ext uri="{FF2B5EF4-FFF2-40B4-BE49-F238E27FC236}">
                <a16:creationId xmlns:a16="http://schemas.microsoft.com/office/drawing/2014/main" id="{A6826B89-692A-80FA-F60B-1105018E84A7}"/>
              </a:ext>
            </a:extLst>
          </p:cNvPr>
          <p:cNvSpPr>
            <a:spLocks noChangeAspect="1"/>
          </p:cNvSpPr>
          <p:nvPr/>
        </p:nvSpPr>
        <p:spPr>
          <a:xfrm>
            <a:off x="4484369" y="1999723"/>
            <a:ext cx="405323" cy="405323"/>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F32AE72-E65B-8A6C-0B3C-21D3F9BE7B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A6A7E5-30BA-588E-78A1-A8E1A5BBE737}"/>
              </a:ext>
            </a:extLst>
          </p:cNvPr>
          <p:cNvSpPr>
            <a:spLocks noGrp="1"/>
          </p:cNvSpPr>
          <p:nvPr>
            <p:ph type="title"/>
          </p:nvPr>
        </p:nvSpPr>
        <p:spPr/>
        <p:txBody>
          <a:bodyPr/>
          <a:lstStyle/>
          <a:p>
            <a:pPr marL="0" lvl="0" indent="0">
              <a:buNone/>
            </a:pPr>
            <a:r>
              <a:t>Code Signing and Artifact Verification</a:t>
            </a:r>
          </a:p>
        </p:txBody>
      </p:sp>
      <p:graphicFrame>
        <p:nvGraphicFramePr>
          <p:cNvPr id="7" name="Content Placeholder 5">
            <a:extLst>
              <a:ext uri="{FF2B5EF4-FFF2-40B4-BE49-F238E27FC236}">
                <a16:creationId xmlns:a16="http://schemas.microsoft.com/office/drawing/2014/main" id="{8060B042-B945-9B0C-6C74-F51722BDEC81}"/>
              </a:ext>
            </a:extLst>
          </p:cNvPr>
          <p:cNvGraphicFramePr>
            <a:graphicFrameLocks/>
          </p:cNvGraphicFramePr>
          <p:nvPr>
            <p:extLst>
              <p:ext uri="{D42A27DB-BD31-4B8C-83A1-F6EECF244321}">
                <p14:modId xmlns:p14="http://schemas.microsoft.com/office/powerpoint/2010/main" val="2030437506"/>
              </p:ext>
            </p:extLst>
          </p:nvPr>
        </p:nvGraphicFramePr>
        <p:xfrm>
          <a:off x="1411951" y="1719968"/>
          <a:ext cx="5105400" cy="2308860"/>
        </p:xfrm>
        <a:graphic>
          <a:graphicData uri="http://schemas.openxmlformats.org/drawingml/2006/table">
            <a:tbl>
              <a:tblPr firstRow="1" bandRow="1">
                <a:tableStyleId>{5C22544A-7EE6-4342-B048-85BDC9FD1C3A}</a:tableStyleId>
              </a:tblPr>
              <a:tblGrid>
                <a:gridCol w="1961870">
                  <a:extLst>
                    <a:ext uri="{9D8B030D-6E8A-4147-A177-3AD203B41FA5}">
                      <a16:colId xmlns:a16="http://schemas.microsoft.com/office/drawing/2014/main" val="20000"/>
                    </a:ext>
                  </a:extLst>
                </a:gridCol>
                <a:gridCol w="3143530">
                  <a:extLst>
                    <a:ext uri="{9D8B030D-6E8A-4147-A177-3AD203B41FA5}">
                      <a16:colId xmlns:a16="http://schemas.microsoft.com/office/drawing/2014/main" val="20001"/>
                    </a:ext>
                  </a:extLst>
                </a:gridCol>
              </a:tblGrid>
              <a:tr h="0">
                <a:tc>
                  <a:txBody>
                    <a:bodyPr/>
                    <a:lstStyle/>
                    <a:p>
                      <a:pPr marL="0" lvl="0" indent="0">
                        <a:buNone/>
                      </a:pPr>
                      <a:r>
                        <a:t>Component</a:t>
                      </a:r>
                    </a:p>
                  </a:txBody>
                  <a:tcPr/>
                </a:tc>
                <a:tc>
                  <a:txBody>
                    <a:bodyPr/>
                    <a:lstStyle/>
                    <a:p>
                      <a:pPr marL="0" lvl="0" indent="0">
                        <a:buNone/>
                      </a:pPr>
                      <a:r>
                        <a:t>Role</a:t>
                      </a:r>
                    </a:p>
                  </a:txBody>
                  <a:tcPr/>
                </a:tc>
                <a:extLst>
                  <a:ext uri="{0D108BD9-81ED-4DB2-BD59-A6C34878D82A}">
                    <a16:rowId xmlns:a16="http://schemas.microsoft.com/office/drawing/2014/main" val="10000"/>
                  </a:ext>
                </a:extLst>
              </a:tr>
              <a:tr h="0">
                <a:tc>
                  <a:txBody>
                    <a:bodyPr/>
                    <a:lstStyle/>
                    <a:p>
                      <a:pPr marL="0" lvl="0" indent="0">
                        <a:buNone/>
                      </a:pPr>
                      <a:r>
                        <a:rPr b="1"/>
                        <a:t>Fulcio</a:t>
                      </a:r>
                    </a:p>
                  </a:txBody>
                  <a:tcPr/>
                </a:tc>
                <a:tc>
                  <a:txBody>
                    <a:bodyPr/>
                    <a:lstStyle/>
                    <a:p>
                      <a:pPr marL="0" lvl="0" indent="0">
                        <a:buNone/>
                      </a:pPr>
                      <a:r>
                        <a:t>Issues short-lived certificates tied to OIDC identity</a:t>
                      </a:r>
                    </a:p>
                  </a:txBody>
                  <a:tcPr/>
                </a:tc>
                <a:extLst>
                  <a:ext uri="{0D108BD9-81ED-4DB2-BD59-A6C34878D82A}">
                    <a16:rowId xmlns:a16="http://schemas.microsoft.com/office/drawing/2014/main" val="10001"/>
                  </a:ext>
                </a:extLst>
              </a:tr>
              <a:tr h="0">
                <a:tc>
                  <a:txBody>
                    <a:bodyPr/>
                    <a:lstStyle/>
                    <a:p>
                      <a:pPr marL="0" lvl="0" indent="0">
                        <a:buNone/>
                      </a:pPr>
                      <a:r>
                        <a:rPr b="1"/>
                        <a:t>Rekor</a:t>
                      </a:r>
                    </a:p>
                  </a:txBody>
                  <a:tcPr/>
                </a:tc>
                <a:tc>
                  <a:txBody>
                    <a:bodyPr/>
                    <a:lstStyle/>
                    <a:p>
                      <a:pPr marL="0" lvl="0" indent="0">
                        <a:buNone/>
                      </a:pPr>
                      <a:r>
                        <a:t>Public, append-only transparency log of all signatures</a:t>
                      </a:r>
                    </a:p>
                  </a:txBody>
                  <a:tcPr/>
                </a:tc>
                <a:extLst>
                  <a:ext uri="{0D108BD9-81ED-4DB2-BD59-A6C34878D82A}">
                    <a16:rowId xmlns:a16="http://schemas.microsoft.com/office/drawing/2014/main" val="10002"/>
                  </a:ext>
                </a:extLst>
              </a:tr>
              <a:tr h="0">
                <a:tc>
                  <a:txBody>
                    <a:bodyPr/>
                    <a:lstStyle/>
                    <a:p>
                      <a:pPr marL="0" lvl="0" indent="0">
                        <a:buNone/>
                      </a:pPr>
                      <a:r>
                        <a:rPr b="1" dirty="0"/>
                        <a:t>cosign</a:t>
                      </a:r>
                    </a:p>
                  </a:txBody>
                  <a:tcPr/>
                </a:tc>
                <a:tc>
                  <a:txBody>
                    <a:bodyPr/>
                    <a:lstStyle/>
                    <a:p>
                      <a:pPr marL="0" lvl="0" indent="0">
                        <a:buNone/>
                      </a:pPr>
                      <a:r>
                        <a:t>Signs and verifies container images and artifacts</a:t>
                      </a:r>
                    </a:p>
                  </a:txBody>
                  <a:tcPr/>
                </a:tc>
                <a:extLst>
                  <a:ext uri="{0D108BD9-81ED-4DB2-BD59-A6C34878D82A}">
                    <a16:rowId xmlns:a16="http://schemas.microsoft.com/office/drawing/2014/main" val="10003"/>
                  </a:ext>
                </a:extLst>
              </a:tr>
              <a:tr h="0">
                <a:tc>
                  <a:txBody>
                    <a:bodyPr/>
                    <a:lstStyle/>
                    <a:p>
                      <a:pPr marL="0" lvl="0" indent="0">
                        <a:buNone/>
                      </a:pPr>
                      <a:r>
                        <a:rPr dirty="0"/>
                        <a:t>GPG / Apple codesign</a:t>
                      </a:r>
                    </a:p>
                  </a:txBody>
                  <a:tcPr/>
                </a:tc>
                <a:tc>
                  <a:txBody>
                    <a:bodyPr/>
                    <a:lstStyle/>
                    <a:p>
                      <a:pPr marL="0" lvl="0" indent="0">
                        <a:buNone/>
                      </a:pPr>
                      <a:r>
                        <a:rPr dirty="0"/>
                        <a:t>Traditional signing (still used, but </a:t>
                      </a:r>
                      <a:r>
                        <a:rPr dirty="0" err="1"/>
                        <a:t>Sigstore</a:t>
                      </a:r>
                      <a:r>
                        <a:rPr dirty="0"/>
                        <a:t> increasingly preferred)</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81707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SLSA: Track-Based Build Integrity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0244641"/>
              </p:ext>
            </p:extLst>
          </p:nvPr>
        </p:nvGraphicFramePr>
        <p:xfrm>
          <a:off x="628650" y="1788438"/>
          <a:ext cx="4151694" cy="2834640"/>
        </p:xfrm>
        <a:graphic>
          <a:graphicData uri="http://schemas.openxmlformats.org/drawingml/2006/table">
            <a:tbl>
              <a:tblPr firstRow="1" bandRow="1">
                <a:tableStyleId>{5C22544A-7EE6-4342-B048-85BDC9FD1C3A}</a:tableStyleId>
              </a:tblPr>
              <a:tblGrid>
                <a:gridCol w="1510496">
                  <a:extLst>
                    <a:ext uri="{9D8B030D-6E8A-4147-A177-3AD203B41FA5}">
                      <a16:colId xmlns:a16="http://schemas.microsoft.com/office/drawing/2014/main" val="20000"/>
                    </a:ext>
                  </a:extLst>
                </a:gridCol>
                <a:gridCol w="2641198">
                  <a:extLst>
                    <a:ext uri="{9D8B030D-6E8A-4147-A177-3AD203B41FA5}">
                      <a16:colId xmlns:a16="http://schemas.microsoft.com/office/drawing/2014/main" val="20001"/>
                    </a:ext>
                  </a:extLst>
                </a:gridCol>
              </a:tblGrid>
              <a:tr h="0">
                <a:tc>
                  <a:txBody>
                    <a:bodyPr/>
                    <a:lstStyle/>
                    <a:p>
                      <a:pPr marL="0" lvl="0" indent="0">
                        <a:buNone/>
                      </a:pPr>
                      <a:r>
                        <a:rPr sz="1800"/>
                        <a:t>Build Level</a:t>
                      </a:r>
                    </a:p>
                  </a:txBody>
                  <a:tcPr/>
                </a:tc>
                <a:tc>
                  <a:txBody>
                    <a:bodyPr/>
                    <a:lstStyle/>
                    <a:p>
                      <a:pPr marL="0" lvl="0" indent="0">
                        <a:buNone/>
                      </a:pPr>
                      <a:r>
                        <a:rPr sz="1800"/>
                        <a:t>Requirements</a:t>
                      </a:r>
                    </a:p>
                  </a:txBody>
                  <a:tcPr/>
                </a:tc>
                <a:extLst>
                  <a:ext uri="{0D108BD9-81ED-4DB2-BD59-A6C34878D82A}">
                    <a16:rowId xmlns:a16="http://schemas.microsoft.com/office/drawing/2014/main" val="10000"/>
                  </a:ext>
                </a:extLst>
              </a:tr>
              <a:tr h="0">
                <a:tc>
                  <a:txBody>
                    <a:bodyPr/>
                    <a:lstStyle/>
                    <a:p>
                      <a:pPr marL="0" lvl="0" indent="0">
                        <a:buNone/>
                      </a:pPr>
                      <a:r>
                        <a:rPr sz="1800"/>
                        <a:t>L1</a:t>
                      </a:r>
                    </a:p>
                  </a:txBody>
                  <a:tcPr/>
                </a:tc>
                <a:tc>
                  <a:txBody>
                    <a:bodyPr/>
                    <a:lstStyle/>
                    <a:p>
                      <a:pPr marL="0" lvl="0" indent="0">
                        <a:buNone/>
                      </a:pPr>
                      <a:r>
                        <a:rPr sz="1800" dirty="0"/>
                        <a:t>Provenance exists — build process documented</a:t>
                      </a:r>
                    </a:p>
                  </a:txBody>
                  <a:tcPr/>
                </a:tc>
                <a:extLst>
                  <a:ext uri="{0D108BD9-81ED-4DB2-BD59-A6C34878D82A}">
                    <a16:rowId xmlns:a16="http://schemas.microsoft.com/office/drawing/2014/main" val="10001"/>
                  </a:ext>
                </a:extLst>
              </a:tr>
              <a:tr h="0">
                <a:tc>
                  <a:txBody>
                    <a:bodyPr/>
                    <a:lstStyle/>
                    <a:p>
                      <a:pPr marL="0" lvl="0" indent="0">
                        <a:buNone/>
                      </a:pPr>
                      <a:r>
                        <a:rPr sz="1800" dirty="0"/>
                        <a:t>L2</a:t>
                      </a:r>
                    </a:p>
                  </a:txBody>
                  <a:tcPr/>
                </a:tc>
                <a:tc>
                  <a:txBody>
                    <a:bodyPr/>
                    <a:lstStyle/>
                    <a:p>
                      <a:pPr marL="0" lvl="0" indent="0">
                        <a:buNone/>
                      </a:pPr>
                      <a:r>
                        <a:rPr sz="1800"/>
                        <a:t>Hosted build service; authenticated/signed provenance</a:t>
                      </a:r>
                    </a:p>
                  </a:txBody>
                  <a:tcPr/>
                </a:tc>
                <a:extLst>
                  <a:ext uri="{0D108BD9-81ED-4DB2-BD59-A6C34878D82A}">
                    <a16:rowId xmlns:a16="http://schemas.microsoft.com/office/drawing/2014/main" val="10002"/>
                  </a:ext>
                </a:extLst>
              </a:tr>
              <a:tr h="0">
                <a:tc>
                  <a:txBody>
                    <a:bodyPr/>
                    <a:lstStyle/>
                    <a:p>
                      <a:pPr marL="0" lvl="0" indent="0">
                        <a:buNone/>
                      </a:pPr>
                      <a:r>
                        <a:rPr sz="1800"/>
                        <a:t>L3</a:t>
                      </a:r>
                    </a:p>
                  </a:txBody>
                  <a:tcPr/>
                </a:tc>
                <a:tc>
                  <a:txBody>
                    <a:bodyPr/>
                    <a:lstStyle/>
                    <a:p>
                      <a:pPr marL="0" lvl="0" indent="0">
                        <a:buNone/>
                      </a:pPr>
                      <a:r>
                        <a:rPr sz="1800" dirty="0"/>
                        <a:t>Hardened build platform; unforgeable provenance; isolation between builds</a:t>
                      </a:r>
                    </a:p>
                  </a:txBody>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1BDC825C-4DED-3985-F955-4208C914AB34}"/>
              </a:ext>
            </a:extLst>
          </p:cNvPr>
          <p:cNvPicPr>
            <a:picLocks noChangeAspect="1"/>
          </p:cNvPicPr>
          <p:nvPr/>
        </p:nvPicPr>
        <p:blipFill>
          <a:blip r:embed="rId3"/>
          <a:stretch>
            <a:fillRect/>
          </a:stretch>
        </p:blipFill>
        <p:spPr>
          <a:xfrm>
            <a:off x="5061548" y="1268016"/>
            <a:ext cx="3636993" cy="3875484"/>
          </a:xfrm>
          <a:prstGeom prst="rect">
            <a:avLst/>
          </a:prstGeom>
        </p:spPr>
      </p:pic>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Identity vs. Trustworthiness Gap</a:t>
            </a:r>
          </a:p>
        </p:txBody>
      </p:sp>
      <p:sp>
        <p:nvSpPr>
          <p:cNvPr id="3" name="Content Placeholder 2"/>
          <p:cNvSpPr>
            <a:spLocks noGrp="1"/>
          </p:cNvSpPr>
          <p:nvPr>
            <p:ph idx="1"/>
          </p:nvPr>
        </p:nvSpPr>
        <p:spPr/>
        <p:txBody>
          <a:bodyPr/>
          <a:lstStyle/>
          <a:p>
            <a:pPr marL="0" lvl="0" indent="0">
              <a:buNone/>
            </a:pPr>
            <a:r>
              <a:rPr dirty="0"/>
              <a:t>What our tools </a:t>
            </a:r>
            <a:r>
              <a:rPr b="1" dirty="0"/>
              <a:t>can</a:t>
            </a:r>
            <a:r>
              <a:rPr dirty="0"/>
              <a:t> verify today:</a:t>
            </a:r>
          </a:p>
          <a:p>
            <a:pPr lvl="0"/>
            <a:r>
              <a:rPr dirty="0"/>
              <a:t>This package was published by </a:t>
            </a:r>
            <a:r>
              <a:rPr b="1" dirty="0"/>
              <a:t>GitHub account X</a:t>
            </a:r>
            <a:r>
              <a:rPr dirty="0"/>
              <a:t> (</a:t>
            </a:r>
            <a:r>
              <a:rPr dirty="0" err="1"/>
              <a:t>Sigstore</a:t>
            </a:r>
            <a:r>
              <a:rPr dirty="0"/>
              <a:t> OIDC)</a:t>
            </a:r>
          </a:p>
          <a:p>
            <a:pPr lvl="0"/>
            <a:r>
              <a:rPr dirty="0"/>
              <a:t>Account X has </a:t>
            </a:r>
            <a:r>
              <a:rPr b="1" dirty="0"/>
              <a:t>MFA enabled</a:t>
            </a:r>
            <a:r>
              <a:rPr dirty="0"/>
              <a:t> (registry policy)</a:t>
            </a:r>
          </a:p>
          <a:p>
            <a:pPr lvl="0"/>
            <a:r>
              <a:rPr dirty="0"/>
              <a:t>The build ran in </a:t>
            </a:r>
            <a:r>
              <a:rPr b="1" dirty="0"/>
              <a:t>GitHub Actions from repo Y</a:t>
            </a:r>
            <a:r>
              <a:rPr dirty="0"/>
              <a:t> (SLSA provenance)</a:t>
            </a:r>
          </a:p>
          <a:p>
            <a:pPr marL="0" lvl="0" indent="0">
              <a:buNone/>
            </a:pPr>
            <a:endParaRPr lang="en-US" sz="1200" dirty="0"/>
          </a:p>
          <a:p>
            <a:pPr marL="0" lvl="0" indent="0">
              <a:buNone/>
            </a:pPr>
            <a:r>
              <a:rPr dirty="0"/>
              <a:t>What our tools </a:t>
            </a:r>
            <a:r>
              <a:rPr b="1" dirty="0"/>
              <a:t>cannot</a:t>
            </a:r>
            <a:r>
              <a:rPr dirty="0"/>
              <a:t> verify:</a:t>
            </a:r>
          </a:p>
          <a:p>
            <a:pPr lvl="0"/>
            <a:r>
              <a:rPr dirty="0"/>
              <a:t>Is the human behind account X </a:t>
            </a:r>
            <a:r>
              <a:rPr b="1" dirty="0"/>
              <a:t>actually trustworthy</a:t>
            </a:r>
            <a:r>
              <a:rPr dirty="0"/>
              <a:t>?</a:t>
            </a:r>
          </a:p>
          <a:p>
            <a:pPr lvl="0"/>
            <a:r>
              <a:rPr dirty="0"/>
              <a:t>Has a trusted maintainer been </a:t>
            </a:r>
            <a:r>
              <a:rPr b="1" dirty="0"/>
              <a:t>socially engineered or coerced</a:t>
            </a:r>
            <a:r>
              <a:rPr dirty="0"/>
              <a:t>?</a:t>
            </a:r>
          </a:p>
        </p:txBody>
      </p:sp>
    </p:spTree>
    <p:extLst>
      <p:ext uri="{BB962C8B-B14F-4D97-AF65-F5344CB8AC3E}">
        <p14:creationId xmlns:p14="http://schemas.microsoft.com/office/powerpoint/2010/main" val="1645312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Case Study: “Glassworm” — Invisible Code Attack (March 2026)</a:t>
            </a:r>
          </a:p>
        </p:txBody>
      </p:sp>
      <p:sp>
        <p:nvSpPr>
          <p:cNvPr id="3" name="Content Placeholder 2"/>
          <p:cNvSpPr>
            <a:spLocks noGrp="1"/>
          </p:cNvSpPr>
          <p:nvPr>
            <p:ph idx="1"/>
          </p:nvPr>
        </p:nvSpPr>
        <p:spPr>
          <a:xfrm>
            <a:off x="628650" y="1369218"/>
            <a:ext cx="4928088" cy="3263504"/>
          </a:xfrm>
        </p:spPr>
        <p:txBody>
          <a:bodyPr>
            <a:normAutofit/>
          </a:bodyPr>
          <a:lstStyle/>
          <a:p>
            <a:pPr lvl="0"/>
            <a:r>
              <a:rPr b="1" dirty="0"/>
              <a:t>Aikido Security</a:t>
            </a:r>
            <a:r>
              <a:rPr dirty="0"/>
              <a:t> found </a:t>
            </a:r>
            <a:r>
              <a:rPr b="1" dirty="0"/>
              <a:t>151 malicious packages</a:t>
            </a:r>
            <a:r>
              <a:rPr dirty="0"/>
              <a:t> on GitHub (March 3–9), plus more on </a:t>
            </a:r>
            <a:r>
              <a:rPr dirty="0" err="1"/>
              <a:t>npm</a:t>
            </a:r>
            <a:r>
              <a:rPr dirty="0"/>
              <a:t> and VS Code marketplace</a:t>
            </a:r>
          </a:p>
          <a:p>
            <a:pPr lvl="0"/>
            <a:r>
              <a:rPr dirty="0"/>
              <a:t>Malicious payloads encoded using </a:t>
            </a:r>
            <a:r>
              <a:rPr b="1" dirty="0"/>
              <a:t>invisible Unicode characters</a:t>
            </a:r>
            <a:r>
              <a:rPr dirty="0"/>
              <a:t> (variation selectors)</a:t>
            </a:r>
          </a:p>
          <a:p>
            <a:pPr lvl="0"/>
            <a:r>
              <a:rPr dirty="0"/>
              <a:t>Code reviewers and static analysis tools see </a:t>
            </a:r>
            <a:r>
              <a:rPr b="1" dirty="0"/>
              <a:t>blank lines</a:t>
            </a:r>
            <a:r>
              <a:rPr dirty="0"/>
              <a:t> — the JavaScript runtime sees executable code</a:t>
            </a:r>
          </a:p>
        </p:txBody>
      </p:sp>
      <p:grpSp>
        <p:nvGrpSpPr>
          <p:cNvPr id="6" name="Group 5">
            <a:extLst>
              <a:ext uri="{FF2B5EF4-FFF2-40B4-BE49-F238E27FC236}">
                <a16:creationId xmlns:a16="http://schemas.microsoft.com/office/drawing/2014/main" id="{E78AB9F2-57C2-0923-E83F-00C4E528C0B4}"/>
              </a:ext>
            </a:extLst>
          </p:cNvPr>
          <p:cNvGrpSpPr/>
          <p:nvPr/>
        </p:nvGrpSpPr>
        <p:grpSpPr>
          <a:xfrm>
            <a:off x="5855310" y="990675"/>
            <a:ext cx="3022042" cy="4152825"/>
            <a:chOff x="5202167" y="994959"/>
            <a:chExt cx="3022042" cy="4152825"/>
          </a:xfrm>
        </p:grpSpPr>
        <p:pic>
          <p:nvPicPr>
            <p:cNvPr id="4" name="Picture 3">
              <a:extLst>
                <a:ext uri="{FF2B5EF4-FFF2-40B4-BE49-F238E27FC236}">
                  <a16:creationId xmlns:a16="http://schemas.microsoft.com/office/drawing/2014/main" id="{B72C9D3F-118E-65AD-0F1B-C41ACBA0DA9B}"/>
                </a:ext>
              </a:extLst>
            </p:cNvPr>
            <p:cNvPicPr>
              <a:picLocks noChangeAspect="1"/>
            </p:cNvPicPr>
            <p:nvPr/>
          </p:nvPicPr>
          <p:blipFill>
            <a:blip r:embed="rId3"/>
            <a:stretch>
              <a:fillRect/>
            </a:stretch>
          </p:blipFill>
          <p:spPr>
            <a:xfrm>
              <a:off x="5202167" y="1268015"/>
              <a:ext cx="3022042" cy="3879769"/>
            </a:xfrm>
            <a:prstGeom prst="rect">
              <a:avLst/>
            </a:prstGeom>
          </p:spPr>
        </p:pic>
        <p:pic>
          <p:nvPicPr>
            <p:cNvPr id="5" name="Picture 4">
              <a:extLst>
                <a:ext uri="{FF2B5EF4-FFF2-40B4-BE49-F238E27FC236}">
                  <a16:creationId xmlns:a16="http://schemas.microsoft.com/office/drawing/2014/main" id="{DE12533F-F7B4-34C3-02A9-7ABBFC9BF765}"/>
                </a:ext>
              </a:extLst>
            </p:cNvPr>
            <p:cNvPicPr>
              <a:picLocks noChangeAspect="1"/>
            </p:cNvPicPr>
            <p:nvPr/>
          </p:nvPicPr>
          <p:blipFill>
            <a:blip r:embed="rId4"/>
            <a:stretch>
              <a:fillRect/>
            </a:stretch>
          </p:blipFill>
          <p:spPr>
            <a:xfrm>
              <a:off x="5202167" y="994959"/>
              <a:ext cx="3022042" cy="273057"/>
            </a:xfrm>
            <a:prstGeom prst="rect">
              <a:avLst/>
            </a:prstGeom>
          </p:spPr>
        </p:pic>
      </p:grpSp>
    </p:spTree>
    <p:extLst>
      <p:ext uri="{BB962C8B-B14F-4D97-AF65-F5344CB8AC3E}">
        <p14:creationId xmlns:p14="http://schemas.microsoft.com/office/powerpoint/2010/main" val="15050854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How the Invisible Code Works</a:t>
            </a:r>
          </a:p>
        </p:txBody>
      </p:sp>
      <p:sp>
        <p:nvSpPr>
          <p:cNvPr id="3" name="Content Placeholder 2"/>
          <p:cNvSpPr>
            <a:spLocks noGrp="1"/>
          </p:cNvSpPr>
          <p:nvPr>
            <p:ph idx="1"/>
          </p:nvPr>
        </p:nvSpPr>
        <p:spPr>
          <a:xfrm>
            <a:off x="377986" y="1268016"/>
            <a:ext cx="8388028" cy="2068463"/>
          </a:xfrm>
          <a:solidFill>
            <a:schemeClr val="tx1"/>
          </a:solidFill>
        </p:spPr>
        <p:txBody>
          <a:bodyPr>
            <a:normAutofit/>
          </a:bodyPr>
          <a:lstStyle/>
          <a:p>
            <a:pPr lvl="0" indent="0">
              <a:buNone/>
            </a:pPr>
            <a:r>
              <a:rPr sz="1600" b="1" dirty="0">
                <a:solidFill>
                  <a:srgbClr val="007020"/>
                </a:solidFill>
                <a:latin typeface="Courier"/>
              </a:rPr>
              <a:t>const</a:t>
            </a:r>
            <a:r>
              <a:rPr sz="1600" dirty="0">
                <a:latin typeface="Courier"/>
              </a:rPr>
              <a:t> </a:t>
            </a:r>
            <a:r>
              <a:rPr sz="1600" dirty="0">
                <a:solidFill>
                  <a:schemeClr val="bg1"/>
                </a:solidFill>
                <a:latin typeface="Courier"/>
              </a:rPr>
              <a:t>s</a:t>
            </a:r>
            <a:r>
              <a:rPr sz="1600" dirty="0">
                <a:latin typeface="Courier"/>
              </a:rPr>
              <a:t> </a:t>
            </a:r>
            <a:r>
              <a:rPr sz="1600" dirty="0">
                <a:solidFill>
                  <a:srgbClr val="666666"/>
                </a:solidFill>
                <a:latin typeface="Courier"/>
              </a:rPr>
              <a:t>=</a:t>
            </a:r>
            <a:r>
              <a:rPr sz="1600" dirty="0">
                <a:latin typeface="Courier"/>
              </a:rPr>
              <a:t> </a:t>
            </a:r>
            <a:r>
              <a:rPr sz="1600" dirty="0">
                <a:solidFill>
                  <a:schemeClr val="bg1"/>
                </a:solidFill>
                <a:latin typeface="Courier"/>
              </a:rPr>
              <a:t>v</a:t>
            </a:r>
            <a:r>
              <a:rPr sz="1600" dirty="0">
                <a:latin typeface="Courier"/>
              </a:rPr>
              <a:t> </a:t>
            </a:r>
            <a:r>
              <a:rPr sz="1600" b="1" dirty="0">
                <a:solidFill>
                  <a:srgbClr val="007020"/>
                </a:solidFill>
                <a:latin typeface="Courier"/>
              </a:rPr>
              <a:t>=&gt;</a:t>
            </a:r>
            <a:r>
              <a:rPr sz="1600" dirty="0">
                <a:latin typeface="Courier"/>
              </a:rPr>
              <a:t> </a:t>
            </a:r>
            <a:r>
              <a:rPr sz="1600" dirty="0">
                <a:solidFill>
                  <a:schemeClr val="bg1"/>
                </a:solidFill>
                <a:latin typeface="Courier"/>
              </a:rPr>
              <a:t>[</a:t>
            </a:r>
            <a:r>
              <a:rPr sz="1600" dirty="0">
                <a:solidFill>
                  <a:srgbClr val="666666"/>
                </a:solidFill>
                <a:latin typeface="Courier"/>
              </a:rPr>
              <a:t>...</a:t>
            </a:r>
            <a:r>
              <a:rPr sz="1600" dirty="0">
                <a:solidFill>
                  <a:schemeClr val="bg1"/>
                </a:solidFill>
                <a:latin typeface="Courier"/>
              </a:rPr>
              <a:t>v]</a:t>
            </a:r>
            <a:r>
              <a:rPr sz="1600" dirty="0">
                <a:solidFill>
                  <a:srgbClr val="666666"/>
                </a:solidFill>
                <a:latin typeface="Courier"/>
              </a:rPr>
              <a:t>.</a:t>
            </a:r>
            <a:r>
              <a:rPr sz="1600" dirty="0">
                <a:solidFill>
                  <a:srgbClr val="06287E"/>
                </a:solidFill>
                <a:latin typeface="Courier"/>
              </a:rPr>
              <a:t>map</a:t>
            </a:r>
            <a:r>
              <a:rPr sz="1600" dirty="0">
                <a:solidFill>
                  <a:schemeClr val="bg1"/>
                </a:solidFill>
                <a:latin typeface="Courier"/>
              </a:rPr>
              <a:t>(w</a:t>
            </a:r>
            <a:r>
              <a:rPr sz="1600" dirty="0">
                <a:latin typeface="Courier"/>
              </a:rPr>
              <a:t> </a:t>
            </a:r>
            <a:r>
              <a:rPr sz="1600" b="1" dirty="0">
                <a:solidFill>
                  <a:srgbClr val="007020"/>
                </a:solidFill>
                <a:latin typeface="Courier"/>
              </a:rPr>
              <a:t>=&gt;</a:t>
            </a:r>
            <a:r>
              <a:rPr sz="1600" dirty="0">
                <a:latin typeface="Courier"/>
              </a:rPr>
              <a:t> (</a:t>
            </a:r>
            <a:br>
              <a:rPr sz="1600" dirty="0"/>
            </a:br>
            <a:r>
              <a:rPr sz="1600" dirty="0">
                <a:latin typeface="Courier"/>
              </a:rPr>
              <a:t>  </a:t>
            </a:r>
            <a:r>
              <a:rPr sz="1600" dirty="0">
                <a:solidFill>
                  <a:schemeClr val="bg1"/>
                </a:solidFill>
                <a:latin typeface="Courier"/>
              </a:rPr>
              <a:t>w</a:t>
            </a:r>
            <a:r>
              <a:rPr sz="1600" dirty="0">
                <a:latin typeface="Courier"/>
              </a:rPr>
              <a:t> </a:t>
            </a:r>
            <a:r>
              <a:rPr sz="1600" dirty="0">
                <a:solidFill>
                  <a:srgbClr val="666666"/>
                </a:solidFill>
                <a:latin typeface="Courier"/>
              </a:rPr>
              <a:t>=</a:t>
            </a:r>
            <a:r>
              <a:rPr sz="1600" dirty="0">
                <a:latin typeface="Courier"/>
              </a:rPr>
              <a:t> </a:t>
            </a:r>
            <a:r>
              <a:rPr sz="1600" dirty="0" err="1">
                <a:solidFill>
                  <a:schemeClr val="bg1"/>
                </a:solidFill>
                <a:latin typeface="Courier"/>
              </a:rPr>
              <a:t>w</a:t>
            </a:r>
            <a:r>
              <a:rPr sz="1600" dirty="0" err="1">
                <a:solidFill>
                  <a:srgbClr val="666666"/>
                </a:solidFill>
                <a:latin typeface="Courier"/>
              </a:rPr>
              <a:t>.</a:t>
            </a:r>
            <a:r>
              <a:rPr sz="1600" dirty="0" err="1">
                <a:solidFill>
                  <a:srgbClr val="06287E"/>
                </a:solidFill>
                <a:latin typeface="Courier"/>
              </a:rPr>
              <a:t>codePointAt</a:t>
            </a:r>
            <a:r>
              <a:rPr sz="1600" dirty="0">
                <a:solidFill>
                  <a:schemeClr val="bg1"/>
                </a:solidFill>
                <a:latin typeface="Courier"/>
              </a:rPr>
              <a:t>(</a:t>
            </a:r>
            <a:r>
              <a:rPr sz="1600" dirty="0">
                <a:solidFill>
                  <a:srgbClr val="40A070"/>
                </a:solidFill>
                <a:latin typeface="Courier"/>
              </a:rPr>
              <a:t>0</a:t>
            </a:r>
            <a:r>
              <a:rPr sz="1600" dirty="0">
                <a:solidFill>
                  <a:schemeClr val="bg1"/>
                </a:solidFill>
                <a:latin typeface="Courier"/>
              </a:rPr>
              <a:t>)</a:t>
            </a:r>
            <a:r>
              <a:rPr sz="1600" dirty="0">
                <a:solidFill>
                  <a:srgbClr val="666666"/>
                </a:solidFill>
                <a:latin typeface="Courier"/>
              </a:rPr>
              <a:t>,</a:t>
            </a:r>
            <a:br>
              <a:rPr sz="1600" dirty="0"/>
            </a:br>
            <a:r>
              <a:rPr sz="1600" dirty="0">
                <a:latin typeface="Courier"/>
              </a:rPr>
              <a:t>  </a:t>
            </a:r>
            <a:r>
              <a:rPr sz="1600" dirty="0">
                <a:solidFill>
                  <a:schemeClr val="bg1"/>
                </a:solidFill>
                <a:latin typeface="Courier"/>
              </a:rPr>
              <a:t>w</a:t>
            </a:r>
            <a:r>
              <a:rPr sz="1600" dirty="0">
                <a:latin typeface="Courier"/>
              </a:rPr>
              <a:t> </a:t>
            </a:r>
            <a:r>
              <a:rPr sz="1600" dirty="0">
                <a:solidFill>
                  <a:srgbClr val="666666"/>
                </a:solidFill>
                <a:latin typeface="Courier"/>
              </a:rPr>
              <a:t>&gt;=</a:t>
            </a:r>
            <a:r>
              <a:rPr sz="1600" dirty="0">
                <a:latin typeface="Courier"/>
              </a:rPr>
              <a:t> </a:t>
            </a:r>
            <a:r>
              <a:rPr sz="1600" dirty="0">
                <a:solidFill>
                  <a:srgbClr val="40A070"/>
                </a:solidFill>
                <a:latin typeface="Courier"/>
              </a:rPr>
              <a:t>0xFE00</a:t>
            </a:r>
            <a:r>
              <a:rPr sz="1600" dirty="0">
                <a:latin typeface="Courier"/>
              </a:rPr>
              <a:t> </a:t>
            </a:r>
            <a:r>
              <a:rPr sz="1600" dirty="0">
                <a:solidFill>
                  <a:srgbClr val="666666"/>
                </a:solidFill>
                <a:latin typeface="Courier"/>
              </a:rPr>
              <a:t>&amp;&amp;</a:t>
            </a:r>
            <a:r>
              <a:rPr sz="1600" dirty="0">
                <a:latin typeface="Courier"/>
              </a:rPr>
              <a:t> </a:t>
            </a:r>
            <a:r>
              <a:rPr sz="1600" dirty="0">
                <a:solidFill>
                  <a:schemeClr val="bg1"/>
                </a:solidFill>
                <a:latin typeface="Courier"/>
              </a:rPr>
              <a:t>w</a:t>
            </a:r>
            <a:r>
              <a:rPr sz="1600" dirty="0">
                <a:latin typeface="Courier"/>
              </a:rPr>
              <a:t> </a:t>
            </a:r>
            <a:r>
              <a:rPr sz="1600" dirty="0">
                <a:solidFill>
                  <a:srgbClr val="666666"/>
                </a:solidFill>
                <a:latin typeface="Courier"/>
              </a:rPr>
              <a:t>&lt;=</a:t>
            </a:r>
            <a:r>
              <a:rPr sz="1600" dirty="0">
                <a:latin typeface="Courier"/>
              </a:rPr>
              <a:t> </a:t>
            </a:r>
            <a:r>
              <a:rPr sz="1600" dirty="0">
                <a:solidFill>
                  <a:srgbClr val="40A070"/>
                </a:solidFill>
                <a:latin typeface="Courier"/>
              </a:rPr>
              <a:t>0xFE0F</a:t>
            </a:r>
            <a:r>
              <a:rPr sz="1600" dirty="0">
                <a:latin typeface="Courier"/>
              </a:rPr>
              <a:t> </a:t>
            </a:r>
            <a:r>
              <a:rPr sz="1600" dirty="0">
                <a:solidFill>
                  <a:srgbClr val="666666"/>
                </a:solidFill>
                <a:latin typeface="Courier"/>
              </a:rPr>
              <a:t>?</a:t>
            </a:r>
            <a:r>
              <a:rPr sz="1600" dirty="0">
                <a:latin typeface="Courier"/>
              </a:rPr>
              <a:t> </a:t>
            </a:r>
            <a:r>
              <a:rPr sz="1600" dirty="0">
                <a:solidFill>
                  <a:schemeClr val="bg1"/>
                </a:solidFill>
                <a:latin typeface="Courier"/>
              </a:rPr>
              <a:t>w</a:t>
            </a:r>
            <a:r>
              <a:rPr sz="1600" dirty="0">
                <a:latin typeface="Courier"/>
              </a:rPr>
              <a:t> </a:t>
            </a:r>
            <a:r>
              <a:rPr sz="1600" dirty="0">
                <a:solidFill>
                  <a:srgbClr val="666666"/>
                </a:solidFill>
                <a:latin typeface="Courier"/>
              </a:rPr>
              <a:t>-</a:t>
            </a:r>
            <a:r>
              <a:rPr sz="1600" dirty="0">
                <a:latin typeface="Courier"/>
              </a:rPr>
              <a:t> </a:t>
            </a:r>
            <a:r>
              <a:rPr sz="1600" dirty="0">
                <a:solidFill>
                  <a:srgbClr val="40A070"/>
                </a:solidFill>
                <a:latin typeface="Courier"/>
              </a:rPr>
              <a:t>0xFE00</a:t>
            </a:r>
            <a:r>
              <a:rPr sz="1600" dirty="0">
                <a:latin typeface="Courier"/>
              </a:rPr>
              <a:t> </a:t>
            </a:r>
            <a:r>
              <a:rPr sz="1600" dirty="0">
                <a:solidFill>
                  <a:srgbClr val="666666"/>
                </a:solidFill>
                <a:latin typeface="Courier"/>
              </a:rPr>
              <a:t>:</a:t>
            </a:r>
            <a:br>
              <a:rPr sz="1600" dirty="0"/>
            </a:br>
            <a:r>
              <a:rPr sz="1600" dirty="0">
                <a:latin typeface="Courier"/>
              </a:rPr>
              <a:t>  </a:t>
            </a:r>
            <a:r>
              <a:rPr sz="1600" dirty="0">
                <a:solidFill>
                  <a:schemeClr val="bg1"/>
                </a:solidFill>
                <a:latin typeface="Courier"/>
              </a:rPr>
              <a:t>w</a:t>
            </a:r>
            <a:r>
              <a:rPr sz="1600" dirty="0">
                <a:latin typeface="Courier"/>
              </a:rPr>
              <a:t> </a:t>
            </a:r>
            <a:r>
              <a:rPr sz="1600" dirty="0">
                <a:solidFill>
                  <a:srgbClr val="666666"/>
                </a:solidFill>
                <a:latin typeface="Courier"/>
              </a:rPr>
              <a:t>&gt;=</a:t>
            </a:r>
            <a:r>
              <a:rPr sz="1600" dirty="0">
                <a:latin typeface="Courier"/>
              </a:rPr>
              <a:t> </a:t>
            </a:r>
            <a:r>
              <a:rPr sz="1600" dirty="0">
                <a:solidFill>
                  <a:srgbClr val="40A070"/>
                </a:solidFill>
                <a:latin typeface="Courier"/>
              </a:rPr>
              <a:t>0xE0100</a:t>
            </a:r>
            <a:r>
              <a:rPr sz="1600" dirty="0">
                <a:latin typeface="Courier"/>
              </a:rPr>
              <a:t> </a:t>
            </a:r>
            <a:r>
              <a:rPr sz="1600" dirty="0">
                <a:solidFill>
                  <a:srgbClr val="666666"/>
                </a:solidFill>
                <a:latin typeface="Courier"/>
              </a:rPr>
              <a:t>&amp;&amp;</a:t>
            </a:r>
            <a:r>
              <a:rPr sz="1600" dirty="0">
                <a:latin typeface="Courier"/>
              </a:rPr>
              <a:t> </a:t>
            </a:r>
            <a:r>
              <a:rPr sz="1600" dirty="0">
                <a:solidFill>
                  <a:schemeClr val="bg1"/>
                </a:solidFill>
                <a:latin typeface="Courier"/>
              </a:rPr>
              <a:t>w</a:t>
            </a:r>
            <a:r>
              <a:rPr sz="1600" dirty="0">
                <a:latin typeface="Courier"/>
              </a:rPr>
              <a:t> </a:t>
            </a:r>
            <a:r>
              <a:rPr sz="1600" dirty="0">
                <a:solidFill>
                  <a:srgbClr val="666666"/>
                </a:solidFill>
                <a:latin typeface="Courier"/>
              </a:rPr>
              <a:t>&lt;=</a:t>
            </a:r>
            <a:r>
              <a:rPr sz="1600" dirty="0">
                <a:latin typeface="Courier"/>
              </a:rPr>
              <a:t> </a:t>
            </a:r>
            <a:r>
              <a:rPr sz="1600" dirty="0">
                <a:solidFill>
                  <a:srgbClr val="40A070"/>
                </a:solidFill>
                <a:latin typeface="Courier"/>
              </a:rPr>
              <a:t>0xE01EF</a:t>
            </a:r>
            <a:r>
              <a:rPr sz="1600" dirty="0">
                <a:latin typeface="Courier"/>
              </a:rPr>
              <a:t> </a:t>
            </a:r>
            <a:r>
              <a:rPr sz="1600" dirty="0">
                <a:solidFill>
                  <a:srgbClr val="666666"/>
                </a:solidFill>
                <a:latin typeface="Courier"/>
              </a:rPr>
              <a:t>?</a:t>
            </a:r>
            <a:r>
              <a:rPr sz="1600" dirty="0">
                <a:latin typeface="Courier"/>
              </a:rPr>
              <a:t> </a:t>
            </a:r>
            <a:r>
              <a:rPr sz="1600" dirty="0">
                <a:solidFill>
                  <a:schemeClr val="bg1"/>
                </a:solidFill>
                <a:latin typeface="Courier"/>
              </a:rPr>
              <a:t>w</a:t>
            </a:r>
            <a:r>
              <a:rPr sz="1600" dirty="0">
                <a:latin typeface="Courier"/>
              </a:rPr>
              <a:t> </a:t>
            </a:r>
            <a:r>
              <a:rPr sz="1600" dirty="0">
                <a:solidFill>
                  <a:srgbClr val="666666"/>
                </a:solidFill>
                <a:latin typeface="Courier"/>
              </a:rPr>
              <a:t>-</a:t>
            </a:r>
            <a:r>
              <a:rPr sz="1600" dirty="0">
                <a:latin typeface="Courier"/>
              </a:rPr>
              <a:t> </a:t>
            </a:r>
            <a:r>
              <a:rPr sz="1600" dirty="0">
                <a:solidFill>
                  <a:srgbClr val="40A070"/>
                </a:solidFill>
                <a:latin typeface="Courier"/>
              </a:rPr>
              <a:t>0xE0100</a:t>
            </a:r>
            <a:r>
              <a:rPr sz="1600" dirty="0">
                <a:latin typeface="Courier"/>
              </a:rPr>
              <a:t> </a:t>
            </a:r>
            <a:r>
              <a:rPr sz="1600" dirty="0">
                <a:solidFill>
                  <a:srgbClr val="666666"/>
                </a:solidFill>
                <a:latin typeface="Courier"/>
              </a:rPr>
              <a:t>+</a:t>
            </a:r>
            <a:r>
              <a:rPr sz="1600" dirty="0">
                <a:latin typeface="Courier"/>
              </a:rPr>
              <a:t> </a:t>
            </a:r>
            <a:r>
              <a:rPr sz="1600" dirty="0">
                <a:solidFill>
                  <a:srgbClr val="40A070"/>
                </a:solidFill>
                <a:latin typeface="Courier"/>
              </a:rPr>
              <a:t>16</a:t>
            </a:r>
            <a:r>
              <a:rPr sz="1600" dirty="0">
                <a:latin typeface="Courier"/>
              </a:rPr>
              <a:t> </a:t>
            </a:r>
            <a:r>
              <a:rPr sz="1600" dirty="0">
                <a:solidFill>
                  <a:srgbClr val="666666"/>
                </a:solidFill>
                <a:latin typeface="Courier"/>
              </a:rPr>
              <a:t>:</a:t>
            </a:r>
            <a:r>
              <a:rPr sz="1600" dirty="0">
                <a:latin typeface="Courier"/>
              </a:rPr>
              <a:t> </a:t>
            </a:r>
            <a:r>
              <a:rPr sz="1600" b="1" dirty="0">
                <a:solidFill>
                  <a:srgbClr val="007020"/>
                </a:solidFill>
                <a:latin typeface="Courier"/>
              </a:rPr>
              <a:t>null</a:t>
            </a:r>
            <a:br>
              <a:rPr sz="1600" dirty="0"/>
            </a:br>
            <a:r>
              <a:rPr sz="1600" dirty="0">
                <a:solidFill>
                  <a:schemeClr val="bg1"/>
                </a:solidFill>
                <a:latin typeface="Courier"/>
              </a:rPr>
              <a:t>))</a:t>
            </a:r>
            <a:r>
              <a:rPr sz="1600" dirty="0">
                <a:solidFill>
                  <a:srgbClr val="666666"/>
                </a:solidFill>
                <a:latin typeface="Courier"/>
              </a:rPr>
              <a:t>.</a:t>
            </a:r>
            <a:r>
              <a:rPr sz="1600" dirty="0">
                <a:solidFill>
                  <a:srgbClr val="06287E"/>
                </a:solidFill>
                <a:latin typeface="Courier"/>
              </a:rPr>
              <a:t>filter</a:t>
            </a:r>
            <a:r>
              <a:rPr sz="1600" dirty="0">
                <a:solidFill>
                  <a:schemeClr val="bg1"/>
                </a:solidFill>
                <a:latin typeface="Courier"/>
              </a:rPr>
              <a:t>(n </a:t>
            </a:r>
            <a:r>
              <a:rPr sz="1600" b="1" dirty="0">
                <a:solidFill>
                  <a:srgbClr val="007020"/>
                </a:solidFill>
                <a:latin typeface="Courier"/>
              </a:rPr>
              <a:t>=&gt;</a:t>
            </a:r>
            <a:r>
              <a:rPr sz="1600" dirty="0">
                <a:latin typeface="Courier"/>
              </a:rPr>
              <a:t> </a:t>
            </a:r>
            <a:r>
              <a:rPr sz="1600" dirty="0">
                <a:solidFill>
                  <a:schemeClr val="bg1"/>
                </a:solidFill>
                <a:latin typeface="Courier"/>
              </a:rPr>
              <a:t>n</a:t>
            </a:r>
            <a:r>
              <a:rPr sz="1600" dirty="0">
                <a:latin typeface="Courier"/>
              </a:rPr>
              <a:t> </a:t>
            </a:r>
            <a:r>
              <a:rPr sz="1600" dirty="0">
                <a:solidFill>
                  <a:srgbClr val="666666"/>
                </a:solidFill>
                <a:latin typeface="Courier"/>
              </a:rPr>
              <a:t>!==</a:t>
            </a:r>
            <a:r>
              <a:rPr sz="1600" dirty="0">
                <a:latin typeface="Courier"/>
              </a:rPr>
              <a:t> </a:t>
            </a:r>
            <a:r>
              <a:rPr sz="1600" b="1" dirty="0">
                <a:solidFill>
                  <a:srgbClr val="007020"/>
                </a:solidFill>
                <a:latin typeface="Courier"/>
              </a:rPr>
              <a:t>null</a:t>
            </a:r>
            <a:r>
              <a:rPr sz="1600" dirty="0">
                <a:solidFill>
                  <a:schemeClr val="bg1"/>
                </a:solidFill>
                <a:latin typeface="Courier"/>
              </a:rPr>
              <a:t>)</a:t>
            </a:r>
            <a:r>
              <a:rPr sz="1600" dirty="0">
                <a:solidFill>
                  <a:srgbClr val="666666"/>
                </a:solidFill>
                <a:latin typeface="Courier"/>
              </a:rPr>
              <a:t>;</a:t>
            </a:r>
            <a:br>
              <a:rPr sz="1600" dirty="0"/>
            </a:br>
            <a:br>
              <a:rPr sz="1600" dirty="0"/>
            </a:br>
            <a:r>
              <a:rPr sz="1600" dirty="0">
                <a:solidFill>
                  <a:srgbClr val="BC7A00"/>
                </a:solidFill>
                <a:latin typeface="Courier"/>
              </a:rPr>
              <a:t>eval</a:t>
            </a:r>
            <a:r>
              <a:rPr sz="1600" dirty="0">
                <a:solidFill>
                  <a:schemeClr val="bg1"/>
                </a:solidFill>
                <a:latin typeface="Courier"/>
              </a:rPr>
              <a:t>(</a:t>
            </a:r>
            <a:r>
              <a:rPr sz="1600" dirty="0" err="1">
                <a:solidFill>
                  <a:srgbClr val="008000"/>
                </a:solidFill>
                <a:latin typeface="Courier"/>
              </a:rPr>
              <a:t>Buffer</a:t>
            </a:r>
            <a:r>
              <a:rPr sz="1600" dirty="0" err="1">
                <a:solidFill>
                  <a:srgbClr val="666666"/>
                </a:solidFill>
                <a:latin typeface="Courier"/>
              </a:rPr>
              <a:t>.</a:t>
            </a:r>
            <a:r>
              <a:rPr sz="1600" dirty="0" err="1">
                <a:solidFill>
                  <a:srgbClr val="06287E"/>
                </a:solidFill>
                <a:latin typeface="Courier"/>
              </a:rPr>
              <a:t>from</a:t>
            </a:r>
            <a:r>
              <a:rPr sz="1600" dirty="0">
                <a:solidFill>
                  <a:schemeClr val="bg1"/>
                </a:solidFill>
                <a:latin typeface="Courier"/>
              </a:rPr>
              <a:t>(</a:t>
            </a:r>
            <a:r>
              <a:rPr sz="1600" dirty="0">
                <a:solidFill>
                  <a:srgbClr val="06287E"/>
                </a:solidFill>
                <a:latin typeface="Courier"/>
              </a:rPr>
              <a:t>s</a:t>
            </a:r>
            <a:r>
              <a:rPr sz="1600" dirty="0">
                <a:solidFill>
                  <a:schemeClr val="bg1"/>
                </a:solidFill>
                <a:latin typeface="Courier"/>
              </a:rPr>
              <a:t>(</a:t>
            </a:r>
            <a:r>
              <a:rPr sz="1600" dirty="0">
                <a:solidFill>
                  <a:srgbClr val="4070A0"/>
                </a:solidFill>
                <a:latin typeface="Courier"/>
              </a:rPr>
              <a:t>``</a:t>
            </a:r>
            <a:r>
              <a:rPr sz="1600" dirty="0">
                <a:solidFill>
                  <a:schemeClr val="bg1"/>
                </a:solidFill>
                <a:latin typeface="Courier"/>
              </a:rPr>
              <a:t>))</a:t>
            </a:r>
            <a:r>
              <a:rPr sz="1600" dirty="0">
                <a:solidFill>
                  <a:srgbClr val="666666"/>
                </a:solidFill>
                <a:latin typeface="Courier"/>
              </a:rPr>
              <a:t>.</a:t>
            </a:r>
            <a:r>
              <a:rPr sz="1600" dirty="0" err="1">
                <a:solidFill>
                  <a:srgbClr val="06287E"/>
                </a:solidFill>
                <a:latin typeface="Courier"/>
              </a:rPr>
              <a:t>toString</a:t>
            </a:r>
            <a:r>
              <a:rPr sz="1600" dirty="0">
                <a:solidFill>
                  <a:schemeClr val="bg1"/>
                </a:solidFill>
                <a:latin typeface="Courier"/>
              </a:rPr>
              <a:t>(</a:t>
            </a:r>
            <a:r>
              <a:rPr sz="1600" dirty="0">
                <a:solidFill>
                  <a:srgbClr val="4070A0"/>
                </a:solidFill>
                <a:latin typeface="Courier"/>
              </a:rPr>
              <a:t>'utf-8'</a:t>
            </a:r>
            <a:r>
              <a:rPr sz="1600" dirty="0">
                <a:solidFill>
                  <a:schemeClr val="bg1"/>
                </a:solidFill>
                <a:latin typeface="Courier"/>
              </a:rPr>
              <a:t>))</a:t>
            </a:r>
            <a:r>
              <a:rPr sz="1600" dirty="0">
                <a:solidFill>
                  <a:srgbClr val="666666"/>
                </a:solidFill>
                <a:latin typeface="Courier"/>
              </a:rPr>
              <a:t>;</a:t>
            </a:r>
            <a:br>
              <a:rPr sz="1600" dirty="0"/>
            </a:br>
            <a:r>
              <a:rPr sz="1600" i="1" dirty="0">
                <a:solidFill>
                  <a:srgbClr val="60A0B0"/>
                </a:solidFill>
                <a:latin typeface="Courier"/>
              </a:rPr>
              <a:t>//                 ^^ looks empty -- actually </a:t>
            </a:r>
            <a:r>
              <a:rPr lang="en-US" sz="1600" i="1" dirty="0">
                <a:solidFill>
                  <a:srgbClr val="60A0B0"/>
                </a:solidFill>
                <a:latin typeface="Courier"/>
              </a:rPr>
              <a:t>has</a:t>
            </a:r>
            <a:r>
              <a:rPr sz="1600" i="1" dirty="0">
                <a:solidFill>
                  <a:srgbClr val="60A0B0"/>
                </a:solidFill>
                <a:latin typeface="Courier"/>
              </a:rPr>
              <a:t> invisible chars</a:t>
            </a:r>
          </a:p>
        </p:txBody>
      </p:sp>
      <p:sp>
        <p:nvSpPr>
          <p:cNvPr id="5" name="TextBox 4">
            <a:extLst>
              <a:ext uri="{FF2B5EF4-FFF2-40B4-BE49-F238E27FC236}">
                <a16:creationId xmlns:a16="http://schemas.microsoft.com/office/drawing/2014/main" id="{D44DDBC7-EEE9-E583-FB8D-406690587C29}"/>
              </a:ext>
            </a:extLst>
          </p:cNvPr>
          <p:cNvSpPr txBox="1"/>
          <p:nvPr/>
        </p:nvSpPr>
        <p:spPr>
          <a:xfrm>
            <a:off x="377986" y="3437681"/>
            <a:ext cx="8388028" cy="1107996"/>
          </a:xfrm>
          <a:prstGeom prst="rect">
            <a:avLst/>
          </a:prstGeom>
          <a:noFill/>
        </p:spPr>
        <p:txBody>
          <a:bodyPr wrap="square">
            <a:spAutoFit/>
          </a:bodyPr>
          <a:lstStyle/>
          <a:p>
            <a:pPr marL="285750" lvl="0" indent="-285750">
              <a:buFont typeface="Arial" panose="020B0604020202020204" pitchFamily="34" charset="0"/>
              <a:buChar char="•"/>
            </a:pPr>
            <a:r>
              <a:rPr lang="en-US" sz="2200" dirty="0"/>
              <a:t>The backtick string </a:t>
            </a:r>
            <a:r>
              <a:rPr lang="en-US" sz="2200" b="1" dirty="0"/>
              <a:t>looks empty</a:t>
            </a:r>
            <a:r>
              <a:rPr lang="en-US" sz="2200" dirty="0"/>
              <a:t> in every editor</a:t>
            </a:r>
          </a:p>
          <a:p>
            <a:pPr marL="285750" lvl="0" indent="-285750">
              <a:buFont typeface="Arial" panose="020B0604020202020204" pitchFamily="34" charset="0"/>
              <a:buChar char="•"/>
            </a:pPr>
            <a:r>
              <a:rPr lang="en-US" sz="2200" dirty="0"/>
              <a:t>The decoder maps invisible variation selectors back to ASCII bytes</a:t>
            </a:r>
          </a:p>
          <a:p>
            <a:pPr marL="285750" lvl="0" indent="-285750">
              <a:buFont typeface="Arial" panose="020B0604020202020204" pitchFamily="34" charset="0"/>
              <a:buChar char="•"/>
            </a:pPr>
            <a:r>
              <a:rPr lang="en-US" sz="2200" dirty="0"/>
              <a:t>Surrounding code is realistic: version bumps, doc tweaks, refactors</a:t>
            </a:r>
          </a:p>
        </p:txBody>
      </p:sp>
    </p:spTree>
    <p:extLst>
      <p:ext uri="{BB962C8B-B14F-4D97-AF65-F5344CB8AC3E}">
        <p14:creationId xmlns:p14="http://schemas.microsoft.com/office/powerpoint/2010/main" val="1900796849"/>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Mapping Glassworm to the Four-Stage Pattern</a:t>
            </a:r>
          </a:p>
        </p:txBody>
      </p:sp>
      <p:graphicFrame>
        <p:nvGraphicFramePr>
          <p:cNvPr id="6" name="Content Placeholder 5"/>
          <p:cNvGraphicFramePr>
            <a:graphicFrameLocks noGrp="1"/>
          </p:cNvGraphicFramePr>
          <p:nvPr>
            <p:ph idx="1"/>
          </p:nvPr>
        </p:nvGraphicFramePr>
        <p:xfrm>
          <a:off x="1397643" y="1477363"/>
          <a:ext cx="6348714" cy="2926080"/>
        </p:xfrm>
        <a:graphic>
          <a:graphicData uri="http://schemas.openxmlformats.org/drawingml/2006/table">
            <a:tbl>
              <a:tblPr firstRow="1" bandRow="1">
                <a:tableStyleId>{5C22544A-7EE6-4342-B048-85BDC9FD1C3A}</a:tableStyleId>
              </a:tblPr>
              <a:tblGrid>
                <a:gridCol w="1487347">
                  <a:extLst>
                    <a:ext uri="{9D8B030D-6E8A-4147-A177-3AD203B41FA5}">
                      <a16:colId xmlns:a16="http://schemas.microsoft.com/office/drawing/2014/main" val="20000"/>
                    </a:ext>
                  </a:extLst>
                </a:gridCol>
                <a:gridCol w="4861367">
                  <a:extLst>
                    <a:ext uri="{9D8B030D-6E8A-4147-A177-3AD203B41FA5}">
                      <a16:colId xmlns:a16="http://schemas.microsoft.com/office/drawing/2014/main" val="20001"/>
                    </a:ext>
                  </a:extLst>
                </a:gridCol>
              </a:tblGrid>
              <a:tr h="0">
                <a:tc>
                  <a:txBody>
                    <a:bodyPr/>
                    <a:lstStyle/>
                    <a:p>
                      <a:pPr marL="0" lvl="0" indent="0">
                        <a:buNone/>
                      </a:pPr>
                      <a:r>
                        <a:rPr sz="1800"/>
                        <a:t>Stage</a:t>
                      </a:r>
                    </a:p>
                  </a:txBody>
                  <a:tcPr/>
                </a:tc>
                <a:tc>
                  <a:txBody>
                    <a:bodyPr/>
                    <a:lstStyle/>
                    <a:p>
                      <a:pPr marL="0" lvl="0" indent="0">
                        <a:buNone/>
                      </a:pPr>
                      <a:r>
                        <a:rPr sz="1800"/>
                        <a:t>How Glassworm Does It</a:t>
                      </a:r>
                    </a:p>
                  </a:txBody>
                  <a:tcPr/>
                </a:tc>
                <a:extLst>
                  <a:ext uri="{0D108BD9-81ED-4DB2-BD59-A6C34878D82A}">
                    <a16:rowId xmlns:a16="http://schemas.microsoft.com/office/drawing/2014/main" val="10000"/>
                  </a:ext>
                </a:extLst>
              </a:tr>
              <a:tr h="0">
                <a:tc>
                  <a:txBody>
                    <a:bodyPr/>
                    <a:lstStyle/>
                    <a:p>
                      <a:pPr marL="0" lvl="0" indent="0">
                        <a:buNone/>
                      </a:pPr>
                      <a:r>
                        <a:rPr sz="1800" b="1"/>
                        <a:t>Compromise</a:t>
                      </a:r>
                    </a:p>
                  </a:txBody>
                  <a:tcPr/>
                </a:tc>
                <a:tc>
                  <a:txBody>
                    <a:bodyPr/>
                    <a:lstStyle/>
                    <a:p>
                      <a:pPr marL="0" lvl="0" indent="0">
                        <a:buNone/>
                      </a:pPr>
                      <a:r>
                        <a:rPr sz="1800"/>
                        <a:t>Exploit weak package vetting on npm/GitHub (no actor verification)</a:t>
                      </a:r>
                    </a:p>
                  </a:txBody>
                  <a:tcPr/>
                </a:tc>
                <a:extLst>
                  <a:ext uri="{0D108BD9-81ED-4DB2-BD59-A6C34878D82A}">
                    <a16:rowId xmlns:a16="http://schemas.microsoft.com/office/drawing/2014/main" val="10001"/>
                  </a:ext>
                </a:extLst>
              </a:tr>
              <a:tr h="0">
                <a:tc>
                  <a:txBody>
                    <a:bodyPr/>
                    <a:lstStyle/>
                    <a:p>
                      <a:pPr marL="0" lvl="0" indent="0">
                        <a:buNone/>
                      </a:pPr>
                      <a:r>
                        <a:rPr sz="1800" b="1"/>
                        <a:t>Alteration</a:t>
                      </a:r>
                    </a:p>
                  </a:txBody>
                  <a:tcPr/>
                </a:tc>
                <a:tc>
                  <a:txBody>
                    <a:bodyPr/>
                    <a:lstStyle/>
                    <a:p>
                      <a:pPr marL="0" lvl="0" indent="0">
                        <a:buNone/>
                      </a:pPr>
                      <a:r>
                        <a:rPr sz="1800" dirty="0"/>
                        <a:t>Inject invisible Unicode payloads into packages, AI-generated cover code</a:t>
                      </a:r>
                    </a:p>
                  </a:txBody>
                  <a:tcPr/>
                </a:tc>
                <a:extLst>
                  <a:ext uri="{0D108BD9-81ED-4DB2-BD59-A6C34878D82A}">
                    <a16:rowId xmlns:a16="http://schemas.microsoft.com/office/drawing/2014/main" val="10002"/>
                  </a:ext>
                </a:extLst>
              </a:tr>
              <a:tr h="0">
                <a:tc>
                  <a:txBody>
                    <a:bodyPr/>
                    <a:lstStyle/>
                    <a:p>
                      <a:pPr marL="0" lvl="0" indent="0">
                        <a:buNone/>
                      </a:pPr>
                      <a:r>
                        <a:rPr sz="1800" b="1"/>
                        <a:t>Propagation</a:t>
                      </a:r>
                    </a:p>
                  </a:txBody>
                  <a:tcPr/>
                </a:tc>
                <a:tc>
                  <a:txBody>
                    <a:bodyPr/>
                    <a:lstStyle/>
                    <a:p>
                      <a:pPr marL="0" lvl="0" indent="0">
                        <a:buNone/>
                      </a:pPr>
                      <a:r>
                        <a:rPr sz="1800"/>
                        <a:t>Developers install via </a:t>
                      </a:r>
                      <a:r>
                        <a:rPr sz="1800">
                          <a:latin typeface="Courier"/>
                        </a:rPr>
                        <a:t>npm install</a:t>
                      </a:r>
                      <a:r>
                        <a:rPr sz="1800"/>
                        <a:t>; CI pipelines pull dependencies automatically</a:t>
                      </a:r>
                    </a:p>
                  </a:txBody>
                  <a:tcPr/>
                </a:tc>
                <a:extLst>
                  <a:ext uri="{0D108BD9-81ED-4DB2-BD59-A6C34878D82A}">
                    <a16:rowId xmlns:a16="http://schemas.microsoft.com/office/drawing/2014/main" val="10003"/>
                  </a:ext>
                </a:extLst>
              </a:tr>
              <a:tr h="0">
                <a:tc>
                  <a:txBody>
                    <a:bodyPr/>
                    <a:lstStyle/>
                    <a:p>
                      <a:pPr marL="0" lvl="0" indent="0">
                        <a:buNone/>
                      </a:pPr>
                      <a:r>
                        <a:rPr sz="1800" b="1"/>
                        <a:t>Exploitation</a:t>
                      </a:r>
                    </a:p>
                  </a:txBody>
                  <a:tcPr/>
                </a:tc>
                <a:tc>
                  <a:txBody>
                    <a:bodyPr/>
                    <a:lstStyle/>
                    <a:p>
                      <a:pPr marL="0" lvl="0" indent="0">
                        <a:buNone/>
                      </a:pPr>
                      <a:r>
                        <a:rPr sz="1800" dirty="0"/>
                        <a:t>Decoder runs </a:t>
                      </a:r>
                      <a:r>
                        <a:rPr sz="1800" dirty="0">
                          <a:latin typeface="Courier"/>
                        </a:rPr>
                        <a:t>eval()</a:t>
                      </a:r>
                      <a:r>
                        <a:rPr sz="1800" dirty="0"/>
                        <a:t>, steals tokens/credentials, fetches second-stage via Solana</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6183673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How Open-Source Malware Targets Developers</a:t>
            </a:r>
          </a:p>
        </p:txBody>
      </p:sp>
      <p:sp>
        <p:nvSpPr>
          <p:cNvPr id="3" name="Content Placeholder 2"/>
          <p:cNvSpPr>
            <a:spLocks noGrp="1"/>
          </p:cNvSpPr>
          <p:nvPr>
            <p:ph idx="1"/>
          </p:nvPr>
        </p:nvSpPr>
        <p:spPr/>
        <p:txBody>
          <a:bodyPr/>
          <a:lstStyle/>
          <a:p>
            <a:pPr lvl="0"/>
            <a:r>
              <a:rPr b="1" dirty="0"/>
              <a:t>Installation-time execution</a:t>
            </a:r>
            <a:r>
              <a:rPr dirty="0"/>
              <a:t>: malicious code runs on </a:t>
            </a:r>
            <a:r>
              <a:rPr dirty="0" err="1">
                <a:latin typeface="Courier"/>
              </a:rPr>
              <a:t>npm</a:t>
            </a:r>
            <a:r>
              <a:rPr dirty="0">
                <a:latin typeface="Calibri" panose="020F0502020204030204" pitchFamily="34" charset="0"/>
                <a:cs typeface="Calibri" panose="020F0502020204030204" pitchFamily="34" charset="0"/>
              </a:rPr>
              <a:t> </a:t>
            </a:r>
            <a:r>
              <a:rPr dirty="0">
                <a:latin typeface="Courier"/>
              </a:rPr>
              <a:t>install</a:t>
            </a:r>
            <a:r>
              <a:rPr dirty="0"/>
              <a:t>, </a:t>
            </a:r>
            <a:r>
              <a:rPr i="1" dirty="0"/>
              <a:t>before</a:t>
            </a:r>
            <a:r>
              <a:rPr dirty="0"/>
              <a:t> the app even builds</a:t>
            </a:r>
          </a:p>
          <a:p>
            <a:pPr lvl="0"/>
            <a:r>
              <a:rPr dirty="0"/>
              <a:t>One download is enough to harvest </a:t>
            </a:r>
            <a:r>
              <a:rPr b="1" dirty="0"/>
              <a:t>API keys, tokens, and deployment credentials</a:t>
            </a:r>
          </a:p>
          <a:p>
            <a:pPr lvl="0"/>
            <a:r>
              <a:rPr dirty="0"/>
              <a:t>Packages mimic familiar plugins with standard documentation</a:t>
            </a:r>
          </a:p>
          <a:p>
            <a:pPr lvl="0"/>
            <a:r>
              <a:rPr dirty="0"/>
              <a:t>One campaign </a:t>
            </a:r>
            <a:r>
              <a:rPr b="1" dirty="0"/>
              <a:t>spread without manual republishing</a:t>
            </a:r>
            <a:r>
              <a:rPr dirty="0"/>
              <a:t> — hundreds of downstream packages compromised in days</a:t>
            </a:r>
          </a:p>
        </p:txBody>
      </p:sp>
    </p:spTree>
    <p:extLst>
      <p:ext uri="{BB962C8B-B14F-4D97-AF65-F5344CB8AC3E}">
        <p14:creationId xmlns:p14="http://schemas.microsoft.com/office/powerpoint/2010/main" val="19173181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Insider Threat and Personnel Controls</a:t>
            </a:r>
          </a:p>
        </p:txBody>
      </p:sp>
      <p:sp>
        <p:nvSpPr>
          <p:cNvPr id="3" name="Content Placeholder 2"/>
          <p:cNvSpPr>
            <a:spLocks noGrp="1"/>
          </p:cNvSpPr>
          <p:nvPr>
            <p:ph idx="1"/>
          </p:nvPr>
        </p:nvSpPr>
        <p:spPr/>
        <p:txBody>
          <a:bodyPr/>
          <a:lstStyle/>
          <a:p>
            <a:pPr lvl="0"/>
            <a:r>
              <a:rPr b="1"/>
              <a:t>Separation of duties</a:t>
            </a:r>
            <a:r>
              <a:t> — developer ≠ release engineer</a:t>
            </a:r>
          </a:p>
          <a:p>
            <a:pPr lvl="0"/>
            <a:r>
              <a:rPr b="1"/>
              <a:t>Personnel vetting</a:t>
            </a:r>
            <a:r>
              <a:t> for sensitive/critical software</a:t>
            </a:r>
          </a:p>
          <a:p>
            <a:pPr lvl="0"/>
            <a:r>
              <a:rPr b="1"/>
              <a:t>Least-privilege access</a:t>
            </a:r>
            <a:r>
              <a:t> to production environments</a:t>
            </a:r>
          </a:p>
        </p:txBody>
      </p:sp>
      <p:pic>
        <p:nvPicPr>
          <p:cNvPr id="4" name="Picture 3">
            <a:extLst>
              <a:ext uri="{FF2B5EF4-FFF2-40B4-BE49-F238E27FC236}">
                <a16:creationId xmlns:a16="http://schemas.microsoft.com/office/drawing/2014/main" id="{7E1BACEE-F282-C6EC-BB23-C253DFD7F925}"/>
              </a:ext>
            </a:extLst>
          </p:cNvPr>
          <p:cNvPicPr>
            <a:picLocks noChangeAspect="1"/>
          </p:cNvPicPr>
          <p:nvPr/>
        </p:nvPicPr>
        <p:blipFill>
          <a:blip r:embed="rId3"/>
          <a:stretch>
            <a:fillRect/>
          </a:stretch>
        </p:blipFill>
        <p:spPr>
          <a:xfrm>
            <a:off x="7882758" y="182793"/>
            <a:ext cx="1095413" cy="1085223"/>
          </a:xfrm>
          <a:prstGeom prst="rect">
            <a:avLst/>
          </a:prstGeom>
        </p:spPr>
      </p:pic>
    </p:spTree>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Zero Trust in the </a:t>
            </a:r>
            <a:r>
              <a:rPr lang="en-US" dirty="0"/>
              <a:t>Dev</a:t>
            </a:r>
            <a:r>
              <a:rPr dirty="0"/>
              <a:t> Environment</a:t>
            </a:r>
          </a:p>
        </p:txBody>
      </p:sp>
      <p:sp>
        <p:nvSpPr>
          <p:cNvPr id="3" name="Content Placeholder 2"/>
          <p:cNvSpPr>
            <a:spLocks noGrp="1"/>
          </p:cNvSpPr>
          <p:nvPr>
            <p:ph idx="1"/>
          </p:nvPr>
        </p:nvSpPr>
        <p:spPr>
          <a:xfrm>
            <a:off x="628650" y="1369218"/>
            <a:ext cx="6991350" cy="3263504"/>
          </a:xfrm>
        </p:spPr>
        <p:txBody>
          <a:bodyPr/>
          <a:lstStyle/>
          <a:p>
            <a:pPr lvl="0"/>
            <a:r>
              <a:rPr b="1" dirty="0"/>
              <a:t>MFA now mandatory</a:t>
            </a:r>
            <a:r>
              <a:rPr dirty="0"/>
              <a:t> on major registries (</a:t>
            </a:r>
            <a:r>
              <a:rPr dirty="0" err="1"/>
              <a:t>npm</a:t>
            </a:r>
            <a:r>
              <a:rPr dirty="0"/>
              <a:t> for high-impact packages 2022; </a:t>
            </a:r>
            <a:r>
              <a:rPr dirty="0" err="1"/>
              <a:t>PyPI</a:t>
            </a:r>
            <a:r>
              <a:rPr dirty="0"/>
              <a:t> for all maintainers 2023)</a:t>
            </a:r>
          </a:p>
          <a:p>
            <a:pPr lvl="0"/>
            <a:r>
              <a:rPr b="1" dirty="0"/>
              <a:t>Trusted Publishers</a:t>
            </a:r>
            <a:r>
              <a:rPr dirty="0"/>
              <a:t>: OIDC-based publishing replaces long-lived API tokens entirely</a:t>
            </a:r>
          </a:p>
          <a:p>
            <a:pPr lvl="0"/>
            <a:r>
              <a:rPr b="1" dirty="0"/>
              <a:t>Hardware security keys</a:t>
            </a:r>
            <a:r>
              <a:rPr dirty="0"/>
              <a:t> (YubiKey, etc.) resist phishing</a:t>
            </a:r>
          </a:p>
          <a:p>
            <a:pPr lvl="0"/>
            <a:r>
              <a:rPr b="1" dirty="0"/>
              <a:t>Endpoint security</a:t>
            </a:r>
            <a:r>
              <a:rPr dirty="0"/>
              <a:t> on developer workstations</a:t>
            </a:r>
          </a:p>
        </p:txBody>
      </p:sp>
      <p:pic>
        <p:nvPicPr>
          <p:cNvPr id="5" name="Picture 4">
            <a:extLst>
              <a:ext uri="{FF2B5EF4-FFF2-40B4-BE49-F238E27FC236}">
                <a16:creationId xmlns:a16="http://schemas.microsoft.com/office/drawing/2014/main" id="{867F47F9-21A3-4BAF-FE76-8F20A7AB2F81}"/>
              </a:ext>
            </a:extLst>
          </p:cNvPr>
          <p:cNvPicPr>
            <a:picLocks noChangeAspect="1"/>
          </p:cNvPicPr>
          <p:nvPr/>
        </p:nvPicPr>
        <p:blipFill>
          <a:blip r:embed="rId3"/>
          <a:stretch>
            <a:fillRect/>
          </a:stretch>
        </p:blipFill>
        <p:spPr>
          <a:xfrm>
            <a:off x="7882758" y="182793"/>
            <a:ext cx="1095413" cy="1085223"/>
          </a:xfrm>
          <a:prstGeom prst="rect">
            <a:avLst/>
          </a:prstGeom>
        </p:spPr>
      </p:pic>
      <p:pic>
        <p:nvPicPr>
          <p:cNvPr id="6" name="Picture 5">
            <a:extLst>
              <a:ext uri="{FF2B5EF4-FFF2-40B4-BE49-F238E27FC236}">
                <a16:creationId xmlns:a16="http://schemas.microsoft.com/office/drawing/2014/main" id="{185777DD-299E-5066-BCEB-B389829B3C34}"/>
              </a:ext>
            </a:extLst>
          </p:cNvPr>
          <p:cNvPicPr>
            <a:picLocks noChangeAspect="1"/>
          </p:cNvPicPr>
          <p:nvPr/>
        </p:nvPicPr>
        <p:blipFill>
          <a:blip r:embed="rId4"/>
          <a:stretch>
            <a:fillRect/>
          </a:stretch>
        </p:blipFill>
        <p:spPr>
          <a:xfrm>
            <a:off x="7882711" y="1369218"/>
            <a:ext cx="1095460" cy="1085222"/>
          </a:xfrm>
          <a:prstGeom prst="rect">
            <a:avLst/>
          </a:prstGeom>
        </p:spPr>
      </p:pic>
    </p:spTree>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lgn="ctr">
              <a:buNone/>
            </a:pPr>
            <a:r>
              <a:rPr dirty="0"/>
              <a:t>Vulnerability Remediation</a:t>
            </a:r>
          </a:p>
        </p:txBody>
      </p:sp>
      <p:sp>
        <p:nvSpPr>
          <p:cNvPr id="3" name="Text Placeholder 2">
            <a:extLst>
              <a:ext uri="{FF2B5EF4-FFF2-40B4-BE49-F238E27FC236}">
                <a16:creationId xmlns:a16="http://schemas.microsoft.com/office/drawing/2014/main" id="{6A5F4AE6-E8FE-169B-AACF-FDC4FCCC6E60}"/>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EE22FF67-15BC-41FE-4C4C-734E8B4E7231}"/>
              </a:ext>
            </a:extLst>
          </p:cNvPr>
          <p:cNvPicPr>
            <a:picLocks noChangeAspect="1"/>
          </p:cNvPicPr>
          <p:nvPr/>
        </p:nvPicPr>
        <p:blipFill>
          <a:blip r:embed="rId2"/>
          <a:stretch>
            <a:fillRect/>
          </a:stretch>
        </p:blipFill>
        <p:spPr>
          <a:xfrm>
            <a:off x="3613278" y="382302"/>
            <a:ext cx="2147507" cy="2139553"/>
          </a:xfrm>
          <a:prstGeom prst="rect">
            <a:avLst/>
          </a:prstGeom>
        </p:spPr>
      </p:pic>
      <p:sp>
        <p:nvSpPr>
          <p:cNvPr id="5" name="Oval 4">
            <a:extLst>
              <a:ext uri="{FF2B5EF4-FFF2-40B4-BE49-F238E27FC236}">
                <a16:creationId xmlns:a16="http://schemas.microsoft.com/office/drawing/2014/main" id="{769731AF-3E4C-3845-051E-6E63BD7DC809}"/>
              </a:ext>
            </a:extLst>
          </p:cNvPr>
          <p:cNvSpPr>
            <a:spLocks noChangeAspect="1"/>
          </p:cNvSpPr>
          <p:nvPr/>
        </p:nvSpPr>
        <p:spPr>
          <a:xfrm>
            <a:off x="3831011" y="842256"/>
            <a:ext cx="405323" cy="405323"/>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What’s in your software?</a:t>
            </a:r>
            <a:endParaRPr dirty="0"/>
          </a:p>
        </p:txBody>
      </p:sp>
      <p:sp>
        <p:nvSpPr>
          <p:cNvPr id="3" name="Content Placeholder 2"/>
          <p:cNvSpPr>
            <a:spLocks noGrp="1"/>
          </p:cNvSpPr>
          <p:nvPr>
            <p:ph idx="1"/>
          </p:nvPr>
        </p:nvSpPr>
        <p:spPr/>
        <p:txBody>
          <a:bodyPr/>
          <a:lstStyle/>
          <a:p>
            <a:pPr marL="0" lvl="0" indent="0">
              <a:buNone/>
            </a:pPr>
            <a:r>
              <a:rPr dirty="0"/>
              <a:t>Modern software is </a:t>
            </a:r>
            <a:r>
              <a:rPr b="1" dirty="0"/>
              <a:t>mostly code you didn’t write</a:t>
            </a:r>
            <a:r>
              <a:rPr dirty="0"/>
              <a:t>.</a:t>
            </a:r>
          </a:p>
          <a:p>
            <a:pPr marL="0" lvl="0" indent="0">
              <a:buNone/>
            </a:pPr>
            <a:endParaRPr lang="en-US" sz="1200" dirty="0"/>
          </a:p>
          <a:p>
            <a:pPr marL="0" lvl="0" indent="0">
              <a:buNone/>
            </a:pPr>
            <a:r>
              <a:rPr dirty="0"/>
              <a:t>Each dependency is a </a:t>
            </a:r>
            <a:r>
              <a:rPr b="1" dirty="0"/>
              <a:t>trust decision</a:t>
            </a:r>
            <a:r>
              <a:rPr dirty="0"/>
              <a:t>:</a:t>
            </a:r>
          </a:p>
          <a:p>
            <a:pPr lvl="0"/>
            <a:r>
              <a:rPr dirty="0"/>
              <a:t>Is it actively maintained?</a:t>
            </a:r>
          </a:p>
          <a:p>
            <a:pPr lvl="0"/>
            <a:r>
              <a:rPr dirty="0"/>
              <a:t>Has it been audited for security?</a:t>
            </a:r>
          </a:p>
          <a:p>
            <a:pPr lvl="0"/>
            <a:r>
              <a:rPr dirty="0"/>
              <a:t>What happens when a vulnerability is found in it?</a:t>
            </a:r>
          </a:p>
        </p:txBody>
      </p:sp>
      <p:pic>
        <p:nvPicPr>
          <p:cNvPr id="4" name="Picture 3">
            <a:extLst>
              <a:ext uri="{FF2B5EF4-FFF2-40B4-BE49-F238E27FC236}">
                <a16:creationId xmlns:a16="http://schemas.microsoft.com/office/drawing/2014/main" id="{E49CE612-9B1E-E84F-4B65-C6D17D5A9B8A}"/>
              </a:ext>
            </a:extLst>
          </p:cNvPr>
          <p:cNvPicPr>
            <a:picLocks noChangeAspect="1"/>
          </p:cNvPicPr>
          <p:nvPr/>
        </p:nvPicPr>
        <p:blipFill>
          <a:blip r:embed="rId3"/>
          <a:stretch>
            <a:fillRect/>
          </a:stretch>
        </p:blipFill>
        <p:spPr>
          <a:xfrm>
            <a:off x="8000083" y="119240"/>
            <a:ext cx="1030533" cy="1026716"/>
          </a:xfrm>
          <a:prstGeom prst="rect">
            <a:avLst/>
          </a:prstGeom>
        </p:spPr>
      </p:pic>
      <p:sp>
        <p:nvSpPr>
          <p:cNvPr id="5" name="Oval 4">
            <a:extLst>
              <a:ext uri="{FF2B5EF4-FFF2-40B4-BE49-F238E27FC236}">
                <a16:creationId xmlns:a16="http://schemas.microsoft.com/office/drawing/2014/main" id="{23B866BA-9B60-18BD-97DF-E61DC72FF50D}"/>
              </a:ext>
            </a:extLst>
          </p:cNvPr>
          <p:cNvSpPr>
            <a:spLocks noChangeAspect="1"/>
          </p:cNvSpPr>
          <p:nvPr/>
        </p:nvSpPr>
        <p:spPr>
          <a:xfrm>
            <a:off x="8403013" y="889699"/>
            <a:ext cx="224672" cy="224672"/>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lvl="0" indent="0">
              <a:buNone/>
            </a:pPr>
            <a:r>
              <a:rPr dirty="0"/>
              <a:t>SBOMs as a Remediation Tool</a:t>
            </a:r>
          </a:p>
        </p:txBody>
      </p:sp>
      <p:sp>
        <p:nvSpPr>
          <p:cNvPr id="3" name="Content Placeholder 2"/>
          <p:cNvSpPr>
            <a:spLocks noGrp="1"/>
          </p:cNvSpPr>
          <p:nvPr>
            <p:ph idx="1"/>
          </p:nvPr>
        </p:nvSpPr>
        <p:spPr>
          <a:xfrm>
            <a:off x="628650" y="1369218"/>
            <a:ext cx="8389226" cy="3263504"/>
          </a:xfrm>
        </p:spPr>
        <p:txBody>
          <a:bodyPr/>
          <a:lstStyle/>
          <a:p>
            <a:pPr marL="0" lvl="0" indent="0">
              <a:buNone/>
            </a:pPr>
            <a:r>
              <a:rPr dirty="0"/>
              <a:t>When a malicious package campaign is discovered:</a:t>
            </a:r>
          </a:p>
          <a:p>
            <a:pPr marL="342900" lvl="0" indent="-342900">
              <a:buAutoNum type="arabicPeriod"/>
            </a:pPr>
            <a:r>
              <a:rPr dirty="0"/>
              <a:t>Security researchers publish a </a:t>
            </a:r>
            <a:r>
              <a:rPr b="1" dirty="0"/>
              <a:t>list of known-bad packages</a:t>
            </a:r>
            <a:r>
              <a:rPr dirty="0"/>
              <a:t> </a:t>
            </a:r>
            <a:endParaRPr lang="en-US" dirty="0"/>
          </a:p>
          <a:p>
            <a:pPr lvl="1"/>
            <a:r>
              <a:rPr dirty="0"/>
              <a:t>e.g., the 151 </a:t>
            </a:r>
            <a:r>
              <a:rPr dirty="0" err="1"/>
              <a:t>Glassworm</a:t>
            </a:r>
            <a:r>
              <a:rPr dirty="0"/>
              <a:t> packages</a:t>
            </a:r>
          </a:p>
          <a:p>
            <a:pPr marL="342900" lvl="0" indent="-342900">
              <a:buAutoNum type="arabicPeriod"/>
            </a:pPr>
            <a:r>
              <a:rPr dirty="0"/>
              <a:t>Query your SBOMs: </a:t>
            </a:r>
            <a:r>
              <a:rPr b="1" dirty="0"/>
              <a:t>“Do any of our products or build environments contain these?”</a:t>
            </a:r>
          </a:p>
          <a:p>
            <a:pPr marL="342900" lvl="0" indent="-342900">
              <a:buAutoNum type="arabicPeriod"/>
            </a:pPr>
            <a:r>
              <a:rPr dirty="0"/>
              <a:t>Identify affected products, </a:t>
            </a:r>
            <a:r>
              <a:rPr b="1" dirty="0"/>
              <a:t>triage by exposure</a:t>
            </a:r>
            <a:r>
              <a:rPr dirty="0"/>
              <a:t>, and remediate</a:t>
            </a:r>
          </a:p>
          <a:p>
            <a:pPr marL="0" lvl="0" indent="0">
              <a:buNone/>
            </a:pPr>
            <a:endParaRPr lang="en-US" sz="1200" dirty="0"/>
          </a:p>
          <a:p>
            <a:pPr marL="0" lvl="0" indent="0">
              <a:buNone/>
            </a:pPr>
            <a:r>
              <a:rPr dirty="0"/>
              <a:t>Without an SBOM, this is a manual, error-prone search across every project</a:t>
            </a:r>
          </a:p>
        </p:txBody>
      </p:sp>
      <p:pic>
        <p:nvPicPr>
          <p:cNvPr id="4" name="Picture 3">
            <a:extLst>
              <a:ext uri="{FF2B5EF4-FFF2-40B4-BE49-F238E27FC236}">
                <a16:creationId xmlns:a16="http://schemas.microsoft.com/office/drawing/2014/main" id="{EA0FD368-47F6-203E-3ABB-0DFDDC05D222}"/>
              </a:ext>
            </a:extLst>
          </p:cNvPr>
          <p:cNvPicPr>
            <a:picLocks noChangeAspect="1"/>
          </p:cNvPicPr>
          <p:nvPr/>
        </p:nvPicPr>
        <p:blipFill>
          <a:blip r:embed="rId3"/>
          <a:stretch>
            <a:fillRect/>
          </a:stretch>
        </p:blipFill>
        <p:spPr>
          <a:xfrm>
            <a:off x="8000083" y="119240"/>
            <a:ext cx="1030533" cy="1026716"/>
          </a:xfrm>
          <a:prstGeom prst="rect">
            <a:avLst/>
          </a:prstGeom>
        </p:spPr>
      </p:pic>
      <p:sp>
        <p:nvSpPr>
          <p:cNvPr id="5" name="Oval 4">
            <a:extLst>
              <a:ext uri="{FF2B5EF4-FFF2-40B4-BE49-F238E27FC236}">
                <a16:creationId xmlns:a16="http://schemas.microsoft.com/office/drawing/2014/main" id="{1BBEA9DA-1C59-B84B-D5C9-E06CE8984A99}"/>
              </a:ext>
            </a:extLst>
          </p:cNvPr>
          <p:cNvSpPr>
            <a:spLocks noChangeAspect="1"/>
          </p:cNvSpPr>
          <p:nvPr/>
        </p:nvSpPr>
        <p:spPr>
          <a:xfrm>
            <a:off x="8078920" y="309256"/>
            <a:ext cx="224672" cy="224672"/>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4537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I found a vulnerability: Now what?</a:t>
            </a:r>
            <a:endParaRPr dirty="0"/>
          </a:p>
        </p:txBody>
      </p:sp>
      <p:sp>
        <p:nvSpPr>
          <p:cNvPr id="3" name="Content Placeholder 2"/>
          <p:cNvSpPr>
            <a:spLocks noGrp="1"/>
          </p:cNvSpPr>
          <p:nvPr>
            <p:ph idx="1"/>
          </p:nvPr>
        </p:nvSpPr>
        <p:spPr/>
        <p:txBody>
          <a:bodyPr/>
          <a:lstStyle/>
          <a:p>
            <a:pPr marL="0" lvl="0" indent="0">
              <a:buNone/>
            </a:pPr>
            <a:r>
              <a:rPr dirty="0"/>
              <a:t>No software ships bug-free. The question is: </a:t>
            </a:r>
            <a:r>
              <a:rPr b="1" dirty="0"/>
              <a:t>what happens when bugs are found?</a:t>
            </a:r>
          </a:p>
          <a:p>
            <a:pPr marL="0" lvl="0" indent="0">
              <a:buNone/>
            </a:pPr>
            <a:endParaRPr lang="en-US" sz="1200" dirty="0"/>
          </a:p>
          <a:p>
            <a:pPr marL="0" lvl="0" indent="0">
              <a:buNone/>
            </a:pPr>
            <a:r>
              <a:rPr dirty="0"/>
              <a:t>Three phases:</a:t>
            </a:r>
          </a:p>
          <a:p>
            <a:pPr marL="342900" lvl="0" indent="-342900">
              <a:buAutoNum type="arabicPeriod"/>
            </a:pPr>
            <a:r>
              <a:rPr b="1" dirty="0"/>
              <a:t>Immediate remediation:</a:t>
            </a:r>
            <a:r>
              <a:rPr dirty="0"/>
              <a:t> Fix the reported vulnerability, ship a patch</a:t>
            </a:r>
          </a:p>
          <a:p>
            <a:pPr marL="342900" lvl="0" indent="-342900">
              <a:buAutoNum type="arabicPeriod"/>
            </a:pPr>
            <a:r>
              <a:rPr b="1" dirty="0"/>
              <a:t>Variant analysis:</a:t>
            </a:r>
            <a:r>
              <a:rPr dirty="0"/>
              <a:t> Search for </a:t>
            </a:r>
            <a:r>
              <a:rPr i="1" dirty="0"/>
              <a:t>similar</a:t>
            </a:r>
            <a:r>
              <a:rPr dirty="0"/>
              <a:t> vulnerabilities </a:t>
            </a:r>
            <a:r>
              <a:rPr lang="en-US" dirty="0"/>
              <a:t>proactively</a:t>
            </a:r>
            <a:endParaRPr dirty="0"/>
          </a:p>
          <a:p>
            <a:pPr marL="342900" lvl="0" indent="-342900">
              <a:buAutoNum type="arabicPeriod"/>
            </a:pPr>
            <a:r>
              <a:rPr b="1" dirty="0"/>
              <a:t>Process improvement:</a:t>
            </a:r>
            <a:r>
              <a:rPr dirty="0"/>
              <a:t> Update tools, training, and practices to prevent recurrence</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Vulnerability Intake</a:t>
            </a:r>
          </a:p>
        </p:txBody>
      </p:sp>
      <p:sp>
        <p:nvSpPr>
          <p:cNvPr id="3" name="Content Placeholder 2"/>
          <p:cNvSpPr>
            <a:spLocks noGrp="1"/>
          </p:cNvSpPr>
          <p:nvPr>
            <p:ph idx="1"/>
          </p:nvPr>
        </p:nvSpPr>
        <p:spPr/>
        <p:txBody>
          <a:bodyPr/>
          <a:lstStyle/>
          <a:p>
            <a:pPr lvl="0"/>
            <a:r>
              <a:t>Publish a </a:t>
            </a:r>
            <a:r>
              <a:rPr b="1"/>
              <a:t>vulnerability disclosure policy</a:t>
            </a:r>
          </a:p>
          <a:p>
            <a:pPr lvl="1"/>
            <a:r>
              <a:rPr>
                <a:latin typeface="Courier"/>
              </a:rPr>
              <a:t>security.txt</a:t>
            </a:r>
            <a:r>
              <a:t> (RFC 9116) on your website</a:t>
            </a:r>
          </a:p>
          <a:p>
            <a:pPr lvl="1"/>
            <a:r>
              <a:t>Bug bounty program (HackerOne, Bugcrowd)</a:t>
            </a:r>
          </a:p>
          <a:p>
            <a:pPr lvl="0"/>
            <a:r>
              <a:t>Establish a </a:t>
            </a:r>
            <a:r>
              <a:rPr b="1"/>
              <a:t>Product Security Incident Response Team (PSIRT)</a:t>
            </a:r>
          </a:p>
          <a:p>
            <a:pPr lvl="0"/>
            <a:r>
              <a:t>Accept reports via standardized channels (CSAF, VEX)</a:t>
            </a:r>
          </a:p>
        </p:txBody>
      </p:sp>
    </p:spTree>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Triage and Prioritization</a:t>
            </a:r>
          </a:p>
        </p:txBody>
      </p:sp>
      <p:sp>
        <p:nvSpPr>
          <p:cNvPr id="4" name="Text Placeholder 3"/>
          <p:cNvSpPr>
            <a:spLocks noGrp="1"/>
          </p:cNvSpPr>
          <p:nvPr>
            <p:ph idx="1"/>
          </p:nvPr>
        </p:nvSpPr>
        <p:spPr/>
        <p:txBody>
          <a:bodyPr/>
          <a:lstStyle/>
          <a:p>
            <a:pPr marL="0" lvl="0" indent="0">
              <a:buNone/>
            </a:pPr>
            <a:r>
              <a:t>Not all vulnerabilities are equal — </a:t>
            </a:r>
            <a:r>
              <a:rPr b="1"/>
              <a:t>prioritize by risk</a:t>
            </a:r>
          </a:p>
        </p:txBody>
      </p:sp>
      <p:graphicFrame>
        <p:nvGraphicFramePr>
          <p:cNvPr id="7" name="Content Placeholder 5">
            <a:extLst>
              <a:ext uri="{FF2B5EF4-FFF2-40B4-BE49-F238E27FC236}">
                <a16:creationId xmlns:a16="http://schemas.microsoft.com/office/drawing/2014/main" id="{110FB702-90B0-8C44-A6E3-D4176DEE0B08}"/>
              </a:ext>
            </a:extLst>
          </p:cNvPr>
          <p:cNvGraphicFramePr>
            <a:graphicFrameLocks/>
          </p:cNvGraphicFramePr>
          <p:nvPr>
            <p:extLst>
              <p:ext uri="{D42A27DB-BD31-4B8C-83A1-F6EECF244321}">
                <p14:modId xmlns:p14="http://schemas.microsoft.com/office/powerpoint/2010/main" val="712789667"/>
              </p:ext>
            </p:extLst>
          </p:nvPr>
        </p:nvGraphicFramePr>
        <p:xfrm>
          <a:off x="2019300" y="2001842"/>
          <a:ext cx="5105400" cy="1463040"/>
        </p:xfrm>
        <a:graphic>
          <a:graphicData uri="http://schemas.openxmlformats.org/drawingml/2006/table">
            <a:tbl>
              <a:tblPr firstRow="1" bandRow="1">
                <a:tableStyleId>{5C22544A-7EE6-4342-B048-85BDC9FD1C3A}</a:tableStyleId>
              </a:tblPr>
              <a:tblGrid>
                <a:gridCol w="1315816">
                  <a:extLst>
                    <a:ext uri="{9D8B030D-6E8A-4147-A177-3AD203B41FA5}">
                      <a16:colId xmlns:a16="http://schemas.microsoft.com/office/drawing/2014/main" val="20000"/>
                    </a:ext>
                  </a:extLst>
                </a:gridCol>
                <a:gridCol w="3789584">
                  <a:extLst>
                    <a:ext uri="{9D8B030D-6E8A-4147-A177-3AD203B41FA5}">
                      <a16:colId xmlns:a16="http://schemas.microsoft.com/office/drawing/2014/main" val="20001"/>
                    </a:ext>
                  </a:extLst>
                </a:gridCol>
              </a:tblGrid>
              <a:tr h="0">
                <a:tc>
                  <a:txBody>
                    <a:bodyPr/>
                    <a:lstStyle/>
                    <a:p>
                      <a:pPr marL="0" lvl="0" indent="0">
                        <a:buNone/>
                      </a:pPr>
                      <a:r>
                        <a:rPr sz="1800"/>
                        <a:t>System</a:t>
                      </a:r>
                    </a:p>
                  </a:txBody>
                  <a:tcPr/>
                </a:tc>
                <a:tc>
                  <a:txBody>
                    <a:bodyPr/>
                    <a:lstStyle/>
                    <a:p>
                      <a:pPr marL="0" lvl="0" indent="0">
                        <a:buNone/>
                      </a:pPr>
                      <a:r>
                        <a:rPr sz="1800"/>
                        <a:t>What It Measures</a:t>
                      </a:r>
                    </a:p>
                  </a:txBody>
                  <a:tcPr/>
                </a:tc>
                <a:extLst>
                  <a:ext uri="{0D108BD9-81ED-4DB2-BD59-A6C34878D82A}">
                    <a16:rowId xmlns:a16="http://schemas.microsoft.com/office/drawing/2014/main" val="10000"/>
                  </a:ext>
                </a:extLst>
              </a:tr>
              <a:tr h="0">
                <a:tc>
                  <a:txBody>
                    <a:bodyPr/>
                    <a:lstStyle/>
                    <a:p>
                      <a:pPr marL="0" lvl="0" indent="0">
                        <a:buNone/>
                      </a:pPr>
                      <a:r>
                        <a:rPr sz="1800"/>
                        <a:t>CVSS</a:t>
                      </a:r>
                    </a:p>
                  </a:txBody>
                  <a:tcPr/>
                </a:tc>
                <a:tc>
                  <a:txBody>
                    <a:bodyPr/>
                    <a:lstStyle/>
                    <a:p>
                      <a:pPr marL="0" lvl="0" indent="0">
                        <a:buNone/>
                      </a:pPr>
                      <a:r>
                        <a:rPr sz="1800"/>
                        <a:t>Severity of the vulnerability itself</a:t>
                      </a:r>
                    </a:p>
                  </a:txBody>
                  <a:tcPr/>
                </a:tc>
                <a:extLst>
                  <a:ext uri="{0D108BD9-81ED-4DB2-BD59-A6C34878D82A}">
                    <a16:rowId xmlns:a16="http://schemas.microsoft.com/office/drawing/2014/main" val="10001"/>
                  </a:ext>
                </a:extLst>
              </a:tr>
              <a:tr h="0">
                <a:tc>
                  <a:txBody>
                    <a:bodyPr/>
                    <a:lstStyle/>
                    <a:p>
                      <a:pPr marL="0" lvl="0" indent="0">
                        <a:buNone/>
                      </a:pPr>
                      <a:r>
                        <a:rPr sz="1800"/>
                        <a:t>EPSS</a:t>
                      </a:r>
                    </a:p>
                  </a:txBody>
                  <a:tcPr/>
                </a:tc>
                <a:tc>
                  <a:txBody>
                    <a:bodyPr/>
                    <a:lstStyle/>
                    <a:p>
                      <a:pPr marL="0" lvl="0" indent="0">
                        <a:buNone/>
                      </a:pPr>
                      <a:r>
                        <a:rPr sz="1800" dirty="0"/>
                        <a:t>Probability of exploitation in the wild</a:t>
                      </a:r>
                    </a:p>
                  </a:txBody>
                  <a:tcPr/>
                </a:tc>
                <a:extLst>
                  <a:ext uri="{0D108BD9-81ED-4DB2-BD59-A6C34878D82A}">
                    <a16:rowId xmlns:a16="http://schemas.microsoft.com/office/drawing/2014/main" val="10002"/>
                  </a:ext>
                </a:extLst>
              </a:tr>
              <a:tr h="0">
                <a:tc>
                  <a:txBody>
                    <a:bodyPr/>
                    <a:lstStyle/>
                    <a:p>
                      <a:pPr marL="0" lvl="0" indent="0">
                        <a:buNone/>
                      </a:pPr>
                      <a:r>
                        <a:rPr sz="1800"/>
                        <a:t>CISA KEV</a:t>
                      </a:r>
                    </a:p>
                  </a:txBody>
                  <a:tcPr/>
                </a:tc>
                <a:tc>
                  <a:txBody>
                    <a:bodyPr/>
                    <a:lstStyle/>
                    <a:p>
                      <a:pPr marL="0" lvl="0" indent="0">
                        <a:buNone/>
                      </a:pPr>
                      <a:r>
                        <a:rPr sz="1800" dirty="0"/>
                        <a:t>Known to be actively exploited</a:t>
                      </a:r>
                    </a:p>
                  </a:txBody>
                  <a:tcPr/>
                </a:tc>
                <a:extLst>
                  <a:ext uri="{0D108BD9-81ED-4DB2-BD59-A6C34878D82A}">
                    <a16:rowId xmlns:a16="http://schemas.microsoft.com/office/drawing/2014/main" val="10003"/>
                  </a:ext>
                </a:extLst>
              </a:tr>
            </a:tbl>
          </a:graphicData>
        </a:graphic>
      </p:graphicFrame>
    </p:spTree>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CB593-D3ED-261D-CFBD-AE650F5D1D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2E330B-4741-8EDF-456F-CBD5897674CF}"/>
              </a:ext>
            </a:extLst>
          </p:cNvPr>
          <p:cNvSpPr>
            <a:spLocks noGrp="1"/>
          </p:cNvSpPr>
          <p:nvPr>
            <p:ph type="title"/>
          </p:nvPr>
        </p:nvSpPr>
        <p:spPr/>
        <p:txBody>
          <a:bodyPr/>
          <a:lstStyle/>
          <a:p>
            <a:pPr marL="0" lvl="0" indent="0">
              <a:buNone/>
            </a:pPr>
            <a:r>
              <a:t>Prioritization in Practice</a:t>
            </a:r>
          </a:p>
        </p:txBody>
      </p:sp>
      <p:graphicFrame>
        <p:nvGraphicFramePr>
          <p:cNvPr id="4" name="Table 3">
            <a:extLst>
              <a:ext uri="{FF2B5EF4-FFF2-40B4-BE49-F238E27FC236}">
                <a16:creationId xmlns:a16="http://schemas.microsoft.com/office/drawing/2014/main" id="{DE055DE2-4494-F59A-5705-A1AF9D6C21C6}"/>
              </a:ext>
            </a:extLst>
          </p:cNvPr>
          <p:cNvGraphicFramePr>
            <a:graphicFrameLocks noGrp="1"/>
          </p:cNvGraphicFramePr>
          <p:nvPr>
            <p:extLst>
              <p:ext uri="{D42A27DB-BD31-4B8C-83A1-F6EECF244321}">
                <p14:modId xmlns:p14="http://schemas.microsoft.com/office/powerpoint/2010/main" val="1499960987"/>
              </p:ext>
            </p:extLst>
          </p:nvPr>
        </p:nvGraphicFramePr>
        <p:xfrm>
          <a:off x="5343646" y="1691311"/>
          <a:ext cx="3314218" cy="2194560"/>
        </p:xfrm>
        <a:graphic>
          <a:graphicData uri="http://schemas.openxmlformats.org/drawingml/2006/table">
            <a:tbl>
              <a:tblPr firstRow="1" bandRow="1">
                <a:tableStyleId>{5C22544A-7EE6-4342-B048-85BDC9FD1C3A}</a:tableStyleId>
              </a:tblPr>
              <a:tblGrid>
                <a:gridCol w="1740061">
                  <a:extLst>
                    <a:ext uri="{9D8B030D-6E8A-4147-A177-3AD203B41FA5}">
                      <a16:colId xmlns:a16="http://schemas.microsoft.com/office/drawing/2014/main" val="2729333256"/>
                    </a:ext>
                  </a:extLst>
                </a:gridCol>
                <a:gridCol w="1574157">
                  <a:extLst>
                    <a:ext uri="{9D8B030D-6E8A-4147-A177-3AD203B41FA5}">
                      <a16:colId xmlns:a16="http://schemas.microsoft.com/office/drawing/2014/main" val="500998892"/>
                    </a:ext>
                  </a:extLst>
                </a:gridCol>
              </a:tblGrid>
              <a:tr h="370840">
                <a:tc>
                  <a:txBody>
                    <a:bodyPr/>
                    <a:lstStyle/>
                    <a:p>
                      <a:pPr algn="ctr"/>
                      <a:r>
                        <a:rPr lang="en-US" sz="2200" u="sng" dirty="0"/>
                        <a:t>Low/High</a:t>
                      </a:r>
                    </a:p>
                    <a:p>
                      <a:pPr algn="ctr"/>
                      <a:r>
                        <a:rPr lang="en-US" sz="2200" dirty="0"/>
                        <a:t>“Fix in next release”</a:t>
                      </a:r>
                    </a:p>
                  </a:txBody>
                  <a:tcPr/>
                </a:tc>
                <a:tc>
                  <a:txBody>
                    <a:bodyPr/>
                    <a:lstStyle/>
                    <a:p>
                      <a:pPr algn="ctr"/>
                      <a:r>
                        <a:rPr lang="en-US" sz="2200" u="sng" dirty="0"/>
                        <a:t>High/High</a:t>
                      </a:r>
                    </a:p>
                    <a:p>
                      <a:pPr algn="ctr"/>
                      <a:r>
                        <a:rPr lang="en-US" sz="2200" dirty="0"/>
                        <a:t>“patch NOW”</a:t>
                      </a:r>
                    </a:p>
                  </a:txBody>
                  <a:tcPr/>
                </a:tc>
                <a:extLst>
                  <a:ext uri="{0D108BD9-81ED-4DB2-BD59-A6C34878D82A}">
                    <a16:rowId xmlns:a16="http://schemas.microsoft.com/office/drawing/2014/main" val="565517283"/>
                  </a:ext>
                </a:extLst>
              </a:tr>
              <a:tr h="370840">
                <a:tc>
                  <a:txBody>
                    <a:bodyPr/>
                    <a:lstStyle/>
                    <a:p>
                      <a:pPr algn="ctr"/>
                      <a:r>
                        <a:rPr lang="en-US" sz="2200" u="sng" dirty="0"/>
                        <a:t>Low/Low</a:t>
                      </a:r>
                    </a:p>
                    <a:p>
                      <a:pPr algn="ctr"/>
                      <a:r>
                        <a:rPr lang="en-US" sz="2200" dirty="0"/>
                        <a:t>“Schedule fix”</a:t>
                      </a:r>
                    </a:p>
                  </a:txBody>
                  <a:tcPr/>
                </a:tc>
                <a:tc>
                  <a:txBody>
                    <a:bodyPr/>
                    <a:lstStyle/>
                    <a:p>
                      <a:pPr algn="ctr"/>
                      <a:r>
                        <a:rPr lang="en-US" sz="2200" u="sng" dirty="0"/>
                        <a:t>High/Low</a:t>
                      </a:r>
                    </a:p>
                    <a:p>
                      <a:pPr algn="ctr"/>
                      <a:r>
                        <a:rPr lang="en-US" sz="2200" dirty="0"/>
                        <a:t>“Plan fix soon”</a:t>
                      </a:r>
                    </a:p>
                  </a:txBody>
                  <a:tcPr/>
                </a:tc>
                <a:extLst>
                  <a:ext uri="{0D108BD9-81ED-4DB2-BD59-A6C34878D82A}">
                    <a16:rowId xmlns:a16="http://schemas.microsoft.com/office/drawing/2014/main" val="1125078100"/>
                  </a:ext>
                </a:extLst>
              </a:tr>
            </a:tbl>
          </a:graphicData>
        </a:graphic>
      </p:graphicFrame>
      <p:sp>
        <p:nvSpPr>
          <p:cNvPr id="3" name="Content Placeholder 2">
            <a:extLst>
              <a:ext uri="{FF2B5EF4-FFF2-40B4-BE49-F238E27FC236}">
                <a16:creationId xmlns:a16="http://schemas.microsoft.com/office/drawing/2014/main" id="{7707AE53-8773-CED2-0EAE-588A786930A0}"/>
              </a:ext>
            </a:extLst>
          </p:cNvPr>
          <p:cNvSpPr>
            <a:spLocks noGrp="1"/>
          </p:cNvSpPr>
          <p:nvPr>
            <p:ph idx="1"/>
          </p:nvPr>
        </p:nvSpPr>
        <p:spPr>
          <a:xfrm>
            <a:off x="628650" y="1691311"/>
            <a:ext cx="3848757" cy="3125357"/>
          </a:xfrm>
        </p:spPr>
        <p:txBody>
          <a:bodyPr>
            <a:normAutofit/>
          </a:bodyPr>
          <a:lstStyle/>
          <a:p>
            <a:pPr lvl="0"/>
            <a:r>
              <a:rPr dirty="0"/>
              <a:t>Define </a:t>
            </a:r>
            <a:r>
              <a:rPr b="1" dirty="0"/>
              <a:t>SLAs</a:t>
            </a:r>
            <a:r>
              <a:rPr dirty="0"/>
              <a:t> for response times by severity class</a:t>
            </a:r>
          </a:p>
          <a:p>
            <a:pPr lvl="0"/>
            <a:r>
              <a:rPr u="sng" dirty="0"/>
              <a:t>Example: </a:t>
            </a:r>
            <a:br>
              <a:rPr lang="en-US" dirty="0"/>
            </a:br>
            <a:r>
              <a:rPr dirty="0"/>
              <a:t>Critical = patch within 24 hours, </a:t>
            </a:r>
            <a:br>
              <a:rPr lang="en-US" dirty="0"/>
            </a:br>
            <a:r>
              <a:rPr dirty="0"/>
              <a:t>High = 7 days, </a:t>
            </a:r>
            <a:br>
              <a:rPr lang="en-US" dirty="0"/>
            </a:br>
            <a:r>
              <a:rPr dirty="0"/>
              <a:t>Medium = 30 days</a:t>
            </a:r>
          </a:p>
        </p:txBody>
      </p:sp>
      <p:sp>
        <p:nvSpPr>
          <p:cNvPr id="5" name="TextBox 4">
            <a:extLst>
              <a:ext uri="{FF2B5EF4-FFF2-40B4-BE49-F238E27FC236}">
                <a16:creationId xmlns:a16="http://schemas.microsoft.com/office/drawing/2014/main" id="{190FCBD6-ABF3-C53B-447F-34FF00D1BE7E}"/>
              </a:ext>
            </a:extLst>
          </p:cNvPr>
          <p:cNvSpPr txBox="1"/>
          <p:nvPr/>
        </p:nvSpPr>
        <p:spPr>
          <a:xfrm rot="16200000">
            <a:off x="4198862" y="2593082"/>
            <a:ext cx="1657570" cy="430887"/>
          </a:xfrm>
          <a:prstGeom prst="rect">
            <a:avLst/>
          </a:prstGeom>
          <a:noFill/>
        </p:spPr>
        <p:txBody>
          <a:bodyPr wrap="none" rtlCol="0">
            <a:spAutoFit/>
          </a:bodyPr>
          <a:lstStyle/>
          <a:p>
            <a:r>
              <a:rPr lang="en-US" sz="2200" dirty="0"/>
              <a:t>Exploitability</a:t>
            </a:r>
          </a:p>
        </p:txBody>
      </p:sp>
      <p:sp>
        <p:nvSpPr>
          <p:cNvPr id="6" name="TextBox 5">
            <a:extLst>
              <a:ext uri="{FF2B5EF4-FFF2-40B4-BE49-F238E27FC236}">
                <a16:creationId xmlns:a16="http://schemas.microsoft.com/office/drawing/2014/main" id="{ABB64467-80E6-1F55-F4DC-82778D1BFDC4}"/>
              </a:ext>
            </a:extLst>
          </p:cNvPr>
          <p:cNvSpPr txBox="1"/>
          <p:nvPr/>
        </p:nvSpPr>
        <p:spPr>
          <a:xfrm>
            <a:off x="5987496" y="3919385"/>
            <a:ext cx="2026517" cy="430887"/>
          </a:xfrm>
          <a:prstGeom prst="rect">
            <a:avLst/>
          </a:prstGeom>
          <a:noFill/>
        </p:spPr>
        <p:txBody>
          <a:bodyPr wrap="none" rtlCol="0">
            <a:spAutoFit/>
          </a:bodyPr>
          <a:lstStyle/>
          <a:p>
            <a:r>
              <a:rPr lang="en-US" sz="2200" dirty="0"/>
              <a:t>Business Impact</a:t>
            </a:r>
          </a:p>
        </p:txBody>
      </p:sp>
    </p:spTree>
    <p:extLst>
      <p:ext uri="{BB962C8B-B14F-4D97-AF65-F5344CB8AC3E}">
        <p14:creationId xmlns:p14="http://schemas.microsoft.com/office/powerpoint/2010/main" val="1170528799"/>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Remediation and Release</a:t>
            </a:r>
          </a:p>
        </p:txBody>
      </p:sp>
      <p:sp>
        <p:nvSpPr>
          <p:cNvPr id="3" name="Content Placeholder 2"/>
          <p:cNvSpPr>
            <a:spLocks noGrp="1"/>
          </p:cNvSpPr>
          <p:nvPr>
            <p:ph idx="1"/>
          </p:nvPr>
        </p:nvSpPr>
        <p:spPr/>
        <p:txBody>
          <a:bodyPr/>
          <a:lstStyle/>
          <a:p>
            <a:pPr lvl="0"/>
            <a:r>
              <a:t>Patch development, testing, and </a:t>
            </a:r>
            <a:r>
              <a:rPr b="1"/>
              <a:t>staged rollout</a:t>
            </a:r>
          </a:p>
          <a:p>
            <a:pPr lvl="0"/>
            <a:r>
              <a:t>Security advisories in standardized formats:</a:t>
            </a:r>
          </a:p>
          <a:p>
            <a:pPr lvl="1"/>
            <a:r>
              <a:rPr b="1"/>
              <a:t>CSAF</a:t>
            </a:r>
            <a:r>
              <a:t> (Common Security Advisory Framework)</a:t>
            </a:r>
          </a:p>
          <a:p>
            <a:pPr lvl="1"/>
            <a:r>
              <a:rPr b="1"/>
              <a:t>GitHub Security Advisories</a:t>
            </a:r>
          </a:p>
          <a:p>
            <a:pPr lvl="0"/>
            <a:r>
              <a:rPr b="1"/>
              <a:t>Coordinated vulnerability disclosure</a:t>
            </a:r>
            <a:r>
              <a:t> with reporters and downstream users</a:t>
            </a:r>
          </a:p>
        </p:txBody>
      </p:sp>
    </p:spTree>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Root Cause Analysis and Feedback Loop</a:t>
            </a:r>
          </a:p>
        </p:txBody>
      </p:sp>
      <p:sp>
        <p:nvSpPr>
          <p:cNvPr id="3" name="Content Placeholder 2"/>
          <p:cNvSpPr>
            <a:spLocks noGrp="1"/>
          </p:cNvSpPr>
          <p:nvPr>
            <p:ph idx="1"/>
          </p:nvPr>
        </p:nvSpPr>
        <p:spPr/>
        <p:txBody>
          <a:bodyPr/>
          <a:lstStyle/>
          <a:p>
            <a:pPr marL="342900" lvl="0" indent="-342900">
              <a:buAutoNum type="arabicPeriod"/>
            </a:pPr>
            <a:r>
              <a:rPr b="1" dirty="0"/>
              <a:t>Classify</a:t>
            </a:r>
            <a:r>
              <a:rPr dirty="0"/>
              <a:t> the root cause (memory safety error, injection, logic flaw, …)</a:t>
            </a:r>
          </a:p>
          <a:p>
            <a:pPr marL="342900" lvl="0" indent="-342900">
              <a:buAutoNum type="arabicPeriod"/>
            </a:pPr>
            <a:r>
              <a:rPr b="1" dirty="0"/>
              <a:t>Update</a:t>
            </a:r>
            <a:r>
              <a:rPr dirty="0"/>
              <a:t> coding standards, training, and tools</a:t>
            </a:r>
          </a:p>
          <a:p>
            <a:pPr marL="342900" lvl="0" indent="-342900">
              <a:buAutoNum type="arabicPeriod"/>
            </a:pPr>
            <a:r>
              <a:rPr b="1" dirty="0"/>
              <a:t>Variant analysis</a:t>
            </a:r>
            <a:r>
              <a:rPr dirty="0"/>
              <a:t> — search for the same pattern elsewhere</a:t>
            </a:r>
          </a:p>
          <a:p>
            <a:pPr marL="342900" lvl="0" indent="-342900">
              <a:buAutoNum type="arabicPeriod"/>
            </a:pPr>
            <a:r>
              <a:rPr b="1" dirty="0"/>
              <a:t>Feed findings</a:t>
            </a:r>
            <a:r>
              <a:rPr dirty="0"/>
              <a:t> back into threat models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5E067-2A56-9104-687E-FD2F5A4D3E4F}"/>
              </a:ext>
            </a:extLst>
          </p:cNvPr>
          <p:cNvSpPr>
            <a:spLocks noGrp="1"/>
          </p:cNvSpPr>
          <p:nvPr>
            <p:ph type="title"/>
          </p:nvPr>
        </p:nvSpPr>
        <p:spPr/>
        <p:txBody>
          <a:bodyPr/>
          <a:lstStyle/>
          <a:p>
            <a:pPr algn="ctr"/>
            <a:r>
              <a:rPr lang="en-US" dirty="0"/>
              <a:t>Wrapping up</a:t>
            </a:r>
          </a:p>
        </p:txBody>
      </p:sp>
      <p:sp>
        <p:nvSpPr>
          <p:cNvPr id="4" name="Text Placeholder 3">
            <a:extLst>
              <a:ext uri="{FF2B5EF4-FFF2-40B4-BE49-F238E27FC236}">
                <a16:creationId xmlns:a16="http://schemas.microsoft.com/office/drawing/2014/main" id="{FE4BA12D-AAA6-B830-F421-84DADEDD898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2367855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B061D-7C65-7414-F814-7861F0F80EB4}"/>
              </a:ext>
            </a:extLst>
          </p:cNvPr>
          <p:cNvSpPr>
            <a:spLocks noGrp="1"/>
          </p:cNvSpPr>
          <p:nvPr>
            <p:ph type="title"/>
          </p:nvPr>
        </p:nvSpPr>
        <p:spPr/>
        <p:txBody>
          <a:bodyPr/>
          <a:lstStyle/>
          <a:p>
            <a:r>
              <a:rPr lang="en-US" dirty="0"/>
              <a:t>Putting it all together</a:t>
            </a:r>
          </a:p>
        </p:txBody>
      </p:sp>
      <p:pic>
        <p:nvPicPr>
          <p:cNvPr id="4" name="Picture 3">
            <a:extLst>
              <a:ext uri="{FF2B5EF4-FFF2-40B4-BE49-F238E27FC236}">
                <a16:creationId xmlns:a16="http://schemas.microsoft.com/office/drawing/2014/main" id="{3262EA84-A81D-A240-1555-6C84F358B81A}"/>
              </a:ext>
            </a:extLst>
          </p:cNvPr>
          <p:cNvPicPr>
            <a:picLocks noChangeAspect="1"/>
          </p:cNvPicPr>
          <p:nvPr/>
        </p:nvPicPr>
        <p:blipFill>
          <a:blip r:embed="rId2"/>
          <a:stretch>
            <a:fillRect/>
          </a:stretch>
        </p:blipFill>
        <p:spPr>
          <a:xfrm>
            <a:off x="685800" y="1403006"/>
            <a:ext cx="7772400" cy="3115253"/>
          </a:xfrm>
          <a:prstGeom prst="rect">
            <a:avLst/>
          </a:prstGeom>
        </p:spPr>
      </p:pic>
    </p:spTree>
    <p:extLst>
      <p:ext uri="{BB962C8B-B14F-4D97-AF65-F5344CB8AC3E}">
        <p14:creationId xmlns:p14="http://schemas.microsoft.com/office/powerpoint/2010/main" val="36382323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How SBOMs Enable the Three Activities</a:t>
            </a:r>
          </a:p>
        </p:txBody>
      </p:sp>
      <p:pic>
        <p:nvPicPr>
          <p:cNvPr id="4" name="Picture 3">
            <a:extLst>
              <a:ext uri="{FF2B5EF4-FFF2-40B4-BE49-F238E27FC236}">
                <a16:creationId xmlns:a16="http://schemas.microsoft.com/office/drawing/2014/main" id="{DD8338F7-3A0D-4FD5-242B-66FC85092883}"/>
              </a:ext>
            </a:extLst>
          </p:cNvPr>
          <p:cNvPicPr>
            <a:picLocks noChangeAspect="1"/>
          </p:cNvPicPr>
          <p:nvPr/>
        </p:nvPicPr>
        <p:blipFill>
          <a:blip r:embed="rId3"/>
          <a:stretch>
            <a:fillRect/>
          </a:stretch>
        </p:blipFill>
        <p:spPr>
          <a:xfrm>
            <a:off x="3754662" y="1482276"/>
            <a:ext cx="1781820" cy="1804162"/>
          </a:xfrm>
          <a:prstGeom prst="rect">
            <a:avLst/>
          </a:prstGeom>
        </p:spPr>
      </p:pic>
      <p:sp>
        <p:nvSpPr>
          <p:cNvPr id="5" name="Rectangle 4">
            <a:extLst>
              <a:ext uri="{FF2B5EF4-FFF2-40B4-BE49-F238E27FC236}">
                <a16:creationId xmlns:a16="http://schemas.microsoft.com/office/drawing/2014/main" id="{95301EA9-79E0-284B-02D4-BD40EB390BA9}"/>
              </a:ext>
            </a:extLst>
          </p:cNvPr>
          <p:cNvSpPr/>
          <p:nvPr/>
        </p:nvSpPr>
        <p:spPr>
          <a:xfrm>
            <a:off x="1630634" y="1355743"/>
            <a:ext cx="1145894" cy="1759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Supply Chain Security</a:t>
            </a:r>
          </a:p>
        </p:txBody>
      </p:sp>
      <p:sp>
        <p:nvSpPr>
          <p:cNvPr id="6" name="Rectangle 5">
            <a:extLst>
              <a:ext uri="{FF2B5EF4-FFF2-40B4-BE49-F238E27FC236}">
                <a16:creationId xmlns:a16="http://schemas.microsoft.com/office/drawing/2014/main" id="{B0D0F94A-7A00-BE88-EB15-C1C0101B86DB}"/>
              </a:ext>
            </a:extLst>
          </p:cNvPr>
          <p:cNvSpPr/>
          <p:nvPr/>
        </p:nvSpPr>
        <p:spPr>
          <a:xfrm>
            <a:off x="6514616" y="1355743"/>
            <a:ext cx="1145894" cy="17593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Code Integrity</a:t>
            </a:r>
          </a:p>
        </p:txBody>
      </p:sp>
      <p:sp>
        <p:nvSpPr>
          <p:cNvPr id="7" name="Rectangle 6">
            <a:extLst>
              <a:ext uri="{FF2B5EF4-FFF2-40B4-BE49-F238E27FC236}">
                <a16:creationId xmlns:a16="http://schemas.microsoft.com/office/drawing/2014/main" id="{BE80F9B6-382D-5324-51B0-729EF3719184}"/>
              </a:ext>
            </a:extLst>
          </p:cNvPr>
          <p:cNvSpPr/>
          <p:nvPr/>
        </p:nvSpPr>
        <p:spPr>
          <a:xfrm>
            <a:off x="3104942" y="3837030"/>
            <a:ext cx="3081260" cy="6993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Vulnerability Remediation</a:t>
            </a:r>
          </a:p>
        </p:txBody>
      </p:sp>
      <p:cxnSp>
        <p:nvCxnSpPr>
          <p:cNvPr id="8" name="Straight Arrow Connector 7">
            <a:extLst>
              <a:ext uri="{FF2B5EF4-FFF2-40B4-BE49-F238E27FC236}">
                <a16:creationId xmlns:a16="http://schemas.microsoft.com/office/drawing/2014/main" id="{376F3659-297D-F5FE-7196-FC363B0EE7EE}"/>
              </a:ext>
            </a:extLst>
          </p:cNvPr>
          <p:cNvCxnSpPr>
            <a:cxnSpLocks/>
            <a:stCxn id="4" idx="1"/>
            <a:endCxn id="5" idx="3"/>
          </p:cNvCxnSpPr>
          <p:nvPr/>
        </p:nvCxnSpPr>
        <p:spPr>
          <a:xfrm flipH="1" flipV="1">
            <a:off x="2776528" y="2235419"/>
            <a:ext cx="978134" cy="14893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F27F137-9653-4AC2-EFFF-23F50E9952AE}"/>
              </a:ext>
            </a:extLst>
          </p:cNvPr>
          <p:cNvCxnSpPr>
            <a:cxnSpLocks/>
            <a:stCxn id="4" idx="2"/>
            <a:endCxn id="7" idx="0"/>
          </p:cNvCxnSpPr>
          <p:nvPr/>
        </p:nvCxnSpPr>
        <p:spPr>
          <a:xfrm>
            <a:off x="4645572" y="3286438"/>
            <a:ext cx="0" cy="55059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B64876A-89BD-640D-6206-AD267BD79885}"/>
              </a:ext>
            </a:extLst>
          </p:cNvPr>
          <p:cNvCxnSpPr>
            <a:cxnSpLocks/>
            <a:stCxn id="4" idx="3"/>
            <a:endCxn id="6" idx="1"/>
          </p:cNvCxnSpPr>
          <p:nvPr/>
        </p:nvCxnSpPr>
        <p:spPr>
          <a:xfrm flipV="1">
            <a:off x="5536482" y="2235419"/>
            <a:ext cx="978134" cy="14893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2743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par>
                                <p:cTn id="11" presetID="22" presetClass="entr" presetSubtype="2"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righ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A Modern Software Application</a:t>
            </a:r>
            <a:endParaRPr dirty="0"/>
          </a:p>
        </p:txBody>
      </p:sp>
      <p:pic>
        <p:nvPicPr>
          <p:cNvPr id="6" name="Picture 5">
            <a:extLst>
              <a:ext uri="{FF2B5EF4-FFF2-40B4-BE49-F238E27FC236}">
                <a16:creationId xmlns:a16="http://schemas.microsoft.com/office/drawing/2014/main" id="{75AC73B2-CEB5-52C1-5EE9-F4C6E37181AC}"/>
              </a:ext>
            </a:extLst>
          </p:cNvPr>
          <p:cNvPicPr>
            <a:picLocks noChangeAspect="1"/>
          </p:cNvPicPr>
          <p:nvPr/>
        </p:nvPicPr>
        <p:blipFill>
          <a:blip r:embed="rId3"/>
          <a:stretch>
            <a:fillRect/>
          </a:stretch>
        </p:blipFill>
        <p:spPr>
          <a:xfrm>
            <a:off x="1180699" y="1173667"/>
            <a:ext cx="6782602" cy="3695989"/>
          </a:xfrm>
          <a:prstGeom prst="rect">
            <a:avLst/>
          </a:prstGeom>
        </p:spPr>
      </p:pic>
    </p:spTree>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SBOM Challenges: Solved, Improving, and Open</a:t>
            </a:r>
          </a:p>
        </p:txBody>
      </p:sp>
      <p:graphicFrame>
        <p:nvGraphicFramePr>
          <p:cNvPr id="6" name="Content Placeholder 5"/>
          <p:cNvGraphicFramePr>
            <a:graphicFrameLocks noGrp="1"/>
          </p:cNvGraphicFramePr>
          <p:nvPr>
            <p:ph idx="1"/>
          </p:nvPr>
        </p:nvGraphicFramePr>
        <p:xfrm>
          <a:off x="628649" y="1212056"/>
          <a:ext cx="7886701" cy="3657600"/>
        </p:xfrm>
        <a:graphic>
          <a:graphicData uri="http://schemas.openxmlformats.org/drawingml/2006/table">
            <a:tbl>
              <a:tblPr firstRow="1" bandRow="1">
                <a:tableStyleId>{5C22544A-7EE6-4342-B048-85BDC9FD1C3A}</a:tableStyleId>
              </a:tblPr>
              <a:tblGrid>
                <a:gridCol w="1579945">
                  <a:extLst>
                    <a:ext uri="{9D8B030D-6E8A-4147-A177-3AD203B41FA5}">
                      <a16:colId xmlns:a16="http://schemas.microsoft.com/office/drawing/2014/main" val="3744772473"/>
                    </a:ext>
                  </a:extLst>
                </a:gridCol>
                <a:gridCol w="1180618">
                  <a:extLst>
                    <a:ext uri="{9D8B030D-6E8A-4147-A177-3AD203B41FA5}">
                      <a16:colId xmlns:a16="http://schemas.microsoft.com/office/drawing/2014/main" val="20000"/>
                    </a:ext>
                  </a:extLst>
                </a:gridCol>
                <a:gridCol w="5126138">
                  <a:extLst>
                    <a:ext uri="{9D8B030D-6E8A-4147-A177-3AD203B41FA5}">
                      <a16:colId xmlns:a16="http://schemas.microsoft.com/office/drawing/2014/main" val="20001"/>
                    </a:ext>
                  </a:extLst>
                </a:gridCol>
              </a:tblGrid>
              <a:tr h="0">
                <a:tc>
                  <a:txBody>
                    <a:bodyPr/>
                    <a:lstStyle/>
                    <a:p>
                      <a:pPr marL="0" lvl="0" indent="0">
                        <a:buNone/>
                      </a:pPr>
                      <a:r>
                        <a:rPr lang="en-US" sz="1800" dirty="0"/>
                        <a:t>Challenge</a:t>
                      </a:r>
                      <a:endParaRPr sz="1800" dirty="0"/>
                    </a:p>
                  </a:txBody>
                  <a:tcPr/>
                </a:tc>
                <a:tc>
                  <a:txBody>
                    <a:bodyPr/>
                    <a:lstStyle/>
                    <a:p>
                      <a:pPr marL="0" lvl="0" indent="0">
                        <a:buNone/>
                      </a:pPr>
                      <a:r>
                        <a:rPr sz="1800" dirty="0"/>
                        <a:t>Status</a:t>
                      </a:r>
                    </a:p>
                  </a:txBody>
                  <a:tcPr/>
                </a:tc>
                <a:tc>
                  <a:txBody>
                    <a:bodyPr/>
                    <a:lstStyle/>
                    <a:p>
                      <a:pPr marL="0" lvl="0" indent="0">
                        <a:buNone/>
                      </a:pPr>
                      <a:r>
                        <a:rPr lang="en-US" sz="1800" dirty="0"/>
                        <a:t>How</a:t>
                      </a:r>
                      <a:endParaRPr sz="1800" dirty="0"/>
                    </a:p>
                  </a:txBody>
                  <a:tcPr/>
                </a:tc>
                <a:extLst>
                  <a:ext uri="{0D108BD9-81ED-4DB2-BD59-A6C34878D82A}">
                    <a16:rowId xmlns:a16="http://schemas.microsoft.com/office/drawing/2014/main" val="10000"/>
                  </a:ext>
                </a:extLst>
              </a:tr>
              <a:tr h="0">
                <a:tc>
                  <a:txBody>
                    <a:bodyPr/>
                    <a:lstStyle/>
                    <a:p>
                      <a:pPr marL="0" lvl="0" indent="0">
                        <a:buNone/>
                      </a:pPr>
                      <a:r>
                        <a:rPr lang="en-US" sz="1800" b="1" dirty="0"/>
                        <a:t>Naming</a:t>
                      </a:r>
                      <a:endParaRPr sz="1800" dirty="0"/>
                    </a:p>
                  </a:txBody>
                  <a:tcPr/>
                </a:tc>
                <a:tc>
                  <a:txBody>
                    <a:bodyPr/>
                    <a:lstStyle/>
                    <a:p>
                      <a:pPr marL="0" lvl="0" indent="0">
                        <a:buNone/>
                      </a:pPr>
                      <a:r>
                        <a:rPr sz="1800"/>
                        <a:t>Largely solved</a:t>
                      </a:r>
                    </a:p>
                  </a:txBody>
                  <a:tcPr/>
                </a:tc>
                <a:tc>
                  <a:txBody>
                    <a:bodyPr/>
                    <a:lstStyle/>
                    <a:p>
                      <a:pPr marL="0" lvl="0" indent="0">
                        <a:buNone/>
                      </a:pPr>
                      <a:r>
                        <a:rPr sz="1800" dirty="0"/>
                        <a:t>Package URL (purl) + OSV database sidestep CPE inconsistencies</a:t>
                      </a:r>
                    </a:p>
                  </a:txBody>
                  <a:tcPr/>
                </a:tc>
                <a:extLst>
                  <a:ext uri="{0D108BD9-81ED-4DB2-BD59-A6C34878D82A}">
                    <a16:rowId xmlns:a16="http://schemas.microsoft.com/office/drawing/2014/main" val="10001"/>
                  </a:ext>
                </a:extLst>
              </a:tr>
              <a:tr h="0">
                <a:tc>
                  <a:txBody>
                    <a:bodyPr/>
                    <a:lstStyle/>
                    <a:p>
                      <a:pPr marL="0" lvl="0" indent="0">
                        <a:buNone/>
                      </a:pPr>
                      <a:r>
                        <a:rPr lang="en-US" sz="1800" b="1" dirty="0"/>
                        <a:t>Consumption</a:t>
                      </a:r>
                      <a:endParaRPr sz="1800" dirty="0"/>
                    </a:p>
                  </a:txBody>
                  <a:tcPr/>
                </a:tc>
                <a:tc>
                  <a:txBody>
                    <a:bodyPr/>
                    <a:lstStyle/>
                    <a:p>
                      <a:pPr marL="0" lvl="0" indent="0">
                        <a:buNone/>
                      </a:pPr>
                      <a:r>
                        <a:rPr sz="1800"/>
                        <a:t>Improving</a:t>
                      </a:r>
                    </a:p>
                  </a:txBody>
                  <a:tcPr/>
                </a:tc>
                <a:tc>
                  <a:txBody>
                    <a:bodyPr/>
                    <a:lstStyle/>
                    <a:p>
                      <a:pPr marL="0" lvl="0" indent="0">
                        <a:buNone/>
                      </a:pPr>
                      <a:r>
                        <a:rPr sz="1800" dirty="0"/>
                        <a:t>GUAC, Dependency-Track, </a:t>
                      </a:r>
                      <a:r>
                        <a:rPr sz="1800" dirty="0" err="1"/>
                        <a:t>Grype+SBOM</a:t>
                      </a:r>
                      <a:endParaRPr sz="1800" dirty="0"/>
                    </a:p>
                  </a:txBody>
                  <a:tcPr/>
                </a:tc>
                <a:extLst>
                  <a:ext uri="{0D108BD9-81ED-4DB2-BD59-A6C34878D82A}">
                    <a16:rowId xmlns:a16="http://schemas.microsoft.com/office/drawing/2014/main" val="10002"/>
                  </a:ext>
                </a:extLst>
              </a:tr>
              <a:tr h="0">
                <a:tc>
                  <a:txBody>
                    <a:bodyPr/>
                    <a:lstStyle/>
                    <a:p>
                      <a:pPr marL="0" lvl="0" indent="0">
                        <a:buNone/>
                      </a:pPr>
                      <a:r>
                        <a:rPr lang="en-US" sz="1800" b="1" dirty="0"/>
                        <a:t>Completeness</a:t>
                      </a:r>
                      <a:endParaRPr sz="1800" dirty="0"/>
                    </a:p>
                  </a:txBody>
                  <a:tcPr/>
                </a:tc>
                <a:tc>
                  <a:txBody>
                    <a:bodyPr/>
                    <a:lstStyle/>
                    <a:p>
                      <a:pPr marL="0" lvl="0" indent="0">
                        <a:buNone/>
                      </a:pPr>
                      <a:r>
                        <a:rPr sz="1800"/>
                        <a:t>Improving</a:t>
                      </a:r>
                    </a:p>
                  </a:txBody>
                  <a:tcPr/>
                </a:tc>
                <a:tc>
                  <a:txBody>
                    <a:bodyPr/>
                    <a:lstStyle/>
                    <a:p>
                      <a:pPr marL="0" lvl="0" indent="0">
                        <a:buNone/>
                      </a:pPr>
                      <a:r>
                        <a:rPr sz="1800" dirty="0"/>
                        <a:t>better tooling, but </a:t>
                      </a:r>
                      <a:r>
                        <a:rPr sz="1800" dirty="0" err="1"/>
                        <a:t>vendored</a:t>
                      </a:r>
                      <a:r>
                        <a:rPr sz="1800" dirty="0"/>
                        <a:t> code and build tools still problematic</a:t>
                      </a:r>
                    </a:p>
                  </a:txBody>
                  <a:tcPr/>
                </a:tc>
                <a:extLst>
                  <a:ext uri="{0D108BD9-81ED-4DB2-BD59-A6C34878D82A}">
                    <a16:rowId xmlns:a16="http://schemas.microsoft.com/office/drawing/2014/main" val="10003"/>
                  </a:ext>
                </a:extLst>
              </a:tr>
              <a:tr h="0">
                <a:tc>
                  <a:txBody>
                    <a:bodyPr/>
                    <a:lstStyle/>
                    <a:p>
                      <a:pPr marL="0" lvl="0" indent="0">
                        <a:buNone/>
                      </a:pPr>
                      <a:r>
                        <a:rPr lang="en-US" sz="1800" b="1" dirty="0"/>
                        <a:t>Multi-tier correlation</a:t>
                      </a:r>
                      <a:endParaRPr sz="1800" dirty="0"/>
                    </a:p>
                  </a:txBody>
                  <a:tcPr/>
                </a:tc>
                <a:tc>
                  <a:txBody>
                    <a:bodyPr/>
                    <a:lstStyle/>
                    <a:p>
                      <a:pPr marL="0" lvl="0" indent="0">
                        <a:buNone/>
                      </a:pPr>
                      <a:r>
                        <a:rPr sz="1800"/>
                        <a:t>Still open</a:t>
                      </a:r>
                    </a:p>
                  </a:txBody>
                  <a:tcPr/>
                </a:tc>
                <a:tc>
                  <a:txBody>
                    <a:bodyPr/>
                    <a:lstStyle/>
                    <a:p>
                      <a:pPr marL="0" lvl="0" indent="0">
                        <a:buNone/>
                      </a:pPr>
                      <a:r>
                        <a:rPr sz="1800" dirty="0"/>
                        <a:t>your vendor’s vendor’s vendor</a:t>
                      </a:r>
                    </a:p>
                  </a:txBody>
                  <a:tcPr/>
                </a:tc>
                <a:extLst>
                  <a:ext uri="{0D108BD9-81ED-4DB2-BD59-A6C34878D82A}">
                    <a16:rowId xmlns:a16="http://schemas.microsoft.com/office/drawing/2014/main" val="10004"/>
                  </a:ext>
                </a:extLst>
              </a:tr>
              <a:tr h="0">
                <a:tc>
                  <a:txBody>
                    <a:bodyPr/>
                    <a:lstStyle/>
                    <a:p>
                      <a:pPr marL="0" lvl="0" indent="0">
                        <a:buNone/>
                      </a:pPr>
                      <a:r>
                        <a:rPr lang="en-US" sz="1800" b="1" dirty="0"/>
                        <a:t>VEX adoption</a:t>
                      </a:r>
                      <a:endParaRPr sz="1800" dirty="0"/>
                    </a:p>
                  </a:txBody>
                  <a:tcPr/>
                </a:tc>
                <a:tc>
                  <a:txBody>
                    <a:bodyPr/>
                    <a:lstStyle/>
                    <a:p>
                      <a:pPr marL="0" lvl="0" indent="0">
                        <a:buNone/>
                      </a:pPr>
                      <a:r>
                        <a:rPr sz="1800"/>
                        <a:t>Still open</a:t>
                      </a:r>
                    </a:p>
                  </a:txBody>
                  <a:tcPr/>
                </a:tc>
                <a:tc>
                  <a:txBody>
                    <a:bodyPr/>
                    <a:lstStyle/>
                    <a:p>
                      <a:pPr marL="0" lvl="0" indent="0">
                        <a:buNone/>
                      </a:pPr>
                      <a:r>
                        <a:rPr sz="1800" dirty="0"/>
                        <a:t>specs exist but producing VEX is labor-intensive</a:t>
                      </a:r>
                    </a:p>
                  </a:txBody>
                  <a:tcPr/>
                </a:tc>
                <a:extLst>
                  <a:ext uri="{0D108BD9-81ED-4DB2-BD59-A6C34878D82A}">
                    <a16:rowId xmlns:a16="http://schemas.microsoft.com/office/drawing/2014/main" val="10005"/>
                  </a:ext>
                </a:extLst>
              </a:tr>
              <a:tr h="0">
                <a:tc>
                  <a:txBody>
                    <a:bodyPr/>
                    <a:lstStyle/>
                    <a:p>
                      <a:pPr marL="0" lvl="0" indent="0">
                        <a:buNone/>
                      </a:pPr>
                      <a:r>
                        <a:rPr lang="en-US" sz="1800" b="1" dirty="0"/>
                        <a:t>Quality</a:t>
                      </a:r>
                      <a:endParaRPr sz="1800" dirty="0"/>
                    </a:p>
                  </a:txBody>
                  <a:tcPr/>
                </a:tc>
                <a:tc>
                  <a:txBody>
                    <a:bodyPr/>
                    <a:lstStyle/>
                    <a:p>
                      <a:pPr marL="0" lvl="0" indent="0">
                        <a:buNone/>
                      </a:pPr>
                      <a:r>
                        <a:rPr sz="1800"/>
                        <a:t>Still open</a:t>
                      </a:r>
                    </a:p>
                  </a:txBody>
                  <a:tcPr/>
                </a:tc>
                <a:tc>
                  <a:txBody>
                    <a:bodyPr/>
                    <a:lstStyle/>
                    <a:p>
                      <a:pPr marL="0" lvl="0" indent="0">
                        <a:buNone/>
                      </a:pPr>
                      <a:r>
                        <a:rPr sz="1800" dirty="0"/>
                        <a:t>garbage-in, garbage-out; no SBOM accuracy standards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80791397"/>
      </p:ext>
    </p:extLst>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D5F35-43F7-C22B-BDA3-BFD061565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F020A3-B239-4C00-FE49-8EB49B784504}"/>
              </a:ext>
            </a:extLst>
          </p:cNvPr>
          <p:cNvSpPr>
            <a:spLocks noGrp="1"/>
          </p:cNvSpPr>
          <p:nvPr>
            <p:ph type="title"/>
          </p:nvPr>
        </p:nvSpPr>
        <p:spPr/>
        <p:txBody>
          <a:bodyPr>
            <a:normAutofit/>
          </a:bodyPr>
          <a:lstStyle/>
          <a:p>
            <a:pPr marL="0" lvl="0" indent="0">
              <a:buNone/>
            </a:pPr>
            <a:r>
              <a:rPr lang="en-US" dirty="0"/>
              <a:t>State of Supply Chain Security</a:t>
            </a:r>
            <a:endParaRPr dirty="0"/>
          </a:p>
        </p:txBody>
      </p:sp>
      <p:sp>
        <p:nvSpPr>
          <p:cNvPr id="3" name="Content Placeholder 2">
            <a:extLst>
              <a:ext uri="{FF2B5EF4-FFF2-40B4-BE49-F238E27FC236}">
                <a16:creationId xmlns:a16="http://schemas.microsoft.com/office/drawing/2014/main" id="{9392F77C-5437-56D6-0F4E-2BCFE9F66D24}"/>
              </a:ext>
            </a:extLst>
          </p:cNvPr>
          <p:cNvSpPr>
            <a:spLocks noGrp="1"/>
          </p:cNvSpPr>
          <p:nvPr>
            <p:ph idx="1"/>
          </p:nvPr>
        </p:nvSpPr>
        <p:spPr/>
        <p:txBody>
          <a:bodyPr>
            <a:normAutofit/>
          </a:bodyPr>
          <a:lstStyle/>
          <a:p>
            <a:pPr lvl="0"/>
            <a:r>
              <a:rPr dirty="0"/>
              <a:t>In 2022, most security tools focused on </a:t>
            </a:r>
            <a:r>
              <a:rPr b="1" dirty="0"/>
              <a:t>artifacts</a:t>
            </a:r>
          </a:p>
          <a:p>
            <a:pPr lvl="0"/>
            <a:r>
              <a:rPr dirty="0"/>
              <a:t>Since then: </a:t>
            </a:r>
            <a:r>
              <a:rPr b="1" dirty="0"/>
              <a:t>operations</a:t>
            </a:r>
            <a:r>
              <a:rPr dirty="0"/>
              <a:t> much improved (SLSA v1.0, build attestations); </a:t>
            </a:r>
            <a:r>
              <a:rPr b="1" dirty="0"/>
              <a:t>actor identity</a:t>
            </a:r>
            <a:r>
              <a:rPr dirty="0"/>
              <a:t> partially addressed (</a:t>
            </a:r>
            <a:r>
              <a:rPr dirty="0" err="1"/>
              <a:t>Sigstore</a:t>
            </a:r>
            <a:r>
              <a:rPr dirty="0"/>
              <a:t> OIDC, mandatory MFA)</a:t>
            </a:r>
          </a:p>
          <a:p>
            <a:pPr lvl="0"/>
            <a:r>
              <a:rPr dirty="0"/>
              <a:t>But </a:t>
            </a:r>
            <a:r>
              <a:rPr b="1" dirty="0"/>
              <a:t>actor trustworthiness</a:t>
            </a:r>
            <a:r>
              <a:rPr dirty="0"/>
              <a:t> remains the hardest unsolved problem</a:t>
            </a:r>
          </a:p>
        </p:txBody>
      </p:sp>
    </p:spTree>
    <p:extLst>
      <p:ext uri="{BB962C8B-B14F-4D97-AF65-F5344CB8AC3E}">
        <p14:creationId xmlns:p14="http://schemas.microsoft.com/office/powerpoint/2010/main" val="1227805544"/>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0" lvl="0" indent="0">
              <a:buNone/>
            </a:pPr>
            <a:r>
              <a:t>AI is Changing the Supply Chain Threat Landscape</a:t>
            </a:r>
          </a:p>
        </p:txBody>
      </p:sp>
      <p:sp>
        <p:nvSpPr>
          <p:cNvPr id="3" name="Content Placeholder 2"/>
          <p:cNvSpPr>
            <a:spLocks noGrp="1"/>
          </p:cNvSpPr>
          <p:nvPr>
            <p:ph idx="1"/>
          </p:nvPr>
        </p:nvSpPr>
        <p:spPr/>
        <p:txBody>
          <a:bodyPr>
            <a:normAutofit lnSpcReduction="10000"/>
          </a:bodyPr>
          <a:lstStyle/>
          <a:p>
            <a:pPr marL="0" lvl="0" indent="0">
              <a:buNone/>
            </a:pPr>
            <a:r>
              <a:rPr b="1" dirty="0"/>
              <a:t>Attackers use AI to:</a:t>
            </a:r>
          </a:p>
          <a:p>
            <a:pPr lvl="0"/>
            <a:r>
              <a:rPr dirty="0"/>
              <a:t>Generate convincing malicious packages at scale (</a:t>
            </a:r>
            <a:r>
              <a:rPr dirty="0" err="1"/>
              <a:t>Glassworm</a:t>
            </a:r>
            <a:r>
              <a:rPr dirty="0"/>
              <a:t>)</a:t>
            </a:r>
          </a:p>
          <a:p>
            <a:pPr lvl="0"/>
            <a:r>
              <a:rPr dirty="0"/>
              <a:t>Create realistic commit messages, docs, and code style</a:t>
            </a:r>
          </a:p>
          <a:p>
            <a:pPr marL="0" lvl="0" indent="0">
              <a:buNone/>
            </a:pPr>
            <a:endParaRPr lang="en-US" sz="1200" b="1" dirty="0"/>
          </a:p>
          <a:p>
            <a:pPr marL="0" lvl="0" indent="0">
              <a:buNone/>
            </a:pPr>
            <a:r>
              <a:rPr b="1" dirty="0"/>
              <a:t>AI tools inadvertently create risk:</a:t>
            </a:r>
          </a:p>
          <a:p>
            <a:pPr lvl="0"/>
            <a:r>
              <a:rPr dirty="0"/>
              <a:t>AI coding assistants recommend </a:t>
            </a:r>
            <a:r>
              <a:rPr b="1" dirty="0"/>
              <a:t>non-existent packages</a:t>
            </a:r>
            <a:r>
              <a:rPr dirty="0"/>
              <a:t> (27.76% hallucination rate)</a:t>
            </a:r>
          </a:p>
          <a:p>
            <a:pPr lvl="0"/>
            <a:r>
              <a:rPr dirty="0"/>
              <a:t>Attackers register those hallucinated names with malicious code</a:t>
            </a:r>
          </a:p>
          <a:p>
            <a:pPr lvl="0"/>
            <a:r>
              <a:rPr dirty="0"/>
              <a:t>AI agents autonomously installing unvalidated dependencies in CI</a:t>
            </a:r>
          </a:p>
        </p:txBody>
      </p:sp>
    </p:spTree>
    <p:extLst>
      <p:ext uri="{BB962C8B-B14F-4D97-AF65-F5344CB8AC3E}">
        <p14:creationId xmlns:p14="http://schemas.microsoft.com/office/powerpoint/2010/main" val="11006562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dissolve">
                                      <p:cBhvr>
                                        <p:cTn id="21" dur="500"/>
                                        <p:tgtEl>
                                          <p:spTgt spid="3">
                                            <p:txEl>
                                              <p:pRg st="5" end="5"/>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dissolve">
                                      <p:cBhvr>
                                        <p:cTn id="24" dur="500"/>
                                        <p:tgtEl>
                                          <p:spTgt spid="3">
                                            <p:txEl>
                                              <p:pRg st="6" end="6"/>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AI as Attack Multiplier</a:t>
            </a:r>
          </a:p>
        </p:txBody>
      </p:sp>
      <p:sp>
        <p:nvSpPr>
          <p:cNvPr id="3" name="Content Placeholder 2"/>
          <p:cNvSpPr>
            <a:spLocks noGrp="1"/>
          </p:cNvSpPr>
          <p:nvPr>
            <p:ph idx="1"/>
          </p:nvPr>
        </p:nvSpPr>
        <p:spPr/>
        <p:txBody>
          <a:bodyPr/>
          <a:lstStyle/>
          <a:p>
            <a:pPr lvl="0"/>
            <a:r>
              <a:t>Both Aikido and security firm Koi suspect </a:t>
            </a:r>
            <a:r>
              <a:rPr b="1"/>
              <a:t>Glassworm is using LLMs</a:t>
            </a:r>
            <a:r>
              <a:t> to generate packages</a:t>
            </a:r>
          </a:p>
          <a:p>
            <a:pPr lvl="0"/>
            <a:r>
              <a:t>“Manual crafting of 151+ bespoke code changes across different codebases simply isn’t feasible”</a:t>
            </a:r>
          </a:p>
          <a:p>
            <a:pPr lvl="0"/>
            <a:r>
              <a:t>AI enables attackers to produce </a:t>
            </a:r>
            <a:r>
              <a:rPr b="1"/>
              <a:t>convincing, stylistically consistent</a:t>
            </a:r>
            <a:r>
              <a:t> malicious contributions at scale</a:t>
            </a:r>
          </a:p>
        </p:txBody>
      </p:sp>
    </p:spTree>
    <p:extLst>
      <p:ext uri="{BB962C8B-B14F-4D97-AF65-F5344CB8AC3E}">
        <p14:creationId xmlns:p14="http://schemas.microsoft.com/office/powerpoint/2010/main" val="813924741"/>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Key Takeaways</a:t>
            </a:r>
          </a:p>
        </p:txBody>
      </p:sp>
      <p:sp>
        <p:nvSpPr>
          <p:cNvPr id="3" name="Content Placeholder 2"/>
          <p:cNvSpPr>
            <a:spLocks noGrp="1"/>
          </p:cNvSpPr>
          <p:nvPr>
            <p:ph idx="1"/>
          </p:nvPr>
        </p:nvSpPr>
        <p:spPr/>
        <p:txBody>
          <a:bodyPr>
            <a:normAutofit lnSpcReduction="10000"/>
          </a:bodyPr>
          <a:lstStyle/>
          <a:p>
            <a:pPr marL="342900" lvl="0" indent="-342900">
              <a:buAutoNum type="arabicPeriod"/>
            </a:pPr>
            <a:r>
              <a:rPr b="1"/>
              <a:t>Supply chain attacks</a:t>
            </a:r>
            <a:r>
              <a:t> follow four stages: compromise → alteration → propagation → exploitation</a:t>
            </a:r>
          </a:p>
          <a:p>
            <a:pPr marL="342900" lvl="0" indent="-342900">
              <a:buAutoNum type="arabicPeriod"/>
            </a:pPr>
            <a:r>
              <a:rPr b="1"/>
              <a:t>Three security properties</a:t>
            </a:r>
            <a:r>
              <a:t> block these stages: transparency, validity, separation</a:t>
            </a:r>
          </a:p>
          <a:p>
            <a:pPr marL="342900" lvl="0" indent="-342900">
              <a:buAutoNum type="arabicPeriod"/>
            </a:pPr>
            <a:r>
              <a:t>Current tools mostly protect </a:t>
            </a:r>
            <a:r>
              <a:rPr b="1"/>
              <a:t>artifacts</a:t>
            </a:r>
            <a:r>
              <a:t> — operations and actors remain underserved</a:t>
            </a:r>
          </a:p>
          <a:p>
            <a:pPr marL="342900" lvl="0" indent="-342900">
              <a:buAutoNum type="arabicPeriod"/>
            </a:pPr>
            <a:r>
              <a:rPr b="1"/>
              <a:t>SBOMs</a:t>
            </a:r>
            <a:r>
              <a:t> are the primary tool for transparency, enabling rapid exposure assessment</a:t>
            </a:r>
          </a:p>
          <a:p>
            <a:pPr marL="342900" lvl="0" indent="-342900">
              <a:buAutoNum type="arabicPeriod"/>
            </a:pPr>
            <a:r>
              <a:rPr b="1"/>
              <a:t>AI</a:t>
            </a:r>
            <a:r>
              <a:t> is changing the threat landscape — both as an attack multiplier and an inadvertent risk</a:t>
            </a:r>
          </a:p>
        </p:txBody>
      </p:sp>
    </p:spTree>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Tools Summary</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27215102"/>
              </p:ext>
            </p:extLst>
          </p:nvPr>
        </p:nvGraphicFramePr>
        <p:xfrm>
          <a:off x="457200" y="1193800"/>
          <a:ext cx="8229600" cy="3566160"/>
        </p:xfrm>
        <a:graphic>
          <a:graphicData uri="http://schemas.openxmlformats.org/drawingml/2006/table">
            <a:tbl>
              <a:tblPr firstRow="1" bandRow="1">
                <a:tableStyleId>{5C22544A-7EE6-4342-B048-85BDC9FD1C3A}</a:tableStyleId>
              </a:tblPr>
              <a:tblGrid>
                <a:gridCol w="2307021">
                  <a:extLst>
                    <a:ext uri="{9D8B030D-6E8A-4147-A177-3AD203B41FA5}">
                      <a16:colId xmlns:a16="http://schemas.microsoft.com/office/drawing/2014/main" val="20000"/>
                    </a:ext>
                  </a:extLst>
                </a:gridCol>
                <a:gridCol w="5922579">
                  <a:extLst>
                    <a:ext uri="{9D8B030D-6E8A-4147-A177-3AD203B41FA5}">
                      <a16:colId xmlns:a16="http://schemas.microsoft.com/office/drawing/2014/main" val="20001"/>
                    </a:ext>
                  </a:extLst>
                </a:gridCol>
              </a:tblGrid>
              <a:tr h="0">
                <a:tc>
                  <a:txBody>
                    <a:bodyPr/>
                    <a:lstStyle/>
                    <a:p>
                      <a:pPr marL="0" lvl="0" indent="0">
                        <a:buNone/>
                      </a:pPr>
                      <a:r>
                        <a:rPr dirty="0"/>
                        <a:t>Activity</a:t>
                      </a:r>
                    </a:p>
                  </a:txBody>
                  <a:tcPr/>
                </a:tc>
                <a:tc>
                  <a:txBody>
                    <a:bodyPr/>
                    <a:lstStyle/>
                    <a:p>
                      <a:pPr marL="0" lvl="0" indent="0">
                        <a:buNone/>
                      </a:pPr>
                      <a:r>
                        <a:t>Key Tools</a:t>
                      </a:r>
                    </a:p>
                  </a:txBody>
                  <a:tcPr/>
                </a:tc>
                <a:extLst>
                  <a:ext uri="{0D108BD9-81ED-4DB2-BD59-A6C34878D82A}">
                    <a16:rowId xmlns:a16="http://schemas.microsoft.com/office/drawing/2014/main" val="10000"/>
                  </a:ext>
                </a:extLst>
              </a:tr>
              <a:tr h="0">
                <a:tc>
                  <a:txBody>
                    <a:bodyPr/>
                    <a:lstStyle/>
                    <a:p>
                      <a:pPr marL="0" lvl="0" indent="0">
                        <a:buNone/>
                      </a:pPr>
                      <a:r>
                        <a:t>SCA / Dependency scanning</a:t>
                      </a:r>
                    </a:p>
                  </a:txBody>
                  <a:tcPr/>
                </a:tc>
                <a:tc>
                  <a:txBody>
                    <a:bodyPr/>
                    <a:lstStyle/>
                    <a:p>
                      <a:pPr marL="0" lvl="0" indent="0">
                        <a:buNone/>
                      </a:pPr>
                      <a:r>
                        <a:t>Dependabot, Snyk, Grype, Socket.dev</a:t>
                      </a:r>
                    </a:p>
                  </a:txBody>
                  <a:tcPr/>
                </a:tc>
                <a:extLst>
                  <a:ext uri="{0D108BD9-81ED-4DB2-BD59-A6C34878D82A}">
                    <a16:rowId xmlns:a16="http://schemas.microsoft.com/office/drawing/2014/main" val="10001"/>
                  </a:ext>
                </a:extLst>
              </a:tr>
              <a:tr h="0">
                <a:tc>
                  <a:txBody>
                    <a:bodyPr/>
                    <a:lstStyle/>
                    <a:p>
                      <a:pPr marL="0" lvl="0" indent="0">
                        <a:buNone/>
                      </a:pPr>
                      <a:r>
                        <a:t>Build integrity / provenance</a:t>
                      </a:r>
                    </a:p>
                  </a:txBody>
                  <a:tcPr/>
                </a:tc>
                <a:tc>
                  <a:txBody>
                    <a:bodyPr/>
                    <a:lstStyle/>
                    <a:p>
                      <a:pPr marL="0" lvl="0" indent="0">
                        <a:buNone/>
                      </a:pPr>
                      <a:r>
                        <a:t>SLSA v1.0, in-toto attestations, Tekton Chains</a:t>
                      </a:r>
                    </a:p>
                  </a:txBody>
                  <a:tcPr/>
                </a:tc>
                <a:extLst>
                  <a:ext uri="{0D108BD9-81ED-4DB2-BD59-A6C34878D82A}">
                    <a16:rowId xmlns:a16="http://schemas.microsoft.com/office/drawing/2014/main" val="10002"/>
                  </a:ext>
                </a:extLst>
              </a:tr>
              <a:tr h="0">
                <a:tc>
                  <a:txBody>
                    <a:bodyPr/>
                    <a:lstStyle/>
                    <a:p>
                      <a:pPr marL="0" lvl="0" indent="0">
                        <a:buNone/>
                      </a:pPr>
                      <a:r>
                        <a:t>Code signing</a:t>
                      </a:r>
                    </a:p>
                  </a:txBody>
                  <a:tcPr/>
                </a:tc>
                <a:tc>
                  <a:txBody>
                    <a:bodyPr/>
                    <a:lstStyle/>
                    <a:p>
                      <a:pPr marL="0" lvl="0" indent="0">
                        <a:buNone/>
                      </a:pPr>
                      <a:r>
                        <a:t>Sigstore (cosign, Fulcio, Rekor); GPG</a:t>
                      </a:r>
                    </a:p>
                  </a:txBody>
                  <a:tcPr/>
                </a:tc>
                <a:extLst>
                  <a:ext uri="{0D108BD9-81ED-4DB2-BD59-A6C34878D82A}">
                    <a16:rowId xmlns:a16="http://schemas.microsoft.com/office/drawing/2014/main" val="10003"/>
                  </a:ext>
                </a:extLst>
              </a:tr>
              <a:tr h="0">
                <a:tc>
                  <a:txBody>
                    <a:bodyPr/>
                    <a:lstStyle/>
                    <a:p>
                      <a:pPr marL="0" lvl="0" indent="0">
                        <a:buNone/>
                      </a:pPr>
                      <a:r>
                        <a:t>Registry provenance</a:t>
                      </a:r>
                    </a:p>
                  </a:txBody>
                  <a:tcPr/>
                </a:tc>
                <a:tc>
                  <a:txBody>
                    <a:bodyPr/>
                    <a:lstStyle/>
                    <a:p>
                      <a:pPr marL="0" lvl="0" indent="0">
                        <a:buNone/>
                      </a:pPr>
                      <a:r>
                        <a:t>npm provenance, PyPI attestations (PEP 740), GitHub Artifact Attestations</a:t>
                      </a:r>
                    </a:p>
                  </a:txBody>
                  <a:tcPr/>
                </a:tc>
                <a:extLst>
                  <a:ext uri="{0D108BD9-81ED-4DB2-BD59-A6C34878D82A}">
                    <a16:rowId xmlns:a16="http://schemas.microsoft.com/office/drawing/2014/main" val="10004"/>
                  </a:ext>
                </a:extLst>
              </a:tr>
              <a:tr h="0">
                <a:tc>
                  <a:txBody>
                    <a:bodyPr/>
                    <a:lstStyle/>
                    <a:p>
                      <a:pPr marL="0" lvl="0" indent="0">
                        <a:buNone/>
                      </a:pPr>
                      <a:r>
                        <a:t>Actor security</a:t>
                      </a:r>
                    </a:p>
                  </a:txBody>
                  <a:tcPr/>
                </a:tc>
                <a:tc>
                  <a:txBody>
                    <a:bodyPr/>
                    <a:lstStyle/>
                    <a:p>
                      <a:pPr marL="0" lvl="0" indent="0">
                        <a:buNone/>
                      </a:pPr>
                      <a:r>
                        <a:t>Mandatory MFA, Trusted Publishers (OIDC), Sigstore identity binding</a:t>
                      </a:r>
                    </a:p>
                  </a:txBody>
                  <a:tcPr/>
                </a:tc>
                <a:extLst>
                  <a:ext uri="{0D108BD9-81ED-4DB2-BD59-A6C34878D82A}">
                    <a16:rowId xmlns:a16="http://schemas.microsoft.com/office/drawing/2014/main" val="10005"/>
                  </a:ext>
                </a:extLst>
              </a:tr>
              <a:tr h="0">
                <a:tc>
                  <a:txBody>
                    <a:bodyPr/>
                    <a:lstStyle/>
                    <a:p>
                      <a:pPr marL="0" lvl="0" indent="0">
                        <a:buNone/>
                      </a:pPr>
                      <a:r>
                        <a:t>Source control security</a:t>
                      </a:r>
                    </a:p>
                  </a:txBody>
                  <a:tcPr/>
                </a:tc>
                <a:tc>
                  <a:txBody>
                    <a:bodyPr/>
                    <a:lstStyle/>
                    <a:p>
                      <a:pPr marL="0" lvl="0" indent="0">
                        <a:buNone/>
                      </a:pPr>
                      <a:r>
                        <a:t>Branch protection, signed commits, GitHub Vigilant Mode</a:t>
                      </a:r>
                    </a:p>
                  </a:txBody>
                  <a:tcPr/>
                </a:tc>
                <a:extLst>
                  <a:ext uri="{0D108BD9-81ED-4DB2-BD59-A6C34878D82A}">
                    <a16:rowId xmlns:a16="http://schemas.microsoft.com/office/drawing/2014/main" val="10006"/>
                  </a:ext>
                </a:extLst>
              </a:tr>
              <a:tr h="0">
                <a:tc>
                  <a:txBody>
                    <a:bodyPr/>
                    <a:lstStyle/>
                    <a:p>
                      <a:pPr marL="0" lvl="0" indent="0">
                        <a:buNone/>
                      </a:pPr>
                      <a:r>
                        <a:t>Vulnerability tracking</a:t>
                      </a:r>
                    </a:p>
                  </a:txBody>
                  <a:tcPr/>
                </a:tc>
                <a:tc>
                  <a:txBody>
                    <a:bodyPr/>
                    <a:lstStyle/>
                    <a:p>
                      <a:pPr marL="0" lvl="0" indent="0">
                        <a:buNone/>
                      </a:pPr>
                      <a:r>
                        <a:t>CVE, NVD, OSV, GitHub Advisories</a:t>
                      </a:r>
                    </a:p>
                  </a:txBody>
                  <a:tcPr/>
                </a:tc>
                <a:extLst>
                  <a:ext uri="{0D108BD9-81ED-4DB2-BD59-A6C34878D82A}">
                    <a16:rowId xmlns:a16="http://schemas.microsoft.com/office/drawing/2014/main" val="10007"/>
                  </a:ext>
                </a:extLst>
              </a:tr>
              <a:tr h="0">
                <a:tc>
                  <a:txBody>
                    <a:bodyPr/>
                    <a:lstStyle/>
                    <a:p>
                      <a:pPr marL="0" lvl="0" indent="0">
                        <a:buNone/>
                      </a:pPr>
                      <a:r>
                        <a:t>Severity scoring</a:t>
                      </a:r>
                    </a:p>
                  </a:txBody>
                  <a:tcPr/>
                </a:tc>
                <a:tc>
                  <a:txBody>
                    <a:bodyPr/>
                    <a:lstStyle/>
                    <a:p>
                      <a:pPr marL="0" lvl="0" indent="0">
                        <a:buNone/>
                      </a:pPr>
                      <a:r>
                        <a:t>CVSS, EPSS, CISA KEV</a:t>
                      </a:r>
                    </a:p>
                  </a:txBody>
                  <a:tcPr/>
                </a:tc>
                <a:extLst>
                  <a:ext uri="{0D108BD9-81ED-4DB2-BD59-A6C34878D82A}">
                    <a16:rowId xmlns:a16="http://schemas.microsoft.com/office/drawing/2014/main" val="10008"/>
                  </a:ext>
                </a:extLst>
              </a:tr>
              <a:tr h="0">
                <a:tc>
                  <a:txBody>
                    <a:bodyPr/>
                    <a:lstStyle/>
                    <a:p>
                      <a:pPr marL="0" lvl="0" indent="0">
                        <a:buNone/>
                      </a:pPr>
                      <a:r>
                        <a:t>SBOM generation</a:t>
                      </a:r>
                    </a:p>
                  </a:txBody>
                  <a:tcPr/>
                </a:tc>
                <a:tc>
                  <a:txBody>
                    <a:bodyPr/>
                    <a:lstStyle/>
                    <a:p>
                      <a:pPr marL="0" lvl="0" indent="0">
                        <a:buNone/>
                      </a:pPr>
                      <a:r>
                        <a:t>Syft, cdxgen, Trivy, GitHub/GitLab native export</a:t>
                      </a:r>
                    </a:p>
                  </a:txBody>
                  <a:tcPr/>
                </a:tc>
                <a:extLst>
                  <a:ext uri="{0D108BD9-81ED-4DB2-BD59-A6C34878D82A}">
                    <a16:rowId xmlns:a16="http://schemas.microsoft.com/office/drawing/2014/main" val="10009"/>
                  </a:ext>
                </a:extLst>
              </a:tr>
              <a:tr h="0">
                <a:tc>
                  <a:txBody>
                    <a:bodyPr/>
                    <a:lstStyle/>
                    <a:p>
                      <a:pPr marL="0" lvl="0" indent="0">
                        <a:buNone/>
                      </a:pPr>
                      <a:r>
                        <a:t>SBOM consumption</a:t>
                      </a:r>
                    </a:p>
                  </a:txBody>
                  <a:tcPr/>
                </a:tc>
                <a:tc>
                  <a:txBody>
                    <a:bodyPr/>
                    <a:lstStyle/>
                    <a:p>
                      <a:pPr marL="0" lvl="0" indent="0">
                        <a:buNone/>
                      </a:pPr>
                      <a:r>
                        <a:t>GUAC, Dependency-Track, OSV-Scanner</a:t>
                      </a:r>
                    </a:p>
                  </a:txBody>
                  <a:tcPr/>
                </a:tc>
                <a:extLst>
                  <a:ext uri="{0D108BD9-81ED-4DB2-BD59-A6C34878D82A}">
                    <a16:rowId xmlns:a16="http://schemas.microsoft.com/office/drawing/2014/main" val="10010"/>
                  </a:ext>
                </a:extLst>
              </a:tr>
              <a:tr h="0">
                <a:tc>
                  <a:txBody>
                    <a:bodyPr/>
                    <a:lstStyle/>
                    <a:p>
                      <a:pPr marL="0" lvl="0" indent="0">
                        <a:buNone/>
                      </a:pPr>
                      <a:r>
                        <a:t>Malware detection</a:t>
                      </a:r>
                    </a:p>
                  </a:txBody>
                  <a:tcPr/>
                </a:tc>
                <a:tc>
                  <a:txBody>
                    <a:bodyPr/>
                    <a:lstStyle/>
                    <a:p>
                      <a:pPr marL="0" lvl="0" indent="0">
                        <a:buNone/>
                      </a:pPr>
                      <a:r>
                        <a:rPr dirty="0" err="1"/>
                        <a:t>OpenSSF</a:t>
                      </a:r>
                      <a:r>
                        <a:rPr dirty="0"/>
                        <a:t> Package Analysis, </a:t>
                      </a:r>
                      <a:r>
                        <a:rPr dirty="0" err="1"/>
                        <a:t>Socket.dev</a:t>
                      </a:r>
                      <a:r>
                        <a:rPr dirty="0"/>
                        <a:t>, registry scanning</a:t>
                      </a:r>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Further Reading</a:t>
            </a:r>
          </a:p>
        </p:txBody>
      </p:sp>
      <p:sp>
        <p:nvSpPr>
          <p:cNvPr id="3" name="Content Placeholder 2"/>
          <p:cNvSpPr>
            <a:spLocks noGrp="1"/>
          </p:cNvSpPr>
          <p:nvPr>
            <p:ph idx="1"/>
          </p:nvPr>
        </p:nvSpPr>
        <p:spPr/>
        <p:txBody>
          <a:bodyPr/>
          <a:lstStyle/>
          <a:p>
            <a:pPr lvl="0"/>
            <a:r>
              <a:rPr b="1"/>
              <a:t>Okafor et al.</a:t>
            </a:r>
            <a:r>
              <a:t>, “SoK: Analysis of Software Supply Chain Security by Establishing Secure Design Properties” (SCORED ’22) — </a:t>
            </a:r>
            <a:r>
              <a:rPr i="1"/>
              <a:t>assigned reading</a:t>
            </a:r>
          </a:p>
          <a:p>
            <a:pPr lvl="0"/>
            <a:r>
              <a:t>CIS/SAFECode, “Secure by Design: A Guide to Assessing Software Security Practices” (Oct 2025)</a:t>
            </a:r>
          </a:p>
          <a:p>
            <a:pPr lvl="0"/>
            <a:r>
              <a:t>NIST SP 800-218, “Secure Software Development Framework (SSDF)”</a:t>
            </a:r>
          </a:p>
          <a:p>
            <a:pPr lvl="0"/>
            <a:r>
              <a:t>SLSA framework: slsa.dev</a:t>
            </a:r>
          </a:p>
          <a:p>
            <a:pPr lvl="0"/>
            <a:r>
              <a:t>Sigstore: sigstore.dev</a:t>
            </a:r>
          </a:p>
          <a:p>
            <a:pPr lvl="0"/>
            <a:r>
              <a:t>CISA “Secure by Design” initiative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A5FEE30-349F-C371-A37C-58AF2AF49514}"/>
              </a:ext>
            </a:extLst>
          </p:cNvPr>
          <p:cNvGrpSpPr/>
          <p:nvPr/>
        </p:nvGrpSpPr>
        <p:grpSpPr>
          <a:xfrm>
            <a:off x="6467471" y="1167828"/>
            <a:ext cx="3208562" cy="1833142"/>
            <a:chOff x="5865588" y="3310358"/>
            <a:chExt cx="3208562" cy="1833142"/>
          </a:xfrm>
        </p:grpSpPr>
        <p:pic>
          <p:nvPicPr>
            <p:cNvPr id="2050" name="Picture 2">
              <a:extLst>
                <a:ext uri="{FF2B5EF4-FFF2-40B4-BE49-F238E27FC236}">
                  <a16:creationId xmlns:a16="http://schemas.microsoft.com/office/drawing/2014/main" id="{E6E50667-EF21-034A-5222-EDFA87970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588" y="3310358"/>
              <a:ext cx="3208562" cy="18331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F26A715-B454-F370-C299-968328F0227D}"/>
                </a:ext>
              </a:extLst>
            </p:cNvPr>
            <p:cNvSpPr/>
            <p:nvPr/>
          </p:nvSpPr>
          <p:spPr>
            <a:xfrm>
              <a:off x="5865588" y="3310358"/>
              <a:ext cx="824579" cy="18331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3EA6A0D-9020-2315-B077-9A8D326CB6D4}"/>
                </a:ext>
              </a:extLst>
            </p:cNvPr>
            <p:cNvSpPr/>
            <p:nvPr/>
          </p:nvSpPr>
          <p:spPr>
            <a:xfrm>
              <a:off x="8249571" y="3310359"/>
              <a:ext cx="824579" cy="18331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pPr marL="0" lvl="0" indent="0">
              <a:buNone/>
            </a:pPr>
            <a:r>
              <a:rPr dirty="0"/>
              <a:t>Supply Chain</a:t>
            </a:r>
            <a:r>
              <a:rPr lang="en-US" dirty="0"/>
              <a:t> Challenge</a:t>
            </a:r>
            <a:r>
              <a:rPr dirty="0"/>
              <a:t>: Log4Shell</a:t>
            </a:r>
          </a:p>
        </p:txBody>
      </p:sp>
      <p:sp>
        <p:nvSpPr>
          <p:cNvPr id="3" name="Content Placeholder 2"/>
          <p:cNvSpPr>
            <a:spLocks noGrp="1"/>
          </p:cNvSpPr>
          <p:nvPr>
            <p:ph idx="1"/>
          </p:nvPr>
        </p:nvSpPr>
        <p:spPr/>
        <p:txBody>
          <a:bodyPr/>
          <a:lstStyle/>
          <a:p>
            <a:pPr marL="0" lvl="0" indent="0">
              <a:buNone/>
            </a:pPr>
            <a:r>
              <a:rPr b="1" dirty="0"/>
              <a:t>December 2021:</a:t>
            </a:r>
            <a:r>
              <a:rPr dirty="0"/>
              <a:t> CVE-2021-44228 in Apache Log4j</a:t>
            </a:r>
          </a:p>
          <a:p>
            <a:pPr lvl="0"/>
            <a:r>
              <a:rPr dirty="0"/>
              <a:t>A logging library used by thousands of Java applications</a:t>
            </a:r>
          </a:p>
          <a:p>
            <a:pPr lvl="0"/>
            <a:r>
              <a:rPr dirty="0"/>
              <a:t>Remote code execution via a simple log message</a:t>
            </a:r>
          </a:p>
          <a:p>
            <a:pPr lvl="0"/>
            <a:r>
              <a:rPr dirty="0"/>
              <a:t>Many organizations didn’t know they were using it</a:t>
            </a:r>
          </a:p>
          <a:p>
            <a:pPr marL="0" lvl="0" indent="0">
              <a:buNone/>
            </a:pPr>
            <a:endParaRPr lang="en-US" sz="1200" b="1" dirty="0"/>
          </a:p>
          <a:p>
            <a:pPr marL="0" lvl="0" indent="0">
              <a:buNone/>
            </a:pPr>
            <a:r>
              <a:rPr b="1" dirty="0"/>
              <a:t>Key lesson:</a:t>
            </a:r>
            <a:r>
              <a:rPr dirty="0"/>
              <a:t> You must know what’s in your software so you can respond when a dependency is compromised.</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5AD50-CE3C-21BB-2AAB-685A238F5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EC3E0-ACE2-C43F-A08C-3475B30E3B2B}"/>
              </a:ext>
            </a:extLst>
          </p:cNvPr>
          <p:cNvSpPr>
            <a:spLocks noGrp="1"/>
          </p:cNvSpPr>
          <p:nvPr>
            <p:ph type="title"/>
          </p:nvPr>
        </p:nvSpPr>
        <p:spPr/>
        <p:txBody>
          <a:bodyPr>
            <a:normAutofit/>
          </a:bodyPr>
          <a:lstStyle/>
          <a:p>
            <a:pPr marL="0" lvl="0" indent="0">
              <a:buNone/>
            </a:pPr>
            <a:r>
              <a:rPr dirty="0"/>
              <a:t>Supply Chain Structure</a:t>
            </a:r>
          </a:p>
        </p:txBody>
      </p:sp>
      <p:pic>
        <p:nvPicPr>
          <p:cNvPr id="6" name="Picture 5">
            <a:extLst>
              <a:ext uri="{FF2B5EF4-FFF2-40B4-BE49-F238E27FC236}">
                <a16:creationId xmlns:a16="http://schemas.microsoft.com/office/drawing/2014/main" id="{AA75617F-160C-1433-DDC6-80B4FA987E48}"/>
              </a:ext>
            </a:extLst>
          </p:cNvPr>
          <p:cNvPicPr>
            <a:picLocks noChangeAspect="1"/>
          </p:cNvPicPr>
          <p:nvPr/>
        </p:nvPicPr>
        <p:blipFill>
          <a:blip r:embed="rId3"/>
          <a:stretch>
            <a:fillRect/>
          </a:stretch>
        </p:blipFill>
        <p:spPr>
          <a:xfrm>
            <a:off x="1094352" y="1268016"/>
            <a:ext cx="6955296" cy="3367246"/>
          </a:xfrm>
          <a:prstGeom prst="rect">
            <a:avLst/>
          </a:prstGeom>
        </p:spPr>
      </p:pic>
    </p:spTree>
    <p:extLst>
      <p:ext uri="{BB962C8B-B14F-4D97-AF65-F5344CB8AC3E}">
        <p14:creationId xmlns:p14="http://schemas.microsoft.com/office/powerpoint/2010/main" val="160191857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Trust is Transitive</a:t>
            </a:r>
          </a:p>
        </p:txBody>
      </p:sp>
      <p:sp>
        <p:nvSpPr>
          <p:cNvPr id="3" name="Content Placeholder 2"/>
          <p:cNvSpPr>
            <a:spLocks noGrp="1"/>
          </p:cNvSpPr>
          <p:nvPr>
            <p:ph idx="1"/>
          </p:nvPr>
        </p:nvSpPr>
        <p:spPr/>
        <p:txBody>
          <a:bodyPr/>
          <a:lstStyle/>
          <a:p>
            <a:pPr lvl="0"/>
            <a:r>
              <a:t>You inherit the </a:t>
            </a:r>
            <a:r>
              <a:rPr b="1"/>
              <a:t>security posture</a:t>
            </a:r>
            <a:r>
              <a:t> of every dependency</a:t>
            </a:r>
          </a:p>
          <a:p>
            <a:pPr lvl="0"/>
            <a:r>
              <a:t>Your dependencies have dependencies — all the way down</a:t>
            </a:r>
          </a:p>
          <a:p>
            <a:pPr lvl="0"/>
            <a:r>
              <a:t>A vulnerability in </a:t>
            </a:r>
            <a:r>
              <a:rPr i="1"/>
              <a:t>any</a:t>
            </a:r>
            <a:r>
              <a:t> transitive dependency is a vulnerability in </a:t>
            </a:r>
            <a:r>
              <a:rPr i="1"/>
              <a:t>your</a:t>
            </a:r>
            <a:r>
              <a:t> product</a:t>
            </a:r>
          </a:p>
        </p:txBody>
      </p:sp>
      <p:pic>
        <p:nvPicPr>
          <p:cNvPr id="4" name="Picture 3">
            <a:extLst>
              <a:ext uri="{FF2B5EF4-FFF2-40B4-BE49-F238E27FC236}">
                <a16:creationId xmlns:a16="http://schemas.microsoft.com/office/drawing/2014/main" id="{753F98B4-8BEF-AAEF-58BB-519112FC64B6}"/>
              </a:ext>
            </a:extLst>
          </p:cNvPr>
          <p:cNvPicPr>
            <a:picLocks noChangeAspect="1"/>
          </p:cNvPicPr>
          <p:nvPr/>
        </p:nvPicPr>
        <p:blipFill>
          <a:blip r:embed="rId3"/>
          <a:stretch>
            <a:fillRect/>
          </a:stretch>
        </p:blipFill>
        <p:spPr>
          <a:xfrm>
            <a:off x="2929191" y="2679245"/>
            <a:ext cx="3285617" cy="2190411"/>
          </a:xfrm>
          <a:prstGeom prst="rect">
            <a:avLst/>
          </a:prstGeom>
        </p:spPr>
      </p:pic>
    </p:spTree>
    <p:extLst>
      <p:ext uri="{BB962C8B-B14F-4D97-AF65-F5344CB8AC3E}">
        <p14:creationId xmlns:p14="http://schemas.microsoft.com/office/powerpoint/2010/main" val="332184563"/>
      </p:ext>
    </p:extLst>
  </p:cSld>
  <p:clrMapOvr>
    <a:masterClrMapping/>
  </p:clrMapOvr>
  <p:transition spd="med">
    <p:pull/>
  </p:transition>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0D5DEC4-9620-104B-BE09-9FACBCD7BB53}" vid="{9604CF4B-C734-584F-A06E-FF624A359E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1395</TotalTime>
  <Words>9804</Words>
  <Application>Microsoft Macintosh PowerPoint</Application>
  <PresentationFormat>On-screen Show (16:9)</PresentationFormat>
  <Paragraphs>675</Paragraphs>
  <Slides>66</Slides>
  <Notes>54</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Calibri Light</vt:lpstr>
      <vt:lpstr>Courier</vt:lpstr>
      <vt:lpstr>Courier New</vt:lpstr>
      <vt:lpstr>Menlo</vt:lpstr>
      <vt:lpstr>Theme1</vt:lpstr>
      <vt:lpstr>Secure Systems Engineering and Management</vt:lpstr>
      <vt:lpstr>Security by Design</vt:lpstr>
      <vt:lpstr>Why Management Matters</vt:lpstr>
      <vt:lpstr>Supply Chain Security</vt:lpstr>
      <vt:lpstr>What’s in your software?</vt:lpstr>
      <vt:lpstr>A Modern Software Application</vt:lpstr>
      <vt:lpstr>Supply Chain Challenge: Log4Shell</vt:lpstr>
      <vt:lpstr>Supply Chain Structure</vt:lpstr>
      <vt:lpstr>Trust is Transitive</vt:lpstr>
      <vt:lpstr>Tracking Trust: Software Bill of Materials (SBOM)</vt:lpstr>
      <vt:lpstr>Reducing Vulnerability Exposure with SBOMs</vt:lpstr>
      <vt:lpstr>SBOMs are Now Legally Required</vt:lpstr>
      <vt:lpstr>SBOMs are Now Legally Required</vt:lpstr>
      <vt:lpstr>SBOM Tooling: Generation</vt:lpstr>
      <vt:lpstr>SBOM Tooling: Consumption</vt:lpstr>
      <vt:lpstr>SBOM Formats</vt:lpstr>
      <vt:lpstr>Supply Chain Attacks</vt:lpstr>
      <vt:lpstr>Anatomy of a Supply Chain Attack</vt:lpstr>
      <vt:lpstr>Case Study: The XZ Utils Backdoor (2024)</vt:lpstr>
      <vt:lpstr>Case Study: The XZ Utils Backdoor (2024)</vt:lpstr>
      <vt:lpstr>Supply Chain Attacks are Growing</vt:lpstr>
      <vt:lpstr>Case Study: 450,000 Malicious Packages in 2025</vt:lpstr>
      <vt:lpstr>Defending a Supply Chain Attack</vt:lpstr>
      <vt:lpstr>Defending a Supply Chain Attack</vt:lpstr>
      <vt:lpstr>Managing Risk: Vendor Evaluation</vt:lpstr>
      <vt:lpstr>Managing Risk: Ongoing Monitoring</vt:lpstr>
      <vt:lpstr>Managing Risk: Procurement</vt:lpstr>
      <vt:lpstr>Managing Risk: Compartmentalization</vt:lpstr>
      <vt:lpstr>Managing Risk: Version Locking</vt:lpstr>
      <vt:lpstr>Managing Risk: Mirroring</vt:lpstr>
      <vt:lpstr>Code Integrity</vt:lpstr>
      <vt:lpstr>What is Code Integrity? </vt:lpstr>
      <vt:lpstr>Reflections on Trusting Trust</vt:lpstr>
      <vt:lpstr>Key idea (Fun Digression)</vt:lpstr>
      <vt:lpstr>Ensuring Code Integrity</vt:lpstr>
      <vt:lpstr>The Build Pipeline is Part of Your Supply Chain</vt:lpstr>
      <vt:lpstr>Build Pipeline Integrity</vt:lpstr>
      <vt:lpstr>Source Control Protections</vt:lpstr>
      <vt:lpstr>Code Signing and Artifact Verification</vt:lpstr>
      <vt:lpstr>Code Signing and Artifact Verification</vt:lpstr>
      <vt:lpstr>SLSA: Track-Based Build Integrity</vt:lpstr>
      <vt:lpstr>The Identity vs. Trustworthiness Gap</vt:lpstr>
      <vt:lpstr>Case Study: “Glassworm” — Invisible Code Attack (March 2026)</vt:lpstr>
      <vt:lpstr>How the Invisible Code Works</vt:lpstr>
      <vt:lpstr>Mapping Glassworm to the Four-Stage Pattern</vt:lpstr>
      <vt:lpstr>How Open-Source Malware Targets Developers</vt:lpstr>
      <vt:lpstr>Insider Threat and Personnel Controls</vt:lpstr>
      <vt:lpstr>Zero Trust in the Dev Environment</vt:lpstr>
      <vt:lpstr>Vulnerability Remediation</vt:lpstr>
      <vt:lpstr>SBOMs as a Remediation Tool</vt:lpstr>
      <vt:lpstr>I found a vulnerability: Now what?</vt:lpstr>
      <vt:lpstr>Vulnerability Intake</vt:lpstr>
      <vt:lpstr>Triage and Prioritization</vt:lpstr>
      <vt:lpstr>Prioritization in Practice</vt:lpstr>
      <vt:lpstr>Remediation and Release</vt:lpstr>
      <vt:lpstr>Root Cause Analysis and Feedback Loop</vt:lpstr>
      <vt:lpstr>Wrapping up</vt:lpstr>
      <vt:lpstr>Putting it all together</vt:lpstr>
      <vt:lpstr>How SBOMs Enable the Three Activities</vt:lpstr>
      <vt:lpstr>SBOM Challenges: Solved, Improving, and Open</vt:lpstr>
      <vt:lpstr>State of Supply Chain Security</vt:lpstr>
      <vt:lpstr>AI is Changing the Supply Chain Threat Landscape</vt:lpstr>
      <vt:lpstr>AI as Attack Multiplier</vt:lpstr>
      <vt:lpstr>Key Takeaways</vt:lpstr>
      <vt:lpstr>Tools Summary</vt:lpstr>
      <vt:lpstr>Further Reading</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otalTime>2</TotalTime>
  <Words>49</Words>
  <Application>Microsoft Macintosh PowerPoint</Application>
  <PresentationFormat>On-screen Show (16:9)</PresentationFormat>
  <Paragraphs>15</Paragraphs>
  <Slides>4</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vt:i4>
      </vt:variant>
    </vt:vector>
  </HeadingPairs>
  <TitlesOfParts>
    <vt:vector size="7" baseType="lpstr">
      <vt:lpstr>Arial</vt:lpstr>
      <vt:lpstr>Calibri</vt:lpstr>
      <vt:lpstr>Office Theme</vt:lpstr>
      <vt:lpstr>Presentation Title</vt:lpstr>
      <vt:lpstr>Slide Title</vt:lpstr>
      <vt:lpstr>Section header</vt:lpstr>
      <vt:lpstr>Slide Title for Two-Content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Secure Software in an Organization</dc:title>
  <dc:creator>CIS 7000 — Secure Software Engineering and Management</dc:creator>
  <cp:keywords/>
  <cp:lastModifiedBy>Hicks, Michael W</cp:lastModifiedBy>
  <cp:revision>69</cp:revision>
  <dcterms:created xsi:type="dcterms:W3CDTF">2026-03-23T00:16:46Z</dcterms:created>
  <dcterms:modified xsi:type="dcterms:W3CDTF">2026-03-26T17:46:17Z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Spring 2026</vt:lpwstr>
  </property>
  <property fmtid="{D5CDD505-2E9C-101B-9397-08002B2CF9AE}" pid="3" name="subtitle">
    <vt:lpwstr>Supply Chain Security, Code Integrity, Vulnerability Remediation, and SBOMs</vt:lpwstr>
  </property>
</Properties>
</file>