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2147468953" r:id="rId2"/>
    <p:sldId id="257" r:id="rId3"/>
    <p:sldId id="2147468968" r:id="rId4"/>
    <p:sldId id="2147468970" r:id="rId5"/>
    <p:sldId id="259" r:id="rId6"/>
    <p:sldId id="262" r:id="rId7"/>
    <p:sldId id="264" r:id="rId8"/>
    <p:sldId id="265" r:id="rId9"/>
    <p:sldId id="266" r:id="rId10"/>
    <p:sldId id="267" r:id="rId11"/>
    <p:sldId id="268" r:id="rId12"/>
    <p:sldId id="311" r:id="rId13"/>
    <p:sldId id="312" r:id="rId14"/>
    <p:sldId id="314" r:id="rId15"/>
    <p:sldId id="269" r:id="rId16"/>
    <p:sldId id="274" r:id="rId17"/>
    <p:sldId id="2147468958" r:id="rId18"/>
    <p:sldId id="279" r:id="rId19"/>
    <p:sldId id="277" r:id="rId20"/>
    <p:sldId id="280" r:id="rId21"/>
    <p:sldId id="394" r:id="rId22"/>
    <p:sldId id="278" r:id="rId23"/>
    <p:sldId id="281" r:id="rId24"/>
    <p:sldId id="283" r:id="rId25"/>
    <p:sldId id="2147468959" r:id="rId26"/>
    <p:sldId id="2147468969" r:id="rId27"/>
    <p:sldId id="287" r:id="rId28"/>
    <p:sldId id="317" r:id="rId29"/>
    <p:sldId id="318" r:id="rId30"/>
    <p:sldId id="319" r:id="rId31"/>
    <p:sldId id="320" r:id="rId32"/>
    <p:sldId id="322" r:id="rId33"/>
    <p:sldId id="288" r:id="rId34"/>
    <p:sldId id="289" r:id="rId35"/>
    <p:sldId id="335" r:id="rId36"/>
    <p:sldId id="336" r:id="rId37"/>
    <p:sldId id="337" r:id="rId38"/>
    <p:sldId id="338" r:id="rId39"/>
    <p:sldId id="324" r:id="rId40"/>
    <p:sldId id="325" r:id="rId41"/>
    <p:sldId id="326" r:id="rId42"/>
    <p:sldId id="286" r:id="rId43"/>
    <p:sldId id="294" r:id="rId44"/>
    <p:sldId id="2147468974" r:id="rId45"/>
    <p:sldId id="295" r:id="rId46"/>
    <p:sldId id="296" r:id="rId47"/>
    <p:sldId id="403" r:id="rId48"/>
    <p:sldId id="290" r:id="rId49"/>
    <p:sldId id="2147468961" r:id="rId50"/>
    <p:sldId id="291" r:id="rId51"/>
    <p:sldId id="297" r:id="rId52"/>
    <p:sldId id="2147468960" r:id="rId53"/>
    <p:sldId id="2147468963" r:id="rId54"/>
    <p:sldId id="2147468964" r:id="rId55"/>
    <p:sldId id="303" r:id="rId56"/>
    <p:sldId id="270" r:id="rId57"/>
    <p:sldId id="328" r:id="rId58"/>
    <p:sldId id="330" r:id="rId59"/>
    <p:sldId id="332" r:id="rId60"/>
    <p:sldId id="293" r:id="rId61"/>
    <p:sldId id="2147468972" r:id="rId62"/>
    <p:sldId id="2147468973" r:id="rId63"/>
    <p:sldId id="299" r:id="rId64"/>
    <p:sldId id="2147468962" r:id="rId65"/>
    <p:sldId id="301" r:id="rId66"/>
    <p:sldId id="256" r:id="rId67"/>
    <p:sldId id="2147468955" r:id="rId68"/>
    <p:sldId id="2147468956" r:id="rId69"/>
    <p:sldId id="2147468966" r:id="rId70"/>
    <p:sldId id="2147468971" r:id="rId71"/>
    <p:sldId id="305" r:id="rId72"/>
    <p:sldId id="2147468975" r:id="rId73"/>
    <p:sldId id="258" r:id="rId74"/>
    <p:sldId id="2147468976" r:id="rId75"/>
    <p:sldId id="2147468977" r:id="rId76"/>
    <p:sldId id="340" r:id="rId77"/>
    <p:sldId id="341" r:id="rId78"/>
    <p:sldId id="343" r:id="rId79"/>
    <p:sldId id="345" r:id="rId80"/>
    <p:sldId id="346" r:id="rId81"/>
    <p:sldId id="347" r:id="rId82"/>
    <p:sldId id="348" r:id="rId8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4C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8" autoAdjust="0"/>
    <p:restoredTop sz="65083" autoAdjust="0"/>
  </p:normalViewPr>
  <p:slideViewPr>
    <p:cSldViewPr snapToGrid="0" snapToObjects="1">
      <p:cViewPr varScale="1">
        <p:scale>
          <a:sx n="115" d="100"/>
          <a:sy n="115" d="100"/>
        </p:scale>
        <p:origin x="560"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4/8/26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a:t>
            </a:fld>
            <a:endParaRPr lang="en-US"/>
          </a:p>
        </p:txBody>
      </p:sp>
    </p:spTree>
    <p:extLst>
      <p:ext uri="{BB962C8B-B14F-4D97-AF65-F5344CB8AC3E}">
        <p14:creationId xmlns:p14="http://schemas.microsoft.com/office/powerpoint/2010/main" val="39070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the value equation with arrows: profit per exploit has an up arrow (personalization), number impacted has an up arrow (lower marginal cost per target), cost has a down arrow (automation of intelligence work). All three movements increase the expected value of attacks. This is why LLMs are such a significant shift – they don’t just affect one variable.</a:t>
            </a:r>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script kiddie vs. APT distinction is familiar: unsophisticated attackers go wide with generic tools, while advanced persistent threats invest deeply in specific targets. LLMs blur this line for financially motivated criminals. An attacker can now run personalized, sophisticated attacks against many targets simultaneously – something that previously required either a large team or accepting generic quality.</a:t>
            </a:r>
          </a:p>
        </p:txBody>
      </p:sp>
      <p:sp>
        <p:nvSpPr>
          <p:cNvPr id="4" name="Slide Number Placeholder 3"/>
          <p:cNvSpPr>
            <a:spLocks noGrp="1"/>
          </p:cNvSpPr>
          <p:nvPr>
            <p:ph type="sldNum" sz="quarter" idx="10"/>
          </p:nvPr>
        </p:nvSpPr>
        <p:spPr/>
        <p:txBody>
          <a:bodyPr/>
          <a:lstStyle/>
          <a:p>
            <a:fld id="{18BDFEC3-8487-43E8-A154-7C12CBC1FFF2}"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Before discussing LLM-powered incidents, it’s important to understand what current IR playbooks are tuned for. Ransomware is the dominant incident type, and it has a very distinctive forensic signature that detection systems are built to find.</a:t>
            </a:r>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extLst>
      <p:ext uri="{BB962C8B-B14F-4D97-AF65-F5344CB8AC3E}">
        <p14:creationId xmlns:p14="http://schemas.microsoft.com/office/powerpoint/2010/main" val="378194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Carlini et al. describe a new attack pattern: the LLM doesn’t run on the victim’s device. Instead, a lightweight exfiltration agent sends data to the attacker’s infrastructure, where an LLM processes it. The victim device hosts nothing unusual – just an agent that reads and sends files. This is fundamentally different from ransomware.</a:t>
            </a:r>
            <a:endParaRPr lang="en-US" dirty="0"/>
          </a:p>
          <a:p>
            <a:pPr marL="0" lvl="0" indent="0">
              <a:buNone/>
            </a:pPr>
            <a:endParaRPr lang="en-US" dirty="0"/>
          </a:p>
          <a:p>
            <a:pPr marL="0" lvl="0" indent="0">
              <a:buNone/>
            </a:pPr>
            <a:r>
              <a:rPr lang="en-US" dirty="0"/>
              <a:t>This comparison highlights why existing IR playbooks may miss LLM-powered exfiltration. Backup strategies don’t restore the privacy harm (nothing was destroyed). File-write monitoring doesn’t fire (files are only read). The network footprint is smaller because exfiltration is selective. And the victim may not know anything was taken until a blackmail demand arrives – potentially weeks or months later.</a:t>
            </a:r>
          </a:p>
          <a:p>
            <a:pPr marL="0" lvl="0" indent="0">
              <a:buNone/>
            </a:pPr>
            <a:endParaRPr lang="en-US" dirty="0"/>
          </a:p>
          <a:p>
            <a:pPr marL="0" lvl="0" indent="0">
              <a:buNone/>
            </a:pPr>
            <a:r>
              <a:rPr lang="en-US" dirty="0"/>
              <a:t>IR playbooks, detection signatures, and recovery strategies tuned to ransomware patterns may miss this class of attack entirely.</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extLst>
      <p:ext uri="{BB962C8B-B14F-4D97-AF65-F5344CB8AC3E}">
        <p14:creationId xmlns:p14="http://schemas.microsoft.com/office/powerpoint/2010/main" val="2375053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two timelines side by side. </a:t>
            </a:r>
            <a:endParaRPr lang="en-US" dirty="0"/>
          </a:p>
          <a:p>
            <a:pPr marL="171450" lvl="0" indent="-171450">
              <a:buFont typeface="Arial" panose="020B0604020202020204" pitchFamily="34" charset="0"/>
              <a:buChar char="•"/>
            </a:pPr>
            <a:r>
              <a:rPr dirty="0"/>
              <a:t>Ransomware timeline: initial access -&gt; lateral movement -&gt; mass encryption -&gt; ransom note -&gt; detection. </a:t>
            </a:r>
            <a:endParaRPr lang="en-US" dirty="0"/>
          </a:p>
          <a:p>
            <a:pPr marL="171450" lvl="0" indent="-171450">
              <a:buFont typeface="Arial" panose="020B0604020202020204" pitchFamily="34" charset="0"/>
              <a:buChar char="•"/>
            </a:pPr>
            <a:r>
              <a:rPr dirty="0"/>
              <a:t>Exfiltration timeline: initial access -&gt; lightweight agent installed -&gt; selective file reading over days/weeks -&gt; data sent to attacker’s LLM for analysis -&gt; no detection until blackmail demand. </a:t>
            </a:r>
            <a:endParaRPr lang="en-US" dirty="0"/>
          </a:p>
          <a:p>
            <a:pPr marL="0" lvl="0" indent="0">
              <a:buNone/>
            </a:pPr>
            <a:r>
              <a:rPr dirty="0"/>
              <a:t>The key difference: ransomware announces itself; intelligent exfiltration is designed to be invisible.</a:t>
            </a:r>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extLst>
      <p:ext uri="{BB962C8B-B14F-4D97-AF65-F5344CB8AC3E}">
        <p14:creationId xmlns:p14="http://schemas.microsoft.com/office/powerpoint/2010/main" val="1261308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a graph with “Number of targets” on the x-axis and “Sophistication per target” on the y-axis. The historical constraint is a curve showing the tradeoff – you can have one or the other. LLMs shift this frontier outward, enabling attackers to operate in the previously infeasible region of high breadth AND high depth. Script kiddies move up in sophistication; APT-style attacks become scalable.</a:t>
            </a:r>
          </a:p>
        </p:txBody>
      </p:sp>
      <p:sp>
        <p:nvSpPr>
          <p:cNvPr id="4" name="Slide Number Placeholder 3"/>
          <p:cNvSpPr>
            <a:spLocks noGrp="1"/>
          </p:cNvSpPr>
          <p:nvPr>
            <p:ph type="sldNum" sz="quarter" idx="10"/>
          </p:nvPr>
        </p:nvSpPr>
        <p:spPr/>
        <p:txBody>
          <a:bodyPr/>
          <a:lstStyle/>
          <a:p>
            <a:fld id="{18BDFEC3-8487-43E8-A154-7C12CBC1FFF2}"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engineering is where LLMs have perhaps the most intuitive impact. We’ll trace the evolution from manually crafted phishing to LLM-powered personalized attacks.</a:t>
            </a:r>
          </a:p>
          <a:p>
            <a:pPr marL="0" lvl="0" indent="0">
              <a:buNone/>
            </a:pPr>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2020, phishing was still largely a manual or semi-automated process. Attackers used templates with obvious tells: grammatical errors, generic greetings (“Dear Customer”), and reused text that signature-based detection could catch. Training programs (recall the Ho et al. reading on phishing training efficacy) taught users to spot these signals.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2023, LLMs could generate grammatically correct, contextually coherent phishing emails at near-zero marginal cost. More concerning, purpose-built adversarial LLMs appeared on the black market – </a:t>
            </a:r>
            <a:r>
              <a:rPr lang="en-US" dirty="0" err="1"/>
              <a:t>WormGPT</a:t>
            </a:r>
            <a:r>
              <a:rPr lang="en-US" dirty="0"/>
              <a:t> and </a:t>
            </a:r>
            <a:r>
              <a:rPr lang="en-US" dirty="0" err="1"/>
              <a:t>FraudGPT</a:t>
            </a:r>
            <a:r>
              <a:rPr lang="en-US" dirty="0"/>
              <a:t> were specifically trained or prompted for malicious purposes, without the safety guardrails of mainstream models. The grammar-based detection signals that phishing training relied on became unreliable.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current generation of LLMs goes beyond just writing grammatically correct text. They can analyze data, extract patterns, identify vulnerabilities in people’s lives, and craft personalized approaches. This is qualitatively different from generating better-looking phishing templates.</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17</a:t>
            </a:fld>
            <a:endParaRPr lang="en-US"/>
          </a:p>
        </p:txBody>
      </p:sp>
    </p:spTree>
    <p:extLst>
      <p:ext uri="{BB962C8B-B14F-4D97-AF65-F5344CB8AC3E}">
        <p14:creationId xmlns:p14="http://schemas.microsoft.com/office/powerpoint/2010/main" val="419975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a real-world incident reported by CNN (February 4, 2024). A finance worker at a multinational firm was tricked into transferring $25 million after attending a video call where every other participant was a deepfake. The attackers used publicly available video and audio of real executives to create convincing real-time deepfakes. This combines social engineering with multimodal AI capabilities.</a:t>
            </a:r>
          </a:p>
          <a:p>
            <a:pPr marL="0" lvl="0" indent="0">
              <a:buNone/>
            </a:pPr>
            <a:endParaRPr dirty="0"/>
          </a:p>
          <a:p>
            <a:pPr marL="0" lvl="0" indent="0">
              <a:buNone/>
            </a:pPr>
            <a:r>
              <a:rPr dirty="0"/>
              <a:t>CNN. “Finance worker pays out $25 million after video call with deepfake ‘chief financial officer’.” February 4, 2024.</a:t>
            </a:r>
          </a:p>
        </p:txBody>
      </p:sp>
      <p:sp>
        <p:nvSpPr>
          <p:cNvPr id="4" name="Slide Number Placeholder 3"/>
          <p:cNvSpPr>
            <a:spLocks noGrp="1"/>
          </p:cNvSpPr>
          <p:nvPr>
            <p:ph type="sldNum" sz="quarter" idx="10"/>
          </p:nvPr>
        </p:nvSpPr>
        <p:spPr/>
        <p:txBody>
          <a:bodyPr/>
          <a:lstStyle/>
          <a:p>
            <a:fld id="{18BDFEC3-8487-43E8-A154-7C12CBC1FFF2}"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example from Carlini et al. 2025 demonstrates the semantic intelligence capability. The model wasn’t prompted to find blackmail material – it was given email data and asked to analyze it. It independently identified a sensitive personal relationship that could be used for targeted blackmail. The cost was “several thousand USD” on today’s models, but the trend line matters: at 10x cost reduction per year, this becomes cheap quickly.</a:t>
            </a:r>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In this lecture </a:t>
            </a:r>
            <a:r>
              <a:rPr dirty="0"/>
              <a:t>we ask “how do LLMs change the cybersecurity landscape?” For each topic from earlier in the course, we ask: what changes when LLMs enter the picture? The organizing lens is economic – GenAI shifts cost curves, and that changes who can execute attacks, at what cost, and at what scale.</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Carlini et al. 2025, Section 1.1. This demonstrates that LLMs are a general privacy threat. An adversary who has gained access to a device’s photo library now has a powerful tool for extracting value from personal data at scale. The model wasn’t attacked or jailbroken – standard prompting was sufficient to extract highly sensitive personal information from photos. This is not an attack on an LLM; it’s an attack using one.</a:t>
            </a:r>
          </a:p>
        </p:txBody>
      </p:sp>
      <p:sp>
        <p:nvSpPr>
          <p:cNvPr id="4" name="Slide Number Placeholder 3"/>
          <p:cNvSpPr>
            <a:spLocks noGrp="1"/>
          </p:cNvSpPr>
          <p:nvPr>
            <p:ph type="sldNum" sz="quarter" idx="10"/>
          </p:nvPr>
        </p:nvSpPr>
        <p:spPr/>
        <p:txBody>
          <a:bodyPr/>
          <a:lstStyle/>
          <a:p>
            <a:fld id="{18BDFEC3-8487-43E8-A154-7C12CBC1FFF2}"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21</a:t>
            </a:fld>
            <a:endParaRPr lang="en-US"/>
          </a:p>
        </p:txBody>
      </p:sp>
    </p:spTree>
    <p:extLst>
      <p:ext uri="{BB962C8B-B14F-4D97-AF65-F5344CB8AC3E}">
        <p14:creationId xmlns:p14="http://schemas.microsoft.com/office/powerpoint/2010/main" val="37235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a simple line graph with time on x-axis and cost on y-axis, plotting the declining cost of running the Enron email analysis. Mark “economically viable for targeted attacks” and “economically viable for mass attacks” thresholds. The message: the capability is demonstrated; only the economics constrain its use, and those economics are rapidly changing.</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phishing training efficacy literature (Ho et al., from the Jan 22 reading) measured how well training programs help users detect phishing. But those studies used human-crafted lures with detectable patterns. When lures are LLM-generated, grammatically perfect, contextually personalized, and potentially delivered via deepfake voice/video, the measured training efficacy may be very different. This is a concrete example of how the field needs to re-run its measurements.</a:t>
            </a:r>
          </a:p>
          <a:p>
            <a:pPr marL="0" lvl="0" indent="0">
              <a:buNone/>
            </a:pPr>
            <a:endParaRPr dirty="0"/>
          </a:p>
          <a:p>
            <a:pPr marL="0" lvl="0" indent="0">
              <a:buNone/>
            </a:pPr>
            <a:r>
              <a:rPr dirty="0"/>
              <a:t>Heiding, F., et al. “Evaluating Large Language Models’ Capability to Launch Fully Automated Spear Phishing Campaigns: Validated on Human Subjects.” arXiv:2412.00586, 2024.</a:t>
            </a:r>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section presents the trajectory of LLM capability for vulnerability discovery and exploitation. The CVE-Bench results are presented here; the methodology deep-dive follows in Section 2.4.</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extLst>
      <p:ext uri="{BB962C8B-B14F-4D97-AF65-F5344CB8AC3E}">
        <p14:creationId xmlns:p14="http://schemas.microsoft.com/office/powerpoint/2010/main" val="2659411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2020, automated tools could find certain classes of bugs (buffer overflows, format string vulnerabilities) through </a:t>
            </a:r>
            <a:r>
              <a:rPr lang="en-US" b="1" dirty="0"/>
              <a:t>fuzzing and static analysis</a:t>
            </a:r>
            <a:r>
              <a:rPr lang="en-US" dirty="0"/>
              <a:t>, but creative exploit development – understanding the vulnerability, crafting a working </a:t>
            </a:r>
            <a:r>
              <a:rPr lang="en-US" b="1" dirty="0"/>
              <a:t>exploit</a:t>
            </a:r>
            <a:r>
              <a:rPr lang="en-US" dirty="0"/>
              <a:t>, chaining multiple weaknesses – required deep </a:t>
            </a:r>
            <a:r>
              <a:rPr lang="en-US" b="1" dirty="0"/>
              <a:t>human expertise</a:t>
            </a:r>
            <a:r>
              <a:rPr lang="en-US" dirty="0"/>
              <a:t>. The barrier to entry was high.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2023, researchers showed that </a:t>
            </a:r>
            <a:r>
              <a:rPr lang="en-US" b="1" dirty="0"/>
              <a:t>LLMs could assist with capture-the-flag </a:t>
            </a:r>
            <a:r>
              <a:rPr lang="en-US" dirty="0"/>
              <a:t>challenges and penetration testing, but results were </a:t>
            </a:r>
            <a:r>
              <a:rPr lang="en-US" b="1" dirty="0"/>
              <a:t>modest</a:t>
            </a:r>
            <a:r>
              <a:rPr lang="en-US" dirty="0"/>
              <a:t>. </a:t>
            </a:r>
            <a:r>
              <a:rPr lang="en-US" dirty="0" err="1"/>
              <a:t>PentestGPT</a:t>
            </a:r>
            <a:r>
              <a:rPr lang="en-US" dirty="0"/>
              <a:t> demonstrates LLM-assisted penetration testing. The models needed significant human guidance and couldn’t autonomously discover and exploit real-world vulnerabilities.</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current state is defined by four converging lines of evidence, each providing a different angle on LLM offensive capability. Together they paint a picture of rapidly advancing capability with concrete, measurable results.</a:t>
            </a:r>
          </a:p>
          <a:p>
            <a:pPr marL="0" lvl="0" indent="0">
              <a:buNone/>
            </a:pPr>
            <a:endParaRPr lang="en-US" dirty="0"/>
          </a:p>
          <a:p>
            <a:pPr marL="0" lvl="0" indent="0">
              <a:buNone/>
            </a:pPr>
            <a:r>
              <a:rPr lang="en-US" dirty="0"/>
              <a:t>Deng, G., et al. “</a:t>
            </a:r>
            <a:r>
              <a:rPr lang="en-US" dirty="0" err="1"/>
              <a:t>PentestGPT</a:t>
            </a:r>
            <a:r>
              <a:rPr lang="en-US" dirty="0"/>
              <a:t>: An LLM-Empowered Automatic Penetration Testing Tool.” arXiv:2308.06782, 2023.</a:t>
            </a:r>
          </a:p>
          <a:p>
            <a:endParaRPr lang="en-US" b="1" dirty="0"/>
          </a:p>
          <a:p>
            <a:endParaRPr lang="en-US" b="0" dirty="0"/>
          </a:p>
        </p:txBody>
      </p:sp>
      <p:sp>
        <p:nvSpPr>
          <p:cNvPr id="4" name="Slide Number Placeholder 3"/>
          <p:cNvSpPr>
            <a:spLocks noGrp="1"/>
          </p:cNvSpPr>
          <p:nvPr>
            <p:ph type="sldNum" sz="quarter" idx="5"/>
          </p:nvPr>
        </p:nvSpPr>
        <p:spPr/>
        <p:txBody>
          <a:bodyPr/>
          <a:lstStyle/>
          <a:p>
            <a:fld id="{18BDFEC3-8487-43E8-A154-7C12CBC1FFF2}" type="slidenum">
              <a:rPr lang="en-US" smtClean="0"/>
              <a:t>25</a:t>
            </a:fld>
            <a:endParaRPr lang="en-US"/>
          </a:p>
        </p:txBody>
      </p:sp>
    </p:spTree>
    <p:extLst>
      <p:ext uri="{BB962C8B-B14F-4D97-AF65-F5344CB8AC3E}">
        <p14:creationId xmlns:p14="http://schemas.microsoft.com/office/powerpoint/2010/main" val="135669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01FB4-F411-22B6-AD92-A8BADBBC4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4BCA7-AD4C-EF50-EEC8-BAEF4FA4B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A0C76-CCD3-4DB6-E97E-2913814BDA4C}"/>
              </a:ext>
            </a:extLst>
          </p:cNvPr>
          <p:cNvSpPr>
            <a:spLocks noGrp="1"/>
          </p:cNvSpPr>
          <p:nvPr>
            <p:ph type="body" idx="1"/>
          </p:nvPr>
        </p:nvSpPr>
        <p:spPr/>
        <p:txBody>
          <a:bodyPr/>
          <a:lstStyle/>
          <a:p>
            <a:pPr marL="0" lvl="0" indent="0">
              <a:buNone/>
            </a:pPr>
            <a:r>
              <a:t>This section presents the trajectory of LLM capability for vulnerability discovery and exploitation. The CVE-Bench results are presented here; the methodology deep-dive follows in Section 2.4.</a:t>
            </a:r>
          </a:p>
        </p:txBody>
      </p:sp>
      <p:sp>
        <p:nvSpPr>
          <p:cNvPr id="4" name="Slide Number Placeholder 3">
            <a:extLst>
              <a:ext uri="{FF2B5EF4-FFF2-40B4-BE49-F238E27FC236}">
                <a16:creationId xmlns:a16="http://schemas.microsoft.com/office/drawing/2014/main" id="{031557AC-F682-9D96-C1C1-9290F1E6B07E}"/>
              </a:ext>
            </a:extLst>
          </p:cNvPr>
          <p:cNvSpPr>
            <a:spLocks noGrp="1"/>
          </p:cNvSpPr>
          <p:nvPr>
            <p:ph type="sldNum" sz="quarter" idx="10"/>
          </p:nvPr>
        </p:nvSpPr>
        <p:spPr/>
        <p:txBody>
          <a:bodyPr/>
          <a:lstStyle/>
          <a:p>
            <a:fld id="{18BDFEC3-8487-43E8-A154-7C12CBC1FFF2}" type="slidenum">
              <a:rPr lang="en-US"/>
              <a:t>26</a:t>
            </a:fld>
            <a:endParaRPr lang="en-US"/>
          </a:p>
        </p:txBody>
      </p:sp>
    </p:spTree>
    <p:extLst>
      <p:ext uri="{BB962C8B-B14F-4D97-AF65-F5344CB8AC3E}">
        <p14:creationId xmlns:p14="http://schemas.microsoft.com/office/powerpoint/2010/main" val="1438278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CVE-Bench is the primary empirical anchor for measuring LLM offensive capability. It uses 40 critical-severity, real-world CVEs from the National Vulnerability Database, reproduced in live containerized environments. These are not toy problems – construction cost was 5-24 person-hours per CVE, indicating real-world complexity.</a:t>
            </a:r>
          </a:p>
          <a:p>
            <a:pPr marL="0" lvl="0" indent="0">
              <a:buNone/>
            </a:pPr>
            <a:endParaRPr/>
          </a:p>
          <a:p>
            <a:pPr marL="0" lvl="0" indent="0">
              <a:buNone/>
            </a:pPr>
            <a:r>
              <a:t>Zhu, Y., et al. “CVE-Bench: A Benchmark for AI Agents’ Ability to Exploit Real-World Web Application Vulnerabilities.” ICML 2025.</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extLst>
      <p:ext uri="{BB962C8B-B14F-4D97-AF65-F5344CB8AC3E}">
        <p14:creationId xmlns:p14="http://schemas.microsoft.com/office/powerpoint/2010/main" val="1576841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Ecological validity means the benchmark measures something close to what we actually care about. CVE-Bench uses real CVEs, not researcher-constructed toy problems. They’re reproduced in live containerized environments that replicate production deployment. The construction cost (5-24 person-hours per CVE) is itself a signal of complexity – these are not trivial challenges.</a:t>
            </a:r>
          </a:p>
        </p:txBody>
      </p:sp>
      <p:sp>
        <p:nvSpPr>
          <p:cNvPr id="4" name="Slide Number Placeholder 3"/>
          <p:cNvSpPr>
            <a:spLocks noGrp="1"/>
          </p:cNvSpPr>
          <p:nvPr>
            <p:ph type="sldNum" sz="quarter" idx="10"/>
          </p:nvPr>
        </p:nvSpPr>
        <p:spPr/>
        <p:txBody>
          <a:bodyPr/>
          <a:lstStyle/>
          <a:p>
            <a:fld id="{18BDFEC3-8487-43E8-A154-7C12CBC1FFF2}" type="slidenum">
              <a:rPr lang="en-US"/>
              <a:t>28</a:t>
            </a:fld>
            <a:endParaRPr lang="en-US"/>
          </a:p>
        </p:txBody>
      </p:sp>
    </p:spTree>
    <p:extLst>
      <p:ext uri="{BB962C8B-B14F-4D97-AF65-F5344CB8AC3E}">
        <p14:creationId xmlns:p14="http://schemas.microsoft.com/office/powerpoint/2010/main" val="2340795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Reproducibility is essential for scientific credibility. By requiring a reference exploit for every CVE, the benchmark ensures that the vulnerabilities are actually exploitable in the test environment. </a:t>
            </a:r>
          </a:p>
        </p:txBody>
      </p:sp>
      <p:sp>
        <p:nvSpPr>
          <p:cNvPr id="4" name="Slide Number Placeholder 3"/>
          <p:cNvSpPr>
            <a:spLocks noGrp="1"/>
          </p:cNvSpPr>
          <p:nvPr>
            <p:ph type="sldNum" sz="quarter" idx="10"/>
          </p:nvPr>
        </p:nvSpPr>
        <p:spPr/>
        <p:txBody>
          <a:bodyPr/>
          <a:lstStyle/>
          <a:p>
            <a:fld id="{18BDFEC3-8487-43E8-A154-7C12CBC1FFF2}" type="slidenum">
              <a:rPr lang="en-US"/>
              <a:t>29</a:t>
            </a:fld>
            <a:endParaRPr lang="en-US"/>
          </a:p>
        </p:txBody>
      </p:sp>
    </p:spTree>
    <p:extLst>
      <p:ext uri="{BB962C8B-B14F-4D97-AF65-F5344CB8AC3E}">
        <p14:creationId xmlns:p14="http://schemas.microsoft.com/office/powerpoint/2010/main" val="87343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A7C61-B2BB-EB7D-D1A6-73641B67E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FC764-FA93-1A31-7375-140545491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AC342-EA22-457E-2C7E-2826326C95C7}"/>
              </a:ext>
            </a:extLst>
          </p:cNvPr>
          <p:cNvSpPr>
            <a:spLocks noGrp="1"/>
          </p:cNvSpPr>
          <p:nvPr>
            <p:ph type="body" idx="1"/>
          </p:nvPr>
        </p:nvSpPr>
        <p:spPr/>
        <p:txBody>
          <a:bodyPr/>
          <a:lstStyle/>
          <a:p>
            <a:pPr marL="0" lvl="0" indent="0">
              <a:buNone/>
            </a:pPr>
            <a:endParaRPr lang="en-US" dirty="0"/>
          </a:p>
        </p:txBody>
      </p:sp>
      <p:sp>
        <p:nvSpPr>
          <p:cNvPr id="4" name="Slide Number Placeholder 3">
            <a:extLst>
              <a:ext uri="{FF2B5EF4-FFF2-40B4-BE49-F238E27FC236}">
                <a16:creationId xmlns:a16="http://schemas.microsoft.com/office/drawing/2014/main" id="{A89673E4-233A-3C4C-F0A5-0780986C299C}"/>
              </a:ext>
            </a:extLst>
          </p:cNvPr>
          <p:cNvSpPr>
            <a:spLocks noGrp="1"/>
          </p:cNvSpPr>
          <p:nvPr>
            <p:ph type="sldNum" sz="quarter" idx="10"/>
          </p:nvPr>
        </p:nvSpPr>
        <p:spPr/>
        <p:txBody>
          <a:bodyPr/>
          <a:lstStyle/>
          <a:p>
            <a:fld id="{18BDFEC3-8487-43E8-A154-7C12CBC1FFF2}" type="slidenum">
              <a:rPr lang="en-US"/>
              <a:t>3</a:t>
            </a:fld>
            <a:endParaRPr lang="en-US"/>
          </a:p>
        </p:txBody>
      </p:sp>
    </p:spTree>
    <p:extLst>
      <p:ext uri="{BB962C8B-B14F-4D97-AF65-F5344CB8AC3E}">
        <p14:creationId xmlns:p14="http://schemas.microsoft.com/office/powerpoint/2010/main" val="368840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eight attack types provide concrete, automatically verifiable success criteria. Attack success isn’t a matter of human judgment – the grader checks whether the agent actually achieved the attack objective (read a file it shouldn’t have, escalated privileges, etc.) by inspecting actual system state. This eliminates subjective assessment and makes the benchmark scalable.</a:t>
            </a:r>
          </a:p>
        </p:txBody>
      </p:sp>
      <p:sp>
        <p:nvSpPr>
          <p:cNvPr id="4" name="Slide Number Placeholder 3"/>
          <p:cNvSpPr>
            <a:spLocks noGrp="1"/>
          </p:cNvSpPr>
          <p:nvPr>
            <p:ph type="sldNum" sz="quarter" idx="10"/>
          </p:nvPr>
        </p:nvSpPr>
        <p:spPr/>
        <p:txBody>
          <a:bodyPr/>
          <a:lstStyle/>
          <a:p>
            <a:fld id="{18BDFEC3-8487-43E8-A154-7C12CBC1FFF2}" type="slidenum">
              <a:rPr lang="en-US"/>
              <a:t>30</a:t>
            </a:fld>
            <a:endParaRPr lang="en-US"/>
          </a:p>
        </p:txBody>
      </p:sp>
    </p:spTree>
    <p:extLst>
      <p:ext uri="{BB962C8B-B14F-4D97-AF65-F5344CB8AC3E}">
        <p14:creationId xmlns:p14="http://schemas.microsoft.com/office/powerpoint/2010/main" val="824103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baselines establish that results are informative. If a trivial baseline also achieved 13%, the LLM result would be uninteresting. By including ZAP (a widely used professional security tool) and a weaker LLM agent, CVE-Bench establishes that the results represent genuine new capability, not something achievable with existing tools.</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31</a:t>
            </a:fld>
            <a:endParaRPr lang="en-US"/>
          </a:p>
        </p:txBody>
      </p:sp>
    </p:spTree>
    <p:extLst>
      <p:ext uri="{BB962C8B-B14F-4D97-AF65-F5344CB8AC3E}">
        <p14:creationId xmlns:p14="http://schemas.microsoft.com/office/powerpoint/2010/main" val="1740245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CTF challenges are useful but have significant limitations as security benchmarks. They’re designed to be solvable (by humans, within a time limit), lack severity ratings, don’t require interacting with production application stacks, and don’t cover the full range of real-world attack types. CVE-Bench explicitly addresses these limitations.</a:t>
            </a:r>
          </a:p>
          <a:p>
            <a:pPr marL="0" lvl="0" indent="0">
              <a:buNone/>
            </a:pPr>
            <a:endParaRPr/>
          </a:p>
          <a:p>
            <a:pPr marL="0" lvl="0" indent="0">
              <a:buNone/>
            </a:pPr>
            <a:r>
              <a:t>For CTF-based benchmarks, see: Zhang, A.K., et al. “Cybench: A Framework for Evaluating Cybersecurity Capabilities and Risks of Language Models.” arXiv:2408.08926, 2024. Bhatt, M., et al. “CyberSecEval 2: A Wide-Ranging Cybersecurity Evaluation Suite for Large Language Models.” arXiv:2404.13161, 2024.</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extLst>
      <p:ext uri="{BB962C8B-B14F-4D97-AF65-F5344CB8AC3E}">
        <p14:creationId xmlns:p14="http://schemas.microsoft.com/office/powerpoint/2010/main" val="1813279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headline numbers: the best LLM-powered agent achieves 13% success rate on critical real-world CVEs in the one-day setting (vulnerability is known, patches may exist) and 10% in the zero-day setting (no prior knowledge). ZAP, a leading traditional automated security tool widely used in professional settings, scores 0%. This establishes that LLM agents can do something that traditional automated tools cannot.</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extLst>
      <p:ext uri="{BB962C8B-B14F-4D97-AF65-F5344CB8AC3E}">
        <p14:creationId xmlns:p14="http://schemas.microsoft.com/office/powerpoint/2010/main" val="3073930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failure mode analysis is particularly informative. The dominant failure mode is insufficient exploration – agents fail not because they can’t execute the exploit once found, but because they don’t search the vulnerability space adequately. This suggests that the capability ceiling is higher than current results show: improvements in search and exploration strategies could significantly increase success rates. Two authors independently coded failure reasons and reconciled disagreements – good practice for inter-rater reliability.</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extLst>
      <p:ext uri="{BB962C8B-B14F-4D97-AF65-F5344CB8AC3E}">
        <p14:creationId xmlns:p14="http://schemas.microsoft.com/office/powerpoint/2010/main" val="350155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CVE-Bench measures true positive rate (successful exploits) but not false positive rate. For defenders, the false positive rate matters: an attacker whose automated system generates many failed exploit attempts may be detectable through those failures. Understanding the signal-to-noise ratio of automated exploitation would help defenders design better detection.</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extLst>
      <p:ext uri="{BB962C8B-B14F-4D97-AF65-F5344CB8AC3E}">
        <p14:creationId xmlns:p14="http://schemas.microsoft.com/office/powerpoint/2010/main" val="2051178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Real-world attacks often chain multiple vulnerabilities: a low-severity information disclosure enables a medium-severity authentication bypass, which enables a high-severity code execution. CVE-Bench tests each vulnerability independently, which doesn’t capture this chaining behavior. A benchmark for multi-step exploit chains would be significantly more complex to build but would better represent real-world offensive capability.</a:t>
            </a:r>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extLst>
      <p:ext uri="{BB962C8B-B14F-4D97-AF65-F5344CB8AC3E}">
        <p14:creationId xmlns:p14="http://schemas.microsoft.com/office/powerpoint/2010/main" val="244557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perhaps the most important gap. We can measure LLM offensive capability with increasing rigor, but we have no equivalently rigorous benchmark for whether LLM-assisted defense (automated patch suggestion, IDS alert triage, threat modeling assistance) actually improves security outcomes. This asymmetry in measurement capability may itself create bias in the field’s understanding of the LLM impact.</a:t>
            </a:r>
          </a:p>
        </p:txBody>
      </p:sp>
      <p:sp>
        <p:nvSpPr>
          <p:cNvPr id="4" name="Slide Number Placeholder 3"/>
          <p:cNvSpPr>
            <a:spLocks noGrp="1"/>
          </p:cNvSpPr>
          <p:nvPr>
            <p:ph type="sldNum" sz="quarter" idx="10"/>
          </p:nvPr>
        </p:nvSpPr>
        <p:spPr/>
        <p:txBody>
          <a:bodyPr/>
          <a:lstStyle/>
          <a:p>
            <a:fld id="{18BDFEC3-8487-43E8-A154-7C12CBC1FFF2}" type="slidenum">
              <a:rPr lang="en-US"/>
              <a:t>37</a:t>
            </a:fld>
            <a:endParaRPr lang="en-US"/>
          </a:p>
        </p:txBody>
      </p:sp>
    </p:spTree>
    <p:extLst>
      <p:ext uri="{BB962C8B-B14F-4D97-AF65-F5344CB8AC3E}">
        <p14:creationId xmlns:p14="http://schemas.microsoft.com/office/powerpoint/2010/main" val="1398136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 benchmark based on a narrow time window may not generalize. Vulnerability patterns evolve as frameworks, languages, and deployment practices change. The CVEs that matter in 2026 may be qualitatively different from those in 2024. Periodic re-evaluation with new CVEs is essential for maintaining the benchmark’s relevance.</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extLst>
      <p:ext uri="{BB962C8B-B14F-4D97-AF65-F5344CB8AC3E}">
        <p14:creationId xmlns:p14="http://schemas.microsoft.com/office/powerpoint/2010/main" val="735519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CVE-Bench’s authors are honest about the threats to validity of their benchmark. Walking through these teaches students to critically evaluate benchmark claims – a skill that applies broadly.</a:t>
            </a:r>
          </a:p>
          <a:p>
            <a:pPr marL="0" lvl="0" indent="0">
              <a:buNone/>
            </a:pPr>
            <a:endParaRPr lang="en-US" dirty="0"/>
          </a:p>
          <a:p>
            <a:pPr marL="0" lvl="0" indent="0">
              <a:buNone/>
            </a:pPr>
            <a:r>
              <a:rPr dirty="0"/>
              <a:t>Data contamination is a pervasive challenge for LLM benchmarks. If the CVE details and exploit code appeared in the model’s training data, the benchmark measures memorization rather than capability. CVE-Bench partially mitigates this by selecting CVEs from a recent date window, but contamination can never be completely ruled out for any benchmark based on publicly available data.</a:t>
            </a:r>
          </a:p>
        </p:txBody>
      </p:sp>
      <p:sp>
        <p:nvSpPr>
          <p:cNvPr id="4" name="Slide Number Placeholder 3"/>
          <p:cNvSpPr>
            <a:spLocks noGrp="1"/>
          </p:cNvSpPr>
          <p:nvPr>
            <p:ph type="sldNum" sz="quarter" idx="10"/>
          </p:nvPr>
        </p:nvSpPr>
        <p:spPr/>
        <p:txBody>
          <a:bodyPr/>
          <a:lstStyle/>
          <a:p>
            <a:fld id="{18BDFEC3-8487-43E8-A154-7C12CBC1FFF2}" type="slidenum">
              <a:rPr lang="en-US"/>
              <a:t>39</a:t>
            </a:fld>
            <a:endParaRPr lang="en-US"/>
          </a:p>
        </p:txBody>
      </p:sp>
    </p:spTree>
    <p:extLst>
      <p:ext uri="{BB962C8B-B14F-4D97-AF65-F5344CB8AC3E}">
        <p14:creationId xmlns:p14="http://schemas.microsoft.com/office/powerpoint/2010/main" val="218764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4</a:t>
            </a:fld>
            <a:endParaRPr lang="en-US"/>
          </a:p>
        </p:txBody>
      </p:sp>
    </p:spTree>
    <p:extLst>
      <p:ext uri="{BB962C8B-B14F-4D97-AF65-F5344CB8AC3E}">
        <p14:creationId xmlns:p14="http://schemas.microsoft.com/office/powerpoint/2010/main" val="2374053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an important subtlety: CVE-Bench measures the combined capability of the agent framework, the underlying model, and the available tools. When the agent has access to sqlmap (a specialized SQL injection tool), its performance improves substantially. This is realistic – real attackers use specialized tools – but it means we should be careful about attributing results to “what GPT-4o can do” versus “what an agent system built on GPT-4o can do.”</a:t>
            </a:r>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extLst>
      <p:ext uri="{BB962C8B-B14F-4D97-AF65-F5344CB8AC3E}">
        <p14:creationId xmlns:p14="http://schemas.microsoft.com/office/powerpoint/2010/main" val="2633555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eight standardized attack types cover the most common attack categories, but they’re not exhaustive. An LLM agent might discover a novel way to exploit a vulnerability that doesn’t fit neatly into any of the eight categories. In that case, the grader would report failure even though the agent actually succeeded. This means CVE-Bench may underestimate agent capability – a conservative bias, which is generally preferable to an optimistic one.</a:t>
            </a:r>
          </a:p>
        </p:txBody>
      </p:sp>
      <p:sp>
        <p:nvSpPr>
          <p:cNvPr id="4" name="Slide Number Placeholder 3"/>
          <p:cNvSpPr>
            <a:spLocks noGrp="1"/>
          </p:cNvSpPr>
          <p:nvPr>
            <p:ph type="sldNum" sz="quarter" idx="10"/>
          </p:nvPr>
        </p:nvSpPr>
        <p:spPr/>
        <p:txBody>
          <a:bodyPr/>
          <a:lstStyle/>
          <a:p>
            <a:fld id="{18BDFEC3-8487-43E8-A154-7C12CBC1FFF2}" type="slidenum">
              <a:rPr lang="en-US"/>
              <a:t>41</a:t>
            </a:fld>
            <a:endParaRPr lang="en-US"/>
          </a:p>
        </p:txBody>
      </p:sp>
    </p:spTree>
    <p:extLst>
      <p:ext uri="{BB962C8B-B14F-4D97-AF65-F5344CB8AC3E}">
        <p14:creationId xmlns:p14="http://schemas.microsoft.com/office/powerpoint/2010/main" val="1731393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current state is defined by four converging lines of evidence, each providing a different angle on LLM offensive capability. Together they paint a picture of rapidly advancing capability with concrete, measurable results.</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extLst>
      <p:ext uri="{BB962C8B-B14F-4D97-AF65-F5344CB8AC3E}">
        <p14:creationId xmlns:p14="http://schemas.microsoft.com/office/powerpoint/2010/main" val="929533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AI Cyber Challenge (AIxCC) is a DARPA-sponsored competition to build autonomous systems that can find and patch vulnerabilities in open-source software used in critical infrastructure. It provides government-validated evidence of LLM offensive and defensive capability, with concrete performance metrics.</a:t>
            </a:r>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extLst>
      <p:ext uri="{BB962C8B-B14F-4D97-AF65-F5344CB8AC3E}">
        <p14:creationId xmlns:p14="http://schemas.microsoft.com/office/powerpoint/2010/main" val="3807959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97F09-E173-E43F-7372-61209A0CB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494D5-EB13-8429-78C7-C1C8A4A51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40DEF-5B3C-4F18-7167-8EB7F2A2C784}"/>
              </a:ext>
            </a:extLst>
          </p:cNvPr>
          <p:cNvSpPr>
            <a:spLocks noGrp="1"/>
          </p:cNvSpPr>
          <p:nvPr>
            <p:ph type="body" idx="1"/>
          </p:nvPr>
        </p:nvSpPr>
        <p:spPr/>
        <p:txBody>
          <a:bodyPr/>
          <a:lstStyle/>
          <a:p>
            <a:pPr marL="0" lvl="0" indent="0">
              <a:buNone/>
            </a:pPr>
            <a:r>
              <a:t>Ecological validity means the benchmark measures something close to what we actually care about. CVE-Bench uses real CVEs, not researcher-constructed toy problems. They’re reproduced in live containerized environments that replicate production deployment. The construction cost (5-24 person-hours per CVE) is itself a signal of complexity – these are not trivial challenges.</a:t>
            </a:r>
          </a:p>
        </p:txBody>
      </p:sp>
      <p:sp>
        <p:nvSpPr>
          <p:cNvPr id="4" name="Slide Number Placeholder 3">
            <a:extLst>
              <a:ext uri="{FF2B5EF4-FFF2-40B4-BE49-F238E27FC236}">
                <a16:creationId xmlns:a16="http://schemas.microsoft.com/office/drawing/2014/main" id="{A4086C53-3F22-1069-A1C9-07C4C8A23E67}"/>
              </a:ext>
            </a:extLst>
          </p:cNvPr>
          <p:cNvSpPr>
            <a:spLocks noGrp="1"/>
          </p:cNvSpPr>
          <p:nvPr>
            <p:ph type="sldNum" sz="quarter" idx="10"/>
          </p:nvPr>
        </p:nvSpPr>
        <p:spPr/>
        <p:txBody>
          <a:bodyPr/>
          <a:lstStyle/>
          <a:p>
            <a:fld id="{18BDFEC3-8487-43E8-A154-7C12CBC1FFF2}" type="slidenum">
              <a:rPr lang="en-US"/>
              <a:t>44</a:t>
            </a:fld>
            <a:endParaRPr lang="en-US"/>
          </a:p>
        </p:txBody>
      </p:sp>
    </p:spTree>
    <p:extLst>
      <p:ext uri="{BB962C8B-B14F-4D97-AF65-F5344CB8AC3E}">
        <p14:creationId xmlns:p14="http://schemas.microsoft.com/office/powerpoint/2010/main" val="1169612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trajectory is striking: from 37% to 86% identification rate</a:t>
            </a:r>
            <a:r>
              <a:rPr lang="en-US" dirty="0"/>
              <a:t> (54/63)</a:t>
            </a:r>
            <a:r>
              <a:rPr dirty="0"/>
              <a:t> in one year. The finals covered 54 million lines of code and found 18 real-world vulnerabilities beyond those planted. The average cost per task was $152, compared to thousands for traditional bug bounty engagements. Team Atlanta won the $4M first prize. All finalist CRSs were released as open-source.</a:t>
            </a:r>
          </a:p>
          <a:p>
            <a:pPr marL="0" lvl="0" indent="0">
              <a:buNone/>
            </a:pPr>
            <a:endParaRPr dirty="0"/>
          </a:p>
          <a:p>
            <a:pPr marL="0" lvl="0" indent="0">
              <a:buNone/>
            </a:pPr>
            <a:r>
              <a:rPr dirty="0"/>
              <a:t>DARPA. “AI Cyber Challenge marks pivotal inflection point for cyber defense.” </a:t>
            </a:r>
            <a:r>
              <a:rPr dirty="0" err="1"/>
              <a:t>darpa.mil</a:t>
            </a:r>
            <a:r>
              <a:rPr dirty="0"/>
              <a:t>, August 2025.</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extLst>
      <p:ext uri="{BB962C8B-B14F-4D97-AF65-F5344CB8AC3E}">
        <p14:creationId xmlns:p14="http://schemas.microsoft.com/office/powerpoint/2010/main" val="576995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XBOW represents the commercialization of LLM-powered offensive security. It’s validated against real production applications through HackerOne bug bounty programs, providing evidence that this capability works outside of research benchmarks. Mentioned briefly as context – the transition from research to commercial deployment has already happened.</a:t>
            </a:r>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extLst>
      <p:ext uri="{BB962C8B-B14F-4D97-AF65-F5344CB8AC3E}">
        <p14:creationId xmlns:p14="http://schemas.microsoft.com/office/powerpoint/2010/main" val="3485675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Carlini, N., et al. “Evaluating and mitigating the growing risk of LLM-discovered 0-days.” red.anthropic.com, February 5, 2026.</a:t>
            </a:r>
          </a:p>
          <a:p>
            <a:pPr marL="0" lvl="0" indent="0">
              <a:buNone/>
            </a:pPr>
            <a:endParaRPr/>
          </a:p>
          <a:p>
            <a:pPr marL="0" lvl="0" indent="0">
              <a:buNone/>
            </a:pPr>
            <a:r>
              <a:t>This is perhaps the most striking evidence: a general-purpose LLM, without specialized tooling, found hundreds of high-severity zero-day vulnerabilities in codebases that have been extensively tested and audited by humans. Some of these bugs had existed for decades without being discovered.</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extLst>
      <p:ext uri="{BB962C8B-B14F-4D97-AF65-F5344CB8AC3E}">
        <p14:creationId xmlns:p14="http://schemas.microsoft.com/office/powerpoint/2010/main" val="1945554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54C98-7C46-305D-C27E-837EB8EC6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0F56E-8148-8650-152E-91ACD9999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1AB84-F00B-19C9-1966-C4A1ECCB3721}"/>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E9202067-88FA-F1CF-5592-8335B2C0E94E}"/>
              </a:ext>
            </a:extLst>
          </p:cNvPr>
          <p:cNvSpPr>
            <a:spLocks noGrp="1"/>
          </p:cNvSpPr>
          <p:nvPr>
            <p:ph type="sldNum" sz="quarter" idx="10"/>
          </p:nvPr>
        </p:nvSpPr>
        <p:spPr/>
        <p:txBody>
          <a:bodyPr/>
          <a:lstStyle/>
          <a:p>
            <a:fld id="{18BDFEC3-8487-43E8-A154-7C12CBC1FFF2}" type="slidenum">
              <a:rPr lang="en-US"/>
              <a:t>49</a:t>
            </a:fld>
            <a:endParaRPr lang="en-US"/>
          </a:p>
        </p:txBody>
      </p:sp>
    </p:spTree>
    <p:extLst>
      <p:ext uri="{BB962C8B-B14F-4D97-AF65-F5344CB8AC3E}">
        <p14:creationId xmlns:p14="http://schemas.microsoft.com/office/powerpoint/2010/main" val="769027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key insight from the Anthropic research is that the LLM doesn’t find bugs the way a fuzzer does (throwing random inputs). It reads code, understands the logic, follows git history to find similar bugs that were patched, and recognizes vulnerable patterns. The CGIF/LZW vulnerability example illustrates this: triggering it required understanding the LZW compression algorithm well enough to construct a specific pathological input – something a coverage-guided fuzzer couldn’t do even with millions of CPU hours.</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extLst>
      <p:ext uri="{BB962C8B-B14F-4D97-AF65-F5344CB8AC3E}">
        <p14:creationId xmlns:p14="http://schemas.microsoft.com/office/powerpoint/2010/main" val="192261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key framing. LLMs don’t create fundamentally new attack types – phishing, vulnerability exploitation, social engineering all predate LLMs. What changes is the economics: who can afford to execute these attacks, how cheaply, and against how many targets simultaneously. This economic lens, combined with data from CVE-Bench and other benchmarks, lets us make concrete rather than speculative claims.</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in this lecture is an application of this economic model. If you understand this section, you have the framework for analyzing any new LLM capability claim.</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Carlini et al. 2025, Section 1.2. The long-tail implication is perhaps the most important economic consequence. Software with small user bases has no bug bounty, no security audit budget, and no dedicated security team. LLMs make it economical to find vulnerabilities in this long tail.</a:t>
            </a:r>
          </a:p>
          <a:p>
            <a:pPr marL="0" lvl="0" indent="0">
              <a:buNone/>
            </a:pPr>
            <a:endParaRPr/>
          </a:p>
          <a:p>
            <a:pPr marL="0" lvl="0" indent="0">
              <a:buNone/>
            </a:pPr>
            <a:r>
              <a:t>See also: Fang, R., et al. “LLM Agents can Autonomously Hack Websites.” arXiv:2402.06664, 2024. Fang, R., et al. “Teams of LLM Agents can Exploit Zero-Day Vulnerabilities.” arXiv:2406.01637, 2024.</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extLst>
      <p:ext uri="{BB962C8B-B14F-4D97-AF65-F5344CB8AC3E}">
        <p14:creationId xmlns:p14="http://schemas.microsoft.com/office/powerpoint/2010/main" val="3990323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a language model can identify such bugs, we can be certain it is not because they previously appeared in our training corpus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primarily memory safety vulnerabilities</a:t>
            </a:r>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53</a:t>
            </a:fld>
            <a:endParaRPr lang="en-US"/>
          </a:p>
        </p:txBody>
      </p:sp>
    </p:spTree>
    <p:extLst>
      <p:ext uri="{BB962C8B-B14F-4D97-AF65-F5344CB8AC3E}">
        <p14:creationId xmlns:p14="http://schemas.microsoft.com/office/powerpoint/2010/main" val="8093877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a:t>
            </a:r>
            <a:r>
              <a:rPr lang="en-US" dirty="0" err="1"/>
              <a:t>fuzzers</a:t>
            </a:r>
            <a:r>
              <a:rPr lang="en-US" dirty="0"/>
              <a:t> generate random or mutated inputs. LLMs can generate inputs that are structurally valid (conforming to file format specifications, protocol grammars) and semantically meaningful (triggering specific code paths that require understanding the program’s logic). This combination reaches bugs that neither approach finds alone.</a:t>
            </a:r>
          </a:p>
          <a:p>
            <a:pPr marL="0" lvl="0" indent="0">
              <a:buNone/>
            </a:pPr>
            <a:endParaRPr lang="en-US" dirty="0"/>
          </a:p>
          <a:p>
            <a:pPr marL="0" lvl="0" indent="0">
              <a:buNone/>
            </a:pPr>
            <a:r>
              <a:rPr dirty="0"/>
              <a:t>Xia, C.S., et al. “Fuzz4All: Universal Fuzzing with Large Language Models.” arXiv:2308.04748, 2023.</a:t>
            </a:r>
          </a:p>
          <a:p>
            <a:pPr marL="0" lvl="0" indent="0">
              <a:buNone/>
            </a:pPr>
            <a:endParaRPr dirty="0"/>
          </a:p>
          <a:p>
            <a:pPr marL="0" lvl="0" indent="0">
              <a:buNone/>
            </a:pPr>
            <a:r>
              <a:rPr dirty="0"/>
              <a:t>The “universal” claim is key: traditionally, each </a:t>
            </a:r>
            <a:r>
              <a:rPr dirty="0" err="1"/>
              <a:t>fuzzer</a:t>
            </a:r>
            <a:r>
              <a:rPr dirty="0"/>
              <a:t> requires a hand-crafted harness and grammar specification for the target. LLMs can generate valid inputs for arbitrary grammars without this manual effort, enabling a single fuzzing framework to target compilers, theorem provers, and other tools across different languages. The </a:t>
            </a:r>
            <a:r>
              <a:rPr dirty="0" err="1"/>
              <a:t>GhostScript</a:t>
            </a:r>
            <a:r>
              <a:rPr dirty="0"/>
              <a:t> and CGIF vulnerabilities from the Anthropic research further illustrate this: they required conceptual reasoning that </a:t>
            </a:r>
            <a:r>
              <a:rPr dirty="0" err="1"/>
              <a:t>fuzzers</a:t>
            </a:r>
            <a:r>
              <a:rPr dirty="0"/>
              <a:t> couldn’t achieve even with millions of hours of CPU time.</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extLst>
      <p:ext uri="{BB962C8B-B14F-4D97-AF65-F5344CB8AC3E}">
        <p14:creationId xmlns:p14="http://schemas.microsoft.com/office/powerpoint/2010/main" val="3371076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perhaps the most important point for threat modeling. Even if current LLM capabilities are insufficient or too expensive for a particular attack, the cost trajectory means that the economic threshold is constantly moving. Defenders need to plan not for what LLMs can do today, but for what they’ll be able to do at 10x or 100x lower cost. This connects to the durable idea: track cost curves, not just capability.</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core takeaway from the economic lens section. Traditional threat modeling updates when new attack types are discovered. In the LLM era, existing attack types become newly viable as costs fall. Threat models need to be updated based on cost trajectory projections, not just capability milestones.</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56</a:t>
            </a:fld>
            <a:endParaRPr lang="en-US"/>
          </a:p>
        </p:txBody>
      </p:sp>
    </p:spTree>
    <p:extLst>
      <p:ext uri="{BB962C8B-B14F-4D97-AF65-F5344CB8AC3E}">
        <p14:creationId xmlns:p14="http://schemas.microsoft.com/office/powerpoint/2010/main" val="784577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Let’s make the economics concrete. At $1.70 per attempt and a 13% success rate, an attacker running 100 attempts against a target class of critical CVEs expects roughly 13 successful exploits for about $170 in API costs. That’s already remarkably cheap compared to hiring a penetration tester.</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AIxCC</a:t>
            </a:r>
            <a:r>
              <a:rPr lang="en-US" dirty="0"/>
              <a:t> cost data reinforces this: $152 average task cost versus thousands for traditional bug bounty engagements. Even accounting for differences in scope and methodology, the cost advantage of automated systems is dramatic. And the capability trajectory from </a:t>
            </a:r>
            <a:r>
              <a:rPr lang="en-US" dirty="0" err="1"/>
              <a:t>AIxCC</a:t>
            </a:r>
            <a:r>
              <a:rPr lang="en-US" dirty="0"/>
              <a:t> (37% -&gt; 86% identification in one year) suggests this gap will widen.</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57</a:t>
            </a:fld>
            <a:endParaRPr lang="en-US"/>
          </a:p>
        </p:txBody>
      </p:sp>
    </p:spTree>
    <p:extLst>
      <p:ext uri="{BB962C8B-B14F-4D97-AF65-F5344CB8AC3E}">
        <p14:creationId xmlns:p14="http://schemas.microsoft.com/office/powerpoint/2010/main" val="3027580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 the inference cost trend to the CVE-Bench numbers. At 10x cost reduction per year, the same attack capability costs $17 in one year and $1.70 in two years. At some point, automated critical CVE exploitation against the long tail of applications becomes cheaper than a cup of coffee per successful exploit. The question for defenders is not “can LLMs do this?” but “at what point does this become economically routine?”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58</a:t>
            </a:fld>
            <a:endParaRPr lang="en-US"/>
          </a:p>
        </p:txBody>
      </p:sp>
    </p:spTree>
    <p:extLst>
      <p:ext uri="{BB962C8B-B14F-4D97-AF65-F5344CB8AC3E}">
        <p14:creationId xmlns:p14="http://schemas.microsoft.com/office/powerpoint/2010/main" val="72994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a log-scale graph with time on x-axis and cost per successful exploit on y-axis. Plot the declining cost line (10x per year). Mark a horizontal line for “economically routine for criminal enterprises” and another for “economically routine for script kiddies.” The message: both thresholds will be crossed, the question is when.</a:t>
            </a:r>
          </a:p>
        </p:txBody>
      </p:sp>
      <p:sp>
        <p:nvSpPr>
          <p:cNvPr id="4" name="Slide Number Placeholder 3"/>
          <p:cNvSpPr>
            <a:spLocks noGrp="1"/>
          </p:cNvSpPr>
          <p:nvPr>
            <p:ph type="sldNum" sz="quarter" idx="10"/>
          </p:nvPr>
        </p:nvSpPr>
        <p:spPr/>
        <p:txBody>
          <a:bodyPr/>
          <a:lstStyle/>
          <a:p>
            <a:fld id="{18BDFEC3-8487-43E8-A154-7C12CBC1FFF2}" type="slidenum">
              <a:rPr lang="en-US"/>
              <a:t>59</a:t>
            </a:fld>
            <a:endParaRPr lang="en-US"/>
          </a:p>
        </p:txBody>
      </p:sp>
    </p:spTree>
    <p:extLst>
      <p:ext uri="{BB962C8B-B14F-4D97-AF65-F5344CB8AC3E}">
        <p14:creationId xmlns:p14="http://schemas.microsoft.com/office/powerpoint/2010/main" val="762012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traditional responsible disclosure model assumes that a researcher finds one or a few vulnerabilities and works with the maintainer to fix them within a 90-day window. When an LLM can find hundreds of vulnerabilities across many projects, this model may break down. The maintainers of small open-source projects may not have the resources to handle a flood of vulnerability reports. And the “long tail” of open-source projects that nobody audits is now within reach of automated discovery.</a:t>
            </a:r>
          </a:p>
        </p:txBody>
      </p:sp>
      <p:sp>
        <p:nvSpPr>
          <p:cNvPr id="4" name="Slide Number Placeholder 3"/>
          <p:cNvSpPr>
            <a:spLocks noGrp="1"/>
          </p:cNvSpPr>
          <p:nvPr>
            <p:ph type="sldNum" sz="quarter" idx="10"/>
          </p:nvPr>
        </p:nvSpPr>
        <p:spPr/>
        <p:txBody>
          <a:bodyPr/>
          <a:lstStyle/>
          <a:p>
            <a:fld id="{18BDFEC3-8487-43E8-A154-7C12CBC1FFF2}" type="slidenum">
              <a:rPr lang="en-US"/>
              <a:t>60</a:t>
            </a:fld>
            <a:endParaRPr lang="en-US"/>
          </a:p>
        </p:txBody>
      </p:sp>
    </p:spTree>
    <p:extLst>
      <p:ext uri="{BB962C8B-B14F-4D97-AF65-F5344CB8AC3E}">
        <p14:creationId xmlns:p14="http://schemas.microsoft.com/office/powerpoint/2010/main" val="121496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Brief treatment of how LLMs affect the defensive side of code security, plus their use as offensive tools for code manipulation.</a:t>
            </a:r>
          </a:p>
        </p:txBody>
      </p:sp>
      <p:sp>
        <p:nvSpPr>
          <p:cNvPr id="4" name="Slide Number Placeholder 3"/>
          <p:cNvSpPr>
            <a:spLocks noGrp="1"/>
          </p:cNvSpPr>
          <p:nvPr>
            <p:ph type="sldNum" sz="quarter" idx="10"/>
          </p:nvPr>
        </p:nvSpPr>
        <p:spPr/>
        <p:txBody>
          <a:bodyPr/>
          <a:lstStyle/>
          <a:p>
            <a:fld id="{18BDFEC3-8487-43E8-A154-7C12CBC1FFF2}" type="slidenum">
              <a:rPr lang="en-US"/>
              <a:t>63</a:t>
            </a:fld>
            <a:endParaRPr lang="en-US"/>
          </a:p>
        </p:txBody>
      </p:sp>
    </p:spTree>
    <p:extLst>
      <p:ext uri="{BB962C8B-B14F-4D97-AF65-F5344CB8AC3E}">
        <p14:creationId xmlns:p14="http://schemas.microsoft.com/office/powerpoint/2010/main" val="2015031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Crazy claim from the Science study: By the end of 2024, around one-third of all newly written software functions – self-contained subroutines in a computer program – in the United States were already being created with the support of AI systems.</a:t>
            </a:r>
          </a:p>
          <a:p>
            <a:endParaRPr lang="en-US" dirty="0"/>
          </a:p>
          <a:p>
            <a:r>
              <a:rPr lang="en-US" dirty="0"/>
              <a:t>“analyzed more than 30 million Python contributions from roughly 160,000 developers on GitHub, the world’s largest collaborative programming platform”</a:t>
            </a:r>
          </a:p>
        </p:txBody>
      </p:sp>
      <p:sp>
        <p:nvSpPr>
          <p:cNvPr id="4" name="Slide Number Placeholder 3"/>
          <p:cNvSpPr>
            <a:spLocks noGrp="1"/>
          </p:cNvSpPr>
          <p:nvPr>
            <p:ph type="sldNum" sz="quarter" idx="5"/>
          </p:nvPr>
        </p:nvSpPr>
        <p:spPr/>
        <p:txBody>
          <a:bodyPr/>
          <a:lstStyle/>
          <a:p>
            <a:fld id="{18BDFEC3-8487-43E8-A154-7C12CBC1FFF2}" type="slidenum">
              <a:rPr lang="en-US" smtClean="0"/>
              <a:t>64</a:t>
            </a:fld>
            <a:endParaRPr lang="en-US"/>
          </a:p>
        </p:txBody>
      </p:sp>
    </p:spTree>
    <p:extLst>
      <p:ext uri="{BB962C8B-B14F-4D97-AF65-F5344CB8AC3E}">
        <p14:creationId xmlns:p14="http://schemas.microsoft.com/office/powerpoint/2010/main" val="2234798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connects directly to the economics lecture earlier in the course (Anderson 2001). The Carlini et al. model is a simple but powerful framework for understanding how LLMs change the attack landscape.</a:t>
            </a:r>
          </a:p>
          <a:p>
            <a:pPr marL="0" lvl="0" indent="0">
              <a:buNone/>
            </a:pPr>
            <a:endParaRPr dirty="0"/>
          </a:p>
          <a:p>
            <a:pPr marL="0" lvl="0" indent="0">
              <a:buNone/>
            </a:pPr>
            <a:r>
              <a:rPr dirty="0"/>
              <a:t>Carlini, N., et al. “LLMs unlock new paths to monetizing exploits.” arXiv:2505.11449, 2025.</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walk through each lever and how LLMs affect it. The key insight is that LLMs don’t just reduce cost – they affect all three terms in the value equation.</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Pearce, H., et al. “Asleep at the Keyboard? Assessing the Security of GitHub Copilot’s Code Contributions.” IEEE S&amp;P 2022.</a:t>
            </a:r>
          </a:p>
          <a:p>
            <a:pPr marL="0" lvl="0" indent="0">
              <a:buNone/>
            </a:pPr>
            <a:endParaRPr dirty="0"/>
          </a:p>
          <a:p>
            <a:pPr marL="0" lvl="0" indent="0">
              <a:buNone/>
            </a:pPr>
            <a:r>
              <a:rPr dirty="0"/>
              <a:t>The same LLMs used for code assistance can introduce vulnerabilities because they’re trained on codebases that contain insecure patterns. When tested on security-sensitive scenarios (handling user input, cryptography, authentication), Copilot generates insecure code at non-trivial rates. This is a defensive concern: developers relying on LLM-generated code without security review may introduce vulnerabilities.</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CATHERINE TONY, NICOLÁS E. DÍAZ FERREYRA, MARKUS MUTAS, SALEM DHIF, and RICCARDO SCANDARIATO, Prompting Techniques for Secure Code Generation: A Systematic Investigation</a:t>
            </a:r>
          </a:p>
          <a:p>
            <a:pPr marL="0" lvl="0" indent="0">
              <a:buNone/>
            </a:pPr>
            <a:endParaRPr lang="en-US" dirty="0"/>
          </a:p>
          <a:p>
            <a:r>
              <a:rPr lang="en-US" sz="1200" kern="1200" dirty="0">
                <a:solidFill>
                  <a:schemeClr val="tx1"/>
                </a:solidFill>
                <a:effectLst/>
                <a:latin typeface="+mn-lt"/>
                <a:ea typeface="+mn-ea"/>
                <a:cs typeface="+mn-cs"/>
              </a:rPr>
              <a:t>LLM-generated code contains a large number of security weaknesses mainly related to CWE-78 (Command injection), CWE-259 (hard coded credentials), CWE-94 (code execution from untrusted source – input validation), and CWE-330 (insufficient randomness), as determined by Bandit (Python security analyzer) and </a:t>
            </a:r>
            <a:r>
              <a:rPr lang="en-US" sz="1200" kern="1200" dirty="0" err="1">
                <a:solidFill>
                  <a:schemeClr val="tx1"/>
                </a:solidFill>
                <a:effectLst/>
                <a:latin typeface="+mn-lt"/>
                <a:ea typeface="+mn-ea"/>
                <a:cs typeface="+mn-cs"/>
              </a:rPr>
              <a:t>CodeQL</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18BDFEC3-8487-43E8-A154-7C12CBC1FFF2}" type="slidenum">
              <a:rPr lang="en-US"/>
              <a:t>65</a:t>
            </a:fld>
            <a:endParaRPr lang="en-US"/>
          </a:p>
        </p:txBody>
      </p:sp>
    </p:spTree>
    <p:extLst>
      <p:ext uri="{BB962C8B-B14F-4D97-AF65-F5344CB8AC3E}">
        <p14:creationId xmlns:p14="http://schemas.microsoft.com/office/powerpoint/2010/main" val="3005875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68</a:t>
            </a:fld>
            <a:endParaRPr lang="en-US"/>
          </a:p>
        </p:txBody>
      </p:sp>
    </p:spTree>
    <p:extLst>
      <p:ext uri="{BB962C8B-B14F-4D97-AF65-F5344CB8AC3E}">
        <p14:creationId xmlns:p14="http://schemas.microsoft.com/office/powerpoint/2010/main" val="898036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B0AA2-E678-0477-A826-FECC1C75A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C1574-470A-CF3F-DCE8-D1FA5A1F0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78D7E-6FCD-3DDD-57E8-6F00ADBDBCE5}"/>
              </a:ext>
            </a:extLst>
          </p:cNvPr>
          <p:cNvSpPr>
            <a:spLocks noGrp="1"/>
          </p:cNvSpPr>
          <p:nvPr>
            <p:ph type="body" idx="1"/>
          </p:nvPr>
        </p:nvSpPr>
        <p:spPr/>
        <p:txBody>
          <a:bodyPr/>
          <a:lstStyle/>
          <a:p>
            <a:pPr marL="0" lvl="0" indent="0">
              <a:buNone/>
            </a:pPr>
            <a:r>
              <a:t>Brief treatment of how LLMs affect the defensive side of code security, plus their use as offensive tools for code manipulation.</a:t>
            </a:r>
          </a:p>
        </p:txBody>
      </p:sp>
      <p:sp>
        <p:nvSpPr>
          <p:cNvPr id="4" name="Slide Number Placeholder 3">
            <a:extLst>
              <a:ext uri="{FF2B5EF4-FFF2-40B4-BE49-F238E27FC236}">
                <a16:creationId xmlns:a16="http://schemas.microsoft.com/office/drawing/2014/main" id="{8AAF96AE-35D2-F218-3F6D-676F0FF49D1A}"/>
              </a:ext>
            </a:extLst>
          </p:cNvPr>
          <p:cNvSpPr>
            <a:spLocks noGrp="1"/>
          </p:cNvSpPr>
          <p:nvPr>
            <p:ph type="sldNum" sz="quarter" idx="10"/>
          </p:nvPr>
        </p:nvSpPr>
        <p:spPr/>
        <p:txBody>
          <a:bodyPr/>
          <a:lstStyle/>
          <a:p>
            <a:fld id="{18BDFEC3-8487-43E8-A154-7C12CBC1FFF2}" type="slidenum">
              <a:rPr lang="en-US"/>
              <a:t>69</a:t>
            </a:fld>
            <a:endParaRPr lang="en-US"/>
          </a:p>
        </p:txBody>
      </p:sp>
    </p:spTree>
    <p:extLst>
      <p:ext uri="{BB962C8B-B14F-4D97-AF65-F5344CB8AC3E}">
        <p14:creationId xmlns:p14="http://schemas.microsoft.com/office/powerpoint/2010/main" val="3669720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Show the circle diagram from p.9 of the paper. This is the organizing framework for the next 20 minutes.</a:t>
            </a:r>
          </a:p>
          <a:p>
            <a:pPr marL="0" lvl="0" indent="0">
              <a:buNone/>
            </a:pPr>
            <a:endParaRPr/>
          </a:p>
          <a:p>
            <a:pPr marL="0" lvl="0" indent="0">
              <a:buNone/>
            </a:pPr>
            <a:r>
              <a:t>Point out the structure: the six considerations aren’t independent – they form a cycle. The connecting arcs matter too: - Principles flow from design into development - Practices flow from development into configuration - Baseline controls connect configuration to supply chain - Risk negotiation connects supply chain to code integrity - Change management connects code integrity to vulnerability remediation - Observation and feedback connect vulnerability remediation back to design</a:t>
            </a:r>
          </a:p>
          <a:p>
            <a:pPr marL="0" lvl="0" indent="0">
              <a:buNone/>
            </a:pPr>
            <a:endParaRPr/>
          </a:p>
          <a:p>
            <a:pPr marL="0" lvl="0" indent="0">
              <a:buNone/>
            </a:pPr>
            <a:r>
              <a:t>This is a continuous improvement loop, not a one-time checklist.</a:t>
            </a:r>
          </a:p>
          <a:p>
            <a:pPr marL="0" lvl="0" indent="0">
              <a:buNone/>
            </a:pPr>
            <a:endParaRPr/>
          </a:p>
          <a:p>
            <a:pPr marL="0" lvl="0" indent="0">
              <a:buNone/>
            </a:pPr>
            <a:r>
              <a:t>Tell students: “We’re going to walk through each of these six, using our CMS example. By the end, you’ll see how they fit together into a coherent process.”</a:t>
            </a:r>
          </a:p>
        </p:txBody>
      </p:sp>
      <p:sp>
        <p:nvSpPr>
          <p:cNvPr id="4" name="Slide Number Placeholder 3"/>
          <p:cNvSpPr>
            <a:spLocks noGrp="1"/>
          </p:cNvSpPr>
          <p:nvPr>
            <p:ph type="sldNum" sz="quarter" idx="10"/>
          </p:nvPr>
        </p:nvSpPr>
        <p:spPr/>
        <p:txBody>
          <a:bodyPr/>
          <a:lstStyle/>
          <a:p>
            <a:fld id="{18BDFEC3-8487-43E8-A154-7C12CBC1FFF2}" type="slidenum">
              <a:rPr lang="en-US"/>
              <a:t>70</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LLMs can lower the barrier for teams without a dedicated security expert by generating candidate threats and mitigations. But they’re good at generating plausible-sounding threats and may miss context-specific ones. Human prioritization remains essential. The risk of false confidence – a threat model “reviewed by AI” that has significant gaps – is a real concern.</a:t>
            </a:r>
          </a:p>
        </p:txBody>
      </p:sp>
      <p:sp>
        <p:nvSpPr>
          <p:cNvPr id="4" name="Slide Number Placeholder 3"/>
          <p:cNvSpPr>
            <a:spLocks noGrp="1"/>
          </p:cNvSpPr>
          <p:nvPr>
            <p:ph type="sldNum" sz="quarter" idx="10"/>
          </p:nvPr>
        </p:nvSpPr>
        <p:spPr/>
        <p:txBody>
          <a:bodyPr/>
          <a:lstStyle/>
          <a:p>
            <a:fld id="{18BDFEC3-8487-43E8-A154-7C12CBC1FFF2}" type="slidenum">
              <a:rPr lang="en-US"/>
              <a:t>71</a:t>
            </a:fld>
            <a:endParaRPr lang="en-US"/>
          </a:p>
        </p:txBody>
      </p:sp>
    </p:spTree>
    <p:extLst>
      <p:ext uri="{BB962C8B-B14F-4D97-AF65-F5344CB8AC3E}">
        <p14:creationId xmlns:p14="http://schemas.microsoft.com/office/powerpoint/2010/main" val="65216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LLMs can generate convincing fake packages for </a:t>
            </a:r>
            <a:r>
              <a:rPr lang="en-US" dirty="0" err="1"/>
              <a:t>typosquatting</a:t>
            </a:r>
            <a:r>
              <a:rPr lang="en-US" dirty="0"/>
              <a:t>/dependency confusion attacks, produce malicious README files that look legitimate, and generate plausible-looking CI/CD pipeline configurations. On the defensive side, LLMs can assist in software composition analysis, flagging unusual dependency graphs or commit patterns. However, no strong published benchmarks exist for either offensive or defensive LLM capability in supply chain security.</a:t>
            </a:r>
          </a:p>
          <a:p>
            <a:pPr marL="0" lvl="0" indent="0">
              <a:buNone/>
            </a:pPr>
            <a:endParaRPr lang="en-US" dirty="0"/>
          </a:p>
          <a:p>
            <a:pPr marL="0" lvl="0" indent="0">
              <a:buNone/>
            </a:pPr>
            <a:r>
              <a:rPr lang="en-US" dirty="0"/>
              <a:t>For supply chain security background: Okafor et al. “</a:t>
            </a:r>
            <a:r>
              <a:rPr lang="en-US" dirty="0" err="1"/>
              <a:t>SoK</a:t>
            </a:r>
            <a:r>
              <a:rPr lang="en-US" dirty="0"/>
              <a:t>: Analysis of Software Supply Chain Security.” SCORED 2022.</a:t>
            </a:r>
          </a:p>
          <a:p>
            <a:endParaRPr lang="en-US" dirty="0"/>
          </a:p>
          <a:p>
            <a:pPr marL="0" lvl="0" indent="0">
              <a:buNone/>
            </a:pPr>
            <a:r>
              <a:rPr lang="en-US" dirty="0"/>
              <a:t>LLM agents autonomously modify web server source code (across </a:t>
            </a:r>
            <a:r>
              <a:rPr lang="en-US" b="1" dirty="0"/>
              <a:t>5 different frameworks</a:t>
            </a:r>
            <a:r>
              <a:rPr lang="en-US" dirty="0"/>
              <a:t>) to exfiltrate cleartext passwords. </a:t>
            </a:r>
            <a:r>
              <a:rPr lang="en-US" b="1" dirty="0"/>
              <a:t>On first attempt, with a single prompt</a:t>
            </a:r>
            <a:r>
              <a:rPr lang="en-US" dirty="0"/>
              <a:t>. Carlini et al. 2025, Section 1.6. This demonstrates that LLMs can not only find vulnerabilities but also write malicious code. The agents modified production web server code across five different frameworks to silently exfiltrate cleartext passwords. They also generated polymorphic variants to evade signature detection. This was achieved on the first attempt with a single prompt – no iteration required.</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72</a:t>
            </a:fld>
            <a:endParaRPr lang="en-US"/>
          </a:p>
        </p:txBody>
      </p:sp>
    </p:spTree>
    <p:extLst>
      <p:ext uri="{BB962C8B-B14F-4D97-AF65-F5344CB8AC3E}">
        <p14:creationId xmlns:p14="http://schemas.microsoft.com/office/powerpoint/2010/main" val="33737541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Circular diagram showing six phases: Preparation → Detection &amp; Analysis → Containment → Eradication → Recovery → Lessons Learned, with arrows connecting each phase in a cycle and a feedback arrow from Lessons Learned back to Preparation.]</a:t>
            </a:r>
          </a:p>
          <a:p>
            <a:pPr marL="0" lvl="0" indent="0">
              <a:buNone/>
            </a:pPr>
            <a:endParaRPr lang="en-US" dirty="0"/>
          </a:p>
          <a:p>
            <a:pPr marL="0" lvl="0" indent="0">
              <a:buNone/>
            </a:pPr>
            <a:r>
              <a:rPr dirty="0"/>
              <a:t>The NIST Computer Security Incident Handling Guide (SP 800-61) defines the standard framework for incident response. It has six phases forming a cycle. This is the framework used by most organizations and referenced in certifications like CISSP and GCIH.</a:t>
            </a:r>
          </a:p>
        </p:txBody>
      </p:sp>
      <p:sp>
        <p:nvSpPr>
          <p:cNvPr id="4" name="Slide Number Placeholder 3"/>
          <p:cNvSpPr>
            <a:spLocks noGrp="1"/>
          </p:cNvSpPr>
          <p:nvPr>
            <p:ph type="sldNum" sz="quarter" idx="10"/>
          </p:nvPr>
        </p:nvSpPr>
        <p:spPr/>
        <p:txBody>
          <a:bodyPr/>
          <a:lstStyle/>
          <a:p>
            <a:fld id="{18BDFEC3-8487-43E8-A154-7C12CBC1FFF2}" type="slidenum">
              <a:rPr lang="en-US"/>
              <a:t>73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DD961-F116-B5A0-F23F-178B890E3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3E59B-0B89-4236-FD74-EF3A224D3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BF3EF-C275-5DE3-41CF-7CD24C8DDB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LLMs are well-suited to the triage problem: they can parse structured logs, explain alerts in natural language, group related events, and reduce the cognitive load on analysts. This doesn’t solve the false positive problem, but it can help analysts process the alert volume more efficiently. The key value is in translation and summarization – turning machine-readable alerts into human-understandable narratives.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Carlini et al. suggest that API-based LLM usage leaves detectable traces that could be monitored for adversarial patterns. If an attacker uses a closed-model API for reconnaissance or exploit development, the API provider could potentially detect this. However, this only works for closed models – open-source models running locally leave no such trace, and as open-source capability improves, this detection opportunity weakens.</a:t>
            </a:r>
          </a:p>
          <a:p>
            <a:endParaRPr lang="en-US" dirty="0"/>
          </a:p>
        </p:txBody>
      </p:sp>
      <p:sp>
        <p:nvSpPr>
          <p:cNvPr id="4" name="Slide Number Placeholder 3">
            <a:extLst>
              <a:ext uri="{FF2B5EF4-FFF2-40B4-BE49-F238E27FC236}">
                <a16:creationId xmlns:a16="http://schemas.microsoft.com/office/drawing/2014/main" id="{F00E481E-666F-D905-0259-5E743D5C0517}"/>
              </a:ext>
            </a:extLst>
          </p:cNvPr>
          <p:cNvSpPr>
            <a:spLocks noGrp="1"/>
          </p:cNvSpPr>
          <p:nvPr>
            <p:ph type="sldNum" sz="quarter" idx="5"/>
          </p:nvPr>
        </p:nvSpPr>
        <p:spPr/>
        <p:txBody>
          <a:bodyPr/>
          <a:lstStyle/>
          <a:p>
            <a:fld id="{18BDFEC3-8487-43E8-A154-7C12CBC1FFF2}" type="slidenum">
              <a:rPr lang="en-US" smtClean="0"/>
              <a:t>74</a:t>
            </a:fld>
            <a:endParaRPr lang="en-US"/>
          </a:p>
        </p:txBody>
      </p:sp>
    </p:spTree>
    <p:extLst>
      <p:ext uri="{BB962C8B-B14F-4D97-AF65-F5344CB8AC3E}">
        <p14:creationId xmlns:p14="http://schemas.microsoft.com/office/powerpoint/2010/main" val="18859045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7E001-27EA-1CCF-3831-AAFA923F0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7A36E-B2CE-037E-FB75-AE2CB55B0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D9A47-9364-F164-BEAD-D1098BCCEB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LLMs can assist with incident response tasks that involve significant writing and analysis. Timeline summarization, communication drafting (connects to Project 1 from the course), and suggesting containment steps based on the incident type are all areas where LLMs can reduce response time.</a:t>
            </a:r>
          </a:p>
          <a:p>
            <a:endParaRPr lang="en-US" dirty="0"/>
          </a:p>
        </p:txBody>
      </p:sp>
      <p:sp>
        <p:nvSpPr>
          <p:cNvPr id="4" name="Slide Number Placeholder 3">
            <a:extLst>
              <a:ext uri="{FF2B5EF4-FFF2-40B4-BE49-F238E27FC236}">
                <a16:creationId xmlns:a16="http://schemas.microsoft.com/office/drawing/2014/main" id="{2C1A52EC-D693-D448-C20A-DCAF0DC6880A}"/>
              </a:ext>
            </a:extLst>
          </p:cNvPr>
          <p:cNvSpPr>
            <a:spLocks noGrp="1"/>
          </p:cNvSpPr>
          <p:nvPr>
            <p:ph type="sldNum" sz="quarter" idx="5"/>
          </p:nvPr>
        </p:nvSpPr>
        <p:spPr/>
        <p:txBody>
          <a:bodyPr/>
          <a:lstStyle/>
          <a:p>
            <a:fld id="{18BDFEC3-8487-43E8-A154-7C12CBC1FFF2}" type="slidenum">
              <a:rPr lang="en-US" smtClean="0"/>
              <a:t>75</a:t>
            </a:fld>
            <a:endParaRPr lang="en-US"/>
          </a:p>
        </p:txBody>
      </p:sp>
    </p:spTree>
    <p:extLst>
      <p:ext uri="{BB962C8B-B14F-4D97-AF65-F5344CB8AC3E}">
        <p14:creationId xmlns:p14="http://schemas.microsoft.com/office/powerpoint/2010/main" val="3894981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concluding section asks the big question: does GenAI favor attackers or defenders? The answer is nuanced and depends on the time horizon.</a:t>
            </a:r>
          </a:p>
        </p:txBody>
      </p:sp>
      <p:sp>
        <p:nvSpPr>
          <p:cNvPr id="4" name="Slide Number Placeholder 3"/>
          <p:cNvSpPr>
            <a:spLocks noGrp="1"/>
          </p:cNvSpPr>
          <p:nvPr>
            <p:ph type="sldNum" sz="quarter" idx="10"/>
          </p:nvPr>
        </p:nvSpPr>
        <p:spPr/>
        <p:txBody>
          <a:bodyPr/>
          <a:lstStyle/>
          <a:p>
            <a:fld id="{18BDFEC3-8487-43E8-A154-7C12CBC1FFF2}" type="slidenum">
              <a:rPr lang="en-US"/>
              <a:t>76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Historically, mass attacks used generic monetization (ransomware with a fixed demand). LLMs enable personalized monetization: analyzing a victim’s data to craft targeted blackmail, identifying the most valuable information to steal, or customizing social engineering to maximize the chance of success. This increases the profit per successful exploit.</a:t>
            </a:r>
          </a:p>
        </p:txBody>
      </p:sp>
      <p:sp>
        <p:nvSpPr>
          <p:cNvPr id="4" name="Slide Number Placeholder 3"/>
          <p:cNvSpPr>
            <a:spLocks noGrp="1"/>
          </p:cNvSpPr>
          <p:nvPr>
            <p:ph type="sldNum" sz="quarter" idx="10"/>
          </p:nvPr>
        </p:nvSpPr>
        <p:spPr/>
        <p:txBody>
          <a:bodyPr/>
          <a:lstStyle/>
          <a:p>
            <a:fld id="{18BDFEC3-8487-43E8-A154-7C12CBC1FFF2}" type="slidenum">
              <a:rPr lang="en-US"/>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the short run, the asymmetry between offense and defense is amplified by LLMs. Defenders must operate within legal and ethical constraints; attackers using jailbroken or purpose-built adversarial LLMs face no such constraints. The fundamental asymmetry from the economics lecture – defenders must block everything while attackers need only one success – is amplified when the attacker has a capable, unconstrained assistant.</a:t>
            </a:r>
          </a:p>
        </p:txBody>
      </p:sp>
      <p:sp>
        <p:nvSpPr>
          <p:cNvPr id="4" name="Slide Number Placeholder 3"/>
          <p:cNvSpPr>
            <a:spLocks noGrp="1"/>
          </p:cNvSpPr>
          <p:nvPr>
            <p:ph type="sldNum" sz="quarter" idx="10"/>
          </p:nvPr>
        </p:nvSpPr>
        <p:spPr/>
        <p:txBody>
          <a:bodyPr/>
          <a:lstStyle/>
          <a:p>
            <a:fld id="{18BDFEC3-8487-43E8-A154-7C12CBC1FFF2}" type="slidenum">
              <a:rPr lang="en-US"/>
              <a:t>77</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To reiterate the most important point: we have reasonable data on offensive LLM capability, but we have very little comparably rigorous data on whether LLM-assisted defenses actually improve outcomes in practice. This asymmetry in our knowledge may itself be dangerous – it could lead to overestimating the threat or underinvesting in defensive applications. Closing this gap is a significant research opportunity.</a:t>
            </a:r>
          </a:p>
        </p:txBody>
      </p:sp>
      <p:sp>
        <p:nvSpPr>
          <p:cNvPr id="4" name="Slide Number Placeholder 3"/>
          <p:cNvSpPr>
            <a:spLocks noGrp="1"/>
          </p:cNvSpPr>
          <p:nvPr>
            <p:ph type="sldNum" sz="quarter" idx="10"/>
          </p:nvPr>
        </p:nvSpPr>
        <p:spPr/>
        <p:txBody>
          <a:bodyPr/>
          <a:lstStyle/>
          <a:p>
            <a:fld id="{18BDFEC3-8487-43E8-A154-7C12CBC1FFF2}" type="slidenum">
              <a:rPr lang="en-US"/>
              <a:t>78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When each target requires significant manual effort (crafting a custom phishing email, understanding a specific codebase), attackers must focus on high-value targets. LLMs reduce the marginal cost of targeting additional victims, bringing previously uneconomical targets (small businesses, individuals, niche software) into the attacker’s range.</a:t>
            </a:r>
          </a:p>
        </p:txBody>
      </p:sp>
      <p:sp>
        <p:nvSpPr>
          <p:cNvPr id="4" name="Slide Number Placeholder 3"/>
          <p:cNvSpPr>
            <a:spLocks noGrp="1"/>
          </p:cNvSpPr>
          <p:nvPr>
            <p:ph type="sldNum" sz="quarter" idx="10"/>
          </p:nvPr>
        </p:nvSpPr>
        <p:spPr/>
        <p:txBody>
          <a:bodyPr/>
          <a:lstStyle/>
          <a:p>
            <a:fld id="{18BDFEC3-8487-43E8-A154-7C12CBC1FFF2}"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most direct effect. The skilled human time required for reconnaissance, vulnerability analysis, exploit development, and social engineering crafting is the primary cost constraint for most attacks. LLMs automate or significantly accelerate all of these, reducing the cost per attack and the skill barrier for entry.</a:t>
            </a:r>
          </a:p>
        </p:txBody>
      </p:sp>
      <p:sp>
        <p:nvSpPr>
          <p:cNvPr id="4" name="Slide Number Placeholder 3"/>
          <p:cNvSpPr>
            <a:spLocks noGrp="1"/>
          </p:cNvSpPr>
          <p:nvPr>
            <p:ph type="sldNum" sz="quarter" idx="10"/>
          </p:nvPr>
        </p:nvSpPr>
        <p:spPr/>
        <p:txBody>
          <a:bodyPr/>
          <a:lstStyle/>
          <a:p>
            <a:fld id="{18BDFEC3-8487-43E8-A154-7C12CBC1FFF2}"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58288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81596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02611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98274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497322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10063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4/8/26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825118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4/8/26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590145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4/8/26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9822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4/8/26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26635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4563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046406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4/8/26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1405869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14018"/>
            <a:ext cx="6858000" cy="2715671"/>
          </a:xfrm>
        </p:spPr>
        <p:txBody>
          <a:bodyPr>
            <a:normAutofit/>
          </a:bodyPr>
          <a:lstStyle/>
          <a:p>
            <a:r>
              <a:rPr lang="en-US" sz="2850" dirty="0"/>
              <a:t>A Data-driven Approach</a:t>
            </a:r>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669211"/>
            <a:ext cx="6858000"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How GenAI Reshapes the Cybersecurity Landscape</a:t>
            </a:r>
            <a:endParaRPr lang="en-US" sz="2100" dirty="0"/>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4"/>
          <a:stretch>
            <a:fillRect/>
          </a:stretch>
        </p:blipFill>
        <p:spPr>
          <a:xfrm>
            <a:off x="-65866" y="1433060"/>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470322"/>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97430" y="163443"/>
            <a:ext cx="6149139" cy="685967"/>
          </a:xfrm>
        </p:spPr>
        <p:txBody>
          <a:bodyPr/>
          <a:lstStyle/>
          <a:p>
            <a:pPr marL="0" lvl="0" indent="0">
              <a:buNone/>
            </a:pPr>
            <a:r>
              <a:rPr dirty="0"/>
              <a:t>Profit per exploit UP, number of targets UP, cost DOWN</a:t>
            </a:r>
          </a:p>
        </p:txBody>
      </p:sp>
      <p:pic>
        <p:nvPicPr>
          <p:cNvPr id="4" name="Picture 3">
            <a:extLst>
              <a:ext uri="{FF2B5EF4-FFF2-40B4-BE49-F238E27FC236}">
                <a16:creationId xmlns:a16="http://schemas.microsoft.com/office/drawing/2014/main" id="{403462EC-4C5A-E521-1D65-43E8594455BF}"/>
              </a:ext>
            </a:extLst>
          </p:cNvPr>
          <p:cNvPicPr>
            <a:picLocks noChangeAspect="1"/>
          </p:cNvPicPr>
          <p:nvPr/>
        </p:nvPicPr>
        <p:blipFill>
          <a:blip r:embed="rId3"/>
          <a:stretch>
            <a:fillRect/>
          </a:stretch>
        </p:blipFill>
        <p:spPr>
          <a:xfrm>
            <a:off x="685800" y="626742"/>
            <a:ext cx="7772400" cy="4242940"/>
          </a:xfrm>
          <a:prstGeom prst="rect">
            <a:avLst/>
          </a:prstGeom>
        </p:spPr>
      </p:pic>
      <p:pic>
        <p:nvPicPr>
          <p:cNvPr id="6" name="Picture 5">
            <a:extLst>
              <a:ext uri="{FF2B5EF4-FFF2-40B4-BE49-F238E27FC236}">
                <a16:creationId xmlns:a16="http://schemas.microsoft.com/office/drawing/2014/main" id="{3BC547FF-951F-034A-95E2-1B8733855B2A}"/>
              </a:ext>
            </a:extLst>
          </p:cNvPr>
          <p:cNvPicPr>
            <a:picLocks noChangeAspect="1"/>
          </p:cNvPicPr>
          <p:nvPr/>
        </p:nvPicPr>
        <p:blipFill>
          <a:blip r:embed="rId4"/>
          <a:stretch>
            <a:fillRect/>
          </a:stretch>
        </p:blipFill>
        <p:spPr>
          <a:xfrm>
            <a:off x="1255963" y="2682776"/>
            <a:ext cx="122936" cy="117348"/>
          </a:xfrm>
          <a:prstGeom prst="rect">
            <a:avLst/>
          </a:prstGeom>
        </p:spPr>
      </p:pic>
      <p:pic>
        <p:nvPicPr>
          <p:cNvPr id="7" name="Picture 6">
            <a:extLst>
              <a:ext uri="{FF2B5EF4-FFF2-40B4-BE49-F238E27FC236}">
                <a16:creationId xmlns:a16="http://schemas.microsoft.com/office/drawing/2014/main" id="{F3274873-7D4B-0EEF-D19E-FA78D9F6B5C3}"/>
              </a:ext>
            </a:extLst>
          </p:cNvPr>
          <p:cNvPicPr>
            <a:picLocks noChangeAspect="1"/>
          </p:cNvPicPr>
          <p:nvPr/>
        </p:nvPicPr>
        <p:blipFill>
          <a:blip r:embed="rId5"/>
          <a:stretch>
            <a:fillRect/>
          </a:stretch>
        </p:blipFill>
        <p:spPr>
          <a:xfrm>
            <a:off x="8169160" y="2643983"/>
            <a:ext cx="122937" cy="1327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Breadth vs. Depth Trade-Off</a:t>
            </a:r>
          </a:p>
        </p:txBody>
      </p:sp>
      <p:sp>
        <p:nvSpPr>
          <p:cNvPr id="3" name="Content Placeholder 2"/>
          <p:cNvSpPr>
            <a:spLocks noGrp="1"/>
          </p:cNvSpPr>
          <p:nvPr>
            <p:ph idx="1"/>
          </p:nvPr>
        </p:nvSpPr>
        <p:spPr/>
        <p:txBody>
          <a:bodyPr/>
          <a:lstStyle/>
          <a:p>
            <a:pPr marL="0" lvl="0" indent="0">
              <a:buNone/>
            </a:pPr>
            <a:r>
              <a:t>Historically, attackers chose:</a:t>
            </a:r>
          </a:p>
          <a:p>
            <a:pPr lvl="0"/>
            <a:r>
              <a:rPr b="1"/>
              <a:t>Wide</a:t>
            </a:r>
            <a:r>
              <a:t>: generic attacks, many targets (script kiddies)</a:t>
            </a:r>
          </a:p>
          <a:p>
            <a:pPr lvl="0"/>
            <a:r>
              <a:rPr b="1"/>
              <a:t>Deep</a:t>
            </a:r>
            <a:r>
              <a:t>: tailored attacks, high-value single target (APTs)</a:t>
            </a:r>
          </a:p>
          <a:p>
            <a:pPr marL="0" lvl="0" indent="0">
              <a:buNone/>
            </a:pPr>
            <a:r>
              <a:t>LLMs may </a:t>
            </a:r>
            <a:r>
              <a:rPr b="1"/>
              <a:t>collapse this choice</a:t>
            </a:r>
          </a:p>
        </p:txBody>
      </p:sp>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Example: One-upping Ransomware</a:t>
            </a:r>
            <a:endParaRPr dirty="0"/>
          </a:p>
        </p:txBody>
      </p:sp>
      <p:sp>
        <p:nvSpPr>
          <p:cNvPr id="3" name="Content Placeholder 2"/>
          <p:cNvSpPr>
            <a:spLocks noGrp="1"/>
          </p:cNvSpPr>
          <p:nvPr>
            <p:ph idx="1"/>
          </p:nvPr>
        </p:nvSpPr>
        <p:spPr/>
        <p:txBody>
          <a:bodyPr/>
          <a:lstStyle/>
          <a:p>
            <a:pPr marL="0" lvl="0" indent="0">
              <a:buNone/>
            </a:pPr>
            <a:r>
              <a:t>Traditional ransomware has a distinctive forensic footprint:</a:t>
            </a:r>
          </a:p>
          <a:p>
            <a:pPr lvl="0"/>
            <a:r>
              <a:t>Mass disk writes</a:t>
            </a:r>
          </a:p>
          <a:p>
            <a:pPr lvl="0"/>
            <a:r>
              <a:t>Ransom note</a:t>
            </a:r>
          </a:p>
          <a:p>
            <a:pPr lvl="0"/>
            <a:r>
              <a:t>Encrypted files</a:t>
            </a:r>
          </a:p>
          <a:p>
            <a:pPr lvl="0"/>
            <a:r>
              <a:t>Detectable via file-system monitoring</a:t>
            </a:r>
          </a:p>
        </p:txBody>
      </p:sp>
    </p:spTree>
    <p:extLst>
      <p:ext uri="{BB962C8B-B14F-4D97-AF65-F5344CB8AC3E}">
        <p14:creationId xmlns:p14="http://schemas.microsoft.com/office/powerpoint/2010/main" val="202616168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LLM-Powered Intelligent Exfiltration</a:t>
            </a:r>
          </a:p>
        </p:txBody>
      </p:sp>
      <p:sp>
        <p:nvSpPr>
          <p:cNvPr id="3" name="Content Placeholder 2"/>
          <p:cNvSpPr>
            <a:spLocks noGrp="1"/>
          </p:cNvSpPr>
          <p:nvPr>
            <p:ph idx="1"/>
          </p:nvPr>
        </p:nvSpPr>
        <p:spPr/>
        <p:txBody>
          <a:bodyPr/>
          <a:lstStyle/>
          <a:p>
            <a:pPr marL="0" lvl="0" indent="0">
              <a:buNone/>
            </a:pPr>
            <a:r>
              <a:t>The LLM runs on the </a:t>
            </a:r>
            <a:r>
              <a:rPr b="1"/>
              <a:t>attacker’s infrastructure</a:t>
            </a:r>
          </a:p>
          <a:p>
            <a:pPr marL="0" lvl="0" indent="0">
              <a:buNone/>
            </a:pPr>
            <a:r>
              <a:t>A lightweight agent on the victim device just reads and sends files</a:t>
            </a:r>
          </a:p>
        </p:txBody>
      </p:sp>
      <p:graphicFrame>
        <p:nvGraphicFramePr>
          <p:cNvPr id="4" name="Content Placeholder 5">
            <a:extLst>
              <a:ext uri="{FF2B5EF4-FFF2-40B4-BE49-F238E27FC236}">
                <a16:creationId xmlns:a16="http://schemas.microsoft.com/office/drawing/2014/main" id="{F4157874-D97C-EEF9-0CF1-D7432C178CD1}"/>
              </a:ext>
            </a:extLst>
          </p:cNvPr>
          <p:cNvGraphicFramePr>
            <a:graphicFrameLocks/>
          </p:cNvGraphicFramePr>
          <p:nvPr>
            <p:extLst>
              <p:ext uri="{D42A27DB-BD31-4B8C-83A1-F6EECF244321}">
                <p14:modId xmlns:p14="http://schemas.microsoft.com/office/powerpoint/2010/main" val="3099551781"/>
              </p:ext>
            </p:extLst>
          </p:nvPr>
        </p:nvGraphicFramePr>
        <p:xfrm>
          <a:off x="966158" y="2371355"/>
          <a:ext cx="7211683" cy="2377440"/>
        </p:xfrm>
        <a:graphic>
          <a:graphicData uri="http://schemas.openxmlformats.org/drawingml/2006/table">
            <a:tbl>
              <a:tblPr firstRow="1" bandRow="1">
                <a:tableStyleId>{5C22544A-7EE6-4342-B048-85BDC9FD1C3A}</a:tableStyleId>
              </a:tblPr>
              <a:tblGrid>
                <a:gridCol w="3467819">
                  <a:extLst>
                    <a:ext uri="{9D8B030D-6E8A-4147-A177-3AD203B41FA5}">
                      <a16:colId xmlns:a16="http://schemas.microsoft.com/office/drawing/2014/main" val="20000"/>
                    </a:ext>
                  </a:extLst>
                </a:gridCol>
                <a:gridCol w="3743864">
                  <a:extLst>
                    <a:ext uri="{9D8B030D-6E8A-4147-A177-3AD203B41FA5}">
                      <a16:colId xmlns:a16="http://schemas.microsoft.com/office/drawing/2014/main" val="20001"/>
                    </a:ext>
                  </a:extLst>
                </a:gridCol>
              </a:tblGrid>
              <a:tr h="0">
                <a:tc>
                  <a:txBody>
                    <a:bodyPr/>
                    <a:lstStyle/>
                    <a:p>
                      <a:pPr marL="0" lvl="0" indent="0">
                        <a:buNone/>
                      </a:pPr>
                      <a:r>
                        <a:rPr sz="2100"/>
                        <a:t>Ransomware</a:t>
                      </a:r>
                    </a:p>
                  </a:txBody>
                  <a:tcPr/>
                </a:tc>
                <a:tc>
                  <a:txBody>
                    <a:bodyPr/>
                    <a:lstStyle/>
                    <a:p>
                      <a:pPr marL="0" lvl="0" indent="0">
                        <a:buNone/>
                      </a:pPr>
                      <a:r>
                        <a:rPr sz="2100"/>
                        <a:t>Intelligent Exfiltration</a:t>
                      </a:r>
                    </a:p>
                  </a:txBody>
                  <a:tcPr/>
                </a:tc>
                <a:extLst>
                  <a:ext uri="{0D108BD9-81ED-4DB2-BD59-A6C34878D82A}">
                    <a16:rowId xmlns:a16="http://schemas.microsoft.com/office/drawing/2014/main" val="10000"/>
                  </a:ext>
                </a:extLst>
              </a:tr>
              <a:tr h="0">
                <a:tc>
                  <a:txBody>
                    <a:bodyPr/>
                    <a:lstStyle/>
                    <a:p>
                      <a:pPr marL="0" lvl="0" indent="0">
                        <a:buNone/>
                      </a:pPr>
                      <a:r>
                        <a:rPr sz="2100"/>
                        <a:t>Files are </a:t>
                      </a:r>
                      <a:r>
                        <a:rPr sz="2100" b="1"/>
                        <a:t>modified/encrypted</a:t>
                      </a:r>
                    </a:p>
                  </a:txBody>
                  <a:tcPr/>
                </a:tc>
                <a:tc>
                  <a:txBody>
                    <a:bodyPr/>
                    <a:lstStyle/>
                    <a:p>
                      <a:pPr marL="0" lvl="0" indent="0">
                        <a:buNone/>
                      </a:pPr>
                      <a:r>
                        <a:rPr sz="2100"/>
                        <a:t>Files are </a:t>
                      </a:r>
                      <a:r>
                        <a:rPr sz="2100" b="1"/>
                        <a:t>read, not modified</a:t>
                      </a:r>
                    </a:p>
                  </a:txBody>
                  <a:tcPr/>
                </a:tc>
                <a:extLst>
                  <a:ext uri="{0D108BD9-81ED-4DB2-BD59-A6C34878D82A}">
                    <a16:rowId xmlns:a16="http://schemas.microsoft.com/office/drawing/2014/main" val="10001"/>
                  </a:ext>
                </a:extLst>
              </a:tr>
              <a:tr h="0">
                <a:tc>
                  <a:txBody>
                    <a:bodyPr/>
                    <a:lstStyle/>
                    <a:p>
                      <a:pPr marL="0" lvl="0" indent="0">
                        <a:buNone/>
                      </a:pPr>
                      <a:r>
                        <a:rPr sz="2100"/>
                        <a:t>Large disk write footprint</a:t>
                      </a:r>
                    </a:p>
                  </a:txBody>
                  <a:tcPr/>
                </a:tc>
                <a:tc>
                  <a:txBody>
                    <a:bodyPr/>
                    <a:lstStyle/>
                    <a:p>
                      <a:pPr marL="0" lvl="0" indent="0">
                        <a:buNone/>
                      </a:pPr>
                      <a:r>
                        <a:rPr sz="2100"/>
                        <a:t>No disk writes</a:t>
                      </a:r>
                    </a:p>
                  </a:txBody>
                  <a:tcPr/>
                </a:tc>
                <a:extLst>
                  <a:ext uri="{0D108BD9-81ED-4DB2-BD59-A6C34878D82A}">
                    <a16:rowId xmlns:a16="http://schemas.microsoft.com/office/drawing/2014/main" val="10002"/>
                  </a:ext>
                </a:extLst>
              </a:tr>
              <a:tr h="0">
                <a:tc>
                  <a:txBody>
                    <a:bodyPr/>
                    <a:lstStyle/>
                    <a:p>
                      <a:pPr marL="0" lvl="0" indent="0">
                        <a:buNone/>
                      </a:pPr>
                      <a:r>
                        <a:rPr sz="2100" dirty="0"/>
                        <a:t>Bulk data theft</a:t>
                      </a:r>
                    </a:p>
                  </a:txBody>
                  <a:tcPr/>
                </a:tc>
                <a:tc>
                  <a:txBody>
                    <a:bodyPr/>
                    <a:lstStyle/>
                    <a:p>
                      <a:pPr marL="0" lvl="0" indent="0">
                        <a:buNone/>
                      </a:pPr>
                      <a:r>
                        <a:rPr sz="2100" b="1"/>
                        <a:t>Selective</a:t>
                      </a:r>
                      <a:r>
                        <a:rPr sz="2100"/>
                        <a:t> (only what’s valuable)</a:t>
                      </a:r>
                    </a:p>
                  </a:txBody>
                  <a:tcPr/>
                </a:tc>
                <a:extLst>
                  <a:ext uri="{0D108BD9-81ED-4DB2-BD59-A6C34878D82A}">
                    <a16:rowId xmlns:a16="http://schemas.microsoft.com/office/drawing/2014/main" val="10003"/>
                  </a:ext>
                </a:extLst>
              </a:tr>
              <a:tr h="0">
                <a:tc>
                  <a:txBody>
                    <a:bodyPr/>
                    <a:lstStyle/>
                    <a:p>
                      <a:pPr marL="0" lvl="0" indent="0">
                        <a:buNone/>
                      </a:pPr>
                      <a:r>
                        <a:rPr sz="2100" dirty="0"/>
                        <a:t>Victim knows immediately</a:t>
                      </a:r>
                    </a:p>
                  </a:txBody>
                  <a:tcPr/>
                </a:tc>
                <a:tc>
                  <a:txBody>
                    <a:bodyPr/>
                    <a:lstStyle/>
                    <a:p>
                      <a:pPr marL="0" lvl="0" indent="0">
                        <a:buNone/>
                      </a:pPr>
                      <a:r>
                        <a:rPr sz="2100" dirty="0"/>
                        <a:t>Victim may not know </a:t>
                      </a:r>
                      <a:r>
                        <a:rPr sz="2100" b="1" dirty="0"/>
                        <a:t>until blackmail demand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4126061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32830" y="4122409"/>
            <a:ext cx="5678337" cy="788178"/>
          </a:xfrm>
        </p:spPr>
        <p:txBody>
          <a:bodyPr/>
          <a:lstStyle/>
          <a:p>
            <a:pPr marL="0" lvl="0" indent="0">
              <a:buNone/>
            </a:pPr>
            <a:r>
              <a:rPr dirty="0"/>
              <a:t>Ransomware: noisy, detectable, immediate impact</a:t>
            </a:r>
          </a:p>
          <a:p>
            <a:pPr marL="0" lvl="0" indent="0">
              <a:buNone/>
            </a:pPr>
            <a:r>
              <a:rPr dirty="0"/>
              <a:t>Exfiltration: quiet, selective, delayed impact</a:t>
            </a:r>
          </a:p>
        </p:txBody>
      </p:sp>
      <p:pic>
        <p:nvPicPr>
          <p:cNvPr id="6" name="Picture 5">
            <a:extLst>
              <a:ext uri="{FF2B5EF4-FFF2-40B4-BE49-F238E27FC236}">
                <a16:creationId xmlns:a16="http://schemas.microsoft.com/office/drawing/2014/main" id="{4B336DB7-09CE-A6BE-BB8B-2CE5D011A3E7}"/>
              </a:ext>
            </a:extLst>
          </p:cNvPr>
          <p:cNvPicPr>
            <a:picLocks noChangeAspect="1"/>
          </p:cNvPicPr>
          <p:nvPr/>
        </p:nvPicPr>
        <p:blipFill>
          <a:blip r:embed="rId3"/>
          <a:stretch>
            <a:fillRect/>
          </a:stretch>
        </p:blipFill>
        <p:spPr>
          <a:xfrm>
            <a:off x="1097711" y="232913"/>
            <a:ext cx="6948577" cy="3793216"/>
          </a:xfrm>
          <a:prstGeom prst="rect">
            <a:avLst/>
          </a:prstGeom>
        </p:spPr>
      </p:pic>
    </p:spTree>
    <p:extLst>
      <p:ext uri="{BB962C8B-B14F-4D97-AF65-F5344CB8AC3E}">
        <p14:creationId xmlns:p14="http://schemas.microsoft.com/office/powerpoint/2010/main" val="2327040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lang="en-US" dirty="0"/>
              <a:t>The Effect of LLMs</a:t>
            </a:r>
            <a:endParaRPr dirty="0"/>
          </a:p>
        </p:txBody>
      </p:sp>
      <p:pic>
        <p:nvPicPr>
          <p:cNvPr id="4" name="Picture 3">
            <a:extLst>
              <a:ext uri="{FF2B5EF4-FFF2-40B4-BE49-F238E27FC236}">
                <a16:creationId xmlns:a16="http://schemas.microsoft.com/office/drawing/2014/main" id="{B6F40710-A28B-EAFF-A7A3-C970E6300B4A}"/>
              </a:ext>
            </a:extLst>
          </p:cNvPr>
          <p:cNvPicPr>
            <a:picLocks noChangeAspect="1"/>
          </p:cNvPicPr>
          <p:nvPr/>
        </p:nvPicPr>
        <p:blipFill>
          <a:blip r:embed="rId3"/>
          <a:stretch>
            <a:fillRect/>
          </a:stretch>
        </p:blipFill>
        <p:spPr>
          <a:xfrm>
            <a:off x="1247251" y="1239707"/>
            <a:ext cx="6649497" cy="3629949"/>
          </a:xfrm>
          <a:prstGeom prst="rect">
            <a:avLst/>
          </a:prstGeom>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lang="en-US" dirty="0"/>
              <a:t>Exploiting Humans: Social Engineering</a:t>
            </a:r>
            <a:endParaRPr dirty="0"/>
          </a:p>
        </p:txBody>
      </p:sp>
      <p:sp>
        <p:nvSpPr>
          <p:cNvPr id="10" name="Text Placeholder 9">
            <a:extLst>
              <a:ext uri="{FF2B5EF4-FFF2-40B4-BE49-F238E27FC236}">
                <a16:creationId xmlns:a16="http://schemas.microsoft.com/office/drawing/2014/main" id="{6AC0623C-0E55-D103-F891-CBD7A9D3F587}"/>
              </a:ext>
            </a:extLst>
          </p:cNvPr>
          <p:cNvSpPr>
            <a:spLocks noGrp="1"/>
          </p:cNvSpPr>
          <p:nvPr>
            <p:ph type="body" idx="1"/>
          </p:nvPr>
        </p:nvSpPr>
        <p:spPr/>
        <p:txBody>
          <a:bodyPr/>
          <a:lstStyle/>
          <a:p>
            <a:endParaRPr lang="en-US"/>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4DD2D9-012E-4780-3DB1-89B2E226C835}"/>
              </a:ext>
            </a:extLst>
          </p:cNvPr>
          <p:cNvPicPr>
            <a:picLocks noChangeAspect="1"/>
          </p:cNvPicPr>
          <p:nvPr/>
        </p:nvPicPr>
        <p:blipFill>
          <a:blip r:embed="rId3"/>
          <a:stretch>
            <a:fillRect/>
          </a:stretch>
        </p:blipFill>
        <p:spPr>
          <a:xfrm>
            <a:off x="685800" y="450280"/>
            <a:ext cx="7772400" cy="4242940"/>
          </a:xfrm>
          <a:prstGeom prst="rect">
            <a:avLst/>
          </a:prstGeom>
        </p:spPr>
      </p:pic>
    </p:spTree>
    <p:extLst>
      <p:ext uri="{BB962C8B-B14F-4D97-AF65-F5344CB8AC3E}">
        <p14:creationId xmlns:p14="http://schemas.microsoft.com/office/powerpoint/2010/main" val="147494277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Case Study: Deepfake Video Call</a:t>
            </a:r>
          </a:p>
        </p:txBody>
      </p:sp>
      <p:sp>
        <p:nvSpPr>
          <p:cNvPr id="3" name="Content Placeholder 2"/>
          <p:cNvSpPr>
            <a:spLocks noGrp="1"/>
          </p:cNvSpPr>
          <p:nvPr>
            <p:ph idx="1"/>
          </p:nvPr>
        </p:nvSpPr>
        <p:spPr>
          <a:xfrm>
            <a:off x="628649" y="1369218"/>
            <a:ext cx="4071687" cy="3263504"/>
          </a:xfrm>
        </p:spPr>
        <p:txBody>
          <a:bodyPr/>
          <a:lstStyle/>
          <a:p>
            <a:pPr marL="0" lvl="0" indent="0">
              <a:buNone/>
            </a:pPr>
            <a:r>
              <a:rPr dirty="0"/>
              <a:t>Hong Kong, 2024: </a:t>
            </a:r>
            <a:r>
              <a:rPr lang="en-US" dirty="0"/>
              <a:t>A</a:t>
            </a:r>
            <a:r>
              <a:rPr dirty="0"/>
              <a:t> finance worker wired </a:t>
            </a:r>
            <a:r>
              <a:rPr b="1" dirty="0"/>
              <a:t>$25 million</a:t>
            </a:r>
            <a:r>
              <a:rPr dirty="0"/>
              <a:t> after a video call populated entirely by </a:t>
            </a:r>
            <a:r>
              <a:rPr b="1" dirty="0"/>
              <a:t>deepfakes of colleagues</a:t>
            </a:r>
            <a:r>
              <a:rPr dirty="0"/>
              <a:t>, including the CFO</a:t>
            </a:r>
          </a:p>
        </p:txBody>
      </p:sp>
      <p:pic>
        <p:nvPicPr>
          <p:cNvPr id="4" name="Picture 3">
            <a:extLst>
              <a:ext uri="{FF2B5EF4-FFF2-40B4-BE49-F238E27FC236}">
                <a16:creationId xmlns:a16="http://schemas.microsoft.com/office/drawing/2014/main" id="{04A8D2F0-C2CF-2B72-CFE4-17806BEB9CDF}"/>
              </a:ext>
            </a:extLst>
          </p:cNvPr>
          <p:cNvPicPr>
            <a:picLocks noChangeAspect="1"/>
          </p:cNvPicPr>
          <p:nvPr/>
        </p:nvPicPr>
        <p:blipFill>
          <a:blip r:embed="rId3"/>
          <a:stretch>
            <a:fillRect/>
          </a:stretch>
        </p:blipFill>
        <p:spPr>
          <a:xfrm>
            <a:off x="4861761" y="1108829"/>
            <a:ext cx="3653589" cy="520778"/>
          </a:xfrm>
          <a:prstGeom prst="rect">
            <a:avLst/>
          </a:prstGeom>
        </p:spPr>
      </p:pic>
      <p:pic>
        <p:nvPicPr>
          <p:cNvPr id="5" name="Picture 4">
            <a:extLst>
              <a:ext uri="{FF2B5EF4-FFF2-40B4-BE49-F238E27FC236}">
                <a16:creationId xmlns:a16="http://schemas.microsoft.com/office/drawing/2014/main" id="{DAC8E766-EFAF-0847-4452-86FC7FDD073A}"/>
              </a:ext>
            </a:extLst>
          </p:cNvPr>
          <p:cNvPicPr>
            <a:picLocks noChangeAspect="1"/>
          </p:cNvPicPr>
          <p:nvPr/>
        </p:nvPicPr>
        <p:blipFill>
          <a:blip r:embed="rId4"/>
          <a:stretch>
            <a:fillRect/>
          </a:stretch>
        </p:blipFill>
        <p:spPr>
          <a:xfrm>
            <a:off x="4861760" y="1845718"/>
            <a:ext cx="3653589" cy="3746959"/>
          </a:xfrm>
          <a:prstGeom prst="rect">
            <a:avLst/>
          </a:prstGeom>
        </p:spPr>
      </p:pic>
      <p:pic>
        <p:nvPicPr>
          <p:cNvPr id="6" name="Picture 5">
            <a:extLst>
              <a:ext uri="{FF2B5EF4-FFF2-40B4-BE49-F238E27FC236}">
                <a16:creationId xmlns:a16="http://schemas.microsoft.com/office/drawing/2014/main" id="{3E307B5A-3C23-3841-B1D0-9207234F1C1E}"/>
              </a:ext>
            </a:extLst>
          </p:cNvPr>
          <p:cNvPicPr>
            <a:picLocks noChangeAspect="1"/>
          </p:cNvPicPr>
          <p:nvPr/>
        </p:nvPicPr>
        <p:blipFill>
          <a:blip r:embed="rId5"/>
          <a:stretch>
            <a:fillRect/>
          </a:stretch>
        </p:blipFill>
        <p:spPr>
          <a:xfrm>
            <a:off x="4861760" y="1629607"/>
            <a:ext cx="3653589" cy="1155478"/>
          </a:xfrm>
          <a:prstGeom prst="rect">
            <a:avLst/>
          </a:prstGeom>
        </p:spPr>
      </p:pic>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POC</a:t>
            </a:r>
            <a:r>
              <a:rPr dirty="0"/>
              <a:t>: Automated Blackmail Discovery</a:t>
            </a:r>
          </a:p>
        </p:txBody>
      </p:sp>
      <p:sp>
        <p:nvSpPr>
          <p:cNvPr id="3" name="Content Placeholder 2"/>
          <p:cNvSpPr>
            <a:spLocks noGrp="1"/>
          </p:cNvSpPr>
          <p:nvPr>
            <p:ph idx="1"/>
          </p:nvPr>
        </p:nvSpPr>
        <p:spPr>
          <a:xfrm>
            <a:off x="628650" y="1369218"/>
            <a:ext cx="3805327" cy="3263504"/>
          </a:xfrm>
        </p:spPr>
        <p:txBody>
          <a:bodyPr>
            <a:normAutofit/>
          </a:bodyPr>
          <a:lstStyle/>
          <a:p>
            <a:pPr marL="0" lvl="0" indent="0">
              <a:buNone/>
            </a:pPr>
            <a:r>
              <a:rPr dirty="0"/>
              <a:t>Claude 1.5 Sonnet, given all emails to/from a single Enron employee, </a:t>
            </a:r>
            <a:r>
              <a:rPr b="1" dirty="0"/>
              <a:t>autonomously identifies an extramarital affair</a:t>
            </a:r>
          </a:p>
          <a:p>
            <a:pPr marL="0" lvl="0" indent="0">
              <a:buNone/>
            </a:pPr>
            <a:endParaRPr lang="en-US" sz="1200" dirty="0"/>
          </a:p>
          <a:p>
            <a:pPr marL="0" lvl="0" indent="0">
              <a:buNone/>
            </a:pPr>
            <a:r>
              <a:rPr dirty="0"/>
              <a:t>Information ideally suited to targeted blackmail</a:t>
            </a:r>
          </a:p>
          <a:p>
            <a:pPr marL="0" lvl="0" indent="0">
              <a:buNone/>
            </a:pPr>
            <a:endParaRPr lang="en-US" sz="1200" dirty="0"/>
          </a:p>
          <a:p>
            <a:pPr marL="0" lvl="0" indent="0">
              <a:buNone/>
            </a:pPr>
            <a:r>
              <a:rPr dirty="0"/>
              <a:t>Found </a:t>
            </a:r>
            <a:r>
              <a:rPr b="1" dirty="0"/>
              <a:t>without any human direction</a:t>
            </a:r>
          </a:p>
        </p:txBody>
      </p:sp>
      <p:pic>
        <p:nvPicPr>
          <p:cNvPr id="4" name="Picture 3">
            <a:extLst>
              <a:ext uri="{FF2B5EF4-FFF2-40B4-BE49-F238E27FC236}">
                <a16:creationId xmlns:a16="http://schemas.microsoft.com/office/drawing/2014/main" id="{598B0E78-BEE0-31AB-7BF6-C5E0E5C58A5F}"/>
              </a:ext>
            </a:extLst>
          </p:cNvPr>
          <p:cNvPicPr>
            <a:picLocks noChangeAspect="1"/>
          </p:cNvPicPr>
          <p:nvPr/>
        </p:nvPicPr>
        <p:blipFill>
          <a:blip r:embed="rId3"/>
          <a:stretch>
            <a:fillRect/>
          </a:stretch>
        </p:blipFill>
        <p:spPr>
          <a:xfrm>
            <a:off x="4710025" y="1268016"/>
            <a:ext cx="3699489" cy="3875484"/>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1412" y="2223434"/>
            <a:ext cx="8241175" cy="2408889"/>
          </a:xfrm>
        </p:spPr>
        <p:txBody>
          <a:bodyPr>
            <a:normAutofit/>
          </a:bodyPr>
          <a:lstStyle/>
          <a:p>
            <a:pPr marL="0" lvl="0" indent="0" algn="ctr">
              <a:buNone/>
            </a:pPr>
            <a:r>
              <a:rPr sz="3200" dirty="0"/>
              <a:t>GenAI is a general-purpose </a:t>
            </a:r>
            <a:r>
              <a:rPr sz="3200" b="1" dirty="0"/>
              <a:t>capability amplifier</a:t>
            </a:r>
          </a:p>
        </p:txBody>
      </p:sp>
      <p:sp>
        <p:nvSpPr>
          <p:cNvPr id="6" name="TextBox 5">
            <a:extLst>
              <a:ext uri="{FF2B5EF4-FFF2-40B4-BE49-F238E27FC236}">
                <a16:creationId xmlns:a16="http://schemas.microsoft.com/office/drawing/2014/main" id="{5BD7CAD8-4FD7-929C-A589-EA73B72440DA}"/>
              </a:ext>
            </a:extLst>
          </p:cNvPr>
          <p:cNvSpPr txBox="1"/>
          <p:nvPr/>
        </p:nvSpPr>
        <p:spPr>
          <a:xfrm>
            <a:off x="2349789" y="3012381"/>
            <a:ext cx="4444422" cy="415498"/>
          </a:xfrm>
          <a:prstGeom prst="rect">
            <a:avLst/>
          </a:prstGeom>
          <a:noFill/>
        </p:spPr>
        <p:txBody>
          <a:bodyPr wrap="none" rtlCol="0">
            <a:spAutoFit/>
          </a:bodyPr>
          <a:lstStyle/>
          <a:p>
            <a:r>
              <a:rPr lang="en-US" sz="2100" dirty="0"/>
              <a:t>for both attack and (hopefully) defense</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POC: Private Data Mining</a:t>
            </a:r>
            <a:endParaRPr dirty="0"/>
          </a:p>
        </p:txBody>
      </p:sp>
      <p:sp>
        <p:nvSpPr>
          <p:cNvPr id="3" name="Content Placeholder 2"/>
          <p:cNvSpPr>
            <a:spLocks noGrp="1"/>
          </p:cNvSpPr>
          <p:nvPr>
            <p:ph idx="1"/>
          </p:nvPr>
        </p:nvSpPr>
        <p:spPr>
          <a:xfrm>
            <a:off x="628650" y="1369218"/>
            <a:ext cx="7886700" cy="3500438"/>
          </a:xfrm>
        </p:spPr>
        <p:txBody>
          <a:bodyPr>
            <a:normAutofit/>
          </a:bodyPr>
          <a:lstStyle/>
          <a:p>
            <a:pPr marL="0" lvl="0" indent="0">
              <a:buNone/>
            </a:pPr>
            <a:r>
              <a:rPr dirty="0"/>
              <a:t>Given </a:t>
            </a:r>
            <a:r>
              <a:rPr b="1" dirty="0"/>
              <a:t>540 personal photos</a:t>
            </a:r>
            <a:r>
              <a:rPr dirty="0"/>
              <a:t> from a device, a vision-language model recovers:</a:t>
            </a:r>
          </a:p>
          <a:p>
            <a:pPr lvl="0"/>
            <a:r>
              <a:rPr dirty="0"/>
              <a:t>Family identities</a:t>
            </a:r>
          </a:p>
          <a:p>
            <a:pPr lvl="0"/>
            <a:r>
              <a:rPr dirty="0"/>
              <a:t>Dates of birth</a:t>
            </a:r>
          </a:p>
          <a:p>
            <a:pPr lvl="0"/>
            <a:r>
              <a:rPr dirty="0"/>
              <a:t>Addresses</a:t>
            </a:r>
          </a:p>
          <a:p>
            <a:pPr lvl="0"/>
            <a:r>
              <a:rPr dirty="0"/>
              <a:t>Medical conditions</a:t>
            </a:r>
          </a:p>
          <a:p>
            <a:pPr lvl="0"/>
            <a:r>
              <a:rPr dirty="0"/>
              <a:t>Insurance policy details</a:t>
            </a:r>
          </a:p>
          <a:p>
            <a:pPr marL="0" lvl="0" indent="0">
              <a:buNone/>
            </a:pPr>
            <a:r>
              <a:rPr b="1" dirty="0"/>
              <a:t>Standard prompting. </a:t>
            </a:r>
            <a:br>
              <a:rPr lang="en-US" b="1" dirty="0"/>
            </a:br>
            <a:r>
              <a:rPr b="1" dirty="0"/>
              <a:t>No special attack.</a:t>
            </a:r>
          </a:p>
        </p:txBody>
      </p:sp>
      <p:pic>
        <p:nvPicPr>
          <p:cNvPr id="4" name="Picture 3">
            <a:extLst>
              <a:ext uri="{FF2B5EF4-FFF2-40B4-BE49-F238E27FC236}">
                <a16:creationId xmlns:a16="http://schemas.microsoft.com/office/drawing/2014/main" id="{4783931D-B56F-308A-9028-014280F1AE64}"/>
              </a:ext>
            </a:extLst>
          </p:cNvPr>
          <p:cNvPicPr>
            <a:picLocks noChangeAspect="1"/>
          </p:cNvPicPr>
          <p:nvPr/>
        </p:nvPicPr>
        <p:blipFill>
          <a:blip r:embed="rId3"/>
          <a:stretch>
            <a:fillRect/>
          </a:stretch>
        </p:blipFill>
        <p:spPr>
          <a:xfrm>
            <a:off x="4020273" y="2129742"/>
            <a:ext cx="4382948" cy="2465408"/>
          </a:xfrm>
          <a:prstGeom prst="rect">
            <a:avLst/>
          </a:prstGeom>
        </p:spPr>
      </p:pic>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83843-7E79-9DFA-07CE-4BF07125EA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0306C4-FE21-D659-9EDF-D61FF78FA787}"/>
              </a:ext>
            </a:extLst>
          </p:cNvPr>
          <p:cNvPicPr>
            <a:picLocks noChangeAspect="1"/>
          </p:cNvPicPr>
          <p:nvPr/>
        </p:nvPicPr>
        <p:blipFill>
          <a:blip r:embed="rId3"/>
          <a:stretch>
            <a:fillRect/>
          </a:stretch>
        </p:blipFill>
        <p:spPr>
          <a:xfrm>
            <a:off x="100739" y="1309867"/>
            <a:ext cx="3003696" cy="3486433"/>
          </a:xfrm>
          <a:prstGeom prst="rect">
            <a:avLst/>
          </a:prstGeom>
        </p:spPr>
      </p:pic>
      <p:pic>
        <p:nvPicPr>
          <p:cNvPr id="5" name="Picture 4">
            <a:extLst>
              <a:ext uri="{FF2B5EF4-FFF2-40B4-BE49-F238E27FC236}">
                <a16:creationId xmlns:a16="http://schemas.microsoft.com/office/drawing/2014/main" id="{6A6BD1B2-7C34-309A-730B-AA77DE468D79}"/>
              </a:ext>
            </a:extLst>
          </p:cNvPr>
          <p:cNvPicPr>
            <a:picLocks noChangeAspect="1"/>
          </p:cNvPicPr>
          <p:nvPr/>
        </p:nvPicPr>
        <p:blipFill>
          <a:blip r:embed="rId4"/>
          <a:stretch>
            <a:fillRect/>
          </a:stretch>
        </p:blipFill>
        <p:spPr>
          <a:xfrm>
            <a:off x="3219128" y="296746"/>
            <a:ext cx="2945816" cy="4499554"/>
          </a:xfrm>
          <a:prstGeom prst="rect">
            <a:avLst/>
          </a:prstGeom>
        </p:spPr>
      </p:pic>
      <p:pic>
        <p:nvPicPr>
          <p:cNvPr id="6" name="Picture 5">
            <a:extLst>
              <a:ext uri="{FF2B5EF4-FFF2-40B4-BE49-F238E27FC236}">
                <a16:creationId xmlns:a16="http://schemas.microsoft.com/office/drawing/2014/main" id="{5B0783FE-F8F0-AC46-384F-F128AED8E5FC}"/>
              </a:ext>
            </a:extLst>
          </p:cNvPr>
          <p:cNvPicPr>
            <a:picLocks noChangeAspect="1"/>
          </p:cNvPicPr>
          <p:nvPr/>
        </p:nvPicPr>
        <p:blipFill>
          <a:blip r:embed="rId5"/>
          <a:stretch>
            <a:fillRect/>
          </a:stretch>
        </p:blipFill>
        <p:spPr>
          <a:xfrm>
            <a:off x="6279637" y="1309867"/>
            <a:ext cx="2801592" cy="2946797"/>
          </a:xfrm>
          <a:prstGeom prst="rect">
            <a:avLst/>
          </a:prstGeom>
        </p:spPr>
      </p:pic>
    </p:spTree>
    <p:extLst>
      <p:ext uri="{BB962C8B-B14F-4D97-AF65-F5344CB8AC3E}">
        <p14:creationId xmlns:p14="http://schemas.microsoft.com/office/powerpoint/2010/main" val="397143132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F9080-ECA6-3AD3-A969-983DBBEDBA5B}"/>
              </a:ext>
            </a:extLst>
          </p:cNvPr>
          <p:cNvSpPr>
            <a:spLocks noGrp="1"/>
          </p:cNvSpPr>
          <p:nvPr>
            <p:ph type="title"/>
          </p:nvPr>
        </p:nvSpPr>
        <p:spPr/>
        <p:txBody>
          <a:bodyPr>
            <a:normAutofit fontScale="90000"/>
          </a:bodyPr>
          <a:lstStyle/>
          <a:p>
            <a:r>
              <a:rPr lang="en-US" dirty="0"/>
              <a:t>Capability exists now: When will it be routine?</a:t>
            </a:r>
          </a:p>
        </p:txBody>
      </p:sp>
      <p:pic>
        <p:nvPicPr>
          <p:cNvPr id="8" name="Picture 7">
            <a:extLst>
              <a:ext uri="{FF2B5EF4-FFF2-40B4-BE49-F238E27FC236}">
                <a16:creationId xmlns:a16="http://schemas.microsoft.com/office/drawing/2014/main" id="{28A9A3C9-6291-7761-406F-88AAC797B098}"/>
              </a:ext>
            </a:extLst>
          </p:cNvPr>
          <p:cNvPicPr>
            <a:picLocks noChangeAspect="1"/>
          </p:cNvPicPr>
          <p:nvPr/>
        </p:nvPicPr>
        <p:blipFill>
          <a:blip r:embed="rId3"/>
          <a:stretch>
            <a:fillRect/>
          </a:stretch>
        </p:blipFill>
        <p:spPr>
          <a:xfrm>
            <a:off x="1313447" y="1151584"/>
            <a:ext cx="6517105" cy="35576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Happens to Phishing Training?</a:t>
            </a:r>
          </a:p>
        </p:txBody>
      </p:sp>
      <p:sp>
        <p:nvSpPr>
          <p:cNvPr id="3" name="Content Placeholder 2"/>
          <p:cNvSpPr>
            <a:spLocks noGrp="1"/>
          </p:cNvSpPr>
          <p:nvPr>
            <p:ph idx="1"/>
          </p:nvPr>
        </p:nvSpPr>
        <p:spPr>
          <a:xfrm>
            <a:off x="628650" y="1369218"/>
            <a:ext cx="4486814" cy="3263504"/>
          </a:xfrm>
        </p:spPr>
        <p:txBody>
          <a:bodyPr/>
          <a:lstStyle/>
          <a:p>
            <a:pPr marL="0" lvl="0" indent="0">
              <a:buNone/>
            </a:pPr>
            <a:r>
              <a:rPr dirty="0"/>
              <a:t>The Ho et al. study was conducted in a world of </a:t>
            </a:r>
            <a:r>
              <a:rPr b="1" dirty="0"/>
              <a:t>human-crafted lures</a:t>
            </a:r>
          </a:p>
          <a:p>
            <a:pPr marL="0" lvl="0" indent="0">
              <a:buNone/>
            </a:pPr>
            <a:endParaRPr lang="en-US" sz="1200" dirty="0"/>
          </a:p>
          <a:p>
            <a:pPr marL="0" lvl="0" indent="0">
              <a:buNone/>
            </a:pPr>
            <a:r>
              <a:rPr dirty="0"/>
              <a:t>What happens when lures are LLM-generated and personalized?</a:t>
            </a:r>
          </a:p>
        </p:txBody>
      </p:sp>
      <p:pic>
        <p:nvPicPr>
          <p:cNvPr id="4" name="Picture 3">
            <a:extLst>
              <a:ext uri="{FF2B5EF4-FFF2-40B4-BE49-F238E27FC236}">
                <a16:creationId xmlns:a16="http://schemas.microsoft.com/office/drawing/2014/main" id="{C593EEE0-BC38-FB8A-3DB9-11AF2E2B7E46}"/>
              </a:ext>
            </a:extLst>
          </p:cNvPr>
          <p:cNvPicPr>
            <a:picLocks noChangeAspect="1"/>
          </p:cNvPicPr>
          <p:nvPr/>
        </p:nvPicPr>
        <p:blipFill>
          <a:blip r:embed="rId3"/>
          <a:stretch>
            <a:fillRect/>
          </a:stretch>
        </p:blipFill>
        <p:spPr>
          <a:xfrm>
            <a:off x="5436457" y="1268016"/>
            <a:ext cx="2969182" cy="3875484"/>
          </a:xfrm>
          <a:prstGeom prst="rect">
            <a:avLst/>
          </a:prstGeom>
        </p:spPr>
      </p:pic>
    </p:spTree>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Finding and Exploiting Vulnerabilities in Code</a:t>
            </a:r>
          </a:p>
        </p:txBody>
      </p:sp>
      <p:sp>
        <p:nvSpPr>
          <p:cNvPr id="3" name="Text Placeholder 2">
            <a:extLst>
              <a:ext uri="{FF2B5EF4-FFF2-40B4-BE49-F238E27FC236}">
                <a16:creationId xmlns:a16="http://schemas.microsoft.com/office/drawing/2014/main" id="{836FC898-BBF6-B7FE-1412-66FD1FBFC50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854227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C7CF6-4D83-F80E-BEED-4A96FE3E4059}"/>
              </a:ext>
            </a:extLst>
          </p:cNvPr>
          <p:cNvPicPr>
            <a:picLocks noChangeAspect="1"/>
          </p:cNvPicPr>
          <p:nvPr/>
        </p:nvPicPr>
        <p:blipFill>
          <a:blip r:embed="rId3"/>
          <a:stretch>
            <a:fillRect/>
          </a:stretch>
        </p:blipFill>
        <p:spPr>
          <a:xfrm>
            <a:off x="685800" y="450280"/>
            <a:ext cx="7772400" cy="4242940"/>
          </a:xfrm>
          <a:prstGeom prst="rect">
            <a:avLst/>
          </a:prstGeom>
        </p:spPr>
      </p:pic>
      <p:sp>
        <p:nvSpPr>
          <p:cNvPr id="2" name="TextBox 1">
            <a:extLst>
              <a:ext uri="{FF2B5EF4-FFF2-40B4-BE49-F238E27FC236}">
                <a16:creationId xmlns:a16="http://schemas.microsoft.com/office/drawing/2014/main" id="{99EF277E-4F9A-5319-AB9A-8264D6EB29CA}"/>
              </a:ext>
            </a:extLst>
          </p:cNvPr>
          <p:cNvSpPr txBox="1"/>
          <p:nvPr/>
        </p:nvSpPr>
        <p:spPr>
          <a:xfrm>
            <a:off x="5558539" y="900694"/>
            <a:ext cx="3215072" cy="369332"/>
          </a:xfrm>
          <a:prstGeom prst="rect">
            <a:avLst/>
          </a:prstGeom>
          <a:solidFill>
            <a:schemeClr val="accent2">
              <a:lumMod val="60000"/>
              <a:lumOff val="40000"/>
            </a:schemeClr>
          </a:solidFill>
          <a:ln>
            <a:solidFill>
              <a:schemeClr val="accent2"/>
            </a:solidFill>
          </a:ln>
          <a:effectLst>
            <a:outerShdw blurRad="50800" dist="38100" dir="8100000" algn="tr" rotWithShape="0">
              <a:prstClr val="black">
                <a:alpha val="40000"/>
              </a:prstClr>
            </a:outerShdw>
          </a:effectLst>
        </p:spPr>
        <p:txBody>
          <a:bodyPr wrap="square" rtlCol="0">
            <a:spAutoFit/>
          </a:bodyPr>
          <a:lstStyle/>
          <a:p>
            <a:r>
              <a:rPr lang="en-US" dirty="0">
                <a:solidFill>
                  <a:schemeClr val="bg1"/>
                </a:solidFill>
              </a:rPr>
              <a:t>How to measure this capability?</a:t>
            </a:r>
          </a:p>
        </p:txBody>
      </p:sp>
    </p:spTree>
    <p:extLst>
      <p:ext uri="{BB962C8B-B14F-4D97-AF65-F5344CB8AC3E}">
        <p14:creationId xmlns:p14="http://schemas.microsoft.com/office/powerpoint/2010/main" val="139948271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488D7-4988-79AC-C07A-559C21738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83E6E-318D-3197-2649-178D521AEDEB}"/>
              </a:ext>
            </a:extLst>
          </p:cNvPr>
          <p:cNvSpPr>
            <a:spLocks noGrp="1"/>
          </p:cNvSpPr>
          <p:nvPr>
            <p:ph type="title"/>
          </p:nvPr>
        </p:nvSpPr>
        <p:spPr/>
        <p:txBody>
          <a:bodyPr/>
          <a:lstStyle/>
          <a:p>
            <a:pPr marL="0" lvl="0" indent="0">
              <a:buNone/>
            </a:pPr>
            <a:r>
              <a:rPr lang="en-US" dirty="0"/>
              <a:t>Benchmarking </a:t>
            </a:r>
            <a:br>
              <a:rPr lang="en-US" dirty="0"/>
            </a:br>
            <a:r>
              <a:rPr lang="en-US" dirty="0"/>
              <a:t>Vulnerability </a:t>
            </a:r>
            <a:br>
              <a:rPr lang="en-US" dirty="0"/>
            </a:br>
            <a:r>
              <a:rPr lang="en-US" dirty="0"/>
              <a:t>Finding Progress</a:t>
            </a:r>
            <a:endParaRPr dirty="0"/>
          </a:p>
        </p:txBody>
      </p:sp>
      <p:sp>
        <p:nvSpPr>
          <p:cNvPr id="3" name="Text Placeholder 2">
            <a:extLst>
              <a:ext uri="{FF2B5EF4-FFF2-40B4-BE49-F238E27FC236}">
                <a16:creationId xmlns:a16="http://schemas.microsoft.com/office/drawing/2014/main" id="{29D18840-E731-694E-E23A-509DE3605D99}"/>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61F8698-2AC4-3D76-BDF3-7134B570221C}"/>
              </a:ext>
            </a:extLst>
          </p:cNvPr>
          <p:cNvPicPr>
            <a:picLocks noChangeAspect="1"/>
          </p:cNvPicPr>
          <p:nvPr/>
        </p:nvPicPr>
        <p:blipFill>
          <a:blip r:embed="rId3"/>
          <a:stretch>
            <a:fillRect/>
          </a:stretch>
        </p:blipFill>
        <p:spPr>
          <a:xfrm>
            <a:off x="5033472" y="155275"/>
            <a:ext cx="3942353" cy="5143500"/>
          </a:xfrm>
          <a:prstGeom prst="rect">
            <a:avLst/>
          </a:prstGeom>
        </p:spPr>
      </p:pic>
    </p:spTree>
    <p:extLst>
      <p:ext uri="{BB962C8B-B14F-4D97-AF65-F5344CB8AC3E}">
        <p14:creationId xmlns:p14="http://schemas.microsoft.com/office/powerpoint/2010/main" val="193330641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CVE-Bench</a:t>
            </a:r>
          </a:p>
        </p:txBody>
      </p:sp>
      <p:sp>
        <p:nvSpPr>
          <p:cNvPr id="3" name="Content Placeholder 2"/>
          <p:cNvSpPr>
            <a:spLocks noGrp="1"/>
          </p:cNvSpPr>
          <p:nvPr>
            <p:ph idx="1"/>
          </p:nvPr>
        </p:nvSpPr>
        <p:spPr>
          <a:xfrm>
            <a:off x="628650" y="1369218"/>
            <a:ext cx="4210769" cy="3263504"/>
          </a:xfrm>
        </p:spPr>
        <p:txBody>
          <a:bodyPr/>
          <a:lstStyle/>
          <a:p>
            <a:pPr marL="0" lvl="0" indent="0">
              <a:buNone/>
            </a:pPr>
            <a:r>
              <a:rPr b="1" dirty="0"/>
              <a:t>40 critical-severity, real-world CVEs</a:t>
            </a:r>
            <a:r>
              <a:rPr dirty="0"/>
              <a:t> (CVSS &gt;= 9.0)</a:t>
            </a:r>
          </a:p>
          <a:p>
            <a:pPr marL="0" lvl="0" indent="0">
              <a:buNone/>
            </a:pPr>
            <a:r>
              <a:rPr b="1" dirty="0"/>
              <a:t>Open-source web apps</a:t>
            </a:r>
            <a:r>
              <a:rPr dirty="0"/>
              <a:t>, reproduced in sandboxed containers</a:t>
            </a:r>
          </a:p>
        </p:txBody>
      </p:sp>
      <p:pic>
        <p:nvPicPr>
          <p:cNvPr id="4" name="Picture 3">
            <a:extLst>
              <a:ext uri="{FF2B5EF4-FFF2-40B4-BE49-F238E27FC236}">
                <a16:creationId xmlns:a16="http://schemas.microsoft.com/office/drawing/2014/main" id="{6B75EBF0-C335-9FEC-26A7-07D443E5D69C}"/>
              </a:ext>
            </a:extLst>
          </p:cNvPr>
          <p:cNvPicPr>
            <a:picLocks noChangeAspect="1"/>
          </p:cNvPicPr>
          <p:nvPr/>
        </p:nvPicPr>
        <p:blipFill>
          <a:blip r:embed="rId3"/>
          <a:stretch>
            <a:fillRect/>
          </a:stretch>
        </p:blipFill>
        <p:spPr>
          <a:xfrm>
            <a:off x="5033472" y="155275"/>
            <a:ext cx="3942353" cy="5143500"/>
          </a:xfrm>
          <a:prstGeom prst="rect">
            <a:avLst/>
          </a:prstGeom>
        </p:spPr>
      </p:pic>
    </p:spTree>
    <p:extLst>
      <p:ext uri="{BB962C8B-B14F-4D97-AF65-F5344CB8AC3E}">
        <p14:creationId xmlns:p14="http://schemas.microsoft.com/office/powerpoint/2010/main" val="290685929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Design Choice 1: Ecological Validity</a:t>
            </a:r>
          </a:p>
        </p:txBody>
      </p:sp>
      <p:sp>
        <p:nvSpPr>
          <p:cNvPr id="3" name="Content Placeholder 2"/>
          <p:cNvSpPr>
            <a:spLocks noGrp="1"/>
          </p:cNvSpPr>
          <p:nvPr>
            <p:ph idx="1"/>
          </p:nvPr>
        </p:nvSpPr>
        <p:spPr/>
        <p:txBody>
          <a:bodyPr/>
          <a:lstStyle/>
          <a:p>
            <a:pPr marL="0" lvl="0" indent="0">
              <a:buNone/>
            </a:pPr>
            <a:r>
              <a:rPr b="1" dirty="0"/>
              <a:t>Real CVEs</a:t>
            </a:r>
            <a:r>
              <a:rPr dirty="0"/>
              <a:t> from the National Vulnerability Database</a:t>
            </a:r>
          </a:p>
          <a:p>
            <a:pPr marL="0" lvl="0" indent="0">
              <a:buNone/>
            </a:pPr>
            <a:r>
              <a:rPr dirty="0"/>
              <a:t>CVSS &gt;= 9.0 (critical severity)</a:t>
            </a:r>
          </a:p>
          <a:p>
            <a:pPr marL="0" lvl="0" indent="0">
              <a:buNone/>
            </a:pPr>
            <a:r>
              <a:rPr dirty="0"/>
              <a:t>Reproduced in </a:t>
            </a:r>
            <a:r>
              <a:rPr b="1" dirty="0"/>
              <a:t>live containerized environments</a:t>
            </a:r>
          </a:p>
          <a:p>
            <a:pPr marL="0" lvl="0" indent="0">
              <a:buNone/>
            </a:pPr>
            <a:r>
              <a:rPr dirty="0"/>
              <a:t>Not toy problems: </a:t>
            </a:r>
            <a:r>
              <a:rPr b="1" dirty="0"/>
              <a:t>5–24 person-hours</a:t>
            </a:r>
            <a:r>
              <a:rPr dirty="0"/>
              <a:t> per CVE to construct</a:t>
            </a:r>
            <a:r>
              <a:rPr lang="en-US" dirty="0"/>
              <a:t> (?)</a:t>
            </a:r>
            <a:endParaRPr dirty="0"/>
          </a:p>
        </p:txBody>
      </p:sp>
    </p:spTree>
    <p:extLst>
      <p:ext uri="{BB962C8B-B14F-4D97-AF65-F5344CB8AC3E}">
        <p14:creationId xmlns:p14="http://schemas.microsoft.com/office/powerpoint/2010/main" val="4036651439"/>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Design Choice 2: Reproducibility</a:t>
            </a:r>
          </a:p>
        </p:txBody>
      </p:sp>
      <p:sp>
        <p:nvSpPr>
          <p:cNvPr id="3" name="Content Placeholder 2"/>
          <p:cNvSpPr>
            <a:spLocks noGrp="1"/>
          </p:cNvSpPr>
          <p:nvPr>
            <p:ph idx="1"/>
          </p:nvPr>
        </p:nvSpPr>
        <p:spPr/>
        <p:txBody>
          <a:bodyPr/>
          <a:lstStyle/>
          <a:p>
            <a:pPr marL="0" lvl="0" indent="0">
              <a:buNone/>
            </a:pPr>
            <a:r>
              <a:rPr dirty="0"/>
              <a:t>Every vulnerability has a </a:t>
            </a:r>
            <a:r>
              <a:rPr b="1" dirty="0"/>
              <a:t>reference exploit</a:t>
            </a:r>
          </a:p>
          <a:p>
            <a:pPr marL="0" lvl="0" indent="0">
              <a:buNone/>
            </a:pPr>
            <a:r>
              <a:rPr dirty="0"/>
              <a:t>If the authors’ own exploit doesn’t work, the CVE is excluded</a:t>
            </a:r>
          </a:p>
        </p:txBody>
      </p:sp>
    </p:spTree>
    <p:extLst>
      <p:ext uri="{BB962C8B-B14F-4D97-AF65-F5344CB8AC3E}">
        <p14:creationId xmlns:p14="http://schemas.microsoft.com/office/powerpoint/2010/main" val="190432893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2D75E-26E8-9725-4429-C41971254C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8A8E74-AAD8-8B0A-4F02-C26B102A42A1}"/>
              </a:ext>
            </a:extLst>
          </p:cNvPr>
          <p:cNvPicPr>
            <a:picLocks noChangeAspect="1"/>
          </p:cNvPicPr>
          <p:nvPr/>
        </p:nvPicPr>
        <p:blipFill>
          <a:blip r:embed="rId3"/>
          <a:stretch>
            <a:fillRect/>
          </a:stretch>
        </p:blipFill>
        <p:spPr>
          <a:xfrm>
            <a:off x="685800" y="854105"/>
            <a:ext cx="7772400" cy="3435289"/>
          </a:xfrm>
          <a:prstGeom prst="rect">
            <a:avLst/>
          </a:prstGeom>
        </p:spPr>
      </p:pic>
      <p:sp>
        <p:nvSpPr>
          <p:cNvPr id="2" name="Title 1">
            <a:extLst>
              <a:ext uri="{FF2B5EF4-FFF2-40B4-BE49-F238E27FC236}">
                <a16:creationId xmlns:a16="http://schemas.microsoft.com/office/drawing/2014/main" id="{1B7D268B-EC92-1625-2BC4-20F243F46A5B}"/>
              </a:ext>
            </a:extLst>
          </p:cNvPr>
          <p:cNvSpPr>
            <a:spLocks noGrp="1"/>
          </p:cNvSpPr>
          <p:nvPr>
            <p:ph type="title"/>
          </p:nvPr>
        </p:nvSpPr>
        <p:spPr/>
        <p:txBody>
          <a:bodyPr>
            <a:normAutofit/>
          </a:bodyPr>
          <a:lstStyle/>
          <a:p>
            <a:pPr marL="0" lvl="0" indent="0">
              <a:buNone/>
            </a:pPr>
            <a:r>
              <a:rPr lang="en-US" dirty="0"/>
              <a:t>Amplifying </a:t>
            </a:r>
            <a:br>
              <a:rPr lang="en-US" dirty="0"/>
            </a:br>
            <a:r>
              <a:rPr lang="en-US" dirty="0"/>
              <a:t>Attacks</a:t>
            </a:r>
            <a:endParaRPr dirty="0"/>
          </a:p>
        </p:txBody>
      </p:sp>
      <p:sp>
        <p:nvSpPr>
          <p:cNvPr id="10" name="Text Placeholder 9">
            <a:extLst>
              <a:ext uri="{FF2B5EF4-FFF2-40B4-BE49-F238E27FC236}">
                <a16:creationId xmlns:a16="http://schemas.microsoft.com/office/drawing/2014/main" id="{6AA6D740-7CEA-F04B-17E1-AA1D762D05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8149039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Design Choice 3: Operationalized Outcomes</a:t>
            </a:r>
          </a:p>
        </p:txBody>
      </p:sp>
      <p:sp>
        <p:nvSpPr>
          <p:cNvPr id="3" name="Content Placeholder 2"/>
          <p:cNvSpPr>
            <a:spLocks noGrp="1"/>
          </p:cNvSpPr>
          <p:nvPr>
            <p:ph idx="1"/>
          </p:nvPr>
        </p:nvSpPr>
        <p:spPr/>
        <p:txBody>
          <a:bodyPr/>
          <a:lstStyle/>
          <a:p>
            <a:pPr marL="0" lvl="0" indent="0">
              <a:buNone/>
            </a:pPr>
            <a:r>
              <a:rPr b="1" dirty="0"/>
              <a:t>8 standard attack types</a:t>
            </a:r>
            <a:r>
              <a:rPr dirty="0"/>
              <a:t>:</a:t>
            </a:r>
          </a:p>
          <a:p>
            <a:r>
              <a:rPr dirty="0"/>
              <a:t>DoS, </a:t>
            </a:r>
            <a:endParaRPr lang="en-US" dirty="0"/>
          </a:p>
          <a:p>
            <a:r>
              <a:rPr dirty="0"/>
              <a:t>file access, </a:t>
            </a:r>
            <a:endParaRPr lang="en-US" dirty="0"/>
          </a:p>
          <a:p>
            <a:r>
              <a:rPr dirty="0"/>
              <a:t>DB access, </a:t>
            </a:r>
            <a:endParaRPr lang="en-US" dirty="0"/>
          </a:p>
          <a:p>
            <a:r>
              <a:rPr dirty="0"/>
              <a:t>privilege escalation,</a:t>
            </a:r>
          </a:p>
          <a:p>
            <a:pPr marL="0" lvl="0" indent="0">
              <a:buNone/>
            </a:pPr>
            <a:endParaRPr lang="en-US" sz="1200" dirty="0"/>
          </a:p>
          <a:p>
            <a:pPr marL="0" lvl="0" indent="0">
              <a:buNone/>
            </a:pPr>
            <a:r>
              <a:rPr dirty="0"/>
              <a:t>Success is </a:t>
            </a:r>
            <a:r>
              <a:rPr b="1" dirty="0"/>
              <a:t>automatically checkable</a:t>
            </a:r>
            <a:r>
              <a:rPr dirty="0"/>
              <a:t> – the grader checks actual system state</a:t>
            </a:r>
          </a:p>
        </p:txBody>
      </p:sp>
      <p:sp>
        <p:nvSpPr>
          <p:cNvPr id="5" name="TextBox 4">
            <a:extLst>
              <a:ext uri="{FF2B5EF4-FFF2-40B4-BE49-F238E27FC236}">
                <a16:creationId xmlns:a16="http://schemas.microsoft.com/office/drawing/2014/main" id="{C94EC559-26AB-B009-A5C5-4967CEC2D013}"/>
              </a:ext>
            </a:extLst>
          </p:cNvPr>
          <p:cNvSpPr txBox="1"/>
          <p:nvPr/>
        </p:nvSpPr>
        <p:spPr>
          <a:xfrm>
            <a:off x="4263944" y="1758819"/>
            <a:ext cx="4572000" cy="1563505"/>
          </a:xfrm>
          <a:prstGeom prst="rect">
            <a:avLst/>
          </a:prstGeom>
          <a:noFill/>
        </p:spPr>
        <p:txBody>
          <a:bodyPr wrap="square">
            <a:spAutoFit/>
          </a:bodyPr>
          <a:lstStyle/>
          <a:p>
            <a:pPr marL="173736" indent="-173736">
              <a:lnSpc>
                <a:spcPct val="90000"/>
              </a:lnSpc>
              <a:spcBef>
                <a:spcPts val="750"/>
              </a:spcBef>
              <a:buFont typeface="Arial" panose="020B0604020202020204" pitchFamily="34" charset="0"/>
              <a:buChar char="•"/>
            </a:pPr>
            <a:r>
              <a:rPr lang="en-US" sz="2100" dirty="0"/>
              <a:t>unauthorized login, </a:t>
            </a:r>
          </a:p>
          <a:p>
            <a:pPr marL="173736" indent="-173736">
              <a:lnSpc>
                <a:spcPct val="90000"/>
              </a:lnSpc>
              <a:spcBef>
                <a:spcPts val="750"/>
              </a:spcBef>
              <a:buFont typeface="Arial" panose="020B0604020202020204" pitchFamily="34" charset="0"/>
              <a:buChar char="•"/>
            </a:pPr>
            <a:r>
              <a:rPr lang="en-US" sz="2100" dirty="0"/>
              <a:t>file creation, </a:t>
            </a:r>
          </a:p>
          <a:p>
            <a:pPr marL="173736" indent="-173736">
              <a:lnSpc>
                <a:spcPct val="90000"/>
              </a:lnSpc>
              <a:spcBef>
                <a:spcPts val="750"/>
              </a:spcBef>
              <a:buFont typeface="Arial" panose="020B0604020202020204" pitchFamily="34" charset="0"/>
              <a:buChar char="•"/>
            </a:pPr>
            <a:r>
              <a:rPr lang="en-US" sz="2100" dirty="0"/>
              <a:t>DB modification, </a:t>
            </a:r>
          </a:p>
          <a:p>
            <a:pPr marL="173736" indent="-173736">
              <a:lnSpc>
                <a:spcPct val="90000"/>
              </a:lnSpc>
              <a:spcBef>
                <a:spcPts val="750"/>
              </a:spcBef>
              <a:buFont typeface="Arial" panose="020B0604020202020204" pitchFamily="34" charset="0"/>
              <a:buChar char="•"/>
            </a:pPr>
            <a:r>
              <a:rPr lang="en-US" sz="2100" dirty="0"/>
              <a:t>outbound service</a:t>
            </a:r>
          </a:p>
        </p:txBody>
      </p:sp>
    </p:spTree>
    <p:extLst>
      <p:ext uri="{BB962C8B-B14F-4D97-AF65-F5344CB8AC3E}">
        <p14:creationId xmlns:p14="http://schemas.microsoft.com/office/powerpoint/2010/main" val="320281586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Design Choice 4: Appropriate Baselines</a:t>
            </a:r>
          </a:p>
        </p:txBody>
      </p:sp>
      <p:graphicFrame>
        <p:nvGraphicFramePr>
          <p:cNvPr id="5" name="Content Placeholder 5">
            <a:extLst>
              <a:ext uri="{FF2B5EF4-FFF2-40B4-BE49-F238E27FC236}">
                <a16:creationId xmlns:a16="http://schemas.microsoft.com/office/drawing/2014/main" id="{00C7CC6F-A8CD-961E-9CF2-B836785E6757}"/>
              </a:ext>
            </a:extLst>
          </p:cNvPr>
          <p:cNvGraphicFramePr>
            <a:graphicFrameLocks/>
          </p:cNvGraphicFramePr>
          <p:nvPr/>
        </p:nvGraphicFramePr>
        <p:xfrm>
          <a:off x="2337758" y="1443966"/>
          <a:ext cx="4468483" cy="1234440"/>
        </p:xfrm>
        <a:graphic>
          <a:graphicData uri="http://schemas.openxmlformats.org/drawingml/2006/table">
            <a:tbl>
              <a:tblPr firstRow="1" bandRow="1">
                <a:tableStyleId>{5C22544A-7EE6-4342-B048-85BDC9FD1C3A}</a:tableStyleId>
              </a:tblPr>
              <a:tblGrid>
                <a:gridCol w="3459192">
                  <a:extLst>
                    <a:ext uri="{9D8B030D-6E8A-4147-A177-3AD203B41FA5}">
                      <a16:colId xmlns:a16="http://schemas.microsoft.com/office/drawing/2014/main" val="20000"/>
                    </a:ext>
                  </a:extLst>
                </a:gridCol>
                <a:gridCol w="1009291">
                  <a:extLst>
                    <a:ext uri="{9D8B030D-6E8A-4147-A177-3AD203B41FA5}">
                      <a16:colId xmlns:a16="http://schemas.microsoft.com/office/drawing/2014/main" val="20001"/>
                    </a:ext>
                  </a:extLst>
                </a:gridCol>
              </a:tblGrid>
              <a:tr h="0">
                <a:tc>
                  <a:txBody>
                    <a:bodyPr/>
                    <a:lstStyle/>
                    <a:p>
                      <a:pPr marL="0" lvl="0" indent="0">
                        <a:buNone/>
                      </a:pPr>
                      <a:r>
                        <a:rPr sz="2100" dirty="0"/>
                        <a:t>Baseline</a:t>
                      </a:r>
                    </a:p>
                  </a:txBody>
                  <a:tcPr/>
                </a:tc>
                <a:tc>
                  <a:txBody>
                    <a:bodyPr/>
                    <a:lstStyle/>
                    <a:p>
                      <a:pPr marL="0" lvl="0" indent="0">
                        <a:buNone/>
                      </a:pPr>
                      <a:r>
                        <a:rPr sz="2100"/>
                        <a:t>Result</a:t>
                      </a:r>
                    </a:p>
                  </a:txBody>
                  <a:tcPr/>
                </a:tc>
                <a:extLst>
                  <a:ext uri="{0D108BD9-81ED-4DB2-BD59-A6C34878D82A}">
                    <a16:rowId xmlns:a16="http://schemas.microsoft.com/office/drawing/2014/main" val="10000"/>
                  </a:ext>
                </a:extLst>
              </a:tr>
              <a:tr h="0">
                <a:tc>
                  <a:txBody>
                    <a:bodyPr/>
                    <a:lstStyle/>
                    <a:p>
                      <a:pPr marL="0" lvl="0" indent="0">
                        <a:buNone/>
                      </a:pPr>
                      <a:r>
                        <a:rPr sz="2100"/>
                        <a:t>ZAP (leading traditional tool)</a:t>
                      </a:r>
                    </a:p>
                  </a:txBody>
                  <a:tcPr/>
                </a:tc>
                <a:tc>
                  <a:txBody>
                    <a:bodyPr/>
                    <a:lstStyle/>
                    <a:p>
                      <a:pPr marL="0" lvl="0" indent="0">
                        <a:buNone/>
                      </a:pPr>
                      <a:r>
                        <a:rPr sz="2100"/>
                        <a:t>0%</a:t>
                      </a:r>
                    </a:p>
                  </a:txBody>
                  <a:tcPr/>
                </a:tc>
                <a:extLst>
                  <a:ext uri="{0D108BD9-81ED-4DB2-BD59-A6C34878D82A}">
                    <a16:rowId xmlns:a16="http://schemas.microsoft.com/office/drawing/2014/main" val="10001"/>
                  </a:ext>
                </a:extLst>
              </a:tr>
              <a:tr h="0">
                <a:tc>
                  <a:txBody>
                    <a:bodyPr/>
                    <a:lstStyle/>
                    <a:p>
                      <a:pPr marL="0" lvl="0" indent="0">
                        <a:buNone/>
                      </a:pPr>
                      <a:r>
                        <a:rPr sz="2100"/>
                        <a:t>T-Agent with Llama 1.1</a:t>
                      </a:r>
                    </a:p>
                  </a:txBody>
                  <a:tcPr/>
                </a:tc>
                <a:tc>
                  <a:txBody>
                    <a:bodyPr/>
                    <a:lstStyle/>
                    <a:p>
                      <a:pPr marL="0" lvl="0" indent="0">
                        <a:buNone/>
                      </a:pPr>
                      <a:r>
                        <a:rPr sz="2100" dirty="0"/>
                        <a:t>0%</a:t>
                      </a:r>
                    </a:p>
                  </a:txBody>
                  <a:tcPr/>
                </a:tc>
                <a:extLst>
                  <a:ext uri="{0D108BD9-81ED-4DB2-BD59-A6C34878D82A}">
                    <a16:rowId xmlns:a16="http://schemas.microsoft.com/office/drawing/2014/main" val="10002"/>
                  </a:ext>
                </a:extLst>
              </a:tr>
            </a:tbl>
          </a:graphicData>
        </a:graphic>
      </p:graphicFrame>
      <p:sp>
        <p:nvSpPr>
          <p:cNvPr id="7" name="Content Placeholder 2">
            <a:extLst>
              <a:ext uri="{FF2B5EF4-FFF2-40B4-BE49-F238E27FC236}">
                <a16:creationId xmlns:a16="http://schemas.microsoft.com/office/drawing/2014/main" id="{AD7AE665-46DD-EC62-E8E5-FDF990944018}"/>
              </a:ext>
            </a:extLst>
          </p:cNvPr>
          <p:cNvSpPr txBox="1">
            <a:spLocks/>
          </p:cNvSpPr>
          <p:nvPr/>
        </p:nvSpPr>
        <p:spPr>
          <a:xfrm>
            <a:off x="425836" y="3039024"/>
            <a:ext cx="8292326" cy="16048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t>These are </a:t>
            </a:r>
            <a:r>
              <a:rPr lang="en-US" b="1" dirty="0"/>
              <a:t>not strawmen</a:t>
            </a:r>
            <a:r>
              <a:rPr lang="en-US" dirty="0"/>
              <a:t> – ZAP is widely deployed in professional settings</a:t>
            </a:r>
          </a:p>
        </p:txBody>
      </p:sp>
    </p:spTree>
    <p:extLst>
      <p:ext uri="{BB962C8B-B14F-4D97-AF65-F5344CB8AC3E}">
        <p14:creationId xmlns:p14="http://schemas.microsoft.com/office/powerpoint/2010/main" val="237652501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CTF Benchmarks vs. CVE-Bench</a:t>
            </a:r>
          </a:p>
        </p:txBody>
      </p:sp>
      <p:graphicFrame>
        <p:nvGraphicFramePr>
          <p:cNvPr id="6" name="Content Placeholder 5"/>
          <p:cNvGraphicFramePr>
            <a:graphicFrameLocks noGrp="1"/>
          </p:cNvGraphicFramePr>
          <p:nvPr>
            <p:ph idx="1"/>
          </p:nvPr>
        </p:nvGraphicFramePr>
        <p:xfrm>
          <a:off x="931653" y="1543050"/>
          <a:ext cx="7280694" cy="2057400"/>
        </p:xfrm>
        <a:graphic>
          <a:graphicData uri="http://schemas.openxmlformats.org/drawingml/2006/table">
            <a:tbl>
              <a:tblPr firstRow="1" bandRow="1">
                <a:tableStyleId>{5C22544A-7EE6-4342-B048-85BDC9FD1C3A}</a:tableStyleId>
              </a:tblPr>
              <a:tblGrid>
                <a:gridCol w="2881223">
                  <a:extLst>
                    <a:ext uri="{9D8B030D-6E8A-4147-A177-3AD203B41FA5}">
                      <a16:colId xmlns:a16="http://schemas.microsoft.com/office/drawing/2014/main" val="20000"/>
                    </a:ext>
                  </a:extLst>
                </a:gridCol>
                <a:gridCol w="4399471">
                  <a:extLst>
                    <a:ext uri="{9D8B030D-6E8A-4147-A177-3AD203B41FA5}">
                      <a16:colId xmlns:a16="http://schemas.microsoft.com/office/drawing/2014/main" val="20001"/>
                    </a:ext>
                  </a:extLst>
                </a:gridCol>
              </a:tblGrid>
              <a:tr h="0">
                <a:tc>
                  <a:txBody>
                    <a:bodyPr/>
                    <a:lstStyle/>
                    <a:p>
                      <a:pPr marL="0" lvl="0" indent="0">
                        <a:buNone/>
                      </a:pPr>
                      <a:r>
                        <a:rPr sz="2100"/>
                        <a:t>CTF Benchmarks</a:t>
                      </a:r>
                    </a:p>
                  </a:txBody>
                  <a:tcPr/>
                </a:tc>
                <a:tc>
                  <a:txBody>
                    <a:bodyPr/>
                    <a:lstStyle/>
                    <a:p>
                      <a:pPr marL="0" lvl="0" indent="0">
                        <a:buNone/>
                      </a:pPr>
                      <a:r>
                        <a:rPr sz="2100"/>
                        <a:t>CVE-Bench</a:t>
                      </a:r>
                    </a:p>
                  </a:txBody>
                  <a:tcPr/>
                </a:tc>
                <a:extLst>
                  <a:ext uri="{0D108BD9-81ED-4DB2-BD59-A6C34878D82A}">
                    <a16:rowId xmlns:a16="http://schemas.microsoft.com/office/drawing/2014/main" val="10000"/>
                  </a:ext>
                </a:extLst>
              </a:tr>
              <a:tr h="0">
                <a:tc>
                  <a:txBody>
                    <a:bodyPr/>
                    <a:lstStyle/>
                    <a:p>
                      <a:pPr marL="0" lvl="0" indent="0">
                        <a:buNone/>
                      </a:pPr>
                      <a:r>
                        <a:rPr sz="2100"/>
                        <a:t>Designed to be solvable</a:t>
                      </a:r>
                    </a:p>
                  </a:txBody>
                  <a:tcPr/>
                </a:tc>
                <a:tc>
                  <a:txBody>
                    <a:bodyPr/>
                    <a:lstStyle/>
                    <a:p>
                      <a:pPr marL="0" lvl="0" indent="0">
                        <a:buNone/>
                      </a:pPr>
                      <a:r>
                        <a:rPr sz="2100"/>
                        <a:t>Real-world, unmodified vulnerabilities</a:t>
                      </a:r>
                    </a:p>
                  </a:txBody>
                  <a:tcPr/>
                </a:tc>
                <a:extLst>
                  <a:ext uri="{0D108BD9-81ED-4DB2-BD59-A6C34878D82A}">
                    <a16:rowId xmlns:a16="http://schemas.microsoft.com/office/drawing/2014/main" val="10001"/>
                  </a:ext>
                </a:extLst>
              </a:tr>
              <a:tr h="0">
                <a:tc>
                  <a:txBody>
                    <a:bodyPr/>
                    <a:lstStyle/>
                    <a:p>
                      <a:pPr marL="0" lvl="0" indent="0">
                        <a:buNone/>
                      </a:pPr>
                      <a:r>
                        <a:rPr sz="2100" dirty="0"/>
                        <a:t>No severity ratings</a:t>
                      </a:r>
                    </a:p>
                  </a:txBody>
                  <a:tcPr/>
                </a:tc>
                <a:tc>
                  <a:txBody>
                    <a:bodyPr/>
                    <a:lstStyle/>
                    <a:p>
                      <a:pPr marL="0" lvl="0" indent="0">
                        <a:buNone/>
                      </a:pPr>
                      <a:r>
                        <a:rPr sz="2100"/>
                        <a:t>CVSS &gt;= 9.0 (critical)</a:t>
                      </a:r>
                    </a:p>
                  </a:txBody>
                  <a:tcPr/>
                </a:tc>
                <a:extLst>
                  <a:ext uri="{0D108BD9-81ED-4DB2-BD59-A6C34878D82A}">
                    <a16:rowId xmlns:a16="http://schemas.microsoft.com/office/drawing/2014/main" val="10002"/>
                  </a:ext>
                </a:extLst>
              </a:tr>
              <a:tr h="0">
                <a:tc>
                  <a:txBody>
                    <a:bodyPr/>
                    <a:lstStyle/>
                    <a:p>
                      <a:pPr marL="0" lvl="0" indent="0">
                        <a:buNone/>
                      </a:pPr>
                      <a:r>
                        <a:rPr sz="2100"/>
                        <a:t>Simplified environments</a:t>
                      </a:r>
                    </a:p>
                  </a:txBody>
                  <a:tcPr/>
                </a:tc>
                <a:tc>
                  <a:txBody>
                    <a:bodyPr/>
                    <a:lstStyle/>
                    <a:p>
                      <a:pPr marL="0" lvl="0" indent="0">
                        <a:buNone/>
                      </a:pPr>
                      <a:r>
                        <a:rPr sz="2100"/>
                        <a:t>Production application stacks</a:t>
                      </a:r>
                    </a:p>
                  </a:txBody>
                  <a:tcPr/>
                </a:tc>
                <a:extLst>
                  <a:ext uri="{0D108BD9-81ED-4DB2-BD59-A6C34878D82A}">
                    <a16:rowId xmlns:a16="http://schemas.microsoft.com/office/drawing/2014/main" val="10003"/>
                  </a:ext>
                </a:extLst>
              </a:tr>
              <a:tr h="0">
                <a:tc>
                  <a:txBody>
                    <a:bodyPr/>
                    <a:lstStyle/>
                    <a:p>
                      <a:pPr marL="0" lvl="0" indent="0">
                        <a:buNone/>
                      </a:pPr>
                      <a:r>
                        <a:rPr sz="2100"/>
                        <a:t>Limited attack types</a:t>
                      </a:r>
                    </a:p>
                  </a:txBody>
                  <a:tcPr/>
                </a:tc>
                <a:tc>
                  <a:txBody>
                    <a:bodyPr/>
                    <a:lstStyle/>
                    <a:p>
                      <a:pPr marL="0" lvl="0" indent="0">
                        <a:buNone/>
                      </a:pPr>
                      <a:r>
                        <a:rPr sz="2100" dirty="0"/>
                        <a:t>8 standardized attack categories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406289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CVE-Bench: Results</a:t>
            </a:r>
          </a:p>
        </p:txBody>
      </p:sp>
      <p:graphicFrame>
        <p:nvGraphicFramePr>
          <p:cNvPr id="6" name="Content Placeholder 5"/>
          <p:cNvGraphicFramePr>
            <a:graphicFrameLocks noGrp="1"/>
          </p:cNvGraphicFramePr>
          <p:nvPr>
            <p:ph idx="1"/>
          </p:nvPr>
        </p:nvGraphicFramePr>
        <p:xfrm>
          <a:off x="1220637" y="1426713"/>
          <a:ext cx="6702725" cy="2057400"/>
        </p:xfrm>
        <a:graphic>
          <a:graphicData uri="http://schemas.openxmlformats.org/drawingml/2006/table">
            <a:tbl>
              <a:tblPr firstRow="1" bandRow="1">
                <a:tableStyleId>{5C22544A-7EE6-4342-B048-85BDC9FD1C3A}</a:tableStyleId>
              </a:tblPr>
              <a:tblGrid>
                <a:gridCol w="4994694">
                  <a:extLst>
                    <a:ext uri="{9D8B030D-6E8A-4147-A177-3AD203B41FA5}">
                      <a16:colId xmlns:a16="http://schemas.microsoft.com/office/drawing/2014/main" val="20000"/>
                    </a:ext>
                  </a:extLst>
                </a:gridCol>
                <a:gridCol w="1708031">
                  <a:extLst>
                    <a:ext uri="{9D8B030D-6E8A-4147-A177-3AD203B41FA5}">
                      <a16:colId xmlns:a16="http://schemas.microsoft.com/office/drawing/2014/main" val="20001"/>
                    </a:ext>
                  </a:extLst>
                </a:gridCol>
              </a:tblGrid>
              <a:tr h="0">
                <a:tc>
                  <a:txBody>
                    <a:bodyPr/>
                    <a:lstStyle/>
                    <a:p>
                      <a:pPr marL="0" lvl="0" indent="0">
                        <a:buNone/>
                      </a:pPr>
                      <a:r>
                        <a:rPr sz="2100"/>
                        <a:t>Agent</a:t>
                      </a:r>
                    </a:p>
                  </a:txBody>
                  <a:tcPr/>
                </a:tc>
                <a:tc>
                  <a:txBody>
                    <a:bodyPr/>
                    <a:lstStyle/>
                    <a:p>
                      <a:pPr marL="0" lvl="0" indent="0">
                        <a:buNone/>
                      </a:pPr>
                      <a:r>
                        <a:rPr sz="2100"/>
                        <a:t>Success Rate</a:t>
                      </a:r>
                    </a:p>
                  </a:txBody>
                  <a:tcPr/>
                </a:tc>
                <a:extLst>
                  <a:ext uri="{0D108BD9-81ED-4DB2-BD59-A6C34878D82A}">
                    <a16:rowId xmlns:a16="http://schemas.microsoft.com/office/drawing/2014/main" val="10000"/>
                  </a:ext>
                </a:extLst>
              </a:tr>
              <a:tr h="0">
                <a:tc>
                  <a:txBody>
                    <a:bodyPr/>
                    <a:lstStyle/>
                    <a:p>
                      <a:pPr marL="0" lvl="0" indent="0">
                        <a:buNone/>
                      </a:pPr>
                      <a:r>
                        <a:rPr sz="2100"/>
                        <a:t>Best agent framework (one-day, 5 attempts)</a:t>
                      </a:r>
                    </a:p>
                  </a:txBody>
                  <a:tcPr/>
                </a:tc>
                <a:tc>
                  <a:txBody>
                    <a:bodyPr/>
                    <a:lstStyle/>
                    <a:p>
                      <a:pPr marL="0" lvl="0" indent="0">
                        <a:buNone/>
                      </a:pPr>
                      <a:r>
                        <a:rPr sz="2100" b="1"/>
                        <a:t>13%</a:t>
                      </a:r>
                    </a:p>
                  </a:txBody>
                  <a:tcPr/>
                </a:tc>
                <a:extLst>
                  <a:ext uri="{0D108BD9-81ED-4DB2-BD59-A6C34878D82A}">
                    <a16:rowId xmlns:a16="http://schemas.microsoft.com/office/drawing/2014/main" val="10001"/>
                  </a:ext>
                </a:extLst>
              </a:tr>
              <a:tr h="0">
                <a:tc>
                  <a:txBody>
                    <a:bodyPr/>
                    <a:lstStyle/>
                    <a:p>
                      <a:pPr marL="0" lvl="0" indent="0">
                        <a:buNone/>
                      </a:pPr>
                      <a:r>
                        <a:rPr sz="2100" dirty="0"/>
                        <a:t>Best agent framework (zero-day)</a:t>
                      </a:r>
                    </a:p>
                  </a:txBody>
                  <a:tcPr/>
                </a:tc>
                <a:tc>
                  <a:txBody>
                    <a:bodyPr/>
                    <a:lstStyle/>
                    <a:p>
                      <a:pPr marL="0" lvl="0" indent="0">
                        <a:buNone/>
                      </a:pPr>
                      <a:r>
                        <a:rPr sz="2100" b="1"/>
                        <a:t>10%</a:t>
                      </a:r>
                    </a:p>
                  </a:txBody>
                  <a:tcPr/>
                </a:tc>
                <a:extLst>
                  <a:ext uri="{0D108BD9-81ED-4DB2-BD59-A6C34878D82A}">
                    <a16:rowId xmlns:a16="http://schemas.microsoft.com/office/drawing/2014/main" val="10002"/>
                  </a:ext>
                </a:extLst>
              </a:tr>
              <a:tr h="0">
                <a:tc>
                  <a:txBody>
                    <a:bodyPr/>
                    <a:lstStyle/>
                    <a:p>
                      <a:pPr marL="0" lvl="0" indent="0">
                        <a:buNone/>
                      </a:pPr>
                      <a:r>
                        <a:rPr sz="2100"/>
                        <a:t>ZAP (leading traditional tool)</a:t>
                      </a:r>
                    </a:p>
                  </a:txBody>
                  <a:tcPr/>
                </a:tc>
                <a:tc>
                  <a:txBody>
                    <a:bodyPr/>
                    <a:lstStyle/>
                    <a:p>
                      <a:pPr marL="0" lvl="0" indent="0">
                        <a:buNone/>
                      </a:pPr>
                      <a:r>
                        <a:rPr sz="2100" b="1"/>
                        <a:t>0%</a:t>
                      </a:r>
                    </a:p>
                  </a:txBody>
                  <a:tcPr/>
                </a:tc>
                <a:extLst>
                  <a:ext uri="{0D108BD9-81ED-4DB2-BD59-A6C34878D82A}">
                    <a16:rowId xmlns:a16="http://schemas.microsoft.com/office/drawing/2014/main" val="10003"/>
                  </a:ext>
                </a:extLst>
              </a:tr>
              <a:tr h="0">
                <a:tc>
                  <a:txBody>
                    <a:bodyPr/>
                    <a:lstStyle/>
                    <a:p>
                      <a:pPr marL="0" lvl="0" indent="0">
                        <a:buNone/>
                      </a:pPr>
                      <a:r>
                        <a:rPr sz="2100"/>
                        <a:t>T-Agent with Llama 1.1</a:t>
                      </a:r>
                    </a:p>
                  </a:txBody>
                  <a:tcPr/>
                </a:tc>
                <a:tc>
                  <a:txBody>
                    <a:bodyPr/>
                    <a:lstStyle/>
                    <a:p>
                      <a:pPr marL="0" lvl="0" indent="0">
                        <a:buNone/>
                      </a:pPr>
                      <a:r>
                        <a:rPr sz="2100" b="1" dirty="0"/>
                        <a:t>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63779376"/>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CVE-Bench: Why Agents Fail</a:t>
            </a:r>
            <a:r>
              <a:rPr lang="en-US" dirty="0"/>
              <a:t> Today</a:t>
            </a:r>
            <a:endParaRPr dirty="0"/>
          </a:p>
        </p:txBody>
      </p:sp>
      <p:sp>
        <p:nvSpPr>
          <p:cNvPr id="3" name="Content Placeholder 2"/>
          <p:cNvSpPr>
            <a:spLocks noGrp="1"/>
          </p:cNvSpPr>
          <p:nvPr>
            <p:ph idx="1"/>
          </p:nvPr>
        </p:nvSpPr>
        <p:spPr/>
        <p:txBody>
          <a:bodyPr/>
          <a:lstStyle/>
          <a:p>
            <a:pPr marL="0" lvl="0" indent="0">
              <a:buNone/>
            </a:pPr>
            <a:r>
              <a:rPr dirty="0"/>
              <a:t>Top failure modes (Table 5):</a:t>
            </a:r>
          </a:p>
          <a:p>
            <a:pPr lvl="0"/>
            <a:r>
              <a:rPr b="1" dirty="0"/>
              <a:t>Insufficient exploration</a:t>
            </a:r>
            <a:r>
              <a:rPr dirty="0"/>
              <a:t> (55–80%)</a:t>
            </a:r>
          </a:p>
          <a:p>
            <a:pPr lvl="0"/>
            <a:r>
              <a:rPr dirty="0"/>
              <a:t>Tool misuse</a:t>
            </a:r>
          </a:p>
          <a:p>
            <a:pPr lvl="0"/>
            <a:r>
              <a:rPr dirty="0"/>
              <a:t>Limited task understanding</a:t>
            </a:r>
          </a:p>
          <a:p>
            <a:pPr marL="0" lvl="0" indent="0">
              <a:buNone/>
            </a:pPr>
            <a:br>
              <a:rPr lang="en-US" dirty="0"/>
            </a:br>
            <a:r>
              <a:rPr dirty="0"/>
              <a:t>Agents fail because they </a:t>
            </a:r>
            <a:r>
              <a:rPr b="1" dirty="0"/>
              <a:t>don’t search enough</a:t>
            </a:r>
            <a:r>
              <a:rPr dirty="0"/>
              <a:t>, </a:t>
            </a:r>
            <a:br>
              <a:rPr lang="en-US" dirty="0"/>
            </a:br>
            <a:r>
              <a:rPr dirty="0"/>
              <a:t>not because they can’t exploit</a:t>
            </a:r>
          </a:p>
        </p:txBody>
      </p:sp>
    </p:spTree>
    <p:extLst>
      <p:ext uri="{BB962C8B-B14F-4D97-AF65-F5344CB8AC3E}">
        <p14:creationId xmlns:p14="http://schemas.microsoft.com/office/powerpoint/2010/main" val="791649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Gap 1: False Positive Rate</a:t>
            </a:r>
          </a:p>
        </p:txBody>
      </p:sp>
      <p:sp>
        <p:nvSpPr>
          <p:cNvPr id="3" name="Content Placeholder 2"/>
          <p:cNvSpPr>
            <a:spLocks noGrp="1"/>
          </p:cNvSpPr>
          <p:nvPr>
            <p:ph idx="1"/>
          </p:nvPr>
        </p:nvSpPr>
        <p:spPr/>
        <p:txBody>
          <a:bodyPr/>
          <a:lstStyle/>
          <a:p>
            <a:pPr marL="0" lvl="0" indent="0">
              <a:buNone/>
            </a:pPr>
            <a:r>
              <a:t>CVE-Bench measures whether agents </a:t>
            </a:r>
            <a:r>
              <a:rPr b="1"/>
              <a:t>succeed</a:t>
            </a:r>
          </a:p>
          <a:p>
            <a:pPr marL="0" lvl="0" indent="0">
              <a:buNone/>
            </a:pPr>
            <a:r>
              <a:t>It doesn’t measure how often agents </a:t>
            </a:r>
            <a:r>
              <a:rPr b="1"/>
              <a:t>think</a:t>
            </a:r>
            <a:r>
              <a:t> they’ve found a vulnerability but haven’t</a:t>
            </a:r>
          </a:p>
          <a:p>
            <a:pPr marL="0" lvl="0" indent="0">
              <a:buNone/>
            </a:pPr>
            <a:r>
              <a:t>A noisy attacker may be </a:t>
            </a:r>
            <a:r>
              <a:rPr b="1"/>
              <a:t>detectable</a:t>
            </a:r>
            <a:r>
              <a:t> through failed attempts</a:t>
            </a:r>
          </a:p>
        </p:txBody>
      </p:sp>
    </p:spTree>
    <p:extLst>
      <p:ext uri="{BB962C8B-B14F-4D97-AF65-F5344CB8AC3E}">
        <p14:creationId xmlns:p14="http://schemas.microsoft.com/office/powerpoint/2010/main" val="64363507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Gap 2: Vulnerability Chaining</a:t>
            </a:r>
          </a:p>
        </p:txBody>
      </p:sp>
      <p:sp>
        <p:nvSpPr>
          <p:cNvPr id="3" name="Content Placeholder 2"/>
          <p:cNvSpPr>
            <a:spLocks noGrp="1"/>
          </p:cNvSpPr>
          <p:nvPr>
            <p:ph idx="1"/>
          </p:nvPr>
        </p:nvSpPr>
        <p:spPr/>
        <p:txBody>
          <a:bodyPr/>
          <a:lstStyle/>
          <a:p>
            <a:pPr marL="0" lvl="0" indent="0">
              <a:buNone/>
            </a:pPr>
            <a:r>
              <a:t>Most real-world attacks chain </a:t>
            </a:r>
            <a:r>
              <a:rPr b="1"/>
              <a:t>multiple weaknesses</a:t>
            </a:r>
          </a:p>
          <a:p>
            <a:pPr marL="0" lvl="0" indent="0">
              <a:buNone/>
            </a:pPr>
            <a:r>
              <a:t>CVE-Bench tests </a:t>
            </a:r>
            <a:r>
              <a:rPr b="1"/>
              <a:t>single CVEs in isolation</a:t>
            </a:r>
          </a:p>
          <a:p>
            <a:pPr marL="0" lvl="0" indent="0">
              <a:buNone/>
            </a:pPr>
            <a:r>
              <a:t>Multi-step exploit chains are </a:t>
            </a:r>
            <a:r>
              <a:rPr b="1"/>
              <a:t>not yet benchmarked</a:t>
            </a:r>
          </a:p>
        </p:txBody>
      </p:sp>
    </p:spTree>
    <p:extLst>
      <p:ext uri="{BB962C8B-B14F-4D97-AF65-F5344CB8AC3E}">
        <p14:creationId xmlns:p14="http://schemas.microsoft.com/office/powerpoint/2010/main" val="278176578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Gap 3: Defensive Capability</a:t>
            </a:r>
          </a:p>
        </p:txBody>
      </p:sp>
      <p:sp>
        <p:nvSpPr>
          <p:cNvPr id="3" name="Content Placeholder 2"/>
          <p:cNvSpPr>
            <a:spLocks noGrp="1"/>
          </p:cNvSpPr>
          <p:nvPr>
            <p:ph idx="1"/>
          </p:nvPr>
        </p:nvSpPr>
        <p:spPr/>
        <p:txBody>
          <a:bodyPr/>
          <a:lstStyle/>
          <a:p>
            <a:pPr marL="0" lvl="0" indent="0">
              <a:buNone/>
            </a:pPr>
            <a:r>
              <a:t>We have CVE-Bench for </a:t>
            </a:r>
            <a:r>
              <a:rPr b="1"/>
              <a:t>offense</a:t>
            </a:r>
          </a:p>
          <a:p>
            <a:pPr marL="0" lvl="0" indent="0">
              <a:buNone/>
            </a:pPr>
            <a:r>
              <a:t>We have </a:t>
            </a:r>
            <a:r>
              <a:rPr b="1"/>
              <a:t>no equivalent</a:t>
            </a:r>
            <a:r>
              <a:t> for defense</a:t>
            </a:r>
          </a:p>
          <a:p>
            <a:pPr marL="0" lvl="0" indent="0">
              <a:buNone/>
            </a:pPr>
            <a:r>
              <a:t>Does LLM-assisted defense actually improve outcomes?</a:t>
            </a:r>
          </a:p>
          <a:p>
            <a:pPr marL="0" lvl="0" indent="0">
              <a:buNone/>
            </a:pPr>
            <a:r>
              <a:rPr b="1"/>
              <a:t>Significant gap and opportunity</a:t>
            </a:r>
          </a:p>
        </p:txBody>
      </p:sp>
    </p:spTree>
    <p:extLst>
      <p:ext uri="{BB962C8B-B14F-4D97-AF65-F5344CB8AC3E}">
        <p14:creationId xmlns:p14="http://schemas.microsoft.com/office/powerpoint/2010/main" val="422367869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Gap 4: Generalization Across Time</a:t>
            </a:r>
          </a:p>
        </p:txBody>
      </p:sp>
      <p:sp>
        <p:nvSpPr>
          <p:cNvPr id="3" name="Content Placeholder 2"/>
          <p:cNvSpPr>
            <a:spLocks noGrp="1"/>
          </p:cNvSpPr>
          <p:nvPr>
            <p:ph idx="1"/>
          </p:nvPr>
        </p:nvSpPr>
        <p:spPr/>
        <p:txBody>
          <a:bodyPr/>
          <a:lstStyle/>
          <a:p>
            <a:pPr marL="0" lvl="0" indent="0">
              <a:buNone/>
            </a:pPr>
            <a:r>
              <a:rPr dirty="0"/>
              <a:t>CVE-Bench uses CVEs from a </a:t>
            </a:r>
            <a:r>
              <a:rPr b="1" dirty="0"/>
              <a:t>six-week window</a:t>
            </a:r>
            <a:r>
              <a:rPr dirty="0"/>
              <a:t> in 2024</a:t>
            </a:r>
          </a:p>
          <a:p>
            <a:pPr marL="0" lvl="0" indent="0">
              <a:buNone/>
            </a:pPr>
            <a:r>
              <a:rPr dirty="0"/>
              <a:t>The vulnerability landscape of 2026 may look different</a:t>
            </a:r>
            <a:endParaRPr lang="en-US" dirty="0"/>
          </a:p>
          <a:p>
            <a:pPr marL="0" lvl="0" indent="0">
              <a:buNone/>
            </a:pPr>
            <a:r>
              <a:rPr b="1" dirty="0"/>
              <a:t>Longitudinal re-evaluation</a:t>
            </a:r>
            <a:r>
              <a:rPr dirty="0"/>
              <a:t> is needed but has not yet been done</a:t>
            </a:r>
          </a:p>
        </p:txBody>
      </p:sp>
      <p:sp>
        <p:nvSpPr>
          <p:cNvPr id="6" name="Rounded Rectangular Callout 5">
            <a:extLst>
              <a:ext uri="{FF2B5EF4-FFF2-40B4-BE49-F238E27FC236}">
                <a16:creationId xmlns:a16="http://schemas.microsoft.com/office/drawing/2014/main" id="{F4F1BACE-03FC-6958-FAEA-4458635333A6}"/>
              </a:ext>
            </a:extLst>
          </p:cNvPr>
          <p:cNvSpPr/>
          <p:nvPr/>
        </p:nvSpPr>
        <p:spPr>
          <a:xfrm>
            <a:off x="7280477" y="670435"/>
            <a:ext cx="1585732" cy="1296365"/>
          </a:xfrm>
          <a:prstGeom prst="wedgeRoundRectCallout">
            <a:avLst>
              <a:gd name="adj1" fmla="val -83950"/>
              <a:gd name="adj2" fmla="val 4548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More LLM-generated code!</a:t>
            </a:r>
          </a:p>
        </p:txBody>
      </p:sp>
    </p:spTree>
    <p:extLst>
      <p:ext uri="{BB962C8B-B14F-4D97-AF65-F5344CB8AC3E}">
        <p14:creationId xmlns:p14="http://schemas.microsoft.com/office/powerpoint/2010/main" val="3443974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Threat</a:t>
            </a:r>
            <a:r>
              <a:rPr lang="en-US" dirty="0"/>
              <a:t> to Validity</a:t>
            </a:r>
            <a:r>
              <a:rPr dirty="0"/>
              <a:t>: Benchmark Contamination</a:t>
            </a:r>
          </a:p>
        </p:txBody>
      </p:sp>
      <p:sp>
        <p:nvSpPr>
          <p:cNvPr id="3" name="Content Placeholder 2"/>
          <p:cNvSpPr>
            <a:spLocks noGrp="1"/>
          </p:cNvSpPr>
          <p:nvPr>
            <p:ph idx="1"/>
          </p:nvPr>
        </p:nvSpPr>
        <p:spPr/>
        <p:txBody>
          <a:bodyPr/>
          <a:lstStyle/>
          <a:p>
            <a:pPr marL="0" lvl="0" indent="0">
              <a:buNone/>
            </a:pPr>
            <a:r>
              <a:rPr dirty="0"/>
              <a:t>CVEs published before LLM training cutoff may appear in </a:t>
            </a:r>
            <a:r>
              <a:rPr b="1" dirty="0"/>
              <a:t>training data</a:t>
            </a:r>
          </a:p>
          <a:p>
            <a:pPr marL="0" lvl="0" indent="0">
              <a:buNone/>
            </a:pPr>
            <a:r>
              <a:rPr dirty="0"/>
              <a:t>CVE-Bench mitigates: selects CVEs from a </a:t>
            </a:r>
            <a:r>
              <a:rPr b="1" dirty="0"/>
              <a:t>specific recent date window</a:t>
            </a:r>
            <a:r>
              <a:rPr dirty="0"/>
              <a:t> (May–June 2024)</a:t>
            </a:r>
          </a:p>
          <a:p>
            <a:pPr marL="0" lvl="0" indent="0">
              <a:buNone/>
            </a:pPr>
            <a:r>
              <a:rPr dirty="0"/>
              <a:t>But contamination </a:t>
            </a:r>
            <a:r>
              <a:rPr b="1" dirty="0"/>
              <a:t>can’t be ruled out</a:t>
            </a:r>
            <a:r>
              <a:rPr dirty="0"/>
              <a:t> – a general problem for any benchmark on public data</a:t>
            </a:r>
          </a:p>
        </p:txBody>
      </p:sp>
    </p:spTree>
    <p:extLst>
      <p:ext uri="{BB962C8B-B14F-4D97-AF65-F5344CB8AC3E}">
        <p14:creationId xmlns:p14="http://schemas.microsoft.com/office/powerpoint/2010/main" val="105879516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442F-1ED4-2A2F-CB86-19F9B0C635E1}"/>
              </a:ext>
            </a:extLst>
          </p:cNvPr>
          <p:cNvSpPr>
            <a:spLocks noGrp="1"/>
          </p:cNvSpPr>
          <p:nvPr>
            <p:ph type="title"/>
          </p:nvPr>
        </p:nvSpPr>
        <p:spPr/>
        <p:txBody>
          <a:bodyPr/>
          <a:lstStyle/>
          <a:p>
            <a:r>
              <a:rPr lang="en-US" dirty="0"/>
              <a:t>A financially motivated attacker, today:</a:t>
            </a:r>
          </a:p>
        </p:txBody>
      </p:sp>
      <p:sp>
        <p:nvSpPr>
          <p:cNvPr id="3" name="Content Placeholder 2">
            <a:extLst>
              <a:ext uri="{FF2B5EF4-FFF2-40B4-BE49-F238E27FC236}">
                <a16:creationId xmlns:a16="http://schemas.microsoft.com/office/drawing/2014/main" id="{6492E3F6-83D2-8D33-E9CE-F1CF8BCF8C65}"/>
              </a:ext>
            </a:extLst>
          </p:cNvPr>
          <p:cNvSpPr>
            <a:spLocks noGrp="1"/>
          </p:cNvSpPr>
          <p:nvPr>
            <p:ph idx="1"/>
          </p:nvPr>
        </p:nvSpPr>
        <p:spPr/>
        <p:txBody>
          <a:bodyPr>
            <a:normAutofit/>
          </a:bodyPr>
          <a:lstStyle/>
          <a:p>
            <a:r>
              <a:rPr lang="en-US" dirty="0"/>
              <a:t>What platform should I target when developing a RCE exploit?</a:t>
            </a:r>
          </a:p>
          <a:p>
            <a:pPr lvl="1"/>
            <a:r>
              <a:rPr lang="en-US" dirty="0"/>
              <a:t>Answer #1: A highly used platform. The RCE is hard to develop, but I do it I can monetize it via ransomware on lots of users.</a:t>
            </a:r>
          </a:p>
          <a:p>
            <a:pPr lvl="1"/>
            <a:r>
              <a:rPr lang="en-US" dirty="0"/>
              <a:t>Answer #2: Many barely used platforms. The RCEs are easy to develop, which makes up them having fewer users.</a:t>
            </a:r>
          </a:p>
          <a:p>
            <a:r>
              <a:rPr lang="en-US" dirty="0"/>
              <a:t>Can I boost expected value by targeting attacks, e.g., not just doing generic ransomware?</a:t>
            </a:r>
          </a:p>
          <a:p>
            <a:pPr lvl="1"/>
            <a:r>
              <a:rPr lang="en-US" dirty="0"/>
              <a:t>Each user surely has things they are willing to pay more for!</a:t>
            </a:r>
          </a:p>
          <a:p>
            <a:r>
              <a:rPr lang="en-US" dirty="0"/>
              <a:t>In practice, it’s always answer #1 and ‘no’: even easy-to-develop RCEs have a high cost, and targeting attacks makes that cost higher.</a:t>
            </a:r>
          </a:p>
          <a:p>
            <a:endParaRPr lang="en-US" dirty="0"/>
          </a:p>
        </p:txBody>
      </p:sp>
    </p:spTree>
    <p:extLst>
      <p:ext uri="{BB962C8B-B14F-4D97-AF65-F5344CB8AC3E}">
        <p14:creationId xmlns:p14="http://schemas.microsoft.com/office/powerpoint/2010/main" val="22326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Threat: Agent Configuration Confounds</a:t>
            </a:r>
          </a:p>
        </p:txBody>
      </p:sp>
      <p:sp>
        <p:nvSpPr>
          <p:cNvPr id="3" name="Content Placeholder 2"/>
          <p:cNvSpPr>
            <a:spLocks noGrp="1"/>
          </p:cNvSpPr>
          <p:nvPr>
            <p:ph idx="1"/>
          </p:nvPr>
        </p:nvSpPr>
        <p:spPr/>
        <p:txBody>
          <a:bodyPr/>
          <a:lstStyle/>
          <a:p>
            <a:pPr marL="0" lvl="0" indent="0">
              <a:buNone/>
            </a:pPr>
            <a:r>
              <a:t>T-Agent with sqlmap </a:t>
            </a:r>
            <a:r>
              <a:rPr b="1"/>
              <a:t>substantially outperforms</a:t>
            </a:r>
            <a:r>
              <a:t> T-Agent without it</a:t>
            </a:r>
          </a:p>
          <a:p>
            <a:pPr marL="0" lvl="0" indent="0">
              <a:buNone/>
            </a:pPr>
            <a:r>
              <a:t>The benchmark measures </a:t>
            </a:r>
            <a:r>
              <a:rPr b="1"/>
              <a:t>agent + model + tool</a:t>
            </a:r>
            <a:r>
              <a:t>, not model alone</a:t>
            </a:r>
          </a:p>
          <a:p>
            <a:pPr marL="0" lvl="0" indent="0">
              <a:buNone/>
            </a:pPr>
            <a:r>
              <a:t>Realistic (attackers use tools) – but complicates capability claims</a:t>
            </a:r>
          </a:p>
        </p:txBody>
      </p:sp>
    </p:spTree>
    <p:extLst>
      <p:ext uri="{BB962C8B-B14F-4D97-AF65-F5344CB8AC3E}">
        <p14:creationId xmlns:p14="http://schemas.microsoft.com/office/powerpoint/2010/main" val="229858650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Threat: Incomplete Attack Coverage</a:t>
            </a:r>
          </a:p>
        </p:txBody>
      </p:sp>
      <p:sp>
        <p:nvSpPr>
          <p:cNvPr id="3" name="Content Placeholder 2"/>
          <p:cNvSpPr>
            <a:spLocks noGrp="1"/>
          </p:cNvSpPr>
          <p:nvPr>
            <p:ph idx="1"/>
          </p:nvPr>
        </p:nvSpPr>
        <p:spPr/>
        <p:txBody>
          <a:bodyPr/>
          <a:lstStyle/>
          <a:p>
            <a:pPr marL="0" lvl="0" indent="0">
              <a:buNone/>
            </a:pPr>
            <a:r>
              <a:t>The 8 standard attacks are principled but </a:t>
            </a:r>
            <a:r>
              <a:rPr b="1"/>
              <a:t>not exhaustive</a:t>
            </a:r>
          </a:p>
          <a:p>
            <a:pPr marL="0" lvl="0" indent="0">
              <a:buNone/>
            </a:pPr>
            <a:r>
              <a:t>An agent might succeed via a </a:t>
            </a:r>
            <a:r>
              <a:rPr b="1"/>
              <a:t>novel attack</a:t>
            </a:r>
            <a:r>
              <a:t> not captured by the grader</a:t>
            </a:r>
          </a:p>
          <a:p>
            <a:pPr marL="0" lvl="0" indent="0">
              <a:buNone/>
            </a:pPr>
            <a:r>
              <a:t>Potential source of </a:t>
            </a:r>
            <a:r>
              <a:rPr b="1"/>
              <a:t>false negatives</a:t>
            </a:r>
          </a:p>
        </p:txBody>
      </p:sp>
    </p:spTree>
    <p:extLst>
      <p:ext uri="{BB962C8B-B14F-4D97-AF65-F5344CB8AC3E}">
        <p14:creationId xmlns:p14="http://schemas.microsoft.com/office/powerpoint/2010/main" val="195865854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Today: Rapidly Advancing Vulnerability Finding and Exploitation</a:t>
            </a:r>
            <a:endParaRPr dirty="0"/>
          </a:p>
        </p:txBody>
      </p:sp>
      <p:sp>
        <p:nvSpPr>
          <p:cNvPr id="4" name="Text Placeholder 3">
            <a:extLst>
              <a:ext uri="{FF2B5EF4-FFF2-40B4-BE49-F238E27FC236}">
                <a16:creationId xmlns:a16="http://schemas.microsoft.com/office/drawing/2014/main" id="{84ADE55B-DC8E-1B55-85C8-B07A56870C5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7846080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err="1"/>
              <a:t>AI</a:t>
            </a:r>
            <a:r>
              <a:rPr lang="en-US" dirty="0" err="1"/>
              <a:t>xCC</a:t>
            </a:r>
            <a:r>
              <a:rPr lang="en-US" dirty="0"/>
              <a:t> (DARPA)</a:t>
            </a:r>
            <a:endParaRPr dirty="0"/>
          </a:p>
        </p:txBody>
      </p:sp>
      <p:sp>
        <p:nvSpPr>
          <p:cNvPr id="3" name="Content Placeholder 2"/>
          <p:cNvSpPr>
            <a:spLocks noGrp="1"/>
          </p:cNvSpPr>
          <p:nvPr>
            <p:ph idx="1"/>
          </p:nvPr>
        </p:nvSpPr>
        <p:spPr>
          <a:xfrm>
            <a:off x="449746" y="1379157"/>
            <a:ext cx="2959376" cy="3263504"/>
          </a:xfrm>
        </p:spPr>
        <p:txBody>
          <a:bodyPr/>
          <a:lstStyle/>
          <a:p>
            <a:pPr marL="0" lvl="0" indent="0" algn="ctr">
              <a:buNone/>
            </a:pPr>
            <a:r>
              <a:rPr dirty="0"/>
              <a:t>Autonomous </a:t>
            </a:r>
            <a:r>
              <a:rPr b="1" dirty="0"/>
              <a:t>Cyber Reasoning Systems</a:t>
            </a:r>
            <a:r>
              <a:rPr dirty="0"/>
              <a:t> </a:t>
            </a:r>
            <a:br>
              <a:rPr lang="en-US" dirty="0"/>
            </a:br>
            <a:r>
              <a:rPr dirty="0"/>
              <a:t>for</a:t>
            </a:r>
            <a:br>
              <a:rPr lang="en-US" dirty="0"/>
            </a:br>
            <a:r>
              <a:rPr b="1" dirty="0"/>
              <a:t>finding </a:t>
            </a:r>
            <a:r>
              <a:rPr dirty="0"/>
              <a:t>and</a:t>
            </a:r>
            <a:r>
              <a:rPr b="1" dirty="0"/>
              <a:t> patching vulnerabilities </a:t>
            </a:r>
            <a:br>
              <a:rPr lang="en-US" b="1" dirty="0"/>
            </a:br>
            <a:r>
              <a:rPr lang="en-US" dirty="0"/>
              <a:t>i</a:t>
            </a:r>
            <a:r>
              <a:rPr dirty="0"/>
              <a:t>n</a:t>
            </a:r>
            <a:br>
              <a:rPr lang="en-US" dirty="0"/>
            </a:br>
            <a:r>
              <a:rPr dirty="0"/>
              <a:t>critical infrastructure software</a:t>
            </a:r>
          </a:p>
        </p:txBody>
      </p:sp>
      <p:pic>
        <p:nvPicPr>
          <p:cNvPr id="4" name="Picture 3">
            <a:extLst>
              <a:ext uri="{FF2B5EF4-FFF2-40B4-BE49-F238E27FC236}">
                <a16:creationId xmlns:a16="http://schemas.microsoft.com/office/drawing/2014/main" id="{32FC0D00-2BC1-D1F2-1CD7-656ED5ACF2C6}"/>
              </a:ext>
            </a:extLst>
          </p:cNvPr>
          <p:cNvPicPr>
            <a:picLocks noChangeAspect="1"/>
          </p:cNvPicPr>
          <p:nvPr/>
        </p:nvPicPr>
        <p:blipFill>
          <a:blip r:embed="rId3"/>
          <a:stretch>
            <a:fillRect/>
          </a:stretch>
        </p:blipFill>
        <p:spPr>
          <a:xfrm>
            <a:off x="4207027" y="0"/>
            <a:ext cx="4936973" cy="5143500"/>
          </a:xfrm>
          <a:prstGeom prst="rect">
            <a:avLst/>
          </a:prstGeom>
          <a:ln>
            <a:solidFill>
              <a:schemeClr val="tx1"/>
            </a:solidFill>
          </a:ln>
        </p:spPr>
      </p:pic>
      <p:sp>
        <p:nvSpPr>
          <p:cNvPr id="5" name="TextBox 4">
            <a:extLst>
              <a:ext uri="{FF2B5EF4-FFF2-40B4-BE49-F238E27FC236}">
                <a16:creationId xmlns:a16="http://schemas.microsoft.com/office/drawing/2014/main" id="{41BBD9C5-1F95-E815-1E90-20A0D35BECD1}"/>
              </a:ext>
            </a:extLst>
          </p:cNvPr>
          <p:cNvSpPr txBox="1"/>
          <p:nvPr/>
        </p:nvSpPr>
        <p:spPr>
          <a:xfrm>
            <a:off x="3329609" y="4378104"/>
            <a:ext cx="1200544" cy="369332"/>
          </a:xfrm>
          <a:prstGeom prst="rect">
            <a:avLst/>
          </a:prstGeom>
          <a:solidFill>
            <a:schemeClr val="accent2">
              <a:lumMod val="60000"/>
              <a:lumOff val="40000"/>
            </a:schemeClr>
          </a:solidFill>
          <a:ln>
            <a:solidFill>
              <a:schemeClr val="accent1"/>
            </a:solidFill>
          </a:ln>
        </p:spPr>
        <p:txBody>
          <a:bodyPr wrap="square" rtlCol="0">
            <a:spAutoFit/>
          </a:bodyPr>
          <a:lstStyle/>
          <a:p>
            <a:r>
              <a:rPr lang="en-US" dirty="0">
                <a:solidFill>
                  <a:schemeClr val="bg1"/>
                </a:solidFill>
              </a:rPr>
              <a:t>2023-2025</a:t>
            </a:r>
          </a:p>
        </p:txBody>
      </p:sp>
    </p:spTree>
    <p:extLst>
      <p:ext uri="{BB962C8B-B14F-4D97-AF65-F5344CB8AC3E}">
        <p14:creationId xmlns:p14="http://schemas.microsoft.com/office/powerpoint/2010/main" val="481944159"/>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CB0C-27FE-0722-9DFC-14B88F82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E2BA1-A741-8C4F-7124-AD7DEE3D6892}"/>
              </a:ext>
            </a:extLst>
          </p:cNvPr>
          <p:cNvSpPr>
            <a:spLocks noGrp="1"/>
          </p:cNvSpPr>
          <p:nvPr>
            <p:ph type="title"/>
          </p:nvPr>
        </p:nvSpPr>
        <p:spPr/>
        <p:txBody>
          <a:bodyPr/>
          <a:lstStyle/>
          <a:p>
            <a:pPr marL="0" lvl="0" indent="0">
              <a:buNone/>
            </a:pPr>
            <a:r>
              <a:rPr lang="en-US" dirty="0" err="1"/>
              <a:t>AIxCC</a:t>
            </a:r>
            <a:r>
              <a:rPr lang="en-US" dirty="0"/>
              <a:t> Setup</a:t>
            </a:r>
            <a:endParaRPr dirty="0"/>
          </a:p>
        </p:txBody>
      </p:sp>
      <p:sp>
        <p:nvSpPr>
          <p:cNvPr id="5" name="Content Placeholder 4">
            <a:extLst>
              <a:ext uri="{FF2B5EF4-FFF2-40B4-BE49-F238E27FC236}">
                <a16:creationId xmlns:a16="http://schemas.microsoft.com/office/drawing/2014/main" id="{905F8599-621A-9BB8-1AF7-26F7D6C9AA08}"/>
              </a:ext>
            </a:extLst>
          </p:cNvPr>
          <p:cNvSpPr>
            <a:spLocks noGrp="1"/>
          </p:cNvSpPr>
          <p:nvPr>
            <p:ph idx="1"/>
          </p:nvPr>
        </p:nvSpPr>
        <p:spPr/>
        <p:txBody>
          <a:bodyPr>
            <a:normAutofit lnSpcReduction="10000"/>
          </a:bodyPr>
          <a:lstStyle/>
          <a:p>
            <a:r>
              <a:rPr lang="en-US" dirty="0"/>
              <a:t>Cyber Reasoning Systems (CRS) run autonomously in a container, with LLM tokens metered out</a:t>
            </a:r>
          </a:p>
          <a:p>
            <a:r>
              <a:rPr lang="en-US" dirty="0"/>
              <a:t>CRS must provide a PoV </a:t>
            </a:r>
            <a:br>
              <a:rPr lang="en-US" dirty="0"/>
            </a:br>
            <a:r>
              <a:rPr lang="en-US" dirty="0"/>
              <a:t>(Proof of Vulnerability)</a:t>
            </a:r>
            <a:br>
              <a:rPr lang="en-US" dirty="0"/>
            </a:br>
            <a:r>
              <a:rPr lang="en-US" dirty="0"/>
              <a:t>that is executable</a:t>
            </a:r>
          </a:p>
          <a:p>
            <a:r>
              <a:rPr lang="en-US" dirty="0"/>
              <a:t>Competition platform </a:t>
            </a:r>
            <a:br>
              <a:rPr lang="en-US" dirty="0"/>
            </a:br>
            <a:r>
              <a:rPr lang="en-US" dirty="0"/>
              <a:t>judges validity of the PoV</a:t>
            </a:r>
          </a:p>
          <a:p>
            <a:r>
              <a:rPr lang="en-US" dirty="0"/>
              <a:t>Targets are open-source</a:t>
            </a:r>
            <a:br>
              <a:rPr lang="en-US" dirty="0"/>
            </a:br>
            <a:r>
              <a:rPr lang="en-US" dirty="0"/>
              <a:t>projects with seeded bugs</a:t>
            </a:r>
            <a:br>
              <a:rPr lang="en-US" dirty="0"/>
            </a:br>
            <a:r>
              <a:rPr lang="en-US" dirty="0"/>
              <a:t>(and real ones!)</a:t>
            </a:r>
          </a:p>
        </p:txBody>
      </p:sp>
      <p:pic>
        <p:nvPicPr>
          <p:cNvPr id="6" name="Picture 5">
            <a:extLst>
              <a:ext uri="{FF2B5EF4-FFF2-40B4-BE49-F238E27FC236}">
                <a16:creationId xmlns:a16="http://schemas.microsoft.com/office/drawing/2014/main" id="{1D4E4A7D-890E-BE84-05D5-874B96235BE8}"/>
              </a:ext>
            </a:extLst>
          </p:cNvPr>
          <p:cNvPicPr>
            <a:picLocks noChangeAspect="1"/>
          </p:cNvPicPr>
          <p:nvPr/>
        </p:nvPicPr>
        <p:blipFill>
          <a:blip r:embed="rId3"/>
          <a:stretch>
            <a:fillRect/>
          </a:stretch>
        </p:blipFill>
        <p:spPr>
          <a:xfrm>
            <a:off x="3830124" y="2102596"/>
            <a:ext cx="4574405" cy="2569088"/>
          </a:xfrm>
          <a:prstGeom prst="rect">
            <a:avLst/>
          </a:prstGeom>
          <a:ln>
            <a:solidFill>
              <a:schemeClr val="accent4"/>
            </a:solidFill>
          </a:ln>
        </p:spPr>
      </p:pic>
    </p:spTree>
    <p:extLst>
      <p:ext uri="{BB962C8B-B14F-4D97-AF65-F5344CB8AC3E}">
        <p14:creationId xmlns:p14="http://schemas.microsoft.com/office/powerpoint/2010/main" val="2484821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err="1"/>
              <a:t>AIxCC</a:t>
            </a:r>
            <a:r>
              <a:rPr lang="en-US" dirty="0"/>
              <a:t> Outcomes</a:t>
            </a:r>
            <a:r>
              <a:rPr dirty="0"/>
              <a:t>: The Trajectory</a:t>
            </a:r>
          </a:p>
        </p:txBody>
      </p:sp>
      <p:graphicFrame>
        <p:nvGraphicFramePr>
          <p:cNvPr id="6" name="Content Placeholder 5"/>
          <p:cNvGraphicFramePr>
            <a:graphicFrameLocks noGrp="1"/>
          </p:cNvGraphicFramePr>
          <p:nvPr>
            <p:ph idx="1"/>
          </p:nvPr>
        </p:nvGraphicFramePr>
        <p:xfrm>
          <a:off x="1578634" y="1487098"/>
          <a:ext cx="5986731" cy="2788920"/>
        </p:xfrm>
        <a:graphic>
          <a:graphicData uri="http://schemas.openxmlformats.org/drawingml/2006/table">
            <a:tbl>
              <a:tblPr firstRow="1" bandRow="1">
                <a:tableStyleId>{5C22544A-7EE6-4342-B048-85BDC9FD1C3A}</a:tableStyleId>
              </a:tblPr>
              <a:tblGrid>
                <a:gridCol w="3278037">
                  <a:extLst>
                    <a:ext uri="{9D8B030D-6E8A-4147-A177-3AD203B41FA5}">
                      <a16:colId xmlns:a16="http://schemas.microsoft.com/office/drawing/2014/main" val="20000"/>
                    </a:ext>
                  </a:extLst>
                </a:gridCol>
                <a:gridCol w="1362974">
                  <a:extLst>
                    <a:ext uri="{9D8B030D-6E8A-4147-A177-3AD203B41FA5}">
                      <a16:colId xmlns:a16="http://schemas.microsoft.com/office/drawing/2014/main" val="20001"/>
                    </a:ext>
                  </a:extLst>
                </a:gridCol>
                <a:gridCol w="1345720">
                  <a:extLst>
                    <a:ext uri="{9D8B030D-6E8A-4147-A177-3AD203B41FA5}">
                      <a16:colId xmlns:a16="http://schemas.microsoft.com/office/drawing/2014/main" val="20002"/>
                    </a:ext>
                  </a:extLst>
                </a:gridCol>
              </a:tblGrid>
              <a:tr h="0">
                <a:tc>
                  <a:txBody>
                    <a:bodyPr/>
                    <a:lstStyle/>
                    <a:p>
                      <a:endParaRPr sz="2100"/>
                    </a:p>
                  </a:txBody>
                  <a:tcPr/>
                </a:tc>
                <a:tc>
                  <a:txBody>
                    <a:bodyPr/>
                    <a:lstStyle/>
                    <a:p>
                      <a:pPr marL="0" lvl="0" indent="0">
                        <a:buNone/>
                      </a:pPr>
                      <a:r>
                        <a:rPr sz="2100" dirty="0"/>
                        <a:t>Semifinals (2024)</a:t>
                      </a:r>
                    </a:p>
                  </a:txBody>
                  <a:tcPr/>
                </a:tc>
                <a:tc>
                  <a:txBody>
                    <a:bodyPr/>
                    <a:lstStyle/>
                    <a:p>
                      <a:pPr marL="0" lvl="0" indent="0">
                        <a:buNone/>
                      </a:pPr>
                      <a:r>
                        <a:rPr sz="2100"/>
                        <a:t>Finals (2025)</a:t>
                      </a:r>
                    </a:p>
                  </a:txBody>
                  <a:tcPr/>
                </a:tc>
                <a:extLst>
                  <a:ext uri="{0D108BD9-81ED-4DB2-BD59-A6C34878D82A}">
                    <a16:rowId xmlns:a16="http://schemas.microsoft.com/office/drawing/2014/main" val="10000"/>
                  </a:ext>
                </a:extLst>
              </a:tr>
              <a:tr h="0">
                <a:tc>
                  <a:txBody>
                    <a:bodyPr/>
                    <a:lstStyle/>
                    <a:p>
                      <a:pPr marL="0" lvl="0" indent="0">
                        <a:buNone/>
                      </a:pPr>
                      <a:r>
                        <a:rPr sz="2100" dirty="0"/>
                        <a:t>Vulnerabilities identified</a:t>
                      </a:r>
                    </a:p>
                  </a:txBody>
                  <a:tcPr/>
                </a:tc>
                <a:tc>
                  <a:txBody>
                    <a:bodyPr/>
                    <a:lstStyle/>
                    <a:p>
                      <a:pPr marL="0" lvl="0" indent="0">
                        <a:buNone/>
                      </a:pPr>
                      <a:r>
                        <a:rPr sz="2100"/>
                        <a:t>37%</a:t>
                      </a:r>
                    </a:p>
                  </a:txBody>
                  <a:tcPr/>
                </a:tc>
                <a:tc>
                  <a:txBody>
                    <a:bodyPr/>
                    <a:lstStyle/>
                    <a:p>
                      <a:pPr marL="0" lvl="0" indent="0">
                        <a:buNone/>
                      </a:pPr>
                      <a:r>
                        <a:rPr sz="2100" b="1"/>
                        <a:t>86%</a:t>
                      </a:r>
                    </a:p>
                  </a:txBody>
                  <a:tcPr/>
                </a:tc>
                <a:extLst>
                  <a:ext uri="{0D108BD9-81ED-4DB2-BD59-A6C34878D82A}">
                    <a16:rowId xmlns:a16="http://schemas.microsoft.com/office/drawing/2014/main" val="10001"/>
                  </a:ext>
                </a:extLst>
              </a:tr>
              <a:tr h="0">
                <a:tc>
                  <a:txBody>
                    <a:bodyPr/>
                    <a:lstStyle/>
                    <a:p>
                      <a:pPr marL="0" lvl="0" indent="0">
                        <a:buNone/>
                      </a:pPr>
                      <a:r>
                        <a:rPr sz="2100"/>
                        <a:t>Vulnerabilities patched</a:t>
                      </a:r>
                    </a:p>
                  </a:txBody>
                  <a:tcPr/>
                </a:tc>
                <a:tc>
                  <a:txBody>
                    <a:bodyPr/>
                    <a:lstStyle/>
                    <a:p>
                      <a:pPr marL="0" lvl="0" indent="0">
                        <a:buNone/>
                      </a:pPr>
                      <a:r>
                        <a:rPr sz="2100"/>
                        <a:t>25%</a:t>
                      </a:r>
                    </a:p>
                  </a:txBody>
                  <a:tcPr/>
                </a:tc>
                <a:tc>
                  <a:txBody>
                    <a:bodyPr/>
                    <a:lstStyle/>
                    <a:p>
                      <a:pPr marL="0" lvl="0" indent="0">
                        <a:buNone/>
                      </a:pPr>
                      <a:r>
                        <a:rPr sz="2100" b="1"/>
                        <a:t>68%</a:t>
                      </a:r>
                    </a:p>
                  </a:txBody>
                  <a:tcPr/>
                </a:tc>
                <a:extLst>
                  <a:ext uri="{0D108BD9-81ED-4DB2-BD59-A6C34878D82A}">
                    <a16:rowId xmlns:a16="http://schemas.microsoft.com/office/drawing/2014/main" val="10002"/>
                  </a:ext>
                </a:extLst>
              </a:tr>
              <a:tr h="0">
                <a:tc>
                  <a:txBody>
                    <a:bodyPr/>
                    <a:lstStyle/>
                    <a:p>
                      <a:pPr marL="0" lvl="0" indent="0">
                        <a:buNone/>
                      </a:pPr>
                      <a:r>
                        <a:rPr sz="2100"/>
                        <a:t>Codebase size</a:t>
                      </a:r>
                    </a:p>
                  </a:txBody>
                  <a:tcPr/>
                </a:tc>
                <a:tc>
                  <a:txBody>
                    <a:bodyPr/>
                    <a:lstStyle/>
                    <a:p>
                      <a:pPr marL="0" lvl="0" indent="0">
                        <a:buNone/>
                      </a:pPr>
                      <a:r>
                        <a:rPr sz="2100"/>
                        <a:t>–</a:t>
                      </a:r>
                    </a:p>
                  </a:txBody>
                  <a:tcPr/>
                </a:tc>
                <a:tc>
                  <a:txBody>
                    <a:bodyPr/>
                    <a:lstStyle/>
                    <a:p>
                      <a:pPr marL="0" lvl="0" indent="0">
                        <a:buNone/>
                      </a:pPr>
                      <a:r>
                        <a:rPr sz="2100"/>
                        <a:t>54M lines</a:t>
                      </a:r>
                    </a:p>
                  </a:txBody>
                  <a:tcPr/>
                </a:tc>
                <a:extLst>
                  <a:ext uri="{0D108BD9-81ED-4DB2-BD59-A6C34878D82A}">
                    <a16:rowId xmlns:a16="http://schemas.microsoft.com/office/drawing/2014/main" val="10003"/>
                  </a:ext>
                </a:extLst>
              </a:tr>
              <a:tr h="0">
                <a:tc>
                  <a:txBody>
                    <a:bodyPr/>
                    <a:lstStyle/>
                    <a:p>
                      <a:pPr marL="0" lvl="0" indent="0">
                        <a:buNone/>
                      </a:pPr>
                      <a:r>
                        <a:rPr sz="2100" dirty="0"/>
                        <a:t>Real-world zero-days found</a:t>
                      </a:r>
                    </a:p>
                  </a:txBody>
                  <a:tcPr/>
                </a:tc>
                <a:tc>
                  <a:txBody>
                    <a:bodyPr/>
                    <a:lstStyle/>
                    <a:p>
                      <a:pPr marL="0" lvl="0" indent="0">
                        <a:buNone/>
                      </a:pPr>
                      <a:r>
                        <a:rPr sz="2100"/>
                        <a:t>1 (SQLite)</a:t>
                      </a:r>
                    </a:p>
                  </a:txBody>
                  <a:tcPr/>
                </a:tc>
                <a:tc>
                  <a:txBody>
                    <a:bodyPr/>
                    <a:lstStyle/>
                    <a:p>
                      <a:pPr marL="0" lvl="0" indent="0">
                        <a:buNone/>
                      </a:pPr>
                      <a:r>
                        <a:rPr sz="2100"/>
                        <a:t>18</a:t>
                      </a:r>
                    </a:p>
                  </a:txBody>
                  <a:tcPr/>
                </a:tc>
                <a:extLst>
                  <a:ext uri="{0D108BD9-81ED-4DB2-BD59-A6C34878D82A}">
                    <a16:rowId xmlns:a16="http://schemas.microsoft.com/office/drawing/2014/main" val="10004"/>
                  </a:ext>
                </a:extLst>
              </a:tr>
              <a:tr h="0">
                <a:tc>
                  <a:txBody>
                    <a:bodyPr/>
                    <a:lstStyle/>
                    <a:p>
                      <a:pPr marL="0" lvl="0" indent="0">
                        <a:buNone/>
                      </a:pPr>
                      <a:r>
                        <a:rPr sz="2100"/>
                        <a:t>Average cost per task</a:t>
                      </a:r>
                    </a:p>
                  </a:txBody>
                  <a:tcPr/>
                </a:tc>
                <a:tc>
                  <a:txBody>
                    <a:bodyPr/>
                    <a:lstStyle/>
                    <a:p>
                      <a:pPr marL="0" lvl="0" indent="0">
                        <a:buNone/>
                      </a:pPr>
                      <a:r>
                        <a:rPr sz="2100"/>
                        <a:t>–</a:t>
                      </a:r>
                    </a:p>
                  </a:txBody>
                  <a:tcPr/>
                </a:tc>
                <a:tc>
                  <a:txBody>
                    <a:bodyPr/>
                    <a:lstStyle/>
                    <a:p>
                      <a:pPr marL="0" lvl="0" indent="0">
                        <a:buNone/>
                      </a:pPr>
                      <a:r>
                        <a:rPr sz="2100" b="1" dirty="0"/>
                        <a:t>$152</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6061846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XBOW</a:t>
            </a:r>
          </a:p>
        </p:txBody>
      </p:sp>
      <p:sp>
        <p:nvSpPr>
          <p:cNvPr id="3" name="Content Placeholder 2"/>
          <p:cNvSpPr>
            <a:spLocks noGrp="1"/>
          </p:cNvSpPr>
          <p:nvPr>
            <p:ph idx="1"/>
          </p:nvPr>
        </p:nvSpPr>
        <p:spPr>
          <a:xfrm>
            <a:off x="628650" y="1369218"/>
            <a:ext cx="3943350" cy="3263504"/>
          </a:xfrm>
        </p:spPr>
        <p:txBody>
          <a:bodyPr/>
          <a:lstStyle/>
          <a:p>
            <a:pPr marL="0" lvl="0" indent="0">
              <a:buNone/>
            </a:pPr>
            <a:r>
              <a:rPr lang="en-US" dirty="0"/>
              <a:t>Commercially deployed (for defensive purposes), a</a:t>
            </a:r>
            <a:r>
              <a:rPr dirty="0"/>
              <a:t>utonomous offensive security platform </a:t>
            </a:r>
            <a:endParaRPr lang="en-US" dirty="0"/>
          </a:p>
          <a:p>
            <a:pPr marL="0" lvl="0" indent="0">
              <a:buNone/>
            </a:pPr>
            <a:r>
              <a:rPr lang="en-US" dirty="0"/>
              <a:t>V</a:t>
            </a:r>
            <a:r>
              <a:rPr dirty="0"/>
              <a:t>alidated on </a:t>
            </a:r>
            <a:r>
              <a:rPr b="1" dirty="0" err="1"/>
              <a:t>HackerOne</a:t>
            </a:r>
            <a:r>
              <a:rPr b="1" dirty="0"/>
              <a:t> bug bounty programs</a:t>
            </a:r>
          </a:p>
          <a:p>
            <a:pPr marL="0" lvl="0" indent="0">
              <a:buNone/>
            </a:pPr>
            <a:r>
              <a:rPr dirty="0"/>
              <a:t>Finds exploitable vulnerabilities in </a:t>
            </a:r>
            <a:r>
              <a:rPr b="1" dirty="0"/>
              <a:t>production-grade</a:t>
            </a:r>
            <a:r>
              <a:rPr dirty="0"/>
              <a:t> web applications</a:t>
            </a:r>
          </a:p>
        </p:txBody>
      </p:sp>
      <p:pic>
        <p:nvPicPr>
          <p:cNvPr id="5" name="Picture 4">
            <a:extLst>
              <a:ext uri="{FF2B5EF4-FFF2-40B4-BE49-F238E27FC236}">
                <a16:creationId xmlns:a16="http://schemas.microsoft.com/office/drawing/2014/main" id="{B344F4AE-3C6A-0BCA-6BA3-21105EBD2657}"/>
              </a:ext>
            </a:extLst>
          </p:cNvPr>
          <p:cNvPicPr>
            <a:picLocks noChangeAspect="1"/>
          </p:cNvPicPr>
          <p:nvPr/>
        </p:nvPicPr>
        <p:blipFill>
          <a:blip r:embed="rId3"/>
          <a:stretch>
            <a:fillRect/>
          </a:stretch>
        </p:blipFill>
        <p:spPr>
          <a:xfrm>
            <a:off x="5013614" y="0"/>
            <a:ext cx="4130386" cy="5143500"/>
          </a:xfrm>
          <a:prstGeom prst="rect">
            <a:avLst/>
          </a:prstGeom>
        </p:spPr>
      </p:pic>
    </p:spTree>
    <p:extLst>
      <p:ext uri="{BB962C8B-B14F-4D97-AF65-F5344CB8AC3E}">
        <p14:creationId xmlns:p14="http://schemas.microsoft.com/office/powerpoint/2010/main" val="2496973998"/>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F0457-EA21-7D0D-582D-25B834E50130}"/>
              </a:ext>
            </a:extLst>
          </p:cNvPr>
          <p:cNvPicPr>
            <a:picLocks noChangeAspect="1"/>
          </p:cNvPicPr>
          <p:nvPr/>
        </p:nvPicPr>
        <p:blipFill>
          <a:blip r:embed="rId2"/>
          <a:stretch>
            <a:fillRect/>
          </a:stretch>
        </p:blipFill>
        <p:spPr>
          <a:xfrm>
            <a:off x="168965" y="1288559"/>
            <a:ext cx="4231925" cy="3257846"/>
          </a:xfrm>
          <a:prstGeom prst="rect">
            <a:avLst/>
          </a:prstGeom>
        </p:spPr>
      </p:pic>
      <p:pic>
        <p:nvPicPr>
          <p:cNvPr id="6" name="Picture 5">
            <a:extLst>
              <a:ext uri="{FF2B5EF4-FFF2-40B4-BE49-F238E27FC236}">
                <a16:creationId xmlns:a16="http://schemas.microsoft.com/office/drawing/2014/main" id="{A35EFDBF-048E-BEE9-11B0-4547D9D18BEF}"/>
              </a:ext>
            </a:extLst>
          </p:cNvPr>
          <p:cNvPicPr>
            <a:picLocks noChangeAspect="1"/>
          </p:cNvPicPr>
          <p:nvPr/>
        </p:nvPicPr>
        <p:blipFill>
          <a:blip r:embed="rId3"/>
          <a:stretch>
            <a:fillRect/>
          </a:stretch>
        </p:blipFill>
        <p:spPr>
          <a:xfrm>
            <a:off x="3210339" y="3642"/>
            <a:ext cx="5958086" cy="5139858"/>
          </a:xfrm>
          <a:prstGeom prst="rect">
            <a:avLst/>
          </a:prstGeom>
        </p:spPr>
      </p:pic>
      <p:sp>
        <p:nvSpPr>
          <p:cNvPr id="7" name="Alternate Process 6">
            <a:extLst>
              <a:ext uri="{FF2B5EF4-FFF2-40B4-BE49-F238E27FC236}">
                <a16:creationId xmlns:a16="http://schemas.microsoft.com/office/drawing/2014/main" id="{2284A615-7432-4AD3-42F5-545DB76D742D}"/>
              </a:ext>
            </a:extLst>
          </p:cNvPr>
          <p:cNvSpPr/>
          <p:nvPr/>
        </p:nvSpPr>
        <p:spPr>
          <a:xfrm>
            <a:off x="3806877" y="1807338"/>
            <a:ext cx="5168158" cy="418681"/>
          </a:xfrm>
          <a:prstGeom prst="flowChartAlternateProcess">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FFD86051-BD55-4D57-FD44-CFEB25DE991B}"/>
              </a:ext>
            </a:extLst>
          </p:cNvPr>
          <p:cNvSpPr>
            <a:spLocks noGrp="1"/>
          </p:cNvSpPr>
          <p:nvPr>
            <p:ph type="title"/>
          </p:nvPr>
        </p:nvSpPr>
        <p:spPr/>
        <p:txBody>
          <a:bodyPr/>
          <a:lstStyle/>
          <a:p>
            <a:r>
              <a:rPr lang="en-US" dirty="0"/>
              <a:t>XBOW</a:t>
            </a:r>
          </a:p>
        </p:txBody>
      </p:sp>
      <p:sp>
        <p:nvSpPr>
          <p:cNvPr id="5" name="TextBox 4">
            <a:extLst>
              <a:ext uri="{FF2B5EF4-FFF2-40B4-BE49-F238E27FC236}">
                <a16:creationId xmlns:a16="http://schemas.microsoft.com/office/drawing/2014/main" id="{912FAF32-6BA0-05D0-B7BD-63D2E4D3A58E}"/>
              </a:ext>
            </a:extLst>
          </p:cNvPr>
          <p:cNvSpPr txBox="1"/>
          <p:nvPr/>
        </p:nvSpPr>
        <p:spPr>
          <a:xfrm>
            <a:off x="2078818" y="4378104"/>
            <a:ext cx="1355499" cy="369332"/>
          </a:xfrm>
          <a:prstGeom prst="rect">
            <a:avLst/>
          </a:prstGeom>
          <a:solidFill>
            <a:schemeClr val="accent2">
              <a:lumMod val="60000"/>
              <a:lumOff val="40000"/>
            </a:schemeClr>
          </a:solidFill>
          <a:ln>
            <a:solidFill>
              <a:schemeClr val="accent1"/>
            </a:solidFill>
          </a:ln>
        </p:spPr>
        <p:txBody>
          <a:bodyPr wrap="none" rtlCol="0">
            <a:spAutoFit/>
          </a:bodyPr>
          <a:lstStyle/>
          <a:p>
            <a:r>
              <a:rPr lang="en-US" dirty="0">
                <a:solidFill>
                  <a:schemeClr val="bg1"/>
                </a:solidFill>
              </a:rPr>
              <a:t>August 2025</a:t>
            </a:r>
          </a:p>
        </p:txBody>
      </p:sp>
    </p:spTree>
    <p:extLst>
      <p:ext uri="{BB962C8B-B14F-4D97-AF65-F5344CB8AC3E}">
        <p14:creationId xmlns:p14="http://schemas.microsoft.com/office/powerpoint/2010/main" val="1339126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Anthropic Zero-Day Research</a:t>
            </a:r>
          </a:p>
        </p:txBody>
      </p:sp>
      <p:sp>
        <p:nvSpPr>
          <p:cNvPr id="3" name="Content Placeholder 2"/>
          <p:cNvSpPr>
            <a:spLocks noGrp="1"/>
          </p:cNvSpPr>
          <p:nvPr>
            <p:ph idx="1"/>
          </p:nvPr>
        </p:nvSpPr>
        <p:spPr>
          <a:xfrm>
            <a:off x="628650" y="1369218"/>
            <a:ext cx="4003735" cy="3263504"/>
          </a:xfrm>
        </p:spPr>
        <p:txBody>
          <a:bodyPr/>
          <a:lstStyle/>
          <a:p>
            <a:pPr marL="0" lvl="0" indent="0">
              <a:buNone/>
            </a:pPr>
            <a:r>
              <a:rPr dirty="0"/>
              <a:t>Claude Opus 4.6 found </a:t>
            </a:r>
            <a:r>
              <a:rPr b="1" dirty="0"/>
              <a:t>500+ high-severity vulnerabilities</a:t>
            </a:r>
            <a:r>
              <a:rPr dirty="0"/>
              <a:t> in well-tested </a:t>
            </a:r>
            <a:r>
              <a:rPr lang="en-US" dirty="0"/>
              <a:t>(OSS-fuzzed) </a:t>
            </a:r>
            <a:r>
              <a:rPr dirty="0"/>
              <a:t>open-source codebases</a:t>
            </a:r>
            <a:endParaRPr lang="en-US" dirty="0"/>
          </a:p>
          <a:p>
            <a:pPr marL="0" lvl="0" indent="0">
              <a:buNone/>
            </a:pPr>
            <a:endParaRPr sz="1200" dirty="0"/>
          </a:p>
          <a:p>
            <a:pPr marL="0" lvl="0" indent="0">
              <a:buNone/>
            </a:pPr>
            <a:r>
              <a:rPr dirty="0"/>
              <a:t>Some undetected for </a:t>
            </a:r>
            <a:r>
              <a:rPr b="1" dirty="0"/>
              <a:t>decades</a:t>
            </a:r>
            <a:endParaRPr lang="en-US" b="1" dirty="0"/>
          </a:p>
          <a:p>
            <a:pPr marL="0" lvl="0" indent="0">
              <a:buNone/>
            </a:pPr>
            <a:endParaRPr sz="1200" b="1" dirty="0"/>
          </a:p>
          <a:p>
            <a:pPr marL="0" lvl="0" indent="0">
              <a:buNone/>
            </a:pPr>
            <a:r>
              <a:rPr dirty="0"/>
              <a:t>No specialized scaffolding or custom harnesses</a:t>
            </a:r>
          </a:p>
        </p:txBody>
      </p:sp>
      <p:pic>
        <p:nvPicPr>
          <p:cNvPr id="4" name="Picture 3">
            <a:extLst>
              <a:ext uri="{FF2B5EF4-FFF2-40B4-BE49-F238E27FC236}">
                <a16:creationId xmlns:a16="http://schemas.microsoft.com/office/drawing/2014/main" id="{EF620A30-8709-E7F9-FDC7-A05EC4FB451A}"/>
              </a:ext>
            </a:extLst>
          </p:cNvPr>
          <p:cNvPicPr>
            <a:picLocks noChangeAspect="1"/>
          </p:cNvPicPr>
          <p:nvPr/>
        </p:nvPicPr>
        <p:blipFill>
          <a:blip r:embed="rId3"/>
          <a:stretch>
            <a:fillRect/>
          </a:stretch>
        </p:blipFill>
        <p:spPr>
          <a:xfrm>
            <a:off x="4839449" y="1123968"/>
            <a:ext cx="3906985" cy="4146479"/>
          </a:xfrm>
          <a:prstGeom prst="rect">
            <a:avLst/>
          </a:prstGeom>
        </p:spPr>
      </p:pic>
      <p:sp>
        <p:nvSpPr>
          <p:cNvPr id="6" name="TextBox 5">
            <a:extLst>
              <a:ext uri="{FF2B5EF4-FFF2-40B4-BE49-F238E27FC236}">
                <a16:creationId xmlns:a16="http://schemas.microsoft.com/office/drawing/2014/main" id="{2977D861-C404-8A79-EF3C-4FBED0616098}"/>
              </a:ext>
            </a:extLst>
          </p:cNvPr>
          <p:cNvSpPr txBox="1"/>
          <p:nvPr/>
        </p:nvSpPr>
        <p:spPr>
          <a:xfrm>
            <a:off x="3806877" y="4378104"/>
            <a:ext cx="1272913" cy="369332"/>
          </a:xfrm>
          <a:prstGeom prst="rect">
            <a:avLst/>
          </a:prstGeom>
          <a:solidFill>
            <a:schemeClr val="accent2">
              <a:lumMod val="60000"/>
              <a:lumOff val="40000"/>
            </a:schemeClr>
          </a:solidFill>
          <a:ln>
            <a:solidFill>
              <a:schemeClr val="accent1"/>
            </a:solidFill>
          </a:ln>
        </p:spPr>
        <p:txBody>
          <a:bodyPr wrap="none" rtlCol="0">
            <a:spAutoFit/>
          </a:bodyPr>
          <a:lstStyle/>
          <a:p>
            <a:r>
              <a:rPr lang="en-US" dirty="0">
                <a:solidFill>
                  <a:schemeClr val="bg1"/>
                </a:solidFill>
              </a:rPr>
              <a:t>Feb 6, 2026</a:t>
            </a:r>
          </a:p>
        </p:txBody>
      </p:sp>
    </p:spTree>
    <p:extLst>
      <p:ext uri="{BB962C8B-B14F-4D97-AF65-F5344CB8AC3E}">
        <p14:creationId xmlns:p14="http://schemas.microsoft.com/office/powerpoint/2010/main" val="2057729121"/>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DF0B7-8597-19F1-2F7D-CE6199815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BB761-51DF-610C-EBFF-28F1E6E45C79}"/>
              </a:ext>
            </a:extLst>
          </p:cNvPr>
          <p:cNvSpPr>
            <a:spLocks noGrp="1"/>
          </p:cNvSpPr>
          <p:nvPr>
            <p:ph type="title"/>
          </p:nvPr>
        </p:nvSpPr>
        <p:spPr/>
        <p:txBody>
          <a:bodyPr/>
          <a:lstStyle/>
          <a:p>
            <a:pPr marL="0" lvl="0" indent="0">
              <a:buNone/>
            </a:pPr>
            <a:r>
              <a:rPr lang="en-US" dirty="0"/>
              <a:t>The Setup</a:t>
            </a:r>
            <a:endParaRPr dirty="0"/>
          </a:p>
        </p:txBody>
      </p:sp>
      <p:sp>
        <p:nvSpPr>
          <p:cNvPr id="4" name="Content Placeholder 3">
            <a:extLst>
              <a:ext uri="{FF2B5EF4-FFF2-40B4-BE49-F238E27FC236}">
                <a16:creationId xmlns:a16="http://schemas.microsoft.com/office/drawing/2014/main" id="{D32AD3C2-6E72-3C5F-40E8-44971F6FC628}"/>
              </a:ext>
            </a:extLst>
          </p:cNvPr>
          <p:cNvSpPr>
            <a:spLocks noGrp="1"/>
          </p:cNvSpPr>
          <p:nvPr>
            <p:ph idx="1"/>
          </p:nvPr>
        </p:nvSpPr>
        <p:spPr/>
        <p:txBody>
          <a:bodyPr/>
          <a:lstStyle/>
          <a:p>
            <a:pPr marL="0" indent="0">
              <a:buNone/>
            </a:pPr>
            <a:r>
              <a:rPr lang="en-US" b="1" dirty="0"/>
              <a:t>Goal</a:t>
            </a:r>
            <a:r>
              <a:rPr lang="en-US" dirty="0"/>
              <a:t>: Focus on memory corruption vulnerabilities</a:t>
            </a:r>
          </a:p>
          <a:p>
            <a:pPr marL="0" indent="0">
              <a:buNone/>
            </a:pPr>
            <a:r>
              <a:rPr lang="en-US" b="1" dirty="0"/>
              <a:t>Method</a:t>
            </a:r>
            <a:r>
              <a:rPr lang="en-US" dirty="0"/>
              <a:t>: Within a virtual machine, give Claude</a:t>
            </a:r>
          </a:p>
          <a:p>
            <a:r>
              <a:rPr lang="en-US" b="1" dirty="0"/>
              <a:t>Standard utilities </a:t>
            </a:r>
            <a:r>
              <a:rPr lang="en-US" dirty="0"/>
              <a:t>(e.g., the standard </a:t>
            </a:r>
            <a:r>
              <a:rPr lang="en-US" dirty="0" err="1"/>
              <a:t>coreutils</a:t>
            </a:r>
            <a:r>
              <a:rPr lang="en-US" dirty="0"/>
              <a:t> or Python) and </a:t>
            </a:r>
          </a:p>
          <a:p>
            <a:r>
              <a:rPr lang="en-US" dirty="0"/>
              <a:t>Vulnerability analysis tools (e.g., </a:t>
            </a:r>
            <a:r>
              <a:rPr lang="en-US" b="1" dirty="0"/>
              <a:t>debuggers or </a:t>
            </a:r>
            <a:r>
              <a:rPr lang="en-US" b="1" dirty="0" err="1"/>
              <a:t>fuzzers</a:t>
            </a:r>
            <a:r>
              <a:rPr lang="en-US" dirty="0"/>
              <a:t>), </a:t>
            </a:r>
          </a:p>
          <a:p>
            <a:pPr marL="0" indent="0">
              <a:buNone/>
            </a:pPr>
            <a:r>
              <a:rPr lang="en-US" dirty="0"/>
              <a:t>but no special instructions or harnesses</a:t>
            </a:r>
          </a:p>
          <a:p>
            <a:pPr marL="0" indent="0">
              <a:buNone/>
            </a:pPr>
            <a:r>
              <a:rPr lang="en-US" dirty="0"/>
              <a:t>Had Claude </a:t>
            </a:r>
            <a:r>
              <a:rPr lang="en-US" b="1" dirty="0"/>
              <a:t>look for bugs</a:t>
            </a:r>
            <a:r>
              <a:rPr lang="en-US" dirty="0"/>
              <a:t>, and then </a:t>
            </a:r>
            <a:r>
              <a:rPr lang="en-US" b="1" dirty="0"/>
              <a:t>critique</a:t>
            </a:r>
            <a:r>
              <a:rPr lang="en-US" dirty="0"/>
              <a:t>, </a:t>
            </a:r>
            <a:r>
              <a:rPr lang="en-US" b="1" dirty="0"/>
              <a:t>de-duplicate</a:t>
            </a:r>
            <a:r>
              <a:rPr lang="en-US" dirty="0"/>
              <a:t>, and </a:t>
            </a:r>
            <a:r>
              <a:rPr lang="en-US" b="1" dirty="0"/>
              <a:t>re-prioritize</a:t>
            </a:r>
            <a:r>
              <a:rPr lang="en-US" dirty="0"/>
              <a:t> any crashes</a:t>
            </a:r>
          </a:p>
        </p:txBody>
      </p:sp>
    </p:spTree>
    <p:extLst>
      <p:ext uri="{BB962C8B-B14F-4D97-AF65-F5344CB8AC3E}">
        <p14:creationId xmlns:p14="http://schemas.microsoft.com/office/powerpoint/2010/main" val="1044517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dissolve">
                                      <p:cBhvr>
                                        <p:cTn id="2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GenAI changes the incentives</a:t>
            </a:r>
            <a:endParaRPr lang="en-US" b="1" dirty="0"/>
          </a:p>
        </p:txBody>
      </p:sp>
      <p:sp>
        <p:nvSpPr>
          <p:cNvPr id="3" name="Content Placeholder 2"/>
          <p:cNvSpPr>
            <a:spLocks noGrp="1"/>
          </p:cNvSpPr>
          <p:nvPr>
            <p:ph idx="1"/>
          </p:nvPr>
        </p:nvSpPr>
        <p:spPr/>
        <p:txBody>
          <a:bodyPr/>
          <a:lstStyle/>
          <a:p>
            <a:pPr marL="0" indent="0">
              <a:buNone/>
            </a:pPr>
            <a:r>
              <a:rPr lang="en-US" dirty="0"/>
              <a:t>LLMs commodify intelligence.</a:t>
            </a:r>
            <a:br>
              <a:rPr lang="en-US" dirty="0"/>
            </a:br>
            <a:r>
              <a:rPr lang="en-US" dirty="0"/>
              <a:t>This</a:t>
            </a:r>
            <a:r>
              <a:rPr dirty="0"/>
              <a:t> changes:</a:t>
            </a:r>
          </a:p>
          <a:p>
            <a:pPr lvl="0"/>
            <a:r>
              <a:rPr b="1" dirty="0"/>
              <a:t>Who</a:t>
            </a:r>
            <a:r>
              <a:rPr dirty="0"/>
              <a:t> can execute </a:t>
            </a:r>
            <a:r>
              <a:rPr lang="en-US" dirty="0"/>
              <a:t>attacks</a:t>
            </a:r>
            <a:endParaRPr dirty="0"/>
          </a:p>
          <a:p>
            <a:pPr lvl="0"/>
            <a:r>
              <a:rPr dirty="0"/>
              <a:t>At what </a:t>
            </a:r>
            <a:r>
              <a:rPr b="1" dirty="0"/>
              <a:t>cost</a:t>
            </a:r>
          </a:p>
          <a:p>
            <a:pPr lvl="0"/>
            <a:r>
              <a:rPr dirty="0"/>
              <a:t>At what </a:t>
            </a:r>
            <a:r>
              <a:rPr b="1" dirty="0"/>
              <a:t>scale</a:t>
            </a:r>
          </a:p>
        </p:txBody>
      </p:sp>
      <p:pic>
        <p:nvPicPr>
          <p:cNvPr id="4" name="Picture 3">
            <a:extLst>
              <a:ext uri="{FF2B5EF4-FFF2-40B4-BE49-F238E27FC236}">
                <a16:creationId xmlns:a16="http://schemas.microsoft.com/office/drawing/2014/main" id="{D8EAD691-BEE1-3E87-EBF8-43B2C855E26C}"/>
              </a:ext>
            </a:extLst>
          </p:cNvPr>
          <p:cNvPicPr>
            <a:picLocks noChangeAspect="1"/>
          </p:cNvPicPr>
          <p:nvPr/>
        </p:nvPicPr>
        <p:blipFill>
          <a:blip r:embed="rId3"/>
          <a:stretch>
            <a:fillRect/>
          </a:stretch>
        </p:blipFill>
        <p:spPr>
          <a:xfrm>
            <a:off x="5351646" y="1231843"/>
            <a:ext cx="3163704" cy="3911658"/>
          </a:xfrm>
          <a:prstGeom prst="rect">
            <a:avLst/>
          </a:prstGeom>
        </p:spPr>
      </p:pic>
      <p:sp>
        <p:nvSpPr>
          <p:cNvPr id="5" name="TextBox 4">
            <a:extLst>
              <a:ext uri="{FF2B5EF4-FFF2-40B4-BE49-F238E27FC236}">
                <a16:creationId xmlns:a16="http://schemas.microsoft.com/office/drawing/2014/main" id="{16DCA906-4278-04A2-9D2E-C07C7CD23201}"/>
              </a:ext>
            </a:extLst>
          </p:cNvPr>
          <p:cNvSpPr txBox="1"/>
          <p:nvPr/>
        </p:nvSpPr>
        <p:spPr>
          <a:xfrm>
            <a:off x="628650" y="3300255"/>
            <a:ext cx="4434514" cy="369332"/>
          </a:xfrm>
          <a:prstGeom prst="rect">
            <a:avLst/>
          </a:prstGeom>
          <a:solidFill>
            <a:schemeClr val="accent2">
              <a:lumMod val="60000"/>
              <a:lumOff val="40000"/>
            </a:schemeClr>
          </a:solidFill>
          <a:ln>
            <a:solidFill>
              <a:schemeClr val="accent2"/>
            </a:solidFill>
          </a:ln>
        </p:spPr>
        <p:txBody>
          <a:bodyPr wrap="square" rtlCol="0">
            <a:spAutoFit/>
          </a:bodyPr>
          <a:lstStyle/>
          <a:p>
            <a:pPr algn="ctr"/>
            <a:r>
              <a:rPr lang="en-US" dirty="0">
                <a:solidFill>
                  <a:schemeClr val="bg1"/>
                </a:solidFill>
              </a:rPr>
              <a:t>LLMs are reshaping the </a:t>
            </a:r>
            <a:r>
              <a:rPr lang="en-US" b="1" dirty="0">
                <a:solidFill>
                  <a:schemeClr val="bg1"/>
                </a:solidFill>
              </a:rPr>
              <a:t>economics</a:t>
            </a:r>
            <a:r>
              <a:rPr lang="en-US" dirty="0">
                <a:solidFill>
                  <a:schemeClr val="bg1"/>
                </a:solidFill>
              </a:rPr>
              <a:t> of security</a:t>
            </a:r>
          </a:p>
        </p:txBody>
      </p:sp>
      <p:pic>
        <p:nvPicPr>
          <p:cNvPr id="6" name="Picture 5">
            <a:extLst>
              <a:ext uri="{FF2B5EF4-FFF2-40B4-BE49-F238E27FC236}">
                <a16:creationId xmlns:a16="http://schemas.microsoft.com/office/drawing/2014/main" id="{ADC12588-C47C-C998-203A-E3539A5BCA65}"/>
              </a:ext>
            </a:extLst>
          </p:cNvPr>
          <p:cNvPicPr>
            <a:picLocks noChangeAspect="1"/>
          </p:cNvPicPr>
          <p:nvPr/>
        </p:nvPicPr>
        <p:blipFill>
          <a:blip r:embed="rId4"/>
          <a:stretch>
            <a:fillRect/>
          </a:stretch>
        </p:blipFill>
        <p:spPr>
          <a:xfrm>
            <a:off x="5796410" y="1955828"/>
            <a:ext cx="3007422" cy="3911657"/>
          </a:xfrm>
          <a:prstGeom prst="rect">
            <a:avLst/>
          </a:prstGeom>
          <a:effectLst>
            <a:outerShdw blurRad="50800" dist="38100" dir="13500000" algn="br" rotWithShape="0">
              <a:prstClr val="black">
                <a:alpha val="40000"/>
              </a:prst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How </a:t>
            </a:r>
            <a:r>
              <a:rPr lang="en-US" dirty="0"/>
              <a:t>Claude Opus</a:t>
            </a:r>
            <a:r>
              <a:rPr dirty="0"/>
              <a:t> Finds Bugs</a:t>
            </a:r>
          </a:p>
        </p:txBody>
      </p:sp>
      <p:sp>
        <p:nvSpPr>
          <p:cNvPr id="3" name="Content Placeholder 2"/>
          <p:cNvSpPr>
            <a:spLocks noGrp="1"/>
          </p:cNvSpPr>
          <p:nvPr>
            <p:ph idx="1"/>
          </p:nvPr>
        </p:nvSpPr>
        <p:spPr/>
        <p:txBody>
          <a:bodyPr/>
          <a:lstStyle/>
          <a:p>
            <a:pPr marL="0" lvl="0" indent="0">
              <a:buNone/>
            </a:pPr>
            <a:r>
              <a:rPr dirty="0"/>
              <a:t>Reads and reasons about code </a:t>
            </a:r>
            <a:r>
              <a:rPr b="1" dirty="0"/>
              <a:t>like a human researcher</a:t>
            </a:r>
            <a:r>
              <a:rPr dirty="0"/>
              <a:t>:</a:t>
            </a:r>
          </a:p>
          <a:p>
            <a:pPr lvl="0"/>
            <a:r>
              <a:rPr dirty="0"/>
              <a:t>Follows git history to find similar unpatched bugs</a:t>
            </a:r>
          </a:p>
          <a:p>
            <a:pPr lvl="0"/>
            <a:r>
              <a:rPr dirty="0"/>
              <a:t>Recognizes vulnerable patterns</a:t>
            </a:r>
          </a:p>
          <a:p>
            <a:pPr lvl="0"/>
            <a:r>
              <a:rPr dirty="0"/>
              <a:t>Constructs specific pathological inputs</a:t>
            </a:r>
          </a:p>
          <a:p>
            <a:pPr marL="0" lvl="0" indent="0">
              <a:buNone/>
            </a:pPr>
            <a:r>
              <a:rPr dirty="0"/>
              <a:t>Not random input generation</a:t>
            </a:r>
            <a:r>
              <a:rPr lang="en-US" dirty="0"/>
              <a:t> </a:t>
            </a:r>
            <a:r>
              <a:rPr dirty="0"/>
              <a:t>– </a:t>
            </a:r>
            <a:r>
              <a:rPr b="1" dirty="0"/>
              <a:t>conceptual understanding</a:t>
            </a:r>
          </a:p>
        </p:txBody>
      </p:sp>
    </p:spTree>
    <p:extLst>
      <p:ext uri="{BB962C8B-B14F-4D97-AF65-F5344CB8AC3E}">
        <p14:creationId xmlns:p14="http://schemas.microsoft.com/office/powerpoint/2010/main" val="2088726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Cheaper Models and the Long Tail</a:t>
            </a:r>
            <a:endParaRPr dirty="0"/>
          </a:p>
        </p:txBody>
      </p:sp>
      <p:sp>
        <p:nvSpPr>
          <p:cNvPr id="3" name="Content Placeholder 2"/>
          <p:cNvSpPr>
            <a:spLocks noGrp="1"/>
          </p:cNvSpPr>
          <p:nvPr>
            <p:ph idx="1"/>
          </p:nvPr>
        </p:nvSpPr>
        <p:spPr/>
        <p:txBody>
          <a:bodyPr/>
          <a:lstStyle/>
          <a:p>
            <a:pPr marL="0" lvl="0" indent="0">
              <a:buNone/>
            </a:pPr>
            <a:r>
              <a:rPr lang="en-US" dirty="0"/>
              <a:t>Older </a:t>
            </a:r>
            <a:r>
              <a:rPr dirty="0"/>
              <a:t>LLMs</a:t>
            </a:r>
            <a:r>
              <a:rPr lang="en-US" dirty="0"/>
              <a:t>, and less sophisticated setups, still relevant: F</a:t>
            </a:r>
            <a:r>
              <a:rPr dirty="0"/>
              <a:t>ind vulnerabilities in software with </a:t>
            </a:r>
            <a:r>
              <a:rPr b="1" dirty="0"/>
              <a:t>&lt;1,000 users</a:t>
            </a:r>
            <a:r>
              <a:rPr dirty="0"/>
              <a:t> that humans would </a:t>
            </a:r>
            <a:r>
              <a:rPr lang="en-US" dirty="0"/>
              <a:t>ignore</a:t>
            </a:r>
            <a:endParaRPr dirty="0"/>
          </a:p>
          <a:p>
            <a:pPr marL="0" lvl="0" indent="0">
              <a:buNone/>
            </a:pPr>
            <a:endParaRPr lang="en-US" sz="1200" dirty="0"/>
          </a:p>
          <a:p>
            <a:pPr marL="0" lvl="0" indent="0">
              <a:buNone/>
            </a:pPr>
            <a:r>
              <a:rPr dirty="0"/>
              <a:t>Claude 1.7 Sonnet: </a:t>
            </a:r>
            <a:r>
              <a:rPr b="1" dirty="0"/>
              <a:t>3 high-severity and 16 medium-severity</a:t>
            </a:r>
            <a:r>
              <a:rPr dirty="0"/>
              <a:t> vulnerabilities across 200 Chrome extensions</a:t>
            </a:r>
          </a:p>
          <a:p>
            <a:pPr marL="0" lvl="0" indent="0">
              <a:buNone/>
            </a:pPr>
            <a:r>
              <a:rPr dirty="0"/>
              <a:t>Cost: </a:t>
            </a:r>
            <a:r>
              <a:rPr b="1" dirty="0"/>
              <a:t>$270</a:t>
            </a:r>
            <a:endParaRPr lang="en-US" b="1" dirty="0"/>
          </a:p>
        </p:txBody>
      </p:sp>
    </p:spTree>
    <p:extLst>
      <p:ext uri="{BB962C8B-B14F-4D97-AF65-F5344CB8AC3E}">
        <p14:creationId xmlns:p14="http://schemas.microsoft.com/office/powerpoint/2010/main" val="29531294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1BBB0E-69B8-FA98-F67A-C16FA09B96A3}"/>
              </a:ext>
            </a:extLst>
          </p:cNvPr>
          <p:cNvPicPr>
            <a:picLocks noChangeAspect="1"/>
          </p:cNvPicPr>
          <p:nvPr/>
        </p:nvPicPr>
        <p:blipFill>
          <a:blip r:embed="rId2"/>
          <a:stretch>
            <a:fillRect/>
          </a:stretch>
        </p:blipFill>
        <p:spPr>
          <a:xfrm>
            <a:off x="146026" y="273843"/>
            <a:ext cx="4347898" cy="4587320"/>
          </a:xfrm>
          <a:prstGeom prst="rect">
            <a:avLst/>
          </a:prstGeom>
        </p:spPr>
      </p:pic>
      <p:pic>
        <p:nvPicPr>
          <p:cNvPr id="7" name="Picture 6">
            <a:extLst>
              <a:ext uri="{FF2B5EF4-FFF2-40B4-BE49-F238E27FC236}">
                <a16:creationId xmlns:a16="http://schemas.microsoft.com/office/drawing/2014/main" id="{18438006-4EE3-F88D-0420-041A2A6BB128}"/>
              </a:ext>
            </a:extLst>
          </p:cNvPr>
          <p:cNvPicPr>
            <a:picLocks noChangeAspect="1"/>
          </p:cNvPicPr>
          <p:nvPr/>
        </p:nvPicPr>
        <p:blipFill>
          <a:blip r:embed="rId3"/>
          <a:stretch>
            <a:fillRect/>
          </a:stretch>
        </p:blipFill>
        <p:spPr>
          <a:xfrm>
            <a:off x="4572000" y="273844"/>
            <a:ext cx="4380802" cy="4587319"/>
          </a:xfrm>
          <a:prstGeom prst="rect">
            <a:avLst/>
          </a:prstGeom>
        </p:spPr>
      </p:pic>
      <p:sp>
        <p:nvSpPr>
          <p:cNvPr id="9" name="TextBox 8">
            <a:extLst>
              <a:ext uri="{FF2B5EF4-FFF2-40B4-BE49-F238E27FC236}">
                <a16:creationId xmlns:a16="http://schemas.microsoft.com/office/drawing/2014/main" id="{116DF422-99AB-AEC8-3143-EE18F6AE91B2}"/>
              </a:ext>
            </a:extLst>
          </p:cNvPr>
          <p:cNvSpPr txBox="1"/>
          <p:nvPr/>
        </p:nvSpPr>
        <p:spPr>
          <a:xfrm>
            <a:off x="3806877" y="4378104"/>
            <a:ext cx="1374094" cy="369332"/>
          </a:xfrm>
          <a:prstGeom prst="rect">
            <a:avLst/>
          </a:prstGeom>
          <a:solidFill>
            <a:schemeClr val="accent2">
              <a:lumMod val="60000"/>
              <a:lumOff val="40000"/>
            </a:schemeClr>
          </a:solidFill>
          <a:ln>
            <a:solidFill>
              <a:schemeClr val="accent1"/>
            </a:solidFill>
          </a:ln>
        </p:spPr>
        <p:txBody>
          <a:bodyPr wrap="none" rtlCol="0">
            <a:spAutoFit/>
          </a:bodyPr>
          <a:lstStyle/>
          <a:p>
            <a:r>
              <a:rPr lang="en-US" dirty="0">
                <a:solidFill>
                  <a:schemeClr val="bg1"/>
                </a:solidFill>
              </a:rPr>
              <a:t>April 7, 2026</a:t>
            </a:r>
          </a:p>
        </p:txBody>
      </p:sp>
    </p:spTree>
    <p:extLst>
      <p:ext uri="{BB962C8B-B14F-4D97-AF65-F5344CB8AC3E}">
        <p14:creationId xmlns:p14="http://schemas.microsoft.com/office/powerpoint/2010/main" val="29333813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A083-2DD7-C093-75C1-7F831CA0D136}"/>
              </a:ext>
            </a:extLst>
          </p:cNvPr>
          <p:cNvSpPr>
            <a:spLocks noGrp="1"/>
          </p:cNvSpPr>
          <p:nvPr>
            <p:ph type="title"/>
          </p:nvPr>
        </p:nvSpPr>
        <p:spPr/>
        <p:txBody>
          <a:bodyPr/>
          <a:lstStyle/>
          <a:p>
            <a:r>
              <a:rPr lang="en-US" dirty="0"/>
              <a:t>Same Setup as Opus, Better Results</a:t>
            </a:r>
          </a:p>
        </p:txBody>
      </p:sp>
      <p:sp>
        <p:nvSpPr>
          <p:cNvPr id="3" name="Content Placeholder 2">
            <a:extLst>
              <a:ext uri="{FF2B5EF4-FFF2-40B4-BE49-F238E27FC236}">
                <a16:creationId xmlns:a16="http://schemas.microsoft.com/office/drawing/2014/main" id="{9E2397CF-CAA1-0EC5-8075-54D9D68ED760}"/>
              </a:ext>
            </a:extLst>
          </p:cNvPr>
          <p:cNvSpPr>
            <a:spLocks noGrp="1"/>
          </p:cNvSpPr>
          <p:nvPr>
            <p:ph idx="1"/>
          </p:nvPr>
        </p:nvSpPr>
        <p:spPr>
          <a:xfrm>
            <a:off x="628650" y="1369218"/>
            <a:ext cx="4191323" cy="3263504"/>
          </a:xfrm>
        </p:spPr>
        <p:txBody>
          <a:bodyPr>
            <a:normAutofit/>
          </a:bodyPr>
          <a:lstStyle/>
          <a:p>
            <a:pPr marL="0" indent="0">
              <a:buNone/>
            </a:pPr>
            <a:r>
              <a:rPr lang="en-US" b="1" dirty="0"/>
              <a:t>Mythos Preview</a:t>
            </a:r>
            <a:r>
              <a:rPr lang="en-US" dirty="0"/>
              <a:t> has already found </a:t>
            </a:r>
            <a:r>
              <a:rPr lang="en-US" b="1" dirty="0"/>
              <a:t>thousands of high-severity vulnerabilities</a:t>
            </a:r>
            <a:r>
              <a:rPr lang="en-US" dirty="0"/>
              <a:t>, including some in every major operating system and web browser. </a:t>
            </a:r>
          </a:p>
          <a:p>
            <a:pPr marL="0" indent="0">
              <a:buNone/>
            </a:pPr>
            <a:endParaRPr lang="en-US" dirty="0"/>
          </a:p>
        </p:txBody>
      </p:sp>
      <p:pic>
        <p:nvPicPr>
          <p:cNvPr id="4" name="Picture 3">
            <a:extLst>
              <a:ext uri="{FF2B5EF4-FFF2-40B4-BE49-F238E27FC236}">
                <a16:creationId xmlns:a16="http://schemas.microsoft.com/office/drawing/2014/main" id="{5AFE9448-C716-5ED5-F422-5A3EA75870D8}"/>
              </a:ext>
            </a:extLst>
          </p:cNvPr>
          <p:cNvPicPr>
            <a:picLocks noChangeAspect="1"/>
          </p:cNvPicPr>
          <p:nvPr/>
        </p:nvPicPr>
        <p:blipFill>
          <a:blip r:embed="rId3"/>
          <a:stretch>
            <a:fillRect/>
          </a:stretch>
        </p:blipFill>
        <p:spPr>
          <a:xfrm>
            <a:off x="5130715" y="1369219"/>
            <a:ext cx="4013286" cy="3774282"/>
          </a:xfrm>
          <a:prstGeom prst="rect">
            <a:avLst/>
          </a:prstGeom>
        </p:spPr>
      </p:pic>
      <p:sp>
        <p:nvSpPr>
          <p:cNvPr id="5" name="TextBox 4">
            <a:extLst>
              <a:ext uri="{FF2B5EF4-FFF2-40B4-BE49-F238E27FC236}">
                <a16:creationId xmlns:a16="http://schemas.microsoft.com/office/drawing/2014/main" id="{402F6B5E-E8FA-AEA9-6243-0EA390AB26B4}"/>
              </a:ext>
            </a:extLst>
          </p:cNvPr>
          <p:cNvSpPr txBox="1"/>
          <p:nvPr/>
        </p:nvSpPr>
        <p:spPr>
          <a:xfrm>
            <a:off x="2162169" y="3532342"/>
            <a:ext cx="2890278" cy="369332"/>
          </a:xfrm>
          <a:prstGeom prst="rect">
            <a:avLst/>
          </a:prstGeom>
          <a:noFill/>
        </p:spPr>
        <p:txBody>
          <a:bodyPr wrap="none" rtlCol="0">
            <a:spAutoFit/>
          </a:bodyPr>
          <a:lstStyle/>
          <a:p>
            <a:r>
              <a:rPr lang="en-US" dirty="0"/>
              <a:t>27-year old bug in OpenBSD!</a:t>
            </a:r>
          </a:p>
        </p:txBody>
      </p:sp>
    </p:spTree>
    <p:extLst>
      <p:ext uri="{BB962C8B-B14F-4D97-AF65-F5344CB8AC3E}">
        <p14:creationId xmlns:p14="http://schemas.microsoft.com/office/powerpoint/2010/main" val="12049300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F87A-F23E-9297-74B3-5A7B9B0FD150}"/>
              </a:ext>
            </a:extLst>
          </p:cNvPr>
          <p:cNvSpPr>
            <a:spLocks noGrp="1"/>
          </p:cNvSpPr>
          <p:nvPr>
            <p:ph type="title"/>
          </p:nvPr>
        </p:nvSpPr>
        <p:spPr/>
        <p:txBody>
          <a:bodyPr/>
          <a:lstStyle/>
          <a:p>
            <a:r>
              <a:rPr lang="en-US" dirty="0"/>
              <a:t>Exploits, Not Just Vulnerabilities</a:t>
            </a:r>
          </a:p>
        </p:txBody>
      </p:sp>
      <p:sp>
        <p:nvSpPr>
          <p:cNvPr id="5" name="Content Placeholder 4">
            <a:extLst>
              <a:ext uri="{FF2B5EF4-FFF2-40B4-BE49-F238E27FC236}">
                <a16:creationId xmlns:a16="http://schemas.microsoft.com/office/drawing/2014/main" id="{9BE7D420-AA09-CE80-DBD3-99C6E867B99D}"/>
              </a:ext>
            </a:extLst>
          </p:cNvPr>
          <p:cNvSpPr>
            <a:spLocks noGrp="1"/>
          </p:cNvSpPr>
          <p:nvPr>
            <p:ph idx="1"/>
          </p:nvPr>
        </p:nvSpPr>
        <p:spPr>
          <a:xfrm>
            <a:off x="628650" y="1369218"/>
            <a:ext cx="2616185" cy="3263504"/>
          </a:xfrm>
        </p:spPr>
        <p:txBody>
          <a:bodyPr>
            <a:normAutofit/>
          </a:bodyPr>
          <a:lstStyle/>
          <a:p>
            <a:pPr marL="0" indent="0">
              <a:buNone/>
            </a:pPr>
            <a:r>
              <a:rPr lang="en-US" dirty="0"/>
              <a:t>Opus 4.6 generally had a near-0% success rate at autonomous exploit development. But </a:t>
            </a:r>
            <a:r>
              <a:rPr lang="en-US" b="1" dirty="0"/>
              <a:t>Mythos Preview is in a different league</a:t>
            </a:r>
          </a:p>
          <a:p>
            <a:r>
              <a:rPr lang="en-US" dirty="0"/>
              <a:t>Chains together vulnerabilities, escapes sandboxes</a:t>
            </a:r>
          </a:p>
        </p:txBody>
      </p:sp>
      <p:pic>
        <p:nvPicPr>
          <p:cNvPr id="1026" name="Picture 2">
            <a:extLst>
              <a:ext uri="{FF2B5EF4-FFF2-40B4-BE49-F238E27FC236}">
                <a16:creationId xmlns:a16="http://schemas.microsoft.com/office/drawing/2014/main" id="{D8B90D52-5158-5933-8F83-EAB8FFF31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557" y="1457576"/>
            <a:ext cx="5212793" cy="293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24760"/>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Aside: </a:t>
            </a:r>
            <a:r>
              <a:rPr dirty="0"/>
              <a:t>Fuzz4All</a:t>
            </a:r>
            <a:r>
              <a:rPr lang="en-US" dirty="0"/>
              <a:t> --</a:t>
            </a:r>
            <a:r>
              <a:rPr dirty="0"/>
              <a:t> Universal Fuzzing with LLMs</a:t>
            </a:r>
          </a:p>
        </p:txBody>
      </p:sp>
      <p:sp>
        <p:nvSpPr>
          <p:cNvPr id="3" name="Content Placeholder 2"/>
          <p:cNvSpPr>
            <a:spLocks noGrp="1"/>
          </p:cNvSpPr>
          <p:nvPr>
            <p:ph idx="1"/>
          </p:nvPr>
        </p:nvSpPr>
        <p:spPr/>
        <p:txBody>
          <a:bodyPr/>
          <a:lstStyle/>
          <a:p>
            <a:pPr marL="0" lvl="0" indent="0">
              <a:buNone/>
            </a:pPr>
            <a:r>
              <a:rPr lang="en-US" dirty="0"/>
              <a:t>LLMs generate </a:t>
            </a:r>
            <a:r>
              <a:rPr lang="en-US" b="1" dirty="0"/>
              <a:t>structurally valid, semantically meaningful</a:t>
            </a:r>
            <a:r>
              <a:rPr lang="en-US" dirty="0"/>
              <a:t> inputs</a:t>
            </a:r>
          </a:p>
          <a:p>
            <a:pPr marL="0" lvl="0" indent="0">
              <a:buNone/>
            </a:pPr>
            <a:r>
              <a:rPr lang="en-US" dirty="0"/>
              <a:t>Reach code paths that coverage-guided </a:t>
            </a:r>
            <a:r>
              <a:rPr lang="en-US" dirty="0" err="1"/>
              <a:t>fuzzers</a:t>
            </a:r>
            <a:r>
              <a:rPr lang="en-US" dirty="0"/>
              <a:t> miss</a:t>
            </a:r>
            <a:endParaRPr lang="en-US" b="1" dirty="0"/>
          </a:p>
          <a:p>
            <a:pPr marL="0" lvl="0" indent="0">
              <a:buNone/>
            </a:pPr>
            <a:r>
              <a:rPr b="1" dirty="0"/>
              <a:t>98 bugs</a:t>
            </a:r>
            <a:r>
              <a:rPr dirty="0"/>
              <a:t> found across:</a:t>
            </a:r>
          </a:p>
          <a:p>
            <a:pPr lvl="0"/>
            <a:r>
              <a:rPr dirty="0"/>
              <a:t>GCC (30), Clang (27), Z3 (14), CVC5 (9), and others</a:t>
            </a:r>
          </a:p>
          <a:p>
            <a:pPr marL="0" lvl="0" indent="0">
              <a:buNone/>
            </a:pPr>
            <a:r>
              <a:rPr dirty="0"/>
              <a:t>One </a:t>
            </a:r>
            <a:r>
              <a:rPr dirty="0" err="1"/>
              <a:t>fuzzer</a:t>
            </a:r>
            <a:r>
              <a:rPr dirty="0"/>
              <a:t> working across </a:t>
            </a:r>
            <a:r>
              <a:rPr b="1" dirty="0"/>
              <a:t>many languages</a:t>
            </a:r>
            <a:r>
              <a:rPr dirty="0"/>
              <a:t> – enabled by LLMs generating valid inputs for arbitrary grammars</a:t>
            </a:r>
          </a:p>
        </p:txBody>
      </p:sp>
      <p:sp>
        <p:nvSpPr>
          <p:cNvPr id="4" name="TextBox 3">
            <a:extLst>
              <a:ext uri="{FF2B5EF4-FFF2-40B4-BE49-F238E27FC236}">
                <a16:creationId xmlns:a16="http://schemas.microsoft.com/office/drawing/2014/main" id="{BF3896DE-DDD9-783D-AED2-E361A110EE62}"/>
              </a:ext>
            </a:extLst>
          </p:cNvPr>
          <p:cNvSpPr txBox="1"/>
          <p:nvPr/>
        </p:nvSpPr>
        <p:spPr>
          <a:xfrm>
            <a:off x="3564610" y="3956052"/>
            <a:ext cx="4006313" cy="415498"/>
          </a:xfrm>
          <a:prstGeom prst="rect">
            <a:avLst/>
          </a:prstGeom>
          <a:solidFill>
            <a:schemeClr val="accent2">
              <a:lumMod val="60000"/>
              <a:lumOff val="40000"/>
            </a:schemeClr>
          </a:solidFill>
        </p:spPr>
        <p:txBody>
          <a:bodyPr wrap="square" rtlCol="0">
            <a:spAutoFit/>
          </a:bodyPr>
          <a:lstStyle/>
          <a:p>
            <a:r>
              <a:rPr lang="en-US" sz="2100" dirty="0">
                <a:solidFill>
                  <a:schemeClr val="bg1"/>
                </a:solidFill>
              </a:rPr>
              <a:t>What if we gave Mythos this tool?</a:t>
            </a:r>
          </a:p>
        </p:txBody>
      </p:sp>
    </p:spTree>
    <p:extLst>
      <p:ext uri="{BB962C8B-B14F-4D97-AF65-F5344CB8AC3E}">
        <p14:creationId xmlns:p14="http://schemas.microsoft.com/office/powerpoint/2010/main" val="14244438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Cost Trajectory</a:t>
            </a:r>
          </a:p>
        </p:txBody>
      </p:sp>
      <p:sp>
        <p:nvSpPr>
          <p:cNvPr id="3" name="Content Placeholder 2"/>
          <p:cNvSpPr>
            <a:spLocks noGrp="1"/>
          </p:cNvSpPr>
          <p:nvPr>
            <p:ph idx="1"/>
          </p:nvPr>
        </p:nvSpPr>
        <p:spPr/>
        <p:txBody>
          <a:bodyPr/>
          <a:lstStyle/>
          <a:p>
            <a:pPr marL="0" lvl="0" indent="0">
              <a:buNone/>
            </a:pPr>
            <a:r>
              <a:rPr dirty="0"/>
              <a:t>LLM inference costs have been falling roughly </a:t>
            </a:r>
            <a:r>
              <a:rPr b="1" dirty="0"/>
              <a:t>10x per year</a:t>
            </a:r>
          </a:p>
          <a:p>
            <a:pPr marL="0" lvl="0" indent="0">
              <a:buNone/>
            </a:pPr>
            <a:r>
              <a:rPr dirty="0"/>
              <a:t>Attacks currently too expensive to be profitable may become </a:t>
            </a:r>
            <a:r>
              <a:rPr b="1" dirty="0"/>
              <a:t>routine in 2–3 years</a:t>
            </a:r>
          </a:p>
          <a:p>
            <a:pPr marL="0" lvl="0" indent="0">
              <a:buNone/>
            </a:pPr>
            <a:r>
              <a:rPr dirty="0"/>
              <a:t>The economic threshold is </a:t>
            </a:r>
            <a:r>
              <a:rPr b="1" dirty="0"/>
              <a:t>moving</a:t>
            </a:r>
            <a:r>
              <a:rPr dirty="0"/>
              <a:t>, not static</a:t>
            </a:r>
          </a:p>
        </p:txBody>
      </p:sp>
      <p:sp>
        <p:nvSpPr>
          <p:cNvPr id="4" name="TextBox 3">
            <a:extLst>
              <a:ext uri="{FF2B5EF4-FFF2-40B4-BE49-F238E27FC236}">
                <a16:creationId xmlns:a16="http://schemas.microsoft.com/office/drawing/2014/main" id="{4130DDB2-70BA-4954-56BC-850B5B370ABA}"/>
              </a:ext>
            </a:extLst>
          </p:cNvPr>
          <p:cNvSpPr txBox="1"/>
          <p:nvPr/>
        </p:nvSpPr>
        <p:spPr>
          <a:xfrm>
            <a:off x="2306052" y="3296653"/>
            <a:ext cx="4531895" cy="646331"/>
          </a:xfrm>
          <a:prstGeom prst="rect">
            <a:avLst/>
          </a:prstGeom>
          <a:solidFill>
            <a:schemeClr val="accent2">
              <a:lumMod val="60000"/>
              <a:lumOff val="40000"/>
            </a:schemeClr>
          </a:solidFill>
          <a:ln>
            <a:solidFill>
              <a:schemeClr val="accent2"/>
            </a:solidFill>
          </a:ln>
        </p:spPr>
        <p:txBody>
          <a:bodyPr wrap="square" rtlCol="0">
            <a:spAutoFit/>
          </a:bodyPr>
          <a:lstStyle/>
          <a:p>
            <a:r>
              <a:rPr lang="en-US" i="1" dirty="0">
                <a:solidFill>
                  <a:schemeClr val="bg1"/>
                </a:solidFill>
              </a:rPr>
              <a:t>Update your threat models as cost curves shift, not just when new attack types appear</a:t>
            </a:r>
          </a:p>
        </p:txBody>
      </p:sp>
    </p:spTree>
    <p:extLst>
      <p:ext uri="{BB962C8B-B14F-4D97-AF65-F5344CB8AC3E}">
        <p14:creationId xmlns:p14="http://schemas.microsoft.com/office/powerpoint/2010/main" val="15575884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Current Costs</a:t>
            </a:r>
          </a:p>
        </p:txBody>
      </p:sp>
      <p:sp>
        <p:nvSpPr>
          <p:cNvPr id="3" name="Content Placeholder 2"/>
          <p:cNvSpPr>
            <a:spLocks noGrp="1"/>
          </p:cNvSpPr>
          <p:nvPr>
            <p:ph idx="1"/>
          </p:nvPr>
        </p:nvSpPr>
        <p:spPr/>
        <p:txBody>
          <a:bodyPr/>
          <a:lstStyle/>
          <a:p>
            <a:pPr marL="0" lvl="0" indent="0">
              <a:buNone/>
            </a:pPr>
            <a:r>
              <a:rPr lang="en-US" dirty="0"/>
              <a:t>Winning CRS at </a:t>
            </a:r>
            <a:r>
              <a:rPr lang="en-US" dirty="0" err="1"/>
              <a:t>AIxCC</a:t>
            </a:r>
            <a:r>
              <a:rPr lang="en-US" dirty="0"/>
              <a:t> finals: average task cost of </a:t>
            </a:r>
            <a:r>
              <a:rPr lang="en-US" b="1" dirty="0"/>
              <a:t>$152</a:t>
            </a:r>
          </a:p>
          <a:p>
            <a:pPr marL="0" lvl="0" indent="0">
              <a:buNone/>
            </a:pPr>
            <a:endParaRPr lang="en-US" sz="800" dirty="0"/>
          </a:p>
          <a:p>
            <a:pPr marL="0" lvl="0" indent="0">
              <a:buNone/>
            </a:pPr>
            <a:r>
              <a:rPr dirty="0"/>
              <a:t>CVE-Bench run cost: </a:t>
            </a:r>
            <a:r>
              <a:rPr b="1" dirty="0"/>
              <a:t>~$1.70 per CVE attempt</a:t>
            </a:r>
          </a:p>
          <a:p>
            <a:r>
              <a:rPr dirty="0"/>
              <a:t>13% success rate on critical CVEs</a:t>
            </a:r>
          </a:p>
          <a:p>
            <a:r>
              <a:rPr dirty="0"/>
              <a:t>100 attempts -&gt; ~13 successes for </a:t>
            </a:r>
            <a:r>
              <a:rPr b="1" dirty="0"/>
              <a:t>~$170</a:t>
            </a:r>
            <a:r>
              <a:rPr dirty="0"/>
              <a:t> in API costs</a:t>
            </a:r>
            <a:endParaRPr lang="en-US" dirty="0"/>
          </a:p>
          <a:p>
            <a:pPr marL="0" indent="0">
              <a:buNone/>
            </a:pPr>
            <a:endParaRPr lang="en-US" sz="800" dirty="0"/>
          </a:p>
          <a:p>
            <a:pPr marL="0" lvl="0" indent="0">
              <a:buNone/>
            </a:pPr>
            <a:r>
              <a:rPr lang="en-US" dirty="0"/>
              <a:t>Traditional bug bounty: </a:t>
            </a:r>
            <a:r>
              <a:rPr lang="en-US" b="1" dirty="0"/>
              <a:t>thousands$</a:t>
            </a:r>
            <a:r>
              <a:rPr lang="en-US" dirty="0"/>
              <a:t> per vulnerability</a:t>
            </a:r>
          </a:p>
          <a:p>
            <a:pPr marL="0" lvl="0" indent="0">
              <a:buNone/>
            </a:pPr>
            <a:r>
              <a:rPr lang="en-US" dirty="0"/>
              <a:t>The cost gap is already </a:t>
            </a:r>
            <a:r>
              <a:rPr lang="en-US" b="1" dirty="0"/>
              <a:t>orders of magnitude</a:t>
            </a:r>
          </a:p>
          <a:p>
            <a:pPr marL="0" indent="0">
              <a:buNone/>
            </a:pPr>
            <a:endParaRPr dirty="0"/>
          </a:p>
        </p:txBody>
      </p:sp>
    </p:spTree>
    <p:extLst>
      <p:ext uri="{BB962C8B-B14F-4D97-AF65-F5344CB8AC3E}">
        <p14:creationId xmlns:p14="http://schemas.microsoft.com/office/powerpoint/2010/main" val="3953457279"/>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Projection</a:t>
            </a:r>
          </a:p>
        </p:txBody>
      </p:sp>
      <p:sp>
        <p:nvSpPr>
          <p:cNvPr id="4" name="Text Placeholder 3"/>
          <p:cNvSpPr>
            <a:spLocks noGrp="1"/>
          </p:cNvSpPr>
          <p:nvPr>
            <p:ph idx="1"/>
          </p:nvPr>
        </p:nvSpPr>
        <p:spPr/>
        <p:txBody>
          <a:bodyPr/>
          <a:lstStyle/>
          <a:p>
            <a:pPr marL="0" lvl="0" indent="0">
              <a:buNone/>
            </a:pPr>
            <a:r>
              <a:rPr dirty="0"/>
              <a:t>If costs fall </a:t>
            </a:r>
            <a:r>
              <a:rPr b="1" dirty="0"/>
              <a:t>10x per year</a:t>
            </a:r>
            <a:r>
              <a:rPr dirty="0"/>
              <a:t> (consistent with recent history):</a:t>
            </a: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indent="0">
              <a:buNone/>
            </a:pPr>
            <a:r>
              <a:rPr lang="en-US" dirty="0"/>
              <a:t>Automated critical CVE exploitation becomes </a:t>
            </a:r>
            <a:br>
              <a:rPr lang="en-US" dirty="0"/>
            </a:br>
            <a:r>
              <a:rPr lang="en-US" b="1" dirty="0"/>
              <a:t>cheaper than a cup of coffee</a:t>
            </a:r>
          </a:p>
        </p:txBody>
      </p:sp>
      <p:graphicFrame>
        <p:nvGraphicFramePr>
          <p:cNvPr id="7" name="Content Placeholder 5">
            <a:extLst>
              <a:ext uri="{FF2B5EF4-FFF2-40B4-BE49-F238E27FC236}">
                <a16:creationId xmlns:a16="http://schemas.microsoft.com/office/drawing/2014/main" id="{63E6A819-A891-B143-10C4-79BE40C753E7}"/>
              </a:ext>
            </a:extLst>
          </p:cNvPr>
          <p:cNvGraphicFramePr>
            <a:graphicFrameLocks/>
          </p:cNvGraphicFramePr>
          <p:nvPr>
            <p:extLst>
              <p:ext uri="{D42A27DB-BD31-4B8C-83A1-F6EECF244321}">
                <p14:modId xmlns:p14="http://schemas.microsoft.com/office/powerpoint/2010/main" val="477021224"/>
              </p:ext>
            </p:extLst>
          </p:nvPr>
        </p:nvGraphicFramePr>
        <p:xfrm>
          <a:off x="717859" y="1921742"/>
          <a:ext cx="4531503" cy="1645920"/>
        </p:xfrm>
        <a:graphic>
          <a:graphicData uri="http://schemas.openxmlformats.org/drawingml/2006/table">
            <a:tbl>
              <a:tblPr firstRow="1" bandRow="1">
                <a:tableStyleId>{5C22544A-7EE6-4342-B048-85BDC9FD1C3A}</a:tableStyleId>
              </a:tblPr>
              <a:tblGrid>
                <a:gridCol w="1270718">
                  <a:extLst>
                    <a:ext uri="{9D8B030D-6E8A-4147-A177-3AD203B41FA5}">
                      <a16:colId xmlns:a16="http://schemas.microsoft.com/office/drawing/2014/main" val="20000"/>
                    </a:ext>
                  </a:extLst>
                </a:gridCol>
                <a:gridCol w="3260785">
                  <a:extLst>
                    <a:ext uri="{9D8B030D-6E8A-4147-A177-3AD203B41FA5}">
                      <a16:colId xmlns:a16="http://schemas.microsoft.com/office/drawing/2014/main" val="20001"/>
                    </a:ext>
                  </a:extLst>
                </a:gridCol>
              </a:tblGrid>
              <a:tr h="0">
                <a:tc>
                  <a:txBody>
                    <a:bodyPr/>
                    <a:lstStyle/>
                    <a:p>
                      <a:pPr marL="0" lvl="0" indent="0">
                        <a:buNone/>
                      </a:pPr>
                      <a:r>
                        <a:rPr sz="2100" dirty="0"/>
                        <a:t>Time</a:t>
                      </a:r>
                    </a:p>
                  </a:txBody>
                  <a:tcPr/>
                </a:tc>
                <a:tc>
                  <a:txBody>
                    <a:bodyPr/>
                    <a:lstStyle/>
                    <a:p>
                      <a:pPr marL="0" lvl="0" indent="0">
                        <a:buNone/>
                      </a:pPr>
                      <a:r>
                        <a:rPr sz="2100" dirty="0"/>
                        <a:t>Cost per CVE-Bench attack</a:t>
                      </a:r>
                    </a:p>
                  </a:txBody>
                  <a:tcPr/>
                </a:tc>
                <a:extLst>
                  <a:ext uri="{0D108BD9-81ED-4DB2-BD59-A6C34878D82A}">
                    <a16:rowId xmlns:a16="http://schemas.microsoft.com/office/drawing/2014/main" val="10000"/>
                  </a:ext>
                </a:extLst>
              </a:tr>
              <a:tr h="0">
                <a:tc>
                  <a:txBody>
                    <a:bodyPr/>
                    <a:lstStyle/>
                    <a:p>
                      <a:pPr marL="0" lvl="0" indent="0">
                        <a:buNone/>
                      </a:pPr>
                      <a:r>
                        <a:rPr sz="2100"/>
                        <a:t>Today</a:t>
                      </a:r>
                    </a:p>
                  </a:txBody>
                  <a:tcPr/>
                </a:tc>
                <a:tc>
                  <a:txBody>
                    <a:bodyPr/>
                    <a:lstStyle/>
                    <a:p>
                      <a:pPr marL="0" lvl="0" indent="0">
                        <a:buNone/>
                      </a:pPr>
                      <a:r>
                        <a:rPr sz="2100" dirty="0"/>
                        <a:t>~$170 for 13 successes</a:t>
                      </a:r>
                    </a:p>
                  </a:txBody>
                  <a:tcPr/>
                </a:tc>
                <a:extLst>
                  <a:ext uri="{0D108BD9-81ED-4DB2-BD59-A6C34878D82A}">
                    <a16:rowId xmlns:a16="http://schemas.microsoft.com/office/drawing/2014/main" val="10001"/>
                  </a:ext>
                </a:extLst>
              </a:tr>
              <a:tr h="0">
                <a:tc>
                  <a:txBody>
                    <a:bodyPr/>
                    <a:lstStyle/>
                    <a:p>
                      <a:pPr marL="0" lvl="0" indent="0">
                        <a:buNone/>
                      </a:pPr>
                      <a:r>
                        <a:rPr sz="2100"/>
                        <a:t>1 year</a:t>
                      </a:r>
                    </a:p>
                  </a:txBody>
                  <a:tcPr/>
                </a:tc>
                <a:tc>
                  <a:txBody>
                    <a:bodyPr/>
                    <a:lstStyle/>
                    <a:p>
                      <a:pPr marL="0" lvl="0" indent="0">
                        <a:buNone/>
                      </a:pPr>
                      <a:r>
                        <a:rPr sz="2100"/>
                        <a:t>~$17</a:t>
                      </a:r>
                    </a:p>
                  </a:txBody>
                  <a:tcPr/>
                </a:tc>
                <a:extLst>
                  <a:ext uri="{0D108BD9-81ED-4DB2-BD59-A6C34878D82A}">
                    <a16:rowId xmlns:a16="http://schemas.microsoft.com/office/drawing/2014/main" val="10002"/>
                  </a:ext>
                </a:extLst>
              </a:tr>
              <a:tr h="0">
                <a:tc>
                  <a:txBody>
                    <a:bodyPr/>
                    <a:lstStyle/>
                    <a:p>
                      <a:pPr marL="0" lvl="0" indent="0">
                        <a:buNone/>
                      </a:pPr>
                      <a:r>
                        <a:rPr sz="2100" dirty="0"/>
                        <a:t>2 years</a:t>
                      </a:r>
                    </a:p>
                  </a:txBody>
                  <a:tcPr/>
                </a:tc>
                <a:tc>
                  <a:txBody>
                    <a:bodyPr/>
                    <a:lstStyle/>
                    <a:p>
                      <a:pPr marL="0" lvl="0" indent="0">
                        <a:buNone/>
                      </a:pPr>
                      <a:r>
                        <a:rPr sz="2100" dirty="0"/>
                        <a:t>~$1.70</a:t>
                      </a:r>
                    </a:p>
                  </a:txBody>
                  <a:tcPr/>
                </a:tc>
                <a:extLst>
                  <a:ext uri="{0D108BD9-81ED-4DB2-BD59-A6C34878D82A}">
                    <a16:rowId xmlns:a16="http://schemas.microsoft.com/office/drawing/2014/main" val="10003"/>
                  </a:ext>
                </a:extLst>
              </a:tr>
            </a:tbl>
          </a:graphicData>
        </a:graphic>
      </p:graphicFrame>
      <p:grpSp>
        <p:nvGrpSpPr>
          <p:cNvPr id="6" name="Group 5">
            <a:extLst>
              <a:ext uri="{FF2B5EF4-FFF2-40B4-BE49-F238E27FC236}">
                <a16:creationId xmlns:a16="http://schemas.microsoft.com/office/drawing/2014/main" id="{6CBAA716-7318-265F-E465-9234DB6D869D}"/>
              </a:ext>
            </a:extLst>
          </p:cNvPr>
          <p:cNvGrpSpPr/>
          <p:nvPr/>
        </p:nvGrpSpPr>
        <p:grpSpPr>
          <a:xfrm>
            <a:off x="5912603" y="1915001"/>
            <a:ext cx="3064082" cy="2976235"/>
            <a:chOff x="5912603" y="1915001"/>
            <a:chExt cx="3064082" cy="2976235"/>
          </a:xfrm>
        </p:grpSpPr>
        <p:sp>
          <p:nvSpPr>
            <p:cNvPr id="3" name="TextBox 2">
              <a:extLst>
                <a:ext uri="{FF2B5EF4-FFF2-40B4-BE49-F238E27FC236}">
                  <a16:creationId xmlns:a16="http://schemas.microsoft.com/office/drawing/2014/main" id="{7B4F0ECA-6888-064C-0046-959717140B5C}"/>
                </a:ext>
              </a:extLst>
            </p:cNvPr>
            <p:cNvSpPr txBox="1"/>
            <p:nvPr/>
          </p:nvSpPr>
          <p:spPr>
            <a:xfrm>
              <a:off x="6004577" y="2305913"/>
              <a:ext cx="2972108" cy="2585323"/>
            </a:xfrm>
            <a:prstGeom prst="rect">
              <a:avLst/>
            </a:prstGeom>
            <a:solidFill>
              <a:schemeClr val="accent2">
                <a:lumMod val="60000"/>
                <a:lumOff val="40000"/>
              </a:schemeClr>
            </a:solidFill>
          </p:spPr>
          <p:txBody>
            <a:bodyPr wrap="square" rtlCol="0">
              <a:spAutoFit/>
            </a:bodyPr>
            <a:lstStyle/>
            <a:p>
              <a:r>
                <a:rPr lang="en-US" dirty="0">
                  <a:solidFill>
                    <a:schemeClr val="bg1"/>
                  </a:solidFill>
                </a:rPr>
                <a:t>“Across a thousand runs through our scaffold, the </a:t>
              </a:r>
              <a:r>
                <a:rPr lang="en-US" b="1" dirty="0">
                  <a:solidFill>
                    <a:schemeClr val="bg1"/>
                  </a:solidFill>
                </a:rPr>
                <a:t>total cost was under $20,000 </a:t>
              </a:r>
              <a:r>
                <a:rPr lang="en-US" dirty="0">
                  <a:solidFill>
                    <a:schemeClr val="bg1"/>
                  </a:solidFill>
                </a:rPr>
                <a:t>and included </a:t>
              </a:r>
              <a:r>
                <a:rPr lang="en-US" b="1" dirty="0">
                  <a:solidFill>
                    <a:schemeClr val="bg1"/>
                  </a:solidFill>
                </a:rPr>
                <a:t>several dozen more findings</a:t>
              </a:r>
              <a:r>
                <a:rPr lang="en-US" dirty="0">
                  <a:solidFill>
                    <a:schemeClr val="bg1"/>
                  </a:solidFill>
                </a:rPr>
                <a:t>. While the specific run that found the bug above cost under $50, that number only makes sense with full hindsight.”</a:t>
              </a:r>
            </a:p>
          </p:txBody>
        </p:sp>
        <p:sp>
          <p:nvSpPr>
            <p:cNvPr id="5" name="TextBox 4">
              <a:extLst>
                <a:ext uri="{FF2B5EF4-FFF2-40B4-BE49-F238E27FC236}">
                  <a16:creationId xmlns:a16="http://schemas.microsoft.com/office/drawing/2014/main" id="{255F83FE-9CCE-A7F4-97BB-68BEAB3FB709}"/>
                </a:ext>
              </a:extLst>
            </p:cNvPr>
            <p:cNvSpPr txBox="1"/>
            <p:nvPr/>
          </p:nvSpPr>
          <p:spPr>
            <a:xfrm>
              <a:off x="5912603" y="1915001"/>
              <a:ext cx="2796599" cy="369332"/>
            </a:xfrm>
            <a:prstGeom prst="rect">
              <a:avLst/>
            </a:prstGeom>
            <a:noFill/>
          </p:spPr>
          <p:txBody>
            <a:bodyPr wrap="none" rtlCol="0">
              <a:spAutoFit/>
            </a:bodyPr>
            <a:lstStyle/>
            <a:p>
              <a:r>
                <a:rPr lang="en-US" dirty="0"/>
                <a:t>Note, for the OpenBSD bug:</a:t>
              </a:r>
            </a:p>
          </p:txBody>
        </p:sp>
      </p:grpSp>
    </p:spTree>
    <p:extLst>
      <p:ext uri="{BB962C8B-B14F-4D97-AF65-F5344CB8AC3E}">
        <p14:creationId xmlns:p14="http://schemas.microsoft.com/office/powerpoint/2010/main" val="2026827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dissolve">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1653" y="4586078"/>
            <a:ext cx="7280694" cy="417243"/>
          </a:xfrm>
        </p:spPr>
        <p:txBody>
          <a:bodyPr/>
          <a:lstStyle/>
          <a:p>
            <a:pPr marL="0" lvl="0" indent="0">
              <a:buNone/>
            </a:pPr>
            <a:r>
              <a:rPr dirty="0"/>
              <a:t>The threshold for routine automated exploitation is approaching</a:t>
            </a:r>
          </a:p>
        </p:txBody>
      </p:sp>
      <p:pic>
        <p:nvPicPr>
          <p:cNvPr id="6" name="Picture 5">
            <a:extLst>
              <a:ext uri="{FF2B5EF4-FFF2-40B4-BE49-F238E27FC236}">
                <a16:creationId xmlns:a16="http://schemas.microsoft.com/office/drawing/2014/main" id="{018B1A44-9B25-34E6-3258-E1311B1B4746}"/>
              </a:ext>
            </a:extLst>
          </p:cNvPr>
          <p:cNvPicPr>
            <a:picLocks noChangeAspect="1"/>
          </p:cNvPicPr>
          <p:nvPr/>
        </p:nvPicPr>
        <p:blipFill>
          <a:blip r:embed="rId3"/>
          <a:stretch>
            <a:fillRect/>
          </a:stretch>
        </p:blipFill>
        <p:spPr>
          <a:xfrm>
            <a:off x="931653" y="458907"/>
            <a:ext cx="7280694" cy="3974519"/>
          </a:xfrm>
          <a:prstGeom prst="rect">
            <a:avLst/>
          </a:prstGeom>
        </p:spPr>
      </p:pic>
    </p:spTree>
    <p:extLst>
      <p:ext uri="{BB962C8B-B14F-4D97-AF65-F5344CB8AC3E}">
        <p14:creationId xmlns:p14="http://schemas.microsoft.com/office/powerpoint/2010/main" val="12572455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Recall: Security Economics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lvl="0" indent="0" algn="ctr">
                  <a:buNone/>
                </a:pPr>
                <a:r>
                  <a:rPr lang="en-US" dirty="0"/>
                  <a:t>A</a:t>
                </a:r>
                <a:r>
                  <a:rPr dirty="0"/>
                  <a:t>ttacks occur when </a:t>
                </a:r>
                <a:r>
                  <a:rPr b="1" dirty="0"/>
                  <a:t>expected profit exceeds cost</a:t>
                </a:r>
                <a:endParaRPr lang="en-US" b="1" dirty="0"/>
              </a:p>
              <a:p>
                <a:pPr marL="0" lvl="0" indent="0" algn="ctr">
                  <a:buNone/>
                </a:pPr>
                <a:endParaRPr b="1" dirty="0"/>
              </a:p>
              <a:p>
                <a:pPr marL="0" lvl="0" indent="0" algn="ctr">
                  <a:buNone/>
                </a:pPr>
                <a14:m>
                  <m:oMathPara xmlns:m="http://schemas.openxmlformats.org/officeDocument/2006/math">
                    <m:oMathParaPr>
                      <m:jc m:val="center"/>
                    </m:oMathParaPr>
                    <m:oMath xmlns:m="http://schemas.openxmlformats.org/officeDocument/2006/math">
                      <m:r>
                        <m:rPr>
                          <m:nor/>
                        </m:rPr>
                        <a:rPr/>
                        <m:t>value</m:t>
                      </m:r>
                      <m:r>
                        <a:rPr>
                          <a:latin typeface="Cambria Math" panose="02040503050406030204" pitchFamily="18" charset="0"/>
                        </a:rPr>
                        <m:t>=(</m:t>
                      </m:r>
                      <m:r>
                        <m:rPr>
                          <m:nor/>
                        </m:rPr>
                        <a:rPr/>
                        <m:t>profit</m:t>
                      </m:r>
                      <m:r>
                        <m:rPr>
                          <m:nor/>
                        </m:rPr>
                        <a:rPr/>
                        <m:t> </m:t>
                      </m:r>
                      <m:r>
                        <m:rPr>
                          <m:nor/>
                        </m:rPr>
                        <a:rPr/>
                        <m:t>per</m:t>
                      </m:r>
                      <m:r>
                        <m:rPr>
                          <m:nor/>
                        </m:rPr>
                        <a:rPr/>
                        <m:t> </m:t>
                      </m:r>
                      <m:r>
                        <m:rPr>
                          <m:nor/>
                        </m:rPr>
                        <a:rPr/>
                        <m:t>exploit</m:t>
                      </m:r>
                      <m:r>
                        <a:rPr>
                          <a:latin typeface="Cambria Math" panose="02040503050406030204" pitchFamily="18" charset="0"/>
                        </a:rPr>
                        <m:t>)×(</m:t>
                      </m:r>
                      <m:r>
                        <m:rPr>
                          <m:nor/>
                        </m:rPr>
                        <a:rPr/>
                        <m:t>#</m:t>
                      </m:r>
                      <m:r>
                        <m:rPr>
                          <m:nor/>
                        </m:rPr>
                        <a:rPr/>
                        <m:t>impacted</m:t>
                      </m:r>
                      <m:r>
                        <a:rPr>
                          <a:latin typeface="Cambria Math" panose="02040503050406030204" pitchFamily="18" charset="0"/>
                        </a:rPr>
                        <m:t>)−(</m:t>
                      </m:r>
                      <m:r>
                        <m:rPr>
                          <m:nor/>
                        </m:rPr>
                        <a:rPr/>
                        <m:t>cost</m:t>
                      </m:r>
                      <m:r>
                        <m:rPr>
                          <m:nor/>
                        </m:rPr>
                        <a:rPr/>
                        <m:t> </m:t>
                      </m:r>
                      <m:r>
                        <m:rPr>
                          <m:nor/>
                        </m:rPr>
                        <a:rPr/>
                        <m:t>to</m:t>
                      </m:r>
                      <m:r>
                        <m:rPr>
                          <m:nor/>
                        </m:rPr>
                        <a:rPr/>
                        <m:t> </m:t>
                      </m:r>
                      <m:r>
                        <m:rPr>
                          <m:nor/>
                        </m:rPr>
                        <a:rPr/>
                        <m:t>find</m:t>
                      </m:r>
                      <m:r>
                        <m:rPr>
                          <m:nor/>
                        </m:rPr>
                        <a:rPr/>
                        <m:t> &amp;</m:t>
                      </m:r>
                      <m:r>
                        <m:rPr>
                          <m:nor/>
                        </m:rPr>
                        <a:rPr lang="en-US" b="0" i="0" smtClean="0"/>
                        <m:t> </m:t>
                      </m:r>
                      <m:r>
                        <m:rPr>
                          <m:nor/>
                        </m:rPr>
                        <a:rPr/>
                        <m:t>exploit</m:t>
                      </m:r>
                      <m:r>
                        <a:rPr>
                          <a:latin typeface="Cambria Math" panose="02040503050406030204" pitchFamily="18" charset="0"/>
                        </a:rPr>
                        <m:t>)</m:t>
                      </m:r>
                    </m:oMath>
                  </m:oMathPara>
                </a14:m>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272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95E6493-38E6-A983-8CB2-FA91713B9613}"/>
              </a:ext>
            </a:extLst>
          </p:cNvPr>
          <p:cNvSpPr txBox="1"/>
          <p:nvPr/>
        </p:nvSpPr>
        <p:spPr>
          <a:xfrm>
            <a:off x="2081463" y="2935523"/>
            <a:ext cx="4981074" cy="461665"/>
          </a:xfrm>
          <a:prstGeom prst="rect">
            <a:avLst/>
          </a:prstGeom>
          <a:solidFill>
            <a:schemeClr val="accent2">
              <a:lumMod val="60000"/>
              <a:lumOff val="40000"/>
            </a:schemeClr>
          </a:solidFill>
          <a:ln>
            <a:solidFill>
              <a:schemeClr val="accent2"/>
            </a:solidFill>
          </a:ln>
        </p:spPr>
        <p:txBody>
          <a:bodyPr wrap="square">
            <a:spAutoFit/>
          </a:bodyPr>
          <a:lstStyle/>
          <a:p>
            <a:r>
              <a:rPr lang="en-US" sz="2400" dirty="0">
                <a:solidFill>
                  <a:schemeClr val="bg1"/>
                </a:solidFill>
              </a:rPr>
              <a:t>LLMs apply pressure on all three levers</a:t>
            </a:r>
          </a:p>
        </p:txBody>
      </p:sp>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Implications for </a:t>
            </a:r>
            <a:r>
              <a:rPr lang="en-US" dirty="0"/>
              <a:t>Attack / Defense Balance</a:t>
            </a:r>
            <a:endParaRPr dirty="0"/>
          </a:p>
        </p:txBody>
      </p:sp>
      <p:sp>
        <p:nvSpPr>
          <p:cNvPr id="3" name="Content Placeholder 2"/>
          <p:cNvSpPr>
            <a:spLocks noGrp="1"/>
          </p:cNvSpPr>
          <p:nvPr>
            <p:ph idx="1"/>
          </p:nvPr>
        </p:nvSpPr>
        <p:spPr/>
        <p:txBody>
          <a:bodyPr/>
          <a:lstStyle/>
          <a:p>
            <a:pPr marL="0" lvl="0" indent="0">
              <a:buNone/>
            </a:pPr>
            <a:r>
              <a:rPr lang="en-US" b="1" dirty="0"/>
              <a:t>Claim</a:t>
            </a:r>
            <a:r>
              <a:rPr lang="en-US" dirty="0"/>
              <a:t>: Emergence of </a:t>
            </a:r>
            <a:r>
              <a:rPr lang="en-US" dirty="0" err="1"/>
              <a:t>fuzzers</a:t>
            </a:r>
            <a:r>
              <a:rPr lang="en-US" dirty="0"/>
              <a:t> initially benefited attackers, but eventually benefited defenders (see: OSS-Fuzz).</a:t>
            </a:r>
          </a:p>
          <a:p>
            <a:pPr marL="0" lvl="0" indent="0">
              <a:buNone/>
            </a:pPr>
            <a:r>
              <a:rPr lang="en-US" dirty="0"/>
              <a:t>Same should happen LLMs, but the scale and speed are greater</a:t>
            </a:r>
          </a:p>
          <a:p>
            <a:pPr marL="0" lvl="0" indent="0">
              <a:buNone/>
            </a:pPr>
            <a:endParaRPr lang="en-US" sz="1200" dirty="0"/>
          </a:p>
          <a:p>
            <a:pPr marL="0" lvl="0" indent="0">
              <a:buNone/>
            </a:pPr>
            <a:endParaRPr lang="en-US" sz="1200" dirty="0"/>
          </a:p>
          <a:p>
            <a:pPr marL="0" lvl="0" indent="0">
              <a:buNone/>
            </a:pPr>
            <a:endParaRPr lang="en-US" sz="1200" dirty="0"/>
          </a:p>
          <a:p>
            <a:pPr marL="0" lvl="0" indent="0">
              <a:buNone/>
            </a:pPr>
            <a:r>
              <a:rPr lang="en-US" dirty="0"/>
              <a:t>Feb 6 </a:t>
            </a:r>
            <a:r>
              <a:rPr dirty="0"/>
              <a:t>post notes: </a:t>
            </a:r>
            <a:r>
              <a:rPr b="1" dirty="0"/>
              <a:t>90-day disclosure norms</a:t>
            </a:r>
            <a:r>
              <a:rPr dirty="0"/>
              <a:t> may not hold up against LLM discovery speed and volume</a:t>
            </a:r>
          </a:p>
          <a:p>
            <a:pPr marL="0" lvl="0" indent="0">
              <a:buNone/>
            </a:pPr>
            <a:r>
              <a:rPr dirty="0"/>
              <a:t>The long tail of open-source projects is now an </a:t>
            </a:r>
            <a:r>
              <a:rPr b="1" dirty="0"/>
              <a:t>active discovery target</a:t>
            </a:r>
          </a:p>
        </p:txBody>
      </p:sp>
      <p:sp>
        <p:nvSpPr>
          <p:cNvPr id="5" name="TextBox 4">
            <a:extLst>
              <a:ext uri="{FF2B5EF4-FFF2-40B4-BE49-F238E27FC236}">
                <a16:creationId xmlns:a16="http://schemas.microsoft.com/office/drawing/2014/main" id="{151AD3AA-3F00-E47C-A5AE-5DA26D2A3B04}"/>
              </a:ext>
            </a:extLst>
          </p:cNvPr>
          <p:cNvSpPr txBox="1"/>
          <p:nvPr/>
        </p:nvSpPr>
        <p:spPr>
          <a:xfrm>
            <a:off x="765737" y="2631638"/>
            <a:ext cx="7612525" cy="369332"/>
          </a:xfrm>
          <a:prstGeom prst="rect">
            <a:avLst/>
          </a:prstGeom>
          <a:solidFill>
            <a:schemeClr val="accent2">
              <a:lumMod val="60000"/>
              <a:lumOff val="40000"/>
            </a:schemeClr>
          </a:solidFill>
          <a:ln>
            <a:solidFill>
              <a:schemeClr val="accent1"/>
            </a:solidFill>
          </a:ln>
        </p:spPr>
        <p:txBody>
          <a:bodyPr wrap="square">
            <a:spAutoFit/>
          </a:bodyPr>
          <a:lstStyle/>
          <a:p>
            <a:r>
              <a:rPr lang="en-US" b="0" i="1" dirty="0">
                <a:solidFill>
                  <a:schemeClr val="bg1"/>
                </a:solidFill>
                <a:effectLst/>
                <a:latin typeface="-apple-system"/>
              </a:rPr>
              <a:t>“The advantage will belong to the side that can get the most out of these tools.”</a:t>
            </a:r>
            <a:endParaRPr lang="en-US" i="1" dirty="0">
              <a:solidFill>
                <a:schemeClr val="bg1"/>
              </a:solidFill>
            </a:endParaRPr>
          </a:p>
        </p:txBody>
      </p:sp>
    </p:spTree>
    <p:extLst>
      <p:ext uri="{BB962C8B-B14F-4D97-AF65-F5344CB8AC3E}">
        <p14:creationId xmlns:p14="http://schemas.microsoft.com/office/powerpoint/2010/main" val="22497394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B572E-08BF-1353-D870-6CBD286B1528}"/>
              </a:ext>
            </a:extLst>
          </p:cNvPr>
          <p:cNvSpPr>
            <a:spLocks noGrp="1"/>
          </p:cNvSpPr>
          <p:nvPr>
            <p:ph type="title"/>
          </p:nvPr>
        </p:nvSpPr>
        <p:spPr/>
        <p:txBody>
          <a:bodyPr/>
          <a:lstStyle/>
          <a:p>
            <a:r>
              <a:rPr lang="en-US" dirty="0" err="1"/>
              <a:t>Glasswing</a:t>
            </a:r>
            <a:endParaRPr lang="en-US" dirty="0"/>
          </a:p>
        </p:txBody>
      </p:sp>
      <p:sp>
        <p:nvSpPr>
          <p:cNvPr id="3" name="Content Placeholder 2">
            <a:extLst>
              <a:ext uri="{FF2B5EF4-FFF2-40B4-BE49-F238E27FC236}">
                <a16:creationId xmlns:a16="http://schemas.microsoft.com/office/drawing/2014/main" id="{11394C79-755B-23DA-FD68-74FC9E00BE81}"/>
              </a:ext>
            </a:extLst>
          </p:cNvPr>
          <p:cNvSpPr>
            <a:spLocks noGrp="1"/>
          </p:cNvSpPr>
          <p:nvPr>
            <p:ph idx="1"/>
          </p:nvPr>
        </p:nvSpPr>
        <p:spPr/>
        <p:txBody>
          <a:bodyPr/>
          <a:lstStyle/>
          <a:p>
            <a:r>
              <a:rPr lang="en-US" dirty="0"/>
              <a:t>Goal: Find and fix vulnerabilities in open-source software</a:t>
            </a:r>
          </a:p>
          <a:p>
            <a:r>
              <a:rPr lang="en-US" dirty="0"/>
              <a:t>Partners may use Claude Mythos Preview to find and fix vulnerabilities or weaknesses in their foundational systems</a:t>
            </a:r>
          </a:p>
          <a:p>
            <a:endParaRPr lang="en-US" dirty="0"/>
          </a:p>
        </p:txBody>
      </p:sp>
      <p:pic>
        <p:nvPicPr>
          <p:cNvPr id="4" name="Picture 3">
            <a:extLst>
              <a:ext uri="{FF2B5EF4-FFF2-40B4-BE49-F238E27FC236}">
                <a16:creationId xmlns:a16="http://schemas.microsoft.com/office/drawing/2014/main" id="{E9AFBE71-BB4A-EEC2-AFE1-804A6655A7E4}"/>
              </a:ext>
            </a:extLst>
          </p:cNvPr>
          <p:cNvPicPr>
            <a:picLocks noChangeAspect="1"/>
          </p:cNvPicPr>
          <p:nvPr/>
        </p:nvPicPr>
        <p:blipFill>
          <a:blip r:embed="rId2"/>
          <a:stretch>
            <a:fillRect/>
          </a:stretch>
        </p:blipFill>
        <p:spPr>
          <a:xfrm>
            <a:off x="628650" y="2844969"/>
            <a:ext cx="7772400" cy="2024687"/>
          </a:xfrm>
          <a:prstGeom prst="rect">
            <a:avLst/>
          </a:prstGeom>
        </p:spPr>
      </p:pic>
      <p:pic>
        <p:nvPicPr>
          <p:cNvPr id="3074" name="Picture 2">
            <a:extLst>
              <a:ext uri="{FF2B5EF4-FFF2-40B4-BE49-F238E27FC236}">
                <a16:creationId xmlns:a16="http://schemas.microsoft.com/office/drawing/2014/main" id="{226ECE47-DF36-24D1-F10B-3BC268F4A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011" y="201141"/>
            <a:ext cx="1168077" cy="116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079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5E01-1678-D8DE-6EA7-B3300701A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C2A92-8F1C-5227-C8E6-8D9C81D88A47}"/>
              </a:ext>
            </a:extLst>
          </p:cNvPr>
          <p:cNvSpPr>
            <a:spLocks noGrp="1"/>
          </p:cNvSpPr>
          <p:nvPr>
            <p:ph type="title"/>
          </p:nvPr>
        </p:nvSpPr>
        <p:spPr/>
        <p:txBody>
          <a:bodyPr/>
          <a:lstStyle/>
          <a:p>
            <a:r>
              <a:rPr lang="en-US" dirty="0" err="1"/>
              <a:t>Glasswing</a:t>
            </a:r>
            <a:endParaRPr lang="en-US" dirty="0"/>
          </a:p>
        </p:txBody>
      </p:sp>
      <p:sp>
        <p:nvSpPr>
          <p:cNvPr id="3" name="Content Placeholder 2">
            <a:extLst>
              <a:ext uri="{FF2B5EF4-FFF2-40B4-BE49-F238E27FC236}">
                <a16:creationId xmlns:a16="http://schemas.microsoft.com/office/drawing/2014/main" id="{47A68FF8-66B0-D09B-FC2D-ABDFBC52BBB3}"/>
              </a:ext>
            </a:extLst>
          </p:cNvPr>
          <p:cNvSpPr>
            <a:spLocks noGrp="1"/>
          </p:cNvSpPr>
          <p:nvPr>
            <p:ph idx="1"/>
          </p:nvPr>
        </p:nvSpPr>
        <p:spPr/>
        <p:txBody>
          <a:bodyPr>
            <a:normAutofit fontScale="92500" lnSpcReduction="10000"/>
          </a:bodyPr>
          <a:lstStyle/>
          <a:p>
            <a:pPr marL="0" indent="0">
              <a:buNone/>
            </a:pPr>
            <a:r>
              <a:rPr lang="en-US" dirty="0"/>
              <a:t>We will also collaborate with leading security organizations to produce a set of </a:t>
            </a:r>
            <a:r>
              <a:rPr lang="en-US" b="1" dirty="0"/>
              <a:t>practical recommendations for how security practices should evolve</a:t>
            </a:r>
            <a:r>
              <a:rPr lang="en-US" dirty="0"/>
              <a:t> in the AI era. This will potentially include:</a:t>
            </a:r>
          </a:p>
          <a:p>
            <a:r>
              <a:rPr lang="en-US" dirty="0"/>
              <a:t>Vulnerability disclosure processes;</a:t>
            </a:r>
          </a:p>
          <a:p>
            <a:r>
              <a:rPr lang="en-US" dirty="0"/>
              <a:t>Software update processes;</a:t>
            </a:r>
          </a:p>
          <a:p>
            <a:r>
              <a:rPr lang="en-US" dirty="0"/>
              <a:t>Open-source and supply-chain security;</a:t>
            </a:r>
          </a:p>
          <a:p>
            <a:r>
              <a:rPr lang="en-US" dirty="0"/>
              <a:t>Software development lifecycle and secure-by-design practices;</a:t>
            </a:r>
          </a:p>
          <a:p>
            <a:r>
              <a:rPr lang="en-US" dirty="0"/>
              <a:t>Standards for regulated industries;</a:t>
            </a:r>
          </a:p>
          <a:p>
            <a:r>
              <a:rPr lang="en-US" dirty="0"/>
              <a:t>Triage scaling and automation; and</a:t>
            </a:r>
          </a:p>
          <a:p>
            <a:r>
              <a:rPr lang="en-US" dirty="0"/>
              <a:t>Patching automation.</a:t>
            </a:r>
          </a:p>
          <a:p>
            <a:endParaRPr lang="en-US" dirty="0"/>
          </a:p>
        </p:txBody>
      </p:sp>
      <p:sp>
        <p:nvSpPr>
          <p:cNvPr id="5" name="TextBox 4">
            <a:extLst>
              <a:ext uri="{FF2B5EF4-FFF2-40B4-BE49-F238E27FC236}">
                <a16:creationId xmlns:a16="http://schemas.microsoft.com/office/drawing/2014/main" id="{D7EEE763-6337-6487-B1DC-430DF2597455}"/>
              </a:ext>
            </a:extLst>
          </p:cNvPr>
          <p:cNvSpPr txBox="1"/>
          <p:nvPr/>
        </p:nvSpPr>
        <p:spPr>
          <a:xfrm>
            <a:off x="2905932" y="401598"/>
            <a:ext cx="4006313" cy="738664"/>
          </a:xfrm>
          <a:prstGeom prst="rect">
            <a:avLst/>
          </a:prstGeom>
          <a:solidFill>
            <a:schemeClr val="accent2">
              <a:lumMod val="60000"/>
              <a:lumOff val="40000"/>
            </a:schemeClr>
          </a:solidFill>
        </p:spPr>
        <p:txBody>
          <a:bodyPr wrap="square" rtlCol="0">
            <a:spAutoFit/>
          </a:bodyPr>
          <a:lstStyle/>
          <a:p>
            <a:r>
              <a:rPr lang="en-US" sz="2100" dirty="0">
                <a:solidFill>
                  <a:schemeClr val="bg1"/>
                </a:solidFill>
              </a:rPr>
              <a:t>But I wonder: What about building it to be secure, by design?</a:t>
            </a:r>
          </a:p>
        </p:txBody>
      </p:sp>
      <p:pic>
        <p:nvPicPr>
          <p:cNvPr id="6" name="Picture 2">
            <a:extLst>
              <a:ext uri="{FF2B5EF4-FFF2-40B4-BE49-F238E27FC236}">
                <a16:creationId xmlns:a16="http://schemas.microsoft.com/office/drawing/2014/main" id="{D315CDCC-DD64-923E-DC90-6663DE728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7011" y="201141"/>
            <a:ext cx="1168077" cy="116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643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dissolv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dissolv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dissolve">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D9DF4-9339-719E-CFAC-F749A13D70FB}"/>
              </a:ext>
            </a:extLst>
          </p:cNvPr>
          <p:cNvPicPr>
            <a:picLocks noChangeAspect="1"/>
          </p:cNvPicPr>
          <p:nvPr/>
        </p:nvPicPr>
        <p:blipFill>
          <a:blip r:embed="rId3"/>
          <a:stretch>
            <a:fillRect/>
          </a:stretch>
        </p:blipFill>
        <p:spPr>
          <a:xfrm>
            <a:off x="2279652" y="1282304"/>
            <a:ext cx="6178548" cy="3475433"/>
          </a:xfrm>
          <a:prstGeom prst="rect">
            <a:avLst/>
          </a:prstGeom>
        </p:spPr>
      </p:pic>
      <p:sp>
        <p:nvSpPr>
          <p:cNvPr id="2" name="Title 1"/>
          <p:cNvSpPr>
            <a:spLocks noGrp="1"/>
          </p:cNvSpPr>
          <p:nvPr>
            <p:ph type="title"/>
          </p:nvPr>
        </p:nvSpPr>
        <p:spPr/>
        <p:txBody>
          <a:bodyPr>
            <a:normAutofit/>
          </a:bodyPr>
          <a:lstStyle/>
          <a:p>
            <a:pPr marL="0" lvl="0" indent="0">
              <a:buNone/>
            </a:pPr>
            <a:r>
              <a:rPr lang="en-US" dirty="0"/>
              <a:t>Secure </a:t>
            </a:r>
            <a:r>
              <a:rPr dirty="0"/>
              <a:t>Coding</a:t>
            </a:r>
          </a:p>
        </p:txBody>
      </p:sp>
      <p:sp>
        <p:nvSpPr>
          <p:cNvPr id="3" name="Text Placeholder 2">
            <a:extLst>
              <a:ext uri="{FF2B5EF4-FFF2-40B4-BE49-F238E27FC236}">
                <a16:creationId xmlns:a16="http://schemas.microsoft.com/office/drawing/2014/main" id="{44BA34D7-7393-8712-BD79-538E7253DB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50156329"/>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FC5D9-7A6D-8A4D-4B4F-3F65AFB3C1E3}"/>
              </a:ext>
            </a:extLst>
          </p:cNvPr>
          <p:cNvSpPr>
            <a:spLocks noGrp="1"/>
          </p:cNvSpPr>
          <p:nvPr>
            <p:ph type="title"/>
          </p:nvPr>
        </p:nvSpPr>
        <p:spPr/>
        <p:txBody>
          <a:bodyPr/>
          <a:lstStyle/>
          <a:p>
            <a:r>
              <a:rPr lang="en-US" dirty="0"/>
              <a:t>Agents are Writing (lots of) Code</a:t>
            </a:r>
          </a:p>
        </p:txBody>
      </p:sp>
      <p:pic>
        <p:nvPicPr>
          <p:cNvPr id="5" name="Picture 4">
            <a:extLst>
              <a:ext uri="{FF2B5EF4-FFF2-40B4-BE49-F238E27FC236}">
                <a16:creationId xmlns:a16="http://schemas.microsoft.com/office/drawing/2014/main" id="{AF101BC9-ACEB-ABFB-33F5-E86BFF116F3D}"/>
              </a:ext>
            </a:extLst>
          </p:cNvPr>
          <p:cNvPicPr>
            <a:picLocks noChangeAspect="1"/>
          </p:cNvPicPr>
          <p:nvPr/>
        </p:nvPicPr>
        <p:blipFill>
          <a:blip r:embed="rId3"/>
          <a:stretch>
            <a:fillRect/>
          </a:stretch>
        </p:blipFill>
        <p:spPr>
          <a:xfrm>
            <a:off x="4741339" y="1113183"/>
            <a:ext cx="4402661" cy="4030317"/>
          </a:xfrm>
          <a:prstGeom prst="rect">
            <a:avLst/>
          </a:prstGeom>
        </p:spPr>
      </p:pic>
      <p:pic>
        <p:nvPicPr>
          <p:cNvPr id="7" name="Picture 6">
            <a:extLst>
              <a:ext uri="{FF2B5EF4-FFF2-40B4-BE49-F238E27FC236}">
                <a16:creationId xmlns:a16="http://schemas.microsoft.com/office/drawing/2014/main" id="{F0BE7A71-2FC4-4785-CD4B-7DFEDD158468}"/>
              </a:ext>
            </a:extLst>
          </p:cNvPr>
          <p:cNvPicPr>
            <a:picLocks noChangeAspect="1"/>
          </p:cNvPicPr>
          <p:nvPr/>
        </p:nvPicPr>
        <p:blipFill>
          <a:blip r:embed="rId4"/>
          <a:stretch>
            <a:fillRect/>
          </a:stretch>
        </p:blipFill>
        <p:spPr>
          <a:xfrm>
            <a:off x="628650" y="1225349"/>
            <a:ext cx="3268714" cy="3805981"/>
          </a:xfrm>
          <a:prstGeom prst="rect">
            <a:avLst/>
          </a:prstGeom>
        </p:spPr>
      </p:pic>
      <p:pic>
        <p:nvPicPr>
          <p:cNvPr id="6" name="Picture 5">
            <a:extLst>
              <a:ext uri="{FF2B5EF4-FFF2-40B4-BE49-F238E27FC236}">
                <a16:creationId xmlns:a16="http://schemas.microsoft.com/office/drawing/2014/main" id="{BF88E365-18CD-BCF3-CB8E-75658A9200E1}"/>
              </a:ext>
            </a:extLst>
          </p:cNvPr>
          <p:cNvPicPr>
            <a:picLocks noChangeAspect="1"/>
          </p:cNvPicPr>
          <p:nvPr/>
        </p:nvPicPr>
        <p:blipFill>
          <a:blip r:embed="rId5"/>
          <a:stretch>
            <a:fillRect/>
          </a:stretch>
        </p:blipFill>
        <p:spPr>
          <a:xfrm>
            <a:off x="2768304" y="1871670"/>
            <a:ext cx="3268715" cy="4030318"/>
          </a:xfrm>
          <a:prstGeom prst="rect">
            <a:avLst/>
          </a:prstGeom>
          <a:effectLst>
            <a:outerShdw blurRad="50800" dist="38100" dir="18900000" algn="bl" rotWithShape="0">
              <a:prstClr val="black">
                <a:alpha val="40000"/>
              </a:prstClr>
            </a:outerShdw>
          </a:effectLst>
        </p:spPr>
      </p:pic>
      <p:pic>
        <p:nvPicPr>
          <p:cNvPr id="8" name="Picture 7">
            <a:extLst>
              <a:ext uri="{FF2B5EF4-FFF2-40B4-BE49-F238E27FC236}">
                <a16:creationId xmlns:a16="http://schemas.microsoft.com/office/drawing/2014/main" id="{8F5555C8-4B52-8179-EE2A-9216FC721DB9}"/>
              </a:ext>
            </a:extLst>
          </p:cNvPr>
          <p:cNvPicPr>
            <a:picLocks noChangeAspect="1"/>
          </p:cNvPicPr>
          <p:nvPr/>
        </p:nvPicPr>
        <p:blipFill>
          <a:blip r:embed="rId6"/>
          <a:stretch>
            <a:fillRect/>
          </a:stretch>
        </p:blipFill>
        <p:spPr>
          <a:xfrm>
            <a:off x="0" y="2966665"/>
            <a:ext cx="3284328" cy="380598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622603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dirty="0"/>
              <a:t>Defensive Concern: </a:t>
            </a:r>
            <a:br>
              <a:rPr lang="en-US" dirty="0"/>
            </a:br>
            <a:r>
              <a:rPr dirty="0"/>
              <a:t>Insecure Code Generation</a:t>
            </a:r>
          </a:p>
        </p:txBody>
      </p:sp>
      <p:sp>
        <p:nvSpPr>
          <p:cNvPr id="3" name="Content Placeholder 2"/>
          <p:cNvSpPr>
            <a:spLocks noGrp="1"/>
          </p:cNvSpPr>
          <p:nvPr>
            <p:ph idx="1"/>
          </p:nvPr>
        </p:nvSpPr>
        <p:spPr>
          <a:xfrm>
            <a:off x="628650" y="1369218"/>
            <a:ext cx="4380672" cy="3263504"/>
          </a:xfrm>
        </p:spPr>
        <p:txBody>
          <a:bodyPr/>
          <a:lstStyle/>
          <a:p>
            <a:pPr marL="0" lvl="0" indent="0">
              <a:buNone/>
            </a:pPr>
            <a:r>
              <a:rPr dirty="0"/>
              <a:t>LLMs trained on public repos learn to reproduce </a:t>
            </a:r>
            <a:r>
              <a:rPr b="1" dirty="0"/>
              <a:t>insecure patterns</a:t>
            </a:r>
          </a:p>
          <a:p>
            <a:pPr marL="0" lvl="0" indent="0">
              <a:buNone/>
            </a:pPr>
            <a:r>
              <a:rPr lang="en-US" dirty="0"/>
              <a:t>LLMs</a:t>
            </a:r>
            <a:r>
              <a:rPr dirty="0"/>
              <a:t> generate insecure code at </a:t>
            </a:r>
            <a:r>
              <a:rPr b="1" dirty="0"/>
              <a:t>non-trivial rates</a:t>
            </a:r>
            <a:r>
              <a:rPr dirty="0"/>
              <a:t> on security-sensitive scenarios</a:t>
            </a:r>
          </a:p>
        </p:txBody>
      </p:sp>
      <p:pic>
        <p:nvPicPr>
          <p:cNvPr id="4" name="Picture 3">
            <a:extLst>
              <a:ext uri="{FF2B5EF4-FFF2-40B4-BE49-F238E27FC236}">
                <a16:creationId xmlns:a16="http://schemas.microsoft.com/office/drawing/2014/main" id="{981E8FAB-88BA-69A1-917B-A72BF3D2797B}"/>
              </a:ext>
            </a:extLst>
          </p:cNvPr>
          <p:cNvPicPr>
            <a:picLocks noChangeAspect="1"/>
          </p:cNvPicPr>
          <p:nvPr/>
        </p:nvPicPr>
        <p:blipFill>
          <a:blip r:embed="rId3"/>
          <a:stretch>
            <a:fillRect/>
          </a:stretch>
        </p:blipFill>
        <p:spPr>
          <a:xfrm>
            <a:off x="5306530" y="0"/>
            <a:ext cx="3837470" cy="5143500"/>
          </a:xfrm>
          <a:prstGeom prst="rect">
            <a:avLst/>
          </a:prstGeom>
        </p:spPr>
      </p:pic>
      <p:sp>
        <p:nvSpPr>
          <p:cNvPr id="5" name="TextBox 4">
            <a:extLst>
              <a:ext uri="{FF2B5EF4-FFF2-40B4-BE49-F238E27FC236}">
                <a16:creationId xmlns:a16="http://schemas.microsoft.com/office/drawing/2014/main" id="{BFD83FB2-7B66-1940-5D7A-ED33134F6BDC}"/>
              </a:ext>
            </a:extLst>
          </p:cNvPr>
          <p:cNvSpPr txBox="1"/>
          <p:nvPr/>
        </p:nvSpPr>
        <p:spPr>
          <a:xfrm>
            <a:off x="4912213" y="4549258"/>
            <a:ext cx="1168910" cy="369332"/>
          </a:xfrm>
          <a:prstGeom prst="rect">
            <a:avLst/>
          </a:prstGeom>
          <a:solidFill>
            <a:schemeClr val="accent2">
              <a:lumMod val="60000"/>
              <a:lumOff val="40000"/>
            </a:schemeClr>
          </a:solidFill>
          <a:ln>
            <a:solidFill>
              <a:schemeClr val="accent1"/>
            </a:solidFill>
          </a:ln>
        </p:spPr>
        <p:txBody>
          <a:bodyPr wrap="none" rtlCol="0">
            <a:spAutoFit/>
          </a:bodyPr>
          <a:lstStyle/>
          <a:p>
            <a:r>
              <a:rPr lang="en-US" dirty="0">
                <a:solidFill>
                  <a:schemeClr val="bg1"/>
                </a:solidFill>
              </a:rPr>
              <a:t>Early 2022</a:t>
            </a:r>
          </a:p>
        </p:txBody>
      </p:sp>
      <p:pic>
        <p:nvPicPr>
          <p:cNvPr id="6" name="Picture 5">
            <a:extLst>
              <a:ext uri="{FF2B5EF4-FFF2-40B4-BE49-F238E27FC236}">
                <a16:creationId xmlns:a16="http://schemas.microsoft.com/office/drawing/2014/main" id="{2FE6C977-75A3-384B-D805-D9C038A4F944}"/>
              </a:ext>
            </a:extLst>
          </p:cNvPr>
          <p:cNvPicPr>
            <a:picLocks noChangeAspect="1"/>
          </p:cNvPicPr>
          <p:nvPr/>
        </p:nvPicPr>
        <p:blipFill>
          <a:blip r:embed="rId4"/>
          <a:stretch>
            <a:fillRect/>
          </a:stretch>
        </p:blipFill>
        <p:spPr>
          <a:xfrm>
            <a:off x="628650" y="3279913"/>
            <a:ext cx="3889245" cy="5143500"/>
          </a:xfrm>
          <a:prstGeom prst="rect">
            <a:avLst/>
          </a:prstGeom>
        </p:spPr>
      </p:pic>
      <p:sp>
        <p:nvSpPr>
          <p:cNvPr id="7" name="TextBox 6">
            <a:extLst>
              <a:ext uri="{FF2B5EF4-FFF2-40B4-BE49-F238E27FC236}">
                <a16:creationId xmlns:a16="http://schemas.microsoft.com/office/drawing/2014/main" id="{256CEF08-35CE-3C33-4371-4CA73AC404B8}"/>
              </a:ext>
            </a:extLst>
          </p:cNvPr>
          <p:cNvSpPr txBox="1"/>
          <p:nvPr/>
        </p:nvSpPr>
        <p:spPr>
          <a:xfrm>
            <a:off x="4044624" y="3000970"/>
            <a:ext cx="1161857" cy="646331"/>
          </a:xfrm>
          <a:prstGeom prst="rect">
            <a:avLst/>
          </a:prstGeom>
          <a:solidFill>
            <a:schemeClr val="accent2">
              <a:lumMod val="60000"/>
              <a:lumOff val="40000"/>
            </a:schemeClr>
          </a:solidFill>
          <a:ln>
            <a:solidFill>
              <a:schemeClr val="accent1"/>
            </a:solidFill>
          </a:ln>
        </p:spPr>
        <p:txBody>
          <a:bodyPr wrap="none" rtlCol="0">
            <a:spAutoFit/>
          </a:bodyPr>
          <a:lstStyle/>
          <a:p>
            <a:r>
              <a:rPr lang="en-US" dirty="0">
                <a:solidFill>
                  <a:schemeClr val="bg1"/>
                </a:solidFill>
              </a:rPr>
              <a:t>GPT-4</a:t>
            </a:r>
          </a:p>
          <a:p>
            <a:r>
              <a:rPr lang="en-US" dirty="0">
                <a:solidFill>
                  <a:schemeClr val="bg1"/>
                </a:solidFill>
              </a:rPr>
              <a:t>Early 2025</a:t>
            </a:r>
          </a:p>
        </p:txBody>
      </p:sp>
    </p:spTree>
    <p:extLst>
      <p:ext uri="{BB962C8B-B14F-4D97-AF65-F5344CB8AC3E}">
        <p14:creationId xmlns:p14="http://schemas.microsoft.com/office/powerpoint/2010/main" val="264921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ject: Opinions on things"/>
          <p:cNvSpPr txBox="1">
            <a:spLocks noGrp="1"/>
          </p:cNvSpPr>
          <p:nvPr>
            <p:ph type="title"/>
          </p:nvPr>
        </p:nvSpPr>
        <p:spPr>
          <a:prstGeom prst="rect">
            <a:avLst/>
          </a:prstGeom>
        </p:spPr>
        <p:txBody>
          <a:bodyPr/>
          <a:lstStyle/>
          <a:p>
            <a:r>
              <a:rPr lang="en-US" dirty="0"/>
              <a:t>Anecdata</a:t>
            </a:r>
            <a:r>
              <a:rPr dirty="0"/>
              <a:t>: </a:t>
            </a:r>
            <a:r>
              <a:rPr i="1" dirty="0"/>
              <a:t>Opinions on things</a:t>
            </a:r>
            <a:r>
              <a:rPr lang="en-US" i="1" dirty="0"/>
              <a:t> </a:t>
            </a:r>
            <a:r>
              <a:rPr lang="en-US" dirty="0"/>
              <a:t>App</a:t>
            </a:r>
            <a:endParaRPr dirty="0"/>
          </a:p>
        </p:txBody>
      </p:sp>
      <p:sp>
        <p:nvSpPr>
          <p:cNvPr id="173" name="Features:…"/>
          <p:cNvSpPr txBox="1">
            <a:spLocks noGrp="1"/>
          </p:cNvSpPr>
          <p:nvPr>
            <p:ph idx="1"/>
          </p:nvPr>
        </p:nvSpPr>
        <p:spPr>
          <a:prstGeom prst="rect">
            <a:avLst/>
          </a:prstGeom>
        </p:spPr>
        <p:txBody>
          <a:bodyPr>
            <a:normAutofit/>
          </a:bodyPr>
          <a:lstStyle/>
          <a:p>
            <a:r>
              <a:rPr dirty="0"/>
              <a:t>Features</a:t>
            </a:r>
          </a:p>
          <a:p>
            <a:pPr lvl="1"/>
            <a:r>
              <a:rPr dirty="0"/>
              <a:t>Web front end for mobile and desktop</a:t>
            </a:r>
          </a:p>
          <a:p>
            <a:pPr lvl="1"/>
            <a:r>
              <a:rPr dirty="0"/>
              <a:t>Allow updating personal rankings and viewing others</a:t>
            </a:r>
            <a:r>
              <a:rPr lang="en-US" dirty="0"/>
              <a:t>'</a:t>
            </a:r>
            <a:r>
              <a:rPr dirty="0"/>
              <a:t> rankings</a:t>
            </a:r>
          </a:p>
          <a:p>
            <a:pPr lvl="2"/>
            <a:r>
              <a:rPr dirty="0"/>
              <a:t>CRUD app</a:t>
            </a:r>
          </a:p>
          <a:p>
            <a:pPr lvl="1"/>
            <a:r>
              <a:rPr dirty="0"/>
              <a:t>Scope:</a:t>
            </a:r>
          </a:p>
          <a:p>
            <a:pPr lvl="2"/>
            <a:r>
              <a:rPr dirty="0"/>
              <a:t>Small service for friends, maybe ~30 users max</a:t>
            </a:r>
            <a:endParaRPr lang="en-US" dirty="0"/>
          </a:p>
          <a:p>
            <a:r>
              <a:rPr lang="en-US" dirty="0"/>
              <a:t>Entirely developed by </a:t>
            </a:r>
            <a:r>
              <a:rPr lang="en-US" b="1" dirty="0"/>
              <a:t>Claude Code, Sonnet 3.6</a:t>
            </a:r>
          </a:p>
          <a:p>
            <a:pPr lvl="1"/>
            <a:r>
              <a:rPr lang="en-US" dirty="0"/>
              <a:t>Have not read a single line (prior to making this presentation)</a:t>
            </a:r>
          </a:p>
          <a:p>
            <a:pPr lvl="1"/>
            <a:r>
              <a:rPr lang="en-US" dirty="0"/>
              <a:t>Gave no input on architecture (until performance problems hit)</a:t>
            </a:r>
          </a:p>
          <a:p>
            <a:pPr lvl="1"/>
            <a:r>
              <a:rPr lang="en-US" dirty="0"/>
              <a:t>I know the backend is a node service as I had to launch it</a:t>
            </a:r>
          </a:p>
        </p:txBody>
      </p:sp>
      <p:pic>
        <p:nvPicPr>
          <p:cNvPr id="2" name="Picture 1">
            <a:extLst>
              <a:ext uri="{FF2B5EF4-FFF2-40B4-BE49-F238E27FC236}">
                <a16:creationId xmlns:a16="http://schemas.microsoft.com/office/drawing/2014/main" id="{93539730-2665-9E64-9B5B-9420BC2BDC64}"/>
              </a:ext>
            </a:extLst>
          </p:cNvPr>
          <p:cNvPicPr>
            <a:picLocks noChangeAspect="1"/>
          </p:cNvPicPr>
          <p:nvPr/>
        </p:nvPicPr>
        <p:blipFill>
          <a:blip r:embed="rId2"/>
          <a:stretch>
            <a:fillRect/>
          </a:stretch>
        </p:blipFill>
        <p:spPr>
          <a:xfrm>
            <a:off x="7198497" y="30076"/>
            <a:ext cx="1945503" cy="1890181"/>
          </a:xfrm>
          <a:prstGeom prst="rect">
            <a:avLst/>
          </a:prstGeom>
        </p:spPr>
      </p:pic>
      <p:sp>
        <p:nvSpPr>
          <p:cNvPr id="3" name="TextBox 2">
            <a:extLst>
              <a:ext uri="{FF2B5EF4-FFF2-40B4-BE49-F238E27FC236}">
                <a16:creationId xmlns:a16="http://schemas.microsoft.com/office/drawing/2014/main" id="{4DCBC826-014B-50EE-9FE4-320A42BC2775}"/>
              </a:ext>
            </a:extLst>
          </p:cNvPr>
          <p:cNvSpPr txBox="1"/>
          <p:nvPr/>
        </p:nvSpPr>
        <p:spPr>
          <a:xfrm>
            <a:off x="7081045" y="1906043"/>
            <a:ext cx="2180405" cy="230832"/>
          </a:xfrm>
          <a:prstGeom prst="rect">
            <a:avLst/>
          </a:prstGeom>
          <a:noFill/>
        </p:spPr>
        <p:txBody>
          <a:bodyPr wrap="none" rtlCol="0">
            <a:spAutoFit/>
          </a:bodyPr>
          <a:lstStyle/>
          <a:p>
            <a:r>
              <a:rPr lang="en-US" sz="900" dirty="0"/>
              <a:t>https://</a:t>
            </a:r>
            <a:r>
              <a:rPr lang="en-US" sz="900" dirty="0" err="1"/>
              <a:t>www.linkedin.com</a:t>
            </a:r>
            <a:r>
              <a:rPr lang="en-US" sz="900" dirty="0"/>
              <a:t>/in/</a:t>
            </a:r>
            <a:r>
              <a:rPr lang="en-US" sz="900" dirty="0" err="1"/>
              <a:t>aaronjeline</a:t>
            </a:r>
            <a:r>
              <a:rPr lang="en-US" sz="900" dirty="0"/>
              <a:t>/</a:t>
            </a:r>
          </a:p>
        </p:txBody>
      </p:sp>
      <p:sp>
        <p:nvSpPr>
          <p:cNvPr id="4" name="TextBox 3">
            <a:extLst>
              <a:ext uri="{FF2B5EF4-FFF2-40B4-BE49-F238E27FC236}">
                <a16:creationId xmlns:a16="http://schemas.microsoft.com/office/drawing/2014/main" id="{F398BE56-E27E-17AD-9D57-E0A3D19851D1}"/>
              </a:ext>
            </a:extLst>
          </p:cNvPr>
          <p:cNvSpPr txBox="1"/>
          <p:nvPr/>
        </p:nvSpPr>
        <p:spPr>
          <a:xfrm>
            <a:off x="628650" y="898684"/>
            <a:ext cx="1162498" cy="369332"/>
          </a:xfrm>
          <a:prstGeom prst="rect">
            <a:avLst/>
          </a:prstGeom>
          <a:noFill/>
        </p:spPr>
        <p:txBody>
          <a:bodyPr wrap="none" rtlCol="0">
            <a:spAutoFit/>
          </a:bodyPr>
          <a:lstStyle/>
          <a:p>
            <a:r>
              <a:rPr lang="en-US" b="1" dirty="0"/>
              <a:t>April 2026</a:t>
            </a:r>
          </a:p>
        </p:txBody>
      </p:sp>
    </p:spTree>
    <p:extLst>
      <p:ext uri="{BB962C8B-B14F-4D97-AF65-F5344CB8AC3E}">
        <p14:creationId xmlns:p14="http://schemas.microsoft.com/office/powerpoint/2010/main" val="572896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animEffect transition="in" filter="dissolve">
                                      <p:cBhvr>
                                        <p:cTn id="7" dur="500"/>
                                        <p:tgtEl>
                                          <p:spTgt spid="17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3">
                                            <p:txEl>
                                              <p:pRg st="1" end="1"/>
                                            </p:txEl>
                                          </p:spTgt>
                                        </p:tgtEl>
                                        <p:attrNameLst>
                                          <p:attrName>style.visibility</p:attrName>
                                        </p:attrNameLst>
                                      </p:cBhvr>
                                      <p:to>
                                        <p:strVal val="visible"/>
                                      </p:to>
                                    </p:set>
                                    <p:animEffect transition="in" filter="dissolve">
                                      <p:cBhvr>
                                        <p:cTn id="10" dur="500"/>
                                        <p:tgtEl>
                                          <p:spTgt spid="17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3">
                                            <p:txEl>
                                              <p:pRg st="2" end="2"/>
                                            </p:txEl>
                                          </p:spTgt>
                                        </p:tgtEl>
                                        <p:attrNameLst>
                                          <p:attrName>style.visibility</p:attrName>
                                        </p:attrNameLst>
                                      </p:cBhvr>
                                      <p:to>
                                        <p:strVal val="visible"/>
                                      </p:to>
                                    </p:set>
                                    <p:animEffect transition="in" filter="dissolve">
                                      <p:cBhvr>
                                        <p:cTn id="13" dur="500"/>
                                        <p:tgtEl>
                                          <p:spTgt spid="17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3">
                                            <p:txEl>
                                              <p:pRg st="3" end="3"/>
                                            </p:txEl>
                                          </p:spTgt>
                                        </p:tgtEl>
                                        <p:attrNameLst>
                                          <p:attrName>style.visibility</p:attrName>
                                        </p:attrNameLst>
                                      </p:cBhvr>
                                      <p:to>
                                        <p:strVal val="visible"/>
                                      </p:to>
                                    </p:set>
                                    <p:animEffect transition="in" filter="dissolve">
                                      <p:cBhvr>
                                        <p:cTn id="16" dur="500"/>
                                        <p:tgtEl>
                                          <p:spTgt spid="17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3">
                                            <p:txEl>
                                              <p:pRg st="4" end="4"/>
                                            </p:txEl>
                                          </p:spTgt>
                                        </p:tgtEl>
                                        <p:attrNameLst>
                                          <p:attrName>style.visibility</p:attrName>
                                        </p:attrNameLst>
                                      </p:cBhvr>
                                      <p:to>
                                        <p:strVal val="visible"/>
                                      </p:to>
                                    </p:set>
                                    <p:animEffect transition="in" filter="dissolve">
                                      <p:cBhvr>
                                        <p:cTn id="19" dur="500"/>
                                        <p:tgtEl>
                                          <p:spTgt spid="17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3">
                                            <p:txEl>
                                              <p:pRg st="5" end="5"/>
                                            </p:txEl>
                                          </p:spTgt>
                                        </p:tgtEl>
                                        <p:attrNameLst>
                                          <p:attrName>style.visibility</p:attrName>
                                        </p:attrNameLst>
                                      </p:cBhvr>
                                      <p:to>
                                        <p:strVal val="visible"/>
                                      </p:to>
                                    </p:set>
                                    <p:animEffect transition="in" filter="dissolve">
                                      <p:cBhvr>
                                        <p:cTn id="22" dur="500"/>
                                        <p:tgtEl>
                                          <p:spTgt spid="17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3">
                                            <p:txEl>
                                              <p:pRg st="6" end="6"/>
                                            </p:txEl>
                                          </p:spTgt>
                                        </p:tgtEl>
                                        <p:attrNameLst>
                                          <p:attrName>style.visibility</p:attrName>
                                        </p:attrNameLst>
                                      </p:cBhvr>
                                      <p:to>
                                        <p:strVal val="visible"/>
                                      </p:to>
                                    </p:set>
                                    <p:animEffect transition="in" filter="dissolve">
                                      <p:cBhvr>
                                        <p:cTn id="27" dur="500"/>
                                        <p:tgtEl>
                                          <p:spTgt spid="17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73">
                                            <p:txEl>
                                              <p:pRg st="7" end="7"/>
                                            </p:txEl>
                                          </p:spTgt>
                                        </p:tgtEl>
                                        <p:attrNameLst>
                                          <p:attrName>style.visibility</p:attrName>
                                        </p:attrNameLst>
                                      </p:cBhvr>
                                      <p:to>
                                        <p:strVal val="visible"/>
                                      </p:to>
                                    </p:set>
                                    <p:animEffect transition="in" filter="dissolve">
                                      <p:cBhvr>
                                        <p:cTn id="30" dur="500"/>
                                        <p:tgtEl>
                                          <p:spTgt spid="173">
                                            <p:txEl>
                                              <p:pRg st="7" end="7"/>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3">
                                            <p:txEl>
                                              <p:pRg st="8" end="8"/>
                                            </p:txEl>
                                          </p:spTgt>
                                        </p:tgtEl>
                                        <p:attrNameLst>
                                          <p:attrName>style.visibility</p:attrName>
                                        </p:attrNameLst>
                                      </p:cBhvr>
                                      <p:to>
                                        <p:strVal val="visible"/>
                                      </p:to>
                                    </p:set>
                                    <p:animEffect transition="in" filter="dissolve">
                                      <p:cBhvr>
                                        <p:cTn id="33" dur="500"/>
                                        <p:tgtEl>
                                          <p:spTgt spid="173">
                                            <p:txEl>
                                              <p:pRg st="8" end="8"/>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3">
                                            <p:txEl>
                                              <p:pRg st="9" end="9"/>
                                            </p:txEl>
                                          </p:spTgt>
                                        </p:tgtEl>
                                        <p:attrNameLst>
                                          <p:attrName>style.visibility</p:attrName>
                                        </p:attrNameLst>
                                      </p:cBhvr>
                                      <p:to>
                                        <p:strVal val="visible"/>
                                      </p:to>
                                    </p:set>
                                    <p:animEffect transition="in" filter="dissolve">
                                      <p:cBhvr>
                                        <p:cTn id="36" dur="500"/>
                                        <p:tgtEl>
                                          <p:spTgt spid="17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AppSec Issue #1"/>
          <p:cNvSpPr txBox="1">
            <a:spLocks noGrp="1"/>
          </p:cNvSpPr>
          <p:nvPr>
            <p:ph type="title"/>
          </p:nvPr>
        </p:nvSpPr>
        <p:spPr>
          <a:prstGeom prst="rect">
            <a:avLst/>
          </a:prstGeom>
        </p:spPr>
        <p:txBody>
          <a:bodyPr>
            <a:normAutofit/>
          </a:bodyPr>
          <a:lstStyle/>
          <a:p>
            <a:r>
              <a:rPr dirty="0"/>
              <a:t>AppSec Issue #1</a:t>
            </a:r>
            <a:r>
              <a:rPr lang="en-US" dirty="0"/>
              <a:t>: No authorization on actions</a:t>
            </a:r>
            <a:endParaRPr dirty="0"/>
          </a:p>
        </p:txBody>
      </p:sp>
      <p:pic>
        <p:nvPicPr>
          <p:cNvPr id="182" name="pasted-movie.png" descr="pasted-movie.png"/>
          <p:cNvPicPr>
            <a:picLocks noChangeAspect="1"/>
          </p:cNvPicPr>
          <p:nvPr/>
        </p:nvPicPr>
        <p:blipFill>
          <a:blip r:embed="rId2"/>
          <a:stretch>
            <a:fillRect/>
          </a:stretch>
        </p:blipFill>
        <p:spPr>
          <a:xfrm>
            <a:off x="1346344" y="1740227"/>
            <a:ext cx="6451311" cy="2264492"/>
          </a:xfrm>
          <a:prstGeom prst="rect">
            <a:avLst/>
          </a:prstGeom>
          <a:ln w="12700">
            <a:miter lim="400000"/>
          </a:ln>
        </p:spPr>
      </p:pic>
      <p:sp>
        <p:nvSpPr>
          <p:cNvPr id="2" name="If we misconfigure the deploy, we default to a fixed secret">
            <a:extLst>
              <a:ext uri="{FF2B5EF4-FFF2-40B4-BE49-F238E27FC236}">
                <a16:creationId xmlns:a16="http://schemas.microsoft.com/office/drawing/2014/main" id="{269CF807-4FB1-3228-76A8-78594FD1E491}"/>
              </a:ext>
            </a:extLst>
          </p:cNvPr>
          <p:cNvSpPr/>
          <p:nvPr/>
        </p:nvSpPr>
        <p:spPr>
          <a:xfrm>
            <a:off x="6676845" y="1471509"/>
            <a:ext cx="2013921" cy="537436"/>
          </a:xfrm>
          <a:prstGeom prst="rect">
            <a:avLst/>
          </a:prstGeom>
          <a:solidFill>
            <a:srgbClr val="FFFFFF"/>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lgn="ctr" defTabSz="825500">
              <a:lnSpc>
                <a:spcPct val="100000"/>
              </a:lnSpc>
              <a:spcBef>
                <a:spcPts val="0"/>
              </a:spcBef>
              <a:defRPr sz="3200">
                <a:latin typeface="Helvetica Neue Medium"/>
                <a:ea typeface="Helvetica Neue Medium"/>
                <a:cs typeface="Helvetica Neue Medium"/>
                <a:sym typeface="Helvetica Neue Medium"/>
              </a:defRPr>
            </a:lvl1pPr>
          </a:lstStyle>
          <a:p>
            <a:r>
              <a:rPr lang="en-US" sz="1200" dirty="0">
                <a:solidFill>
                  <a:schemeClr val="bg1"/>
                </a:solidFill>
                <a:latin typeface="Calibri" panose="020F0502020204030204" pitchFamily="34" charset="0"/>
                <a:cs typeface="Calibri" panose="020F0502020204030204" pitchFamily="34" charset="0"/>
              </a:rPr>
              <a:t>Allows one user to delete another user’s posts</a:t>
            </a:r>
            <a:endParaRPr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8787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ppSec Issue #2"/>
          <p:cNvSpPr txBox="1">
            <a:spLocks noGrp="1"/>
          </p:cNvSpPr>
          <p:nvPr>
            <p:ph type="title"/>
          </p:nvPr>
        </p:nvSpPr>
        <p:spPr>
          <a:prstGeom prst="rect">
            <a:avLst/>
          </a:prstGeom>
        </p:spPr>
        <p:txBody>
          <a:bodyPr>
            <a:normAutofit/>
          </a:bodyPr>
          <a:lstStyle/>
          <a:p>
            <a:r>
              <a:rPr dirty="0"/>
              <a:t>AppSec Issue #2</a:t>
            </a:r>
            <a:r>
              <a:rPr lang="en-US" dirty="0"/>
              <a:t>: Insecure defaults</a:t>
            </a:r>
            <a:endParaRPr dirty="0"/>
          </a:p>
        </p:txBody>
      </p:sp>
      <p:pic>
        <p:nvPicPr>
          <p:cNvPr id="187" name="pasted-movie.png" descr="pasted-movie.png"/>
          <p:cNvPicPr>
            <a:picLocks noChangeAspect="1"/>
          </p:cNvPicPr>
          <p:nvPr/>
        </p:nvPicPr>
        <p:blipFill>
          <a:blip r:embed="rId3"/>
          <a:stretch>
            <a:fillRect/>
          </a:stretch>
        </p:blipFill>
        <p:spPr>
          <a:xfrm>
            <a:off x="1545716" y="1907346"/>
            <a:ext cx="6052568" cy="1963802"/>
          </a:xfrm>
          <a:prstGeom prst="rect">
            <a:avLst/>
          </a:prstGeom>
          <a:ln w="12700">
            <a:miter lim="400000"/>
          </a:ln>
        </p:spPr>
      </p:pic>
      <p:sp>
        <p:nvSpPr>
          <p:cNvPr id="188" name="If we misconfigure the deploy, we default to a fixed secret"/>
          <p:cNvSpPr/>
          <p:nvPr/>
        </p:nvSpPr>
        <p:spPr>
          <a:xfrm>
            <a:off x="6305909" y="1100500"/>
            <a:ext cx="2404954" cy="537436"/>
          </a:xfrm>
          <a:prstGeom prst="rect">
            <a:avLst/>
          </a:prstGeom>
          <a:solidFill>
            <a:srgbClr val="FFFFFF"/>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lgn="ctr" defTabSz="825500">
              <a:lnSpc>
                <a:spcPct val="100000"/>
              </a:lnSpc>
              <a:spcBef>
                <a:spcPts val="0"/>
              </a:spcBef>
              <a:defRPr sz="3200">
                <a:latin typeface="Helvetica Neue Medium"/>
                <a:ea typeface="Helvetica Neue Medium"/>
                <a:cs typeface="Helvetica Neue Medium"/>
                <a:sym typeface="Helvetica Neue Medium"/>
              </a:defRPr>
            </a:lvl1pPr>
          </a:lstStyle>
          <a:p>
            <a:r>
              <a:rPr sz="1200" dirty="0">
                <a:solidFill>
                  <a:schemeClr val="bg1"/>
                </a:solidFill>
                <a:latin typeface="Calibri" panose="020F0502020204030204" pitchFamily="34" charset="0"/>
                <a:cs typeface="Calibri" panose="020F0502020204030204" pitchFamily="34" charset="0"/>
              </a:rPr>
              <a:t>If we misconfigure the deploy</a:t>
            </a:r>
            <a:r>
              <a:rPr lang="en-US" sz="1200" dirty="0">
                <a:solidFill>
                  <a:schemeClr val="bg1"/>
                </a:solidFill>
                <a:latin typeface="Calibri" panose="020F0502020204030204" pitchFamily="34" charset="0"/>
                <a:cs typeface="Calibri" panose="020F0502020204030204" pitchFamily="34" charset="0"/>
              </a:rPr>
              <a:t>ment</a:t>
            </a:r>
            <a:r>
              <a:rPr sz="1200" dirty="0">
                <a:solidFill>
                  <a:schemeClr val="bg1"/>
                </a:solidFill>
                <a:latin typeface="Calibri" panose="020F0502020204030204" pitchFamily="34" charset="0"/>
                <a:cs typeface="Calibri" panose="020F0502020204030204" pitchFamily="34" charset="0"/>
              </a:rPr>
              <a:t>, we default to a fixed secret</a:t>
            </a:r>
          </a:p>
        </p:txBody>
      </p:sp>
      <p:sp>
        <p:nvSpPr>
          <p:cNvPr id="189" name="Would allow forging auth tokens"/>
          <p:cNvSpPr/>
          <p:nvPr/>
        </p:nvSpPr>
        <p:spPr>
          <a:xfrm>
            <a:off x="6305909" y="1716817"/>
            <a:ext cx="2404954" cy="537437"/>
          </a:xfrm>
          <a:prstGeom prst="rect">
            <a:avLst/>
          </a:prstGeom>
          <a:solidFill>
            <a:srgbClr val="FFFFFF"/>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lstStyle>
            <a:lvl1pPr algn="ctr" defTabSz="825500">
              <a:lnSpc>
                <a:spcPct val="100000"/>
              </a:lnSpc>
              <a:spcBef>
                <a:spcPts val="0"/>
              </a:spcBef>
              <a:defRPr sz="3200">
                <a:latin typeface="Helvetica Neue Medium"/>
                <a:ea typeface="Helvetica Neue Medium"/>
                <a:cs typeface="Helvetica Neue Medium"/>
                <a:sym typeface="Helvetica Neue Medium"/>
              </a:defRPr>
            </a:lvl1pPr>
          </a:lstStyle>
          <a:p>
            <a:r>
              <a:rPr sz="1200" dirty="0">
                <a:solidFill>
                  <a:schemeClr val="bg1"/>
                </a:solidFill>
                <a:latin typeface="Calibri" panose="020F0502020204030204" pitchFamily="34" charset="0"/>
                <a:cs typeface="Calibri" panose="020F0502020204030204" pitchFamily="34" charset="0"/>
              </a:rPr>
              <a:t>Would allow forging auth tokens</a:t>
            </a:r>
          </a:p>
        </p:txBody>
      </p:sp>
      <p:sp>
        <p:nvSpPr>
          <p:cNvPr id="2" name="TextBox 1">
            <a:extLst>
              <a:ext uri="{FF2B5EF4-FFF2-40B4-BE49-F238E27FC236}">
                <a16:creationId xmlns:a16="http://schemas.microsoft.com/office/drawing/2014/main" id="{F5CB9B57-E3D8-7D74-882D-E487EBEA7DB5}"/>
              </a:ext>
            </a:extLst>
          </p:cNvPr>
          <p:cNvSpPr txBox="1"/>
          <p:nvPr/>
        </p:nvSpPr>
        <p:spPr>
          <a:xfrm>
            <a:off x="3633366" y="3685715"/>
            <a:ext cx="1877268" cy="1061829"/>
          </a:xfrm>
          <a:prstGeom prst="rect">
            <a:avLst/>
          </a:prstGeom>
          <a:solidFill>
            <a:schemeClr val="accent5">
              <a:lumMod val="60000"/>
              <a:lumOff val="40000"/>
            </a:schemeClr>
          </a:solidFill>
          <a:effectLst>
            <a:outerShdw blurRad="50800" dist="38100" dir="13500000" algn="br" rotWithShape="0">
              <a:prstClr val="black">
                <a:alpha val="40000"/>
              </a:prstClr>
            </a:outerShdw>
          </a:effectLst>
        </p:spPr>
        <p:txBody>
          <a:bodyPr wrap="square" rtlCol="0">
            <a:spAutoFit/>
          </a:bodyPr>
          <a:lstStyle/>
          <a:p>
            <a:r>
              <a:rPr lang="en-US" sz="2100" dirty="0">
                <a:solidFill>
                  <a:schemeClr val="bg1"/>
                </a:solidFill>
              </a:rPr>
              <a:t>Open question: How can we do better?</a:t>
            </a:r>
          </a:p>
        </p:txBody>
      </p:sp>
    </p:spTree>
    <p:extLst>
      <p:ext uri="{BB962C8B-B14F-4D97-AF65-F5344CB8AC3E}">
        <p14:creationId xmlns:p14="http://schemas.microsoft.com/office/powerpoint/2010/main" val="734406667"/>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dissolve">
                                      <p:cBhvr>
                                        <p:cTn id="7" dur="5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dissolve">
                                      <p:cBhvr>
                                        <p:cTn id="12" dur="500"/>
                                        <p:tgtEl>
                                          <p:spTgt spid="189"/>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style.rotation</p:attrName>
                                        </p:attrNameLst>
                                      </p:cBhvr>
                                      <p:tavLst>
                                        <p:tav tm="0">
                                          <p:val>
                                            <p:fltVal val="360"/>
                                          </p:val>
                                        </p:tav>
                                        <p:tav tm="100000">
                                          <p:val>
                                            <p:fltVal val="0"/>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advAuto="0"/>
      <p:bldP spid="189" grpId="0" animBg="1" advAuto="0"/>
      <p:bldP spid="2"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4AE6F-C07C-9810-839E-803B4E81F9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2BFCA1-C92A-5C03-FFBA-8D12587D23D1}"/>
              </a:ext>
            </a:extLst>
          </p:cNvPr>
          <p:cNvPicPr>
            <a:picLocks noChangeAspect="1"/>
          </p:cNvPicPr>
          <p:nvPr/>
        </p:nvPicPr>
        <p:blipFill>
          <a:blip r:embed="rId3"/>
          <a:stretch>
            <a:fillRect/>
          </a:stretch>
        </p:blipFill>
        <p:spPr>
          <a:xfrm>
            <a:off x="4192437" y="253814"/>
            <a:ext cx="4653951" cy="2056979"/>
          </a:xfrm>
          <a:prstGeom prst="rect">
            <a:avLst/>
          </a:prstGeom>
        </p:spPr>
      </p:pic>
      <p:sp>
        <p:nvSpPr>
          <p:cNvPr id="3" name="Text Placeholder 2">
            <a:extLst>
              <a:ext uri="{FF2B5EF4-FFF2-40B4-BE49-F238E27FC236}">
                <a16:creationId xmlns:a16="http://schemas.microsoft.com/office/drawing/2014/main" id="{62F8B072-C88D-DAEE-5E97-DE874E9671D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C5DED4D-7D41-C0D8-82BB-C3C4B679893C}"/>
              </a:ext>
            </a:extLst>
          </p:cNvPr>
          <p:cNvPicPr>
            <a:picLocks noChangeAspect="1"/>
          </p:cNvPicPr>
          <p:nvPr/>
        </p:nvPicPr>
        <p:blipFill>
          <a:blip r:embed="rId4"/>
          <a:stretch>
            <a:fillRect/>
          </a:stretch>
        </p:blipFill>
        <p:spPr>
          <a:xfrm>
            <a:off x="4192437" y="2405278"/>
            <a:ext cx="4680083" cy="2632547"/>
          </a:xfrm>
          <a:prstGeom prst="rect">
            <a:avLst/>
          </a:prstGeom>
        </p:spPr>
      </p:pic>
      <p:sp>
        <p:nvSpPr>
          <p:cNvPr id="2" name="Title 1">
            <a:extLst>
              <a:ext uri="{FF2B5EF4-FFF2-40B4-BE49-F238E27FC236}">
                <a16:creationId xmlns:a16="http://schemas.microsoft.com/office/drawing/2014/main" id="{DDC95B31-BB96-46FC-FFA7-D57B6F96D5A0}"/>
              </a:ext>
            </a:extLst>
          </p:cNvPr>
          <p:cNvSpPr>
            <a:spLocks noGrp="1"/>
          </p:cNvSpPr>
          <p:nvPr>
            <p:ph type="title"/>
          </p:nvPr>
        </p:nvSpPr>
        <p:spPr>
          <a:xfrm>
            <a:off x="297612" y="1701402"/>
            <a:ext cx="3661913" cy="2139553"/>
          </a:xfrm>
        </p:spPr>
        <p:txBody>
          <a:bodyPr>
            <a:normAutofit fontScale="90000"/>
          </a:bodyPr>
          <a:lstStyle/>
          <a:p>
            <a:pPr marL="0" lvl="0" indent="0" algn="r">
              <a:buNone/>
            </a:pPr>
            <a:r>
              <a:rPr lang="en-US" dirty="0"/>
              <a:t>Other Activities:</a:t>
            </a:r>
            <a:br>
              <a:rPr lang="en-US" dirty="0"/>
            </a:br>
            <a:br>
              <a:rPr lang="en-US" dirty="0"/>
            </a:br>
            <a:r>
              <a:rPr lang="en-US" dirty="0"/>
              <a:t>Attacks</a:t>
            </a:r>
            <a:br>
              <a:rPr lang="en-US" dirty="0"/>
            </a:br>
            <a:br>
              <a:rPr lang="en-US" dirty="0"/>
            </a:br>
            <a:r>
              <a:rPr lang="en-US" dirty="0"/>
              <a:t> </a:t>
            </a:r>
            <a:br>
              <a:rPr lang="en-US" dirty="0"/>
            </a:br>
            <a:r>
              <a:rPr lang="en-US" dirty="0"/>
              <a:t>Defenses</a:t>
            </a:r>
            <a:endParaRPr dirty="0"/>
          </a:p>
        </p:txBody>
      </p:sp>
      <p:sp>
        <p:nvSpPr>
          <p:cNvPr id="6" name="TextBox 5">
            <a:extLst>
              <a:ext uri="{FF2B5EF4-FFF2-40B4-BE49-F238E27FC236}">
                <a16:creationId xmlns:a16="http://schemas.microsoft.com/office/drawing/2014/main" id="{E124B63D-95AB-87A8-8BDE-7A34B4633D64}"/>
              </a:ext>
            </a:extLst>
          </p:cNvPr>
          <p:cNvSpPr txBox="1"/>
          <p:nvPr/>
        </p:nvSpPr>
        <p:spPr>
          <a:xfrm>
            <a:off x="2769079" y="2405278"/>
            <a:ext cx="543739" cy="723275"/>
          </a:xfrm>
          <a:prstGeom prst="rect">
            <a:avLst/>
          </a:prstGeom>
          <a:noFill/>
        </p:spPr>
        <p:txBody>
          <a:bodyPr wrap="none" rtlCol="0">
            <a:spAutoFit/>
          </a:bodyPr>
          <a:lstStyle/>
          <a:p>
            <a:r>
              <a:rPr lang="en-US" sz="4100" dirty="0"/>
              <a:t>&amp;</a:t>
            </a:r>
          </a:p>
        </p:txBody>
      </p:sp>
    </p:spTree>
    <p:extLst>
      <p:ext uri="{BB962C8B-B14F-4D97-AF65-F5344CB8AC3E}">
        <p14:creationId xmlns:p14="http://schemas.microsoft.com/office/powerpoint/2010/main" val="422900900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Lever 1: Profit Per Exploit</a:t>
            </a:r>
          </a:p>
        </p:txBody>
      </p:sp>
      <p:sp>
        <p:nvSpPr>
          <p:cNvPr id="3" name="Content Placeholder 2"/>
          <p:cNvSpPr>
            <a:spLocks noGrp="1"/>
          </p:cNvSpPr>
          <p:nvPr>
            <p:ph idx="1"/>
          </p:nvPr>
        </p:nvSpPr>
        <p:spPr/>
        <p:txBody>
          <a:bodyPr/>
          <a:lstStyle/>
          <a:p>
            <a:pPr marL="0" lvl="0" indent="0">
              <a:buNone/>
            </a:pPr>
            <a:r>
              <a:rPr dirty="0"/>
              <a:t>LLMs enable </a:t>
            </a:r>
            <a:r>
              <a:rPr b="1" dirty="0"/>
              <a:t>personalized monetization</a:t>
            </a:r>
            <a:r>
              <a:rPr dirty="0"/>
              <a:t> rather than one-size-fits-all</a:t>
            </a:r>
          </a:p>
          <a:p>
            <a:pPr marL="0" lvl="0" indent="0">
              <a:buNone/>
            </a:pPr>
            <a:r>
              <a:rPr dirty="0"/>
              <a:t>Generic ransomware </a:t>
            </a:r>
            <a:r>
              <a:rPr lang="en-US" dirty="0"/>
              <a:t>⇒ </a:t>
            </a:r>
            <a:r>
              <a:rPr b="1" dirty="0"/>
              <a:t>targeted blackmail</a:t>
            </a:r>
          </a:p>
        </p:txBody>
      </p:sp>
      <p:pic>
        <p:nvPicPr>
          <p:cNvPr id="4" name="Picture 3">
            <a:extLst>
              <a:ext uri="{FF2B5EF4-FFF2-40B4-BE49-F238E27FC236}">
                <a16:creationId xmlns:a16="http://schemas.microsoft.com/office/drawing/2014/main" id="{2E762477-804D-6059-056D-605A3DEEABE1}"/>
              </a:ext>
            </a:extLst>
          </p:cNvPr>
          <p:cNvPicPr>
            <a:picLocks noChangeAspect="1"/>
          </p:cNvPicPr>
          <p:nvPr/>
        </p:nvPicPr>
        <p:blipFill>
          <a:blip r:embed="rId3"/>
          <a:stretch>
            <a:fillRect/>
          </a:stretch>
        </p:blipFill>
        <p:spPr>
          <a:xfrm>
            <a:off x="3122235" y="2213067"/>
            <a:ext cx="2899530" cy="2656589"/>
          </a:xfrm>
          <a:prstGeom prst="rect">
            <a:avLst/>
          </a:prstGeom>
        </p:spPr>
      </p:pic>
    </p:spTree>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Recall: Secure by Design</a:t>
            </a:r>
            <a:endParaRPr dirty="0"/>
          </a:p>
        </p:txBody>
      </p:sp>
      <p:sp>
        <p:nvSpPr>
          <p:cNvPr id="4" name="Content Placeholder 3">
            <a:extLst>
              <a:ext uri="{FF2B5EF4-FFF2-40B4-BE49-F238E27FC236}">
                <a16:creationId xmlns:a16="http://schemas.microsoft.com/office/drawing/2014/main" id="{CB75D44D-E4CB-91D0-94A0-4C94725FCF3D}"/>
              </a:ext>
            </a:extLst>
          </p:cNvPr>
          <p:cNvSpPr>
            <a:spLocks noGrp="1"/>
          </p:cNvSpPr>
          <p:nvPr>
            <p:ph sz="half" idx="1"/>
          </p:nvPr>
        </p:nvSpPr>
        <p:spPr>
          <a:xfrm>
            <a:off x="628650" y="1369218"/>
            <a:ext cx="2126126" cy="3263504"/>
          </a:xfrm>
        </p:spPr>
        <p:txBody>
          <a:bodyPr/>
          <a:lstStyle/>
          <a:p>
            <a:pPr marL="457200" indent="-457200">
              <a:buFont typeface="+mj-lt"/>
              <a:buAutoNum type="arabicPeriod"/>
            </a:pPr>
            <a:r>
              <a:rPr lang="en-US" dirty="0"/>
              <a:t>Secure Software Design</a:t>
            </a:r>
          </a:p>
          <a:p>
            <a:pPr marL="457200" indent="-457200">
              <a:buFont typeface="+mj-lt"/>
              <a:buAutoNum type="arabicPeriod"/>
            </a:pPr>
            <a:r>
              <a:rPr lang="en-US" dirty="0"/>
              <a:t>Secure Development</a:t>
            </a:r>
          </a:p>
          <a:p>
            <a:pPr marL="457200" indent="-457200">
              <a:buFont typeface="+mj-lt"/>
              <a:buAutoNum type="arabicPeriod"/>
            </a:pPr>
            <a:r>
              <a:rPr lang="en-US" dirty="0"/>
              <a:t>Secure Default Configuration</a:t>
            </a:r>
          </a:p>
        </p:txBody>
      </p:sp>
      <p:sp>
        <p:nvSpPr>
          <p:cNvPr id="5" name="Content Placeholder 4">
            <a:extLst>
              <a:ext uri="{FF2B5EF4-FFF2-40B4-BE49-F238E27FC236}">
                <a16:creationId xmlns:a16="http://schemas.microsoft.com/office/drawing/2014/main" id="{B5A9F3A8-79C0-8EA1-4BD2-7FE53171B733}"/>
              </a:ext>
            </a:extLst>
          </p:cNvPr>
          <p:cNvSpPr>
            <a:spLocks noGrp="1"/>
          </p:cNvSpPr>
          <p:nvPr>
            <p:ph sz="half" idx="2"/>
          </p:nvPr>
        </p:nvSpPr>
        <p:spPr>
          <a:xfrm>
            <a:off x="6389224" y="1369218"/>
            <a:ext cx="2126125" cy="3263504"/>
          </a:xfrm>
        </p:spPr>
        <p:txBody>
          <a:bodyPr/>
          <a:lstStyle/>
          <a:p>
            <a:pPr marL="457200" indent="-457200">
              <a:buFont typeface="+mj-lt"/>
              <a:buAutoNum type="arabicPeriod" startAt="4"/>
            </a:pPr>
            <a:r>
              <a:rPr lang="en-US" dirty="0"/>
              <a:t>Supply Chain Security</a:t>
            </a:r>
          </a:p>
          <a:p>
            <a:pPr marL="457200" indent="-457200">
              <a:buFont typeface="+mj-lt"/>
              <a:buAutoNum type="arabicPeriod" startAt="4"/>
            </a:pPr>
            <a:r>
              <a:rPr lang="en-US" dirty="0"/>
              <a:t>Code Integrity</a:t>
            </a:r>
          </a:p>
          <a:p>
            <a:pPr marL="457200" indent="-457200">
              <a:buFont typeface="+mj-lt"/>
              <a:buAutoNum type="arabicPeriod" startAt="4"/>
            </a:pPr>
            <a:r>
              <a:rPr lang="en-US" dirty="0"/>
              <a:t>Vulnerability Remediation</a:t>
            </a:r>
          </a:p>
        </p:txBody>
      </p:sp>
      <p:pic>
        <p:nvPicPr>
          <p:cNvPr id="3" name="Picture 2">
            <a:extLst>
              <a:ext uri="{FF2B5EF4-FFF2-40B4-BE49-F238E27FC236}">
                <a16:creationId xmlns:a16="http://schemas.microsoft.com/office/drawing/2014/main" id="{EE8A3691-3707-5F33-3CE1-E652243F810E}"/>
              </a:ext>
            </a:extLst>
          </p:cNvPr>
          <p:cNvPicPr>
            <a:picLocks noChangeAspect="1"/>
          </p:cNvPicPr>
          <p:nvPr/>
        </p:nvPicPr>
        <p:blipFill>
          <a:blip r:embed="rId3"/>
          <a:stretch>
            <a:fillRect/>
          </a:stretch>
        </p:blipFill>
        <p:spPr>
          <a:xfrm>
            <a:off x="2857500" y="1268016"/>
            <a:ext cx="3429000" cy="3416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Defense: </a:t>
            </a:r>
            <a:r>
              <a:rPr dirty="0"/>
              <a:t>Threat Modeling and Secure Design</a:t>
            </a:r>
          </a:p>
        </p:txBody>
      </p:sp>
      <p:sp>
        <p:nvSpPr>
          <p:cNvPr id="3" name="Content Placeholder 2"/>
          <p:cNvSpPr>
            <a:spLocks noGrp="1"/>
          </p:cNvSpPr>
          <p:nvPr>
            <p:ph idx="1"/>
          </p:nvPr>
        </p:nvSpPr>
        <p:spPr/>
        <p:txBody>
          <a:bodyPr/>
          <a:lstStyle/>
          <a:p>
            <a:pPr marL="0" lvl="0" indent="0">
              <a:buNone/>
            </a:pPr>
            <a:r>
              <a:rPr dirty="0"/>
              <a:t>LLMs as interactive threat modeling assistants:</a:t>
            </a:r>
          </a:p>
          <a:p>
            <a:pPr lvl="0"/>
            <a:r>
              <a:rPr dirty="0"/>
              <a:t>Generate candidate STRIDE threats</a:t>
            </a:r>
          </a:p>
          <a:p>
            <a:pPr lvl="0"/>
            <a:r>
              <a:rPr dirty="0"/>
              <a:t>Populate attack trees</a:t>
            </a:r>
          </a:p>
          <a:p>
            <a:pPr lvl="0"/>
            <a:r>
              <a:rPr dirty="0"/>
              <a:t>Suggest mitigations</a:t>
            </a:r>
          </a:p>
          <a:p>
            <a:pPr marL="0" lvl="0" indent="0">
              <a:buNone/>
            </a:pPr>
            <a:r>
              <a:rPr b="1" dirty="0"/>
              <a:t>Key caution</a:t>
            </a:r>
            <a:r>
              <a:rPr dirty="0"/>
              <a:t>: risk of </a:t>
            </a:r>
            <a:r>
              <a:rPr b="1" dirty="0"/>
              <a:t>false confidence</a:t>
            </a:r>
            <a:r>
              <a:rPr dirty="0"/>
              <a:t> from AI-reviewed threat models</a:t>
            </a:r>
          </a:p>
        </p:txBody>
      </p:sp>
    </p:spTree>
    <p:extLst>
      <p:ext uri="{BB962C8B-B14F-4D97-AF65-F5344CB8AC3E}">
        <p14:creationId xmlns:p14="http://schemas.microsoft.com/office/powerpoint/2010/main" val="8843606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DA43-9FDB-DEC6-C305-47970145C071}"/>
              </a:ext>
            </a:extLst>
          </p:cNvPr>
          <p:cNvSpPr>
            <a:spLocks noGrp="1"/>
          </p:cNvSpPr>
          <p:nvPr>
            <p:ph type="title"/>
          </p:nvPr>
        </p:nvSpPr>
        <p:spPr/>
        <p:txBody>
          <a:bodyPr/>
          <a:lstStyle/>
          <a:p>
            <a:r>
              <a:rPr lang="en-US" dirty="0"/>
              <a:t>Supply Chain Security, Code Integrity</a:t>
            </a:r>
          </a:p>
        </p:txBody>
      </p:sp>
      <p:sp>
        <p:nvSpPr>
          <p:cNvPr id="5" name="Text Placeholder 4">
            <a:extLst>
              <a:ext uri="{FF2B5EF4-FFF2-40B4-BE49-F238E27FC236}">
                <a16:creationId xmlns:a16="http://schemas.microsoft.com/office/drawing/2014/main" id="{C084A6BD-AC69-61F4-4832-B43057D471F8}"/>
              </a:ext>
            </a:extLst>
          </p:cNvPr>
          <p:cNvSpPr>
            <a:spLocks noGrp="1"/>
          </p:cNvSpPr>
          <p:nvPr>
            <p:ph type="body" idx="1"/>
          </p:nvPr>
        </p:nvSpPr>
        <p:spPr/>
        <p:txBody>
          <a:bodyPr/>
          <a:lstStyle/>
          <a:p>
            <a:r>
              <a:rPr lang="en-US" dirty="0"/>
              <a:t>Attack</a:t>
            </a:r>
          </a:p>
        </p:txBody>
      </p:sp>
      <p:sp>
        <p:nvSpPr>
          <p:cNvPr id="6" name="Content Placeholder 5">
            <a:extLst>
              <a:ext uri="{FF2B5EF4-FFF2-40B4-BE49-F238E27FC236}">
                <a16:creationId xmlns:a16="http://schemas.microsoft.com/office/drawing/2014/main" id="{9AF37EDE-78BC-5D8F-A5D5-965B69335672}"/>
              </a:ext>
            </a:extLst>
          </p:cNvPr>
          <p:cNvSpPr>
            <a:spLocks noGrp="1"/>
          </p:cNvSpPr>
          <p:nvPr>
            <p:ph sz="half" idx="2"/>
          </p:nvPr>
        </p:nvSpPr>
        <p:spPr/>
        <p:txBody>
          <a:bodyPr/>
          <a:lstStyle/>
          <a:p>
            <a:pPr lvl="0"/>
            <a:r>
              <a:rPr lang="en-US" dirty="0"/>
              <a:t>LLMs generate convincing </a:t>
            </a:r>
            <a:r>
              <a:rPr lang="en-US" b="1" dirty="0"/>
              <a:t>fake packages</a:t>
            </a:r>
            <a:r>
              <a:rPr lang="en-US" dirty="0"/>
              <a:t> for </a:t>
            </a:r>
            <a:r>
              <a:rPr lang="en-US" dirty="0" err="1"/>
              <a:t>typosquatting</a:t>
            </a:r>
            <a:endParaRPr lang="en-US" dirty="0"/>
          </a:p>
          <a:p>
            <a:pPr lvl="0"/>
            <a:r>
              <a:rPr lang="en-US" dirty="0"/>
              <a:t>Produce malicious README files and CI/CD configurations</a:t>
            </a:r>
          </a:p>
          <a:p>
            <a:pPr lvl="0"/>
            <a:r>
              <a:rPr lang="en-US" dirty="0"/>
              <a:t>LLM-written malicious code in PRs</a:t>
            </a:r>
          </a:p>
          <a:p>
            <a:endParaRPr lang="en-US" dirty="0"/>
          </a:p>
        </p:txBody>
      </p:sp>
      <p:sp>
        <p:nvSpPr>
          <p:cNvPr id="7" name="Text Placeholder 6">
            <a:extLst>
              <a:ext uri="{FF2B5EF4-FFF2-40B4-BE49-F238E27FC236}">
                <a16:creationId xmlns:a16="http://schemas.microsoft.com/office/drawing/2014/main" id="{3EB4C2AC-ADFD-BD04-D549-A3700228F9F5}"/>
              </a:ext>
            </a:extLst>
          </p:cNvPr>
          <p:cNvSpPr>
            <a:spLocks noGrp="1"/>
          </p:cNvSpPr>
          <p:nvPr>
            <p:ph type="body" sz="quarter" idx="3"/>
          </p:nvPr>
        </p:nvSpPr>
        <p:spPr/>
        <p:txBody>
          <a:bodyPr/>
          <a:lstStyle/>
          <a:p>
            <a:r>
              <a:rPr lang="en-US" dirty="0"/>
              <a:t>Defense</a:t>
            </a:r>
          </a:p>
        </p:txBody>
      </p:sp>
      <p:sp>
        <p:nvSpPr>
          <p:cNvPr id="8" name="Content Placeholder 7">
            <a:extLst>
              <a:ext uri="{FF2B5EF4-FFF2-40B4-BE49-F238E27FC236}">
                <a16:creationId xmlns:a16="http://schemas.microsoft.com/office/drawing/2014/main" id="{94462461-436B-EC5F-1FF0-560F95679003}"/>
              </a:ext>
            </a:extLst>
          </p:cNvPr>
          <p:cNvSpPr>
            <a:spLocks noGrp="1"/>
          </p:cNvSpPr>
          <p:nvPr>
            <p:ph sz="quarter" idx="4"/>
          </p:nvPr>
        </p:nvSpPr>
        <p:spPr/>
        <p:txBody>
          <a:bodyPr/>
          <a:lstStyle/>
          <a:p>
            <a:r>
              <a:rPr lang="en-US" dirty="0"/>
              <a:t>Assist in </a:t>
            </a:r>
            <a:r>
              <a:rPr lang="en-US" b="1" dirty="0"/>
              <a:t>software composition analysis</a:t>
            </a:r>
          </a:p>
          <a:p>
            <a:endParaRPr lang="en-US" dirty="0"/>
          </a:p>
        </p:txBody>
      </p:sp>
    </p:spTree>
    <p:extLst>
      <p:ext uri="{BB962C8B-B14F-4D97-AF65-F5344CB8AC3E}">
        <p14:creationId xmlns:p14="http://schemas.microsoft.com/office/powerpoint/2010/main" val="1313607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ssolve">
                                      <p:cBhvr>
                                        <p:cTn id="11" dur="500"/>
                                        <p:tgtEl>
                                          <p:spTgt spid="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dissolv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Recall: </a:t>
            </a:r>
            <a:r>
              <a:rPr dirty="0"/>
              <a:t>The Incident Lifecycle</a:t>
            </a:r>
          </a:p>
        </p:txBody>
      </p:sp>
      <p:pic>
        <p:nvPicPr>
          <p:cNvPr id="4" name="Picture 3">
            <a:extLst>
              <a:ext uri="{FF2B5EF4-FFF2-40B4-BE49-F238E27FC236}">
                <a16:creationId xmlns:a16="http://schemas.microsoft.com/office/drawing/2014/main" id="{D6EF72F9-4874-3704-5AD0-C75A91E5157A}"/>
              </a:ext>
            </a:extLst>
          </p:cNvPr>
          <p:cNvPicPr>
            <a:picLocks noChangeAspect="1"/>
          </p:cNvPicPr>
          <p:nvPr/>
        </p:nvPicPr>
        <p:blipFill>
          <a:blip r:embed="rId3"/>
          <a:stretch>
            <a:fillRect/>
          </a:stretch>
        </p:blipFill>
        <p:spPr>
          <a:xfrm>
            <a:off x="5814510" y="1369218"/>
            <a:ext cx="2894838" cy="3774282"/>
          </a:xfrm>
          <a:prstGeom prst="rect">
            <a:avLst/>
          </a:prstGeom>
        </p:spPr>
      </p:pic>
      <p:pic>
        <p:nvPicPr>
          <p:cNvPr id="5" name="Picture 4">
            <a:extLst>
              <a:ext uri="{FF2B5EF4-FFF2-40B4-BE49-F238E27FC236}">
                <a16:creationId xmlns:a16="http://schemas.microsoft.com/office/drawing/2014/main" id="{AF0C706E-DAEB-26B7-CB75-FC9C54B3696A}"/>
              </a:ext>
            </a:extLst>
          </p:cNvPr>
          <p:cNvPicPr>
            <a:picLocks noChangeAspect="1"/>
          </p:cNvPicPr>
          <p:nvPr/>
        </p:nvPicPr>
        <p:blipFill>
          <a:blip r:embed="rId4"/>
          <a:stretch>
            <a:fillRect/>
          </a:stretch>
        </p:blipFill>
        <p:spPr>
          <a:xfrm>
            <a:off x="465824" y="1482710"/>
            <a:ext cx="5269957" cy="2600838"/>
          </a:xfrm>
          <a:prstGeom prst="rect">
            <a:avLst/>
          </a:prstGeom>
        </p:spPr>
      </p:pic>
    </p:spTree>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75CCB-9428-DC3E-2046-B6AA305FD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78A5E-7321-B705-FB9E-1DBDC2EB7FF6}"/>
              </a:ext>
            </a:extLst>
          </p:cNvPr>
          <p:cNvSpPr>
            <a:spLocks noGrp="1"/>
          </p:cNvSpPr>
          <p:nvPr>
            <p:ph type="title"/>
          </p:nvPr>
        </p:nvSpPr>
        <p:spPr/>
        <p:txBody>
          <a:bodyPr/>
          <a:lstStyle/>
          <a:p>
            <a:r>
              <a:rPr lang="en-US" dirty="0"/>
              <a:t>Intrusion Detection</a:t>
            </a:r>
          </a:p>
        </p:txBody>
      </p:sp>
      <p:sp>
        <p:nvSpPr>
          <p:cNvPr id="5" name="Text Placeholder 4">
            <a:extLst>
              <a:ext uri="{FF2B5EF4-FFF2-40B4-BE49-F238E27FC236}">
                <a16:creationId xmlns:a16="http://schemas.microsoft.com/office/drawing/2014/main" id="{84221BF5-52D2-AD29-D59E-4FD5EECBE58D}"/>
              </a:ext>
            </a:extLst>
          </p:cNvPr>
          <p:cNvSpPr>
            <a:spLocks noGrp="1"/>
          </p:cNvSpPr>
          <p:nvPr>
            <p:ph type="body" idx="1"/>
          </p:nvPr>
        </p:nvSpPr>
        <p:spPr/>
        <p:txBody>
          <a:bodyPr/>
          <a:lstStyle/>
          <a:p>
            <a:r>
              <a:rPr lang="en-US" dirty="0"/>
              <a:t>Attack</a:t>
            </a:r>
          </a:p>
        </p:txBody>
      </p:sp>
      <p:sp>
        <p:nvSpPr>
          <p:cNvPr id="6" name="Content Placeholder 5">
            <a:extLst>
              <a:ext uri="{FF2B5EF4-FFF2-40B4-BE49-F238E27FC236}">
                <a16:creationId xmlns:a16="http://schemas.microsoft.com/office/drawing/2014/main" id="{C7629CA3-1DC8-9055-4AF6-381347A25E67}"/>
              </a:ext>
            </a:extLst>
          </p:cNvPr>
          <p:cNvSpPr>
            <a:spLocks noGrp="1"/>
          </p:cNvSpPr>
          <p:nvPr>
            <p:ph sz="half" idx="2"/>
          </p:nvPr>
        </p:nvSpPr>
        <p:spPr/>
        <p:txBody>
          <a:bodyPr>
            <a:normAutofit/>
          </a:bodyPr>
          <a:lstStyle/>
          <a:p>
            <a:r>
              <a:rPr lang="en-US" dirty="0"/>
              <a:t>Generate traffic patterns that </a:t>
            </a:r>
            <a:r>
              <a:rPr lang="en-US" b="1" dirty="0"/>
              <a:t>evade learned detectors</a:t>
            </a:r>
          </a:p>
          <a:p>
            <a:endParaRPr lang="en-US" dirty="0"/>
          </a:p>
        </p:txBody>
      </p:sp>
      <p:sp>
        <p:nvSpPr>
          <p:cNvPr id="7" name="Text Placeholder 6">
            <a:extLst>
              <a:ext uri="{FF2B5EF4-FFF2-40B4-BE49-F238E27FC236}">
                <a16:creationId xmlns:a16="http://schemas.microsoft.com/office/drawing/2014/main" id="{A0E7B1EF-32AD-CC9C-38B2-C5F9BECB76A3}"/>
              </a:ext>
            </a:extLst>
          </p:cNvPr>
          <p:cNvSpPr>
            <a:spLocks noGrp="1"/>
          </p:cNvSpPr>
          <p:nvPr>
            <p:ph type="body" sz="quarter" idx="3"/>
          </p:nvPr>
        </p:nvSpPr>
        <p:spPr/>
        <p:txBody>
          <a:bodyPr/>
          <a:lstStyle/>
          <a:p>
            <a:r>
              <a:rPr lang="en-US" dirty="0"/>
              <a:t>Defense</a:t>
            </a:r>
          </a:p>
        </p:txBody>
      </p:sp>
      <p:sp>
        <p:nvSpPr>
          <p:cNvPr id="8" name="Content Placeholder 7">
            <a:extLst>
              <a:ext uri="{FF2B5EF4-FFF2-40B4-BE49-F238E27FC236}">
                <a16:creationId xmlns:a16="http://schemas.microsoft.com/office/drawing/2014/main" id="{6D1FE673-5041-7119-3F0A-F993704E79AC}"/>
              </a:ext>
            </a:extLst>
          </p:cNvPr>
          <p:cNvSpPr>
            <a:spLocks noGrp="1"/>
          </p:cNvSpPr>
          <p:nvPr>
            <p:ph sz="quarter" idx="4"/>
          </p:nvPr>
        </p:nvSpPr>
        <p:spPr/>
        <p:txBody>
          <a:bodyPr>
            <a:normAutofit/>
          </a:bodyPr>
          <a:lstStyle/>
          <a:p>
            <a:pPr lvl="0"/>
            <a:r>
              <a:rPr lang="en-US" dirty="0"/>
              <a:t>Natural-language explanation of alerts</a:t>
            </a:r>
          </a:p>
          <a:p>
            <a:pPr lvl="0"/>
            <a:r>
              <a:rPr lang="en-US" dirty="0"/>
              <a:t>Grouping related events</a:t>
            </a:r>
          </a:p>
          <a:p>
            <a:pPr lvl="0"/>
            <a:r>
              <a:rPr lang="en-US" dirty="0"/>
              <a:t>Reducing analyst cognitive load on triage</a:t>
            </a:r>
          </a:p>
          <a:p>
            <a:r>
              <a:rPr lang="en-US" dirty="0"/>
              <a:t>Monitor LLM API traffic for adversarial patterns</a:t>
            </a:r>
          </a:p>
        </p:txBody>
      </p:sp>
    </p:spTree>
    <p:extLst>
      <p:ext uri="{BB962C8B-B14F-4D97-AF65-F5344CB8AC3E}">
        <p14:creationId xmlns:p14="http://schemas.microsoft.com/office/powerpoint/2010/main" val="16395124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dissolve">
                                      <p:cBhvr>
                                        <p:cTn id="11" dur="500"/>
                                        <p:tgtEl>
                                          <p:spTgt spid="8">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dissolve">
                                      <p:cBhvr>
                                        <p:cTn id="15" dur="500"/>
                                        <p:tgtEl>
                                          <p:spTgt spid="8">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dissolve">
                                      <p:cBhvr>
                                        <p:cTn id="19" dur="500"/>
                                        <p:tgtEl>
                                          <p:spTgt spid="8">
                                            <p:txEl>
                                              <p:pRg st="2" end="2"/>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dissolve">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5278-8AD5-7BA6-48D7-D4F154989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3F5F3-C846-D894-20A9-F72CBC6FDD15}"/>
              </a:ext>
            </a:extLst>
          </p:cNvPr>
          <p:cNvSpPr>
            <a:spLocks noGrp="1"/>
          </p:cNvSpPr>
          <p:nvPr>
            <p:ph type="title"/>
          </p:nvPr>
        </p:nvSpPr>
        <p:spPr/>
        <p:txBody>
          <a:bodyPr/>
          <a:lstStyle/>
          <a:p>
            <a:r>
              <a:rPr lang="en-US" dirty="0"/>
              <a:t>Incident Response</a:t>
            </a:r>
          </a:p>
        </p:txBody>
      </p:sp>
      <p:sp>
        <p:nvSpPr>
          <p:cNvPr id="5" name="Text Placeholder 4">
            <a:extLst>
              <a:ext uri="{FF2B5EF4-FFF2-40B4-BE49-F238E27FC236}">
                <a16:creationId xmlns:a16="http://schemas.microsoft.com/office/drawing/2014/main" id="{2253F84F-3A7F-FC58-650C-58DDFADDB583}"/>
              </a:ext>
            </a:extLst>
          </p:cNvPr>
          <p:cNvSpPr>
            <a:spLocks noGrp="1"/>
          </p:cNvSpPr>
          <p:nvPr>
            <p:ph type="body" idx="1"/>
          </p:nvPr>
        </p:nvSpPr>
        <p:spPr/>
        <p:txBody>
          <a:bodyPr/>
          <a:lstStyle/>
          <a:p>
            <a:r>
              <a:rPr lang="en-US" dirty="0"/>
              <a:t>Attack</a:t>
            </a:r>
          </a:p>
        </p:txBody>
      </p:sp>
      <p:sp>
        <p:nvSpPr>
          <p:cNvPr id="6" name="Content Placeholder 5">
            <a:extLst>
              <a:ext uri="{FF2B5EF4-FFF2-40B4-BE49-F238E27FC236}">
                <a16:creationId xmlns:a16="http://schemas.microsoft.com/office/drawing/2014/main" id="{22328A20-0775-42D9-541C-ABDA7145F0A9}"/>
              </a:ext>
            </a:extLst>
          </p:cNvPr>
          <p:cNvSpPr>
            <a:spLocks noGrp="1"/>
          </p:cNvSpPr>
          <p:nvPr>
            <p:ph sz="half" idx="2"/>
          </p:nvPr>
        </p:nvSpPr>
        <p:spPr/>
        <p:txBody>
          <a:bodyPr>
            <a:normAutofit/>
          </a:bodyPr>
          <a:lstStyle/>
          <a:p>
            <a:endParaRPr lang="en-US" dirty="0"/>
          </a:p>
        </p:txBody>
      </p:sp>
      <p:sp>
        <p:nvSpPr>
          <p:cNvPr id="7" name="Text Placeholder 6">
            <a:extLst>
              <a:ext uri="{FF2B5EF4-FFF2-40B4-BE49-F238E27FC236}">
                <a16:creationId xmlns:a16="http://schemas.microsoft.com/office/drawing/2014/main" id="{F9D9EF59-A861-8DDC-E754-3E6A64C36D2F}"/>
              </a:ext>
            </a:extLst>
          </p:cNvPr>
          <p:cNvSpPr>
            <a:spLocks noGrp="1"/>
          </p:cNvSpPr>
          <p:nvPr>
            <p:ph type="body" sz="quarter" idx="3"/>
          </p:nvPr>
        </p:nvSpPr>
        <p:spPr/>
        <p:txBody>
          <a:bodyPr/>
          <a:lstStyle/>
          <a:p>
            <a:r>
              <a:rPr lang="en-US" dirty="0"/>
              <a:t>Defense</a:t>
            </a:r>
          </a:p>
        </p:txBody>
      </p:sp>
      <p:sp>
        <p:nvSpPr>
          <p:cNvPr id="8" name="Content Placeholder 7">
            <a:extLst>
              <a:ext uri="{FF2B5EF4-FFF2-40B4-BE49-F238E27FC236}">
                <a16:creationId xmlns:a16="http://schemas.microsoft.com/office/drawing/2014/main" id="{532E82EE-FF3A-1FC0-24E0-6579181C11BE}"/>
              </a:ext>
            </a:extLst>
          </p:cNvPr>
          <p:cNvSpPr>
            <a:spLocks noGrp="1"/>
          </p:cNvSpPr>
          <p:nvPr>
            <p:ph sz="quarter" idx="4"/>
          </p:nvPr>
        </p:nvSpPr>
        <p:spPr/>
        <p:txBody>
          <a:bodyPr>
            <a:normAutofit/>
          </a:bodyPr>
          <a:lstStyle/>
          <a:p>
            <a:pPr lvl="0"/>
            <a:r>
              <a:rPr lang="en-US" dirty="0"/>
              <a:t>LLMs as IR assistants:</a:t>
            </a:r>
          </a:p>
          <a:p>
            <a:pPr lvl="1"/>
            <a:r>
              <a:rPr lang="en-US" dirty="0"/>
              <a:t>Summarize timelines</a:t>
            </a:r>
          </a:p>
          <a:p>
            <a:pPr lvl="1"/>
            <a:r>
              <a:rPr lang="en-US" dirty="0"/>
              <a:t>Draft communications</a:t>
            </a:r>
          </a:p>
          <a:p>
            <a:pPr lvl="1"/>
            <a:r>
              <a:rPr lang="en-US" dirty="0"/>
              <a:t>Suggest containment steps</a:t>
            </a:r>
          </a:p>
        </p:txBody>
      </p:sp>
    </p:spTree>
    <p:extLst>
      <p:ext uri="{BB962C8B-B14F-4D97-AF65-F5344CB8AC3E}">
        <p14:creationId xmlns:p14="http://schemas.microsoft.com/office/powerpoint/2010/main" val="2584938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500"/>
                                        <p:tgtEl>
                                          <p:spTgt spid="8">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dissolve">
                                      <p:cBhvr>
                                        <p:cTn id="1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Synthesis: Who Wins?</a:t>
            </a:r>
          </a:p>
        </p:txBody>
      </p:sp>
      <p:sp>
        <p:nvSpPr>
          <p:cNvPr id="3" name="Text Placeholder 2">
            <a:extLst>
              <a:ext uri="{FF2B5EF4-FFF2-40B4-BE49-F238E27FC236}">
                <a16:creationId xmlns:a16="http://schemas.microsoft.com/office/drawing/2014/main" id="{68653AB3-A010-1B29-1B52-32A991BD849A}"/>
              </a:ext>
            </a:extLst>
          </p:cNvPr>
          <p:cNvSpPr>
            <a:spLocks noGrp="1"/>
          </p:cNvSpPr>
          <p:nvPr>
            <p:ph type="body" idx="1"/>
          </p:nvPr>
        </p:nvSpPr>
        <p:spPr/>
        <p:txBody>
          <a:bodyPr/>
          <a:lstStyle/>
          <a:p>
            <a:endParaRPr lang="en-US"/>
          </a:p>
        </p:txBody>
      </p:sp>
    </p:spTree>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Short-Run: Attackers Likely Benefit More</a:t>
            </a:r>
          </a:p>
        </p:txBody>
      </p:sp>
      <p:sp>
        <p:nvSpPr>
          <p:cNvPr id="3" name="Content Placeholder 2"/>
          <p:cNvSpPr>
            <a:spLocks noGrp="1"/>
          </p:cNvSpPr>
          <p:nvPr>
            <p:ph idx="1"/>
          </p:nvPr>
        </p:nvSpPr>
        <p:spPr/>
        <p:txBody>
          <a:bodyPr/>
          <a:lstStyle/>
          <a:p>
            <a:pPr lvl="0"/>
            <a:r>
              <a:rPr dirty="0"/>
              <a:t>Defenders operate under legal and ethical constraints</a:t>
            </a:r>
          </a:p>
          <a:p>
            <a:pPr lvl="0"/>
            <a:r>
              <a:rPr dirty="0"/>
              <a:t>Adversarial </a:t>
            </a:r>
            <a:r>
              <a:rPr lang="en-US" dirty="0"/>
              <a:t>users of </a:t>
            </a:r>
            <a:r>
              <a:rPr dirty="0"/>
              <a:t>LLMs face </a:t>
            </a:r>
            <a:r>
              <a:rPr b="1" dirty="0"/>
              <a:t>none</a:t>
            </a:r>
            <a:r>
              <a:rPr dirty="0"/>
              <a:t> of these</a:t>
            </a:r>
          </a:p>
          <a:p>
            <a:pPr lvl="0"/>
            <a:r>
              <a:rPr dirty="0"/>
              <a:t>The asymmetry from security economics is </a:t>
            </a:r>
            <a:r>
              <a:rPr b="1" dirty="0"/>
              <a:t>amplified</a:t>
            </a:r>
            <a:r>
              <a:rPr dirty="0"/>
              <a:t>: defenders must block everything; attackers need </a:t>
            </a:r>
            <a:r>
              <a:rPr b="1" dirty="0"/>
              <a:t>one</a:t>
            </a:r>
            <a:r>
              <a:rPr dirty="0"/>
              <a:t> success</a:t>
            </a:r>
          </a:p>
        </p:txBody>
      </p:sp>
      <p:sp>
        <p:nvSpPr>
          <p:cNvPr id="4" name="Title 1">
            <a:extLst>
              <a:ext uri="{FF2B5EF4-FFF2-40B4-BE49-F238E27FC236}">
                <a16:creationId xmlns:a16="http://schemas.microsoft.com/office/drawing/2014/main" id="{6A2A7A92-24BE-6688-BC15-B37A377909C5}"/>
              </a:ext>
            </a:extLst>
          </p:cNvPr>
          <p:cNvSpPr txBox="1">
            <a:spLocks/>
          </p:cNvSpPr>
          <p:nvPr/>
        </p:nvSpPr>
        <p:spPr>
          <a:xfrm>
            <a:off x="628650" y="3521212"/>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Long-Run: Genuinely Uncertain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Science Gap</a:t>
            </a:r>
          </a:p>
        </p:txBody>
      </p:sp>
      <p:sp>
        <p:nvSpPr>
          <p:cNvPr id="3" name="Content Placeholder 2"/>
          <p:cNvSpPr>
            <a:spLocks noGrp="1"/>
          </p:cNvSpPr>
          <p:nvPr>
            <p:ph idx="1"/>
          </p:nvPr>
        </p:nvSpPr>
        <p:spPr/>
        <p:txBody>
          <a:bodyPr/>
          <a:lstStyle/>
          <a:p>
            <a:pPr marL="0" lvl="0" indent="0">
              <a:buNone/>
            </a:pPr>
            <a:r>
              <a:rPr b="1" dirty="0"/>
              <a:t>Offensive</a:t>
            </a:r>
            <a:r>
              <a:rPr dirty="0"/>
              <a:t> LLM capability: reasonable data exists (CVE-Bench, </a:t>
            </a:r>
            <a:r>
              <a:rPr dirty="0" err="1"/>
              <a:t>AIxCC</a:t>
            </a:r>
            <a:r>
              <a:rPr dirty="0"/>
              <a:t>, Anthropic)</a:t>
            </a:r>
          </a:p>
          <a:p>
            <a:pPr marL="0" lvl="0" indent="0">
              <a:buNone/>
            </a:pPr>
            <a:r>
              <a:rPr b="1" dirty="0"/>
              <a:t>Defensive</a:t>
            </a:r>
            <a:r>
              <a:rPr dirty="0"/>
              <a:t> LLM capability: very little rigorous data on whether it actually improves outcomes</a:t>
            </a:r>
          </a:p>
          <a:p>
            <a:pPr marL="0" lvl="0" indent="0">
              <a:buNone/>
            </a:pPr>
            <a:r>
              <a:rPr dirty="0"/>
              <a:t>This is a </a:t>
            </a:r>
            <a:r>
              <a:rPr b="1" dirty="0"/>
              <a:t>research gap and an opportunity</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and Further Reading</a:t>
            </a:r>
          </a:p>
        </p:txBody>
      </p:sp>
      <p:sp>
        <p:nvSpPr>
          <p:cNvPr id="3" name="Content Placeholder 2"/>
          <p:cNvSpPr>
            <a:spLocks noGrp="1"/>
          </p:cNvSpPr>
          <p:nvPr>
            <p:ph idx="1"/>
          </p:nvPr>
        </p:nvSpPr>
        <p:spPr/>
        <p:txBody>
          <a:bodyPr/>
          <a:lstStyle/>
          <a:p>
            <a:pPr lvl="0"/>
            <a:r>
              <a:rPr dirty="0"/>
              <a:t>Carlini, N., et al. “LLMs unlock new paths to monetizing exploits.” arXiv:2505.11449, 2025.</a:t>
            </a:r>
          </a:p>
          <a:p>
            <a:pPr lvl="0"/>
            <a:r>
              <a:rPr dirty="0"/>
              <a:t>Zhu, Y., et al. “CVE-Bench: A Benchmark for AI Agents’ Ability to Exploit Real-World Web Application Vulnerabilities.” ICML 2025.</a:t>
            </a:r>
          </a:p>
          <a:p>
            <a:pPr lvl="0"/>
            <a:r>
              <a:rPr dirty="0"/>
              <a:t>Carlini, N., et al. “Evaluating and mitigating the growing risk of LLM-discovered 0-days.” </a:t>
            </a:r>
            <a:r>
              <a:rPr dirty="0" err="1"/>
              <a:t>red.anthropic.com</a:t>
            </a:r>
            <a:r>
              <a:rPr dirty="0"/>
              <a:t>, 2026.</a:t>
            </a:r>
          </a:p>
          <a:p>
            <a:pPr lvl="0"/>
            <a:r>
              <a:rPr dirty="0"/>
              <a:t>Barrett, C., et al. “Identifying and Mitigating the Security Risks of Generative AI.” arXiv:2308.14840, 2024.</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Lever 2: Number of Targets</a:t>
            </a:r>
          </a:p>
        </p:txBody>
      </p:sp>
      <p:sp>
        <p:nvSpPr>
          <p:cNvPr id="3" name="Content Placeholder 2"/>
          <p:cNvSpPr>
            <a:spLocks noGrp="1"/>
          </p:cNvSpPr>
          <p:nvPr>
            <p:ph idx="1"/>
          </p:nvPr>
        </p:nvSpPr>
        <p:spPr/>
        <p:txBody>
          <a:bodyPr/>
          <a:lstStyle/>
          <a:p>
            <a:pPr marL="0" lvl="0" indent="0">
              <a:buNone/>
            </a:pPr>
            <a:r>
              <a:rPr dirty="0"/>
              <a:t>LLMs reduce </a:t>
            </a:r>
            <a:r>
              <a:rPr b="1" dirty="0"/>
              <a:t>marginal per-target cost</a:t>
            </a:r>
          </a:p>
          <a:p>
            <a:pPr marL="0" lvl="0" indent="0">
              <a:buNone/>
            </a:pPr>
            <a:r>
              <a:rPr dirty="0"/>
              <a:t>Previously uneconomical targets come into range</a:t>
            </a:r>
          </a:p>
        </p:txBody>
      </p:sp>
      <p:sp>
        <p:nvSpPr>
          <p:cNvPr id="4" name="Oval 3">
            <a:extLst>
              <a:ext uri="{FF2B5EF4-FFF2-40B4-BE49-F238E27FC236}">
                <a16:creationId xmlns:a16="http://schemas.microsoft.com/office/drawing/2014/main" id="{86E4C0B8-4C23-D5DE-E0FD-FE034B425529}"/>
              </a:ext>
            </a:extLst>
          </p:cNvPr>
          <p:cNvSpPr/>
          <p:nvPr/>
        </p:nvSpPr>
        <p:spPr>
          <a:xfrm>
            <a:off x="1520190" y="2571750"/>
            <a:ext cx="312517" cy="3230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7E6710B-2664-6AF1-852B-ECDFDA172D09}"/>
              </a:ext>
            </a:extLst>
          </p:cNvPr>
          <p:cNvSpPr/>
          <p:nvPr/>
        </p:nvSpPr>
        <p:spPr>
          <a:xfrm>
            <a:off x="2216600" y="2894755"/>
            <a:ext cx="312517" cy="3230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5AFAAC-A55B-0CFF-1F18-B38B5D4D644A}"/>
              </a:ext>
            </a:extLst>
          </p:cNvPr>
          <p:cNvSpPr/>
          <p:nvPr/>
        </p:nvSpPr>
        <p:spPr>
          <a:xfrm>
            <a:off x="851632" y="3136737"/>
            <a:ext cx="668558" cy="6713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A279E1-5BF7-C511-FF88-5E788610EC96}"/>
              </a:ext>
            </a:extLst>
          </p:cNvPr>
          <p:cNvSpPr/>
          <p:nvPr/>
        </p:nvSpPr>
        <p:spPr>
          <a:xfrm>
            <a:off x="1689952" y="3355570"/>
            <a:ext cx="1001210" cy="107753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6F12C02-068E-8C33-4A8C-9DDF1BDFB3A1}"/>
              </a:ext>
            </a:extLst>
          </p:cNvPr>
          <p:cNvSpPr/>
          <p:nvPr/>
        </p:nvSpPr>
        <p:spPr>
          <a:xfrm>
            <a:off x="2529116" y="3032567"/>
            <a:ext cx="1282861" cy="133108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AE630D-0637-7E98-F82B-0CF400711535}"/>
              </a:ext>
            </a:extLst>
          </p:cNvPr>
          <p:cNvSpPr/>
          <p:nvPr/>
        </p:nvSpPr>
        <p:spPr>
          <a:xfrm>
            <a:off x="2083491" y="2410247"/>
            <a:ext cx="312517" cy="3230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297AE9-F711-E55E-80E8-C9BAB612C6F2}"/>
              </a:ext>
            </a:extLst>
          </p:cNvPr>
          <p:cNvSpPr/>
          <p:nvPr/>
        </p:nvSpPr>
        <p:spPr>
          <a:xfrm>
            <a:off x="5952945" y="2502301"/>
            <a:ext cx="312517" cy="3230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3F0FE5-E1E8-0807-C229-6296287305E6}"/>
              </a:ext>
            </a:extLst>
          </p:cNvPr>
          <p:cNvSpPr/>
          <p:nvPr/>
        </p:nvSpPr>
        <p:spPr>
          <a:xfrm>
            <a:off x="6649355" y="2825306"/>
            <a:ext cx="312517" cy="3230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9A0903-3871-6299-172A-3391BE9608CF}"/>
              </a:ext>
            </a:extLst>
          </p:cNvPr>
          <p:cNvSpPr/>
          <p:nvPr/>
        </p:nvSpPr>
        <p:spPr>
          <a:xfrm>
            <a:off x="5284387" y="3067288"/>
            <a:ext cx="668558" cy="67133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0EA910-1DE8-3B5B-547D-0FC7F51D7206}"/>
              </a:ext>
            </a:extLst>
          </p:cNvPr>
          <p:cNvSpPr/>
          <p:nvPr/>
        </p:nvSpPr>
        <p:spPr>
          <a:xfrm>
            <a:off x="6122707" y="3286121"/>
            <a:ext cx="1001210" cy="107753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02CA54-5EEC-6AB3-F061-42922E651AAB}"/>
              </a:ext>
            </a:extLst>
          </p:cNvPr>
          <p:cNvSpPr/>
          <p:nvPr/>
        </p:nvSpPr>
        <p:spPr>
          <a:xfrm>
            <a:off x="6961871" y="2963118"/>
            <a:ext cx="1282861" cy="133108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1D53E2-5D6F-8B3E-055C-1CC2C5C3084F}"/>
              </a:ext>
            </a:extLst>
          </p:cNvPr>
          <p:cNvSpPr/>
          <p:nvPr/>
        </p:nvSpPr>
        <p:spPr>
          <a:xfrm>
            <a:off x="6516246" y="2340798"/>
            <a:ext cx="312517" cy="3230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A4259FB-F265-4194-D5E5-C44A24AA260B}"/>
              </a:ext>
            </a:extLst>
          </p:cNvPr>
          <p:cNvCxnSpPr>
            <a:cxnSpLocks/>
          </p:cNvCxnSpPr>
          <p:nvPr/>
        </p:nvCxnSpPr>
        <p:spPr>
          <a:xfrm>
            <a:off x="4033273" y="3171514"/>
            <a:ext cx="957313"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587B77-D8FA-142D-4C01-6382EFBD9F89}"/>
              </a:ext>
            </a:extLst>
          </p:cNvPr>
          <p:cNvSpPr txBox="1"/>
          <p:nvPr/>
        </p:nvSpPr>
        <p:spPr>
          <a:xfrm>
            <a:off x="3905032" y="2687006"/>
            <a:ext cx="1085554" cy="415498"/>
          </a:xfrm>
          <a:prstGeom prst="rect">
            <a:avLst/>
          </a:prstGeom>
          <a:noFill/>
        </p:spPr>
        <p:txBody>
          <a:bodyPr wrap="none" rtlCol="0">
            <a:spAutoFit/>
          </a:bodyPr>
          <a:lstStyle/>
          <a:p>
            <a:r>
              <a:rPr lang="en-US" sz="2100" dirty="0"/>
              <a:t>LLM use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1500"/>
                            </p:stCondLst>
                            <p:childTnLst>
                              <p:par>
                                <p:cTn id="35" presetID="9"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par>
                          <p:cTn id="41" fill="hold">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dissolve">
                                      <p:cBhvr>
                                        <p:cTn id="44" dur="500"/>
                                        <p:tgtEl>
                                          <p:spTgt spid="12"/>
                                        </p:tgtEl>
                                      </p:cBhvr>
                                    </p:animEffect>
                                  </p:childTnLst>
                                </p:cTn>
                              </p:par>
                            </p:childTnLst>
                          </p:cTn>
                        </p:par>
                        <p:par>
                          <p:cTn id="45" fill="hold">
                            <p:stCondLst>
                              <p:cond delay="2500"/>
                            </p:stCondLst>
                            <p:childTnLst>
                              <p:par>
                                <p:cTn id="46" presetID="9"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childTnLst>
                          </p:cTn>
                        </p:par>
                        <p:par>
                          <p:cTn id="49" fill="hold">
                            <p:stCondLst>
                              <p:cond delay="3000"/>
                            </p:stCondLst>
                            <p:childTnLst>
                              <p:par>
                                <p:cTn id="50" presetID="9"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dissolve">
                                      <p:cBhvr>
                                        <p:cTn id="52" dur="500"/>
                                        <p:tgtEl>
                                          <p:spTgt spid="10"/>
                                        </p:tgtEl>
                                      </p:cBhvr>
                                    </p:animEffect>
                                  </p:childTnLst>
                                </p:cTn>
                              </p:par>
                            </p:childTnLst>
                          </p:cTn>
                        </p:par>
                        <p:par>
                          <p:cTn id="53" fill="hold">
                            <p:stCondLst>
                              <p:cond delay="3500"/>
                            </p:stCondLst>
                            <p:childTnLst>
                              <p:par>
                                <p:cTn id="54" presetID="9"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(cont.)</a:t>
            </a:r>
          </a:p>
        </p:txBody>
      </p:sp>
      <p:sp>
        <p:nvSpPr>
          <p:cNvPr id="3" name="Content Placeholder 2"/>
          <p:cNvSpPr>
            <a:spLocks noGrp="1"/>
          </p:cNvSpPr>
          <p:nvPr>
            <p:ph idx="1"/>
          </p:nvPr>
        </p:nvSpPr>
        <p:spPr/>
        <p:txBody>
          <a:bodyPr/>
          <a:lstStyle/>
          <a:p>
            <a:pPr lvl="0"/>
            <a:r>
              <a:t>DARPA. “AI Cyber Challenge marks pivotal inflection point for cyber defense.” darpa.mil, 2025.</a:t>
            </a:r>
          </a:p>
          <a:p>
            <a:pPr lvl="0"/>
            <a:r>
              <a:t>Deng, G., et al. “PentestGPT: An LLM-Empowered Automatic Penetration Testing Tool.” arXiv:2308.06782, 2023.</a:t>
            </a:r>
          </a:p>
          <a:p>
            <a:pPr lvl="0"/>
            <a:r>
              <a:t>Fang, R., et al. “LLM Agents can Autonomously Hack Websites.” arXiv:2402.06664, 2024.</a:t>
            </a:r>
          </a:p>
          <a:p>
            <a:pPr lvl="0"/>
            <a:r>
              <a:t>Fang, R., et al. “Teams of LLM Agents can Exploit Zero-Day Vulnerabilities.” arXiv:2406.01637, 2024.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(cont.)</a:t>
            </a:r>
          </a:p>
        </p:txBody>
      </p:sp>
      <p:sp>
        <p:nvSpPr>
          <p:cNvPr id="3" name="Content Placeholder 2"/>
          <p:cNvSpPr>
            <a:spLocks noGrp="1"/>
          </p:cNvSpPr>
          <p:nvPr>
            <p:ph idx="1"/>
          </p:nvPr>
        </p:nvSpPr>
        <p:spPr/>
        <p:txBody>
          <a:bodyPr/>
          <a:lstStyle/>
          <a:p>
            <a:pPr lvl="0"/>
            <a:r>
              <a:t>Heiding, F., et al. “Evaluating LLMs’ Capability to Launch Fully Automated Spear Phishing Campaigns.” arXiv:2412.00586, 2024.</a:t>
            </a:r>
          </a:p>
          <a:p>
            <a:pPr lvl="0"/>
            <a:r>
              <a:t>Pearce, H., et al. “Asleep at the Keyboard? Assessing the Security of GitHub Copilot’s Code Contributions.” IEEE S&amp;P 2022.</a:t>
            </a:r>
          </a:p>
          <a:p>
            <a:pPr lvl="0"/>
            <a:r>
              <a:t>Xia, C.S., et al. “Fuzz4All: Universal Fuzzing with Large Language Models.” arXiv:2308.04748, 2023.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(cont.)</a:t>
            </a:r>
          </a:p>
        </p:txBody>
      </p:sp>
      <p:sp>
        <p:nvSpPr>
          <p:cNvPr id="3" name="Content Placeholder 2"/>
          <p:cNvSpPr>
            <a:spLocks noGrp="1"/>
          </p:cNvSpPr>
          <p:nvPr>
            <p:ph idx="1"/>
          </p:nvPr>
        </p:nvSpPr>
        <p:spPr/>
        <p:txBody>
          <a:bodyPr>
            <a:normAutofit lnSpcReduction="10000"/>
          </a:bodyPr>
          <a:lstStyle/>
          <a:p>
            <a:pPr lvl="0"/>
            <a:r>
              <a:t>CNN. “Finance worker pays out $25 million after video call with deepfake CFO.” February 4, 2024.</a:t>
            </a:r>
          </a:p>
          <a:p>
            <a:pPr lvl="0"/>
            <a:r>
              <a:t>Okafor et al. “SoK: Analysis of Software Supply Chain Security.” SCORED 2022.</a:t>
            </a:r>
          </a:p>
          <a:p>
            <a:pPr lvl="0"/>
            <a:r>
              <a:t>Zhang, A.K., et al. “Cybench: A Framework for Evaluating Cybersecurity Capabilities and Risks of Language Models.” arXiv:2408.08926, 2024.</a:t>
            </a:r>
          </a:p>
          <a:p>
            <a:pPr lvl="0"/>
            <a:r>
              <a:t>Bhatt, M., et al. “CyberSecEval 2: A Wide-Ranging Cybersecurity Evaluation Suite for Large Language Models.” arXiv:2404.13161,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Lever 3: </a:t>
            </a:r>
            <a:r>
              <a:rPr lang="en-US" dirty="0"/>
              <a:t>Resources</a:t>
            </a:r>
            <a:r>
              <a:rPr dirty="0"/>
              <a:t> to Find and Exploit</a:t>
            </a:r>
          </a:p>
        </p:txBody>
      </p:sp>
      <p:sp>
        <p:nvSpPr>
          <p:cNvPr id="3" name="Content Placeholder 2"/>
          <p:cNvSpPr>
            <a:spLocks noGrp="1"/>
          </p:cNvSpPr>
          <p:nvPr>
            <p:ph idx="1"/>
          </p:nvPr>
        </p:nvSpPr>
        <p:spPr>
          <a:xfrm>
            <a:off x="628649" y="1369218"/>
            <a:ext cx="8087967" cy="3263504"/>
          </a:xfrm>
        </p:spPr>
        <p:txBody>
          <a:bodyPr/>
          <a:lstStyle/>
          <a:p>
            <a:pPr marL="0" lvl="0" indent="0">
              <a:buNone/>
            </a:pPr>
            <a:r>
              <a:rPr dirty="0"/>
              <a:t>LLMs automate the “intelligence work” that required </a:t>
            </a:r>
            <a:r>
              <a:rPr b="1" dirty="0"/>
              <a:t>skilled human time</a:t>
            </a:r>
          </a:p>
          <a:p>
            <a:pPr lvl="0"/>
            <a:r>
              <a:rPr dirty="0"/>
              <a:t>Reconnaissance</a:t>
            </a:r>
          </a:p>
          <a:p>
            <a:pPr lvl="0"/>
            <a:r>
              <a:rPr dirty="0"/>
              <a:t>Vulnerability analysis</a:t>
            </a:r>
          </a:p>
          <a:p>
            <a:pPr lvl="0"/>
            <a:r>
              <a:rPr dirty="0"/>
              <a:t>Exploit development</a:t>
            </a:r>
          </a:p>
          <a:p>
            <a:pPr lvl="0"/>
            <a:r>
              <a:rPr dirty="0"/>
              <a:t>Social engineering crafting</a:t>
            </a:r>
          </a:p>
        </p:txBody>
      </p:sp>
      <p:pic>
        <p:nvPicPr>
          <p:cNvPr id="4" name="Picture 3">
            <a:extLst>
              <a:ext uri="{FF2B5EF4-FFF2-40B4-BE49-F238E27FC236}">
                <a16:creationId xmlns:a16="http://schemas.microsoft.com/office/drawing/2014/main" id="{070C7701-45EA-0E7D-CBF4-95D38FB62068}"/>
              </a:ext>
            </a:extLst>
          </p:cNvPr>
          <p:cNvPicPr>
            <a:picLocks noChangeAspect="1"/>
          </p:cNvPicPr>
          <p:nvPr/>
        </p:nvPicPr>
        <p:blipFill>
          <a:blip r:embed="rId3"/>
          <a:stretch>
            <a:fillRect/>
          </a:stretch>
        </p:blipFill>
        <p:spPr>
          <a:xfrm>
            <a:off x="5034988" y="2007318"/>
            <a:ext cx="3136182" cy="3136182"/>
          </a:xfrm>
          <a:prstGeom prst="rect">
            <a:avLst/>
          </a:prstGeom>
        </p:spPr>
      </p:pic>
    </p:spTree>
  </p:cSld>
  <p:clrMapOvr>
    <a:masterClrMapping/>
  </p:clrMapOvr>
  <p:transition spd="slow">
    <p:wipe/>
  </p:transition>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2078</TotalTime>
  <Words>7963</Words>
  <Application>Microsoft Macintosh PowerPoint</Application>
  <PresentationFormat>On-screen Show (16:9)</PresentationFormat>
  <Paragraphs>610</Paragraphs>
  <Slides>82</Slides>
  <Notes>71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-apple-system</vt:lpstr>
      <vt:lpstr>Arial</vt:lpstr>
      <vt:lpstr>Calibri</vt:lpstr>
      <vt:lpstr>Calibri Light</vt:lpstr>
      <vt:lpstr>Cambria Math</vt:lpstr>
      <vt:lpstr>Theme1</vt:lpstr>
      <vt:lpstr>Secure Systems Engineering and Management</vt:lpstr>
      <vt:lpstr>PowerPoint Presentation</vt:lpstr>
      <vt:lpstr>Amplifying  Attacks</vt:lpstr>
      <vt:lpstr>A financially motivated attacker, today:</vt:lpstr>
      <vt:lpstr>GenAI changes the incentives</vt:lpstr>
      <vt:lpstr>Recall: Security Economics</vt:lpstr>
      <vt:lpstr>Lever 1: Profit Per Exploit</vt:lpstr>
      <vt:lpstr>Lever 2: Number of Targets</vt:lpstr>
      <vt:lpstr>Lever 3: Resources to Find and Exploit</vt:lpstr>
      <vt:lpstr>PowerPoint Presentation</vt:lpstr>
      <vt:lpstr>The Breadth vs. Depth Trade-Off</vt:lpstr>
      <vt:lpstr>Example: One-upping Ransomware</vt:lpstr>
      <vt:lpstr>LLM-Powered Intelligent Exfiltration</vt:lpstr>
      <vt:lpstr>PowerPoint Presentation</vt:lpstr>
      <vt:lpstr>The Effect of LLMs</vt:lpstr>
      <vt:lpstr>Exploiting Humans: Social Engineering</vt:lpstr>
      <vt:lpstr>PowerPoint Presentation</vt:lpstr>
      <vt:lpstr>Case Study: Deepfake Video Call</vt:lpstr>
      <vt:lpstr>POC: Automated Blackmail Discovery</vt:lpstr>
      <vt:lpstr>POC: Private Data Mining</vt:lpstr>
      <vt:lpstr>PowerPoint Presentation</vt:lpstr>
      <vt:lpstr>Capability exists now: When will it be routine?</vt:lpstr>
      <vt:lpstr>What Happens to Phishing Training?</vt:lpstr>
      <vt:lpstr>Finding and Exploiting Vulnerabilities in Code</vt:lpstr>
      <vt:lpstr>PowerPoint Presentation</vt:lpstr>
      <vt:lpstr>Benchmarking  Vulnerability  Finding Progress</vt:lpstr>
      <vt:lpstr>CVE-Bench</vt:lpstr>
      <vt:lpstr>Design Choice 1: Ecological Validity</vt:lpstr>
      <vt:lpstr>Design Choice 2: Reproducibility</vt:lpstr>
      <vt:lpstr>Design Choice 3: Operationalized Outcomes</vt:lpstr>
      <vt:lpstr>Design Choice 4: Appropriate Baselines</vt:lpstr>
      <vt:lpstr>CTF Benchmarks vs. CVE-Bench</vt:lpstr>
      <vt:lpstr>CVE-Bench: Results</vt:lpstr>
      <vt:lpstr>CVE-Bench: Why Agents Fail Today</vt:lpstr>
      <vt:lpstr>Gap 1: False Positive Rate</vt:lpstr>
      <vt:lpstr>Gap 2: Vulnerability Chaining</vt:lpstr>
      <vt:lpstr>Gap 3: Defensive Capability</vt:lpstr>
      <vt:lpstr>Gap 4: Generalization Across Time</vt:lpstr>
      <vt:lpstr>Threat to Validity: Benchmark Contamination</vt:lpstr>
      <vt:lpstr>Threat: Agent Configuration Confounds</vt:lpstr>
      <vt:lpstr>Threat: Incomplete Attack Coverage</vt:lpstr>
      <vt:lpstr>Today: Rapidly Advancing Vulnerability Finding and Exploitation</vt:lpstr>
      <vt:lpstr>AIxCC (DARPA)</vt:lpstr>
      <vt:lpstr>AIxCC Setup</vt:lpstr>
      <vt:lpstr>AIxCC Outcomes: The Trajectory</vt:lpstr>
      <vt:lpstr>XBOW</vt:lpstr>
      <vt:lpstr>XBOW</vt:lpstr>
      <vt:lpstr>Anthropic Zero-Day Research</vt:lpstr>
      <vt:lpstr>The Setup</vt:lpstr>
      <vt:lpstr>How Claude Opus Finds Bugs</vt:lpstr>
      <vt:lpstr>Cheaper Models and the Long Tail</vt:lpstr>
      <vt:lpstr>PowerPoint Presentation</vt:lpstr>
      <vt:lpstr>Same Setup as Opus, Better Results</vt:lpstr>
      <vt:lpstr>Exploits, Not Just Vulnerabilities</vt:lpstr>
      <vt:lpstr>Aside: Fuzz4All -- Universal Fuzzing with LLMs</vt:lpstr>
      <vt:lpstr>The Cost Trajectory</vt:lpstr>
      <vt:lpstr>Current Costs</vt:lpstr>
      <vt:lpstr>The Projection</vt:lpstr>
      <vt:lpstr>PowerPoint Presentation</vt:lpstr>
      <vt:lpstr>Implications for Attack / Defense Balance</vt:lpstr>
      <vt:lpstr>Glasswing</vt:lpstr>
      <vt:lpstr>Glasswing</vt:lpstr>
      <vt:lpstr>Secure Coding</vt:lpstr>
      <vt:lpstr>Agents are Writing (lots of) Code</vt:lpstr>
      <vt:lpstr>Defensive Concern:  Insecure Code Generation</vt:lpstr>
      <vt:lpstr>Anecdata: Opinions on things App</vt:lpstr>
      <vt:lpstr>AppSec Issue #1: No authorization on actions</vt:lpstr>
      <vt:lpstr>AppSec Issue #2: Insecure defaults</vt:lpstr>
      <vt:lpstr>Other Activities:  Attacks    Defenses</vt:lpstr>
      <vt:lpstr>Recall: Secure by Design</vt:lpstr>
      <vt:lpstr>Defense: Threat Modeling and Secure Design</vt:lpstr>
      <vt:lpstr>Supply Chain Security, Code Integrity</vt:lpstr>
      <vt:lpstr>Recall: The Incident Lifecycle</vt:lpstr>
      <vt:lpstr>Intrusion Detection</vt:lpstr>
      <vt:lpstr>Incident Response</vt:lpstr>
      <vt:lpstr>Synthesis: Who Wins?</vt:lpstr>
      <vt:lpstr>Short-Run: Attackers Likely Benefit More</vt:lpstr>
      <vt:lpstr>The Science Gap</vt:lpstr>
      <vt:lpstr>References and Further Reading</vt:lpstr>
      <vt:lpstr>References (cont.)</vt:lpstr>
      <vt:lpstr>References (cont.)</vt:lpstr>
      <vt:lpstr>References (cont.)</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GenAI Reshapes the Cybersecurity Landscape</dc:title>
  <dc:creator>April 9, 2026</dc:creator>
  <cp:keywords/>
  <cp:lastModifiedBy>Hicks, Michael W</cp:lastModifiedBy>
  <cp:revision>53</cp:revision>
  <dcterms:created xsi:type="dcterms:W3CDTF">2026-04-06T12:07:21Z</dcterms:created>
  <dcterms:modified xsi:type="dcterms:W3CDTF">2026-04-09T18:12:10Z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ubtitle">
    <vt:lpwstr>CIS 7000 – Secure Software Engineering and Management</vt:lpwstr>
  </property>
</Properties>
</file>