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301" r:id="rId2"/>
    <p:sldId id="2147468856" r:id="rId3"/>
    <p:sldId id="259" r:id="rId4"/>
    <p:sldId id="2147468706" r:id="rId5"/>
    <p:sldId id="258" r:id="rId6"/>
    <p:sldId id="2147468849" r:id="rId7"/>
    <p:sldId id="2147468860" r:id="rId8"/>
    <p:sldId id="349" r:id="rId9"/>
    <p:sldId id="2147468855" r:id="rId10"/>
    <p:sldId id="2147468858" r:id="rId11"/>
    <p:sldId id="2147468850" r:id="rId12"/>
    <p:sldId id="2147468848" r:id="rId13"/>
    <p:sldId id="2147468854" r:id="rId14"/>
    <p:sldId id="2147468864" r:id="rId15"/>
    <p:sldId id="271" r:id="rId16"/>
    <p:sldId id="2147468861" r:id="rId17"/>
    <p:sldId id="269" r:id="rId18"/>
    <p:sldId id="2147468851" r:id="rId19"/>
    <p:sldId id="265" r:id="rId20"/>
    <p:sldId id="2147468853" r:id="rId21"/>
    <p:sldId id="2147468862" r:id="rId22"/>
    <p:sldId id="2147468865" r:id="rId23"/>
    <p:sldId id="275" r:id="rId24"/>
    <p:sldId id="279" r:id="rId25"/>
    <p:sldId id="274" r:id="rId26"/>
    <p:sldId id="277" r:id="rId27"/>
    <p:sldId id="276" r:id="rId28"/>
    <p:sldId id="2147468859" r:id="rId29"/>
    <p:sldId id="280" r:id="rId30"/>
    <p:sldId id="283" r:id="rId31"/>
    <p:sldId id="284" r:id="rId32"/>
    <p:sldId id="285" r:id="rId33"/>
    <p:sldId id="287" r:id="rId34"/>
    <p:sldId id="291" r:id="rId35"/>
    <p:sldId id="292"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autoAdjust="0"/>
    <p:restoredTop sz="77075" autoAdjust="0"/>
  </p:normalViewPr>
  <p:slideViewPr>
    <p:cSldViewPr snapToGrid="0" snapToObjects="1">
      <p:cViewPr varScale="1">
        <p:scale>
          <a:sx n="129" d="100"/>
          <a:sy n="129" d="100"/>
        </p:scale>
        <p:origin x="1304"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a:t>
            </a:fld>
            <a:endParaRPr lang="en-US"/>
          </a:p>
        </p:txBody>
      </p:sp>
    </p:spTree>
    <p:extLst>
      <p:ext uri="{BB962C8B-B14F-4D97-AF65-F5344CB8AC3E}">
        <p14:creationId xmlns:p14="http://schemas.microsoft.com/office/powerpoint/2010/main" val="290688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NSA Best Scientific Cybersecurity paper competition winners!</a:t>
            </a:r>
          </a:p>
          <a:p>
            <a:endParaRPr lang="en-US" dirty="0"/>
          </a:p>
          <a:p>
            <a:r>
              <a:rPr lang="en-US" dirty="0"/>
              <a:t>The left one is not very scientific per Herley, but fits closer to the mold of Schneider</a:t>
            </a:r>
          </a:p>
          <a:p>
            <a:r>
              <a:rPr lang="en-US" dirty="0"/>
              <a:t>The right one is empirical through and through</a:t>
            </a:r>
          </a:p>
        </p:txBody>
      </p:sp>
      <p:sp>
        <p:nvSpPr>
          <p:cNvPr id="4" name="Slide Number Placeholder 3"/>
          <p:cNvSpPr>
            <a:spLocks noGrp="1"/>
          </p:cNvSpPr>
          <p:nvPr>
            <p:ph type="sldNum" sz="quarter" idx="5"/>
          </p:nvPr>
        </p:nvSpPr>
        <p:spPr/>
        <p:txBody>
          <a:bodyPr/>
          <a:lstStyle/>
          <a:p>
            <a:fld id="{18BDFEC3-8487-43E8-A154-7C12CBC1FFF2}" type="slidenum">
              <a:rPr lang="en-US" smtClean="0"/>
              <a:t>10</a:t>
            </a:fld>
            <a:endParaRPr lang="en-US"/>
          </a:p>
        </p:txBody>
      </p:sp>
    </p:spTree>
    <p:extLst>
      <p:ext uri="{BB962C8B-B14F-4D97-AF65-F5344CB8AC3E}">
        <p14:creationId xmlns:p14="http://schemas.microsoft.com/office/powerpoint/2010/main" val="24638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12</a:t>
            </a:fld>
            <a:endParaRPr lang="en-US"/>
          </a:p>
        </p:txBody>
      </p:sp>
    </p:spTree>
    <p:extLst>
      <p:ext uri="{BB962C8B-B14F-4D97-AF65-F5344CB8AC3E}">
        <p14:creationId xmlns:p14="http://schemas.microsoft.com/office/powerpoint/2010/main" val="71546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core insight that drives everything else.</a:t>
            </a:r>
          </a:p>
          <a:p>
            <a:pPr marL="0" lvl="0" indent="0">
              <a:buNone/>
            </a:pPr>
            <a:endParaRPr/>
          </a:p>
          <a:p>
            <a:pPr marL="0" lvl="0" indent="0">
              <a:buNone/>
            </a:pPr>
            <a:r>
              <a:t>Analogy: We can observe disease (symptoms, tests) but “health” is much harder to observe directly.</a:t>
            </a:r>
          </a:p>
          <a:p>
            <a:pPr marL="0" lvl="0" indent="0">
              <a:buNone/>
            </a:pPr>
            <a:endParaRPr/>
          </a:p>
          <a:p>
            <a:pPr marL="0" lvl="0" indent="0">
              <a:buNone/>
            </a:pPr>
            <a:r>
              <a:t>Same with security: we see breaches, but not “secure.”</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extLst>
      <p:ext uri="{BB962C8B-B14F-4D97-AF65-F5344CB8AC3E}">
        <p14:creationId xmlns:p14="http://schemas.microsoft.com/office/powerpoint/2010/main" val="339608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Goldwasser &amp; Micali (1982-84) introduced "semantic security" and the first provably secure public-key encryption.</a:t>
            </a:r>
          </a:p>
          <a:p>
            <a:r>
              <a:rPr lang="en-US" dirty="0"/>
              <a:t>This is THE example Schneider points to. Before this, crypto was like current security: ad hoc designs, broken repeatedly.</a:t>
            </a:r>
          </a:p>
          <a:p>
            <a:r>
              <a:rPr lang="en-US" dirty="0"/>
              <a:t>The methodology:</a:t>
            </a:r>
          </a:p>
          <a:p>
            <a:pPr marL="171450" indent="-171450">
              <a:buFont typeface="Arial" panose="020B0604020202020204" pitchFamily="34" charset="0"/>
              <a:buChar char="•"/>
            </a:pPr>
            <a:r>
              <a:rPr lang="en-US" dirty="0"/>
              <a:t>Define precisely what "secure" means (semantic security: ciphertext reveals nothing about plaintext)</a:t>
            </a:r>
          </a:p>
          <a:p>
            <a:pPr marL="171450" indent="-171450">
              <a:buFont typeface="Arial" panose="020B0604020202020204" pitchFamily="34" charset="0"/>
              <a:buChar char="•"/>
            </a:pPr>
            <a:r>
              <a:rPr lang="en-US" dirty="0"/>
              <a:t>Define the attacker's capabilities (chosen-plaintext, chosen-ciphertext, etc.)</a:t>
            </a:r>
          </a:p>
          <a:p>
            <a:pPr marL="171450" indent="-171450">
              <a:buFont typeface="Arial" panose="020B0604020202020204" pitchFamily="34" charset="0"/>
              <a:buChar char="•"/>
            </a:pPr>
            <a:r>
              <a:rPr lang="en-US" dirty="0"/>
              <a:t>State computational assumptions explicitly (factoring, discrete log, etc.)</a:t>
            </a:r>
          </a:p>
          <a:p>
            <a:pPr marL="171450" indent="-171450">
              <a:buFont typeface="Arial" panose="020B0604020202020204" pitchFamily="34" charset="0"/>
              <a:buChar char="•"/>
            </a:pPr>
            <a:r>
              <a:rPr lang="en-US" dirty="0"/>
              <a:t>PROVE via reduction: any attack on scheme → algorithm for breaking assumption</a:t>
            </a:r>
          </a:p>
          <a:p>
            <a:r>
              <a:rPr lang="en-US" dirty="0"/>
              <a:t>Key paper: Goldwasser &amp; Micali, "Probabilistic Encryption," Journal of Computer and System Sciences, 1984.</a:t>
            </a:r>
          </a:p>
          <a:p>
            <a:r>
              <a:rPr lang="en-US" dirty="0"/>
              <a:t>This won them the Turing Award (2012).</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16</a:t>
            </a:fld>
            <a:endParaRPr lang="en-US"/>
          </a:p>
        </p:txBody>
      </p:sp>
    </p:spTree>
    <p:extLst>
      <p:ext uri="{BB962C8B-B14F-4D97-AF65-F5344CB8AC3E}">
        <p14:creationId xmlns:p14="http://schemas.microsoft.com/office/powerpoint/2010/main" val="193349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Shannon's channel capacity theorem (1948) — Claude Shannon proved that information can be transmitted reliably over a noisy channel up to a specific limit (the channel capacity), and that error-correcting codes exist that approach this limit. Engineers had assumed noise would always degrade signals proportionally—the existence of a sharp threshold was unexpected and revolutionized communications.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Gödel's incompleteness theorems (1931) — Kurt Gödel proved that any consistent formal system powerful enough to express arithmetic contains true statements it cannot prove, and cannot prove its own consistency. This demolished Hilbert's program to place all of mathematics on a secure, complete foundation. The philosophical implications—that mathematical truth outruns provability—remain profound and debated.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18</a:t>
            </a:fld>
            <a:endParaRPr lang="en-US"/>
          </a:p>
        </p:txBody>
      </p:sp>
    </p:spTree>
    <p:extLst>
      <p:ext uri="{BB962C8B-B14F-4D97-AF65-F5344CB8AC3E}">
        <p14:creationId xmlns:p14="http://schemas.microsoft.com/office/powerpoint/2010/main" val="308389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Paper: https://</a:t>
            </a:r>
            <a:r>
              <a:rPr dirty="0" err="1"/>
              <a:t>www.cs.cornell.edu</a:t>
            </a:r>
            <a:r>
              <a:rPr dirty="0"/>
              <a:t>/</a:t>
            </a:r>
            <a:r>
              <a:rPr dirty="0" err="1"/>
              <a:t>fbs</a:t>
            </a:r>
            <a:r>
              <a:rPr dirty="0"/>
              <a:t>/publications/</a:t>
            </a:r>
            <a:r>
              <a:rPr dirty="0" err="1"/>
              <a:t>SoS.blueprint.pdf</a:t>
            </a:r>
            <a:endParaRPr dirty="0"/>
          </a:p>
          <a:p>
            <a:pPr marL="0" lvl="0" indent="0">
              <a:buNone/>
            </a:pPr>
            <a:endParaRPr dirty="0"/>
          </a:p>
          <a:p>
            <a:pPr marL="0" lvl="0" indent="0">
              <a:buNone/>
            </a:pPr>
            <a:r>
              <a:rPr dirty="0"/>
              <a:t>Schneider distinguishes: </a:t>
            </a:r>
            <a:endParaRPr lang="en-US" dirty="0"/>
          </a:p>
          <a:p>
            <a:pPr marL="0" lvl="0" indent="0">
              <a:buNone/>
            </a:pPr>
            <a:r>
              <a:rPr dirty="0"/>
              <a:t>- Science: discovering laws about what’s possible </a:t>
            </a:r>
            <a:endParaRPr lang="en-US" dirty="0"/>
          </a:p>
          <a:p>
            <a:pPr marL="0" lvl="0" indent="0">
              <a:buNone/>
            </a:pPr>
            <a:r>
              <a:rPr dirty="0"/>
              <a:t>- Engineering: building artifacts using those laws</a:t>
            </a:r>
          </a:p>
          <a:p>
            <a:pPr marL="0" lvl="0" indent="0">
              <a:buNone/>
            </a:pPr>
            <a:endParaRPr dirty="0"/>
          </a:p>
          <a:p>
            <a:pPr marL="0" lvl="0" indent="0">
              <a:buNone/>
            </a:pPr>
            <a:r>
              <a:rPr dirty="0"/>
              <a:t>His vision is prescriptive—he’s saying what we SHOULD do.</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extLst>
      <p:ext uri="{BB962C8B-B14F-4D97-AF65-F5344CB8AC3E}">
        <p14:creationId xmlns:p14="http://schemas.microsoft.com/office/powerpoint/2010/main" val="25192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Herley’s core logical argument.</a:t>
            </a:r>
          </a:p>
          <a:p>
            <a:pPr marL="0" lvl="0" indent="0">
              <a:buNone/>
            </a:pPr>
            <a:endParaRPr/>
          </a:p>
          <a:p>
            <a:pPr marL="0" lvl="0" indent="0">
              <a:buNone/>
            </a:pPr>
            <a:r>
              <a:t>Compare to Popper’s demarcation criterion: scientific claims must be falsifiable.</a:t>
            </a:r>
          </a:p>
          <a:p>
            <a:pPr marL="0" lvl="0" indent="0">
              <a:buNone/>
            </a:pPr>
            <a:endParaRPr/>
          </a:p>
          <a:p>
            <a:pPr marL="0" lvl="0" indent="0">
              <a:buNone/>
            </a:pPr>
            <a:r>
              <a:t>If security necessity claims are unfalsifiable, what does that make them?</a:t>
            </a:r>
          </a:p>
          <a:p>
            <a:pPr marL="0" lvl="0" indent="0">
              <a:buNone/>
            </a:pPr>
            <a:endParaRPr/>
          </a:p>
          <a:p>
            <a:pPr marL="0" lvl="0" indent="0">
              <a:buNone/>
            </a:pPr>
            <a:r>
              <a:t>(Herley’s Slide 18 asks provocatively: “Is Computer Security a Pseudo-Science?”)</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slide 22.</a:t>
            </a:r>
          </a:p>
          <a:p>
            <a:pPr marL="0" lvl="0" indent="0">
              <a:buNone/>
            </a:pPr>
            <a:endParaRPr/>
          </a:p>
          <a:p>
            <a:pPr marL="0" lvl="0" indent="0">
              <a:buNone/>
            </a:pPr>
            <a:r>
              <a:t>This is subtle but important. A measure being helpful (sufficient for some protection) doesn’t mean it’s required (necessary for any protection).</a:t>
            </a:r>
          </a:p>
          <a:p>
            <a:pPr marL="0" lvl="0" indent="0">
              <a:buNone/>
            </a:pPr>
            <a:endParaRPr/>
          </a:p>
          <a:p>
            <a:pPr marL="0" lvl="0" indent="0">
              <a:buNone/>
            </a:pPr>
            <a:r>
              <a:t>When we treat everything as necessary, we create impossible requirements.</a:t>
            </a:r>
          </a:p>
          <a:p>
            <a:pPr marL="0" lvl="0" indent="0">
              <a:buNone/>
            </a:pPr>
            <a:endParaRPr/>
          </a:p>
          <a:p>
            <a:pPr marL="0" lvl="0" indent="0">
              <a:buNone/>
            </a:pPr>
            <a:r>
              <a:t>ANIMATION SUGGESTION: Venn diagram showing sufficient vs necessary conditions</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extLst>
      <p:ext uri="{BB962C8B-B14F-4D97-AF65-F5344CB8AC3E}">
        <p14:creationId xmlns:p14="http://schemas.microsoft.com/office/powerpoint/2010/main" val="4166988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Herley’s slides (Slide 4).</a:t>
            </a:r>
          </a:p>
          <a:p>
            <a:pPr marL="0" lvl="0" indent="0">
              <a:buNone/>
            </a:pPr>
            <a:endParaRPr/>
          </a:p>
          <a:p>
            <a:pPr marL="0" lvl="0" indent="0">
              <a:buNone/>
            </a:pPr>
            <a:r>
              <a:t>This isn’t just “burdensome”—it’s PROVABLY IMPOSSIBLE.</a:t>
            </a:r>
          </a:p>
          <a:p>
            <a:pPr marL="0" lvl="0" indent="0">
              <a:buNone/>
            </a:pPr>
            <a:endParaRPr/>
          </a:p>
          <a:p>
            <a:pPr marL="0" lvl="0" indent="0">
              <a:buNone/>
            </a:pPr>
            <a:r>
              <a:t>Yet these rules persisted for decades. 30 seconds of arithmetic would show they can’t work.</a:t>
            </a:r>
          </a:p>
          <a:p>
            <a:pPr marL="0" lvl="0" indent="0">
              <a:buNone/>
            </a:pPr>
            <a:endParaRPr/>
          </a:p>
          <a:p>
            <a:pPr marL="0" lvl="0" indent="0">
              <a:buNone/>
            </a:pPr>
            <a:r>
              <a:t>“Something broken upstream in our logic”</a:t>
            </a:r>
          </a:p>
          <a:p>
            <a:pPr marL="0" lvl="0" indent="0">
              <a:buNone/>
            </a:pPr>
            <a:endParaRPr/>
          </a:p>
          <a:p>
            <a:pPr marL="0" lvl="0" indent="0">
              <a:buNone/>
            </a:pPr>
            <a:r>
              <a:t>IMAGE SUGGESTION: Playing cards or pi digits visual</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slide 24.</a:t>
            </a:r>
          </a:p>
          <a:p>
            <a:pPr marL="0" lvl="0" indent="0">
              <a:buNone/>
            </a:pPr>
            <a:endParaRPr/>
          </a:p>
          <a:p>
            <a:pPr marL="0" lvl="0" indent="0">
              <a:buNone/>
            </a:pPr>
            <a:r>
              <a:t>The Morris &amp; Thompson paper is foundational—but the threat model has changed dramatically.</a:t>
            </a:r>
          </a:p>
          <a:p>
            <a:pPr marL="0" lvl="0" indent="0">
              <a:buNone/>
            </a:pPr>
            <a:endParaRPr/>
          </a:p>
          <a:p>
            <a:pPr marL="0" lvl="0" indent="0">
              <a:buNone/>
            </a:pPr>
            <a:r>
              <a:t>“Hard to argue that you’ve been assaulting assumptions if you can’t list them”</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Herley paper in 2017</a:t>
            </a:r>
          </a:p>
          <a:p>
            <a:r>
              <a:rPr lang="en-US" dirty="0"/>
              <a:t>FB Schneider paper in 2012</a:t>
            </a:r>
          </a:p>
        </p:txBody>
      </p:sp>
      <p:sp>
        <p:nvSpPr>
          <p:cNvPr id="4" name="Slide Number Placeholder 3"/>
          <p:cNvSpPr>
            <a:spLocks noGrp="1"/>
          </p:cNvSpPr>
          <p:nvPr>
            <p:ph type="sldNum" sz="quarter" idx="5"/>
          </p:nvPr>
        </p:nvSpPr>
        <p:spPr/>
        <p:txBody>
          <a:bodyPr/>
          <a:lstStyle/>
          <a:p>
            <a:fld id="{18BDFEC3-8487-43E8-A154-7C12CBC1FFF2}" type="slidenum">
              <a:rPr lang="en-US" smtClean="0"/>
              <a:t>2</a:t>
            </a:fld>
            <a:endParaRPr lang="en-US"/>
          </a:p>
        </p:txBody>
      </p:sp>
    </p:spTree>
    <p:extLst>
      <p:ext uri="{BB962C8B-B14F-4D97-AF65-F5344CB8AC3E}">
        <p14:creationId xmlns:p14="http://schemas.microsoft.com/office/powerpoint/2010/main" val="188386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slides 21, 23.</a:t>
            </a:r>
          </a:p>
          <a:p>
            <a:pPr marL="0" lvl="0" indent="0">
              <a:buNone/>
            </a:pPr>
            <a:endParaRPr/>
          </a:p>
          <a:p>
            <a:pPr marL="0" lvl="0" indent="0">
              <a:buNone/>
            </a:pPr>
            <a:r>
              <a:t>The ratchet metaphor is powerful. Draw it on the board if helpful.</a:t>
            </a:r>
          </a:p>
          <a:p>
            <a:pPr marL="0" lvl="0" indent="0">
              <a:buNone/>
            </a:pPr>
            <a:endParaRPr/>
          </a:p>
          <a:p>
            <a:pPr marL="0" lvl="0" indent="0">
              <a:buNone/>
            </a:pPr>
            <a:r>
              <a:t>Ask: Can anyone think of a security measure that was REMOVED due to evidence it wasn’t necessary?</a:t>
            </a:r>
          </a:p>
          <a:p>
            <a:pPr marL="0" lvl="0" indent="0">
              <a:buNone/>
            </a:pPr>
            <a:endParaRPr/>
          </a:p>
          <a:p>
            <a:pPr marL="0" lvl="0" indent="0">
              <a:buNone/>
            </a:pPr>
            <a:r>
              <a:t>(Password rotation requirements being relaxed is one possible example—discuss if raised)</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slide 26.</a:t>
            </a:r>
          </a:p>
          <a:p>
            <a:pPr marL="0" lvl="0" indent="0">
              <a:buNone/>
            </a:pPr>
            <a:endParaRPr/>
          </a:p>
          <a:p>
            <a:pPr marL="0" lvl="0" indent="0">
              <a:buNone/>
            </a:pPr>
            <a:r>
              <a:t>This shows why empirical security is hard—different domains have vastly different data availability.</a:t>
            </a:r>
          </a:p>
          <a:p>
            <a:pPr marL="0" lvl="0" indent="0">
              <a:buNone/>
            </a:pPr>
            <a:endParaRPr/>
          </a:p>
          <a:p>
            <a:pPr marL="0" lvl="0" indent="0">
              <a:buNone/>
            </a:pPr>
            <a:r>
              <a:t>Password guessing: we have lots of data DoS attacks: extremely rare per organization</a:t>
            </a:r>
          </a:p>
          <a:p>
            <a:pPr marL="0" lvl="0" indent="0">
              <a:buNone/>
            </a:pPr>
            <a:endParaRPr/>
          </a:p>
          <a:p>
            <a:pPr marL="0" lvl="0" indent="0">
              <a:buNone/>
            </a:pPr>
            <a:r>
              <a:t>How do you do science with 10⁻¹⁰ frequency events?</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key question for discussion.</a:t>
            </a:r>
          </a:p>
          <a:p>
            <a:pPr marL="0" lvl="0" indent="0">
              <a:buNone/>
            </a:pPr>
            <a:endParaRPr/>
          </a:p>
          <a:p>
            <a:pPr marL="0" lvl="0" indent="0">
              <a:buNone/>
            </a:pPr>
            <a:r>
              <a:t>Draw out: Breach data tells us about OUTCOMES, but not necessarily about which measures were necessary.</a:t>
            </a:r>
          </a:p>
          <a:p>
            <a:pPr marL="0" lvl="0" indent="0">
              <a:buNone/>
            </a:pPr>
            <a:endParaRPr/>
          </a:p>
          <a:p>
            <a:pPr marL="0" lvl="0" indent="0">
              <a:buNone/>
            </a:pPr>
            <a:r>
              <a:t>A breach tells us our defenses weren’t sufficient. But a NON-breach doesn’t tell us which measures were necessary vs. unnecessary.</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about comparing the two papers directly.</a:t>
            </a:r>
          </a:p>
          <a:p>
            <a:pPr marL="0" lvl="0" indent="0">
              <a:buNone/>
            </a:pPr>
            <a:endParaRPr/>
          </a:p>
          <a:p>
            <a:pPr marL="0" lvl="0" indent="0">
              <a:buNone/>
            </a:pPr>
            <a:r>
              <a:t>Schneider: BUILD better systems Herley: KNOW if systems are better</a:t>
            </a:r>
          </a:p>
          <a:p>
            <a:pPr marL="0" lvl="0" indent="0">
              <a:buNone/>
            </a:pPr>
            <a:endParaRPr/>
          </a:p>
          <a:p>
            <a:pPr marL="0" lvl="0" indent="0">
              <a:buNone/>
            </a:pPr>
            <a:r>
              <a:t>These could be complementary—or they could be in tension.</a:t>
            </a:r>
          </a:p>
          <a:p>
            <a:pPr marL="0" lvl="0" indent="0">
              <a:buNone/>
            </a:pPr>
            <a:endParaRPr/>
          </a:p>
          <a:p>
            <a:pPr marL="0" lvl="0" indent="0">
              <a:buNone/>
            </a:pPr>
            <a:r>
              <a:t>Does proving a system correct avoid Herley’s concerns? Or does it just push the assumptions elsewhere?</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connects to Part 4 materials on recent developments.</a:t>
            </a:r>
          </a:p>
          <a:p>
            <a:pPr marL="0" lvl="0" indent="0">
              <a:buNone/>
            </a:pPr>
            <a:endParaRPr/>
          </a:p>
          <a:p>
            <a:pPr marL="0" lvl="0" indent="0">
              <a:buNone/>
            </a:pPr>
            <a:r>
              <a:t>The field HAS changed since 2017: - More data available - More empirical research - Some practices abandoned (e.g., frequent password rotation)</a:t>
            </a:r>
          </a:p>
          <a:p>
            <a:pPr marL="0" lvl="0" indent="0">
              <a:buNone/>
            </a:pPr>
            <a:endParaRPr/>
          </a:p>
          <a:p>
            <a:pPr marL="0" lvl="0" indent="0">
              <a:buNone/>
            </a:pPr>
            <a:r>
              <a:t>But has the FUNDAMENTAL problem been solved?</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grounds the theoretical discussion in practice.</a:t>
            </a:r>
          </a:p>
          <a:p>
            <a:pPr marL="0" lvl="0" indent="0">
              <a:buNone/>
            </a:pPr>
            <a:endParaRPr/>
          </a:p>
          <a:p>
            <a:pPr marL="0" lvl="0" indent="0">
              <a:buNone/>
            </a:pPr>
            <a:r>
              <a:t>Key practical question to ask: “What would convince me this is NOT necessary?”</a:t>
            </a:r>
          </a:p>
          <a:p>
            <a:pPr marL="0" lvl="0" indent="0">
              <a:buNone/>
            </a:pPr>
            <a:endParaRPr/>
          </a:p>
          <a:p>
            <a:pPr marL="0" lvl="0" indent="0">
              <a:buNone/>
            </a:pPr>
            <a:r>
              <a:t>Threat modeling: Does making assumptions explicit help? Or is it “turtles all the way down”?</a:t>
            </a:r>
          </a:p>
          <a:p>
            <a:pPr marL="0" lvl="0" indent="0">
              <a:buNone/>
            </a:pPr>
            <a:endParaRPr/>
          </a:p>
          <a:p>
            <a:pPr marL="0" lvl="0" indent="0">
              <a:buNone/>
            </a:pPr>
            <a:r>
              <a:t>Balance: Action under uncertainty vs. accumulating unfalsifiable requirements</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policy-level recognition that measurement is hard.</a:t>
            </a:r>
          </a:p>
          <a:p>
            <a:pPr marL="0" lvl="0" indent="0">
              <a:buNone/>
            </a:pPr>
            <a:endParaRPr/>
          </a:p>
          <a:p>
            <a:pPr marL="0" lvl="0" indent="0">
              <a:buNone/>
            </a:pPr>
            <a:r>
              <a:t>The OECD paper tries to standardize what we CAN measure, while acknowledging limits.</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Stanford ESRG: https://esrg.stanford.edu/</a:t>
            </a:r>
          </a:p>
          <a:p>
            <a:pPr marL="0" lvl="0" indent="0">
              <a:buNone/>
            </a:pPr>
            <a:endParaRPr/>
          </a:p>
          <a:p>
            <a:pPr marL="0" lvl="0" indent="0">
              <a:buNone/>
            </a:pPr>
            <a:r>
              <a:t>There’s now a substantial academic subfield doing empirical security research.</a:t>
            </a:r>
          </a:p>
          <a:p>
            <a:pPr marL="0" lvl="0" indent="0">
              <a:buNone/>
            </a:pPr>
            <a:endParaRPr/>
          </a:p>
          <a:p>
            <a:pPr marL="0" lvl="0" indent="0">
              <a:buNone/>
            </a:pPr>
            <a:r>
              <a:t>This is real progress—but does it solve Herley’s fundamental concerns?</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Shamir’s prediction: https://</a:t>
            </a:r>
            <a:r>
              <a:rPr dirty="0" err="1"/>
              <a:t>financialcryptography.com</a:t>
            </a:r>
            <a:r>
              <a:rPr dirty="0"/>
              <a:t>/mt/archives/000147.html</a:t>
            </a:r>
          </a:p>
          <a:p>
            <a:pPr marL="0" lvl="0" indent="0">
              <a:buNone/>
            </a:pPr>
            <a:endParaRPr dirty="0"/>
          </a:p>
          <a:p>
            <a:pPr marL="0" lvl="0" indent="0">
              <a:buNone/>
            </a:pPr>
            <a:r>
              <a:rPr dirty="0"/>
              <a:t>Key insight: Cryptography succeeded because it developed mathematical foundations—provable guarantees. But the systems, users, and policies surrounding crypto remained messy.</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extLst>
      <p:ext uri="{BB962C8B-B14F-4D97-AF65-F5344CB8AC3E}">
        <p14:creationId xmlns:p14="http://schemas.microsoft.com/office/powerpoint/2010/main" val="225800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4</a:t>
            </a:fld>
            <a:endParaRPr lang="en-US"/>
          </a:p>
        </p:txBody>
      </p:sp>
    </p:spTree>
    <p:extLst>
      <p:ext uri="{BB962C8B-B14F-4D97-AF65-F5344CB8AC3E}">
        <p14:creationId xmlns:p14="http://schemas.microsoft.com/office/powerpoint/2010/main" val="425083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question frames the entire session.</a:t>
            </a:r>
            <a:endParaRPr lang="en-US" dirty="0"/>
          </a:p>
          <a:p>
            <a:pPr marL="0" lvl="0" indent="0">
              <a:buNone/>
            </a:pPr>
            <a:endParaRPr lang="en-US" dirty="0"/>
          </a:p>
          <a:p>
            <a:pPr lvl="0"/>
            <a:r>
              <a:rPr lang="en-US" dirty="0"/>
              <a:t>What would it take for security to be a </a:t>
            </a:r>
            <a:r>
              <a:rPr lang="en-US" i="1" dirty="0"/>
              <a:t>science</a:t>
            </a:r>
            <a:r>
              <a:rPr lang="en-US" dirty="0"/>
              <a:t>?</a:t>
            </a:r>
          </a:p>
          <a:p>
            <a:pPr lvl="0"/>
            <a:r>
              <a:rPr lang="en-US" dirty="0"/>
              <a:t>Physics has laws, chemistry has the periodic table… What does security have?</a:t>
            </a:r>
          </a:p>
          <a:p>
            <a:pPr lvl="0"/>
            <a:endParaRPr lang="en-US" dirty="0"/>
          </a:p>
          <a:p>
            <a:pPr marL="0" lvl="0" indent="0">
              <a:buNone/>
            </a:pPr>
            <a:r>
              <a:rPr dirty="0"/>
              <a:t>Draw out student intuitions:</a:t>
            </a:r>
            <a:endParaRPr lang="en-US" dirty="0"/>
          </a:p>
          <a:p>
            <a:pPr marL="0" lvl="0" indent="0">
              <a:buNone/>
            </a:pPr>
            <a:r>
              <a:rPr dirty="0"/>
              <a:t>- Do they think security IS a science? Why or why not? </a:t>
            </a:r>
            <a:endParaRPr lang="en-US" dirty="0"/>
          </a:p>
          <a:p>
            <a:pPr marL="0" lvl="0" indent="0">
              <a:buNone/>
            </a:pPr>
            <a:r>
              <a:rPr dirty="0"/>
              <a:t>- What makes something “scientific”? </a:t>
            </a:r>
            <a:endParaRPr lang="en-US" dirty="0"/>
          </a:p>
          <a:p>
            <a:pPr marL="0" lvl="0" indent="0">
              <a:buNone/>
            </a:pPr>
            <a:r>
              <a:rPr dirty="0"/>
              <a:t>- Have them consider: reproducibility, falsifiability, predictive power</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extLst>
      <p:ext uri="{BB962C8B-B14F-4D97-AF65-F5344CB8AC3E}">
        <p14:creationId xmlns:p14="http://schemas.microsoft.com/office/powerpoint/2010/main" val="129274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0FD91-364D-2595-8325-C0BD36E6D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983C1-9D7B-FFF0-AEA8-140E10192F3A}"/>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D15C4EA0-FBE4-FC6F-1C67-F9E5137E0569}"/>
              </a:ext>
            </a:extLst>
          </p:cNvPr>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Deductive statements are certain consequences of premises, induction is always subject to error.</a:t>
            </a:r>
            <a:endParaRPr lang="en-US" b="0" dirty="0">
              <a:effectLst/>
            </a:endParaRPr>
          </a:p>
          <a:p>
            <a:pPr rtl="0" fontAlgn="base"/>
            <a:r>
              <a:rPr lang="en-US" sz="1200" b="0" i="0" u="none" strike="noStrike" kern="1200" dirty="0">
                <a:solidFill>
                  <a:schemeClr val="tx1"/>
                </a:solidFill>
                <a:effectLst/>
                <a:latin typeface="+mn-lt"/>
                <a:ea typeface="+mn-ea"/>
                <a:cs typeface="+mn-cs"/>
              </a:rPr>
              <a:t>So: Science is about falsification. Popper: “A theory which is not refutable by any conceivable event is non-scientific. Irrefutability is not a virtue of a theory (as people often think) but a vice” – true if the theory is meant to apply to the real world.</a:t>
            </a:r>
          </a:p>
          <a:p>
            <a:pPr lvl="1" rtl="0" fontAlgn="base"/>
            <a:r>
              <a:rPr lang="en-US" sz="1200" b="0" i="0" u="none" strike="noStrike" kern="1200" dirty="0">
                <a:solidFill>
                  <a:schemeClr val="tx1"/>
                </a:solidFill>
                <a:effectLst/>
                <a:latin typeface="+mn-lt"/>
                <a:ea typeface="+mn-ea"/>
                <a:cs typeface="+mn-cs"/>
              </a:rPr>
              <a:t>Marxist theory and Freudian analysis are non scientific – elastic enough to not be refutable. Religion and mathematics.</a:t>
            </a:r>
          </a:p>
          <a:p>
            <a:pPr rtl="0" fontAlgn="base"/>
            <a:r>
              <a:rPr lang="en-US" sz="1200" b="0" i="0" u="none" strike="noStrike" kern="1200" dirty="0">
                <a:solidFill>
                  <a:schemeClr val="tx1"/>
                </a:solidFill>
                <a:effectLst/>
                <a:latin typeface="+mn-lt"/>
                <a:ea typeface="+mn-ea"/>
                <a:cs typeface="+mn-cs"/>
              </a:rPr>
              <a:t>Thus, science progresses by finding errors.</a:t>
            </a:r>
          </a:p>
          <a:p>
            <a:endParaRPr lang="en-US" dirty="0"/>
          </a:p>
        </p:txBody>
      </p:sp>
      <p:sp>
        <p:nvSpPr>
          <p:cNvPr id="4" name="Slide Number Placeholder 3">
            <a:extLst>
              <a:ext uri="{FF2B5EF4-FFF2-40B4-BE49-F238E27FC236}">
                <a16:creationId xmlns:a16="http://schemas.microsoft.com/office/drawing/2014/main" id="{C484D3E5-90D2-42C5-6F0A-528B81AFA121}"/>
              </a:ext>
            </a:extLst>
          </p:cNvPr>
          <p:cNvSpPr>
            <a:spLocks noGrp="1"/>
          </p:cNvSpPr>
          <p:nvPr>
            <p:ph type="sldNum" sz="quarter" idx="5"/>
          </p:nvPr>
        </p:nvSpPr>
        <p:spPr/>
        <p:txBody>
          <a:bodyPr/>
          <a:lstStyle/>
          <a:p>
            <a:fld id="{A3D89E5F-BEEF-42A1-A57B-E5A736D51194}" type="slidenum">
              <a:rPr lang="en-US" smtClean="0"/>
              <a:pPr/>
              <a:t>6</a:t>
            </a:fld>
            <a:endParaRPr lang="en-US"/>
          </a:p>
        </p:txBody>
      </p:sp>
    </p:spTree>
    <p:extLst>
      <p:ext uri="{BB962C8B-B14F-4D97-AF65-F5344CB8AC3E}">
        <p14:creationId xmlns:p14="http://schemas.microsoft.com/office/powerpoint/2010/main" val="162805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Marxist theory and Freudian analysis are non scientific – elastic enough to not be refutable. Religion and mathematics.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7</a:t>
            </a:fld>
            <a:endParaRPr lang="en-US"/>
          </a:p>
        </p:txBody>
      </p:sp>
    </p:spTree>
    <p:extLst>
      <p:ext uri="{BB962C8B-B14F-4D97-AF65-F5344CB8AC3E}">
        <p14:creationId xmlns:p14="http://schemas.microsoft.com/office/powerpoint/2010/main" val="237758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Ian Grigg: Cryptographer, financial cryptography researcher at Systemics, Inc.</a:t>
            </a:r>
          </a:p>
          <a:p>
            <a:pPr lvl="0"/>
            <a:r>
              <a:rPr lang="en-US" b="0" dirty="0"/>
              <a:t>Paper draws on Nobel Prize economics: Akerlof (lemons), Spence (signaling), Rothschild &amp; Stiglitz (insurance)</a:t>
            </a:r>
          </a:p>
          <a:p>
            <a:pPr lvl="0"/>
            <a:endParaRPr lang="en-US" b="1" dirty="0"/>
          </a:p>
          <a:p>
            <a:pPr lvl="0"/>
            <a:r>
              <a:rPr lang="en-US" b="1" dirty="0"/>
              <a:t>Market for Lemons</a:t>
            </a:r>
            <a:r>
              <a:rPr lang="en-US" dirty="0"/>
              <a:t>: Seller knows quality, buyer doesn’t (used cars)</a:t>
            </a:r>
          </a:p>
          <a:p>
            <a:pPr lvl="0"/>
            <a:r>
              <a:rPr lang="en-US" b="1" dirty="0"/>
              <a:t>Market for Limes</a:t>
            </a:r>
            <a:r>
              <a:rPr lang="en-US" dirty="0"/>
              <a:t>: Buyer knows their risk, seller doesn’t (insurance—high-risk buyers seek more coverage)</a:t>
            </a:r>
          </a:p>
          <a:p>
            <a:pPr lvl="0"/>
            <a:r>
              <a:rPr lang="en-US" b="1" dirty="0"/>
              <a:t>Market for Silver Bullets</a:t>
            </a:r>
            <a:r>
              <a:rPr lang="en-US" dirty="0"/>
              <a:t>: </a:t>
            </a:r>
            <a:r>
              <a:rPr lang="en-US" i="1" dirty="0"/>
              <a:t>Neither party</a:t>
            </a:r>
            <a:r>
              <a:rPr lang="en-US" dirty="0"/>
              <a:t> has sufficient information (security)</a:t>
            </a:r>
          </a:p>
          <a:p>
            <a:pPr marL="1270000" lvl="0" indent="0">
              <a:buNone/>
            </a:pPr>
            <a:r>
              <a:rPr lang="en-US" sz="1050" b="1" dirty="0"/>
              <a:t>Key insight</a:t>
            </a:r>
            <a:r>
              <a:rPr lang="en-US" sz="1050" dirty="0"/>
              <a:t>: The seller of a security product genuinely doesn’t know if it will stop a real attacker. This isn’t information hiding—it’s information absence.</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8</a:t>
            </a:fld>
            <a:endParaRPr lang="en-US"/>
          </a:p>
        </p:txBody>
      </p:sp>
    </p:spTree>
    <p:extLst>
      <p:ext uri="{BB962C8B-B14F-4D97-AF65-F5344CB8AC3E}">
        <p14:creationId xmlns:p14="http://schemas.microsoft.com/office/powerpoint/2010/main" val="241621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a:t>~2011-2012: NSA Science of Security Initiative</a:t>
            </a:r>
          </a:p>
          <a:p>
            <a:pPr lvl="0"/>
            <a:r>
              <a:rPr lang="en-US" dirty="0"/>
              <a:t>NSA Research Directorate establishes SoS Initiative</a:t>
            </a:r>
          </a:p>
          <a:p>
            <a:pPr lvl="0"/>
            <a:r>
              <a:rPr lang="en-US" dirty="0"/>
              <a:t>Goal: “Promote foundational cybersecurity science”</a:t>
            </a:r>
          </a:p>
          <a:p>
            <a:pPr lvl="0"/>
            <a:r>
              <a:rPr lang="en-US" dirty="0"/>
              <a:t>Creates Science of Security Virtual Organization (</a:t>
            </a:r>
            <a:r>
              <a:rPr lang="en-US" dirty="0" err="1"/>
              <a:t>sos-vo.org</a:t>
            </a:r>
            <a:r>
              <a:rPr lang="en-US" dirty="0"/>
              <a:t>)</a:t>
            </a:r>
          </a:p>
          <a:p>
            <a:pPr lvl="0"/>
            <a:r>
              <a:rPr lang="en-US" dirty="0"/>
              <a:t>Establishes paper competitions for rigorous research</a:t>
            </a:r>
          </a:p>
          <a:p>
            <a:pPr marL="0" lvl="0" indent="0">
              <a:buNone/>
            </a:pPr>
            <a:r>
              <a:rPr lang="en-US" b="1" dirty="0"/>
              <a:t>November 2012: First SoS Community Meeting</a:t>
            </a:r>
          </a:p>
          <a:p>
            <a:pPr lvl="0"/>
            <a:r>
              <a:rPr lang="en-US" dirty="0"/>
              <a:t>150+ leaders from government, industry, academia</a:t>
            </a:r>
          </a:p>
          <a:p>
            <a:pPr lvl="0"/>
            <a:r>
              <a:rPr lang="en-US" dirty="0"/>
              <a:t>Spanning math, CS, behavioral science, economics, biology</a:t>
            </a:r>
          </a:p>
          <a:p>
            <a:endParaRPr lang="en-US" dirty="0"/>
          </a:p>
          <a:p>
            <a:r>
              <a:rPr lang="en-US" dirty="0"/>
              <a:t>Can you make something scientific by funding it? Or does the field need something more fundamental?</a:t>
            </a:r>
          </a:p>
        </p:txBody>
      </p:sp>
      <p:sp>
        <p:nvSpPr>
          <p:cNvPr id="4" name="Slide Number Placeholder 3"/>
          <p:cNvSpPr>
            <a:spLocks noGrp="1"/>
          </p:cNvSpPr>
          <p:nvPr>
            <p:ph type="sldNum" sz="quarter" idx="5"/>
          </p:nvPr>
        </p:nvSpPr>
        <p:spPr/>
        <p:txBody>
          <a:bodyPr/>
          <a:lstStyle/>
          <a:p>
            <a:fld id="{18BDFEC3-8487-43E8-A154-7C12CBC1FFF2}" type="slidenum">
              <a:rPr lang="en-US" smtClean="0"/>
              <a:t>9</a:t>
            </a:fld>
            <a:endParaRPr lang="en-US"/>
          </a:p>
        </p:txBody>
      </p:sp>
    </p:spTree>
    <p:extLst>
      <p:ext uri="{BB962C8B-B14F-4D97-AF65-F5344CB8AC3E}">
        <p14:creationId xmlns:p14="http://schemas.microsoft.com/office/powerpoint/2010/main" val="253180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3890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1425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851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391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869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21475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7201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37609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192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2205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88127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2/3/26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857346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312432" y="2283074"/>
            <a:ext cx="6688567" cy="2360565"/>
          </a:xfrm>
        </p:spPr>
        <p:txBody>
          <a:bodyPr>
            <a:normAutofit/>
          </a:bodyPr>
          <a:lstStyle/>
          <a:p>
            <a:r>
              <a:rPr lang="en-US" sz="2850" dirty="0"/>
              <a:t>A Data-driven Approach</a:t>
            </a:r>
          </a:p>
          <a:p>
            <a:endParaRPr lang="en-US" dirty="0"/>
          </a:p>
          <a:p>
            <a:endParaRPr lang="en-US" sz="2400" dirty="0"/>
          </a:p>
          <a:p>
            <a:endParaRPr lang="en-US" sz="2400" dirty="0"/>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495312" y="3401818"/>
            <a:ext cx="6505687"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A Science of Security</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4"/>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F0CFF-EE8A-DE3E-8CC8-2E25C93B8654}"/>
              </a:ext>
            </a:extLst>
          </p:cNvPr>
          <p:cNvPicPr>
            <a:picLocks noChangeAspect="1"/>
          </p:cNvPicPr>
          <p:nvPr/>
        </p:nvPicPr>
        <p:blipFill>
          <a:blip r:embed="rId3"/>
          <a:stretch>
            <a:fillRect/>
          </a:stretch>
        </p:blipFill>
        <p:spPr>
          <a:xfrm>
            <a:off x="327826" y="532563"/>
            <a:ext cx="4161558" cy="4620986"/>
          </a:xfrm>
          <a:prstGeom prst="rect">
            <a:avLst/>
          </a:prstGeom>
        </p:spPr>
      </p:pic>
      <p:pic>
        <p:nvPicPr>
          <p:cNvPr id="3" name="Picture 2">
            <a:extLst>
              <a:ext uri="{FF2B5EF4-FFF2-40B4-BE49-F238E27FC236}">
                <a16:creationId xmlns:a16="http://schemas.microsoft.com/office/drawing/2014/main" id="{BF9921DA-1E70-28DE-E6A1-3CD7446BAC69}"/>
              </a:ext>
            </a:extLst>
          </p:cNvPr>
          <p:cNvPicPr>
            <a:picLocks noChangeAspect="1"/>
          </p:cNvPicPr>
          <p:nvPr/>
        </p:nvPicPr>
        <p:blipFill>
          <a:blip r:embed="rId4"/>
          <a:stretch>
            <a:fillRect/>
          </a:stretch>
        </p:blipFill>
        <p:spPr>
          <a:xfrm>
            <a:off x="4625319" y="532563"/>
            <a:ext cx="4190855" cy="4771711"/>
          </a:xfrm>
          <a:prstGeom prst="rect">
            <a:avLst/>
          </a:prstGeom>
        </p:spPr>
      </p:pic>
      <p:sp>
        <p:nvSpPr>
          <p:cNvPr id="4" name="TextBox 3">
            <a:extLst>
              <a:ext uri="{FF2B5EF4-FFF2-40B4-BE49-F238E27FC236}">
                <a16:creationId xmlns:a16="http://schemas.microsoft.com/office/drawing/2014/main" id="{532ED3F6-5FF4-B087-511A-866AF3254107}"/>
              </a:ext>
            </a:extLst>
          </p:cNvPr>
          <p:cNvSpPr txBox="1"/>
          <p:nvPr/>
        </p:nvSpPr>
        <p:spPr>
          <a:xfrm>
            <a:off x="327826" y="0"/>
            <a:ext cx="806631" cy="461665"/>
          </a:xfrm>
          <a:prstGeom prst="rect">
            <a:avLst/>
          </a:prstGeom>
          <a:noFill/>
        </p:spPr>
        <p:txBody>
          <a:bodyPr wrap="none" rtlCol="0">
            <a:spAutoFit/>
          </a:bodyPr>
          <a:lstStyle/>
          <a:p>
            <a:r>
              <a:rPr lang="en-US" sz="2400" b="1" dirty="0">
                <a:solidFill>
                  <a:schemeClr val="accent2"/>
                </a:solidFill>
              </a:rPr>
              <a:t>2013</a:t>
            </a:r>
          </a:p>
        </p:txBody>
      </p:sp>
      <p:sp>
        <p:nvSpPr>
          <p:cNvPr id="5" name="TextBox 4">
            <a:extLst>
              <a:ext uri="{FF2B5EF4-FFF2-40B4-BE49-F238E27FC236}">
                <a16:creationId xmlns:a16="http://schemas.microsoft.com/office/drawing/2014/main" id="{4DC930D9-8408-B8A0-A2CB-94E2545DDBE0}"/>
              </a:ext>
            </a:extLst>
          </p:cNvPr>
          <p:cNvSpPr txBox="1"/>
          <p:nvPr/>
        </p:nvSpPr>
        <p:spPr>
          <a:xfrm>
            <a:off x="4572000" y="0"/>
            <a:ext cx="806631" cy="461665"/>
          </a:xfrm>
          <a:prstGeom prst="rect">
            <a:avLst/>
          </a:prstGeom>
          <a:noFill/>
        </p:spPr>
        <p:txBody>
          <a:bodyPr wrap="none" rtlCol="0">
            <a:spAutoFit/>
          </a:bodyPr>
          <a:lstStyle/>
          <a:p>
            <a:r>
              <a:rPr lang="en-US" sz="2400" b="1" dirty="0">
                <a:solidFill>
                  <a:schemeClr val="accent2"/>
                </a:solidFill>
              </a:rPr>
              <a:t>2018</a:t>
            </a:r>
          </a:p>
        </p:txBody>
      </p:sp>
    </p:spTree>
    <p:extLst>
      <p:ext uri="{BB962C8B-B14F-4D97-AF65-F5344CB8AC3E}">
        <p14:creationId xmlns:p14="http://schemas.microsoft.com/office/powerpoint/2010/main" val="146713995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168F-A410-29BB-AFB5-26590D2FB3E7}"/>
              </a:ext>
            </a:extLst>
          </p:cNvPr>
          <p:cNvSpPr>
            <a:spLocks noGrp="1"/>
          </p:cNvSpPr>
          <p:nvPr>
            <p:ph type="title"/>
          </p:nvPr>
        </p:nvSpPr>
        <p:spPr/>
        <p:txBody>
          <a:bodyPr/>
          <a:lstStyle/>
          <a:p>
            <a:r>
              <a:rPr lang="en-US" dirty="0"/>
              <a:t>Cybersecurity science</a:t>
            </a:r>
          </a:p>
        </p:txBody>
      </p:sp>
      <p:sp>
        <p:nvSpPr>
          <p:cNvPr id="3" name="Content Placeholder 2">
            <a:extLst>
              <a:ext uri="{FF2B5EF4-FFF2-40B4-BE49-F238E27FC236}">
                <a16:creationId xmlns:a16="http://schemas.microsoft.com/office/drawing/2014/main" id="{04A65379-883C-6E2C-4CB6-7C988B9F1417}"/>
              </a:ext>
            </a:extLst>
          </p:cNvPr>
          <p:cNvSpPr>
            <a:spLocks noGrp="1"/>
          </p:cNvSpPr>
          <p:nvPr>
            <p:ph idx="1"/>
          </p:nvPr>
        </p:nvSpPr>
        <p:spPr/>
        <p:txBody>
          <a:bodyPr/>
          <a:lstStyle/>
          <a:p>
            <a:pPr marL="0" indent="0">
              <a:buNone/>
            </a:pPr>
            <a:r>
              <a:rPr lang="en-US" dirty="0"/>
              <a:t>Why do we want or need this?</a:t>
            </a:r>
          </a:p>
          <a:p>
            <a:r>
              <a:rPr lang="en-US" dirty="0"/>
              <a:t>Science helps us understand reality; missing that for security</a:t>
            </a:r>
          </a:p>
          <a:p>
            <a:pPr lvl="1"/>
            <a:r>
              <a:rPr lang="en-US" dirty="0"/>
              <a:t>Would like durable understanding – laws (like motion, entropy, etc.)</a:t>
            </a:r>
          </a:p>
          <a:p>
            <a:r>
              <a:rPr lang="en-US" dirty="0"/>
              <a:t>Science is successful, current cybersecurity practice is not</a:t>
            </a:r>
          </a:p>
          <a:p>
            <a:endParaRPr lang="en-US" dirty="0"/>
          </a:p>
          <a:p>
            <a:pPr marL="0" indent="0">
              <a:buNone/>
            </a:pPr>
            <a:r>
              <a:rPr lang="en-US" dirty="0"/>
              <a:t>Sciences like physics, chemistry, medicine speak about nature</a:t>
            </a:r>
          </a:p>
          <a:p>
            <a:r>
              <a:rPr lang="en-US" dirty="0"/>
              <a:t>Security is about human-made  systems – science of the </a:t>
            </a:r>
            <a:r>
              <a:rPr lang="en-US" i="1" dirty="0"/>
              <a:t>artificial</a:t>
            </a:r>
          </a:p>
        </p:txBody>
      </p:sp>
      <p:sp>
        <p:nvSpPr>
          <p:cNvPr id="4" name="TextBox 3">
            <a:extLst>
              <a:ext uri="{FF2B5EF4-FFF2-40B4-BE49-F238E27FC236}">
                <a16:creationId xmlns:a16="http://schemas.microsoft.com/office/drawing/2014/main" id="{F80E9FAB-B34C-C527-97C8-13D78AA755CA}"/>
              </a:ext>
            </a:extLst>
          </p:cNvPr>
          <p:cNvSpPr txBox="1"/>
          <p:nvPr/>
        </p:nvSpPr>
        <p:spPr>
          <a:xfrm>
            <a:off x="5878536" y="4201835"/>
            <a:ext cx="3127972" cy="430887"/>
          </a:xfrm>
          <a:prstGeom prst="rect">
            <a:avLst/>
          </a:prstGeom>
          <a:noFill/>
        </p:spPr>
        <p:txBody>
          <a:bodyPr wrap="none" rtlCol="0">
            <a:spAutoFit/>
          </a:bodyPr>
          <a:lstStyle/>
          <a:p>
            <a:r>
              <a:rPr lang="en-US" sz="2200" b="1" dirty="0">
                <a:solidFill>
                  <a:schemeClr val="accent2"/>
                </a:solidFill>
              </a:rPr>
              <a:t>Big part of the challenge!</a:t>
            </a:r>
          </a:p>
        </p:txBody>
      </p:sp>
      <p:sp>
        <p:nvSpPr>
          <p:cNvPr id="5" name="Oval 4">
            <a:extLst>
              <a:ext uri="{FF2B5EF4-FFF2-40B4-BE49-F238E27FC236}">
                <a16:creationId xmlns:a16="http://schemas.microsoft.com/office/drawing/2014/main" id="{6B3944F0-C50D-7B58-3732-E37D93F151F8}"/>
              </a:ext>
            </a:extLst>
          </p:cNvPr>
          <p:cNvSpPr/>
          <p:nvPr/>
        </p:nvSpPr>
        <p:spPr>
          <a:xfrm>
            <a:off x="6748041" y="3460830"/>
            <a:ext cx="1388962" cy="63660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699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A7A0-829C-1129-59D8-DBDD93238C38}"/>
              </a:ext>
            </a:extLst>
          </p:cNvPr>
          <p:cNvSpPr>
            <a:spLocks noGrp="1"/>
          </p:cNvSpPr>
          <p:nvPr>
            <p:ph type="title"/>
          </p:nvPr>
        </p:nvSpPr>
        <p:spPr/>
        <p:txBody>
          <a:bodyPr/>
          <a:lstStyle/>
          <a:p>
            <a:r>
              <a:rPr lang="en-US" dirty="0"/>
              <a:t>What is </a:t>
            </a:r>
            <a:r>
              <a:rPr lang="en-US" dirty="0">
                <a:solidFill>
                  <a:schemeClr val="accent4">
                    <a:lumMod val="40000"/>
                    <a:lumOff val="60000"/>
                  </a:schemeClr>
                </a:solidFill>
              </a:rPr>
              <a:t>applied </a:t>
            </a:r>
            <a:r>
              <a:rPr lang="en-US" dirty="0"/>
              <a:t>science?</a:t>
            </a:r>
          </a:p>
        </p:txBody>
      </p:sp>
      <p:sp>
        <p:nvSpPr>
          <p:cNvPr id="10" name="Content Placeholder 9">
            <a:extLst>
              <a:ext uri="{FF2B5EF4-FFF2-40B4-BE49-F238E27FC236}">
                <a16:creationId xmlns:a16="http://schemas.microsoft.com/office/drawing/2014/main" id="{11B5C174-551B-133F-E01F-8057D49254A2}"/>
              </a:ext>
            </a:extLst>
          </p:cNvPr>
          <p:cNvSpPr>
            <a:spLocks noGrp="1"/>
          </p:cNvSpPr>
          <p:nvPr>
            <p:ph idx="1"/>
          </p:nvPr>
        </p:nvSpPr>
        <p:spPr>
          <a:xfrm>
            <a:off x="628650" y="1369218"/>
            <a:ext cx="4556536" cy="3263504"/>
          </a:xfrm>
        </p:spPr>
        <p:txBody>
          <a:bodyPr>
            <a:normAutofit/>
          </a:bodyPr>
          <a:lstStyle/>
          <a:p>
            <a:pPr marL="385763" indent="-385763">
              <a:buFont typeface="+mj-lt"/>
              <a:buAutoNum type="alphaLcParenR"/>
            </a:pPr>
            <a:r>
              <a:rPr lang="en-US" dirty="0"/>
              <a:t>the application of the </a:t>
            </a:r>
            <a:r>
              <a:rPr lang="en-US" b="1" dirty="0">
                <a:solidFill>
                  <a:schemeClr val="accent1">
                    <a:lumMod val="40000"/>
                    <a:lumOff val="60000"/>
                  </a:schemeClr>
                </a:solidFill>
              </a:rPr>
              <a:t>scientific method</a:t>
            </a:r>
            <a:r>
              <a:rPr lang="en-US" b="1" dirty="0"/>
              <a:t> </a:t>
            </a:r>
            <a:r>
              <a:rPr lang="en-US" dirty="0"/>
              <a:t>for achieving </a:t>
            </a:r>
            <a:r>
              <a:rPr lang="en-US" b="1" dirty="0">
                <a:solidFill>
                  <a:schemeClr val="accent4">
                    <a:lumMod val="40000"/>
                    <a:lumOff val="60000"/>
                  </a:schemeClr>
                </a:solidFill>
              </a:rPr>
              <a:t>practical goals</a:t>
            </a:r>
            <a:r>
              <a:rPr lang="en-US" dirty="0"/>
              <a:t>, rather than purely for knowledge discovery, </a:t>
            </a:r>
            <a:r>
              <a:rPr lang="en-US" i="1" dirty="0"/>
              <a:t>and</a:t>
            </a:r>
            <a:br>
              <a:rPr lang="en-US" i="1" dirty="0"/>
            </a:br>
            <a:endParaRPr lang="en-US" i="1" dirty="0"/>
          </a:p>
          <a:p>
            <a:pPr marL="385763" indent="-385763">
              <a:buFont typeface="+mj-lt"/>
              <a:buAutoNum type="alphaLcParenR"/>
            </a:pPr>
            <a:r>
              <a:rPr lang="en-US" dirty="0"/>
              <a:t>the </a:t>
            </a:r>
            <a:r>
              <a:rPr lang="en-US" b="1" dirty="0"/>
              <a:t>use of </a:t>
            </a:r>
            <a:r>
              <a:rPr lang="en-US" dirty="0"/>
              <a:t>accumulated</a:t>
            </a:r>
            <a:r>
              <a:rPr lang="en-US" b="1" dirty="0">
                <a:solidFill>
                  <a:schemeClr val="accent6">
                    <a:lumMod val="40000"/>
                    <a:lumOff val="60000"/>
                  </a:schemeClr>
                </a:solidFill>
              </a:rPr>
              <a:t> scientific theories</a:t>
            </a:r>
            <a:r>
              <a:rPr lang="en-US" dirty="0"/>
              <a:t>, </a:t>
            </a:r>
            <a:r>
              <a:rPr lang="en-US" b="1" dirty="0">
                <a:solidFill>
                  <a:schemeClr val="accent6">
                    <a:lumMod val="40000"/>
                    <a:lumOff val="60000"/>
                  </a:schemeClr>
                </a:solidFill>
              </a:rPr>
              <a:t>knowledge, methods, and techniques </a:t>
            </a:r>
            <a:r>
              <a:rPr lang="en-US" dirty="0"/>
              <a:t>to that end</a:t>
            </a:r>
          </a:p>
        </p:txBody>
      </p:sp>
      <p:grpSp>
        <p:nvGrpSpPr>
          <p:cNvPr id="3" name="Group 2">
            <a:extLst>
              <a:ext uri="{FF2B5EF4-FFF2-40B4-BE49-F238E27FC236}">
                <a16:creationId xmlns:a16="http://schemas.microsoft.com/office/drawing/2014/main" id="{DDBEB558-411E-B8E9-C044-08966672D69D}"/>
              </a:ext>
            </a:extLst>
          </p:cNvPr>
          <p:cNvGrpSpPr/>
          <p:nvPr/>
        </p:nvGrpSpPr>
        <p:grpSpPr>
          <a:xfrm>
            <a:off x="5476194" y="843977"/>
            <a:ext cx="2857500" cy="3887232"/>
            <a:chOff x="7301592" y="1125302"/>
            <a:chExt cx="3810000" cy="5182975"/>
          </a:xfrm>
        </p:grpSpPr>
        <p:pic>
          <p:nvPicPr>
            <p:cNvPr id="6" name="Picture 5">
              <a:extLst>
                <a:ext uri="{FF2B5EF4-FFF2-40B4-BE49-F238E27FC236}">
                  <a16:creationId xmlns:a16="http://schemas.microsoft.com/office/drawing/2014/main" id="{E958720A-CD97-BBAC-DF35-9DED0ED3D474}"/>
                </a:ext>
              </a:extLst>
            </p:cNvPr>
            <p:cNvPicPr>
              <a:picLocks noChangeAspect="1"/>
            </p:cNvPicPr>
            <p:nvPr/>
          </p:nvPicPr>
          <p:blipFill>
            <a:blip r:embed="rId3"/>
            <a:stretch>
              <a:fillRect/>
            </a:stretch>
          </p:blipFill>
          <p:spPr>
            <a:xfrm>
              <a:off x="7301592" y="1125302"/>
              <a:ext cx="3810000" cy="4692290"/>
            </a:xfrm>
            <a:prstGeom prst="rect">
              <a:avLst/>
            </a:prstGeom>
          </p:spPr>
        </p:pic>
        <p:sp>
          <p:nvSpPr>
            <p:cNvPr id="7" name="TextBox 6">
              <a:extLst>
                <a:ext uri="{FF2B5EF4-FFF2-40B4-BE49-F238E27FC236}">
                  <a16:creationId xmlns:a16="http://schemas.microsoft.com/office/drawing/2014/main" id="{2C9BB082-71E0-92F0-B5AE-34A6E9E6DC9F}"/>
                </a:ext>
              </a:extLst>
            </p:cNvPr>
            <p:cNvSpPr txBox="1"/>
            <p:nvPr/>
          </p:nvSpPr>
          <p:spPr>
            <a:xfrm>
              <a:off x="8464323" y="5908168"/>
              <a:ext cx="2268993" cy="400109"/>
            </a:xfrm>
            <a:prstGeom prst="rect">
              <a:avLst/>
            </a:prstGeom>
            <a:noFill/>
          </p:spPr>
          <p:txBody>
            <a:bodyPr wrap="square">
              <a:spAutoFit/>
            </a:bodyPr>
            <a:lstStyle/>
            <a:p>
              <a:r>
                <a:rPr lang="en-US" sz="1350" dirty="0"/>
                <a:t>Louis Pasteur</a:t>
              </a:r>
            </a:p>
          </p:txBody>
        </p:sp>
      </p:grpSp>
      <p:sp>
        <p:nvSpPr>
          <p:cNvPr id="11" name="TextBox 10">
            <a:extLst>
              <a:ext uri="{FF2B5EF4-FFF2-40B4-BE49-F238E27FC236}">
                <a16:creationId xmlns:a16="http://schemas.microsoft.com/office/drawing/2014/main" id="{5CF752DE-F5AC-7805-6797-D0033453C215}"/>
              </a:ext>
            </a:extLst>
          </p:cNvPr>
          <p:cNvSpPr txBox="1"/>
          <p:nvPr/>
        </p:nvSpPr>
        <p:spPr>
          <a:xfrm>
            <a:off x="292188" y="4471663"/>
            <a:ext cx="6056054" cy="461665"/>
          </a:xfrm>
          <a:prstGeom prst="rect">
            <a:avLst/>
          </a:prstGeom>
          <a:noFill/>
        </p:spPr>
        <p:txBody>
          <a:bodyPr wrap="square" rtlCol="0">
            <a:spAutoFit/>
          </a:bodyPr>
          <a:lstStyle/>
          <a:p>
            <a:r>
              <a:rPr lang="en-US" sz="2400" dirty="0"/>
              <a:t>What are the </a:t>
            </a:r>
            <a:r>
              <a:rPr lang="en-US" sz="2400" b="1" dirty="0">
                <a:solidFill>
                  <a:schemeClr val="accent4">
                    <a:lumMod val="40000"/>
                    <a:lumOff val="60000"/>
                  </a:schemeClr>
                </a:solidFill>
              </a:rPr>
              <a:t>practical goals</a:t>
            </a:r>
            <a:r>
              <a:rPr lang="en-US" sz="2400" b="1" dirty="0">
                <a:solidFill>
                  <a:schemeClr val="accent4"/>
                </a:solidFill>
              </a:rPr>
              <a:t> </a:t>
            </a:r>
            <a:r>
              <a:rPr lang="en-US" sz="2400" dirty="0"/>
              <a:t>for security?</a:t>
            </a:r>
          </a:p>
        </p:txBody>
      </p:sp>
    </p:spTree>
    <p:extLst>
      <p:ext uri="{BB962C8B-B14F-4D97-AF65-F5344CB8AC3E}">
        <p14:creationId xmlns:p14="http://schemas.microsoft.com/office/powerpoint/2010/main" val="3246220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6998-995A-47F1-906F-FE2431140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92841-9234-FD19-9687-0095AAB0CB98}"/>
              </a:ext>
            </a:extLst>
          </p:cNvPr>
          <p:cNvSpPr>
            <a:spLocks noGrp="1"/>
          </p:cNvSpPr>
          <p:nvPr>
            <p:ph type="title"/>
          </p:nvPr>
        </p:nvSpPr>
        <p:spPr/>
        <p:txBody>
          <a:bodyPr/>
          <a:lstStyle/>
          <a:p>
            <a:r>
              <a:rPr lang="en-US" dirty="0"/>
              <a:t>Model: Cryptography</a:t>
            </a:r>
          </a:p>
        </p:txBody>
      </p:sp>
      <p:sp>
        <p:nvSpPr>
          <p:cNvPr id="3" name="Content Placeholder 2">
            <a:extLst>
              <a:ext uri="{FF2B5EF4-FFF2-40B4-BE49-F238E27FC236}">
                <a16:creationId xmlns:a16="http://schemas.microsoft.com/office/drawing/2014/main" id="{37130608-F39F-194F-443B-B5902C1CB6A6}"/>
              </a:ext>
            </a:extLst>
          </p:cNvPr>
          <p:cNvSpPr>
            <a:spLocks noGrp="1"/>
          </p:cNvSpPr>
          <p:nvPr>
            <p:ph idx="1"/>
          </p:nvPr>
        </p:nvSpPr>
        <p:spPr/>
        <p:txBody>
          <a:bodyPr>
            <a:normAutofit/>
          </a:bodyPr>
          <a:lstStyle/>
          <a:p>
            <a:r>
              <a:rPr lang="en-US" dirty="0"/>
              <a:t>Schneider: “The field of cryptography comes close to exemplifying the kind of science base we seek.” </a:t>
            </a:r>
          </a:p>
          <a:p>
            <a:endParaRPr lang="en-US" dirty="0"/>
          </a:p>
          <a:p>
            <a:endParaRPr lang="en-US" dirty="0"/>
          </a:p>
          <a:p>
            <a:pPr marL="0" indent="0" algn="ctr">
              <a:buNone/>
            </a:pPr>
            <a:r>
              <a:rPr lang="en-US" sz="2400" dirty="0"/>
              <a:t>“Is cryptography scientific?”</a:t>
            </a:r>
          </a:p>
          <a:p>
            <a:endParaRPr lang="en-US" dirty="0"/>
          </a:p>
        </p:txBody>
      </p:sp>
    </p:spTree>
    <p:extLst>
      <p:ext uri="{BB962C8B-B14F-4D97-AF65-F5344CB8AC3E}">
        <p14:creationId xmlns:p14="http://schemas.microsoft.com/office/powerpoint/2010/main" val="424649326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FD658-E81B-6761-E919-534012881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5D530-7237-F011-77C6-3D72C27898BC}"/>
              </a:ext>
            </a:extLst>
          </p:cNvPr>
          <p:cNvSpPr>
            <a:spLocks noGrp="1"/>
          </p:cNvSpPr>
          <p:nvPr>
            <p:ph type="title"/>
          </p:nvPr>
        </p:nvSpPr>
        <p:spPr/>
        <p:txBody>
          <a:bodyPr/>
          <a:lstStyle/>
          <a:p>
            <a:r>
              <a:rPr lang="en-US" dirty="0"/>
              <a:t>Model: Cryptography</a:t>
            </a:r>
          </a:p>
        </p:txBody>
      </p:sp>
      <p:sp>
        <p:nvSpPr>
          <p:cNvPr id="3" name="Content Placeholder 2">
            <a:extLst>
              <a:ext uri="{FF2B5EF4-FFF2-40B4-BE49-F238E27FC236}">
                <a16:creationId xmlns:a16="http://schemas.microsoft.com/office/drawing/2014/main" id="{9F64A548-B9B7-3E81-FB03-9001F3F496F9}"/>
              </a:ext>
            </a:extLst>
          </p:cNvPr>
          <p:cNvSpPr>
            <a:spLocks noGrp="1"/>
          </p:cNvSpPr>
          <p:nvPr>
            <p:ph idx="1"/>
          </p:nvPr>
        </p:nvSpPr>
        <p:spPr/>
        <p:txBody>
          <a:bodyPr>
            <a:normAutofit/>
          </a:bodyPr>
          <a:lstStyle/>
          <a:p>
            <a:r>
              <a:rPr lang="en-US" dirty="0"/>
              <a:t>Schneider: “The field of cryptography comes close to exemplifying the kind of science base we seek.” </a:t>
            </a:r>
          </a:p>
          <a:p>
            <a:pPr lvl="3"/>
            <a:endParaRPr lang="en-US" dirty="0"/>
          </a:p>
          <a:p>
            <a:r>
              <a:rPr lang="en-US" dirty="0"/>
              <a:t>Krawczyk: “By its very nature, there is </a:t>
            </a:r>
            <a:r>
              <a:rPr lang="en-US" b="1" dirty="0"/>
              <a:t>no (and cannot be) empirical evidence for the security of a design</a:t>
            </a:r>
            <a:r>
              <a:rPr lang="en-US" dirty="0"/>
              <a:t>. Indeed, no concrete measurements or simulations can show that attacks against a cryptographic scheme are not feasible. The only way to do so is to </a:t>
            </a:r>
            <a:r>
              <a:rPr lang="en-US" b="1" dirty="0"/>
              <a:t>develop a formal mathematical model and language in which to reason about such schemes</a:t>
            </a:r>
            <a:r>
              <a:rPr lang="en-US" dirty="0"/>
              <a:t>”</a:t>
            </a:r>
          </a:p>
        </p:txBody>
      </p:sp>
    </p:spTree>
    <p:extLst>
      <p:ext uri="{BB962C8B-B14F-4D97-AF65-F5344CB8AC3E}">
        <p14:creationId xmlns:p14="http://schemas.microsoft.com/office/powerpoint/2010/main" val="2079913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Fundamental Asymmetry</a:t>
            </a:r>
          </a:p>
        </p:txBody>
      </p:sp>
      <p:sp>
        <p:nvSpPr>
          <p:cNvPr id="3" name="Content Placeholder 2"/>
          <p:cNvSpPr>
            <a:spLocks noGrp="1"/>
          </p:cNvSpPr>
          <p:nvPr>
            <p:ph idx="1"/>
          </p:nvPr>
        </p:nvSpPr>
        <p:spPr/>
        <p:txBody>
          <a:bodyPr/>
          <a:lstStyle/>
          <a:p>
            <a:pPr marL="0" lvl="0" indent="0">
              <a:buNone/>
            </a:pPr>
            <a:r>
              <a:rPr b="1" dirty="0"/>
              <a:t>We can observe:</a:t>
            </a:r>
          </a:p>
          <a:p>
            <a:pPr lvl="0"/>
            <a:r>
              <a:rPr dirty="0"/>
              <a:t>✅ Insecurity (attacks succeed, systems fail)</a:t>
            </a:r>
          </a:p>
          <a:p>
            <a:pPr marL="0" lvl="0" indent="0">
              <a:buNone/>
            </a:pPr>
            <a:r>
              <a:rPr b="1" dirty="0"/>
              <a:t>We cannot observe:</a:t>
            </a:r>
          </a:p>
          <a:p>
            <a:pPr lvl="0"/>
            <a:r>
              <a:rPr dirty="0"/>
              <a:t>❌ Security (absence of attacks ≠ security)</a:t>
            </a:r>
          </a:p>
          <a:p>
            <a:pPr marL="0" lvl="0" indent="0">
              <a:buNone/>
            </a:pPr>
            <a:r>
              <a:rPr dirty="0"/>
              <a:t>This is </a:t>
            </a:r>
            <a:r>
              <a:rPr b="1" dirty="0"/>
              <a:t>not</a:t>
            </a:r>
            <a:r>
              <a:rPr dirty="0"/>
              <a:t> a temporary limitation.</a:t>
            </a:r>
          </a:p>
          <a:p>
            <a:pPr marL="0" lvl="0" indent="0">
              <a:buNone/>
            </a:pPr>
            <a:r>
              <a:rPr dirty="0"/>
              <a:t>It’s a </a:t>
            </a:r>
            <a:r>
              <a:rPr b="1" dirty="0"/>
              <a:t>fundamental</a:t>
            </a:r>
            <a:r>
              <a:rPr dirty="0"/>
              <a:t> asymmetry.</a:t>
            </a:r>
          </a:p>
        </p:txBody>
      </p:sp>
    </p:spTree>
    <p:extLst>
      <p:ext uri="{BB962C8B-B14F-4D97-AF65-F5344CB8AC3E}">
        <p14:creationId xmlns:p14="http://schemas.microsoft.com/office/powerpoint/2010/main" val="3340508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3D53-8BE2-B004-B0ED-5769D9CEF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70183-426F-C725-00A8-A980A59B4C65}"/>
              </a:ext>
            </a:extLst>
          </p:cNvPr>
          <p:cNvSpPr>
            <a:spLocks noGrp="1"/>
          </p:cNvSpPr>
          <p:nvPr>
            <p:ph type="title"/>
          </p:nvPr>
        </p:nvSpPr>
        <p:spPr/>
        <p:txBody>
          <a:bodyPr/>
          <a:lstStyle/>
          <a:p>
            <a:r>
              <a:rPr lang="en-US" dirty="0"/>
              <a:t>Provable security</a:t>
            </a:r>
          </a:p>
        </p:txBody>
      </p:sp>
      <p:sp>
        <p:nvSpPr>
          <p:cNvPr id="3" name="Content Placeholder 2">
            <a:extLst>
              <a:ext uri="{FF2B5EF4-FFF2-40B4-BE49-F238E27FC236}">
                <a16:creationId xmlns:a16="http://schemas.microsoft.com/office/drawing/2014/main" id="{30D2C25F-3C47-A161-E71F-0A7FC7C01740}"/>
              </a:ext>
            </a:extLst>
          </p:cNvPr>
          <p:cNvSpPr>
            <a:spLocks noGrp="1"/>
          </p:cNvSpPr>
          <p:nvPr>
            <p:ph idx="1"/>
          </p:nvPr>
        </p:nvSpPr>
        <p:spPr>
          <a:xfrm>
            <a:off x="628650" y="1369218"/>
            <a:ext cx="3628390" cy="3578702"/>
          </a:xfrm>
        </p:spPr>
        <p:txBody>
          <a:bodyPr>
            <a:normAutofit fontScale="92500" lnSpcReduction="10000"/>
          </a:bodyPr>
          <a:lstStyle/>
          <a:p>
            <a:r>
              <a:rPr lang="en-US" dirty="0"/>
              <a:t>Cryptography achieved what Schneider wants for all security:</a:t>
            </a:r>
          </a:p>
          <a:p>
            <a:pPr lvl="1"/>
            <a:r>
              <a:rPr lang="en-US" b="1" dirty="0"/>
              <a:t>Formal security definitions</a:t>
            </a:r>
            <a:r>
              <a:rPr lang="en-US" dirty="0"/>
              <a:t> (e.g., semantic security)</a:t>
            </a:r>
          </a:p>
          <a:p>
            <a:pPr lvl="1"/>
            <a:r>
              <a:rPr lang="en-US" b="1" dirty="0"/>
              <a:t>Adversary models</a:t>
            </a:r>
            <a:r>
              <a:rPr lang="en-US" dirty="0"/>
              <a:t> (what the attacker can do)</a:t>
            </a:r>
          </a:p>
          <a:p>
            <a:pPr lvl="1"/>
            <a:r>
              <a:rPr lang="en-US" b="1" dirty="0"/>
              <a:t>Computational assumptions</a:t>
            </a:r>
            <a:r>
              <a:rPr lang="en-US" dirty="0"/>
              <a:t> (e.g., factoring is hard)</a:t>
            </a:r>
          </a:p>
          <a:p>
            <a:pPr lvl="1"/>
            <a:r>
              <a:rPr lang="en-US" b="1" dirty="0"/>
              <a:t>Reduction proofs</a:t>
            </a:r>
            <a:r>
              <a:rPr lang="en-US" dirty="0"/>
              <a:t> showing: "break scheme → break assumption"</a:t>
            </a:r>
          </a:p>
          <a:p>
            <a:r>
              <a:rPr lang="en-US" b="1" dirty="0"/>
              <a:t>Result:</a:t>
            </a:r>
            <a:r>
              <a:rPr lang="en-US" dirty="0"/>
              <a:t> Mathematically grounded confidence in cryptographic constructions</a:t>
            </a:r>
          </a:p>
        </p:txBody>
      </p:sp>
      <p:pic>
        <p:nvPicPr>
          <p:cNvPr id="4" name="Picture 3">
            <a:extLst>
              <a:ext uri="{FF2B5EF4-FFF2-40B4-BE49-F238E27FC236}">
                <a16:creationId xmlns:a16="http://schemas.microsoft.com/office/drawing/2014/main" id="{5F5FD430-C3D4-378F-171C-40B3147F1C8B}"/>
              </a:ext>
            </a:extLst>
          </p:cNvPr>
          <p:cNvPicPr>
            <a:picLocks noChangeAspect="1"/>
          </p:cNvPicPr>
          <p:nvPr/>
        </p:nvPicPr>
        <p:blipFill>
          <a:blip r:embed="rId3"/>
          <a:stretch>
            <a:fillRect/>
          </a:stretch>
        </p:blipFill>
        <p:spPr>
          <a:xfrm>
            <a:off x="4339093" y="510778"/>
            <a:ext cx="4725725" cy="4632722"/>
          </a:xfrm>
          <a:prstGeom prst="rect">
            <a:avLst/>
          </a:prstGeom>
        </p:spPr>
      </p:pic>
    </p:spTree>
    <p:extLst>
      <p:ext uri="{BB962C8B-B14F-4D97-AF65-F5344CB8AC3E}">
        <p14:creationId xmlns:p14="http://schemas.microsoft.com/office/powerpoint/2010/main" val="3810495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Proofs are only as good as their assumptions</a:t>
            </a:r>
          </a:p>
        </p:txBody>
      </p:sp>
      <p:graphicFrame>
        <p:nvGraphicFramePr>
          <p:cNvPr id="7" name="Content Placeholder 5">
            <a:extLst>
              <a:ext uri="{FF2B5EF4-FFF2-40B4-BE49-F238E27FC236}">
                <a16:creationId xmlns:a16="http://schemas.microsoft.com/office/drawing/2014/main" id="{5123C98E-A177-2E06-C73B-90248EB527EF}"/>
              </a:ext>
            </a:extLst>
          </p:cNvPr>
          <p:cNvGraphicFramePr>
            <a:graphicFrameLocks/>
          </p:cNvGraphicFramePr>
          <p:nvPr>
            <p:extLst>
              <p:ext uri="{D42A27DB-BD31-4B8C-83A1-F6EECF244321}">
                <p14:modId xmlns:p14="http://schemas.microsoft.com/office/powerpoint/2010/main" val="1517934644"/>
              </p:ext>
            </p:extLst>
          </p:nvPr>
        </p:nvGraphicFramePr>
        <p:xfrm>
          <a:off x="1094581" y="1605042"/>
          <a:ext cx="6954838" cy="2377440"/>
        </p:xfrm>
        <a:graphic>
          <a:graphicData uri="http://schemas.openxmlformats.org/drawingml/2006/table">
            <a:tbl>
              <a:tblPr firstRow="1" bandRow="1">
                <a:tableStyleId>{5C22544A-7EE6-4342-B048-85BDC9FD1C3A}</a:tableStyleId>
              </a:tblPr>
              <a:tblGrid>
                <a:gridCol w="3479147">
                  <a:extLst>
                    <a:ext uri="{9D8B030D-6E8A-4147-A177-3AD203B41FA5}">
                      <a16:colId xmlns:a16="http://schemas.microsoft.com/office/drawing/2014/main" val="20000"/>
                    </a:ext>
                  </a:extLst>
                </a:gridCol>
                <a:gridCol w="3475691">
                  <a:extLst>
                    <a:ext uri="{9D8B030D-6E8A-4147-A177-3AD203B41FA5}">
                      <a16:colId xmlns:a16="http://schemas.microsoft.com/office/drawing/2014/main" val="20001"/>
                    </a:ext>
                  </a:extLst>
                </a:gridCol>
              </a:tblGrid>
              <a:tr h="0">
                <a:tc>
                  <a:txBody>
                    <a:bodyPr/>
                    <a:lstStyle/>
                    <a:p>
                      <a:pPr marL="0" lvl="0" indent="0">
                        <a:buNone/>
                      </a:pPr>
                      <a:r>
                        <a:rPr sz="1800"/>
                        <a:t>Component</a:t>
                      </a:r>
                    </a:p>
                  </a:txBody>
                  <a:tcPr/>
                </a:tc>
                <a:tc>
                  <a:txBody>
                    <a:bodyPr/>
                    <a:lstStyle/>
                    <a:p>
                      <a:pPr marL="0" lvl="0" indent="0">
                        <a:buNone/>
                      </a:pPr>
                      <a:r>
                        <a:rPr sz="1800" dirty="0"/>
                        <a:t>Can Fail When…</a:t>
                      </a:r>
                    </a:p>
                  </a:txBody>
                  <a:tcPr/>
                </a:tc>
                <a:extLst>
                  <a:ext uri="{0D108BD9-81ED-4DB2-BD59-A6C34878D82A}">
                    <a16:rowId xmlns:a16="http://schemas.microsoft.com/office/drawing/2014/main" val="10000"/>
                  </a:ext>
                </a:extLst>
              </a:tr>
              <a:tr h="0">
                <a:tc>
                  <a:txBody>
                    <a:bodyPr/>
                    <a:lstStyle/>
                    <a:p>
                      <a:pPr marL="0" lvl="0" indent="0">
                        <a:buNone/>
                      </a:pPr>
                      <a:r>
                        <a:rPr sz="1800" dirty="0"/>
                        <a:t>Security definition</a:t>
                      </a:r>
                    </a:p>
                  </a:txBody>
                  <a:tcPr/>
                </a:tc>
                <a:tc>
                  <a:txBody>
                    <a:bodyPr/>
                    <a:lstStyle/>
                    <a:p>
                      <a:pPr marL="0" lvl="0" indent="0">
                        <a:buNone/>
                      </a:pPr>
                      <a:r>
                        <a:rPr sz="1800" dirty="0"/>
                        <a:t>Doesn’t capture real attack goals</a:t>
                      </a:r>
                    </a:p>
                  </a:txBody>
                  <a:tcPr/>
                </a:tc>
                <a:extLst>
                  <a:ext uri="{0D108BD9-81ED-4DB2-BD59-A6C34878D82A}">
                    <a16:rowId xmlns:a16="http://schemas.microsoft.com/office/drawing/2014/main" val="10001"/>
                  </a:ext>
                </a:extLst>
              </a:tr>
              <a:tr h="0">
                <a:tc>
                  <a:txBody>
                    <a:bodyPr/>
                    <a:lstStyle/>
                    <a:p>
                      <a:pPr marL="0" lvl="0" indent="0">
                        <a:buNone/>
                      </a:pPr>
                      <a:r>
                        <a:rPr sz="1800"/>
                        <a:t>Attacker model</a:t>
                      </a:r>
                    </a:p>
                  </a:txBody>
                  <a:tcPr/>
                </a:tc>
                <a:tc>
                  <a:txBody>
                    <a:bodyPr/>
                    <a:lstStyle/>
                    <a:p>
                      <a:pPr marL="0" lvl="0" indent="0">
                        <a:buNone/>
                      </a:pPr>
                      <a:r>
                        <a:rPr sz="1800"/>
                        <a:t>Real attackers have more capabilities</a:t>
                      </a:r>
                    </a:p>
                  </a:txBody>
                  <a:tcPr/>
                </a:tc>
                <a:extLst>
                  <a:ext uri="{0D108BD9-81ED-4DB2-BD59-A6C34878D82A}">
                    <a16:rowId xmlns:a16="http://schemas.microsoft.com/office/drawing/2014/main" val="10002"/>
                  </a:ext>
                </a:extLst>
              </a:tr>
              <a:tr h="0">
                <a:tc>
                  <a:txBody>
                    <a:bodyPr/>
                    <a:lstStyle/>
                    <a:p>
                      <a:pPr marL="0" lvl="0" indent="0">
                        <a:buNone/>
                      </a:pPr>
                      <a:r>
                        <a:rPr sz="1800"/>
                        <a:t>Computational assumption</a:t>
                      </a:r>
                    </a:p>
                  </a:txBody>
                  <a:tcPr/>
                </a:tc>
                <a:tc>
                  <a:txBody>
                    <a:bodyPr/>
                    <a:lstStyle/>
                    <a:p>
                      <a:pPr marL="0" lvl="0" indent="0">
                        <a:buNone/>
                      </a:pPr>
                      <a:r>
                        <a:rPr sz="1800"/>
                        <a:t>Assumption turns out false</a:t>
                      </a:r>
                    </a:p>
                  </a:txBody>
                  <a:tcPr/>
                </a:tc>
                <a:extLst>
                  <a:ext uri="{0D108BD9-81ED-4DB2-BD59-A6C34878D82A}">
                    <a16:rowId xmlns:a16="http://schemas.microsoft.com/office/drawing/2014/main" val="10003"/>
                  </a:ext>
                </a:extLst>
              </a:tr>
              <a:tr h="0">
                <a:tc>
                  <a:txBody>
                    <a:bodyPr/>
                    <a:lstStyle/>
                    <a:p>
                      <a:pPr marL="0" lvl="0" indent="0">
                        <a:buNone/>
                      </a:pPr>
                      <a:r>
                        <a:rPr sz="1800"/>
                        <a:t>Reduction</a:t>
                      </a:r>
                    </a:p>
                  </a:txBody>
                  <a:tcPr/>
                </a:tc>
                <a:tc>
                  <a:txBody>
                    <a:bodyPr/>
                    <a:lstStyle/>
                    <a:p>
                      <a:pPr marL="0" lvl="0" indent="0">
                        <a:buNone/>
                      </a:pPr>
                      <a:r>
                        <a:rPr sz="1800" dirty="0"/>
                        <a:t>Gap between model and implementation</a:t>
                      </a:r>
                    </a:p>
                  </a:txBody>
                  <a:tcPr/>
                </a:tc>
                <a:extLst>
                  <a:ext uri="{0D108BD9-81ED-4DB2-BD59-A6C34878D82A}">
                    <a16:rowId xmlns:a16="http://schemas.microsoft.com/office/drawing/2014/main" val="10004"/>
                  </a:ext>
                </a:extLst>
              </a:tr>
            </a:tbl>
          </a:graphicData>
        </a:graphic>
      </p:graphicFrame>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6602-D98B-4D7F-8F08-45621CAAD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EC551-9AFF-7583-2370-66BB2F2F5DF7}"/>
              </a:ext>
            </a:extLst>
          </p:cNvPr>
          <p:cNvSpPr>
            <a:spLocks noGrp="1"/>
          </p:cNvSpPr>
          <p:nvPr>
            <p:ph type="title"/>
          </p:nvPr>
        </p:nvSpPr>
        <p:spPr/>
        <p:txBody>
          <a:bodyPr/>
          <a:lstStyle/>
          <a:p>
            <a:r>
              <a:rPr lang="en-US" dirty="0"/>
              <a:t>Deduction vs. Induction</a:t>
            </a:r>
          </a:p>
        </p:txBody>
      </p:sp>
      <p:sp>
        <p:nvSpPr>
          <p:cNvPr id="3" name="Content Placeholder 2">
            <a:extLst>
              <a:ext uri="{FF2B5EF4-FFF2-40B4-BE49-F238E27FC236}">
                <a16:creationId xmlns:a16="http://schemas.microsoft.com/office/drawing/2014/main" id="{9D87D0B3-2C1F-31A4-38DE-20C04F51F94C}"/>
              </a:ext>
            </a:extLst>
          </p:cNvPr>
          <p:cNvSpPr>
            <a:spLocks noGrp="1"/>
          </p:cNvSpPr>
          <p:nvPr>
            <p:ph idx="1"/>
          </p:nvPr>
        </p:nvSpPr>
        <p:spPr/>
        <p:txBody>
          <a:bodyPr/>
          <a:lstStyle/>
          <a:p>
            <a:pPr marL="0" indent="0">
              <a:buNone/>
            </a:pPr>
            <a:r>
              <a:rPr lang="en-US" dirty="0"/>
              <a:t>“Deduction in itself is quite powerless as a method of scientific</a:t>
            </a:r>
          </a:p>
          <a:p>
            <a:endParaRPr lang="en-US" dirty="0"/>
          </a:p>
          <a:p>
            <a:r>
              <a:rPr lang="en-US" dirty="0"/>
              <a:t>But with a useful model, you can deduce surprising and useful results</a:t>
            </a:r>
          </a:p>
          <a:p>
            <a:pPr lvl="1"/>
            <a:r>
              <a:rPr lang="en-US" dirty="0"/>
              <a:t>Shannon's channel capacity theorem (1948)</a:t>
            </a:r>
          </a:p>
          <a:p>
            <a:pPr lvl="1"/>
            <a:r>
              <a:rPr lang="en-US" dirty="0"/>
              <a:t>Gödel's incompleteness theorems (1931) </a:t>
            </a:r>
          </a:p>
          <a:p>
            <a:pPr lvl="1"/>
            <a:r>
              <a:rPr lang="en-US" dirty="0"/>
              <a:t>Deductions from Euclidean geometry (e.g., Pythagorean theorem)</a:t>
            </a:r>
          </a:p>
          <a:p>
            <a:r>
              <a:rPr lang="en-US" dirty="0"/>
              <a:t>Schneider’s examples</a:t>
            </a:r>
          </a:p>
          <a:p>
            <a:pPr lvl="1"/>
            <a:r>
              <a:rPr lang="en-US" dirty="0"/>
              <a:t>Execution monitoring</a:t>
            </a:r>
          </a:p>
          <a:p>
            <a:pPr lvl="1"/>
            <a:r>
              <a:rPr lang="en-US" dirty="0"/>
              <a:t>Byzantine fault tolerance</a:t>
            </a:r>
          </a:p>
        </p:txBody>
      </p:sp>
      <p:sp>
        <p:nvSpPr>
          <p:cNvPr id="5" name="TextBox 4">
            <a:extLst>
              <a:ext uri="{FF2B5EF4-FFF2-40B4-BE49-F238E27FC236}">
                <a16:creationId xmlns:a16="http://schemas.microsoft.com/office/drawing/2014/main" id="{939DD954-A4C0-C857-9472-D921D92FDF75}"/>
              </a:ext>
            </a:extLst>
          </p:cNvPr>
          <p:cNvSpPr txBox="1"/>
          <p:nvPr/>
        </p:nvSpPr>
        <p:spPr>
          <a:xfrm>
            <a:off x="7493879" y="1329295"/>
            <a:ext cx="1557520" cy="415498"/>
          </a:xfrm>
          <a:prstGeom prst="rect">
            <a:avLst/>
          </a:prstGeom>
          <a:solidFill>
            <a:schemeClr val="bg1"/>
          </a:solidFill>
        </p:spPr>
        <p:txBody>
          <a:bodyPr wrap="square">
            <a:spAutoFit/>
          </a:bodyPr>
          <a:lstStyle/>
          <a:p>
            <a:r>
              <a:rPr lang="en-US" sz="2100" dirty="0"/>
              <a:t>discovery…” </a:t>
            </a:r>
          </a:p>
        </p:txBody>
      </p:sp>
      <p:sp>
        <p:nvSpPr>
          <p:cNvPr id="6" name="TextBox 5">
            <a:extLst>
              <a:ext uri="{FF2B5EF4-FFF2-40B4-BE49-F238E27FC236}">
                <a16:creationId xmlns:a16="http://schemas.microsoft.com/office/drawing/2014/main" id="{ECC88F92-576E-0F3F-0AA5-3E198CF028BE}"/>
              </a:ext>
            </a:extLst>
          </p:cNvPr>
          <p:cNvSpPr txBox="1"/>
          <p:nvPr/>
        </p:nvSpPr>
        <p:spPr>
          <a:xfrm>
            <a:off x="3653019" y="1333259"/>
            <a:ext cx="1162050" cy="415498"/>
          </a:xfrm>
          <a:prstGeom prst="rect">
            <a:avLst/>
          </a:prstGeom>
          <a:solidFill>
            <a:schemeClr val="bg1"/>
          </a:solidFill>
        </p:spPr>
        <p:txBody>
          <a:bodyPr wrap="square">
            <a:spAutoFit/>
          </a:bodyPr>
          <a:lstStyle/>
          <a:p>
            <a:r>
              <a:rPr lang="en-US" sz="2100" dirty="0"/>
              <a:t>powerful</a:t>
            </a:r>
          </a:p>
        </p:txBody>
      </p:sp>
    </p:spTree>
    <p:extLst>
      <p:ext uri="{BB962C8B-B14F-4D97-AF65-F5344CB8AC3E}">
        <p14:creationId xmlns:p14="http://schemas.microsoft.com/office/powerpoint/2010/main" val="2464252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4.5679E-6 L -0.10972 0.00061 " pathEditMode="relative" rAng="0" ptsTypes="AA">
                                      <p:cBhvr>
                                        <p:cTn id="6" dur="2000" fill="hold"/>
                                        <p:tgtEl>
                                          <p:spTgt spid="5"/>
                                        </p:tgtEl>
                                        <p:attrNameLst>
                                          <p:attrName>ppt_x</p:attrName>
                                          <p:attrName>ppt_y</p:attrName>
                                        </p:attrNameLst>
                                      </p:cBhvr>
                                      <p:rCtr x="-5486" y="31"/>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Schneider’s view: laws and principles</a:t>
            </a:r>
            <a:endParaRPr dirty="0"/>
          </a:p>
        </p:txBody>
      </p:sp>
      <p:sp>
        <p:nvSpPr>
          <p:cNvPr id="3" name="Content Placeholder 2"/>
          <p:cNvSpPr>
            <a:spLocks noGrp="1"/>
          </p:cNvSpPr>
          <p:nvPr>
            <p:ph idx="1"/>
          </p:nvPr>
        </p:nvSpPr>
        <p:spPr/>
        <p:txBody>
          <a:bodyPr/>
          <a:lstStyle/>
          <a:p>
            <a:pPr marL="0" lvl="0" indent="0">
              <a:buNone/>
            </a:pPr>
            <a:r>
              <a:rPr sz="2400" dirty="0"/>
              <a:t>A science should provide </a:t>
            </a:r>
            <a:r>
              <a:rPr sz="2400" i="1" dirty="0"/>
              <a:t>first principles</a:t>
            </a:r>
            <a:r>
              <a:rPr sz="2400" dirty="0"/>
              <a:t> that allow developers to predict the consequences of design and implementation choices.</a:t>
            </a:r>
          </a:p>
          <a:p>
            <a:pPr marL="0" lvl="0" indent="0">
              <a:buNone/>
            </a:pPr>
            <a:endParaRPr lang="en-US" b="1" dirty="0"/>
          </a:p>
          <a:p>
            <a:pPr marL="0" lvl="0" indent="0">
              <a:buNone/>
            </a:pPr>
            <a:r>
              <a:rPr b="1" dirty="0"/>
              <a:t>The Cryptography Analogy:</a:t>
            </a:r>
          </a:p>
          <a:p>
            <a:pPr lvl="0"/>
            <a:r>
              <a:rPr dirty="0"/>
              <a:t>Cryptography developed </a:t>
            </a:r>
            <a:r>
              <a:rPr i="1" dirty="0"/>
              <a:t>laws</a:t>
            </a:r>
            <a:r>
              <a:rPr dirty="0"/>
              <a:t> — mathematical foundations</a:t>
            </a:r>
          </a:p>
          <a:p>
            <a:pPr lvl="0"/>
            <a:r>
              <a:rPr dirty="0"/>
              <a:t>Information theory gives provable bounds</a:t>
            </a:r>
          </a:p>
          <a:p>
            <a:pPr lvl="0"/>
            <a:r>
              <a:rPr b="1" dirty="0"/>
              <a:t>Question:</a:t>
            </a:r>
            <a:r>
              <a:rPr dirty="0"/>
              <a:t> Can we do the same for security broadly?</a:t>
            </a:r>
          </a:p>
        </p:txBody>
      </p:sp>
    </p:spTree>
    <p:extLst>
      <p:ext uri="{BB962C8B-B14F-4D97-AF65-F5344CB8AC3E}">
        <p14:creationId xmlns:p14="http://schemas.microsoft.com/office/powerpoint/2010/main" val="184769025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92897-8F47-4231-C914-64F175603492}"/>
              </a:ext>
            </a:extLst>
          </p:cNvPr>
          <p:cNvPicPr>
            <a:picLocks noChangeAspect="1"/>
          </p:cNvPicPr>
          <p:nvPr/>
        </p:nvPicPr>
        <p:blipFill>
          <a:blip r:embed="rId3"/>
          <a:stretch>
            <a:fillRect/>
          </a:stretch>
        </p:blipFill>
        <p:spPr>
          <a:xfrm>
            <a:off x="454515" y="542611"/>
            <a:ext cx="4141334" cy="4600889"/>
          </a:xfrm>
          <a:prstGeom prst="rect">
            <a:avLst/>
          </a:prstGeom>
        </p:spPr>
      </p:pic>
      <p:pic>
        <p:nvPicPr>
          <p:cNvPr id="5" name="Picture 4">
            <a:extLst>
              <a:ext uri="{FF2B5EF4-FFF2-40B4-BE49-F238E27FC236}">
                <a16:creationId xmlns:a16="http://schemas.microsoft.com/office/drawing/2014/main" id="{1FB37BE6-7867-ED37-9E65-2E5C21EBA50A}"/>
              </a:ext>
            </a:extLst>
          </p:cNvPr>
          <p:cNvPicPr>
            <a:picLocks noChangeAspect="1"/>
          </p:cNvPicPr>
          <p:nvPr/>
        </p:nvPicPr>
        <p:blipFill>
          <a:blip r:embed="rId4"/>
          <a:stretch>
            <a:fillRect/>
          </a:stretch>
        </p:blipFill>
        <p:spPr>
          <a:xfrm>
            <a:off x="4768801" y="884254"/>
            <a:ext cx="3956756" cy="4259246"/>
          </a:xfrm>
          <a:prstGeom prst="rect">
            <a:avLst/>
          </a:prstGeom>
        </p:spPr>
      </p:pic>
      <p:sp>
        <p:nvSpPr>
          <p:cNvPr id="6" name="TextBox 5">
            <a:extLst>
              <a:ext uri="{FF2B5EF4-FFF2-40B4-BE49-F238E27FC236}">
                <a16:creationId xmlns:a16="http://schemas.microsoft.com/office/drawing/2014/main" id="{84500EBC-20D7-CDE9-91A6-91F0D48DBB02}"/>
              </a:ext>
            </a:extLst>
          </p:cNvPr>
          <p:cNvSpPr txBox="1"/>
          <p:nvPr/>
        </p:nvSpPr>
        <p:spPr>
          <a:xfrm>
            <a:off x="7702707" y="514922"/>
            <a:ext cx="1105367" cy="369332"/>
          </a:xfrm>
          <a:prstGeom prst="rect">
            <a:avLst/>
          </a:prstGeom>
          <a:noFill/>
        </p:spPr>
        <p:txBody>
          <a:bodyPr wrap="none" rtlCol="0">
            <a:spAutoFit/>
          </a:bodyPr>
          <a:lstStyle/>
          <a:p>
            <a:r>
              <a:rPr lang="en-US" dirty="0"/>
              <a:t>(optional)</a:t>
            </a:r>
          </a:p>
        </p:txBody>
      </p:sp>
    </p:spTree>
    <p:extLst>
      <p:ext uri="{BB962C8B-B14F-4D97-AF65-F5344CB8AC3E}">
        <p14:creationId xmlns:p14="http://schemas.microsoft.com/office/powerpoint/2010/main" val="4223860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1C2B6-5FE6-9A8E-43CD-6868615C7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C757A-B1F8-0A0B-3C7D-B0357711280F}"/>
              </a:ext>
            </a:extLst>
          </p:cNvPr>
          <p:cNvSpPr>
            <a:spLocks noGrp="1"/>
          </p:cNvSpPr>
          <p:nvPr>
            <p:ph type="title"/>
          </p:nvPr>
        </p:nvSpPr>
        <p:spPr/>
        <p:txBody>
          <a:bodyPr/>
          <a:lstStyle/>
          <a:p>
            <a:r>
              <a:rPr lang="en-US" dirty="0"/>
              <a:t>Formal methods</a:t>
            </a:r>
          </a:p>
        </p:txBody>
      </p:sp>
      <p:sp>
        <p:nvSpPr>
          <p:cNvPr id="5" name="Content Placeholder 4">
            <a:extLst>
              <a:ext uri="{FF2B5EF4-FFF2-40B4-BE49-F238E27FC236}">
                <a16:creationId xmlns:a16="http://schemas.microsoft.com/office/drawing/2014/main" id="{3A3B720B-3459-B482-3751-13C8E4EBC2A4}"/>
              </a:ext>
            </a:extLst>
          </p:cNvPr>
          <p:cNvSpPr>
            <a:spLocks noGrp="1"/>
          </p:cNvSpPr>
          <p:nvPr>
            <p:ph idx="1"/>
          </p:nvPr>
        </p:nvSpPr>
        <p:spPr>
          <a:xfrm>
            <a:off x="628650" y="1369218"/>
            <a:ext cx="3221990" cy="3263504"/>
          </a:xfrm>
        </p:spPr>
        <p:txBody>
          <a:bodyPr/>
          <a:lstStyle/>
          <a:p>
            <a:r>
              <a:rPr lang="en-US" dirty="0"/>
              <a:t>Formally verified replacement for existing AWS authorizer</a:t>
            </a:r>
          </a:p>
          <a:p>
            <a:pPr lvl="1"/>
            <a:r>
              <a:rPr lang="en-US" b="1" dirty="0"/>
              <a:t>Deduction</a:t>
            </a:r>
            <a:r>
              <a:rPr lang="en-US" dirty="0"/>
              <a:t>: the implementation matches the specification</a:t>
            </a:r>
          </a:p>
          <a:p>
            <a:pPr lvl="1"/>
            <a:r>
              <a:rPr lang="en-US" b="1" dirty="0"/>
              <a:t>Induction</a:t>
            </a:r>
            <a:r>
              <a:rPr lang="en-US" dirty="0"/>
              <a:t>: The specification does what we want it to do … </a:t>
            </a:r>
          </a:p>
          <a:p>
            <a:pPr lvl="2"/>
            <a:r>
              <a:rPr lang="en-US" dirty="0"/>
              <a:t>defined by existing reality …</a:t>
            </a:r>
          </a:p>
          <a:p>
            <a:pPr lvl="2"/>
            <a:r>
              <a:rPr lang="en-US" dirty="0"/>
              <a:t>confirmed by further deductions!</a:t>
            </a:r>
          </a:p>
        </p:txBody>
      </p:sp>
      <p:pic>
        <p:nvPicPr>
          <p:cNvPr id="4" name="Picture 3">
            <a:extLst>
              <a:ext uri="{FF2B5EF4-FFF2-40B4-BE49-F238E27FC236}">
                <a16:creationId xmlns:a16="http://schemas.microsoft.com/office/drawing/2014/main" id="{3B9326F5-4CE5-327F-CCFC-73C86AE475DD}"/>
              </a:ext>
            </a:extLst>
          </p:cNvPr>
          <p:cNvPicPr>
            <a:picLocks noChangeAspect="1"/>
          </p:cNvPicPr>
          <p:nvPr/>
        </p:nvPicPr>
        <p:blipFill>
          <a:blip r:embed="rId2"/>
          <a:stretch>
            <a:fillRect/>
          </a:stretch>
        </p:blipFill>
        <p:spPr>
          <a:xfrm>
            <a:off x="3967987" y="0"/>
            <a:ext cx="5176013" cy="5143500"/>
          </a:xfrm>
          <a:prstGeom prst="rect">
            <a:avLst/>
          </a:prstGeom>
        </p:spPr>
      </p:pic>
    </p:spTree>
    <p:extLst>
      <p:ext uri="{BB962C8B-B14F-4D97-AF65-F5344CB8AC3E}">
        <p14:creationId xmlns:p14="http://schemas.microsoft.com/office/powerpoint/2010/main" val="1198555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DEFF-1C64-7804-88B1-7D1C7AAC6279}"/>
              </a:ext>
            </a:extLst>
          </p:cNvPr>
          <p:cNvSpPr>
            <a:spLocks noGrp="1"/>
          </p:cNvSpPr>
          <p:nvPr>
            <p:ph type="title"/>
          </p:nvPr>
        </p:nvSpPr>
        <p:spPr/>
        <p:txBody>
          <a:bodyPr/>
          <a:lstStyle/>
          <a:p>
            <a:r>
              <a:rPr lang="en-US" dirty="0"/>
              <a:t>Key challenge: Specifying security</a:t>
            </a:r>
          </a:p>
        </p:txBody>
      </p:sp>
      <p:sp>
        <p:nvSpPr>
          <p:cNvPr id="3" name="Content Placeholder 2">
            <a:extLst>
              <a:ext uri="{FF2B5EF4-FFF2-40B4-BE49-F238E27FC236}">
                <a16:creationId xmlns:a16="http://schemas.microsoft.com/office/drawing/2014/main" id="{F9774687-BD42-E215-2C94-DA35F67914EC}"/>
              </a:ext>
            </a:extLst>
          </p:cNvPr>
          <p:cNvSpPr>
            <a:spLocks noGrp="1"/>
          </p:cNvSpPr>
          <p:nvPr>
            <p:ph idx="1"/>
          </p:nvPr>
        </p:nvSpPr>
        <p:spPr/>
        <p:txBody>
          <a:bodyPr>
            <a:normAutofit lnSpcReduction="10000"/>
          </a:bodyPr>
          <a:lstStyle/>
          <a:p>
            <a:pPr marL="0" indent="0">
              <a:buNone/>
            </a:pPr>
            <a:r>
              <a:rPr lang="en-US" u="sng" dirty="0"/>
              <a:t>To know if a system is secure, we have to </a:t>
            </a:r>
          </a:p>
          <a:p>
            <a:r>
              <a:rPr lang="en-US" dirty="0"/>
              <a:t>Develop a model for it</a:t>
            </a:r>
          </a:p>
          <a:p>
            <a:r>
              <a:rPr lang="en-US" dirty="0"/>
              <a:t>Describe what the model should (and should not) do </a:t>
            </a:r>
          </a:p>
          <a:p>
            <a:r>
              <a:rPr lang="en-US" dirty="0"/>
              <a:t>Prove the model satisfies our description</a:t>
            </a:r>
          </a:p>
          <a:p>
            <a:r>
              <a:rPr lang="en-US" dirty="0"/>
              <a:t>Establish that the model, and its assumptions, represent reality</a:t>
            </a:r>
          </a:p>
          <a:p>
            <a:endParaRPr lang="en-US" dirty="0"/>
          </a:p>
          <a:p>
            <a:pPr marL="0" indent="0">
              <a:buNone/>
            </a:pPr>
            <a:r>
              <a:rPr lang="en-US" dirty="0"/>
              <a:t>What do security specifications look like? </a:t>
            </a:r>
          </a:p>
          <a:p>
            <a:pPr marL="0" indent="0">
              <a:buNone/>
            </a:pPr>
            <a:endParaRPr lang="en-US" dirty="0"/>
          </a:p>
          <a:p>
            <a:pPr marL="0" indent="0">
              <a:buNone/>
            </a:pPr>
            <a:r>
              <a:rPr lang="en-US" dirty="0"/>
              <a:t>Schneider: </a:t>
            </a:r>
            <a:r>
              <a:rPr lang="en-US" dirty="0" err="1"/>
              <a:t>Hyperproperties</a:t>
            </a:r>
            <a:endParaRPr lang="en-US" dirty="0"/>
          </a:p>
        </p:txBody>
      </p:sp>
    </p:spTree>
    <p:extLst>
      <p:ext uri="{BB962C8B-B14F-4D97-AF65-F5344CB8AC3E}">
        <p14:creationId xmlns:p14="http://schemas.microsoft.com/office/powerpoint/2010/main" val="3067856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A434-7A70-B67B-2947-FCBCCDD5A862}"/>
              </a:ext>
            </a:extLst>
          </p:cNvPr>
          <p:cNvSpPr>
            <a:spLocks noGrp="1"/>
          </p:cNvSpPr>
          <p:nvPr>
            <p:ph type="title"/>
          </p:nvPr>
        </p:nvSpPr>
        <p:spPr/>
        <p:txBody>
          <a:bodyPr/>
          <a:lstStyle/>
          <a:p>
            <a:r>
              <a:rPr lang="en-US" dirty="0"/>
              <a:t>Cybersecurity practice: Anti-patterns</a:t>
            </a:r>
          </a:p>
        </p:txBody>
      </p:sp>
      <p:sp>
        <p:nvSpPr>
          <p:cNvPr id="3" name="Content Placeholder 2">
            <a:extLst>
              <a:ext uri="{FF2B5EF4-FFF2-40B4-BE49-F238E27FC236}">
                <a16:creationId xmlns:a16="http://schemas.microsoft.com/office/drawing/2014/main" id="{470AD047-3749-D87E-4CCD-507FA14B4476}"/>
              </a:ext>
            </a:extLst>
          </p:cNvPr>
          <p:cNvSpPr>
            <a:spLocks noGrp="1"/>
          </p:cNvSpPr>
          <p:nvPr>
            <p:ph idx="1"/>
          </p:nvPr>
        </p:nvSpPr>
        <p:spPr/>
        <p:txBody>
          <a:bodyPr/>
          <a:lstStyle/>
          <a:p>
            <a:r>
              <a:rPr lang="en-US" dirty="0"/>
              <a:t>Unfalsifiable claims</a:t>
            </a:r>
          </a:p>
          <a:p>
            <a:r>
              <a:rPr lang="en-US" dirty="0"/>
              <a:t>Confusing sufficient with necessary</a:t>
            </a:r>
          </a:p>
          <a:p>
            <a:r>
              <a:rPr lang="en-US" dirty="0"/>
              <a:t>Can never argue anything </a:t>
            </a:r>
            <a:r>
              <a:rPr lang="en-US" i="1" dirty="0"/>
              <a:t>out</a:t>
            </a:r>
          </a:p>
          <a:p>
            <a:r>
              <a:rPr lang="en-US" dirty="0"/>
              <a:t>Implicit assumptions</a:t>
            </a:r>
          </a:p>
          <a:p>
            <a:r>
              <a:rPr lang="en-US" dirty="0"/>
              <a:t>Data sparsity</a:t>
            </a:r>
          </a:p>
          <a:p>
            <a:endParaRPr lang="en-US" dirty="0"/>
          </a:p>
        </p:txBody>
      </p:sp>
    </p:spTree>
    <p:extLst>
      <p:ext uri="{BB962C8B-B14F-4D97-AF65-F5344CB8AC3E}">
        <p14:creationId xmlns:p14="http://schemas.microsoft.com/office/powerpoint/2010/main" val="360150756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Unfalsifiable Claims</a:t>
            </a:r>
          </a:p>
        </p:txBody>
      </p:sp>
      <p:sp>
        <p:nvSpPr>
          <p:cNvPr id="3" name="Content Placeholder 2"/>
          <p:cNvSpPr>
            <a:spLocks noGrp="1"/>
          </p:cNvSpPr>
          <p:nvPr>
            <p:ph idx="1"/>
          </p:nvPr>
        </p:nvSpPr>
        <p:spPr/>
        <p:txBody>
          <a:bodyPr/>
          <a:lstStyle/>
          <a:p>
            <a:pPr marL="0" lvl="0" indent="0">
              <a:buNone/>
            </a:pPr>
            <a:r>
              <a:rPr b="1" dirty="0"/>
              <a:t>Claim:</a:t>
            </a:r>
            <a:r>
              <a:rPr dirty="0"/>
              <a:t> “You must do X to be secure”</a:t>
            </a:r>
          </a:p>
          <a:p>
            <a:pPr marL="0" lvl="0" indent="0">
              <a:buNone/>
            </a:pPr>
            <a:r>
              <a:rPr dirty="0"/>
              <a:t>To prove this wrong, you need:</a:t>
            </a:r>
          </a:p>
          <a:p>
            <a:pPr marL="342900" lvl="0" indent="-342900">
              <a:buAutoNum type="arabicPeriod"/>
            </a:pPr>
            <a:r>
              <a:rPr dirty="0"/>
              <a:t>Something that doesn’t do X</a:t>
            </a:r>
          </a:p>
          <a:p>
            <a:pPr marL="342900" lvl="0" indent="-342900">
              <a:buAutoNum type="arabicPeriod"/>
            </a:pPr>
            <a:r>
              <a:rPr dirty="0"/>
              <a:t>That is provably secure</a:t>
            </a:r>
          </a:p>
          <a:p>
            <a:pPr marL="0" lvl="0" indent="0">
              <a:buNone/>
            </a:pPr>
            <a:r>
              <a:rPr dirty="0"/>
              <a:t>But you can </a:t>
            </a:r>
            <a:r>
              <a:rPr b="1" dirty="0"/>
              <a:t>never prove something is secure.</a:t>
            </a:r>
          </a:p>
          <a:p>
            <a:pPr marL="0" lvl="0" indent="0">
              <a:buNone/>
            </a:pPr>
            <a:r>
              <a:rPr dirty="0"/>
              <a:t>Therefore: </a:t>
            </a:r>
            <a:r>
              <a:rPr b="1" dirty="0"/>
              <a:t>Necessity claims are unfalsifiable.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Confusing Sufficient for Necessary</a:t>
            </a:r>
          </a:p>
        </p:txBody>
      </p:sp>
      <p:sp>
        <p:nvSpPr>
          <p:cNvPr id="3" name="Content Placeholder 2"/>
          <p:cNvSpPr>
            <a:spLocks noGrp="1"/>
          </p:cNvSpPr>
          <p:nvPr>
            <p:ph idx="1"/>
          </p:nvPr>
        </p:nvSpPr>
        <p:spPr/>
        <p:txBody>
          <a:bodyPr/>
          <a:lstStyle/>
          <a:p>
            <a:pPr marL="0" lvl="0" indent="0">
              <a:buNone/>
            </a:pPr>
            <a:r>
              <a:rPr b="1" dirty="0"/>
              <a:t>Sufficient:</a:t>
            </a:r>
            <a:r>
              <a:rPr dirty="0"/>
              <a:t> X is enough to achieve Y</a:t>
            </a:r>
          </a:p>
          <a:p>
            <a:pPr marL="0" lvl="0" indent="0">
              <a:buNone/>
            </a:pPr>
            <a:r>
              <a:rPr b="1" dirty="0"/>
              <a:t>Necessary:</a:t>
            </a:r>
            <a:r>
              <a:rPr dirty="0"/>
              <a:t> You can’t achieve Y without X</a:t>
            </a:r>
          </a:p>
          <a:p>
            <a:pPr marL="0" lvl="0" indent="0">
              <a:buNone/>
            </a:pPr>
            <a:r>
              <a:rPr b="1" dirty="0"/>
              <a:t>In security, we often confuse these:</a:t>
            </a:r>
          </a:p>
          <a:p>
            <a:pPr lvl="0"/>
            <a:r>
              <a:rPr dirty="0"/>
              <a:t>“Avoiding password reuse is </a:t>
            </a:r>
            <a:r>
              <a:rPr i="1" dirty="0"/>
              <a:t>sufficient</a:t>
            </a:r>
            <a:r>
              <a:rPr dirty="0"/>
              <a:t> to counter some attacks”</a:t>
            </a:r>
          </a:p>
          <a:p>
            <a:pPr lvl="0"/>
            <a:r>
              <a:rPr dirty="0"/>
              <a:t>Gets interpreted as: “Avoiding password reuse is </a:t>
            </a:r>
            <a:r>
              <a:rPr i="1" dirty="0"/>
              <a:t>necessary</a:t>
            </a:r>
            <a:r>
              <a:rPr dirty="0"/>
              <a:t> for security”</a:t>
            </a:r>
          </a:p>
          <a:p>
            <a:pPr lvl="0"/>
            <a:r>
              <a:rPr dirty="0"/>
              <a:t>But it’s impossible to achieve across 100 accounts!</a:t>
            </a:r>
          </a:p>
        </p:txBody>
      </p:sp>
    </p:spTree>
    <p:extLst>
      <p:ext uri="{BB962C8B-B14F-4D97-AF65-F5344CB8AC3E}">
        <p14:creationId xmlns:p14="http://schemas.microsoft.com/office/powerpoint/2010/main" val="362880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Password Portfolio Impossibility</a:t>
            </a:r>
          </a:p>
        </p:txBody>
      </p:sp>
      <p:sp>
        <p:nvSpPr>
          <p:cNvPr id="3" name="Content Placeholder 2"/>
          <p:cNvSpPr>
            <a:spLocks noGrp="1"/>
          </p:cNvSpPr>
          <p:nvPr>
            <p:ph idx="1"/>
          </p:nvPr>
        </p:nvSpPr>
        <p:spPr/>
        <p:txBody>
          <a:bodyPr/>
          <a:lstStyle/>
          <a:p>
            <a:pPr marL="0" lvl="0" indent="0">
              <a:buNone/>
            </a:pPr>
            <a:r>
              <a:rPr b="1" dirty="0"/>
              <a:t>Standard advice:</a:t>
            </a:r>
          </a:p>
          <a:p>
            <a:pPr marL="342900" lvl="0" indent="-342900">
              <a:buAutoNum type="arabicPeriod"/>
            </a:pPr>
            <a:r>
              <a:rPr dirty="0"/>
              <a:t>Passwords should be random and strong (~40 bits)</a:t>
            </a:r>
          </a:p>
          <a:p>
            <a:pPr marL="342900" lvl="0" indent="-342900">
              <a:buAutoNum type="arabicPeriod"/>
            </a:pPr>
            <a:r>
              <a:rPr dirty="0"/>
              <a:t>Never reuse passwords across accounts</a:t>
            </a:r>
          </a:p>
          <a:p>
            <a:pPr marL="0" lvl="0" indent="0">
              <a:buNone/>
            </a:pPr>
            <a:r>
              <a:rPr b="1" dirty="0"/>
              <a:t>For N = 100 accounts:</a:t>
            </a:r>
          </a:p>
          <a:p>
            <a:pPr marL="0" lvl="0" indent="0">
              <a:buNone/>
            </a:pPr>
            <a:r>
              <a:rPr dirty="0"/>
              <a:t>N × log₂(S) + log₂(N!) = 4,000 + 524 = </a:t>
            </a:r>
            <a:r>
              <a:rPr b="1" dirty="0"/>
              <a:t>4,524 random bits</a:t>
            </a:r>
          </a:p>
          <a:p>
            <a:pPr marL="0" lvl="0" indent="0">
              <a:buNone/>
            </a:pPr>
            <a:r>
              <a:rPr b="1" dirty="0"/>
              <a:t>Equivalent to memorizing:</a:t>
            </a:r>
          </a:p>
          <a:p>
            <a:pPr lvl="0"/>
            <a:r>
              <a:rPr dirty="0"/>
              <a:t>1,361 digits of pi</a:t>
            </a:r>
          </a:p>
          <a:p>
            <a:pPr lvl="0"/>
            <a:r>
              <a:rPr dirty="0"/>
              <a:t>Order of 17 shuffled card decks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Implicit Assumptions</a:t>
            </a:r>
          </a:p>
        </p:txBody>
      </p:sp>
      <p:sp>
        <p:nvSpPr>
          <p:cNvPr id="3" name="Content Placeholder 2"/>
          <p:cNvSpPr>
            <a:spLocks noGrp="1"/>
          </p:cNvSpPr>
          <p:nvPr>
            <p:ph idx="1"/>
          </p:nvPr>
        </p:nvSpPr>
        <p:spPr/>
        <p:txBody>
          <a:bodyPr/>
          <a:lstStyle/>
          <a:p>
            <a:pPr marL="0" lvl="0" indent="0">
              <a:buNone/>
            </a:pPr>
            <a:r>
              <a:rPr b="1" dirty="0"/>
              <a:t>Morris &amp; Thompson (1979):</a:t>
            </a:r>
            <a:r>
              <a:rPr dirty="0"/>
              <a:t> Password security paper</a:t>
            </a:r>
          </a:p>
          <a:p>
            <a:pPr lvl="0"/>
            <a:r>
              <a:rPr dirty="0"/>
              <a:t>Made reasonable assumptions for 1979</a:t>
            </a:r>
          </a:p>
          <a:p>
            <a:pPr lvl="0"/>
            <a:r>
              <a:rPr dirty="0"/>
              <a:t>Conclusions persisted long after assumptions changed</a:t>
            </a:r>
          </a:p>
          <a:p>
            <a:pPr marL="0" lvl="0" indent="0">
              <a:buNone/>
            </a:pPr>
            <a:r>
              <a:rPr b="1" dirty="0"/>
              <a:t>When assumptions are implicit:</a:t>
            </a:r>
          </a:p>
          <a:p>
            <a:pPr lvl="0"/>
            <a:r>
              <a:rPr dirty="0"/>
              <a:t>Can’t assess if conclusions still hold</a:t>
            </a:r>
          </a:p>
          <a:p>
            <a:pPr lvl="0"/>
            <a:r>
              <a:rPr dirty="0"/>
              <a:t>Can’t argue changed circumstances</a:t>
            </a:r>
          </a:p>
          <a:p>
            <a:pPr lvl="0"/>
            <a:r>
              <a:rPr dirty="0"/>
              <a:t>Old advice becomes immune to critique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One-Sided Ratchet</a:t>
            </a:r>
          </a:p>
        </p:txBody>
      </p:sp>
      <p:sp>
        <p:nvSpPr>
          <p:cNvPr id="3" name="Content Placeholder 2"/>
          <p:cNvSpPr>
            <a:spLocks noGrp="1"/>
          </p:cNvSpPr>
          <p:nvPr>
            <p:ph idx="1"/>
          </p:nvPr>
        </p:nvSpPr>
        <p:spPr/>
        <p:txBody>
          <a:bodyPr>
            <a:normAutofit lnSpcReduction="10000"/>
          </a:bodyPr>
          <a:lstStyle/>
          <a:p>
            <a:pPr marL="0" lvl="0" indent="0">
              <a:buNone/>
            </a:pPr>
            <a:r>
              <a:rPr b="1" dirty="0"/>
              <a:t>Science advances through self-correction:</a:t>
            </a:r>
          </a:p>
          <a:p>
            <a:pPr marL="0" lvl="0" indent="0">
              <a:buNone/>
            </a:pPr>
            <a:r>
              <a:rPr dirty="0"/>
              <a:t>Wrong ideas get falsified and abandoned.</a:t>
            </a:r>
          </a:p>
          <a:p>
            <a:pPr marL="0" lvl="0" indent="0">
              <a:buNone/>
            </a:pPr>
            <a:r>
              <a:rPr b="1" dirty="0"/>
              <a:t>In security:</a:t>
            </a:r>
          </a:p>
          <a:p>
            <a:pPr lvl="0"/>
            <a:r>
              <a:rPr dirty="0"/>
              <a:t>✅ New attacks argue countermeasures </a:t>
            </a:r>
            <a:r>
              <a:rPr b="1" dirty="0"/>
              <a:t>IN</a:t>
            </a:r>
          </a:p>
          <a:p>
            <a:pPr lvl="0"/>
            <a:r>
              <a:rPr dirty="0"/>
              <a:t>❌ Nothing argues countermeasures </a:t>
            </a:r>
            <a:r>
              <a:rPr b="1" dirty="0"/>
              <a:t>OUT</a:t>
            </a:r>
          </a:p>
          <a:p>
            <a:pPr marL="0" lvl="0" indent="0">
              <a:buNone/>
            </a:pPr>
            <a:r>
              <a:rPr b="1" dirty="0"/>
              <a:t>Result: A ratchet that only goes one direction</a:t>
            </a:r>
          </a:p>
          <a:p>
            <a:pPr lvl="0"/>
            <a:r>
              <a:rPr dirty="0"/>
              <a:t>Requirements accumulate endlessly</a:t>
            </a:r>
          </a:p>
          <a:p>
            <a:pPr lvl="0"/>
            <a:r>
              <a:rPr dirty="0"/>
              <a:t>Resources spread across ever more defenses</a:t>
            </a:r>
          </a:p>
          <a:p>
            <a:pPr lvl="0"/>
            <a:r>
              <a:rPr dirty="0"/>
              <a:t>Old measures become “received wisdom”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D1771-67FD-96DF-4350-D79AF24CA0F5}"/>
              </a:ext>
            </a:extLst>
          </p:cNvPr>
          <p:cNvPicPr>
            <a:picLocks noChangeAspect="1"/>
          </p:cNvPicPr>
          <p:nvPr/>
        </p:nvPicPr>
        <p:blipFill>
          <a:blip r:embed="rId2"/>
          <a:stretch>
            <a:fillRect/>
          </a:stretch>
        </p:blipFill>
        <p:spPr>
          <a:xfrm>
            <a:off x="895405" y="0"/>
            <a:ext cx="7353189" cy="5143500"/>
          </a:xfrm>
          <a:prstGeom prst="rect">
            <a:avLst/>
          </a:prstGeom>
        </p:spPr>
      </p:pic>
    </p:spTree>
    <p:extLst>
      <p:ext uri="{BB962C8B-B14F-4D97-AF65-F5344CB8AC3E}">
        <p14:creationId xmlns:p14="http://schemas.microsoft.com/office/powerpoint/2010/main" val="2897111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Data Sparsity Problem</a:t>
            </a:r>
          </a:p>
        </p:txBody>
      </p:sp>
      <p:sp>
        <p:nvSpPr>
          <p:cNvPr id="3" name="Content Placeholder 2"/>
          <p:cNvSpPr>
            <a:spLocks noGrp="1"/>
          </p:cNvSpPr>
          <p:nvPr>
            <p:ph idx="1"/>
          </p:nvPr>
        </p:nvSpPr>
        <p:spPr/>
        <p:txBody>
          <a:bodyPr/>
          <a:lstStyle/>
          <a:p>
            <a:pPr marL="0" lvl="0" indent="0">
              <a:buNone/>
            </a:pPr>
            <a:r>
              <a:rPr b="1"/>
              <a:t>Attack frequency varies enormously:</a:t>
            </a:r>
          </a:p>
          <a:p>
            <a:pPr lvl="0"/>
            <a:r>
              <a:t>Password Guessing: 10⁻² to 10¹ per user</a:t>
            </a:r>
          </a:p>
          <a:p>
            <a:pPr lvl="0"/>
            <a:r>
              <a:t>Spam: 10⁻⁵ to 10⁻³</a:t>
            </a:r>
          </a:p>
          <a:p>
            <a:pPr lvl="0"/>
            <a:r>
              <a:t>Intrusion Detection: 10⁻⁷ to 10⁻⁵</a:t>
            </a:r>
          </a:p>
          <a:p>
            <a:pPr lvl="0"/>
            <a:r>
              <a:t>DoS: 10⁻¹⁰ to 10⁻⁷</a:t>
            </a:r>
          </a:p>
          <a:p>
            <a:pPr marL="0" lvl="0" indent="0">
              <a:buNone/>
            </a:pPr>
            <a:r>
              <a:rPr b="1"/>
              <a:t>When data is sparse, iterative feedback is harder.</a:t>
            </a:r>
          </a:p>
          <a:p>
            <a:pPr marL="0" lvl="0" indent="0">
              <a:buNone/>
            </a:pPr>
            <a:r>
              <a:t>Obscuring/denying uncertainty is harmful.</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Can we escape the security mess?</a:t>
            </a:r>
            <a:endParaRPr dirty="0"/>
          </a:p>
        </p:txBody>
      </p:sp>
      <p:sp>
        <p:nvSpPr>
          <p:cNvPr id="3" name="Content Placeholder 2"/>
          <p:cNvSpPr>
            <a:spLocks noGrp="1"/>
          </p:cNvSpPr>
          <p:nvPr>
            <p:ph idx="1"/>
          </p:nvPr>
        </p:nvSpPr>
        <p:spPr>
          <a:xfrm>
            <a:off x="628650" y="1369218"/>
            <a:ext cx="5601328" cy="791178"/>
          </a:xfrm>
        </p:spPr>
        <p:txBody>
          <a:bodyPr/>
          <a:lstStyle/>
          <a:p>
            <a:pPr marL="0" lvl="0" indent="0">
              <a:buNone/>
            </a:pPr>
            <a:r>
              <a:rPr sz="2000" dirty="0"/>
              <a:t>“</a:t>
            </a:r>
            <a:r>
              <a:rPr lang="en-US" sz="2000" dirty="0"/>
              <a:t>In 10 years n</a:t>
            </a:r>
            <a:r>
              <a:rPr sz="2000" dirty="0"/>
              <a:t>on-crypto security will remain a mess.” </a:t>
            </a:r>
            <a:endParaRPr lang="en-US" sz="2000" dirty="0"/>
          </a:p>
          <a:p>
            <a:pPr marL="0" lvl="0" indent="0">
              <a:buNone/>
            </a:pPr>
            <a:r>
              <a:rPr lang="en-US" sz="2000" dirty="0"/>
              <a:t>    </a:t>
            </a:r>
            <a:r>
              <a:rPr sz="2000" dirty="0"/>
              <a:t>— Adi Shamir (co-inventor of RSA)</a:t>
            </a:r>
            <a:r>
              <a:rPr lang="en-US" sz="2000" dirty="0"/>
              <a:t>, in 2002</a:t>
            </a:r>
          </a:p>
          <a:p>
            <a:pPr marL="0" lvl="0" indent="0">
              <a:buNone/>
            </a:pPr>
            <a:endParaRPr lang="en-US" sz="2000" dirty="0"/>
          </a:p>
          <a:p>
            <a:pPr marL="0" lvl="0" indent="0">
              <a:buNone/>
            </a:pPr>
            <a:endParaRPr sz="2000" dirty="0"/>
          </a:p>
        </p:txBody>
      </p:sp>
      <p:pic>
        <p:nvPicPr>
          <p:cNvPr id="1026" name="Picture 2">
            <a:extLst>
              <a:ext uri="{FF2B5EF4-FFF2-40B4-BE49-F238E27FC236}">
                <a16:creationId xmlns:a16="http://schemas.microsoft.com/office/drawing/2014/main" id="{C4699149-FB3B-F301-4779-CF00CA6ED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170" y="1136733"/>
            <a:ext cx="2330659" cy="3495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412CAF-A6AE-6812-9E0D-8B307F601DE6}"/>
              </a:ext>
            </a:extLst>
          </p:cNvPr>
          <p:cNvSpPr txBox="1"/>
          <p:nvPr/>
        </p:nvSpPr>
        <p:spPr>
          <a:xfrm>
            <a:off x="628650" y="2571750"/>
            <a:ext cx="5189346" cy="1015663"/>
          </a:xfrm>
          <a:prstGeom prst="rect">
            <a:avLst/>
          </a:prstGeom>
          <a:noFill/>
        </p:spPr>
        <p:txBody>
          <a:bodyPr wrap="square">
            <a:spAutoFit/>
          </a:bodyPr>
          <a:lstStyle/>
          <a:p>
            <a:pPr marL="0" lvl="0" indent="0">
              <a:buNone/>
            </a:pPr>
            <a:r>
              <a:rPr lang="en-US" sz="2000" dirty="0"/>
              <a:t>How to improve this state of affairs?</a:t>
            </a:r>
          </a:p>
          <a:p>
            <a:pPr marL="0" lvl="0" indent="0">
              <a:buNone/>
            </a:pPr>
            <a:endParaRPr lang="en-US" sz="2000" dirty="0"/>
          </a:p>
          <a:p>
            <a:pPr marL="0" lvl="0" indent="0">
              <a:buNone/>
            </a:pPr>
            <a:r>
              <a:rPr lang="en-US" sz="2000" dirty="0"/>
              <a:t>Maybe: Seek to develop </a:t>
            </a:r>
            <a:r>
              <a:rPr lang="en-US" sz="2000" dirty="0">
                <a:solidFill>
                  <a:schemeClr val="accent5">
                    <a:lumMod val="40000"/>
                    <a:lumOff val="60000"/>
                  </a:schemeClr>
                </a:solidFill>
              </a:rPr>
              <a:t>cybersecurity </a:t>
            </a:r>
            <a:r>
              <a:rPr lang="en-US" sz="2000" b="1" dirty="0">
                <a:solidFill>
                  <a:schemeClr val="accent5">
                    <a:lumMod val="40000"/>
                    <a:lumOff val="60000"/>
                  </a:schemeClr>
                </a:solidFill>
              </a:rPr>
              <a:t>science</a:t>
            </a:r>
          </a:p>
        </p:txBody>
      </p:sp>
    </p:spTree>
    <p:extLst>
      <p:ext uri="{BB962C8B-B14F-4D97-AF65-F5344CB8AC3E}">
        <p14:creationId xmlns:p14="http://schemas.microsoft.com/office/powerpoint/2010/main" val="18684971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Question 1: Does Breach Data Help?</a:t>
            </a:r>
          </a:p>
        </p:txBody>
      </p:sp>
      <p:sp>
        <p:nvSpPr>
          <p:cNvPr id="3" name="Content Placeholder 2"/>
          <p:cNvSpPr>
            <a:spLocks noGrp="1"/>
          </p:cNvSpPr>
          <p:nvPr>
            <p:ph idx="1"/>
          </p:nvPr>
        </p:nvSpPr>
        <p:spPr/>
        <p:txBody>
          <a:bodyPr/>
          <a:lstStyle/>
          <a:p>
            <a:pPr marL="0" lvl="0" indent="0">
              <a:buNone/>
            </a:pPr>
            <a:r>
              <a:rPr b="1"/>
              <a:t>Herley:</a:t>
            </a:r>
            <a:r>
              <a:t> Necessity claims are unfalsifiable.</a:t>
            </a:r>
          </a:p>
          <a:p>
            <a:pPr marL="0" lvl="0" indent="0">
              <a:buNone/>
            </a:pPr>
            <a:r>
              <a:rPr b="1"/>
              <a:t>But:</a:t>
            </a:r>
            <a:r>
              <a:t> Organizations have breach data. They know when they get compromised.</a:t>
            </a:r>
          </a:p>
          <a:p>
            <a:pPr marL="0" lvl="0" indent="0">
              <a:buNone/>
            </a:pPr>
            <a:r>
              <a:rPr b="1"/>
              <a:t>Discussion:</a:t>
            </a:r>
          </a:p>
          <a:p>
            <a:pPr lvl="0"/>
            <a:r>
              <a:t>Does a breach falsify </a:t>
            </a:r>
            <a:r>
              <a:rPr i="1"/>
              <a:t>sufficiency</a:t>
            </a:r>
            <a:r>
              <a:t> or </a:t>
            </a:r>
            <a:r>
              <a:rPr i="1"/>
              <a:t>necessity</a:t>
            </a:r>
            <a:r>
              <a:t>?</a:t>
            </a:r>
          </a:p>
          <a:p>
            <a:pPr lvl="0"/>
            <a:r>
              <a:t>What would an observation that falsifies “strong passwords are necessary” look like?</a:t>
            </a:r>
          </a:p>
          <a:p>
            <a:pPr lvl="0"/>
            <a:r>
              <a:t>Can we distinguish “policy failed” from “user didn’t follow policy”?</a:t>
            </a: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Question 2: Comparing Visions</a:t>
            </a:r>
          </a:p>
        </p:txBody>
      </p:sp>
      <p:sp>
        <p:nvSpPr>
          <p:cNvPr id="3" name="Content Placeholder 2"/>
          <p:cNvSpPr>
            <a:spLocks noGrp="1"/>
          </p:cNvSpPr>
          <p:nvPr>
            <p:ph idx="1"/>
          </p:nvPr>
        </p:nvSpPr>
        <p:spPr/>
        <p:txBody>
          <a:bodyPr/>
          <a:lstStyle/>
          <a:p>
            <a:pPr marL="0" lvl="0" indent="0">
              <a:buNone/>
            </a:pPr>
            <a:r>
              <a:rPr b="1"/>
              <a:t>Schneider:</a:t>
            </a:r>
            <a:r>
              <a:t> We need first principles and formal methods—more rigor, better engineering.</a:t>
            </a:r>
          </a:p>
          <a:p>
            <a:pPr marL="0" lvl="0" indent="0">
              <a:buNone/>
            </a:pPr>
            <a:r>
              <a:rPr b="1"/>
              <a:t>Herley:</a:t>
            </a:r>
            <a:r>
              <a:t> The problem is unfalsifiable claims and lack of feedback.</a:t>
            </a:r>
          </a:p>
          <a:p>
            <a:pPr marL="0" lvl="0" indent="0">
              <a:buNone/>
            </a:pPr>
            <a:r>
              <a:rPr b="1"/>
              <a:t>Discussion:</a:t>
            </a:r>
          </a:p>
          <a:p>
            <a:pPr lvl="0"/>
            <a:r>
              <a:t>Are these compatible or in conflict?</a:t>
            </a:r>
          </a:p>
          <a:p>
            <a:pPr lvl="0"/>
            <a:r>
              <a:t>Which diagnosis is more compelling?</a:t>
            </a:r>
          </a:p>
          <a:p>
            <a:pPr lvl="0"/>
            <a:r>
              <a:t>Does formal verification avoid unfalsifiability?</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Question 3: Has the Landscape Changed?</a:t>
            </a:r>
          </a:p>
        </p:txBody>
      </p:sp>
      <p:sp>
        <p:nvSpPr>
          <p:cNvPr id="3" name="Content Placeholder 2"/>
          <p:cNvSpPr>
            <a:spLocks noGrp="1"/>
          </p:cNvSpPr>
          <p:nvPr>
            <p:ph idx="1"/>
          </p:nvPr>
        </p:nvSpPr>
        <p:spPr/>
        <p:txBody>
          <a:bodyPr>
            <a:normAutofit lnSpcReduction="10000"/>
          </a:bodyPr>
          <a:lstStyle/>
          <a:p>
            <a:pPr marL="0" lvl="0" indent="0">
              <a:buNone/>
            </a:pPr>
            <a:r>
              <a:rPr b="1"/>
              <a:t>Since 2017:</a:t>
            </a:r>
          </a:p>
          <a:p>
            <a:pPr lvl="0"/>
            <a:r>
              <a:t>Mandatory breach disclosure laws</a:t>
            </a:r>
          </a:p>
          <a:p>
            <a:pPr lvl="0"/>
            <a:r>
              <a:t>Standardized breach cost reporting (IBM, Verizon DBIR)</a:t>
            </a:r>
          </a:p>
          <a:p>
            <a:pPr lvl="0"/>
            <a:r>
              <a:t>Growth in empirical security research</a:t>
            </a:r>
          </a:p>
          <a:p>
            <a:pPr marL="0" lvl="0" indent="0">
              <a:buNone/>
            </a:pPr>
            <a:r>
              <a:rPr b="1"/>
              <a:t>Discussion:</a:t>
            </a:r>
          </a:p>
          <a:p>
            <a:pPr lvl="0"/>
            <a:r>
              <a:t>Have these addressed Herley’s concerns?</a:t>
            </a:r>
          </a:p>
          <a:p>
            <a:pPr lvl="0"/>
            <a:r>
              <a:t>Can we now argue countermeasures OUT?</a:t>
            </a:r>
          </a:p>
          <a:p>
            <a:pPr lvl="0"/>
            <a:r>
              <a:t>Is reduced password rotation requirements an example of self-correction?</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Question </a:t>
            </a:r>
            <a:r>
              <a:rPr lang="en-US" dirty="0"/>
              <a:t>4</a:t>
            </a:r>
            <a:r>
              <a:rPr dirty="0"/>
              <a:t>: Practical Takeaways</a:t>
            </a:r>
          </a:p>
        </p:txBody>
      </p:sp>
      <p:sp>
        <p:nvSpPr>
          <p:cNvPr id="3" name="Content Placeholder 2"/>
          <p:cNvSpPr>
            <a:spLocks noGrp="1"/>
          </p:cNvSpPr>
          <p:nvPr>
            <p:ph idx="1"/>
          </p:nvPr>
        </p:nvSpPr>
        <p:spPr/>
        <p:txBody>
          <a:bodyPr/>
          <a:lstStyle/>
          <a:p>
            <a:pPr marL="0" lvl="0" indent="0">
              <a:buNone/>
            </a:pPr>
            <a:r>
              <a:rPr b="1"/>
              <a:t>Scenario:</a:t>
            </a:r>
            <a:r>
              <a:t> A CISO asks: “Should we implement security measure X?”</a:t>
            </a:r>
          </a:p>
          <a:p>
            <a:pPr marL="0" lvl="0" indent="0">
              <a:buNone/>
            </a:pPr>
            <a:r>
              <a:rPr b="1"/>
              <a:t>Based on these papers:</a:t>
            </a:r>
          </a:p>
          <a:p>
            <a:pPr lvl="0"/>
            <a:r>
              <a:t>What questions should they ask before deciding?</a:t>
            </a:r>
          </a:p>
          <a:p>
            <a:pPr lvl="0"/>
            <a:r>
              <a:t>How can practitioners apply these insights?</a:t>
            </a:r>
          </a:p>
          <a:p>
            <a:pPr lvl="0"/>
            <a:r>
              <a:t>What’s the role of threat modeling?</a:t>
            </a:r>
          </a:p>
          <a:p>
            <a:pPr marL="0" lvl="0" indent="0">
              <a:buNone/>
            </a:pPr>
            <a:r>
              <a:rPr b="1"/>
              <a:t>You can’t wait for perfect science.</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OECD Measurement Initiative</a:t>
            </a:r>
          </a:p>
        </p:txBody>
      </p:sp>
      <p:sp>
        <p:nvSpPr>
          <p:cNvPr id="3" name="Content Placeholder 2"/>
          <p:cNvSpPr>
            <a:spLocks noGrp="1"/>
          </p:cNvSpPr>
          <p:nvPr>
            <p:ph idx="1"/>
          </p:nvPr>
        </p:nvSpPr>
        <p:spPr/>
        <p:txBody>
          <a:bodyPr/>
          <a:lstStyle/>
          <a:p>
            <a:pPr marL="0" lvl="0" indent="0">
              <a:buNone/>
            </a:pPr>
            <a:r>
              <a:rPr b="1"/>
              <a:t>2024: OECD Digital Economy Paper 366</a:t>
            </a:r>
          </a:p>
          <a:p>
            <a:pPr marL="0" lvl="0" indent="0">
              <a:buNone/>
            </a:pPr>
            <a:r>
              <a:t>“New Perspectives on Measuring Cybersecurity”</a:t>
            </a:r>
          </a:p>
          <a:p>
            <a:pPr lvl="0"/>
            <a:r>
              <a:t>Proposes standardized measurement frameworks</a:t>
            </a:r>
          </a:p>
          <a:p>
            <a:pPr lvl="0"/>
            <a:r>
              <a:t>“Cybersecurity uncertainty” as a concept</a:t>
            </a:r>
          </a:p>
          <a:p>
            <a:pPr lvl="0"/>
            <a:r>
              <a:t>Addresses methodological challenges</a:t>
            </a:r>
          </a:p>
          <a:p>
            <a:pPr marL="0" lvl="0" indent="0">
              <a:buNone/>
            </a:pPr>
            <a:r>
              <a:rPr b="1"/>
              <a:t>Acknowledges:</a:t>
            </a:r>
            <a:r>
              <a:t> Fundamental measurement challenges remain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Academic Empirical Security Research</a:t>
            </a:r>
          </a:p>
        </p:txBody>
      </p:sp>
      <p:sp>
        <p:nvSpPr>
          <p:cNvPr id="3" name="Content Placeholder 2"/>
          <p:cNvSpPr>
            <a:spLocks noGrp="1"/>
          </p:cNvSpPr>
          <p:nvPr>
            <p:ph idx="1"/>
          </p:nvPr>
        </p:nvSpPr>
        <p:spPr/>
        <p:txBody>
          <a:bodyPr>
            <a:normAutofit lnSpcReduction="10000"/>
          </a:bodyPr>
          <a:lstStyle/>
          <a:p>
            <a:pPr marL="0" lvl="0" indent="0">
              <a:buNone/>
            </a:pPr>
            <a:r>
              <a:rPr b="1"/>
              <a:t>Growth of measurement-focused groups:</a:t>
            </a:r>
          </a:p>
          <a:p>
            <a:pPr lvl="0"/>
            <a:r>
              <a:t>Stanford Empirical Security Research Group</a:t>
            </a:r>
          </a:p>
          <a:p>
            <a:pPr lvl="0"/>
            <a:r>
              <a:t>ACM Internet Measurement Conference (IMC)</a:t>
            </a:r>
          </a:p>
          <a:p>
            <a:pPr lvl="0"/>
            <a:r>
              <a:t>Empirical methods in S&amp;P, USENIX Security</a:t>
            </a:r>
          </a:p>
          <a:p>
            <a:pPr marL="0" lvl="0" indent="0">
              <a:buNone/>
            </a:pPr>
            <a:r>
              <a:rPr b="1"/>
              <a:t>Examples of progress:</a:t>
            </a:r>
          </a:p>
          <a:p>
            <a:pPr lvl="0"/>
            <a:r>
              <a:t>Password behavior across real populations</a:t>
            </a:r>
          </a:p>
          <a:p>
            <a:pPr lvl="0"/>
            <a:r>
              <a:t>Certificate transparency log analysis</a:t>
            </a:r>
          </a:p>
          <a:p>
            <a:pPr lvl="0"/>
            <a:r>
              <a:t>Longitudinal vulnerability/patching studies</a:t>
            </a:r>
          </a:p>
          <a:p>
            <a:pPr lvl="0"/>
            <a:r>
              <a:t>Honeypot data on actual attack patterns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889839-C11C-C565-2201-D4AB4DB8B537}"/>
              </a:ext>
            </a:extLst>
          </p:cNvPr>
          <p:cNvPicPr>
            <a:picLocks noChangeAspect="1"/>
          </p:cNvPicPr>
          <p:nvPr/>
        </p:nvPicPr>
        <p:blipFill>
          <a:blip r:embed="rId3"/>
          <a:stretch>
            <a:fillRect/>
          </a:stretch>
        </p:blipFill>
        <p:spPr>
          <a:xfrm>
            <a:off x="4581658" y="-1089625"/>
            <a:ext cx="4544363" cy="6233125"/>
          </a:xfrm>
          <a:prstGeom prst="rect">
            <a:avLst/>
          </a:prstGeom>
        </p:spPr>
      </p:pic>
      <p:grpSp>
        <p:nvGrpSpPr>
          <p:cNvPr id="17" name="Group 16">
            <a:extLst>
              <a:ext uri="{FF2B5EF4-FFF2-40B4-BE49-F238E27FC236}">
                <a16:creationId xmlns:a16="http://schemas.microsoft.com/office/drawing/2014/main" id="{9F9827BD-3698-603A-AD99-035D5EDA9390}"/>
              </a:ext>
            </a:extLst>
          </p:cNvPr>
          <p:cNvGrpSpPr/>
          <p:nvPr/>
        </p:nvGrpSpPr>
        <p:grpSpPr>
          <a:xfrm>
            <a:off x="784862" y="1144403"/>
            <a:ext cx="3222737" cy="2988835"/>
            <a:chOff x="1097282" y="1525870"/>
            <a:chExt cx="4296982" cy="3985113"/>
          </a:xfrm>
        </p:grpSpPr>
        <p:grpSp>
          <p:nvGrpSpPr>
            <p:cNvPr id="15" name="Group 14">
              <a:extLst>
                <a:ext uri="{FF2B5EF4-FFF2-40B4-BE49-F238E27FC236}">
                  <a16:creationId xmlns:a16="http://schemas.microsoft.com/office/drawing/2014/main" id="{4AC75C0D-2729-6B22-2A86-4F796A87440B}"/>
                </a:ext>
              </a:extLst>
            </p:cNvPr>
            <p:cNvGrpSpPr/>
            <p:nvPr/>
          </p:nvGrpSpPr>
          <p:grpSpPr>
            <a:xfrm rot="640347">
              <a:off x="1097282" y="1525870"/>
              <a:ext cx="4296982" cy="3985113"/>
              <a:chOff x="1088972" y="1264166"/>
              <a:chExt cx="4296982" cy="3985113"/>
            </a:xfrm>
          </p:grpSpPr>
          <p:sp>
            <p:nvSpPr>
              <p:cNvPr id="13" name="Block Arc 12">
                <a:extLst>
                  <a:ext uri="{FF2B5EF4-FFF2-40B4-BE49-F238E27FC236}">
                    <a16:creationId xmlns:a16="http://schemas.microsoft.com/office/drawing/2014/main" id="{34D901F2-51F4-698B-F6BB-7426AF474F52}"/>
                  </a:ext>
                </a:extLst>
              </p:cNvPr>
              <p:cNvSpPr/>
              <p:nvPr/>
            </p:nvSpPr>
            <p:spPr>
              <a:xfrm rot="13559990">
                <a:off x="1353538" y="1147430"/>
                <a:ext cx="3915680" cy="4149152"/>
              </a:xfrm>
              <a:prstGeom prst="blockArc">
                <a:avLst>
                  <a:gd name="adj1" fmla="val 10800000"/>
                  <a:gd name="adj2" fmla="val 21391593"/>
                  <a:gd name="adj3" fmla="val 605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4" name="Block Arc 13">
                <a:extLst>
                  <a:ext uri="{FF2B5EF4-FFF2-40B4-BE49-F238E27FC236}">
                    <a16:creationId xmlns:a16="http://schemas.microsoft.com/office/drawing/2014/main" id="{2E672483-670A-5214-4D5E-85F33BE234B5}"/>
                  </a:ext>
                </a:extLst>
              </p:cNvPr>
              <p:cNvSpPr/>
              <p:nvPr/>
            </p:nvSpPr>
            <p:spPr>
              <a:xfrm rot="5171966">
                <a:off x="1205708" y="1216863"/>
                <a:ext cx="3915680" cy="4149152"/>
              </a:xfrm>
              <a:prstGeom prst="blockArc">
                <a:avLst>
                  <a:gd name="adj1" fmla="val 10800000"/>
                  <a:gd name="adj2" fmla="val 21391593"/>
                  <a:gd name="adj3" fmla="val 605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sp>
          <p:nvSpPr>
            <p:cNvPr id="16" name="Triangle 15">
              <a:extLst>
                <a:ext uri="{FF2B5EF4-FFF2-40B4-BE49-F238E27FC236}">
                  <a16:creationId xmlns:a16="http://schemas.microsoft.com/office/drawing/2014/main" id="{59CE8545-4CC2-7992-779D-0F913E04D8BF}"/>
                </a:ext>
              </a:extLst>
            </p:cNvPr>
            <p:cNvSpPr/>
            <p:nvPr/>
          </p:nvSpPr>
          <p:spPr>
            <a:xfrm rot="3028094">
              <a:off x="2057587" y="1712707"/>
              <a:ext cx="482965" cy="47671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sp>
        <p:nvSpPr>
          <p:cNvPr id="2" name="Title 1">
            <a:extLst>
              <a:ext uri="{FF2B5EF4-FFF2-40B4-BE49-F238E27FC236}">
                <a16:creationId xmlns:a16="http://schemas.microsoft.com/office/drawing/2014/main" id="{1DCBA7A0-829C-1129-59D8-DBDD93238C38}"/>
              </a:ext>
            </a:extLst>
          </p:cNvPr>
          <p:cNvSpPr>
            <a:spLocks noGrp="1"/>
          </p:cNvSpPr>
          <p:nvPr>
            <p:ph type="title"/>
          </p:nvPr>
        </p:nvSpPr>
        <p:spPr/>
        <p:txBody>
          <a:bodyPr/>
          <a:lstStyle/>
          <a:p>
            <a:r>
              <a:rPr lang="en-US" dirty="0"/>
              <a:t>What is science?</a:t>
            </a:r>
          </a:p>
        </p:txBody>
      </p:sp>
      <p:sp>
        <p:nvSpPr>
          <p:cNvPr id="4" name="Rounded Rectangle 3">
            <a:extLst>
              <a:ext uri="{FF2B5EF4-FFF2-40B4-BE49-F238E27FC236}">
                <a16:creationId xmlns:a16="http://schemas.microsoft.com/office/drawing/2014/main" id="{AF724650-FA80-FEDE-1929-4328926B69DE}"/>
              </a:ext>
            </a:extLst>
          </p:cNvPr>
          <p:cNvSpPr/>
          <p:nvPr/>
        </p:nvSpPr>
        <p:spPr>
          <a:xfrm>
            <a:off x="1852551" y="1081727"/>
            <a:ext cx="1104260"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Observation/question</a:t>
            </a:r>
          </a:p>
        </p:txBody>
      </p:sp>
      <p:sp>
        <p:nvSpPr>
          <p:cNvPr id="5" name="Rounded Rectangle 4">
            <a:extLst>
              <a:ext uri="{FF2B5EF4-FFF2-40B4-BE49-F238E27FC236}">
                <a16:creationId xmlns:a16="http://schemas.microsoft.com/office/drawing/2014/main" id="{F403AC04-B6C2-5D01-4382-53BC25E9313E}"/>
              </a:ext>
            </a:extLst>
          </p:cNvPr>
          <p:cNvSpPr/>
          <p:nvPr/>
        </p:nvSpPr>
        <p:spPr>
          <a:xfrm>
            <a:off x="2766798" y="1892352"/>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Research topic area</a:t>
            </a:r>
          </a:p>
        </p:txBody>
      </p:sp>
      <p:sp>
        <p:nvSpPr>
          <p:cNvPr id="6" name="Rounded Rectangle 5">
            <a:extLst>
              <a:ext uri="{FF2B5EF4-FFF2-40B4-BE49-F238E27FC236}">
                <a16:creationId xmlns:a16="http://schemas.microsoft.com/office/drawing/2014/main" id="{C0A15331-1699-65CA-4CB0-899293F6D63C}"/>
              </a:ext>
            </a:extLst>
          </p:cNvPr>
          <p:cNvSpPr/>
          <p:nvPr/>
        </p:nvSpPr>
        <p:spPr>
          <a:xfrm>
            <a:off x="2766798" y="2889878"/>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Hypothesis</a:t>
            </a:r>
          </a:p>
        </p:txBody>
      </p:sp>
      <p:sp>
        <p:nvSpPr>
          <p:cNvPr id="7" name="Rounded Rectangle 6">
            <a:extLst>
              <a:ext uri="{FF2B5EF4-FFF2-40B4-BE49-F238E27FC236}">
                <a16:creationId xmlns:a16="http://schemas.microsoft.com/office/drawing/2014/main" id="{5F59512B-22F9-2879-48EB-9D1A52277946}"/>
              </a:ext>
            </a:extLst>
          </p:cNvPr>
          <p:cNvSpPr/>
          <p:nvPr/>
        </p:nvSpPr>
        <p:spPr>
          <a:xfrm>
            <a:off x="1793251" y="3692485"/>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Test with experiment</a:t>
            </a:r>
          </a:p>
        </p:txBody>
      </p:sp>
      <p:sp>
        <p:nvSpPr>
          <p:cNvPr id="9" name="Rounded Rectangle 8">
            <a:extLst>
              <a:ext uri="{FF2B5EF4-FFF2-40B4-BE49-F238E27FC236}">
                <a16:creationId xmlns:a16="http://schemas.microsoft.com/office/drawing/2014/main" id="{C1CA893A-0B83-1D07-8BFF-7074CC8C2495}"/>
              </a:ext>
            </a:extLst>
          </p:cNvPr>
          <p:cNvSpPr/>
          <p:nvPr/>
        </p:nvSpPr>
        <p:spPr>
          <a:xfrm>
            <a:off x="806498" y="2878681"/>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Analyze data</a:t>
            </a:r>
          </a:p>
        </p:txBody>
      </p:sp>
      <p:sp>
        <p:nvSpPr>
          <p:cNvPr id="10" name="Rounded Rectangle 9">
            <a:extLst>
              <a:ext uri="{FF2B5EF4-FFF2-40B4-BE49-F238E27FC236}">
                <a16:creationId xmlns:a16="http://schemas.microsoft.com/office/drawing/2014/main" id="{15B64AA3-90EF-03D0-7ADE-4016E1DB4723}"/>
              </a:ext>
            </a:extLst>
          </p:cNvPr>
          <p:cNvSpPr/>
          <p:nvPr/>
        </p:nvSpPr>
        <p:spPr>
          <a:xfrm>
            <a:off x="806498" y="1876421"/>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Report conclusions</a:t>
            </a:r>
          </a:p>
        </p:txBody>
      </p:sp>
      <p:sp>
        <p:nvSpPr>
          <p:cNvPr id="11" name="TextBox 10">
            <a:extLst>
              <a:ext uri="{FF2B5EF4-FFF2-40B4-BE49-F238E27FC236}">
                <a16:creationId xmlns:a16="http://schemas.microsoft.com/office/drawing/2014/main" id="{0611B424-C1FA-24C7-290E-07D2A9BD521A}"/>
              </a:ext>
            </a:extLst>
          </p:cNvPr>
          <p:cNvSpPr txBox="1"/>
          <p:nvPr/>
        </p:nvSpPr>
        <p:spPr>
          <a:xfrm>
            <a:off x="1192726" y="2462101"/>
            <a:ext cx="2543138" cy="415498"/>
          </a:xfrm>
          <a:prstGeom prst="rect">
            <a:avLst/>
          </a:prstGeom>
          <a:noFill/>
        </p:spPr>
        <p:txBody>
          <a:bodyPr wrap="square">
            <a:spAutoFit/>
          </a:bodyPr>
          <a:lstStyle/>
          <a:p>
            <a:r>
              <a:rPr lang="en-US" sz="2100" dirty="0"/>
              <a:t>Science is a process</a:t>
            </a:r>
          </a:p>
        </p:txBody>
      </p:sp>
      <p:sp>
        <p:nvSpPr>
          <p:cNvPr id="3" name="TextBox 2">
            <a:extLst>
              <a:ext uri="{FF2B5EF4-FFF2-40B4-BE49-F238E27FC236}">
                <a16:creationId xmlns:a16="http://schemas.microsoft.com/office/drawing/2014/main" id="{27B3AE1A-6B8E-34F1-3809-47502AAC0FC2}"/>
              </a:ext>
            </a:extLst>
          </p:cNvPr>
          <p:cNvSpPr txBox="1"/>
          <p:nvPr/>
        </p:nvSpPr>
        <p:spPr>
          <a:xfrm>
            <a:off x="3514552" y="723936"/>
            <a:ext cx="2475611" cy="738664"/>
          </a:xfrm>
          <a:prstGeom prst="rect">
            <a:avLst/>
          </a:prstGeom>
          <a:solidFill>
            <a:schemeClr val="bg1"/>
          </a:solidFill>
        </p:spPr>
        <p:txBody>
          <a:bodyPr wrap="square">
            <a:spAutoFit/>
          </a:bodyPr>
          <a:lstStyle/>
          <a:p>
            <a:r>
              <a:rPr lang="en-US" sz="2100" dirty="0"/>
              <a:t>Science is a </a:t>
            </a:r>
          </a:p>
          <a:p>
            <a:r>
              <a:rPr lang="en-US" sz="2100" dirty="0"/>
              <a:t>body of knowledge</a:t>
            </a:r>
          </a:p>
        </p:txBody>
      </p:sp>
    </p:spTree>
    <p:extLst>
      <p:ext uri="{BB962C8B-B14F-4D97-AF65-F5344CB8AC3E}">
        <p14:creationId xmlns:p14="http://schemas.microsoft.com/office/powerpoint/2010/main" val="2462212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 calcmode="lin" valueType="num">
                                      <p:cBhvr>
                                        <p:cTn id="14" dur="500" fill="hold"/>
                                        <p:tgtEl>
                                          <p:spTgt spid="17"/>
                                        </p:tgtEl>
                                        <p:attrNameLst>
                                          <p:attrName>style.rotation</p:attrName>
                                        </p:attrNameLst>
                                      </p:cBhvr>
                                      <p:tavLst>
                                        <p:tav tm="0">
                                          <p:val>
                                            <p:fltVal val="360"/>
                                          </p:val>
                                        </p:tav>
                                        <p:tav tm="100000">
                                          <p:val>
                                            <p:fltVal val="0"/>
                                          </p:val>
                                        </p:tav>
                                      </p:tavLst>
                                    </p:anim>
                                    <p:animEffect transition="in" filter="fade">
                                      <p:cBhvr>
                                        <p:cTn id="15" dur="500"/>
                                        <p:tgtEl>
                                          <p:spTgt spid="17"/>
                                        </p:tgtEl>
                                      </p:cBhvr>
                                    </p:animEffect>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450" decel="100000" fill="hold"/>
                                        <p:tgtEl>
                                          <p:spTgt spid="4"/>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3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450" decel="100000" fill="hold"/>
                                        <p:tgtEl>
                                          <p:spTgt spid="5"/>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30" fill="hold">
                            <p:stCondLst>
                              <p:cond delay="1500"/>
                            </p:stCondLst>
                            <p:childTnLst>
                              <p:par>
                                <p:cTn id="31" presetID="37"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450" decel="100000" fill="hold"/>
                                        <p:tgtEl>
                                          <p:spTgt spid="6"/>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37" fill="hold">
                            <p:stCondLst>
                              <p:cond delay="2000"/>
                            </p:stCondLst>
                            <p:childTnLst>
                              <p:par>
                                <p:cTn id="38" presetID="37"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450" decel="100000" fill="hold"/>
                                        <p:tgtEl>
                                          <p:spTgt spid="7"/>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44" fill="hold">
                            <p:stCondLst>
                              <p:cond delay="2500"/>
                            </p:stCondLst>
                            <p:childTnLst>
                              <p:par>
                                <p:cTn id="45" presetID="37"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450" decel="100000" fill="hold"/>
                                        <p:tgtEl>
                                          <p:spTgt spid="9"/>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51" fill="hold">
                            <p:stCondLst>
                              <p:cond delay="3000"/>
                            </p:stCondLst>
                            <p:childTnLst>
                              <p:par>
                                <p:cTn id="52" presetID="37"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450" decel="100000" fill="hold"/>
                                        <p:tgtEl>
                                          <p:spTgt spid="10"/>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dissolve">
                                      <p:cBhvr>
                                        <p:cTn id="62" dur="500"/>
                                        <p:tgtEl>
                                          <p:spTgt spid="3"/>
                                        </p:tgtEl>
                                      </p:cBhvr>
                                    </p:animEffect>
                                  </p:childTnLst>
                                </p:cTn>
                              </p:par>
                            </p:childTnLst>
                          </p:cTn>
                        </p:par>
                        <p:par>
                          <p:cTn id="63" fill="hold">
                            <p:stCondLst>
                              <p:cond delay="500"/>
                            </p:stCondLst>
                            <p:childTnLst>
                              <p:par>
                                <p:cTn id="64" presetID="9" presetClass="entr" presetSubtype="0"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ssolv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a:t>
            </a:r>
            <a:r>
              <a:rPr lang="en-US" dirty="0"/>
              <a:t>o</a:t>
            </a:r>
            <a:r>
              <a:rPr dirty="0"/>
              <a:t>pening </a:t>
            </a:r>
            <a:r>
              <a:rPr lang="en-US" dirty="0"/>
              <a:t>q</a:t>
            </a:r>
            <a:r>
              <a:rPr dirty="0"/>
              <a:t>uestion</a:t>
            </a:r>
          </a:p>
        </p:txBody>
      </p:sp>
      <p:sp>
        <p:nvSpPr>
          <p:cNvPr id="3" name="Content Placeholder 2"/>
          <p:cNvSpPr>
            <a:spLocks noGrp="1"/>
          </p:cNvSpPr>
          <p:nvPr>
            <p:ph idx="1"/>
          </p:nvPr>
        </p:nvSpPr>
        <p:spPr/>
        <p:txBody>
          <a:bodyPr/>
          <a:lstStyle/>
          <a:p>
            <a:pPr marL="0" lvl="0" indent="0" algn="ctr">
              <a:buNone/>
            </a:pPr>
            <a:r>
              <a:rPr sz="2400" dirty="0"/>
              <a:t>“In what ways is cybersecurity (not) a</a:t>
            </a:r>
            <a:r>
              <a:rPr lang="en-US" sz="2400" dirty="0"/>
              <a:t> </a:t>
            </a:r>
            <a:r>
              <a:rPr sz="2400" dirty="0"/>
              <a:t>science?”</a:t>
            </a:r>
            <a:endParaRPr lang="en-US" sz="2400" dirty="0"/>
          </a:p>
          <a:p>
            <a:pPr marL="1270000" lvl="0" indent="0">
              <a:buNone/>
            </a:pPr>
            <a:endParaRPr sz="2000" dirty="0"/>
          </a:p>
        </p:txBody>
      </p:sp>
    </p:spTree>
    <p:extLst>
      <p:ext uri="{BB962C8B-B14F-4D97-AF65-F5344CB8AC3E}">
        <p14:creationId xmlns:p14="http://schemas.microsoft.com/office/powerpoint/2010/main" val="173741612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7789-4EBA-B6BD-F294-64B887DD960E}"/>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FD8AD7E5-398A-74EF-71CC-3A9F76A0511F}"/>
              </a:ext>
            </a:extLst>
          </p:cNvPr>
          <p:cNvGrpSpPr/>
          <p:nvPr/>
        </p:nvGrpSpPr>
        <p:grpSpPr>
          <a:xfrm>
            <a:off x="2960631" y="1470975"/>
            <a:ext cx="3222737" cy="2988835"/>
            <a:chOff x="1097282" y="1525870"/>
            <a:chExt cx="4296982" cy="3985113"/>
          </a:xfrm>
        </p:grpSpPr>
        <p:grpSp>
          <p:nvGrpSpPr>
            <p:cNvPr id="15" name="Group 14">
              <a:extLst>
                <a:ext uri="{FF2B5EF4-FFF2-40B4-BE49-F238E27FC236}">
                  <a16:creationId xmlns:a16="http://schemas.microsoft.com/office/drawing/2014/main" id="{E057A701-3762-9BBB-404C-5D85779CC859}"/>
                </a:ext>
              </a:extLst>
            </p:cNvPr>
            <p:cNvGrpSpPr/>
            <p:nvPr/>
          </p:nvGrpSpPr>
          <p:grpSpPr>
            <a:xfrm rot="640347">
              <a:off x="1097282" y="1525870"/>
              <a:ext cx="4296982" cy="3985113"/>
              <a:chOff x="1088972" y="1264166"/>
              <a:chExt cx="4296982" cy="3985113"/>
            </a:xfrm>
          </p:grpSpPr>
          <p:sp>
            <p:nvSpPr>
              <p:cNvPr id="13" name="Block Arc 12">
                <a:extLst>
                  <a:ext uri="{FF2B5EF4-FFF2-40B4-BE49-F238E27FC236}">
                    <a16:creationId xmlns:a16="http://schemas.microsoft.com/office/drawing/2014/main" id="{755F490F-7A5A-57EB-D252-DD188F85F09F}"/>
                  </a:ext>
                </a:extLst>
              </p:cNvPr>
              <p:cNvSpPr/>
              <p:nvPr/>
            </p:nvSpPr>
            <p:spPr>
              <a:xfrm rot="13559990">
                <a:off x="1353538" y="1147430"/>
                <a:ext cx="3915680" cy="4149152"/>
              </a:xfrm>
              <a:prstGeom prst="blockArc">
                <a:avLst>
                  <a:gd name="adj1" fmla="val 10800000"/>
                  <a:gd name="adj2" fmla="val 21391593"/>
                  <a:gd name="adj3" fmla="val 605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4" name="Block Arc 13">
                <a:extLst>
                  <a:ext uri="{FF2B5EF4-FFF2-40B4-BE49-F238E27FC236}">
                    <a16:creationId xmlns:a16="http://schemas.microsoft.com/office/drawing/2014/main" id="{BA0B6464-81AF-9FF4-E6B4-5531BFB39F59}"/>
                  </a:ext>
                </a:extLst>
              </p:cNvPr>
              <p:cNvSpPr/>
              <p:nvPr/>
            </p:nvSpPr>
            <p:spPr>
              <a:xfrm rot="5171966">
                <a:off x="1205708" y="1216863"/>
                <a:ext cx="3915680" cy="4149152"/>
              </a:xfrm>
              <a:prstGeom prst="blockArc">
                <a:avLst>
                  <a:gd name="adj1" fmla="val 10800000"/>
                  <a:gd name="adj2" fmla="val 21391593"/>
                  <a:gd name="adj3" fmla="val 605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sp>
          <p:nvSpPr>
            <p:cNvPr id="16" name="Triangle 15">
              <a:extLst>
                <a:ext uri="{FF2B5EF4-FFF2-40B4-BE49-F238E27FC236}">
                  <a16:creationId xmlns:a16="http://schemas.microsoft.com/office/drawing/2014/main" id="{D1E9C365-1BCA-6FE2-4253-E22E13681677}"/>
                </a:ext>
              </a:extLst>
            </p:cNvPr>
            <p:cNvSpPr/>
            <p:nvPr/>
          </p:nvSpPr>
          <p:spPr>
            <a:xfrm rot="3028094">
              <a:off x="2057587" y="1712707"/>
              <a:ext cx="482965" cy="47671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sp>
        <p:nvSpPr>
          <p:cNvPr id="2" name="Title 1">
            <a:extLst>
              <a:ext uri="{FF2B5EF4-FFF2-40B4-BE49-F238E27FC236}">
                <a16:creationId xmlns:a16="http://schemas.microsoft.com/office/drawing/2014/main" id="{836C1E41-CD06-6A83-06D4-C915FA29B3E1}"/>
              </a:ext>
            </a:extLst>
          </p:cNvPr>
          <p:cNvSpPr>
            <a:spLocks noGrp="1"/>
          </p:cNvSpPr>
          <p:nvPr>
            <p:ph type="title"/>
          </p:nvPr>
        </p:nvSpPr>
        <p:spPr/>
        <p:txBody>
          <a:bodyPr/>
          <a:lstStyle/>
          <a:p>
            <a:r>
              <a:rPr lang="en-US" dirty="0"/>
              <a:t>What is the scientific process?</a:t>
            </a:r>
          </a:p>
        </p:txBody>
      </p:sp>
      <p:sp>
        <p:nvSpPr>
          <p:cNvPr id="4" name="Rounded Rectangle 3">
            <a:extLst>
              <a:ext uri="{FF2B5EF4-FFF2-40B4-BE49-F238E27FC236}">
                <a16:creationId xmlns:a16="http://schemas.microsoft.com/office/drawing/2014/main" id="{682196C2-59BD-7AF2-5BE1-4D0E9A009497}"/>
              </a:ext>
            </a:extLst>
          </p:cNvPr>
          <p:cNvSpPr/>
          <p:nvPr/>
        </p:nvSpPr>
        <p:spPr>
          <a:xfrm>
            <a:off x="4028320" y="1408299"/>
            <a:ext cx="1104260"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Observation/question</a:t>
            </a:r>
          </a:p>
        </p:txBody>
      </p:sp>
      <p:sp>
        <p:nvSpPr>
          <p:cNvPr id="5" name="Rounded Rectangle 4">
            <a:extLst>
              <a:ext uri="{FF2B5EF4-FFF2-40B4-BE49-F238E27FC236}">
                <a16:creationId xmlns:a16="http://schemas.microsoft.com/office/drawing/2014/main" id="{B9631C5B-B851-D455-EDB3-9CF999D22203}"/>
              </a:ext>
            </a:extLst>
          </p:cNvPr>
          <p:cNvSpPr/>
          <p:nvPr/>
        </p:nvSpPr>
        <p:spPr>
          <a:xfrm>
            <a:off x="4942567" y="2218924"/>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Research topic area</a:t>
            </a:r>
          </a:p>
        </p:txBody>
      </p:sp>
      <p:sp>
        <p:nvSpPr>
          <p:cNvPr id="6" name="Rounded Rectangle 5">
            <a:extLst>
              <a:ext uri="{FF2B5EF4-FFF2-40B4-BE49-F238E27FC236}">
                <a16:creationId xmlns:a16="http://schemas.microsoft.com/office/drawing/2014/main" id="{EDF727E1-124F-E6F5-B67A-E04FB8A758FB}"/>
              </a:ext>
            </a:extLst>
          </p:cNvPr>
          <p:cNvSpPr/>
          <p:nvPr/>
        </p:nvSpPr>
        <p:spPr>
          <a:xfrm>
            <a:off x="4942567" y="3216450"/>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Hypothesis</a:t>
            </a:r>
          </a:p>
        </p:txBody>
      </p:sp>
      <p:sp>
        <p:nvSpPr>
          <p:cNvPr id="7" name="Rounded Rectangle 6">
            <a:extLst>
              <a:ext uri="{FF2B5EF4-FFF2-40B4-BE49-F238E27FC236}">
                <a16:creationId xmlns:a16="http://schemas.microsoft.com/office/drawing/2014/main" id="{3657DB0C-0311-3EA0-8360-426FD531D668}"/>
              </a:ext>
            </a:extLst>
          </p:cNvPr>
          <p:cNvSpPr/>
          <p:nvPr/>
        </p:nvSpPr>
        <p:spPr>
          <a:xfrm>
            <a:off x="3969020" y="4019057"/>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Test with experiment</a:t>
            </a:r>
          </a:p>
        </p:txBody>
      </p:sp>
      <p:sp>
        <p:nvSpPr>
          <p:cNvPr id="9" name="Rounded Rectangle 8">
            <a:extLst>
              <a:ext uri="{FF2B5EF4-FFF2-40B4-BE49-F238E27FC236}">
                <a16:creationId xmlns:a16="http://schemas.microsoft.com/office/drawing/2014/main" id="{D7C21055-25C6-F80B-F63C-CAB170E356A9}"/>
              </a:ext>
            </a:extLst>
          </p:cNvPr>
          <p:cNvSpPr/>
          <p:nvPr/>
        </p:nvSpPr>
        <p:spPr>
          <a:xfrm>
            <a:off x="2982267" y="3205253"/>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Analyze data</a:t>
            </a:r>
          </a:p>
        </p:txBody>
      </p:sp>
      <p:sp>
        <p:nvSpPr>
          <p:cNvPr id="10" name="Rounded Rectangle 9">
            <a:extLst>
              <a:ext uri="{FF2B5EF4-FFF2-40B4-BE49-F238E27FC236}">
                <a16:creationId xmlns:a16="http://schemas.microsoft.com/office/drawing/2014/main" id="{1BF63BB9-EE23-B9FF-337D-B76FCC394EAC}"/>
              </a:ext>
            </a:extLst>
          </p:cNvPr>
          <p:cNvSpPr/>
          <p:nvPr/>
        </p:nvSpPr>
        <p:spPr>
          <a:xfrm>
            <a:off x="2982267" y="2202993"/>
            <a:ext cx="1163559" cy="534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r>
              <a:rPr lang="en-US" sz="1350" dirty="0">
                <a:solidFill>
                  <a:schemeClr val="bg1"/>
                </a:solidFill>
              </a:rPr>
              <a:t>Report conclusions</a:t>
            </a:r>
          </a:p>
        </p:txBody>
      </p:sp>
      <p:sp>
        <p:nvSpPr>
          <p:cNvPr id="8" name="Arc 7">
            <a:extLst>
              <a:ext uri="{FF2B5EF4-FFF2-40B4-BE49-F238E27FC236}">
                <a16:creationId xmlns:a16="http://schemas.microsoft.com/office/drawing/2014/main" id="{A5E78BCA-8E95-16F7-54B5-184A3788290A}"/>
              </a:ext>
            </a:extLst>
          </p:cNvPr>
          <p:cNvSpPr/>
          <p:nvPr/>
        </p:nvSpPr>
        <p:spPr>
          <a:xfrm>
            <a:off x="3984396" y="1217512"/>
            <a:ext cx="2324949" cy="2805636"/>
          </a:xfrm>
          <a:prstGeom prst="arc">
            <a:avLst>
              <a:gd name="adj1" fmla="val 16375843"/>
              <a:gd name="adj2" fmla="val 19750520"/>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AB05863-9519-90FB-43A4-BFEC69DDF38D}"/>
              </a:ext>
            </a:extLst>
          </p:cNvPr>
          <p:cNvSpPr txBox="1"/>
          <p:nvPr/>
        </p:nvSpPr>
        <p:spPr>
          <a:xfrm>
            <a:off x="6118896" y="210223"/>
            <a:ext cx="2385155" cy="1200329"/>
          </a:xfrm>
          <a:prstGeom prst="rect">
            <a:avLst/>
          </a:prstGeom>
          <a:noFill/>
        </p:spPr>
        <p:txBody>
          <a:bodyPr wrap="square" rtlCol="0">
            <a:spAutoFit/>
          </a:bodyPr>
          <a:lstStyle/>
          <a:p>
            <a:r>
              <a:rPr lang="en-US" b="1" dirty="0">
                <a:solidFill>
                  <a:schemeClr val="accent6">
                    <a:lumMod val="40000"/>
                    <a:lumOff val="60000"/>
                  </a:schemeClr>
                </a:solidFill>
              </a:rPr>
              <a:t>Induction</a:t>
            </a:r>
            <a:r>
              <a:rPr lang="en-US" dirty="0"/>
              <a:t>: generalizing from observation, constructing or refining a consistent model</a:t>
            </a:r>
          </a:p>
        </p:txBody>
      </p:sp>
      <p:sp>
        <p:nvSpPr>
          <p:cNvPr id="18" name="Arc 17">
            <a:extLst>
              <a:ext uri="{FF2B5EF4-FFF2-40B4-BE49-F238E27FC236}">
                <a16:creationId xmlns:a16="http://schemas.microsoft.com/office/drawing/2014/main" id="{B57A37F2-1FB5-20D1-3C16-189C374BF43B}"/>
              </a:ext>
            </a:extLst>
          </p:cNvPr>
          <p:cNvSpPr/>
          <p:nvPr/>
        </p:nvSpPr>
        <p:spPr>
          <a:xfrm rot="12544977">
            <a:off x="2466201" y="1529245"/>
            <a:ext cx="2410180" cy="2805636"/>
          </a:xfrm>
          <a:prstGeom prst="arc">
            <a:avLst>
              <a:gd name="adj1" fmla="val 15472559"/>
              <a:gd name="adj2" fmla="val 1384059"/>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141D036-263B-5447-DBAD-F88F4649627E}"/>
              </a:ext>
            </a:extLst>
          </p:cNvPr>
          <p:cNvSpPr/>
          <p:nvPr/>
        </p:nvSpPr>
        <p:spPr>
          <a:xfrm>
            <a:off x="4238506" y="1565511"/>
            <a:ext cx="2324949" cy="2805636"/>
          </a:xfrm>
          <a:prstGeom prst="arc">
            <a:avLst>
              <a:gd name="adj1" fmla="val 20277528"/>
              <a:gd name="adj2" fmla="val 1699219"/>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7059CA7-277E-27E9-E328-60E4B39E8BD3}"/>
              </a:ext>
            </a:extLst>
          </p:cNvPr>
          <p:cNvSpPr txBox="1"/>
          <p:nvPr/>
        </p:nvSpPr>
        <p:spPr>
          <a:xfrm>
            <a:off x="6738113" y="2893819"/>
            <a:ext cx="1895835" cy="1200329"/>
          </a:xfrm>
          <a:prstGeom prst="rect">
            <a:avLst/>
          </a:prstGeom>
          <a:noFill/>
        </p:spPr>
        <p:txBody>
          <a:bodyPr wrap="square" rtlCol="0">
            <a:spAutoFit/>
          </a:bodyPr>
          <a:lstStyle/>
          <a:p>
            <a:r>
              <a:rPr lang="en-US" b="1" dirty="0">
                <a:solidFill>
                  <a:schemeClr val="accent1">
                    <a:lumMod val="40000"/>
                    <a:lumOff val="60000"/>
                  </a:schemeClr>
                </a:solidFill>
              </a:rPr>
              <a:t>Deduction</a:t>
            </a:r>
            <a:r>
              <a:rPr lang="en-US" dirty="0"/>
              <a:t>: making a prediction from the model</a:t>
            </a:r>
          </a:p>
        </p:txBody>
      </p:sp>
      <p:sp>
        <p:nvSpPr>
          <p:cNvPr id="22" name="TextBox 21">
            <a:extLst>
              <a:ext uri="{FF2B5EF4-FFF2-40B4-BE49-F238E27FC236}">
                <a16:creationId xmlns:a16="http://schemas.microsoft.com/office/drawing/2014/main" id="{08AD7D8D-BD1E-9870-F8F2-3ADCB7EA8AC8}"/>
              </a:ext>
            </a:extLst>
          </p:cNvPr>
          <p:cNvSpPr txBox="1"/>
          <p:nvPr/>
        </p:nvSpPr>
        <p:spPr>
          <a:xfrm>
            <a:off x="769659" y="2477786"/>
            <a:ext cx="1558800" cy="1477328"/>
          </a:xfrm>
          <a:prstGeom prst="rect">
            <a:avLst/>
          </a:prstGeom>
          <a:noFill/>
        </p:spPr>
        <p:txBody>
          <a:bodyPr wrap="square" rtlCol="0">
            <a:spAutoFit/>
          </a:bodyPr>
          <a:lstStyle/>
          <a:p>
            <a:r>
              <a:rPr lang="en-US" b="1" dirty="0">
                <a:solidFill>
                  <a:schemeClr val="accent2">
                    <a:lumMod val="40000"/>
                    <a:lumOff val="60000"/>
                  </a:schemeClr>
                </a:solidFill>
              </a:rPr>
              <a:t>Falsification</a:t>
            </a:r>
            <a:r>
              <a:rPr lang="en-US" dirty="0"/>
              <a:t>: Confirming or refuting a prediction against reality</a:t>
            </a:r>
          </a:p>
        </p:txBody>
      </p:sp>
    </p:spTree>
    <p:extLst>
      <p:ext uri="{BB962C8B-B14F-4D97-AF65-F5344CB8AC3E}">
        <p14:creationId xmlns:p14="http://schemas.microsoft.com/office/powerpoint/2010/main" val="42020482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8" grpId="0" animBg="1"/>
      <p:bldP spid="19"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C88D-9E1F-AEF6-C398-FCD692E0188A}"/>
              </a:ext>
            </a:extLst>
          </p:cNvPr>
          <p:cNvSpPr>
            <a:spLocks noGrp="1"/>
          </p:cNvSpPr>
          <p:nvPr>
            <p:ph type="title"/>
          </p:nvPr>
        </p:nvSpPr>
        <p:spPr/>
        <p:txBody>
          <a:bodyPr/>
          <a:lstStyle/>
          <a:p>
            <a:r>
              <a:rPr lang="en-US" dirty="0"/>
              <a:t>Karl Popper’s view: Falsifiability is critical</a:t>
            </a:r>
          </a:p>
        </p:txBody>
      </p:sp>
      <p:sp>
        <p:nvSpPr>
          <p:cNvPr id="3" name="Content Placeholder 2">
            <a:extLst>
              <a:ext uri="{FF2B5EF4-FFF2-40B4-BE49-F238E27FC236}">
                <a16:creationId xmlns:a16="http://schemas.microsoft.com/office/drawing/2014/main" id="{55FEB985-7B45-CAA1-2198-DF35AD19EB10}"/>
              </a:ext>
            </a:extLst>
          </p:cNvPr>
          <p:cNvSpPr>
            <a:spLocks noGrp="1"/>
          </p:cNvSpPr>
          <p:nvPr>
            <p:ph idx="1"/>
          </p:nvPr>
        </p:nvSpPr>
        <p:spPr>
          <a:xfrm>
            <a:off x="970294" y="1369218"/>
            <a:ext cx="4485961" cy="3263504"/>
          </a:xfrm>
        </p:spPr>
        <p:txBody>
          <a:bodyPr/>
          <a:lstStyle/>
          <a:p>
            <a:pPr marL="0" indent="0">
              <a:buNone/>
            </a:pPr>
            <a:r>
              <a:rPr lang="en-US" dirty="0"/>
              <a:t>“A theory which is not refutable by any conceivable event is non-scientific. Irrefutability is not a virtue of a theory (as people often think) but a vice” </a:t>
            </a:r>
          </a:p>
        </p:txBody>
      </p:sp>
      <p:pic>
        <p:nvPicPr>
          <p:cNvPr id="2050" name="Picture 2" descr="undefined">
            <a:extLst>
              <a:ext uri="{FF2B5EF4-FFF2-40B4-BE49-F238E27FC236}">
                <a16:creationId xmlns:a16="http://schemas.microsoft.com/office/drawing/2014/main" id="{A8A027C1-84C6-AF35-5B6A-AB851955C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468" y="1369218"/>
            <a:ext cx="2343238" cy="300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926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698-6C07-D1F8-23D9-7AC1852088B6}"/>
              </a:ext>
            </a:extLst>
          </p:cNvPr>
          <p:cNvSpPr>
            <a:spLocks noGrp="1"/>
          </p:cNvSpPr>
          <p:nvPr>
            <p:ph type="title"/>
          </p:nvPr>
        </p:nvSpPr>
        <p:spPr/>
        <p:txBody>
          <a:bodyPr/>
          <a:lstStyle/>
          <a:p>
            <a:r>
              <a:rPr lang="en-US" dirty="0"/>
              <a:t>Context: Silver bullets, not lemons</a:t>
            </a:r>
          </a:p>
        </p:txBody>
      </p:sp>
      <p:sp>
        <p:nvSpPr>
          <p:cNvPr id="3" name="Content Placeholder 2">
            <a:extLst>
              <a:ext uri="{FF2B5EF4-FFF2-40B4-BE49-F238E27FC236}">
                <a16:creationId xmlns:a16="http://schemas.microsoft.com/office/drawing/2014/main" id="{27764063-2858-4B77-2626-2DFC810D530D}"/>
              </a:ext>
            </a:extLst>
          </p:cNvPr>
          <p:cNvSpPr>
            <a:spLocks noGrp="1"/>
          </p:cNvSpPr>
          <p:nvPr>
            <p:ph idx="1"/>
          </p:nvPr>
        </p:nvSpPr>
        <p:spPr>
          <a:xfrm>
            <a:off x="572667" y="1369219"/>
            <a:ext cx="3136252" cy="3263504"/>
          </a:xfrm>
        </p:spPr>
        <p:txBody>
          <a:bodyPr>
            <a:normAutofit/>
          </a:bodyPr>
          <a:lstStyle/>
          <a:p>
            <a:pPr marL="0" indent="0">
              <a:buNone/>
            </a:pPr>
            <a:r>
              <a:rPr lang="en-US" dirty="0"/>
              <a:t>Extends Anderson:</a:t>
            </a:r>
          </a:p>
          <a:p>
            <a:r>
              <a:rPr lang="en-US" dirty="0"/>
              <a:t>Security is a good</a:t>
            </a:r>
          </a:p>
          <a:p>
            <a:r>
              <a:rPr lang="en-US" dirty="0"/>
              <a:t>Security is hard to assess</a:t>
            </a:r>
          </a:p>
          <a:p>
            <a:pPr lvl="1"/>
            <a:r>
              <a:rPr lang="en-US" dirty="0"/>
              <a:t>Leads to information insufficiency </a:t>
            </a:r>
            <a:r>
              <a:rPr lang="en-US" i="1" dirty="0"/>
              <a:t>on both sides</a:t>
            </a:r>
          </a:p>
          <a:p>
            <a:endParaRPr lang="en-US" dirty="0"/>
          </a:p>
        </p:txBody>
      </p:sp>
      <p:pic>
        <p:nvPicPr>
          <p:cNvPr id="4" name="Picture 3">
            <a:extLst>
              <a:ext uri="{FF2B5EF4-FFF2-40B4-BE49-F238E27FC236}">
                <a16:creationId xmlns:a16="http://schemas.microsoft.com/office/drawing/2014/main" id="{83B0C0B4-50AE-326D-866D-FD4C0EE23402}"/>
              </a:ext>
            </a:extLst>
          </p:cNvPr>
          <p:cNvPicPr>
            <a:picLocks noChangeAspect="1"/>
          </p:cNvPicPr>
          <p:nvPr/>
        </p:nvPicPr>
        <p:blipFill>
          <a:blip r:embed="rId3"/>
          <a:stretch>
            <a:fillRect/>
          </a:stretch>
        </p:blipFill>
        <p:spPr>
          <a:xfrm>
            <a:off x="3871314" y="1369219"/>
            <a:ext cx="4700020" cy="2694678"/>
          </a:xfrm>
          <a:prstGeom prst="rect">
            <a:avLst/>
          </a:prstGeom>
        </p:spPr>
      </p:pic>
      <p:sp>
        <p:nvSpPr>
          <p:cNvPr id="5" name="TextBox 4">
            <a:extLst>
              <a:ext uri="{FF2B5EF4-FFF2-40B4-BE49-F238E27FC236}">
                <a16:creationId xmlns:a16="http://schemas.microsoft.com/office/drawing/2014/main" id="{B1FFDD88-6AF8-179E-CBE0-8211BAE39196}"/>
              </a:ext>
            </a:extLst>
          </p:cNvPr>
          <p:cNvSpPr txBox="1"/>
          <p:nvPr/>
        </p:nvSpPr>
        <p:spPr>
          <a:xfrm>
            <a:off x="708325" y="3335317"/>
            <a:ext cx="3000594" cy="830997"/>
          </a:xfrm>
          <a:prstGeom prst="rect">
            <a:avLst/>
          </a:prstGeom>
          <a:noFill/>
        </p:spPr>
        <p:txBody>
          <a:bodyPr wrap="square" rtlCol="0">
            <a:spAutoFit/>
          </a:bodyPr>
          <a:lstStyle/>
          <a:p>
            <a:r>
              <a:rPr lang="en-US" sz="2400" b="1" dirty="0">
                <a:solidFill>
                  <a:schemeClr val="accent2"/>
                </a:solidFill>
              </a:rPr>
              <a:t>Lacks empirical basis, i.e., </a:t>
            </a:r>
            <a:r>
              <a:rPr lang="en-US" sz="2400" b="1" i="1" dirty="0">
                <a:solidFill>
                  <a:schemeClr val="accent2"/>
                </a:solidFill>
              </a:rPr>
              <a:t>falsifiability</a:t>
            </a:r>
          </a:p>
        </p:txBody>
      </p:sp>
      <p:sp>
        <p:nvSpPr>
          <p:cNvPr id="6" name="Oval 5">
            <a:extLst>
              <a:ext uri="{FF2B5EF4-FFF2-40B4-BE49-F238E27FC236}">
                <a16:creationId xmlns:a16="http://schemas.microsoft.com/office/drawing/2014/main" id="{F57C23F2-FD4A-1E9E-6BEE-9FB6261FEBFD}"/>
              </a:ext>
            </a:extLst>
          </p:cNvPr>
          <p:cNvSpPr/>
          <p:nvPr/>
        </p:nvSpPr>
        <p:spPr>
          <a:xfrm>
            <a:off x="1801499" y="1998935"/>
            <a:ext cx="1907420" cy="63660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E1D65-E604-3ACD-9527-29B16A166285}"/>
              </a:ext>
            </a:extLst>
          </p:cNvPr>
          <p:cNvSpPr txBox="1"/>
          <p:nvPr/>
        </p:nvSpPr>
        <p:spPr>
          <a:xfrm>
            <a:off x="39628" y="0"/>
            <a:ext cx="806631" cy="461665"/>
          </a:xfrm>
          <a:prstGeom prst="rect">
            <a:avLst/>
          </a:prstGeom>
          <a:noFill/>
        </p:spPr>
        <p:txBody>
          <a:bodyPr wrap="none" rtlCol="0">
            <a:spAutoFit/>
          </a:bodyPr>
          <a:lstStyle/>
          <a:p>
            <a:r>
              <a:rPr lang="en-US" sz="2400" b="1" dirty="0">
                <a:solidFill>
                  <a:schemeClr val="accent2"/>
                </a:solidFill>
              </a:rPr>
              <a:t>2008</a:t>
            </a:r>
          </a:p>
        </p:txBody>
      </p:sp>
    </p:spTree>
    <p:extLst>
      <p:ext uri="{BB962C8B-B14F-4D97-AF65-F5344CB8AC3E}">
        <p14:creationId xmlns:p14="http://schemas.microsoft.com/office/powerpoint/2010/main" val="388669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ACD340-684C-5B33-DEEF-41302EB05459}"/>
              </a:ext>
            </a:extLst>
          </p:cNvPr>
          <p:cNvPicPr>
            <a:picLocks noChangeAspect="1"/>
          </p:cNvPicPr>
          <p:nvPr/>
        </p:nvPicPr>
        <p:blipFill>
          <a:blip r:embed="rId3"/>
          <a:stretch>
            <a:fillRect/>
          </a:stretch>
        </p:blipFill>
        <p:spPr>
          <a:xfrm>
            <a:off x="846259" y="0"/>
            <a:ext cx="7451481" cy="5143500"/>
          </a:xfrm>
          <a:prstGeom prst="rect">
            <a:avLst/>
          </a:prstGeom>
        </p:spPr>
      </p:pic>
      <p:sp>
        <p:nvSpPr>
          <p:cNvPr id="5" name="TextBox 4">
            <a:extLst>
              <a:ext uri="{FF2B5EF4-FFF2-40B4-BE49-F238E27FC236}">
                <a16:creationId xmlns:a16="http://schemas.microsoft.com/office/drawing/2014/main" id="{8DB2DEAC-8B18-9E00-AE44-981515C0D9A2}"/>
              </a:ext>
            </a:extLst>
          </p:cNvPr>
          <p:cNvSpPr txBox="1"/>
          <p:nvPr/>
        </p:nvSpPr>
        <p:spPr>
          <a:xfrm>
            <a:off x="39628" y="0"/>
            <a:ext cx="806631" cy="461665"/>
          </a:xfrm>
          <a:prstGeom prst="rect">
            <a:avLst/>
          </a:prstGeom>
          <a:noFill/>
        </p:spPr>
        <p:txBody>
          <a:bodyPr wrap="none" rtlCol="0">
            <a:spAutoFit/>
          </a:bodyPr>
          <a:lstStyle/>
          <a:p>
            <a:r>
              <a:rPr lang="en-US" sz="2400" b="1" dirty="0">
                <a:solidFill>
                  <a:schemeClr val="accent2"/>
                </a:solidFill>
              </a:rPr>
              <a:t>2012</a:t>
            </a:r>
          </a:p>
        </p:txBody>
      </p:sp>
    </p:spTree>
    <p:extLst>
      <p:ext uri="{BB962C8B-B14F-4D97-AF65-F5344CB8AC3E}">
        <p14:creationId xmlns:p14="http://schemas.microsoft.com/office/powerpoint/2010/main" val="1055781170"/>
      </p:ext>
    </p:extLst>
  </p:cSld>
  <p:clrMapOvr>
    <a:masterClrMapping/>
  </p:clrMapOvr>
  <p:transition spd="slow">
    <p:wipe/>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262</TotalTime>
  <Words>2890</Words>
  <Application>Microsoft Macintosh PowerPoint</Application>
  <PresentationFormat>On-screen Show (16:9)</PresentationFormat>
  <Paragraphs>401</Paragraphs>
  <Slides>35</Slides>
  <Notes>27</Notes>
  <HiddenSlides>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Theme1</vt:lpstr>
      <vt:lpstr>Secure Systems Engineering and Management</vt:lpstr>
      <vt:lpstr>PowerPoint Presentation</vt:lpstr>
      <vt:lpstr>Can we escape the security mess?</vt:lpstr>
      <vt:lpstr>What is science?</vt:lpstr>
      <vt:lpstr>The opening question</vt:lpstr>
      <vt:lpstr>What is the scientific process?</vt:lpstr>
      <vt:lpstr>Karl Popper’s view: Falsifiability is critical</vt:lpstr>
      <vt:lpstr>Context: Silver bullets, not lemons</vt:lpstr>
      <vt:lpstr>PowerPoint Presentation</vt:lpstr>
      <vt:lpstr>PowerPoint Presentation</vt:lpstr>
      <vt:lpstr>Cybersecurity science</vt:lpstr>
      <vt:lpstr>What is applied science?</vt:lpstr>
      <vt:lpstr>Model: Cryptography</vt:lpstr>
      <vt:lpstr>Model: Cryptography</vt:lpstr>
      <vt:lpstr>The Fundamental Asymmetry</vt:lpstr>
      <vt:lpstr>Provable security</vt:lpstr>
      <vt:lpstr>Proofs are only as good as their assumptions</vt:lpstr>
      <vt:lpstr>Deduction vs. Induction</vt:lpstr>
      <vt:lpstr>Schneider’s view: laws and principles</vt:lpstr>
      <vt:lpstr>Formal methods</vt:lpstr>
      <vt:lpstr>Key challenge: Specifying security</vt:lpstr>
      <vt:lpstr>Cybersecurity practice: Anti-patterns</vt:lpstr>
      <vt:lpstr>Unfalsifiable Claims</vt:lpstr>
      <vt:lpstr>Confusing Sufficient for Necessary</vt:lpstr>
      <vt:lpstr>The Password Portfolio Impossibility</vt:lpstr>
      <vt:lpstr>Implicit Assumptions</vt:lpstr>
      <vt:lpstr>The One-Sided Ratchet</vt:lpstr>
      <vt:lpstr>PowerPoint Presentation</vt:lpstr>
      <vt:lpstr>Data Sparsity Problem</vt:lpstr>
      <vt:lpstr>Question 1: Does Breach Data Help?</vt:lpstr>
      <vt:lpstr>Question 2: Comparing Visions</vt:lpstr>
      <vt:lpstr>Question 3: Has the Landscape Changed?</vt:lpstr>
      <vt:lpstr>Question 4: Practical Takeaways</vt:lpstr>
      <vt:lpstr>OECD Measurement Initiative</vt:lpstr>
      <vt:lpstr>Academic Empirical Security Research</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of Security</dc:title>
  <dc:creator>CIS 7000: Secure System Engineering and Management</dc:creator>
  <cp:keywords/>
  <cp:lastModifiedBy>Hicks, Michael W</cp:lastModifiedBy>
  <cp:revision>24</cp:revision>
  <dcterms:created xsi:type="dcterms:W3CDTF">2026-01-31T12:37:35Z</dcterms:created>
  <dcterms:modified xsi:type="dcterms:W3CDTF">2026-02-03T19:16:20Z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Spring 2026</vt:lpwstr>
  </property>
  <property fmtid="{D5CDD505-2E9C-101B-9397-08002B2CF9AE}" pid="3" name="subtitle">
    <vt:lpwstr>Can Cybersecurity Be a Science?</vt:lpwstr>
  </property>
</Properties>
</file>