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7"/>
  </p:notesMasterIdLst>
  <p:sldIdLst>
    <p:sldId id="256" r:id="rId2"/>
    <p:sldId id="385" r:id="rId3"/>
    <p:sldId id="2147469114" r:id="rId4"/>
    <p:sldId id="2147468973" r:id="rId5"/>
    <p:sldId id="349" r:id="rId6"/>
    <p:sldId id="271" r:id="rId7"/>
    <p:sldId id="2147468851" r:id="rId8"/>
    <p:sldId id="2147468862" r:id="rId9"/>
    <p:sldId id="2147468972" r:id="rId10"/>
    <p:sldId id="2147468987" r:id="rId11"/>
    <p:sldId id="2147468989" r:id="rId12"/>
    <p:sldId id="2147469054" r:id="rId13"/>
    <p:sldId id="2147469055" r:id="rId14"/>
    <p:sldId id="258" r:id="rId15"/>
    <p:sldId id="2147469057" r:id="rId16"/>
    <p:sldId id="2147469056" r:id="rId17"/>
    <p:sldId id="2147469086" r:id="rId18"/>
    <p:sldId id="2147469089" r:id="rId19"/>
    <p:sldId id="2147469092" r:id="rId20"/>
    <p:sldId id="2147469087" r:id="rId21"/>
    <p:sldId id="2147469103" r:id="rId22"/>
    <p:sldId id="2147469090" r:id="rId23"/>
    <p:sldId id="267" r:id="rId24"/>
    <p:sldId id="300" r:id="rId25"/>
    <p:sldId id="2147469091" r:id="rId26"/>
    <p:sldId id="2147469096" r:id="rId27"/>
    <p:sldId id="2147469094" r:id="rId28"/>
    <p:sldId id="2147469093" r:id="rId29"/>
    <p:sldId id="2147469095" r:id="rId30"/>
    <p:sldId id="2147469109" r:id="rId31"/>
    <p:sldId id="2147469098" r:id="rId32"/>
    <p:sldId id="2147469099" r:id="rId33"/>
    <p:sldId id="2147469101" r:id="rId34"/>
    <p:sldId id="2147468958" r:id="rId35"/>
    <p:sldId id="301" r:id="rId36"/>
    <p:sldId id="2147469104" r:id="rId37"/>
    <p:sldId id="2147469105" r:id="rId38"/>
    <p:sldId id="345" r:id="rId39"/>
    <p:sldId id="321" r:id="rId40"/>
    <p:sldId id="316" r:id="rId41"/>
    <p:sldId id="2147469106" r:id="rId42"/>
    <p:sldId id="2147469107" r:id="rId43"/>
    <p:sldId id="399" r:id="rId44"/>
    <p:sldId id="455" r:id="rId45"/>
    <p:sldId id="449" r:id="rId46"/>
    <p:sldId id="2147469108" r:id="rId47"/>
    <p:sldId id="366" r:id="rId48"/>
    <p:sldId id="276" r:id="rId49"/>
    <p:sldId id="2147469113" r:id="rId50"/>
    <p:sldId id="2147469116" r:id="rId51"/>
    <p:sldId id="2147469111" r:id="rId52"/>
    <p:sldId id="2147469115" r:id="rId53"/>
    <p:sldId id="414" r:id="rId54"/>
    <p:sldId id="2147469117" r:id="rId55"/>
    <p:sldId id="346"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74"/>
    <p:restoredTop sz="81096"/>
  </p:normalViewPr>
  <p:slideViewPr>
    <p:cSldViewPr snapToGrid="0">
      <p:cViewPr varScale="1">
        <p:scale>
          <a:sx n="84" d="100"/>
          <a:sy n="84" d="100"/>
        </p:scale>
        <p:origin x="216" y="5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3077B-A16D-7946-B45A-7953EEF17B81}" type="datetimeFigureOut">
              <a:rPr lang="en-US" smtClean="0"/>
              <a:t>4/28/26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23C96B-2B3F-7242-90A1-56E5F222F20D}" type="slidenum">
              <a:rPr lang="en-US" smtClean="0"/>
              <a:t>‹#›</a:t>
            </a:fld>
            <a:endParaRPr lang="en-US"/>
          </a:p>
        </p:txBody>
      </p:sp>
    </p:spTree>
    <p:extLst>
      <p:ext uri="{BB962C8B-B14F-4D97-AF65-F5344CB8AC3E}">
        <p14:creationId xmlns:p14="http://schemas.microsoft.com/office/powerpoint/2010/main" val="1241300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4</a:t>
            </a:fld>
            <a:endParaRPr lang="en-US"/>
          </a:p>
        </p:txBody>
      </p:sp>
    </p:spTree>
    <p:extLst>
      <p:ext uri="{BB962C8B-B14F-4D97-AF65-F5344CB8AC3E}">
        <p14:creationId xmlns:p14="http://schemas.microsoft.com/office/powerpoint/2010/main" val="337649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2F705-F8B1-F8D4-40F1-85E1AEC5BF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EEC4CF-8FE4-F169-B4E3-30637294E7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86047F-BFF8-7138-DB18-E79F915FF8AA}"/>
              </a:ext>
            </a:extLst>
          </p:cNvPr>
          <p:cNvSpPr>
            <a:spLocks noGrp="1"/>
          </p:cNvSpPr>
          <p:nvPr>
            <p:ph type="body" idx="1"/>
          </p:nvPr>
        </p:nvSpPr>
        <p:spPr/>
        <p:txBody>
          <a:bodyPr/>
          <a:lstStyle/>
          <a:p>
            <a:pPr marL="0" lvl="0" indent="0">
              <a:buNone/>
            </a:pPr>
            <a:endParaRPr dirty="0"/>
          </a:p>
        </p:txBody>
      </p:sp>
      <p:sp>
        <p:nvSpPr>
          <p:cNvPr id="4" name="Slide Number Placeholder 3">
            <a:extLst>
              <a:ext uri="{FF2B5EF4-FFF2-40B4-BE49-F238E27FC236}">
                <a16:creationId xmlns:a16="http://schemas.microsoft.com/office/drawing/2014/main" id="{A56D269A-D849-B0CD-E730-1219C6C97BDA}"/>
              </a:ext>
            </a:extLst>
          </p:cNvPr>
          <p:cNvSpPr>
            <a:spLocks noGrp="1"/>
          </p:cNvSpPr>
          <p:nvPr>
            <p:ph type="sldNum" sz="quarter" idx="10"/>
          </p:nvPr>
        </p:nvSpPr>
        <p:spPr/>
        <p:txBody>
          <a:bodyPr/>
          <a:lstStyle/>
          <a:p>
            <a:fld id="{18BDFEC3-8487-43E8-A154-7C12CBC1FFF2}" type="slidenum">
              <a:rPr lang="en-US"/>
              <a:t>13</a:t>
            </a:fld>
            <a:endParaRPr lang="en-US"/>
          </a:p>
        </p:txBody>
      </p:sp>
    </p:spTree>
    <p:extLst>
      <p:ext uri="{BB962C8B-B14F-4D97-AF65-F5344CB8AC3E}">
        <p14:creationId xmlns:p14="http://schemas.microsoft.com/office/powerpoint/2010/main" val="3321046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59221-83CD-3C96-4771-5CEBA0F02F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DE48E-32EB-71F8-A364-305BF26F43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72E999-6BE7-21C5-4509-F3792D9AD4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Still: Only 20% start with a vulnerability exploitation! </a:t>
            </a:r>
          </a:p>
        </p:txBody>
      </p:sp>
      <p:sp>
        <p:nvSpPr>
          <p:cNvPr id="4" name="Slide Number Placeholder 3">
            <a:extLst>
              <a:ext uri="{FF2B5EF4-FFF2-40B4-BE49-F238E27FC236}">
                <a16:creationId xmlns:a16="http://schemas.microsoft.com/office/drawing/2014/main" id="{5E81B25E-9B3F-4ED0-4DF4-1C386DFB3222}"/>
              </a:ext>
            </a:extLst>
          </p:cNvPr>
          <p:cNvSpPr>
            <a:spLocks noGrp="1"/>
          </p:cNvSpPr>
          <p:nvPr>
            <p:ph type="sldNum" sz="quarter" idx="5"/>
          </p:nvPr>
        </p:nvSpPr>
        <p:spPr/>
        <p:txBody>
          <a:bodyPr/>
          <a:lstStyle/>
          <a:p>
            <a:fld id="{C123C96B-2B3F-7242-90A1-56E5F222F20D}" type="slidenum">
              <a:rPr lang="en-US" smtClean="0"/>
              <a:t>15</a:t>
            </a:fld>
            <a:endParaRPr lang="en-US"/>
          </a:p>
        </p:txBody>
      </p:sp>
    </p:spTree>
    <p:extLst>
      <p:ext uri="{BB962C8B-B14F-4D97-AF65-F5344CB8AC3E}">
        <p14:creationId xmlns:p14="http://schemas.microsoft.com/office/powerpoint/2010/main" val="2886917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6D509-B93A-B1FC-CA3E-EAADAF522C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0820AD-B6AF-E348-B03B-D608163FD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8543D6-6938-A014-3FA5-04E611A9A5B9}"/>
              </a:ext>
            </a:extLst>
          </p:cNvPr>
          <p:cNvSpPr>
            <a:spLocks noGrp="1"/>
          </p:cNvSpPr>
          <p:nvPr>
            <p:ph type="body" idx="1"/>
          </p:nvPr>
        </p:nvSpPr>
        <p:spPr/>
        <p:txBody>
          <a:bodyPr/>
          <a:lstStyle/>
          <a:p>
            <a:r>
              <a:rPr lang="en-US" dirty="0"/>
              <a:t>Key attacks on the social engineering side:</a:t>
            </a:r>
          </a:p>
          <a:p>
            <a:pPr marL="171450" indent="-171450">
              <a:buFontTx/>
              <a:buChar char="-"/>
            </a:pPr>
            <a:r>
              <a:rPr lang="en-US" dirty="0"/>
              <a:t>Phishing</a:t>
            </a:r>
          </a:p>
          <a:p>
            <a:pPr marL="171450" indent="-171450">
              <a:buFontTx/>
              <a:buChar char="-"/>
            </a:pPr>
            <a:r>
              <a:rPr lang="en-US" dirty="0"/>
              <a:t>Insider attacks</a:t>
            </a:r>
          </a:p>
          <a:p>
            <a:pPr marL="171450" indent="-171450">
              <a:buFontTx/>
              <a:buChar char="-"/>
            </a:pPr>
            <a:r>
              <a:rPr lang="en-US" dirty="0"/>
              <a:t>Baiting (USB drive in parking lot)</a:t>
            </a:r>
          </a:p>
          <a:p>
            <a:pPr marL="171450" indent="-171450">
              <a:buFontTx/>
              <a:buChar char="-"/>
            </a:pPr>
            <a:r>
              <a:rPr lang="en-US" dirty="0"/>
              <a:t>Vishing and Smishing</a:t>
            </a:r>
          </a:p>
          <a:p>
            <a:pPr marL="171450" indent="-171450">
              <a:buFontTx/>
              <a:buChar char="-"/>
            </a:pPr>
            <a:r>
              <a:rPr lang="en-US" dirty="0"/>
              <a:t>Supply chain manipulation</a:t>
            </a:r>
          </a:p>
        </p:txBody>
      </p:sp>
      <p:sp>
        <p:nvSpPr>
          <p:cNvPr id="4" name="Slide Number Placeholder 3">
            <a:extLst>
              <a:ext uri="{FF2B5EF4-FFF2-40B4-BE49-F238E27FC236}">
                <a16:creationId xmlns:a16="http://schemas.microsoft.com/office/drawing/2014/main" id="{69D3E2EA-8F3D-7FC9-3026-81D67740D551}"/>
              </a:ext>
            </a:extLst>
          </p:cNvPr>
          <p:cNvSpPr>
            <a:spLocks noGrp="1"/>
          </p:cNvSpPr>
          <p:nvPr>
            <p:ph type="sldNum" sz="quarter" idx="5"/>
          </p:nvPr>
        </p:nvSpPr>
        <p:spPr/>
        <p:txBody>
          <a:bodyPr/>
          <a:lstStyle/>
          <a:p>
            <a:fld id="{C123C96B-2B3F-7242-90A1-56E5F222F20D}" type="slidenum">
              <a:rPr lang="en-US" smtClean="0"/>
              <a:t>16</a:t>
            </a:fld>
            <a:endParaRPr lang="en-US"/>
          </a:p>
        </p:txBody>
      </p:sp>
    </p:spTree>
    <p:extLst>
      <p:ext uri="{BB962C8B-B14F-4D97-AF65-F5344CB8AC3E}">
        <p14:creationId xmlns:p14="http://schemas.microsoft.com/office/powerpoint/2010/main" val="1981391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8255E-1366-54CF-4881-F5D3700084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656203-743E-AED5-B194-DFD83C1CD7F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13B8D1-E063-2239-3FE4-BBE7924B0C08}"/>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This year’s dataset included 39,080 CVE Records for vulnerabilities published between June 1, 2024 and June 1, 2025.</a:t>
            </a:r>
            <a:endParaRPr lang="en-US" b="0" i="0" dirty="0">
              <a:solidFill>
                <a:srgbClr val="000000"/>
              </a:solidFill>
              <a:effectLst/>
              <a:latin typeface="Verdana" panose="020B0604030504040204" pitchFamily="34" charset="0"/>
            </a:endParaRPr>
          </a:p>
          <a:p>
            <a:pPr marL="0" marR="0" lvl="0" indent="0" defTabSz="457200" eaLnBrk="1" fontAlgn="auto" latinLnBrk="0" hangingPunct="1">
              <a:lnSpc>
                <a:spcPct val="125000"/>
              </a:lnSpc>
              <a:spcBef>
                <a:spcPts val="0"/>
              </a:spcBef>
              <a:spcAft>
                <a:spcPts val="0"/>
              </a:spcAft>
              <a:buClrTx/>
              <a:buSzTx/>
              <a:buFontTx/>
              <a:buNone/>
              <a:tabLst/>
              <a:defRPr/>
            </a:pPr>
            <a:r>
              <a:rPr lang="en-US" b="0" i="0" dirty="0">
                <a:solidFill>
                  <a:srgbClr val="000000"/>
                </a:solidFill>
                <a:effectLst/>
                <a:latin typeface="Verdana" panose="020B0604030504040204" pitchFamily="34" charset="0"/>
              </a:rPr>
              <a:t>Scores are based on product of Frequency (#CVEs) and Severity (CVSS); max score is 100</a:t>
            </a:r>
          </a:p>
          <a:p>
            <a:r>
              <a:rPr lang="en-US" b="0" i="0" dirty="0">
                <a:solidFill>
                  <a:srgbClr val="000000"/>
                </a:solidFill>
                <a:effectLst/>
                <a:latin typeface="Verdana" panose="020B0604030504040204" pitchFamily="34" charset="0"/>
              </a:rPr>
              <a:t>See https://</a:t>
            </a:r>
            <a:r>
              <a:rPr lang="en-US" b="0" i="0" dirty="0" err="1">
                <a:solidFill>
                  <a:srgbClr val="000000"/>
                </a:solidFill>
                <a:effectLst/>
                <a:latin typeface="Verdana" panose="020B0604030504040204" pitchFamily="34" charset="0"/>
              </a:rPr>
              <a:t>www.first.org</a:t>
            </a:r>
            <a:r>
              <a:rPr lang="en-US" b="0" i="0" dirty="0">
                <a:solidFill>
                  <a:srgbClr val="000000"/>
                </a:solidFill>
                <a:effectLst/>
                <a:latin typeface="Verdana" panose="020B0604030504040204" pitchFamily="34" charset="0"/>
              </a:rPr>
              <a:t>/</a:t>
            </a:r>
            <a:r>
              <a:rPr lang="en-US" b="0" i="0" dirty="0" err="1">
                <a:solidFill>
                  <a:srgbClr val="000000"/>
                </a:solidFill>
                <a:effectLst/>
                <a:latin typeface="Verdana" panose="020B0604030504040204" pitchFamily="34" charset="0"/>
              </a:rPr>
              <a:t>cvss</a:t>
            </a:r>
            <a:r>
              <a:rPr lang="en-US" b="0" i="0" dirty="0">
                <a:solidFill>
                  <a:srgbClr val="000000"/>
                </a:solidFill>
                <a:effectLst/>
                <a:latin typeface="Verdana" panose="020B0604030504040204" pitchFamily="34" charset="0"/>
              </a:rPr>
              <a:t>/v4.0/specification-document for CVSS</a:t>
            </a:r>
          </a:p>
          <a:p>
            <a:pPr marL="0" marR="0" lvl="0" indent="0" defTabSz="457200" eaLnBrk="1" fontAlgn="auto" latinLnBrk="0" hangingPunct="1">
              <a:lnSpc>
                <a:spcPct val="125000"/>
              </a:lnSpc>
              <a:spcBef>
                <a:spcPts val="0"/>
              </a:spcBef>
              <a:spcAft>
                <a:spcPts val="0"/>
              </a:spcAft>
              <a:buClrTx/>
              <a:buSzTx/>
              <a:buFontTx/>
              <a:buNone/>
              <a:tabLst/>
              <a:defRPr/>
            </a:pPr>
            <a:r>
              <a:rPr lang="en-US" b="0" i="0" dirty="0">
                <a:solidFill>
                  <a:srgbClr val="000000"/>
                </a:solidFill>
                <a:effectLst/>
                <a:latin typeface="Verdana" panose="020B0604030504040204" pitchFamily="34" charset="0"/>
              </a:rPr>
              <a:t>Note: CVSS scores are between 0 and 10</a:t>
            </a:r>
          </a:p>
          <a:p>
            <a:r>
              <a:rPr lang="en-US" b="0" i="0" dirty="0">
                <a:solidFill>
                  <a:srgbClr val="000000"/>
                </a:solidFill>
                <a:effectLst/>
                <a:latin typeface="Verdana" panose="020B0604030504040204" pitchFamily="34" charset="0"/>
              </a:rPr>
              <a:t>See https://</a:t>
            </a:r>
            <a:r>
              <a:rPr lang="en-US" b="0" i="0" dirty="0" err="1">
                <a:solidFill>
                  <a:srgbClr val="000000"/>
                </a:solidFill>
                <a:effectLst/>
                <a:latin typeface="Verdana" panose="020B0604030504040204" pitchFamily="34" charset="0"/>
              </a:rPr>
              <a:t>www.cisa.gov</a:t>
            </a:r>
            <a:r>
              <a:rPr lang="en-US" b="0" i="0" dirty="0">
                <a:solidFill>
                  <a:srgbClr val="000000"/>
                </a:solidFill>
                <a:effectLst/>
                <a:latin typeface="Verdana" panose="020B0604030504040204" pitchFamily="34" charset="0"/>
              </a:rPr>
              <a:t>/known-exploited-vulnerabilities-catalog for KEV</a:t>
            </a:r>
          </a:p>
          <a:p>
            <a:endParaRPr lang="en-US" b="0" i="0" dirty="0">
              <a:solidFill>
                <a:srgbClr val="000000"/>
              </a:solidFill>
              <a:effectLst/>
              <a:latin typeface="Verdana" panose="020B0604030504040204" pitchFamily="34" charset="0"/>
            </a:endParaRPr>
          </a:p>
          <a:p>
            <a:endParaRPr lang="en-US" b="0" i="0" dirty="0">
              <a:solidFill>
                <a:srgbClr val="000000"/>
              </a:solidFill>
              <a:effectLst/>
              <a:latin typeface="Verdana" panose="020B0604030504040204" pitchFamily="34" charset="0"/>
            </a:endParaRPr>
          </a:p>
          <a:p>
            <a:endParaRPr lang="en-US" sz="1200" b="0" i="0" kern="1200" dirty="0">
              <a:solidFill>
                <a:schemeClr val="tx1"/>
              </a:solidFill>
              <a:effectLst/>
              <a:latin typeface="+mn-lt"/>
              <a:ea typeface="+mn-ea"/>
              <a:cs typeface="+mn-cs"/>
            </a:endParaRPr>
          </a:p>
          <a:p>
            <a:endParaRPr lang="en-US" b="0" i="0" dirty="0">
              <a:solidFill>
                <a:srgbClr val="000000"/>
              </a:solidFill>
              <a:effectLst/>
              <a:latin typeface="Verdana" panose="020B0604030504040204" pitchFamily="34" charset="0"/>
            </a:endParaRPr>
          </a:p>
        </p:txBody>
      </p:sp>
      <p:sp>
        <p:nvSpPr>
          <p:cNvPr id="4" name="Slide Number Placeholder 3">
            <a:extLst>
              <a:ext uri="{FF2B5EF4-FFF2-40B4-BE49-F238E27FC236}">
                <a16:creationId xmlns:a16="http://schemas.microsoft.com/office/drawing/2014/main" id="{C5FC3D09-E514-EBEB-0AB2-4ED5711F32B9}"/>
              </a:ext>
            </a:extLst>
          </p:cNvPr>
          <p:cNvSpPr>
            <a:spLocks noGrp="1"/>
          </p:cNvSpPr>
          <p:nvPr>
            <p:ph type="sldNum" sz="quarter" idx="5"/>
          </p:nvPr>
        </p:nvSpPr>
        <p:spPr/>
        <p:txBody>
          <a:bodyPr/>
          <a:lstStyle/>
          <a:p>
            <a:fld id="{C123C96B-2B3F-7242-90A1-56E5F222F20D}" type="slidenum">
              <a:rPr lang="en-US" smtClean="0"/>
              <a:t>17</a:t>
            </a:fld>
            <a:endParaRPr lang="en-US"/>
          </a:p>
        </p:txBody>
      </p:sp>
    </p:spTree>
    <p:extLst>
      <p:ext uri="{BB962C8B-B14F-4D97-AF65-F5344CB8AC3E}">
        <p14:creationId xmlns:p14="http://schemas.microsoft.com/office/powerpoint/2010/main" val="2235785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5:notes"/>
          <p:cNvSpPr txBox="1">
            <a:spLocks noGrp="1"/>
          </p:cNvSpPr>
          <p:nvPr>
            <p:ph type="sldNum" idx="12"/>
          </p:nvPr>
        </p:nvSpPr>
        <p:spPr>
          <a:xfrm>
            <a:off x="3884414" y="8685894"/>
            <a:ext cx="2972098" cy="456595"/>
          </a:xfrm>
          <a:prstGeom prst="rect">
            <a:avLst/>
          </a:prstGeom>
          <a:noFill/>
          <a:ln>
            <a:noFill/>
          </a:ln>
        </p:spPr>
        <p:txBody>
          <a:bodyPr spcFirstLastPara="1" wrap="square" lIns="86475" tIns="43225" rIns="86475" bIns="43225" anchor="t" anchorCtr="0">
            <a:noAutofit/>
          </a:bodyPr>
          <a:lstStyle/>
          <a:p>
            <a:pPr marL="0" marR="0" lvl="0" indent="0" algn="l" rtl="0">
              <a:lnSpc>
                <a:spcPct val="100000"/>
              </a:lnSpc>
              <a:spcBef>
                <a:spcPts val="0"/>
              </a:spcBef>
              <a:spcAft>
                <a:spcPts val="0"/>
              </a:spcAft>
              <a:buClr>
                <a:srgbClr val="000000"/>
              </a:buClr>
              <a:buSzPts val="2400"/>
              <a:buFont typeface="Arial"/>
              <a:buNone/>
            </a:pPr>
            <a:fld id="{00000000-1234-1234-1234-123412341234}" type="slidenum">
              <a:rPr lang="en-US" sz="2400" b="0" i="0" u="none" strike="noStrike" cap="none">
                <a:solidFill>
                  <a:schemeClr val="dk1"/>
                </a:solidFill>
                <a:latin typeface="Arial"/>
                <a:ea typeface="Arial"/>
                <a:cs typeface="Arial"/>
                <a:sym typeface="Arial"/>
              </a:rPr>
              <a:t>18</a:t>
            </a:fld>
            <a:endParaRPr sz="2400" b="0" i="0" u="none" strike="noStrike" cap="none">
              <a:solidFill>
                <a:schemeClr val="dk1"/>
              </a:solidFill>
              <a:latin typeface="Arial"/>
              <a:ea typeface="Arial"/>
              <a:cs typeface="Arial"/>
              <a:sym typeface="Arial"/>
            </a:endParaRPr>
          </a:p>
        </p:txBody>
      </p:sp>
      <p:sp>
        <p:nvSpPr>
          <p:cNvPr id="505" name="Google Shape;50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6" name="Google Shape;506;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779836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ED4A5-812B-5444-05CB-975F45805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D0BD5-5364-1B30-8328-FB835D7463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90BEC7-ECCC-2265-1738-F6F8FBEA77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2E9085-DE64-2EEE-3ECE-4E443C3CCF78}"/>
              </a:ext>
            </a:extLst>
          </p:cNvPr>
          <p:cNvSpPr>
            <a:spLocks noGrp="1"/>
          </p:cNvSpPr>
          <p:nvPr>
            <p:ph type="sldNum" sz="quarter" idx="5"/>
          </p:nvPr>
        </p:nvSpPr>
        <p:spPr/>
        <p:txBody>
          <a:bodyPr/>
          <a:lstStyle/>
          <a:p>
            <a:fld id="{51126428-93A5-294C-8B43-157A702F64DA}" type="slidenum">
              <a:rPr lang="en-US" smtClean="0"/>
              <a:t>19</a:t>
            </a:fld>
            <a:endParaRPr lang="en-US"/>
          </a:p>
        </p:txBody>
      </p:sp>
    </p:spTree>
    <p:extLst>
      <p:ext uri="{BB962C8B-B14F-4D97-AF65-F5344CB8AC3E}">
        <p14:creationId xmlns:p14="http://schemas.microsoft.com/office/powerpoint/2010/main" val="789367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2" name="Google Shape;472;p21:notes"/>
          <p:cNvSpPr txBox="1">
            <a:spLocks noGrp="1"/>
          </p:cNvSpPr>
          <p:nvPr>
            <p:ph type="sldNum" idx="12"/>
          </p:nvPr>
        </p:nvSpPr>
        <p:spPr>
          <a:xfrm>
            <a:off x="3884414" y="8685894"/>
            <a:ext cx="2972098" cy="456595"/>
          </a:xfrm>
          <a:prstGeom prst="rect">
            <a:avLst/>
          </a:prstGeom>
          <a:noFill/>
          <a:ln>
            <a:noFill/>
          </a:ln>
        </p:spPr>
        <p:txBody>
          <a:bodyPr spcFirstLastPara="1" wrap="square" lIns="86475" tIns="43225" rIns="86475" bIns="43225" anchor="t" anchorCtr="0">
            <a:noAutofit/>
          </a:bodyPr>
          <a:lstStyle/>
          <a:p>
            <a:pPr marL="0" marR="0" lvl="0" indent="0" algn="l" rtl="0">
              <a:lnSpc>
                <a:spcPct val="100000"/>
              </a:lnSpc>
              <a:spcBef>
                <a:spcPts val="0"/>
              </a:spcBef>
              <a:spcAft>
                <a:spcPts val="0"/>
              </a:spcAft>
              <a:buClr>
                <a:srgbClr val="000000"/>
              </a:buClr>
              <a:buSzPts val="2400"/>
              <a:buFont typeface="Arial"/>
              <a:buNone/>
            </a:pPr>
            <a:fld id="{00000000-1234-1234-1234-123412341234}" type="slidenum">
              <a:rPr lang="en-US" sz="2400" b="0" i="0" u="none" strike="noStrike" cap="none">
                <a:solidFill>
                  <a:schemeClr val="dk1"/>
                </a:solidFill>
                <a:latin typeface="Arial"/>
                <a:ea typeface="Arial"/>
                <a:cs typeface="Arial"/>
                <a:sym typeface="Arial"/>
              </a:rPr>
              <a:t>20</a:t>
            </a:fld>
            <a:endParaRPr sz="2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25305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Show the circle diagram from p.9 of the paper. This is the organizing framework for the next 20 minutes.</a:t>
            </a:r>
          </a:p>
          <a:p>
            <a:pPr marL="0" lvl="0" indent="0">
              <a:buNone/>
            </a:pPr>
            <a:endParaRPr dirty="0"/>
          </a:p>
          <a:p>
            <a:pPr marL="0" lvl="0" indent="0">
              <a:buNone/>
            </a:pPr>
            <a:r>
              <a:rPr dirty="0"/>
              <a:t>Point out the structure: the six considerations aren’t independent – they form a cycle. The connecting arcs matter too: - Principles flow from design into development - Practices flow from development into configuration - Baseline controls connect configuration to supply chain - Risk negotiation connects supply chain to code integrity - Change management connects code integrity to vulnerability remediation - Observation and feedback connect vulnerability remediation back to design</a:t>
            </a:r>
          </a:p>
          <a:p>
            <a:pPr marL="0" lvl="0" indent="0">
              <a:buNone/>
            </a:pPr>
            <a:endParaRPr dirty="0"/>
          </a:p>
          <a:p>
            <a:pPr marL="0" lvl="0" indent="0">
              <a:buNone/>
            </a:pPr>
            <a:r>
              <a:rPr dirty="0"/>
              <a:t>This is a continuous improvement loop, not a one-time checklist.</a:t>
            </a:r>
          </a:p>
          <a:p>
            <a:pPr marL="0" lvl="0" indent="0">
              <a:buNone/>
            </a:pPr>
            <a:endParaRPr dirty="0"/>
          </a:p>
          <a:p>
            <a:pPr marL="0" lvl="0" indent="0">
              <a:buNone/>
            </a:pPr>
            <a:r>
              <a:rPr dirty="0"/>
              <a:t>Tell students: “We’re going to walk through each of these six, using our CMS example. By the end, you’ll see how they fit together into a coherent process.”</a:t>
            </a:r>
          </a:p>
        </p:txBody>
      </p:sp>
      <p:sp>
        <p:nvSpPr>
          <p:cNvPr id="4" name="Slide Number Placeholder 3"/>
          <p:cNvSpPr>
            <a:spLocks noGrp="1"/>
          </p:cNvSpPr>
          <p:nvPr>
            <p:ph type="sldNum" sz="quarter" idx="10"/>
          </p:nvPr>
        </p:nvSpPr>
        <p:spPr/>
        <p:txBody>
          <a:bodyPr/>
          <a:lstStyle/>
          <a:p>
            <a:fld id="{18BDFEC3-8487-43E8-A154-7C12CBC1FFF2}" type="slidenum">
              <a:rPr lang="en-US"/>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is the paper’s central thesis. The rate of defects isn’t a property of individual developers or individual applications – it’s a property of the ecosystem those developers work in. If the ecosystem makes it easy to introduce XSS, you will get XSS, no matter how many training courses you run.</a:t>
            </a:r>
          </a:p>
          <a:p>
            <a:pPr marL="0" lvl="0" indent="0">
              <a:buNone/>
            </a:pPr>
            <a:endParaRPr dirty="0"/>
          </a:p>
          <a:p>
            <a:pPr marL="0" lvl="0" indent="0">
              <a:buNone/>
            </a:pPr>
            <a:r>
              <a:rPr dirty="0"/>
              <a:t>This reframing has a powerful practical consequence: instead of trying to educate thousands of developers to avoid each vulnerability class, you can invest in the ecosystem once and benefit all applications built within it.</a:t>
            </a:r>
          </a:p>
          <a:p>
            <a:pPr marL="0" lvl="0" indent="0">
              <a:buNone/>
            </a:pPr>
            <a:endParaRPr dirty="0"/>
          </a:p>
          <a:p>
            <a:pPr marL="0" lvl="0" indent="0">
              <a:buNone/>
            </a:pPr>
            <a:r>
              <a:rPr dirty="0"/>
              <a:t>This is the “shift left” idea taken to its logical conclusion: shift security responsibility from individual application developers to the ecosystem designers.</a:t>
            </a:r>
          </a:p>
        </p:txBody>
      </p:sp>
      <p:sp>
        <p:nvSpPr>
          <p:cNvPr id="4" name="Slide Number Placeholder 3"/>
          <p:cNvSpPr>
            <a:spLocks noGrp="1"/>
          </p:cNvSpPr>
          <p:nvPr>
            <p:ph type="sldNum" sz="quarter" idx="10"/>
          </p:nvPr>
        </p:nvSpPr>
        <p:spPr/>
        <p:txBody>
          <a:bodyPr/>
          <a:lstStyle/>
          <a:p>
            <a:fld id="{18BDFEC3-8487-43E8-A154-7C12CBC1FFF2}" type="slidenum">
              <a:rPr lang="en-US"/>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dirty="0"/>
              <a:t>Ian Grigg: Cryptographer, financial cryptography researcher at Systemics, Inc.</a:t>
            </a:r>
          </a:p>
          <a:p>
            <a:pPr lvl="0"/>
            <a:r>
              <a:rPr lang="en-US" b="0" dirty="0"/>
              <a:t>Paper draws on Nobel Prize economics: Akerlof (lemons), Spence (signaling), Rothschild &amp; Stiglitz (insurance)</a:t>
            </a:r>
          </a:p>
          <a:p>
            <a:pPr lvl="0"/>
            <a:endParaRPr lang="en-US" b="1" dirty="0"/>
          </a:p>
          <a:p>
            <a:pPr lvl="0"/>
            <a:r>
              <a:rPr lang="en-US" b="1" dirty="0"/>
              <a:t>Market for Lemons</a:t>
            </a:r>
            <a:r>
              <a:rPr lang="en-US" dirty="0"/>
              <a:t>: Seller knows quality, buyer doesn’t (used cars)</a:t>
            </a:r>
          </a:p>
          <a:p>
            <a:pPr lvl="0"/>
            <a:r>
              <a:rPr lang="en-US" b="1" dirty="0"/>
              <a:t>Market for Limes</a:t>
            </a:r>
            <a:r>
              <a:rPr lang="en-US" dirty="0"/>
              <a:t>: Buyer knows their risk, seller doesn’t (insurance—high-risk buyers seek more coverage)</a:t>
            </a:r>
          </a:p>
          <a:p>
            <a:pPr lvl="0"/>
            <a:r>
              <a:rPr lang="en-US" b="1" dirty="0"/>
              <a:t>Market for Silver Bullets</a:t>
            </a:r>
            <a:r>
              <a:rPr lang="en-US" dirty="0"/>
              <a:t>: </a:t>
            </a:r>
            <a:r>
              <a:rPr lang="en-US" i="1" dirty="0"/>
              <a:t>Neither party</a:t>
            </a:r>
            <a:r>
              <a:rPr lang="en-US" dirty="0"/>
              <a:t> has sufficient information (security)</a:t>
            </a:r>
          </a:p>
          <a:p>
            <a:pPr marL="1270000" lvl="0" indent="0">
              <a:buNone/>
            </a:pPr>
            <a:r>
              <a:rPr lang="en-US" sz="1050" b="1" dirty="0"/>
              <a:t>Key insight</a:t>
            </a:r>
            <a:r>
              <a:rPr lang="en-US" sz="1050" dirty="0"/>
              <a:t>: The seller of a security product genuinely doesn’t know if it will stop a real attacker. This isn’t information hiding—it’s information absence.</a:t>
            </a:r>
          </a:p>
          <a:p>
            <a:endParaRPr lang="en-US" dirty="0"/>
          </a:p>
        </p:txBody>
      </p:sp>
      <p:sp>
        <p:nvSpPr>
          <p:cNvPr id="4" name="Slide Number Placeholder 3"/>
          <p:cNvSpPr>
            <a:spLocks noGrp="1"/>
          </p:cNvSpPr>
          <p:nvPr>
            <p:ph type="sldNum" sz="quarter" idx="5"/>
          </p:nvPr>
        </p:nvSpPr>
        <p:spPr/>
        <p:txBody>
          <a:bodyPr/>
          <a:lstStyle/>
          <a:p>
            <a:fld id="{1A8A324A-E183-8F4C-8955-246BA7398914}" type="slidenum">
              <a:rPr lang="en-US" smtClean="0"/>
              <a:t>5</a:t>
            </a:fld>
            <a:endParaRPr lang="en-US"/>
          </a:p>
        </p:txBody>
      </p:sp>
    </p:spTree>
    <p:extLst>
      <p:ext uri="{BB962C8B-B14F-4D97-AF65-F5344CB8AC3E}">
        <p14:creationId xmlns:p14="http://schemas.microsoft.com/office/powerpoint/2010/main" val="3087436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E8485-838D-30B8-F1DD-BE14BF9FAC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5572F-90A5-A2B5-DF22-64184FC39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0EE6BB-5773-B019-0017-52B94A66E4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52D205-50CD-CB89-9D43-236802737CFB}"/>
              </a:ext>
            </a:extLst>
          </p:cNvPr>
          <p:cNvSpPr>
            <a:spLocks noGrp="1"/>
          </p:cNvSpPr>
          <p:nvPr>
            <p:ph type="sldNum" sz="quarter" idx="5"/>
          </p:nvPr>
        </p:nvSpPr>
        <p:spPr/>
        <p:txBody>
          <a:bodyPr/>
          <a:lstStyle/>
          <a:p>
            <a:fld id="{C123C96B-2B3F-7242-90A1-56E5F222F20D}" type="slidenum">
              <a:rPr lang="en-US" smtClean="0"/>
              <a:t>27</a:t>
            </a:fld>
            <a:endParaRPr lang="en-US"/>
          </a:p>
        </p:txBody>
      </p:sp>
    </p:spTree>
    <p:extLst>
      <p:ext uri="{BB962C8B-B14F-4D97-AF65-F5344CB8AC3E}">
        <p14:creationId xmlns:p14="http://schemas.microsoft.com/office/powerpoint/2010/main" val="3047123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From the paper, pp.12-13. This is one of the most practically important considerations for students entering the workforce.</a:t>
            </a:r>
          </a:p>
          <a:p>
            <a:pPr marL="0" lvl="0" indent="0">
              <a:buNone/>
            </a:pPr>
            <a:endParaRPr dirty="0"/>
          </a:p>
          <a:p>
            <a:pPr marL="0" lvl="0" indent="0">
              <a:buNone/>
            </a:pPr>
            <a:r>
              <a:rPr dirty="0"/>
              <a:t>Start with the scale of the problem: a typical modern web application might have 10-20 direct dependencies and hundreds or thousands of transitive dependencies. Our CMS might directly depend on Django/Rails/Express, an ORM, a PDF library, a Markdown renderer, an email library, an authentication library, and each of those pulls in their own dependencies.</a:t>
            </a:r>
          </a:p>
          <a:p>
            <a:pPr marL="0" lvl="0" indent="0">
              <a:buNone/>
            </a:pPr>
            <a:endParaRPr dirty="0"/>
          </a:p>
          <a:p>
            <a:pPr marL="0" lvl="0" indent="0">
              <a:buNone/>
            </a:pPr>
            <a:r>
              <a:rPr dirty="0"/>
              <a:t>Each of those dependencies is an implicit trust decision: you’re trusting that the author wrote secure code, that the package repository hasn’t been compromised, that the dependency’s own dependencies are also secure.</a:t>
            </a:r>
          </a:p>
          <a:p>
            <a:pPr marL="0" lvl="0" indent="0">
              <a:buNone/>
            </a:pPr>
            <a:endParaRPr dirty="0"/>
          </a:p>
          <a:p>
            <a:pPr marL="0" lvl="0" indent="0">
              <a:buNone/>
            </a:pPr>
            <a:r>
              <a:rPr dirty="0"/>
              <a:t>The paper makes a strong point: “Software development organizations that integrate third-party code assume responsibility for ensuring that software does not undermine the security of their integrated product” (p.12). You can’t say “it was a library bug, not our fault.” If you ship it, you own it.</a:t>
            </a:r>
          </a:p>
          <a:p>
            <a:pPr marL="0" lvl="0" indent="0">
              <a:buNone/>
            </a:pPr>
            <a:endParaRPr dirty="0"/>
          </a:p>
          <a:p>
            <a:pPr marL="0" lvl="0" indent="0">
              <a:buNone/>
            </a:pPr>
            <a:r>
              <a:rPr dirty="0"/>
              <a:t>Practical measures: </a:t>
            </a:r>
            <a:endParaRPr lang="en-US" dirty="0"/>
          </a:p>
          <a:p>
            <a:pPr marL="0" lvl="0" indent="0">
              <a:buNone/>
            </a:pPr>
            <a:r>
              <a:rPr dirty="0"/>
              <a:t>- Maintain an approved component list - Use SCA tools to monitor for known vulnerabilities in dependencies </a:t>
            </a:r>
            <a:endParaRPr lang="en-US" dirty="0"/>
          </a:p>
          <a:p>
            <a:pPr marL="0" lvl="0" indent="0">
              <a:buNone/>
            </a:pPr>
            <a:r>
              <a:rPr dirty="0"/>
              <a:t>- Generate and maintain a Software Bill of Materials (SBOM) so you know exactly what’s in your software </a:t>
            </a:r>
            <a:endParaRPr lang="en-US" dirty="0"/>
          </a:p>
          <a:p>
            <a:pPr marL="0" lvl="0" indent="0">
              <a:buNone/>
            </a:pPr>
            <a:r>
              <a:rPr dirty="0"/>
              <a:t>- Have a plan for what happens when a critical vulnerability is found in a dependency (like Log4Shell) </a:t>
            </a:r>
            <a:endParaRPr lang="en-US" dirty="0"/>
          </a:p>
          <a:p>
            <a:pPr marL="0" lvl="0" indent="0">
              <a:buNone/>
            </a:pPr>
            <a:r>
              <a:rPr dirty="0"/>
              <a:t>- For critical dependencies, consider auditing the source code, or at least evaluating the project’s security practices</a:t>
            </a:r>
          </a:p>
        </p:txBody>
      </p:sp>
      <p:sp>
        <p:nvSpPr>
          <p:cNvPr id="4" name="Slide Number Placeholder 3"/>
          <p:cNvSpPr>
            <a:spLocks noGrp="1"/>
          </p:cNvSpPr>
          <p:nvPr>
            <p:ph type="sldNum" sz="quarter" idx="10"/>
          </p:nvPr>
        </p:nvSpPr>
        <p:spPr/>
        <p:txBody>
          <a:bodyPr/>
          <a:lstStyle/>
          <a:p>
            <a:fld id="{18BDFEC3-8487-43E8-A154-7C12CBC1FFF2}" type="slidenum">
              <a:rPr lang="en-US"/>
              <a:t>31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38E9C-60C1-26CA-6BE2-DEA897C999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173DD-9E82-CF50-35E9-74C05C9F1E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D5F3F0-1666-9F8E-9305-B46F1CC332A9}"/>
              </a:ext>
            </a:extLst>
          </p:cNvPr>
          <p:cNvSpPr>
            <a:spLocks noGrp="1"/>
          </p:cNvSpPr>
          <p:nvPr>
            <p:ph type="body" idx="1"/>
          </p:nvPr>
        </p:nvSpPr>
        <p:spPr/>
        <p:txBody>
          <a:bodyPr/>
          <a:lstStyle/>
          <a:p>
            <a:pPr marL="0" lvl="0" indent="0">
              <a:buNone/>
            </a:pPr>
            <a:r>
              <a:rPr lang="en-US" dirty="0"/>
              <a:t>Okafor et al. identify three orthogonal security properties. </a:t>
            </a:r>
          </a:p>
          <a:p>
            <a:pPr marL="171450" lvl="0" indent="-171450">
              <a:buFont typeface="Arial" panose="020B0604020202020204" pitchFamily="34" charset="0"/>
              <a:buChar char="•"/>
            </a:pPr>
            <a:r>
              <a:rPr lang="en-US" b="1" dirty="0"/>
              <a:t>Transparency</a:t>
            </a:r>
            <a:r>
              <a:rPr lang="en-US" dirty="0"/>
              <a:t> means having visibility into the entire supply chain — knowing what components you use, who maintains them, and how they were built. This primarily blocks the compromise stage by enabling early identification of weaknesses. SBOMs are the primary tool for transparency. </a:t>
            </a:r>
          </a:p>
          <a:p>
            <a:pPr marL="171450" lvl="0" indent="-171450">
              <a:buFont typeface="Arial" panose="020B0604020202020204" pitchFamily="34" charset="0"/>
              <a:buChar char="•"/>
            </a:pPr>
            <a:r>
              <a:rPr lang="en-US" b="1" dirty="0"/>
              <a:t>Validity</a:t>
            </a:r>
            <a:r>
              <a:rPr lang="en-US" dirty="0"/>
              <a:t> means ensuring that components are what they claim to be and haven’t been tampered with. This blocks alteration — code signing, reproducible builds, and commit signing all promote validity. </a:t>
            </a:r>
          </a:p>
          <a:p>
            <a:pPr marL="171450" lvl="0" indent="-171450">
              <a:buFont typeface="Arial" panose="020B0604020202020204" pitchFamily="34" charset="0"/>
              <a:buChar char="•"/>
            </a:pPr>
            <a:r>
              <a:rPr lang="en-US" b="1" dirty="0"/>
              <a:t>Separation</a:t>
            </a:r>
            <a:r>
              <a:rPr lang="en-US" dirty="0"/>
              <a:t> means compartmentalizing the supply chain so that a compromise in one area can’t propagate everywhere. Version locking, containerized builds, scoped package registries, and mirroring all promote separation. </a:t>
            </a:r>
          </a:p>
          <a:p>
            <a:pPr marL="0" lvl="0" indent="0">
              <a:buNone/>
            </a:pPr>
            <a:endParaRPr lang="en-US" dirty="0"/>
          </a:p>
          <a:p>
            <a:pPr marL="0" lvl="0" indent="0">
              <a:buNone/>
            </a:pPr>
            <a:r>
              <a:rPr lang="en-US" b="1" dirty="0"/>
              <a:t>Defense in depth requires all three properties</a:t>
            </a:r>
            <a:r>
              <a:rPr lang="en-US" dirty="0"/>
              <a:t>; no single property is sufficient.</a:t>
            </a:r>
          </a:p>
          <a:p>
            <a:pPr marL="0" lvl="0" indent="0">
              <a:buNone/>
            </a:pPr>
            <a:endParaRPr dirty="0"/>
          </a:p>
        </p:txBody>
      </p:sp>
      <p:sp>
        <p:nvSpPr>
          <p:cNvPr id="4" name="Slide Number Placeholder 3">
            <a:extLst>
              <a:ext uri="{FF2B5EF4-FFF2-40B4-BE49-F238E27FC236}">
                <a16:creationId xmlns:a16="http://schemas.microsoft.com/office/drawing/2014/main" id="{3144287A-4C17-E2CB-5481-A0B53481CD81}"/>
              </a:ext>
            </a:extLst>
          </p:cNvPr>
          <p:cNvSpPr>
            <a:spLocks noGrp="1"/>
          </p:cNvSpPr>
          <p:nvPr>
            <p:ph type="sldNum" sz="quarter" idx="10"/>
          </p:nvPr>
        </p:nvSpPr>
        <p:spPr/>
        <p:txBody>
          <a:bodyPr/>
          <a:lstStyle/>
          <a:p>
            <a:fld id="{18BDFEC3-8487-43E8-A154-7C12CBC1FFF2}" type="slidenum">
              <a:rPr lang="en-US"/>
              <a:t>32</a:t>
            </a:fld>
            <a:endParaRPr lang="en-US"/>
          </a:p>
        </p:txBody>
      </p:sp>
    </p:spTree>
    <p:extLst>
      <p:ext uri="{BB962C8B-B14F-4D97-AF65-F5344CB8AC3E}">
        <p14:creationId xmlns:p14="http://schemas.microsoft.com/office/powerpoint/2010/main" val="1514934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33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From the paper, pp.13-14. This consideration is about the ongoing lifecycle after release.</a:t>
            </a:r>
          </a:p>
          <a:p>
            <a:pPr marL="0" lvl="0" indent="0">
              <a:buNone/>
            </a:pPr>
            <a:endParaRPr dirty="0"/>
          </a:p>
          <a:p>
            <a:pPr marL="0" lvl="0" indent="0">
              <a:buNone/>
            </a:pPr>
            <a:r>
              <a:rPr dirty="0"/>
              <a:t>Emphasize that vulnerability remediation is not just “fix the bug.” It’s a three-phase learning loop:</a:t>
            </a:r>
          </a:p>
          <a:p>
            <a:pPr marL="0" lvl="0" indent="0">
              <a:buNone/>
            </a:pPr>
            <a:endParaRPr dirty="0"/>
          </a:p>
          <a:p>
            <a:pPr marL="0" lvl="0" indent="0">
              <a:buNone/>
            </a:pPr>
            <a:r>
              <a:rPr dirty="0"/>
              <a:t>Phase 1 is what most people think of: someone reports a vulnerability, you fix it, you release a patch. Essential, but not sufficient.</a:t>
            </a:r>
          </a:p>
          <a:p>
            <a:pPr marL="0" lvl="0" indent="0">
              <a:buNone/>
            </a:pPr>
            <a:endParaRPr dirty="0"/>
          </a:p>
          <a:p>
            <a:pPr marL="0" lvl="0" indent="0">
              <a:buNone/>
            </a:pPr>
            <a:r>
              <a:rPr dirty="0"/>
              <a:t>Phase 2 is where good organizations separate from average ones: when you fix an IDOR vulnerability in the grade viewing endpoint, do you also search for IDOR vulnerabilities in every other endpoint? The specific bug is data about a </a:t>
            </a:r>
            <a:r>
              <a:rPr i="1" dirty="0"/>
              <a:t>class</a:t>
            </a:r>
            <a:r>
              <a:rPr dirty="0"/>
              <a:t> of bugs. If one endpoint was vulnerable, others probably are too.</a:t>
            </a:r>
          </a:p>
          <a:p>
            <a:pPr marL="0" lvl="0" indent="0">
              <a:buNone/>
            </a:pPr>
            <a:endParaRPr dirty="0"/>
          </a:p>
          <a:p>
            <a:pPr marL="0" lvl="0" indent="0">
              <a:buNone/>
            </a:pPr>
            <a:r>
              <a:rPr dirty="0"/>
              <a:t>Phase 3 is the most important for long-term improvement: root cause analysis. Why did this vulnerability exist in the first place? </a:t>
            </a:r>
            <a:endParaRPr lang="en-US" dirty="0"/>
          </a:p>
          <a:p>
            <a:pPr marL="0" lvl="0" indent="0">
              <a:buNone/>
            </a:pPr>
            <a:r>
              <a:rPr dirty="0"/>
              <a:t>- Was the developer not trained on this vulnerability class? </a:t>
            </a:r>
            <a:endParaRPr lang="en-US" dirty="0"/>
          </a:p>
          <a:p>
            <a:pPr marL="0" lvl="0" indent="0">
              <a:buNone/>
            </a:pPr>
            <a:r>
              <a:rPr dirty="0"/>
              <a:t>- Does the framework not make the secure pattern easy?</a:t>
            </a:r>
            <a:endParaRPr lang="en-US" dirty="0"/>
          </a:p>
          <a:p>
            <a:pPr marL="0" lvl="0" indent="0">
              <a:buNone/>
            </a:pPr>
            <a:r>
              <a:rPr dirty="0"/>
              <a:t> - Did code review miss it? Why?</a:t>
            </a:r>
            <a:endParaRPr lang="en-US" dirty="0"/>
          </a:p>
          <a:p>
            <a:pPr marL="0" lvl="0" indent="0">
              <a:buNone/>
            </a:pPr>
            <a:r>
              <a:rPr dirty="0"/>
              <a:t> - Should we add a SAST rule to catch this pattern automatically?</a:t>
            </a:r>
          </a:p>
          <a:p>
            <a:pPr marL="0" lvl="0" indent="0">
              <a:buNone/>
            </a:pPr>
            <a:endParaRPr dirty="0"/>
          </a:p>
          <a:p>
            <a:pPr marL="0" lvl="0" indent="0">
              <a:buNone/>
            </a:pPr>
            <a:r>
              <a:rPr dirty="0"/>
              <a:t>The paper stresses: “Software development organizations must not only fix the vulnerabilities that are reported to them but also search for other similar vulnerabilities that have not yet been discovered and use the results of root cause analysis as input to process improvement” (p.13).</a:t>
            </a:r>
          </a:p>
          <a:p>
            <a:pPr marL="0" lvl="0" indent="0">
              <a:buNone/>
            </a:pPr>
            <a:endParaRPr dirty="0"/>
          </a:p>
          <a:p>
            <a:pPr marL="0" lvl="0" indent="0">
              <a:buNone/>
            </a:pPr>
            <a:r>
              <a:rPr dirty="0"/>
              <a:t>This also connects to vulnerability disclosure programs and bug bounties: the paper says organizations “must encourage vulnerability researchers to report and should consider sponsoring ‘bug bounties’” (p.13).</a:t>
            </a:r>
          </a:p>
          <a:p>
            <a:pPr marL="0" lvl="0" indent="0">
              <a:buNone/>
            </a:pPr>
            <a:endParaRPr dirty="0"/>
          </a:p>
          <a:p>
            <a:pPr marL="0" lvl="0" indent="0">
              <a:buNone/>
            </a:pPr>
            <a:r>
              <a:rPr dirty="0"/>
              <a:t>CMS example: a researcher reports that they can access another student’s submitted files by guessing the URL. Fix it (phase 1). Search every file-serving endpoint for the same pattern (phase 2). Discover that the authorization middleware isn’t applied to the file download routes – add it and add a test. Update the development checklist and SAST rules to catch missing authorization on new routes (phase 3).</a:t>
            </a:r>
          </a:p>
        </p:txBody>
      </p:sp>
      <p:sp>
        <p:nvSpPr>
          <p:cNvPr id="4" name="Slide Number Placeholder 3"/>
          <p:cNvSpPr>
            <a:spLocks noGrp="1"/>
          </p:cNvSpPr>
          <p:nvPr>
            <p:ph type="sldNum" sz="quarter" idx="10"/>
          </p:nvPr>
        </p:nvSpPr>
        <p:spPr/>
        <p:txBody>
          <a:bodyPr/>
          <a:lstStyle/>
          <a:p>
            <a:fld id="{18BDFEC3-8487-43E8-A154-7C12CBC1FFF2}" type="slidenum">
              <a:rPr lang="en-US"/>
              <a:t>34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SBOMs are the connective tissue between the three management activities. </a:t>
            </a:r>
            <a:endParaRPr lang="en-US" dirty="0"/>
          </a:p>
          <a:p>
            <a:pPr marL="171450" lvl="0" indent="-171450">
              <a:buFont typeface="Arial" panose="020B0604020202020204" pitchFamily="34" charset="0"/>
              <a:buChar char="•"/>
            </a:pPr>
            <a:r>
              <a:rPr dirty="0"/>
              <a:t>For supply chain security: when a new CVE is announced, you can immediately query your SBOMs to determine if any of your products use the affected component. </a:t>
            </a:r>
            <a:endParaRPr lang="en-US" dirty="0"/>
          </a:p>
          <a:p>
            <a:pPr marL="171450" lvl="0" indent="-171450">
              <a:buFont typeface="Arial" panose="020B0604020202020204" pitchFamily="34" charset="0"/>
              <a:buChar char="•"/>
            </a:pPr>
            <a:r>
              <a:rPr lang="en-US" dirty="0"/>
              <a:t>F</a:t>
            </a:r>
            <a:r>
              <a:rPr dirty="0"/>
              <a:t>or code integrity: SBOMs tied to signed builds provide provenance evidence that the artifact matches its declared composition. </a:t>
            </a:r>
            <a:endParaRPr lang="en-US" dirty="0"/>
          </a:p>
          <a:p>
            <a:pPr marL="171450" lvl="0" indent="-171450">
              <a:buFont typeface="Arial" panose="020B0604020202020204" pitchFamily="34" charset="0"/>
              <a:buChar char="•"/>
            </a:pPr>
            <a:r>
              <a:rPr dirty="0"/>
              <a:t>For vulnerability remediation: SBOMs let you and your customers quickly assess exposure. VEX (Vulnerability Exploitability </a:t>
            </a:r>
            <a:r>
              <a:rPr dirty="0" err="1"/>
              <a:t>eXchange</a:t>
            </a:r>
            <a:r>
              <a:rPr dirty="0"/>
              <a:t>) documents augment SBOMs by indicating whether a known vulnerability in a component is actually exploitable in your specific product context.</a:t>
            </a:r>
          </a:p>
        </p:txBody>
      </p:sp>
      <p:sp>
        <p:nvSpPr>
          <p:cNvPr id="4" name="Slide Number Placeholder 3"/>
          <p:cNvSpPr>
            <a:spLocks noGrp="1"/>
          </p:cNvSpPr>
          <p:nvPr>
            <p:ph type="sldNum" sz="quarter" idx="10"/>
          </p:nvPr>
        </p:nvSpPr>
        <p:spPr/>
        <p:txBody>
          <a:bodyPr/>
          <a:lstStyle/>
          <a:p>
            <a:fld id="{18BDFEC3-8487-43E8-A154-7C12CBC1FFF2}" type="slidenum">
              <a:rPr lang="en-US"/>
              <a:t>35</a:t>
            </a:fld>
            <a:endParaRPr lang="en-US"/>
          </a:p>
        </p:txBody>
      </p:sp>
    </p:spTree>
    <p:extLst>
      <p:ext uri="{BB962C8B-B14F-4D97-AF65-F5344CB8AC3E}">
        <p14:creationId xmlns:p14="http://schemas.microsoft.com/office/powerpoint/2010/main" val="3248084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Circular diagram showing six phases: Preparation → Detection &amp; Analysis → Containment → Eradication → Recovery → Lessons Learned, with arrows connecting each phase in a cycle and a feedback arrow from Lessons Learned back to Preparation.]</a:t>
            </a:r>
          </a:p>
          <a:p>
            <a:pPr marL="0" lvl="0" indent="0">
              <a:buNone/>
            </a:pPr>
            <a:endParaRPr lang="en-US" dirty="0"/>
          </a:p>
          <a:p>
            <a:pPr marL="0" lvl="0" indent="0">
              <a:buNone/>
            </a:pPr>
            <a:r>
              <a:rPr dirty="0"/>
              <a:t>The NIST Computer Security Incident Handling Guide (SP 800-61) defines the standard framework for incident response. It has six phases forming a cycle. This is the framework used by most organizations and referenced in certifications like CISSP and GCIH.</a:t>
            </a:r>
          </a:p>
        </p:txBody>
      </p:sp>
      <p:sp>
        <p:nvSpPr>
          <p:cNvPr id="4" name="Slide Number Placeholder 3"/>
          <p:cNvSpPr>
            <a:spLocks noGrp="1"/>
          </p:cNvSpPr>
          <p:nvPr>
            <p:ph type="sldNum" sz="quarter" idx="10"/>
          </p:nvPr>
        </p:nvSpPr>
        <p:spPr/>
        <p:txBody>
          <a:bodyPr/>
          <a:lstStyle/>
          <a:p>
            <a:fld id="{18BDFEC3-8487-43E8-A154-7C12CBC1FFF2}" type="slidenum">
              <a:rPr lang="en-US"/>
              <a:t>37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Zeek: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Vantage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Encryption: we don’t break it.</a:t>
            </a:r>
          </a:p>
        </p:txBody>
      </p:sp>
      <p:sp>
        <p:nvSpPr>
          <p:cNvPr id="4" name="Slide Number Placeholder 3"/>
          <p:cNvSpPr>
            <a:spLocks noGrp="1"/>
          </p:cNvSpPr>
          <p:nvPr>
            <p:ph type="sldNum" sz="quarter" idx="5"/>
          </p:nvPr>
        </p:nvSpPr>
        <p:spPr/>
        <p:txBody>
          <a:bodyPr/>
          <a:lstStyle/>
          <a:p>
            <a:pPr>
              <a:defRPr/>
            </a:pPr>
            <a:fld id="{AE28D3F9-A000-E249-A221-05B3BF1FFBDA}" type="slidenum">
              <a:rPr lang="en-US" altLang="en-US" smtClean="0"/>
              <a:pPr>
                <a:defRPr/>
              </a:pPr>
              <a:t>39</a:t>
            </a:fld>
            <a:endParaRPr lang="en-US" altLang="en-US"/>
          </a:p>
        </p:txBody>
      </p:sp>
    </p:spTree>
    <p:extLst>
      <p:ext uri="{BB962C8B-B14F-4D97-AF65-F5344CB8AC3E}">
        <p14:creationId xmlns:p14="http://schemas.microsoft.com/office/powerpoint/2010/main" val="3879106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Suricata and Zeek are complementary. Suricata quickly identifies known attack patterns with its signature engine. </a:t>
            </a:r>
            <a:endParaRPr lang="en-US" dirty="0"/>
          </a:p>
          <a:p>
            <a:pPr marL="0" lvl="0" indent="0">
              <a:buNone/>
            </a:pPr>
            <a:endParaRPr lang="en-US" dirty="0"/>
          </a:p>
          <a:p>
            <a:pPr marL="0" lvl="0" indent="0">
              <a:buNone/>
            </a:pPr>
            <a:r>
              <a:rPr dirty="0"/>
              <a:t>Zeek provides the rich network context needed to investigate: what other connections did the compromised host make? What DNS queries preceded the attack? What files were transferred? Together, they give you both the alert and the full context. </a:t>
            </a:r>
          </a:p>
        </p:txBody>
      </p:sp>
      <p:sp>
        <p:nvSpPr>
          <p:cNvPr id="4" name="Slide Number Placeholder 3"/>
          <p:cNvSpPr>
            <a:spLocks noGrp="1"/>
          </p:cNvSpPr>
          <p:nvPr>
            <p:ph type="sldNum" sz="quarter" idx="10"/>
          </p:nvPr>
        </p:nvSpPr>
        <p:spPr/>
        <p:txBody>
          <a:bodyPr/>
          <a:lstStyle/>
          <a:p>
            <a:fld id="{18BDFEC3-8487-43E8-A154-7C12CBC1FFF2}" type="slidenum">
              <a:rPr lang="en-US"/>
              <a:t>40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77DF7-31F7-8CA2-45B8-EC00C0BC9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7C7469-C02B-6106-F6A9-DA7E237C64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7D7424-36E7-7894-5339-F69B192313D5}"/>
              </a:ext>
            </a:extLst>
          </p:cNvPr>
          <p:cNvSpPr>
            <a:spLocks noGrp="1"/>
          </p:cNvSpPr>
          <p:nvPr>
            <p:ph type="body" idx="1"/>
          </p:nvPr>
        </p:nvSpPr>
        <p:spPr/>
        <p:txBody>
          <a:bodyPr/>
          <a:lstStyle/>
          <a:p>
            <a:pPr marL="0" lvl="0" indent="0">
              <a:buNone/>
            </a:pPr>
            <a:r>
              <a:rPr dirty="0"/>
              <a:t>IMAGE: The NIST CSF 2.0 wheel diagram — the iconic six-function wheel with Govern at center and Identify/Protect/Detect/Respond/Recover around it. Published by NIST and freely available. Much better than listing the functions as text. Source: https://</a:t>
            </a:r>
            <a:r>
              <a:rPr dirty="0" err="1"/>
              <a:t>www.nist.gov</a:t>
            </a:r>
            <a:r>
              <a:rPr dirty="0"/>
              <a:t>/</a:t>
            </a:r>
            <a:r>
              <a:rPr dirty="0" err="1"/>
              <a:t>cyberframework</a:t>
            </a:r>
            <a:endParaRPr dirty="0"/>
          </a:p>
          <a:p>
            <a:pPr marL="0" lvl="0" indent="0">
              <a:buNone/>
            </a:pPr>
            <a:endParaRPr lang="en-US" dirty="0"/>
          </a:p>
          <a:p>
            <a:pPr marL="0" lvl="0" indent="0">
              <a:buNone/>
            </a:pPr>
            <a:r>
              <a:rPr lang="en-US" dirty="0"/>
              <a:t>Walk through the NIST CSF 2.0 ID.RA and GV.RM subcategories. The new “Govern” function (added in CSF 2.0, released Feb 2024) elevates cybersecurity governance to a top-level function, covering risk management strategy, organizational context, supply chain risk, roles/responsibilities, and policy. This reflects the post-SolarWinds, post-SEC-enforcement reality that boards and executives must own cyber risk.</a:t>
            </a:r>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key observation: CSF tells you WHAT to do (estimate likelihoods, establish risk appetite, prioritize) but deliberately does not say HOW. It delegates methodology to SP 800-30 (risk assessment procedures) and SP 800-39 (risk management tiers). So it’s a taxonomy, not a methodology. Gordon-Loeb tells you HOW MUCH to invest — but only if you can estimate expected loss. CSF tells you what questions to ask — but not how to answer them. We need a method.</a:t>
            </a:r>
          </a:p>
          <a:p>
            <a:pPr marL="0" lvl="0" indent="0">
              <a:buNone/>
            </a:pPr>
            <a:endParaRPr lang="en-US" dirty="0"/>
          </a:p>
        </p:txBody>
      </p:sp>
      <p:sp>
        <p:nvSpPr>
          <p:cNvPr id="4" name="Slide Number Placeholder 3">
            <a:extLst>
              <a:ext uri="{FF2B5EF4-FFF2-40B4-BE49-F238E27FC236}">
                <a16:creationId xmlns:a16="http://schemas.microsoft.com/office/drawing/2014/main" id="{36339861-BF53-96E1-F387-29BA3D7FB70B}"/>
              </a:ext>
            </a:extLst>
          </p:cNvPr>
          <p:cNvSpPr>
            <a:spLocks noGrp="1"/>
          </p:cNvSpPr>
          <p:nvPr>
            <p:ph type="sldNum" sz="quarter" idx="10"/>
          </p:nvPr>
        </p:nvSpPr>
        <p:spPr/>
        <p:txBody>
          <a:bodyPr/>
          <a:lstStyle/>
          <a:p>
            <a:fld id="{18BDFEC3-8487-43E8-A154-7C12CBC1FFF2}" type="slidenum">
              <a:rPr lang="en-US"/>
              <a:t>43</a:t>
            </a:fld>
            <a:endParaRPr lang="en-US"/>
          </a:p>
        </p:txBody>
      </p:sp>
    </p:spTree>
    <p:extLst>
      <p:ext uri="{BB962C8B-B14F-4D97-AF65-F5344CB8AC3E}">
        <p14:creationId xmlns:p14="http://schemas.microsoft.com/office/powerpoint/2010/main" val="181319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is the core insight that drives everything else.</a:t>
            </a:r>
          </a:p>
          <a:p>
            <a:pPr marL="0" lvl="0" indent="0">
              <a:buNone/>
            </a:pPr>
            <a:endParaRPr dirty="0"/>
          </a:p>
          <a:p>
            <a:pPr marL="0" lvl="0" indent="0">
              <a:buNone/>
            </a:pPr>
            <a:r>
              <a:rPr dirty="0"/>
              <a:t>Analogy: We can observe disease (symptoms, tests) but “health” is much harder to observe directly.</a:t>
            </a:r>
          </a:p>
          <a:p>
            <a:pPr marL="0" lvl="0" indent="0">
              <a:buNone/>
            </a:pPr>
            <a:endParaRPr dirty="0"/>
          </a:p>
          <a:p>
            <a:pPr marL="0" lvl="0" indent="0">
              <a:buNone/>
            </a:pPr>
            <a:r>
              <a:rPr dirty="0"/>
              <a:t>Same with security: we see breaches, but not “secure.”</a:t>
            </a:r>
          </a:p>
        </p:txBody>
      </p:sp>
      <p:sp>
        <p:nvSpPr>
          <p:cNvPr id="4" name="Slide Number Placeholder 3"/>
          <p:cNvSpPr>
            <a:spLocks noGrp="1"/>
          </p:cNvSpPr>
          <p:nvPr>
            <p:ph type="sldNum" sz="quarter" idx="10"/>
          </p:nvPr>
        </p:nvSpPr>
        <p:spPr/>
        <p:txBody>
          <a:bodyPr/>
          <a:lstStyle/>
          <a:p>
            <a:fld id="{18BDFEC3-8487-43E8-A154-7C12CBC1FFF2}" type="slidenum">
              <a:rPr lang="en-US"/>
              <a:t>6</a:t>
            </a:fld>
            <a:endParaRPr lang="en-US"/>
          </a:p>
        </p:txBody>
      </p:sp>
    </p:spTree>
    <p:extLst>
      <p:ext uri="{BB962C8B-B14F-4D97-AF65-F5344CB8AC3E}">
        <p14:creationId xmlns:p14="http://schemas.microsoft.com/office/powerpoint/2010/main" val="3396086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Important observation: A and B are </a:t>
            </a:r>
            <a:r>
              <a:rPr b="1" dirty="0"/>
              <a:t>one cell apart diagonally</a:t>
            </a:r>
            <a:r>
              <a:rPr dirty="0"/>
              <a:t>. B at (5,4), A at (3,5). If you slide A up one row (to L=4), A’s score becomes 20 and A would join the Critical corner. If you slide A up two rows (to L=5), A’s score becomes 25 — the </a:t>
            </a:r>
            <a:r>
              <a:rPr i="1" dirty="0"/>
              <a:t>highest possible</a:t>
            </a:r>
            <a:r>
              <a:rPr dirty="0"/>
              <a:t> score in the matrix. The matrix’s confidence about ranking A vs B is therefore highly sensitive to the likelihood bucket A lands in — and likelihood buckets span 4× ranges (5-20%, 20-50%).</a:t>
            </a:r>
          </a:p>
          <a:p>
            <a:pPr marL="0" lvl="0" indent="0">
              <a:buNone/>
            </a:pPr>
            <a:endParaRPr dirty="0"/>
          </a:p>
          <a:p>
            <a:pPr marL="0" lvl="0" indent="0">
              <a:buNone/>
            </a:pPr>
            <a:r>
              <a:rPr dirty="0"/>
              <a:t>Discussion prompt: imagine you’re the analyst presenting to the CISO. Looking at this matrix, how confident would you be that B is the bigger risk? The visual is </a:t>
            </a:r>
            <a:r>
              <a:rPr i="1" dirty="0"/>
              <a:t>very</a:t>
            </a:r>
            <a:r>
              <a:rPr dirty="0"/>
              <a:t> confident — B is red, A is not. That visual confidence is unearned.</a:t>
            </a:r>
            <a:endParaRPr lang="en-US" dirty="0"/>
          </a:p>
          <a:p>
            <a:pPr marL="0" lvl="0" indent="0">
              <a:buNone/>
            </a:pPr>
            <a:endParaRPr lang="en-US" dirty="0"/>
          </a:p>
          <a:p>
            <a:pPr marL="0" lvl="0" indent="0">
              <a:buNone/>
            </a:pPr>
            <a:r>
              <a:rPr lang="en-US" dirty="0"/>
              <a:t>Where the numbers come from:</a:t>
            </a:r>
          </a:p>
          <a:p>
            <a:pPr marL="0" lvl="0" indent="0">
              <a:buNone/>
            </a:pPr>
            <a:endParaRPr lang="en-US" dirty="0"/>
          </a:p>
          <a:p>
            <a:pPr lvl="0"/>
            <a:r>
              <a:rPr lang="en-US" b="1" dirty="0"/>
              <a:t>Risk A</a:t>
            </a:r>
            <a:r>
              <a:rPr lang="en-US" dirty="0"/>
              <a:t>: 15% annual probability is at the top of bucket 3 (5-20%). Impact of $40M is realistic for a mid-sized PII breach with CCPA class actions + state-AG multistate + notification + remediation + churn — Marriott’s 2024 multistate alone was $52M, and that doesn’t count private class actions or remediation.</a:t>
            </a:r>
          </a:p>
          <a:p>
            <a:pPr marL="0" lvl="0" indent="0">
              <a:buNone/>
            </a:pPr>
            <a:endParaRPr lang="en-US" dirty="0"/>
          </a:p>
          <a:p>
            <a:pPr lvl="0"/>
            <a:r>
              <a:rPr lang="en-US" b="1" dirty="0"/>
              <a:t>Risk B</a:t>
            </a:r>
            <a:r>
              <a:rPr lang="en-US" dirty="0"/>
              <a:t>: 60% annual probability — roughly “we’ll see at least one BEC attempt that gets through controls this year.” Conservative for a mid-sized SaaS. Impact of $115K is the Verizon DBIR 2025 median BEC loss.</a:t>
            </a:r>
          </a:p>
          <a:p>
            <a:pPr marL="0" lvl="0" indent="0">
              <a:buNone/>
            </a:pPr>
            <a:endParaRPr lang="en-US" dirty="0"/>
          </a:p>
          <a:p>
            <a:pPr marL="0" lvl="0" indent="0">
              <a:buNone/>
            </a:pPr>
            <a:r>
              <a:rPr lang="en-US" b="1" dirty="0"/>
              <a:t>Why the matrix reverses the ranking</a:t>
            </a:r>
            <a:r>
              <a:rPr lang="en-US" dirty="0"/>
              <a:t> — three mechanisms, each doing some of the work:</a:t>
            </a:r>
          </a:p>
          <a:p>
            <a:pPr marL="342900" lvl="0" indent="-342900">
              <a:buAutoNum type="arabicPeriod"/>
            </a:pPr>
            <a:r>
              <a:rPr lang="en-US" b="1" dirty="0"/>
              <a:t>Impact bucket 5 is unbounded on top.</a:t>
            </a:r>
            <a:r>
              <a:rPr lang="en-US" dirty="0"/>
              <a:t> “Impact 5” means “&gt;$10M.” A $10M ransomware and a $40M PII breach share the same ordinal score. A $100M breach does too. An infinite tail compresses into a single number, and Risk A loses its real magnitude the moment it’s bucketed.</a:t>
            </a:r>
          </a:p>
          <a:p>
            <a:pPr marL="342900" lvl="0" indent="-342900">
              <a:buAutoNum type="arabicPeriod"/>
            </a:pPr>
            <a:r>
              <a:rPr lang="en-US" b="1" dirty="0"/>
              <a:t>Ordinal multiplication confounds the axes.</a:t>
            </a:r>
            <a:r>
              <a:rPr lang="en-US" dirty="0"/>
              <a:t> Risk A is “moderate probability × enormous impact.” Risk B is “very high probability × moderate impact.” Multiplying 3×5 vs 5×4 yields 15 vs 20 — scores that are close and favor B. But a one-bucket step on the unbounded Impact axis (I=4 → I=5) can represent 10× in real values, while the same one-step move on Likelihood (L=4 → L=5) represents only ~2×. Multiplication treats them as equivalent.</a:t>
            </a:r>
          </a:p>
          <a:p>
            <a:pPr marL="342900" lvl="0" indent="-342900">
              <a:buAutoNum type="arabicPeriod"/>
            </a:pPr>
            <a:r>
              <a:rPr lang="en-US" b="1" dirty="0"/>
              <a:t>Bucket-edge placement is invisible.</a:t>
            </a:r>
            <a:r>
              <a:rPr lang="en-US" dirty="0"/>
              <a:t> Risk A’s 15% sits at the </a:t>
            </a:r>
            <a:r>
              <a:rPr lang="en-US" i="1" dirty="0"/>
              <a:t>top</a:t>
            </a:r>
            <a:r>
              <a:rPr lang="en-US" dirty="0"/>
              <a:t> of bucket 3; Risk B’s 60% sits at the </a:t>
            </a:r>
            <a:r>
              <a:rPr lang="en-US" i="1" dirty="0"/>
              <a:t>bottom</a:t>
            </a:r>
            <a:r>
              <a:rPr lang="en-US" dirty="0"/>
              <a:t> of bucket 5. Real probability ratio: 4×. Ordinal ratio: 5/3 ≈ 1.67×. The matrix can’t see where inside a bucket a risk actually lives.</a:t>
            </a:r>
          </a:p>
          <a:p>
            <a:pPr marL="0" lvl="0" indent="0">
              <a:buNone/>
            </a:pPr>
            <a:endParaRPr lang="en-US" dirty="0"/>
          </a:p>
          <a:p>
            <a:pPr marL="0" lvl="0" indent="0">
              <a:buNone/>
            </a:pPr>
            <a:r>
              <a:rPr lang="en-US" dirty="0"/>
              <a:t>This is Cox’s Lemma 1 concretized: when adjacent buckets span more than one order of magnitude of real values — which every cyber-relevant matrix does — ordinal × ordinal scoring can and does reverse the rank-ordering of expected losses.</a:t>
            </a:r>
          </a:p>
          <a:p>
            <a:pPr marL="0" lvl="0" indent="0">
              <a:buNone/>
            </a:pPr>
            <a:endParaRPr lang="en-US" dirty="0"/>
          </a:p>
          <a:p>
            <a:pPr marL="0" lvl="0" indent="0">
              <a:buNone/>
            </a:pPr>
            <a:r>
              <a:rPr lang="en-US" b="1" dirty="0"/>
              <a:t>Pedagogical punchline</a:t>
            </a:r>
            <a:r>
              <a:rPr lang="en-US" dirty="0"/>
              <a:t>: one of these analyses is wrong about where to spend security dollars. It isn’t the arithmetic. The matrix says B is the Critical priority; a risk register with calibrated dollar estimates says A is ~87× more important. That’s a factor of nearly two orders of magnitude — the difference between a minor misallocation and a complete inversion of priorities.</a:t>
            </a:r>
          </a:p>
          <a:p>
            <a:pPr marL="0" lvl="0" indent="0">
              <a:buNone/>
            </a:pPr>
            <a:endParaRPr lang="en-US" dirty="0"/>
          </a:p>
          <a:p>
            <a:pPr marL="0" lvl="0" indent="0">
              <a:buNone/>
            </a:pPr>
            <a:r>
              <a:rPr lang="en-US" dirty="0"/>
              <a:t>Ask the class: could the analyst have caught this before doing the dollar estimates? Answer: not really. Within the matrix’s own logic, the scoring is reasonable. The failure is structural, not judgmental. This is exactly why Cox is emphatic that the </a:t>
            </a:r>
            <a:r>
              <a:rPr lang="en-US" i="1" dirty="0"/>
              <a:t>tool</a:t>
            </a:r>
            <a:r>
              <a:rPr lang="en-US" dirty="0"/>
              <a:t> is broken — not just the people using it.</a:t>
            </a:r>
          </a:p>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44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 Venables (Google Cloud CISO) on “6 Truths of Cyber Risk Quantification” 2024</a:t>
            </a:r>
          </a:p>
          <a:p>
            <a:r>
              <a:rPr lang="en-US" dirty="0"/>
              <a:t>Douglas Hubbard for the first book</a:t>
            </a:r>
          </a:p>
        </p:txBody>
      </p:sp>
      <p:sp>
        <p:nvSpPr>
          <p:cNvPr id="4" name="Slide Number Placeholder 3"/>
          <p:cNvSpPr>
            <a:spLocks noGrp="1"/>
          </p:cNvSpPr>
          <p:nvPr>
            <p:ph type="sldNum" sz="quarter" idx="5"/>
          </p:nvPr>
        </p:nvSpPr>
        <p:spPr/>
        <p:txBody>
          <a:bodyPr/>
          <a:lstStyle/>
          <a:p>
            <a:fld id="{18BDFEC3-8487-43E8-A154-7C12CBC1FFF2}" type="slidenum">
              <a:rPr lang="en-US" smtClean="0"/>
              <a:t>45</a:t>
            </a:fld>
            <a:endParaRPr lang="en-US"/>
          </a:p>
        </p:txBody>
      </p:sp>
    </p:spTree>
    <p:extLst>
      <p:ext uri="{BB962C8B-B14F-4D97-AF65-F5344CB8AC3E}">
        <p14:creationId xmlns:p14="http://schemas.microsoft.com/office/powerpoint/2010/main" val="21769632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organizational friction is real. McGeehan writes honestly about the political challenges: getting executives to commit to numbers, handling disagreement about estimates, the discomfort of explicit prioritization. But the argument itself is valuable — a team that argues about whether ransomware probability is 5% or 15% is having a better conversation than a team that agrees it’s “High.” CISOs report that real risk management is mostly organizational politics, prioritization under uncertainty, and communication — not models. The gap between theoretical frameworks and operational reality is where most security failures live.</a:t>
            </a:r>
          </a:p>
        </p:txBody>
      </p:sp>
      <p:sp>
        <p:nvSpPr>
          <p:cNvPr id="4" name="Slide Number Placeholder 3"/>
          <p:cNvSpPr>
            <a:spLocks noGrp="1"/>
          </p:cNvSpPr>
          <p:nvPr>
            <p:ph type="sldNum" sz="quarter" idx="10"/>
          </p:nvPr>
        </p:nvSpPr>
        <p:spPr/>
        <p:txBody>
          <a:bodyPr/>
          <a:lstStyle/>
          <a:p>
            <a:fld id="{18BDFEC3-8487-43E8-A154-7C12CBC1FFF2}" type="slidenum">
              <a:rPr lang="en-US"/>
              <a:t>46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F2397-1B46-E40F-BCF1-76163FAB06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49B13-661C-DB15-B6C8-CD91F55128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14C08-D360-AE58-EC01-339674420966}"/>
              </a:ext>
            </a:extLst>
          </p:cNvPr>
          <p:cNvSpPr>
            <a:spLocks noGrp="1"/>
          </p:cNvSpPr>
          <p:nvPr>
            <p:ph type="body" idx="1"/>
          </p:nvPr>
        </p:nvSpPr>
        <p:spPr/>
        <p:txBody>
          <a:bodyPr/>
          <a:lstStyle/>
          <a:p>
            <a:pPr marL="342900" lvl="0" indent="-342900">
              <a:buAutoNum type="arabicPeriod"/>
            </a:pPr>
            <a:r>
              <a:rPr lang="en-US" b="1" dirty="0"/>
              <a:t>Prescriptive</a:t>
            </a:r>
            <a:r>
              <a:rPr lang="en-US" dirty="0"/>
              <a:t> mandates — specific required controls</a:t>
            </a:r>
          </a:p>
          <a:p>
            <a:pPr marL="342900" lvl="0" indent="-342900">
              <a:buAutoNum type="arabicPeriod"/>
            </a:pPr>
            <a:r>
              <a:rPr lang="en-US" b="1" dirty="0"/>
              <a:t>Disclosure / reporting</a:t>
            </a:r>
            <a:r>
              <a:rPr lang="en-US" dirty="0"/>
              <a:t> mandates — force information out</a:t>
            </a:r>
          </a:p>
          <a:p>
            <a:pPr marL="342900" lvl="0" indent="-342900">
              <a:buAutoNum type="arabicPeriod"/>
            </a:pPr>
            <a:r>
              <a:rPr lang="en-US" b="1" dirty="0"/>
              <a:t>Institutional learning</a:t>
            </a:r>
            <a:r>
              <a:rPr lang="en-US" dirty="0"/>
              <a:t> — systematically study incidents</a:t>
            </a:r>
          </a:p>
          <a:p>
            <a:pPr marL="0" lvl="0" indent="0">
              <a:buNone/>
            </a:pPr>
            <a:endParaRPr lang="en-US" dirty="0"/>
          </a:p>
          <a:p>
            <a:pPr marL="0" lvl="0" indent="0">
              <a:buNone/>
            </a:pPr>
            <a:r>
              <a:rPr dirty="0"/>
              <a:t>Framing for all of Part 3: these are the three distinct things regulators have tried since 2017. Part 2 asked whether any of them can work in principle; Part 3 asks how each actually plays out, what court rulings have constrained them, and which would have prevented the precipitating incident.</a:t>
            </a:r>
          </a:p>
          <a:p>
            <a:pPr marL="0" lvl="0" indent="0">
              <a:buNone/>
            </a:pPr>
            <a:endParaRPr dirty="0"/>
          </a:p>
          <a:p>
            <a:pPr marL="0" lvl="0" indent="0">
              <a:buNone/>
            </a:pPr>
            <a:r>
              <a:rPr dirty="0"/>
              <a:t>The differences matter: - Prescriptive says “the failure was not enough rules; here are more” - Disclosure says “the failure was information asymmetry; force it open” - Institutional learning says “the failure was lack of systematic knowledge; build the knowledge base”</a:t>
            </a:r>
          </a:p>
          <a:p>
            <a:pPr marL="0" lvl="0" indent="0">
              <a:buNone/>
            </a:pPr>
            <a:endParaRPr dirty="0"/>
          </a:p>
          <a:p>
            <a:pPr marL="0" lvl="0" indent="0">
              <a:buNone/>
            </a:pPr>
            <a:r>
              <a:rPr dirty="0"/>
              <a:t>These can all be true at once, but they suggest very different policy designs and have very different failure modes.</a:t>
            </a:r>
          </a:p>
        </p:txBody>
      </p:sp>
      <p:sp>
        <p:nvSpPr>
          <p:cNvPr id="4" name="Slide Number Placeholder 3">
            <a:extLst>
              <a:ext uri="{FF2B5EF4-FFF2-40B4-BE49-F238E27FC236}">
                <a16:creationId xmlns:a16="http://schemas.microsoft.com/office/drawing/2014/main" id="{982024F7-EEC5-00B1-B525-BF42B720F08B}"/>
              </a:ext>
            </a:extLst>
          </p:cNvPr>
          <p:cNvSpPr>
            <a:spLocks noGrp="1"/>
          </p:cNvSpPr>
          <p:nvPr>
            <p:ph type="sldNum" sz="quarter" idx="10"/>
          </p:nvPr>
        </p:nvSpPr>
        <p:spPr/>
        <p:txBody>
          <a:bodyPr/>
          <a:lstStyle/>
          <a:p>
            <a:fld id="{18BDFEC3-8487-43E8-A154-7C12CBC1FFF2}" type="slidenum">
              <a:rPr lang="en-US"/>
              <a:t>47</a:t>
            </a:fld>
            <a:endParaRPr lang="en-US"/>
          </a:p>
        </p:txBody>
      </p:sp>
    </p:spTree>
    <p:extLst>
      <p:ext uri="{BB962C8B-B14F-4D97-AF65-F5344CB8AC3E}">
        <p14:creationId xmlns:p14="http://schemas.microsoft.com/office/powerpoint/2010/main" val="33024875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Nick Kelly’s piece (Cybersecurity Advisors Network, Dec 2025) articulates the strongest form of the “compliance is theater” argument. We’ll spend the next few slides unpacking his specific claims. The goal is not to fully endorse Kelly — we’ll hear the counterargument too — but to state the critique precisely enough to engage with it.</a:t>
            </a:r>
          </a:p>
        </p:txBody>
      </p:sp>
      <p:sp>
        <p:nvSpPr>
          <p:cNvPr id="4" name="Slide Number Placeholder 3"/>
          <p:cNvSpPr>
            <a:spLocks noGrp="1"/>
          </p:cNvSpPr>
          <p:nvPr>
            <p:ph type="sldNum" sz="quarter" idx="10"/>
          </p:nvPr>
        </p:nvSpPr>
        <p:spPr/>
        <p:txBody>
          <a:bodyPr/>
          <a:lstStyle/>
          <a:p>
            <a:fld id="{18BDFEC3-8487-43E8-A154-7C12CBC1FFF2}" type="slidenum">
              <a:rPr lang="en-US"/>
              <a:t>48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26E48-D501-35E2-1384-9271A694A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08401F-3FA8-ABB0-58E3-B4083D869E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EE072-8C4C-4D74-F826-DDB569322074}"/>
              </a:ext>
            </a:extLst>
          </p:cNvPr>
          <p:cNvSpPr>
            <a:spLocks noGrp="1"/>
          </p:cNvSpPr>
          <p:nvPr>
            <p:ph type="body" idx="1"/>
          </p:nvPr>
        </p:nvSpPr>
        <p:spPr/>
        <p:txBody>
          <a:bodyPr/>
          <a:lstStyle/>
          <a:p>
            <a:r>
              <a:rPr lang="en-US" dirty="0"/>
              <a:t>Dotted red line is security level’s influence on loss, conditioned on the high threat scenario</a:t>
            </a:r>
          </a:p>
          <a:p>
            <a:r>
              <a:rPr lang="en-US" dirty="0"/>
              <a:t>The green line is low threat</a:t>
            </a:r>
          </a:p>
          <a:p>
            <a:endParaRPr lang="en-US" dirty="0"/>
          </a:p>
        </p:txBody>
      </p:sp>
      <p:sp>
        <p:nvSpPr>
          <p:cNvPr id="4" name="Slide Number Placeholder 3">
            <a:extLst>
              <a:ext uri="{FF2B5EF4-FFF2-40B4-BE49-F238E27FC236}">
                <a16:creationId xmlns:a16="http://schemas.microsoft.com/office/drawing/2014/main" id="{AA8547C5-7B55-4E10-06B3-6D4CA36FE45C}"/>
              </a:ext>
            </a:extLst>
          </p:cNvPr>
          <p:cNvSpPr>
            <a:spLocks noGrp="1"/>
          </p:cNvSpPr>
          <p:nvPr>
            <p:ph type="sldNum" sz="quarter" idx="5"/>
          </p:nvPr>
        </p:nvSpPr>
        <p:spPr/>
        <p:txBody>
          <a:bodyPr/>
          <a:lstStyle/>
          <a:p>
            <a:fld id="{C123C96B-2B3F-7242-90A1-56E5F222F20D}" type="slidenum">
              <a:rPr lang="en-US" smtClean="0"/>
              <a:t>50</a:t>
            </a:fld>
            <a:endParaRPr lang="en-US"/>
          </a:p>
        </p:txBody>
      </p:sp>
    </p:spTree>
    <p:extLst>
      <p:ext uri="{BB962C8B-B14F-4D97-AF65-F5344CB8AC3E}">
        <p14:creationId xmlns:p14="http://schemas.microsoft.com/office/powerpoint/2010/main" val="473455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IMAGE: Consider showing two additional ESAF diagrams here or on subsequent slides: (1) ESAF-</a:t>
            </a:r>
            <a:r>
              <a:rPr lang="en-US" dirty="0" err="1"/>
              <a:t>report.pdf</a:t>
            </a:r>
            <a:r>
              <a:rPr lang="en-US" dirty="0"/>
              <a:t> page 17, “Appendix I: Examples of Tables of Contents for Board Updates” — shows 8 real board update outlines side by side, illustrating the range of what these presentations look like. (2) ESAF-</a:t>
            </a:r>
            <a:r>
              <a:rPr lang="en-US" dirty="0" err="1"/>
              <a:t>report.pdf</a:t>
            </a:r>
            <a:r>
              <a:rPr lang="en-US" dirty="0"/>
              <a:t> page 19, “Cyber Risk Management: Top 5 Risks and Countermeasures” — shows how CISOs actually present risk lists to boards (risk name, trend arrow, countermeasure effectiveness). Both are powerful real-world artifacts.</a:t>
            </a:r>
          </a:p>
          <a:p>
            <a:pPr marL="0" lvl="0" indent="0">
              <a:buNone/>
            </a:pPr>
            <a:endParaRPr lang="en-US" dirty="0"/>
          </a:p>
          <a:p>
            <a:pPr marL="0" lvl="0" indent="0">
              <a:buNone/>
            </a:pPr>
            <a:r>
              <a:rPr dirty="0"/>
              <a:t>The RSAC Executive Security Action Forum surveyed eight CISOs from seven different industries, collecting actual board presentation materials. This is rare — board presentations are normally confidential. The report reveals what CISOs actually communicate. Key quote from Jerry Geisler (SVP/CISO, Walmart): “Where CISOs can lose credibility is to go in with an overly positive report. If you only show them a rose garden, you are going to leave them wondering if it’s really that good.”</a:t>
            </a:r>
          </a:p>
        </p:txBody>
      </p:sp>
      <p:sp>
        <p:nvSpPr>
          <p:cNvPr id="4" name="Slide Number Placeholder 3"/>
          <p:cNvSpPr>
            <a:spLocks noGrp="1"/>
          </p:cNvSpPr>
          <p:nvPr>
            <p:ph type="sldNum" sz="quarter" idx="10"/>
          </p:nvPr>
        </p:nvSpPr>
        <p:spPr/>
        <p:txBody>
          <a:bodyPr/>
          <a:lstStyle/>
          <a:p>
            <a:fld id="{18BDFEC3-8487-43E8-A154-7C12CBC1FFF2}" type="slidenum">
              <a:rPr lang="en-US"/>
              <a:t>53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55</a:t>
            </a:fld>
            <a:endParaRPr lang="en-US"/>
          </a:p>
        </p:txBody>
      </p:sp>
    </p:spTree>
    <p:extLst>
      <p:ext uri="{BB962C8B-B14F-4D97-AF65-F5344CB8AC3E}">
        <p14:creationId xmlns:p14="http://schemas.microsoft.com/office/powerpoint/2010/main" val="1572668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Shannon's channel capacity theorem (1948) — Claude Shannon proved that information can be transmitted reliably over a noisy channel up to a specific limit (the channel capacity), and that error-correcting codes exist that approach this limit. Engineers had assumed noise would always degrade signals proportionally—the existence of a sharp threshold was unexpected and revolutionized communications.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Gödel's incompleteness theorems (1931) — Kurt Gödel proved that any consistent formal system powerful enough to express arithmetic contains true statements it cannot prove, and cannot prove its own consistency. This demolished Hilbert's program to place all of mathematics on a secure, complete foundation. The philosophical implications—that mathematical truth outruns provability—remain profound and debated.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7</a:t>
            </a:fld>
            <a:endParaRPr lang="en-US"/>
          </a:p>
        </p:txBody>
      </p:sp>
    </p:spTree>
    <p:extLst>
      <p:ext uri="{BB962C8B-B14F-4D97-AF65-F5344CB8AC3E}">
        <p14:creationId xmlns:p14="http://schemas.microsoft.com/office/powerpoint/2010/main" val="308389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8</a:t>
            </a:fld>
            <a:endParaRPr lang="en-US"/>
          </a:p>
        </p:txBody>
      </p:sp>
    </p:spTree>
    <p:extLst>
      <p:ext uri="{BB962C8B-B14F-4D97-AF65-F5344CB8AC3E}">
        <p14:creationId xmlns:p14="http://schemas.microsoft.com/office/powerpoint/2010/main" val="3871866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9</a:t>
            </a:fld>
            <a:endParaRPr lang="en-US"/>
          </a:p>
        </p:txBody>
      </p:sp>
    </p:spTree>
    <p:extLst>
      <p:ext uri="{BB962C8B-B14F-4D97-AF65-F5344CB8AC3E}">
        <p14:creationId xmlns:p14="http://schemas.microsoft.com/office/powerpoint/2010/main" val="3641915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3BCD9-9EC0-B4BD-69DD-87749272A2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9561DC-8B53-77C0-7526-50B72ABC24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0662BA-28B5-B07D-BCDE-C2B8E3325B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768D19-8E94-2248-143F-9ACD0789266B}"/>
              </a:ext>
            </a:extLst>
          </p:cNvPr>
          <p:cNvSpPr>
            <a:spLocks noGrp="1"/>
          </p:cNvSpPr>
          <p:nvPr>
            <p:ph type="sldNum" sz="quarter" idx="5"/>
          </p:nvPr>
        </p:nvSpPr>
        <p:spPr/>
        <p:txBody>
          <a:bodyPr/>
          <a:lstStyle/>
          <a:p>
            <a:fld id="{C123C96B-2B3F-7242-90A1-56E5F222F20D}" type="slidenum">
              <a:rPr lang="en-US" smtClean="0"/>
              <a:t>10</a:t>
            </a:fld>
            <a:endParaRPr lang="en-US"/>
          </a:p>
        </p:txBody>
      </p:sp>
    </p:spTree>
    <p:extLst>
      <p:ext uri="{BB962C8B-B14F-4D97-AF65-F5344CB8AC3E}">
        <p14:creationId xmlns:p14="http://schemas.microsoft.com/office/powerpoint/2010/main" val="434801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03B06-BB52-53E1-6F1E-C209D5015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F2105-776F-F69C-C5B1-561544FC12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7A530A-FDAF-A6BD-A4D4-F08DDADFB9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627734-E423-9617-218E-90E8674AF25A}"/>
              </a:ext>
            </a:extLst>
          </p:cNvPr>
          <p:cNvSpPr>
            <a:spLocks noGrp="1"/>
          </p:cNvSpPr>
          <p:nvPr>
            <p:ph type="sldNum" sz="quarter" idx="5"/>
          </p:nvPr>
        </p:nvSpPr>
        <p:spPr/>
        <p:txBody>
          <a:bodyPr/>
          <a:lstStyle/>
          <a:p>
            <a:fld id="{C123C96B-2B3F-7242-90A1-56E5F222F20D}" type="slidenum">
              <a:rPr lang="en-US" smtClean="0"/>
              <a:t>11</a:t>
            </a:fld>
            <a:endParaRPr lang="en-US"/>
          </a:p>
        </p:txBody>
      </p:sp>
    </p:spTree>
    <p:extLst>
      <p:ext uri="{BB962C8B-B14F-4D97-AF65-F5344CB8AC3E}">
        <p14:creationId xmlns:p14="http://schemas.microsoft.com/office/powerpoint/2010/main" val="1761315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A70E6-710E-7F29-AA90-4AE4914F03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A5467-9C38-65C0-8C7B-8D6C200F58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CE03E-44EC-880F-7975-115C077969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817043-D5C9-97E2-C192-3A0651EF073E}"/>
              </a:ext>
            </a:extLst>
          </p:cNvPr>
          <p:cNvSpPr>
            <a:spLocks noGrp="1"/>
          </p:cNvSpPr>
          <p:nvPr>
            <p:ph type="sldNum" sz="quarter" idx="5"/>
          </p:nvPr>
        </p:nvSpPr>
        <p:spPr/>
        <p:txBody>
          <a:bodyPr/>
          <a:lstStyle/>
          <a:p>
            <a:fld id="{C123C96B-2B3F-7242-90A1-56E5F222F20D}" type="slidenum">
              <a:rPr lang="en-US" smtClean="0"/>
              <a:t>12</a:t>
            </a:fld>
            <a:endParaRPr lang="en-US"/>
          </a:p>
        </p:txBody>
      </p:sp>
    </p:spTree>
    <p:extLst>
      <p:ext uri="{BB962C8B-B14F-4D97-AF65-F5344CB8AC3E}">
        <p14:creationId xmlns:p14="http://schemas.microsoft.com/office/powerpoint/2010/main" val="3744779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4/28/26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2188148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4/28/26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2660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4/28/26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473906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4/28/26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4007979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C6361F-31DF-994C-9089-BE54C03D95A3}" type="datetimeFigureOut">
              <a:rPr lang="en-US" smtClean="0"/>
              <a:t>4/28/26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835124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C6361F-31DF-994C-9089-BE54C03D95A3}" type="datetimeFigureOut">
              <a:rPr lang="en-US" smtClean="0"/>
              <a:t>4/28/26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914481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C6361F-31DF-994C-9089-BE54C03D95A3}" type="datetimeFigureOut">
              <a:rPr lang="en-US" smtClean="0"/>
              <a:t>4/28/26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35053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C6361F-31DF-994C-9089-BE54C03D95A3}" type="datetimeFigureOut">
              <a:rPr lang="en-US" smtClean="0"/>
              <a:t>4/28/26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492556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C6361F-31DF-994C-9089-BE54C03D95A3}" type="datetimeFigureOut">
              <a:rPr lang="en-US" smtClean="0"/>
              <a:t>4/28/26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857036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C6361F-31DF-994C-9089-BE54C03D95A3}" type="datetimeFigureOut">
              <a:rPr lang="en-US" smtClean="0"/>
              <a:t>4/28/26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2182464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C6361F-31DF-994C-9089-BE54C03D95A3}" type="datetimeFigureOut">
              <a:rPr lang="en-US" smtClean="0"/>
              <a:t>4/28/26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413809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C6361F-31DF-994C-9089-BE54C03D95A3}" type="datetimeFigureOut">
              <a:rPr lang="en-US" smtClean="0"/>
              <a:t>4/28/26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ADC5EA-A2B1-7B40-9120-F226EF34BE09}" type="slidenum">
              <a:rPr lang="en-US" smtClean="0"/>
              <a:t>‹#›</a:t>
            </a:fld>
            <a:endParaRPr lang="en-US"/>
          </a:p>
        </p:txBody>
      </p:sp>
    </p:spTree>
    <p:extLst>
      <p:ext uri="{BB962C8B-B14F-4D97-AF65-F5344CB8AC3E}">
        <p14:creationId xmlns:p14="http://schemas.microsoft.com/office/powerpoint/2010/main" val="373069328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29DE-5D96-1CE2-18C6-A256829712ED}"/>
              </a:ext>
            </a:extLst>
          </p:cNvPr>
          <p:cNvSpPr>
            <a:spLocks noGrp="1"/>
          </p:cNvSpPr>
          <p:nvPr>
            <p:ph type="ctrTitle"/>
          </p:nvPr>
        </p:nvSpPr>
        <p:spPr>
          <a:xfrm>
            <a:off x="1524000" y="564424"/>
            <a:ext cx="9144000" cy="2387600"/>
          </a:xfrm>
        </p:spPr>
        <p:txBody>
          <a:bodyPr/>
          <a:lstStyle/>
          <a:p>
            <a:r>
              <a:rPr lang="en-US" dirty="0"/>
              <a:t>Secure Systems Engineering and Management</a:t>
            </a:r>
          </a:p>
        </p:txBody>
      </p:sp>
      <p:sp>
        <p:nvSpPr>
          <p:cNvPr id="3" name="Subtitle 2">
            <a:extLst>
              <a:ext uri="{FF2B5EF4-FFF2-40B4-BE49-F238E27FC236}">
                <a16:creationId xmlns:a16="http://schemas.microsoft.com/office/drawing/2014/main" id="{49942452-83B7-A233-BC53-30327B7B93D4}"/>
              </a:ext>
            </a:extLst>
          </p:cNvPr>
          <p:cNvSpPr>
            <a:spLocks noGrp="1"/>
          </p:cNvSpPr>
          <p:nvPr>
            <p:ph type="subTitle" idx="1"/>
          </p:nvPr>
        </p:nvSpPr>
        <p:spPr>
          <a:xfrm>
            <a:off x="1524000" y="3044099"/>
            <a:ext cx="9144000" cy="3147420"/>
          </a:xfrm>
        </p:spPr>
        <p:txBody>
          <a:bodyPr>
            <a:normAutofit/>
          </a:bodyPr>
          <a:lstStyle/>
          <a:p>
            <a:r>
              <a:rPr lang="en-US" sz="3800" dirty="0"/>
              <a:t>A Data-driven Approach</a:t>
            </a:r>
          </a:p>
          <a:p>
            <a:endParaRPr lang="en-US" dirty="0"/>
          </a:p>
          <a:p>
            <a:endParaRPr lang="en-US" sz="3200" dirty="0"/>
          </a:p>
          <a:p>
            <a:endParaRPr lang="en-US" sz="3200" dirty="0"/>
          </a:p>
          <a:p>
            <a:r>
              <a:rPr lang="en-US" sz="3200" dirty="0"/>
              <a:t>Michael Hicks</a:t>
            </a:r>
          </a:p>
          <a:p>
            <a:endParaRPr lang="en-US" dirty="0"/>
          </a:p>
        </p:txBody>
      </p:sp>
      <p:pic>
        <p:nvPicPr>
          <p:cNvPr id="3074" name="Picture 2" descr="Download Penn Logos | Penn Brand Standards">
            <a:extLst>
              <a:ext uri="{FF2B5EF4-FFF2-40B4-BE49-F238E27FC236}">
                <a16:creationId xmlns:a16="http://schemas.microsoft.com/office/drawing/2014/main" id="{1CDBA5D0-00EB-4BD7-7AE9-EBF7EA0B1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5795" y="2190088"/>
            <a:ext cx="4150925" cy="2768138"/>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4C2687FC-3CEA-D6F7-318B-18496E8BB8AE}"/>
              </a:ext>
            </a:extLst>
          </p:cNvPr>
          <p:cNvSpPr txBox="1">
            <a:spLocks/>
          </p:cNvSpPr>
          <p:nvPr/>
        </p:nvSpPr>
        <p:spPr>
          <a:xfrm>
            <a:off x="1524000" y="4535757"/>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dirty="0"/>
              <a:t>Recap</a:t>
            </a:r>
          </a:p>
        </p:txBody>
      </p:sp>
      <p:pic>
        <p:nvPicPr>
          <p:cNvPr id="5" name="Picture 4">
            <a:extLst>
              <a:ext uri="{FF2B5EF4-FFF2-40B4-BE49-F238E27FC236}">
                <a16:creationId xmlns:a16="http://schemas.microsoft.com/office/drawing/2014/main" id="{DC24F5A3-CC48-C1E1-5CCF-FC184CF4A213}"/>
              </a:ext>
            </a:extLst>
          </p:cNvPr>
          <p:cNvPicPr>
            <a:picLocks noChangeAspect="1"/>
          </p:cNvPicPr>
          <p:nvPr/>
        </p:nvPicPr>
        <p:blipFill>
          <a:blip r:embed="rId3"/>
          <a:stretch>
            <a:fillRect/>
          </a:stretch>
        </p:blipFill>
        <p:spPr>
          <a:xfrm>
            <a:off x="-87822" y="1910746"/>
            <a:ext cx="4556501" cy="3036508"/>
          </a:xfrm>
          <a:prstGeom prst="rect">
            <a:avLst/>
          </a:prstGeom>
        </p:spPr>
      </p:pic>
      <p:sp>
        <p:nvSpPr>
          <p:cNvPr id="7" name="TextBox 6">
            <a:extLst>
              <a:ext uri="{FF2B5EF4-FFF2-40B4-BE49-F238E27FC236}">
                <a16:creationId xmlns:a16="http://schemas.microsoft.com/office/drawing/2014/main" id="{CCEC151D-545E-4E09-6675-9F6696166284}"/>
              </a:ext>
            </a:extLst>
          </p:cNvPr>
          <p:cNvSpPr txBox="1"/>
          <p:nvPr/>
        </p:nvSpPr>
        <p:spPr>
          <a:xfrm>
            <a:off x="9909835" y="5960428"/>
            <a:ext cx="2196885" cy="646331"/>
          </a:xfrm>
          <a:prstGeom prst="rect">
            <a:avLst/>
          </a:prstGeom>
          <a:noFill/>
        </p:spPr>
        <p:txBody>
          <a:bodyPr wrap="square">
            <a:spAutoFit/>
          </a:bodyPr>
          <a:lstStyle/>
          <a:p>
            <a:r>
              <a:rPr lang="en-US" sz="1800" dirty="0"/>
              <a:t>UPenn CIS 7000-003</a:t>
            </a:r>
          </a:p>
          <a:p>
            <a:r>
              <a:rPr lang="en-US" sz="1800" dirty="0"/>
              <a:t>Spring 2026</a:t>
            </a:r>
          </a:p>
        </p:txBody>
      </p:sp>
    </p:spTree>
    <p:extLst>
      <p:ext uri="{BB962C8B-B14F-4D97-AF65-F5344CB8AC3E}">
        <p14:creationId xmlns:p14="http://schemas.microsoft.com/office/powerpoint/2010/main" val="349202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24D57-390F-BC71-32D6-F241BFA38277}"/>
            </a:ext>
          </a:extLst>
        </p:cNvPr>
        <p:cNvGrpSpPr/>
        <p:nvPr/>
      </p:nvGrpSpPr>
      <p:grpSpPr>
        <a:xfrm>
          <a:off x="0" y="0"/>
          <a:ext cx="0" cy="0"/>
          <a:chOff x="0" y="0"/>
          <a:chExt cx="0" cy="0"/>
        </a:xfrm>
      </p:grpSpPr>
      <p:sp>
        <p:nvSpPr>
          <p:cNvPr id="12" name="Oval 11">
            <a:extLst>
              <a:ext uri="{FF2B5EF4-FFF2-40B4-BE49-F238E27FC236}">
                <a16:creationId xmlns:a16="http://schemas.microsoft.com/office/drawing/2014/main" id="{91FB3EC1-A7C7-5864-94CE-02973D8569BB}"/>
              </a:ext>
            </a:extLst>
          </p:cNvPr>
          <p:cNvSpPr/>
          <p:nvPr/>
        </p:nvSpPr>
        <p:spPr>
          <a:xfrm>
            <a:off x="950789" y="1859115"/>
            <a:ext cx="605480" cy="600164"/>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09E38AC-7134-78C3-4A92-CCDEC6B2E5DF}"/>
              </a:ext>
            </a:extLst>
          </p:cNvPr>
          <p:cNvSpPr>
            <a:spLocks noGrp="1"/>
          </p:cNvSpPr>
          <p:nvPr>
            <p:ph type="title"/>
          </p:nvPr>
        </p:nvSpPr>
        <p:spPr/>
        <p:txBody>
          <a:bodyPr/>
          <a:lstStyle/>
          <a:p>
            <a:r>
              <a:rPr lang="en-US" dirty="0"/>
              <a:t>What to measure?</a:t>
            </a:r>
          </a:p>
        </p:txBody>
      </p:sp>
      <p:sp>
        <p:nvSpPr>
          <p:cNvPr id="2" name="Oval 1">
            <a:extLst>
              <a:ext uri="{FF2B5EF4-FFF2-40B4-BE49-F238E27FC236}">
                <a16:creationId xmlns:a16="http://schemas.microsoft.com/office/drawing/2014/main" id="{1D419415-E5FA-31B6-0598-6D479AC58049}"/>
              </a:ext>
            </a:extLst>
          </p:cNvPr>
          <p:cNvSpPr/>
          <p:nvPr/>
        </p:nvSpPr>
        <p:spPr>
          <a:xfrm>
            <a:off x="950789" y="3864197"/>
            <a:ext cx="605480" cy="600164"/>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C9B3039-44A3-673C-343F-0DB531268C0F}"/>
              </a:ext>
            </a:extLst>
          </p:cNvPr>
          <p:cNvSpPr/>
          <p:nvPr/>
        </p:nvSpPr>
        <p:spPr>
          <a:xfrm>
            <a:off x="1998376" y="1989153"/>
            <a:ext cx="2753065" cy="3750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EEF4969-5FC8-C8BA-AC94-65AF09BEBEC0}"/>
              </a:ext>
            </a:extLst>
          </p:cNvPr>
          <p:cNvSpPr txBox="1"/>
          <p:nvPr/>
        </p:nvSpPr>
        <p:spPr>
          <a:xfrm>
            <a:off x="1695635" y="3534671"/>
            <a:ext cx="6096000" cy="1938992"/>
          </a:xfrm>
          <a:prstGeom prst="rect">
            <a:avLst/>
          </a:prstGeom>
          <a:noFill/>
        </p:spPr>
        <p:txBody>
          <a:bodyPr wrap="square">
            <a:spAutoFit/>
          </a:bodyPr>
          <a:lstStyle/>
          <a:p>
            <a:r>
              <a:rPr lang="en-US" sz="2400" b="1" u="sng" dirty="0">
                <a:solidFill>
                  <a:schemeClr val="accent6"/>
                </a:solidFill>
              </a:rPr>
              <a:t>Intervention</a:t>
            </a:r>
            <a:endParaRPr lang="en-US" sz="2400" u="sng" dirty="0">
              <a:solidFill>
                <a:schemeClr val="accent6"/>
              </a:solidFill>
            </a:endParaRPr>
          </a:p>
          <a:p>
            <a:pPr marL="285744" indent="-285744">
              <a:buFont typeface="Arial" panose="020B0604020202020204" pitchFamily="34" charset="0"/>
              <a:buChar char="•"/>
            </a:pPr>
            <a:r>
              <a:rPr lang="en-US" sz="2400" dirty="0"/>
              <a:t>Engineering,</a:t>
            </a:r>
          </a:p>
          <a:p>
            <a:pPr marL="285744" indent="-285744">
              <a:buFont typeface="Arial" panose="020B0604020202020204" pitchFamily="34" charset="0"/>
              <a:buChar char="•"/>
            </a:pPr>
            <a:r>
              <a:rPr lang="en-US" sz="2400" dirty="0"/>
              <a:t>Operations,</a:t>
            </a:r>
          </a:p>
          <a:p>
            <a:pPr marL="285744" indent="-285744">
              <a:buFont typeface="Arial" panose="020B0604020202020204" pitchFamily="34" charset="0"/>
              <a:buChar char="•"/>
            </a:pPr>
            <a:r>
              <a:rPr lang="en-US" sz="2400" dirty="0"/>
              <a:t>Policy,</a:t>
            </a:r>
          </a:p>
          <a:p>
            <a:pPr marL="285744" indent="-285744">
              <a:buFont typeface="Arial" panose="020B0604020202020204" pitchFamily="34" charset="0"/>
              <a:buChar char="•"/>
            </a:pPr>
            <a:r>
              <a:rPr lang="en-US" sz="2400" dirty="0"/>
              <a:t>Education, …</a:t>
            </a:r>
          </a:p>
        </p:txBody>
      </p:sp>
      <p:sp>
        <p:nvSpPr>
          <p:cNvPr id="14" name="TextBox 13">
            <a:extLst>
              <a:ext uri="{FF2B5EF4-FFF2-40B4-BE49-F238E27FC236}">
                <a16:creationId xmlns:a16="http://schemas.microsoft.com/office/drawing/2014/main" id="{E9DA214D-4075-4CE0-63EF-8FFC289112D4}"/>
              </a:ext>
            </a:extLst>
          </p:cNvPr>
          <p:cNvSpPr txBox="1"/>
          <p:nvPr/>
        </p:nvSpPr>
        <p:spPr>
          <a:xfrm>
            <a:off x="1695635" y="1564900"/>
            <a:ext cx="3170099" cy="1938992"/>
          </a:xfrm>
          <a:prstGeom prst="rect">
            <a:avLst/>
          </a:prstGeom>
          <a:noFill/>
        </p:spPr>
        <p:txBody>
          <a:bodyPr wrap="square" rtlCol="0">
            <a:spAutoFit/>
          </a:bodyPr>
          <a:lstStyle/>
          <a:p>
            <a:r>
              <a:rPr lang="en-US" sz="2400" b="1" u="sng" dirty="0">
                <a:solidFill>
                  <a:schemeClr val="accent2"/>
                </a:solidFill>
              </a:rPr>
              <a:t>Outcomes</a:t>
            </a:r>
            <a:endParaRPr lang="en-US" sz="2400" dirty="0">
              <a:solidFill>
                <a:schemeClr val="accent2"/>
              </a:solidFill>
            </a:endParaRPr>
          </a:p>
          <a:p>
            <a:pPr marL="285744" indent="-285744">
              <a:buFont typeface="Arial" panose="020B0604020202020204" pitchFamily="34" charset="0"/>
              <a:buChar char="•"/>
            </a:pPr>
            <a:r>
              <a:rPr lang="en-US" sz="2400" dirty="0"/>
              <a:t>Hosts compromised,</a:t>
            </a:r>
          </a:p>
          <a:p>
            <a:pPr marL="285744" indent="-285744">
              <a:buFont typeface="Arial" panose="020B0604020202020204" pitchFamily="34" charset="0"/>
              <a:buChar char="•"/>
            </a:pPr>
            <a:r>
              <a:rPr lang="en-US" sz="2400" dirty="0"/>
              <a:t>Vulnerabilities exploited, </a:t>
            </a:r>
          </a:p>
          <a:p>
            <a:pPr marL="285744" indent="-285744">
              <a:buFont typeface="Arial" panose="020B0604020202020204" pitchFamily="34" charset="0"/>
              <a:buChar char="•"/>
            </a:pPr>
            <a:r>
              <a:rPr lang="en-US" sz="2400" dirty="0"/>
              <a:t>Revenue lost, …</a:t>
            </a:r>
          </a:p>
        </p:txBody>
      </p:sp>
      <p:sp>
        <p:nvSpPr>
          <p:cNvPr id="15" name="Rectangle 14">
            <a:extLst>
              <a:ext uri="{FF2B5EF4-FFF2-40B4-BE49-F238E27FC236}">
                <a16:creationId xmlns:a16="http://schemas.microsoft.com/office/drawing/2014/main" id="{6469F11A-3ACD-FABA-3D78-D0C5270AE2E0}"/>
              </a:ext>
            </a:extLst>
          </p:cNvPr>
          <p:cNvSpPr/>
          <p:nvPr/>
        </p:nvSpPr>
        <p:spPr>
          <a:xfrm>
            <a:off x="1998375" y="3969913"/>
            <a:ext cx="1766405" cy="7352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F5BB7DC-6ABD-63CD-B377-ED7413D76F99}"/>
              </a:ext>
            </a:extLst>
          </p:cNvPr>
          <p:cNvPicPr>
            <a:picLocks noChangeAspect="1"/>
          </p:cNvPicPr>
          <p:nvPr/>
        </p:nvPicPr>
        <p:blipFill>
          <a:blip r:embed="rId3"/>
          <a:stretch>
            <a:fillRect/>
          </a:stretch>
        </p:blipFill>
        <p:spPr>
          <a:xfrm>
            <a:off x="6755780" y="576105"/>
            <a:ext cx="5040125" cy="6281895"/>
          </a:xfrm>
          <a:prstGeom prst="rect">
            <a:avLst/>
          </a:prstGeom>
        </p:spPr>
      </p:pic>
    </p:spTree>
    <p:extLst>
      <p:ext uri="{BB962C8B-B14F-4D97-AF65-F5344CB8AC3E}">
        <p14:creationId xmlns:p14="http://schemas.microsoft.com/office/powerpoint/2010/main" val="3197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8FC4A-22CB-9914-7215-0D220990CF88}"/>
            </a:ext>
          </a:extLst>
        </p:cNvPr>
        <p:cNvGrpSpPr/>
        <p:nvPr/>
      </p:nvGrpSpPr>
      <p:grpSpPr>
        <a:xfrm>
          <a:off x="0" y="0"/>
          <a:ext cx="0" cy="0"/>
          <a:chOff x="0" y="0"/>
          <a:chExt cx="0" cy="0"/>
        </a:xfrm>
      </p:grpSpPr>
      <p:sp>
        <p:nvSpPr>
          <p:cNvPr id="12" name="Oval 11">
            <a:extLst>
              <a:ext uri="{FF2B5EF4-FFF2-40B4-BE49-F238E27FC236}">
                <a16:creationId xmlns:a16="http://schemas.microsoft.com/office/drawing/2014/main" id="{EE4F203C-E9F2-31A3-D86D-8D496C65A6DA}"/>
              </a:ext>
            </a:extLst>
          </p:cNvPr>
          <p:cNvSpPr/>
          <p:nvPr/>
        </p:nvSpPr>
        <p:spPr>
          <a:xfrm>
            <a:off x="950792" y="1859115"/>
            <a:ext cx="605480" cy="600164"/>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107B2B0-6865-CDD3-AD33-184804862C10}"/>
              </a:ext>
            </a:extLst>
          </p:cNvPr>
          <p:cNvSpPr>
            <a:spLocks noGrp="1"/>
          </p:cNvSpPr>
          <p:nvPr>
            <p:ph type="title"/>
          </p:nvPr>
        </p:nvSpPr>
        <p:spPr/>
        <p:txBody>
          <a:bodyPr/>
          <a:lstStyle/>
          <a:p>
            <a:r>
              <a:rPr lang="en-US" dirty="0"/>
              <a:t>What to measure?</a:t>
            </a:r>
          </a:p>
        </p:txBody>
      </p:sp>
      <p:sp>
        <p:nvSpPr>
          <p:cNvPr id="2" name="Oval 1">
            <a:extLst>
              <a:ext uri="{FF2B5EF4-FFF2-40B4-BE49-F238E27FC236}">
                <a16:creationId xmlns:a16="http://schemas.microsoft.com/office/drawing/2014/main" id="{64281347-74D2-1423-640A-2D76857FDCE2}"/>
              </a:ext>
            </a:extLst>
          </p:cNvPr>
          <p:cNvSpPr/>
          <p:nvPr/>
        </p:nvSpPr>
        <p:spPr>
          <a:xfrm>
            <a:off x="950792" y="3864197"/>
            <a:ext cx="605480" cy="600164"/>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D26DDD2-46CB-9F56-3B1D-BBE5E6595F77}"/>
              </a:ext>
            </a:extLst>
          </p:cNvPr>
          <p:cNvSpPr/>
          <p:nvPr/>
        </p:nvSpPr>
        <p:spPr>
          <a:xfrm>
            <a:off x="1998378" y="3092583"/>
            <a:ext cx="2128145" cy="3750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72B18C9-73D4-67B5-6482-A5BD0D92F727}"/>
              </a:ext>
            </a:extLst>
          </p:cNvPr>
          <p:cNvSpPr txBox="1"/>
          <p:nvPr/>
        </p:nvSpPr>
        <p:spPr>
          <a:xfrm>
            <a:off x="1695637" y="3534671"/>
            <a:ext cx="6096000" cy="1938992"/>
          </a:xfrm>
          <a:prstGeom prst="rect">
            <a:avLst/>
          </a:prstGeom>
          <a:noFill/>
        </p:spPr>
        <p:txBody>
          <a:bodyPr wrap="square">
            <a:spAutoFit/>
          </a:bodyPr>
          <a:lstStyle/>
          <a:p>
            <a:r>
              <a:rPr lang="en-US" sz="2400" b="1" u="sng" dirty="0">
                <a:solidFill>
                  <a:schemeClr val="accent6"/>
                </a:solidFill>
              </a:rPr>
              <a:t>Intervention</a:t>
            </a:r>
            <a:endParaRPr lang="en-US" sz="2400" u="sng" dirty="0">
              <a:solidFill>
                <a:schemeClr val="accent6"/>
              </a:solidFill>
            </a:endParaRPr>
          </a:p>
          <a:p>
            <a:pPr marL="285744" indent="-285744">
              <a:buFont typeface="Arial" panose="020B0604020202020204" pitchFamily="34" charset="0"/>
              <a:buChar char="•"/>
            </a:pPr>
            <a:r>
              <a:rPr lang="en-US" sz="2400" dirty="0"/>
              <a:t>Engineering,</a:t>
            </a:r>
          </a:p>
          <a:p>
            <a:pPr marL="285744" indent="-285744">
              <a:buFont typeface="Arial" panose="020B0604020202020204" pitchFamily="34" charset="0"/>
              <a:buChar char="•"/>
            </a:pPr>
            <a:r>
              <a:rPr lang="en-US" sz="2400" dirty="0"/>
              <a:t>Operations,</a:t>
            </a:r>
          </a:p>
          <a:p>
            <a:pPr marL="285744" indent="-285744">
              <a:buFont typeface="Arial" panose="020B0604020202020204" pitchFamily="34" charset="0"/>
              <a:buChar char="•"/>
            </a:pPr>
            <a:r>
              <a:rPr lang="en-US" sz="2400" dirty="0"/>
              <a:t>Policy,</a:t>
            </a:r>
          </a:p>
          <a:p>
            <a:pPr marL="285744" indent="-285744">
              <a:buFont typeface="Arial" panose="020B0604020202020204" pitchFamily="34" charset="0"/>
              <a:buChar char="•"/>
            </a:pPr>
            <a:r>
              <a:rPr lang="en-US" sz="2400" dirty="0"/>
              <a:t>Education, …</a:t>
            </a:r>
          </a:p>
        </p:txBody>
      </p:sp>
      <p:sp>
        <p:nvSpPr>
          <p:cNvPr id="14" name="TextBox 13">
            <a:extLst>
              <a:ext uri="{FF2B5EF4-FFF2-40B4-BE49-F238E27FC236}">
                <a16:creationId xmlns:a16="http://schemas.microsoft.com/office/drawing/2014/main" id="{1EA6BF1A-7E02-F92C-DBC3-FF752B3EF342}"/>
              </a:ext>
            </a:extLst>
          </p:cNvPr>
          <p:cNvSpPr txBox="1"/>
          <p:nvPr/>
        </p:nvSpPr>
        <p:spPr>
          <a:xfrm>
            <a:off x="1695637" y="1564900"/>
            <a:ext cx="3170099" cy="1938992"/>
          </a:xfrm>
          <a:prstGeom prst="rect">
            <a:avLst/>
          </a:prstGeom>
          <a:noFill/>
        </p:spPr>
        <p:txBody>
          <a:bodyPr wrap="square" rtlCol="0">
            <a:spAutoFit/>
          </a:bodyPr>
          <a:lstStyle/>
          <a:p>
            <a:r>
              <a:rPr lang="en-US" sz="2400" b="1" u="sng" dirty="0">
                <a:solidFill>
                  <a:schemeClr val="accent2"/>
                </a:solidFill>
              </a:rPr>
              <a:t>Outcomes</a:t>
            </a:r>
            <a:endParaRPr lang="en-US" sz="2400" dirty="0">
              <a:solidFill>
                <a:schemeClr val="accent2"/>
              </a:solidFill>
            </a:endParaRPr>
          </a:p>
          <a:p>
            <a:pPr marL="285744" indent="-285744">
              <a:buFont typeface="Arial" panose="020B0604020202020204" pitchFamily="34" charset="0"/>
              <a:buChar char="•"/>
            </a:pPr>
            <a:r>
              <a:rPr lang="en-US" sz="2400" dirty="0"/>
              <a:t>Hosts compromised,</a:t>
            </a:r>
          </a:p>
          <a:p>
            <a:pPr marL="285744" indent="-285744">
              <a:buFont typeface="Arial" panose="020B0604020202020204" pitchFamily="34" charset="0"/>
              <a:buChar char="•"/>
            </a:pPr>
            <a:r>
              <a:rPr lang="en-US" sz="2400" dirty="0"/>
              <a:t>Vulnerabilities exploited, </a:t>
            </a:r>
          </a:p>
          <a:p>
            <a:pPr marL="285744" indent="-285744">
              <a:buFont typeface="Arial" panose="020B0604020202020204" pitchFamily="34" charset="0"/>
              <a:buChar char="•"/>
            </a:pPr>
            <a:r>
              <a:rPr lang="en-US" sz="2400" dirty="0"/>
              <a:t>Revenue lost, …</a:t>
            </a:r>
          </a:p>
        </p:txBody>
      </p:sp>
      <p:sp>
        <p:nvSpPr>
          <p:cNvPr id="15" name="Rectangle 14">
            <a:extLst>
              <a:ext uri="{FF2B5EF4-FFF2-40B4-BE49-F238E27FC236}">
                <a16:creationId xmlns:a16="http://schemas.microsoft.com/office/drawing/2014/main" id="{D1BD29A8-77D4-A4C6-3A6A-A6319E65A8AC}"/>
              </a:ext>
            </a:extLst>
          </p:cNvPr>
          <p:cNvSpPr/>
          <p:nvPr/>
        </p:nvSpPr>
        <p:spPr>
          <a:xfrm>
            <a:off x="1998378" y="5037573"/>
            <a:ext cx="1431460" cy="3678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5E83CC7-2ECA-E1B3-2741-499B85B52401}"/>
              </a:ext>
            </a:extLst>
          </p:cNvPr>
          <p:cNvPicPr>
            <a:picLocks noChangeAspect="1"/>
          </p:cNvPicPr>
          <p:nvPr/>
        </p:nvPicPr>
        <p:blipFill>
          <a:blip r:embed="rId3"/>
          <a:stretch>
            <a:fillRect/>
          </a:stretch>
        </p:blipFill>
        <p:spPr>
          <a:xfrm>
            <a:off x="6713369" y="773688"/>
            <a:ext cx="5082536" cy="6084312"/>
          </a:xfrm>
          <a:prstGeom prst="rect">
            <a:avLst/>
          </a:prstGeom>
        </p:spPr>
      </p:pic>
    </p:spTree>
    <p:extLst>
      <p:ext uri="{BB962C8B-B14F-4D97-AF65-F5344CB8AC3E}">
        <p14:creationId xmlns:p14="http://schemas.microsoft.com/office/powerpoint/2010/main" val="1677108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A16BB-7219-7E8D-50BD-3228A78949C6}"/>
            </a:ext>
          </a:extLst>
        </p:cNvPr>
        <p:cNvGrpSpPr/>
        <p:nvPr/>
      </p:nvGrpSpPr>
      <p:grpSpPr>
        <a:xfrm>
          <a:off x="0" y="0"/>
          <a:ext cx="0" cy="0"/>
          <a:chOff x="0" y="0"/>
          <a:chExt cx="0" cy="0"/>
        </a:xfrm>
      </p:grpSpPr>
      <p:sp>
        <p:nvSpPr>
          <p:cNvPr id="12" name="Oval 11">
            <a:extLst>
              <a:ext uri="{FF2B5EF4-FFF2-40B4-BE49-F238E27FC236}">
                <a16:creationId xmlns:a16="http://schemas.microsoft.com/office/drawing/2014/main" id="{9797E64B-B660-43CD-ED80-1B60F3B4DA55}"/>
              </a:ext>
            </a:extLst>
          </p:cNvPr>
          <p:cNvSpPr/>
          <p:nvPr/>
        </p:nvSpPr>
        <p:spPr>
          <a:xfrm>
            <a:off x="950792" y="1859115"/>
            <a:ext cx="605480" cy="600164"/>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4F28CD9-00BB-260E-606C-19EF5C1A4188}"/>
              </a:ext>
            </a:extLst>
          </p:cNvPr>
          <p:cNvSpPr>
            <a:spLocks noGrp="1"/>
          </p:cNvSpPr>
          <p:nvPr>
            <p:ph type="title"/>
          </p:nvPr>
        </p:nvSpPr>
        <p:spPr/>
        <p:txBody>
          <a:bodyPr/>
          <a:lstStyle/>
          <a:p>
            <a:r>
              <a:rPr lang="en-US" dirty="0"/>
              <a:t>What to measure?</a:t>
            </a:r>
          </a:p>
        </p:txBody>
      </p:sp>
      <p:sp>
        <p:nvSpPr>
          <p:cNvPr id="2" name="Oval 1">
            <a:extLst>
              <a:ext uri="{FF2B5EF4-FFF2-40B4-BE49-F238E27FC236}">
                <a16:creationId xmlns:a16="http://schemas.microsoft.com/office/drawing/2014/main" id="{5413C001-675B-4DF8-5D85-06CBB5E98A17}"/>
              </a:ext>
            </a:extLst>
          </p:cNvPr>
          <p:cNvSpPr/>
          <p:nvPr/>
        </p:nvSpPr>
        <p:spPr>
          <a:xfrm>
            <a:off x="950792" y="3864197"/>
            <a:ext cx="605480" cy="600164"/>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38FE096-CB25-2702-F626-076FC6B2CC66}"/>
              </a:ext>
            </a:extLst>
          </p:cNvPr>
          <p:cNvSpPr/>
          <p:nvPr/>
        </p:nvSpPr>
        <p:spPr>
          <a:xfrm>
            <a:off x="1998379" y="2320069"/>
            <a:ext cx="1927236" cy="76997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EECF72-483E-D00B-C1BC-FA164116BC8C}"/>
              </a:ext>
            </a:extLst>
          </p:cNvPr>
          <p:cNvSpPr txBox="1"/>
          <p:nvPr/>
        </p:nvSpPr>
        <p:spPr>
          <a:xfrm>
            <a:off x="1695637" y="3534671"/>
            <a:ext cx="6096000" cy="1938992"/>
          </a:xfrm>
          <a:prstGeom prst="rect">
            <a:avLst/>
          </a:prstGeom>
          <a:noFill/>
        </p:spPr>
        <p:txBody>
          <a:bodyPr wrap="square">
            <a:spAutoFit/>
          </a:bodyPr>
          <a:lstStyle/>
          <a:p>
            <a:r>
              <a:rPr lang="en-US" sz="2400" b="1" u="sng" dirty="0">
                <a:solidFill>
                  <a:schemeClr val="accent6"/>
                </a:solidFill>
              </a:rPr>
              <a:t>Intervention</a:t>
            </a:r>
            <a:endParaRPr lang="en-US" sz="2400" u="sng" dirty="0">
              <a:solidFill>
                <a:schemeClr val="accent6"/>
              </a:solidFill>
            </a:endParaRPr>
          </a:p>
          <a:p>
            <a:pPr marL="285744" indent="-285744">
              <a:buFont typeface="Arial" panose="020B0604020202020204" pitchFamily="34" charset="0"/>
              <a:buChar char="•"/>
            </a:pPr>
            <a:r>
              <a:rPr lang="en-US" sz="2400" dirty="0"/>
              <a:t>Engineering,</a:t>
            </a:r>
          </a:p>
          <a:p>
            <a:pPr marL="285744" indent="-285744">
              <a:buFont typeface="Arial" panose="020B0604020202020204" pitchFamily="34" charset="0"/>
              <a:buChar char="•"/>
            </a:pPr>
            <a:r>
              <a:rPr lang="en-US" sz="2400" dirty="0"/>
              <a:t>Operations,</a:t>
            </a:r>
          </a:p>
          <a:p>
            <a:pPr marL="285744" indent="-285744">
              <a:buFont typeface="Arial" panose="020B0604020202020204" pitchFamily="34" charset="0"/>
              <a:buChar char="•"/>
            </a:pPr>
            <a:r>
              <a:rPr lang="en-US" sz="2400" dirty="0"/>
              <a:t>Policy,</a:t>
            </a:r>
          </a:p>
          <a:p>
            <a:pPr marL="285744" indent="-285744">
              <a:buFont typeface="Arial" panose="020B0604020202020204" pitchFamily="34" charset="0"/>
              <a:buChar char="•"/>
            </a:pPr>
            <a:r>
              <a:rPr lang="en-US" sz="2400" dirty="0"/>
              <a:t>Education, …</a:t>
            </a:r>
          </a:p>
        </p:txBody>
      </p:sp>
      <p:sp>
        <p:nvSpPr>
          <p:cNvPr id="14" name="TextBox 13">
            <a:extLst>
              <a:ext uri="{FF2B5EF4-FFF2-40B4-BE49-F238E27FC236}">
                <a16:creationId xmlns:a16="http://schemas.microsoft.com/office/drawing/2014/main" id="{AAC2BD7E-81DE-E824-FA58-71E3DD917913}"/>
              </a:ext>
            </a:extLst>
          </p:cNvPr>
          <p:cNvSpPr txBox="1"/>
          <p:nvPr/>
        </p:nvSpPr>
        <p:spPr>
          <a:xfrm>
            <a:off x="1695637" y="1564900"/>
            <a:ext cx="3170099" cy="1938992"/>
          </a:xfrm>
          <a:prstGeom prst="rect">
            <a:avLst/>
          </a:prstGeom>
          <a:noFill/>
        </p:spPr>
        <p:txBody>
          <a:bodyPr wrap="square" rtlCol="0">
            <a:spAutoFit/>
          </a:bodyPr>
          <a:lstStyle/>
          <a:p>
            <a:r>
              <a:rPr lang="en-US" sz="2400" b="1" u="sng" dirty="0">
                <a:solidFill>
                  <a:schemeClr val="accent2"/>
                </a:solidFill>
              </a:rPr>
              <a:t>Outcomes</a:t>
            </a:r>
            <a:endParaRPr lang="en-US" sz="2400" dirty="0">
              <a:solidFill>
                <a:schemeClr val="accent2"/>
              </a:solidFill>
            </a:endParaRPr>
          </a:p>
          <a:p>
            <a:pPr marL="285744" indent="-285744">
              <a:buFont typeface="Arial" panose="020B0604020202020204" pitchFamily="34" charset="0"/>
              <a:buChar char="•"/>
            </a:pPr>
            <a:r>
              <a:rPr lang="en-US" sz="2400" dirty="0"/>
              <a:t>Hosts compromised,</a:t>
            </a:r>
          </a:p>
          <a:p>
            <a:pPr marL="285744" indent="-285744">
              <a:buFont typeface="Arial" panose="020B0604020202020204" pitchFamily="34" charset="0"/>
              <a:buChar char="•"/>
            </a:pPr>
            <a:r>
              <a:rPr lang="en-US" sz="2400" dirty="0"/>
              <a:t>Vulnerabilities exploited, </a:t>
            </a:r>
          </a:p>
          <a:p>
            <a:pPr marL="285744" indent="-285744">
              <a:buFont typeface="Arial" panose="020B0604020202020204" pitchFamily="34" charset="0"/>
              <a:buChar char="•"/>
            </a:pPr>
            <a:r>
              <a:rPr lang="en-US" sz="2400" dirty="0"/>
              <a:t>Revenue lost, …</a:t>
            </a:r>
          </a:p>
        </p:txBody>
      </p:sp>
      <p:sp>
        <p:nvSpPr>
          <p:cNvPr id="15" name="Rectangle 14">
            <a:extLst>
              <a:ext uri="{FF2B5EF4-FFF2-40B4-BE49-F238E27FC236}">
                <a16:creationId xmlns:a16="http://schemas.microsoft.com/office/drawing/2014/main" id="{684C035A-A76C-0948-D475-0B093D27DFE2}"/>
              </a:ext>
            </a:extLst>
          </p:cNvPr>
          <p:cNvSpPr/>
          <p:nvPr/>
        </p:nvSpPr>
        <p:spPr>
          <a:xfrm>
            <a:off x="1998378" y="3949746"/>
            <a:ext cx="1722284" cy="38577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CC784C-B1A9-0B64-FEB3-BA221367B3B1}"/>
              </a:ext>
            </a:extLst>
          </p:cNvPr>
          <p:cNvPicPr>
            <a:picLocks noChangeAspect="1"/>
          </p:cNvPicPr>
          <p:nvPr/>
        </p:nvPicPr>
        <p:blipFill>
          <a:blip r:embed="rId3"/>
          <a:stretch>
            <a:fillRect/>
          </a:stretch>
        </p:blipFill>
        <p:spPr>
          <a:xfrm>
            <a:off x="6510454" y="835572"/>
            <a:ext cx="5317419" cy="6035808"/>
          </a:xfrm>
          <a:prstGeom prst="rect">
            <a:avLst/>
          </a:prstGeom>
        </p:spPr>
      </p:pic>
    </p:spTree>
    <p:extLst>
      <p:ext uri="{BB962C8B-B14F-4D97-AF65-F5344CB8AC3E}">
        <p14:creationId xmlns:p14="http://schemas.microsoft.com/office/powerpoint/2010/main" val="3480992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1A33F-0DDF-98B9-9497-19E1E31EAD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177286-C717-2E1B-C746-29BC7E378F1E}"/>
              </a:ext>
            </a:extLst>
          </p:cNvPr>
          <p:cNvSpPr>
            <a:spLocks noGrp="1"/>
          </p:cNvSpPr>
          <p:nvPr>
            <p:ph type="title"/>
          </p:nvPr>
        </p:nvSpPr>
        <p:spPr/>
        <p:txBody>
          <a:bodyPr/>
          <a:lstStyle/>
          <a:p>
            <a:r>
              <a:rPr lang="en-US" dirty="0"/>
              <a:t>How to analyze your data?</a:t>
            </a:r>
            <a:endParaRPr dirty="0"/>
          </a:p>
        </p:txBody>
      </p:sp>
      <p:sp>
        <p:nvSpPr>
          <p:cNvPr id="3" name="Content Placeholder 2">
            <a:extLst>
              <a:ext uri="{FF2B5EF4-FFF2-40B4-BE49-F238E27FC236}">
                <a16:creationId xmlns:a16="http://schemas.microsoft.com/office/drawing/2014/main" id="{3DE7A120-932A-3EF9-928B-F972ACCBDE12}"/>
              </a:ext>
            </a:extLst>
          </p:cNvPr>
          <p:cNvSpPr>
            <a:spLocks noGrp="1"/>
          </p:cNvSpPr>
          <p:nvPr>
            <p:ph sz="half" idx="1"/>
          </p:nvPr>
        </p:nvSpPr>
        <p:spPr/>
        <p:txBody>
          <a:bodyPr>
            <a:normAutofit/>
          </a:bodyPr>
          <a:lstStyle/>
          <a:p>
            <a:pPr lvl="0"/>
            <a:r>
              <a:rPr lang="en-US" dirty="0"/>
              <a:t>H</a:t>
            </a:r>
            <a:r>
              <a:rPr dirty="0"/>
              <a:t>ypothesis testing</a:t>
            </a:r>
          </a:p>
          <a:p>
            <a:pPr lvl="0"/>
            <a:r>
              <a:rPr dirty="0"/>
              <a:t>Chi-square test of independence</a:t>
            </a:r>
          </a:p>
          <a:p>
            <a:pPr lvl="0"/>
            <a:r>
              <a:rPr dirty="0"/>
              <a:t>Student’s t-test (parametric)</a:t>
            </a:r>
          </a:p>
          <a:p>
            <a:pPr lvl="0"/>
            <a:r>
              <a:rPr dirty="0"/>
              <a:t>Mann-Whitney U test (non-parametric)</a:t>
            </a:r>
          </a:p>
          <a:p>
            <a:pPr lvl="0"/>
            <a:r>
              <a:rPr dirty="0"/>
              <a:t>Effect sizes (Cohen’s d, Vargha-Delaney A)</a:t>
            </a:r>
          </a:p>
          <a:p>
            <a:pPr lvl="0"/>
            <a:r>
              <a:rPr dirty="0"/>
              <a:t>Bootstrapped confidence interval</a:t>
            </a:r>
            <a:r>
              <a:rPr lang="en-US" dirty="0"/>
              <a:t>s</a:t>
            </a:r>
            <a:endParaRPr dirty="0"/>
          </a:p>
        </p:txBody>
      </p:sp>
      <p:sp>
        <p:nvSpPr>
          <p:cNvPr id="4" name="Content Placeholder 3">
            <a:extLst>
              <a:ext uri="{FF2B5EF4-FFF2-40B4-BE49-F238E27FC236}">
                <a16:creationId xmlns:a16="http://schemas.microsoft.com/office/drawing/2014/main" id="{3B38E26F-9D1C-725E-ABE3-ABB9BC2BD669}"/>
              </a:ext>
            </a:extLst>
          </p:cNvPr>
          <p:cNvSpPr>
            <a:spLocks noGrp="1"/>
          </p:cNvSpPr>
          <p:nvPr>
            <p:ph sz="half" idx="2"/>
          </p:nvPr>
        </p:nvSpPr>
        <p:spPr/>
        <p:txBody>
          <a:bodyPr>
            <a:normAutofit/>
          </a:bodyPr>
          <a:lstStyle/>
          <a:p>
            <a:r>
              <a:rPr lang="en-US" dirty="0"/>
              <a:t>Linear regression models</a:t>
            </a:r>
          </a:p>
          <a:p>
            <a:r>
              <a:rPr lang="en-US" dirty="0"/>
              <a:t>Categorical predictors (dummy coding)</a:t>
            </a:r>
          </a:p>
          <a:p>
            <a:r>
              <a:rPr lang="en-US" dirty="0"/>
              <a:t>Model comparison (likelihood-ratio tests)</a:t>
            </a:r>
          </a:p>
          <a:p>
            <a:r>
              <a:rPr lang="en-US" dirty="0"/>
              <a:t>Logistic regression for binary outcomes</a:t>
            </a:r>
          </a:p>
          <a:p>
            <a:r>
              <a:rPr lang="en-US" dirty="0"/>
              <a:t>Odds ratios and predicted probabilities</a:t>
            </a:r>
          </a:p>
        </p:txBody>
      </p:sp>
    </p:spTree>
    <p:extLst>
      <p:ext uri="{BB962C8B-B14F-4D97-AF65-F5344CB8AC3E}">
        <p14:creationId xmlns:p14="http://schemas.microsoft.com/office/powerpoint/2010/main" val="10256573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analyze your data? Beware!</a:t>
            </a:r>
            <a:endParaRPr dirty="0"/>
          </a:p>
        </p:txBody>
      </p:sp>
      <p:pic>
        <p:nvPicPr>
          <p:cNvPr id="6" name="Picture 5">
            <a:extLst>
              <a:ext uri="{FF2B5EF4-FFF2-40B4-BE49-F238E27FC236}">
                <a16:creationId xmlns:a16="http://schemas.microsoft.com/office/drawing/2014/main" id="{A5362F31-52C0-46A2-9C62-BE9ED5524126}"/>
              </a:ext>
            </a:extLst>
          </p:cNvPr>
          <p:cNvPicPr>
            <a:picLocks noChangeAspect="1"/>
          </p:cNvPicPr>
          <p:nvPr/>
        </p:nvPicPr>
        <p:blipFill>
          <a:blip r:embed="rId3"/>
          <a:stretch>
            <a:fillRect/>
          </a:stretch>
        </p:blipFill>
        <p:spPr>
          <a:xfrm>
            <a:off x="1902289" y="1604732"/>
            <a:ext cx="4042535" cy="5248725"/>
          </a:xfrm>
          <a:prstGeom prst="rect">
            <a:avLst/>
          </a:prstGeom>
        </p:spPr>
      </p:pic>
      <p:pic>
        <p:nvPicPr>
          <p:cNvPr id="7" name="Image" descr="Image">
            <a:extLst>
              <a:ext uri="{FF2B5EF4-FFF2-40B4-BE49-F238E27FC236}">
                <a16:creationId xmlns:a16="http://schemas.microsoft.com/office/drawing/2014/main" id="{0D7EB8DE-F70B-A1D0-A4BF-9D0AC40F7297}"/>
              </a:ext>
            </a:extLst>
          </p:cNvPr>
          <p:cNvPicPr>
            <a:picLocks noChangeAspect="1"/>
          </p:cNvPicPr>
          <p:nvPr/>
        </p:nvPicPr>
        <p:blipFill>
          <a:blip r:embed="rId4"/>
          <a:stretch>
            <a:fillRect/>
          </a:stretch>
        </p:blipFill>
        <p:spPr>
          <a:xfrm>
            <a:off x="6350916" y="1604731"/>
            <a:ext cx="4042535" cy="525326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5BC2B-C1F9-B3C8-0DF0-1BEBE440740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B413A3E-7245-D5C5-E4DF-CD347C37CB30}"/>
              </a:ext>
            </a:extLst>
          </p:cNvPr>
          <p:cNvSpPr>
            <a:spLocks noGrp="1"/>
          </p:cNvSpPr>
          <p:nvPr>
            <p:ph type="title"/>
          </p:nvPr>
        </p:nvSpPr>
        <p:spPr/>
        <p:txBody>
          <a:bodyPr/>
          <a:lstStyle/>
          <a:p>
            <a:r>
              <a:rPr lang="en-US" dirty="0"/>
              <a:t>Looking at the data: Attack vectors</a:t>
            </a:r>
            <a:endParaRPr lang="en-US" sz="2800" dirty="0"/>
          </a:p>
        </p:txBody>
      </p:sp>
      <p:pic>
        <p:nvPicPr>
          <p:cNvPr id="5" name="Picture 4">
            <a:extLst>
              <a:ext uri="{FF2B5EF4-FFF2-40B4-BE49-F238E27FC236}">
                <a16:creationId xmlns:a16="http://schemas.microsoft.com/office/drawing/2014/main" id="{56C07F34-888E-E22B-3FFC-4D4702BD9D4D}"/>
              </a:ext>
            </a:extLst>
          </p:cNvPr>
          <p:cNvPicPr>
            <a:picLocks noChangeAspect="1"/>
          </p:cNvPicPr>
          <p:nvPr/>
        </p:nvPicPr>
        <p:blipFill>
          <a:blip r:embed="rId3"/>
          <a:stretch>
            <a:fillRect/>
          </a:stretch>
        </p:blipFill>
        <p:spPr>
          <a:xfrm>
            <a:off x="3906049" y="1881819"/>
            <a:ext cx="7772400" cy="4000677"/>
          </a:xfrm>
          <a:prstGeom prst="rect">
            <a:avLst/>
          </a:prstGeom>
        </p:spPr>
      </p:pic>
      <p:pic>
        <p:nvPicPr>
          <p:cNvPr id="2" name="Picture 1">
            <a:extLst>
              <a:ext uri="{FF2B5EF4-FFF2-40B4-BE49-F238E27FC236}">
                <a16:creationId xmlns:a16="http://schemas.microsoft.com/office/drawing/2014/main" id="{C8123A64-8CC3-1C28-9EF0-8D064453DDE0}"/>
              </a:ext>
            </a:extLst>
          </p:cNvPr>
          <p:cNvPicPr>
            <a:picLocks noChangeAspect="1"/>
          </p:cNvPicPr>
          <p:nvPr/>
        </p:nvPicPr>
        <p:blipFill>
          <a:blip r:embed="rId4"/>
          <a:stretch>
            <a:fillRect/>
          </a:stretch>
        </p:blipFill>
        <p:spPr>
          <a:xfrm>
            <a:off x="635464" y="2453496"/>
            <a:ext cx="3072063" cy="3429000"/>
          </a:xfrm>
          <a:prstGeom prst="rect">
            <a:avLst/>
          </a:prstGeom>
        </p:spPr>
      </p:pic>
      <p:sp>
        <p:nvSpPr>
          <p:cNvPr id="3" name="TextBox 2">
            <a:extLst>
              <a:ext uri="{FF2B5EF4-FFF2-40B4-BE49-F238E27FC236}">
                <a16:creationId xmlns:a16="http://schemas.microsoft.com/office/drawing/2014/main" id="{6561AD98-7B5C-BE35-AC74-B1D4AFF93315}"/>
              </a:ext>
            </a:extLst>
          </p:cNvPr>
          <p:cNvSpPr txBox="1"/>
          <p:nvPr/>
        </p:nvSpPr>
        <p:spPr>
          <a:xfrm>
            <a:off x="3345672" y="6073627"/>
            <a:ext cx="5500655" cy="369332"/>
          </a:xfrm>
          <a:prstGeom prst="rect">
            <a:avLst/>
          </a:prstGeom>
          <a:noFill/>
        </p:spPr>
        <p:txBody>
          <a:bodyPr wrap="square" rtlCol="0">
            <a:spAutoFit/>
          </a:bodyPr>
          <a:lstStyle/>
          <a:p>
            <a:r>
              <a:rPr lang="en-US" dirty="0"/>
              <a:t>Source: 2025 Verizon Data Breach Investigations Report</a:t>
            </a:r>
          </a:p>
        </p:txBody>
      </p:sp>
    </p:spTree>
    <p:extLst>
      <p:ext uri="{BB962C8B-B14F-4D97-AF65-F5344CB8AC3E}">
        <p14:creationId xmlns:p14="http://schemas.microsoft.com/office/powerpoint/2010/main" val="1818844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FD917-78F7-D65F-89A8-0F84299089F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654293E-3DF0-CB82-4AFA-2EF303A4F7AF}"/>
              </a:ext>
            </a:extLst>
          </p:cNvPr>
          <p:cNvPicPr>
            <a:picLocks noChangeAspect="1"/>
          </p:cNvPicPr>
          <p:nvPr/>
        </p:nvPicPr>
        <p:blipFill>
          <a:blip r:embed="rId3"/>
          <a:stretch>
            <a:fillRect/>
          </a:stretch>
        </p:blipFill>
        <p:spPr>
          <a:xfrm>
            <a:off x="868680" y="347472"/>
            <a:ext cx="6604043" cy="6163056"/>
          </a:xfrm>
          <a:prstGeom prst="rect">
            <a:avLst/>
          </a:prstGeom>
        </p:spPr>
      </p:pic>
      <p:pic>
        <p:nvPicPr>
          <p:cNvPr id="1026" name="Picture 2" descr="Modern card tricks and how to do them; containing all the principles of  sleight-of-hand, with careful and easy instructions - PICRYL - Public  Domain Media Search Engine Public Domain Search">
            <a:extLst>
              <a:ext uri="{FF2B5EF4-FFF2-40B4-BE49-F238E27FC236}">
                <a16:creationId xmlns:a16="http://schemas.microsoft.com/office/drawing/2014/main" id="{92ECD0BB-AF08-2747-9D4F-29A02F6CA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3106" y="347472"/>
            <a:ext cx="3678022" cy="61753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AF21AFE-F682-E604-2D3B-5EB3D9914A15}"/>
              </a:ext>
            </a:extLst>
          </p:cNvPr>
          <p:cNvSpPr txBox="1"/>
          <p:nvPr/>
        </p:nvSpPr>
        <p:spPr>
          <a:xfrm>
            <a:off x="1628521" y="5522976"/>
            <a:ext cx="5647765" cy="830997"/>
          </a:xfrm>
          <a:prstGeom prst="rect">
            <a:avLst/>
          </a:prstGeom>
          <a:solidFill>
            <a:srgbClr val="FFFF00"/>
          </a:solidFill>
        </p:spPr>
        <p:txBody>
          <a:bodyPr wrap="none" rtlCol="0">
            <a:spAutoFit/>
          </a:bodyPr>
          <a:lstStyle/>
          <a:p>
            <a:r>
              <a:rPr lang="en-US" sz="2400" dirty="0">
                <a:solidFill>
                  <a:schemeClr val="bg1"/>
                </a:solidFill>
              </a:rPr>
              <a:t>Vulnerability based: </a:t>
            </a:r>
            <a:br>
              <a:rPr lang="en-US" sz="2400" dirty="0">
                <a:solidFill>
                  <a:schemeClr val="bg1"/>
                </a:solidFill>
              </a:rPr>
            </a:br>
            <a:r>
              <a:rPr lang="en-US" sz="2400" dirty="0">
                <a:solidFill>
                  <a:schemeClr val="bg1"/>
                </a:solidFill>
              </a:rPr>
              <a:t>Exploiting design and implementation flaws</a:t>
            </a:r>
          </a:p>
        </p:txBody>
      </p:sp>
      <p:sp>
        <p:nvSpPr>
          <p:cNvPr id="6" name="TextBox 5">
            <a:extLst>
              <a:ext uri="{FF2B5EF4-FFF2-40B4-BE49-F238E27FC236}">
                <a16:creationId xmlns:a16="http://schemas.microsoft.com/office/drawing/2014/main" id="{28FD2283-0076-5E03-0E32-0DC801A7488F}"/>
              </a:ext>
            </a:extLst>
          </p:cNvPr>
          <p:cNvSpPr txBox="1"/>
          <p:nvPr/>
        </p:nvSpPr>
        <p:spPr>
          <a:xfrm>
            <a:off x="7747125" y="5522976"/>
            <a:ext cx="3449983" cy="830997"/>
          </a:xfrm>
          <a:prstGeom prst="rect">
            <a:avLst/>
          </a:prstGeom>
          <a:solidFill>
            <a:srgbClr val="FFFF00"/>
          </a:solidFill>
        </p:spPr>
        <p:txBody>
          <a:bodyPr wrap="none" rtlCol="0">
            <a:spAutoFit/>
          </a:bodyPr>
          <a:lstStyle/>
          <a:p>
            <a:r>
              <a:rPr lang="en-US" sz="2400" dirty="0">
                <a:solidFill>
                  <a:schemeClr val="bg1"/>
                </a:solidFill>
              </a:rPr>
              <a:t>Social engineering-based: </a:t>
            </a:r>
            <a:br>
              <a:rPr lang="en-US" sz="2400" dirty="0">
                <a:solidFill>
                  <a:schemeClr val="bg1"/>
                </a:solidFill>
              </a:rPr>
            </a:br>
            <a:r>
              <a:rPr lang="en-US" sz="2400" dirty="0">
                <a:solidFill>
                  <a:schemeClr val="bg1"/>
                </a:solidFill>
              </a:rPr>
              <a:t>Exploiting the human</a:t>
            </a:r>
          </a:p>
        </p:txBody>
      </p:sp>
      <p:sp>
        <p:nvSpPr>
          <p:cNvPr id="7" name="TextBox 6">
            <a:extLst>
              <a:ext uri="{FF2B5EF4-FFF2-40B4-BE49-F238E27FC236}">
                <a16:creationId xmlns:a16="http://schemas.microsoft.com/office/drawing/2014/main" id="{1842392C-4399-2714-5FAE-D324B7A4B11C}"/>
              </a:ext>
            </a:extLst>
          </p:cNvPr>
          <p:cNvSpPr txBox="1"/>
          <p:nvPr/>
        </p:nvSpPr>
        <p:spPr>
          <a:xfrm>
            <a:off x="340315" y="860721"/>
            <a:ext cx="4112088" cy="830997"/>
          </a:xfrm>
          <a:prstGeom prst="rect">
            <a:avLst/>
          </a:prstGeom>
          <a:solidFill>
            <a:schemeClr val="bg1"/>
          </a:solidFill>
          <a:ln w="38100">
            <a:noFill/>
          </a:ln>
        </p:spPr>
        <p:txBody>
          <a:bodyPr wrap="none" rtlCol="0">
            <a:spAutoFit/>
          </a:bodyPr>
          <a:lstStyle/>
          <a:p>
            <a:r>
              <a:rPr lang="en-US" sz="4800" dirty="0"/>
              <a:t>Attack methods</a:t>
            </a:r>
          </a:p>
        </p:txBody>
      </p:sp>
    </p:spTree>
    <p:extLst>
      <p:ext uri="{BB962C8B-B14F-4D97-AF65-F5344CB8AC3E}">
        <p14:creationId xmlns:p14="http://schemas.microsoft.com/office/powerpoint/2010/main" val="27489304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dissolve">
                                      <p:cBhvr>
                                        <p:cTn id="15" dur="500"/>
                                        <p:tgtEl>
                                          <p:spTgt spid="102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1A496-8D32-391C-896B-00D122B6EEC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0F13C4E-26F0-EFED-7EA4-3FFA5CB569CE}"/>
              </a:ext>
            </a:extLst>
          </p:cNvPr>
          <p:cNvPicPr>
            <a:picLocks noChangeAspect="1"/>
          </p:cNvPicPr>
          <p:nvPr/>
        </p:nvPicPr>
        <p:blipFill>
          <a:blip r:embed="rId3"/>
          <a:stretch>
            <a:fillRect/>
          </a:stretch>
        </p:blipFill>
        <p:spPr>
          <a:xfrm>
            <a:off x="6165275" y="2406021"/>
            <a:ext cx="5661676" cy="4086854"/>
          </a:xfrm>
          <a:prstGeom prst="rect">
            <a:avLst/>
          </a:prstGeom>
        </p:spPr>
      </p:pic>
      <p:pic>
        <p:nvPicPr>
          <p:cNvPr id="7" name="Picture 6">
            <a:extLst>
              <a:ext uri="{FF2B5EF4-FFF2-40B4-BE49-F238E27FC236}">
                <a16:creationId xmlns:a16="http://schemas.microsoft.com/office/drawing/2014/main" id="{6B4FEEBD-54BA-7ABC-9427-679FDED69719}"/>
              </a:ext>
            </a:extLst>
          </p:cNvPr>
          <p:cNvPicPr>
            <a:picLocks noChangeAspect="1"/>
          </p:cNvPicPr>
          <p:nvPr/>
        </p:nvPicPr>
        <p:blipFill>
          <a:blip r:embed="rId4"/>
          <a:stretch>
            <a:fillRect/>
          </a:stretch>
        </p:blipFill>
        <p:spPr>
          <a:xfrm>
            <a:off x="329939" y="1623223"/>
            <a:ext cx="5681896" cy="4849467"/>
          </a:xfrm>
          <a:prstGeom prst="rect">
            <a:avLst/>
          </a:prstGeom>
        </p:spPr>
      </p:pic>
      <p:sp>
        <p:nvSpPr>
          <p:cNvPr id="13" name="Title 12">
            <a:extLst>
              <a:ext uri="{FF2B5EF4-FFF2-40B4-BE49-F238E27FC236}">
                <a16:creationId xmlns:a16="http://schemas.microsoft.com/office/drawing/2014/main" id="{418D9CC2-0B84-73A8-E4DE-7A1B590482F5}"/>
              </a:ext>
            </a:extLst>
          </p:cNvPr>
          <p:cNvSpPr>
            <a:spLocks noGrp="1"/>
          </p:cNvSpPr>
          <p:nvPr>
            <p:ph type="title"/>
          </p:nvPr>
        </p:nvSpPr>
        <p:spPr/>
        <p:txBody>
          <a:bodyPr>
            <a:normAutofit/>
          </a:bodyPr>
          <a:lstStyle/>
          <a:p>
            <a:r>
              <a:rPr lang="en-US" sz="4000" dirty="0">
                <a:latin typeface="+mn-lt"/>
              </a:rPr>
              <a:t>Data source: MITRE Top 25 CWEs</a:t>
            </a:r>
          </a:p>
        </p:txBody>
      </p:sp>
    </p:spTree>
    <p:extLst>
      <p:ext uri="{BB962C8B-B14F-4D97-AF65-F5344CB8AC3E}">
        <p14:creationId xmlns:p14="http://schemas.microsoft.com/office/powerpoint/2010/main" val="337273621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71"/>
          <p:cNvSpPr txBox="1">
            <a:spLocks noGrp="1"/>
          </p:cNvSpPr>
          <p:nvPr>
            <p:ph type="title"/>
          </p:nvPr>
        </p:nvSpPr>
        <p:spPr>
          <a:prstGeom prst="rect">
            <a:avLst/>
          </a:prstGeom>
          <a:noFill/>
          <a:ln>
            <a:noFill/>
          </a:ln>
        </p:spPr>
        <p:txBody>
          <a:bodyPr spcFirstLastPara="1" vert="horz" wrap="square" lIns="121900" tIns="60933" rIns="121900" bIns="60933" rtlCol="0" anchor="ctr" anchorCtr="0">
            <a:noAutofit/>
          </a:bodyPr>
          <a:lstStyle/>
          <a:p>
            <a:r>
              <a:rPr lang="en-US" dirty="0"/>
              <a:t>Humans in the loop</a:t>
            </a:r>
            <a:endParaRPr dirty="0"/>
          </a:p>
        </p:txBody>
      </p:sp>
      <p:sp>
        <p:nvSpPr>
          <p:cNvPr id="4" name="Content Placeholder 3">
            <a:extLst>
              <a:ext uri="{FF2B5EF4-FFF2-40B4-BE49-F238E27FC236}">
                <a16:creationId xmlns:a16="http://schemas.microsoft.com/office/drawing/2014/main" id="{1B9E7DFB-DC3B-DA06-DDFB-B989FCA070D3}"/>
              </a:ext>
            </a:extLst>
          </p:cNvPr>
          <p:cNvSpPr>
            <a:spLocks noGrp="1"/>
          </p:cNvSpPr>
          <p:nvPr>
            <p:ph idx="1"/>
          </p:nvPr>
        </p:nvSpPr>
        <p:spPr>
          <a:xfrm>
            <a:off x="838200" y="1825625"/>
            <a:ext cx="5023981" cy="4351338"/>
          </a:xfrm>
        </p:spPr>
        <p:txBody>
          <a:bodyPr>
            <a:normAutofit/>
          </a:bodyPr>
          <a:lstStyle/>
          <a:p>
            <a:r>
              <a:rPr lang="en-US" dirty="0"/>
              <a:t>Do they know they are supposed to be doing something?</a:t>
            </a:r>
          </a:p>
          <a:p>
            <a:r>
              <a:rPr lang="en-US" dirty="0"/>
              <a:t>Do they understand what they are supposed to do?</a:t>
            </a:r>
          </a:p>
          <a:p>
            <a:r>
              <a:rPr lang="en-US" dirty="0"/>
              <a:t>Do they know how to do it?</a:t>
            </a:r>
          </a:p>
          <a:p>
            <a:r>
              <a:rPr lang="en-US" dirty="0"/>
              <a:t>Are they motivated to do it?</a:t>
            </a:r>
          </a:p>
          <a:p>
            <a:r>
              <a:rPr lang="en-US" dirty="0"/>
              <a:t>Are they capable of doing it?</a:t>
            </a:r>
          </a:p>
          <a:p>
            <a:r>
              <a:rPr lang="en-US" dirty="0"/>
              <a:t>Will they actually do it?</a:t>
            </a:r>
          </a:p>
        </p:txBody>
      </p:sp>
      <p:pic>
        <p:nvPicPr>
          <p:cNvPr id="2" name="Picture 1">
            <a:extLst>
              <a:ext uri="{FF2B5EF4-FFF2-40B4-BE49-F238E27FC236}">
                <a16:creationId xmlns:a16="http://schemas.microsoft.com/office/drawing/2014/main" id="{87373B50-A3CD-9A3E-476B-F1E46EDA489A}"/>
              </a:ext>
            </a:extLst>
          </p:cNvPr>
          <p:cNvPicPr>
            <a:picLocks noChangeAspect="1"/>
          </p:cNvPicPr>
          <p:nvPr/>
        </p:nvPicPr>
        <p:blipFill>
          <a:blip r:embed="rId3"/>
          <a:stretch>
            <a:fillRect/>
          </a:stretch>
        </p:blipFill>
        <p:spPr>
          <a:xfrm>
            <a:off x="8472640" y="859871"/>
            <a:ext cx="3594100" cy="5918200"/>
          </a:xfrm>
          <a:prstGeom prst="rect">
            <a:avLst/>
          </a:prstGeom>
          <a:effectLst>
            <a:outerShdw blurRad="50800" dist="38100" dir="8100000" algn="tr" rotWithShape="0">
              <a:prstClr val="black">
                <a:alpha val="40000"/>
              </a:prstClr>
            </a:outerShdw>
          </a:effectLst>
        </p:spPr>
      </p:pic>
      <p:pic>
        <p:nvPicPr>
          <p:cNvPr id="3" name="Picture 2">
            <a:extLst>
              <a:ext uri="{FF2B5EF4-FFF2-40B4-BE49-F238E27FC236}">
                <a16:creationId xmlns:a16="http://schemas.microsoft.com/office/drawing/2014/main" id="{91FDBAA8-4699-8216-C2EC-B7FDE71550D2}"/>
              </a:ext>
            </a:extLst>
          </p:cNvPr>
          <p:cNvPicPr>
            <a:picLocks noChangeAspect="1"/>
          </p:cNvPicPr>
          <p:nvPr/>
        </p:nvPicPr>
        <p:blipFill>
          <a:blip r:embed="rId4"/>
          <a:stretch>
            <a:fillRect/>
          </a:stretch>
        </p:blipFill>
        <p:spPr>
          <a:xfrm>
            <a:off x="6096000" y="1825625"/>
            <a:ext cx="2968344" cy="1978896"/>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97F69AF0-E204-2095-5C9F-EBDBD4CFB852}"/>
              </a:ext>
            </a:extLst>
          </p:cNvPr>
          <p:cNvPicPr>
            <a:picLocks noChangeAspect="1"/>
          </p:cNvPicPr>
          <p:nvPr/>
        </p:nvPicPr>
        <p:blipFill>
          <a:blip r:embed="rId5"/>
          <a:stretch>
            <a:fillRect/>
          </a:stretch>
        </p:blipFill>
        <p:spPr>
          <a:xfrm>
            <a:off x="6063467" y="4629292"/>
            <a:ext cx="4848818" cy="26435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20208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FB8D2-5769-7BF3-596E-E6085E44B168}"/>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713C0BAC-422B-40DB-D024-87D4488DF4CC}"/>
              </a:ext>
            </a:extLst>
          </p:cNvPr>
          <p:cNvPicPr>
            <a:picLocks noChangeAspect="1"/>
          </p:cNvPicPr>
          <p:nvPr/>
        </p:nvPicPr>
        <p:blipFill>
          <a:blip r:embed="rId4"/>
          <a:stretch>
            <a:fillRect/>
          </a:stretch>
        </p:blipFill>
        <p:spPr>
          <a:xfrm>
            <a:off x="5270991" y="1573530"/>
            <a:ext cx="5983358" cy="4937118"/>
          </a:xfrm>
          <a:prstGeom prst="rect">
            <a:avLst/>
          </a:prstGeom>
        </p:spPr>
      </p:pic>
      <p:sp>
        <p:nvSpPr>
          <p:cNvPr id="4" name="TextBox 3">
            <a:extLst>
              <a:ext uri="{FF2B5EF4-FFF2-40B4-BE49-F238E27FC236}">
                <a16:creationId xmlns:a16="http://schemas.microsoft.com/office/drawing/2014/main" id="{0CADC439-B6A2-5173-8D67-072219644393}"/>
              </a:ext>
            </a:extLst>
          </p:cNvPr>
          <p:cNvSpPr txBox="1"/>
          <p:nvPr/>
        </p:nvSpPr>
        <p:spPr>
          <a:xfrm>
            <a:off x="838200" y="1804617"/>
            <a:ext cx="4303642" cy="4093428"/>
          </a:xfrm>
          <a:prstGeom prst="rect">
            <a:avLst/>
          </a:prstGeom>
          <a:noFill/>
        </p:spPr>
        <p:txBody>
          <a:bodyPr wrap="square" rtlCol="0">
            <a:spAutoFit/>
          </a:bodyPr>
          <a:lstStyle/>
          <a:p>
            <a:r>
              <a:rPr lang="en-US" sz="2800" dirty="0"/>
              <a:t>Can help address prevalent phishing attacks?</a:t>
            </a:r>
          </a:p>
          <a:p>
            <a:endParaRPr lang="en-US" sz="1200" dirty="0"/>
          </a:p>
          <a:p>
            <a:r>
              <a:rPr lang="en-US" sz="2400" dirty="0"/>
              <a:t>Evidence: Data and statistical models (GLME) find </a:t>
            </a:r>
            <a:r>
              <a:rPr lang="en-US" sz="2400" b="1" i="1" dirty="0">
                <a:solidFill>
                  <a:srgbClr val="0070C0"/>
                </a:solidFill>
              </a:rPr>
              <a:t>no association </a:t>
            </a:r>
            <a:r>
              <a:rPr lang="en-US" sz="2400" dirty="0"/>
              <a:t>between:</a:t>
            </a:r>
          </a:p>
          <a:p>
            <a:pPr marL="457200" indent="-457200">
              <a:buFont typeface="+mj-lt"/>
              <a:buAutoNum type="arabicPeriod"/>
            </a:pPr>
            <a:r>
              <a:rPr lang="en-US" sz="2400" dirty="0"/>
              <a:t>how long ago a user completed training (KnowBe4) and</a:t>
            </a:r>
          </a:p>
          <a:p>
            <a:pPr marL="457200" indent="-457200">
              <a:buFont typeface="+mj-lt"/>
              <a:buAutoNum type="arabicPeriod"/>
            </a:pPr>
            <a:r>
              <a:rPr lang="en-US" sz="2400" dirty="0"/>
              <a:t>their likelihood of failing a phishing simulation</a:t>
            </a:r>
          </a:p>
        </p:txBody>
      </p:sp>
      <p:grpSp>
        <p:nvGrpSpPr>
          <p:cNvPr id="2" name="Group 1">
            <a:extLst>
              <a:ext uri="{FF2B5EF4-FFF2-40B4-BE49-F238E27FC236}">
                <a16:creationId xmlns:a16="http://schemas.microsoft.com/office/drawing/2014/main" id="{E93B61AE-E4D9-05C9-B296-CBB519E62FD7}"/>
              </a:ext>
            </a:extLst>
          </p:cNvPr>
          <p:cNvGrpSpPr/>
          <p:nvPr/>
        </p:nvGrpSpPr>
        <p:grpSpPr>
          <a:xfrm>
            <a:off x="4649957" y="3697443"/>
            <a:ext cx="7441589" cy="2157502"/>
            <a:chOff x="4649957" y="3697443"/>
            <a:chExt cx="7441589" cy="2157502"/>
          </a:xfrm>
        </p:grpSpPr>
        <p:sp>
          <p:nvSpPr>
            <p:cNvPr id="7" name="TextBox 6">
              <a:extLst>
                <a:ext uri="{FF2B5EF4-FFF2-40B4-BE49-F238E27FC236}">
                  <a16:creationId xmlns:a16="http://schemas.microsoft.com/office/drawing/2014/main" id="{39759B8D-B7D1-548E-F786-DD9BA0401FD1}"/>
                </a:ext>
              </a:extLst>
            </p:cNvPr>
            <p:cNvSpPr txBox="1"/>
            <p:nvPr/>
          </p:nvSpPr>
          <p:spPr>
            <a:xfrm>
              <a:off x="11276038" y="5485613"/>
              <a:ext cx="815508" cy="369332"/>
            </a:xfrm>
            <a:prstGeom prst="rect">
              <a:avLst/>
            </a:prstGeom>
            <a:noFill/>
          </p:spPr>
          <p:txBody>
            <a:bodyPr wrap="square" rtlCol="0">
              <a:spAutoFit/>
            </a:bodyPr>
            <a:lstStyle/>
            <a:p>
              <a:pPr algn="ctr"/>
              <a:r>
                <a:rPr lang="en-US" dirty="0">
                  <a:solidFill>
                    <a:srgbClr val="CC3300"/>
                  </a:solidFill>
                </a:rPr>
                <a:t>1 Year</a:t>
              </a:r>
            </a:p>
          </p:txBody>
        </p:sp>
        <p:sp>
          <p:nvSpPr>
            <p:cNvPr id="6" name="TextBox 5">
              <a:extLst>
                <a:ext uri="{FF2B5EF4-FFF2-40B4-BE49-F238E27FC236}">
                  <a16:creationId xmlns:a16="http://schemas.microsoft.com/office/drawing/2014/main" id="{6F3A6FA0-6BE6-4736-830D-276749C78CAC}"/>
                </a:ext>
              </a:extLst>
            </p:cNvPr>
            <p:cNvSpPr txBox="1"/>
            <p:nvPr/>
          </p:nvSpPr>
          <p:spPr>
            <a:xfrm>
              <a:off x="4649957" y="5485613"/>
              <a:ext cx="1094072" cy="369332"/>
            </a:xfrm>
            <a:prstGeom prst="rect">
              <a:avLst/>
            </a:prstGeom>
            <a:noFill/>
          </p:spPr>
          <p:txBody>
            <a:bodyPr wrap="square" rtlCol="0">
              <a:spAutoFit/>
            </a:bodyPr>
            <a:lstStyle/>
            <a:p>
              <a:pPr algn="ctr"/>
              <a:r>
                <a:rPr lang="en-US" dirty="0">
                  <a:solidFill>
                    <a:srgbClr val="CC3300"/>
                  </a:solidFill>
                </a:rPr>
                <a:t>1 Month</a:t>
              </a:r>
            </a:p>
          </p:txBody>
        </p:sp>
        <p:cxnSp>
          <p:nvCxnSpPr>
            <p:cNvPr id="8" name="Straight Arrow Connector 7">
              <a:extLst>
                <a:ext uri="{FF2B5EF4-FFF2-40B4-BE49-F238E27FC236}">
                  <a16:creationId xmlns:a16="http://schemas.microsoft.com/office/drawing/2014/main" id="{59A607E9-B2CC-15AD-5D15-3B4AC71B2CDE}"/>
                </a:ext>
              </a:extLst>
            </p:cNvPr>
            <p:cNvCxnSpPr>
              <a:cxnSpLocks/>
            </p:cNvCxnSpPr>
            <p:nvPr/>
          </p:nvCxnSpPr>
          <p:spPr bwMode="auto">
            <a:xfrm flipV="1">
              <a:off x="5384800" y="3697443"/>
              <a:ext cx="609600" cy="1788170"/>
            </a:xfrm>
            <a:prstGeom prst="straightConnector1">
              <a:avLst/>
            </a:prstGeom>
            <a:solidFill>
              <a:schemeClr val="accent1"/>
            </a:solidFill>
            <a:ln w="38100" cap="flat" cmpd="sng" algn="ctr">
              <a:solidFill>
                <a:srgbClr val="C00000"/>
              </a:solidFill>
              <a:prstDash val="solid"/>
              <a:round/>
              <a:headEnd type="none" w="med" len="med"/>
              <a:tailEnd type="stealth" w="med" len="lg"/>
            </a:ln>
            <a:effectLst/>
          </p:spPr>
        </p:cxnSp>
        <p:cxnSp>
          <p:nvCxnSpPr>
            <p:cNvPr id="9" name="Straight Arrow Connector 8">
              <a:extLst>
                <a:ext uri="{FF2B5EF4-FFF2-40B4-BE49-F238E27FC236}">
                  <a16:creationId xmlns:a16="http://schemas.microsoft.com/office/drawing/2014/main" id="{55582412-1414-49EE-CBF1-0BA294A77352}"/>
                </a:ext>
              </a:extLst>
            </p:cNvPr>
            <p:cNvCxnSpPr>
              <a:cxnSpLocks/>
            </p:cNvCxnSpPr>
            <p:nvPr/>
          </p:nvCxnSpPr>
          <p:spPr bwMode="auto">
            <a:xfrm flipH="1" flipV="1">
              <a:off x="10993581" y="3883983"/>
              <a:ext cx="626523" cy="1514787"/>
            </a:xfrm>
            <a:prstGeom prst="straightConnector1">
              <a:avLst/>
            </a:prstGeom>
            <a:solidFill>
              <a:schemeClr val="accent1"/>
            </a:solidFill>
            <a:ln w="38100" cap="flat" cmpd="sng" algn="ctr">
              <a:solidFill>
                <a:srgbClr val="C00000"/>
              </a:solidFill>
              <a:prstDash val="solid"/>
              <a:round/>
              <a:headEnd type="none" w="med" len="med"/>
              <a:tailEnd type="stealth" w="med" len="lg"/>
            </a:ln>
            <a:effectLst/>
          </p:spPr>
        </p:cxnSp>
      </p:grpSp>
      <p:sp>
        <p:nvSpPr>
          <p:cNvPr id="5" name="Title 4">
            <a:extLst>
              <a:ext uri="{FF2B5EF4-FFF2-40B4-BE49-F238E27FC236}">
                <a16:creationId xmlns:a16="http://schemas.microsoft.com/office/drawing/2014/main" id="{144F05DC-4260-82F8-A873-87B8749B509C}"/>
              </a:ext>
            </a:extLst>
          </p:cNvPr>
          <p:cNvSpPr>
            <a:spLocks noGrp="1"/>
          </p:cNvSpPr>
          <p:nvPr>
            <p:ph type="title"/>
          </p:nvPr>
        </p:nvSpPr>
        <p:spPr/>
        <p:txBody>
          <a:bodyPr/>
          <a:lstStyle/>
          <a:p>
            <a:r>
              <a:rPr lang="en-US" dirty="0"/>
              <a:t>Data: Generic training benefits dubious</a:t>
            </a:r>
          </a:p>
        </p:txBody>
      </p:sp>
      <p:sp>
        <p:nvSpPr>
          <p:cNvPr id="3" name="TextBox 2">
            <a:extLst>
              <a:ext uri="{FF2B5EF4-FFF2-40B4-BE49-F238E27FC236}">
                <a16:creationId xmlns:a16="http://schemas.microsoft.com/office/drawing/2014/main" id="{4A6280EE-8277-8DC1-EF3D-7464645EF1EE}"/>
              </a:ext>
            </a:extLst>
          </p:cNvPr>
          <p:cNvSpPr txBox="1"/>
          <p:nvPr/>
        </p:nvSpPr>
        <p:spPr>
          <a:xfrm>
            <a:off x="780435" y="5959601"/>
            <a:ext cx="4419171" cy="646331"/>
          </a:xfrm>
          <a:prstGeom prst="rect">
            <a:avLst/>
          </a:prstGeom>
          <a:noFill/>
        </p:spPr>
        <p:txBody>
          <a:bodyPr wrap="square" rtlCol="0">
            <a:spAutoFit/>
          </a:bodyPr>
          <a:lstStyle/>
          <a:p>
            <a:r>
              <a:rPr lang="en-US" dirty="0"/>
              <a:t>Source: Ho et al, “Understanding the efficacy of phishing training in practice.” S&amp;P 2025.</a:t>
            </a:r>
          </a:p>
        </p:txBody>
      </p:sp>
    </p:spTree>
    <p:custDataLst>
      <p:tags r:id="rId1"/>
    </p:custDataLst>
    <p:extLst>
      <p:ext uri="{BB962C8B-B14F-4D97-AF65-F5344CB8AC3E}">
        <p14:creationId xmlns:p14="http://schemas.microsoft.com/office/powerpoint/2010/main" val="2041071032"/>
      </p:ext>
    </p:extLst>
  </p:cSld>
  <p:clrMapOvr>
    <a:masterClrMapping/>
  </p:clrMapOvr>
  <p:transition spd="slow" advTm="23521">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ssolve">
                                      <p:cBhvr>
                                        <p:cTn id="17" dur="500"/>
                                        <p:tgtEl>
                                          <p:spTgt spid="28"/>
                                        </p:tgtEl>
                                      </p:cBhvr>
                                    </p:animEffect>
                                  </p:childTnLst>
                                </p:cTn>
                              </p:par>
                              <p:par>
                                <p:cTn id="18" presetID="9"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par>
                          <p:cTn id="21" fill="hold">
                            <p:stCondLst>
                              <p:cond delay="1000"/>
                            </p:stCondLst>
                            <p:childTnLst>
                              <p:par>
                                <p:cTn id="22" presetID="9"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7C708-7A18-1FC7-15A2-F690B6A991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8836F-A6F0-DE69-3BDA-2842294E76D1}"/>
              </a:ext>
            </a:extLst>
          </p:cNvPr>
          <p:cNvSpPr>
            <a:spLocks noGrp="1"/>
          </p:cNvSpPr>
          <p:nvPr>
            <p:ph type="title"/>
          </p:nvPr>
        </p:nvSpPr>
        <p:spPr/>
        <p:txBody>
          <a:bodyPr/>
          <a:lstStyle/>
          <a:p>
            <a:r>
              <a:rPr lang="en-US" dirty="0"/>
              <a:t>Course goals: You will be able to</a:t>
            </a:r>
          </a:p>
        </p:txBody>
      </p:sp>
      <p:sp>
        <p:nvSpPr>
          <p:cNvPr id="3" name="Content Placeholder 2">
            <a:extLst>
              <a:ext uri="{FF2B5EF4-FFF2-40B4-BE49-F238E27FC236}">
                <a16:creationId xmlns:a16="http://schemas.microsoft.com/office/drawing/2014/main" id="{8E60D247-DA84-BCDC-F1BE-578C12A3C911}"/>
              </a:ext>
            </a:extLst>
          </p:cNvPr>
          <p:cNvSpPr>
            <a:spLocks noGrp="1"/>
          </p:cNvSpPr>
          <p:nvPr>
            <p:ph idx="1"/>
          </p:nvPr>
        </p:nvSpPr>
        <p:spPr>
          <a:xfrm>
            <a:off x="838200" y="1825625"/>
            <a:ext cx="10515600" cy="4073730"/>
          </a:xfrm>
        </p:spPr>
        <p:txBody>
          <a:bodyPr>
            <a:normAutofit fontScale="77500" lnSpcReduction="20000"/>
          </a:bodyPr>
          <a:lstStyle/>
          <a:p>
            <a:r>
              <a:rPr lang="en-US" b="1" dirty="0"/>
              <a:t>Understand cybersecurity from a data-driven and economic perspective</a:t>
            </a:r>
            <a:r>
              <a:rPr lang="en-US" dirty="0"/>
              <a:t>, learning to make decisions based on empirical evidence, following good science</a:t>
            </a:r>
          </a:p>
          <a:p>
            <a:r>
              <a:rPr lang="en-US" b="1" dirty="0"/>
              <a:t>Identify key vulnerabilities and threats</a:t>
            </a:r>
            <a:r>
              <a:rPr lang="en-US" dirty="0"/>
              <a:t>, especially when considering the </a:t>
            </a:r>
            <a:r>
              <a:rPr lang="en-US" b="1" dirty="0"/>
              <a:t>impact of humans</a:t>
            </a:r>
            <a:r>
              <a:rPr lang="en-US" dirty="0"/>
              <a:t>, both when they are attack targets and when the play a role in ensuring a system’s security</a:t>
            </a:r>
          </a:p>
          <a:p>
            <a:r>
              <a:rPr lang="en-US" b="1" dirty="0"/>
              <a:t>Follow a well-designed process for secure systems construction</a:t>
            </a:r>
            <a:r>
              <a:rPr lang="en-US" dirty="0"/>
              <a:t>, from threat modeling to building to testing to maintenance</a:t>
            </a:r>
          </a:p>
          <a:p>
            <a:r>
              <a:rPr lang="en-US" b="1" dirty="0"/>
              <a:t>Manage security operations </a:t>
            </a:r>
            <a:r>
              <a:rPr lang="en-US" dirty="0"/>
              <a:t>– preventing, detecting, mitigating, and recovering from incidents – and gather data to improve future posture</a:t>
            </a:r>
          </a:p>
          <a:p>
            <a:r>
              <a:rPr lang="en-US" b="1" dirty="0"/>
              <a:t>Make risk-informed decisions</a:t>
            </a:r>
            <a:r>
              <a:rPr lang="en-US" dirty="0"/>
              <a:t>: Assess designs and </a:t>
            </a:r>
            <a:br>
              <a:rPr lang="en-US" dirty="0"/>
            </a:br>
            <a:r>
              <a:rPr lang="en-US" dirty="0"/>
              <a:t>technologies according to how they mitigate security risk,</a:t>
            </a:r>
            <a:br>
              <a:rPr lang="en-US" dirty="0"/>
            </a:br>
            <a:r>
              <a:rPr lang="en-US" dirty="0"/>
              <a:t>while leveraging </a:t>
            </a:r>
            <a:r>
              <a:rPr lang="en-US" b="1" dirty="0"/>
              <a:t>insurance</a:t>
            </a:r>
            <a:r>
              <a:rPr lang="en-US" dirty="0"/>
              <a:t> and responding to </a:t>
            </a:r>
            <a:r>
              <a:rPr lang="en-US" b="1" dirty="0"/>
              <a:t>regulation</a:t>
            </a:r>
          </a:p>
          <a:p>
            <a:r>
              <a:rPr lang="en-US" b="1" dirty="0"/>
              <a:t>Communicate effectively and with empathy </a:t>
            </a:r>
            <a:r>
              <a:rPr lang="en-US" dirty="0"/>
              <a:t>to key </a:t>
            </a:r>
            <a:br>
              <a:rPr lang="en-US" dirty="0"/>
            </a:br>
            <a:r>
              <a:rPr lang="en-US" dirty="0"/>
              <a:t>stakeholders about security options and recommendations</a:t>
            </a:r>
          </a:p>
        </p:txBody>
      </p:sp>
      <p:pic>
        <p:nvPicPr>
          <p:cNvPr id="1026" name="Picture 2" descr="Data Analytics for Business Growth: Insights from EAG Inc.">
            <a:extLst>
              <a:ext uri="{FF2B5EF4-FFF2-40B4-BE49-F238E27FC236}">
                <a16:creationId xmlns:a16="http://schemas.microsoft.com/office/drawing/2014/main" id="{E7803E6E-8B49-5C61-5C6B-537BBCC54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7575" y="4479824"/>
            <a:ext cx="3834383" cy="20130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B5C30C-D147-F7D3-427C-3F7677F3ADC7}"/>
              </a:ext>
            </a:extLst>
          </p:cNvPr>
          <p:cNvSpPr txBox="1"/>
          <p:nvPr/>
        </p:nvSpPr>
        <p:spPr>
          <a:xfrm>
            <a:off x="3862799" y="6176963"/>
            <a:ext cx="4174776" cy="369332"/>
          </a:xfrm>
          <a:prstGeom prst="rect">
            <a:avLst/>
          </a:prstGeom>
          <a:noFill/>
        </p:spPr>
        <p:txBody>
          <a:bodyPr wrap="square" rtlCol="0">
            <a:spAutoFit/>
          </a:bodyPr>
          <a:lstStyle/>
          <a:p>
            <a:r>
              <a:rPr lang="en-US" dirty="0"/>
              <a:t>All while taking a data-informed approach</a:t>
            </a:r>
          </a:p>
        </p:txBody>
      </p:sp>
    </p:spTree>
    <p:extLst>
      <p:ext uri="{BB962C8B-B14F-4D97-AF65-F5344CB8AC3E}">
        <p14:creationId xmlns:p14="http://schemas.microsoft.com/office/powerpoint/2010/main" val="26866546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tgtEl>
                                          <p:spTgt spid="4"/>
                                        </p:tgtEl>
                                      </p:cBhvr>
                                    </p:animEffect>
                                  </p:childTnLst>
                                </p:cTn>
                              </p:par>
                              <p:par>
                                <p:cTn id="38" presetID="9" presetClass="entr" presetSubtype="0" fill="hold" nodeType="with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dissolve">
                                      <p:cBhvr>
                                        <p:cTn id="4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66" descr="Photo of a door that is mostly closed with a rolled up &quot;IEEE Security and Privacy&quot; magazine holding it slightly open"/>
          <p:cNvPicPr preferRelativeResize="0"/>
          <p:nvPr/>
        </p:nvPicPr>
        <p:blipFill rotWithShape="1">
          <a:blip r:embed="rId3">
            <a:alphaModFix/>
          </a:blip>
          <a:srcRect/>
          <a:stretch/>
        </p:blipFill>
        <p:spPr>
          <a:xfrm>
            <a:off x="0" y="0"/>
            <a:ext cx="12192000" cy="6860032"/>
          </a:xfrm>
          <a:prstGeom prst="rect">
            <a:avLst/>
          </a:prstGeom>
          <a:noFill/>
          <a:ln>
            <a:noFill/>
          </a:ln>
        </p:spPr>
      </p:pic>
      <p:sp>
        <p:nvSpPr>
          <p:cNvPr id="475" name="Google Shape;475;p66"/>
          <p:cNvSpPr txBox="1">
            <a:spLocks noGrp="1"/>
          </p:cNvSpPr>
          <p:nvPr>
            <p:ph type="title"/>
          </p:nvPr>
        </p:nvSpPr>
        <p:spPr>
          <a:xfrm>
            <a:off x="609600" y="275167"/>
            <a:ext cx="10972800" cy="1143000"/>
          </a:xfrm>
          <a:prstGeom prst="rect">
            <a:avLst/>
          </a:prstGeom>
          <a:noFill/>
          <a:ln>
            <a:noFill/>
          </a:ln>
        </p:spPr>
        <p:txBody>
          <a:bodyPr spcFirstLastPara="1" vert="horz" wrap="square" lIns="121900" tIns="60933" rIns="121900" bIns="60933" rtlCol="0" anchor="ctr" anchorCtr="0">
            <a:noAutofit/>
          </a:bodyPr>
          <a:lstStyle/>
          <a:p>
            <a:pPr>
              <a:lnSpc>
                <a:spcPct val="100000"/>
              </a:lnSpc>
              <a:spcBef>
                <a:spcPts val="0"/>
              </a:spcBef>
              <a:buSzPts val="1400"/>
            </a:pPr>
            <a:r>
              <a:rPr lang="en-US" dirty="0">
                <a:solidFill>
                  <a:schemeClr val="bg1"/>
                </a:solidFill>
              </a:rPr>
              <a:t>Remember: Convenience always wins</a:t>
            </a:r>
            <a:endParaRPr dirty="0">
              <a:solidFill>
                <a:schemeClr val="bg1"/>
              </a:solidFill>
            </a:endParaRPr>
          </a:p>
        </p:txBody>
      </p:sp>
    </p:spTree>
    <p:extLst>
      <p:ext uri="{BB962C8B-B14F-4D97-AF65-F5344CB8AC3E}">
        <p14:creationId xmlns:p14="http://schemas.microsoft.com/office/powerpoint/2010/main" val="26258559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66B41-A9FA-D259-904F-437C282262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0C2322-E0C5-8FB8-EB73-C5DAD90A568B}"/>
              </a:ext>
            </a:extLst>
          </p:cNvPr>
          <p:cNvSpPr>
            <a:spLocks noGrp="1"/>
          </p:cNvSpPr>
          <p:nvPr>
            <p:ph type="title"/>
          </p:nvPr>
        </p:nvSpPr>
        <p:spPr/>
        <p:txBody>
          <a:bodyPr/>
          <a:lstStyle/>
          <a:p>
            <a:r>
              <a:rPr lang="en-US" dirty="0"/>
              <a:t>Course goals: You will be able to</a:t>
            </a:r>
          </a:p>
        </p:txBody>
      </p:sp>
      <p:sp>
        <p:nvSpPr>
          <p:cNvPr id="3" name="Content Placeholder 2">
            <a:extLst>
              <a:ext uri="{FF2B5EF4-FFF2-40B4-BE49-F238E27FC236}">
                <a16:creationId xmlns:a16="http://schemas.microsoft.com/office/drawing/2014/main" id="{E36D0EBA-1EE5-25EB-0D79-75ABA7693A81}"/>
              </a:ext>
            </a:extLst>
          </p:cNvPr>
          <p:cNvSpPr>
            <a:spLocks noGrp="1"/>
          </p:cNvSpPr>
          <p:nvPr>
            <p:ph idx="1"/>
          </p:nvPr>
        </p:nvSpPr>
        <p:spPr>
          <a:xfrm>
            <a:off x="838200" y="1825625"/>
            <a:ext cx="10515600" cy="4073730"/>
          </a:xfrm>
        </p:spPr>
        <p:txBody>
          <a:bodyPr>
            <a:normAutofit fontScale="77500" lnSpcReduction="20000"/>
          </a:bodyPr>
          <a:lstStyle/>
          <a:p>
            <a:r>
              <a:rPr lang="en-US" b="1" dirty="0"/>
              <a:t>Understand cybersecurity from a data-driven and economic perspective</a:t>
            </a:r>
            <a:r>
              <a:rPr lang="en-US" dirty="0"/>
              <a:t>, learning to make decisions based on empirical evidence, following good science</a:t>
            </a:r>
          </a:p>
          <a:p>
            <a:r>
              <a:rPr lang="en-US" b="1" dirty="0"/>
              <a:t>Identify key vulnerabilities and threats</a:t>
            </a:r>
            <a:r>
              <a:rPr lang="en-US" dirty="0"/>
              <a:t>, especially when considering the </a:t>
            </a:r>
            <a:r>
              <a:rPr lang="en-US" b="1" dirty="0"/>
              <a:t>impact of humans</a:t>
            </a:r>
            <a:r>
              <a:rPr lang="en-US" dirty="0"/>
              <a:t>, both when they are attack targets and when the play a role in ensuring a system’s security</a:t>
            </a:r>
          </a:p>
          <a:p>
            <a:r>
              <a:rPr lang="en-US" b="1" dirty="0"/>
              <a:t>Follow a well-designed process for secure systems construction</a:t>
            </a:r>
            <a:r>
              <a:rPr lang="en-US" dirty="0"/>
              <a:t>, from threat modeling to building to testing to maintenance</a:t>
            </a:r>
          </a:p>
          <a:p>
            <a:r>
              <a:rPr lang="en-US" b="1" dirty="0">
                <a:solidFill>
                  <a:schemeClr val="bg1"/>
                </a:solidFill>
              </a:rPr>
              <a:t>Manage security operations </a:t>
            </a:r>
            <a:r>
              <a:rPr lang="en-US" dirty="0">
                <a:solidFill>
                  <a:schemeClr val="bg1"/>
                </a:solidFill>
              </a:rPr>
              <a:t>– preventing, detecting, mitigating, and recovering from incidents – and gather data to improve future posture</a:t>
            </a:r>
          </a:p>
          <a:p>
            <a:r>
              <a:rPr lang="en-US" b="1" dirty="0">
                <a:solidFill>
                  <a:schemeClr val="bg1"/>
                </a:solidFill>
              </a:rPr>
              <a:t>Make risk-informed decisions</a:t>
            </a:r>
            <a:r>
              <a:rPr lang="en-US" dirty="0">
                <a:solidFill>
                  <a:schemeClr val="bg1"/>
                </a:solidFill>
              </a:rPr>
              <a:t>: Assess designs and </a:t>
            </a:r>
            <a:br>
              <a:rPr lang="en-US" dirty="0">
                <a:solidFill>
                  <a:schemeClr val="bg1"/>
                </a:solidFill>
              </a:rPr>
            </a:br>
            <a:r>
              <a:rPr lang="en-US" dirty="0">
                <a:solidFill>
                  <a:schemeClr val="bg1"/>
                </a:solidFill>
              </a:rPr>
              <a:t>technologies according to how they mitigate security risk,</a:t>
            </a:r>
            <a:br>
              <a:rPr lang="en-US" dirty="0">
                <a:solidFill>
                  <a:schemeClr val="bg1"/>
                </a:solidFill>
              </a:rPr>
            </a:br>
            <a:r>
              <a:rPr lang="en-US" dirty="0">
                <a:solidFill>
                  <a:schemeClr val="bg1"/>
                </a:solidFill>
              </a:rPr>
              <a:t>while leveraging </a:t>
            </a:r>
            <a:r>
              <a:rPr lang="en-US" b="1" dirty="0">
                <a:solidFill>
                  <a:schemeClr val="bg1"/>
                </a:solidFill>
              </a:rPr>
              <a:t>insurance</a:t>
            </a:r>
            <a:r>
              <a:rPr lang="en-US" dirty="0">
                <a:solidFill>
                  <a:schemeClr val="bg1"/>
                </a:solidFill>
              </a:rPr>
              <a:t> and responding to </a:t>
            </a:r>
            <a:r>
              <a:rPr lang="en-US" b="1" dirty="0">
                <a:solidFill>
                  <a:schemeClr val="bg1"/>
                </a:solidFill>
              </a:rPr>
              <a:t>regulation</a:t>
            </a:r>
          </a:p>
          <a:p>
            <a:r>
              <a:rPr lang="en-US" b="1" dirty="0">
                <a:solidFill>
                  <a:schemeClr val="bg1"/>
                </a:solidFill>
              </a:rPr>
              <a:t>Communicate effectively and with empathy </a:t>
            </a:r>
            <a:r>
              <a:rPr lang="en-US" dirty="0">
                <a:solidFill>
                  <a:schemeClr val="bg1"/>
                </a:solidFill>
              </a:rPr>
              <a:t>to key </a:t>
            </a:r>
            <a:br>
              <a:rPr lang="en-US" dirty="0">
                <a:solidFill>
                  <a:schemeClr val="bg1"/>
                </a:solidFill>
              </a:rPr>
            </a:br>
            <a:r>
              <a:rPr lang="en-US" dirty="0">
                <a:solidFill>
                  <a:schemeClr val="bg1"/>
                </a:solidFill>
              </a:rPr>
              <a:t>stakeholders about security options and recommendations</a:t>
            </a:r>
          </a:p>
        </p:txBody>
      </p:sp>
      <p:pic>
        <p:nvPicPr>
          <p:cNvPr id="1026" name="Picture 2" descr="Data Analytics for Business Growth: Insights from EAG Inc.">
            <a:extLst>
              <a:ext uri="{FF2B5EF4-FFF2-40B4-BE49-F238E27FC236}">
                <a16:creationId xmlns:a16="http://schemas.microsoft.com/office/drawing/2014/main" id="{A02DCDBF-140C-CAAC-CB75-DD12D213C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7575" y="4479824"/>
            <a:ext cx="3834383" cy="20130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9FF77D-D3BC-751A-0DAD-950DFCEBF949}"/>
              </a:ext>
            </a:extLst>
          </p:cNvPr>
          <p:cNvSpPr txBox="1"/>
          <p:nvPr/>
        </p:nvSpPr>
        <p:spPr>
          <a:xfrm>
            <a:off x="3862799" y="6176963"/>
            <a:ext cx="4174776" cy="369332"/>
          </a:xfrm>
          <a:prstGeom prst="rect">
            <a:avLst/>
          </a:prstGeom>
          <a:noFill/>
        </p:spPr>
        <p:txBody>
          <a:bodyPr wrap="square" rtlCol="0">
            <a:spAutoFit/>
          </a:bodyPr>
          <a:lstStyle/>
          <a:p>
            <a:r>
              <a:rPr lang="en-US" dirty="0"/>
              <a:t>All while taking a data-informed approach</a:t>
            </a:r>
          </a:p>
        </p:txBody>
      </p:sp>
    </p:spTree>
    <p:extLst>
      <p:ext uri="{BB962C8B-B14F-4D97-AF65-F5344CB8AC3E}">
        <p14:creationId xmlns:p14="http://schemas.microsoft.com/office/powerpoint/2010/main" val="187010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EB17B2-CDE3-21E4-615C-CDDB27E2144D}"/>
              </a:ext>
            </a:extLst>
          </p:cNvPr>
          <p:cNvPicPr>
            <a:picLocks noChangeAspect="1"/>
          </p:cNvPicPr>
          <p:nvPr/>
        </p:nvPicPr>
        <p:blipFill>
          <a:blip r:embed="rId2"/>
          <a:stretch>
            <a:fillRect/>
          </a:stretch>
        </p:blipFill>
        <p:spPr>
          <a:xfrm>
            <a:off x="2677932" y="0"/>
            <a:ext cx="6836136" cy="6858000"/>
          </a:xfrm>
          <a:prstGeom prst="rect">
            <a:avLst/>
          </a:prstGeom>
        </p:spPr>
      </p:pic>
      <p:sp>
        <p:nvSpPr>
          <p:cNvPr id="8" name="TextBox 7">
            <a:extLst>
              <a:ext uri="{FF2B5EF4-FFF2-40B4-BE49-F238E27FC236}">
                <a16:creationId xmlns:a16="http://schemas.microsoft.com/office/drawing/2014/main" id="{E88D5848-7912-1CDE-7D62-E1D401BC622C}"/>
              </a:ext>
            </a:extLst>
          </p:cNvPr>
          <p:cNvSpPr txBox="1"/>
          <p:nvPr/>
        </p:nvSpPr>
        <p:spPr>
          <a:xfrm>
            <a:off x="5578997" y="4531852"/>
            <a:ext cx="6096000" cy="1569660"/>
          </a:xfrm>
          <a:prstGeom prst="rect">
            <a:avLst/>
          </a:prstGeom>
          <a:solidFill>
            <a:schemeClr val="accent2">
              <a:lumMod val="60000"/>
              <a:lumOff val="40000"/>
            </a:schemeClr>
          </a:solidFill>
          <a:effectLst>
            <a:outerShdw blurRad="50800" dist="38100" dir="8100000" algn="tr" rotWithShape="0">
              <a:prstClr val="black">
                <a:alpha val="40000"/>
              </a:prstClr>
            </a:outerShdw>
          </a:effectLst>
        </p:spPr>
        <p:txBody>
          <a:bodyPr wrap="square">
            <a:spAutoFit/>
          </a:bodyPr>
          <a:lstStyle/>
          <a:p>
            <a:r>
              <a:rPr lang="en-US" sz="2400" dirty="0">
                <a:solidFill>
                  <a:schemeClr val="bg1"/>
                </a:solidFill>
              </a:rPr>
              <a:t>“prioritize the security of customers as a core business requirement” and “implement</a:t>
            </a:r>
          </a:p>
          <a:p>
            <a:r>
              <a:rPr lang="en-US" sz="2400" dirty="0">
                <a:solidFill>
                  <a:schemeClr val="bg1"/>
                </a:solidFill>
              </a:rPr>
              <a:t>Secure by Design principles to significantly decrease the number of exploitable flaws.”</a:t>
            </a:r>
          </a:p>
        </p:txBody>
      </p:sp>
    </p:spTree>
    <p:extLst>
      <p:ext uri="{BB962C8B-B14F-4D97-AF65-F5344CB8AC3E}">
        <p14:creationId xmlns:p14="http://schemas.microsoft.com/office/powerpoint/2010/main" val="38506613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Six Considerations: Overview</a:t>
            </a:r>
          </a:p>
        </p:txBody>
      </p:sp>
      <p:sp>
        <p:nvSpPr>
          <p:cNvPr id="4" name="Content Placeholder 3">
            <a:extLst>
              <a:ext uri="{FF2B5EF4-FFF2-40B4-BE49-F238E27FC236}">
                <a16:creationId xmlns:a16="http://schemas.microsoft.com/office/drawing/2014/main" id="{CB75D44D-E4CB-91D0-94A0-4C94725FCF3D}"/>
              </a:ext>
            </a:extLst>
          </p:cNvPr>
          <p:cNvSpPr>
            <a:spLocks noGrp="1"/>
          </p:cNvSpPr>
          <p:nvPr>
            <p:ph sz="half" idx="1"/>
          </p:nvPr>
        </p:nvSpPr>
        <p:spPr>
          <a:xfrm>
            <a:off x="838200" y="1825624"/>
            <a:ext cx="2834835" cy="4351339"/>
          </a:xfrm>
        </p:spPr>
        <p:txBody>
          <a:bodyPr/>
          <a:lstStyle/>
          <a:p>
            <a:pPr marL="609585" indent="-609585">
              <a:buFont typeface="+mj-lt"/>
              <a:buAutoNum type="arabicPeriod"/>
            </a:pPr>
            <a:r>
              <a:rPr lang="en-US" dirty="0"/>
              <a:t>Secure Software Design</a:t>
            </a:r>
          </a:p>
          <a:p>
            <a:pPr marL="609585" indent="-609585">
              <a:buFont typeface="+mj-lt"/>
              <a:buAutoNum type="arabicPeriod"/>
            </a:pPr>
            <a:r>
              <a:rPr lang="en-US" dirty="0"/>
              <a:t>Secure Development</a:t>
            </a:r>
          </a:p>
          <a:p>
            <a:pPr marL="609585" indent="-609585">
              <a:buFont typeface="+mj-lt"/>
              <a:buAutoNum type="arabicPeriod"/>
            </a:pPr>
            <a:r>
              <a:rPr lang="en-US" dirty="0"/>
              <a:t>Secure Default Configuration</a:t>
            </a:r>
          </a:p>
        </p:txBody>
      </p:sp>
      <p:sp>
        <p:nvSpPr>
          <p:cNvPr id="5" name="Content Placeholder 4">
            <a:extLst>
              <a:ext uri="{FF2B5EF4-FFF2-40B4-BE49-F238E27FC236}">
                <a16:creationId xmlns:a16="http://schemas.microsoft.com/office/drawing/2014/main" id="{B5A9F3A8-79C0-8EA1-4BD2-7FE53171B733}"/>
              </a:ext>
            </a:extLst>
          </p:cNvPr>
          <p:cNvSpPr>
            <a:spLocks noGrp="1"/>
          </p:cNvSpPr>
          <p:nvPr>
            <p:ph sz="half" idx="2"/>
          </p:nvPr>
        </p:nvSpPr>
        <p:spPr>
          <a:xfrm>
            <a:off x="8518966" y="1825624"/>
            <a:ext cx="2834833" cy="4351339"/>
          </a:xfrm>
        </p:spPr>
        <p:txBody>
          <a:bodyPr/>
          <a:lstStyle/>
          <a:p>
            <a:pPr marL="609585" indent="-609585">
              <a:buFont typeface="+mj-lt"/>
              <a:buAutoNum type="arabicPeriod" startAt="4"/>
            </a:pPr>
            <a:r>
              <a:rPr lang="en-US" dirty="0"/>
              <a:t>Supply Chain Security</a:t>
            </a:r>
          </a:p>
          <a:p>
            <a:pPr marL="609585" indent="-609585">
              <a:buFont typeface="+mj-lt"/>
              <a:buAutoNum type="arabicPeriod" startAt="4"/>
            </a:pPr>
            <a:r>
              <a:rPr lang="en-US" dirty="0"/>
              <a:t>Code Integrity</a:t>
            </a:r>
          </a:p>
          <a:p>
            <a:pPr marL="609585" indent="-609585">
              <a:buFont typeface="+mj-lt"/>
              <a:buAutoNum type="arabicPeriod" startAt="4"/>
            </a:pPr>
            <a:r>
              <a:rPr lang="en-US" dirty="0"/>
              <a:t>Vulnerability Remediation</a:t>
            </a:r>
          </a:p>
        </p:txBody>
      </p:sp>
      <p:pic>
        <p:nvPicPr>
          <p:cNvPr id="3" name="Picture 2">
            <a:extLst>
              <a:ext uri="{FF2B5EF4-FFF2-40B4-BE49-F238E27FC236}">
                <a16:creationId xmlns:a16="http://schemas.microsoft.com/office/drawing/2014/main" id="{EE8A3691-3707-5F33-3CE1-E652243F810E}"/>
              </a:ext>
            </a:extLst>
          </p:cNvPr>
          <p:cNvPicPr>
            <a:picLocks noChangeAspect="1"/>
          </p:cNvPicPr>
          <p:nvPr/>
        </p:nvPicPr>
        <p:blipFill>
          <a:blip r:embed="rId3"/>
          <a:stretch>
            <a:fillRect/>
          </a:stretch>
        </p:blipFill>
        <p:spPr>
          <a:xfrm>
            <a:off x="3810000" y="1690688"/>
            <a:ext cx="4572000" cy="4555067"/>
          </a:xfrm>
          <a:prstGeom prst="rect">
            <a:avLst/>
          </a:prstGeom>
        </p:spPr>
      </p:pic>
      <p:sp>
        <p:nvSpPr>
          <p:cNvPr id="6" name="Oval 5">
            <a:extLst>
              <a:ext uri="{FF2B5EF4-FFF2-40B4-BE49-F238E27FC236}">
                <a16:creationId xmlns:a16="http://schemas.microsoft.com/office/drawing/2014/main" id="{ED16B49A-7A2A-C8CE-6121-CD277D4DC6F9}"/>
              </a:ext>
            </a:extLst>
          </p:cNvPr>
          <p:cNvSpPr>
            <a:spLocks noChangeAspect="1"/>
          </p:cNvSpPr>
          <p:nvPr/>
        </p:nvSpPr>
        <p:spPr>
          <a:xfrm>
            <a:off x="5622304" y="1856491"/>
            <a:ext cx="962344" cy="962344"/>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5"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dissolve">
                                      <p:cBhvr>
                                        <p:cTn id="15" dur="500"/>
                                        <p:tgtEl>
                                          <p:spTgt spid="4">
                                            <p:txEl>
                                              <p:pRg st="1" end="1"/>
                                            </p:txEl>
                                          </p:spTgt>
                                        </p:tgtEl>
                                      </p:cBhvr>
                                    </p:animEffect>
                                  </p:childTnLst>
                                </p:cTn>
                              </p:par>
                              <p:par>
                                <p:cTn id="16" presetID="42" presetClass="path" presetSubtype="0" accel="50000" decel="50000" fill="hold" grpId="0" nodeType="withEffect">
                                  <p:stCondLst>
                                    <p:cond delay="0"/>
                                  </p:stCondLst>
                                  <p:childTnLst>
                                    <p:animMotion origin="layout" path="M -8.33333E-7 -7.40741E-7 L 0.10712 0.09907 " pathEditMode="relative" rAng="0" ptsTypes="AA">
                                      <p:cBhvr>
                                        <p:cTn id="17" dur="2000" fill="hold"/>
                                        <p:tgtEl>
                                          <p:spTgt spid="6"/>
                                        </p:tgtEl>
                                        <p:attrNameLst>
                                          <p:attrName>ppt_x</p:attrName>
                                          <p:attrName>ppt_y</p:attrName>
                                        </p:attrNameLst>
                                      </p:cBhvr>
                                      <p:rCtr x="5347" y="4938"/>
                                    </p:animMotion>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dissolve">
                                      <p:cBhvr>
                                        <p:cTn id="22" dur="500"/>
                                        <p:tgtEl>
                                          <p:spTgt spid="4">
                                            <p:txEl>
                                              <p:pRg st="2" end="2"/>
                                            </p:txEl>
                                          </p:spTgt>
                                        </p:tgtEl>
                                      </p:cBhvr>
                                    </p:animEffect>
                                  </p:childTnLst>
                                </p:cTn>
                              </p:par>
                              <p:par>
                                <p:cTn id="23" presetID="42" presetClass="path" presetSubtype="0" accel="50000" decel="50000" fill="hold" grpId="1" nodeType="withEffect">
                                  <p:stCondLst>
                                    <p:cond delay="0"/>
                                  </p:stCondLst>
                                  <p:childTnLst>
                                    <p:animMotion origin="layout" path="M 0.10712 0.09907 L 0.11719 0.34352 " pathEditMode="relative" rAng="0" ptsTypes="AA">
                                      <p:cBhvr>
                                        <p:cTn id="24" dur="2000" fill="hold"/>
                                        <p:tgtEl>
                                          <p:spTgt spid="6"/>
                                        </p:tgtEl>
                                        <p:attrNameLst>
                                          <p:attrName>ppt_x</p:attrName>
                                          <p:attrName>ppt_y</p:attrName>
                                        </p:attrNameLst>
                                      </p:cBhvr>
                                      <p:rCtr x="503" y="12222"/>
                                    </p:animMotion>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dissolve">
                                      <p:cBhvr>
                                        <p:cTn id="29" dur="500"/>
                                        <p:tgtEl>
                                          <p:spTgt spid="5">
                                            <p:txEl>
                                              <p:pRg st="0" end="0"/>
                                            </p:txEl>
                                          </p:spTgt>
                                        </p:tgtEl>
                                      </p:cBhvr>
                                    </p:animEffect>
                                  </p:childTnLst>
                                </p:cTn>
                              </p:par>
                              <p:par>
                                <p:cTn id="30" presetID="42" presetClass="path" presetSubtype="0" accel="50000" decel="50000" fill="hold" grpId="2" nodeType="withEffect">
                                  <p:stCondLst>
                                    <p:cond delay="0"/>
                                  </p:stCondLst>
                                  <p:childTnLst>
                                    <p:animMotion origin="layout" path="M 0.11719 0.34352 L -0.00052 0.46728 " pathEditMode="relative" rAng="0" ptsTypes="AA">
                                      <p:cBhvr>
                                        <p:cTn id="31" dur="2000" fill="hold"/>
                                        <p:tgtEl>
                                          <p:spTgt spid="6"/>
                                        </p:tgtEl>
                                        <p:attrNameLst>
                                          <p:attrName>ppt_x</p:attrName>
                                          <p:attrName>ppt_y</p:attrName>
                                        </p:attrNameLst>
                                      </p:cBhvr>
                                      <p:rCtr x="-5885" y="6173"/>
                                    </p:animMotion>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dissolve">
                                      <p:cBhvr>
                                        <p:cTn id="36" dur="500"/>
                                        <p:tgtEl>
                                          <p:spTgt spid="5">
                                            <p:txEl>
                                              <p:pRg st="1" end="1"/>
                                            </p:txEl>
                                          </p:spTgt>
                                        </p:tgtEl>
                                      </p:cBhvr>
                                    </p:animEffect>
                                  </p:childTnLst>
                                </p:cTn>
                              </p:par>
                              <p:par>
                                <p:cTn id="37" presetID="42" presetClass="path" presetSubtype="0" accel="50000" decel="50000" fill="hold" grpId="3" nodeType="withEffect">
                                  <p:stCondLst>
                                    <p:cond delay="0"/>
                                  </p:stCondLst>
                                  <p:childTnLst>
                                    <p:animMotion origin="layout" path="M -0.00052 0.46728 L -0.11562 0.34568 " pathEditMode="relative" rAng="0" ptsTypes="AA">
                                      <p:cBhvr>
                                        <p:cTn id="38" dur="2000" fill="hold"/>
                                        <p:tgtEl>
                                          <p:spTgt spid="6"/>
                                        </p:tgtEl>
                                        <p:attrNameLst>
                                          <p:attrName>ppt_x</p:attrName>
                                          <p:attrName>ppt_y</p:attrName>
                                        </p:attrNameLst>
                                      </p:cBhvr>
                                      <p:rCtr x="-5764" y="-6080"/>
                                    </p:animMotion>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Effect transition="in" filter="dissolve">
                                      <p:cBhvr>
                                        <p:cTn id="43" dur="500"/>
                                        <p:tgtEl>
                                          <p:spTgt spid="5">
                                            <p:txEl>
                                              <p:pRg st="2" end="2"/>
                                            </p:txEl>
                                          </p:spTgt>
                                        </p:tgtEl>
                                      </p:cBhvr>
                                    </p:animEffect>
                                  </p:childTnLst>
                                </p:cTn>
                              </p:par>
                              <p:par>
                                <p:cTn id="44" presetID="42" presetClass="path" presetSubtype="0" accel="50000" decel="50000" fill="hold" grpId="4" nodeType="withEffect">
                                  <p:stCondLst>
                                    <p:cond delay="0"/>
                                  </p:stCondLst>
                                  <p:childTnLst>
                                    <p:animMotion origin="layout" path="M -0.11562 0.34568 L -0.11319 0.11605 " pathEditMode="relative" rAng="0" ptsTypes="AA">
                                      <p:cBhvr>
                                        <p:cTn id="45" dur="2000" fill="hold"/>
                                        <p:tgtEl>
                                          <p:spTgt spid="6"/>
                                        </p:tgtEl>
                                        <p:attrNameLst>
                                          <p:attrName>ppt_x</p:attrName>
                                          <p:attrName>ppt_y</p:attrName>
                                        </p:attrNameLst>
                                      </p:cBhvr>
                                      <p:rCtr x="122" y="-11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P spid="6" grpId="0" animBg="1"/>
      <p:bldP spid="6" grpId="1" animBg="1"/>
      <p:bldP spid="6" grpId="2" animBg="1"/>
      <p:bldP spid="6" grpId="3" animBg="1"/>
      <p:bldP spid="6" grpId="4" animBg="1"/>
      <p:bldP spid="6" grpId="5"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C9DD92-3A82-E6A0-7662-7DCB841A4EC4}"/>
              </a:ext>
            </a:extLst>
          </p:cNvPr>
          <p:cNvPicPr>
            <a:picLocks noChangeAspect="1"/>
          </p:cNvPicPr>
          <p:nvPr/>
        </p:nvPicPr>
        <p:blipFill>
          <a:blip r:embed="rId2"/>
          <a:stretch>
            <a:fillRect/>
          </a:stretch>
        </p:blipFill>
        <p:spPr>
          <a:xfrm>
            <a:off x="1698567" y="3993830"/>
            <a:ext cx="5045336" cy="2838001"/>
          </a:xfrm>
          <a:prstGeom prst="rect">
            <a:avLst/>
          </a:prstGeom>
        </p:spPr>
      </p:pic>
      <p:sp>
        <p:nvSpPr>
          <p:cNvPr id="2" name="Title 1"/>
          <p:cNvSpPr>
            <a:spLocks noGrp="1"/>
          </p:cNvSpPr>
          <p:nvPr>
            <p:ph type="title"/>
          </p:nvPr>
        </p:nvSpPr>
        <p:spPr/>
        <p:txBody>
          <a:bodyPr/>
          <a:lstStyle/>
          <a:p>
            <a:r>
              <a:t>The Four Questions of Threat Modeling</a:t>
            </a:r>
          </a:p>
        </p:txBody>
      </p:sp>
      <p:sp>
        <p:nvSpPr>
          <p:cNvPr id="4" name="Content Placeholder 3">
            <a:extLst>
              <a:ext uri="{FF2B5EF4-FFF2-40B4-BE49-F238E27FC236}">
                <a16:creationId xmlns:a16="http://schemas.microsoft.com/office/drawing/2014/main" id="{FCB8B135-B9AB-05A3-2BAF-68230EB7D227}"/>
              </a:ext>
            </a:extLst>
          </p:cNvPr>
          <p:cNvSpPr>
            <a:spLocks noGrp="1"/>
          </p:cNvSpPr>
          <p:nvPr>
            <p:ph idx="1"/>
          </p:nvPr>
        </p:nvSpPr>
        <p:spPr>
          <a:xfrm>
            <a:off x="838200" y="2084297"/>
            <a:ext cx="6271353" cy="4092665"/>
          </a:xfrm>
        </p:spPr>
        <p:txBody>
          <a:bodyPr/>
          <a:lstStyle/>
          <a:p>
            <a:pPr marL="609585" indent="-609585">
              <a:buFont typeface="+mj-lt"/>
              <a:buAutoNum type="arabicPeriod"/>
            </a:pPr>
            <a:r>
              <a:rPr lang="en-US" b="1" dirty="0"/>
              <a:t>What are we working on? </a:t>
            </a:r>
            <a:r>
              <a:rPr lang="en-US" dirty="0"/>
              <a:t>Describe the system</a:t>
            </a:r>
          </a:p>
          <a:p>
            <a:pPr marL="609585" indent="-609585">
              <a:buFont typeface="+mj-lt"/>
              <a:buAutoNum type="arabicPeriod"/>
            </a:pPr>
            <a:r>
              <a:rPr lang="en-US" b="1" dirty="0"/>
              <a:t>What can go wrong? </a:t>
            </a:r>
            <a:r>
              <a:rPr lang="en-US" dirty="0"/>
              <a:t>Identify threats </a:t>
            </a:r>
          </a:p>
          <a:p>
            <a:pPr marL="609585" indent="-609585">
              <a:buFont typeface="+mj-lt"/>
              <a:buAutoNum type="arabicPeriod"/>
            </a:pPr>
            <a:r>
              <a:rPr lang="en-US" b="1" dirty="0"/>
              <a:t>What are we going to do about it? </a:t>
            </a:r>
            <a:r>
              <a:rPr lang="en-US" dirty="0"/>
              <a:t>Mitigate, accept, transfer, eliminate</a:t>
            </a:r>
          </a:p>
          <a:p>
            <a:pPr marL="609585" indent="-609585">
              <a:buFont typeface="+mj-lt"/>
              <a:buAutoNum type="arabicPeriod"/>
            </a:pPr>
            <a:r>
              <a:rPr lang="en-US" b="1" dirty="0"/>
              <a:t>Did we do a good job? </a:t>
            </a:r>
            <a:r>
              <a:rPr lang="en-US" dirty="0"/>
              <a:t>Validate</a:t>
            </a:r>
          </a:p>
        </p:txBody>
      </p:sp>
      <p:sp>
        <p:nvSpPr>
          <p:cNvPr id="7" name="TextBox 6">
            <a:extLst>
              <a:ext uri="{FF2B5EF4-FFF2-40B4-BE49-F238E27FC236}">
                <a16:creationId xmlns:a16="http://schemas.microsoft.com/office/drawing/2014/main" id="{72CF251D-A090-238C-6ABD-1726A3E60554}"/>
              </a:ext>
            </a:extLst>
          </p:cNvPr>
          <p:cNvSpPr txBox="1"/>
          <p:nvPr/>
        </p:nvSpPr>
        <p:spPr>
          <a:xfrm>
            <a:off x="838200" y="1271693"/>
            <a:ext cx="6096000" cy="461665"/>
          </a:xfrm>
          <a:prstGeom prst="rect">
            <a:avLst/>
          </a:prstGeom>
          <a:noFill/>
        </p:spPr>
        <p:txBody>
          <a:bodyPr wrap="square">
            <a:spAutoFit/>
          </a:bodyPr>
          <a:lstStyle/>
          <a:p>
            <a:r>
              <a:rPr lang="en-US" sz="2400" i="1" dirty="0" err="1"/>
              <a:t>Shostack’s</a:t>
            </a:r>
            <a:r>
              <a:rPr lang="en-US" sz="2400" i="1" dirty="0"/>
              <a:t> four-question framework</a:t>
            </a:r>
          </a:p>
        </p:txBody>
      </p:sp>
      <p:pic>
        <p:nvPicPr>
          <p:cNvPr id="8" name="Picture 7">
            <a:extLst>
              <a:ext uri="{FF2B5EF4-FFF2-40B4-BE49-F238E27FC236}">
                <a16:creationId xmlns:a16="http://schemas.microsoft.com/office/drawing/2014/main" id="{386BC030-D84A-49C3-2786-012E88CB16A6}"/>
              </a:ext>
            </a:extLst>
          </p:cNvPr>
          <p:cNvPicPr>
            <a:picLocks noChangeAspect="1"/>
          </p:cNvPicPr>
          <p:nvPr/>
        </p:nvPicPr>
        <p:blipFill>
          <a:blip r:embed="rId3"/>
          <a:stretch>
            <a:fillRect/>
          </a:stretch>
        </p:blipFill>
        <p:spPr>
          <a:xfrm>
            <a:off x="7256444" y="1662456"/>
            <a:ext cx="4788665" cy="5195545"/>
          </a:xfrm>
          <a:prstGeom prst="rect">
            <a:avLst/>
          </a:prstGeom>
        </p:spPr>
      </p:pic>
      <p:sp>
        <p:nvSpPr>
          <p:cNvPr id="5" name="TextBox 4">
            <a:extLst>
              <a:ext uri="{FF2B5EF4-FFF2-40B4-BE49-F238E27FC236}">
                <a16:creationId xmlns:a16="http://schemas.microsoft.com/office/drawing/2014/main" id="{2E46280F-E90C-7970-DAB1-ABC65E7F9632}"/>
              </a:ext>
            </a:extLst>
          </p:cNvPr>
          <p:cNvSpPr txBox="1"/>
          <p:nvPr/>
        </p:nvSpPr>
        <p:spPr>
          <a:xfrm>
            <a:off x="1332917" y="6144371"/>
            <a:ext cx="732893" cy="276999"/>
          </a:xfrm>
          <a:prstGeom prst="rect">
            <a:avLst/>
          </a:prstGeom>
          <a:solidFill>
            <a:schemeClr val="accent2"/>
          </a:solidFill>
        </p:spPr>
        <p:txBody>
          <a:bodyPr wrap="none" rtlCol="0">
            <a:spAutoFit/>
          </a:bodyPr>
          <a:lstStyle/>
          <a:p>
            <a:r>
              <a:rPr lang="en-US" sz="1200" dirty="0"/>
              <a:t>Spoofing</a:t>
            </a:r>
          </a:p>
        </p:txBody>
      </p:sp>
      <p:sp>
        <p:nvSpPr>
          <p:cNvPr id="6" name="TextBox 5">
            <a:extLst>
              <a:ext uri="{FF2B5EF4-FFF2-40B4-BE49-F238E27FC236}">
                <a16:creationId xmlns:a16="http://schemas.microsoft.com/office/drawing/2014/main" id="{32A9146D-D727-45AE-F693-7B1C99EA3FC2}"/>
              </a:ext>
            </a:extLst>
          </p:cNvPr>
          <p:cNvSpPr txBox="1"/>
          <p:nvPr/>
        </p:nvSpPr>
        <p:spPr>
          <a:xfrm>
            <a:off x="4342373" y="5068140"/>
            <a:ext cx="866936" cy="400110"/>
          </a:xfrm>
          <a:prstGeom prst="rect">
            <a:avLst/>
          </a:prstGeom>
          <a:solidFill>
            <a:schemeClr val="accent2"/>
          </a:solidFill>
        </p:spPr>
        <p:txBody>
          <a:bodyPr wrap="square" rtlCol="0">
            <a:spAutoFit/>
          </a:bodyPr>
          <a:lstStyle/>
          <a:p>
            <a:r>
              <a:rPr lang="en-US" sz="1000" dirty="0"/>
              <a:t>Elevation of privilege</a:t>
            </a:r>
          </a:p>
        </p:txBody>
      </p:sp>
      <p:sp>
        <p:nvSpPr>
          <p:cNvPr id="9" name="TextBox 8">
            <a:extLst>
              <a:ext uri="{FF2B5EF4-FFF2-40B4-BE49-F238E27FC236}">
                <a16:creationId xmlns:a16="http://schemas.microsoft.com/office/drawing/2014/main" id="{76287206-A72E-FF4E-E5A1-AF7158C84B1C}"/>
              </a:ext>
            </a:extLst>
          </p:cNvPr>
          <p:cNvSpPr txBox="1"/>
          <p:nvPr/>
        </p:nvSpPr>
        <p:spPr>
          <a:xfrm>
            <a:off x="6240111" y="5804562"/>
            <a:ext cx="942887" cy="400110"/>
          </a:xfrm>
          <a:prstGeom prst="rect">
            <a:avLst/>
          </a:prstGeom>
          <a:solidFill>
            <a:schemeClr val="accent2"/>
          </a:solidFill>
        </p:spPr>
        <p:txBody>
          <a:bodyPr wrap="none" rtlCol="0">
            <a:spAutoFit/>
          </a:bodyPr>
          <a:lstStyle/>
          <a:p>
            <a:pPr algn="ctr"/>
            <a:r>
              <a:rPr lang="en-US" sz="1000" dirty="0"/>
              <a:t>Tampering</a:t>
            </a:r>
            <a:br>
              <a:rPr lang="en-US" sz="1000" dirty="0"/>
            </a:br>
            <a:r>
              <a:rPr lang="en-US" sz="1000" dirty="0"/>
              <a:t>(SQL injection)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dissolve">
                                      <p:cBhvr>
                                        <p:cTn id="15" dur="500"/>
                                        <p:tgtEl>
                                          <p:spTgt spid="4">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dissolve">
                                      <p:cBhvr>
                                        <p:cTn id="23" dur="500"/>
                                        <p:tgtEl>
                                          <p:spTgt spid="4">
                                            <p:txEl>
                                              <p:pRg st="1" end="1"/>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dissolve">
                                      <p:cBhvr>
                                        <p:cTn id="37" dur="500"/>
                                        <p:tgtEl>
                                          <p:spTgt spid="4">
                                            <p:txEl>
                                              <p:pRg st="2" end="2"/>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dissolve">
                                      <p:cBhvr>
                                        <p:cTn id="4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P spid="5" grpId="0" animBg="1"/>
      <p:bldP spid="6"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3D47-6BB2-0CF1-DBB3-FC3A17203E95}"/>
              </a:ext>
            </a:extLst>
          </p:cNvPr>
          <p:cNvSpPr>
            <a:spLocks noGrp="1"/>
          </p:cNvSpPr>
          <p:nvPr>
            <p:ph type="title"/>
          </p:nvPr>
        </p:nvSpPr>
        <p:spPr/>
        <p:txBody>
          <a:bodyPr/>
          <a:lstStyle/>
          <a:p>
            <a:r>
              <a:rPr lang="en-US" dirty="0"/>
              <a:t>Secure Design: Properties, Principles, Controls</a:t>
            </a:r>
          </a:p>
        </p:txBody>
      </p:sp>
      <p:sp>
        <p:nvSpPr>
          <p:cNvPr id="3" name="Content Placeholder 2">
            <a:extLst>
              <a:ext uri="{FF2B5EF4-FFF2-40B4-BE49-F238E27FC236}">
                <a16:creationId xmlns:a16="http://schemas.microsoft.com/office/drawing/2014/main" id="{1B48BD6C-B51C-6D6B-F41B-A91C67DAE4B6}"/>
              </a:ext>
            </a:extLst>
          </p:cNvPr>
          <p:cNvSpPr>
            <a:spLocks noGrp="1"/>
          </p:cNvSpPr>
          <p:nvPr>
            <p:ph sz="half" idx="1"/>
          </p:nvPr>
        </p:nvSpPr>
        <p:spPr>
          <a:xfrm>
            <a:off x="838200" y="1825625"/>
            <a:ext cx="5334000" cy="4351338"/>
          </a:xfrm>
        </p:spPr>
        <p:txBody>
          <a:bodyPr/>
          <a:lstStyle/>
          <a:p>
            <a:r>
              <a:rPr lang="en-US" b="1" dirty="0"/>
              <a:t>Principles</a:t>
            </a:r>
            <a:r>
              <a:rPr lang="en-US" dirty="0"/>
              <a:t> and </a:t>
            </a:r>
            <a:r>
              <a:rPr lang="en-US" b="1" dirty="0"/>
              <a:t>Controls</a:t>
            </a:r>
          </a:p>
          <a:p>
            <a:r>
              <a:rPr lang="en-US" b="1" dirty="0"/>
              <a:t>Confidentiality</a:t>
            </a:r>
            <a:r>
              <a:rPr lang="en-US" dirty="0"/>
              <a:t> (by encryption)</a:t>
            </a:r>
          </a:p>
          <a:p>
            <a:r>
              <a:rPr lang="en-US" b="1" dirty="0"/>
              <a:t>Authentication</a:t>
            </a:r>
            <a:r>
              <a:rPr lang="en-US" dirty="0"/>
              <a:t> – proving identity</a:t>
            </a:r>
          </a:p>
          <a:p>
            <a:pPr lvl="2"/>
            <a:endParaRPr lang="en-US" dirty="0"/>
          </a:p>
          <a:p>
            <a:r>
              <a:rPr lang="en-US" dirty="0"/>
              <a:t>Principles:</a:t>
            </a:r>
          </a:p>
          <a:p>
            <a:pPr lvl="1"/>
            <a:r>
              <a:rPr lang="en-US" b="1" dirty="0"/>
              <a:t>Do not expect expert users</a:t>
            </a:r>
          </a:p>
          <a:p>
            <a:pPr lvl="1"/>
            <a:r>
              <a:rPr lang="en-US" b="1" dirty="0"/>
              <a:t>Fail-safe defaults</a:t>
            </a:r>
          </a:p>
          <a:p>
            <a:pPr lvl="1"/>
            <a:r>
              <a:rPr lang="en-US" b="1" dirty="0"/>
              <a:t>Favor simplicity</a:t>
            </a:r>
          </a:p>
          <a:p>
            <a:pPr lvl="1"/>
            <a:r>
              <a:rPr lang="en-US" b="1" dirty="0"/>
              <a:t>Defend in depth </a:t>
            </a:r>
            <a:r>
              <a:rPr lang="en-US" dirty="0"/>
              <a:t>(throughout)</a:t>
            </a:r>
            <a:endParaRPr lang="en-US" b="1" dirty="0"/>
          </a:p>
        </p:txBody>
      </p:sp>
      <p:sp>
        <p:nvSpPr>
          <p:cNvPr id="4" name="Content Placeholder 3">
            <a:extLst>
              <a:ext uri="{FF2B5EF4-FFF2-40B4-BE49-F238E27FC236}">
                <a16:creationId xmlns:a16="http://schemas.microsoft.com/office/drawing/2014/main" id="{2D2007C0-5A5C-B822-10C3-E00CBA368E66}"/>
              </a:ext>
            </a:extLst>
          </p:cNvPr>
          <p:cNvSpPr>
            <a:spLocks noGrp="1"/>
          </p:cNvSpPr>
          <p:nvPr>
            <p:ph sz="half" idx="2"/>
          </p:nvPr>
        </p:nvSpPr>
        <p:spPr/>
        <p:txBody>
          <a:bodyPr/>
          <a:lstStyle/>
          <a:p>
            <a:r>
              <a:rPr lang="en-US" b="1" dirty="0"/>
              <a:t>Authorization</a:t>
            </a:r>
          </a:p>
          <a:p>
            <a:r>
              <a:rPr lang="en-US" b="1" dirty="0"/>
              <a:t>Integrity</a:t>
            </a:r>
            <a:r>
              <a:rPr lang="en-US" dirty="0"/>
              <a:t> and </a:t>
            </a:r>
            <a:r>
              <a:rPr lang="en-US" b="1" dirty="0"/>
              <a:t>Accountability</a:t>
            </a:r>
          </a:p>
          <a:p>
            <a:endParaRPr lang="en-US" b="1" dirty="0"/>
          </a:p>
          <a:p>
            <a:pPr lvl="1"/>
            <a:endParaRPr lang="en-US" b="1" dirty="0"/>
          </a:p>
          <a:p>
            <a:endParaRPr lang="en-US" dirty="0"/>
          </a:p>
          <a:p>
            <a:pPr lvl="1"/>
            <a:r>
              <a:rPr lang="en-US" b="1" dirty="0"/>
              <a:t>Trust with Reluctance </a:t>
            </a:r>
            <a:r>
              <a:rPr lang="en-US" dirty="0"/>
              <a:t>(all)</a:t>
            </a:r>
          </a:p>
          <a:p>
            <a:pPr lvl="1"/>
            <a:r>
              <a:rPr lang="en-US" b="1" dirty="0"/>
              <a:t>Monitoring and Traceability</a:t>
            </a:r>
          </a:p>
          <a:p>
            <a:pPr lvl="1"/>
            <a:r>
              <a:rPr lang="en-US" b="1" dirty="0"/>
              <a:t>Putting it all together</a:t>
            </a:r>
          </a:p>
          <a:p>
            <a:pPr lvl="1"/>
            <a:r>
              <a:rPr lang="en-US" b="1" dirty="0"/>
              <a:t>Use community resources</a:t>
            </a:r>
          </a:p>
        </p:txBody>
      </p:sp>
    </p:spTree>
    <p:extLst>
      <p:ext uri="{BB962C8B-B14F-4D97-AF65-F5344CB8AC3E}">
        <p14:creationId xmlns:p14="http://schemas.microsoft.com/office/powerpoint/2010/main" val="100236813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The Ecosystem Thesis</a:t>
            </a:r>
          </a:p>
        </p:txBody>
      </p:sp>
      <p:sp>
        <p:nvSpPr>
          <p:cNvPr id="3" name="Content Placeholder 2"/>
          <p:cNvSpPr>
            <a:spLocks noGrp="1"/>
          </p:cNvSpPr>
          <p:nvPr>
            <p:ph idx="1"/>
          </p:nvPr>
        </p:nvSpPr>
        <p:spPr>
          <a:xfrm>
            <a:off x="624115" y="1825624"/>
            <a:ext cx="11092544" cy="4351339"/>
          </a:xfrm>
        </p:spPr>
        <p:txBody>
          <a:bodyPr>
            <a:normAutofit/>
          </a:bodyPr>
          <a:lstStyle/>
          <a:p>
            <a:pPr marL="0" indent="0">
              <a:buNone/>
            </a:pPr>
            <a:r>
              <a:rPr dirty="0"/>
              <a:t>“The safety and security of a software application or service is substantially an </a:t>
            </a:r>
            <a:r>
              <a:rPr b="1" dirty="0"/>
              <a:t>emergent property of the developer ecosystem</a:t>
            </a:r>
            <a:r>
              <a:rPr dirty="0"/>
              <a:t> that produced it.”</a:t>
            </a:r>
          </a:p>
        </p:txBody>
      </p:sp>
      <p:sp>
        <p:nvSpPr>
          <p:cNvPr id="7" name="Oval 6">
            <a:extLst>
              <a:ext uri="{FF2B5EF4-FFF2-40B4-BE49-F238E27FC236}">
                <a16:creationId xmlns:a16="http://schemas.microsoft.com/office/drawing/2014/main" id="{A351334A-0BF9-11C3-A87A-9980A94351B9}"/>
              </a:ext>
            </a:extLst>
          </p:cNvPr>
          <p:cNvSpPr/>
          <p:nvPr/>
        </p:nvSpPr>
        <p:spPr>
          <a:xfrm>
            <a:off x="4855028" y="2091780"/>
            <a:ext cx="3352800" cy="704329"/>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160E7605-1C97-2AEB-2949-763DFFF8A8CC}"/>
              </a:ext>
            </a:extLst>
          </p:cNvPr>
          <p:cNvPicPr>
            <a:picLocks noChangeAspect="1"/>
          </p:cNvPicPr>
          <p:nvPr/>
        </p:nvPicPr>
        <p:blipFill>
          <a:blip r:embed="rId3"/>
          <a:stretch>
            <a:fillRect/>
          </a:stretch>
        </p:blipFill>
        <p:spPr>
          <a:xfrm>
            <a:off x="4577321" y="3878405"/>
            <a:ext cx="3932959" cy="5143500"/>
          </a:xfrm>
          <a:prstGeom prst="rect">
            <a:avLst/>
          </a:prstGeom>
        </p:spPr>
      </p:pic>
      <p:pic>
        <p:nvPicPr>
          <p:cNvPr id="8" name="Picture 7">
            <a:extLst>
              <a:ext uri="{FF2B5EF4-FFF2-40B4-BE49-F238E27FC236}">
                <a16:creationId xmlns:a16="http://schemas.microsoft.com/office/drawing/2014/main" id="{78C34621-D73A-3046-1320-CF4AC961AD92}"/>
              </a:ext>
            </a:extLst>
          </p:cNvPr>
          <p:cNvPicPr>
            <a:picLocks noChangeAspect="1"/>
          </p:cNvPicPr>
          <p:nvPr/>
        </p:nvPicPr>
        <p:blipFill>
          <a:blip r:embed="rId4"/>
          <a:stretch>
            <a:fillRect/>
          </a:stretch>
        </p:blipFill>
        <p:spPr>
          <a:xfrm>
            <a:off x="624115" y="3878405"/>
            <a:ext cx="3837040" cy="5143500"/>
          </a:xfrm>
          <a:prstGeom prst="rect">
            <a:avLst/>
          </a:prstGeom>
        </p:spPr>
      </p:pic>
      <p:sp>
        <p:nvSpPr>
          <p:cNvPr id="6" name="TextBox 5">
            <a:extLst>
              <a:ext uri="{FF2B5EF4-FFF2-40B4-BE49-F238E27FC236}">
                <a16:creationId xmlns:a16="http://schemas.microsoft.com/office/drawing/2014/main" id="{4681D4BB-2084-C172-18AB-5B7613E775F0}"/>
              </a:ext>
            </a:extLst>
          </p:cNvPr>
          <p:cNvSpPr txBox="1"/>
          <p:nvPr/>
        </p:nvSpPr>
        <p:spPr>
          <a:xfrm>
            <a:off x="8086152" y="3016408"/>
            <a:ext cx="3630507" cy="2677656"/>
          </a:xfrm>
          <a:prstGeom prst="rect">
            <a:avLst/>
          </a:prstGeom>
          <a:solidFill>
            <a:schemeClr val="accent2">
              <a:lumMod val="60000"/>
              <a:lumOff val="40000"/>
            </a:schemeClr>
          </a:solidFill>
          <a:effectLst>
            <a:outerShdw blurRad="50800" dist="38100" dir="8100000" algn="tr" rotWithShape="0">
              <a:prstClr val="black">
                <a:alpha val="40000"/>
              </a:prstClr>
            </a:outerShdw>
          </a:effectLst>
        </p:spPr>
        <p:txBody>
          <a:bodyPr wrap="square">
            <a:spAutoFit/>
          </a:bodyPr>
          <a:lstStyle/>
          <a:p>
            <a:r>
              <a:rPr lang="en-US" sz="2800" dirty="0">
                <a:solidFill>
                  <a:schemeClr val="bg1"/>
                </a:solidFill>
              </a:rPr>
              <a:t>Programming languages, libraries, frameworks, build tooling, deployment infrastructure, configuration surfaces.</a:t>
            </a:r>
          </a:p>
        </p:txBody>
      </p:sp>
      <p:sp>
        <p:nvSpPr>
          <p:cNvPr id="5" name="TextBox 4">
            <a:extLst>
              <a:ext uri="{FF2B5EF4-FFF2-40B4-BE49-F238E27FC236}">
                <a16:creationId xmlns:a16="http://schemas.microsoft.com/office/drawing/2014/main" id="{3589D11F-8713-CF2D-B598-2E291B89C115}"/>
              </a:ext>
            </a:extLst>
          </p:cNvPr>
          <p:cNvSpPr txBox="1"/>
          <p:nvPr/>
        </p:nvSpPr>
        <p:spPr>
          <a:xfrm>
            <a:off x="1961121" y="2768460"/>
            <a:ext cx="5232400" cy="954107"/>
          </a:xfrm>
          <a:prstGeom prst="rect">
            <a:avLst/>
          </a:prstGeom>
          <a:solidFill>
            <a:schemeClr val="bg1"/>
          </a:solidFill>
          <a:ln w="38100">
            <a:solidFill>
              <a:srgbClr val="FFFF00"/>
            </a:solidFill>
          </a:ln>
        </p:spPr>
        <p:txBody>
          <a:bodyPr wrap="square">
            <a:spAutoFit/>
          </a:bodyPr>
          <a:lstStyle/>
          <a:p>
            <a:r>
              <a:rPr lang="en-US" sz="2800" dirty="0"/>
              <a:t>To improve security, redesign the </a:t>
            </a:r>
            <a:r>
              <a:rPr lang="en-US" sz="2800" i="1" dirty="0"/>
              <a:t>ecosystem</a:t>
            </a:r>
            <a:r>
              <a:rPr lang="en-US" sz="2800" dirty="0"/>
              <a:t>, not just the guidance.</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5E8B3-04FB-262F-46D8-EF4551F3C8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E4E5F3-255E-3CBA-EF0B-D63CCAA7140B}"/>
              </a:ext>
            </a:extLst>
          </p:cNvPr>
          <p:cNvSpPr>
            <a:spLocks noGrp="1"/>
          </p:cNvSpPr>
          <p:nvPr>
            <p:ph type="title"/>
          </p:nvPr>
        </p:nvSpPr>
        <p:spPr/>
        <p:txBody>
          <a:bodyPr/>
          <a:lstStyle/>
          <a:p>
            <a:r>
              <a:rPr lang="en-US" dirty="0"/>
              <a:t>Secure Dev: Safe PLs, </a:t>
            </a:r>
            <a:r>
              <a:rPr lang="en-US" dirty="0" err="1"/>
              <a:t>fuzzers</a:t>
            </a:r>
            <a:r>
              <a:rPr lang="en-US" dirty="0"/>
              <a:t>, analyzers, …</a:t>
            </a:r>
          </a:p>
        </p:txBody>
      </p:sp>
      <p:pic>
        <p:nvPicPr>
          <p:cNvPr id="4" name="Picture 3">
            <a:extLst>
              <a:ext uri="{FF2B5EF4-FFF2-40B4-BE49-F238E27FC236}">
                <a16:creationId xmlns:a16="http://schemas.microsoft.com/office/drawing/2014/main" id="{A434C6CB-6E92-840E-EAB6-89D64F66DAA1}"/>
              </a:ext>
            </a:extLst>
          </p:cNvPr>
          <p:cNvPicPr>
            <a:picLocks noChangeAspect="1"/>
          </p:cNvPicPr>
          <p:nvPr/>
        </p:nvPicPr>
        <p:blipFill>
          <a:blip r:embed="rId3"/>
          <a:stretch>
            <a:fillRect/>
          </a:stretch>
        </p:blipFill>
        <p:spPr>
          <a:xfrm>
            <a:off x="3386837" y="1976280"/>
            <a:ext cx="4474429" cy="3403087"/>
          </a:xfrm>
          <a:prstGeom prst="rect">
            <a:avLst/>
          </a:prstGeom>
        </p:spPr>
      </p:pic>
      <p:pic>
        <p:nvPicPr>
          <p:cNvPr id="5" name="Picture 4">
            <a:extLst>
              <a:ext uri="{FF2B5EF4-FFF2-40B4-BE49-F238E27FC236}">
                <a16:creationId xmlns:a16="http://schemas.microsoft.com/office/drawing/2014/main" id="{C050A268-AF26-5C39-4C2B-00CCADFCCBCB}"/>
              </a:ext>
            </a:extLst>
          </p:cNvPr>
          <p:cNvPicPr>
            <a:picLocks noChangeAspect="1"/>
          </p:cNvPicPr>
          <p:nvPr/>
        </p:nvPicPr>
        <p:blipFill>
          <a:blip r:embed="rId4"/>
          <a:stretch>
            <a:fillRect/>
          </a:stretch>
        </p:blipFill>
        <p:spPr>
          <a:xfrm>
            <a:off x="8028481" y="1799304"/>
            <a:ext cx="3735815" cy="4277029"/>
          </a:xfrm>
          <a:prstGeom prst="rect">
            <a:avLst/>
          </a:prstGeom>
        </p:spPr>
      </p:pic>
      <p:pic>
        <p:nvPicPr>
          <p:cNvPr id="6" name="Picture 5">
            <a:extLst>
              <a:ext uri="{FF2B5EF4-FFF2-40B4-BE49-F238E27FC236}">
                <a16:creationId xmlns:a16="http://schemas.microsoft.com/office/drawing/2014/main" id="{263E169E-541E-EE2A-1010-13136A5A4DF8}"/>
              </a:ext>
            </a:extLst>
          </p:cNvPr>
          <p:cNvPicPr>
            <a:picLocks noChangeAspect="1"/>
          </p:cNvPicPr>
          <p:nvPr/>
        </p:nvPicPr>
        <p:blipFill>
          <a:blip r:embed="rId5"/>
          <a:stretch>
            <a:fillRect/>
          </a:stretch>
        </p:blipFill>
        <p:spPr>
          <a:xfrm>
            <a:off x="838200" y="1799304"/>
            <a:ext cx="1986186" cy="1325563"/>
          </a:xfrm>
          <a:prstGeom prst="rect">
            <a:avLst/>
          </a:prstGeom>
        </p:spPr>
      </p:pic>
      <p:pic>
        <p:nvPicPr>
          <p:cNvPr id="3076" name="Picture 4">
            <a:extLst>
              <a:ext uri="{FF2B5EF4-FFF2-40B4-BE49-F238E27FC236}">
                <a16:creationId xmlns:a16="http://schemas.microsoft.com/office/drawing/2014/main" id="{1E6C9C6E-5278-00EA-07CE-94A2543BEB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930" y="3429000"/>
            <a:ext cx="2396682" cy="95467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7FD90E1A-F26A-FD37-9DAF-69AE20A5B6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2347" y="4687811"/>
            <a:ext cx="1237891" cy="874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8424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dissolve">
                                      <p:cBhvr>
                                        <p:cTn id="10" dur="500"/>
                                        <p:tgtEl>
                                          <p:spTgt spid="3076"/>
                                        </p:tgtEl>
                                      </p:cBhvr>
                                    </p:animEffect>
                                  </p:childTnLst>
                                </p:cTn>
                              </p:par>
                              <p:par>
                                <p:cTn id="11" presetID="9" presetClass="entr" presetSubtype="0" fill="hold" nodeType="with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dissolve">
                                      <p:cBhvr>
                                        <p:cTn id="13" dur="500"/>
                                        <p:tgtEl>
                                          <p:spTgt spid="307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 calcmode="lin" valueType="num">
                                      <p:cBhvr>
                                        <p:cTn id="26" dur="500" fill="hold"/>
                                        <p:tgtEl>
                                          <p:spTgt spid="5"/>
                                        </p:tgtEl>
                                        <p:attrNameLst>
                                          <p:attrName>style.rotation</p:attrName>
                                        </p:attrNameLst>
                                      </p:cBhvr>
                                      <p:tavLst>
                                        <p:tav tm="0">
                                          <p:val>
                                            <p:fltVal val="360"/>
                                          </p:val>
                                        </p:tav>
                                        <p:tav tm="100000">
                                          <p:val>
                                            <p:fltVal val="0"/>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D4604-0D59-ECCB-1A3C-8D960DB525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FA6166-E8A5-71B4-FF1F-6043F9792FF0}"/>
              </a:ext>
            </a:extLst>
          </p:cNvPr>
          <p:cNvSpPr>
            <a:spLocks noGrp="1"/>
          </p:cNvSpPr>
          <p:nvPr>
            <p:ph type="title"/>
          </p:nvPr>
        </p:nvSpPr>
        <p:spPr>
          <a:solidFill>
            <a:schemeClr val="bg1"/>
          </a:solidFill>
        </p:spPr>
        <p:txBody>
          <a:bodyPr/>
          <a:lstStyle/>
          <a:p>
            <a:r>
              <a:rPr lang="en-US" dirty="0"/>
              <a:t>Data: Use of PL can prevent vulnerabilities</a:t>
            </a:r>
          </a:p>
        </p:txBody>
      </p:sp>
      <p:pic>
        <p:nvPicPr>
          <p:cNvPr id="3" name="Picture 2">
            <a:extLst>
              <a:ext uri="{FF2B5EF4-FFF2-40B4-BE49-F238E27FC236}">
                <a16:creationId xmlns:a16="http://schemas.microsoft.com/office/drawing/2014/main" id="{6D84A60E-A67A-1E84-884F-8518855C3C4C}"/>
              </a:ext>
            </a:extLst>
          </p:cNvPr>
          <p:cNvPicPr>
            <a:picLocks noChangeAspect="1"/>
          </p:cNvPicPr>
          <p:nvPr/>
        </p:nvPicPr>
        <p:blipFill>
          <a:blip r:embed="rId2"/>
          <a:stretch>
            <a:fillRect/>
          </a:stretch>
        </p:blipFill>
        <p:spPr>
          <a:xfrm>
            <a:off x="838201" y="2898802"/>
            <a:ext cx="5174314" cy="3052130"/>
          </a:xfrm>
          <a:prstGeom prst="rect">
            <a:avLst/>
          </a:prstGeom>
        </p:spPr>
      </p:pic>
      <p:sp>
        <p:nvSpPr>
          <p:cNvPr id="5" name="TextBox 4">
            <a:extLst>
              <a:ext uri="{FF2B5EF4-FFF2-40B4-BE49-F238E27FC236}">
                <a16:creationId xmlns:a16="http://schemas.microsoft.com/office/drawing/2014/main" id="{639163A0-24EA-605D-0EAD-7B358351562A}"/>
              </a:ext>
            </a:extLst>
          </p:cNvPr>
          <p:cNvSpPr txBox="1"/>
          <p:nvPr/>
        </p:nvSpPr>
        <p:spPr>
          <a:xfrm>
            <a:off x="4566889" y="6071192"/>
            <a:ext cx="3058222" cy="369332"/>
          </a:xfrm>
          <a:prstGeom prst="rect">
            <a:avLst/>
          </a:prstGeom>
          <a:noFill/>
        </p:spPr>
        <p:txBody>
          <a:bodyPr wrap="square" rtlCol="0">
            <a:spAutoFit/>
          </a:bodyPr>
          <a:lstStyle/>
          <a:p>
            <a:r>
              <a:rPr lang="en-US" dirty="0"/>
              <a:t>Source: Google Security Blog</a:t>
            </a:r>
          </a:p>
        </p:txBody>
      </p:sp>
      <p:sp>
        <p:nvSpPr>
          <p:cNvPr id="6" name="Content Placeholder 2">
            <a:extLst>
              <a:ext uri="{FF2B5EF4-FFF2-40B4-BE49-F238E27FC236}">
                <a16:creationId xmlns:a16="http://schemas.microsoft.com/office/drawing/2014/main" id="{20EE00F4-F97B-D5D4-2578-472FF05E908F}"/>
              </a:ext>
            </a:extLst>
          </p:cNvPr>
          <p:cNvSpPr txBox="1">
            <a:spLocks/>
          </p:cNvSpPr>
          <p:nvPr/>
        </p:nvSpPr>
        <p:spPr>
          <a:xfrm>
            <a:off x="838200" y="1690688"/>
            <a:ext cx="10515599" cy="12436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Android is writing most new code in Rust, and fixing vulns in its C/C++. </a:t>
            </a:r>
          </a:p>
        </p:txBody>
      </p:sp>
      <p:pic>
        <p:nvPicPr>
          <p:cNvPr id="4" name="Picture 3">
            <a:extLst>
              <a:ext uri="{FF2B5EF4-FFF2-40B4-BE49-F238E27FC236}">
                <a16:creationId xmlns:a16="http://schemas.microsoft.com/office/drawing/2014/main" id="{A08E4AAA-45DC-693E-86E8-C924526B50CD}"/>
              </a:ext>
            </a:extLst>
          </p:cNvPr>
          <p:cNvPicPr>
            <a:picLocks noChangeAspect="1"/>
          </p:cNvPicPr>
          <p:nvPr/>
        </p:nvPicPr>
        <p:blipFill>
          <a:blip r:embed="rId3"/>
          <a:stretch>
            <a:fillRect/>
          </a:stretch>
        </p:blipFill>
        <p:spPr>
          <a:xfrm>
            <a:off x="6179487" y="2888742"/>
            <a:ext cx="5174313" cy="3072249"/>
          </a:xfrm>
          <a:prstGeom prst="rect">
            <a:avLst/>
          </a:prstGeom>
          <a:effectLst>
            <a:outerShdw blurRad="50800" dist="38100" dir="7911371" algn="tl" rotWithShape="0">
              <a:prstClr val="black">
                <a:alpha val="40000"/>
              </a:prstClr>
            </a:outerShdw>
          </a:effectLst>
        </p:spPr>
      </p:pic>
      <p:sp>
        <p:nvSpPr>
          <p:cNvPr id="7" name="Content Placeholder 2">
            <a:extLst>
              <a:ext uri="{FF2B5EF4-FFF2-40B4-BE49-F238E27FC236}">
                <a16:creationId xmlns:a16="http://schemas.microsoft.com/office/drawing/2014/main" id="{1933D7A7-7687-4EDD-4E67-149A2C89FD50}"/>
              </a:ext>
            </a:extLst>
          </p:cNvPr>
          <p:cNvSpPr txBox="1">
            <a:spLocks/>
          </p:cNvSpPr>
          <p:nvPr/>
        </p:nvSpPr>
        <p:spPr>
          <a:xfrm>
            <a:off x="838200" y="2156721"/>
            <a:ext cx="10515599" cy="12436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Result: A roughly exponential drop in vulnerabilities reported</a:t>
            </a:r>
          </a:p>
        </p:txBody>
      </p:sp>
    </p:spTree>
    <p:extLst>
      <p:ext uri="{BB962C8B-B14F-4D97-AF65-F5344CB8AC3E}">
        <p14:creationId xmlns:p14="http://schemas.microsoft.com/office/powerpoint/2010/main" val="8606284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AD8BA-8946-4BB7-0BD5-05B64DA027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B41F61-DDDF-50E1-E78F-C594397180EF}"/>
              </a:ext>
            </a:extLst>
          </p:cNvPr>
          <p:cNvSpPr>
            <a:spLocks noGrp="1"/>
          </p:cNvSpPr>
          <p:nvPr>
            <p:ph type="title"/>
          </p:nvPr>
        </p:nvSpPr>
        <p:spPr/>
        <p:txBody>
          <a:bodyPr/>
          <a:lstStyle/>
          <a:p>
            <a:r>
              <a:rPr lang="en-US" dirty="0"/>
              <a:t>OSS-Fuzz</a:t>
            </a:r>
          </a:p>
        </p:txBody>
      </p:sp>
      <p:pic>
        <p:nvPicPr>
          <p:cNvPr id="4" name="Picture 3">
            <a:extLst>
              <a:ext uri="{FF2B5EF4-FFF2-40B4-BE49-F238E27FC236}">
                <a16:creationId xmlns:a16="http://schemas.microsoft.com/office/drawing/2014/main" id="{4608D4FF-9120-D27A-D842-AC6746B0779D}"/>
              </a:ext>
            </a:extLst>
          </p:cNvPr>
          <p:cNvPicPr>
            <a:picLocks noChangeAspect="1"/>
          </p:cNvPicPr>
          <p:nvPr/>
        </p:nvPicPr>
        <p:blipFill>
          <a:blip r:embed="rId2"/>
          <a:stretch>
            <a:fillRect/>
          </a:stretch>
        </p:blipFill>
        <p:spPr>
          <a:xfrm>
            <a:off x="5036457" y="0"/>
            <a:ext cx="7155543" cy="6858000"/>
          </a:xfrm>
          <a:prstGeom prst="rect">
            <a:avLst/>
          </a:prstGeom>
        </p:spPr>
      </p:pic>
      <p:pic>
        <p:nvPicPr>
          <p:cNvPr id="5" name="Picture 4">
            <a:extLst>
              <a:ext uri="{FF2B5EF4-FFF2-40B4-BE49-F238E27FC236}">
                <a16:creationId xmlns:a16="http://schemas.microsoft.com/office/drawing/2014/main" id="{12A5A622-9E57-5298-29B0-0C9D561C7ACA}"/>
              </a:ext>
            </a:extLst>
          </p:cNvPr>
          <p:cNvPicPr>
            <a:picLocks noChangeAspect="1"/>
          </p:cNvPicPr>
          <p:nvPr/>
        </p:nvPicPr>
        <p:blipFill>
          <a:blip r:embed="rId3"/>
          <a:stretch>
            <a:fillRect/>
          </a:stretch>
        </p:blipFill>
        <p:spPr>
          <a:xfrm>
            <a:off x="163109" y="1552372"/>
            <a:ext cx="5548440" cy="5169563"/>
          </a:xfrm>
          <a:prstGeom prst="rect">
            <a:avLst/>
          </a:prstGeom>
          <a:effectLst>
            <a:outerShdw blurRad="50800" dist="38100" algn="l" rotWithShape="0">
              <a:prstClr val="black">
                <a:alpha val="40000"/>
              </a:prstClr>
            </a:outerShdw>
          </a:effectLst>
        </p:spPr>
      </p:pic>
      <p:sp>
        <p:nvSpPr>
          <p:cNvPr id="3" name="Oval 2">
            <a:extLst>
              <a:ext uri="{FF2B5EF4-FFF2-40B4-BE49-F238E27FC236}">
                <a16:creationId xmlns:a16="http://schemas.microsoft.com/office/drawing/2014/main" id="{62A6668E-AC31-02E4-2564-9309FF43EFA7}"/>
              </a:ext>
            </a:extLst>
          </p:cNvPr>
          <p:cNvSpPr/>
          <p:nvPr/>
        </p:nvSpPr>
        <p:spPr>
          <a:xfrm>
            <a:off x="-1080" y="6032846"/>
            <a:ext cx="5548440" cy="70432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746948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1950A-89AC-7642-78A6-C3EB91262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6301F4-01F0-A428-B0AB-586A2D1F559B}"/>
              </a:ext>
            </a:extLst>
          </p:cNvPr>
          <p:cNvSpPr>
            <a:spLocks noGrp="1"/>
          </p:cNvSpPr>
          <p:nvPr>
            <p:ph type="title"/>
          </p:nvPr>
        </p:nvSpPr>
        <p:spPr/>
        <p:txBody>
          <a:bodyPr/>
          <a:lstStyle/>
          <a:p>
            <a:r>
              <a:rPr lang="en-US" dirty="0"/>
              <a:t>Course goals: You will be able to</a:t>
            </a:r>
          </a:p>
        </p:txBody>
      </p:sp>
      <p:sp>
        <p:nvSpPr>
          <p:cNvPr id="3" name="Content Placeholder 2">
            <a:extLst>
              <a:ext uri="{FF2B5EF4-FFF2-40B4-BE49-F238E27FC236}">
                <a16:creationId xmlns:a16="http://schemas.microsoft.com/office/drawing/2014/main" id="{D4B9D634-5E65-B5BD-6544-438615FC732D}"/>
              </a:ext>
            </a:extLst>
          </p:cNvPr>
          <p:cNvSpPr>
            <a:spLocks noGrp="1"/>
          </p:cNvSpPr>
          <p:nvPr>
            <p:ph idx="1"/>
          </p:nvPr>
        </p:nvSpPr>
        <p:spPr>
          <a:xfrm>
            <a:off x="838200" y="1825625"/>
            <a:ext cx="10515600" cy="4073730"/>
          </a:xfrm>
        </p:spPr>
        <p:txBody>
          <a:bodyPr>
            <a:normAutofit fontScale="77500" lnSpcReduction="20000"/>
          </a:bodyPr>
          <a:lstStyle/>
          <a:p>
            <a:r>
              <a:rPr lang="en-US" b="1" dirty="0"/>
              <a:t>Understand cybersecurity from a data-driven and economic perspective</a:t>
            </a:r>
            <a:r>
              <a:rPr lang="en-US" dirty="0"/>
              <a:t>, learning to make decisions based on empirical evidence, following good science</a:t>
            </a:r>
          </a:p>
          <a:p>
            <a:r>
              <a:rPr lang="en-US" b="1" dirty="0"/>
              <a:t>Identify key vulnerabilities and threats</a:t>
            </a:r>
            <a:r>
              <a:rPr lang="en-US" dirty="0"/>
              <a:t>, especially when considering the </a:t>
            </a:r>
            <a:r>
              <a:rPr lang="en-US" b="1" dirty="0"/>
              <a:t>impact of humans</a:t>
            </a:r>
            <a:r>
              <a:rPr lang="en-US" dirty="0"/>
              <a:t>, both when they are attack targets and when the play a role in ensuring a system’s security</a:t>
            </a:r>
          </a:p>
          <a:p>
            <a:r>
              <a:rPr lang="en-US" b="1" dirty="0">
                <a:solidFill>
                  <a:schemeClr val="bg1"/>
                </a:solidFill>
              </a:rPr>
              <a:t>Follow a well-designed process for secure systems construction</a:t>
            </a:r>
            <a:r>
              <a:rPr lang="en-US" dirty="0">
                <a:solidFill>
                  <a:schemeClr val="bg1"/>
                </a:solidFill>
              </a:rPr>
              <a:t>, from threat modeling to building to testing to maintenance</a:t>
            </a:r>
          </a:p>
          <a:p>
            <a:r>
              <a:rPr lang="en-US" b="1" dirty="0">
                <a:solidFill>
                  <a:schemeClr val="bg1"/>
                </a:solidFill>
              </a:rPr>
              <a:t>Manage security operations </a:t>
            </a:r>
            <a:r>
              <a:rPr lang="en-US" dirty="0">
                <a:solidFill>
                  <a:schemeClr val="bg1"/>
                </a:solidFill>
              </a:rPr>
              <a:t>– preventing, detecting, mitigating, and recovering from incidents – and gather data to improve future posture</a:t>
            </a:r>
          </a:p>
          <a:p>
            <a:r>
              <a:rPr lang="en-US" b="1" dirty="0">
                <a:solidFill>
                  <a:schemeClr val="bg1"/>
                </a:solidFill>
              </a:rPr>
              <a:t>Make risk-informed decisions</a:t>
            </a:r>
            <a:r>
              <a:rPr lang="en-US" dirty="0">
                <a:solidFill>
                  <a:schemeClr val="bg1"/>
                </a:solidFill>
              </a:rPr>
              <a:t>: Assess designs and </a:t>
            </a:r>
            <a:br>
              <a:rPr lang="en-US" dirty="0">
                <a:solidFill>
                  <a:schemeClr val="bg1"/>
                </a:solidFill>
              </a:rPr>
            </a:br>
            <a:r>
              <a:rPr lang="en-US" dirty="0">
                <a:solidFill>
                  <a:schemeClr val="bg1"/>
                </a:solidFill>
              </a:rPr>
              <a:t>technologies according to how they mitigate security risk,</a:t>
            </a:r>
            <a:br>
              <a:rPr lang="en-US" dirty="0">
                <a:solidFill>
                  <a:schemeClr val="bg1"/>
                </a:solidFill>
              </a:rPr>
            </a:br>
            <a:r>
              <a:rPr lang="en-US" dirty="0">
                <a:solidFill>
                  <a:schemeClr val="bg1"/>
                </a:solidFill>
              </a:rPr>
              <a:t>while leveraging </a:t>
            </a:r>
            <a:r>
              <a:rPr lang="en-US" b="1" dirty="0">
                <a:solidFill>
                  <a:schemeClr val="bg1"/>
                </a:solidFill>
              </a:rPr>
              <a:t>insurance</a:t>
            </a:r>
            <a:r>
              <a:rPr lang="en-US" dirty="0">
                <a:solidFill>
                  <a:schemeClr val="bg1"/>
                </a:solidFill>
              </a:rPr>
              <a:t> and responding to </a:t>
            </a:r>
            <a:r>
              <a:rPr lang="en-US" b="1" dirty="0">
                <a:solidFill>
                  <a:schemeClr val="bg1"/>
                </a:solidFill>
              </a:rPr>
              <a:t>regulation</a:t>
            </a:r>
          </a:p>
          <a:p>
            <a:r>
              <a:rPr lang="en-US" b="1" dirty="0">
                <a:solidFill>
                  <a:schemeClr val="bg1"/>
                </a:solidFill>
              </a:rPr>
              <a:t>Communicate effectively and with empathy </a:t>
            </a:r>
            <a:r>
              <a:rPr lang="en-US" dirty="0">
                <a:solidFill>
                  <a:schemeClr val="bg1"/>
                </a:solidFill>
              </a:rPr>
              <a:t>to key </a:t>
            </a:r>
            <a:br>
              <a:rPr lang="en-US" dirty="0">
                <a:solidFill>
                  <a:schemeClr val="bg1"/>
                </a:solidFill>
              </a:rPr>
            </a:br>
            <a:r>
              <a:rPr lang="en-US" dirty="0">
                <a:solidFill>
                  <a:schemeClr val="bg1"/>
                </a:solidFill>
              </a:rPr>
              <a:t>stakeholders about security options and recommendations</a:t>
            </a:r>
          </a:p>
        </p:txBody>
      </p:sp>
      <p:pic>
        <p:nvPicPr>
          <p:cNvPr id="1026" name="Picture 2" descr="Data Analytics for Business Growth: Insights from EAG Inc.">
            <a:extLst>
              <a:ext uri="{FF2B5EF4-FFF2-40B4-BE49-F238E27FC236}">
                <a16:creationId xmlns:a16="http://schemas.microsoft.com/office/drawing/2014/main" id="{F94BA6FD-3675-9CE2-FCBB-35ACB4FE24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7575" y="4479824"/>
            <a:ext cx="3834383" cy="20130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74675E-61BC-750A-6A29-DC60C26C253A}"/>
              </a:ext>
            </a:extLst>
          </p:cNvPr>
          <p:cNvSpPr txBox="1"/>
          <p:nvPr/>
        </p:nvSpPr>
        <p:spPr>
          <a:xfrm>
            <a:off x="3862799" y="6176963"/>
            <a:ext cx="4174776" cy="369332"/>
          </a:xfrm>
          <a:prstGeom prst="rect">
            <a:avLst/>
          </a:prstGeom>
          <a:noFill/>
        </p:spPr>
        <p:txBody>
          <a:bodyPr wrap="square" rtlCol="0">
            <a:spAutoFit/>
          </a:bodyPr>
          <a:lstStyle/>
          <a:p>
            <a:r>
              <a:rPr lang="en-US" dirty="0"/>
              <a:t>All while taking a data-informed approach</a:t>
            </a:r>
          </a:p>
        </p:txBody>
      </p:sp>
    </p:spTree>
    <p:extLst>
      <p:ext uri="{BB962C8B-B14F-4D97-AF65-F5344CB8AC3E}">
        <p14:creationId xmlns:p14="http://schemas.microsoft.com/office/powerpoint/2010/main" val="227619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14485-7C1B-B747-FBCC-63FE29ABE7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EC1808-78FD-3AF8-34FF-A8FF2E90D48D}"/>
              </a:ext>
            </a:extLst>
          </p:cNvPr>
          <p:cNvSpPr>
            <a:spLocks noGrp="1"/>
          </p:cNvSpPr>
          <p:nvPr>
            <p:ph type="title"/>
          </p:nvPr>
        </p:nvSpPr>
        <p:spPr/>
        <p:txBody>
          <a:bodyPr/>
          <a:lstStyle/>
          <a:p>
            <a:r>
              <a:rPr lang="en-US" dirty="0"/>
              <a:t>LLMs and GenAI: Game Changers</a:t>
            </a:r>
          </a:p>
        </p:txBody>
      </p:sp>
      <p:pic>
        <p:nvPicPr>
          <p:cNvPr id="3" name="Picture 2">
            <a:extLst>
              <a:ext uri="{FF2B5EF4-FFF2-40B4-BE49-F238E27FC236}">
                <a16:creationId xmlns:a16="http://schemas.microsoft.com/office/drawing/2014/main" id="{95B9036D-173C-E648-BD08-E22EEC580A69}"/>
              </a:ext>
            </a:extLst>
          </p:cNvPr>
          <p:cNvPicPr>
            <a:picLocks noChangeAspect="1"/>
          </p:cNvPicPr>
          <p:nvPr/>
        </p:nvPicPr>
        <p:blipFill>
          <a:blip r:embed="rId2"/>
          <a:stretch>
            <a:fillRect/>
          </a:stretch>
        </p:blipFill>
        <p:spPr>
          <a:xfrm>
            <a:off x="249081" y="1914376"/>
            <a:ext cx="5181901" cy="3989161"/>
          </a:xfrm>
          <a:prstGeom prst="rect">
            <a:avLst/>
          </a:prstGeom>
        </p:spPr>
      </p:pic>
      <p:pic>
        <p:nvPicPr>
          <p:cNvPr id="4" name="Picture 3">
            <a:extLst>
              <a:ext uri="{FF2B5EF4-FFF2-40B4-BE49-F238E27FC236}">
                <a16:creationId xmlns:a16="http://schemas.microsoft.com/office/drawing/2014/main" id="{3FD81762-AB37-68A8-A82D-3B5163EB3FF6}"/>
              </a:ext>
            </a:extLst>
          </p:cNvPr>
          <p:cNvPicPr>
            <a:picLocks noChangeAspect="1"/>
          </p:cNvPicPr>
          <p:nvPr/>
        </p:nvPicPr>
        <p:blipFill>
          <a:blip r:embed="rId3"/>
          <a:stretch>
            <a:fillRect/>
          </a:stretch>
        </p:blipFill>
        <p:spPr>
          <a:xfrm>
            <a:off x="838200" y="4308763"/>
            <a:ext cx="5570676" cy="4805651"/>
          </a:xfrm>
          <a:prstGeom prst="rect">
            <a:avLst/>
          </a:prstGeom>
          <a:effectLst>
            <a:outerShdw blurRad="50800" dist="38100" dir="13500000" algn="br" rotWithShape="0">
              <a:prstClr val="black">
                <a:alpha val="40000"/>
              </a:prstClr>
            </a:outerShdw>
          </a:effectLst>
        </p:spPr>
      </p:pic>
      <p:pic>
        <p:nvPicPr>
          <p:cNvPr id="5" name="Picture 4">
            <a:extLst>
              <a:ext uri="{FF2B5EF4-FFF2-40B4-BE49-F238E27FC236}">
                <a16:creationId xmlns:a16="http://schemas.microsoft.com/office/drawing/2014/main" id="{5CBA4D11-6FC8-49E0-91E8-8EE0E49999C8}"/>
              </a:ext>
            </a:extLst>
          </p:cNvPr>
          <p:cNvPicPr>
            <a:picLocks noChangeAspect="1"/>
          </p:cNvPicPr>
          <p:nvPr/>
        </p:nvPicPr>
        <p:blipFill>
          <a:blip r:embed="rId4"/>
          <a:stretch>
            <a:fillRect/>
          </a:stretch>
        </p:blipFill>
        <p:spPr>
          <a:xfrm>
            <a:off x="5940622" y="1914376"/>
            <a:ext cx="2577304" cy="3329490"/>
          </a:xfrm>
          <a:prstGeom prst="rect">
            <a:avLst/>
          </a:prstGeom>
          <a:effectLst>
            <a:outerShdw blurRad="50800" dist="38100" dir="8100000" algn="tr" rotWithShape="0">
              <a:prstClr val="black">
                <a:alpha val="40000"/>
              </a:prstClr>
            </a:outerShdw>
          </a:effectLst>
        </p:spPr>
      </p:pic>
      <p:pic>
        <p:nvPicPr>
          <p:cNvPr id="6" name="Picture 5">
            <a:extLst>
              <a:ext uri="{FF2B5EF4-FFF2-40B4-BE49-F238E27FC236}">
                <a16:creationId xmlns:a16="http://schemas.microsoft.com/office/drawing/2014/main" id="{B0195411-A14D-02FA-A2F8-9E888CBC6C72}"/>
              </a:ext>
            </a:extLst>
          </p:cNvPr>
          <p:cNvPicPr>
            <a:picLocks noChangeAspect="1"/>
          </p:cNvPicPr>
          <p:nvPr/>
        </p:nvPicPr>
        <p:blipFill>
          <a:blip r:embed="rId5"/>
          <a:stretch>
            <a:fillRect/>
          </a:stretch>
        </p:blipFill>
        <p:spPr>
          <a:xfrm>
            <a:off x="7961790" y="2833604"/>
            <a:ext cx="3981129" cy="4820523"/>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381690309"/>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Supply Chain: What’s in your software?</a:t>
            </a:r>
            <a:endParaRPr dirty="0"/>
          </a:p>
        </p:txBody>
      </p:sp>
      <p:sp>
        <p:nvSpPr>
          <p:cNvPr id="3" name="Content Placeholder 2"/>
          <p:cNvSpPr>
            <a:spLocks noGrp="1"/>
          </p:cNvSpPr>
          <p:nvPr>
            <p:ph idx="1"/>
          </p:nvPr>
        </p:nvSpPr>
        <p:spPr/>
        <p:txBody>
          <a:bodyPr/>
          <a:lstStyle/>
          <a:p>
            <a:pPr marL="0" indent="0">
              <a:buNone/>
            </a:pPr>
            <a:r>
              <a:rPr dirty="0"/>
              <a:t>Modern software is </a:t>
            </a:r>
            <a:r>
              <a:rPr b="1" dirty="0"/>
              <a:t>mostly code you didn’t write</a:t>
            </a:r>
            <a:r>
              <a:rPr dirty="0"/>
              <a:t>.</a:t>
            </a:r>
          </a:p>
          <a:p>
            <a:pPr marL="0" indent="0">
              <a:buNone/>
            </a:pPr>
            <a:endParaRPr lang="en-US" sz="1600" dirty="0"/>
          </a:p>
          <a:p>
            <a:pPr marL="0" indent="0">
              <a:buNone/>
            </a:pPr>
            <a:r>
              <a:rPr dirty="0"/>
              <a:t>Each dependency is a </a:t>
            </a:r>
            <a:r>
              <a:rPr b="1" dirty="0"/>
              <a:t>trust decision</a:t>
            </a:r>
            <a:r>
              <a:rPr dirty="0"/>
              <a:t>:</a:t>
            </a:r>
          </a:p>
          <a:p>
            <a:pPr lvl="0"/>
            <a:r>
              <a:rPr dirty="0"/>
              <a:t>Is it actively maintained?</a:t>
            </a:r>
          </a:p>
          <a:p>
            <a:pPr lvl="0"/>
            <a:r>
              <a:rPr dirty="0"/>
              <a:t>Has it been audited for security?</a:t>
            </a:r>
          </a:p>
          <a:p>
            <a:pPr lvl="0"/>
            <a:r>
              <a:rPr dirty="0"/>
              <a:t>What happens when a vulnerability is found in it?</a:t>
            </a:r>
          </a:p>
        </p:txBody>
      </p:sp>
      <p:pic>
        <p:nvPicPr>
          <p:cNvPr id="4" name="Picture 3">
            <a:extLst>
              <a:ext uri="{FF2B5EF4-FFF2-40B4-BE49-F238E27FC236}">
                <a16:creationId xmlns:a16="http://schemas.microsoft.com/office/drawing/2014/main" id="{E49CE612-9B1E-E84F-4B65-C6D17D5A9B8A}"/>
              </a:ext>
            </a:extLst>
          </p:cNvPr>
          <p:cNvPicPr>
            <a:picLocks noChangeAspect="1"/>
          </p:cNvPicPr>
          <p:nvPr/>
        </p:nvPicPr>
        <p:blipFill>
          <a:blip r:embed="rId3"/>
          <a:stretch>
            <a:fillRect/>
          </a:stretch>
        </p:blipFill>
        <p:spPr>
          <a:xfrm>
            <a:off x="10666778" y="158987"/>
            <a:ext cx="1374044" cy="1368955"/>
          </a:xfrm>
          <a:prstGeom prst="rect">
            <a:avLst/>
          </a:prstGeom>
        </p:spPr>
      </p:pic>
      <p:sp>
        <p:nvSpPr>
          <p:cNvPr id="5" name="Oval 4">
            <a:extLst>
              <a:ext uri="{FF2B5EF4-FFF2-40B4-BE49-F238E27FC236}">
                <a16:creationId xmlns:a16="http://schemas.microsoft.com/office/drawing/2014/main" id="{23B866BA-9B60-18BD-97DF-E61DC72FF50D}"/>
              </a:ext>
            </a:extLst>
          </p:cNvPr>
          <p:cNvSpPr>
            <a:spLocks noChangeAspect="1"/>
          </p:cNvSpPr>
          <p:nvPr/>
        </p:nvSpPr>
        <p:spPr>
          <a:xfrm>
            <a:off x="11204017" y="1186265"/>
            <a:ext cx="299563" cy="299563"/>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6EEFA-91DE-95D5-0C2C-A2638C718772}"/>
            </a:ext>
          </a:extLst>
        </p:cNvPr>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A2311997-C8BB-C94E-1A94-89CA4174221C}"/>
              </a:ext>
            </a:extLst>
          </p:cNvPr>
          <p:cNvCxnSpPr>
            <a:cxnSpLocks/>
          </p:cNvCxnSpPr>
          <p:nvPr/>
        </p:nvCxnSpPr>
        <p:spPr>
          <a:xfrm>
            <a:off x="3574664" y="2626998"/>
            <a:ext cx="496035" cy="9121"/>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010D79E-59EF-9295-AB92-AA93D6589EC4}"/>
              </a:ext>
            </a:extLst>
          </p:cNvPr>
          <p:cNvCxnSpPr>
            <a:cxnSpLocks/>
          </p:cNvCxnSpPr>
          <p:nvPr/>
        </p:nvCxnSpPr>
        <p:spPr>
          <a:xfrm>
            <a:off x="5795843" y="2626998"/>
            <a:ext cx="496035" cy="9121"/>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93874DA-2CD5-C34F-A9FC-8955F80AFDEF}"/>
              </a:ext>
            </a:extLst>
          </p:cNvPr>
          <p:cNvCxnSpPr>
            <a:cxnSpLocks/>
          </p:cNvCxnSpPr>
          <p:nvPr/>
        </p:nvCxnSpPr>
        <p:spPr>
          <a:xfrm>
            <a:off x="8017021" y="2617877"/>
            <a:ext cx="496035" cy="9121"/>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A81395A-3B7D-551B-F2A1-070C751B1905}"/>
              </a:ext>
            </a:extLst>
          </p:cNvPr>
          <p:cNvSpPr>
            <a:spLocks noGrp="1"/>
          </p:cNvSpPr>
          <p:nvPr>
            <p:ph type="title"/>
          </p:nvPr>
        </p:nvSpPr>
        <p:spPr/>
        <p:txBody>
          <a:bodyPr>
            <a:normAutofit/>
          </a:bodyPr>
          <a:lstStyle/>
          <a:p>
            <a:pPr lvl="0"/>
            <a:r>
              <a:rPr lang="en-US" dirty="0"/>
              <a:t>Supply Chain </a:t>
            </a:r>
            <a:r>
              <a:rPr lang="en-US" i="1" dirty="0"/>
              <a:t>Attacks</a:t>
            </a:r>
            <a:endParaRPr i="1" dirty="0"/>
          </a:p>
        </p:txBody>
      </p:sp>
      <p:sp>
        <p:nvSpPr>
          <p:cNvPr id="4" name="Rectangle 3">
            <a:extLst>
              <a:ext uri="{FF2B5EF4-FFF2-40B4-BE49-F238E27FC236}">
                <a16:creationId xmlns:a16="http://schemas.microsoft.com/office/drawing/2014/main" id="{AF50296E-1260-CFD4-0C6D-C3A737DBD150}"/>
              </a:ext>
            </a:extLst>
          </p:cNvPr>
          <p:cNvSpPr/>
          <p:nvPr/>
        </p:nvSpPr>
        <p:spPr>
          <a:xfrm>
            <a:off x="1849520" y="2011911"/>
            <a:ext cx="1903293" cy="1230175"/>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Compromise</a:t>
            </a:r>
          </a:p>
        </p:txBody>
      </p:sp>
      <p:sp>
        <p:nvSpPr>
          <p:cNvPr id="5" name="Rectangle 4">
            <a:extLst>
              <a:ext uri="{FF2B5EF4-FFF2-40B4-BE49-F238E27FC236}">
                <a16:creationId xmlns:a16="http://schemas.microsoft.com/office/drawing/2014/main" id="{154AE714-C570-529A-5DFF-3C035D72AE0A}"/>
              </a:ext>
            </a:extLst>
          </p:cNvPr>
          <p:cNvSpPr/>
          <p:nvPr/>
        </p:nvSpPr>
        <p:spPr>
          <a:xfrm>
            <a:off x="4070699" y="2021031"/>
            <a:ext cx="1903293" cy="1230175"/>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Alteration</a:t>
            </a:r>
          </a:p>
        </p:txBody>
      </p:sp>
      <p:sp>
        <p:nvSpPr>
          <p:cNvPr id="6" name="Rectangle 5">
            <a:extLst>
              <a:ext uri="{FF2B5EF4-FFF2-40B4-BE49-F238E27FC236}">
                <a16:creationId xmlns:a16="http://schemas.microsoft.com/office/drawing/2014/main" id="{31ACF904-441A-46BB-002E-8690C3FAFDE5}"/>
              </a:ext>
            </a:extLst>
          </p:cNvPr>
          <p:cNvSpPr/>
          <p:nvPr/>
        </p:nvSpPr>
        <p:spPr>
          <a:xfrm>
            <a:off x="6289463" y="2024654"/>
            <a:ext cx="1903293" cy="1230175"/>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Propagation</a:t>
            </a:r>
          </a:p>
        </p:txBody>
      </p:sp>
      <p:sp>
        <p:nvSpPr>
          <p:cNvPr id="7" name="Rectangle 6">
            <a:extLst>
              <a:ext uri="{FF2B5EF4-FFF2-40B4-BE49-F238E27FC236}">
                <a16:creationId xmlns:a16="http://schemas.microsoft.com/office/drawing/2014/main" id="{005A80DC-AAAA-5906-796B-5E0A64B90DF0}"/>
              </a:ext>
            </a:extLst>
          </p:cNvPr>
          <p:cNvSpPr/>
          <p:nvPr/>
        </p:nvSpPr>
        <p:spPr>
          <a:xfrm>
            <a:off x="8508227" y="2021031"/>
            <a:ext cx="1903293" cy="1230175"/>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Exploitation</a:t>
            </a:r>
          </a:p>
        </p:txBody>
      </p:sp>
      <p:sp>
        <p:nvSpPr>
          <p:cNvPr id="15" name="TextBox 14">
            <a:extLst>
              <a:ext uri="{FF2B5EF4-FFF2-40B4-BE49-F238E27FC236}">
                <a16:creationId xmlns:a16="http://schemas.microsoft.com/office/drawing/2014/main" id="{0F8C2622-D8FA-0C44-15B7-816A9B833E5D}"/>
              </a:ext>
            </a:extLst>
          </p:cNvPr>
          <p:cNvSpPr txBox="1"/>
          <p:nvPr/>
        </p:nvSpPr>
        <p:spPr>
          <a:xfrm>
            <a:off x="8531347" y="4192346"/>
            <a:ext cx="1820178" cy="543675"/>
          </a:xfrm>
          <a:prstGeom prst="rect">
            <a:avLst/>
          </a:prstGeom>
          <a:noFill/>
        </p:spPr>
        <p:txBody>
          <a:bodyPr wrap="none" rtlCol="0">
            <a:spAutoFit/>
          </a:bodyPr>
          <a:lstStyle/>
          <a:p>
            <a:r>
              <a:rPr lang="en-US" sz="2933" dirty="0"/>
              <a:t>blocked by</a:t>
            </a:r>
          </a:p>
        </p:txBody>
      </p:sp>
      <p:pic>
        <p:nvPicPr>
          <p:cNvPr id="3" name="Picture 2">
            <a:extLst>
              <a:ext uri="{FF2B5EF4-FFF2-40B4-BE49-F238E27FC236}">
                <a16:creationId xmlns:a16="http://schemas.microsoft.com/office/drawing/2014/main" id="{B75347AB-793E-9B86-F62D-81462548CAA4}"/>
              </a:ext>
            </a:extLst>
          </p:cNvPr>
          <p:cNvPicPr>
            <a:picLocks noChangeAspect="1"/>
          </p:cNvPicPr>
          <p:nvPr/>
        </p:nvPicPr>
        <p:blipFill>
          <a:blip r:embed="rId3"/>
          <a:stretch>
            <a:fillRect/>
          </a:stretch>
        </p:blipFill>
        <p:spPr>
          <a:xfrm>
            <a:off x="2074289" y="3866292"/>
            <a:ext cx="1453756" cy="1446963"/>
          </a:xfrm>
          <a:prstGeom prst="rect">
            <a:avLst/>
          </a:prstGeom>
        </p:spPr>
      </p:pic>
      <p:pic>
        <p:nvPicPr>
          <p:cNvPr id="8" name="Picture 7">
            <a:extLst>
              <a:ext uri="{FF2B5EF4-FFF2-40B4-BE49-F238E27FC236}">
                <a16:creationId xmlns:a16="http://schemas.microsoft.com/office/drawing/2014/main" id="{C9610A8D-DB38-1178-46D7-E37ECB72D92C}"/>
              </a:ext>
            </a:extLst>
          </p:cNvPr>
          <p:cNvPicPr>
            <a:picLocks noChangeAspect="1"/>
          </p:cNvPicPr>
          <p:nvPr/>
        </p:nvPicPr>
        <p:blipFill>
          <a:blip r:embed="rId4"/>
          <a:stretch>
            <a:fillRect/>
          </a:stretch>
        </p:blipFill>
        <p:spPr>
          <a:xfrm>
            <a:off x="4251134" y="3866292"/>
            <a:ext cx="1460613" cy="1446963"/>
          </a:xfrm>
          <a:prstGeom prst="rect">
            <a:avLst/>
          </a:prstGeom>
        </p:spPr>
      </p:pic>
      <p:pic>
        <p:nvPicPr>
          <p:cNvPr id="10" name="Picture 9">
            <a:extLst>
              <a:ext uri="{FF2B5EF4-FFF2-40B4-BE49-F238E27FC236}">
                <a16:creationId xmlns:a16="http://schemas.microsoft.com/office/drawing/2014/main" id="{E62A3369-FACC-5C0C-2E4E-9B41DE6AF17A}"/>
              </a:ext>
            </a:extLst>
          </p:cNvPr>
          <p:cNvPicPr>
            <a:picLocks noChangeAspect="1"/>
          </p:cNvPicPr>
          <p:nvPr/>
        </p:nvPicPr>
        <p:blipFill>
          <a:blip r:embed="rId5"/>
          <a:stretch>
            <a:fillRect/>
          </a:stretch>
        </p:blipFill>
        <p:spPr>
          <a:xfrm>
            <a:off x="6510834" y="3866293"/>
            <a:ext cx="1460551" cy="1446964"/>
          </a:xfrm>
          <a:prstGeom prst="rect">
            <a:avLst/>
          </a:prstGeom>
        </p:spPr>
      </p:pic>
      <p:sp>
        <p:nvSpPr>
          <p:cNvPr id="11" name="TextBox 10">
            <a:extLst>
              <a:ext uri="{FF2B5EF4-FFF2-40B4-BE49-F238E27FC236}">
                <a16:creationId xmlns:a16="http://schemas.microsoft.com/office/drawing/2014/main" id="{DB73FFF3-8985-E27E-54D2-869C3652BDE7}"/>
              </a:ext>
            </a:extLst>
          </p:cNvPr>
          <p:cNvSpPr txBox="1"/>
          <p:nvPr/>
        </p:nvSpPr>
        <p:spPr>
          <a:xfrm>
            <a:off x="1671429" y="5313255"/>
            <a:ext cx="2208553" cy="543675"/>
          </a:xfrm>
          <a:prstGeom prst="rect">
            <a:avLst/>
          </a:prstGeom>
          <a:noFill/>
        </p:spPr>
        <p:txBody>
          <a:bodyPr wrap="none" rtlCol="0">
            <a:spAutoFit/>
          </a:bodyPr>
          <a:lstStyle/>
          <a:p>
            <a:r>
              <a:rPr lang="en-US" sz="2933" dirty="0">
                <a:solidFill>
                  <a:schemeClr val="accent5">
                    <a:lumMod val="60000"/>
                    <a:lumOff val="40000"/>
                  </a:schemeClr>
                </a:solidFill>
              </a:rPr>
              <a:t>Transparency</a:t>
            </a:r>
          </a:p>
        </p:txBody>
      </p:sp>
      <p:sp>
        <p:nvSpPr>
          <p:cNvPr id="14" name="TextBox 13">
            <a:extLst>
              <a:ext uri="{FF2B5EF4-FFF2-40B4-BE49-F238E27FC236}">
                <a16:creationId xmlns:a16="http://schemas.microsoft.com/office/drawing/2014/main" id="{B4E25068-9D9F-A387-F262-E297CC674B2C}"/>
              </a:ext>
            </a:extLst>
          </p:cNvPr>
          <p:cNvSpPr txBox="1"/>
          <p:nvPr/>
        </p:nvSpPr>
        <p:spPr>
          <a:xfrm>
            <a:off x="4297064" y="5330445"/>
            <a:ext cx="1309846" cy="543675"/>
          </a:xfrm>
          <a:prstGeom prst="rect">
            <a:avLst/>
          </a:prstGeom>
          <a:noFill/>
        </p:spPr>
        <p:txBody>
          <a:bodyPr wrap="none" rtlCol="0">
            <a:spAutoFit/>
          </a:bodyPr>
          <a:lstStyle/>
          <a:p>
            <a:r>
              <a:rPr lang="en-US" sz="2933" dirty="0">
                <a:solidFill>
                  <a:schemeClr val="accent5">
                    <a:lumMod val="60000"/>
                    <a:lumOff val="40000"/>
                  </a:schemeClr>
                </a:solidFill>
              </a:rPr>
              <a:t>Validity</a:t>
            </a:r>
          </a:p>
        </p:txBody>
      </p:sp>
      <p:sp>
        <p:nvSpPr>
          <p:cNvPr id="16" name="TextBox 15">
            <a:extLst>
              <a:ext uri="{FF2B5EF4-FFF2-40B4-BE49-F238E27FC236}">
                <a16:creationId xmlns:a16="http://schemas.microsoft.com/office/drawing/2014/main" id="{EB2C65B0-E942-6C8C-0488-3387615ED629}"/>
              </a:ext>
            </a:extLst>
          </p:cNvPr>
          <p:cNvSpPr txBox="1"/>
          <p:nvPr/>
        </p:nvSpPr>
        <p:spPr>
          <a:xfrm>
            <a:off x="6289463" y="5362945"/>
            <a:ext cx="1831014" cy="543675"/>
          </a:xfrm>
          <a:prstGeom prst="rect">
            <a:avLst/>
          </a:prstGeom>
          <a:noFill/>
        </p:spPr>
        <p:txBody>
          <a:bodyPr wrap="none" rtlCol="0">
            <a:spAutoFit/>
          </a:bodyPr>
          <a:lstStyle/>
          <a:p>
            <a:r>
              <a:rPr lang="en-US" sz="2933" dirty="0">
                <a:solidFill>
                  <a:schemeClr val="accent5">
                    <a:lumMod val="60000"/>
                    <a:lumOff val="40000"/>
                  </a:schemeClr>
                </a:solidFill>
              </a:rPr>
              <a:t>Separation</a:t>
            </a:r>
          </a:p>
        </p:txBody>
      </p:sp>
      <p:cxnSp>
        <p:nvCxnSpPr>
          <p:cNvPr id="17" name="Straight Arrow Connector 16">
            <a:extLst>
              <a:ext uri="{FF2B5EF4-FFF2-40B4-BE49-F238E27FC236}">
                <a16:creationId xmlns:a16="http://schemas.microsoft.com/office/drawing/2014/main" id="{5A295E2E-2F02-0650-8A08-6698B139D782}"/>
              </a:ext>
            </a:extLst>
          </p:cNvPr>
          <p:cNvCxnSpPr>
            <a:cxnSpLocks/>
          </p:cNvCxnSpPr>
          <p:nvPr/>
        </p:nvCxnSpPr>
        <p:spPr>
          <a:xfrm flipV="1">
            <a:off x="7234123" y="3304516"/>
            <a:ext cx="0" cy="561776"/>
          </a:xfrm>
          <a:prstGeom prst="straightConnector1">
            <a:avLst/>
          </a:prstGeom>
          <a:ln w="3810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082E6FB-3491-5FBF-B2E9-6E1A4468F728}"/>
              </a:ext>
            </a:extLst>
          </p:cNvPr>
          <p:cNvCxnSpPr>
            <a:cxnSpLocks/>
          </p:cNvCxnSpPr>
          <p:nvPr/>
        </p:nvCxnSpPr>
        <p:spPr>
          <a:xfrm flipV="1">
            <a:off x="4981439" y="3304516"/>
            <a:ext cx="0" cy="561776"/>
          </a:xfrm>
          <a:prstGeom prst="straightConnector1">
            <a:avLst/>
          </a:prstGeom>
          <a:ln w="3810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C4FAF97-0DF0-311F-6C41-8A40DF48F340}"/>
              </a:ext>
            </a:extLst>
          </p:cNvPr>
          <p:cNvCxnSpPr>
            <a:cxnSpLocks/>
          </p:cNvCxnSpPr>
          <p:nvPr/>
        </p:nvCxnSpPr>
        <p:spPr>
          <a:xfrm flipV="1">
            <a:off x="2823403" y="3304516"/>
            <a:ext cx="0" cy="561776"/>
          </a:xfrm>
          <a:prstGeom prst="straightConnector1">
            <a:avLst/>
          </a:prstGeom>
          <a:ln w="3810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6298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dissolve">
                                      <p:cBhvr>
                                        <p:cTn id="39" dur="500"/>
                                        <p:tgtEl>
                                          <p:spTgt spid="15"/>
                                        </p:tgtEl>
                                      </p:cBhvr>
                                    </p:animEffect>
                                  </p:childTnLst>
                                </p:cTn>
                              </p:par>
                            </p:childTnLst>
                          </p:cTn>
                        </p:par>
                        <p:par>
                          <p:cTn id="40" fill="hold">
                            <p:stCondLst>
                              <p:cond delay="500"/>
                            </p:stCondLst>
                            <p:childTnLst>
                              <p:par>
                                <p:cTn id="41" presetID="49" presetClass="entr" presetSubtype="0" decel="10000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 calcmode="lin" valueType="num">
                                      <p:cBhvr>
                                        <p:cTn id="45" dur="500" fill="hold"/>
                                        <p:tgtEl>
                                          <p:spTgt spid="10"/>
                                        </p:tgtEl>
                                        <p:attrNameLst>
                                          <p:attrName>style.rotation</p:attrName>
                                        </p:attrNameLst>
                                      </p:cBhvr>
                                      <p:tavLst>
                                        <p:tav tm="0">
                                          <p:val>
                                            <p:fltVal val="360"/>
                                          </p:val>
                                        </p:tav>
                                        <p:tav tm="100000">
                                          <p:val>
                                            <p:fltVal val="0"/>
                                          </p:val>
                                        </p:tav>
                                      </p:tavLst>
                                    </p:anim>
                                    <p:animEffect transition="in" filter="fade">
                                      <p:cBhvr>
                                        <p:cTn id="46" dur="500"/>
                                        <p:tgtEl>
                                          <p:spTgt spid="10"/>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dissolve">
                                      <p:cBhvr>
                                        <p:cTn id="49" dur="500"/>
                                        <p:tgtEl>
                                          <p:spTgt spid="16"/>
                                        </p:tgtEl>
                                      </p:cBhvr>
                                    </p:animEffect>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ppt_w</p:attrName>
                                        </p:attrNameLst>
                                      </p:cBhvr>
                                      <p:tavLst>
                                        <p:tav tm="0">
                                          <p:val>
                                            <p:fltVal val="0"/>
                                          </p:val>
                                        </p:tav>
                                        <p:tav tm="100000">
                                          <p:val>
                                            <p:strVal val="#ppt_w"/>
                                          </p:val>
                                        </p:tav>
                                      </p:tavLst>
                                    </p:anim>
                                    <p:anim calcmode="lin" valueType="num">
                                      <p:cBhvr>
                                        <p:cTn id="59" dur="500" fill="hold"/>
                                        <p:tgtEl>
                                          <p:spTgt spid="8"/>
                                        </p:tgtEl>
                                        <p:attrNameLst>
                                          <p:attrName>ppt_h</p:attrName>
                                        </p:attrNameLst>
                                      </p:cBhvr>
                                      <p:tavLst>
                                        <p:tav tm="0">
                                          <p:val>
                                            <p:fltVal val="0"/>
                                          </p:val>
                                        </p:tav>
                                        <p:tav tm="100000">
                                          <p:val>
                                            <p:strVal val="#ppt_h"/>
                                          </p:val>
                                        </p:tav>
                                      </p:tavLst>
                                    </p:anim>
                                    <p:anim calcmode="lin" valueType="num">
                                      <p:cBhvr>
                                        <p:cTn id="60" dur="500" fill="hold"/>
                                        <p:tgtEl>
                                          <p:spTgt spid="8"/>
                                        </p:tgtEl>
                                        <p:attrNameLst>
                                          <p:attrName>style.rotation</p:attrName>
                                        </p:attrNameLst>
                                      </p:cBhvr>
                                      <p:tavLst>
                                        <p:tav tm="0">
                                          <p:val>
                                            <p:fltVal val="360"/>
                                          </p:val>
                                        </p:tav>
                                        <p:tav tm="100000">
                                          <p:val>
                                            <p:fltVal val="0"/>
                                          </p:val>
                                        </p:tav>
                                      </p:tavLst>
                                    </p:anim>
                                    <p:animEffect transition="in" filter="fade">
                                      <p:cBhvr>
                                        <p:cTn id="61" dur="500"/>
                                        <p:tgtEl>
                                          <p:spTgt spid="8"/>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dissolve">
                                      <p:cBhvr>
                                        <p:cTn id="64" dur="500"/>
                                        <p:tgtEl>
                                          <p:spTgt spid="14"/>
                                        </p:tgtEl>
                                      </p:cBhvr>
                                    </p:animEffect>
                                  </p:childTnLst>
                                </p:cTn>
                              </p:par>
                            </p:childTnLst>
                          </p:cTn>
                        </p:par>
                        <p:par>
                          <p:cTn id="65" fill="hold">
                            <p:stCondLst>
                              <p:cond delay="500"/>
                            </p:stCondLst>
                            <p:childTnLst>
                              <p:par>
                                <p:cTn id="66" presetID="22" presetClass="entr" presetSubtype="4" fill="hold" nodeType="after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wipe(down)">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nodeType="clickEffect">
                                  <p:stCondLst>
                                    <p:cond delay="0"/>
                                  </p:stCondLst>
                                  <p:childTnLst>
                                    <p:set>
                                      <p:cBhvr>
                                        <p:cTn id="72" dur="1" fill="hold">
                                          <p:stCondLst>
                                            <p:cond delay="0"/>
                                          </p:stCondLst>
                                        </p:cTn>
                                        <p:tgtEl>
                                          <p:spTgt spid="3"/>
                                        </p:tgtEl>
                                        <p:attrNameLst>
                                          <p:attrName>style.visibility</p:attrName>
                                        </p:attrNameLst>
                                      </p:cBhvr>
                                      <p:to>
                                        <p:strVal val="visible"/>
                                      </p:to>
                                    </p:set>
                                    <p:anim calcmode="lin" valueType="num">
                                      <p:cBhvr>
                                        <p:cTn id="73" dur="500" fill="hold"/>
                                        <p:tgtEl>
                                          <p:spTgt spid="3"/>
                                        </p:tgtEl>
                                        <p:attrNameLst>
                                          <p:attrName>ppt_w</p:attrName>
                                        </p:attrNameLst>
                                      </p:cBhvr>
                                      <p:tavLst>
                                        <p:tav tm="0">
                                          <p:val>
                                            <p:fltVal val="0"/>
                                          </p:val>
                                        </p:tav>
                                        <p:tav tm="100000">
                                          <p:val>
                                            <p:strVal val="#ppt_w"/>
                                          </p:val>
                                        </p:tav>
                                      </p:tavLst>
                                    </p:anim>
                                    <p:anim calcmode="lin" valueType="num">
                                      <p:cBhvr>
                                        <p:cTn id="74" dur="500" fill="hold"/>
                                        <p:tgtEl>
                                          <p:spTgt spid="3"/>
                                        </p:tgtEl>
                                        <p:attrNameLst>
                                          <p:attrName>ppt_h</p:attrName>
                                        </p:attrNameLst>
                                      </p:cBhvr>
                                      <p:tavLst>
                                        <p:tav tm="0">
                                          <p:val>
                                            <p:fltVal val="0"/>
                                          </p:val>
                                        </p:tav>
                                        <p:tav tm="100000">
                                          <p:val>
                                            <p:strVal val="#ppt_h"/>
                                          </p:val>
                                        </p:tav>
                                      </p:tavLst>
                                    </p:anim>
                                    <p:anim calcmode="lin" valueType="num">
                                      <p:cBhvr>
                                        <p:cTn id="75" dur="500" fill="hold"/>
                                        <p:tgtEl>
                                          <p:spTgt spid="3"/>
                                        </p:tgtEl>
                                        <p:attrNameLst>
                                          <p:attrName>style.rotation</p:attrName>
                                        </p:attrNameLst>
                                      </p:cBhvr>
                                      <p:tavLst>
                                        <p:tav tm="0">
                                          <p:val>
                                            <p:fltVal val="360"/>
                                          </p:val>
                                        </p:tav>
                                        <p:tav tm="100000">
                                          <p:val>
                                            <p:fltVal val="0"/>
                                          </p:val>
                                        </p:tav>
                                      </p:tavLst>
                                    </p:anim>
                                    <p:animEffect transition="in" filter="fade">
                                      <p:cBhvr>
                                        <p:cTn id="76" dur="500"/>
                                        <p:tgtEl>
                                          <p:spTgt spid="3"/>
                                        </p:tgtEl>
                                      </p:cBhvr>
                                    </p:animEffect>
                                  </p:childTnLst>
                                </p:cTn>
                              </p:par>
                            </p:childTnLst>
                          </p:cTn>
                        </p:par>
                        <p:par>
                          <p:cTn id="77" fill="hold">
                            <p:stCondLst>
                              <p:cond delay="500"/>
                            </p:stCondLst>
                            <p:childTnLst>
                              <p:par>
                                <p:cTn id="78" presetID="22" presetClass="entr" presetSubtype="4" fill="hold" nodeType="after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wipe(down)">
                                      <p:cBhvr>
                                        <p:cTn id="80" dur="500"/>
                                        <p:tgtEl>
                                          <p:spTgt spid="23"/>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dissolve">
                                      <p:cBhvr>
                                        <p:cTn id="8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5" grpId="0"/>
      <p:bldP spid="11" grpId="0"/>
      <p:bldP spid="14"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What is Code Integrity? </a:t>
            </a:r>
          </a:p>
        </p:txBody>
      </p:sp>
      <p:sp>
        <p:nvSpPr>
          <p:cNvPr id="3" name="Content Placeholder 2"/>
          <p:cNvSpPr>
            <a:spLocks noGrp="1"/>
          </p:cNvSpPr>
          <p:nvPr>
            <p:ph idx="1"/>
          </p:nvPr>
        </p:nvSpPr>
        <p:spPr>
          <a:xfrm>
            <a:off x="838200" y="1825624"/>
            <a:ext cx="11202621" cy="4351339"/>
          </a:xfrm>
        </p:spPr>
        <p:txBody>
          <a:bodyPr/>
          <a:lstStyle/>
          <a:p>
            <a:pPr marL="0" indent="0">
              <a:buNone/>
            </a:pPr>
            <a:r>
              <a:rPr b="1" dirty="0"/>
              <a:t>Ensuring that the software delivered to users is the software the organization intended to deliver</a:t>
            </a:r>
          </a:p>
          <a:p>
            <a:pPr marL="0" indent="0">
              <a:buNone/>
            </a:pPr>
            <a:endParaRPr lang="en-US" dirty="0"/>
          </a:p>
          <a:p>
            <a:pPr marL="0" indent="0">
              <a:buNone/>
            </a:pPr>
            <a:r>
              <a:rPr lang="en-US" dirty="0"/>
              <a:t>Example supply chain attack vectors</a:t>
            </a:r>
            <a:r>
              <a:rPr dirty="0"/>
              <a:t>:</a:t>
            </a:r>
          </a:p>
          <a:p>
            <a:pPr marL="457189" indent="-457189">
              <a:buAutoNum type="arabicPeriod"/>
            </a:pPr>
            <a:r>
              <a:rPr lang="en-US" b="1" dirty="0"/>
              <a:t>Misplaced/stolen trust </a:t>
            </a:r>
            <a:r>
              <a:rPr dirty="0"/>
              <a:t>— </a:t>
            </a:r>
            <a:br>
              <a:rPr lang="en-US" dirty="0"/>
            </a:br>
            <a:r>
              <a:rPr lang="en-US" dirty="0"/>
              <a:t>malicious actor commits malware or vulnerable code</a:t>
            </a:r>
          </a:p>
          <a:p>
            <a:pPr lvl="1"/>
            <a:r>
              <a:rPr lang="en-US" dirty="0"/>
              <a:t>XZ Utils attack as a case study</a:t>
            </a:r>
          </a:p>
          <a:p>
            <a:pPr lvl="2"/>
            <a:endParaRPr sz="800" dirty="0"/>
          </a:p>
          <a:p>
            <a:pPr marL="457189" indent="-457189">
              <a:buAutoNum type="arabicPeriod"/>
            </a:pPr>
            <a:r>
              <a:rPr b="1" dirty="0"/>
              <a:t>Tamper</a:t>
            </a:r>
            <a:r>
              <a:rPr lang="en-US" b="1" dirty="0"/>
              <a:t>ing</a:t>
            </a:r>
            <a:r>
              <a:rPr dirty="0"/>
              <a:t> — </a:t>
            </a:r>
            <a:r>
              <a:rPr lang="en-US" dirty="0"/>
              <a:t>malicious actor compromises build system, artifacts</a:t>
            </a:r>
            <a:endParaRPr i="1" dirty="0"/>
          </a:p>
        </p:txBody>
      </p:sp>
      <p:pic>
        <p:nvPicPr>
          <p:cNvPr id="6" name="Picture 5">
            <a:extLst>
              <a:ext uri="{FF2B5EF4-FFF2-40B4-BE49-F238E27FC236}">
                <a16:creationId xmlns:a16="http://schemas.microsoft.com/office/drawing/2014/main" id="{3269D9B4-C7C5-4A76-891F-F5263157488C}"/>
              </a:ext>
            </a:extLst>
          </p:cNvPr>
          <p:cNvPicPr>
            <a:picLocks noChangeAspect="1"/>
          </p:cNvPicPr>
          <p:nvPr/>
        </p:nvPicPr>
        <p:blipFill>
          <a:blip r:embed="rId3"/>
          <a:stretch>
            <a:fillRect/>
          </a:stretch>
        </p:blipFill>
        <p:spPr>
          <a:xfrm>
            <a:off x="10666778" y="158987"/>
            <a:ext cx="1374044" cy="1368955"/>
          </a:xfrm>
          <a:prstGeom prst="rect">
            <a:avLst/>
          </a:prstGeom>
        </p:spPr>
      </p:pic>
      <p:sp>
        <p:nvSpPr>
          <p:cNvPr id="7" name="Oval 6">
            <a:extLst>
              <a:ext uri="{FF2B5EF4-FFF2-40B4-BE49-F238E27FC236}">
                <a16:creationId xmlns:a16="http://schemas.microsoft.com/office/drawing/2014/main" id="{7E9101F6-B5EC-3342-1AB7-7F218FE23776}"/>
              </a:ext>
            </a:extLst>
          </p:cNvPr>
          <p:cNvSpPr>
            <a:spLocks noChangeAspect="1"/>
          </p:cNvSpPr>
          <p:nvPr/>
        </p:nvSpPr>
        <p:spPr>
          <a:xfrm>
            <a:off x="10771895" y="893559"/>
            <a:ext cx="299563" cy="299563"/>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dissolv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dissolve">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Found a Vulnerability: Now What?</a:t>
            </a:r>
            <a:endParaRPr dirty="0"/>
          </a:p>
        </p:txBody>
      </p:sp>
      <p:sp>
        <p:nvSpPr>
          <p:cNvPr id="3" name="Content Placeholder 2"/>
          <p:cNvSpPr>
            <a:spLocks noGrp="1"/>
          </p:cNvSpPr>
          <p:nvPr>
            <p:ph idx="1"/>
          </p:nvPr>
        </p:nvSpPr>
        <p:spPr/>
        <p:txBody>
          <a:bodyPr/>
          <a:lstStyle/>
          <a:p>
            <a:pPr marL="0" indent="0">
              <a:buNone/>
            </a:pPr>
            <a:r>
              <a:rPr dirty="0"/>
              <a:t>No software ships bug-free. The question is: </a:t>
            </a:r>
            <a:r>
              <a:rPr b="1" dirty="0"/>
              <a:t>what happens when bugs are found?</a:t>
            </a:r>
          </a:p>
          <a:p>
            <a:pPr marL="0" indent="0">
              <a:buNone/>
            </a:pPr>
            <a:endParaRPr lang="en-US" sz="1600" dirty="0"/>
          </a:p>
          <a:p>
            <a:pPr marL="0" indent="0">
              <a:buNone/>
            </a:pPr>
            <a:r>
              <a:rPr dirty="0"/>
              <a:t>Three phases:</a:t>
            </a:r>
          </a:p>
          <a:p>
            <a:pPr marL="457189" indent="-457189">
              <a:buAutoNum type="arabicPeriod"/>
            </a:pPr>
            <a:r>
              <a:rPr b="1" dirty="0"/>
              <a:t>Immediate remediation:</a:t>
            </a:r>
            <a:r>
              <a:rPr dirty="0"/>
              <a:t> Fix the reported vulnerability, ship a patch</a:t>
            </a:r>
          </a:p>
          <a:p>
            <a:pPr marL="457189" indent="-457189">
              <a:buAutoNum type="arabicPeriod"/>
            </a:pPr>
            <a:r>
              <a:rPr b="1" dirty="0"/>
              <a:t>Variant analysis:</a:t>
            </a:r>
            <a:r>
              <a:rPr dirty="0"/>
              <a:t> Search for </a:t>
            </a:r>
            <a:r>
              <a:rPr i="1" dirty="0"/>
              <a:t>similar</a:t>
            </a:r>
            <a:r>
              <a:rPr dirty="0"/>
              <a:t> vulnerabilities </a:t>
            </a:r>
            <a:r>
              <a:rPr lang="en-US" dirty="0"/>
              <a:t>proactively</a:t>
            </a:r>
            <a:endParaRPr dirty="0"/>
          </a:p>
          <a:p>
            <a:pPr marL="457189" indent="-457189">
              <a:buAutoNum type="arabicPeriod"/>
            </a:pPr>
            <a:r>
              <a:rPr b="1" dirty="0"/>
              <a:t>Process improvement:</a:t>
            </a:r>
            <a:r>
              <a:rPr dirty="0"/>
              <a:t> Update tools, training, and practices to prevent recurrence</a:t>
            </a:r>
          </a:p>
        </p:txBody>
      </p:sp>
      <p:pic>
        <p:nvPicPr>
          <p:cNvPr id="6" name="Picture 5">
            <a:extLst>
              <a:ext uri="{FF2B5EF4-FFF2-40B4-BE49-F238E27FC236}">
                <a16:creationId xmlns:a16="http://schemas.microsoft.com/office/drawing/2014/main" id="{C072376C-F4AB-C2C9-A399-CAB079723C19}"/>
              </a:ext>
            </a:extLst>
          </p:cNvPr>
          <p:cNvPicPr>
            <a:picLocks noChangeAspect="1"/>
          </p:cNvPicPr>
          <p:nvPr/>
        </p:nvPicPr>
        <p:blipFill>
          <a:blip r:embed="rId3"/>
          <a:stretch>
            <a:fillRect/>
          </a:stretch>
        </p:blipFill>
        <p:spPr>
          <a:xfrm>
            <a:off x="10666778" y="158987"/>
            <a:ext cx="1374044" cy="1368955"/>
          </a:xfrm>
          <a:prstGeom prst="rect">
            <a:avLst/>
          </a:prstGeom>
        </p:spPr>
      </p:pic>
      <p:sp>
        <p:nvSpPr>
          <p:cNvPr id="7" name="Oval 6">
            <a:extLst>
              <a:ext uri="{FF2B5EF4-FFF2-40B4-BE49-F238E27FC236}">
                <a16:creationId xmlns:a16="http://schemas.microsoft.com/office/drawing/2014/main" id="{9134C7ED-D016-6D3C-B23E-119C523265C6}"/>
              </a:ext>
            </a:extLst>
          </p:cNvPr>
          <p:cNvSpPr>
            <a:spLocks noChangeAspect="1"/>
          </p:cNvSpPr>
          <p:nvPr/>
        </p:nvSpPr>
        <p:spPr>
          <a:xfrm>
            <a:off x="10785750" y="436358"/>
            <a:ext cx="299563" cy="299563"/>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dissolv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dissolv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SBOMs Enable the Three Activities</a:t>
            </a:r>
          </a:p>
        </p:txBody>
      </p:sp>
      <p:pic>
        <p:nvPicPr>
          <p:cNvPr id="4" name="Picture 3">
            <a:extLst>
              <a:ext uri="{FF2B5EF4-FFF2-40B4-BE49-F238E27FC236}">
                <a16:creationId xmlns:a16="http://schemas.microsoft.com/office/drawing/2014/main" id="{DD8338F7-3A0D-4FD5-242B-66FC85092883}"/>
              </a:ext>
            </a:extLst>
          </p:cNvPr>
          <p:cNvPicPr>
            <a:picLocks noChangeAspect="1"/>
          </p:cNvPicPr>
          <p:nvPr/>
        </p:nvPicPr>
        <p:blipFill>
          <a:blip r:embed="rId3"/>
          <a:stretch>
            <a:fillRect/>
          </a:stretch>
        </p:blipFill>
        <p:spPr>
          <a:xfrm>
            <a:off x="5006216" y="1976368"/>
            <a:ext cx="2375760" cy="2405549"/>
          </a:xfrm>
          <a:prstGeom prst="rect">
            <a:avLst/>
          </a:prstGeom>
        </p:spPr>
      </p:pic>
      <p:sp>
        <p:nvSpPr>
          <p:cNvPr id="5" name="Rectangle 4">
            <a:extLst>
              <a:ext uri="{FF2B5EF4-FFF2-40B4-BE49-F238E27FC236}">
                <a16:creationId xmlns:a16="http://schemas.microsoft.com/office/drawing/2014/main" id="{95301EA9-79E0-284B-02D4-BD40EB390BA9}"/>
              </a:ext>
            </a:extLst>
          </p:cNvPr>
          <p:cNvSpPr/>
          <p:nvPr/>
        </p:nvSpPr>
        <p:spPr>
          <a:xfrm>
            <a:off x="2174179" y="1807657"/>
            <a:ext cx="1527859" cy="23458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Supply Chain Security</a:t>
            </a:r>
          </a:p>
        </p:txBody>
      </p:sp>
      <p:sp>
        <p:nvSpPr>
          <p:cNvPr id="6" name="Rectangle 5">
            <a:extLst>
              <a:ext uri="{FF2B5EF4-FFF2-40B4-BE49-F238E27FC236}">
                <a16:creationId xmlns:a16="http://schemas.microsoft.com/office/drawing/2014/main" id="{B0D0F94A-7A00-BE88-EB15-C1C0101B86DB}"/>
              </a:ext>
            </a:extLst>
          </p:cNvPr>
          <p:cNvSpPr/>
          <p:nvPr/>
        </p:nvSpPr>
        <p:spPr>
          <a:xfrm>
            <a:off x="8686155" y="1807657"/>
            <a:ext cx="1527859" cy="23458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Code Integrity</a:t>
            </a:r>
          </a:p>
        </p:txBody>
      </p:sp>
      <p:sp>
        <p:nvSpPr>
          <p:cNvPr id="7" name="Rectangle 6">
            <a:extLst>
              <a:ext uri="{FF2B5EF4-FFF2-40B4-BE49-F238E27FC236}">
                <a16:creationId xmlns:a16="http://schemas.microsoft.com/office/drawing/2014/main" id="{BE80F9B6-382D-5324-51B0-729EF3719184}"/>
              </a:ext>
            </a:extLst>
          </p:cNvPr>
          <p:cNvSpPr/>
          <p:nvPr/>
        </p:nvSpPr>
        <p:spPr>
          <a:xfrm>
            <a:off x="4139923" y="5116040"/>
            <a:ext cx="4108347" cy="9324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Vulnerability Remediation</a:t>
            </a:r>
          </a:p>
        </p:txBody>
      </p:sp>
      <p:cxnSp>
        <p:nvCxnSpPr>
          <p:cNvPr id="8" name="Straight Arrow Connector 7">
            <a:extLst>
              <a:ext uri="{FF2B5EF4-FFF2-40B4-BE49-F238E27FC236}">
                <a16:creationId xmlns:a16="http://schemas.microsoft.com/office/drawing/2014/main" id="{376F3659-297D-F5FE-7196-FC363B0EE7EE}"/>
              </a:ext>
            </a:extLst>
          </p:cNvPr>
          <p:cNvCxnSpPr>
            <a:cxnSpLocks/>
            <a:stCxn id="4" idx="1"/>
            <a:endCxn id="5" idx="3"/>
          </p:cNvCxnSpPr>
          <p:nvPr/>
        </p:nvCxnSpPr>
        <p:spPr>
          <a:xfrm flipH="1" flipV="1">
            <a:off x="3702037" y="2980559"/>
            <a:ext cx="1304179" cy="19858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F27F137-9653-4AC2-EFFF-23F50E9952AE}"/>
              </a:ext>
            </a:extLst>
          </p:cNvPr>
          <p:cNvCxnSpPr>
            <a:cxnSpLocks/>
            <a:stCxn id="4" idx="2"/>
            <a:endCxn id="7" idx="0"/>
          </p:cNvCxnSpPr>
          <p:nvPr/>
        </p:nvCxnSpPr>
        <p:spPr>
          <a:xfrm>
            <a:off x="6194096" y="4381917"/>
            <a:ext cx="0" cy="73412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B64876A-89BD-640D-6206-AD267BD79885}"/>
              </a:ext>
            </a:extLst>
          </p:cNvPr>
          <p:cNvCxnSpPr>
            <a:cxnSpLocks/>
            <a:stCxn id="4" idx="3"/>
            <a:endCxn id="6" idx="1"/>
          </p:cNvCxnSpPr>
          <p:nvPr/>
        </p:nvCxnSpPr>
        <p:spPr>
          <a:xfrm flipV="1">
            <a:off x="7381976" y="2980559"/>
            <a:ext cx="1304179" cy="19858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2743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87E51-79ED-1A45-EE98-DC3359F39C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594F72-C0D3-2A62-84CA-5EE24393648A}"/>
              </a:ext>
            </a:extLst>
          </p:cNvPr>
          <p:cNvSpPr>
            <a:spLocks noGrp="1"/>
          </p:cNvSpPr>
          <p:nvPr>
            <p:ph type="title"/>
          </p:nvPr>
        </p:nvSpPr>
        <p:spPr/>
        <p:txBody>
          <a:bodyPr/>
          <a:lstStyle/>
          <a:p>
            <a:r>
              <a:rPr lang="en-US" dirty="0"/>
              <a:t>Course goals: You will be able to</a:t>
            </a:r>
          </a:p>
        </p:txBody>
      </p:sp>
      <p:sp>
        <p:nvSpPr>
          <p:cNvPr id="3" name="Content Placeholder 2">
            <a:extLst>
              <a:ext uri="{FF2B5EF4-FFF2-40B4-BE49-F238E27FC236}">
                <a16:creationId xmlns:a16="http://schemas.microsoft.com/office/drawing/2014/main" id="{2620E83A-5C32-89BB-6927-E3A9266ADD1F}"/>
              </a:ext>
            </a:extLst>
          </p:cNvPr>
          <p:cNvSpPr>
            <a:spLocks noGrp="1"/>
          </p:cNvSpPr>
          <p:nvPr>
            <p:ph idx="1"/>
          </p:nvPr>
        </p:nvSpPr>
        <p:spPr>
          <a:xfrm>
            <a:off x="838200" y="1825625"/>
            <a:ext cx="10515600" cy="4073730"/>
          </a:xfrm>
        </p:spPr>
        <p:txBody>
          <a:bodyPr>
            <a:normAutofit fontScale="77500" lnSpcReduction="20000"/>
          </a:bodyPr>
          <a:lstStyle/>
          <a:p>
            <a:r>
              <a:rPr lang="en-US" b="1" dirty="0"/>
              <a:t>Understand cybersecurity from a data-driven and economic perspective</a:t>
            </a:r>
            <a:r>
              <a:rPr lang="en-US" dirty="0"/>
              <a:t>, learning to make decisions based on empirical evidence, following good science</a:t>
            </a:r>
          </a:p>
          <a:p>
            <a:r>
              <a:rPr lang="en-US" b="1" dirty="0"/>
              <a:t>Identify key vulnerabilities and threats</a:t>
            </a:r>
            <a:r>
              <a:rPr lang="en-US" dirty="0"/>
              <a:t>, especially when considering the </a:t>
            </a:r>
            <a:r>
              <a:rPr lang="en-US" b="1" dirty="0"/>
              <a:t>impact of humans</a:t>
            </a:r>
            <a:r>
              <a:rPr lang="en-US" dirty="0"/>
              <a:t>, both when they are attack targets and when the play a role in ensuring a system’s security</a:t>
            </a:r>
          </a:p>
          <a:p>
            <a:r>
              <a:rPr lang="en-US" b="1" dirty="0"/>
              <a:t>Follow a well-designed process for secure systems construction</a:t>
            </a:r>
            <a:r>
              <a:rPr lang="en-US" dirty="0"/>
              <a:t>, from threat modeling to building to testing to maintenance</a:t>
            </a:r>
          </a:p>
          <a:p>
            <a:r>
              <a:rPr lang="en-US" b="1" dirty="0"/>
              <a:t>Manage security operations </a:t>
            </a:r>
            <a:r>
              <a:rPr lang="en-US" dirty="0"/>
              <a:t>– preventing, detecting, mitigating, and recovering from incidents – and gather data to improve future posture</a:t>
            </a:r>
          </a:p>
          <a:p>
            <a:r>
              <a:rPr lang="en-US" b="1" dirty="0">
                <a:solidFill>
                  <a:schemeClr val="bg1"/>
                </a:solidFill>
              </a:rPr>
              <a:t>Make risk-informed decisions</a:t>
            </a:r>
            <a:r>
              <a:rPr lang="en-US" dirty="0">
                <a:solidFill>
                  <a:schemeClr val="bg1"/>
                </a:solidFill>
              </a:rPr>
              <a:t>: Assess designs and </a:t>
            </a:r>
            <a:br>
              <a:rPr lang="en-US" dirty="0">
                <a:solidFill>
                  <a:schemeClr val="bg1"/>
                </a:solidFill>
              </a:rPr>
            </a:br>
            <a:r>
              <a:rPr lang="en-US" dirty="0">
                <a:solidFill>
                  <a:schemeClr val="bg1"/>
                </a:solidFill>
              </a:rPr>
              <a:t>technologies according to how they mitigate security risk,</a:t>
            </a:r>
            <a:br>
              <a:rPr lang="en-US" dirty="0">
                <a:solidFill>
                  <a:schemeClr val="bg1"/>
                </a:solidFill>
              </a:rPr>
            </a:br>
            <a:r>
              <a:rPr lang="en-US" dirty="0">
                <a:solidFill>
                  <a:schemeClr val="bg1"/>
                </a:solidFill>
              </a:rPr>
              <a:t>while leveraging </a:t>
            </a:r>
            <a:r>
              <a:rPr lang="en-US" b="1" dirty="0">
                <a:solidFill>
                  <a:schemeClr val="bg1"/>
                </a:solidFill>
              </a:rPr>
              <a:t>insurance</a:t>
            </a:r>
            <a:r>
              <a:rPr lang="en-US" dirty="0">
                <a:solidFill>
                  <a:schemeClr val="bg1"/>
                </a:solidFill>
              </a:rPr>
              <a:t> and responding to </a:t>
            </a:r>
            <a:r>
              <a:rPr lang="en-US" b="1" dirty="0">
                <a:solidFill>
                  <a:schemeClr val="bg1"/>
                </a:solidFill>
              </a:rPr>
              <a:t>regulation</a:t>
            </a:r>
          </a:p>
          <a:p>
            <a:r>
              <a:rPr lang="en-US" b="1" dirty="0">
                <a:solidFill>
                  <a:schemeClr val="bg1"/>
                </a:solidFill>
              </a:rPr>
              <a:t>Communicate effectively and with empathy </a:t>
            </a:r>
            <a:r>
              <a:rPr lang="en-US" dirty="0">
                <a:solidFill>
                  <a:schemeClr val="bg1"/>
                </a:solidFill>
              </a:rPr>
              <a:t>to key </a:t>
            </a:r>
            <a:br>
              <a:rPr lang="en-US" dirty="0">
                <a:solidFill>
                  <a:schemeClr val="bg1"/>
                </a:solidFill>
              </a:rPr>
            </a:br>
            <a:r>
              <a:rPr lang="en-US" dirty="0">
                <a:solidFill>
                  <a:schemeClr val="bg1"/>
                </a:solidFill>
              </a:rPr>
              <a:t>stakeholders about security options and recommendations</a:t>
            </a:r>
          </a:p>
        </p:txBody>
      </p:sp>
      <p:pic>
        <p:nvPicPr>
          <p:cNvPr id="1026" name="Picture 2" descr="Data Analytics for Business Growth: Insights from EAG Inc.">
            <a:extLst>
              <a:ext uri="{FF2B5EF4-FFF2-40B4-BE49-F238E27FC236}">
                <a16:creationId xmlns:a16="http://schemas.microsoft.com/office/drawing/2014/main" id="{2653C8B8-03A9-2B5B-E9F8-BE99FD757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7575" y="4479824"/>
            <a:ext cx="3834383" cy="20130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688737-738A-8471-3AF9-6ABA3F710EEE}"/>
              </a:ext>
            </a:extLst>
          </p:cNvPr>
          <p:cNvSpPr txBox="1"/>
          <p:nvPr/>
        </p:nvSpPr>
        <p:spPr>
          <a:xfrm>
            <a:off x="3862799" y="6176963"/>
            <a:ext cx="4174776" cy="369332"/>
          </a:xfrm>
          <a:prstGeom prst="rect">
            <a:avLst/>
          </a:prstGeom>
          <a:noFill/>
        </p:spPr>
        <p:txBody>
          <a:bodyPr wrap="square" rtlCol="0">
            <a:spAutoFit/>
          </a:bodyPr>
          <a:lstStyle/>
          <a:p>
            <a:r>
              <a:rPr lang="en-US" dirty="0"/>
              <a:t>All while taking a data-informed approach</a:t>
            </a:r>
          </a:p>
        </p:txBody>
      </p:sp>
    </p:spTree>
    <p:extLst>
      <p:ext uri="{BB962C8B-B14F-4D97-AF65-F5344CB8AC3E}">
        <p14:creationId xmlns:p14="http://schemas.microsoft.com/office/powerpoint/2010/main" val="2379855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The Incident Lifecycle (NIST SP 800-61)</a:t>
            </a:r>
          </a:p>
        </p:txBody>
      </p:sp>
      <p:pic>
        <p:nvPicPr>
          <p:cNvPr id="4" name="Picture 3">
            <a:extLst>
              <a:ext uri="{FF2B5EF4-FFF2-40B4-BE49-F238E27FC236}">
                <a16:creationId xmlns:a16="http://schemas.microsoft.com/office/drawing/2014/main" id="{D6EF72F9-4874-3704-5AD0-C75A91E5157A}"/>
              </a:ext>
            </a:extLst>
          </p:cNvPr>
          <p:cNvPicPr>
            <a:picLocks noChangeAspect="1"/>
          </p:cNvPicPr>
          <p:nvPr/>
        </p:nvPicPr>
        <p:blipFill>
          <a:blip r:embed="rId3"/>
          <a:stretch>
            <a:fillRect/>
          </a:stretch>
        </p:blipFill>
        <p:spPr>
          <a:xfrm>
            <a:off x="7752680" y="1825624"/>
            <a:ext cx="3859784" cy="5032376"/>
          </a:xfrm>
          <a:prstGeom prst="rect">
            <a:avLst/>
          </a:prstGeom>
        </p:spPr>
      </p:pic>
      <p:pic>
        <p:nvPicPr>
          <p:cNvPr id="5" name="Picture 4">
            <a:extLst>
              <a:ext uri="{FF2B5EF4-FFF2-40B4-BE49-F238E27FC236}">
                <a16:creationId xmlns:a16="http://schemas.microsoft.com/office/drawing/2014/main" id="{AF0C706E-DAEB-26B7-CB75-FC9C54B3696A}"/>
              </a:ext>
            </a:extLst>
          </p:cNvPr>
          <p:cNvPicPr>
            <a:picLocks noChangeAspect="1"/>
          </p:cNvPicPr>
          <p:nvPr/>
        </p:nvPicPr>
        <p:blipFill>
          <a:blip r:embed="rId4"/>
          <a:stretch>
            <a:fillRect/>
          </a:stretch>
        </p:blipFill>
        <p:spPr>
          <a:xfrm>
            <a:off x="621100" y="1976947"/>
            <a:ext cx="7026609" cy="3467784"/>
          </a:xfrm>
          <a:prstGeom prst="rect">
            <a:avLst/>
          </a:prstGeom>
        </p:spPr>
      </p:pic>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2B094-03D8-852C-7922-D1B6794EB0A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9985068-FAEA-E9EB-E48C-8C2CE71159E2}"/>
              </a:ext>
            </a:extLst>
          </p:cNvPr>
          <p:cNvSpPr>
            <a:spLocks noGrp="1"/>
          </p:cNvSpPr>
          <p:nvPr>
            <p:ph type="title"/>
          </p:nvPr>
        </p:nvSpPr>
        <p:spPr/>
        <p:txBody>
          <a:bodyPr>
            <a:normAutofit/>
          </a:bodyPr>
          <a:lstStyle/>
          <a:p>
            <a:r>
              <a:rPr lang="en-US" dirty="0"/>
              <a:t>Tools &amp; Inventories = Workflows</a:t>
            </a:r>
          </a:p>
        </p:txBody>
      </p:sp>
      <p:sp>
        <p:nvSpPr>
          <p:cNvPr id="2" name="Slide Number Placeholder 1">
            <a:extLst>
              <a:ext uri="{FF2B5EF4-FFF2-40B4-BE49-F238E27FC236}">
                <a16:creationId xmlns:a16="http://schemas.microsoft.com/office/drawing/2014/main" id="{27275F58-EAC7-8763-D03D-07486CC6FB01}"/>
              </a:ext>
            </a:extLst>
          </p:cNvPr>
          <p:cNvSpPr>
            <a:spLocks noGrp="1"/>
          </p:cNvSpPr>
          <p:nvPr>
            <p:ph type="sldNum" sz="quarter" idx="12"/>
          </p:nvPr>
        </p:nvSpPr>
        <p:spPr/>
        <p:txBody>
          <a:bodyPr/>
          <a:lstStyle/>
          <a:p>
            <a:pPr>
              <a:defRPr/>
            </a:pPr>
            <a:fld id="{AB9895EB-3EBE-EB4D-898D-3EA350F5CFF6}" type="slidenum">
              <a:rPr lang="en-US" altLang="en-US" smtClean="0"/>
              <a:pPr>
                <a:defRPr/>
              </a:pPr>
              <a:t>38</a:t>
            </a:fld>
            <a:endParaRPr lang="en-US" altLang="en-US"/>
          </a:p>
        </p:txBody>
      </p:sp>
      <p:sp>
        <p:nvSpPr>
          <p:cNvPr id="3" name="Title 1">
            <a:extLst>
              <a:ext uri="{FF2B5EF4-FFF2-40B4-BE49-F238E27FC236}">
                <a16:creationId xmlns:a16="http://schemas.microsoft.com/office/drawing/2014/main" id="{4A66A8A8-7308-20E7-C73A-E76D9064C9E2}"/>
              </a:ext>
            </a:extLst>
          </p:cNvPr>
          <p:cNvSpPr txBox="1">
            <a:spLocks/>
          </p:cNvSpPr>
          <p:nvPr/>
        </p:nvSpPr>
        <p:spPr>
          <a:xfrm>
            <a:off x="2301240" y="33337"/>
            <a:ext cx="8046720" cy="1449387"/>
          </a:xfrm>
          <a:prstGeom prst="rect">
            <a:avLst/>
          </a:prstGeom>
        </p:spPr>
        <p:txBody>
          <a:bodyPr/>
          <a:lst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defTabSz="914400"/>
            <a:endParaRPr lang="en-US" dirty="0">
              <a:solidFill>
                <a:schemeClr val="tx1"/>
              </a:solidFill>
            </a:endParaRPr>
          </a:p>
        </p:txBody>
      </p:sp>
      <p:pic>
        <p:nvPicPr>
          <p:cNvPr id="6" name="Picture 5">
            <a:extLst>
              <a:ext uri="{FF2B5EF4-FFF2-40B4-BE49-F238E27FC236}">
                <a16:creationId xmlns:a16="http://schemas.microsoft.com/office/drawing/2014/main" id="{2B024250-AF93-A69F-9355-3B73A720A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0113" y="1482724"/>
            <a:ext cx="6751774" cy="4794093"/>
          </a:xfrm>
          <a:prstGeom prst="rect">
            <a:avLst/>
          </a:prstGeom>
        </p:spPr>
      </p:pic>
    </p:spTree>
    <p:extLst>
      <p:ext uri="{BB962C8B-B14F-4D97-AF65-F5344CB8AC3E}">
        <p14:creationId xmlns:p14="http://schemas.microsoft.com/office/powerpoint/2010/main" val="31563669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9B2C43-F95B-8C84-984A-F9BF6999EDA6}"/>
              </a:ext>
            </a:extLst>
          </p:cNvPr>
          <p:cNvSpPr>
            <a:spLocks noGrp="1"/>
          </p:cNvSpPr>
          <p:nvPr>
            <p:ph type="sldNum" sz="quarter" idx="12"/>
          </p:nvPr>
        </p:nvSpPr>
        <p:spPr/>
        <p:txBody>
          <a:bodyPr/>
          <a:lstStyle/>
          <a:p>
            <a:pPr>
              <a:defRPr/>
            </a:pPr>
            <a:fld id="{AB9895EB-3EBE-EB4D-898D-3EA350F5CFF6}" type="slidenum">
              <a:rPr lang="en-US" altLang="en-US" smtClean="0"/>
              <a:pPr>
                <a:defRPr/>
              </a:pPr>
              <a:t>39</a:t>
            </a:fld>
            <a:endParaRPr lang="en-US" altLang="en-US"/>
          </a:p>
        </p:txBody>
      </p:sp>
      <p:pic>
        <p:nvPicPr>
          <p:cNvPr id="4" name="Picture 3">
            <a:extLst>
              <a:ext uri="{FF2B5EF4-FFF2-40B4-BE49-F238E27FC236}">
                <a16:creationId xmlns:a16="http://schemas.microsoft.com/office/drawing/2014/main" id="{0A9B9B27-0E44-B6B1-8A3F-3DC5BDC25C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800" y="377264"/>
            <a:ext cx="11582400" cy="5760720"/>
          </a:xfrm>
          <a:prstGeom prst="rect">
            <a:avLst/>
          </a:prstGeom>
        </p:spPr>
      </p:pic>
    </p:spTree>
    <p:extLst>
      <p:ext uri="{BB962C8B-B14F-4D97-AF65-F5344CB8AC3E}">
        <p14:creationId xmlns:p14="http://schemas.microsoft.com/office/powerpoint/2010/main" val="32458760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9C90A-B034-1375-2B47-97A468B2B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9E2AAE-5ECF-1852-1932-8F1C3A101DF0}"/>
              </a:ext>
            </a:extLst>
          </p:cNvPr>
          <p:cNvSpPr>
            <a:spLocks noGrp="1"/>
          </p:cNvSpPr>
          <p:nvPr>
            <p:ph type="title"/>
          </p:nvPr>
        </p:nvSpPr>
        <p:spPr/>
        <p:txBody>
          <a:bodyPr/>
          <a:lstStyle/>
          <a:p>
            <a:r>
              <a:rPr lang="en-US" dirty="0"/>
              <a:t>Why Information Security is Hard</a:t>
            </a:r>
            <a:br>
              <a:rPr lang="en-US" dirty="0"/>
            </a:br>
            <a:r>
              <a:rPr lang="en-US" sz="3200" dirty="0"/>
              <a:t>An Economic Perspective</a:t>
            </a:r>
          </a:p>
        </p:txBody>
      </p:sp>
      <p:sp>
        <p:nvSpPr>
          <p:cNvPr id="3" name="Content Placeholder 2">
            <a:extLst>
              <a:ext uri="{FF2B5EF4-FFF2-40B4-BE49-F238E27FC236}">
                <a16:creationId xmlns:a16="http://schemas.microsoft.com/office/drawing/2014/main" id="{BC0C6DFE-3ACF-78D6-86A7-CE22AB0515BF}"/>
              </a:ext>
            </a:extLst>
          </p:cNvPr>
          <p:cNvSpPr>
            <a:spLocks noGrp="1"/>
          </p:cNvSpPr>
          <p:nvPr>
            <p:ph idx="1"/>
          </p:nvPr>
        </p:nvSpPr>
        <p:spPr/>
        <p:txBody>
          <a:bodyPr>
            <a:normAutofit fontScale="92500" lnSpcReduction="10000"/>
          </a:bodyPr>
          <a:lstStyle/>
          <a:p>
            <a:r>
              <a:rPr lang="en-US" dirty="0"/>
              <a:t>Party best-placed to improve security should be incentivized to do so</a:t>
            </a:r>
          </a:p>
          <a:p>
            <a:pPr lvl="1"/>
            <a:r>
              <a:rPr lang="en-US" dirty="0"/>
              <a:t>Liability</a:t>
            </a:r>
          </a:p>
          <a:p>
            <a:pPr lvl="1"/>
            <a:r>
              <a:rPr lang="en-US" dirty="0"/>
              <a:t>Tragedy of the commons</a:t>
            </a:r>
          </a:p>
          <a:p>
            <a:pPr lvl="1"/>
            <a:r>
              <a:rPr lang="en-US" dirty="0"/>
              <a:t>First-mover and network externalities vs. security</a:t>
            </a:r>
          </a:p>
          <a:p>
            <a:pPr lvl="1"/>
            <a:r>
              <a:rPr lang="en-US" dirty="0"/>
              <a:t>3</a:t>
            </a:r>
            <a:r>
              <a:rPr lang="en-US" baseline="30000" dirty="0"/>
              <a:t>rd</a:t>
            </a:r>
            <a:r>
              <a:rPr lang="en-US" dirty="0"/>
              <a:t> party evaluators paid by seller vs. direct user evaluation</a:t>
            </a:r>
          </a:p>
          <a:p>
            <a:r>
              <a:rPr lang="en-US" dirty="0"/>
              <a:t>Costs of attack vs. defense</a:t>
            </a:r>
          </a:p>
          <a:p>
            <a:pPr lvl="1"/>
            <a:r>
              <a:rPr lang="en-US" dirty="0"/>
              <a:t>“Even a very moderately resourced attacker can break anything that’s at all large and complex”</a:t>
            </a:r>
          </a:p>
          <a:p>
            <a:r>
              <a:rPr lang="en-US" dirty="0"/>
              <a:t>Market forces: end-user security vs. developer pain</a:t>
            </a:r>
          </a:p>
          <a:p>
            <a:r>
              <a:rPr lang="en-US" dirty="0"/>
              <a:t>“In an ideal world, the removal of perverse economic incentives to </a:t>
            </a:r>
            <a:br>
              <a:rPr lang="en-US" dirty="0"/>
            </a:br>
            <a:r>
              <a:rPr lang="en-US" dirty="0"/>
              <a:t>create insecure systems would depoliticize most issues.”</a:t>
            </a:r>
          </a:p>
          <a:p>
            <a:endParaRPr lang="en-US" dirty="0"/>
          </a:p>
          <a:p>
            <a:endParaRPr lang="en-US" dirty="0"/>
          </a:p>
        </p:txBody>
      </p:sp>
      <p:pic>
        <p:nvPicPr>
          <p:cNvPr id="4" name="Picture 3">
            <a:extLst>
              <a:ext uri="{FF2B5EF4-FFF2-40B4-BE49-F238E27FC236}">
                <a16:creationId xmlns:a16="http://schemas.microsoft.com/office/drawing/2014/main" id="{07C70169-D6FC-7E95-2847-14DFE7FFFB8D}"/>
              </a:ext>
            </a:extLst>
          </p:cNvPr>
          <p:cNvPicPr>
            <a:picLocks noChangeAspect="1"/>
          </p:cNvPicPr>
          <p:nvPr/>
        </p:nvPicPr>
        <p:blipFill>
          <a:blip r:embed="rId3"/>
          <a:stretch>
            <a:fillRect/>
          </a:stretch>
        </p:blipFill>
        <p:spPr>
          <a:xfrm>
            <a:off x="10327103" y="4971163"/>
            <a:ext cx="1864897" cy="1886837"/>
          </a:xfrm>
          <a:prstGeom prst="rect">
            <a:avLst/>
          </a:prstGeom>
        </p:spPr>
      </p:pic>
    </p:spTree>
    <p:extLst>
      <p:ext uri="{BB962C8B-B14F-4D97-AF65-F5344CB8AC3E}">
        <p14:creationId xmlns:p14="http://schemas.microsoft.com/office/powerpoint/2010/main" val="1612519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Suricata + Zeek: Better Together</a:t>
            </a:r>
          </a:p>
        </p:txBody>
      </p:sp>
      <p:sp>
        <p:nvSpPr>
          <p:cNvPr id="3" name="Content Placeholder 2"/>
          <p:cNvSpPr>
            <a:spLocks noGrp="1"/>
          </p:cNvSpPr>
          <p:nvPr>
            <p:ph idx="1"/>
          </p:nvPr>
        </p:nvSpPr>
        <p:spPr>
          <a:xfrm>
            <a:off x="838202" y="1825624"/>
            <a:ext cx="3068781" cy="4351339"/>
          </a:xfrm>
        </p:spPr>
        <p:txBody>
          <a:bodyPr>
            <a:normAutofit/>
          </a:bodyPr>
          <a:lstStyle/>
          <a:p>
            <a:pPr marL="0" indent="0">
              <a:buNone/>
            </a:pPr>
            <a:r>
              <a:rPr sz="2933" dirty="0"/>
              <a:t>Suricata tells you </a:t>
            </a:r>
            <a:r>
              <a:rPr sz="2933" b="1" dirty="0"/>
              <a:t>“something bad happened”</a:t>
            </a:r>
          </a:p>
          <a:p>
            <a:pPr marL="0" indent="0">
              <a:buNone/>
            </a:pPr>
            <a:endParaRPr lang="en-US" sz="1600" dirty="0"/>
          </a:p>
          <a:p>
            <a:pPr marL="0" indent="0">
              <a:buNone/>
            </a:pPr>
            <a:r>
              <a:rPr sz="2933" dirty="0"/>
              <a:t>Zeek tells you </a:t>
            </a:r>
            <a:r>
              <a:rPr sz="2933" b="1" dirty="0"/>
              <a:t>“here’s everything that happened before, during, and after”</a:t>
            </a:r>
          </a:p>
        </p:txBody>
      </p:sp>
      <p:pic>
        <p:nvPicPr>
          <p:cNvPr id="4" name="Picture 3">
            <a:extLst>
              <a:ext uri="{FF2B5EF4-FFF2-40B4-BE49-F238E27FC236}">
                <a16:creationId xmlns:a16="http://schemas.microsoft.com/office/drawing/2014/main" id="{C01090F8-A1D5-27FE-BEDD-21B54C7372F5}"/>
              </a:ext>
            </a:extLst>
          </p:cNvPr>
          <p:cNvPicPr>
            <a:picLocks noChangeAspect="1"/>
          </p:cNvPicPr>
          <p:nvPr/>
        </p:nvPicPr>
        <p:blipFill>
          <a:blip r:embed="rId3"/>
          <a:stretch>
            <a:fillRect/>
          </a:stretch>
        </p:blipFill>
        <p:spPr>
          <a:xfrm>
            <a:off x="3990109" y="1825625"/>
            <a:ext cx="7559080" cy="4126489"/>
          </a:xfrm>
          <a:prstGeom prst="rect">
            <a:avLst/>
          </a:prstGeom>
        </p:spPr>
      </p:pic>
      <p:sp>
        <p:nvSpPr>
          <p:cNvPr id="6" name="TextBox 5">
            <a:extLst>
              <a:ext uri="{FF2B5EF4-FFF2-40B4-BE49-F238E27FC236}">
                <a16:creationId xmlns:a16="http://schemas.microsoft.com/office/drawing/2014/main" id="{3C92600F-27DC-065E-F558-5C775515C8F2}"/>
              </a:ext>
            </a:extLst>
          </p:cNvPr>
          <p:cNvSpPr txBox="1"/>
          <p:nvPr/>
        </p:nvSpPr>
        <p:spPr>
          <a:xfrm>
            <a:off x="1316180" y="6087050"/>
            <a:ext cx="10037619" cy="461665"/>
          </a:xfrm>
          <a:prstGeom prst="rect">
            <a:avLst/>
          </a:prstGeom>
          <a:noFill/>
        </p:spPr>
        <p:txBody>
          <a:bodyPr wrap="square">
            <a:spAutoFit/>
          </a:bodyPr>
          <a:lstStyle/>
          <a:p>
            <a:r>
              <a:rPr lang="en-US" sz="2400" b="1" dirty="0" err="1">
                <a:latin typeface="Courier New" panose="02070309020205020404" pitchFamily="49" charset="0"/>
              </a:rPr>
              <a:t>zeek</a:t>
            </a:r>
            <a:r>
              <a:rPr lang="en-US" sz="2400" b="1" dirty="0">
                <a:latin typeface="Courier New" panose="02070309020205020404" pitchFamily="49" charset="0"/>
              </a:rPr>
              <a:t>-cut</a:t>
            </a:r>
            <a:r>
              <a:rPr lang="en-US" sz="2400" dirty="0"/>
              <a:t> useful for extracting specific fields from Zeek's tab-separated logs</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Security </a:t>
            </a:r>
            <a:br>
              <a:rPr lang="en-US" dirty="0"/>
            </a:br>
            <a:r>
              <a:rPr dirty="0"/>
              <a:t>Operations </a:t>
            </a:r>
            <a:br>
              <a:rPr lang="en-US" dirty="0"/>
            </a:br>
            <a:r>
              <a:rPr dirty="0"/>
              <a:t>Centers</a:t>
            </a:r>
          </a:p>
        </p:txBody>
      </p:sp>
      <p:sp>
        <p:nvSpPr>
          <p:cNvPr id="3" name="Text Placeholder 2">
            <a:extLst>
              <a:ext uri="{FF2B5EF4-FFF2-40B4-BE49-F238E27FC236}">
                <a16:creationId xmlns:a16="http://schemas.microsoft.com/office/drawing/2014/main" id="{785B9962-0DBF-8B02-CDDF-0BE5F7E642FF}"/>
              </a:ext>
            </a:extLst>
          </p:cNvPr>
          <p:cNvSpPr>
            <a:spLocks noGrp="1"/>
          </p:cNvSpPr>
          <p:nvPr>
            <p:ph type="body" idx="1"/>
          </p:nvPr>
        </p:nvSpPr>
        <p:spPr/>
        <p:txBody>
          <a:bodyPr/>
          <a:lstStyle/>
          <a:p>
            <a:r>
              <a:rPr lang="en-US" dirty="0"/>
              <a:t>Beware: Alert Fatigue!</a:t>
            </a:r>
          </a:p>
        </p:txBody>
      </p:sp>
      <p:pic>
        <p:nvPicPr>
          <p:cNvPr id="4" name="Picture 3">
            <a:extLst>
              <a:ext uri="{FF2B5EF4-FFF2-40B4-BE49-F238E27FC236}">
                <a16:creationId xmlns:a16="http://schemas.microsoft.com/office/drawing/2014/main" id="{F85CF7FD-1989-86C7-7EE2-AD4BB1167938}"/>
              </a:ext>
            </a:extLst>
          </p:cNvPr>
          <p:cNvPicPr>
            <a:picLocks noChangeAspect="1"/>
          </p:cNvPicPr>
          <p:nvPr/>
        </p:nvPicPr>
        <p:blipFill>
          <a:blip r:embed="rId2"/>
          <a:stretch>
            <a:fillRect/>
          </a:stretch>
        </p:blipFill>
        <p:spPr>
          <a:xfrm>
            <a:off x="4859482" y="1080655"/>
            <a:ext cx="7045036" cy="4696691"/>
          </a:xfrm>
          <a:prstGeom prst="rect">
            <a:avLst/>
          </a:prstGeom>
        </p:spPr>
      </p:pic>
      <p:pic>
        <p:nvPicPr>
          <p:cNvPr id="5" name="Picture 4">
            <a:extLst>
              <a:ext uri="{FF2B5EF4-FFF2-40B4-BE49-F238E27FC236}">
                <a16:creationId xmlns:a16="http://schemas.microsoft.com/office/drawing/2014/main" id="{FB60135F-D4F1-7D35-FF69-8C0C3E1DE5D7}"/>
              </a:ext>
            </a:extLst>
          </p:cNvPr>
          <p:cNvPicPr>
            <a:picLocks noChangeAspect="1"/>
          </p:cNvPicPr>
          <p:nvPr/>
        </p:nvPicPr>
        <p:blipFill>
          <a:blip r:embed="rId3"/>
          <a:stretch>
            <a:fillRect/>
          </a:stretch>
        </p:blipFill>
        <p:spPr>
          <a:xfrm>
            <a:off x="1708694" y="5166446"/>
            <a:ext cx="1136972" cy="1046062"/>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1AE1B-7DF9-CACA-DC5E-89ECD21A61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8C10BF-F441-35E0-0A25-2C09E0C003CF}"/>
              </a:ext>
            </a:extLst>
          </p:cNvPr>
          <p:cNvSpPr>
            <a:spLocks noGrp="1"/>
          </p:cNvSpPr>
          <p:nvPr>
            <p:ph type="title"/>
          </p:nvPr>
        </p:nvSpPr>
        <p:spPr/>
        <p:txBody>
          <a:bodyPr/>
          <a:lstStyle/>
          <a:p>
            <a:r>
              <a:rPr lang="en-US" dirty="0"/>
              <a:t>Course goals: You will be able to</a:t>
            </a:r>
          </a:p>
        </p:txBody>
      </p:sp>
      <p:sp>
        <p:nvSpPr>
          <p:cNvPr id="3" name="Content Placeholder 2">
            <a:extLst>
              <a:ext uri="{FF2B5EF4-FFF2-40B4-BE49-F238E27FC236}">
                <a16:creationId xmlns:a16="http://schemas.microsoft.com/office/drawing/2014/main" id="{29DEDCD7-548B-E8A8-3634-1AB70C3186FD}"/>
              </a:ext>
            </a:extLst>
          </p:cNvPr>
          <p:cNvSpPr>
            <a:spLocks noGrp="1"/>
          </p:cNvSpPr>
          <p:nvPr>
            <p:ph idx="1"/>
          </p:nvPr>
        </p:nvSpPr>
        <p:spPr>
          <a:xfrm>
            <a:off x="838200" y="1825625"/>
            <a:ext cx="10515600" cy="4073730"/>
          </a:xfrm>
        </p:spPr>
        <p:txBody>
          <a:bodyPr>
            <a:normAutofit fontScale="77500" lnSpcReduction="20000"/>
          </a:bodyPr>
          <a:lstStyle/>
          <a:p>
            <a:r>
              <a:rPr lang="en-US" b="1" dirty="0"/>
              <a:t>Understand cybersecurity from a data-driven and economic perspective</a:t>
            </a:r>
            <a:r>
              <a:rPr lang="en-US" dirty="0"/>
              <a:t>, learning to make decisions based on empirical evidence, following good science</a:t>
            </a:r>
          </a:p>
          <a:p>
            <a:r>
              <a:rPr lang="en-US" b="1" dirty="0"/>
              <a:t>Identify key vulnerabilities and threats</a:t>
            </a:r>
            <a:r>
              <a:rPr lang="en-US" dirty="0"/>
              <a:t>, especially when considering the </a:t>
            </a:r>
            <a:r>
              <a:rPr lang="en-US" b="1" dirty="0"/>
              <a:t>impact of humans</a:t>
            </a:r>
            <a:r>
              <a:rPr lang="en-US" dirty="0"/>
              <a:t>, both when they are attack targets and when the play a role in ensuring a system’s security</a:t>
            </a:r>
          </a:p>
          <a:p>
            <a:r>
              <a:rPr lang="en-US" b="1" dirty="0"/>
              <a:t>Follow a well-designed process for secure systems construction</a:t>
            </a:r>
            <a:r>
              <a:rPr lang="en-US" dirty="0"/>
              <a:t>, from threat modeling to building to testing to maintenance</a:t>
            </a:r>
          </a:p>
          <a:p>
            <a:r>
              <a:rPr lang="en-US" b="1" dirty="0"/>
              <a:t>Manage security operations </a:t>
            </a:r>
            <a:r>
              <a:rPr lang="en-US" dirty="0"/>
              <a:t>– preventing, detecting, mitigating, and recovering from incidents – and gather data to improve future posture</a:t>
            </a:r>
          </a:p>
          <a:p>
            <a:r>
              <a:rPr lang="en-US" b="1" dirty="0"/>
              <a:t>Make risk-informed decisions</a:t>
            </a:r>
            <a:r>
              <a:rPr lang="en-US" dirty="0"/>
              <a:t>: Assess designs and </a:t>
            </a:r>
            <a:br>
              <a:rPr lang="en-US" dirty="0"/>
            </a:br>
            <a:r>
              <a:rPr lang="en-US" dirty="0"/>
              <a:t>technologies according to how they mitigate security risk,</a:t>
            </a:r>
            <a:br>
              <a:rPr lang="en-US" dirty="0"/>
            </a:br>
            <a:r>
              <a:rPr lang="en-US" dirty="0"/>
              <a:t>while leveraging </a:t>
            </a:r>
            <a:r>
              <a:rPr lang="en-US" b="1" dirty="0"/>
              <a:t>insurance</a:t>
            </a:r>
            <a:r>
              <a:rPr lang="en-US" dirty="0"/>
              <a:t> and responding to </a:t>
            </a:r>
            <a:r>
              <a:rPr lang="en-US" b="1" dirty="0"/>
              <a:t>regulation</a:t>
            </a:r>
          </a:p>
          <a:p>
            <a:r>
              <a:rPr lang="en-US" b="1" dirty="0">
                <a:solidFill>
                  <a:schemeClr val="bg1"/>
                </a:solidFill>
              </a:rPr>
              <a:t>Communicate effectively and with empathy </a:t>
            </a:r>
            <a:r>
              <a:rPr lang="en-US" dirty="0">
                <a:solidFill>
                  <a:schemeClr val="bg1"/>
                </a:solidFill>
              </a:rPr>
              <a:t>to key </a:t>
            </a:r>
            <a:br>
              <a:rPr lang="en-US" dirty="0">
                <a:solidFill>
                  <a:schemeClr val="bg1"/>
                </a:solidFill>
              </a:rPr>
            </a:br>
            <a:r>
              <a:rPr lang="en-US" dirty="0">
                <a:solidFill>
                  <a:schemeClr val="bg1"/>
                </a:solidFill>
              </a:rPr>
              <a:t>stakeholders about security options and recommendations</a:t>
            </a:r>
          </a:p>
        </p:txBody>
      </p:sp>
      <p:pic>
        <p:nvPicPr>
          <p:cNvPr id="1026" name="Picture 2" descr="Data Analytics for Business Growth: Insights from EAG Inc.">
            <a:extLst>
              <a:ext uri="{FF2B5EF4-FFF2-40B4-BE49-F238E27FC236}">
                <a16:creationId xmlns:a16="http://schemas.microsoft.com/office/drawing/2014/main" id="{446688D3-F13A-561F-2E11-A4B37E52C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7575" y="4479824"/>
            <a:ext cx="3834383" cy="20130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B7AD48-229D-6FD5-2B8B-16470799C0A5}"/>
              </a:ext>
            </a:extLst>
          </p:cNvPr>
          <p:cNvSpPr txBox="1"/>
          <p:nvPr/>
        </p:nvSpPr>
        <p:spPr>
          <a:xfrm>
            <a:off x="3862799" y="6176963"/>
            <a:ext cx="4174776" cy="369332"/>
          </a:xfrm>
          <a:prstGeom prst="rect">
            <a:avLst/>
          </a:prstGeom>
          <a:noFill/>
        </p:spPr>
        <p:txBody>
          <a:bodyPr wrap="square" rtlCol="0">
            <a:spAutoFit/>
          </a:bodyPr>
          <a:lstStyle/>
          <a:p>
            <a:r>
              <a:rPr lang="en-US" dirty="0"/>
              <a:t>All while taking a data-informed approach</a:t>
            </a:r>
          </a:p>
        </p:txBody>
      </p:sp>
    </p:spTree>
    <p:extLst>
      <p:ext uri="{BB962C8B-B14F-4D97-AF65-F5344CB8AC3E}">
        <p14:creationId xmlns:p14="http://schemas.microsoft.com/office/powerpoint/2010/main" val="544187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3684F-EACC-A0D4-BDC8-07792FBE27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100BF6-AD92-501F-C9D8-1999B11F01A8}"/>
              </a:ext>
            </a:extLst>
          </p:cNvPr>
          <p:cNvSpPr>
            <a:spLocks noGrp="1"/>
          </p:cNvSpPr>
          <p:nvPr>
            <p:ph type="title"/>
          </p:nvPr>
        </p:nvSpPr>
        <p:spPr/>
        <p:txBody>
          <a:bodyPr/>
          <a:lstStyle/>
          <a:p>
            <a:r>
              <a:t>NIST CSF 2.0: What You </a:t>
            </a:r>
            <a:r>
              <a:rPr i="1"/>
              <a:t>Should</a:t>
            </a:r>
            <a:r>
              <a:t> Do</a:t>
            </a:r>
          </a:p>
        </p:txBody>
      </p:sp>
      <p:pic>
        <p:nvPicPr>
          <p:cNvPr id="6" name="Picture 5">
            <a:extLst>
              <a:ext uri="{FF2B5EF4-FFF2-40B4-BE49-F238E27FC236}">
                <a16:creationId xmlns:a16="http://schemas.microsoft.com/office/drawing/2014/main" id="{ACEACEBF-E967-70AB-1166-8C1696BD2E68}"/>
              </a:ext>
            </a:extLst>
          </p:cNvPr>
          <p:cNvPicPr>
            <a:picLocks noChangeAspect="1"/>
          </p:cNvPicPr>
          <p:nvPr/>
        </p:nvPicPr>
        <p:blipFill>
          <a:blip r:embed="rId3"/>
          <a:stretch>
            <a:fillRect/>
          </a:stretch>
        </p:blipFill>
        <p:spPr>
          <a:xfrm>
            <a:off x="838201" y="1690688"/>
            <a:ext cx="4653433" cy="4631789"/>
          </a:xfrm>
          <a:prstGeom prst="rect">
            <a:avLst/>
          </a:prstGeom>
        </p:spPr>
      </p:pic>
      <p:pic>
        <p:nvPicPr>
          <p:cNvPr id="7" name="Picture 6">
            <a:extLst>
              <a:ext uri="{FF2B5EF4-FFF2-40B4-BE49-F238E27FC236}">
                <a16:creationId xmlns:a16="http://schemas.microsoft.com/office/drawing/2014/main" id="{7A2ABDA3-45C9-746D-D97C-B076A7DCF40F}"/>
              </a:ext>
            </a:extLst>
          </p:cNvPr>
          <p:cNvPicPr>
            <a:picLocks noChangeAspect="1"/>
          </p:cNvPicPr>
          <p:nvPr/>
        </p:nvPicPr>
        <p:blipFill>
          <a:blip r:embed="rId4"/>
          <a:stretch>
            <a:fillRect/>
          </a:stretch>
        </p:blipFill>
        <p:spPr>
          <a:xfrm>
            <a:off x="5211941" y="1488941"/>
            <a:ext cx="6605129" cy="2393601"/>
          </a:xfrm>
          <a:prstGeom prst="rect">
            <a:avLst/>
          </a:prstGeom>
          <a:effectLst>
            <a:outerShdw blurRad="50800" dist="38100" dir="13500000" algn="br" rotWithShape="0">
              <a:prstClr val="black">
                <a:alpha val="40000"/>
              </a:prstClr>
            </a:outerShdw>
          </a:effectLst>
        </p:spPr>
      </p:pic>
      <p:sp>
        <p:nvSpPr>
          <p:cNvPr id="8" name="Rectangle 7">
            <a:extLst>
              <a:ext uri="{FF2B5EF4-FFF2-40B4-BE49-F238E27FC236}">
                <a16:creationId xmlns:a16="http://schemas.microsoft.com/office/drawing/2014/main" id="{14ACA229-EBB8-B45F-8A52-7EA600D2A45F}"/>
              </a:ext>
            </a:extLst>
          </p:cNvPr>
          <p:cNvSpPr/>
          <p:nvPr/>
        </p:nvSpPr>
        <p:spPr>
          <a:xfrm>
            <a:off x="7282833" y="3943440"/>
            <a:ext cx="2621819" cy="3344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A2CC6F06-2A0D-1B04-1041-0355F0955763}"/>
              </a:ext>
            </a:extLst>
          </p:cNvPr>
          <p:cNvSpPr/>
          <p:nvPr/>
        </p:nvSpPr>
        <p:spPr>
          <a:xfrm>
            <a:off x="7325991" y="5041544"/>
            <a:ext cx="2384452" cy="3344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1AC1257-A9A2-0486-5BFA-0099D397AC8D}"/>
                  </a:ext>
                </a:extLst>
              </p:cNvPr>
              <p:cNvSpPr txBox="1">
                <a:spLocks/>
              </p:cNvSpPr>
              <p:nvPr/>
            </p:nvSpPr>
            <p:spPr>
              <a:xfrm>
                <a:off x="5676816" y="4006583"/>
                <a:ext cx="5675377" cy="2521367"/>
              </a:xfrm>
              <a:prstGeom prst="rect">
                <a:avLst/>
              </a:prstGeom>
            </p:spPr>
            <p:txBody>
              <a:bodyPr>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dirty="0"/>
                  <a:t>Under </a:t>
                </a:r>
                <a:r>
                  <a:rPr lang="en-US" sz="2800" b="1" dirty="0"/>
                  <a:t>Govern </a:t>
                </a:r>
                <a14:m>
                  <m:oMath xmlns:m="http://schemas.openxmlformats.org/officeDocument/2006/math">
                    <m:r>
                      <a:rPr lang="en-US" sz="2800">
                        <a:latin typeface="Cambria Math" panose="02040503050406030204" pitchFamily="18" charset="0"/>
                      </a:rPr>
                      <m:t>→</m:t>
                    </m:r>
                  </m:oMath>
                </a14:m>
                <a:r>
                  <a:rPr lang="en-US" sz="2800" b="1" dirty="0"/>
                  <a:t> Risk Management (GV.RM)</a:t>
                </a:r>
                <a:r>
                  <a:rPr lang="en-US" sz="2800" dirty="0"/>
                  <a:t>:</a:t>
                </a:r>
              </a:p>
              <a:p>
                <a:r>
                  <a:rPr lang="en-US" sz="2800" dirty="0"/>
                  <a:t>GV.RM-02: Establish </a:t>
                </a:r>
                <a:r>
                  <a:rPr lang="en-US" sz="2800" b="1" dirty="0"/>
                  <a:t>risk appetite and tolerance</a:t>
                </a:r>
              </a:p>
              <a:p>
                <a:r>
                  <a:rPr lang="en-US" sz="2800" dirty="0"/>
                  <a:t>GV.RM-06: Establish a standardized method for </a:t>
                </a:r>
                <a:r>
                  <a:rPr lang="en-US" sz="2800" b="1" dirty="0"/>
                  <a:t>calculating and prioritizing</a:t>
                </a:r>
                <a:r>
                  <a:rPr lang="en-US" sz="2800" dirty="0"/>
                  <a:t> risks</a:t>
                </a:r>
              </a:p>
              <a:p>
                <a:pPr marL="0" indent="0">
                  <a:buNone/>
                </a:pPr>
                <a:r>
                  <a:rPr lang="en-US" sz="2800" dirty="0"/>
                  <a:t>Under </a:t>
                </a:r>
                <a:r>
                  <a:rPr lang="en-US" sz="2800" b="1" dirty="0"/>
                  <a:t>Identify </a:t>
                </a:r>
                <a14:m>
                  <m:oMath xmlns:m="http://schemas.openxmlformats.org/officeDocument/2006/math">
                    <m:r>
                      <a:rPr lang="en-US" sz="2800">
                        <a:latin typeface="Cambria Math" panose="02040503050406030204" pitchFamily="18" charset="0"/>
                      </a:rPr>
                      <m:t>→</m:t>
                    </m:r>
                  </m:oMath>
                </a14:m>
                <a:r>
                  <a:rPr lang="en-US" sz="2800" b="1" dirty="0"/>
                  <a:t> Risk Assessment (ID.RA)</a:t>
                </a:r>
                <a:r>
                  <a:rPr lang="en-US" sz="2800" dirty="0"/>
                  <a:t>:</a:t>
                </a:r>
              </a:p>
              <a:p>
                <a:r>
                  <a:rPr lang="en-US" sz="2800" dirty="0"/>
                  <a:t>ID.RA-03: Identify and record threats</a:t>
                </a:r>
              </a:p>
              <a:p>
                <a:r>
                  <a:rPr lang="en-US" sz="2800" dirty="0"/>
                  <a:t>ID.RA-04: Identify potential </a:t>
                </a:r>
                <a:r>
                  <a:rPr lang="en-US" sz="2800" b="1" dirty="0"/>
                  <a:t>impacts and likelihoods</a:t>
                </a:r>
              </a:p>
              <a:p>
                <a:r>
                  <a:rPr lang="en-US" sz="2800" dirty="0"/>
                  <a:t>ID.RA-05: Use these to </a:t>
                </a:r>
                <a:r>
                  <a:rPr lang="en-US" sz="2800" b="1" dirty="0"/>
                  <a:t>prioritize</a:t>
                </a:r>
                <a:r>
                  <a:rPr lang="en-US" sz="2800" dirty="0"/>
                  <a:t> risk responses</a:t>
                </a:r>
              </a:p>
            </p:txBody>
          </p:sp>
        </mc:Choice>
        <mc:Fallback xmlns="">
          <p:sp>
            <p:nvSpPr>
              <p:cNvPr id="3" name="Content Placeholder 2">
                <a:extLst>
                  <a:ext uri="{FF2B5EF4-FFF2-40B4-BE49-F238E27FC236}">
                    <a16:creationId xmlns:a16="http://schemas.microsoft.com/office/drawing/2014/main" id="{01AC1257-A9A2-0486-5BFA-0099D397AC8D}"/>
                  </a:ext>
                </a:extLst>
              </p:cNvPr>
              <p:cNvSpPr txBox="1">
                <a:spLocks noRot="1" noChangeAspect="1" noMove="1" noResize="1" noEditPoints="1" noAdjustHandles="1" noChangeArrowheads="1" noChangeShapeType="1" noTextEdit="1"/>
              </p:cNvSpPr>
              <p:nvPr/>
            </p:nvSpPr>
            <p:spPr>
              <a:xfrm>
                <a:off x="5676816" y="4006583"/>
                <a:ext cx="5675377" cy="2521367"/>
              </a:xfrm>
              <a:prstGeom prst="rect">
                <a:avLst/>
              </a:prstGeom>
              <a:blipFill>
                <a:blip r:embed="rId5"/>
                <a:stretch>
                  <a:fillRect l="-670" t="-4000"/>
                </a:stretch>
              </a:blipFill>
            </p:spPr>
            <p:txBody>
              <a:bodyPr/>
              <a:lstStyle/>
              <a:p>
                <a:r>
                  <a:rPr lang="en-US">
                    <a:noFill/>
                  </a:rPr>
                  <a:t> </a:t>
                </a:r>
              </a:p>
            </p:txBody>
          </p:sp>
        </mc:Fallback>
      </mc:AlternateContent>
    </p:spTree>
    <p:extLst>
      <p:ext uri="{BB962C8B-B14F-4D97-AF65-F5344CB8AC3E}">
        <p14:creationId xmlns:p14="http://schemas.microsoft.com/office/powerpoint/2010/main" val="2285084634"/>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51F41-056C-199C-0F1C-E17C826C0B04}"/>
              </a:ext>
            </a:extLst>
          </p:cNvPr>
          <p:cNvSpPr>
            <a:spLocks noGrp="1"/>
          </p:cNvSpPr>
          <p:nvPr>
            <p:ph type="title"/>
          </p:nvPr>
        </p:nvSpPr>
        <p:spPr/>
        <p:txBody>
          <a:bodyPr/>
          <a:lstStyle/>
          <a:p>
            <a:r>
              <a:rPr lang="en-US" dirty="0"/>
              <a:t>The Risk Matrix</a:t>
            </a:r>
          </a:p>
        </p:txBody>
      </p:sp>
      <p:sp>
        <p:nvSpPr>
          <p:cNvPr id="3" name="Content Placeholder 2"/>
          <p:cNvSpPr>
            <a:spLocks noGrp="1"/>
          </p:cNvSpPr>
          <p:nvPr>
            <p:ph idx="1"/>
          </p:nvPr>
        </p:nvSpPr>
        <p:spPr/>
        <p:txBody>
          <a:bodyPr/>
          <a:lstStyle/>
          <a:p>
            <a:pPr marL="0" indent="0">
              <a:buNone/>
            </a:pPr>
            <a:r>
              <a:rPr dirty="0"/>
              <a:t>Bold cells = “Critical” (score ≥ 20). </a:t>
            </a:r>
            <a:br>
              <a:rPr lang="en-US" dirty="0"/>
            </a:br>
            <a:r>
              <a:rPr b="1" dirty="0"/>
              <a:t>B lands in the Critical corner. </a:t>
            </a:r>
            <a:br>
              <a:rPr lang="en-US" b="1" dirty="0"/>
            </a:br>
            <a:r>
              <a:rPr b="1" dirty="0"/>
              <a:t>A lands one cell below.</a:t>
            </a:r>
            <a:endParaRPr lang="en-US" b="1" dirty="0"/>
          </a:p>
          <a:p>
            <a:pPr marL="0" indent="0">
              <a:buNone/>
            </a:pPr>
            <a:endParaRPr lang="en-US" b="1" dirty="0"/>
          </a:p>
          <a:p>
            <a:pPr marL="0" indent="0">
              <a:buNone/>
            </a:pPr>
            <a:endParaRPr lang="en-US" b="1" dirty="0"/>
          </a:p>
          <a:p>
            <a:pPr marL="0" indent="0">
              <a:buNone/>
            </a:pPr>
            <a:r>
              <a:rPr lang="en-US" dirty="0"/>
              <a:t>Risk A’s expected loss is </a:t>
            </a:r>
            <a:r>
              <a:rPr lang="en-US" b="1" dirty="0"/>
              <a:t>~87× larger</a:t>
            </a:r>
            <a:r>
              <a:rPr lang="en-US" dirty="0"/>
              <a:t> than Risk B’s.</a:t>
            </a:r>
            <a:br>
              <a:rPr lang="en-US" dirty="0"/>
            </a:br>
            <a:r>
              <a:rPr lang="en-US" b="1" dirty="0"/>
              <a:t>The matrix has the ranking reversed.</a:t>
            </a:r>
          </a:p>
          <a:p>
            <a:pPr marL="0" indent="0">
              <a:buNone/>
            </a:pPr>
            <a:endParaRPr b="1" dirty="0"/>
          </a:p>
        </p:txBody>
      </p:sp>
      <p:graphicFrame>
        <p:nvGraphicFramePr>
          <p:cNvPr id="4" name="Content Placeholder 5">
            <a:extLst>
              <a:ext uri="{FF2B5EF4-FFF2-40B4-BE49-F238E27FC236}">
                <a16:creationId xmlns:a16="http://schemas.microsoft.com/office/drawing/2014/main" id="{DA8FCCC4-DBB7-5321-0F21-CF7F9FD7EF76}"/>
              </a:ext>
            </a:extLst>
          </p:cNvPr>
          <p:cNvGraphicFramePr>
            <a:graphicFrameLocks/>
          </p:cNvGraphicFramePr>
          <p:nvPr/>
        </p:nvGraphicFramePr>
        <p:xfrm>
          <a:off x="6096000" y="496059"/>
          <a:ext cx="5692239" cy="3332480"/>
        </p:xfrm>
        <a:graphic>
          <a:graphicData uri="http://schemas.openxmlformats.org/drawingml/2006/table">
            <a:tbl>
              <a:tblPr firstRow="1" bandRow="1">
                <a:tableStyleId>{5C22544A-7EE6-4342-B048-85BDC9FD1C3A}</a:tableStyleId>
              </a:tblPr>
              <a:tblGrid>
                <a:gridCol w="942109">
                  <a:extLst>
                    <a:ext uri="{9D8B030D-6E8A-4147-A177-3AD203B41FA5}">
                      <a16:colId xmlns:a16="http://schemas.microsoft.com/office/drawing/2014/main" val="20000"/>
                    </a:ext>
                  </a:extLst>
                </a:gridCol>
                <a:gridCol w="886691">
                  <a:extLst>
                    <a:ext uri="{9D8B030D-6E8A-4147-A177-3AD203B41FA5}">
                      <a16:colId xmlns:a16="http://schemas.microsoft.com/office/drawing/2014/main" val="20001"/>
                    </a:ext>
                  </a:extLst>
                </a:gridCol>
                <a:gridCol w="934192">
                  <a:extLst>
                    <a:ext uri="{9D8B030D-6E8A-4147-A177-3AD203B41FA5}">
                      <a16:colId xmlns:a16="http://schemas.microsoft.com/office/drawing/2014/main" val="20002"/>
                    </a:ext>
                  </a:extLst>
                </a:gridCol>
                <a:gridCol w="934193">
                  <a:extLst>
                    <a:ext uri="{9D8B030D-6E8A-4147-A177-3AD203B41FA5}">
                      <a16:colId xmlns:a16="http://schemas.microsoft.com/office/drawing/2014/main" val="20003"/>
                    </a:ext>
                  </a:extLst>
                </a:gridCol>
                <a:gridCol w="981693">
                  <a:extLst>
                    <a:ext uri="{9D8B030D-6E8A-4147-A177-3AD203B41FA5}">
                      <a16:colId xmlns:a16="http://schemas.microsoft.com/office/drawing/2014/main" val="20004"/>
                    </a:ext>
                  </a:extLst>
                </a:gridCol>
                <a:gridCol w="1013361">
                  <a:extLst>
                    <a:ext uri="{9D8B030D-6E8A-4147-A177-3AD203B41FA5}">
                      <a16:colId xmlns:a16="http://schemas.microsoft.com/office/drawing/2014/main" val="20005"/>
                    </a:ext>
                  </a:extLst>
                </a:gridCol>
              </a:tblGrid>
              <a:tr h="447040">
                <a:tc>
                  <a:txBody>
                    <a:bodyPr/>
                    <a:lstStyle/>
                    <a:p>
                      <a:endParaRPr sz="2100"/>
                    </a:p>
                  </a:txBody>
                  <a:tcPr marL="121920" marR="121920" marT="60960" marB="60960"/>
                </a:tc>
                <a:tc>
                  <a:txBody>
                    <a:bodyPr/>
                    <a:lstStyle/>
                    <a:p>
                      <a:pPr marL="0" lvl="0" indent="0" algn="ctr">
                        <a:buNone/>
                      </a:pPr>
                      <a:r>
                        <a:rPr sz="2100" b="1"/>
                        <a:t>I=1</a:t>
                      </a:r>
                    </a:p>
                  </a:txBody>
                  <a:tcPr marL="121920" marR="121920" marT="60960" marB="60960"/>
                </a:tc>
                <a:tc>
                  <a:txBody>
                    <a:bodyPr/>
                    <a:lstStyle/>
                    <a:p>
                      <a:pPr marL="0" lvl="0" indent="0" algn="ctr">
                        <a:buNone/>
                      </a:pPr>
                      <a:r>
                        <a:rPr sz="2100" b="1"/>
                        <a:t>I=2</a:t>
                      </a:r>
                    </a:p>
                  </a:txBody>
                  <a:tcPr marL="121920" marR="121920" marT="60960" marB="60960"/>
                </a:tc>
                <a:tc>
                  <a:txBody>
                    <a:bodyPr/>
                    <a:lstStyle/>
                    <a:p>
                      <a:pPr marL="0" lvl="0" indent="0" algn="ctr">
                        <a:buNone/>
                      </a:pPr>
                      <a:r>
                        <a:rPr sz="2100" b="1"/>
                        <a:t>I=3</a:t>
                      </a:r>
                    </a:p>
                  </a:txBody>
                  <a:tcPr marL="121920" marR="121920" marT="60960" marB="60960"/>
                </a:tc>
                <a:tc>
                  <a:txBody>
                    <a:bodyPr/>
                    <a:lstStyle/>
                    <a:p>
                      <a:pPr marL="0" lvl="0" indent="0" algn="ctr">
                        <a:buNone/>
                      </a:pPr>
                      <a:r>
                        <a:rPr sz="2100" b="1"/>
                        <a:t>I=4</a:t>
                      </a:r>
                    </a:p>
                  </a:txBody>
                  <a:tcPr marL="121920" marR="121920" marT="60960" marB="60960"/>
                </a:tc>
                <a:tc>
                  <a:txBody>
                    <a:bodyPr/>
                    <a:lstStyle/>
                    <a:p>
                      <a:pPr marL="0" lvl="0" indent="0" algn="ctr">
                        <a:buNone/>
                      </a:pPr>
                      <a:r>
                        <a:rPr sz="2100" b="1" dirty="0"/>
                        <a:t>I=5</a:t>
                      </a:r>
                    </a:p>
                  </a:txBody>
                  <a:tcPr marL="121920" marR="121920" marT="60960" marB="60960"/>
                </a:tc>
                <a:extLst>
                  <a:ext uri="{0D108BD9-81ED-4DB2-BD59-A6C34878D82A}">
                    <a16:rowId xmlns:a16="http://schemas.microsoft.com/office/drawing/2014/main" val="10000"/>
                  </a:ext>
                </a:extLst>
              </a:tr>
              <a:tr h="772160">
                <a:tc>
                  <a:txBody>
                    <a:bodyPr/>
                    <a:lstStyle/>
                    <a:p>
                      <a:pPr marL="0" lvl="0" indent="0" algn="ctr">
                        <a:buNone/>
                      </a:pPr>
                      <a:r>
                        <a:rPr sz="2100" b="1"/>
                        <a:t>L=5</a:t>
                      </a:r>
                    </a:p>
                  </a:txBody>
                  <a:tcPr marL="121920" marR="121920" marT="60960" marB="60960"/>
                </a:tc>
                <a:tc>
                  <a:txBody>
                    <a:bodyPr/>
                    <a:lstStyle/>
                    <a:p>
                      <a:pPr marL="0" lvl="0" indent="0" algn="ctr">
                        <a:buNone/>
                      </a:pPr>
                      <a:r>
                        <a:rPr sz="2100" dirty="0"/>
                        <a:t>5</a:t>
                      </a:r>
                    </a:p>
                  </a:txBody>
                  <a:tcPr marL="121920" marR="121920" marT="60960" marB="60960"/>
                </a:tc>
                <a:tc>
                  <a:txBody>
                    <a:bodyPr/>
                    <a:lstStyle/>
                    <a:p>
                      <a:pPr marL="0" lvl="0" indent="0" algn="ctr">
                        <a:buNone/>
                      </a:pPr>
                      <a:r>
                        <a:rPr sz="2100" dirty="0"/>
                        <a:t>10</a:t>
                      </a:r>
                    </a:p>
                  </a:txBody>
                  <a:tcPr marL="121920" marR="121920" marT="60960" marB="60960">
                    <a:solidFill>
                      <a:schemeClr val="accent4">
                        <a:lumMod val="40000"/>
                        <a:lumOff val="60000"/>
                      </a:schemeClr>
                    </a:solidFill>
                  </a:tcPr>
                </a:tc>
                <a:tc>
                  <a:txBody>
                    <a:bodyPr/>
                    <a:lstStyle/>
                    <a:p>
                      <a:pPr marL="0" lvl="0" indent="0" algn="ctr">
                        <a:buNone/>
                      </a:pPr>
                      <a:r>
                        <a:rPr sz="2100" dirty="0"/>
                        <a:t>15</a:t>
                      </a:r>
                    </a:p>
                  </a:txBody>
                  <a:tcPr marL="121920" marR="121920" marT="60960" marB="60960">
                    <a:solidFill>
                      <a:schemeClr val="accent4">
                        <a:lumMod val="40000"/>
                        <a:lumOff val="60000"/>
                      </a:schemeClr>
                    </a:solidFill>
                  </a:tcPr>
                </a:tc>
                <a:tc>
                  <a:txBody>
                    <a:bodyPr/>
                    <a:lstStyle/>
                    <a:p>
                      <a:pPr marL="0" lvl="0" indent="0" algn="ctr">
                        <a:buNone/>
                      </a:pPr>
                      <a:r>
                        <a:rPr lang="en-US" sz="2100" b="0" dirty="0"/>
                        <a:t>20 ← </a:t>
                      </a:r>
                      <a:r>
                        <a:rPr lang="en-US" sz="2100" b="1" dirty="0"/>
                        <a:t>B</a:t>
                      </a:r>
                      <a:endParaRPr sz="2100" b="1" dirty="0"/>
                    </a:p>
                  </a:txBody>
                  <a:tcPr marL="121920" marR="121920" marT="60960" marB="60960">
                    <a:solidFill>
                      <a:schemeClr val="accent2">
                        <a:lumMod val="60000"/>
                        <a:lumOff val="40000"/>
                      </a:schemeClr>
                    </a:solidFill>
                  </a:tcPr>
                </a:tc>
                <a:tc>
                  <a:txBody>
                    <a:bodyPr/>
                    <a:lstStyle/>
                    <a:p>
                      <a:pPr marL="0" lvl="0" indent="0" algn="ctr">
                        <a:buNone/>
                      </a:pPr>
                      <a:r>
                        <a:rPr sz="2100" b="0" dirty="0"/>
                        <a:t>25</a:t>
                      </a:r>
                    </a:p>
                  </a:txBody>
                  <a:tcPr marL="121920" marR="121920" marT="60960" marB="60960">
                    <a:solidFill>
                      <a:srgbClr val="F4636D"/>
                    </a:solidFill>
                  </a:tcPr>
                </a:tc>
                <a:extLst>
                  <a:ext uri="{0D108BD9-81ED-4DB2-BD59-A6C34878D82A}">
                    <a16:rowId xmlns:a16="http://schemas.microsoft.com/office/drawing/2014/main" val="10001"/>
                  </a:ext>
                </a:extLst>
              </a:tr>
              <a:tr h="447040">
                <a:tc>
                  <a:txBody>
                    <a:bodyPr/>
                    <a:lstStyle/>
                    <a:p>
                      <a:pPr marL="0" lvl="0" indent="0" algn="ctr">
                        <a:buNone/>
                      </a:pPr>
                      <a:r>
                        <a:rPr sz="2100" b="1"/>
                        <a:t>L=4</a:t>
                      </a:r>
                    </a:p>
                  </a:txBody>
                  <a:tcPr marL="121920" marR="121920" marT="60960" marB="60960"/>
                </a:tc>
                <a:tc>
                  <a:txBody>
                    <a:bodyPr/>
                    <a:lstStyle/>
                    <a:p>
                      <a:pPr marL="0" lvl="0" indent="0" algn="ctr">
                        <a:buNone/>
                      </a:pPr>
                      <a:r>
                        <a:rPr sz="2100" dirty="0"/>
                        <a:t>4</a:t>
                      </a:r>
                    </a:p>
                  </a:txBody>
                  <a:tcPr marL="121920" marR="121920" marT="60960" marB="60960"/>
                </a:tc>
                <a:tc>
                  <a:txBody>
                    <a:bodyPr/>
                    <a:lstStyle/>
                    <a:p>
                      <a:pPr marL="0" lvl="0" indent="0" algn="ctr">
                        <a:buNone/>
                      </a:pPr>
                      <a:r>
                        <a:rPr sz="2100" dirty="0"/>
                        <a:t>8</a:t>
                      </a:r>
                    </a:p>
                  </a:txBody>
                  <a:tcPr marL="121920" marR="121920" marT="60960" marB="60960"/>
                </a:tc>
                <a:tc>
                  <a:txBody>
                    <a:bodyPr/>
                    <a:lstStyle/>
                    <a:p>
                      <a:pPr marL="0" lvl="0" indent="0" algn="ctr">
                        <a:buNone/>
                      </a:pPr>
                      <a:r>
                        <a:rPr sz="2100"/>
                        <a:t>12</a:t>
                      </a:r>
                    </a:p>
                  </a:txBody>
                  <a:tcPr marL="121920" marR="121920" marT="60960" marB="60960">
                    <a:solidFill>
                      <a:schemeClr val="accent4">
                        <a:lumMod val="40000"/>
                        <a:lumOff val="60000"/>
                      </a:schemeClr>
                    </a:solidFill>
                  </a:tcPr>
                </a:tc>
                <a:tc>
                  <a:txBody>
                    <a:bodyPr/>
                    <a:lstStyle/>
                    <a:p>
                      <a:pPr marL="0" lvl="0" indent="0" algn="ctr">
                        <a:buNone/>
                      </a:pPr>
                      <a:r>
                        <a:rPr sz="2100" dirty="0"/>
                        <a:t>16</a:t>
                      </a:r>
                    </a:p>
                  </a:txBody>
                  <a:tcPr marL="121920" marR="121920" marT="60960" marB="60960">
                    <a:solidFill>
                      <a:schemeClr val="accent4">
                        <a:lumMod val="40000"/>
                        <a:lumOff val="60000"/>
                      </a:schemeClr>
                    </a:solidFill>
                  </a:tcPr>
                </a:tc>
                <a:tc>
                  <a:txBody>
                    <a:bodyPr/>
                    <a:lstStyle/>
                    <a:p>
                      <a:pPr marL="0" lvl="0" indent="0" algn="ctr">
                        <a:buNone/>
                      </a:pPr>
                      <a:r>
                        <a:rPr sz="2100" b="0" dirty="0"/>
                        <a:t>20</a:t>
                      </a:r>
                    </a:p>
                  </a:txBody>
                  <a:tcPr marL="121920" marR="121920" marT="60960" marB="60960">
                    <a:solidFill>
                      <a:schemeClr val="accent2">
                        <a:lumMod val="60000"/>
                        <a:lumOff val="40000"/>
                      </a:schemeClr>
                    </a:solidFill>
                  </a:tcPr>
                </a:tc>
                <a:extLst>
                  <a:ext uri="{0D108BD9-81ED-4DB2-BD59-A6C34878D82A}">
                    <a16:rowId xmlns:a16="http://schemas.microsoft.com/office/drawing/2014/main" val="10002"/>
                  </a:ext>
                </a:extLst>
              </a:tr>
              <a:tr h="772160">
                <a:tc>
                  <a:txBody>
                    <a:bodyPr/>
                    <a:lstStyle/>
                    <a:p>
                      <a:pPr marL="0" lvl="0" indent="0" algn="ctr">
                        <a:buNone/>
                      </a:pPr>
                      <a:r>
                        <a:rPr sz="2100" b="1"/>
                        <a:t>L=3</a:t>
                      </a:r>
                    </a:p>
                  </a:txBody>
                  <a:tcPr marL="121920" marR="121920" marT="60960" marB="60960"/>
                </a:tc>
                <a:tc>
                  <a:txBody>
                    <a:bodyPr/>
                    <a:lstStyle/>
                    <a:p>
                      <a:pPr marL="0" lvl="0" indent="0" algn="ctr">
                        <a:buNone/>
                      </a:pPr>
                      <a:r>
                        <a:rPr sz="2100"/>
                        <a:t>3</a:t>
                      </a:r>
                    </a:p>
                  </a:txBody>
                  <a:tcPr marL="121920" marR="121920" marT="60960" marB="60960"/>
                </a:tc>
                <a:tc>
                  <a:txBody>
                    <a:bodyPr/>
                    <a:lstStyle/>
                    <a:p>
                      <a:pPr marL="0" lvl="0" indent="0" algn="ctr">
                        <a:buNone/>
                      </a:pPr>
                      <a:r>
                        <a:rPr sz="2100"/>
                        <a:t>6</a:t>
                      </a:r>
                    </a:p>
                  </a:txBody>
                  <a:tcPr marL="121920" marR="121920" marT="60960" marB="60960"/>
                </a:tc>
                <a:tc>
                  <a:txBody>
                    <a:bodyPr/>
                    <a:lstStyle/>
                    <a:p>
                      <a:pPr marL="0" lvl="0" indent="0" algn="ctr">
                        <a:buNone/>
                      </a:pPr>
                      <a:r>
                        <a:rPr sz="2100"/>
                        <a:t>9</a:t>
                      </a:r>
                    </a:p>
                  </a:txBody>
                  <a:tcPr marL="121920" marR="121920" marT="60960" marB="60960"/>
                </a:tc>
                <a:tc>
                  <a:txBody>
                    <a:bodyPr/>
                    <a:lstStyle/>
                    <a:p>
                      <a:pPr marL="0" lvl="0" indent="0" algn="ctr">
                        <a:buNone/>
                      </a:pPr>
                      <a:r>
                        <a:rPr sz="2100" dirty="0"/>
                        <a:t>12</a:t>
                      </a:r>
                    </a:p>
                  </a:txBody>
                  <a:tcPr marL="121920" marR="121920" marT="60960" marB="60960">
                    <a:solidFill>
                      <a:schemeClr val="accent4">
                        <a:lumMod val="40000"/>
                        <a:lumOff val="60000"/>
                      </a:schemeClr>
                    </a:solidFill>
                  </a:tcPr>
                </a:tc>
                <a:tc>
                  <a:txBody>
                    <a:bodyPr/>
                    <a:lstStyle/>
                    <a:p>
                      <a:pPr marL="0" lvl="0" indent="0" algn="ctr">
                        <a:buNone/>
                      </a:pPr>
                      <a:r>
                        <a:rPr sz="2100" dirty="0"/>
                        <a:t>15 ← </a:t>
                      </a:r>
                      <a:r>
                        <a:rPr sz="2100" b="1" dirty="0"/>
                        <a:t>A</a:t>
                      </a:r>
                    </a:p>
                  </a:txBody>
                  <a:tcPr marL="121920" marR="121920" marT="60960" marB="60960">
                    <a:solidFill>
                      <a:schemeClr val="accent4">
                        <a:lumMod val="40000"/>
                        <a:lumOff val="60000"/>
                      </a:schemeClr>
                    </a:solidFill>
                  </a:tcPr>
                </a:tc>
                <a:extLst>
                  <a:ext uri="{0D108BD9-81ED-4DB2-BD59-A6C34878D82A}">
                    <a16:rowId xmlns:a16="http://schemas.microsoft.com/office/drawing/2014/main" val="10003"/>
                  </a:ext>
                </a:extLst>
              </a:tr>
              <a:tr h="447040">
                <a:tc>
                  <a:txBody>
                    <a:bodyPr/>
                    <a:lstStyle/>
                    <a:p>
                      <a:pPr marL="0" lvl="0" indent="0" algn="ctr">
                        <a:buNone/>
                      </a:pPr>
                      <a:r>
                        <a:rPr sz="2100" b="1"/>
                        <a:t>L=2</a:t>
                      </a:r>
                    </a:p>
                  </a:txBody>
                  <a:tcPr marL="121920" marR="121920" marT="60960" marB="60960"/>
                </a:tc>
                <a:tc>
                  <a:txBody>
                    <a:bodyPr/>
                    <a:lstStyle/>
                    <a:p>
                      <a:pPr marL="0" lvl="0" indent="0" algn="ctr">
                        <a:buNone/>
                      </a:pPr>
                      <a:r>
                        <a:rPr sz="2100"/>
                        <a:t>2</a:t>
                      </a:r>
                    </a:p>
                  </a:txBody>
                  <a:tcPr marL="121920" marR="121920" marT="60960" marB="60960"/>
                </a:tc>
                <a:tc>
                  <a:txBody>
                    <a:bodyPr/>
                    <a:lstStyle/>
                    <a:p>
                      <a:pPr marL="0" lvl="0" indent="0" algn="ctr">
                        <a:buNone/>
                      </a:pPr>
                      <a:r>
                        <a:rPr sz="2100"/>
                        <a:t>4</a:t>
                      </a:r>
                    </a:p>
                  </a:txBody>
                  <a:tcPr marL="121920" marR="121920" marT="60960" marB="60960"/>
                </a:tc>
                <a:tc>
                  <a:txBody>
                    <a:bodyPr/>
                    <a:lstStyle/>
                    <a:p>
                      <a:pPr marL="0" lvl="0" indent="0" algn="ctr">
                        <a:buNone/>
                      </a:pPr>
                      <a:r>
                        <a:rPr sz="2100"/>
                        <a:t>6</a:t>
                      </a:r>
                    </a:p>
                  </a:txBody>
                  <a:tcPr marL="121920" marR="121920" marT="60960" marB="60960"/>
                </a:tc>
                <a:tc>
                  <a:txBody>
                    <a:bodyPr/>
                    <a:lstStyle/>
                    <a:p>
                      <a:pPr marL="0" lvl="0" indent="0" algn="ctr">
                        <a:buNone/>
                      </a:pPr>
                      <a:r>
                        <a:rPr sz="2100"/>
                        <a:t>8</a:t>
                      </a:r>
                    </a:p>
                  </a:txBody>
                  <a:tcPr marL="121920" marR="121920" marT="60960" marB="60960"/>
                </a:tc>
                <a:tc>
                  <a:txBody>
                    <a:bodyPr/>
                    <a:lstStyle/>
                    <a:p>
                      <a:pPr marL="0" lvl="0" indent="0" algn="ctr">
                        <a:buNone/>
                      </a:pPr>
                      <a:r>
                        <a:rPr sz="2100" dirty="0"/>
                        <a:t>10</a:t>
                      </a:r>
                    </a:p>
                  </a:txBody>
                  <a:tcPr marL="121920" marR="121920" marT="60960" marB="60960">
                    <a:solidFill>
                      <a:schemeClr val="accent4">
                        <a:lumMod val="40000"/>
                        <a:lumOff val="60000"/>
                      </a:schemeClr>
                    </a:solidFill>
                  </a:tcPr>
                </a:tc>
                <a:extLst>
                  <a:ext uri="{0D108BD9-81ED-4DB2-BD59-A6C34878D82A}">
                    <a16:rowId xmlns:a16="http://schemas.microsoft.com/office/drawing/2014/main" val="10004"/>
                  </a:ext>
                </a:extLst>
              </a:tr>
              <a:tr h="447040">
                <a:tc>
                  <a:txBody>
                    <a:bodyPr/>
                    <a:lstStyle/>
                    <a:p>
                      <a:pPr marL="0" lvl="0" indent="0" algn="ctr">
                        <a:buNone/>
                      </a:pPr>
                      <a:r>
                        <a:rPr sz="2100" b="1"/>
                        <a:t>L=1</a:t>
                      </a:r>
                    </a:p>
                  </a:txBody>
                  <a:tcPr marL="121920" marR="121920" marT="60960" marB="60960"/>
                </a:tc>
                <a:tc>
                  <a:txBody>
                    <a:bodyPr/>
                    <a:lstStyle/>
                    <a:p>
                      <a:pPr marL="0" lvl="0" indent="0" algn="ctr">
                        <a:buNone/>
                      </a:pPr>
                      <a:r>
                        <a:rPr sz="2100"/>
                        <a:t>1</a:t>
                      </a:r>
                    </a:p>
                  </a:txBody>
                  <a:tcPr marL="121920" marR="121920" marT="60960" marB="60960"/>
                </a:tc>
                <a:tc>
                  <a:txBody>
                    <a:bodyPr/>
                    <a:lstStyle/>
                    <a:p>
                      <a:pPr marL="0" lvl="0" indent="0" algn="ctr">
                        <a:buNone/>
                      </a:pPr>
                      <a:r>
                        <a:rPr sz="2100"/>
                        <a:t>2</a:t>
                      </a:r>
                    </a:p>
                  </a:txBody>
                  <a:tcPr marL="121920" marR="121920" marT="60960" marB="60960"/>
                </a:tc>
                <a:tc>
                  <a:txBody>
                    <a:bodyPr/>
                    <a:lstStyle/>
                    <a:p>
                      <a:pPr marL="0" lvl="0" indent="0" algn="ctr">
                        <a:buNone/>
                      </a:pPr>
                      <a:r>
                        <a:rPr sz="2100"/>
                        <a:t>3</a:t>
                      </a:r>
                    </a:p>
                  </a:txBody>
                  <a:tcPr marL="121920" marR="121920" marT="60960" marB="60960"/>
                </a:tc>
                <a:tc>
                  <a:txBody>
                    <a:bodyPr/>
                    <a:lstStyle/>
                    <a:p>
                      <a:pPr marL="0" lvl="0" indent="0" algn="ctr">
                        <a:buNone/>
                      </a:pPr>
                      <a:r>
                        <a:rPr sz="2100"/>
                        <a:t>4</a:t>
                      </a:r>
                    </a:p>
                  </a:txBody>
                  <a:tcPr marL="121920" marR="121920" marT="60960" marB="60960"/>
                </a:tc>
                <a:tc>
                  <a:txBody>
                    <a:bodyPr/>
                    <a:lstStyle/>
                    <a:p>
                      <a:pPr marL="0" lvl="0" indent="0" algn="ctr">
                        <a:buNone/>
                      </a:pPr>
                      <a:r>
                        <a:rPr sz="2100" dirty="0"/>
                        <a:t>5</a:t>
                      </a:r>
                    </a:p>
                  </a:txBody>
                  <a:tcPr marL="121920" marR="121920" marT="60960" marB="60960"/>
                </a:tc>
                <a:extLst>
                  <a:ext uri="{0D108BD9-81ED-4DB2-BD59-A6C34878D82A}">
                    <a16:rowId xmlns:a16="http://schemas.microsoft.com/office/drawing/2014/main" val="10005"/>
                  </a:ext>
                </a:extLst>
              </a:tr>
            </a:tbl>
          </a:graphicData>
        </a:graphic>
      </p:graphicFrame>
      <p:graphicFrame>
        <p:nvGraphicFramePr>
          <p:cNvPr id="5" name="Content Placeholder 5">
            <a:extLst>
              <a:ext uri="{FF2B5EF4-FFF2-40B4-BE49-F238E27FC236}">
                <a16:creationId xmlns:a16="http://schemas.microsoft.com/office/drawing/2014/main" id="{054EEEF1-39FE-0971-9A6F-BC88AD09E185}"/>
              </a:ext>
            </a:extLst>
          </p:cNvPr>
          <p:cNvGraphicFramePr>
            <a:graphicFrameLocks/>
          </p:cNvGraphicFramePr>
          <p:nvPr/>
        </p:nvGraphicFramePr>
        <p:xfrm>
          <a:off x="1397440" y="5151755"/>
          <a:ext cx="9397120" cy="1341120"/>
        </p:xfrm>
        <a:graphic>
          <a:graphicData uri="http://schemas.openxmlformats.org/drawingml/2006/table">
            <a:tbl>
              <a:tblPr firstRow="1" bandRow="1">
                <a:tableStyleId>{5C22544A-7EE6-4342-B048-85BDC9FD1C3A}</a:tableStyleId>
              </a:tblPr>
              <a:tblGrid>
                <a:gridCol w="1575240">
                  <a:extLst>
                    <a:ext uri="{9D8B030D-6E8A-4147-A177-3AD203B41FA5}">
                      <a16:colId xmlns:a16="http://schemas.microsoft.com/office/drawing/2014/main" val="20000"/>
                    </a:ext>
                  </a:extLst>
                </a:gridCol>
                <a:gridCol w="3198421">
                  <a:extLst>
                    <a:ext uri="{9D8B030D-6E8A-4147-A177-3AD203B41FA5}">
                      <a16:colId xmlns:a16="http://schemas.microsoft.com/office/drawing/2014/main" val="20001"/>
                    </a:ext>
                  </a:extLst>
                </a:gridCol>
                <a:gridCol w="1979220">
                  <a:extLst>
                    <a:ext uri="{9D8B030D-6E8A-4147-A177-3AD203B41FA5}">
                      <a16:colId xmlns:a16="http://schemas.microsoft.com/office/drawing/2014/main" val="20002"/>
                    </a:ext>
                  </a:extLst>
                </a:gridCol>
                <a:gridCol w="2644239">
                  <a:extLst>
                    <a:ext uri="{9D8B030D-6E8A-4147-A177-3AD203B41FA5}">
                      <a16:colId xmlns:a16="http://schemas.microsoft.com/office/drawing/2014/main" val="20003"/>
                    </a:ext>
                  </a:extLst>
                </a:gridCol>
              </a:tblGrid>
              <a:tr h="447040">
                <a:tc>
                  <a:txBody>
                    <a:bodyPr/>
                    <a:lstStyle/>
                    <a:p>
                      <a:pPr marL="0" lvl="0" indent="0">
                        <a:buNone/>
                      </a:pPr>
                      <a:r>
                        <a:rPr sz="2100"/>
                        <a:t>Risk</a:t>
                      </a:r>
                    </a:p>
                  </a:txBody>
                  <a:tcPr marL="121920" marR="121920" marT="60960" marB="60960"/>
                </a:tc>
                <a:tc>
                  <a:txBody>
                    <a:bodyPr/>
                    <a:lstStyle/>
                    <a:p>
                      <a:pPr marL="0" lvl="0" indent="0">
                        <a:buNone/>
                      </a:pPr>
                      <a:r>
                        <a:rPr sz="2100"/>
                        <a:t>Actual likelihood</a:t>
                      </a:r>
                    </a:p>
                  </a:txBody>
                  <a:tcPr marL="121920" marR="121920" marT="60960" marB="60960"/>
                </a:tc>
                <a:tc>
                  <a:txBody>
                    <a:bodyPr/>
                    <a:lstStyle/>
                    <a:p>
                      <a:pPr marL="0" lvl="0" indent="0">
                        <a:buNone/>
                      </a:pPr>
                      <a:r>
                        <a:rPr sz="2100" dirty="0"/>
                        <a:t>Actual impact</a:t>
                      </a:r>
                    </a:p>
                  </a:txBody>
                  <a:tcPr marL="121920" marR="121920" marT="60960" marB="60960"/>
                </a:tc>
                <a:tc>
                  <a:txBody>
                    <a:bodyPr/>
                    <a:lstStyle/>
                    <a:p>
                      <a:pPr marL="0" lvl="0" indent="0">
                        <a:buNone/>
                      </a:pPr>
                      <a:r>
                        <a:rPr sz="2100"/>
                        <a:t>Expected annual loss</a:t>
                      </a:r>
                    </a:p>
                  </a:txBody>
                  <a:tcPr marL="121920" marR="121920" marT="60960" marB="60960"/>
                </a:tc>
                <a:extLst>
                  <a:ext uri="{0D108BD9-81ED-4DB2-BD59-A6C34878D82A}">
                    <a16:rowId xmlns:a16="http://schemas.microsoft.com/office/drawing/2014/main" val="10000"/>
                  </a:ext>
                </a:extLst>
              </a:tr>
              <a:tr h="447040">
                <a:tc>
                  <a:txBody>
                    <a:bodyPr/>
                    <a:lstStyle/>
                    <a:p>
                      <a:pPr marL="0" lvl="0" indent="0">
                        <a:buNone/>
                      </a:pPr>
                      <a:r>
                        <a:rPr sz="2100" b="1"/>
                        <a:t>A</a:t>
                      </a:r>
                      <a:r>
                        <a:rPr sz="2100"/>
                        <a:t> (breach)</a:t>
                      </a:r>
                    </a:p>
                  </a:txBody>
                  <a:tcPr marL="121920" marR="121920" marT="60960" marB="60960"/>
                </a:tc>
                <a:tc>
                  <a:txBody>
                    <a:bodyPr/>
                    <a:lstStyle/>
                    <a:p>
                      <a:pPr marL="0" lvl="0" indent="0">
                        <a:buNone/>
                      </a:pPr>
                      <a:r>
                        <a:rPr sz="2100"/>
                        <a:t>15% (top of bucket 3)</a:t>
                      </a:r>
                    </a:p>
                  </a:txBody>
                  <a:tcPr marL="121920" marR="121920" marT="60960" marB="60960"/>
                </a:tc>
                <a:tc>
                  <a:txBody>
                    <a:bodyPr/>
                    <a:lstStyle/>
                    <a:p>
                      <a:pPr marL="0" lvl="0" indent="0">
                        <a:buNone/>
                      </a:pPr>
                      <a:r>
                        <a:rPr sz="2100" b="1"/>
                        <a:t>$40M</a:t>
                      </a:r>
                    </a:p>
                  </a:txBody>
                  <a:tcPr marL="121920" marR="121920" marT="60960" marB="60960"/>
                </a:tc>
                <a:tc>
                  <a:txBody>
                    <a:bodyPr/>
                    <a:lstStyle/>
                    <a:p>
                      <a:pPr marL="0" lvl="0" indent="0">
                        <a:buNone/>
                      </a:pPr>
                      <a:r>
                        <a:rPr sz="2100" b="1" dirty="0"/>
                        <a:t>$6,000,000</a:t>
                      </a:r>
                    </a:p>
                  </a:txBody>
                  <a:tcPr marL="121920" marR="121920" marT="60960" marB="60960"/>
                </a:tc>
                <a:extLst>
                  <a:ext uri="{0D108BD9-81ED-4DB2-BD59-A6C34878D82A}">
                    <a16:rowId xmlns:a16="http://schemas.microsoft.com/office/drawing/2014/main" val="10001"/>
                  </a:ext>
                </a:extLst>
              </a:tr>
              <a:tr h="447040">
                <a:tc>
                  <a:txBody>
                    <a:bodyPr/>
                    <a:lstStyle/>
                    <a:p>
                      <a:pPr marL="0" lvl="0" indent="0">
                        <a:buNone/>
                      </a:pPr>
                      <a:r>
                        <a:rPr sz="2100" b="1"/>
                        <a:t>B</a:t>
                      </a:r>
                      <a:r>
                        <a:rPr sz="2100"/>
                        <a:t> (BEC)</a:t>
                      </a:r>
                    </a:p>
                  </a:txBody>
                  <a:tcPr marL="121920" marR="121920" marT="60960" marB="60960"/>
                </a:tc>
                <a:tc>
                  <a:txBody>
                    <a:bodyPr/>
                    <a:lstStyle/>
                    <a:p>
                      <a:pPr marL="0" lvl="0" indent="0">
                        <a:buNone/>
                      </a:pPr>
                      <a:r>
                        <a:rPr sz="2100"/>
                        <a:t>60% (bottom of bucket 5)</a:t>
                      </a:r>
                    </a:p>
                  </a:txBody>
                  <a:tcPr marL="121920" marR="121920" marT="60960" marB="60960"/>
                </a:tc>
                <a:tc>
                  <a:txBody>
                    <a:bodyPr/>
                    <a:lstStyle/>
                    <a:p>
                      <a:pPr marL="0" lvl="0" indent="0">
                        <a:buNone/>
                      </a:pPr>
                      <a:r>
                        <a:rPr sz="2100"/>
                        <a:t>$115K</a:t>
                      </a:r>
                    </a:p>
                  </a:txBody>
                  <a:tcPr marL="121920" marR="121920" marT="60960" marB="60960"/>
                </a:tc>
                <a:tc>
                  <a:txBody>
                    <a:bodyPr/>
                    <a:lstStyle/>
                    <a:p>
                      <a:pPr marL="0" lvl="0" indent="0">
                        <a:buNone/>
                      </a:pPr>
                      <a:r>
                        <a:rPr sz="2100" dirty="0"/>
                        <a:t>$69,000</a:t>
                      </a:r>
                    </a:p>
                  </a:txBody>
                  <a:tcPr marL="121920" marR="121920" marT="60960" marB="60960"/>
                </a:tc>
                <a:extLst>
                  <a:ext uri="{0D108BD9-81ED-4DB2-BD59-A6C34878D82A}">
                    <a16:rowId xmlns:a16="http://schemas.microsoft.com/office/drawing/2014/main" val="10002"/>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10CF93-BE39-8549-FAB3-BC72077435E2}"/>
              </a:ext>
            </a:extLst>
          </p:cNvPr>
          <p:cNvPicPr>
            <a:picLocks noChangeAspect="1"/>
          </p:cNvPicPr>
          <p:nvPr/>
        </p:nvPicPr>
        <p:blipFill>
          <a:blip r:embed="rId3"/>
          <a:stretch>
            <a:fillRect/>
          </a:stretch>
        </p:blipFill>
        <p:spPr>
          <a:xfrm>
            <a:off x="5016130" y="1"/>
            <a:ext cx="6937977" cy="6858000"/>
          </a:xfrm>
          <a:prstGeom prst="rect">
            <a:avLst/>
          </a:prstGeom>
        </p:spPr>
      </p:pic>
      <p:pic>
        <p:nvPicPr>
          <p:cNvPr id="2050" name="Picture 2">
            <a:extLst>
              <a:ext uri="{FF2B5EF4-FFF2-40B4-BE49-F238E27FC236}">
                <a16:creationId xmlns:a16="http://schemas.microsoft.com/office/drawing/2014/main" id="{913EC7FC-4CC5-25E7-8FED-BDC6AA7F27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208" y="0"/>
            <a:ext cx="4622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yberCanon Logo with trademark">
            <a:extLst>
              <a:ext uri="{FF2B5EF4-FFF2-40B4-BE49-F238E27FC236}">
                <a16:creationId xmlns:a16="http://schemas.microsoft.com/office/drawing/2014/main" id="{D78E2E3A-9BE3-5D1D-3899-142E51D372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427" y="5728516"/>
            <a:ext cx="2066693" cy="689973"/>
          </a:xfrm>
          <a:prstGeom prst="rect">
            <a:avLst/>
          </a:prstGeom>
          <a:solidFill>
            <a:schemeClr val="tx1"/>
          </a:solidFill>
        </p:spPr>
      </p:pic>
      <p:sp>
        <p:nvSpPr>
          <p:cNvPr id="5" name="TextBox 4">
            <a:extLst>
              <a:ext uri="{FF2B5EF4-FFF2-40B4-BE49-F238E27FC236}">
                <a16:creationId xmlns:a16="http://schemas.microsoft.com/office/drawing/2014/main" id="{F6422997-D680-19D8-E736-F1F58F325C71}"/>
              </a:ext>
            </a:extLst>
          </p:cNvPr>
          <p:cNvSpPr txBox="1"/>
          <p:nvPr/>
        </p:nvSpPr>
        <p:spPr>
          <a:xfrm>
            <a:off x="1" y="6418490"/>
            <a:ext cx="2430217" cy="461665"/>
          </a:xfrm>
          <a:prstGeom prst="rect">
            <a:avLst/>
          </a:prstGeom>
          <a:noFill/>
        </p:spPr>
        <p:txBody>
          <a:bodyPr wrap="none" rtlCol="0">
            <a:spAutoFit/>
          </a:bodyPr>
          <a:lstStyle/>
          <a:p>
            <a:r>
              <a:rPr lang="en-US" sz="2400" dirty="0"/>
              <a:t>Hall of Fame 2017</a:t>
            </a:r>
          </a:p>
        </p:txBody>
      </p:sp>
    </p:spTree>
    <p:extLst>
      <p:ext uri="{BB962C8B-B14F-4D97-AF65-F5344CB8AC3E}">
        <p14:creationId xmlns:p14="http://schemas.microsoft.com/office/powerpoint/2010/main" val="22305664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dissolve">
                                      <p:cBhvr>
                                        <p:cTn id="7" dur="500"/>
                                        <p:tgtEl>
                                          <p:spTgt spid="205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Why This Is Hard</a:t>
            </a:r>
          </a:p>
        </p:txBody>
      </p:sp>
      <p:sp>
        <p:nvSpPr>
          <p:cNvPr id="3" name="Content Placeholder 2"/>
          <p:cNvSpPr>
            <a:spLocks noGrp="1"/>
          </p:cNvSpPr>
          <p:nvPr>
            <p:ph idx="1"/>
          </p:nvPr>
        </p:nvSpPr>
        <p:spPr/>
        <p:txBody>
          <a:bodyPr/>
          <a:lstStyle/>
          <a:p>
            <a:pPr lvl="0"/>
            <a:r>
              <a:rPr b="1" dirty="0"/>
              <a:t>Nobody wants to commit to numbers</a:t>
            </a:r>
            <a:r>
              <a:rPr dirty="0"/>
              <a:t> — executives push back on probabilities</a:t>
            </a:r>
          </a:p>
          <a:p>
            <a:pPr lvl="0"/>
            <a:r>
              <a:rPr dirty="0"/>
              <a:t>Teams </a:t>
            </a:r>
            <a:r>
              <a:rPr b="1" dirty="0"/>
              <a:t>argue about estimates</a:t>
            </a:r>
            <a:r>
              <a:rPr dirty="0"/>
              <a:t> — but that’s the point! It surfaces hidden disagreements</a:t>
            </a:r>
          </a:p>
          <a:p>
            <a:pPr lvl="0"/>
            <a:r>
              <a:rPr b="1" dirty="0"/>
              <a:t>Risk registers become compliance artifacts</a:t>
            </a:r>
            <a:r>
              <a:rPr dirty="0"/>
              <a:t> — quantitative models used to justify decisions already made</a:t>
            </a:r>
            <a:endParaRPr lang="en-US" dirty="0"/>
          </a:p>
          <a:p>
            <a:pPr lvl="0"/>
            <a:endParaRPr lang="en-US" dirty="0"/>
          </a:p>
          <a:p>
            <a:pPr lvl="0"/>
            <a:r>
              <a:rPr lang="en-US" dirty="0"/>
              <a:t>Idea: </a:t>
            </a:r>
            <a:r>
              <a:rPr lang="en-US" b="1" dirty="0"/>
              <a:t>Forecasting</a:t>
            </a:r>
            <a:r>
              <a:rPr lang="en-US" dirty="0"/>
              <a:t> to build up strength and trust in estimates</a:t>
            </a:r>
            <a:endParaRPr dirty="0"/>
          </a:p>
        </p:txBody>
      </p:sp>
    </p:spTree>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BD65B-14E8-91C2-659E-5DD80D0F7D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FB4759-ED2C-B56F-A6F8-EF73C6C6E153}"/>
              </a:ext>
            </a:extLst>
          </p:cNvPr>
          <p:cNvSpPr>
            <a:spLocks noGrp="1"/>
          </p:cNvSpPr>
          <p:nvPr>
            <p:ph type="title"/>
          </p:nvPr>
        </p:nvSpPr>
        <p:spPr/>
        <p:txBody>
          <a:bodyPr/>
          <a:lstStyle/>
          <a:p>
            <a:r>
              <a:rPr lang="en-US" dirty="0"/>
              <a:t>Regulation as a Guardrail</a:t>
            </a:r>
            <a:endParaRPr dirty="0"/>
          </a:p>
        </p:txBody>
      </p:sp>
      <p:sp>
        <p:nvSpPr>
          <p:cNvPr id="6" name="Rectangle 5">
            <a:extLst>
              <a:ext uri="{FF2B5EF4-FFF2-40B4-BE49-F238E27FC236}">
                <a16:creationId xmlns:a16="http://schemas.microsoft.com/office/drawing/2014/main" id="{AFB11815-BE3D-3371-1C34-E45315FD6703}"/>
              </a:ext>
            </a:extLst>
          </p:cNvPr>
          <p:cNvSpPr/>
          <p:nvPr/>
        </p:nvSpPr>
        <p:spPr>
          <a:xfrm>
            <a:off x="2021655" y="4223162"/>
            <a:ext cx="2543764" cy="7554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i="1" dirty="0"/>
              <a:t>Not enough rules</a:t>
            </a:r>
          </a:p>
        </p:txBody>
      </p:sp>
      <p:sp>
        <p:nvSpPr>
          <p:cNvPr id="7" name="Rectangle 6">
            <a:extLst>
              <a:ext uri="{FF2B5EF4-FFF2-40B4-BE49-F238E27FC236}">
                <a16:creationId xmlns:a16="http://schemas.microsoft.com/office/drawing/2014/main" id="{13A63DCD-3F08-3D4D-55B8-8A3C6B2310E7}"/>
              </a:ext>
            </a:extLst>
          </p:cNvPr>
          <p:cNvSpPr/>
          <p:nvPr/>
        </p:nvSpPr>
        <p:spPr>
          <a:xfrm>
            <a:off x="1867373" y="1848733"/>
            <a:ext cx="2852327" cy="7554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GLBA 2023 revision</a:t>
            </a:r>
          </a:p>
        </p:txBody>
      </p:sp>
      <p:sp>
        <p:nvSpPr>
          <p:cNvPr id="8" name="Rectangle 7">
            <a:extLst>
              <a:ext uri="{FF2B5EF4-FFF2-40B4-BE49-F238E27FC236}">
                <a16:creationId xmlns:a16="http://schemas.microsoft.com/office/drawing/2014/main" id="{9139EAC7-C1A9-4290-F83E-F17CC5C710FA}"/>
              </a:ext>
            </a:extLst>
          </p:cNvPr>
          <p:cNvSpPr/>
          <p:nvPr/>
        </p:nvSpPr>
        <p:spPr>
          <a:xfrm>
            <a:off x="1867373" y="3035947"/>
            <a:ext cx="2852327" cy="7554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Prescription</a:t>
            </a:r>
          </a:p>
        </p:txBody>
      </p:sp>
      <p:sp>
        <p:nvSpPr>
          <p:cNvPr id="9" name="Rectangle 8">
            <a:extLst>
              <a:ext uri="{FF2B5EF4-FFF2-40B4-BE49-F238E27FC236}">
                <a16:creationId xmlns:a16="http://schemas.microsoft.com/office/drawing/2014/main" id="{A5238F50-788F-449A-117E-C25AA7BFDA29}"/>
              </a:ext>
            </a:extLst>
          </p:cNvPr>
          <p:cNvSpPr/>
          <p:nvPr/>
        </p:nvSpPr>
        <p:spPr>
          <a:xfrm>
            <a:off x="5415847" y="4403786"/>
            <a:ext cx="2543764" cy="101317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i="1" dirty="0"/>
              <a:t>Information asymmetry</a:t>
            </a:r>
          </a:p>
        </p:txBody>
      </p:sp>
      <p:sp>
        <p:nvSpPr>
          <p:cNvPr id="10" name="Rectangle 9">
            <a:extLst>
              <a:ext uri="{FF2B5EF4-FFF2-40B4-BE49-F238E27FC236}">
                <a16:creationId xmlns:a16="http://schemas.microsoft.com/office/drawing/2014/main" id="{F9B8421B-3D1A-A33B-8631-117D9F91C1CA}"/>
              </a:ext>
            </a:extLst>
          </p:cNvPr>
          <p:cNvSpPr/>
          <p:nvPr/>
        </p:nvSpPr>
        <p:spPr>
          <a:xfrm>
            <a:off x="5261565" y="1765949"/>
            <a:ext cx="2852327" cy="1018823"/>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CIRCIA 2022</a:t>
            </a:r>
            <a:br>
              <a:rPr lang="en-US" sz="2400" dirty="0"/>
            </a:br>
            <a:r>
              <a:rPr lang="en-US" sz="2400" dirty="0"/>
              <a:t>SEC 2023</a:t>
            </a:r>
          </a:p>
        </p:txBody>
      </p:sp>
      <p:sp>
        <p:nvSpPr>
          <p:cNvPr id="11" name="Rectangle 10">
            <a:extLst>
              <a:ext uri="{FF2B5EF4-FFF2-40B4-BE49-F238E27FC236}">
                <a16:creationId xmlns:a16="http://schemas.microsoft.com/office/drawing/2014/main" id="{02E3D0C3-3B29-B15D-7A94-8C6B0ABAD0AA}"/>
              </a:ext>
            </a:extLst>
          </p:cNvPr>
          <p:cNvSpPr/>
          <p:nvPr/>
        </p:nvSpPr>
        <p:spPr>
          <a:xfrm>
            <a:off x="5261565" y="3216571"/>
            <a:ext cx="2852327" cy="75541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Disclosure</a:t>
            </a:r>
          </a:p>
        </p:txBody>
      </p:sp>
      <p:sp>
        <p:nvSpPr>
          <p:cNvPr id="12" name="Rectangle 11">
            <a:extLst>
              <a:ext uri="{FF2B5EF4-FFF2-40B4-BE49-F238E27FC236}">
                <a16:creationId xmlns:a16="http://schemas.microsoft.com/office/drawing/2014/main" id="{D2737B2D-0E5E-8B08-E2E1-84AE6CA4C75E}"/>
              </a:ext>
            </a:extLst>
          </p:cNvPr>
          <p:cNvSpPr/>
          <p:nvPr/>
        </p:nvSpPr>
        <p:spPr>
          <a:xfrm>
            <a:off x="8810037" y="4448941"/>
            <a:ext cx="2543764" cy="101317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i="1" dirty="0"/>
              <a:t>No systematic knowledge</a:t>
            </a:r>
          </a:p>
        </p:txBody>
      </p:sp>
      <p:sp>
        <p:nvSpPr>
          <p:cNvPr id="13" name="Rectangle 12">
            <a:extLst>
              <a:ext uri="{FF2B5EF4-FFF2-40B4-BE49-F238E27FC236}">
                <a16:creationId xmlns:a16="http://schemas.microsoft.com/office/drawing/2014/main" id="{E318EE8E-CC4C-5CC7-71A2-A50F942F1CFA}"/>
              </a:ext>
            </a:extLst>
          </p:cNvPr>
          <p:cNvSpPr/>
          <p:nvPr/>
        </p:nvSpPr>
        <p:spPr>
          <a:xfrm>
            <a:off x="8655757" y="1787235"/>
            <a:ext cx="2852327" cy="92980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CSRB 2022 </a:t>
            </a:r>
            <a:br>
              <a:rPr lang="en-US" sz="2400" dirty="0"/>
            </a:br>
            <a:r>
              <a:rPr lang="en-US" sz="2400" dirty="0"/>
              <a:t>(now dormant)</a:t>
            </a:r>
          </a:p>
        </p:txBody>
      </p:sp>
      <p:sp>
        <p:nvSpPr>
          <p:cNvPr id="14" name="Rectangle 13">
            <a:extLst>
              <a:ext uri="{FF2B5EF4-FFF2-40B4-BE49-F238E27FC236}">
                <a16:creationId xmlns:a16="http://schemas.microsoft.com/office/drawing/2014/main" id="{510C618C-F98F-3B16-1C0F-CF8DE60F0791}"/>
              </a:ext>
            </a:extLst>
          </p:cNvPr>
          <p:cNvSpPr/>
          <p:nvPr/>
        </p:nvSpPr>
        <p:spPr>
          <a:xfrm>
            <a:off x="8655757" y="3148840"/>
            <a:ext cx="2852327" cy="101317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Institutional Learning</a:t>
            </a:r>
          </a:p>
        </p:txBody>
      </p:sp>
      <p:sp>
        <p:nvSpPr>
          <p:cNvPr id="15" name="TextBox 14">
            <a:extLst>
              <a:ext uri="{FF2B5EF4-FFF2-40B4-BE49-F238E27FC236}">
                <a16:creationId xmlns:a16="http://schemas.microsoft.com/office/drawing/2014/main" id="{35D74B69-6BAF-8D50-8BA3-E863D8EC2E45}"/>
              </a:ext>
            </a:extLst>
          </p:cNvPr>
          <p:cNvSpPr txBox="1"/>
          <p:nvPr/>
        </p:nvSpPr>
        <p:spPr>
          <a:xfrm>
            <a:off x="4808753" y="5776271"/>
            <a:ext cx="3682098" cy="523220"/>
          </a:xfrm>
          <a:prstGeom prst="rect">
            <a:avLst/>
          </a:prstGeom>
          <a:noFill/>
        </p:spPr>
        <p:txBody>
          <a:bodyPr wrap="none" rtlCol="0">
            <a:spAutoFit/>
          </a:bodyPr>
          <a:lstStyle/>
          <a:p>
            <a:r>
              <a:rPr lang="en-US" sz="2800" b="1" i="1" dirty="0"/>
              <a:t>What failed at Equifax?</a:t>
            </a:r>
          </a:p>
        </p:txBody>
      </p:sp>
      <p:cxnSp>
        <p:nvCxnSpPr>
          <p:cNvPr id="17" name="Straight Arrow Connector 16">
            <a:extLst>
              <a:ext uri="{FF2B5EF4-FFF2-40B4-BE49-F238E27FC236}">
                <a16:creationId xmlns:a16="http://schemas.microsoft.com/office/drawing/2014/main" id="{F8420507-068C-B8B8-7966-3071C9959349}"/>
              </a:ext>
            </a:extLst>
          </p:cNvPr>
          <p:cNvCxnSpPr>
            <a:cxnSpLocks/>
          </p:cNvCxnSpPr>
          <p:nvPr/>
        </p:nvCxnSpPr>
        <p:spPr>
          <a:xfrm flipH="1" flipV="1">
            <a:off x="3541893" y="5002538"/>
            <a:ext cx="1460031" cy="7239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585ABD4-D129-03A8-3742-BDCCB814EE43}"/>
              </a:ext>
            </a:extLst>
          </p:cNvPr>
          <p:cNvCxnSpPr>
            <a:cxnSpLocks/>
          </p:cNvCxnSpPr>
          <p:nvPr/>
        </p:nvCxnSpPr>
        <p:spPr>
          <a:xfrm flipV="1">
            <a:off x="8113891" y="5462117"/>
            <a:ext cx="1142999" cy="29019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874BFF6-913E-5E03-59CF-23FBB8000BDA}"/>
              </a:ext>
            </a:extLst>
          </p:cNvPr>
          <p:cNvCxnSpPr>
            <a:cxnSpLocks/>
            <a:stCxn id="12" idx="0"/>
            <a:endCxn id="14" idx="2"/>
          </p:cNvCxnSpPr>
          <p:nvPr/>
        </p:nvCxnSpPr>
        <p:spPr>
          <a:xfrm flipV="1">
            <a:off x="10081920" y="4162017"/>
            <a:ext cx="1" cy="28692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18CBE11-B92C-49DB-1046-D9F505AB5227}"/>
              </a:ext>
            </a:extLst>
          </p:cNvPr>
          <p:cNvCxnSpPr>
            <a:cxnSpLocks/>
            <a:stCxn id="14" idx="0"/>
            <a:endCxn id="13" idx="2"/>
          </p:cNvCxnSpPr>
          <p:nvPr/>
        </p:nvCxnSpPr>
        <p:spPr>
          <a:xfrm flipV="1">
            <a:off x="10081920" y="2717039"/>
            <a:ext cx="0" cy="4318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B7DF11F-7699-688D-A6CF-137071643449}"/>
              </a:ext>
            </a:extLst>
          </p:cNvPr>
          <p:cNvCxnSpPr>
            <a:cxnSpLocks/>
            <a:stCxn id="11" idx="0"/>
            <a:endCxn id="10" idx="2"/>
          </p:cNvCxnSpPr>
          <p:nvPr/>
        </p:nvCxnSpPr>
        <p:spPr>
          <a:xfrm flipV="1">
            <a:off x="6687728" y="2784771"/>
            <a:ext cx="0" cy="43180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B5255E1-16E3-CCD8-5F06-BA8490AB9796}"/>
              </a:ext>
            </a:extLst>
          </p:cNvPr>
          <p:cNvCxnSpPr>
            <a:cxnSpLocks/>
            <a:stCxn id="9" idx="0"/>
            <a:endCxn id="11" idx="2"/>
          </p:cNvCxnSpPr>
          <p:nvPr/>
        </p:nvCxnSpPr>
        <p:spPr>
          <a:xfrm flipH="1" flipV="1">
            <a:off x="6687729" y="3971985"/>
            <a:ext cx="1" cy="43180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93F7EF9-3F0A-3AFF-F4C2-F8376522B067}"/>
              </a:ext>
            </a:extLst>
          </p:cNvPr>
          <p:cNvCxnSpPr>
            <a:cxnSpLocks/>
            <a:stCxn id="6" idx="0"/>
            <a:endCxn id="8" idx="2"/>
          </p:cNvCxnSpPr>
          <p:nvPr/>
        </p:nvCxnSpPr>
        <p:spPr>
          <a:xfrm flipH="1" flipV="1">
            <a:off x="3293537" y="3791361"/>
            <a:ext cx="1" cy="43180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ABE8C8-0660-68EF-19CB-0BD736C93A1B}"/>
              </a:ext>
            </a:extLst>
          </p:cNvPr>
          <p:cNvCxnSpPr>
            <a:cxnSpLocks/>
            <a:stCxn id="8" idx="0"/>
            <a:endCxn id="7" idx="2"/>
          </p:cNvCxnSpPr>
          <p:nvPr/>
        </p:nvCxnSpPr>
        <p:spPr>
          <a:xfrm flipV="1">
            <a:off x="3293536" y="2604147"/>
            <a:ext cx="0" cy="43180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24040AF-A185-45DB-9823-84C3ED01251D}"/>
              </a:ext>
            </a:extLst>
          </p:cNvPr>
          <p:cNvCxnSpPr>
            <a:cxnSpLocks/>
            <a:stCxn id="15" idx="0"/>
            <a:endCxn id="9" idx="2"/>
          </p:cNvCxnSpPr>
          <p:nvPr/>
        </p:nvCxnSpPr>
        <p:spPr>
          <a:xfrm flipV="1">
            <a:off x="6649802" y="5416963"/>
            <a:ext cx="37927" cy="359308"/>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084405A-C6BF-655F-44E8-25A7E69E2D4A}"/>
              </a:ext>
            </a:extLst>
          </p:cNvPr>
          <p:cNvSpPr txBox="1"/>
          <p:nvPr/>
        </p:nvSpPr>
        <p:spPr>
          <a:xfrm>
            <a:off x="257103" y="4267410"/>
            <a:ext cx="1343638" cy="461665"/>
          </a:xfrm>
          <a:prstGeom prst="rect">
            <a:avLst/>
          </a:prstGeom>
          <a:noFill/>
        </p:spPr>
        <p:txBody>
          <a:bodyPr wrap="none" rtlCol="0">
            <a:spAutoFit/>
          </a:bodyPr>
          <a:lstStyle/>
          <a:p>
            <a:r>
              <a:rPr lang="en-US" sz="2400" dirty="0"/>
              <a:t>diagnosis</a:t>
            </a:r>
          </a:p>
        </p:txBody>
      </p:sp>
      <p:sp>
        <p:nvSpPr>
          <p:cNvPr id="53" name="TextBox 52">
            <a:extLst>
              <a:ext uri="{FF2B5EF4-FFF2-40B4-BE49-F238E27FC236}">
                <a16:creationId xmlns:a16="http://schemas.microsoft.com/office/drawing/2014/main" id="{9C37483E-B571-4CD8-1CE7-1E6962C26093}"/>
              </a:ext>
            </a:extLst>
          </p:cNvPr>
          <p:cNvSpPr txBox="1"/>
          <p:nvPr/>
        </p:nvSpPr>
        <p:spPr>
          <a:xfrm>
            <a:off x="257104" y="3157483"/>
            <a:ext cx="1505185" cy="461665"/>
          </a:xfrm>
          <a:prstGeom prst="rect">
            <a:avLst/>
          </a:prstGeom>
          <a:noFill/>
        </p:spPr>
        <p:txBody>
          <a:bodyPr wrap="square">
            <a:spAutoFit/>
          </a:bodyPr>
          <a:lstStyle/>
          <a:p>
            <a:r>
              <a:rPr lang="en-US" sz="2400" dirty="0"/>
              <a:t>approach</a:t>
            </a:r>
          </a:p>
        </p:txBody>
      </p:sp>
      <p:sp>
        <p:nvSpPr>
          <p:cNvPr id="54" name="TextBox 53">
            <a:extLst>
              <a:ext uri="{FF2B5EF4-FFF2-40B4-BE49-F238E27FC236}">
                <a16:creationId xmlns:a16="http://schemas.microsoft.com/office/drawing/2014/main" id="{F5EE894E-8565-51E7-DBE3-C0304EF39258}"/>
              </a:ext>
            </a:extLst>
          </p:cNvPr>
          <p:cNvSpPr txBox="1"/>
          <p:nvPr/>
        </p:nvSpPr>
        <p:spPr>
          <a:xfrm>
            <a:off x="257101" y="1969273"/>
            <a:ext cx="1610271" cy="461665"/>
          </a:xfrm>
          <a:prstGeom prst="rect">
            <a:avLst/>
          </a:prstGeom>
          <a:noFill/>
        </p:spPr>
        <p:txBody>
          <a:bodyPr wrap="square">
            <a:spAutoFit/>
          </a:bodyPr>
          <a:lstStyle/>
          <a:p>
            <a:r>
              <a:rPr lang="en-US" sz="2400" dirty="0"/>
              <a:t>regulation</a:t>
            </a:r>
          </a:p>
        </p:txBody>
      </p:sp>
    </p:spTree>
    <p:extLst>
      <p:ext uri="{BB962C8B-B14F-4D97-AF65-F5344CB8AC3E}">
        <p14:creationId xmlns:p14="http://schemas.microsoft.com/office/powerpoint/2010/main" val="2427147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dissolve">
                                      <p:cBhvr>
                                        <p:cTn id="11" dur="500"/>
                                        <p:tgtEl>
                                          <p:spTgt spid="53"/>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dissolve">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par>
                          <p:cTn id="21" fill="hold">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down)">
                                      <p:cBhvr>
                                        <p:cTn id="28" dur="500"/>
                                        <p:tgtEl>
                                          <p:spTgt spid="34"/>
                                        </p:tgtEl>
                                      </p:cBhvr>
                                    </p:animEffect>
                                  </p:childTnLst>
                                </p:cTn>
                              </p:par>
                            </p:childTnLst>
                          </p:cTn>
                        </p:par>
                        <p:par>
                          <p:cTn id="29" fill="hold">
                            <p:stCondLst>
                              <p:cond delay="1500"/>
                            </p:stCondLst>
                            <p:childTnLst>
                              <p:par>
                                <p:cTn id="30" presetID="9"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par>
                          <p:cTn id="33" fill="hold">
                            <p:stCondLst>
                              <p:cond delay="2000"/>
                            </p:stCondLst>
                            <p:childTnLst>
                              <p:par>
                                <p:cTn id="34" presetID="22" presetClass="entr" presetSubtype="4" fill="hold" nodeType="after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down)">
                                      <p:cBhvr>
                                        <p:cTn id="36" dur="500"/>
                                        <p:tgtEl>
                                          <p:spTgt spid="37"/>
                                        </p:tgtEl>
                                      </p:cBhvr>
                                    </p:animEffect>
                                  </p:childTnLst>
                                </p:cTn>
                              </p:par>
                            </p:childTnLst>
                          </p:cTn>
                        </p:par>
                        <p:par>
                          <p:cTn id="37" fill="hold">
                            <p:stCondLst>
                              <p:cond delay="2500"/>
                            </p:stCondLst>
                            <p:childTnLst>
                              <p:par>
                                <p:cTn id="38" presetID="9"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wipe(down)">
                                      <p:cBhvr>
                                        <p:cTn id="45" dur="500"/>
                                        <p:tgtEl>
                                          <p:spTgt spid="43"/>
                                        </p:tgtEl>
                                      </p:cBhvr>
                                    </p:animEffect>
                                  </p:childTnLst>
                                </p:cTn>
                              </p:par>
                            </p:childTnLst>
                          </p:cTn>
                        </p:par>
                        <p:par>
                          <p:cTn id="46" fill="hold">
                            <p:stCondLst>
                              <p:cond delay="500"/>
                            </p:stCondLst>
                            <p:childTnLst>
                              <p:par>
                                <p:cTn id="47" presetID="9" presetClass="entr" presetSubtype="0"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dissolve">
                                      <p:cBhvr>
                                        <p:cTn id="49" dur="500"/>
                                        <p:tgtEl>
                                          <p:spTgt spid="9"/>
                                        </p:tgtEl>
                                      </p:cBhvr>
                                    </p:animEffect>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down)">
                                      <p:cBhvr>
                                        <p:cTn id="53" dur="500"/>
                                        <p:tgtEl>
                                          <p:spTgt spid="31"/>
                                        </p:tgtEl>
                                      </p:cBhvr>
                                    </p:animEffect>
                                  </p:childTnLst>
                                </p:cTn>
                              </p:par>
                            </p:childTnLst>
                          </p:cTn>
                        </p:par>
                        <p:par>
                          <p:cTn id="54" fill="hold">
                            <p:stCondLst>
                              <p:cond delay="1500"/>
                            </p:stCondLst>
                            <p:childTnLst>
                              <p:par>
                                <p:cTn id="55" presetID="9" presetClass="entr" presetSubtype="0"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dissolve">
                                      <p:cBhvr>
                                        <p:cTn id="57" dur="500"/>
                                        <p:tgtEl>
                                          <p:spTgt spid="11"/>
                                        </p:tgtEl>
                                      </p:cBhvr>
                                    </p:animEffect>
                                  </p:childTnLst>
                                </p:cTn>
                              </p:par>
                            </p:childTnLst>
                          </p:cTn>
                        </p:par>
                        <p:par>
                          <p:cTn id="58" fill="hold">
                            <p:stCondLst>
                              <p:cond delay="2000"/>
                            </p:stCondLst>
                            <p:childTnLst>
                              <p:par>
                                <p:cTn id="59" presetID="22" presetClass="entr" presetSubtype="4"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down)">
                                      <p:cBhvr>
                                        <p:cTn id="61" dur="500"/>
                                        <p:tgtEl>
                                          <p:spTgt spid="27"/>
                                        </p:tgtEl>
                                      </p:cBhvr>
                                    </p:animEffect>
                                  </p:childTnLst>
                                </p:cTn>
                              </p:par>
                            </p:childTnLst>
                          </p:cTn>
                        </p:par>
                        <p:par>
                          <p:cTn id="62" fill="hold">
                            <p:stCondLst>
                              <p:cond delay="2500"/>
                            </p:stCondLst>
                            <p:childTnLst>
                              <p:par>
                                <p:cTn id="63" presetID="9" presetClass="entr" presetSubtype="0"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dissolve">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down)">
                                      <p:cBhvr>
                                        <p:cTn id="70" dur="500"/>
                                        <p:tgtEl>
                                          <p:spTgt spid="19"/>
                                        </p:tgtEl>
                                      </p:cBhvr>
                                    </p:animEffect>
                                  </p:childTnLst>
                                </p:cTn>
                              </p:par>
                            </p:childTnLst>
                          </p:cTn>
                        </p:par>
                        <p:par>
                          <p:cTn id="71" fill="hold">
                            <p:stCondLst>
                              <p:cond delay="500"/>
                            </p:stCondLst>
                            <p:childTnLst>
                              <p:par>
                                <p:cTn id="72" presetID="9" presetClass="entr" presetSubtype="0"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dissolve">
                                      <p:cBhvr>
                                        <p:cTn id="74" dur="500"/>
                                        <p:tgtEl>
                                          <p:spTgt spid="12"/>
                                        </p:tgtEl>
                                      </p:cBhvr>
                                    </p:animEffect>
                                  </p:childTnLst>
                                </p:cTn>
                              </p:par>
                            </p:childTnLst>
                          </p:cTn>
                        </p:par>
                        <p:par>
                          <p:cTn id="75" fill="hold">
                            <p:stCondLst>
                              <p:cond delay="1000"/>
                            </p:stCondLst>
                            <p:childTnLst>
                              <p:par>
                                <p:cTn id="76" presetID="22" presetClass="entr" presetSubtype="4" fill="hold"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wipe(down)">
                                      <p:cBhvr>
                                        <p:cTn id="78" dur="500"/>
                                        <p:tgtEl>
                                          <p:spTgt spid="21"/>
                                        </p:tgtEl>
                                      </p:cBhvr>
                                    </p:animEffect>
                                  </p:childTnLst>
                                </p:cTn>
                              </p:par>
                            </p:childTnLst>
                          </p:cTn>
                        </p:par>
                        <p:par>
                          <p:cTn id="79" fill="hold">
                            <p:stCondLst>
                              <p:cond delay="1500"/>
                            </p:stCondLst>
                            <p:childTnLst>
                              <p:par>
                                <p:cTn id="80" presetID="9"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dissolve">
                                      <p:cBhvr>
                                        <p:cTn id="82" dur="500"/>
                                        <p:tgtEl>
                                          <p:spTgt spid="14"/>
                                        </p:tgtEl>
                                      </p:cBhvr>
                                    </p:animEffect>
                                  </p:childTnLst>
                                </p:cTn>
                              </p:par>
                            </p:childTnLst>
                          </p:cTn>
                        </p:par>
                        <p:par>
                          <p:cTn id="83" fill="hold">
                            <p:stCondLst>
                              <p:cond delay="2000"/>
                            </p:stCondLst>
                            <p:childTnLst>
                              <p:par>
                                <p:cTn id="84" presetID="22" presetClass="entr" presetSubtype="4" fill="hold"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down)">
                                      <p:cBhvr>
                                        <p:cTn id="86" dur="500"/>
                                        <p:tgtEl>
                                          <p:spTgt spid="24"/>
                                        </p:tgtEl>
                                      </p:cBhvr>
                                    </p:animEffect>
                                  </p:childTnLst>
                                </p:cTn>
                              </p:par>
                            </p:childTnLst>
                          </p:cTn>
                        </p:par>
                        <p:par>
                          <p:cTn id="87" fill="hold">
                            <p:stCondLst>
                              <p:cond delay="2500"/>
                            </p:stCondLst>
                            <p:childTnLst>
                              <p:par>
                                <p:cTn id="88" presetID="9" presetClass="entr" presetSubtype="0" fill="hold" grpId="0" nodeType="after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dissolve">
                                      <p:cBhvr>
                                        <p:cTn id="9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51" grpId="0"/>
      <p:bldP spid="53" grpId="0"/>
      <p:bldP spid="5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Compliance Theat</a:t>
            </a:r>
            <a:r>
              <a:rPr lang="en-US" dirty="0"/>
              <a:t>er</a:t>
            </a:r>
            <a:br>
              <a:rPr lang="en-US" dirty="0"/>
            </a:br>
            <a:r>
              <a:rPr lang="en-US" dirty="0"/>
              <a:t>vs. Useful Improvements</a:t>
            </a:r>
            <a:endParaRPr dirty="0"/>
          </a:p>
        </p:txBody>
      </p:sp>
      <p:pic>
        <p:nvPicPr>
          <p:cNvPr id="4" name="Picture 3">
            <a:extLst>
              <a:ext uri="{FF2B5EF4-FFF2-40B4-BE49-F238E27FC236}">
                <a16:creationId xmlns:a16="http://schemas.microsoft.com/office/drawing/2014/main" id="{FA52B1DF-9419-642F-9FC1-96DB82FC9464}"/>
              </a:ext>
            </a:extLst>
          </p:cNvPr>
          <p:cNvPicPr>
            <a:picLocks noChangeAspect="1"/>
          </p:cNvPicPr>
          <p:nvPr/>
        </p:nvPicPr>
        <p:blipFill>
          <a:blip r:embed="rId3"/>
          <a:stretch>
            <a:fillRect/>
          </a:stretch>
        </p:blipFill>
        <p:spPr>
          <a:xfrm>
            <a:off x="6628171" y="0"/>
            <a:ext cx="5563829" cy="6858000"/>
          </a:xfrm>
          <a:prstGeom prst="rect">
            <a:avLst/>
          </a:prstGeom>
        </p:spPr>
      </p:pic>
      <p:pic>
        <p:nvPicPr>
          <p:cNvPr id="8" name="Picture 7">
            <a:extLst>
              <a:ext uri="{FF2B5EF4-FFF2-40B4-BE49-F238E27FC236}">
                <a16:creationId xmlns:a16="http://schemas.microsoft.com/office/drawing/2014/main" id="{55C13EA6-FD21-C5F2-4B03-36160491211E}"/>
              </a:ext>
            </a:extLst>
          </p:cNvPr>
          <p:cNvPicPr>
            <a:picLocks noChangeAspect="1"/>
          </p:cNvPicPr>
          <p:nvPr/>
        </p:nvPicPr>
        <p:blipFill>
          <a:blip r:embed="rId4"/>
          <a:stretch>
            <a:fillRect/>
          </a:stretch>
        </p:blipFill>
        <p:spPr>
          <a:xfrm>
            <a:off x="1002792" y="2055813"/>
            <a:ext cx="4893056" cy="6185561"/>
          </a:xfrm>
          <a:prstGeom prst="rect">
            <a:avLst/>
          </a:prstGeom>
        </p:spPr>
      </p:pic>
    </p:spTree>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463B4-B4AD-B58D-0C8D-166716F7F2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3BDFE5-F35F-7532-1018-F8B6C156F199}"/>
              </a:ext>
            </a:extLst>
          </p:cNvPr>
          <p:cNvSpPr>
            <a:spLocks noGrp="1"/>
          </p:cNvSpPr>
          <p:nvPr>
            <p:ph type="title"/>
          </p:nvPr>
        </p:nvSpPr>
        <p:spPr/>
        <p:txBody>
          <a:bodyPr/>
          <a:lstStyle/>
          <a:p>
            <a:r>
              <a:rPr lang="en-US" dirty="0"/>
              <a:t>Cyber insurance: Elevating evidence?</a:t>
            </a:r>
          </a:p>
        </p:txBody>
      </p:sp>
      <p:pic>
        <p:nvPicPr>
          <p:cNvPr id="3" name="Picture 2">
            <a:extLst>
              <a:ext uri="{FF2B5EF4-FFF2-40B4-BE49-F238E27FC236}">
                <a16:creationId xmlns:a16="http://schemas.microsoft.com/office/drawing/2014/main" id="{D0E68693-7371-D26D-2B7F-4C451DB47904}"/>
              </a:ext>
            </a:extLst>
          </p:cNvPr>
          <p:cNvPicPr>
            <a:picLocks noChangeAspect="1"/>
          </p:cNvPicPr>
          <p:nvPr/>
        </p:nvPicPr>
        <p:blipFill>
          <a:blip r:embed="rId2"/>
          <a:stretch>
            <a:fillRect/>
          </a:stretch>
        </p:blipFill>
        <p:spPr>
          <a:xfrm>
            <a:off x="2268705" y="1905000"/>
            <a:ext cx="4081477" cy="4785361"/>
          </a:xfrm>
          <a:prstGeom prst="rect">
            <a:avLst/>
          </a:prstGeom>
        </p:spPr>
      </p:pic>
      <p:pic>
        <p:nvPicPr>
          <p:cNvPr id="4" name="Picture 3">
            <a:extLst>
              <a:ext uri="{FF2B5EF4-FFF2-40B4-BE49-F238E27FC236}">
                <a16:creationId xmlns:a16="http://schemas.microsoft.com/office/drawing/2014/main" id="{22868552-D9D0-834F-FC7C-6195FA609A6F}"/>
              </a:ext>
            </a:extLst>
          </p:cNvPr>
          <p:cNvPicPr>
            <a:picLocks noChangeAspect="1"/>
          </p:cNvPicPr>
          <p:nvPr/>
        </p:nvPicPr>
        <p:blipFill>
          <a:blip r:embed="rId3"/>
          <a:stretch>
            <a:fillRect/>
          </a:stretch>
        </p:blipFill>
        <p:spPr>
          <a:xfrm>
            <a:off x="6482078" y="1904999"/>
            <a:ext cx="3397356" cy="4785361"/>
          </a:xfrm>
          <a:prstGeom prst="rect">
            <a:avLst/>
          </a:prstGeom>
        </p:spPr>
      </p:pic>
    </p:spTree>
    <p:extLst>
      <p:ext uri="{BB962C8B-B14F-4D97-AF65-F5344CB8AC3E}">
        <p14:creationId xmlns:p14="http://schemas.microsoft.com/office/powerpoint/2010/main" val="2152098586"/>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8698-6C07-D1F8-23D9-7AC1852088B6}"/>
              </a:ext>
            </a:extLst>
          </p:cNvPr>
          <p:cNvSpPr>
            <a:spLocks noGrp="1"/>
          </p:cNvSpPr>
          <p:nvPr>
            <p:ph type="title"/>
          </p:nvPr>
        </p:nvSpPr>
        <p:spPr/>
        <p:txBody>
          <a:bodyPr/>
          <a:lstStyle/>
          <a:p>
            <a:r>
              <a:rPr lang="en-US" dirty="0"/>
              <a:t>Silver Bullets, not Lemons</a:t>
            </a:r>
          </a:p>
        </p:txBody>
      </p:sp>
      <p:sp>
        <p:nvSpPr>
          <p:cNvPr id="3" name="Content Placeholder 2">
            <a:extLst>
              <a:ext uri="{FF2B5EF4-FFF2-40B4-BE49-F238E27FC236}">
                <a16:creationId xmlns:a16="http://schemas.microsoft.com/office/drawing/2014/main" id="{27764063-2858-4B77-2626-2DFC810D530D}"/>
              </a:ext>
            </a:extLst>
          </p:cNvPr>
          <p:cNvSpPr>
            <a:spLocks noGrp="1"/>
          </p:cNvSpPr>
          <p:nvPr>
            <p:ph idx="1"/>
          </p:nvPr>
        </p:nvSpPr>
        <p:spPr>
          <a:xfrm>
            <a:off x="763556" y="1825625"/>
            <a:ext cx="4181669" cy="4351338"/>
          </a:xfrm>
        </p:spPr>
        <p:txBody>
          <a:bodyPr>
            <a:normAutofit/>
          </a:bodyPr>
          <a:lstStyle/>
          <a:p>
            <a:pPr marL="0" indent="0">
              <a:buNone/>
            </a:pPr>
            <a:r>
              <a:rPr lang="en-US" dirty="0"/>
              <a:t>Extends Anderson:</a:t>
            </a:r>
          </a:p>
          <a:p>
            <a:r>
              <a:rPr lang="en-US" dirty="0"/>
              <a:t>Security is a good</a:t>
            </a:r>
          </a:p>
          <a:p>
            <a:r>
              <a:rPr lang="en-US" dirty="0"/>
              <a:t>Security is hard to assess</a:t>
            </a:r>
          </a:p>
          <a:p>
            <a:pPr lvl="1"/>
            <a:r>
              <a:rPr lang="en-US" dirty="0"/>
              <a:t>Leads to information insufficiency </a:t>
            </a:r>
            <a:r>
              <a:rPr lang="en-US" i="1" dirty="0"/>
              <a:t>on both sides</a:t>
            </a:r>
          </a:p>
          <a:p>
            <a:endParaRPr lang="en-US" dirty="0"/>
          </a:p>
        </p:txBody>
      </p:sp>
      <p:pic>
        <p:nvPicPr>
          <p:cNvPr id="4" name="Picture 3">
            <a:extLst>
              <a:ext uri="{FF2B5EF4-FFF2-40B4-BE49-F238E27FC236}">
                <a16:creationId xmlns:a16="http://schemas.microsoft.com/office/drawing/2014/main" id="{83B0C0B4-50AE-326D-866D-FD4C0EE23402}"/>
              </a:ext>
            </a:extLst>
          </p:cNvPr>
          <p:cNvPicPr>
            <a:picLocks noChangeAspect="1"/>
          </p:cNvPicPr>
          <p:nvPr/>
        </p:nvPicPr>
        <p:blipFill>
          <a:blip r:embed="rId3"/>
          <a:stretch>
            <a:fillRect/>
          </a:stretch>
        </p:blipFill>
        <p:spPr>
          <a:xfrm>
            <a:off x="5161751" y="1825625"/>
            <a:ext cx="6266693" cy="3592904"/>
          </a:xfrm>
          <a:prstGeom prst="rect">
            <a:avLst/>
          </a:prstGeom>
        </p:spPr>
      </p:pic>
      <p:pic>
        <p:nvPicPr>
          <p:cNvPr id="5" name="Picture 4">
            <a:extLst>
              <a:ext uri="{FF2B5EF4-FFF2-40B4-BE49-F238E27FC236}">
                <a16:creationId xmlns:a16="http://schemas.microsoft.com/office/drawing/2014/main" id="{4E9AD810-2A4F-2FBE-E7F5-5D254FE21B6F}"/>
              </a:ext>
            </a:extLst>
          </p:cNvPr>
          <p:cNvPicPr>
            <a:picLocks noChangeAspect="1"/>
          </p:cNvPicPr>
          <p:nvPr/>
        </p:nvPicPr>
        <p:blipFill>
          <a:blip r:embed="rId4"/>
          <a:stretch>
            <a:fillRect/>
          </a:stretch>
        </p:blipFill>
        <p:spPr>
          <a:xfrm>
            <a:off x="838200" y="4460108"/>
            <a:ext cx="3713007" cy="3433710"/>
          </a:xfrm>
          <a:prstGeom prst="rect">
            <a:avLst/>
          </a:prstGeom>
        </p:spPr>
      </p:pic>
      <p:sp>
        <p:nvSpPr>
          <p:cNvPr id="6" name="TextBox 5">
            <a:extLst>
              <a:ext uri="{FF2B5EF4-FFF2-40B4-BE49-F238E27FC236}">
                <a16:creationId xmlns:a16="http://schemas.microsoft.com/office/drawing/2014/main" id="{2667BBAF-9B7D-BD56-E5C1-A41382CD6E35}"/>
              </a:ext>
            </a:extLst>
          </p:cNvPr>
          <p:cNvSpPr txBox="1"/>
          <p:nvPr/>
        </p:nvSpPr>
        <p:spPr>
          <a:xfrm>
            <a:off x="5161751" y="5661878"/>
            <a:ext cx="3000594" cy="830997"/>
          </a:xfrm>
          <a:prstGeom prst="rect">
            <a:avLst/>
          </a:prstGeom>
          <a:noFill/>
        </p:spPr>
        <p:txBody>
          <a:bodyPr wrap="square" rtlCol="0">
            <a:spAutoFit/>
          </a:bodyPr>
          <a:lstStyle/>
          <a:p>
            <a:r>
              <a:rPr lang="en-US" sz="2400" b="1" dirty="0">
                <a:solidFill>
                  <a:schemeClr val="accent2"/>
                </a:solidFill>
              </a:rPr>
              <a:t>Lacks empirical basis, i.e., </a:t>
            </a:r>
            <a:r>
              <a:rPr lang="en-US" sz="2400" b="1" i="1" dirty="0">
                <a:solidFill>
                  <a:schemeClr val="accent2"/>
                </a:solidFill>
              </a:rPr>
              <a:t>falsifiability</a:t>
            </a:r>
          </a:p>
        </p:txBody>
      </p:sp>
      <p:sp>
        <p:nvSpPr>
          <p:cNvPr id="7" name="Oval 6">
            <a:extLst>
              <a:ext uri="{FF2B5EF4-FFF2-40B4-BE49-F238E27FC236}">
                <a16:creationId xmlns:a16="http://schemas.microsoft.com/office/drawing/2014/main" id="{11708B3B-A326-8B3C-9A89-7008FC159D13}"/>
              </a:ext>
            </a:extLst>
          </p:cNvPr>
          <p:cNvSpPr/>
          <p:nvPr/>
        </p:nvSpPr>
        <p:spPr>
          <a:xfrm>
            <a:off x="2486132" y="2653050"/>
            <a:ext cx="2301438" cy="839014"/>
          </a:xfrm>
          <a:prstGeom prst="ellipse">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63881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92D7B-8B40-1F6D-6F8C-6B7B6F4B0F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B0D17C2-F2EF-FF08-EB9A-D97C029DBDD8}"/>
              </a:ext>
            </a:extLst>
          </p:cNvPr>
          <p:cNvSpPr>
            <a:spLocks noGrp="1"/>
          </p:cNvSpPr>
          <p:nvPr>
            <p:ph type="title"/>
          </p:nvPr>
        </p:nvSpPr>
        <p:spPr/>
        <p:txBody>
          <a:bodyPr/>
          <a:lstStyle/>
          <a:p>
            <a:r>
              <a:rPr lang="en-US" dirty="0"/>
              <a:t>Risk: Correlation is not Causation</a:t>
            </a:r>
          </a:p>
        </p:txBody>
      </p:sp>
      <p:sp>
        <p:nvSpPr>
          <p:cNvPr id="4" name="Content Placeholder 3">
            <a:extLst>
              <a:ext uri="{FF2B5EF4-FFF2-40B4-BE49-F238E27FC236}">
                <a16:creationId xmlns:a16="http://schemas.microsoft.com/office/drawing/2014/main" id="{2D7BF67C-3D4E-9A62-B08C-2748F7405430}"/>
              </a:ext>
            </a:extLst>
          </p:cNvPr>
          <p:cNvSpPr>
            <a:spLocks noGrp="1"/>
          </p:cNvSpPr>
          <p:nvPr>
            <p:ph idx="1"/>
          </p:nvPr>
        </p:nvSpPr>
        <p:spPr>
          <a:xfrm>
            <a:off x="838200" y="1825625"/>
            <a:ext cx="5257800" cy="4351338"/>
          </a:xfrm>
        </p:spPr>
        <p:txBody>
          <a:bodyPr/>
          <a:lstStyle/>
          <a:p>
            <a:r>
              <a:rPr lang="en-US" dirty="0"/>
              <a:t>Simple regression (blue line): </a:t>
            </a:r>
            <a:br>
              <a:rPr lang="en-US" dirty="0"/>
            </a:br>
            <a:r>
              <a:rPr lang="en-US" dirty="0"/>
              <a:t>more security implies more losses?!</a:t>
            </a:r>
          </a:p>
          <a:p>
            <a:r>
              <a:rPr lang="en-US" dirty="0"/>
              <a:t>Problem: Confounding variables (especially threat level)</a:t>
            </a:r>
          </a:p>
        </p:txBody>
      </p:sp>
      <p:pic>
        <p:nvPicPr>
          <p:cNvPr id="2" name="Picture 1">
            <a:extLst>
              <a:ext uri="{FF2B5EF4-FFF2-40B4-BE49-F238E27FC236}">
                <a16:creationId xmlns:a16="http://schemas.microsoft.com/office/drawing/2014/main" id="{C5B7ED53-33D2-418F-29C4-5ADAA79C332F}"/>
              </a:ext>
            </a:extLst>
          </p:cNvPr>
          <p:cNvPicPr>
            <a:picLocks noChangeAspect="1"/>
          </p:cNvPicPr>
          <p:nvPr/>
        </p:nvPicPr>
        <p:blipFill>
          <a:blip r:embed="rId3"/>
          <a:stretch>
            <a:fillRect/>
          </a:stretch>
        </p:blipFill>
        <p:spPr>
          <a:xfrm>
            <a:off x="6626772" y="1690687"/>
            <a:ext cx="5230960" cy="4486275"/>
          </a:xfrm>
          <a:prstGeom prst="rect">
            <a:avLst/>
          </a:prstGeom>
        </p:spPr>
      </p:pic>
      <p:pic>
        <p:nvPicPr>
          <p:cNvPr id="5" name="Picture 4">
            <a:extLst>
              <a:ext uri="{FF2B5EF4-FFF2-40B4-BE49-F238E27FC236}">
                <a16:creationId xmlns:a16="http://schemas.microsoft.com/office/drawing/2014/main" id="{6FF7FF7B-AE36-A706-BAA2-CCF8DE9FE709}"/>
              </a:ext>
            </a:extLst>
          </p:cNvPr>
          <p:cNvPicPr>
            <a:picLocks noChangeAspect="1"/>
          </p:cNvPicPr>
          <p:nvPr/>
        </p:nvPicPr>
        <p:blipFill>
          <a:blip r:embed="rId4"/>
          <a:stretch>
            <a:fillRect/>
          </a:stretch>
        </p:blipFill>
        <p:spPr>
          <a:xfrm>
            <a:off x="0" y="4896465"/>
            <a:ext cx="1585746" cy="1961535"/>
          </a:xfrm>
          <a:prstGeom prst="rect">
            <a:avLst/>
          </a:prstGeom>
        </p:spPr>
      </p:pic>
    </p:spTree>
    <p:extLst>
      <p:ext uri="{BB962C8B-B14F-4D97-AF65-F5344CB8AC3E}">
        <p14:creationId xmlns:p14="http://schemas.microsoft.com/office/powerpoint/2010/main" val="2852785324"/>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89CE6-B9CC-D596-C5F3-5B2780B7E8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C8E50B-7D1C-671D-5269-CAA78C6D54B8}"/>
              </a:ext>
            </a:extLst>
          </p:cNvPr>
          <p:cNvSpPr>
            <a:spLocks noGrp="1"/>
          </p:cNvSpPr>
          <p:nvPr>
            <p:ph type="title"/>
          </p:nvPr>
        </p:nvSpPr>
        <p:spPr/>
        <p:txBody>
          <a:bodyPr/>
          <a:lstStyle/>
          <a:p>
            <a:r>
              <a:rPr lang="en-US" dirty="0"/>
              <a:t>Course goals: You will be able to</a:t>
            </a:r>
          </a:p>
        </p:txBody>
      </p:sp>
      <p:sp>
        <p:nvSpPr>
          <p:cNvPr id="3" name="Content Placeholder 2">
            <a:extLst>
              <a:ext uri="{FF2B5EF4-FFF2-40B4-BE49-F238E27FC236}">
                <a16:creationId xmlns:a16="http://schemas.microsoft.com/office/drawing/2014/main" id="{525694D3-D5C4-35C3-CEA9-3D2B42DF1895}"/>
              </a:ext>
            </a:extLst>
          </p:cNvPr>
          <p:cNvSpPr>
            <a:spLocks noGrp="1"/>
          </p:cNvSpPr>
          <p:nvPr>
            <p:ph idx="1"/>
          </p:nvPr>
        </p:nvSpPr>
        <p:spPr>
          <a:xfrm>
            <a:off x="838200" y="1825625"/>
            <a:ext cx="10515600" cy="4073730"/>
          </a:xfrm>
        </p:spPr>
        <p:txBody>
          <a:bodyPr>
            <a:normAutofit fontScale="77500" lnSpcReduction="20000"/>
          </a:bodyPr>
          <a:lstStyle/>
          <a:p>
            <a:r>
              <a:rPr lang="en-US" b="1" dirty="0"/>
              <a:t>Understand cybersecurity from a data-driven and economic perspective</a:t>
            </a:r>
            <a:r>
              <a:rPr lang="en-US" dirty="0"/>
              <a:t>, learning to make decisions based on empirical evidence, following good science</a:t>
            </a:r>
          </a:p>
          <a:p>
            <a:r>
              <a:rPr lang="en-US" b="1" dirty="0"/>
              <a:t>Identify key vulnerabilities and threats</a:t>
            </a:r>
            <a:r>
              <a:rPr lang="en-US" dirty="0"/>
              <a:t>, especially when considering the </a:t>
            </a:r>
            <a:r>
              <a:rPr lang="en-US" b="1" dirty="0"/>
              <a:t>impact of humans</a:t>
            </a:r>
            <a:r>
              <a:rPr lang="en-US" dirty="0"/>
              <a:t>, both when they are attack targets and when the play a role in ensuring a system’s security</a:t>
            </a:r>
          </a:p>
          <a:p>
            <a:r>
              <a:rPr lang="en-US" b="1" dirty="0"/>
              <a:t>Follow a well-designed process for secure systems construction</a:t>
            </a:r>
            <a:r>
              <a:rPr lang="en-US" dirty="0"/>
              <a:t>, from threat modeling to building to testing to maintenance</a:t>
            </a:r>
          </a:p>
          <a:p>
            <a:r>
              <a:rPr lang="en-US" b="1" dirty="0"/>
              <a:t>Manage security operations </a:t>
            </a:r>
            <a:r>
              <a:rPr lang="en-US" dirty="0"/>
              <a:t>– preventing, detecting, mitigating, and recovering from incidents – and gather data to improve future posture</a:t>
            </a:r>
          </a:p>
          <a:p>
            <a:r>
              <a:rPr lang="en-US" b="1" dirty="0"/>
              <a:t>Make risk-informed decisions</a:t>
            </a:r>
            <a:r>
              <a:rPr lang="en-US" dirty="0"/>
              <a:t>: Assess designs and </a:t>
            </a:r>
            <a:br>
              <a:rPr lang="en-US" dirty="0"/>
            </a:br>
            <a:r>
              <a:rPr lang="en-US" dirty="0"/>
              <a:t>technologies according to how they mitigate security risk,</a:t>
            </a:r>
            <a:br>
              <a:rPr lang="en-US" dirty="0"/>
            </a:br>
            <a:r>
              <a:rPr lang="en-US" dirty="0"/>
              <a:t>while leveraging </a:t>
            </a:r>
            <a:r>
              <a:rPr lang="en-US" b="1" dirty="0"/>
              <a:t>insurance</a:t>
            </a:r>
            <a:r>
              <a:rPr lang="en-US" dirty="0"/>
              <a:t> and responding to </a:t>
            </a:r>
            <a:r>
              <a:rPr lang="en-US" b="1" dirty="0"/>
              <a:t>regulation</a:t>
            </a:r>
          </a:p>
          <a:p>
            <a:r>
              <a:rPr lang="en-US" b="1" dirty="0"/>
              <a:t>Communicate effectively and with empathy </a:t>
            </a:r>
            <a:r>
              <a:rPr lang="en-US" dirty="0"/>
              <a:t>to key </a:t>
            </a:r>
            <a:br>
              <a:rPr lang="en-US" dirty="0"/>
            </a:br>
            <a:r>
              <a:rPr lang="en-US" dirty="0"/>
              <a:t>stakeholders about security options and recommendations</a:t>
            </a:r>
          </a:p>
        </p:txBody>
      </p:sp>
      <p:pic>
        <p:nvPicPr>
          <p:cNvPr id="1026" name="Picture 2" descr="Data Analytics for Business Growth: Insights from EAG Inc.">
            <a:extLst>
              <a:ext uri="{FF2B5EF4-FFF2-40B4-BE49-F238E27FC236}">
                <a16:creationId xmlns:a16="http://schemas.microsoft.com/office/drawing/2014/main" id="{980A1389-5002-548E-FC96-015E33CEE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7575" y="4479824"/>
            <a:ext cx="3834383" cy="20130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199026-D66E-E941-76DA-DAAB788DA04E}"/>
              </a:ext>
            </a:extLst>
          </p:cNvPr>
          <p:cNvSpPr txBox="1"/>
          <p:nvPr/>
        </p:nvSpPr>
        <p:spPr>
          <a:xfrm>
            <a:off x="3862799" y="6176963"/>
            <a:ext cx="4174776" cy="369332"/>
          </a:xfrm>
          <a:prstGeom prst="rect">
            <a:avLst/>
          </a:prstGeom>
          <a:noFill/>
        </p:spPr>
        <p:txBody>
          <a:bodyPr wrap="square" rtlCol="0">
            <a:spAutoFit/>
          </a:bodyPr>
          <a:lstStyle/>
          <a:p>
            <a:r>
              <a:rPr lang="en-US" dirty="0"/>
              <a:t>All while taking a data-informed approach</a:t>
            </a:r>
          </a:p>
        </p:txBody>
      </p:sp>
    </p:spTree>
    <p:extLst>
      <p:ext uri="{BB962C8B-B14F-4D97-AF65-F5344CB8AC3E}">
        <p14:creationId xmlns:p14="http://schemas.microsoft.com/office/powerpoint/2010/main" val="2811736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D5589-A6F4-E372-D537-D3896EA7C622}"/>
              </a:ext>
            </a:extLst>
          </p:cNvPr>
          <p:cNvPicPr>
            <a:picLocks noChangeAspect="1"/>
          </p:cNvPicPr>
          <p:nvPr/>
        </p:nvPicPr>
        <p:blipFill>
          <a:blip r:embed="rId2"/>
          <a:stretch>
            <a:fillRect/>
          </a:stretch>
        </p:blipFill>
        <p:spPr>
          <a:xfrm>
            <a:off x="339436" y="254398"/>
            <a:ext cx="4007028" cy="2417618"/>
          </a:xfrm>
          <a:prstGeom prst="rect">
            <a:avLst/>
          </a:prstGeom>
        </p:spPr>
      </p:pic>
      <p:pic>
        <p:nvPicPr>
          <p:cNvPr id="3" name="Picture 2">
            <a:extLst>
              <a:ext uri="{FF2B5EF4-FFF2-40B4-BE49-F238E27FC236}">
                <a16:creationId xmlns:a16="http://schemas.microsoft.com/office/drawing/2014/main" id="{5595C11A-AFF6-19B3-F8C3-5C1B6666F0B6}"/>
              </a:ext>
            </a:extLst>
          </p:cNvPr>
          <p:cNvPicPr>
            <a:picLocks noChangeAspect="1"/>
          </p:cNvPicPr>
          <p:nvPr/>
        </p:nvPicPr>
        <p:blipFill>
          <a:blip r:embed="rId3"/>
          <a:stretch>
            <a:fillRect/>
          </a:stretch>
        </p:blipFill>
        <p:spPr>
          <a:xfrm>
            <a:off x="339436" y="2852012"/>
            <a:ext cx="4007028" cy="2468591"/>
          </a:xfrm>
          <a:prstGeom prst="rect">
            <a:avLst/>
          </a:prstGeom>
        </p:spPr>
      </p:pic>
      <p:pic>
        <p:nvPicPr>
          <p:cNvPr id="4" name="Picture 3">
            <a:extLst>
              <a:ext uri="{FF2B5EF4-FFF2-40B4-BE49-F238E27FC236}">
                <a16:creationId xmlns:a16="http://schemas.microsoft.com/office/drawing/2014/main" id="{083239FE-CD92-FB01-0F3C-74A379520CCF}"/>
              </a:ext>
            </a:extLst>
          </p:cNvPr>
          <p:cNvPicPr>
            <a:picLocks noChangeAspect="1"/>
          </p:cNvPicPr>
          <p:nvPr/>
        </p:nvPicPr>
        <p:blipFill>
          <a:blip r:embed="rId4"/>
          <a:stretch>
            <a:fillRect/>
          </a:stretch>
        </p:blipFill>
        <p:spPr>
          <a:xfrm>
            <a:off x="4578030" y="254398"/>
            <a:ext cx="3073544" cy="1762542"/>
          </a:xfrm>
          <a:prstGeom prst="rect">
            <a:avLst/>
          </a:prstGeom>
        </p:spPr>
      </p:pic>
      <p:pic>
        <p:nvPicPr>
          <p:cNvPr id="5" name="Picture 4">
            <a:extLst>
              <a:ext uri="{FF2B5EF4-FFF2-40B4-BE49-F238E27FC236}">
                <a16:creationId xmlns:a16="http://schemas.microsoft.com/office/drawing/2014/main" id="{BAB5140E-AB00-09CD-560C-F9D01CA7F220}"/>
              </a:ext>
            </a:extLst>
          </p:cNvPr>
          <p:cNvPicPr>
            <a:picLocks noChangeAspect="1"/>
          </p:cNvPicPr>
          <p:nvPr/>
        </p:nvPicPr>
        <p:blipFill>
          <a:blip r:embed="rId5"/>
          <a:stretch>
            <a:fillRect/>
          </a:stretch>
        </p:blipFill>
        <p:spPr>
          <a:xfrm>
            <a:off x="4578030" y="2158949"/>
            <a:ext cx="3073544" cy="1675131"/>
          </a:xfrm>
          <a:prstGeom prst="rect">
            <a:avLst/>
          </a:prstGeom>
        </p:spPr>
      </p:pic>
      <p:pic>
        <p:nvPicPr>
          <p:cNvPr id="6" name="Picture 5">
            <a:extLst>
              <a:ext uri="{FF2B5EF4-FFF2-40B4-BE49-F238E27FC236}">
                <a16:creationId xmlns:a16="http://schemas.microsoft.com/office/drawing/2014/main" id="{6B8176E8-D1DE-82DE-DF34-A2C6947FEB2A}"/>
              </a:ext>
            </a:extLst>
          </p:cNvPr>
          <p:cNvPicPr>
            <a:picLocks noChangeAspect="1"/>
          </p:cNvPicPr>
          <p:nvPr/>
        </p:nvPicPr>
        <p:blipFill>
          <a:blip r:embed="rId6"/>
          <a:stretch>
            <a:fillRect/>
          </a:stretch>
        </p:blipFill>
        <p:spPr>
          <a:xfrm>
            <a:off x="4556865" y="3976089"/>
            <a:ext cx="3073544" cy="1567036"/>
          </a:xfrm>
          <a:prstGeom prst="rect">
            <a:avLst/>
          </a:prstGeom>
        </p:spPr>
      </p:pic>
      <p:pic>
        <p:nvPicPr>
          <p:cNvPr id="7" name="Picture 6">
            <a:extLst>
              <a:ext uri="{FF2B5EF4-FFF2-40B4-BE49-F238E27FC236}">
                <a16:creationId xmlns:a16="http://schemas.microsoft.com/office/drawing/2014/main" id="{030CF03B-8C02-59CD-0D57-9E6A6A671228}"/>
              </a:ext>
            </a:extLst>
          </p:cNvPr>
          <p:cNvPicPr>
            <a:picLocks noChangeAspect="1"/>
          </p:cNvPicPr>
          <p:nvPr/>
        </p:nvPicPr>
        <p:blipFill>
          <a:blip r:embed="rId7"/>
          <a:stretch>
            <a:fillRect/>
          </a:stretch>
        </p:blipFill>
        <p:spPr>
          <a:xfrm>
            <a:off x="4556865" y="5610830"/>
            <a:ext cx="3073544" cy="1008574"/>
          </a:xfrm>
          <a:prstGeom prst="rect">
            <a:avLst/>
          </a:prstGeom>
        </p:spPr>
      </p:pic>
      <p:pic>
        <p:nvPicPr>
          <p:cNvPr id="8" name="Picture 7">
            <a:extLst>
              <a:ext uri="{FF2B5EF4-FFF2-40B4-BE49-F238E27FC236}">
                <a16:creationId xmlns:a16="http://schemas.microsoft.com/office/drawing/2014/main" id="{5D84EF88-47AA-8925-9B20-FDE7E73503A7}"/>
              </a:ext>
            </a:extLst>
          </p:cNvPr>
          <p:cNvPicPr>
            <a:picLocks noChangeAspect="1"/>
          </p:cNvPicPr>
          <p:nvPr/>
        </p:nvPicPr>
        <p:blipFill>
          <a:blip r:embed="rId8"/>
          <a:stretch>
            <a:fillRect/>
          </a:stretch>
        </p:blipFill>
        <p:spPr>
          <a:xfrm>
            <a:off x="7883140" y="198396"/>
            <a:ext cx="4007028" cy="2529621"/>
          </a:xfrm>
          <a:prstGeom prst="rect">
            <a:avLst/>
          </a:prstGeom>
        </p:spPr>
      </p:pic>
      <p:pic>
        <p:nvPicPr>
          <p:cNvPr id="9" name="Picture 8">
            <a:extLst>
              <a:ext uri="{FF2B5EF4-FFF2-40B4-BE49-F238E27FC236}">
                <a16:creationId xmlns:a16="http://schemas.microsoft.com/office/drawing/2014/main" id="{2BD3323A-1907-B537-2418-5B1D79E08324}"/>
              </a:ext>
            </a:extLst>
          </p:cNvPr>
          <p:cNvPicPr>
            <a:picLocks noChangeAspect="1"/>
          </p:cNvPicPr>
          <p:nvPr/>
        </p:nvPicPr>
        <p:blipFill>
          <a:blip r:embed="rId9"/>
          <a:stretch>
            <a:fillRect/>
          </a:stretch>
        </p:blipFill>
        <p:spPr>
          <a:xfrm>
            <a:off x="7883139" y="2996513"/>
            <a:ext cx="4007027" cy="2502027"/>
          </a:xfrm>
          <a:prstGeom prst="rect">
            <a:avLst/>
          </a:prstGeom>
        </p:spPr>
      </p:pic>
    </p:spTree>
    <p:extLst>
      <p:ext uri="{BB962C8B-B14F-4D97-AF65-F5344CB8AC3E}">
        <p14:creationId xmlns:p14="http://schemas.microsoft.com/office/powerpoint/2010/main" val="2223271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0-#ppt_h/2"/>
                                          </p:val>
                                        </p:tav>
                                        <p:tav tm="100000">
                                          <p:val>
                                            <p:strVal val="#ppt_y"/>
                                          </p:val>
                                        </p:tav>
                                      </p:tavLst>
                                    </p:anim>
                                  </p:childTnLst>
                                </p:cTn>
                              </p:par>
                            </p:childTnLst>
                          </p:cTn>
                        </p:par>
                        <p:par>
                          <p:cTn id="26" fill="hold">
                            <p:stCondLst>
                              <p:cond delay="500"/>
                            </p:stCondLst>
                            <p:childTnLst>
                              <p:par>
                                <p:cTn id="27" presetID="2" presetClass="entr" presetSubtype="1"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0-#ppt_h/2"/>
                                          </p:val>
                                        </p:tav>
                                        <p:tav tm="100000">
                                          <p:val>
                                            <p:strVal val="#ppt_y"/>
                                          </p:val>
                                        </p:tav>
                                      </p:tavLst>
                                    </p:anim>
                                  </p:childTnLst>
                                </p:cTn>
                              </p:par>
                            </p:childTnLst>
                          </p:cTn>
                        </p:par>
                        <p:par>
                          <p:cTn id="31" fill="hold">
                            <p:stCondLst>
                              <p:cond delay="1000"/>
                            </p:stCondLst>
                            <p:childTnLst>
                              <p:par>
                                <p:cTn id="32" presetID="2" presetClass="entr" presetSubtype="1"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0-#ppt_h/2"/>
                                          </p:val>
                                        </p:tav>
                                        <p:tav tm="100000">
                                          <p:val>
                                            <p:strVal val="#ppt_y"/>
                                          </p:val>
                                        </p:tav>
                                      </p:tavLst>
                                    </p:anim>
                                  </p:childTnLst>
                                </p:cTn>
                              </p:par>
                            </p:childTnLst>
                          </p:cTn>
                        </p:par>
                        <p:par>
                          <p:cTn id="36" fill="hold">
                            <p:stCondLst>
                              <p:cond delay="1500"/>
                            </p:stCondLst>
                            <p:childTnLst>
                              <p:par>
                                <p:cTn id="37" presetID="2" presetClass="entr" presetSubtype="1"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What CISOs Present to Boards</a:t>
            </a:r>
          </a:p>
        </p:txBody>
      </p:sp>
      <p:sp>
        <p:nvSpPr>
          <p:cNvPr id="3" name="Content Placeholder 2"/>
          <p:cNvSpPr>
            <a:spLocks noGrp="1"/>
          </p:cNvSpPr>
          <p:nvPr>
            <p:ph idx="1"/>
          </p:nvPr>
        </p:nvSpPr>
        <p:spPr/>
        <p:txBody>
          <a:bodyPr/>
          <a:lstStyle/>
          <a:p>
            <a:pPr marL="0" indent="0">
              <a:buNone/>
            </a:pPr>
            <a:r>
              <a:rPr dirty="0"/>
              <a:t>Surveyed Fortune 1000 CISOs on their actual board updates</a:t>
            </a:r>
          </a:p>
          <a:p>
            <a:pPr marL="0" indent="0">
              <a:buNone/>
            </a:pPr>
            <a:r>
              <a:rPr dirty="0"/>
              <a:t>All include:</a:t>
            </a:r>
          </a:p>
        </p:txBody>
      </p:sp>
      <p:pic>
        <p:nvPicPr>
          <p:cNvPr id="4" name="Picture 3">
            <a:extLst>
              <a:ext uri="{FF2B5EF4-FFF2-40B4-BE49-F238E27FC236}">
                <a16:creationId xmlns:a16="http://schemas.microsoft.com/office/drawing/2014/main" id="{4A87A88D-A429-2EB8-BE91-3ED4CCD2CE2D}"/>
              </a:ext>
            </a:extLst>
          </p:cNvPr>
          <p:cNvPicPr>
            <a:picLocks noChangeAspect="1"/>
          </p:cNvPicPr>
          <p:nvPr/>
        </p:nvPicPr>
        <p:blipFill>
          <a:blip r:embed="rId3"/>
          <a:stretch>
            <a:fillRect/>
          </a:stretch>
        </p:blipFill>
        <p:spPr>
          <a:xfrm>
            <a:off x="6096000" y="2611623"/>
            <a:ext cx="5018184" cy="3881252"/>
          </a:xfrm>
          <a:prstGeom prst="rect">
            <a:avLst/>
          </a:prstGeom>
        </p:spPr>
      </p:pic>
      <p:sp>
        <p:nvSpPr>
          <p:cNvPr id="6" name="TextBox 5">
            <a:extLst>
              <a:ext uri="{FF2B5EF4-FFF2-40B4-BE49-F238E27FC236}">
                <a16:creationId xmlns:a16="http://schemas.microsoft.com/office/drawing/2014/main" id="{D77A23A3-DDDB-895E-3569-49F3D5591DFF}"/>
              </a:ext>
            </a:extLst>
          </p:cNvPr>
          <p:cNvSpPr txBox="1"/>
          <p:nvPr/>
        </p:nvSpPr>
        <p:spPr>
          <a:xfrm>
            <a:off x="838200" y="2800965"/>
            <a:ext cx="6096000" cy="1815882"/>
          </a:xfrm>
          <a:prstGeom prst="rect">
            <a:avLst/>
          </a:prstGeom>
          <a:noFill/>
        </p:spPr>
        <p:txBody>
          <a:bodyPr wrap="square">
            <a:spAutoFit/>
          </a:bodyPr>
          <a:lstStyle/>
          <a:p>
            <a:pPr marL="285750" lvl="0" indent="-285750">
              <a:buFont typeface="Arial" panose="020B0604020202020204" pitchFamily="34" charset="0"/>
              <a:buChar char="•"/>
            </a:pPr>
            <a:r>
              <a:rPr lang="en-US" sz="2800" dirty="0"/>
              <a:t>Changes to the </a:t>
            </a:r>
            <a:r>
              <a:rPr lang="en-US" sz="2800" b="1" dirty="0"/>
              <a:t>risk landscape</a:t>
            </a:r>
          </a:p>
          <a:p>
            <a:pPr marL="285750" lvl="0" indent="-285750">
              <a:buFont typeface="Arial" panose="020B0604020202020204" pitchFamily="34" charset="0"/>
              <a:buChar char="•"/>
            </a:pPr>
            <a:r>
              <a:rPr lang="en-US" sz="2800" b="1" dirty="0"/>
              <a:t>Maturity scores</a:t>
            </a:r>
          </a:p>
          <a:p>
            <a:pPr marL="285750" lvl="0" indent="-285750">
              <a:buFont typeface="Arial" panose="020B0604020202020204" pitchFamily="34" charset="0"/>
              <a:buChar char="•"/>
            </a:pPr>
            <a:r>
              <a:rPr lang="en-US" sz="2800" b="1" dirty="0"/>
              <a:t>Security initiatives</a:t>
            </a:r>
            <a:r>
              <a:rPr lang="en-US" sz="2800" dirty="0"/>
              <a:t> progress</a:t>
            </a:r>
          </a:p>
          <a:p>
            <a:pPr marL="285750" lvl="0" indent="-285750">
              <a:buFont typeface="Arial" panose="020B0604020202020204" pitchFamily="34" charset="0"/>
              <a:buChar char="•"/>
            </a:pPr>
            <a:r>
              <a:rPr lang="en-US" sz="2800" b="1" dirty="0"/>
              <a:t>Significant incidents</a:t>
            </a:r>
          </a:p>
        </p:txBody>
      </p:sp>
    </p:spTree>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F20715-5FA2-5317-892E-ABB78EDE9685}"/>
              </a:ext>
            </a:extLst>
          </p:cNvPr>
          <p:cNvPicPr>
            <a:picLocks noChangeAspect="1"/>
          </p:cNvPicPr>
          <p:nvPr/>
        </p:nvPicPr>
        <p:blipFill>
          <a:blip r:embed="rId2"/>
          <a:stretch>
            <a:fillRect/>
          </a:stretch>
        </p:blipFill>
        <p:spPr>
          <a:xfrm>
            <a:off x="6102643" y="91649"/>
            <a:ext cx="5830718" cy="3281931"/>
          </a:xfrm>
          <a:prstGeom prst="rect">
            <a:avLst/>
          </a:prstGeom>
        </p:spPr>
      </p:pic>
      <p:pic>
        <p:nvPicPr>
          <p:cNvPr id="5" name="Picture 4">
            <a:extLst>
              <a:ext uri="{FF2B5EF4-FFF2-40B4-BE49-F238E27FC236}">
                <a16:creationId xmlns:a16="http://schemas.microsoft.com/office/drawing/2014/main" id="{3D28F0EF-6219-C726-1040-71254498806E}"/>
              </a:ext>
            </a:extLst>
          </p:cNvPr>
          <p:cNvPicPr>
            <a:picLocks noChangeAspect="1"/>
          </p:cNvPicPr>
          <p:nvPr/>
        </p:nvPicPr>
        <p:blipFill>
          <a:blip r:embed="rId3"/>
          <a:stretch>
            <a:fillRect/>
          </a:stretch>
        </p:blipFill>
        <p:spPr>
          <a:xfrm>
            <a:off x="135867" y="3456710"/>
            <a:ext cx="5794509" cy="3281931"/>
          </a:xfrm>
          <a:prstGeom prst="rect">
            <a:avLst/>
          </a:prstGeom>
        </p:spPr>
      </p:pic>
      <p:pic>
        <p:nvPicPr>
          <p:cNvPr id="6" name="Picture 5">
            <a:extLst>
              <a:ext uri="{FF2B5EF4-FFF2-40B4-BE49-F238E27FC236}">
                <a16:creationId xmlns:a16="http://schemas.microsoft.com/office/drawing/2014/main" id="{638AF1C4-C5B2-36CB-30C7-6B1DEE1A4683}"/>
              </a:ext>
            </a:extLst>
          </p:cNvPr>
          <p:cNvPicPr>
            <a:picLocks noChangeAspect="1"/>
          </p:cNvPicPr>
          <p:nvPr/>
        </p:nvPicPr>
        <p:blipFill>
          <a:blip r:embed="rId4"/>
          <a:stretch>
            <a:fillRect/>
          </a:stretch>
        </p:blipFill>
        <p:spPr>
          <a:xfrm>
            <a:off x="6096000" y="3456710"/>
            <a:ext cx="5837361" cy="3309641"/>
          </a:xfrm>
          <a:prstGeom prst="rect">
            <a:avLst/>
          </a:prstGeom>
        </p:spPr>
      </p:pic>
      <p:sp>
        <p:nvSpPr>
          <p:cNvPr id="8" name="TextBox 7">
            <a:extLst>
              <a:ext uri="{FF2B5EF4-FFF2-40B4-BE49-F238E27FC236}">
                <a16:creationId xmlns:a16="http://schemas.microsoft.com/office/drawing/2014/main" id="{C0B9CC19-5ABF-FA1F-5AF8-6557204E3B4E}"/>
              </a:ext>
            </a:extLst>
          </p:cNvPr>
          <p:cNvSpPr txBox="1"/>
          <p:nvPr/>
        </p:nvSpPr>
        <p:spPr>
          <a:xfrm>
            <a:off x="394855" y="691322"/>
            <a:ext cx="6096000" cy="1815882"/>
          </a:xfrm>
          <a:prstGeom prst="rect">
            <a:avLst/>
          </a:prstGeom>
          <a:noFill/>
        </p:spPr>
        <p:txBody>
          <a:bodyPr wrap="square">
            <a:spAutoFit/>
          </a:bodyPr>
          <a:lstStyle/>
          <a:p>
            <a:pPr marL="285750" lvl="0" indent="-285750">
              <a:buFont typeface="Arial" panose="020B0604020202020204" pitchFamily="34" charset="0"/>
              <a:buChar char="•"/>
            </a:pPr>
            <a:r>
              <a:rPr lang="en-US" sz="2800" dirty="0"/>
              <a:t>Changes to the </a:t>
            </a:r>
            <a:r>
              <a:rPr lang="en-US" sz="2800" b="1" dirty="0"/>
              <a:t>risk landscape</a:t>
            </a:r>
          </a:p>
          <a:p>
            <a:pPr marL="285750" lvl="0" indent="-285750">
              <a:buFont typeface="Arial" panose="020B0604020202020204" pitchFamily="34" charset="0"/>
              <a:buChar char="•"/>
            </a:pPr>
            <a:r>
              <a:rPr lang="en-US" sz="2800" b="1" dirty="0"/>
              <a:t>Maturity scores</a:t>
            </a:r>
          </a:p>
          <a:p>
            <a:pPr marL="285750" lvl="0" indent="-285750">
              <a:buFont typeface="Arial" panose="020B0604020202020204" pitchFamily="34" charset="0"/>
              <a:buChar char="•"/>
            </a:pPr>
            <a:r>
              <a:rPr lang="en-US" sz="2800" b="1" dirty="0"/>
              <a:t>Security initiatives</a:t>
            </a:r>
            <a:r>
              <a:rPr lang="en-US" sz="2800" dirty="0"/>
              <a:t> progress</a:t>
            </a:r>
          </a:p>
          <a:p>
            <a:pPr marL="285750" lvl="0" indent="-285750">
              <a:buFont typeface="Arial" panose="020B0604020202020204" pitchFamily="34" charset="0"/>
              <a:buChar char="•"/>
            </a:pPr>
            <a:r>
              <a:rPr lang="en-US" sz="2800" b="1" dirty="0"/>
              <a:t>Significant incidents</a:t>
            </a:r>
          </a:p>
        </p:txBody>
      </p:sp>
    </p:spTree>
    <p:extLst>
      <p:ext uri="{BB962C8B-B14F-4D97-AF65-F5344CB8AC3E}">
        <p14:creationId xmlns:p14="http://schemas.microsoft.com/office/powerpoint/2010/main" val="2069661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512A21-C28E-E0F3-3DC2-D113CD4F13FC}"/>
              </a:ext>
            </a:extLst>
          </p:cNvPr>
          <p:cNvSpPr txBox="1"/>
          <p:nvPr/>
        </p:nvSpPr>
        <p:spPr>
          <a:xfrm>
            <a:off x="2057916" y="2505670"/>
            <a:ext cx="8076167" cy="1846659"/>
          </a:xfrm>
          <a:prstGeom prst="rect">
            <a:avLst/>
          </a:prstGeom>
          <a:noFill/>
        </p:spPr>
        <p:txBody>
          <a:bodyPr wrap="square" rtlCol="0">
            <a:spAutoFit/>
          </a:bodyPr>
          <a:lstStyle/>
          <a:p>
            <a:pPr fontAlgn="base"/>
            <a:r>
              <a:rPr lang="en-US" sz="3800" dirty="0"/>
              <a:t>As an engineer, manager, or CISO:</a:t>
            </a:r>
          </a:p>
          <a:p>
            <a:pPr fontAlgn="base"/>
            <a:r>
              <a:rPr lang="en-US" sz="3800" b="1" dirty="0"/>
              <a:t>What would you do </a:t>
            </a:r>
            <a:r>
              <a:rPr lang="en-US" sz="3800" dirty="0"/>
              <a:t>to make your code and/or systems more secure?</a:t>
            </a:r>
            <a:endParaRPr lang="en-US" sz="3800" dirty="0">
              <a:solidFill>
                <a:schemeClr val="accent5">
                  <a:lumMod val="40000"/>
                  <a:lumOff val="60000"/>
                </a:schemeClr>
              </a:solidFill>
            </a:endParaRPr>
          </a:p>
        </p:txBody>
      </p:sp>
      <p:sp>
        <p:nvSpPr>
          <p:cNvPr id="9" name="Title 8">
            <a:extLst>
              <a:ext uri="{FF2B5EF4-FFF2-40B4-BE49-F238E27FC236}">
                <a16:creationId xmlns:a16="http://schemas.microsoft.com/office/drawing/2014/main" id="{81A34D2F-7404-C0E3-2702-E1059BCAE392}"/>
              </a:ext>
            </a:extLst>
          </p:cNvPr>
          <p:cNvSpPr>
            <a:spLocks noGrp="1"/>
          </p:cNvSpPr>
          <p:nvPr>
            <p:ph type="title"/>
          </p:nvPr>
        </p:nvSpPr>
        <p:spPr/>
        <p:txBody>
          <a:bodyPr/>
          <a:lstStyle/>
          <a:p>
            <a:r>
              <a:rPr lang="en-US" dirty="0"/>
              <a:t>Now that you’ve taken this course:</a:t>
            </a:r>
          </a:p>
        </p:txBody>
      </p:sp>
    </p:spTree>
    <p:extLst>
      <p:ext uri="{BB962C8B-B14F-4D97-AF65-F5344CB8AC3E}">
        <p14:creationId xmlns:p14="http://schemas.microsoft.com/office/powerpoint/2010/main" val="18844502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r>
              <a:rPr dirty="0"/>
              <a:t> Fundamental Asymmetry</a:t>
            </a:r>
          </a:p>
        </p:txBody>
      </p:sp>
      <p:sp>
        <p:nvSpPr>
          <p:cNvPr id="3" name="Content Placeholder 2"/>
          <p:cNvSpPr>
            <a:spLocks noGrp="1"/>
          </p:cNvSpPr>
          <p:nvPr>
            <p:ph idx="1"/>
          </p:nvPr>
        </p:nvSpPr>
        <p:spPr/>
        <p:txBody>
          <a:bodyPr/>
          <a:lstStyle/>
          <a:p>
            <a:pPr marL="0" indent="0">
              <a:buNone/>
            </a:pPr>
            <a:r>
              <a:rPr b="1" dirty="0"/>
              <a:t>We can observe:</a:t>
            </a:r>
          </a:p>
          <a:p>
            <a:pPr marL="0" lvl="0" indent="0">
              <a:buNone/>
            </a:pPr>
            <a:r>
              <a:rPr dirty="0"/>
              <a:t>✅ Insecurity (attacks succeed, systems fail)</a:t>
            </a:r>
          </a:p>
          <a:p>
            <a:pPr marL="0" indent="0">
              <a:buNone/>
            </a:pPr>
            <a:r>
              <a:rPr b="1" dirty="0"/>
              <a:t>We cannot observe:</a:t>
            </a:r>
          </a:p>
          <a:p>
            <a:pPr marL="0" lvl="0" indent="0">
              <a:buNone/>
            </a:pPr>
            <a:r>
              <a:rPr dirty="0"/>
              <a:t>❌ Security (absence of attacks ≠ security)</a:t>
            </a:r>
          </a:p>
          <a:p>
            <a:pPr marL="0" indent="0">
              <a:buNone/>
            </a:pPr>
            <a:r>
              <a:rPr lang="en-US" dirty="0"/>
              <a:t>This is</a:t>
            </a:r>
            <a:r>
              <a:rPr dirty="0"/>
              <a:t> a </a:t>
            </a:r>
            <a:r>
              <a:rPr b="1" dirty="0"/>
              <a:t>fundamental</a:t>
            </a:r>
            <a:r>
              <a:rPr dirty="0"/>
              <a:t> asymmetry.</a:t>
            </a:r>
          </a:p>
        </p:txBody>
      </p:sp>
      <p:pic>
        <p:nvPicPr>
          <p:cNvPr id="4" name="Picture 3">
            <a:extLst>
              <a:ext uri="{FF2B5EF4-FFF2-40B4-BE49-F238E27FC236}">
                <a16:creationId xmlns:a16="http://schemas.microsoft.com/office/drawing/2014/main" id="{A6DB7C4E-A848-807B-2A81-6C3ED8418A99}"/>
              </a:ext>
            </a:extLst>
          </p:cNvPr>
          <p:cNvPicPr>
            <a:picLocks noChangeAspect="1"/>
          </p:cNvPicPr>
          <p:nvPr/>
        </p:nvPicPr>
        <p:blipFill>
          <a:blip r:embed="rId3"/>
          <a:stretch>
            <a:fillRect/>
          </a:stretch>
        </p:blipFill>
        <p:spPr>
          <a:xfrm>
            <a:off x="8050666" y="2257111"/>
            <a:ext cx="4141334" cy="4600889"/>
          </a:xfrm>
          <a:prstGeom prst="rect">
            <a:avLst/>
          </a:prstGeom>
        </p:spPr>
      </p:pic>
    </p:spTree>
    <p:extLst>
      <p:ext uri="{BB962C8B-B14F-4D97-AF65-F5344CB8AC3E}">
        <p14:creationId xmlns:p14="http://schemas.microsoft.com/office/powerpoint/2010/main" val="3340508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D6602-D98B-4D7F-8F08-45621CAADF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2EC551-9AFF-7583-2370-66BB2F2F5DF7}"/>
              </a:ext>
            </a:extLst>
          </p:cNvPr>
          <p:cNvSpPr>
            <a:spLocks noGrp="1"/>
          </p:cNvSpPr>
          <p:nvPr>
            <p:ph type="title"/>
          </p:nvPr>
        </p:nvSpPr>
        <p:spPr/>
        <p:txBody>
          <a:bodyPr/>
          <a:lstStyle/>
          <a:p>
            <a:r>
              <a:rPr lang="en-US" dirty="0"/>
              <a:t>Deduction vs. Induction</a:t>
            </a:r>
          </a:p>
        </p:txBody>
      </p:sp>
      <p:sp>
        <p:nvSpPr>
          <p:cNvPr id="3" name="Content Placeholder 2">
            <a:extLst>
              <a:ext uri="{FF2B5EF4-FFF2-40B4-BE49-F238E27FC236}">
                <a16:creationId xmlns:a16="http://schemas.microsoft.com/office/drawing/2014/main" id="{9D87D0B3-2C1F-31A4-38DE-20C04F51F94C}"/>
              </a:ext>
            </a:extLst>
          </p:cNvPr>
          <p:cNvSpPr>
            <a:spLocks noGrp="1"/>
          </p:cNvSpPr>
          <p:nvPr>
            <p:ph idx="1"/>
          </p:nvPr>
        </p:nvSpPr>
        <p:spPr/>
        <p:txBody>
          <a:bodyPr/>
          <a:lstStyle/>
          <a:p>
            <a:pPr marL="0" indent="0">
              <a:buNone/>
            </a:pPr>
            <a:r>
              <a:rPr lang="en-US" dirty="0"/>
              <a:t>“Deduction in itself is quite powerless as a method of scientific</a:t>
            </a:r>
          </a:p>
          <a:p>
            <a:endParaRPr lang="en-US" dirty="0"/>
          </a:p>
          <a:p>
            <a:r>
              <a:rPr lang="en-US" dirty="0"/>
              <a:t>With a good model, you can deduce surprising and useful results</a:t>
            </a:r>
          </a:p>
          <a:p>
            <a:pPr lvl="1"/>
            <a:r>
              <a:rPr lang="en-US" dirty="0"/>
              <a:t>Shannon's channel capacity theorem (1948)</a:t>
            </a:r>
          </a:p>
          <a:p>
            <a:pPr lvl="1"/>
            <a:r>
              <a:rPr lang="en-US" dirty="0"/>
              <a:t>Gödel's incompleteness theorems (1931) </a:t>
            </a:r>
          </a:p>
          <a:p>
            <a:pPr lvl="1"/>
            <a:r>
              <a:rPr lang="en-US" dirty="0"/>
              <a:t>Deductions from Euclidean geometry (e.g., Pythagorean theorem)</a:t>
            </a:r>
          </a:p>
        </p:txBody>
      </p:sp>
      <p:sp>
        <p:nvSpPr>
          <p:cNvPr id="5" name="TextBox 4">
            <a:extLst>
              <a:ext uri="{FF2B5EF4-FFF2-40B4-BE49-F238E27FC236}">
                <a16:creationId xmlns:a16="http://schemas.microsoft.com/office/drawing/2014/main" id="{939DD954-A4C0-C857-9472-D921D92FDF75}"/>
              </a:ext>
            </a:extLst>
          </p:cNvPr>
          <p:cNvSpPr txBox="1"/>
          <p:nvPr/>
        </p:nvSpPr>
        <p:spPr>
          <a:xfrm>
            <a:off x="9991839" y="1772394"/>
            <a:ext cx="2076693" cy="523220"/>
          </a:xfrm>
          <a:prstGeom prst="rect">
            <a:avLst/>
          </a:prstGeom>
          <a:solidFill>
            <a:schemeClr val="bg1"/>
          </a:solidFill>
        </p:spPr>
        <p:txBody>
          <a:bodyPr wrap="square">
            <a:spAutoFit/>
          </a:bodyPr>
          <a:lstStyle/>
          <a:p>
            <a:r>
              <a:rPr lang="en-US" sz="2800" dirty="0"/>
              <a:t>discovery…” </a:t>
            </a:r>
          </a:p>
        </p:txBody>
      </p:sp>
      <p:sp>
        <p:nvSpPr>
          <p:cNvPr id="6" name="TextBox 5">
            <a:extLst>
              <a:ext uri="{FF2B5EF4-FFF2-40B4-BE49-F238E27FC236}">
                <a16:creationId xmlns:a16="http://schemas.microsoft.com/office/drawing/2014/main" id="{ECC88F92-576E-0F3F-0AA5-3E198CF028BE}"/>
              </a:ext>
            </a:extLst>
          </p:cNvPr>
          <p:cNvSpPr txBox="1"/>
          <p:nvPr/>
        </p:nvSpPr>
        <p:spPr>
          <a:xfrm>
            <a:off x="4870692" y="1777679"/>
            <a:ext cx="1549400" cy="523220"/>
          </a:xfrm>
          <a:prstGeom prst="rect">
            <a:avLst/>
          </a:prstGeom>
          <a:solidFill>
            <a:schemeClr val="bg1"/>
          </a:solidFill>
        </p:spPr>
        <p:txBody>
          <a:bodyPr wrap="square">
            <a:spAutoFit/>
          </a:bodyPr>
          <a:lstStyle/>
          <a:p>
            <a:r>
              <a:rPr lang="en-US" sz="2800" dirty="0"/>
              <a:t>powerful</a:t>
            </a:r>
          </a:p>
        </p:txBody>
      </p:sp>
    </p:spTree>
    <p:extLst>
      <p:ext uri="{BB962C8B-B14F-4D97-AF65-F5344CB8AC3E}">
        <p14:creationId xmlns:p14="http://schemas.microsoft.com/office/powerpoint/2010/main" val="24642522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4.5679E-6 L -0.10972 0.00061 " pathEditMode="relative" rAng="0" ptsTypes="AA">
                                      <p:cBhvr>
                                        <p:cTn id="6" dur="2000" fill="hold"/>
                                        <p:tgtEl>
                                          <p:spTgt spid="5"/>
                                        </p:tgtEl>
                                        <p:attrNameLst>
                                          <p:attrName>ppt_x</p:attrName>
                                          <p:attrName>ppt_y</p:attrName>
                                        </p:attrNameLst>
                                      </p:cBhvr>
                                      <p:rCtr x="-5486" y="31"/>
                                    </p:animMotion>
                                  </p:childTnLst>
                                </p:cTn>
                              </p:par>
                            </p:childTnLst>
                          </p:cTn>
                        </p:par>
                        <p:par>
                          <p:cTn id="7" fill="hold">
                            <p:stCondLst>
                              <p:cond delay="2000"/>
                            </p:stCondLst>
                            <p:childTnLst>
                              <p:par>
                                <p:cTn id="8" presetID="9"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4DEFF-1C64-7804-88B1-7D1C7AAC6279}"/>
              </a:ext>
            </a:extLst>
          </p:cNvPr>
          <p:cNvSpPr>
            <a:spLocks noGrp="1"/>
          </p:cNvSpPr>
          <p:nvPr>
            <p:ph type="title"/>
          </p:nvPr>
        </p:nvSpPr>
        <p:spPr/>
        <p:txBody>
          <a:bodyPr/>
          <a:lstStyle/>
          <a:p>
            <a:r>
              <a:rPr lang="en-US" dirty="0"/>
              <a:t>Key challenge: Specifying security</a:t>
            </a:r>
          </a:p>
        </p:txBody>
      </p:sp>
      <p:sp>
        <p:nvSpPr>
          <p:cNvPr id="3" name="Content Placeholder 2">
            <a:extLst>
              <a:ext uri="{FF2B5EF4-FFF2-40B4-BE49-F238E27FC236}">
                <a16:creationId xmlns:a16="http://schemas.microsoft.com/office/drawing/2014/main" id="{F9774687-BD42-E215-2C94-DA35F67914EC}"/>
              </a:ext>
            </a:extLst>
          </p:cNvPr>
          <p:cNvSpPr>
            <a:spLocks noGrp="1"/>
          </p:cNvSpPr>
          <p:nvPr>
            <p:ph idx="1"/>
          </p:nvPr>
        </p:nvSpPr>
        <p:spPr/>
        <p:txBody>
          <a:bodyPr>
            <a:normAutofit/>
          </a:bodyPr>
          <a:lstStyle/>
          <a:p>
            <a:pPr marL="0" indent="0">
              <a:buNone/>
            </a:pPr>
            <a:r>
              <a:rPr lang="en-US" u="sng" dirty="0"/>
              <a:t>To know if a system is secure, we have to </a:t>
            </a:r>
          </a:p>
          <a:p>
            <a:r>
              <a:rPr lang="en-US" dirty="0"/>
              <a:t>Develop a model for it</a:t>
            </a:r>
          </a:p>
          <a:p>
            <a:r>
              <a:rPr lang="en-US" dirty="0"/>
              <a:t>Describe what the model should (and should not) do </a:t>
            </a:r>
          </a:p>
          <a:p>
            <a:r>
              <a:rPr lang="en-US" dirty="0"/>
              <a:t>Prove the model satisfies our description</a:t>
            </a:r>
          </a:p>
          <a:p>
            <a:r>
              <a:rPr lang="en-US" dirty="0"/>
              <a:t>Establish that the model, and its assumptions, represent reality</a:t>
            </a:r>
          </a:p>
        </p:txBody>
      </p:sp>
      <p:sp>
        <p:nvSpPr>
          <p:cNvPr id="4" name="TextBox 3">
            <a:extLst>
              <a:ext uri="{FF2B5EF4-FFF2-40B4-BE49-F238E27FC236}">
                <a16:creationId xmlns:a16="http://schemas.microsoft.com/office/drawing/2014/main" id="{C99998A6-4B51-DAF5-4F31-52C581BFEE39}"/>
              </a:ext>
            </a:extLst>
          </p:cNvPr>
          <p:cNvSpPr txBox="1"/>
          <p:nvPr/>
        </p:nvSpPr>
        <p:spPr>
          <a:xfrm>
            <a:off x="8614400" y="4683290"/>
            <a:ext cx="3000594" cy="830997"/>
          </a:xfrm>
          <a:prstGeom prst="rect">
            <a:avLst/>
          </a:prstGeom>
          <a:noFill/>
        </p:spPr>
        <p:txBody>
          <a:bodyPr wrap="square" rtlCol="0">
            <a:spAutoFit/>
          </a:bodyPr>
          <a:lstStyle/>
          <a:p>
            <a:r>
              <a:rPr lang="en-US" sz="2400" b="1" dirty="0">
                <a:solidFill>
                  <a:schemeClr val="accent2"/>
                </a:solidFill>
              </a:rPr>
              <a:t>Fundamentally an empirical question</a:t>
            </a:r>
            <a:endParaRPr lang="en-US" sz="2400" b="1" i="1" dirty="0">
              <a:solidFill>
                <a:schemeClr val="accent2"/>
              </a:solidFill>
            </a:endParaRPr>
          </a:p>
        </p:txBody>
      </p:sp>
      <p:sp>
        <p:nvSpPr>
          <p:cNvPr id="5" name="Oval 4">
            <a:extLst>
              <a:ext uri="{FF2B5EF4-FFF2-40B4-BE49-F238E27FC236}">
                <a16:creationId xmlns:a16="http://schemas.microsoft.com/office/drawing/2014/main" id="{75A4691A-5538-B213-F62C-923AD1B76FA4}"/>
              </a:ext>
            </a:extLst>
          </p:cNvPr>
          <p:cNvSpPr/>
          <p:nvPr/>
        </p:nvSpPr>
        <p:spPr>
          <a:xfrm>
            <a:off x="7657221" y="3709339"/>
            <a:ext cx="2858379" cy="839014"/>
          </a:xfrm>
          <a:prstGeom prst="ellipse">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A8DBA19-3E7C-6B91-71E9-4ACE9941C232}"/>
              </a:ext>
            </a:extLst>
          </p:cNvPr>
          <p:cNvPicPr>
            <a:picLocks noChangeAspect="1"/>
          </p:cNvPicPr>
          <p:nvPr/>
        </p:nvPicPr>
        <p:blipFill>
          <a:blip r:embed="rId3"/>
          <a:stretch>
            <a:fillRect/>
          </a:stretch>
        </p:blipFill>
        <p:spPr>
          <a:xfrm>
            <a:off x="567294" y="4548353"/>
            <a:ext cx="3769773" cy="3695583"/>
          </a:xfrm>
          <a:prstGeom prst="rect">
            <a:avLst/>
          </a:prstGeom>
        </p:spPr>
      </p:pic>
      <p:pic>
        <p:nvPicPr>
          <p:cNvPr id="7" name="Picture 6">
            <a:extLst>
              <a:ext uri="{FF2B5EF4-FFF2-40B4-BE49-F238E27FC236}">
                <a16:creationId xmlns:a16="http://schemas.microsoft.com/office/drawing/2014/main" id="{E728C80F-3D3E-40A8-9BBE-4F72CB683336}"/>
              </a:ext>
            </a:extLst>
          </p:cNvPr>
          <p:cNvPicPr>
            <a:picLocks noChangeAspect="1"/>
          </p:cNvPicPr>
          <p:nvPr/>
        </p:nvPicPr>
        <p:blipFill>
          <a:blip r:embed="rId4"/>
          <a:stretch>
            <a:fillRect/>
          </a:stretch>
        </p:blipFill>
        <p:spPr>
          <a:xfrm>
            <a:off x="4525491" y="4548353"/>
            <a:ext cx="3827715" cy="3803671"/>
          </a:xfrm>
          <a:prstGeom prst="rect">
            <a:avLst/>
          </a:prstGeom>
        </p:spPr>
      </p:pic>
    </p:spTree>
    <p:extLst>
      <p:ext uri="{BB962C8B-B14F-4D97-AF65-F5344CB8AC3E}">
        <p14:creationId xmlns:p14="http://schemas.microsoft.com/office/powerpoint/2010/main" val="30678567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dissolve">
                                      <p:cBhvr>
                                        <p:cTn id="33" dur="500"/>
                                        <p:tgtEl>
                                          <p:spTgt spid="3">
                                            <p:txEl>
                                              <p:pRg st="4" end="4"/>
                                            </p:txEl>
                                          </p:spTgt>
                                        </p:tgtEl>
                                      </p:cBhvr>
                                    </p:animEffect>
                                  </p:childTnLst>
                                </p:cTn>
                              </p:par>
                            </p:childTnLst>
                          </p:cTn>
                        </p:par>
                        <p:par>
                          <p:cTn id="34" fill="hold">
                            <p:stCondLst>
                              <p:cond delay="500"/>
                            </p:stCondLst>
                            <p:childTnLst>
                              <p:par>
                                <p:cTn id="35" presetID="22" presetClass="entr" presetSubtype="4"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par>
                          <p:cTn id="38" fill="hold">
                            <p:stCondLst>
                              <p:cond delay="1000"/>
                            </p:stCondLst>
                            <p:childTnLst>
                              <p:par>
                                <p:cTn id="39" presetID="9" presetClass="entr" presetSubtype="0"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dissolv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ircular Arrow 4">
            <a:extLst>
              <a:ext uri="{FF2B5EF4-FFF2-40B4-BE49-F238E27FC236}">
                <a16:creationId xmlns:a16="http://schemas.microsoft.com/office/drawing/2014/main" id="{99373268-8B95-1F43-1346-F9A7E266506C}"/>
              </a:ext>
            </a:extLst>
          </p:cNvPr>
          <p:cNvSpPr/>
          <p:nvPr/>
        </p:nvSpPr>
        <p:spPr>
          <a:xfrm rot="9526649">
            <a:off x="4724400" y="2725388"/>
            <a:ext cx="2743200" cy="2743200"/>
          </a:xfrm>
          <a:prstGeom prst="circularArrow">
            <a:avLst>
              <a:gd name="adj1" fmla="val 14408"/>
              <a:gd name="adj2" fmla="val 749737"/>
              <a:gd name="adj3" fmla="val 20929182"/>
              <a:gd name="adj4" fmla="val 1344202"/>
              <a:gd name="adj5" fmla="val 12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23BCB0B3-6959-D9CA-9AE9-801D4399DE68}"/>
              </a:ext>
            </a:extLst>
          </p:cNvPr>
          <p:cNvSpPr txBox="1"/>
          <p:nvPr/>
        </p:nvSpPr>
        <p:spPr>
          <a:xfrm>
            <a:off x="7494492" y="4293237"/>
            <a:ext cx="1672830" cy="1477328"/>
          </a:xfrm>
          <a:prstGeom prst="rect">
            <a:avLst/>
          </a:prstGeom>
          <a:noFill/>
        </p:spPr>
        <p:txBody>
          <a:bodyPr wrap="none" rtlCol="0">
            <a:spAutoFit/>
          </a:bodyPr>
          <a:lstStyle/>
          <a:p>
            <a:r>
              <a:rPr lang="en-US" b="1" u="sng" dirty="0">
                <a:solidFill>
                  <a:schemeClr val="accent6"/>
                </a:solidFill>
              </a:rPr>
              <a:t>Intervention</a:t>
            </a:r>
            <a:endParaRPr lang="en-US" u="sng" dirty="0">
              <a:solidFill>
                <a:schemeClr val="accent6"/>
              </a:solidFill>
            </a:endParaRPr>
          </a:p>
          <a:p>
            <a:pPr marL="285744" indent="-285744">
              <a:buFont typeface="Arial" panose="020B0604020202020204" pitchFamily="34" charset="0"/>
              <a:buChar char="•"/>
            </a:pPr>
            <a:r>
              <a:rPr lang="en-US" dirty="0"/>
              <a:t>Engineering,</a:t>
            </a:r>
          </a:p>
          <a:p>
            <a:pPr marL="285744" indent="-285744">
              <a:buFont typeface="Arial" panose="020B0604020202020204" pitchFamily="34" charset="0"/>
              <a:buChar char="•"/>
            </a:pPr>
            <a:r>
              <a:rPr lang="en-US" dirty="0"/>
              <a:t>Operations,</a:t>
            </a:r>
          </a:p>
          <a:p>
            <a:pPr marL="285744" indent="-285744">
              <a:buFont typeface="Arial" panose="020B0604020202020204" pitchFamily="34" charset="0"/>
              <a:buChar char="•"/>
            </a:pPr>
            <a:r>
              <a:rPr lang="en-US" dirty="0"/>
              <a:t>Policy,</a:t>
            </a:r>
          </a:p>
          <a:p>
            <a:pPr marL="285744" indent="-285744">
              <a:buFont typeface="Arial" panose="020B0604020202020204" pitchFamily="34" charset="0"/>
              <a:buChar char="•"/>
            </a:pPr>
            <a:r>
              <a:rPr lang="en-US" dirty="0"/>
              <a:t>Education, …</a:t>
            </a:r>
          </a:p>
        </p:txBody>
      </p:sp>
      <p:sp>
        <p:nvSpPr>
          <p:cNvPr id="8" name="TextBox 7">
            <a:extLst>
              <a:ext uri="{FF2B5EF4-FFF2-40B4-BE49-F238E27FC236}">
                <a16:creationId xmlns:a16="http://schemas.microsoft.com/office/drawing/2014/main" id="{8F9B2CBD-79F3-7058-9A3E-1FF73F6BDB71}"/>
              </a:ext>
            </a:extLst>
          </p:cNvPr>
          <p:cNvSpPr txBox="1"/>
          <p:nvPr/>
        </p:nvSpPr>
        <p:spPr>
          <a:xfrm>
            <a:off x="2219766" y="3225639"/>
            <a:ext cx="2662457" cy="1477328"/>
          </a:xfrm>
          <a:prstGeom prst="rect">
            <a:avLst/>
          </a:prstGeom>
          <a:noFill/>
        </p:spPr>
        <p:txBody>
          <a:bodyPr wrap="square" rtlCol="0">
            <a:spAutoFit/>
          </a:bodyPr>
          <a:lstStyle/>
          <a:p>
            <a:r>
              <a:rPr lang="en-US" b="1" u="sng" dirty="0">
                <a:solidFill>
                  <a:schemeClr val="accent2"/>
                </a:solidFill>
              </a:rPr>
              <a:t>Outcomes</a:t>
            </a:r>
            <a:endParaRPr lang="en-US" dirty="0">
              <a:solidFill>
                <a:schemeClr val="accent2"/>
              </a:solidFill>
            </a:endParaRPr>
          </a:p>
          <a:p>
            <a:pPr marL="285744" indent="-285744">
              <a:buFont typeface="Arial" panose="020B0604020202020204" pitchFamily="34" charset="0"/>
              <a:buChar char="•"/>
            </a:pPr>
            <a:r>
              <a:rPr lang="en-US" dirty="0"/>
              <a:t>Hosts compromised,</a:t>
            </a:r>
          </a:p>
          <a:p>
            <a:pPr marL="285744" indent="-285744">
              <a:buFont typeface="Arial" panose="020B0604020202020204" pitchFamily="34" charset="0"/>
              <a:buChar char="•"/>
            </a:pPr>
            <a:r>
              <a:rPr lang="en-US" dirty="0"/>
              <a:t>Vulnerabilities exploited, </a:t>
            </a:r>
          </a:p>
          <a:p>
            <a:pPr marL="285744" indent="-285744">
              <a:buFont typeface="Arial" panose="020B0604020202020204" pitchFamily="34" charset="0"/>
              <a:buChar char="•"/>
            </a:pPr>
            <a:r>
              <a:rPr lang="en-US" dirty="0"/>
              <a:t>Revenue lost, …</a:t>
            </a:r>
          </a:p>
        </p:txBody>
      </p:sp>
      <p:sp>
        <p:nvSpPr>
          <p:cNvPr id="10" name="TextBox 9">
            <a:extLst>
              <a:ext uri="{FF2B5EF4-FFF2-40B4-BE49-F238E27FC236}">
                <a16:creationId xmlns:a16="http://schemas.microsoft.com/office/drawing/2014/main" id="{5327BFA6-CC74-DD9C-BB2F-AB02EE4D0A87}"/>
              </a:ext>
            </a:extLst>
          </p:cNvPr>
          <p:cNvSpPr txBox="1"/>
          <p:nvPr/>
        </p:nvSpPr>
        <p:spPr>
          <a:xfrm>
            <a:off x="6721508" y="1690690"/>
            <a:ext cx="3363169" cy="1754326"/>
          </a:xfrm>
          <a:prstGeom prst="rect">
            <a:avLst/>
          </a:prstGeom>
          <a:noFill/>
        </p:spPr>
        <p:txBody>
          <a:bodyPr wrap="square" rtlCol="0">
            <a:spAutoFit/>
          </a:bodyPr>
          <a:lstStyle/>
          <a:p>
            <a:r>
              <a:rPr lang="en-US" b="1" u="sng" dirty="0">
                <a:solidFill>
                  <a:schemeClr val="accent4"/>
                </a:solidFill>
              </a:rPr>
              <a:t>Analysis</a:t>
            </a:r>
            <a:endParaRPr lang="en-US" dirty="0">
              <a:solidFill>
                <a:schemeClr val="accent4"/>
              </a:solidFill>
            </a:endParaRPr>
          </a:p>
          <a:p>
            <a:pPr marL="285744" indent="-285744">
              <a:buFont typeface="Arial" panose="020B0604020202020204" pitchFamily="34" charset="0"/>
              <a:buChar char="•"/>
            </a:pPr>
            <a:r>
              <a:rPr lang="en-US" dirty="0"/>
              <a:t>What are the (still) successful vectors of attack?</a:t>
            </a:r>
          </a:p>
          <a:p>
            <a:pPr marL="285744" indent="-285744">
              <a:buFont typeface="Arial" panose="020B0604020202020204" pitchFamily="34" charset="0"/>
              <a:buChar char="•"/>
            </a:pPr>
            <a:r>
              <a:rPr lang="en-US" dirty="0"/>
              <a:t>Where is risk (still) greatest? </a:t>
            </a:r>
          </a:p>
          <a:p>
            <a:pPr marL="285744" indent="-285744">
              <a:buFont typeface="Arial" panose="020B0604020202020204" pitchFamily="34" charset="0"/>
              <a:buChar char="•"/>
            </a:pPr>
            <a:r>
              <a:rPr lang="en-US" dirty="0"/>
              <a:t>What interventions could be deployed cost-effectively?</a:t>
            </a:r>
          </a:p>
        </p:txBody>
      </p:sp>
      <p:sp>
        <p:nvSpPr>
          <p:cNvPr id="11" name="Oval 10">
            <a:extLst>
              <a:ext uri="{FF2B5EF4-FFF2-40B4-BE49-F238E27FC236}">
                <a16:creationId xmlns:a16="http://schemas.microsoft.com/office/drawing/2014/main" id="{691BBCCA-9362-D219-0067-BFC619CEF54A}"/>
              </a:ext>
            </a:extLst>
          </p:cNvPr>
          <p:cNvSpPr/>
          <p:nvPr/>
        </p:nvSpPr>
        <p:spPr>
          <a:xfrm>
            <a:off x="6721508" y="4268259"/>
            <a:ext cx="605480" cy="600164"/>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A700AC2F-9B14-CFDD-D629-F55871ED9A92}"/>
              </a:ext>
            </a:extLst>
          </p:cNvPr>
          <p:cNvSpPr/>
          <p:nvPr/>
        </p:nvSpPr>
        <p:spPr>
          <a:xfrm>
            <a:off x="4751292" y="3796906"/>
            <a:ext cx="605480" cy="600164"/>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A59A8EE-FC07-2E01-5441-B452B686BCB3}"/>
              </a:ext>
            </a:extLst>
          </p:cNvPr>
          <p:cNvSpPr/>
          <p:nvPr/>
        </p:nvSpPr>
        <p:spPr>
          <a:xfrm>
            <a:off x="6038905" y="2762459"/>
            <a:ext cx="605480" cy="600164"/>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73FF0DC-575F-00D5-B5F0-A4D48846BB94}"/>
              </a:ext>
            </a:extLst>
          </p:cNvPr>
          <p:cNvSpPr>
            <a:spLocks noGrp="1"/>
          </p:cNvSpPr>
          <p:nvPr>
            <p:ph type="title"/>
          </p:nvPr>
        </p:nvSpPr>
        <p:spPr/>
        <p:txBody>
          <a:bodyPr/>
          <a:lstStyle/>
          <a:p>
            <a:r>
              <a:rPr lang="en-US" dirty="0"/>
              <a:t>Evidence-based security</a:t>
            </a:r>
          </a:p>
        </p:txBody>
      </p:sp>
    </p:spTree>
    <p:extLst>
      <p:ext uri="{BB962C8B-B14F-4D97-AF65-F5344CB8AC3E}">
        <p14:creationId xmlns:p14="http://schemas.microsoft.com/office/powerpoint/2010/main" val="314389823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par>
                          <p:cTn id="27" fill="hold">
                            <p:stCondLst>
                              <p:cond delay="500"/>
                            </p:stCondLst>
                            <p:childTnLst>
                              <p:par>
                                <p:cTn id="28" presetID="21" presetClass="entr" presetSubtype="1"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heel(1)">
                                      <p:cBhvr>
                                        <p:cTn id="3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P spid="10" grpId="0"/>
      <p:bldP spid="11" grpId="0" animBg="1"/>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3|8.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13514</TotalTime>
  <Words>5631</Words>
  <Application>Microsoft Macintosh PowerPoint</Application>
  <PresentationFormat>Widescreen</PresentationFormat>
  <Paragraphs>543</Paragraphs>
  <Slides>55</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Calibri Light</vt:lpstr>
      <vt:lpstr>Cambria Math</vt:lpstr>
      <vt:lpstr>Courier New</vt:lpstr>
      <vt:lpstr>Verdana</vt:lpstr>
      <vt:lpstr>Office Theme</vt:lpstr>
      <vt:lpstr>Secure Systems Engineering and Management</vt:lpstr>
      <vt:lpstr>Course goals: You will be able to</vt:lpstr>
      <vt:lpstr>Course goals: You will be able to</vt:lpstr>
      <vt:lpstr>Why Information Security is Hard An Economic Perspective</vt:lpstr>
      <vt:lpstr>Silver Bullets, not Lemons</vt:lpstr>
      <vt:lpstr>A Fundamental Asymmetry</vt:lpstr>
      <vt:lpstr>Deduction vs. Induction</vt:lpstr>
      <vt:lpstr>Key challenge: Specifying security</vt:lpstr>
      <vt:lpstr>Evidence-based security</vt:lpstr>
      <vt:lpstr>What to measure?</vt:lpstr>
      <vt:lpstr>What to measure?</vt:lpstr>
      <vt:lpstr>What to measure?</vt:lpstr>
      <vt:lpstr>How to analyze your data?</vt:lpstr>
      <vt:lpstr>How to analyze your data? Beware!</vt:lpstr>
      <vt:lpstr>Looking at the data: Attack vectors</vt:lpstr>
      <vt:lpstr>PowerPoint Presentation</vt:lpstr>
      <vt:lpstr>Data source: MITRE Top 25 CWEs</vt:lpstr>
      <vt:lpstr>Humans in the loop</vt:lpstr>
      <vt:lpstr>Data: Generic training benefits dubious</vt:lpstr>
      <vt:lpstr>Remember: Convenience always wins</vt:lpstr>
      <vt:lpstr>Course goals: You will be able to</vt:lpstr>
      <vt:lpstr>PowerPoint Presentation</vt:lpstr>
      <vt:lpstr>Six Considerations: Overview</vt:lpstr>
      <vt:lpstr>The Four Questions of Threat Modeling</vt:lpstr>
      <vt:lpstr>Secure Design: Properties, Principles, Controls</vt:lpstr>
      <vt:lpstr>The Ecosystem Thesis</vt:lpstr>
      <vt:lpstr>Secure Dev: Safe PLs, fuzzers, analyzers, …</vt:lpstr>
      <vt:lpstr>Data: Use of PL can prevent vulnerabilities</vt:lpstr>
      <vt:lpstr>OSS-Fuzz</vt:lpstr>
      <vt:lpstr>LLMs and GenAI: Game Changers</vt:lpstr>
      <vt:lpstr>Supply Chain: What’s in your software?</vt:lpstr>
      <vt:lpstr>Supply Chain Attacks</vt:lpstr>
      <vt:lpstr>What is Code Integrity? </vt:lpstr>
      <vt:lpstr>I Found a Vulnerability: Now What?</vt:lpstr>
      <vt:lpstr>SBOMs Enable the Three Activities</vt:lpstr>
      <vt:lpstr>Course goals: You will be able to</vt:lpstr>
      <vt:lpstr>The Incident Lifecycle (NIST SP 800-61)</vt:lpstr>
      <vt:lpstr>Tools &amp; Inventories = Workflows</vt:lpstr>
      <vt:lpstr>PowerPoint Presentation</vt:lpstr>
      <vt:lpstr>Suricata + Zeek: Better Together</vt:lpstr>
      <vt:lpstr>Security  Operations  Centers</vt:lpstr>
      <vt:lpstr>Course goals: You will be able to</vt:lpstr>
      <vt:lpstr>NIST CSF 2.0: What You Should Do</vt:lpstr>
      <vt:lpstr>The Risk Matrix</vt:lpstr>
      <vt:lpstr>PowerPoint Presentation</vt:lpstr>
      <vt:lpstr>Why This Is Hard</vt:lpstr>
      <vt:lpstr>Regulation as a Guardrail</vt:lpstr>
      <vt:lpstr>Compliance Theater vs. Useful Improvements</vt:lpstr>
      <vt:lpstr>Cyber insurance: Elevating evidence?</vt:lpstr>
      <vt:lpstr>Risk: Correlation is not Causation</vt:lpstr>
      <vt:lpstr>Course goals: You will be able to</vt:lpstr>
      <vt:lpstr>PowerPoint Presentation</vt:lpstr>
      <vt:lpstr>What CISOs Present to Boards</vt:lpstr>
      <vt:lpstr>PowerPoint Presentation</vt:lpstr>
      <vt:lpstr>Now that you’ve taken this course: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Hicks, Michael W</cp:lastModifiedBy>
  <cp:revision>285</cp:revision>
  <dcterms:created xsi:type="dcterms:W3CDTF">2025-02-03T22:02:42Z</dcterms:created>
  <dcterms:modified xsi:type="dcterms:W3CDTF">2026-04-28T17:57:50Z</dcterms:modified>
</cp:coreProperties>
</file>