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package/2006/relationships/metadata/extended-properties" Target="docProps/app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391" r:id="rId2"/>
    <p:sldId id="257" r:id="rId3"/>
    <p:sldId id="258" r:id="rId4"/>
    <p:sldId id="259" r:id="rId5"/>
    <p:sldId id="260" r:id="rId6"/>
    <p:sldId id="407" r:id="rId7"/>
    <p:sldId id="261" r:id="rId8"/>
    <p:sldId id="396" r:id="rId9"/>
    <p:sldId id="397" r:id="rId10"/>
    <p:sldId id="262" r:id="rId11"/>
    <p:sldId id="392" r:id="rId12"/>
    <p:sldId id="265" r:id="rId13"/>
    <p:sldId id="266" r:id="rId14"/>
    <p:sldId id="264" r:id="rId15"/>
    <p:sldId id="267" r:id="rId16"/>
    <p:sldId id="268" r:id="rId17"/>
    <p:sldId id="269" r:id="rId18"/>
    <p:sldId id="270" r:id="rId19"/>
    <p:sldId id="271" r:id="rId20"/>
    <p:sldId id="272" r:id="rId21"/>
    <p:sldId id="393" r:id="rId22"/>
    <p:sldId id="274" r:id="rId23"/>
    <p:sldId id="394" r:id="rId24"/>
    <p:sldId id="275" r:id="rId25"/>
    <p:sldId id="276" r:id="rId26"/>
    <p:sldId id="398" r:id="rId27"/>
    <p:sldId id="278" r:id="rId28"/>
    <p:sldId id="403" r:id="rId29"/>
    <p:sldId id="402" r:id="rId30"/>
    <p:sldId id="279" r:id="rId31"/>
    <p:sldId id="280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408" r:id="rId40"/>
    <p:sldId id="404" r:id="rId41"/>
    <p:sldId id="281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410" r:id="rId53"/>
    <p:sldId id="40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406" r:id="rId64"/>
    <p:sldId id="309" r:id="rId65"/>
    <p:sldId id="310" r:id="rId66"/>
    <p:sldId id="405" r:id="rId67"/>
    <p:sldId id="311" r:id="rId68"/>
    <p:sldId id="312" r:id="rId69"/>
    <p:sldId id="313" r:id="rId70"/>
    <p:sldId id="314" r:id="rId71"/>
    <p:sldId id="411" r:id="rId72"/>
    <p:sldId id="315" r:id="rId73"/>
    <p:sldId id="316" r:id="rId74"/>
    <p:sldId id="317" r:id="rId75"/>
    <p:sldId id="318" r:id="rId76"/>
    <p:sldId id="319" r:id="rId77"/>
    <p:sldId id="320" r:id="rId78"/>
    <p:sldId id="321" r:id="rId79"/>
    <p:sldId id="322" r:id="rId80"/>
    <p:sldId id="323" r:id="rId81"/>
    <p:sldId id="324" r:id="rId82"/>
    <p:sldId id="325" r:id="rId83"/>
    <p:sldId id="326" r:id="rId84"/>
    <p:sldId id="390" r:id="rId8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D88334-CD80-E1E3-40FC-F5EC97A74607}" name="Hicks, Michael W" initials="HMW" userId="S::mwh@upenn.edu::cbc2134c-8513-447a-b6d1-2918a4aec5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8" autoAdjust="0"/>
    <p:restoredTop sz="68750" autoAdjust="0"/>
  </p:normalViewPr>
  <p:slideViewPr>
    <p:cSldViewPr snapToGrid="0" snapToObjects="1">
      <p:cViewPr varScale="1">
        <p:scale>
          <a:sx n="153" d="100"/>
          <a:sy n="153" d="100"/>
        </p:scale>
        <p:origin x="712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C1CCF-B725-44A7-AA57-5E433BD85C9F}" type="datetimeFigureOut">
              <a:rPr lang="en-US" smtClean="0"/>
              <a:t>2/9/26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DFEC3-8487-43E8-A154-7C12CBC1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0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Learning objectives for this lecture: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/>
              <a:t>Explain the logic of null hypothesis significance testing (NHST)</a:t>
            </a:r>
          </a:p>
          <a:p>
            <a:pPr marL="342900" lvl="0" indent="-342900">
              <a:buAutoNum type="arabicPeriod"/>
            </a:pPr>
            <a:r>
              <a:rPr dirty="0"/>
              <a:t>Interpret p-values correctly and avoid common misinterpretations</a:t>
            </a:r>
          </a:p>
          <a:p>
            <a:pPr marL="342900" lvl="0" indent="-342900">
              <a:buAutoNum type="arabicPeriod"/>
            </a:pPr>
            <a:r>
              <a:rPr dirty="0"/>
              <a:t>Perform and interpret Chi-square tests</a:t>
            </a:r>
          </a:p>
          <a:p>
            <a:pPr marL="342900" lvl="0" indent="-342900">
              <a:buAutoNum type="arabicPeriod"/>
            </a:pPr>
            <a:r>
              <a:rPr dirty="0"/>
              <a:t>Choose between t-test (parametric) and Mann-Whitney U (non-parametric)</a:t>
            </a:r>
          </a:p>
          <a:p>
            <a:pPr marL="342900" lvl="0" indent="-342900">
              <a:buAutoNum type="arabicPeriod"/>
            </a:pPr>
            <a:r>
              <a:rPr dirty="0"/>
              <a:t>Calculate and interpret effect sizes</a:t>
            </a:r>
          </a:p>
          <a:p>
            <a:pPr marL="342900" lvl="0" indent="-342900">
              <a:buAutoNum type="arabicPeriod"/>
            </a:pPr>
            <a:r>
              <a:rPr dirty="0"/>
              <a:t>Apply multiple comparison corrections</a:t>
            </a:r>
          </a:p>
          <a:p>
            <a:pPr marL="342900" lvl="0" indent="-342900">
              <a:buAutoNum type="arabicPeriod"/>
            </a:pPr>
            <a:r>
              <a:rPr dirty="0"/>
              <a:t>Recognize common statistical pitfalls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Readings: Franke Ch. 16.2, Seltman Ch. 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These are extremely common errors, even in published research!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/>
              <a:t>p is not P(H₀ is true) — that would require Bayesian reasoning with a prior</a:t>
            </a:r>
          </a:p>
          <a:p>
            <a:pPr marL="342900" lvl="0" indent="-342900">
              <a:buAutoNum type="arabicPeriod"/>
            </a:pPr>
            <a:r>
              <a:rPr dirty="0"/>
              <a:t>Same issue — we can’t directly compute P(H₁ is true)</a:t>
            </a:r>
          </a:p>
          <a:p>
            <a:pPr marL="342900" lvl="0" indent="-342900">
              <a:buAutoNum type="arabicPeriod"/>
            </a:pPr>
            <a:r>
              <a:rPr dirty="0"/>
              <a:t>With large sam</a:t>
            </a:r>
            <a:r>
              <a:rPr lang="en-US" dirty="0"/>
              <a:t>p</a:t>
            </a:r>
            <a:r>
              <a:rPr dirty="0"/>
              <a:t>les, tiny effects can be “significant”</a:t>
            </a:r>
          </a:p>
          <a:p>
            <a:pPr marL="342900" lvl="0" indent="-342900">
              <a:buAutoNum type="arabicPeriod"/>
            </a:pPr>
            <a:r>
              <a:rPr dirty="0"/>
              <a:t>We may simply lack power to detect a real effect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Tang et al. (SOUPS 2025) found 26% of papers had interpretation errors like these.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0.05 threshold is arbitrary but conventional. Some fields use stricter thresholds (e.g., particle physics uses 5σ ≈ 0.0000003).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Type I error rate is controlled by α. Type II error rate depends on effect size, sample size, and variance — this is related to statistical power.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One-sided vs. two-sided: one-sided tests are more powerful but only appropriate when you have a strong a priori directional hypothesis. For your project, use two-sided unless you have a specific reason not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Chi-square tests whether the two variables are independent (no association) or dependent (associated).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If independent, knowing the CWE category tells you nothing about the severity. If associated, certain CWE types might be more likely to be critical.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This is example data for illustration. In your project, you’ll construct similar tables from the NVD data.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Each cell shows the count of vulnerabilities with that combination of severity and CWE category.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DAA6A-B97B-5C32-AB9C-DD21477BA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BB20F-D634-32E2-5DE1-7CB02AF73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3EA51-83C1-2AC6-B022-81E421AED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The expected counts represent what we would expect to see if severity and CWE were completely independent — if the same proportion of each CWE type fell into each severity level.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When observed counts differ substantially from expected counts, that’s evidence of association.</a:t>
            </a:r>
          </a:p>
          <a:p>
            <a:pPr marL="0" lvl="0" indent="0">
              <a:buNone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3F95A-403A-7CEB-4EEA-355A5CEAA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9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test statistic measures the overall discrepancy between observed and expected counts.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For our 4×3 table: df = (4-1)(3-1) = 6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chi-square distribution is right-skewed. Larger values of χ² indicate stronger evidence against independence.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Line-by-line explanation: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table(data$severity, data$cwe_category)</a:t>
            </a:r>
            <a:r>
              <a:t> - creates a contingency table (cross-tabulation) counting how many observations fall into each combination of severity and CWE category. First variable = rows, second = columns.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chisq.test(cont_table)</a:t>
            </a:r>
            <a:r>
              <a:t> - performs the chi-square test of independence. Returns a list object with multiple components.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print(result)</a:t>
            </a:r>
            <a:r>
              <a:t> - shows the test statistic, df, and p-value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result$statistic</a:t>
            </a:r>
            <a:r>
              <a:t> - extracts just the χ² value (e.g., 45.23)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result$p.value</a:t>
            </a:r>
            <a:r>
              <a:t> - extracts the p-value (e.g., 0.0001)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result$expected</a:t>
            </a:r>
            <a:r>
              <a:t> - matrix of expected counts under independence (what we’d expect if no association)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result$stdres</a:t>
            </a:r>
            <a:r>
              <a:t> - standardized residuals showing WHERE the association is strongest. Values &gt; 2 or &lt; -2 indicate notable deviations.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Reading: Franke Section 16.6.1, Seltman Chapter 16.2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from </a:t>
            </a:r>
            <a:r>
              <a:rPr dirty="0" err="1">
                <a:latin typeface="Courier"/>
              </a:rPr>
              <a:t>scipy.stats</a:t>
            </a:r>
            <a:r>
              <a:rPr dirty="0">
                <a:latin typeface="Courier"/>
              </a:rPr>
              <a:t> import chi2_contingency</a:t>
            </a:r>
            <a:r>
              <a:rPr dirty="0"/>
              <a:t> - imports the chi-square function from </a:t>
            </a:r>
            <a:r>
              <a:rPr dirty="0" err="1"/>
              <a:t>scipy’s</a:t>
            </a:r>
            <a:r>
              <a:rPr dirty="0"/>
              <a:t> statistics module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pd.crosstab</a:t>
            </a:r>
            <a:r>
              <a:rPr dirty="0">
                <a:latin typeface="Courier"/>
              </a:rPr>
              <a:t>(data['severity'], data['</a:t>
            </a:r>
            <a:r>
              <a:rPr dirty="0" err="1">
                <a:latin typeface="Courier"/>
              </a:rPr>
              <a:t>cwe_category</a:t>
            </a:r>
            <a:r>
              <a:rPr dirty="0">
                <a:latin typeface="Courier"/>
              </a:rPr>
              <a:t>'])</a:t>
            </a:r>
            <a:r>
              <a:rPr dirty="0"/>
              <a:t> - pandas function that creates a contingency table (cross-tabulation). Similar to R’s table(). First argument = rows, second = columns.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chi2_contingency(</a:t>
            </a:r>
            <a:r>
              <a:rPr dirty="0" err="1">
                <a:latin typeface="Courier"/>
              </a:rPr>
              <a:t>cont_table</a:t>
            </a:r>
            <a:r>
              <a:rPr dirty="0">
                <a:latin typeface="Courier"/>
              </a:rPr>
              <a:t>)</a:t>
            </a:r>
            <a:r>
              <a:rPr dirty="0"/>
              <a:t> - performs the test and returns FOUR values:</a:t>
            </a:r>
          </a:p>
          <a:p>
            <a:pPr lvl="1"/>
            <a:r>
              <a:rPr dirty="0"/>
              <a:t>chi2: the test statistic</a:t>
            </a:r>
          </a:p>
          <a:p>
            <a:pPr lvl="1"/>
            <a:r>
              <a:rPr dirty="0" err="1"/>
              <a:t>p_value</a:t>
            </a:r>
            <a:r>
              <a:rPr dirty="0"/>
              <a:t>: the p-value</a:t>
            </a:r>
          </a:p>
          <a:p>
            <a:pPr lvl="1"/>
            <a:r>
              <a:rPr dirty="0" err="1"/>
              <a:t>dof</a:t>
            </a:r>
            <a:r>
              <a:rPr dirty="0"/>
              <a:t>: degrees of freedom</a:t>
            </a:r>
          </a:p>
          <a:p>
            <a:pPr lvl="1"/>
            <a:r>
              <a:rPr dirty="0"/>
              <a:t>expected: array of expected counts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print(f"...")</a:t>
            </a:r>
            <a:r>
              <a:rPr dirty="0"/>
              <a:t> - f-string formatting to display results nicely. </a:t>
            </a:r>
            <a:r>
              <a:rPr dirty="0">
                <a:latin typeface="Courier"/>
              </a:rPr>
              <a:t>:.2f</a:t>
            </a:r>
            <a:r>
              <a:rPr dirty="0"/>
              <a:t> means 2 decimal places, </a:t>
            </a:r>
            <a:r>
              <a:rPr dirty="0">
                <a:latin typeface="Courier"/>
              </a:rPr>
              <a:t>:.4f</a:t>
            </a:r>
            <a:r>
              <a:rPr dirty="0"/>
              <a:t> means 4 decimal places.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cont_table</a:t>
            </a:r>
            <a:r>
              <a:rPr dirty="0">
                <a:latin typeface="Courier"/>
              </a:rPr>
              <a:t> - expected) / </a:t>
            </a:r>
            <a:r>
              <a:rPr dirty="0" err="1">
                <a:latin typeface="Courier"/>
              </a:rPr>
              <a:t>np.sqrt</a:t>
            </a:r>
            <a:r>
              <a:rPr dirty="0">
                <a:latin typeface="Courier"/>
              </a:rPr>
              <a:t>(expected)</a:t>
            </a:r>
            <a:r>
              <a:rPr dirty="0"/>
              <a:t> - manual calculation of standardized residuals. </a:t>
            </a:r>
            <a:r>
              <a:rPr dirty="0" err="1"/>
              <a:t>scipy</a:t>
            </a:r>
            <a:r>
              <a:rPr dirty="0"/>
              <a:t> doesn’t compute these automatically like R does.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Documentation: https://</a:t>
            </a:r>
            <a:r>
              <a:rPr dirty="0" err="1"/>
              <a:t>docs.scipy.org</a:t>
            </a:r>
            <a:r>
              <a:rPr dirty="0"/>
              <a:t>/doc/</a:t>
            </a:r>
            <a:r>
              <a:rPr dirty="0" err="1"/>
              <a:t>scipy</a:t>
            </a:r>
            <a:r>
              <a:rPr dirty="0"/>
              <a:t>/reference/generated/scipy.stats.chi2_contingency.html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67C74-AD13-BB9F-D931-87CA1C024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4D05E9-781D-5626-EFD3-54C193C67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4960-38EF-ED5C-C9CD-30B56A892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2E857-EDCF-BBE7-039D-A7581D64D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67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This is a critical point! A significant overall test doesn’t tell you which specific cells are driving the association.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For example, you might find that Memory vulnerabilities are overrepresented at Critical severity (residual = 3.5) and underrepresented at Low severity (residual = -2.8).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PITFALL: Don’t claim specific pairwise differences without examining residuals or doing post-hoc tests!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This synthetic data mimics your real NVD/KEV project data. Key properties: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dirty="0"/>
              <a:t>2,000 vulnerabilities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dirty="0"/>
              <a:t>~1.8% exploitation rate (37 in KEV catalog)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dirty="0"/>
              <a:t>CVSS scores roughly normally distributed, mean ≈ 5.2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dirty="0"/>
              <a:t>Memory and </a:t>
            </a:r>
            <a:r>
              <a:rPr dirty="0" err="1"/>
              <a:t>InputValidation</a:t>
            </a:r>
            <a:r>
              <a:rPr dirty="0"/>
              <a:t> vulns have higher exploitation rates</a:t>
            </a:r>
          </a:p>
          <a:p>
            <a:pPr marL="0" lvl="0" indent="0">
              <a:buNone/>
            </a:pPr>
            <a:r>
              <a:rPr dirty="0"/>
              <a:t>Load the data at the start of your demo: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dirty="0"/>
              <a:t>R: </a:t>
            </a:r>
            <a:r>
              <a:rPr dirty="0">
                <a:latin typeface="Courier"/>
              </a:rPr>
              <a:t>data &lt;- </a:t>
            </a:r>
            <a:r>
              <a:rPr dirty="0" err="1">
                <a:latin typeface="Courier"/>
              </a:rPr>
              <a:t>read.csv</a:t>
            </a:r>
            <a:r>
              <a:rPr dirty="0">
                <a:latin typeface="Courier"/>
              </a:rPr>
              <a:t>("</a:t>
            </a:r>
            <a:r>
              <a:rPr dirty="0" err="1">
                <a:latin typeface="Courier"/>
              </a:rPr>
              <a:t>sample_vuln_data.csv</a:t>
            </a:r>
            <a:r>
              <a:rPr dirty="0">
                <a:latin typeface="Courier"/>
              </a:rPr>
              <a:t>")</a:t>
            </a:r>
            <a:r>
              <a:rPr dirty="0"/>
              <a:t> 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dirty="0"/>
              <a:t>Python: </a:t>
            </a:r>
            <a:r>
              <a:rPr dirty="0">
                <a:latin typeface="Courier"/>
              </a:rPr>
              <a:t>data = </a:t>
            </a:r>
            <a:r>
              <a:rPr dirty="0" err="1">
                <a:latin typeface="Courier"/>
              </a:rPr>
              <a:t>pd.read_csv</a:t>
            </a:r>
            <a:r>
              <a:rPr dirty="0">
                <a:latin typeface="Courier"/>
              </a:rPr>
              <a:t>("</a:t>
            </a:r>
            <a:r>
              <a:rPr dirty="0" err="1">
                <a:latin typeface="Courier"/>
              </a:rPr>
              <a:t>sample_vuln_data.csv</a:t>
            </a:r>
            <a:r>
              <a:rPr dirty="0">
                <a:latin typeface="Courier"/>
              </a:rPr>
              <a:t>")</a:t>
            </a:r>
            <a:endParaRPr lang="en-US" dirty="0">
              <a:latin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expected count rule ensures the χ² approximation is valid. If many cells have E &lt; 5, consider Fisher’s exact test.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large sample warning is crucial for your project. With 200,000+ CVEs, virtually any departure from perfect independence will be “significant.” This doesn’t mean it’s practically important!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This is why we need effect sizes — to measure the magnitude, not just the existence, of an association.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William Sealy Gosset developed the t-test while working at Guinness brewery in 1908. He published under the pseudonym “Student” because Guinness didn’t want competitors to know they were using statistics for quality control.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t-test is probably the most widely used statistical test. It’s appropriate when comparing means of two groups with (approximately) normally distributed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numerator is the observed difference in means. The denominator is the standard error — a measure of how much sampling variability we expect.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Large |t| means the observed difference is many standard errors away from zero, suggesting a real effect.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t-distribution looks like a normal distribution but has heavier tails, especially with small samples. As sample size increases, it approaches the normal distribution.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t-test is reasonably robust to violations of normality when sample sizes are large (n &gt; 30 per group). This is due to the Central Limit Theorem — the sampling distribution of means becomes normal even if the underlying data isn’t.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Welch’s t-test doesn’t assume equal variances and is generally preferred. It’s the default in R’s t.test() and Python’s scipy.stats.ttest_ind(equal_var=False).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Independence violations are the most serious — they can lead to both false positives AND false negatives.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data$cvss_base</a:t>
            </a:r>
            <a:r>
              <a:rPr dirty="0">
                <a:latin typeface="Courier"/>
              </a:rPr>
              <a:t>[</a:t>
            </a:r>
            <a:r>
              <a:rPr dirty="0" err="1">
                <a:latin typeface="Courier"/>
              </a:rPr>
              <a:t>data$in_kev</a:t>
            </a:r>
            <a:r>
              <a:rPr dirty="0">
                <a:latin typeface="Courier"/>
              </a:rPr>
              <a:t> == TRUE]</a:t>
            </a:r>
            <a:r>
              <a:rPr dirty="0"/>
              <a:t> - </a:t>
            </a:r>
            <a:r>
              <a:rPr dirty="0" err="1"/>
              <a:t>subsetting</a:t>
            </a:r>
            <a:r>
              <a:rPr dirty="0"/>
              <a:t>: extracts CVSS scores only for rows where </a:t>
            </a:r>
            <a:r>
              <a:rPr dirty="0" err="1"/>
              <a:t>in_kev</a:t>
            </a:r>
            <a:r>
              <a:rPr dirty="0"/>
              <a:t> is TRUE. The bracket notation </a:t>
            </a:r>
            <a:r>
              <a:rPr dirty="0">
                <a:latin typeface="Courier"/>
              </a:rPr>
              <a:t>[condition]</a:t>
            </a:r>
            <a:r>
              <a:rPr dirty="0"/>
              <a:t> filters the vector.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/>
              <a:t>Same for non-exploited vulnerabilities.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t.test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)</a:t>
            </a:r>
            <a:r>
              <a:rPr dirty="0"/>
              <a:t> - performs Welch’s t-test by default. Welch’s test doesn’t assume equal variances (safer). For equal variance assumption, add </a:t>
            </a:r>
            <a:r>
              <a:rPr dirty="0" err="1">
                <a:latin typeface="Courier"/>
              </a:rPr>
              <a:t>var.equal</a:t>
            </a:r>
            <a:r>
              <a:rPr dirty="0">
                <a:latin typeface="Courier"/>
              </a:rPr>
              <a:t> = TRUE</a:t>
            </a:r>
            <a:r>
              <a:rPr dirty="0"/>
              <a:t>.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print(</a:t>
            </a:r>
            <a:r>
              <a:rPr dirty="0" err="1">
                <a:latin typeface="Courier"/>
              </a:rPr>
              <a:t>t_result</a:t>
            </a:r>
            <a:r>
              <a:rPr dirty="0">
                <a:latin typeface="Courier"/>
              </a:rPr>
              <a:t>)</a:t>
            </a:r>
            <a:r>
              <a:rPr dirty="0"/>
              <a:t> - shows t-statistic, </a:t>
            </a:r>
            <a:r>
              <a:rPr dirty="0" err="1"/>
              <a:t>df</a:t>
            </a:r>
            <a:r>
              <a:rPr dirty="0"/>
              <a:t>, p-value, confidence interval, and means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t_result$statistic</a:t>
            </a:r>
            <a:r>
              <a:rPr dirty="0"/>
              <a:t> - the t-value (e.g., 3.45)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t_result$p.value</a:t>
            </a:r>
            <a:r>
              <a:rPr dirty="0"/>
              <a:t> - the p-value (e.g., 0.0006)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t_result$conf.int</a:t>
            </a:r>
            <a:r>
              <a:rPr dirty="0"/>
              <a:t> - 95% confidence interval for the difference in means (e.g., [0.3, 1.1])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t_result$estimate</a:t>
            </a:r>
            <a:r>
              <a:rPr dirty="0"/>
              <a:t> - mean of each group (e.g., mean of x = 6.8, mean of y = 5.2)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from </a:t>
            </a:r>
            <a:r>
              <a:rPr dirty="0" err="1">
                <a:latin typeface="Courier"/>
              </a:rPr>
              <a:t>scipy.stats</a:t>
            </a:r>
            <a:r>
              <a:rPr dirty="0">
                <a:latin typeface="Courier"/>
              </a:rPr>
              <a:t> import </a:t>
            </a:r>
            <a:r>
              <a:rPr dirty="0" err="1">
                <a:latin typeface="Courier"/>
              </a:rPr>
              <a:t>ttest_ind</a:t>
            </a:r>
            <a:r>
              <a:rPr dirty="0"/>
              <a:t> - imports the independent samples t-test function from </a:t>
            </a:r>
            <a:r>
              <a:rPr dirty="0" err="1"/>
              <a:t>scipy</a:t>
            </a: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data[data['</a:t>
            </a:r>
            <a:r>
              <a:rPr dirty="0" err="1">
                <a:latin typeface="Courier"/>
              </a:rPr>
              <a:t>in_kev</a:t>
            </a:r>
            <a:r>
              <a:rPr dirty="0">
                <a:latin typeface="Courier"/>
              </a:rPr>
              <a:t>'] == True]['</a:t>
            </a:r>
            <a:r>
              <a:rPr dirty="0" err="1">
                <a:latin typeface="Courier"/>
              </a:rPr>
              <a:t>cvss_base</a:t>
            </a:r>
            <a:r>
              <a:rPr dirty="0">
                <a:latin typeface="Courier"/>
              </a:rPr>
              <a:t>']</a:t>
            </a:r>
            <a:r>
              <a:rPr dirty="0"/>
              <a:t> - pandas filtering syntax. </a:t>
            </a:r>
            <a:r>
              <a:rPr dirty="0">
                <a:latin typeface="Courier"/>
              </a:rPr>
              <a:t>data[condition]</a:t>
            </a:r>
            <a:r>
              <a:rPr dirty="0"/>
              <a:t> returns rows where condition is True, then </a:t>
            </a:r>
            <a:r>
              <a:rPr dirty="0">
                <a:latin typeface="Courier"/>
              </a:rPr>
              <a:t>['</a:t>
            </a:r>
            <a:r>
              <a:rPr dirty="0" err="1">
                <a:latin typeface="Courier"/>
              </a:rPr>
              <a:t>cvss_base</a:t>
            </a:r>
            <a:r>
              <a:rPr dirty="0">
                <a:latin typeface="Courier"/>
              </a:rPr>
              <a:t>']</a:t>
            </a:r>
            <a:r>
              <a:rPr dirty="0"/>
              <a:t> selects that column.</a:t>
            </a:r>
          </a:p>
          <a:p>
            <a:pPr marL="342900" lvl="0" indent="-342900">
              <a:buAutoNum type="arabicPeriod"/>
            </a:pPr>
            <a:r>
              <a:rPr dirty="0"/>
              <a:t>Same for non-exploited.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ttest_ind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, </a:t>
            </a:r>
            <a:r>
              <a:rPr dirty="0" err="1">
                <a:latin typeface="Courier"/>
              </a:rPr>
              <a:t>equal_var</a:t>
            </a:r>
            <a:r>
              <a:rPr dirty="0">
                <a:latin typeface="Courier"/>
              </a:rPr>
              <a:t>=False)</a:t>
            </a:r>
            <a:r>
              <a:rPr dirty="0"/>
              <a:t> - performs Welch’s t-test. The </a:t>
            </a:r>
            <a:r>
              <a:rPr dirty="0" err="1">
                <a:latin typeface="Courier"/>
              </a:rPr>
              <a:t>equal_var</a:t>
            </a:r>
            <a:r>
              <a:rPr dirty="0">
                <a:latin typeface="Courier"/>
              </a:rPr>
              <a:t>=False</a:t>
            </a:r>
            <a:r>
              <a:rPr dirty="0"/>
              <a:t> parameter is important — it tells </a:t>
            </a:r>
            <a:r>
              <a:rPr dirty="0" err="1"/>
              <a:t>scipy</a:t>
            </a:r>
            <a:r>
              <a:rPr dirty="0"/>
              <a:t> NOT to assume equal variances (more robust).</a:t>
            </a:r>
          </a:p>
          <a:p>
            <a:pPr marL="342900" lvl="0" indent="-342900">
              <a:buAutoNum type="arabicPeriod"/>
            </a:pPr>
            <a:r>
              <a:rPr dirty="0"/>
              <a:t>The function returns TWO values: </a:t>
            </a:r>
            <a:r>
              <a:rPr dirty="0" err="1"/>
              <a:t>t_stat</a:t>
            </a:r>
            <a:r>
              <a:rPr dirty="0"/>
              <a:t> (the t-statistic) and </a:t>
            </a:r>
            <a:r>
              <a:rPr dirty="0" err="1"/>
              <a:t>p_value</a:t>
            </a:r>
            <a:r>
              <a:rPr dirty="0"/>
              <a:t>.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exploited.mean</a:t>
            </a:r>
            <a:r>
              <a:rPr dirty="0">
                <a:latin typeface="Courier"/>
              </a:rPr>
              <a:t>()</a:t>
            </a:r>
            <a:r>
              <a:rPr dirty="0"/>
              <a:t> - computes mean of the exploited group. Pandas Series have built-in statistical methods.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Note: </a:t>
            </a:r>
            <a:r>
              <a:rPr dirty="0" err="1"/>
              <a:t>scipy’s</a:t>
            </a:r>
            <a:r>
              <a:rPr dirty="0"/>
              <a:t> </a:t>
            </a:r>
            <a:r>
              <a:rPr dirty="0" err="1"/>
              <a:t>ttest_ind</a:t>
            </a:r>
            <a:r>
              <a:rPr dirty="0"/>
              <a:t> doesn’t directly give you confidence intervals. For those, use </a:t>
            </a:r>
            <a:r>
              <a:rPr dirty="0" err="1"/>
              <a:t>statsmodels</a:t>
            </a:r>
            <a:r>
              <a:rPr dirty="0"/>
              <a:t> or compute manually.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The t-test shows a significant difference. But should we trust this result?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Let’s check the assumptions: </a:t>
            </a:r>
            <a:endParaRPr lang="en-US" dirty="0"/>
          </a:p>
          <a:p>
            <a:pPr marL="0" lvl="0" indent="0">
              <a:buNone/>
            </a:pPr>
            <a:r>
              <a:rPr dirty="0"/>
              <a:t>1. Independence: Probably OK (each CVE is separate) </a:t>
            </a:r>
            <a:endParaRPr lang="en-US" dirty="0"/>
          </a:p>
          <a:p>
            <a:pPr marL="0" lvl="0" indent="0">
              <a:buNone/>
            </a:pPr>
            <a:r>
              <a:rPr dirty="0"/>
              <a:t>2. Normality: Need to check — CVSS scores may be skewed </a:t>
            </a:r>
            <a:endParaRPr lang="en-US" dirty="0"/>
          </a:p>
          <a:p>
            <a:pPr marL="0" lvl="0" indent="0">
              <a:buNone/>
            </a:pPr>
            <a:r>
              <a:rPr dirty="0"/>
              <a:t>3. Equal variance: Welch’s test handles this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Next: Let’s examine the distribution of CVSS scores to see if the normality assumption is reasonable.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The 37.5 is the degrees of freedom (</a:t>
            </a:r>
            <a:r>
              <a:rPr lang="en-US" dirty="0" err="1"/>
              <a:t>df</a:t>
            </a:r>
            <a:r>
              <a:rPr lang="en-US" dirty="0"/>
              <a:t>) for the t-test, and the fact that it's not a whole number tells you this is a Welch's t-test (an independent samples t-test that does not assume equal variances between the two groups).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In a standard Student's t-test, the degrees of freedom are simply n₁ + n₂ − 2, which always gives a whole number. But when the two groups have unequal variances (or unequal sample sizes), Welch's correction adjusts the degrees of freedom downward using the Welch–Satterthwaite equation: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err="1"/>
              <a:t>df</a:t>
            </a:r>
            <a:r>
              <a:rPr lang="en-US" dirty="0"/>
              <a:t>=(s12n1+s22n2)2(s12n1)2n1−1+(s22n2)2n2−1df = \frac{\left(\frac{s_1^2}{n_1} + \frac{s_2^2}{n_2}\right)^2}{\frac{\left(\frac{s_1^2}{n_1}\right)^2}{n_1 - 1} + \frac{\left(\frac{s_2^2}{n_2}\right)^2}{n_2 - 1}}</a:t>
            </a:r>
            <a:r>
              <a:rPr lang="en-US" dirty="0" err="1"/>
              <a:t>df</a:t>
            </a:r>
            <a:r>
              <a:rPr lang="en-US" dirty="0"/>
              <a:t>=n1​−1(n1​s12​​)2​+n2​−1(n2​s22​​)2​(n1​s12​​+n2​s22​​)2​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where s² is the sample variance and n is the sample size for each group. This formula almost always produces a fractional (non-integer) value like 37.5.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With your NVD data, CVSS scores are often NOT normally distributed: - Bounded at 0 and 10 - Clustering at specific values (7.5, 9.8) - Possibly multimodal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When normality is violated, especially with skewed data, consider Mann-Whitney U as an alternative.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D91C5-7EF0-BE48-459F-B0C2E490F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9C540-8D1D-AAC6-7EE6-5D1A656BE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FC822-974F-4F4B-0703-995848835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plot takes your actual data values (sorted from smallest to largest) and plots them against the values you'd </a:t>
            </a:r>
            <a:r>
              <a:rPr lang="en-US" i="1" dirty="0"/>
              <a:t>expect</a:t>
            </a:r>
            <a:r>
              <a:rPr lang="en-US" dirty="0"/>
              <a:t> to see if the data were perfectly normally distributed. Each dot represents one data point, with its actual value on one axis and its theoretical "ideal" value on the other.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dirty="0"/>
              <a:t>45-degree diagonal reference line</a:t>
            </a:r>
            <a:r>
              <a:rPr lang="en-US" dirty="0"/>
              <a:t> is drawn to represent a perfect match. So the interpretation is simple:</a:t>
            </a:r>
          </a:p>
          <a:p>
            <a:r>
              <a:rPr lang="en-US" b="1" dirty="0"/>
              <a:t>Points fall along the diagonal</a:t>
            </a:r>
            <a:r>
              <a:rPr lang="en-US" dirty="0"/>
              <a:t> → Your data is approximately normally distributed. Great — assumptions for tests like the t-test are met.</a:t>
            </a:r>
          </a:p>
          <a:p>
            <a:r>
              <a:rPr lang="en-US" b="1" dirty="0"/>
              <a:t>Points curve away at the tails</a:t>
            </a:r>
            <a:r>
              <a:rPr lang="en-US" dirty="0"/>
              <a:t> → Your data has heavier or lighter tails than a normal distribution (e.g., more extreme outliers than expected).</a:t>
            </a:r>
          </a:p>
          <a:p>
            <a:r>
              <a:rPr lang="en-US" b="1" dirty="0"/>
              <a:t>Points form an S-shape</a:t>
            </a:r>
            <a:r>
              <a:rPr lang="en-US" dirty="0"/>
              <a:t> → Your data may be skewed.</a:t>
            </a:r>
          </a:p>
          <a:p>
            <a:r>
              <a:rPr lang="en-US" b="1" dirty="0"/>
              <a:t>Points systematically deviate</a:t>
            </a:r>
            <a:r>
              <a:rPr lang="en-US" dirty="0"/>
              <a:t> → Your data likely follows a different distribution altogether.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The Shapiro-Wilk test is useful but becomes very sensitive with large samples — it will reject normality for trivial deviations. Visual inspection is often more informative.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The Shapiro-Wilk test shows:                                                                                </a:t>
            </a:r>
          </a:p>
          <a:p>
            <a:pPr marL="0" lvl="0" indent="0">
              <a:buNone/>
            </a:pPr>
            <a:r>
              <a:rPr lang="en-US" dirty="0"/>
              <a:t>  - Statistic: 0.9985 (close to 1 suggests normality)                                                               </a:t>
            </a:r>
          </a:p>
          <a:p>
            <a:pPr marL="0" lvl="0" indent="0">
              <a:buNone/>
            </a:pPr>
            <a:r>
              <a:rPr lang="en-US" dirty="0"/>
              <a:t>  - p-value: 0.062                                                                                                  </a:t>
            </a:r>
          </a:p>
          <a:p>
            <a:pPr marL="0" lvl="0" indent="0">
              <a:buNone/>
            </a:pPr>
            <a:r>
              <a:rPr lang="en-US" dirty="0"/>
              <a:t>                                                                                                                    </a:t>
            </a:r>
          </a:p>
          <a:p>
            <a:pPr marL="0" lvl="0" indent="0">
              <a:buNone/>
            </a:pPr>
            <a:r>
              <a:rPr lang="en-US" dirty="0"/>
              <a:t>  Since p &gt; 0.05, we fail to reject the null hypothesis — the CVSS base scores appear to be approximately normally distributed.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F4C3F-3F14-BED1-A2E9-B759B5C073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92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Parametric tests assume a specific distribution (usually normal). Non-parametric tests make fewer assumptions but may have less statistical power when parametric assumptions are met.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For your vulnerability project: 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CVSS scores are bounded [0, 10] and often skewed 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Large sample sizes make t-test reasonably robust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Mann-Whitney is the safer choice for non-normal data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Best practice: Run BOTH and see if they agree. If results differ substantially, investigate why and report both.</a:t>
            </a:r>
          </a:p>
          <a:p>
            <a:pPr marL="0" lvl="0" indent="0"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5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The Franke book uses R. Some papers we read use R as well. It’s a common package used by statisticians and social scientists. But Python, </a:t>
            </a:r>
            <a:r>
              <a:rPr lang="en-US" dirty="0" err="1"/>
              <a:t>Scipy</a:t>
            </a:r>
            <a:r>
              <a:rPr lang="en-US" dirty="0"/>
              <a:t>, </a:t>
            </a:r>
            <a:r>
              <a:rPr lang="en-US" dirty="0" err="1"/>
              <a:t>Numpy</a:t>
            </a:r>
            <a:r>
              <a:rPr lang="en-US" dirty="0"/>
              <a:t>, and Pandas are also in common use, so I will mostly refer to those.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read.csv</a:t>
            </a:r>
            <a:r>
              <a:rPr dirty="0">
                <a:latin typeface="Courier"/>
              </a:rPr>
              <a:t>()</a:t>
            </a:r>
            <a:r>
              <a:rPr dirty="0"/>
              <a:t> - loads the CSV file into a </a:t>
            </a:r>
            <a:r>
              <a:rPr dirty="0" err="1"/>
              <a:t>dataframe</a:t>
            </a: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factor()</a:t>
            </a:r>
            <a:r>
              <a:rPr dirty="0"/>
              <a:t> - converts </a:t>
            </a:r>
            <a:r>
              <a:rPr dirty="0" err="1"/>
              <a:t>cwe_category</a:t>
            </a:r>
            <a:r>
              <a:rPr dirty="0"/>
              <a:t> to a categorical variable (R needs this for regression)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factor(..., levels=..., ordered=TRUE)</a:t>
            </a:r>
            <a:r>
              <a:rPr dirty="0"/>
              <a:t> - creates an ordered factor for severity (Low &lt; Medium &lt; High &lt; Critical)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str()</a:t>
            </a:r>
            <a:r>
              <a:rPr dirty="0"/>
              <a:t> - shows the structure of the </a:t>
            </a:r>
            <a:r>
              <a:rPr dirty="0" err="1"/>
              <a:t>dataframe</a:t>
            </a:r>
            <a:r>
              <a:rPr dirty="0"/>
              <a:t> (column types, first few values)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summary()</a:t>
            </a:r>
            <a:r>
              <a:rPr dirty="0"/>
              <a:t> - gives min, max, quartiles, mean for numeric columns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table()</a:t>
            </a:r>
            <a:r>
              <a:rPr dirty="0"/>
              <a:t> - counts occurrences of each value (here: FALSE/TRUE for </a:t>
            </a:r>
            <a:r>
              <a:rPr dirty="0" err="1"/>
              <a:t>in_kev</a:t>
            </a:r>
            <a:r>
              <a:rPr dirty="0"/>
              <a:t>)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Expected output for </a:t>
            </a:r>
            <a:r>
              <a:rPr dirty="0" err="1"/>
              <a:t>in_kev</a:t>
            </a:r>
            <a:r>
              <a:rPr dirty="0"/>
              <a:t>: FALSE=1963, TRUE=37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Unlike the t-test which compares means, Mann-Whitney compares the entire distributions using ranks.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U can be interpreted as: “the number of times a value from group A exceeds a value from group B” (out of all possible pairs).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No normality assumption required — works with any continuous or ordinal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Think of it this way: if the two groups come from the same distribution, their ranks should be well-mixed. If group A truly has higher values, its observations will tend to have higher ranks.</a:t>
            </a:r>
            <a:r>
              <a:rPr lang="en-US" dirty="0"/>
              <a:t> </a:t>
            </a:r>
            <a:r>
              <a:rPr dirty="0"/>
              <a:t>The test statistic captures this intuition mathematically.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How to compute p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n-US" i="1" dirty="0"/>
              <a:t>Small samples (exact method):</a:t>
            </a:r>
            <a:r>
              <a:rPr lang="en-US" dirty="0"/>
              <a:t> Under H₀, every possible assignment of ranks to the two groups is equally likely. There are C(n₁+n₂, n₁) such assignments. You can enumerate all of them, compute U for each, and build the exact null distribution. The p-value is the fraction of arrangements producing a U as extreme or more extreme than the one you observed. This is feasible when both groups are small (say, n &lt; 20 each).</a:t>
            </a:r>
          </a:p>
          <a:p>
            <a:endParaRPr lang="en-US" i="1" dirty="0"/>
          </a:p>
          <a:p>
            <a:r>
              <a:rPr lang="en-US" i="1" dirty="0"/>
              <a:t>Large samples (normal approximation):</a:t>
            </a:r>
            <a:r>
              <a:rPr lang="en-US" dirty="0"/>
              <a:t> Under H₀, U has known mean and variance:</a:t>
            </a:r>
          </a:p>
          <a:p>
            <a:r>
              <a:rPr lang="en-US" dirty="0"/>
              <a:t>E(U) = </a:t>
            </a:r>
            <a:r>
              <a:rPr lang="en-US" dirty="0" err="1"/>
              <a:t>n₁n</a:t>
            </a:r>
            <a:r>
              <a:rPr lang="en-US" dirty="0"/>
              <a:t>₂ / 2</a:t>
            </a:r>
          </a:p>
          <a:p>
            <a:r>
              <a:rPr lang="en-US" dirty="0"/>
              <a:t>Var(U) = </a:t>
            </a:r>
            <a:r>
              <a:rPr lang="en-US" dirty="0" err="1"/>
              <a:t>n₁n</a:t>
            </a:r>
            <a:r>
              <a:rPr lang="en-US" dirty="0"/>
              <a:t>₂(n₁ + n₂ + 1) / 12</a:t>
            </a:r>
          </a:p>
          <a:p>
            <a:r>
              <a:rPr lang="en-US" dirty="0"/>
              <a:t>So you compute a z-score: z = (U − E(U)) / √Var(U), and look up the p-value from the standard normal distribution. This works well when both groups have n &gt; 20 or so.</a:t>
            </a:r>
          </a:p>
          <a:p>
            <a:pPr marL="0" lvl="0" indent="0"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Line-by-line explanation: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1-2. Subsetting to create separate vectors for each group (same as t-test).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 startAt="3"/>
            </a:pPr>
            <a:r>
              <a:rPr>
                <a:latin typeface="Courier"/>
              </a:rPr>
              <a:t>wilcox.test(exploited, not_exploited, conf.int = TRUE)</a:t>
            </a:r>
            <a:r>
              <a:t> - performs Mann-Whitney U test (also called Wilcoxon rank-sum).</a:t>
            </a:r>
          </a:p>
          <a:p>
            <a:pPr marL="0" lvl="0" indent="0">
              <a:buNone/>
            </a:pPr>
            <a:endParaRPr/>
          </a:p>
          <a:p>
            <a:pPr lvl="1"/>
            <a:r>
              <a:rPr>
                <a:latin typeface="Courier"/>
              </a:rPr>
              <a:t>conf.int = TRUE</a:t>
            </a:r>
            <a:r>
              <a:t> asks for a confidence interval for the difference in location (Hodges-Lehmann estimator)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Note: In R, “Wilcoxon test” with TWO groups = Mann-Whitney U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 startAt="3"/>
            </a:pPr>
            <a:r>
              <a:rPr>
                <a:latin typeface="Courier"/>
              </a:rPr>
              <a:t>print(mw_result)</a:t>
            </a:r>
            <a:r>
              <a:t> - shows W statistic and p-value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 startAt="3"/>
            </a:pPr>
            <a:r>
              <a:rPr>
                <a:latin typeface="Courier"/>
              </a:rPr>
              <a:t>mw_result$statistic</a:t>
            </a:r>
            <a:r>
              <a:t> - the W statistic (sum of ranks in first group, related to U)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 startAt="3"/>
            </a:pPr>
            <a:r>
              <a:rPr>
                <a:latin typeface="Courier"/>
              </a:rPr>
              <a:t>mw_result$p.value</a:t>
            </a:r>
            <a:r>
              <a:t> - the p-value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 startAt="3"/>
            </a:pPr>
            <a:r>
              <a:rPr>
                <a:latin typeface="Courier"/>
              </a:rPr>
              <a:t>mw_result$conf.int</a:t>
            </a:r>
            <a:r>
              <a:t> - 95% CI for the difference in location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IMPORTANT: “Wilcoxon test” in R is ambiguous: - wilcox.test(x, y) with TWO samples = Mann-Whitney U (rank-sum) - wilcox.test(x, paired=TRUE) = Wilcoxon signed-rank (for paired 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from </a:t>
            </a:r>
            <a:r>
              <a:rPr dirty="0" err="1">
                <a:latin typeface="Courier"/>
              </a:rPr>
              <a:t>scipy.stats</a:t>
            </a:r>
            <a:r>
              <a:rPr dirty="0">
                <a:latin typeface="Courier"/>
              </a:rPr>
              <a:t> import </a:t>
            </a:r>
            <a:r>
              <a:rPr dirty="0" err="1">
                <a:latin typeface="Courier"/>
              </a:rPr>
              <a:t>mannwhitneyu</a:t>
            </a:r>
            <a:r>
              <a:rPr dirty="0"/>
              <a:t> - imports the Mann-Whitney U function from </a:t>
            </a:r>
            <a:r>
              <a:rPr dirty="0" err="1"/>
              <a:t>scipy</a:t>
            </a:r>
            <a:endParaRPr dirty="0"/>
          </a:p>
          <a:p>
            <a:pPr marL="0" lvl="0" indent="0">
              <a:buNone/>
            </a:pPr>
            <a:r>
              <a:rPr dirty="0"/>
              <a:t>2-3. Pandas filtering to separate groups (same as before)</a:t>
            </a:r>
          </a:p>
          <a:p>
            <a:pPr marL="342900" lvl="0" indent="-342900">
              <a:buAutoNum type="arabicPeriod" startAt="4"/>
            </a:pPr>
            <a:r>
              <a:rPr dirty="0" err="1">
                <a:latin typeface="Courier"/>
              </a:rPr>
              <a:t>mannwhitneyu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, alternative='two-sided')</a:t>
            </a:r>
            <a:r>
              <a:rPr dirty="0"/>
              <a:t> - performs the test</a:t>
            </a:r>
          </a:p>
          <a:p>
            <a:pPr lvl="1"/>
            <a:r>
              <a:rPr dirty="0">
                <a:latin typeface="Courier"/>
              </a:rPr>
              <a:t>alternative='two-sided'</a:t>
            </a:r>
            <a:r>
              <a:rPr dirty="0"/>
              <a:t> specifies a two-tailed test (could also be ‘greater’ or ‘less’)</a:t>
            </a:r>
          </a:p>
          <a:p>
            <a:pPr lvl="1"/>
            <a:r>
              <a:rPr dirty="0"/>
              <a:t>Returns two values: </a:t>
            </a:r>
            <a:r>
              <a:rPr dirty="0" err="1"/>
              <a:t>u_stat</a:t>
            </a:r>
            <a:r>
              <a:rPr dirty="0"/>
              <a:t> and </a:t>
            </a:r>
            <a:r>
              <a:rPr dirty="0" err="1"/>
              <a:t>p_value</a:t>
            </a:r>
            <a:endParaRPr dirty="0"/>
          </a:p>
          <a:p>
            <a:pPr marL="342900" lvl="0" indent="-342900">
              <a:buAutoNum type="arabicPeriod" startAt="4"/>
            </a:pPr>
            <a:r>
              <a:rPr dirty="0">
                <a:latin typeface="Courier"/>
              </a:rPr>
              <a:t>print(</a:t>
            </a:r>
            <a:r>
              <a:rPr dirty="0" err="1">
                <a:latin typeface="Courier"/>
              </a:rPr>
              <a:t>f"U</a:t>
            </a:r>
            <a:r>
              <a:rPr dirty="0">
                <a:latin typeface="Courier"/>
              </a:rPr>
              <a:t> = ...")</a:t>
            </a:r>
            <a:r>
              <a:rPr dirty="0"/>
              <a:t> - formatted output showing U statistic and p-value</a:t>
            </a:r>
          </a:p>
          <a:p>
            <a:pPr marL="0" lvl="0" indent="0">
              <a:buNone/>
            </a:pPr>
            <a:r>
              <a:rPr dirty="0"/>
              <a:t>6-7. Report medians (more appropriate than means for non-parametric tests)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Note: </a:t>
            </a:r>
            <a:r>
              <a:rPr dirty="0" err="1"/>
              <a:t>scipy’s</a:t>
            </a:r>
            <a:r>
              <a:rPr dirty="0"/>
              <a:t> </a:t>
            </a:r>
            <a:r>
              <a:rPr dirty="0" err="1"/>
              <a:t>mannwhitneyu</a:t>
            </a:r>
            <a:r>
              <a:rPr dirty="0"/>
              <a:t> returns just U and p-value. For effect sizes, use the </a:t>
            </a:r>
            <a:r>
              <a:rPr dirty="0" err="1"/>
              <a:t>pingouin</a:t>
            </a:r>
            <a:r>
              <a:rPr dirty="0"/>
              <a:t> library (shown later).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When both tests agree (both significant or both non-significant with similar p-values), you can be more confident in your conclusion.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When they disagree, it often indicates: </a:t>
            </a:r>
            <a:endParaRPr lang="en-US" dirty="0"/>
          </a:p>
          <a:p>
            <a:pPr marL="0" lvl="0" indent="0">
              <a:buNone/>
            </a:pPr>
            <a:r>
              <a:rPr dirty="0"/>
              <a:t>- Highly skewed data (means ≠ medians) </a:t>
            </a:r>
            <a:endParaRPr lang="en-US" dirty="0"/>
          </a:p>
          <a:p>
            <a:pPr marL="0" lvl="0" indent="0">
              <a:buNone/>
            </a:pPr>
            <a:r>
              <a:rPr dirty="0"/>
              <a:t>- Outliers affecting the t-test </a:t>
            </a:r>
            <a:endParaRPr lang="en-US" dirty="0"/>
          </a:p>
          <a:p>
            <a:pPr marL="0" lvl="0" indent="0">
              <a:buNone/>
            </a:pPr>
            <a:r>
              <a:rPr dirty="0"/>
              <a:t>- Different aspects of the distribution being compared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Report both tests as a robustness check, especially when you’re uncertain about assumptions.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Tang et al. (SOUPS 2025) found unclear test specification to be a common issue.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Always specify: </a:t>
            </a:r>
            <a:endParaRPr lang="en-US" dirty="0"/>
          </a:p>
          <a:p>
            <a:pPr marL="0" lvl="0" indent="0">
              <a:buNone/>
            </a:pPr>
            <a:r>
              <a:rPr dirty="0"/>
              <a:t>1. The exact test name</a:t>
            </a:r>
            <a:endParaRPr lang="en-US" dirty="0"/>
          </a:p>
          <a:p>
            <a:pPr marL="0" lvl="0" indent="0">
              <a:buNone/>
            </a:pPr>
            <a:r>
              <a:rPr dirty="0"/>
              <a:t>2. Whether samples are paired or independent</a:t>
            </a:r>
            <a:br>
              <a:rPr dirty="0"/>
            </a:br>
            <a:r>
              <a:rPr dirty="0"/>
              <a:t>3. What is being compared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This ensures readers can understand and replicate your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This is one of the most important points in the lecture. Statistical significance ≠ practical significance.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A vulnerability management team doesn’t care if exploited vulns have CVSS 7.51 vs 7.50. They need differences large enough to matter for triage decisions.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Tang et al. found that 80% of papers had incomplete scientific significance reporting — mainly missing effect sizes.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Effect sizes answer the question: “How big is the effect?”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They’re standardized, meaning they can be compared across studies and variables with different scales.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We’ll cover Cohen’s d (for parametric comparisons) and Vargha-Delaney A (for non-parametric comparisons), maintaining the same parametric/non-parametric symmetry as the hypothesis tests.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Cohen’s d is the most common effect size for comparing two means.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d = 0.5 means the means differ by half a standard deviation — a moderate effect.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Use Cohen’s d with t-tests when data is approximately normal. For non-normal data, Vargha-Delaney A is more appropriate.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Thresholds are from Cohen (1988) and are conventions, not absolute rules.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D05D1-442B-FE4F-04A8-2583B6EA2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5EA55-9A09-B7A7-93ED-A4763EDD9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59883-7015-E986-42D9-007DCD3D4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visual really helps intuition. When A is close to 0.5, the distributions sit on top of each other. As A increases, they pull apart.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You could draw samples from each group and have students guess which is “bigger” — that’s essentially what A measures!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DCDB2-2499-5A5F-7D8E-26CD0C2AF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7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import pandas as pd</a:t>
            </a:r>
            <a:r>
              <a:rPr dirty="0"/>
              <a:t> - imports pandas library, aliased as ‘pd’ for convenience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import </a:t>
            </a:r>
            <a:r>
              <a:rPr dirty="0" err="1">
                <a:latin typeface="Courier"/>
              </a:rPr>
              <a:t>numpy</a:t>
            </a:r>
            <a:r>
              <a:rPr dirty="0">
                <a:latin typeface="Courier"/>
              </a:rPr>
              <a:t> as np</a:t>
            </a:r>
            <a:r>
              <a:rPr dirty="0"/>
              <a:t> - imports </a:t>
            </a:r>
            <a:r>
              <a:rPr dirty="0" err="1"/>
              <a:t>numpy</a:t>
            </a:r>
            <a:r>
              <a:rPr dirty="0"/>
              <a:t> for numerical operations (we’ll need it later)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pd.read_csv</a:t>
            </a:r>
            <a:r>
              <a:rPr dirty="0">
                <a:latin typeface="Courier"/>
              </a:rPr>
              <a:t>()</a:t>
            </a:r>
            <a:r>
              <a:rPr dirty="0"/>
              <a:t> - loads CSV into a pandas </a:t>
            </a:r>
            <a:r>
              <a:rPr dirty="0" err="1"/>
              <a:t>DataFrame</a:t>
            </a:r>
            <a:endParaRPr dirty="0"/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pd.Categorical</a:t>
            </a:r>
            <a:r>
              <a:rPr dirty="0">
                <a:latin typeface="Courier"/>
              </a:rPr>
              <a:t>()</a:t>
            </a:r>
            <a:r>
              <a:rPr dirty="0"/>
              <a:t> - converts column to categorical type (memory efficient, enables ordering)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cate</a:t>
            </a:r>
            <a:r>
              <a:rPr lang="en-US" dirty="0">
                <a:latin typeface="Courier"/>
              </a:rPr>
              <a:t>g</a:t>
            </a:r>
            <a:r>
              <a:rPr dirty="0">
                <a:latin typeface="Courier"/>
              </a:rPr>
              <a:t>ories=[...], ordered=True</a:t>
            </a:r>
            <a:r>
              <a:rPr dirty="0"/>
              <a:t> - specifies the order for ordinal variables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data.info</a:t>
            </a:r>
            <a:r>
              <a:rPr dirty="0">
                <a:latin typeface="Courier"/>
              </a:rPr>
              <a:t>()</a:t>
            </a:r>
            <a:r>
              <a:rPr dirty="0"/>
              <a:t> - shows column names, types, and non-null counts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describe()</a:t>
            </a:r>
            <a:r>
              <a:rPr dirty="0"/>
              <a:t> - summary statistics for numeric columns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value_counts</a:t>
            </a:r>
            <a:r>
              <a:rPr dirty="0">
                <a:latin typeface="Courier"/>
              </a:rPr>
              <a:t>()</a:t>
            </a:r>
            <a:r>
              <a:rPr dirty="0"/>
              <a:t> - counts unique values (like R’s table())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Expected </a:t>
            </a:r>
            <a:r>
              <a:rPr dirty="0" err="1"/>
              <a:t>in_kev</a:t>
            </a:r>
            <a:r>
              <a:rPr dirty="0"/>
              <a:t> output: False=1963, True=37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Line-by-line explanation: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library(effsize)</a:t>
            </a:r>
            <a:r>
              <a:t> - loads the effsize package. Must be installed first with </a:t>
            </a:r>
            <a:r>
              <a:rPr>
                <a:latin typeface="Courier"/>
              </a:rPr>
              <a:t>install.packages("effsize")</a:t>
            </a:r>
            <a:r>
              <a:t>.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cohen.d(exploited, not_exploited)</a:t>
            </a:r>
            <a:r>
              <a:t> - computes Cohen’s d between the two groups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Order matters: positive d means first group &gt; second group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Returns an object with multiple components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print(d_result)</a:t>
            </a:r>
            <a:r>
              <a:t> - shows the d value, confidence interval, and magnitude label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d_result$estimate</a:t>
            </a:r>
            <a:r>
              <a:t> - the Cohen’s d value (e.g., 0.76)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d_result$magnitude</a:t>
            </a:r>
            <a:r>
              <a:t> - categorical label based on Cohen’s conventions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d_result$conf.int</a:t>
            </a:r>
            <a:r>
              <a:t> - 95% confidence interval for d (e.g., [0.42, 1.10])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confidence interval is important — it tells you the uncertainty in your effect size estimate.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import </a:t>
            </a:r>
            <a:r>
              <a:rPr dirty="0" err="1">
                <a:latin typeface="Courier"/>
              </a:rPr>
              <a:t>pingouin</a:t>
            </a:r>
            <a:r>
              <a:rPr dirty="0">
                <a:latin typeface="Courier"/>
              </a:rPr>
              <a:t> as </a:t>
            </a:r>
            <a:r>
              <a:rPr dirty="0" err="1">
                <a:latin typeface="Courier"/>
              </a:rPr>
              <a:t>pg</a:t>
            </a:r>
            <a:r>
              <a:rPr dirty="0"/>
              <a:t> - imports the </a:t>
            </a:r>
            <a:r>
              <a:rPr dirty="0" err="1"/>
              <a:t>pingouin</a:t>
            </a:r>
            <a:r>
              <a:rPr dirty="0"/>
              <a:t> library (pip install </a:t>
            </a:r>
            <a:r>
              <a:rPr dirty="0" err="1"/>
              <a:t>pingouin</a:t>
            </a:r>
            <a:r>
              <a:rPr dirty="0"/>
              <a:t>). Excellent for effect sizes.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pg.compute_effsize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, </a:t>
            </a:r>
            <a:r>
              <a:rPr dirty="0" err="1">
                <a:latin typeface="Courier"/>
              </a:rPr>
              <a:t>eftype</a:t>
            </a:r>
            <a:r>
              <a:rPr dirty="0">
                <a:latin typeface="Courier"/>
              </a:rPr>
              <a:t>='</a:t>
            </a:r>
            <a:r>
              <a:rPr dirty="0" err="1">
                <a:latin typeface="Courier"/>
              </a:rPr>
              <a:t>cohen</a:t>
            </a:r>
            <a:r>
              <a:rPr dirty="0">
                <a:latin typeface="Courier"/>
              </a:rPr>
              <a:t>')</a:t>
            </a:r>
            <a:r>
              <a:rPr dirty="0"/>
              <a:t> - computes Cohen’s d</a:t>
            </a:r>
          </a:p>
          <a:p>
            <a:pPr lvl="1"/>
            <a:r>
              <a:rPr dirty="0" err="1">
                <a:latin typeface="Courier"/>
              </a:rPr>
              <a:t>eftype</a:t>
            </a:r>
            <a:r>
              <a:rPr dirty="0">
                <a:latin typeface="Courier"/>
              </a:rPr>
              <a:t>='</a:t>
            </a:r>
            <a:r>
              <a:rPr dirty="0" err="1">
                <a:latin typeface="Courier"/>
              </a:rPr>
              <a:t>cohen</a:t>
            </a:r>
            <a:r>
              <a:rPr dirty="0">
                <a:latin typeface="Courier"/>
              </a:rPr>
              <a:t>'</a:t>
            </a:r>
            <a:r>
              <a:rPr dirty="0"/>
              <a:t> specifies Cohen’s d</a:t>
            </a:r>
          </a:p>
          <a:p>
            <a:pPr lvl="1"/>
            <a:r>
              <a:rPr dirty="0"/>
              <a:t>Other options: ‘hedges’ (bias-corrected for small samples), ‘glass’, ‘r’, ‘eta-square’</a:t>
            </a:r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print(f"...")</a:t>
            </a:r>
            <a:r>
              <a:rPr dirty="0"/>
              <a:t> - display the d value with 2 decimal places</a:t>
            </a:r>
          </a:p>
          <a:p>
            <a:pPr marL="0" lvl="0" indent="0">
              <a:buNone/>
            </a:pPr>
            <a:r>
              <a:rPr dirty="0"/>
              <a:t>4-10. Manual interpretation based on Cohen’s conventions (</a:t>
            </a:r>
            <a:r>
              <a:rPr dirty="0" err="1"/>
              <a:t>pingouin</a:t>
            </a:r>
            <a:r>
              <a:rPr dirty="0"/>
              <a:t> doesn’t automatically label magnitude)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Alternative: </a:t>
            </a:r>
            <a:r>
              <a:rPr dirty="0" err="1">
                <a:latin typeface="Courier"/>
              </a:rPr>
              <a:t>pg.compute_effsize</a:t>
            </a:r>
            <a:r>
              <a:rPr dirty="0">
                <a:latin typeface="Courier"/>
              </a:rPr>
              <a:t>(..., </a:t>
            </a:r>
            <a:r>
              <a:rPr dirty="0" err="1">
                <a:latin typeface="Courier"/>
              </a:rPr>
              <a:t>eftype</a:t>
            </a:r>
            <a:r>
              <a:rPr dirty="0">
                <a:latin typeface="Courier"/>
              </a:rPr>
              <a:t>='hedges')</a:t>
            </a:r>
            <a:r>
              <a:rPr dirty="0"/>
              <a:t> for Hedges’ g, which is bias-corrected for small samples. With large samples, Cohen’s d and Hedges’ g are nearly identical.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Vargha-Delaney A is wonderfully intuitive!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A = 0.64 means “if you randomly pick one observation from each group, 64% of the time the one from group A will be larger.”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This is directly interpretable and doesn’t assume normality.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Thresholds come from Vargha &amp; Delaney (2000) and are commonly used in software engineering research, including the Klees et al. fuzzing paper from your readings.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visual really helps intuition. When A is close to 0.5, the distributions sit on top of each other. As A increases, they pull apart.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You could draw samples from each group and have students guess which is “bigger” — that’s essentially what A measures!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Line-by-line explanation: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library(effsize)</a:t>
            </a:r>
            <a:r>
              <a:t> - same package as Cohen’s d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VD.A(exploited, not_exploited)</a:t>
            </a:r>
            <a:r>
              <a:t> - computes Vargha-Delaney A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Order matters: A &gt; 0.5 means first group tends to be larger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A &lt; 0.5 means second group tends to be larger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print(vd_result)</a:t>
            </a:r>
            <a:r>
              <a:t> - shows A value and magnitude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vd_result$estimate</a:t>
            </a:r>
            <a:r>
              <a:t> - the A value (e.g., 0.72)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vd_result$magnitude</a:t>
            </a:r>
            <a:r>
              <a:t> - label based on Vargha &amp; Delaney conventions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Note: A = 0.72 means “a randomly selected exploited vulnerability has a 72% chance of having higher CVSS than a randomly selected non-exploited vulnerability.”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Method 1 (recommended): 1. </a:t>
            </a:r>
            <a:r>
              <a:rPr dirty="0" err="1">
                <a:latin typeface="Courier"/>
              </a:rPr>
              <a:t>pg.mwu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)</a:t>
            </a:r>
            <a:r>
              <a:rPr dirty="0"/>
              <a:t> - </a:t>
            </a:r>
            <a:r>
              <a:rPr dirty="0" err="1"/>
              <a:t>pingouin’s</a:t>
            </a:r>
            <a:r>
              <a:rPr dirty="0"/>
              <a:t> Mann-Whitney test returns MULTIPLE statistics 2. The output </a:t>
            </a:r>
            <a:r>
              <a:rPr dirty="0" err="1"/>
              <a:t>DataFrame</a:t>
            </a:r>
            <a:r>
              <a:rPr dirty="0"/>
              <a:t> includes: - U-</a:t>
            </a:r>
            <a:r>
              <a:rPr dirty="0" err="1"/>
              <a:t>val</a:t>
            </a:r>
            <a:r>
              <a:rPr dirty="0"/>
              <a:t>: Mann-Whitney U statistic - p-</a:t>
            </a:r>
            <a:r>
              <a:rPr dirty="0" err="1"/>
              <a:t>val</a:t>
            </a:r>
            <a:r>
              <a:rPr dirty="0"/>
              <a:t>: p-value - RBC: Rank-biserial correlation (another effect size, ranges -1 to +1) - CLES: Common Language Effect Size = Vargha-Delaney A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Method 2 (manual): 3. </a:t>
            </a:r>
            <a:r>
              <a:rPr dirty="0" err="1">
                <a:latin typeface="Courier"/>
              </a:rPr>
              <a:t>mannwhitneyu</a:t>
            </a:r>
            <a:r>
              <a:rPr dirty="0">
                <a:latin typeface="Courier"/>
              </a:rPr>
              <a:t>()</a:t>
            </a:r>
            <a:r>
              <a:rPr dirty="0"/>
              <a:t> returns the U statistic 4. </a:t>
            </a:r>
            <a:r>
              <a:rPr dirty="0" err="1">
                <a:latin typeface="Courier"/>
              </a:rPr>
              <a:t>len</a:t>
            </a:r>
            <a:r>
              <a:rPr dirty="0">
                <a:latin typeface="Courier"/>
              </a:rPr>
              <a:t>()</a:t>
            </a:r>
            <a:r>
              <a:rPr dirty="0"/>
              <a:t> gets sample sizes 5. A = U / (n1 × n2) is the formula connecting U to A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Recall that max(U) = n1 times n2, so this statistic relativizes U against the most extreme possible</a:t>
            </a:r>
            <a:endParaRPr dirty="0"/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CLES and Vargha-Delaney A are the same concept with different names.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Both effect sizes agree that this is a large effect. This is reassuring — it means the finding is robust to the choice of method.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d = 0.97 means the means are about 1 standard deviation apart. A = 0.74 means 74% of the time, a random exploited vuln has higher CVSS than a random non-exploited vuln.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confidence interval for d [0.63, 1.31] tells us even the lower bound is a medium-to-large effect.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effect size (d = 0.08) is tiny. A 0.1-point CVSS difference is not going to change security prioritization decisions.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Always ask: “Would this difference matter in practice?” If the answer is no, the statistical significance is not very interesting.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This is why reporting effect sizes is mandatory, not optional.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95EA3-A96E-A1FF-3CCD-8F82ABE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C5567-493D-DFF1-4B8C-079EF4D07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84754-C7DD-DC42-BDB4-B0C46A35F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Bootstrapping is a “pull yourself up by your bootstraps” approach — we use the data we have to estimate the uncertainty in our estimates.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The key insight: our sample is our best guess at the population, so we can treat it as a stand-in for the population and sample from it (with replacement) to see how much our estimates vary.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Franke Section 5.2.4 covers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4A75E-69BA-8506-1C8B-A7327AFD5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05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Bootstrapping is a “pull yourself up by your bootstraps” approach — we use the data we have to estimate the uncertainty in our estimates.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key insight: our sample is our best guess at the population, so we can treat it as a stand-in for the population and sample from it (with replacement) to see how much our estimates vary.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Franke Section 5.2.4 covers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The 1.6-point difference looks substantial, but with thousands of CVEs, even small random fluctuations could produce differences.</a:t>
            </a:r>
            <a:endParaRPr lang="en-US" dirty="0"/>
          </a:p>
          <a:p>
            <a:pPr marL="0" lvl="0" indent="0">
              <a:buNone/>
            </a:pPr>
            <a:r>
              <a:rPr dirty="0"/>
              <a:t>We need a principled way to assess whether the observed pattern is likely to reflect a real phenomenon.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“With replacement” means the same observation can be selected multiple times in a single bootstrap sample. This is what allows us to get different samples from the same data.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10,000 iterations is a common choice. More is better but slower.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The percentile method is the simplest approach. There are more sophisticated variants (</a:t>
            </a:r>
            <a:r>
              <a:rPr dirty="0" err="1"/>
              <a:t>BCa</a:t>
            </a:r>
            <a:r>
              <a:rPr dirty="0"/>
              <a:t>, bias-corrected) that can be more accurate.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F11B9-ECB4-31F8-AB20-753C9FBB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34335-223E-5C0F-581A-E0060E021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07046-4538-C286-2471-CBF64E3DB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“With replacement” means the same observation can be selected multiple times in a single bootstrap sample. This is what allows us to get different samples from the same data.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10,000 iterations is a common choice. More is better but slower.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percentile method is the simplest approach. There are more sophisticated variants (BCa, bias-corrected) that can be more accurate.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6D94D-621E-B8CC-CD19-F2DFC3ADA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653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Traditional confidence intervals often require normality assumptions or complex formulas. Bootstrapping sidesteps all of this.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Because you're sampling </a:t>
            </a:r>
            <a:r>
              <a:rPr lang="en-US" b="1" dirty="0"/>
              <a:t>with replacement</a:t>
            </a:r>
            <a:r>
              <a:rPr lang="en-US" dirty="0"/>
              <a:t>, each bootstrap sample will contain:</a:t>
            </a:r>
          </a:p>
          <a:p>
            <a:r>
              <a:rPr lang="en-US" dirty="0"/>
              <a:t>- Some observations appearing multiple times</a:t>
            </a:r>
          </a:p>
          <a:p>
            <a:r>
              <a:rPr lang="en-US" dirty="0"/>
              <a:t>- Some observations not appearing at all</a:t>
            </a:r>
          </a:p>
          <a:p>
            <a:pPr marL="0" lvl="0" indent="0">
              <a:buNone/>
            </a:pPr>
            <a:r>
              <a:rPr lang="en-US" dirty="0"/>
              <a:t>On average, about 63.2% of unique observations appear in each bootstrap sample (the rest are duplicates). This is where the variability comes from.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Line-by-line explanation: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library(boot)</a:t>
            </a:r>
            <a:r>
              <a:t> - loads the bootstrap library (comes with R, no install needed)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median_diff &lt;- function(data, indices)</a:t>
            </a:r>
            <a:r>
              <a:t> - defines a function that boot() will call repeatedly</a:t>
            </a:r>
          </a:p>
          <a:p>
            <a:pPr marL="0" lvl="0" indent="0">
              <a:buNone/>
            </a:pPr>
            <a:endParaRPr/>
          </a:p>
          <a:p>
            <a:pPr lvl="1"/>
            <a:r>
              <a:rPr>
                <a:latin typeface="Courier"/>
              </a:rPr>
              <a:t>data</a:t>
            </a:r>
            <a:r>
              <a:t> is your full dataset</a:t>
            </a:r>
          </a:p>
          <a:p>
            <a:pPr marL="0" lvl="0" indent="0">
              <a:buNone/>
            </a:pPr>
            <a:endParaRPr/>
          </a:p>
          <a:p>
            <a:pPr lvl="1"/>
            <a:r>
              <a:rPr>
                <a:latin typeface="Courier"/>
              </a:rPr>
              <a:t>indices</a:t>
            </a:r>
            <a:r>
              <a:t> is a vector of row numbers (the bootstrap sample)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d &lt;- data[indices, ]</a:t>
            </a:r>
            <a:r>
              <a:t> - selects rows specified by indices (the resampled data)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4-5. Computes median CVSS for exploited minus median for not exploited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 startAt="6"/>
            </a:pPr>
            <a:r>
              <a:rPr>
                <a:latin typeface="Courier"/>
              </a:rPr>
              <a:t>boot(data, median_diff, R = 10000)</a:t>
            </a:r>
            <a:r>
              <a:t> - runs the bootstrap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Calls median_diff 10,000 times with different random indices each time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Stores all 10,000 results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 startAt="6"/>
            </a:pPr>
            <a:r>
              <a:rPr>
                <a:latin typeface="Courier"/>
              </a:rPr>
              <a:t>boot.ci(boot_result, type = "perc")</a:t>
            </a:r>
            <a:r>
              <a:t> - extracts confidence interval</a:t>
            </a:r>
          </a:p>
          <a:p>
            <a:pPr marL="0" lvl="0" indent="0">
              <a:buNone/>
            </a:pPr>
            <a:endParaRPr/>
          </a:p>
          <a:p>
            <a:pPr lvl="1"/>
            <a:r>
              <a:rPr>
                <a:latin typeface="Courier"/>
              </a:rPr>
              <a:t>type = "perc"</a:t>
            </a:r>
            <a:r>
              <a:t> uses simple percentile method (2.5th to 97.5th)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Other options: “bca” (bias-corrected accelerated, often better)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def </a:t>
            </a:r>
            <a:r>
              <a:rPr dirty="0" err="1">
                <a:latin typeface="Courier"/>
              </a:rPr>
              <a:t>bootstrap_median_diff</a:t>
            </a:r>
            <a:r>
              <a:rPr dirty="0">
                <a:latin typeface="Courier"/>
              </a:rPr>
              <a:t>(data, </a:t>
            </a:r>
            <a:r>
              <a:rPr dirty="0" err="1">
                <a:latin typeface="Courier"/>
              </a:rPr>
              <a:t>n_boot</a:t>
            </a:r>
            <a:r>
              <a:rPr dirty="0">
                <a:latin typeface="Courier"/>
              </a:rPr>
              <a:t>=10000)</a:t>
            </a:r>
            <a:r>
              <a:rPr dirty="0"/>
              <a:t> - function definition with default 10,000 iterations</a:t>
            </a:r>
          </a:p>
          <a:p>
            <a:pPr marL="0" lvl="0" indent="0">
              <a:buNone/>
            </a:pPr>
            <a:r>
              <a:rPr dirty="0"/>
              <a:t>2-3. Separate groups and convert to </a:t>
            </a:r>
            <a:r>
              <a:rPr dirty="0" err="1"/>
              <a:t>numpy</a:t>
            </a:r>
            <a:r>
              <a:rPr dirty="0"/>
              <a:t> arrays (</a:t>
            </a:r>
            <a:r>
              <a:rPr dirty="0">
                <a:latin typeface="Courier"/>
              </a:rPr>
              <a:t>.values</a:t>
            </a:r>
            <a:r>
              <a:rPr dirty="0"/>
              <a:t> extracts underlying array)</a:t>
            </a:r>
          </a:p>
          <a:p>
            <a:pPr marL="342900" lvl="0" indent="-342900">
              <a:buAutoNum type="arabicPeriod" startAt="4"/>
            </a:pPr>
            <a:r>
              <a:rPr dirty="0">
                <a:latin typeface="Courier"/>
              </a:rPr>
              <a:t>diffs = []</a:t>
            </a:r>
            <a:r>
              <a:rPr dirty="0"/>
              <a:t> - empty list to store bootstrap statistics</a:t>
            </a:r>
          </a:p>
          <a:p>
            <a:pPr marL="342900" lvl="0" indent="-342900">
              <a:buAutoNum type="arabicPeriod" startAt="4"/>
            </a:pPr>
            <a:r>
              <a:rPr dirty="0">
                <a:latin typeface="Courier"/>
              </a:rPr>
              <a:t>for _ in range(</a:t>
            </a:r>
            <a:r>
              <a:rPr dirty="0" err="1">
                <a:latin typeface="Courier"/>
              </a:rPr>
              <a:t>n_boot</a:t>
            </a:r>
            <a:r>
              <a:rPr dirty="0">
                <a:latin typeface="Courier"/>
              </a:rPr>
              <a:t>)</a:t>
            </a:r>
            <a:r>
              <a:rPr dirty="0"/>
              <a:t> - loop 10,000 times. The </a:t>
            </a:r>
            <a:r>
              <a:rPr dirty="0">
                <a:latin typeface="Courier"/>
              </a:rPr>
              <a:t>_</a:t>
            </a:r>
            <a:r>
              <a:rPr dirty="0"/>
              <a:t> means we don’t need the loop variable.</a:t>
            </a:r>
          </a:p>
          <a:p>
            <a:pPr marL="342900" lvl="0" indent="-342900">
              <a:buAutoNum type="arabicPeriod" startAt="4"/>
            </a:pPr>
            <a:r>
              <a:rPr dirty="0" err="1">
                <a:latin typeface="Courier"/>
              </a:rPr>
              <a:t>np.random.choice</a:t>
            </a:r>
            <a:r>
              <a:rPr dirty="0">
                <a:latin typeface="Courier"/>
              </a:rPr>
              <a:t>(exploited, size=</a:t>
            </a:r>
            <a:r>
              <a:rPr dirty="0" err="1">
                <a:latin typeface="Courier"/>
              </a:rPr>
              <a:t>len</a:t>
            </a:r>
            <a:r>
              <a:rPr dirty="0">
                <a:latin typeface="Courier"/>
              </a:rPr>
              <a:t>(exploited), replace=True)</a:t>
            </a:r>
            <a:r>
              <a:rPr dirty="0"/>
              <a:t> - resamples the exploited group</a:t>
            </a:r>
          </a:p>
          <a:p>
            <a:pPr lvl="1"/>
            <a:r>
              <a:rPr dirty="0">
                <a:latin typeface="Courier"/>
              </a:rPr>
              <a:t>size=</a:t>
            </a:r>
            <a:r>
              <a:rPr dirty="0" err="1">
                <a:latin typeface="Courier"/>
              </a:rPr>
              <a:t>len</a:t>
            </a:r>
            <a:r>
              <a:rPr dirty="0">
                <a:latin typeface="Courier"/>
              </a:rPr>
              <a:t>(exploited)</a:t>
            </a:r>
            <a:r>
              <a:rPr dirty="0"/>
              <a:t> makes bootstrap sample same size as original</a:t>
            </a:r>
          </a:p>
          <a:p>
            <a:pPr lvl="1"/>
            <a:r>
              <a:rPr dirty="0">
                <a:latin typeface="Courier"/>
              </a:rPr>
              <a:t>replace=True</a:t>
            </a:r>
            <a:r>
              <a:rPr dirty="0"/>
              <a:t> enables sampling with replacement (the key bootstrap ingredient!)</a:t>
            </a:r>
          </a:p>
          <a:p>
            <a:pPr marL="0" lvl="0" indent="0">
              <a:buNone/>
            </a:pPr>
            <a:r>
              <a:rPr dirty="0"/>
              <a:t>7-8. Same for non-exploited group</a:t>
            </a:r>
          </a:p>
          <a:p>
            <a:pPr marL="342900" lvl="0" indent="-342900">
              <a:buAutoNum type="arabicPeriod" startAt="9"/>
            </a:pPr>
            <a:r>
              <a:rPr dirty="0" err="1">
                <a:latin typeface="Courier"/>
              </a:rPr>
              <a:t>diffs.append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np.median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e_sample</a:t>
            </a:r>
            <a:r>
              <a:rPr dirty="0">
                <a:latin typeface="Courier"/>
              </a:rPr>
              <a:t>) - </a:t>
            </a:r>
            <a:r>
              <a:rPr dirty="0" err="1">
                <a:latin typeface="Courier"/>
              </a:rPr>
              <a:t>np.median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n_sample</a:t>
            </a:r>
            <a:r>
              <a:rPr dirty="0">
                <a:latin typeface="Courier"/>
              </a:rPr>
              <a:t>))</a:t>
            </a:r>
            <a:r>
              <a:rPr dirty="0"/>
              <a:t> - computes and stores the median difference</a:t>
            </a:r>
          </a:p>
          <a:p>
            <a:pPr marL="342900" lvl="0" indent="-342900">
              <a:buAutoNum type="arabicPeriod" startAt="9"/>
            </a:pPr>
            <a:r>
              <a:rPr dirty="0" err="1">
                <a:latin typeface="Courier"/>
              </a:rPr>
              <a:t>np.percentile</a:t>
            </a:r>
            <a:r>
              <a:rPr dirty="0">
                <a:latin typeface="Courier"/>
              </a:rPr>
              <a:t>(diffs, [2.5, 97.5])</a:t>
            </a:r>
            <a:r>
              <a:rPr dirty="0"/>
              <a:t> - extracts 2.5th and 97.5th percentiles as the 95% 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The bootstrap CI gives us a range of plausible values for the true median difference.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Since the CI [0.50, 1.</a:t>
            </a:r>
            <a:r>
              <a:rPr lang="en-US" dirty="0"/>
              <a:t>5</a:t>
            </a:r>
            <a:r>
              <a:rPr dirty="0"/>
              <a:t>0] doesn’t include 0, we’re confident the true difference is positive.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This approach requires NO assumptions about the distribution of CVSS scores.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This paper systematically reviewed statistical methods in usable security research and found pervasive problems.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The good news: now that you know about these pitfalls, you can avoid them!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Link: https://www.usenix.org/conference/soups2025/presentation/tang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If you run 45 tests at α = 0.05, you expect about 2.25 “significant” results even when there’s no real effect.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This inflates your false positive rate dramatically. With 45 tests, your family-wise error rate (probability of at least one false positive) is about 90%!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Bonferroni controls the family-wise error rate (probability of ANY false positive across all tests).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For exploratory analyses with many tests, this may be overly conservative. A test that would be significant at p = 0.01 might not pass a Bonferroni threshold of 0.001.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FDR is often more appropriate for exploratory research. Instead of controlling “any false positive,” it controls “the fraction of positives that are false.”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Example: If FDR = 0.05 and you reject 20 hypotheses, you expect about 1 of them to be a false positive.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Seltman Chapter 8.4 covers this in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Emphasize that the null hypothesis is typically what we’re trying to find evidence against, not what we believe is true.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The alternative can be one-sided (exploited &gt; non-exploited) or two-sided (exploited ≠ non-exploited). In exploratory research, two-sided is more common and more conservative.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Line-by-line explanation: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p_values &lt;- c(...)</a:t>
            </a:r>
            <a:r>
              <a:t> - vector of p-values from your multiple tests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p.adjust(p_values, method = "bonferroni")</a:t>
            </a:r>
            <a:r>
              <a:t> - adjusts p-values using Bonferroni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Multiplies each p-value by the number of tests (capped at 1.0)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Compare adjusted p-values to 0.05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rPr>
                <a:latin typeface="Courier"/>
              </a:rPr>
              <a:t>p.adjust(p_values, method = "BH")</a:t>
            </a:r>
            <a:r>
              <a:t> - adjusts using Benjamini-Hochberg FDR</a:t>
            </a:r>
          </a:p>
          <a:p>
            <a:pPr marL="0" lvl="0" indent="0">
              <a:buNone/>
            </a:pPr>
            <a:endParaRPr/>
          </a:p>
          <a:p>
            <a:pPr lvl="1"/>
            <a:r>
              <a:t>Uses a step-up procedure that’s less conservative</a:t>
            </a:r>
          </a:p>
          <a:p>
            <a:pPr marL="0" lvl="0" indent="0">
              <a:buNone/>
            </a:pPr>
            <a:endParaRPr/>
          </a:p>
          <a:p>
            <a:pPr marL="342900" lvl="0" indent="-342900">
              <a:buAutoNum type="arabicPeriod"/>
            </a:pPr>
            <a:r>
              <a:t>The data.frame shows original vs adjusted p-values and which remain significant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Expected result: With 6 tests, Bonferroni rejects only p = 0.001, FDR rejects p = 0.001 and 0.01.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Line-by-line explanation: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>
                <a:latin typeface="Courier"/>
              </a:rPr>
              <a:t>from </a:t>
            </a:r>
            <a:r>
              <a:rPr dirty="0" err="1">
                <a:latin typeface="Courier"/>
              </a:rPr>
              <a:t>statsmodels.stats.multitest</a:t>
            </a:r>
            <a:r>
              <a:rPr dirty="0">
                <a:latin typeface="Courier"/>
              </a:rPr>
              <a:t> import </a:t>
            </a:r>
            <a:r>
              <a:rPr dirty="0" err="1">
                <a:latin typeface="Courier"/>
              </a:rPr>
              <a:t>multipletests</a:t>
            </a:r>
            <a:r>
              <a:rPr dirty="0"/>
              <a:t> - imports the correction function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np.array</a:t>
            </a:r>
            <a:r>
              <a:rPr dirty="0">
                <a:latin typeface="Courier"/>
              </a:rPr>
              <a:t>([...])</a:t>
            </a:r>
            <a:r>
              <a:rPr dirty="0"/>
              <a:t> - p-values as </a:t>
            </a:r>
            <a:r>
              <a:rPr dirty="0" err="1"/>
              <a:t>numpy</a:t>
            </a:r>
            <a:r>
              <a:rPr dirty="0"/>
              <a:t> array</a:t>
            </a:r>
          </a:p>
          <a:p>
            <a:pPr marL="342900" lvl="0" indent="-342900">
              <a:buAutoNum type="arabicPeriod"/>
            </a:pPr>
            <a:r>
              <a:rPr dirty="0" err="1">
                <a:latin typeface="Courier"/>
              </a:rPr>
              <a:t>multipletests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p_values</a:t>
            </a:r>
            <a:r>
              <a:rPr dirty="0">
                <a:latin typeface="Courier"/>
              </a:rPr>
              <a:t>, method='</a:t>
            </a:r>
            <a:r>
              <a:rPr dirty="0" err="1">
                <a:latin typeface="Courier"/>
              </a:rPr>
              <a:t>bonferroni</a:t>
            </a:r>
            <a:r>
              <a:rPr dirty="0">
                <a:latin typeface="Courier"/>
              </a:rPr>
              <a:t>')</a:t>
            </a:r>
            <a:r>
              <a:rPr dirty="0"/>
              <a:t> - returns FOUR values:</a:t>
            </a:r>
          </a:p>
          <a:p>
            <a:pPr lvl="1"/>
            <a:r>
              <a:rPr dirty="0"/>
              <a:t>reject: </a:t>
            </a:r>
            <a:r>
              <a:rPr dirty="0" err="1"/>
              <a:t>boolean</a:t>
            </a:r>
            <a:r>
              <a:rPr dirty="0"/>
              <a:t> array of which hypotheses to reject</a:t>
            </a:r>
          </a:p>
          <a:p>
            <a:pPr lvl="1"/>
            <a:r>
              <a:rPr dirty="0" err="1"/>
              <a:t>p_adjusted</a:t>
            </a:r>
            <a:r>
              <a:rPr dirty="0"/>
              <a:t>: adjusted p-values</a:t>
            </a:r>
          </a:p>
          <a:p>
            <a:pPr lvl="1"/>
            <a:r>
              <a:rPr dirty="0" err="1"/>
              <a:t>alphacSidak</a:t>
            </a:r>
            <a:r>
              <a:rPr dirty="0"/>
              <a:t>: Sidak corrected alpha (ignore)</a:t>
            </a:r>
          </a:p>
          <a:p>
            <a:pPr lvl="1"/>
            <a:r>
              <a:rPr dirty="0" err="1"/>
              <a:t>alphacBonf</a:t>
            </a:r>
            <a:r>
              <a:rPr dirty="0"/>
              <a:t>: Bonferroni corrected alpha (ignore)</a:t>
            </a:r>
          </a:p>
          <a:p>
            <a:pPr marL="0" lvl="0" indent="0">
              <a:buNone/>
            </a:pPr>
            <a:endParaRPr dirty="0"/>
          </a:p>
          <a:p>
            <a:pPr marL="342900" lvl="1" indent="0">
              <a:buNone/>
            </a:pPr>
            <a:r>
              <a:rPr dirty="0"/>
              <a:t>We only need the first two, so we use </a:t>
            </a:r>
            <a:r>
              <a:rPr dirty="0">
                <a:latin typeface="Courier"/>
              </a:rPr>
              <a:t>_, _</a:t>
            </a:r>
            <a:r>
              <a:rPr dirty="0"/>
              <a:t> for the others.</a:t>
            </a:r>
          </a:p>
          <a:p>
            <a:pPr marL="0" lvl="0" indent="0">
              <a:buNone/>
            </a:pPr>
            <a:endParaRPr dirty="0"/>
          </a:p>
          <a:p>
            <a:pPr marL="342900" lvl="0" indent="-342900">
              <a:buAutoNum type="arabicPeriod"/>
            </a:pPr>
            <a:r>
              <a:rPr dirty="0"/>
              <a:t>Same for FDR with </a:t>
            </a:r>
            <a:r>
              <a:rPr dirty="0">
                <a:latin typeface="Courier"/>
              </a:rPr>
              <a:t>method='</a:t>
            </a:r>
            <a:r>
              <a:rPr dirty="0" err="1">
                <a:latin typeface="Courier"/>
              </a:rPr>
              <a:t>fdr_bh</a:t>
            </a:r>
            <a:r>
              <a:rPr dirty="0">
                <a:latin typeface="Courier"/>
              </a:rPr>
              <a:t>'</a:t>
            </a:r>
          </a:p>
          <a:p>
            <a:pPr marL="342900" lvl="0" indent="-342900">
              <a:buAutoNum type="arabicPeriod"/>
            </a:pPr>
            <a:r>
              <a:rPr dirty="0"/>
              <a:t>Loop prints each p-value with its adjusted versions and significance decisions.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Non-independence can bias your results in either direction — it can produce false positives OR false negatives.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In the NVD data, vulnerabilities from the same vendor or product may be correlated. Be aware of this limitation when interpreting results.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Solutions: aggregate to the independent unit, use mixed-effects models, or acknowledge the limitation.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Tang et al. found 86% of papers had incomplete statistical significance reporting.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A reader needs all of this information to evaluate your claims and compare with other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Notice the good example includes: - The statistic for each group (medians) - Variability (IQR) - Test name (Mann-Whitney U) - Test statistic - p-value - Effect size with interpretation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This lets readers fully evaluate the finding.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Use this checklist when writing up your analyses for the project.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Going through each item systematically will help you avoid the common pitfalls we discussed.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Key readings for this lecture: - Franke: Sections 5.2.4, 16.2, 16.6.1 - Seltman: Chapters 6.2, 8.4, 16.2 - Tang et al. (SOUPS 2025) for pitfalls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Next lecture: Regression models for more complex relationships.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These are the key readings. The full reference list is in your course outline.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Tang et al. (SOUPS 2025) is also highly recommended for understanding statistical pitfalls.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sampling distribution is a theoretical construct — we imagine what would happen if we could repeat our study infinitely many times under the null hypothesis.</a:t>
            </a:r>
          </a:p>
          <a:p>
            <a:pPr marL="0" lvl="0" indent="0">
              <a:buNone/>
            </a:pPr>
            <a:endParaRPr/>
          </a:p>
          <a:p>
            <a:pPr marL="0" lvl="0" indent="0">
              <a:buNone/>
            </a:pPr>
            <a:r>
              <a:t>Different tests have different test statistics (t, χ², U, etc.) with different sampling distributions.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This is the fundamental logic of frequentist inference. </a:t>
            </a:r>
            <a:endParaRPr lang="en-US" dirty="0"/>
          </a:p>
          <a:p>
            <a:pPr marL="0" lvl="0" indent="0">
              <a:buNone/>
            </a:pPr>
            <a:r>
              <a:rPr dirty="0"/>
              <a:t>We construct a model of what the world would look like if nothing interesting were happening, then ask how surprising our data would be under that model.</a:t>
            </a:r>
          </a:p>
          <a:p>
            <a:pPr marL="0" lvl="0" indent="0">
              <a:buNone/>
            </a:pPr>
            <a:r>
              <a:rPr dirty="0"/>
              <a:t>This is an indirect form of reasoning — we’re not directly assessing the probability that our hypothesis is true.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The p-value answers the question: “How surprising is my data under the null hypothesis?”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A small p-value means the data would be unusual if H₀ were true, which is evidence against H₀.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Key point: the p-value is NOT the probability that H₀ is true!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Franke Section 16.2 has excellent coverage of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DFEC3-8487-43E8-A154-7C12CBC1FFF2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9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1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0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8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0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9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6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9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2/9/26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58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michael-franke.github.io/intro-data-analysis/ch-03-05-hypothesis-p-values.html" TargetMode="External"/><Relationship Id="rId7" Type="http://schemas.openxmlformats.org/officeDocument/2006/relationships/hyperlink" Target="https://www.stat.cmu.edu/~hseltman/309/Book/Book.pdf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chael-franke.github.io/intro-data-analysis/logistic-regression.html" TargetMode="External"/><Relationship Id="rId5" Type="http://schemas.openxmlformats.org/officeDocument/2006/relationships/hyperlink" Target="https://michael-franke.github.io/intro-data-analysis/ordinary-least-squares-regression.html" TargetMode="External"/><Relationship Id="rId4" Type="http://schemas.openxmlformats.org/officeDocument/2006/relationships/hyperlink" Target="https://michael-franke.github.io/intro-data-analysis/ch-03-05-hypothesis-testing-tests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29DE-5D96-1CE2-18C6-A25682971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23318"/>
            <a:ext cx="6858000" cy="1790700"/>
          </a:xfrm>
        </p:spPr>
        <p:txBody>
          <a:bodyPr/>
          <a:lstStyle/>
          <a:p>
            <a:r>
              <a:rPr lang="en-US" dirty="0"/>
              <a:t>Secure Systems Engineering and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42452-83B7-A233-BC53-30327B7B9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283074"/>
            <a:ext cx="6858000" cy="2360565"/>
          </a:xfrm>
        </p:spPr>
        <p:txBody>
          <a:bodyPr>
            <a:normAutofit/>
          </a:bodyPr>
          <a:lstStyle/>
          <a:p>
            <a:r>
              <a:rPr lang="en-US" sz="2850" dirty="0"/>
              <a:t>A Data-driven Approach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074" name="Picture 2" descr="Download Penn Logos | Penn Brand Standards">
            <a:extLst>
              <a:ext uri="{FF2B5EF4-FFF2-40B4-BE49-F238E27FC236}">
                <a16:creationId xmlns:a16="http://schemas.microsoft.com/office/drawing/2014/main" id="{1CDBA5D0-00EB-4BD7-7AE9-EBF7EA0B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47" y="1642566"/>
            <a:ext cx="3113194" cy="20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C2687FC-3CEA-D6F7-318B-18496E8BB8AE}"/>
              </a:ext>
            </a:extLst>
          </p:cNvPr>
          <p:cNvSpPr txBox="1">
            <a:spLocks/>
          </p:cNvSpPr>
          <p:nvPr/>
        </p:nvSpPr>
        <p:spPr>
          <a:xfrm>
            <a:off x="1143000" y="3401818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/>
              <a:t>Security analytics: </a:t>
            </a:r>
            <a:br>
              <a:rPr lang="en-US" sz="3750" dirty="0"/>
            </a:br>
            <a:r>
              <a:rPr lang="en-US" sz="3750" dirty="0"/>
              <a:t>Intro to data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4F5A3-CC48-C1E1-5CCF-FC184CF4A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866" y="1433060"/>
            <a:ext cx="3417376" cy="2277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C151D-545E-4E09-6675-9F6696166284}"/>
              </a:ext>
            </a:extLst>
          </p:cNvPr>
          <p:cNvSpPr txBox="1"/>
          <p:nvPr/>
        </p:nvSpPr>
        <p:spPr>
          <a:xfrm>
            <a:off x="7432377" y="4354904"/>
            <a:ext cx="164766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/>
              <a:t>Michael Hicks</a:t>
            </a:r>
          </a:p>
          <a:p>
            <a:r>
              <a:rPr lang="en-US" sz="1350" dirty="0"/>
              <a:t>UPenn CIS 7000-003</a:t>
            </a:r>
          </a:p>
          <a:p>
            <a:r>
              <a:rPr lang="en-US" sz="1350" dirty="0"/>
              <a:t>Spring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78705-0D77-8EED-8FEC-4A513B42A6F3}"/>
              </a:ext>
            </a:extLst>
          </p:cNvPr>
          <p:cNvSpPr txBox="1"/>
          <p:nvPr/>
        </p:nvSpPr>
        <p:spPr>
          <a:xfrm>
            <a:off x="2269672" y="4459853"/>
            <a:ext cx="46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Hypothesis Testing, Effect Sizes, and Regression</a:t>
            </a:r>
          </a:p>
        </p:txBody>
      </p:sp>
    </p:spTree>
    <p:extLst>
      <p:ext uri="{BB962C8B-B14F-4D97-AF65-F5344CB8AC3E}">
        <p14:creationId xmlns:p14="http://schemas.microsoft.com/office/powerpoint/2010/main" val="349202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Part 1: Hypothesis Testing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3167743" cy="3263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The fundamental problem</a:t>
            </a:r>
          </a:p>
          <a:p>
            <a:pPr marL="0" lvl="0" indent="0">
              <a:buNone/>
            </a:pPr>
            <a:r>
              <a:rPr sz="1800" dirty="0"/>
              <a:t>How do we distinguish signal from noise in our data?</a:t>
            </a:r>
          </a:p>
          <a:p>
            <a:pPr marL="0" lvl="0" indent="0">
              <a:buNone/>
            </a:pP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69303-973C-8BA5-1F17-C2FC2A932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393" y="0"/>
            <a:ext cx="534760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0778"/>
            <a:ext cx="4955721" cy="757238"/>
          </a:xfrm>
          <a:solidFill>
            <a:schemeClr val="bg1"/>
          </a:solidFill>
        </p:spPr>
        <p:txBody>
          <a:bodyPr/>
          <a:lstStyle/>
          <a:p>
            <a:pPr marL="0" lvl="0" indent="0">
              <a:buNone/>
            </a:pPr>
            <a:r>
              <a:rPr dirty="0"/>
              <a:t>Why Hypothesis Testing?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4A615-D4CA-8415-702E-AD0A2BAC3E87}"/>
              </a:ext>
            </a:extLst>
          </p:cNvPr>
          <p:cNvSpPr txBox="1"/>
          <p:nvPr/>
        </p:nvSpPr>
        <p:spPr>
          <a:xfrm>
            <a:off x="628650" y="2479388"/>
            <a:ext cx="30719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b="1" dirty="0"/>
              <a:t>Suppose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Exploited vulnerabilities have mean CVSS = 6.26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Non-exploited vulnerabilities have mean CVSS = 5.22</a:t>
            </a:r>
          </a:p>
          <a:p>
            <a:pPr marL="0" lvl="0" indent="0">
              <a:buNone/>
            </a:pPr>
            <a:endParaRPr lang="en-US" sz="1200" dirty="0"/>
          </a:p>
          <a:p>
            <a:pPr marL="0" lvl="0" indent="0">
              <a:buNone/>
            </a:pPr>
            <a:r>
              <a:rPr lang="en-US" dirty="0"/>
              <a:t>Is this a real difference, or just random variation?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Null hypothesis (H₀):</a:t>
            </a:r>
            <a:r>
              <a:rPr lang="en-US" b="1" dirty="0"/>
              <a:t> </a:t>
            </a:r>
            <a:r>
              <a:rPr i="1" dirty="0"/>
              <a:t>The default assumption</a:t>
            </a:r>
          </a:p>
          <a:p>
            <a:pPr lvl="0"/>
            <a:r>
              <a:rPr dirty="0"/>
              <a:t>Usually “no effect” or “no difference”</a:t>
            </a:r>
          </a:p>
          <a:p>
            <a:pPr lvl="0"/>
            <a:r>
              <a:rPr dirty="0"/>
              <a:t>Example: “CVSS scores are the same for exploited and non-exploited vulnerabilities”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Alternative hypothesis (H₁):</a:t>
            </a:r>
            <a:r>
              <a:rPr lang="en-US" b="1" dirty="0"/>
              <a:t> </a:t>
            </a:r>
            <a:r>
              <a:rPr i="1" dirty="0"/>
              <a:t>What we’re testing for</a:t>
            </a:r>
          </a:p>
          <a:p>
            <a:pPr lvl="0"/>
            <a:r>
              <a:rPr dirty="0"/>
              <a:t>Example: “CVSS scores differ between exploited and non-exploited vulnerabilities”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Test Statistics and Sampling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007" y="1369218"/>
            <a:ext cx="4056993" cy="3263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Test statistic</a:t>
            </a:r>
          </a:p>
          <a:p>
            <a:pPr marL="0" lvl="0" indent="0">
              <a:buNone/>
            </a:pPr>
            <a:r>
              <a:rPr dirty="0"/>
              <a:t>A</a:t>
            </a:r>
            <a:r>
              <a:rPr lang="en-US" dirty="0"/>
              <a:t>n assessment of our experimental data, as it relates to</a:t>
            </a:r>
            <a:r>
              <a:rPr dirty="0"/>
              <a:t> H₀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b="1" dirty="0"/>
              <a:t>Sampling distribution</a:t>
            </a:r>
          </a:p>
          <a:p>
            <a:pPr marL="0" lvl="0" indent="0">
              <a:buNone/>
            </a:pPr>
            <a:r>
              <a:rPr dirty="0"/>
              <a:t>The distribution of the test statistic </a:t>
            </a:r>
            <a:r>
              <a:rPr i="1" dirty="0"/>
              <a:t>if we repeated the experiment many times</a:t>
            </a:r>
          </a:p>
        </p:txBody>
      </p:sp>
      <p:pic>
        <p:nvPicPr>
          <p:cNvPr id="4" name="sampling.mov">
            <a:hlinkClick r:id="" action="ppaction://media"/>
            <a:extLst>
              <a:ext uri="{FF2B5EF4-FFF2-40B4-BE49-F238E27FC236}">
                <a16:creationId xmlns:a16="http://schemas.microsoft.com/office/drawing/2014/main" id="{D6DBAA97-F624-50DB-42A6-235F739B3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1460708"/>
            <a:ext cx="4204345" cy="30805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The Frequentist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2649809" cy="3263504"/>
          </a:xfrm>
        </p:spPr>
        <p:txBody>
          <a:bodyPr/>
          <a:lstStyle/>
          <a:p>
            <a:pPr marL="0" lvl="0" indent="0">
              <a:buNone/>
            </a:pPr>
            <a:r>
              <a:rPr b="1" dirty="0"/>
              <a:t>Core question</a:t>
            </a:r>
          </a:p>
          <a:p>
            <a:pPr marL="0" lvl="0" indent="0">
              <a:buNone/>
            </a:pPr>
            <a:r>
              <a:rPr sz="2000" dirty="0"/>
              <a:t>What would we expect to see if there were no real effect?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71611-1347-8D39-2C77-54C0A39E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128" y="1268016"/>
            <a:ext cx="5279095" cy="3159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9EC8F-0A2E-6C91-FECF-43A64C6C74A5}"/>
              </a:ext>
            </a:extLst>
          </p:cNvPr>
          <p:cNvSpPr txBox="1"/>
          <p:nvPr/>
        </p:nvSpPr>
        <p:spPr>
          <a:xfrm>
            <a:off x="446047" y="4427034"/>
            <a:ext cx="8413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dirty="0"/>
              <a:t>If the observed data would be </a:t>
            </a:r>
            <a:r>
              <a:rPr lang="en-US" i="1" dirty="0"/>
              <a:t>very unusual</a:t>
            </a:r>
            <a:r>
              <a:rPr lang="en-US" dirty="0"/>
              <a:t> under the “no effect” assumption, we have evidence against that assumption. (Note: graph is notional, not based on analysis.)</a:t>
            </a: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The p-value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3943350" cy="326350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Definition:</a:t>
            </a:r>
          </a:p>
          <a:p>
            <a:pPr marL="0" lvl="0" indent="0">
              <a:buNone/>
            </a:pPr>
            <a:r>
              <a:rPr sz="2000" dirty="0"/>
              <a:t>The probability of observing data as extreme as (or more extreme than) ours, </a:t>
            </a:r>
            <a:r>
              <a:rPr sz="2000" i="1" dirty="0"/>
              <a:t>if H₀ were true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Correct interpretation:</a:t>
            </a:r>
          </a:p>
          <a:p>
            <a:pPr marL="0" lvl="0" indent="0">
              <a:buNone/>
            </a:pPr>
            <a:r>
              <a:rPr lang="en-US" sz="2000" dirty="0"/>
              <a:t>p-value = 0.05: </a:t>
            </a:r>
            <a:r>
              <a:rPr sz="2000" dirty="0"/>
              <a:t>“If there were truly no difference in CVSS scores, there is only a </a:t>
            </a:r>
            <a:r>
              <a:rPr lang="en-US" sz="2000" dirty="0"/>
              <a:t>5</a:t>
            </a:r>
            <a:r>
              <a:rPr sz="2000" dirty="0"/>
              <a:t>% chance of seeing a difference this large.”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01004-8922-9BC4-4F03-AA358363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484" y="1361843"/>
            <a:ext cx="4043797" cy="241981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p-value Misinterpretations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4980413" cy="3263504"/>
          </a:xfrm>
        </p:spPr>
        <p:txBody>
          <a:bodyPr/>
          <a:lstStyle/>
          <a:p>
            <a:pPr marL="0" lvl="0" indent="0">
              <a:buNone/>
            </a:pPr>
            <a:r>
              <a:rPr b="1" dirty="0"/>
              <a:t>Common mistakes</a:t>
            </a:r>
          </a:p>
          <a:p>
            <a:pPr lvl="0"/>
            <a:r>
              <a:rPr dirty="0"/>
              <a:t>❌ “The probability that H₀ is true is p”</a:t>
            </a:r>
          </a:p>
          <a:p>
            <a:pPr lvl="0"/>
            <a:r>
              <a:rPr dirty="0"/>
              <a:t>❌ “The probability that H₁ is true is 1 − p”</a:t>
            </a:r>
          </a:p>
          <a:p>
            <a:pPr lvl="0"/>
            <a:r>
              <a:rPr dirty="0"/>
              <a:t>❌ “A significant result means the </a:t>
            </a:r>
            <a:br>
              <a:rPr lang="en-US" dirty="0"/>
            </a:br>
            <a:r>
              <a:rPr dirty="0"/>
              <a:t>effect is large”</a:t>
            </a:r>
          </a:p>
          <a:p>
            <a:pPr lvl="0"/>
            <a:r>
              <a:rPr dirty="0"/>
              <a:t>❌ “A non-significant result means </a:t>
            </a:r>
            <a:br>
              <a:rPr lang="en-US" dirty="0"/>
            </a:br>
            <a:r>
              <a:rPr dirty="0"/>
              <a:t>there’s no effect”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CFBDE-02F5-7EB9-1142-2FF29937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396" y="273844"/>
            <a:ext cx="3568092" cy="4632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387D8-083C-5FA3-16FB-1E8248C307FC}"/>
              </a:ext>
            </a:extLst>
          </p:cNvPr>
          <p:cNvSpPr txBox="1"/>
          <p:nvPr/>
        </p:nvSpPr>
        <p:spPr>
          <a:xfrm>
            <a:off x="628650" y="4631145"/>
            <a:ext cx="51518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1200" dirty="0"/>
              <a:t>Tang et al. found 26% of SOUPS papers had interpretation errors like these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Significance Threshold (α)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b="1" dirty="0"/>
              <a:t>Convention:</a:t>
            </a:r>
            <a:r>
              <a:rPr dirty="0"/>
              <a:t> α = 0.05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What this means</a:t>
            </a:r>
          </a:p>
          <a:p>
            <a:pPr lvl="0"/>
            <a:r>
              <a:rPr dirty="0"/>
              <a:t>We reject H₀ if p &lt; α</a:t>
            </a:r>
          </a:p>
          <a:p>
            <a:pPr lvl="0"/>
            <a:r>
              <a:rPr dirty="0"/>
              <a:t>We accept a 5% risk of </a:t>
            </a:r>
            <a:r>
              <a:rPr i="1" dirty="0"/>
              <a:t>false positives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F6DD8-EF3F-8306-6F32-33EA42BE9C6E}"/>
              </a:ext>
            </a:extLst>
          </p:cNvPr>
          <p:cNvSpPr txBox="1"/>
          <p:nvPr/>
        </p:nvSpPr>
        <p:spPr>
          <a:xfrm>
            <a:off x="628650" y="3624722"/>
            <a:ext cx="75340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100" b="1" dirty="0"/>
              <a:t>Type I error:</a:t>
            </a:r>
            <a:r>
              <a:rPr lang="en-US" sz="2100" dirty="0"/>
              <a:t> Rejecting H₀ when it’s actually true (</a:t>
            </a:r>
            <a:r>
              <a:rPr lang="en-US" sz="2100" i="1" dirty="0"/>
              <a:t>false positive</a:t>
            </a:r>
            <a:r>
              <a:rPr lang="en-US" sz="2100" dirty="0"/>
              <a:t>)</a:t>
            </a:r>
          </a:p>
          <a:p>
            <a:pPr lvl="0"/>
            <a:endParaRPr lang="en-US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7ED1B-10A7-CD21-85CD-14B181E866B4}"/>
              </a:ext>
            </a:extLst>
          </p:cNvPr>
          <p:cNvSpPr txBox="1"/>
          <p:nvPr/>
        </p:nvSpPr>
        <p:spPr>
          <a:xfrm>
            <a:off x="628648" y="4013306"/>
            <a:ext cx="82923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2100" b="1" dirty="0"/>
              <a:t>Type II error:</a:t>
            </a:r>
            <a:r>
              <a:rPr lang="en-US" sz="2100" dirty="0"/>
              <a:t> Failing to reject H₀ when it’s actually false (</a:t>
            </a:r>
            <a:r>
              <a:rPr lang="en-US" sz="2100" i="1" dirty="0"/>
              <a:t>false negative</a:t>
            </a:r>
            <a:r>
              <a:rPr lang="en-US" sz="2100" dirty="0"/>
              <a:t>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Part 2: Chi-Square Test of Independence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When to Use Chi-Square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628650" y="1369218"/>
            <a:ext cx="8024696" cy="3263504"/>
          </a:xfrm>
        </p:spPr>
        <p:txBody>
          <a:bodyPr/>
          <a:lstStyle/>
          <a:p>
            <a:pPr marL="0" lvl="0" indent="0">
              <a:buNone/>
            </a:pPr>
            <a:r>
              <a:rPr b="1" dirty="0"/>
              <a:t>Purpose:</a:t>
            </a:r>
            <a:r>
              <a:rPr dirty="0"/>
              <a:t> Test </a:t>
            </a:r>
            <a:r>
              <a:rPr lang="en-US" dirty="0"/>
              <a:t>(non)independence</a:t>
            </a:r>
            <a:r>
              <a:rPr dirty="0"/>
              <a:t> </a:t>
            </a:r>
            <a:r>
              <a:rPr lang="en-US" dirty="0"/>
              <a:t>of</a:t>
            </a:r>
            <a:r>
              <a:rPr dirty="0"/>
              <a:t> two categorical variables</a:t>
            </a:r>
          </a:p>
          <a:p>
            <a:pPr marL="0" lvl="0" indent="0">
              <a:buNone/>
            </a:pPr>
            <a:br>
              <a:rPr lang="en-US" sz="1400" dirty="0"/>
            </a:br>
            <a:r>
              <a:rPr lang="en-US" b="1" dirty="0"/>
              <a:t>Example: </a:t>
            </a:r>
            <a:r>
              <a:rPr dirty="0"/>
              <a:t>Is vulnerability </a:t>
            </a:r>
            <a:r>
              <a:rPr b="1" dirty="0"/>
              <a:t>severity category</a:t>
            </a:r>
            <a:r>
              <a:rPr dirty="0"/>
              <a:t> (Low/Medium/High/Critical) </a:t>
            </a:r>
            <a:r>
              <a:rPr lang="en-US" dirty="0"/>
              <a:t>independent</a:t>
            </a:r>
            <a:r>
              <a:rPr dirty="0"/>
              <a:t> </a:t>
            </a:r>
            <a:r>
              <a:rPr lang="en-US" dirty="0"/>
              <a:t>of</a:t>
            </a:r>
            <a:r>
              <a:rPr dirty="0"/>
              <a:t> </a:t>
            </a:r>
            <a:r>
              <a:rPr b="1" dirty="0"/>
              <a:t>CWE category</a:t>
            </a:r>
            <a:r>
              <a:rPr dirty="0"/>
              <a:t> (Memory/Crypto/Input Validation/…)?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24B0B6AA-5ED4-60AA-F39C-8866D1524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78037"/>
              </p:ext>
            </p:extLst>
          </p:nvPr>
        </p:nvGraphicFramePr>
        <p:xfrm>
          <a:off x="2032000" y="2803922"/>
          <a:ext cx="5080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Input 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1: Hypothesis Testing, Non-Parametric Tests, and Effect Sizes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Building a Contingency Table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b="1" dirty="0"/>
              <a:t>Observed counts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1579B4A-CFBB-BA5B-852C-3E299EC73C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49881"/>
              </p:ext>
            </p:extLst>
          </p:nvPr>
        </p:nvGraphicFramePr>
        <p:xfrm>
          <a:off x="1307170" y="2438162"/>
          <a:ext cx="635371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Input 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/>
                        <a:t>Row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355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/>
                        <a:t>Col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 dirty="0"/>
                        <a:t>1150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6296B4BD-A742-FF8F-C895-FE4B4786D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109081"/>
              </p:ext>
            </p:extLst>
          </p:nvPr>
        </p:nvGraphicFramePr>
        <p:xfrm>
          <a:off x="1311825" y="2438162"/>
          <a:ext cx="5080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Input 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538C-A999-20CC-E54E-331041CC4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B573-97E5-F0A8-8347-1A4243BC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Expected Counts Under Independence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DBFBF-D172-B1C9-30A5-FCC5ABFF5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If no association exists</a:t>
            </a:r>
            <a:r>
              <a:rPr lang="en-US" dirty="0"/>
              <a:t> (i.e., </a:t>
            </a:r>
            <a:r>
              <a:rPr lang="en-US" i="1" dirty="0"/>
              <a:t>independent</a:t>
            </a:r>
            <a:r>
              <a:rPr lang="en-US" dirty="0"/>
              <a:t>) </a:t>
            </a:r>
            <a:endParaRPr lang="en-US" b="1" dirty="0"/>
          </a:p>
          <a:p>
            <a:pPr marL="0" lvl="0" indent="0">
              <a:buNone/>
            </a:pPr>
            <a:r>
              <a:rPr lang="en-US" dirty="0"/>
              <a:t>Expected count = (Row total × Column total) / Grand total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C4B0E4E-9364-B8D9-9EAA-0BD5E7002366}"/>
              </a:ext>
            </a:extLst>
          </p:cNvPr>
          <p:cNvGraphicFramePr>
            <a:graphicFrameLocks/>
          </p:cNvGraphicFramePr>
          <p:nvPr/>
        </p:nvGraphicFramePr>
        <p:xfrm>
          <a:off x="1307170" y="2438162"/>
          <a:ext cx="635371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Input 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/>
                        <a:t>Row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355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/>
                        <a:t>Col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 dirty="0"/>
                        <a:t>1150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D608A6-BA9C-5517-8BD8-DE3462A3B73D}"/>
              </a:ext>
            </a:extLst>
          </p:cNvPr>
          <p:cNvSpPr txBox="1"/>
          <p:nvPr/>
        </p:nvSpPr>
        <p:spPr>
          <a:xfrm>
            <a:off x="1230118" y="20688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E(Low, Memory) =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(245 / 1150) </a:t>
            </a:r>
            <a:r>
              <a:rPr lang="en-US" dirty="0"/>
              <a:t>×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350</a:t>
            </a:r>
            <a:r>
              <a:rPr lang="en-US" dirty="0"/>
              <a:t> =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74.6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20AF6-8AE3-A73C-1ED3-F974F2EAED5D}"/>
              </a:ext>
            </a:extLst>
          </p:cNvPr>
          <p:cNvSpPr/>
          <p:nvPr/>
        </p:nvSpPr>
        <p:spPr>
          <a:xfrm>
            <a:off x="6409474" y="2822550"/>
            <a:ext cx="1240260" cy="322094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FCD61-781B-04B3-4A53-C290E1B50B56}"/>
              </a:ext>
            </a:extLst>
          </p:cNvPr>
          <p:cNvSpPr/>
          <p:nvPr/>
        </p:nvSpPr>
        <p:spPr>
          <a:xfrm>
            <a:off x="6409474" y="4286540"/>
            <a:ext cx="1240260" cy="322094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9F56E-1381-C2CB-9AF9-7B299C5E84DD}"/>
              </a:ext>
            </a:extLst>
          </p:cNvPr>
          <p:cNvSpPr/>
          <p:nvPr/>
        </p:nvSpPr>
        <p:spPr>
          <a:xfrm>
            <a:off x="2618062" y="4307092"/>
            <a:ext cx="1240260" cy="32209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154C80-977B-3664-5A78-D34E5108B3F5}"/>
              </a:ext>
            </a:extLst>
          </p:cNvPr>
          <p:cNvSpPr/>
          <p:nvPr/>
        </p:nvSpPr>
        <p:spPr>
          <a:xfrm>
            <a:off x="2618062" y="2814852"/>
            <a:ext cx="1240260" cy="322094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2B211-7041-020E-D745-24222DB14E72}"/>
              </a:ext>
            </a:extLst>
          </p:cNvPr>
          <p:cNvSpPr txBox="1"/>
          <p:nvPr/>
        </p:nvSpPr>
        <p:spPr>
          <a:xfrm>
            <a:off x="1230118" y="4684990"/>
            <a:ext cx="6353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dirty="0"/>
              <a:t>Under independence, we’d expect ~75, but we observed only 45.</a:t>
            </a:r>
          </a:p>
        </p:txBody>
      </p:sp>
    </p:spTree>
    <p:extLst>
      <p:ext uri="{BB962C8B-B14F-4D97-AF65-F5344CB8AC3E}">
        <p14:creationId xmlns:p14="http://schemas.microsoft.com/office/powerpoint/2010/main" val="3137420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0" grpId="0" animBg="1"/>
      <p:bldP spid="11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The Chi-Square Test Statistic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0924" y="1369218"/>
                <a:ext cx="3594538" cy="3263504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>
                          <a:latin typeface="Cambria Math" panose="02040503050406030204" pitchFamily="18" charset="0"/>
                        </a:rPr>
                        <m:t>=∑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𝐸</m:t>
                          </m:r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b="1" dirty="0"/>
              </a:p>
              <a:p>
                <a:pPr marL="0" lvl="0" indent="0">
                  <a:buNone/>
                </a:pPr>
                <a:endParaRPr dirty="0"/>
              </a:p>
              <a:p>
                <a:pPr lvl="0"/>
                <a:r>
                  <a:rPr dirty="0"/>
                  <a:t>Sum over all cells in the table</a:t>
                </a:r>
              </a:p>
              <a:p>
                <a:pPr lvl="0"/>
                <a:r>
                  <a:rPr dirty="0"/>
                  <a:t>Large differences between O and E → large χ²</a:t>
                </a:r>
              </a:p>
              <a:p>
                <a:pPr lvl="0"/>
                <a:r>
                  <a:rPr dirty="0"/>
                  <a:t>Compare to χ² distribution with </a:t>
                </a:r>
                <a:r>
                  <a:rPr dirty="0" err="1"/>
                  <a:t>df</a:t>
                </a:r>
                <a:r>
                  <a:rPr dirty="0"/>
                  <a:t> = (rows − 1)(cols − 1)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0924" y="1369218"/>
                <a:ext cx="3594538" cy="3263504"/>
              </a:xfrm>
              <a:blipFill>
                <a:blip r:embed="rId3"/>
                <a:stretch>
                  <a:fillRect l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0A9F80D5-BB95-5BDD-6E2B-B7AC6EB8B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076" y="1639265"/>
            <a:ext cx="4672361" cy="25220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2FEA7-372E-8975-DC16-8DE560CE5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710" y="0"/>
            <a:ext cx="45745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0769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Chi-Square in R (with line-by-line explanation)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indent="0">
              <a:buNone/>
            </a:pPr>
            <a:r>
              <a:rPr i="1">
                <a:solidFill>
                  <a:srgbClr val="60A0B0"/>
                </a:solidFill>
                <a:latin typeface="Courier"/>
              </a:rPr>
              <a:t># Create contingency table from the data</a:t>
            </a:r>
            <a:br/>
            <a:r>
              <a:rPr>
                <a:latin typeface="Courier"/>
              </a:rPr>
              <a:t>cont_table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table</a:t>
            </a:r>
            <a:r>
              <a:rPr>
                <a:latin typeface="Courier"/>
              </a:rPr>
              <a:t>(data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severity, 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cwe_category)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Run chi-square test</a:t>
            </a:r>
            <a:br/>
            <a:r>
              <a:rPr>
                <a:latin typeface="Courier"/>
              </a:rPr>
              <a:t>result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chisq.test</a:t>
            </a:r>
            <a:r>
              <a:rPr>
                <a:latin typeface="Courier"/>
              </a:rPr>
              <a:t>(cont_table)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View results</a:t>
            </a:r>
            <a:br/>
            <a:r>
              <a:rPr>
                <a:solidFill>
                  <a:srgbClr val="06287E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(result)                 </a:t>
            </a:r>
            <a:r>
              <a:rPr i="1">
                <a:solidFill>
                  <a:srgbClr val="60A0B0"/>
                </a:solidFill>
                <a:latin typeface="Courier"/>
              </a:rPr>
              <a:t># Full output</a:t>
            </a:r>
            <a:br/>
            <a:r>
              <a:rPr>
                <a:latin typeface="Courier"/>
              </a:rPr>
              <a:t>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statistic              </a:t>
            </a:r>
            <a:r>
              <a:rPr i="1">
                <a:solidFill>
                  <a:srgbClr val="60A0B0"/>
                </a:solidFill>
                <a:latin typeface="Courier"/>
              </a:rPr>
              <a:t># χ² value</a:t>
            </a:r>
            <a:br/>
            <a:r>
              <a:rPr>
                <a:latin typeface="Courier"/>
              </a:rPr>
              <a:t>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p.value                </a:t>
            </a:r>
            <a:r>
              <a:rPr i="1">
                <a:solidFill>
                  <a:srgbClr val="60A0B0"/>
                </a:solidFill>
                <a:latin typeface="Courier"/>
              </a:rPr>
              <a:t># p-value</a:t>
            </a:r>
            <a:br/>
            <a:r>
              <a:rPr>
                <a:latin typeface="Courier"/>
              </a:rPr>
              <a:t>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expected               </a:t>
            </a:r>
            <a:r>
              <a:rPr i="1">
                <a:solidFill>
                  <a:srgbClr val="60A0B0"/>
                </a:solidFill>
                <a:latin typeface="Courier"/>
              </a:rPr>
              <a:t># Expected counts</a:t>
            </a:r>
            <a:br/>
            <a:r>
              <a:rPr>
                <a:latin typeface="Courier"/>
              </a:rPr>
              <a:t>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stdres                 </a:t>
            </a:r>
            <a:r>
              <a:rPr i="1">
                <a:solidFill>
                  <a:srgbClr val="60A0B0"/>
                </a:solidFill>
                <a:latin typeface="Courier"/>
              </a:rPr>
              <a:t># Standardized residuals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Chi-Square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indent="0">
              <a:buNone/>
            </a:pPr>
            <a:r>
              <a:rPr sz="1400" b="1" dirty="0">
                <a:solidFill>
                  <a:srgbClr val="008000"/>
                </a:solidFill>
                <a:latin typeface="Courier"/>
              </a:rPr>
              <a:t>from</a:t>
            </a:r>
            <a:r>
              <a:rPr sz="1400" dirty="0">
                <a:latin typeface="Courier"/>
              </a:rPr>
              <a:t> </a:t>
            </a:r>
            <a:r>
              <a:rPr sz="1400" dirty="0" err="1">
                <a:latin typeface="Courier"/>
              </a:rPr>
              <a:t>scipy.stats</a:t>
            </a:r>
            <a:r>
              <a:rPr sz="1400" dirty="0">
                <a:latin typeface="Courier"/>
              </a:rPr>
              <a:t> </a:t>
            </a:r>
            <a:r>
              <a:rPr sz="1400"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sz="1400" dirty="0">
                <a:latin typeface="Courier"/>
              </a:rPr>
              <a:t> chi2_contingency</a:t>
            </a:r>
            <a:br>
              <a:rPr sz="1400" dirty="0"/>
            </a:br>
            <a:br>
              <a:rPr sz="1400" dirty="0"/>
            </a:br>
            <a:r>
              <a:rPr sz="1400" i="1" dirty="0">
                <a:solidFill>
                  <a:srgbClr val="60A0B0"/>
                </a:solidFill>
                <a:latin typeface="Courier"/>
              </a:rPr>
              <a:t># Create contingency table</a:t>
            </a:r>
            <a:br>
              <a:rPr sz="1400" dirty="0"/>
            </a:br>
            <a:r>
              <a:rPr sz="1400" dirty="0" err="1">
                <a:latin typeface="Courier"/>
              </a:rPr>
              <a:t>cont_table</a:t>
            </a:r>
            <a:r>
              <a:rPr sz="1400" dirty="0">
                <a:latin typeface="Courier"/>
              </a:rPr>
              <a:t> </a:t>
            </a:r>
            <a:r>
              <a:rPr sz="1400" dirty="0">
                <a:solidFill>
                  <a:srgbClr val="666666"/>
                </a:solidFill>
                <a:latin typeface="Courier"/>
              </a:rPr>
              <a:t>=</a:t>
            </a:r>
            <a:r>
              <a:rPr sz="1400" dirty="0">
                <a:latin typeface="Courier"/>
              </a:rPr>
              <a:t> </a:t>
            </a:r>
            <a:r>
              <a:rPr sz="1400" dirty="0" err="1">
                <a:latin typeface="Courier"/>
              </a:rPr>
              <a:t>pd.crosstab</a:t>
            </a:r>
            <a:r>
              <a:rPr sz="1400" dirty="0">
                <a:latin typeface="Courier"/>
              </a:rPr>
              <a:t>(data[</a:t>
            </a:r>
            <a:r>
              <a:rPr sz="1400" dirty="0">
                <a:solidFill>
                  <a:srgbClr val="4070A0"/>
                </a:solidFill>
                <a:latin typeface="Courier"/>
              </a:rPr>
              <a:t>'severity'</a:t>
            </a:r>
            <a:r>
              <a:rPr sz="1400" dirty="0">
                <a:latin typeface="Courier"/>
              </a:rPr>
              <a:t>],</a:t>
            </a:r>
            <a:r>
              <a:rPr lang="en-US" sz="1400" dirty="0">
                <a:latin typeface="Courier"/>
              </a:rPr>
              <a:t> </a:t>
            </a:r>
            <a:r>
              <a:rPr sz="1400" dirty="0">
                <a:latin typeface="Courier"/>
              </a:rPr>
              <a:t>data[</a:t>
            </a:r>
            <a:r>
              <a:rPr sz="1400" dirty="0">
                <a:solidFill>
                  <a:srgbClr val="4070A0"/>
                </a:solidFill>
                <a:latin typeface="Courier"/>
              </a:rPr>
              <a:t>'</a:t>
            </a:r>
            <a:r>
              <a:rPr sz="1400" dirty="0" err="1">
                <a:solidFill>
                  <a:srgbClr val="4070A0"/>
                </a:solidFill>
                <a:latin typeface="Courier"/>
              </a:rPr>
              <a:t>cwe_category</a:t>
            </a:r>
            <a:r>
              <a:rPr sz="1400" dirty="0">
                <a:solidFill>
                  <a:srgbClr val="4070A0"/>
                </a:solidFill>
                <a:latin typeface="Courier"/>
              </a:rPr>
              <a:t>'</a:t>
            </a:r>
            <a:r>
              <a:rPr sz="1400" dirty="0">
                <a:latin typeface="Courier"/>
              </a:rPr>
              <a:t>])</a:t>
            </a:r>
            <a:br>
              <a:rPr sz="1400" dirty="0"/>
            </a:br>
            <a:br>
              <a:rPr sz="1400" dirty="0"/>
            </a:br>
            <a:r>
              <a:rPr sz="1400" i="1" dirty="0">
                <a:solidFill>
                  <a:srgbClr val="60A0B0"/>
                </a:solidFill>
                <a:latin typeface="Courier"/>
              </a:rPr>
              <a:t># Run chi-square test</a:t>
            </a:r>
            <a:br>
              <a:rPr sz="1400" dirty="0"/>
            </a:br>
            <a:r>
              <a:rPr sz="1400" dirty="0">
                <a:latin typeface="Courier"/>
              </a:rPr>
              <a:t>chi2, </a:t>
            </a:r>
            <a:r>
              <a:rPr sz="1400" dirty="0" err="1">
                <a:latin typeface="Courier"/>
              </a:rPr>
              <a:t>p_value</a:t>
            </a:r>
            <a:r>
              <a:rPr sz="1400" dirty="0">
                <a:latin typeface="Courier"/>
              </a:rPr>
              <a:t>, </a:t>
            </a:r>
            <a:r>
              <a:rPr sz="1400" dirty="0" err="1">
                <a:latin typeface="Courier"/>
              </a:rPr>
              <a:t>dof</a:t>
            </a:r>
            <a:r>
              <a:rPr sz="1400" dirty="0">
                <a:latin typeface="Courier"/>
              </a:rPr>
              <a:t>, expected </a:t>
            </a:r>
            <a:r>
              <a:rPr sz="1400" dirty="0">
                <a:solidFill>
                  <a:srgbClr val="666666"/>
                </a:solidFill>
                <a:latin typeface="Courier"/>
              </a:rPr>
              <a:t>=</a:t>
            </a:r>
            <a:r>
              <a:rPr sz="1400" dirty="0">
                <a:latin typeface="Courier"/>
              </a:rPr>
              <a:t> chi2_contingency(</a:t>
            </a:r>
            <a:r>
              <a:rPr sz="1400" dirty="0" err="1">
                <a:latin typeface="Courier"/>
              </a:rPr>
              <a:t>cont_table</a:t>
            </a:r>
            <a:r>
              <a:rPr sz="1400" dirty="0">
                <a:latin typeface="Courier"/>
              </a:rPr>
              <a:t>)</a:t>
            </a:r>
            <a:br>
              <a:rPr sz="1400" dirty="0"/>
            </a:br>
            <a:br>
              <a:rPr sz="1400" dirty="0"/>
            </a:br>
            <a:r>
              <a:rPr sz="1400" i="1" dirty="0">
                <a:solidFill>
                  <a:srgbClr val="60A0B0"/>
                </a:solidFill>
                <a:latin typeface="Courier"/>
              </a:rPr>
              <a:t># Print results</a:t>
            </a:r>
            <a:br>
              <a:rPr sz="1400" dirty="0"/>
            </a:br>
            <a:r>
              <a:rPr sz="1400" dirty="0">
                <a:solidFill>
                  <a:srgbClr val="008000"/>
                </a:solidFill>
                <a:latin typeface="Courier"/>
              </a:rPr>
              <a:t>print</a:t>
            </a:r>
            <a:r>
              <a:rPr sz="1400" dirty="0">
                <a:latin typeface="Courier"/>
              </a:rPr>
              <a:t>(</a:t>
            </a:r>
            <a:r>
              <a:rPr sz="1400" dirty="0">
                <a:solidFill>
                  <a:srgbClr val="BB6688"/>
                </a:solidFill>
                <a:latin typeface="Courier"/>
              </a:rPr>
              <a:t>f"χ² = </a:t>
            </a:r>
            <a:r>
              <a:rPr sz="1400" dirty="0">
                <a:solidFill>
                  <a:srgbClr val="4070A0"/>
                </a:solidFill>
                <a:latin typeface="Courier"/>
              </a:rPr>
              <a:t>{</a:t>
            </a:r>
            <a:r>
              <a:rPr sz="1400" dirty="0">
                <a:latin typeface="Courier"/>
              </a:rPr>
              <a:t>chi2</a:t>
            </a:r>
            <a:r>
              <a:rPr sz="1400" dirty="0">
                <a:solidFill>
                  <a:srgbClr val="4070A0"/>
                </a:solidFill>
                <a:latin typeface="Courier"/>
              </a:rPr>
              <a:t>:.2f}</a:t>
            </a:r>
            <a:r>
              <a:rPr sz="1400" dirty="0">
                <a:solidFill>
                  <a:srgbClr val="BB6688"/>
                </a:solidFill>
                <a:latin typeface="Courier"/>
              </a:rPr>
              <a:t>, </a:t>
            </a:r>
            <a:r>
              <a:rPr sz="1400" dirty="0" err="1">
                <a:solidFill>
                  <a:srgbClr val="BB6688"/>
                </a:solidFill>
                <a:latin typeface="Courier"/>
              </a:rPr>
              <a:t>df</a:t>
            </a:r>
            <a:r>
              <a:rPr sz="1400" dirty="0">
                <a:solidFill>
                  <a:srgbClr val="BB6688"/>
                </a:solidFill>
                <a:latin typeface="Courier"/>
              </a:rPr>
              <a:t> = </a:t>
            </a:r>
            <a:r>
              <a:rPr sz="1400" dirty="0">
                <a:solidFill>
                  <a:srgbClr val="4070A0"/>
                </a:solidFill>
                <a:latin typeface="Courier"/>
              </a:rPr>
              <a:t>{</a:t>
            </a:r>
            <a:r>
              <a:rPr sz="1400" dirty="0" err="1">
                <a:latin typeface="Courier"/>
              </a:rPr>
              <a:t>dof</a:t>
            </a:r>
            <a:r>
              <a:rPr sz="1400" dirty="0">
                <a:solidFill>
                  <a:srgbClr val="4070A0"/>
                </a:solidFill>
                <a:latin typeface="Courier"/>
              </a:rPr>
              <a:t>}</a:t>
            </a:r>
            <a:r>
              <a:rPr sz="1400" dirty="0">
                <a:solidFill>
                  <a:srgbClr val="BB6688"/>
                </a:solidFill>
                <a:latin typeface="Courier"/>
              </a:rPr>
              <a:t>, p = </a:t>
            </a:r>
            <a:r>
              <a:rPr sz="1400" dirty="0">
                <a:solidFill>
                  <a:srgbClr val="4070A0"/>
                </a:solidFill>
                <a:latin typeface="Courier"/>
              </a:rPr>
              <a:t>{</a:t>
            </a:r>
            <a:r>
              <a:rPr sz="1400" dirty="0">
                <a:latin typeface="Courier"/>
              </a:rPr>
              <a:t>p_value</a:t>
            </a:r>
            <a:r>
              <a:rPr sz="1400" dirty="0">
                <a:solidFill>
                  <a:srgbClr val="4070A0"/>
                </a:solidFill>
                <a:latin typeface="Courier"/>
              </a:rPr>
              <a:t>:.4f}</a:t>
            </a:r>
            <a:r>
              <a:rPr sz="1400" dirty="0">
                <a:solidFill>
                  <a:srgbClr val="BB6688"/>
                </a:solidFill>
                <a:latin typeface="Courier"/>
              </a:rPr>
              <a:t>"</a:t>
            </a:r>
            <a:r>
              <a:rPr sz="1400" dirty="0">
                <a:latin typeface="Courier"/>
              </a:rPr>
              <a:t>)</a:t>
            </a:r>
            <a:br>
              <a:rPr sz="1400" dirty="0"/>
            </a:br>
            <a:br>
              <a:rPr sz="1400" dirty="0"/>
            </a:br>
            <a:r>
              <a:rPr sz="1400" i="1" dirty="0">
                <a:solidFill>
                  <a:srgbClr val="60A0B0"/>
                </a:solidFill>
                <a:latin typeface="Courier"/>
              </a:rPr>
              <a:t># Calculate standardized residuals manually</a:t>
            </a:r>
            <a:br>
              <a:rPr sz="1400" dirty="0"/>
            </a:br>
            <a:r>
              <a:rPr sz="1400" dirty="0" err="1">
                <a:latin typeface="Courier"/>
              </a:rPr>
              <a:t>std_residuals</a:t>
            </a:r>
            <a:r>
              <a:rPr sz="1400" dirty="0">
                <a:latin typeface="Courier"/>
              </a:rPr>
              <a:t> </a:t>
            </a:r>
            <a:r>
              <a:rPr sz="1400" dirty="0">
                <a:solidFill>
                  <a:srgbClr val="666666"/>
                </a:solidFill>
                <a:latin typeface="Courier"/>
              </a:rPr>
              <a:t>=</a:t>
            </a:r>
            <a:r>
              <a:rPr sz="1400" dirty="0">
                <a:latin typeface="Courier"/>
              </a:rPr>
              <a:t> (</a:t>
            </a:r>
            <a:r>
              <a:rPr sz="1400" dirty="0" err="1">
                <a:latin typeface="Courier"/>
              </a:rPr>
              <a:t>cont_table</a:t>
            </a:r>
            <a:r>
              <a:rPr sz="1400" dirty="0">
                <a:latin typeface="Courier"/>
              </a:rPr>
              <a:t> </a:t>
            </a:r>
            <a:r>
              <a:rPr sz="1400" dirty="0">
                <a:solidFill>
                  <a:srgbClr val="666666"/>
                </a:solidFill>
                <a:latin typeface="Courier"/>
              </a:rPr>
              <a:t>-</a:t>
            </a:r>
            <a:r>
              <a:rPr sz="1400" dirty="0">
                <a:latin typeface="Courier"/>
              </a:rPr>
              <a:t> expected) </a:t>
            </a:r>
            <a:r>
              <a:rPr sz="1400" dirty="0">
                <a:solidFill>
                  <a:srgbClr val="666666"/>
                </a:solidFill>
                <a:latin typeface="Courier"/>
              </a:rPr>
              <a:t>/</a:t>
            </a:r>
            <a:r>
              <a:rPr sz="1400" dirty="0">
                <a:latin typeface="Courier"/>
              </a:rPr>
              <a:t> </a:t>
            </a:r>
            <a:r>
              <a:rPr sz="1400" dirty="0" err="1">
                <a:latin typeface="Courier"/>
              </a:rPr>
              <a:t>np.sqrt</a:t>
            </a:r>
            <a:r>
              <a:rPr sz="1400" dirty="0">
                <a:latin typeface="Courier"/>
              </a:rPr>
              <a:t>(expected)</a:t>
            </a:r>
            <a:br>
              <a:rPr sz="1400" dirty="0"/>
            </a:br>
            <a:r>
              <a:rPr sz="1400" dirty="0">
                <a:solidFill>
                  <a:srgbClr val="008000"/>
                </a:solidFill>
                <a:latin typeface="Courier"/>
              </a:rPr>
              <a:t>print</a:t>
            </a:r>
            <a:r>
              <a:rPr sz="1400" dirty="0">
                <a:latin typeface="Courier"/>
              </a:rPr>
              <a:t>(</a:t>
            </a:r>
            <a:r>
              <a:rPr sz="1400" dirty="0" err="1">
                <a:latin typeface="Courier"/>
              </a:rPr>
              <a:t>std_residuals</a:t>
            </a:r>
            <a:r>
              <a:rPr sz="1400" dirty="0"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9A14B-FCE1-6A7B-5A8A-3743AC15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9722-74FE-CE10-B6AF-90E45E37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Running </a:t>
            </a:r>
            <a:r>
              <a:rPr lang="en-US" dirty="0"/>
              <a:t>Chi-square</a:t>
            </a:r>
            <a:r>
              <a:rPr dirty="0"/>
              <a:t> on Sample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2E939-AB97-9BFB-1984-F32CD7EFA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Expected output on </a:t>
            </a:r>
            <a:r>
              <a:rPr b="1" dirty="0" err="1"/>
              <a:t>sample_vuln_data.csv</a:t>
            </a:r>
            <a:r>
              <a:rPr b="1" dirty="0"/>
              <a:t>:</a:t>
            </a:r>
          </a:p>
          <a:p>
            <a:pPr lvl="0" indent="0">
              <a:buNone/>
            </a:pPr>
            <a:r>
              <a:rPr lang="el-GR" dirty="0">
                <a:latin typeface="Courier"/>
              </a:rPr>
              <a:t>χ² = 110.53, </a:t>
            </a:r>
            <a:r>
              <a:rPr lang="en-US" dirty="0" err="1">
                <a:latin typeface="Courier"/>
              </a:rPr>
              <a:t>df</a:t>
            </a:r>
            <a:r>
              <a:rPr lang="en-US" dirty="0">
                <a:latin typeface="Courier"/>
              </a:rPr>
              <a:t> = 12, p = 0.000000000000000</a:t>
            </a:r>
          </a:p>
          <a:p>
            <a:pPr lvl="0" indent="0">
              <a:buNone/>
            </a:pPr>
            <a:endParaRPr lang="en-US" dirty="0">
              <a:latin typeface="Courier"/>
            </a:endParaRPr>
          </a:p>
          <a:p>
            <a:pPr marL="0" lvl="0" indent="0">
              <a:buNone/>
            </a:pPr>
            <a:r>
              <a:rPr lang="en-US" dirty="0"/>
              <a:t>The chi-square test examines whether severity and CWE category are independent.</a:t>
            </a:r>
          </a:p>
          <a:p>
            <a:pPr lvl="0"/>
            <a:r>
              <a:rPr lang="en-US" b="1" dirty="0"/>
              <a:t>Null hypothesis</a:t>
            </a:r>
            <a:r>
              <a:rPr lang="en-US" dirty="0"/>
              <a:t>: Severity distribution identical for all CWE categories</a:t>
            </a:r>
          </a:p>
          <a:p>
            <a:pPr lvl="0"/>
            <a:r>
              <a:rPr lang="en-US" b="1" dirty="0"/>
              <a:t>Result</a:t>
            </a:r>
            <a:r>
              <a:rPr lang="en-US" dirty="0"/>
              <a:t>: We reject H₀ (p &lt; 0.001) — there is a significant association</a:t>
            </a:r>
          </a:p>
          <a:p>
            <a:pPr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Interpreting Results: Where Is the Association?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A significant χ² tells you </a:t>
            </a:r>
            <a:r>
              <a:rPr i="1" dirty="0"/>
              <a:t>that</a:t>
            </a:r>
            <a:r>
              <a:rPr dirty="0"/>
              <a:t> there’s an association, not </a:t>
            </a:r>
            <a:r>
              <a:rPr i="1" dirty="0"/>
              <a:t>where</a:t>
            </a:r>
            <a:r>
              <a:rPr dirty="0"/>
              <a:t>.</a:t>
            </a:r>
          </a:p>
          <a:p>
            <a:pPr marL="0" lvl="0" indent="0">
              <a:buNone/>
            </a:pPr>
            <a:r>
              <a:rPr b="1" dirty="0"/>
              <a:t>Standardized residuals:</a:t>
            </a:r>
            <a:r>
              <a:rPr dirty="0"/>
              <a:t> (O − E) / √E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F41F6785-6EA4-1DCF-0791-0FE721F86B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317020"/>
              </p:ext>
            </p:extLst>
          </p:nvPr>
        </p:nvGraphicFramePr>
        <p:xfrm>
          <a:off x="2104430" y="2571750"/>
          <a:ext cx="51054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Interpretation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Residual &gt; 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More than expected (overrepresented)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Residual &lt; −2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Fewer than expected (underrepresented)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5505-DD42-A118-490B-EFA2107C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Contingency table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D6C789EB-5429-5AC6-3B0E-02ACF498A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640348"/>
              </p:ext>
            </p:extLst>
          </p:nvPr>
        </p:nvGraphicFramePr>
        <p:xfrm>
          <a:off x="457200" y="1828800"/>
          <a:ext cx="8229600" cy="148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Severity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dirty="0"/>
                        <a:t>Auth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InputValidation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Critical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984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Sample data associations</a:t>
            </a:r>
            <a:endParaRPr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545337"/>
              </p:ext>
            </p:extLst>
          </p:nvPr>
        </p:nvGraphicFramePr>
        <p:xfrm>
          <a:off x="1247361" y="1427043"/>
          <a:ext cx="664927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7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Residual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Memory +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+5.37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Far </a:t>
                      </a:r>
                      <a:r>
                        <a:rPr sz="1800" b="1" dirty="0"/>
                        <a:t>more high-severity memory bugs </a:t>
                      </a:r>
                      <a:r>
                        <a:rPr sz="1800" dirty="0"/>
                        <a:t>than expected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Memory +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-4.73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Far </a:t>
                      </a:r>
                      <a:r>
                        <a:rPr sz="1800" b="1" dirty="0"/>
                        <a:t>fewer low-severity memory bugs </a:t>
                      </a:r>
                      <a:r>
                        <a:rPr sz="1800" dirty="0"/>
                        <a:t>than expected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Other +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+4.44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 dirty="0"/>
                        <a:t>More low-severity “Other” bugs </a:t>
                      </a:r>
                      <a:r>
                        <a:rPr sz="1800" dirty="0"/>
                        <a:t>than expected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Crypto +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+3.42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b="1" dirty="0"/>
                        <a:t>More low-severity crypto bugs </a:t>
                      </a:r>
                      <a:r>
                        <a:rPr sz="1800" dirty="0"/>
                        <a:t>than expected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1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Topics:</a:t>
            </a:r>
          </a:p>
          <a:p>
            <a:pPr lvl="0"/>
            <a:r>
              <a:rPr lang="en-US" dirty="0"/>
              <a:t>Quick level set</a:t>
            </a:r>
          </a:p>
          <a:p>
            <a:pPr lvl="0"/>
            <a:r>
              <a:rPr dirty="0"/>
              <a:t>The logic of hypothesis testing</a:t>
            </a:r>
          </a:p>
          <a:p>
            <a:pPr lvl="0"/>
            <a:r>
              <a:rPr dirty="0"/>
              <a:t>Chi-square test of independence</a:t>
            </a:r>
          </a:p>
          <a:p>
            <a:pPr lvl="0"/>
            <a:r>
              <a:rPr dirty="0"/>
              <a:t>Student’s t-test (parametric)</a:t>
            </a:r>
          </a:p>
          <a:p>
            <a:pPr lvl="0"/>
            <a:r>
              <a:rPr dirty="0"/>
              <a:t>Mann-Whitney U test (non-parametric)</a:t>
            </a:r>
          </a:p>
          <a:p>
            <a:pPr lvl="0"/>
            <a:r>
              <a:rPr dirty="0"/>
              <a:t>Effect sizes (Cohen’s d, Vargha-Delaney A)</a:t>
            </a:r>
          </a:p>
          <a:p>
            <a:pPr lvl="0"/>
            <a:r>
              <a:rPr dirty="0"/>
              <a:t>Bootstrapped confidence intervals</a:t>
            </a:r>
          </a:p>
          <a:p>
            <a:pPr lvl="0"/>
            <a:r>
              <a:rPr dirty="0"/>
              <a:t>Common pitfalls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Chi-Square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69218"/>
            <a:ext cx="8403839" cy="3263504"/>
          </a:xfrm>
        </p:spPr>
        <p:txBody>
          <a:bodyPr/>
          <a:lstStyle/>
          <a:p>
            <a:pPr marL="342900" lvl="0" indent="-342900">
              <a:buAutoNum type="arabicPeriod"/>
            </a:pPr>
            <a:r>
              <a:rPr b="1" dirty="0"/>
              <a:t>Independence:</a:t>
            </a:r>
            <a:r>
              <a:rPr dirty="0"/>
              <a:t> Each observation is independent</a:t>
            </a:r>
          </a:p>
          <a:p>
            <a:pPr marL="342900" lvl="0" indent="-342900">
              <a:buAutoNum type="arabicPeriod"/>
            </a:pPr>
            <a:r>
              <a:rPr b="1" dirty="0"/>
              <a:t>Expected count rule:</a:t>
            </a:r>
            <a:r>
              <a:rPr dirty="0"/>
              <a:t> Most cells should have E ≥ 5</a:t>
            </a:r>
          </a:p>
          <a:p>
            <a:pPr marL="342900" lvl="0" indent="-342900">
              <a:buAutoNum type="arabicPeriod"/>
            </a:pPr>
            <a:r>
              <a:rPr b="1" dirty="0"/>
              <a:t>Categorical data:</a:t>
            </a:r>
            <a:r>
              <a:rPr dirty="0"/>
              <a:t> Both variables must be categorical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lang="en-US" dirty="0"/>
              <a:t>⚠️ </a:t>
            </a:r>
            <a:r>
              <a:rPr b="1" dirty="0"/>
              <a:t>Warning for large samples:</a:t>
            </a:r>
          </a:p>
          <a:p>
            <a:pPr marL="0" lvl="0" indent="0">
              <a:buNone/>
            </a:pPr>
            <a:r>
              <a:rPr dirty="0"/>
              <a:t>With thousands of vulnerabilities, even trivial associations </a:t>
            </a:r>
            <a:r>
              <a:rPr lang="en-US" dirty="0"/>
              <a:t>are</a:t>
            </a:r>
            <a:r>
              <a:rPr dirty="0"/>
              <a:t> “significant”</a:t>
            </a:r>
          </a:p>
          <a:p>
            <a:pPr marL="0" lvl="0" indent="0">
              <a:buNone/>
            </a:pPr>
            <a:r>
              <a:rPr dirty="0"/>
              <a:t>→ Always report effect sizes!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Part 3: Comparing Two Groups — t-test and Mann-Whitney U</a:t>
            </a:r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The Student’s t-Test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4319868" cy="71776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Purpose:</a:t>
            </a:r>
            <a:r>
              <a:rPr dirty="0"/>
              <a:t> Test whether the means of two groups differ significantly</a:t>
            </a:r>
          </a:p>
        </p:txBody>
      </p:sp>
      <p:pic>
        <p:nvPicPr>
          <p:cNvPr id="2050" name="Picture 2" descr="&quot;Have a Guinness when you're tired,&quot; a Guinness advertisement by John Gilroy.">
            <a:extLst>
              <a:ext uri="{FF2B5EF4-FFF2-40B4-BE49-F238E27FC236}">
                <a16:creationId xmlns:a16="http://schemas.microsoft.com/office/drawing/2014/main" id="{4627DEA5-2B07-73F3-07BB-33980A66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43" y="427866"/>
            <a:ext cx="3255166" cy="433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532326-A040-676D-D7C1-6D04F806305D}"/>
              </a:ext>
            </a:extLst>
          </p:cNvPr>
          <p:cNvSpPr txBox="1"/>
          <p:nvPr/>
        </p:nvSpPr>
        <p:spPr>
          <a:xfrm>
            <a:off x="628650" y="2404684"/>
            <a:ext cx="4572000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2100" b="1" dirty="0"/>
              <a:t>The question we’re asking:</a:t>
            </a:r>
          </a:p>
          <a:p>
            <a:pPr marL="0" lvl="0" indent="0">
              <a:buNone/>
            </a:pPr>
            <a:r>
              <a:rPr lang="en-US" sz="2100" dirty="0"/>
              <a:t>Do exploited vulnerabilities have different CVSS scores (on average) than non-exploited vulnerabilities?</a:t>
            </a:r>
          </a:p>
          <a:p>
            <a:pPr marL="0" lvl="0" indent="0">
              <a:buNone/>
            </a:pPr>
            <a:endParaRPr lang="en-US" sz="2100" dirty="0"/>
          </a:p>
          <a:p>
            <a:pPr marL="0" lvl="0" indent="0">
              <a:buNone/>
            </a:pPr>
            <a:r>
              <a:rPr lang="en-US" sz="2100" b="1" dirty="0"/>
              <a:t>H₀:</a:t>
            </a:r>
            <a:r>
              <a:rPr lang="en-US" sz="2100" dirty="0"/>
              <a:t> </a:t>
            </a:r>
            <a:r>
              <a:rPr lang="el-GR" sz="2100" dirty="0"/>
              <a:t>μ_</a:t>
            </a:r>
            <a:r>
              <a:rPr lang="en-US" sz="2100" dirty="0"/>
              <a:t>exploited = </a:t>
            </a:r>
            <a:r>
              <a:rPr lang="el-GR" sz="2100" dirty="0"/>
              <a:t>μ_</a:t>
            </a:r>
            <a:r>
              <a:rPr lang="en-US" sz="2100" dirty="0" err="1"/>
              <a:t>not_exploited</a:t>
            </a:r>
            <a:br>
              <a:rPr lang="en-US" sz="2100" dirty="0"/>
            </a:br>
            <a:r>
              <a:rPr lang="en-US" sz="2100" b="1" dirty="0"/>
              <a:t>H₁:</a:t>
            </a:r>
            <a:r>
              <a:rPr lang="en-US" sz="2100" dirty="0"/>
              <a:t> </a:t>
            </a:r>
            <a:r>
              <a:rPr lang="el-GR" sz="2100" dirty="0"/>
              <a:t>μ_</a:t>
            </a:r>
            <a:r>
              <a:rPr lang="en-US" sz="2100" dirty="0"/>
              <a:t>exploited ≠ </a:t>
            </a:r>
            <a:r>
              <a:rPr lang="el-GR" sz="2100" dirty="0"/>
              <a:t>μ_</a:t>
            </a:r>
            <a:r>
              <a:rPr lang="en-US" sz="2100" dirty="0" err="1"/>
              <a:t>not_exploited</a:t>
            </a:r>
            <a:endParaRPr lang="en-US" sz="21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t-Test: How It 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9988" y="1369218"/>
                <a:ext cx="3701392" cy="3263504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:r>
                  <a:rPr b="1" dirty="0"/>
                  <a:t>Test statistic: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‾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‾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𝑑𝑖𝑓𝑓𝑒𝑟𝑒𝑛𝑐𝑒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b="1" dirty="0"/>
              </a:p>
              <a:p>
                <a:pPr marL="0" lvl="0" indent="0">
                  <a:buNone/>
                </a:pPr>
                <a:endParaRPr lang="en-US" sz="1500" dirty="0"/>
              </a:p>
              <a:p>
                <a:pPr marL="0" lvl="0" indent="0">
                  <a:buNone/>
                </a:pPr>
                <a:r>
                  <a:rPr dirty="0"/>
                  <a:t>where SE depends on the pooled standard deviation </a:t>
                </a:r>
                <a:br>
                  <a:rPr lang="en-US" dirty="0"/>
                </a:br>
                <a:r>
                  <a:rPr dirty="0"/>
                  <a:t>and sample sizes</a:t>
                </a:r>
              </a:p>
              <a:p>
                <a:pPr marL="0" lvl="0" indent="0">
                  <a:buNone/>
                </a:pPr>
                <a:endParaRPr lang="en-US" sz="1200" b="1" dirty="0"/>
              </a:p>
              <a:p>
                <a:pPr marL="0" lvl="0" indent="0">
                  <a:buNone/>
                </a:pPr>
                <a:r>
                  <a:rPr b="1" dirty="0"/>
                  <a:t>Under H₀:</a:t>
                </a:r>
                <a:r>
                  <a:rPr dirty="0"/>
                  <a:t> t follows a t-distribution with </a:t>
                </a:r>
                <a:r>
                  <a:rPr dirty="0" err="1"/>
                  <a:t>df</a:t>
                </a:r>
                <a:r>
                  <a:rPr dirty="0"/>
                  <a:t> ≈ n₁ + n₂ − 2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988" y="1369218"/>
                <a:ext cx="3701392" cy="3263504"/>
              </a:xfrm>
              <a:blipFill>
                <a:blip r:embed="rId3"/>
                <a:stretch>
                  <a:fillRect l="-1706" t="-2724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8343FE0A-9558-5E1A-B3DC-9E0527577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409" y="1310056"/>
            <a:ext cx="5264307" cy="284152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t-Test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AutoNum type="arabicPeriod"/>
            </a:pPr>
            <a:r>
              <a:rPr b="1" dirty="0"/>
              <a:t>Independence:</a:t>
            </a:r>
            <a:r>
              <a:rPr dirty="0"/>
              <a:t> Observations are independent</a:t>
            </a:r>
          </a:p>
          <a:p>
            <a:pPr marL="342900" lvl="0" indent="-342900">
              <a:buAutoNum type="arabicPeriod"/>
            </a:pPr>
            <a:r>
              <a:rPr b="1" dirty="0"/>
              <a:t>Normality:</a:t>
            </a:r>
            <a:r>
              <a:rPr dirty="0"/>
              <a:t> Data in each group is normally distributed</a:t>
            </a:r>
          </a:p>
          <a:p>
            <a:pPr marL="342900" lvl="0" indent="-342900">
              <a:buAutoNum type="arabicPeriod"/>
            </a:pPr>
            <a:r>
              <a:rPr b="1" dirty="0"/>
              <a:t>Equal variance:</a:t>
            </a:r>
            <a:r>
              <a:rPr dirty="0"/>
              <a:t> Both groups have similar variance (for standard t-test)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How important are these?</a:t>
            </a:r>
          </a:p>
          <a:p>
            <a:pPr lvl="0"/>
            <a:r>
              <a:rPr dirty="0"/>
              <a:t>Independence: </a:t>
            </a:r>
            <a:r>
              <a:rPr b="1" dirty="0"/>
              <a:t>Critical</a:t>
            </a:r>
            <a:r>
              <a:rPr dirty="0"/>
              <a:t> — violations cause serious problems</a:t>
            </a:r>
          </a:p>
          <a:p>
            <a:pPr lvl="0"/>
            <a:r>
              <a:rPr dirty="0"/>
              <a:t>Normality: Less critical with large samples (Central Limit Theorem)</a:t>
            </a:r>
          </a:p>
          <a:p>
            <a:pPr lvl="0"/>
            <a:r>
              <a:rPr dirty="0"/>
              <a:t>Equal variance: Use Welch’s t-test to relax this assumption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t-Test in R (with line-by-line explanation)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indent="0">
              <a:buNone/>
            </a:pPr>
            <a:r>
              <a:rPr i="1">
                <a:solidFill>
                  <a:srgbClr val="60A0B0"/>
                </a:solidFill>
                <a:latin typeface="Courier"/>
              </a:rPr>
              <a:t># Separate CVSS scores by exploitation status</a:t>
            </a:r>
            <a:br/>
            <a:r>
              <a:rPr>
                <a:latin typeface="Courier"/>
              </a:rPr>
              <a:t>exploited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cvss_base[data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in_kev </a:t>
            </a:r>
            <a:r>
              <a:rPr>
                <a:solidFill>
                  <a:srgbClr val="4070A0"/>
                </a:solidFill>
                <a:latin typeface="Courier"/>
              </a:rPr>
              <a:t>==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880000"/>
                </a:solidFill>
                <a:latin typeface="Courier"/>
              </a:rPr>
              <a:t>TRUE</a:t>
            </a:r>
            <a:r>
              <a:rPr>
                <a:latin typeface="Courier"/>
              </a:rPr>
              <a:t>]</a:t>
            </a:r>
            <a:br/>
            <a:r>
              <a:rPr>
                <a:latin typeface="Courier"/>
              </a:rPr>
              <a:t>not_exploited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cvss_base[data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in_kev </a:t>
            </a:r>
            <a:r>
              <a:rPr>
                <a:solidFill>
                  <a:srgbClr val="4070A0"/>
                </a:solidFill>
                <a:latin typeface="Courier"/>
              </a:rPr>
              <a:t>==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880000"/>
                </a:solidFill>
                <a:latin typeface="Courier"/>
              </a:rPr>
              <a:t>FALSE</a:t>
            </a:r>
            <a:r>
              <a:rPr>
                <a:latin typeface="Courier"/>
              </a:rPr>
              <a:t>]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Welch's t-test (default, doesn't assume equal variance)</a:t>
            </a:r>
            <a:br/>
            <a:r>
              <a:rPr>
                <a:latin typeface="Courier"/>
              </a:rPr>
              <a:t>t_result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t.test</a:t>
            </a:r>
            <a:r>
              <a:rPr>
                <a:latin typeface="Courier"/>
              </a:rPr>
              <a:t>(exploited, not_exploited)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View results</a:t>
            </a:r>
            <a:br/>
            <a:r>
              <a:rPr>
                <a:solidFill>
                  <a:srgbClr val="06287E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(t_result)</a:t>
            </a:r>
            <a:br/>
            <a:r>
              <a:rPr>
                <a:latin typeface="Courier"/>
              </a:rPr>
              <a:t>t_result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statistic    </a:t>
            </a:r>
            <a:r>
              <a:rPr i="1">
                <a:solidFill>
                  <a:srgbClr val="60A0B0"/>
                </a:solidFill>
                <a:latin typeface="Courier"/>
              </a:rPr>
              <a:t># t-value</a:t>
            </a:r>
            <a:br/>
            <a:r>
              <a:rPr>
                <a:latin typeface="Courier"/>
              </a:rPr>
              <a:t>t_result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p.value      </a:t>
            </a:r>
            <a:r>
              <a:rPr i="1">
                <a:solidFill>
                  <a:srgbClr val="60A0B0"/>
                </a:solidFill>
                <a:latin typeface="Courier"/>
              </a:rPr>
              <a:t># p-value</a:t>
            </a:r>
            <a:br/>
            <a:r>
              <a:rPr>
                <a:latin typeface="Courier"/>
              </a:rPr>
              <a:t>t_result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conf.int     </a:t>
            </a:r>
            <a:r>
              <a:rPr i="1">
                <a:solidFill>
                  <a:srgbClr val="60A0B0"/>
                </a:solidFill>
                <a:latin typeface="Courier"/>
              </a:rPr>
              <a:t># 95% CI for difference in means</a:t>
            </a:r>
            <a:br/>
            <a:r>
              <a:rPr>
                <a:latin typeface="Courier"/>
              </a:rPr>
              <a:t>t_result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estimate     </a:t>
            </a:r>
            <a:r>
              <a:rPr i="1">
                <a:solidFill>
                  <a:srgbClr val="60A0B0"/>
                </a:solidFill>
                <a:latin typeface="Courier"/>
              </a:rPr>
              <a:t># Group means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t-Test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indent="0">
              <a:buNone/>
            </a:pPr>
            <a:r>
              <a:rPr b="1" dirty="0">
                <a:solidFill>
                  <a:srgbClr val="008000"/>
                </a:solidFill>
                <a:latin typeface="Courier"/>
              </a:rPr>
              <a:t>from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scipy.stats</a:t>
            </a:r>
            <a:r>
              <a:rPr dirty="0">
                <a:latin typeface="Courier"/>
              </a:rPr>
              <a:t> </a:t>
            </a: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ttest_ind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Separate CVSS scores by exploitation status</a:t>
            </a:r>
            <a:br>
              <a:rPr dirty="0"/>
            </a:br>
            <a:r>
              <a:rPr dirty="0">
                <a:latin typeface="Courier"/>
              </a:rPr>
              <a:t>exploited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data[data[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in_kev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19177C"/>
                </a:solidFill>
                <a:latin typeface="Courier"/>
              </a:rPr>
              <a:t>True</a:t>
            </a:r>
            <a:r>
              <a:rPr dirty="0">
                <a:latin typeface="Courier"/>
              </a:rPr>
              <a:t>][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cvss_base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</a:t>
            </a:r>
            <a:br>
              <a:rPr dirty="0"/>
            </a:b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data[data[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in_kev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19177C"/>
                </a:solidFill>
                <a:latin typeface="Courier"/>
              </a:rPr>
              <a:t>False</a:t>
            </a:r>
            <a:r>
              <a:rPr dirty="0">
                <a:latin typeface="Courier"/>
              </a:rPr>
              <a:t>][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cvss_base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Welch's t-test (</a:t>
            </a:r>
            <a:r>
              <a:rPr i="1" dirty="0" err="1">
                <a:solidFill>
                  <a:srgbClr val="60A0B0"/>
                </a:solidFill>
                <a:latin typeface="Courier"/>
              </a:rPr>
              <a:t>equal_var</a:t>
            </a:r>
            <a:r>
              <a:rPr i="1" dirty="0">
                <a:solidFill>
                  <a:srgbClr val="60A0B0"/>
                </a:solidFill>
                <a:latin typeface="Courier"/>
              </a:rPr>
              <a:t>=False is safer)</a:t>
            </a:r>
            <a:br>
              <a:rPr dirty="0"/>
            </a:br>
            <a:r>
              <a:rPr dirty="0" err="1">
                <a:latin typeface="Courier"/>
              </a:rPr>
              <a:t>t_stat</a:t>
            </a:r>
            <a:r>
              <a:rPr dirty="0">
                <a:latin typeface="Courier"/>
              </a:rPr>
              <a:t>, </a:t>
            </a:r>
            <a:r>
              <a:rPr dirty="0" err="1">
                <a:latin typeface="Courier"/>
              </a:rPr>
              <a:t>p_value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ttest_ind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, </a:t>
            </a:r>
            <a:r>
              <a:rPr dirty="0" err="1">
                <a:latin typeface="Courier"/>
              </a:rPr>
              <a:t>equal_var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solidFill>
                  <a:srgbClr val="19177C"/>
                </a:solidFill>
                <a:latin typeface="Courier"/>
              </a:rPr>
              <a:t>False</a:t>
            </a:r>
            <a:r>
              <a:rPr dirty="0">
                <a:latin typeface="Courier"/>
              </a:rPr>
              <a:t>)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View results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f"t</a:t>
            </a:r>
            <a:r>
              <a:rPr dirty="0">
                <a:solidFill>
                  <a:srgbClr val="BB6688"/>
                </a:solidFill>
                <a:latin typeface="Courier"/>
              </a:rPr>
              <a:t> =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t_stat</a:t>
            </a:r>
            <a:r>
              <a:rPr dirty="0">
                <a:solidFill>
                  <a:srgbClr val="4070A0"/>
                </a:solidFill>
                <a:latin typeface="Courier"/>
              </a:rPr>
              <a:t>:.3f}</a:t>
            </a:r>
            <a:r>
              <a:rPr dirty="0">
                <a:solidFill>
                  <a:srgbClr val="BB6688"/>
                </a:solidFill>
                <a:latin typeface="Courier"/>
              </a:rPr>
              <a:t>, p =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p_value</a:t>
            </a:r>
            <a:r>
              <a:rPr dirty="0">
                <a:solidFill>
                  <a:srgbClr val="4070A0"/>
                </a:solidFill>
                <a:latin typeface="Courier"/>
              </a:rPr>
              <a:t>:.4f}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f"Mean</a:t>
            </a:r>
            <a:r>
              <a:rPr dirty="0">
                <a:solidFill>
                  <a:srgbClr val="BB6688"/>
                </a:solidFill>
                <a:latin typeface="Courier"/>
              </a:rPr>
              <a:t> (exploited):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 err="1">
                <a:latin typeface="Courier"/>
              </a:rPr>
              <a:t>exploited</a:t>
            </a:r>
            <a:r>
              <a:rPr dirty="0" err="1">
                <a:solidFill>
                  <a:srgbClr val="4070A0"/>
                </a:solidFill>
                <a:latin typeface="Courier"/>
              </a:rPr>
              <a:t>.</a:t>
            </a:r>
            <a:r>
              <a:rPr dirty="0" err="1">
                <a:latin typeface="Courier"/>
              </a:rPr>
              <a:t>mean</a:t>
            </a:r>
            <a:r>
              <a:rPr dirty="0">
                <a:latin typeface="Courier"/>
              </a:rPr>
              <a:t>()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f"Mean</a:t>
            </a:r>
            <a:r>
              <a:rPr dirty="0">
                <a:solidFill>
                  <a:srgbClr val="BB6688"/>
                </a:solidFill>
                <a:latin typeface="Courier"/>
              </a:rPr>
              <a:t> (not exploited):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 err="1">
                <a:latin typeface="Courier"/>
              </a:rPr>
              <a:t>not_exploited</a:t>
            </a:r>
            <a:r>
              <a:rPr dirty="0" err="1">
                <a:solidFill>
                  <a:srgbClr val="4070A0"/>
                </a:solidFill>
                <a:latin typeface="Courier"/>
              </a:rPr>
              <a:t>.</a:t>
            </a:r>
            <a:r>
              <a:rPr dirty="0" err="1">
                <a:latin typeface="Courier"/>
              </a:rPr>
              <a:t>mean</a:t>
            </a:r>
            <a:r>
              <a:rPr dirty="0">
                <a:latin typeface="Courier"/>
              </a:rPr>
              <a:t>()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f"Difference</a:t>
            </a:r>
            <a:r>
              <a:rPr dirty="0">
                <a:solidFill>
                  <a:srgbClr val="BB6688"/>
                </a:solidFill>
                <a:latin typeface="Courier"/>
              </a:rPr>
              <a:t>: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 err="1">
                <a:latin typeface="Courier"/>
              </a:rPr>
              <a:t>exploited</a:t>
            </a:r>
            <a:r>
              <a:rPr dirty="0" err="1">
                <a:solidFill>
                  <a:srgbClr val="4070A0"/>
                </a:solidFill>
                <a:latin typeface="Courier"/>
              </a:rPr>
              <a:t>.</a:t>
            </a:r>
            <a:r>
              <a:rPr dirty="0" err="1">
                <a:latin typeface="Courier"/>
              </a:rPr>
              <a:t>mean</a:t>
            </a:r>
            <a:r>
              <a:rPr dirty="0">
                <a:latin typeface="Courier"/>
              </a:rPr>
              <a:t>() </a:t>
            </a:r>
            <a:r>
              <a:rPr dirty="0">
                <a:solidFill>
                  <a:srgbClr val="666666"/>
                </a:solidFill>
                <a:latin typeface="Courier"/>
              </a:rPr>
              <a:t>-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not_exploited</a:t>
            </a:r>
            <a:r>
              <a:rPr dirty="0" err="1">
                <a:solidFill>
                  <a:srgbClr val="4070A0"/>
                </a:solidFill>
                <a:latin typeface="Courier"/>
              </a:rPr>
              <a:t>.</a:t>
            </a:r>
            <a:r>
              <a:rPr dirty="0" err="1">
                <a:latin typeface="Courier"/>
              </a:rPr>
              <a:t>mean</a:t>
            </a:r>
            <a:r>
              <a:rPr dirty="0">
                <a:latin typeface="Courier"/>
              </a:rPr>
              <a:t>()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Running t-Test on Sample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Expected output on </a:t>
            </a:r>
            <a:r>
              <a:rPr b="1" dirty="0" err="1"/>
              <a:t>sample_vuln_data.csv</a:t>
            </a:r>
            <a:r>
              <a:rPr b="1" dirty="0"/>
              <a:t>:</a:t>
            </a:r>
          </a:p>
          <a:p>
            <a:pPr lvl="0" indent="0">
              <a:buNone/>
            </a:pPr>
            <a:r>
              <a:rPr dirty="0">
                <a:latin typeface="Courier"/>
              </a:rPr>
              <a:t>t = </a:t>
            </a:r>
            <a:r>
              <a:rPr lang="en-US" dirty="0">
                <a:latin typeface="Courier"/>
              </a:rPr>
              <a:t>5.098</a:t>
            </a:r>
            <a:r>
              <a:rPr dirty="0">
                <a:latin typeface="Courier"/>
              </a:rPr>
              <a:t>, p = </a:t>
            </a:r>
            <a:r>
              <a:rPr lang="en-US" dirty="0">
                <a:latin typeface="Courier"/>
              </a:rPr>
              <a:t>0.00001</a:t>
            </a:r>
            <a:r>
              <a:rPr dirty="0">
                <a:latin typeface="Courier"/>
              </a:rPr>
              <a:t>
Mean (exploited): 6.2</a:t>
            </a:r>
            <a:r>
              <a:rPr lang="en-US" dirty="0">
                <a:latin typeface="Courier"/>
              </a:rPr>
              <a:t>6</a:t>
            </a:r>
            <a:r>
              <a:rPr dirty="0">
                <a:latin typeface="Courier"/>
              </a:rPr>
              <a:t>
Mean (not exploited): 5.22
Difference: 1.0</a:t>
            </a:r>
            <a:r>
              <a:rPr lang="en-US" dirty="0">
                <a:latin typeface="Courier"/>
              </a:rPr>
              <a:t>4</a:t>
            </a:r>
            <a:endParaRPr dirty="0">
              <a:latin typeface="Courier"/>
            </a:endParaRP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Interpretation:</a:t>
            </a:r>
          </a:p>
          <a:p>
            <a:pPr marL="0" lvl="0" indent="0">
              <a:buNone/>
            </a:pPr>
            <a:r>
              <a:rPr dirty="0"/>
              <a:t>Exploited vulnerabilities have significantly higher CVSS scores (M = 6.</a:t>
            </a:r>
            <a:r>
              <a:rPr lang="en-US" dirty="0"/>
              <a:t>26</a:t>
            </a:r>
            <a:r>
              <a:rPr dirty="0"/>
              <a:t>) than non-exploited ones (M = 5.22), t(37.5) = </a:t>
            </a:r>
            <a:r>
              <a:rPr lang="en-US" dirty="0"/>
              <a:t>5.098</a:t>
            </a:r>
            <a:r>
              <a:rPr dirty="0"/>
              <a:t>, p &lt; 0.0</a:t>
            </a:r>
            <a:r>
              <a:rPr lang="en-US" dirty="0"/>
              <a:t>00</a:t>
            </a:r>
            <a:r>
              <a:rPr dirty="0"/>
              <a:t>01.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Checking Normality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3714750" cy="3263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Visual checks:</a:t>
            </a:r>
          </a:p>
          <a:p>
            <a:pPr lvl="0"/>
            <a:r>
              <a:rPr dirty="0"/>
              <a:t>Histogram — is it roughly bell-shaped</a:t>
            </a:r>
            <a:r>
              <a:rPr lang="en-US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5E29B-DCB8-815D-2951-79629163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11034"/>
            <a:ext cx="4176353" cy="2487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2945D-B3E3-F649-3997-BC5FA875A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989B-28FE-DFFA-7836-938694BF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Checking Normality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3C019-9509-EE25-F945-2EDD2DB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3714750" cy="3263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Visual checks:</a:t>
            </a:r>
          </a:p>
          <a:p>
            <a:pPr lvl="0"/>
            <a:r>
              <a:rPr dirty="0"/>
              <a:t>Histogram — is it roughly bell-shaped?</a:t>
            </a:r>
          </a:p>
          <a:p>
            <a:pPr lvl="0"/>
            <a:r>
              <a:rPr dirty="0"/>
              <a:t>Q-Q plot — do points follow the diagonal?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Statistical tests:</a:t>
            </a:r>
            <a:r>
              <a:rPr dirty="0"/>
              <a:t> Shapiro-Wilk test (but sensitive with large 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5C598-5C04-FFD6-8599-F3814246F399}"/>
              </a:ext>
            </a:extLst>
          </p:cNvPr>
          <p:cNvSpPr txBox="1"/>
          <p:nvPr/>
        </p:nvSpPr>
        <p:spPr>
          <a:xfrm>
            <a:off x="4572000" y="381059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dirty="0"/>
              <a:t>The Shapiro-Wilk test shows:                                                                                </a:t>
            </a:r>
          </a:p>
          <a:p>
            <a:pPr marL="0" lvl="0" indent="0">
              <a:buNone/>
            </a:pPr>
            <a:r>
              <a:rPr lang="en-US" dirty="0"/>
              <a:t>  - Statistic: 0.9985 (suggests normality)                                                               </a:t>
            </a:r>
          </a:p>
          <a:p>
            <a:pPr marL="0" lvl="0" indent="0">
              <a:buNone/>
            </a:pPr>
            <a:r>
              <a:rPr lang="en-US" dirty="0"/>
              <a:t>  - p-value: 0.062  (rejects NH – appear normal)                                                         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B4C16-88CB-2766-1A65-E3774548A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2" y="409576"/>
            <a:ext cx="3737507" cy="32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6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Sample Data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We’ll use synthetic vulnerability data throughout:</a:t>
            </a:r>
          </a:p>
          <a:p>
            <a:pPr lvl="0" indent="0">
              <a:buNone/>
            </a:pPr>
            <a:r>
              <a:rPr sz="1700" dirty="0" err="1">
                <a:latin typeface="Courier"/>
              </a:rPr>
              <a:t>sample_vuln_data.csv</a:t>
            </a:r>
            <a:r>
              <a:rPr sz="1700" dirty="0">
                <a:latin typeface="Courier"/>
              </a:rPr>
              <a:t> (n = 2,000)
├── </a:t>
            </a:r>
            <a:r>
              <a:rPr sz="1700" dirty="0" err="1">
                <a:latin typeface="Courier"/>
              </a:rPr>
              <a:t>cve_id</a:t>
            </a:r>
            <a:r>
              <a:rPr sz="1700" dirty="0">
                <a:latin typeface="Courier"/>
              </a:rPr>
              <a:t>           # CVE identifier
├── </a:t>
            </a:r>
            <a:r>
              <a:rPr sz="1700" dirty="0" err="1">
                <a:latin typeface="Courier"/>
              </a:rPr>
              <a:t>pub_year</a:t>
            </a:r>
            <a:r>
              <a:rPr sz="1700" dirty="0">
                <a:latin typeface="Courier"/>
              </a:rPr>
              <a:t>         # Publication year (2018-2024)
├── </a:t>
            </a:r>
            <a:r>
              <a:rPr sz="1700" dirty="0" err="1">
                <a:latin typeface="Courier"/>
              </a:rPr>
              <a:t>cwe_category</a:t>
            </a:r>
            <a:r>
              <a:rPr sz="1700" dirty="0">
                <a:latin typeface="Courier"/>
              </a:rPr>
              <a:t>     # </a:t>
            </a:r>
            <a:r>
              <a:rPr sz="1300" dirty="0">
                <a:latin typeface="Courier"/>
              </a:rPr>
              <a:t>Memory, </a:t>
            </a:r>
            <a:r>
              <a:rPr sz="1300" dirty="0" err="1">
                <a:latin typeface="Courier"/>
              </a:rPr>
              <a:t>InputValidation</a:t>
            </a:r>
            <a:r>
              <a:rPr sz="1300" dirty="0">
                <a:latin typeface="Courier"/>
              </a:rPr>
              <a:t>, Crypto, Auth, Other</a:t>
            </a:r>
            <a:r>
              <a:rPr sz="1700" dirty="0">
                <a:latin typeface="Courier"/>
              </a:rPr>
              <a:t>
├── </a:t>
            </a:r>
            <a:r>
              <a:rPr sz="1700" dirty="0" err="1">
                <a:latin typeface="Courier"/>
              </a:rPr>
              <a:t>cvss_base</a:t>
            </a:r>
            <a:r>
              <a:rPr sz="1700" dirty="0">
                <a:latin typeface="Courier"/>
              </a:rPr>
              <a:t>        # CVSS score (0-10)
├── impact           # Impact </a:t>
            </a:r>
            <a:r>
              <a:rPr sz="1700" dirty="0" err="1">
                <a:latin typeface="Courier"/>
              </a:rPr>
              <a:t>subscore</a:t>
            </a:r>
            <a:r>
              <a:rPr sz="1700" dirty="0">
                <a:latin typeface="Courier"/>
              </a:rPr>
              <a:t>
├── exploitability   # Exploitability </a:t>
            </a:r>
            <a:r>
              <a:rPr sz="1700" dirty="0" err="1">
                <a:latin typeface="Courier"/>
              </a:rPr>
              <a:t>subscore</a:t>
            </a:r>
            <a:r>
              <a:rPr sz="1700" dirty="0">
                <a:latin typeface="Courier"/>
              </a:rPr>
              <a:t>  
├── severity         # Low, Medium, High, Critical
└── </a:t>
            </a:r>
            <a:r>
              <a:rPr sz="1700" dirty="0" err="1">
                <a:latin typeface="Courier"/>
              </a:rPr>
              <a:t>in_kev</a:t>
            </a:r>
            <a:r>
              <a:rPr sz="1700" dirty="0">
                <a:latin typeface="Courier"/>
              </a:rPr>
              <a:t>           # TRUE if actively exploited</a:t>
            </a:r>
          </a:p>
        </p:txBody>
      </p:sp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EA37D0-01A3-4733-79EE-E6ED866D4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visualized, according to KEV status</a:t>
            </a:r>
          </a:p>
        </p:txBody>
      </p:sp>
      <p:pic>
        <p:nvPicPr>
          <p:cNvPr id="6" name="Picture 5" descr="A graph of a number of different colored bars&#10;&#10;AI-generated content may be incorrect.">
            <a:extLst>
              <a:ext uri="{FF2B5EF4-FFF2-40B4-BE49-F238E27FC236}">
                <a16:creationId xmlns:a16="http://schemas.microsoft.com/office/drawing/2014/main" id="{27204BC0-7EDD-AD60-7BEC-3B9BB02AB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50" y="1434647"/>
            <a:ext cx="5827100" cy="34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Parametric vs. Non-Parametric Tests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668066"/>
              </p:ext>
            </p:extLst>
          </p:nvPr>
        </p:nvGraphicFramePr>
        <p:xfrm>
          <a:off x="1040466" y="1520190"/>
          <a:ext cx="706306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0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Criterion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Parametric (t-test)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Non-Parametric (Mann-Whitney)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Assumption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Normal distribution</a:t>
                      </a:r>
                      <a:r>
                        <a:rPr lang="en-US" sz="1800" dirty="0"/>
                        <a:t> (or n is large)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No distributional assumption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Data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Continuous,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Ordinal or 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More powerful if assumptions met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Robust to outliers, skewness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Measures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Compares 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Compares ranks/distributions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D033D2-52FA-1444-EF46-A36A242E75F1}"/>
              </a:ext>
            </a:extLst>
          </p:cNvPr>
          <p:cNvSpPr txBox="1"/>
          <p:nvPr/>
        </p:nvSpPr>
        <p:spPr>
          <a:xfrm>
            <a:off x="1842919" y="4149804"/>
            <a:ext cx="545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 test when you can, Mann-Whitney when you must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1A432-6563-E4D7-7BC8-1C1388BE18F1}"/>
              </a:ext>
            </a:extLst>
          </p:cNvPr>
          <p:cNvSpPr/>
          <p:nvPr/>
        </p:nvSpPr>
        <p:spPr>
          <a:xfrm>
            <a:off x="4721087" y="1268016"/>
            <a:ext cx="3548270" cy="2787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3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Mann-Whitney U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b="1" dirty="0"/>
              <a:t>Also called:</a:t>
            </a:r>
            <a:r>
              <a:rPr dirty="0"/>
              <a:t> Wilcoxon rank-sum test</a:t>
            </a:r>
          </a:p>
          <a:p>
            <a:pPr marL="0" lvl="0" indent="0">
              <a:buNone/>
            </a:pPr>
            <a:r>
              <a:rPr b="1" dirty="0"/>
              <a:t>Purpose:</a:t>
            </a:r>
            <a:r>
              <a:rPr dirty="0"/>
              <a:t> Test whether one group tends to have larger values than another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How it works:</a:t>
            </a:r>
          </a:p>
          <a:p>
            <a:pPr marL="342900" lvl="0" indent="-342900">
              <a:buAutoNum type="arabicPeriod"/>
            </a:pPr>
            <a:r>
              <a:rPr dirty="0"/>
              <a:t>Combine both samples and rank all values (1 = smallest)</a:t>
            </a:r>
          </a:p>
          <a:p>
            <a:pPr marL="342900" lvl="0" indent="-342900">
              <a:buAutoNum type="arabicPeriod"/>
            </a:pPr>
            <a:r>
              <a:rPr dirty="0"/>
              <a:t>Sum the ranks for each group</a:t>
            </a:r>
          </a:p>
          <a:p>
            <a:pPr marL="342900" lvl="0" indent="-342900">
              <a:buAutoNum type="arabicPeriod"/>
            </a:pPr>
            <a:r>
              <a:rPr dirty="0"/>
              <a:t>The U statistic measures overlap between groups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H₀:</a:t>
            </a:r>
            <a:r>
              <a:rPr dirty="0"/>
              <a:t> The distributions are identical</a:t>
            </a:r>
            <a:br>
              <a:rPr dirty="0"/>
            </a:br>
            <a:r>
              <a:rPr b="1" dirty="0"/>
              <a:t>H₁:</a:t>
            </a:r>
            <a:r>
              <a:rPr dirty="0"/>
              <a:t> One group tends to have larger values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Mann-Whitney: Visual 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112418"/>
            <a:ext cx="7886700" cy="75723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dirty="0"/>
              <a:t>High overlap → U statistic near expected value → large p</a:t>
            </a:r>
          </a:p>
          <a:p>
            <a:pPr marL="0" lvl="0" indent="0">
              <a:buNone/>
            </a:pPr>
            <a:r>
              <a:rPr dirty="0"/>
              <a:t>Low overlap → U statistic far from expected → small 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02751-313E-E991-B638-1C57CADE0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68016"/>
            <a:ext cx="7772400" cy="27083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Mann-Whitney in R (with line-by-line explanation)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indent="0">
              <a:buNone/>
            </a:pPr>
            <a:r>
              <a:rPr i="1">
                <a:solidFill>
                  <a:srgbClr val="60A0B0"/>
                </a:solidFill>
                <a:latin typeface="Courier"/>
              </a:rPr>
              <a:t># Separate groups (same as for t-test)</a:t>
            </a:r>
            <a:br/>
            <a:r>
              <a:rPr>
                <a:latin typeface="Courier"/>
              </a:rPr>
              <a:t>exploited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cvss_base[data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in_kev </a:t>
            </a:r>
            <a:r>
              <a:rPr>
                <a:solidFill>
                  <a:srgbClr val="4070A0"/>
                </a:solidFill>
                <a:latin typeface="Courier"/>
              </a:rPr>
              <a:t>==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880000"/>
                </a:solidFill>
                <a:latin typeface="Courier"/>
              </a:rPr>
              <a:t>TRUE</a:t>
            </a:r>
            <a:r>
              <a:rPr>
                <a:latin typeface="Courier"/>
              </a:rPr>
              <a:t>]</a:t>
            </a:r>
            <a:br/>
            <a:r>
              <a:rPr>
                <a:latin typeface="Courier"/>
              </a:rPr>
              <a:t>not_exploited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cvss_base[data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in_kev </a:t>
            </a:r>
            <a:r>
              <a:rPr>
                <a:solidFill>
                  <a:srgbClr val="4070A0"/>
                </a:solidFill>
                <a:latin typeface="Courier"/>
              </a:rPr>
              <a:t>==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880000"/>
                </a:solidFill>
                <a:latin typeface="Courier"/>
              </a:rPr>
              <a:t>FALSE</a:t>
            </a:r>
            <a:r>
              <a:rPr>
                <a:latin typeface="Courier"/>
              </a:rPr>
              <a:t>]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Mann-Whitney U test (Wilcoxon rank-sum)</a:t>
            </a:r>
            <a:br/>
            <a:r>
              <a:rPr>
                <a:latin typeface="Courier"/>
              </a:rPr>
              <a:t>mw_result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wilcox.test</a:t>
            </a:r>
            <a:r>
              <a:rPr>
                <a:latin typeface="Courier"/>
              </a:rPr>
              <a:t>(exploited, not_exploited, </a:t>
            </a:r>
            <a:br/>
            <a:r>
              <a:rPr>
                <a:latin typeface="Courier"/>
              </a:rPr>
              <a:t>                          </a:t>
            </a:r>
            <a:r>
              <a:rPr>
                <a:solidFill>
                  <a:srgbClr val="7D9029"/>
                </a:solidFill>
                <a:latin typeface="Courier"/>
              </a:rPr>
              <a:t>conf.int 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880000"/>
                </a:solidFill>
                <a:latin typeface="Courier"/>
              </a:rPr>
              <a:t>TRUE</a:t>
            </a:r>
            <a:r>
              <a:rPr>
                <a:latin typeface="Courier"/>
              </a:rPr>
              <a:t>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View results</a:t>
            </a:r>
            <a:br/>
            <a:r>
              <a:rPr>
                <a:solidFill>
                  <a:srgbClr val="06287E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(mw_result)</a:t>
            </a:r>
            <a:br/>
            <a:r>
              <a:rPr>
                <a:latin typeface="Courier"/>
              </a:rPr>
              <a:t>mw_result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statistic    </a:t>
            </a:r>
            <a:r>
              <a:rPr i="1">
                <a:solidFill>
                  <a:srgbClr val="60A0B0"/>
                </a:solidFill>
                <a:latin typeface="Courier"/>
              </a:rPr>
              <a:t># W (equivalent to U)</a:t>
            </a:r>
            <a:br/>
            <a:r>
              <a:rPr>
                <a:latin typeface="Courier"/>
              </a:rPr>
              <a:t>mw_result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p.value      </a:t>
            </a:r>
            <a:r>
              <a:rPr i="1">
                <a:solidFill>
                  <a:srgbClr val="60A0B0"/>
                </a:solidFill>
                <a:latin typeface="Courier"/>
              </a:rPr>
              <a:t># p-value</a:t>
            </a:r>
            <a:br/>
            <a:r>
              <a:rPr>
                <a:latin typeface="Courier"/>
              </a:rPr>
              <a:t>mw_result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conf.int     </a:t>
            </a:r>
            <a:r>
              <a:rPr i="1">
                <a:solidFill>
                  <a:srgbClr val="60A0B0"/>
                </a:solidFill>
                <a:latin typeface="Courier"/>
              </a:rPr>
              <a:t># CI for median difference (Hodges-Lehmann)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Mann-Whitney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indent="0">
              <a:buNone/>
            </a:pPr>
            <a:r>
              <a:rPr b="1" dirty="0">
                <a:solidFill>
                  <a:srgbClr val="008000"/>
                </a:solidFill>
                <a:latin typeface="Courier"/>
              </a:rPr>
              <a:t>from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scipy.stats</a:t>
            </a:r>
            <a:r>
              <a:rPr dirty="0">
                <a:latin typeface="Courier"/>
              </a:rPr>
              <a:t> </a:t>
            </a: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mannwhitneyu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Separate groups</a:t>
            </a:r>
            <a:br>
              <a:rPr dirty="0"/>
            </a:br>
            <a:r>
              <a:rPr dirty="0">
                <a:latin typeface="Courier"/>
              </a:rPr>
              <a:t>exploited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data[data[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in_kev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19177C"/>
                </a:solidFill>
                <a:latin typeface="Courier"/>
              </a:rPr>
              <a:t>True</a:t>
            </a:r>
            <a:r>
              <a:rPr dirty="0">
                <a:latin typeface="Courier"/>
              </a:rPr>
              <a:t>][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cvss_base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</a:t>
            </a:r>
            <a:br>
              <a:rPr dirty="0"/>
            </a:b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data[data[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in_kev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19177C"/>
                </a:solidFill>
                <a:latin typeface="Courier"/>
              </a:rPr>
              <a:t>False</a:t>
            </a:r>
            <a:r>
              <a:rPr dirty="0">
                <a:latin typeface="Courier"/>
              </a:rPr>
              <a:t>][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cvss_base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Mann-Whitney U test</a:t>
            </a:r>
            <a:br>
              <a:rPr dirty="0"/>
            </a:br>
            <a:r>
              <a:rPr dirty="0" err="1">
                <a:latin typeface="Courier"/>
              </a:rPr>
              <a:t>u_stat</a:t>
            </a:r>
            <a:r>
              <a:rPr dirty="0">
                <a:latin typeface="Courier"/>
              </a:rPr>
              <a:t>, </a:t>
            </a:r>
            <a:r>
              <a:rPr dirty="0" err="1">
                <a:latin typeface="Courier"/>
              </a:rPr>
              <a:t>p_value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mannwhitneyu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, </a:t>
            </a:r>
            <a:br>
              <a:rPr dirty="0"/>
            </a:br>
            <a:r>
              <a:rPr dirty="0">
                <a:latin typeface="Courier"/>
              </a:rPr>
              <a:t>                                alternative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solidFill>
                  <a:srgbClr val="4070A0"/>
                </a:solidFill>
                <a:latin typeface="Courier"/>
              </a:rPr>
              <a:t>'two-sided'</a:t>
            </a:r>
            <a:r>
              <a:rPr dirty="0">
                <a:latin typeface="Courier"/>
              </a:rPr>
              <a:t>)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View results  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f"U</a:t>
            </a:r>
            <a:r>
              <a:rPr dirty="0">
                <a:solidFill>
                  <a:srgbClr val="BB6688"/>
                </a:solidFill>
                <a:latin typeface="Courier"/>
              </a:rPr>
              <a:t> =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u_stat</a:t>
            </a:r>
            <a:r>
              <a:rPr dirty="0">
                <a:solidFill>
                  <a:srgbClr val="4070A0"/>
                </a:solidFill>
                <a:latin typeface="Courier"/>
              </a:rPr>
              <a:t>:.0f}</a:t>
            </a:r>
            <a:r>
              <a:rPr dirty="0">
                <a:solidFill>
                  <a:srgbClr val="BB6688"/>
                </a:solidFill>
                <a:latin typeface="Courier"/>
              </a:rPr>
              <a:t>, p =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p_value</a:t>
            </a:r>
            <a:r>
              <a:rPr dirty="0">
                <a:solidFill>
                  <a:srgbClr val="4070A0"/>
                </a:solidFill>
                <a:latin typeface="Courier"/>
              </a:rPr>
              <a:t>:.4f}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f"Median</a:t>
            </a:r>
            <a:r>
              <a:rPr dirty="0">
                <a:solidFill>
                  <a:srgbClr val="BB6688"/>
                </a:solidFill>
                <a:latin typeface="Courier"/>
              </a:rPr>
              <a:t> (exploited):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 err="1">
                <a:latin typeface="Courier"/>
              </a:rPr>
              <a:t>exploited</a:t>
            </a:r>
            <a:r>
              <a:rPr dirty="0" err="1">
                <a:solidFill>
                  <a:srgbClr val="4070A0"/>
                </a:solidFill>
                <a:latin typeface="Courier"/>
              </a:rPr>
              <a:t>.</a:t>
            </a:r>
            <a:r>
              <a:rPr dirty="0" err="1">
                <a:latin typeface="Courier"/>
              </a:rPr>
              <a:t>median</a:t>
            </a:r>
            <a:r>
              <a:rPr dirty="0">
                <a:latin typeface="Courier"/>
              </a:rPr>
              <a:t>()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f"Median</a:t>
            </a:r>
            <a:r>
              <a:rPr dirty="0">
                <a:solidFill>
                  <a:srgbClr val="BB6688"/>
                </a:solidFill>
                <a:latin typeface="Courier"/>
              </a:rPr>
              <a:t> (not exploited):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 err="1">
                <a:latin typeface="Courier"/>
              </a:rPr>
              <a:t>not_exploited</a:t>
            </a:r>
            <a:r>
              <a:rPr dirty="0" err="1">
                <a:solidFill>
                  <a:srgbClr val="4070A0"/>
                </a:solidFill>
                <a:latin typeface="Courier"/>
              </a:rPr>
              <a:t>.</a:t>
            </a:r>
            <a:r>
              <a:rPr dirty="0" err="1">
                <a:latin typeface="Courier"/>
              </a:rPr>
              <a:t>median</a:t>
            </a:r>
            <a:r>
              <a:rPr dirty="0">
                <a:latin typeface="Courier"/>
              </a:rPr>
              <a:t>()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Running Both Tests on Sample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b="1" dirty="0"/>
              <a:t>t-test:</a:t>
            </a:r>
          </a:p>
          <a:p>
            <a:pPr lvl="0" indent="0">
              <a:buNone/>
            </a:pPr>
            <a:r>
              <a:rPr dirty="0">
                <a:latin typeface="Courier"/>
              </a:rPr>
              <a:t>t = 5.</a:t>
            </a:r>
            <a:r>
              <a:rPr lang="en-US" dirty="0">
                <a:latin typeface="Courier"/>
              </a:rPr>
              <a:t>098,</a:t>
            </a:r>
            <a:r>
              <a:rPr dirty="0">
                <a:latin typeface="Courier"/>
              </a:rPr>
              <a:t> p &lt; 0.0</a:t>
            </a:r>
            <a:r>
              <a:rPr lang="en-US" dirty="0">
                <a:latin typeface="Courier"/>
              </a:rPr>
              <a:t>0</a:t>
            </a:r>
            <a:r>
              <a:rPr dirty="0">
                <a:latin typeface="Courier"/>
              </a:rPr>
              <a:t>001
Mean difference = 1.0</a:t>
            </a:r>
            <a:r>
              <a:rPr lang="en-US" dirty="0">
                <a:latin typeface="Courier"/>
              </a:rPr>
              <a:t>4</a:t>
            </a:r>
            <a:endParaRPr dirty="0">
              <a:latin typeface="Courier"/>
            </a:endParaRPr>
          </a:p>
          <a:p>
            <a:pPr marL="0" lvl="0" indent="0">
              <a:buNone/>
            </a:pPr>
            <a:r>
              <a:rPr b="1" dirty="0"/>
              <a:t>Mann-Whitney U:</a:t>
            </a:r>
          </a:p>
          <a:p>
            <a:pPr lvl="0" indent="0">
              <a:buNone/>
            </a:pPr>
            <a:r>
              <a:rPr dirty="0">
                <a:latin typeface="Courier"/>
              </a:rPr>
              <a:t>U = </a:t>
            </a:r>
            <a:r>
              <a:rPr lang="en-US" dirty="0">
                <a:latin typeface="Courier"/>
              </a:rPr>
              <a:t>52580</a:t>
            </a:r>
            <a:r>
              <a:rPr dirty="0">
                <a:latin typeface="Courier"/>
              </a:rPr>
              <a:t>, p &lt; </a:t>
            </a:r>
            <a:r>
              <a:rPr lang="en-US" dirty="0">
                <a:latin typeface="Courier"/>
              </a:rPr>
              <a:t>0.000003 </a:t>
            </a:r>
            <a:r>
              <a:rPr dirty="0">
                <a:latin typeface="Courier"/>
              </a:rPr>
              <a:t>
</a:t>
            </a:r>
            <a:r>
              <a:rPr sz="1900" dirty="0">
                <a:latin typeface="Courier"/>
              </a:rPr>
              <a:t>Median (exploited) = 6.</a:t>
            </a:r>
            <a:r>
              <a:rPr lang="en-US" sz="1900" dirty="0">
                <a:latin typeface="Courier"/>
              </a:rPr>
              <a:t>4</a:t>
            </a:r>
            <a:r>
              <a:rPr sz="1900" dirty="0">
                <a:latin typeface="Courier"/>
              </a:rPr>
              <a:t>0, Median (not exploited) = 5.</a:t>
            </a:r>
            <a:r>
              <a:rPr lang="en-US" sz="1900" dirty="0">
                <a:latin typeface="Courier"/>
              </a:rPr>
              <a:t>2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sz="1900" b="1" dirty="0"/>
              <a:t>Both agree:</a:t>
            </a:r>
            <a:r>
              <a:rPr lang="en-US" sz="1900" dirty="0"/>
              <a:t> Strong evidence that exploited vulnerabilities have higher CVSS scores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⚠️ Pitfall: Unclear Test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Ambiguous:</a:t>
            </a:r>
            <a:r>
              <a:rPr dirty="0"/>
              <a:t> “We used a Wilcoxon test”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This could mean:</a:t>
            </a:r>
          </a:p>
          <a:p>
            <a:pPr lvl="0"/>
            <a:r>
              <a:rPr b="1" dirty="0"/>
              <a:t>Mann-Whitney U</a:t>
            </a:r>
            <a:r>
              <a:rPr dirty="0"/>
              <a:t> (Wilcoxon rank-sum) — independent samples</a:t>
            </a:r>
          </a:p>
          <a:p>
            <a:pPr lvl="0"/>
            <a:r>
              <a:rPr b="1" dirty="0"/>
              <a:t>Wilcoxon signed-rank</a:t>
            </a:r>
            <a:r>
              <a:rPr dirty="0"/>
              <a:t> — paired samples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Clear:</a:t>
            </a:r>
            <a:r>
              <a:rPr dirty="0"/>
              <a:t> “We used a Mann-Whitney U test (Wilcoxon rank-sum) to compare CVSS scores between exploited and non-exploited vulnerabilities.”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Part 4: Effect Sizes</a:t>
            </a:r>
          </a:p>
        </p:txBody>
      </p:sp>
    </p:spTree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Why p-values Are Not Enough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5096289" cy="289466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The problem:</a:t>
            </a:r>
            <a:r>
              <a:rPr dirty="0"/>
              <a:t> With large samples, even trivial differences become “significant”</a:t>
            </a:r>
          </a:p>
          <a:p>
            <a:pPr marL="0" lvl="0" indent="0">
              <a:buNone/>
            </a:pPr>
            <a:endParaRPr sz="1300" dirty="0"/>
          </a:p>
          <a:p>
            <a:pPr marL="0" lvl="0" indent="0">
              <a:buNone/>
            </a:pPr>
            <a:r>
              <a:rPr lang="en-US" b="1" dirty="0"/>
              <a:t>Example: </a:t>
            </a:r>
            <a:r>
              <a:rPr dirty="0"/>
              <a:t>With 200,000+ CVEs, a difference of </a:t>
            </a:r>
            <a:r>
              <a:rPr b="1" dirty="0"/>
              <a:t>0.1 CVSS points</a:t>
            </a:r>
            <a:r>
              <a:rPr dirty="0"/>
              <a:t> might </a:t>
            </a:r>
            <a:r>
              <a:rPr lang="en-US" dirty="0"/>
              <a:t>suggest a</a:t>
            </a:r>
            <a:r>
              <a:rPr dirty="0"/>
              <a:t> p &lt; 0.001</a:t>
            </a:r>
            <a:r>
              <a:rPr lang="en-US" dirty="0"/>
              <a:t> statistically significant different frequency of exploitability</a:t>
            </a:r>
            <a:endParaRPr dirty="0"/>
          </a:p>
          <a:p>
            <a:pPr marL="0" lvl="0" indent="0">
              <a:buNone/>
            </a:pPr>
            <a:endParaRPr lang="en-US" sz="1300" dirty="0"/>
          </a:p>
          <a:p>
            <a:pPr marL="0" lvl="0" indent="0">
              <a:buNone/>
            </a:pPr>
            <a:r>
              <a:rPr dirty="0"/>
              <a:t>Is that difference </a:t>
            </a:r>
            <a:r>
              <a:rPr i="1" dirty="0"/>
              <a:t>practically meaningful</a:t>
            </a:r>
            <a:r>
              <a:rPr dirty="0"/>
              <a:t> for security prioritization?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41CE0-A91E-983A-AAFB-4473F4370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74" y="1351627"/>
            <a:ext cx="2723776" cy="3536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6F9DFD-D3A5-5714-12E7-5DECBB50ECDB}"/>
              </a:ext>
            </a:extLst>
          </p:cNvPr>
          <p:cNvSpPr txBox="1"/>
          <p:nvPr/>
        </p:nvSpPr>
        <p:spPr>
          <a:xfrm>
            <a:off x="2155552" y="4592657"/>
            <a:ext cx="4086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>
              <a:buNone/>
            </a:pPr>
            <a:r>
              <a:rPr lang="en-US" sz="1200" dirty="0"/>
              <a:t>80% of papers had incomplete scientific significance reporting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Loading the Sample Data in 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indent="0">
              <a:buNone/>
            </a:pPr>
            <a:r>
              <a:rPr i="1" dirty="0">
                <a:solidFill>
                  <a:srgbClr val="60A0B0"/>
                </a:solidFill>
                <a:latin typeface="Courier"/>
              </a:rPr>
              <a:t># Load the sample vulnerability data</a:t>
            </a:r>
            <a:br>
              <a:rPr dirty="0"/>
            </a:br>
            <a:r>
              <a:rPr dirty="0">
                <a:latin typeface="Courier"/>
              </a:rPr>
              <a:t>data </a:t>
            </a:r>
            <a:r>
              <a:rPr dirty="0">
                <a:solidFill>
                  <a:srgbClr val="007020"/>
                </a:solidFill>
                <a:latin typeface="Courier"/>
              </a:rPr>
              <a:t>&lt;-</a:t>
            </a:r>
            <a:r>
              <a:rPr dirty="0">
                <a:latin typeface="Courier"/>
              </a:rPr>
              <a:t> </a:t>
            </a:r>
            <a:r>
              <a:rPr dirty="0" err="1">
                <a:solidFill>
                  <a:srgbClr val="06287E"/>
                </a:solidFill>
                <a:latin typeface="Courier"/>
              </a:rPr>
              <a:t>read.csv</a:t>
            </a:r>
            <a:r>
              <a:rPr dirty="0">
                <a:latin typeface="Courier"/>
              </a:rPr>
              <a:t>(</a:t>
            </a:r>
            <a:r>
              <a:rPr dirty="0">
                <a:solidFill>
                  <a:srgbClr val="4070A0"/>
                </a:solidFill>
                <a:latin typeface="Courier"/>
              </a:rPr>
              <a:t>"</a:t>
            </a:r>
            <a:r>
              <a:rPr dirty="0" err="1">
                <a:solidFill>
                  <a:srgbClr val="4070A0"/>
                </a:solidFill>
                <a:latin typeface="Courier"/>
              </a:rPr>
              <a:t>sample_vuln_data.csv</a:t>
            </a:r>
            <a:r>
              <a:rPr dirty="0">
                <a:solidFill>
                  <a:srgbClr val="4070A0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Convert categorical variables to factors</a:t>
            </a:r>
            <a:br>
              <a:rPr dirty="0"/>
            </a:br>
            <a:r>
              <a:rPr dirty="0" err="1">
                <a:latin typeface="Courier"/>
              </a:rPr>
              <a:t>data</a:t>
            </a:r>
            <a:r>
              <a:rPr dirty="0" err="1">
                <a:solidFill>
                  <a:srgbClr val="4070A0"/>
                </a:solidFill>
                <a:latin typeface="Courier"/>
              </a:rPr>
              <a:t>$</a:t>
            </a:r>
            <a:r>
              <a:rPr dirty="0" err="1">
                <a:latin typeface="Courier"/>
              </a:rPr>
              <a:t>cwe_category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07020"/>
                </a:solidFill>
                <a:latin typeface="Courier"/>
              </a:rPr>
              <a:t>&lt;-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6287E"/>
                </a:solidFill>
                <a:latin typeface="Courier"/>
              </a:rPr>
              <a:t>factor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data</a:t>
            </a:r>
            <a:r>
              <a:rPr dirty="0" err="1">
                <a:solidFill>
                  <a:srgbClr val="4070A0"/>
                </a:solidFill>
                <a:latin typeface="Courier"/>
              </a:rPr>
              <a:t>$</a:t>
            </a:r>
            <a:r>
              <a:rPr dirty="0" err="1">
                <a:latin typeface="Courier"/>
              </a:rPr>
              <a:t>cwe_category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 err="1">
                <a:latin typeface="Courier"/>
              </a:rPr>
              <a:t>data</a:t>
            </a:r>
            <a:r>
              <a:rPr dirty="0" err="1">
                <a:solidFill>
                  <a:srgbClr val="4070A0"/>
                </a:solidFill>
                <a:latin typeface="Courier"/>
              </a:rPr>
              <a:t>$</a:t>
            </a:r>
            <a:r>
              <a:rPr dirty="0" err="1">
                <a:latin typeface="Courier"/>
              </a:rPr>
              <a:t>severity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07020"/>
                </a:solidFill>
                <a:latin typeface="Courier"/>
              </a:rPr>
              <a:t>&lt;-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6287E"/>
                </a:solidFill>
                <a:latin typeface="Courier"/>
              </a:rPr>
              <a:t>factor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data</a:t>
            </a:r>
            <a:r>
              <a:rPr dirty="0" err="1">
                <a:solidFill>
                  <a:srgbClr val="4070A0"/>
                </a:solidFill>
                <a:latin typeface="Courier"/>
              </a:rPr>
              <a:t>$</a:t>
            </a:r>
            <a:r>
              <a:rPr dirty="0" err="1">
                <a:latin typeface="Courier"/>
              </a:rPr>
              <a:t>severity</a:t>
            </a:r>
            <a:r>
              <a:rPr dirty="0">
                <a:latin typeface="Courier"/>
              </a:rPr>
              <a:t>, </a:t>
            </a:r>
            <a:br>
              <a:rPr dirty="0"/>
            </a:br>
            <a:r>
              <a:rPr dirty="0">
                <a:latin typeface="Courier"/>
              </a:rPr>
              <a:t>                        </a:t>
            </a:r>
            <a:r>
              <a:rPr dirty="0">
                <a:solidFill>
                  <a:srgbClr val="7D9029"/>
                </a:solidFill>
                <a:latin typeface="Courier"/>
              </a:rPr>
              <a:t>levels 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6287E"/>
                </a:solidFill>
                <a:latin typeface="Courier"/>
              </a:rPr>
              <a:t>c</a:t>
            </a:r>
            <a:r>
              <a:rPr dirty="0">
                <a:latin typeface="Courier"/>
              </a:rPr>
              <a:t>(</a:t>
            </a:r>
            <a:r>
              <a:rPr dirty="0">
                <a:solidFill>
                  <a:srgbClr val="4070A0"/>
                </a:solidFill>
                <a:latin typeface="Courier"/>
              </a:rPr>
              <a:t>"Low"</a:t>
            </a:r>
            <a:r>
              <a:rPr dirty="0">
                <a:latin typeface="Courier"/>
              </a:rPr>
              <a:t>, </a:t>
            </a:r>
            <a:r>
              <a:rPr dirty="0">
                <a:solidFill>
                  <a:srgbClr val="4070A0"/>
                </a:solidFill>
                <a:latin typeface="Courier"/>
              </a:rPr>
              <a:t>"Medium"</a:t>
            </a:r>
            <a:r>
              <a:rPr dirty="0">
                <a:latin typeface="Courier"/>
              </a:rPr>
              <a:t>, </a:t>
            </a:r>
            <a:r>
              <a:rPr dirty="0">
                <a:solidFill>
                  <a:srgbClr val="4070A0"/>
                </a:solidFill>
                <a:latin typeface="Courier"/>
              </a:rPr>
              <a:t>"High"</a:t>
            </a:r>
            <a:r>
              <a:rPr dirty="0">
                <a:latin typeface="Courier"/>
              </a:rPr>
              <a:t>, </a:t>
            </a:r>
            <a:r>
              <a:rPr dirty="0">
                <a:solidFill>
                  <a:srgbClr val="4070A0"/>
                </a:solidFill>
                <a:latin typeface="Courier"/>
              </a:rPr>
              <a:t>"Critical"</a:t>
            </a:r>
            <a:r>
              <a:rPr dirty="0">
                <a:latin typeface="Courier"/>
              </a:rPr>
              <a:t>),</a:t>
            </a:r>
            <a:br>
              <a:rPr dirty="0"/>
            </a:br>
            <a:r>
              <a:rPr dirty="0">
                <a:latin typeface="Courier"/>
              </a:rPr>
              <a:t>                        </a:t>
            </a:r>
            <a:r>
              <a:rPr dirty="0">
                <a:solidFill>
                  <a:srgbClr val="7D9029"/>
                </a:solidFill>
                <a:latin typeface="Courier"/>
              </a:rPr>
              <a:t>ordered 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880000"/>
                </a:solidFill>
                <a:latin typeface="Courier"/>
              </a:rPr>
              <a:t>TRUE</a:t>
            </a:r>
            <a:r>
              <a:rPr dirty="0">
                <a:latin typeface="Courier"/>
              </a:rPr>
              <a:t>)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Quick check</a:t>
            </a:r>
            <a:br>
              <a:rPr dirty="0"/>
            </a:br>
            <a:r>
              <a:rPr dirty="0">
                <a:solidFill>
                  <a:srgbClr val="06287E"/>
                </a:solidFill>
                <a:latin typeface="Courier"/>
              </a:rPr>
              <a:t>str</a:t>
            </a:r>
            <a:r>
              <a:rPr dirty="0">
                <a:latin typeface="Courier"/>
              </a:rPr>
              <a:t>(data)</a:t>
            </a:r>
            <a:br>
              <a:rPr dirty="0"/>
            </a:br>
            <a:r>
              <a:rPr dirty="0">
                <a:solidFill>
                  <a:srgbClr val="06287E"/>
                </a:solidFill>
                <a:latin typeface="Courier"/>
              </a:rPr>
              <a:t>summary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data</a:t>
            </a:r>
            <a:r>
              <a:rPr dirty="0" err="1">
                <a:solidFill>
                  <a:srgbClr val="4070A0"/>
                </a:solidFill>
                <a:latin typeface="Courier"/>
              </a:rPr>
              <a:t>$</a:t>
            </a:r>
            <a:r>
              <a:rPr dirty="0" err="1">
                <a:latin typeface="Courier"/>
              </a:rPr>
              <a:t>cvss_base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6287E"/>
                </a:solidFill>
                <a:latin typeface="Courier"/>
              </a:rPr>
              <a:t>table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data</a:t>
            </a:r>
            <a:r>
              <a:rPr dirty="0" err="1">
                <a:solidFill>
                  <a:srgbClr val="4070A0"/>
                </a:solidFill>
                <a:latin typeface="Courier"/>
              </a:rPr>
              <a:t>$</a:t>
            </a:r>
            <a:r>
              <a:rPr dirty="0" err="1">
                <a:latin typeface="Courier"/>
              </a:rPr>
              <a:t>in_kev</a:t>
            </a:r>
            <a:r>
              <a:rPr dirty="0"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Effect Sizes: The Solution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628650" y="1369218"/>
            <a:ext cx="8058150" cy="3263504"/>
          </a:xfrm>
        </p:spPr>
        <p:txBody>
          <a:bodyPr/>
          <a:lstStyle/>
          <a:p>
            <a:pPr marL="0" lvl="0" indent="0">
              <a:buNone/>
            </a:pPr>
            <a:r>
              <a:rPr b="1" dirty="0"/>
              <a:t>Effect size</a:t>
            </a:r>
            <a:br>
              <a:rPr lang="en-US" dirty="0"/>
            </a:br>
            <a:r>
              <a:rPr dirty="0"/>
              <a:t>A standardized measure of the </a:t>
            </a:r>
            <a:r>
              <a:rPr i="1" dirty="0"/>
              <a:t>magnitude</a:t>
            </a:r>
            <a:r>
              <a:rPr dirty="0"/>
              <a:t> of a difference or association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Two key effect sizes for comparing groups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5B4C2B5-EE7A-5A9E-6470-5C9005CBA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890777"/>
              </p:ext>
            </p:extLst>
          </p:nvPr>
        </p:nvGraphicFramePr>
        <p:xfrm>
          <a:off x="1491697" y="3000970"/>
          <a:ext cx="616060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Effect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Use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Cohen’s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Parametric (with t-test)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Vargha-Delaney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Non-parametric (with Mann-Whitney)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Cohen’s d (Parametric Effect Size)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b="1" dirty="0"/>
                  <a:t>Formula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‾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‾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𝑝𝑜𝑜𝑙𝑒𝑑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b="1" dirty="0"/>
              </a:p>
              <a:p>
                <a:pPr marL="0" lvl="0" indent="0">
                  <a:buNone/>
                </a:pPr>
                <a:endParaRPr lang="en-US" sz="1200" b="1" dirty="0"/>
              </a:p>
              <a:p>
                <a:pPr marL="0" lvl="0" indent="0">
                  <a:buNone/>
                </a:pPr>
                <a:r>
                  <a:rPr b="1" dirty="0"/>
                  <a:t>Interpretation:</a:t>
                </a:r>
                <a:r>
                  <a:rPr dirty="0"/>
                  <a:t> How many standard deviations apart are the means?</a:t>
                </a:r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04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82F2E693-082F-7BA5-DA53-65A0CEF6AC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763825"/>
              </p:ext>
            </p:extLst>
          </p:nvPr>
        </p:nvGraphicFramePr>
        <p:xfrm>
          <a:off x="2019300" y="3169682"/>
          <a:ext cx="51054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0E035-BEDC-69FA-3D66-284AE71DD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438150"/>
            <a:ext cx="67437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80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9DCE0-178D-DD72-2CC4-97D6E203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34D9A-77E0-7A37-39B1-81310EEBF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Cohen’s d</a:t>
            </a:r>
            <a:r>
              <a:rPr dirty="0"/>
              <a:t>: Visual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ABE40-AFFE-14C6-C3AC-7AF712580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04" y="1268016"/>
            <a:ext cx="6500191" cy="35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Cohen’s d in R (with line-by-line explanation)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indent="0">
              <a:buNone/>
            </a:pPr>
            <a:r>
              <a:rPr>
                <a:solidFill>
                  <a:srgbClr val="06287E"/>
                </a:solidFill>
                <a:latin typeface="Courier"/>
              </a:rPr>
              <a:t>library</a:t>
            </a:r>
            <a:r>
              <a:rPr>
                <a:latin typeface="Courier"/>
              </a:rPr>
              <a:t>(effsize)  </a:t>
            </a:r>
            <a:r>
              <a:rPr i="1">
                <a:solidFill>
                  <a:srgbClr val="60A0B0"/>
                </a:solidFill>
                <a:latin typeface="Courier"/>
              </a:rPr>
              <a:t># Install: install.packages("effsize")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Compute Cohen's d</a:t>
            </a:r>
            <a:br/>
            <a:r>
              <a:rPr>
                <a:latin typeface="Courier"/>
              </a:rPr>
              <a:t>d_result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cohen.d</a:t>
            </a:r>
            <a:r>
              <a:rPr>
                <a:latin typeface="Courier"/>
              </a:rPr>
              <a:t>(exploited, not_exploited)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View results</a:t>
            </a:r>
            <a:br/>
            <a:r>
              <a:rPr>
                <a:solidFill>
                  <a:srgbClr val="06287E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(d_result)</a:t>
            </a:r>
            <a:br/>
            <a:r>
              <a:rPr>
                <a:latin typeface="Courier"/>
              </a:rPr>
              <a:t>d_result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estimate    </a:t>
            </a:r>
            <a:r>
              <a:rPr i="1">
                <a:solidFill>
                  <a:srgbClr val="60A0B0"/>
                </a:solidFill>
                <a:latin typeface="Courier"/>
              </a:rPr>
              <a:t># d value</a:t>
            </a:r>
            <a:br/>
            <a:r>
              <a:rPr>
                <a:latin typeface="Courier"/>
              </a:rPr>
              <a:t>d_result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magnitude   </a:t>
            </a:r>
            <a:r>
              <a:rPr i="1">
                <a:solidFill>
                  <a:srgbClr val="60A0B0"/>
                </a:solidFill>
                <a:latin typeface="Courier"/>
              </a:rPr>
              <a:t># "small", "medium", "large", or "negligible"</a:t>
            </a:r>
            <a:br/>
            <a:r>
              <a:rPr>
                <a:latin typeface="Courier"/>
              </a:rPr>
              <a:t>d_result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conf.int    </a:t>
            </a:r>
            <a:r>
              <a:rPr i="1">
                <a:solidFill>
                  <a:srgbClr val="60A0B0"/>
                </a:solidFill>
                <a:latin typeface="Courier"/>
              </a:rPr>
              <a:t># 95% CI for 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Cohen’s d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indent="0">
              <a:buNone/>
            </a:pP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pingouin</a:t>
            </a:r>
            <a:r>
              <a:rPr dirty="0">
                <a:latin typeface="Courier"/>
              </a:rPr>
              <a:t> </a:t>
            </a:r>
            <a:r>
              <a:rPr b="1" dirty="0">
                <a:solidFill>
                  <a:srgbClr val="008000"/>
                </a:solidFill>
                <a:latin typeface="Courier"/>
              </a:rPr>
              <a:t>as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pg</a:t>
            </a:r>
            <a:r>
              <a:rPr dirty="0">
                <a:latin typeface="Courier"/>
              </a:rPr>
              <a:t>  </a:t>
            </a:r>
            <a:r>
              <a:rPr i="1" dirty="0">
                <a:solidFill>
                  <a:srgbClr val="60A0B0"/>
                </a:solidFill>
                <a:latin typeface="Courier"/>
              </a:rPr>
              <a:t># Install: pip install </a:t>
            </a:r>
            <a:r>
              <a:rPr i="1" dirty="0" err="1">
                <a:solidFill>
                  <a:srgbClr val="60A0B0"/>
                </a:solidFill>
                <a:latin typeface="Courier"/>
              </a:rPr>
              <a:t>pingouin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Compute Cohen's d</a:t>
            </a:r>
            <a:br>
              <a:rPr dirty="0"/>
            </a:br>
            <a:r>
              <a:rPr dirty="0" err="1">
                <a:latin typeface="Courier"/>
              </a:rPr>
              <a:t>d_value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pg.compute_effsize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, </a:t>
            </a:r>
            <a:r>
              <a:rPr dirty="0" err="1">
                <a:latin typeface="Courier"/>
              </a:rPr>
              <a:t>eftype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cohen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f"Cohen's</a:t>
            </a:r>
            <a:r>
              <a:rPr dirty="0">
                <a:solidFill>
                  <a:srgbClr val="BB6688"/>
                </a:solidFill>
                <a:latin typeface="Courier"/>
              </a:rPr>
              <a:t> d =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d_value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Interpretation</a:t>
            </a:r>
            <a:br>
              <a:rPr dirty="0"/>
            </a:br>
            <a:r>
              <a:rPr b="1" dirty="0">
                <a:solidFill>
                  <a:srgbClr val="007020"/>
                </a:solidFill>
                <a:latin typeface="Courier"/>
              </a:rPr>
              <a:t>if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08000"/>
                </a:solidFill>
                <a:latin typeface="Courier"/>
              </a:rPr>
              <a:t>abs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d_value</a:t>
            </a:r>
            <a:r>
              <a:rPr dirty="0">
                <a:latin typeface="Courier"/>
              </a:rPr>
              <a:t>) </a:t>
            </a:r>
            <a:r>
              <a:rPr dirty="0">
                <a:solidFill>
                  <a:srgbClr val="666666"/>
                </a:solidFill>
                <a:latin typeface="Courier"/>
              </a:rPr>
              <a:t>&lt;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40A070"/>
                </a:solidFill>
                <a:latin typeface="Courier"/>
              </a:rPr>
              <a:t>0.2</a:t>
            </a:r>
            <a:r>
              <a:rPr dirty="0">
                <a:latin typeface="Courier"/>
              </a:rPr>
              <a:t>:</a:t>
            </a:r>
            <a:br>
              <a:rPr dirty="0"/>
            </a:br>
            <a:r>
              <a:rPr dirty="0">
                <a:latin typeface="Courier"/>
              </a:rPr>
              <a:t>    magnitude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4070A0"/>
                </a:solidFill>
                <a:latin typeface="Courier"/>
              </a:rPr>
              <a:t>"negligible"</a:t>
            </a:r>
            <a:br>
              <a:rPr dirty="0"/>
            </a:br>
            <a:r>
              <a:rPr b="1" dirty="0" err="1">
                <a:solidFill>
                  <a:srgbClr val="007020"/>
                </a:solidFill>
                <a:latin typeface="Courier"/>
              </a:rPr>
              <a:t>elif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08000"/>
                </a:solidFill>
                <a:latin typeface="Courier"/>
              </a:rPr>
              <a:t>abs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d_value</a:t>
            </a:r>
            <a:r>
              <a:rPr dirty="0">
                <a:latin typeface="Courier"/>
              </a:rPr>
              <a:t>) </a:t>
            </a:r>
            <a:r>
              <a:rPr dirty="0">
                <a:solidFill>
                  <a:srgbClr val="666666"/>
                </a:solidFill>
                <a:latin typeface="Courier"/>
              </a:rPr>
              <a:t>&lt;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40A070"/>
                </a:solidFill>
                <a:latin typeface="Courier"/>
              </a:rPr>
              <a:t>0.5</a:t>
            </a:r>
            <a:r>
              <a:rPr dirty="0">
                <a:latin typeface="Courier"/>
              </a:rPr>
              <a:t>:</a:t>
            </a:r>
            <a:br>
              <a:rPr dirty="0"/>
            </a:br>
            <a:r>
              <a:rPr dirty="0">
                <a:latin typeface="Courier"/>
              </a:rPr>
              <a:t>    magnitude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4070A0"/>
                </a:solidFill>
                <a:latin typeface="Courier"/>
              </a:rPr>
              <a:t>"small"</a:t>
            </a:r>
            <a:br>
              <a:rPr dirty="0"/>
            </a:br>
            <a:r>
              <a:rPr b="1" dirty="0" err="1">
                <a:solidFill>
                  <a:srgbClr val="007020"/>
                </a:solidFill>
                <a:latin typeface="Courier"/>
              </a:rPr>
              <a:t>elif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08000"/>
                </a:solidFill>
                <a:latin typeface="Courier"/>
              </a:rPr>
              <a:t>abs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d_value</a:t>
            </a:r>
            <a:r>
              <a:rPr dirty="0">
                <a:latin typeface="Courier"/>
              </a:rPr>
              <a:t>) </a:t>
            </a:r>
            <a:r>
              <a:rPr dirty="0">
                <a:solidFill>
                  <a:srgbClr val="666666"/>
                </a:solidFill>
                <a:latin typeface="Courier"/>
              </a:rPr>
              <a:t>&lt;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40A070"/>
                </a:solidFill>
                <a:latin typeface="Courier"/>
              </a:rPr>
              <a:t>0.8</a:t>
            </a:r>
            <a:r>
              <a:rPr dirty="0">
                <a:latin typeface="Courier"/>
              </a:rPr>
              <a:t>:</a:t>
            </a:r>
            <a:br>
              <a:rPr dirty="0"/>
            </a:br>
            <a:r>
              <a:rPr dirty="0">
                <a:latin typeface="Courier"/>
              </a:rPr>
              <a:t>    magnitude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4070A0"/>
                </a:solidFill>
                <a:latin typeface="Courier"/>
              </a:rPr>
              <a:t>"medium"</a:t>
            </a:r>
            <a:br>
              <a:rPr dirty="0"/>
            </a:br>
            <a:r>
              <a:rPr b="1" dirty="0">
                <a:solidFill>
                  <a:srgbClr val="007020"/>
                </a:solidFill>
                <a:latin typeface="Courier"/>
              </a:rPr>
              <a:t>else</a:t>
            </a:r>
            <a:r>
              <a:rPr dirty="0">
                <a:latin typeface="Courier"/>
              </a:rPr>
              <a:t>:</a:t>
            </a:r>
            <a:br>
              <a:rPr dirty="0"/>
            </a:br>
            <a:r>
              <a:rPr dirty="0">
                <a:latin typeface="Courier"/>
              </a:rPr>
              <a:t>    magnitude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4070A0"/>
                </a:solidFill>
                <a:latin typeface="Courier"/>
              </a:rPr>
              <a:t>"large"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f"Magnitude</a:t>
            </a:r>
            <a:r>
              <a:rPr dirty="0">
                <a:solidFill>
                  <a:srgbClr val="BB6688"/>
                </a:solidFill>
                <a:latin typeface="Courier"/>
              </a:rPr>
              <a:t>: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magnitude</a:t>
            </a:r>
            <a:r>
              <a:rPr dirty="0">
                <a:solidFill>
                  <a:srgbClr val="4070A0"/>
                </a:solidFill>
                <a:latin typeface="Courier"/>
              </a:rPr>
              <a:t>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Vargha-Delaney A (Non-Parametric Effect Size)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What it measures:</a:t>
            </a:r>
            <a:r>
              <a:rPr lang="en-US" b="1" dirty="0"/>
              <a:t> </a:t>
            </a:r>
            <a:r>
              <a:rPr sz="2000" dirty="0"/>
              <a:t>The probability that a randomly selected value from group A exceeds a randomly selected value from group B</a:t>
            </a:r>
          </a:p>
          <a:p>
            <a:pPr marL="0" lvl="0" indent="0">
              <a:buNone/>
            </a:pPr>
            <a:endParaRPr lang="en-US" sz="1200" b="1" dirty="0"/>
          </a:p>
          <a:p>
            <a:pPr marL="0" lvl="0" indent="0">
              <a:buNone/>
            </a:pPr>
            <a:r>
              <a:rPr b="1" dirty="0"/>
              <a:t>Interpretation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F82DB06B-C791-EF50-155B-62590D539F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673228"/>
              </p:ext>
            </p:extLst>
          </p:nvPr>
        </p:nvGraphicFramePr>
        <p:xfrm>
          <a:off x="2933700" y="2333210"/>
          <a:ext cx="51054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A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No difference (coin flip)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Small effect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Medium effect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Large effect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/>
                        <a:t>→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sz="1800" dirty="0"/>
                        <a:t>A always exceeds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Vargha-Delaney A: Visual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345" y="1369218"/>
            <a:ext cx="6695089" cy="3263504"/>
          </a:xfrm>
        </p:spPr>
        <p:txBody>
          <a:bodyPr/>
          <a:lstStyle/>
          <a:p>
            <a:pPr marL="0" lvl="0" indent="0">
              <a:buNone/>
            </a:pPr>
            <a:r>
              <a:rPr b="1" dirty="0"/>
              <a:t>A = 0.50:</a:t>
            </a:r>
            <a:r>
              <a:rPr dirty="0"/>
              <a:t> Complete overlap</a:t>
            </a:r>
            <a:r>
              <a:rPr lang="en-US" dirty="0"/>
              <a:t>    </a:t>
            </a:r>
            <a:r>
              <a:rPr b="1" dirty="0"/>
              <a:t>A = 0.64:</a:t>
            </a:r>
            <a:r>
              <a:rPr dirty="0"/>
              <a:t> Moderate separation</a:t>
            </a:r>
            <a:br>
              <a:rPr dirty="0"/>
            </a:br>
            <a:r>
              <a:rPr b="1" dirty="0"/>
              <a:t>A = 0.85:</a:t>
            </a:r>
            <a:r>
              <a:rPr dirty="0"/>
              <a:t> Clear separation</a:t>
            </a:r>
          </a:p>
        </p:txBody>
      </p:sp>
      <p:pic>
        <p:nvPicPr>
          <p:cNvPr id="5" name="Picture 4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99A49FDA-3322-083D-6937-69E6A0A9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90" y="2279108"/>
            <a:ext cx="7772400" cy="2353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Vargha-Delaney A in R (with line-by-line explanation)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>
                <a:solidFill>
                  <a:srgbClr val="06287E"/>
                </a:solidFill>
                <a:latin typeface="Courier"/>
              </a:rPr>
              <a:t>library</a:t>
            </a:r>
            <a:r>
              <a:rPr>
                <a:latin typeface="Courier"/>
              </a:rPr>
              <a:t>(effsize)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Compute Vargha-Delaney A</a:t>
            </a:r>
            <a:br/>
            <a:r>
              <a:rPr>
                <a:latin typeface="Courier"/>
              </a:rPr>
              <a:t>vd_result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VD.A</a:t>
            </a:r>
            <a:r>
              <a:rPr>
                <a:latin typeface="Courier"/>
              </a:rPr>
              <a:t>(exploited, not_exploited)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View results</a:t>
            </a:r>
            <a:br/>
            <a:r>
              <a:rPr>
                <a:solidFill>
                  <a:srgbClr val="06287E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(vd_result)</a:t>
            </a:r>
            <a:br/>
            <a:r>
              <a:rPr>
                <a:latin typeface="Courier"/>
              </a:rPr>
              <a:t>vd_result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estimate    </a:t>
            </a:r>
            <a:r>
              <a:rPr i="1">
                <a:solidFill>
                  <a:srgbClr val="60A0B0"/>
                </a:solidFill>
                <a:latin typeface="Courier"/>
              </a:rPr>
              <a:t># A value</a:t>
            </a:r>
            <a:br/>
            <a:r>
              <a:rPr>
                <a:latin typeface="Courier"/>
              </a:rPr>
              <a:t>vd_result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magnitude   </a:t>
            </a:r>
            <a:r>
              <a:rPr i="1">
                <a:solidFill>
                  <a:srgbClr val="60A0B0"/>
                </a:solidFill>
                <a:latin typeface="Courier"/>
              </a:rPr>
              <a:t># "small", "medium", "large", or "negligible"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Vargha-Delaney A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indent="0">
              <a:buNone/>
            </a:pP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pingouin</a:t>
            </a:r>
            <a:r>
              <a:rPr dirty="0">
                <a:latin typeface="Courier"/>
              </a:rPr>
              <a:t> </a:t>
            </a:r>
            <a:r>
              <a:rPr b="1" dirty="0">
                <a:solidFill>
                  <a:srgbClr val="008000"/>
                </a:solidFill>
                <a:latin typeface="Courier"/>
              </a:rPr>
              <a:t>as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pg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Method 1: Get A directly from Mann-Whitney test</a:t>
            </a:r>
            <a:br>
              <a:rPr dirty="0"/>
            </a:br>
            <a:r>
              <a:rPr dirty="0" err="1">
                <a:latin typeface="Courier"/>
              </a:rPr>
              <a:t>mw_result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pg.mwu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, alternative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solidFill>
                  <a:srgbClr val="4070A0"/>
                </a:solidFill>
                <a:latin typeface="Courier"/>
              </a:rPr>
              <a:t>'two-sided'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mw_result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Look at the 'CLES' column — this is Vargha-Delaney A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Method 2: Compute manually (CLES = Common Language Effect Size)</a:t>
            </a: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A = U / (n1 * n2) where U is Mann-Whitney U statistic</a:t>
            </a:r>
            <a:br>
              <a:rPr dirty="0"/>
            </a:br>
            <a:r>
              <a:rPr b="1" dirty="0">
                <a:solidFill>
                  <a:srgbClr val="008000"/>
                </a:solidFill>
                <a:latin typeface="Courier"/>
              </a:rPr>
              <a:t>from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scipy.stats</a:t>
            </a:r>
            <a:r>
              <a:rPr dirty="0">
                <a:latin typeface="Courier"/>
              </a:rPr>
              <a:t> </a:t>
            </a: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mannwhitneyu</a:t>
            </a:r>
            <a:br>
              <a:rPr dirty="0"/>
            </a:br>
            <a:r>
              <a:rPr dirty="0" err="1">
                <a:latin typeface="Courier"/>
              </a:rPr>
              <a:t>u_stat</a:t>
            </a:r>
            <a:r>
              <a:rPr dirty="0">
                <a:latin typeface="Courier"/>
              </a:rPr>
              <a:t>, _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mannwhitneyu</a:t>
            </a:r>
            <a:r>
              <a:rPr dirty="0">
                <a:latin typeface="Courier"/>
              </a:rPr>
              <a:t>(exploited,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latin typeface="Courier"/>
              </a:rPr>
              <a:t>n1, n2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solidFill>
                  <a:srgbClr val="008000"/>
                </a:solidFill>
                <a:latin typeface="Courier"/>
              </a:rPr>
              <a:t>len</a:t>
            </a:r>
            <a:r>
              <a:rPr dirty="0">
                <a:latin typeface="Courier"/>
              </a:rPr>
              <a:t>(exploited), </a:t>
            </a:r>
            <a:r>
              <a:rPr dirty="0" err="1">
                <a:solidFill>
                  <a:srgbClr val="008000"/>
                </a:solidFill>
                <a:latin typeface="Courier"/>
              </a:rPr>
              <a:t>len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 err="1">
                <a:latin typeface="Courier"/>
              </a:rPr>
              <a:t>vd_a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u_stat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/</a:t>
            </a:r>
            <a:r>
              <a:rPr dirty="0">
                <a:latin typeface="Courier"/>
              </a:rPr>
              <a:t> (n1 </a:t>
            </a:r>
            <a:r>
              <a:rPr dirty="0">
                <a:solidFill>
                  <a:srgbClr val="666666"/>
                </a:solidFill>
                <a:latin typeface="Courier"/>
              </a:rPr>
              <a:t>*</a:t>
            </a:r>
            <a:r>
              <a:rPr dirty="0">
                <a:latin typeface="Courier"/>
              </a:rPr>
              <a:t> n2)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solidFill>
                  <a:srgbClr val="BB6688"/>
                </a:solidFill>
                <a:latin typeface="Courier"/>
              </a:rPr>
              <a:t>f"Vargha</a:t>
            </a:r>
            <a:r>
              <a:rPr dirty="0">
                <a:solidFill>
                  <a:srgbClr val="BB6688"/>
                </a:solidFill>
                <a:latin typeface="Courier"/>
              </a:rPr>
              <a:t>-Delaney A =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vd_a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1C0E5-AE7D-3E71-A056-0135BAA01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5" y="1660634"/>
            <a:ext cx="3845312" cy="3398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E6281D-CF4B-4006-C655-4E827A737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523" y="882868"/>
            <a:ext cx="3845312" cy="33987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73D11-81C2-CF1E-5252-6D9EF8909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071" y="74442"/>
            <a:ext cx="3845312" cy="31723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223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Running Effect Sizes on Sample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b="1" dirty="0"/>
              <a:t>Cohen’s d (parametric):</a:t>
            </a:r>
          </a:p>
          <a:p>
            <a:pPr lvl="0" indent="0">
              <a:buNone/>
            </a:pPr>
            <a:r>
              <a:rPr lang="en-US" dirty="0">
                <a:latin typeface="Courier"/>
              </a:rPr>
              <a:t>Cohen's </a:t>
            </a:r>
            <a:r>
              <a:rPr dirty="0">
                <a:latin typeface="Courier"/>
              </a:rPr>
              <a:t>d = 0.</a:t>
            </a:r>
            <a:r>
              <a:rPr lang="en-US" dirty="0">
                <a:latin typeface="Courier"/>
              </a:rPr>
              <a:t>81</a:t>
            </a:r>
          </a:p>
          <a:p>
            <a:pPr lvl="0" indent="0">
              <a:buNone/>
            </a:pPr>
            <a:r>
              <a:rPr lang="en-US" dirty="0">
                <a:latin typeface="Courier"/>
              </a:rPr>
              <a:t>Magnitude: large</a:t>
            </a:r>
            <a:r>
              <a:rPr dirty="0">
                <a:latin typeface="Courier"/>
              </a:rPr>
              <a:t>
</a:t>
            </a:r>
            <a:endParaRPr lang="en-US" dirty="0">
              <a:latin typeface="Courier"/>
            </a:endParaRPr>
          </a:p>
          <a:p>
            <a:pPr marL="0" lvl="0" indent="0">
              <a:buNone/>
            </a:pPr>
            <a:r>
              <a:rPr lang="en-US" b="1" dirty="0"/>
              <a:t>Vargha-Delaney A (non-parametric):</a:t>
            </a:r>
          </a:p>
          <a:p>
            <a:pPr lvl="0" indent="0">
              <a:buNone/>
            </a:pPr>
            <a:r>
              <a:rPr lang="en-US" dirty="0">
                <a:latin typeface="Courier"/>
              </a:rPr>
              <a:t>Vargha-Delaney </a:t>
            </a:r>
            <a:r>
              <a:rPr dirty="0">
                <a:latin typeface="Courier"/>
              </a:rPr>
              <a:t>A = 0.7</a:t>
            </a:r>
            <a:r>
              <a:rPr lang="en-US" dirty="0">
                <a:latin typeface="Courier"/>
              </a:rPr>
              <a:t>2</a:t>
            </a:r>
            <a:r>
              <a:rPr dirty="0">
                <a:latin typeface="Courier"/>
              </a:rPr>
              <a:t> (large effect)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Interpretation:</a:t>
            </a:r>
          </a:p>
          <a:p>
            <a:pPr marL="0" lvl="0" indent="0">
              <a:buNone/>
            </a:pPr>
            <a:r>
              <a:rPr dirty="0"/>
              <a:t>Both effect sizes indicate a </a:t>
            </a:r>
            <a:r>
              <a:rPr b="1" dirty="0"/>
              <a:t>large</a:t>
            </a:r>
            <a:r>
              <a:rPr dirty="0"/>
              <a:t> effect. Exploited vulnerabilities have substantially higher CVSS scores than non-exploited ones.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13" y="273844"/>
            <a:ext cx="8724072" cy="994172"/>
          </a:xfrm>
        </p:spPr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rPr dirty="0"/>
              <a:t>⚠️ Pitfall: Conflating Statistical and Practical Significance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b="1" dirty="0"/>
              <a:t>Scenario</a:t>
            </a:r>
          </a:p>
          <a:p>
            <a:pPr marL="0" lvl="0" indent="0">
              <a:buNone/>
            </a:pPr>
            <a:r>
              <a:rPr dirty="0"/>
              <a:t>With n = 100,000 vulnerabilities:</a:t>
            </a:r>
          </a:p>
          <a:p>
            <a:pPr lvl="0"/>
            <a:r>
              <a:rPr dirty="0"/>
              <a:t>Mean CVSS (exploited) = 7.15</a:t>
            </a:r>
          </a:p>
          <a:p>
            <a:pPr lvl="0"/>
            <a:r>
              <a:rPr dirty="0"/>
              <a:t>Mean CVSS (non-exploited) = 7.05</a:t>
            </a:r>
          </a:p>
          <a:p>
            <a:pPr lvl="0"/>
            <a:r>
              <a:rPr dirty="0"/>
              <a:t>p &lt; 0.001, d = 0.08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Statistically significant?</a:t>
            </a:r>
            <a:r>
              <a:rPr dirty="0"/>
              <a:t> Yes</a:t>
            </a:r>
          </a:p>
          <a:p>
            <a:pPr marL="0" lvl="0" indent="0">
              <a:buNone/>
            </a:pPr>
            <a:r>
              <a:rPr b="1" dirty="0"/>
              <a:t>Practically significant?</a:t>
            </a:r>
            <a:r>
              <a:rPr dirty="0"/>
              <a:t> Probably not!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Part 5: Bootstrapped Confidence Intervals</a:t>
            </a:r>
          </a:p>
        </p:txBody>
      </p:sp>
    </p:spTree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6712B-B90C-BE58-323C-5CD8D844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D67D-5AF7-6A28-C182-2A408470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Confidence Intervals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93875-775A-C70E-2D45-8CCA8B23D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b="1" dirty="0"/>
              <a:t>Problem:</a:t>
            </a:r>
            <a:r>
              <a:rPr dirty="0"/>
              <a:t> </a:t>
            </a:r>
            <a:r>
              <a:rPr lang="en-US" dirty="0"/>
              <a:t>We are computing a value on a sample from a broader population. How close is our estimate to the true value?</a:t>
            </a:r>
          </a:p>
          <a:p>
            <a:pPr marL="0" lvl="0" indent="0">
              <a:buNone/>
            </a:pPr>
            <a:endParaRPr sz="1200" dirty="0"/>
          </a:p>
          <a:p>
            <a:pPr marL="0" lvl="0" indent="0">
              <a:buNone/>
            </a:pPr>
            <a:r>
              <a:rPr b="1" dirty="0"/>
              <a:t>Solution:</a:t>
            </a:r>
            <a:r>
              <a:rPr dirty="0"/>
              <a:t> </a:t>
            </a:r>
            <a:r>
              <a:rPr lang="en-US" dirty="0"/>
              <a:t>Confidence interval (CI)</a:t>
            </a:r>
          </a:p>
          <a:p>
            <a:pPr marL="0" lvl="0" indent="0">
              <a:buNone/>
            </a:pPr>
            <a:r>
              <a:rPr lang="en-US" dirty="0"/>
              <a:t>The CI is a range; the </a:t>
            </a:r>
            <a:r>
              <a:rPr lang="en-US" i="1" dirty="0"/>
              <a:t>confidence level</a:t>
            </a:r>
            <a:r>
              <a:rPr lang="en-US" dirty="0"/>
              <a:t> (e.g., 95%) of  it indicates how often the true value falls within the CI over repeated sampling (i.e., in the sampling distribution)</a:t>
            </a:r>
          </a:p>
          <a:p>
            <a:pPr marL="0" lvl="0" indent="0">
              <a:buNone/>
            </a:pPr>
            <a:endParaRPr lang="en-US" sz="1200" dirty="0"/>
          </a:p>
          <a:p>
            <a:pPr marL="0" lvl="0" indent="0">
              <a:buNone/>
            </a:pPr>
            <a:r>
              <a:rPr lang="en-US" b="1" dirty="0"/>
              <a:t>Challenge</a:t>
            </a:r>
            <a:r>
              <a:rPr lang="en-US" dirty="0"/>
              <a:t>: How to compute CI?</a:t>
            </a:r>
          </a:p>
        </p:txBody>
      </p:sp>
    </p:spTree>
    <p:extLst>
      <p:ext uri="{BB962C8B-B14F-4D97-AF65-F5344CB8AC3E}">
        <p14:creationId xmlns:p14="http://schemas.microsoft.com/office/powerpoint/2010/main" val="20338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The Bootstrap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b="1" dirty="0"/>
              <a:t>Problem:</a:t>
            </a:r>
            <a:r>
              <a:rPr dirty="0"/>
              <a:t> We want a confidence interval for a statistic (e.g., median difference), but we don’t know its sampling distribution</a:t>
            </a:r>
            <a:endParaRPr lang="en-US" dirty="0"/>
          </a:p>
          <a:p>
            <a:pPr marL="0" lvl="0" indent="0">
              <a:buNone/>
            </a:pPr>
            <a:endParaRPr sz="1500" dirty="0"/>
          </a:p>
          <a:p>
            <a:pPr marL="0" lvl="0" indent="0">
              <a:buNone/>
            </a:pPr>
            <a:r>
              <a:rPr b="1" dirty="0"/>
              <a:t>Solution:</a:t>
            </a:r>
            <a:r>
              <a:rPr dirty="0"/>
              <a:t> Simulate the sampling distribution by resampling our data</a:t>
            </a:r>
          </a:p>
        </p:txBody>
      </p:sp>
    </p:spTree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Bootstrap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AutoNum type="arabicPeriod"/>
            </a:pPr>
            <a:r>
              <a:rPr dirty="0"/>
              <a:t>Draw a sample of size n </a:t>
            </a:r>
            <a:r>
              <a:rPr i="1" dirty="0"/>
              <a:t>with replacement</a:t>
            </a:r>
            <a:r>
              <a:rPr dirty="0"/>
              <a:t> from your data</a:t>
            </a:r>
            <a:r>
              <a:rPr lang="en-US" dirty="0"/>
              <a:t> (which itself has n elements)</a:t>
            </a:r>
            <a:endParaRPr dirty="0"/>
          </a:p>
          <a:p>
            <a:pPr marL="342900" lvl="0" indent="-342900">
              <a:buAutoNum type="arabicPeriod"/>
            </a:pPr>
            <a:r>
              <a:rPr dirty="0"/>
              <a:t>Compute the statistic of interest (e.g., median difference)</a:t>
            </a:r>
          </a:p>
          <a:p>
            <a:pPr marL="342900" lvl="0" indent="-342900">
              <a:buAutoNum type="arabicPeriod"/>
            </a:pPr>
            <a:r>
              <a:rPr dirty="0"/>
              <a:t>Repeat 10,000 times</a:t>
            </a:r>
          </a:p>
          <a:p>
            <a:pPr marL="342900" lvl="0" indent="-342900">
              <a:buAutoNum type="arabicPeriod"/>
            </a:pPr>
            <a:r>
              <a:rPr dirty="0"/>
              <a:t>Use the 2.5th and 97.5th percentiles as the 95% CI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782D3-72EF-76BD-25F5-F5FB14428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2A7-B64A-5A19-3F58-2C1CC51A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Bootstrap Procedure</a:t>
            </a:r>
          </a:p>
        </p:txBody>
      </p:sp>
      <p:pic>
        <p:nvPicPr>
          <p:cNvPr id="6" name="Picture 5" descr="Several different colored bars&#10;&#10;AI-generated content may be incorrect.">
            <a:extLst>
              <a:ext uri="{FF2B5EF4-FFF2-40B4-BE49-F238E27FC236}">
                <a16:creationId xmlns:a16="http://schemas.microsoft.com/office/drawing/2014/main" id="{CF0F4EDE-2AB1-65CC-8357-29C6338B4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779" y="1416931"/>
            <a:ext cx="6290441" cy="33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4549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Why Bootstrap?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b="1" dirty="0"/>
              <a:t>No distributional assumptions</a:t>
            </a:r>
            <a:r>
              <a:rPr dirty="0"/>
              <a:t> — works for any statistic</a:t>
            </a:r>
          </a:p>
          <a:p>
            <a:pPr lvl="0"/>
            <a:r>
              <a:rPr b="1" dirty="0"/>
              <a:t>Works for complex statistics</a:t>
            </a:r>
            <a:r>
              <a:rPr dirty="0"/>
              <a:t> — medians, ratios, custom quantities</a:t>
            </a:r>
          </a:p>
          <a:p>
            <a:pPr lvl="0"/>
            <a:r>
              <a:rPr b="1" dirty="0"/>
              <a:t>Intuitive interpretation</a:t>
            </a:r>
            <a:r>
              <a:rPr dirty="0"/>
              <a:t> — “we’re 95% confident the true value lies in this range”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Bootstrap in R (with line-by-line explanation)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indent="0">
              <a:buNone/>
            </a:pPr>
            <a:r>
              <a:rPr>
                <a:solidFill>
                  <a:srgbClr val="06287E"/>
                </a:solidFill>
                <a:latin typeface="Courier"/>
              </a:rPr>
              <a:t>library</a:t>
            </a:r>
            <a:r>
              <a:rPr>
                <a:latin typeface="Courier"/>
              </a:rPr>
              <a:t>(boot)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Define function to compute statistic of interest</a:t>
            </a:r>
            <a:br/>
            <a:r>
              <a:rPr>
                <a:latin typeface="Courier"/>
              </a:rPr>
              <a:t>median_diff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 b="1">
                <a:solidFill>
                  <a:srgbClr val="007020"/>
                </a:solidFill>
                <a:latin typeface="Courier"/>
              </a:rPr>
              <a:t>function</a:t>
            </a:r>
            <a:r>
              <a:rPr>
                <a:latin typeface="Courier"/>
              </a:rPr>
              <a:t>(data, indices) {</a:t>
            </a:r>
            <a:br/>
            <a:r>
              <a:rPr>
                <a:latin typeface="Courier"/>
              </a:rPr>
              <a:t>  d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data[indices, ]  </a:t>
            </a:r>
            <a:r>
              <a:rPr i="1">
                <a:solidFill>
                  <a:srgbClr val="60A0B0"/>
                </a:solidFill>
                <a:latin typeface="Courier"/>
              </a:rPr>
              <a:t># Resample rows using indices</a:t>
            </a:r>
            <a:br/>
            <a:r>
              <a:rPr>
                <a:latin typeface="Courier"/>
              </a:rPr>
              <a:t>  </a:t>
            </a:r>
            <a:r>
              <a:rPr>
                <a:solidFill>
                  <a:srgbClr val="06287E"/>
                </a:solidFill>
                <a:latin typeface="Courier"/>
              </a:rPr>
              <a:t>median</a:t>
            </a:r>
            <a:r>
              <a:rPr>
                <a:latin typeface="Courier"/>
              </a:rPr>
              <a:t>(d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cvss_base[d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in_kev </a:t>
            </a:r>
            <a:r>
              <a:rPr>
                <a:solidFill>
                  <a:srgbClr val="4070A0"/>
                </a:solidFill>
                <a:latin typeface="Courier"/>
              </a:rPr>
              <a:t>==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880000"/>
                </a:solidFill>
                <a:latin typeface="Courier"/>
              </a:rPr>
              <a:t>TRUE</a:t>
            </a:r>
            <a:r>
              <a:rPr>
                <a:latin typeface="Courier"/>
              </a:rPr>
              <a:t>]) </a:t>
            </a:r>
            <a:r>
              <a:rPr>
                <a:solidFill>
                  <a:srgbClr val="4070A0"/>
                </a:solidFill>
                <a:latin typeface="Courier"/>
              </a:rPr>
              <a:t>-</a:t>
            </a:r>
            <a:r>
              <a:rPr>
                <a:latin typeface="Courier"/>
              </a:rPr>
              <a:t> </a:t>
            </a:r>
            <a:br/>
            <a:r>
              <a:rPr>
                <a:latin typeface="Courier"/>
              </a:rPr>
              <a:t>    </a:t>
            </a:r>
            <a:r>
              <a:rPr>
                <a:solidFill>
                  <a:srgbClr val="06287E"/>
                </a:solidFill>
                <a:latin typeface="Courier"/>
              </a:rPr>
              <a:t>median</a:t>
            </a:r>
            <a:r>
              <a:rPr>
                <a:latin typeface="Courier"/>
              </a:rPr>
              <a:t>(d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cvss_base[d</a:t>
            </a:r>
            <a:r>
              <a:rPr>
                <a:solidFill>
                  <a:srgbClr val="4070A0"/>
                </a:solidFill>
                <a:latin typeface="Courier"/>
              </a:rPr>
              <a:t>$</a:t>
            </a:r>
            <a:r>
              <a:rPr>
                <a:latin typeface="Courier"/>
              </a:rPr>
              <a:t>in_kev </a:t>
            </a:r>
            <a:r>
              <a:rPr>
                <a:solidFill>
                  <a:srgbClr val="4070A0"/>
                </a:solidFill>
                <a:latin typeface="Courier"/>
              </a:rPr>
              <a:t>==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880000"/>
                </a:solidFill>
                <a:latin typeface="Courier"/>
              </a:rPr>
              <a:t>FALSE</a:t>
            </a:r>
            <a:r>
              <a:rPr>
                <a:latin typeface="Courier"/>
              </a:rPr>
              <a:t>])</a:t>
            </a:r>
            <a:br/>
            <a:r>
              <a:rPr>
                <a:latin typeface="Courier"/>
              </a:rPr>
              <a:t>}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Run bootstrap (10,000 replicates)</a:t>
            </a:r>
            <a:br/>
            <a:r>
              <a:rPr>
                <a:latin typeface="Courier"/>
              </a:rPr>
              <a:t>boot_result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boot</a:t>
            </a:r>
            <a:r>
              <a:rPr>
                <a:latin typeface="Courier"/>
              </a:rPr>
              <a:t>(data, median_diff, </a:t>
            </a:r>
            <a:r>
              <a:rPr>
                <a:solidFill>
                  <a:srgbClr val="7D9029"/>
                </a:solidFill>
                <a:latin typeface="Courier"/>
              </a:rPr>
              <a:t>R 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40A070"/>
                </a:solidFill>
                <a:latin typeface="Courier"/>
              </a:rPr>
              <a:t>10000</a:t>
            </a:r>
            <a:r>
              <a:rPr>
                <a:latin typeface="Courier"/>
              </a:rPr>
              <a:t>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Get 95% confidence interval</a:t>
            </a:r>
            <a:br/>
            <a:r>
              <a:rPr>
                <a:solidFill>
                  <a:srgbClr val="06287E"/>
                </a:solidFill>
                <a:latin typeface="Courier"/>
              </a:rPr>
              <a:t>boot.ci</a:t>
            </a:r>
            <a:r>
              <a:rPr>
                <a:latin typeface="Courier"/>
              </a:rPr>
              <a:t>(boot_result, </a:t>
            </a:r>
            <a:r>
              <a:rPr>
                <a:solidFill>
                  <a:srgbClr val="7D9029"/>
                </a:solidFill>
                <a:latin typeface="Courier"/>
              </a:rPr>
              <a:t>type 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4070A0"/>
                </a:solidFill>
                <a:latin typeface="Courier"/>
              </a:rPr>
              <a:t>"perc"</a:t>
            </a:r>
            <a:r>
              <a:rPr>
                <a:latin typeface="Courier"/>
              </a:rPr>
              <a:t>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Bootstrap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indent="0">
              <a:buNone/>
            </a:pP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numpy</a:t>
            </a:r>
            <a:r>
              <a:rPr dirty="0">
                <a:latin typeface="Courier"/>
              </a:rPr>
              <a:t> </a:t>
            </a:r>
            <a:r>
              <a:rPr b="1" dirty="0">
                <a:solidFill>
                  <a:srgbClr val="008000"/>
                </a:solidFill>
                <a:latin typeface="Courier"/>
              </a:rPr>
              <a:t>as</a:t>
            </a:r>
            <a:r>
              <a:rPr dirty="0">
                <a:latin typeface="Courier"/>
              </a:rPr>
              <a:t> np</a:t>
            </a:r>
            <a:br>
              <a:rPr dirty="0"/>
            </a:br>
            <a:br>
              <a:rPr dirty="0"/>
            </a:br>
            <a:r>
              <a:rPr b="1" dirty="0">
                <a:solidFill>
                  <a:srgbClr val="007020"/>
                </a:solidFill>
                <a:latin typeface="Courier"/>
              </a:rPr>
              <a:t>def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bootstrap_median_diff</a:t>
            </a:r>
            <a:r>
              <a:rPr dirty="0">
                <a:latin typeface="Courier"/>
              </a:rPr>
              <a:t>(data, </a:t>
            </a:r>
            <a:r>
              <a:rPr dirty="0" err="1">
                <a:latin typeface="Courier"/>
              </a:rPr>
              <a:t>n_boot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solidFill>
                  <a:srgbClr val="40A070"/>
                </a:solidFill>
                <a:latin typeface="Courier"/>
              </a:rPr>
              <a:t>10000</a:t>
            </a:r>
            <a:r>
              <a:rPr dirty="0">
                <a:latin typeface="Courier"/>
              </a:rPr>
              <a:t>):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r>
              <a:rPr i="1" dirty="0">
                <a:solidFill>
                  <a:srgbClr val="60A0B0"/>
                </a:solidFill>
                <a:latin typeface="Courier"/>
              </a:rPr>
              <a:t>"""Bootstrap 95% CI for median difference."""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r>
              <a:rPr i="1" dirty="0">
                <a:solidFill>
                  <a:srgbClr val="60A0B0"/>
                </a:solidFill>
                <a:latin typeface="Courier"/>
              </a:rPr>
              <a:t># Separate groups</a:t>
            </a:r>
            <a:br>
              <a:rPr dirty="0"/>
            </a:br>
            <a:r>
              <a:rPr dirty="0">
                <a:latin typeface="Courier"/>
              </a:rPr>
              <a:t>    exploited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data[data[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in_kev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19177C"/>
                </a:solidFill>
                <a:latin typeface="Courier"/>
              </a:rPr>
              <a:t>True</a:t>
            </a:r>
            <a:r>
              <a:rPr dirty="0">
                <a:latin typeface="Courier"/>
              </a:rPr>
              <a:t>][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cvss_base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].values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r>
              <a:rPr dirty="0" err="1">
                <a:latin typeface="Courier"/>
              </a:rPr>
              <a:t>not_exploited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data[data[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in_kev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==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19177C"/>
                </a:solidFill>
                <a:latin typeface="Courier"/>
              </a:rPr>
              <a:t>False</a:t>
            </a:r>
            <a:r>
              <a:rPr dirty="0">
                <a:latin typeface="Courier"/>
              </a:rPr>
              <a:t>][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cvss_base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].values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r>
              <a:rPr i="1" dirty="0">
                <a:solidFill>
                  <a:srgbClr val="60A0B0"/>
                </a:solidFill>
                <a:latin typeface="Courier"/>
              </a:rPr>
              <a:t># Store bootstrap statistics</a:t>
            </a:r>
            <a:br>
              <a:rPr dirty="0"/>
            </a:br>
            <a:r>
              <a:rPr dirty="0">
                <a:latin typeface="Courier"/>
              </a:rPr>
              <a:t>    diffs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[]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r>
              <a:rPr b="1" dirty="0">
                <a:solidFill>
                  <a:srgbClr val="007020"/>
                </a:solidFill>
                <a:latin typeface="Courier"/>
              </a:rPr>
              <a:t>for</a:t>
            </a:r>
            <a:r>
              <a:rPr dirty="0">
                <a:latin typeface="Courier"/>
              </a:rPr>
              <a:t> _ </a:t>
            </a:r>
            <a:r>
              <a:rPr b="1" dirty="0">
                <a:solidFill>
                  <a:srgbClr val="007020"/>
                </a:solidFill>
                <a:latin typeface="Courier"/>
              </a:rPr>
              <a:t>in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008000"/>
                </a:solidFill>
                <a:latin typeface="Courier"/>
              </a:rPr>
              <a:t>range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n_boot</a:t>
            </a:r>
            <a:r>
              <a:rPr dirty="0">
                <a:latin typeface="Courier"/>
              </a:rPr>
              <a:t>):</a:t>
            </a:r>
            <a:br>
              <a:rPr dirty="0"/>
            </a:br>
            <a:r>
              <a:rPr dirty="0">
                <a:latin typeface="Courier"/>
              </a:rPr>
              <a:t>        </a:t>
            </a:r>
            <a:r>
              <a:rPr i="1" dirty="0">
                <a:solidFill>
                  <a:srgbClr val="60A0B0"/>
                </a:solidFill>
                <a:latin typeface="Courier"/>
              </a:rPr>
              <a:t># Resample each group with replacement</a:t>
            </a:r>
            <a:br>
              <a:rPr dirty="0"/>
            </a:br>
            <a:r>
              <a:rPr dirty="0">
                <a:latin typeface="Courier"/>
              </a:rPr>
              <a:t>        </a:t>
            </a:r>
            <a:r>
              <a:rPr dirty="0" err="1">
                <a:latin typeface="Courier"/>
              </a:rPr>
              <a:t>e_sample</a:t>
            </a:r>
            <a:r>
              <a:rPr dirty="0">
                <a:latin typeface="Courier"/>
              </a:rPr>
              <a:t>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np.random.choice</a:t>
            </a:r>
            <a:r>
              <a:rPr dirty="0">
                <a:latin typeface="Courier"/>
              </a:rPr>
              <a:t>(exploited, size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 err="1">
                <a:solidFill>
                  <a:srgbClr val="008000"/>
                </a:solidFill>
                <a:latin typeface="Courier"/>
              </a:rPr>
              <a:t>len</a:t>
            </a:r>
            <a:r>
              <a:rPr dirty="0">
                <a:latin typeface="Courier"/>
              </a:rPr>
              <a:t>(exploited), replace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solidFill>
                  <a:srgbClr val="19177C"/>
                </a:solidFill>
                <a:latin typeface="Courier"/>
              </a:rPr>
              <a:t>True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latin typeface="Courier"/>
              </a:rPr>
              <a:t>        </a:t>
            </a:r>
            <a:r>
              <a:rPr sz="1800" dirty="0" err="1">
                <a:latin typeface="Courier"/>
              </a:rPr>
              <a:t>n_sample</a:t>
            </a:r>
            <a:r>
              <a:rPr sz="1800" dirty="0">
                <a:latin typeface="Courier"/>
              </a:rPr>
              <a:t> </a:t>
            </a:r>
            <a:r>
              <a:rPr sz="1800" dirty="0">
                <a:solidFill>
                  <a:srgbClr val="666666"/>
                </a:solidFill>
                <a:latin typeface="Courier"/>
              </a:rPr>
              <a:t>=</a:t>
            </a:r>
            <a:r>
              <a:rPr sz="1800" dirty="0">
                <a:latin typeface="Courier"/>
              </a:rPr>
              <a:t> </a:t>
            </a:r>
            <a:r>
              <a:rPr sz="1800" dirty="0" err="1">
                <a:latin typeface="Courier"/>
              </a:rPr>
              <a:t>np.random.choice</a:t>
            </a:r>
            <a:r>
              <a:rPr sz="1800" dirty="0">
                <a:latin typeface="Courier"/>
              </a:rPr>
              <a:t>(</a:t>
            </a:r>
            <a:r>
              <a:rPr sz="1800" dirty="0" err="1">
                <a:latin typeface="Courier"/>
              </a:rPr>
              <a:t>not_exploited</a:t>
            </a:r>
            <a:r>
              <a:rPr sz="1800" dirty="0">
                <a:latin typeface="Courier"/>
              </a:rPr>
              <a:t>, size</a:t>
            </a:r>
            <a:r>
              <a:rPr sz="1800" dirty="0">
                <a:solidFill>
                  <a:srgbClr val="666666"/>
                </a:solidFill>
                <a:latin typeface="Courier"/>
              </a:rPr>
              <a:t>=</a:t>
            </a:r>
            <a:r>
              <a:rPr sz="1800" dirty="0" err="1">
                <a:solidFill>
                  <a:srgbClr val="008000"/>
                </a:solidFill>
                <a:latin typeface="Courier"/>
              </a:rPr>
              <a:t>len</a:t>
            </a:r>
            <a:r>
              <a:rPr sz="1800" dirty="0">
                <a:latin typeface="Courier"/>
              </a:rPr>
              <a:t>(</a:t>
            </a:r>
            <a:r>
              <a:rPr sz="1800" dirty="0" err="1">
                <a:latin typeface="Courier"/>
              </a:rPr>
              <a:t>not_exploited</a:t>
            </a:r>
            <a:r>
              <a:rPr sz="1800" dirty="0">
                <a:latin typeface="Courier"/>
              </a:rPr>
              <a:t>), replace</a:t>
            </a:r>
            <a:r>
              <a:rPr sz="1800" dirty="0">
                <a:solidFill>
                  <a:srgbClr val="666666"/>
                </a:solidFill>
                <a:latin typeface="Courier"/>
              </a:rPr>
              <a:t>=</a:t>
            </a:r>
            <a:r>
              <a:rPr sz="1800" dirty="0">
                <a:solidFill>
                  <a:srgbClr val="19177C"/>
                </a:solidFill>
                <a:latin typeface="Courier"/>
              </a:rPr>
              <a:t>True</a:t>
            </a:r>
            <a:r>
              <a:rPr dirty="0">
                <a:latin typeface="Courier"/>
              </a:rPr>
              <a:t>)</a:t>
            </a:r>
            <a:br>
              <a:rPr dirty="0"/>
            </a:br>
            <a:r>
              <a:rPr dirty="0">
                <a:latin typeface="Courier"/>
              </a:rPr>
              <a:t>        </a:t>
            </a:r>
            <a:r>
              <a:rPr i="1" dirty="0">
                <a:solidFill>
                  <a:srgbClr val="60A0B0"/>
                </a:solidFill>
                <a:latin typeface="Courier"/>
              </a:rPr>
              <a:t># Compute median difference</a:t>
            </a:r>
            <a:br>
              <a:rPr dirty="0"/>
            </a:br>
            <a:r>
              <a:rPr dirty="0">
                <a:latin typeface="Courier"/>
              </a:rPr>
              <a:t>        </a:t>
            </a:r>
            <a:r>
              <a:rPr dirty="0" err="1">
                <a:latin typeface="Courier"/>
              </a:rPr>
              <a:t>diffs.append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np.median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e_sample</a:t>
            </a:r>
            <a:r>
              <a:rPr dirty="0">
                <a:latin typeface="Courier"/>
              </a:rPr>
              <a:t>) </a:t>
            </a:r>
            <a:r>
              <a:rPr dirty="0">
                <a:solidFill>
                  <a:srgbClr val="666666"/>
                </a:solidFill>
                <a:latin typeface="Courier"/>
              </a:rPr>
              <a:t>-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np.median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n_sample</a:t>
            </a:r>
            <a:r>
              <a:rPr dirty="0">
                <a:latin typeface="Courier"/>
              </a:rPr>
              <a:t>))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r>
              <a:rPr i="1" dirty="0">
                <a:solidFill>
                  <a:srgbClr val="60A0B0"/>
                </a:solidFill>
                <a:latin typeface="Courier"/>
              </a:rPr>
              <a:t># Return 2.5th and 97.5th percentiles</a:t>
            </a:r>
            <a:br>
              <a:rPr dirty="0"/>
            </a:br>
            <a:r>
              <a:rPr dirty="0">
                <a:latin typeface="Courier"/>
              </a:rPr>
              <a:t>    </a:t>
            </a:r>
            <a:r>
              <a:rPr b="1" dirty="0">
                <a:solidFill>
                  <a:srgbClr val="007020"/>
                </a:solidFill>
                <a:latin typeface="Courier"/>
              </a:rPr>
              <a:t>return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np.percentile</a:t>
            </a:r>
            <a:r>
              <a:rPr dirty="0">
                <a:latin typeface="Courier"/>
              </a:rPr>
              <a:t>(diffs, [</a:t>
            </a:r>
            <a:r>
              <a:rPr dirty="0">
                <a:solidFill>
                  <a:srgbClr val="40A070"/>
                </a:solidFill>
                <a:latin typeface="Courier"/>
              </a:rPr>
              <a:t>2.5</a:t>
            </a:r>
            <a:r>
              <a:rPr dirty="0">
                <a:latin typeface="Courier"/>
              </a:rPr>
              <a:t>, </a:t>
            </a:r>
            <a:r>
              <a:rPr dirty="0">
                <a:solidFill>
                  <a:srgbClr val="40A070"/>
                </a:solidFill>
                <a:latin typeface="Courier"/>
              </a:rPr>
              <a:t>97.5</a:t>
            </a:r>
            <a:r>
              <a:rPr dirty="0">
                <a:latin typeface="Courier"/>
              </a:rPr>
              <a:t>])</a:t>
            </a:r>
            <a:br>
              <a:rPr dirty="0"/>
            </a:br>
            <a:br>
              <a:rPr dirty="0"/>
            </a:br>
            <a:r>
              <a:rPr dirty="0">
                <a:latin typeface="Courier"/>
              </a:rPr>
              <a:t>ci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bootstrap_median_diff</a:t>
            </a:r>
            <a:r>
              <a:rPr dirty="0">
                <a:latin typeface="Courier"/>
              </a:rPr>
              <a:t>(data)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>
                <a:solidFill>
                  <a:srgbClr val="BB6688"/>
                </a:solidFill>
                <a:latin typeface="Courier"/>
              </a:rPr>
              <a:t>f"95% CI for median difference: [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ci[</a:t>
            </a:r>
            <a:r>
              <a:rPr dirty="0">
                <a:solidFill>
                  <a:srgbClr val="40A070"/>
                </a:solidFill>
                <a:latin typeface="Courier"/>
              </a:rPr>
              <a:t>0</a:t>
            </a:r>
            <a:r>
              <a:rPr dirty="0">
                <a:latin typeface="Courier"/>
              </a:rPr>
              <a:t>]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, </a:t>
            </a:r>
            <a:r>
              <a:rPr dirty="0">
                <a:solidFill>
                  <a:srgbClr val="4070A0"/>
                </a:solidFill>
                <a:latin typeface="Courier"/>
              </a:rPr>
              <a:t>{</a:t>
            </a:r>
            <a:r>
              <a:rPr dirty="0">
                <a:latin typeface="Courier"/>
              </a:rPr>
              <a:t>ci[</a:t>
            </a:r>
            <a:r>
              <a:rPr dirty="0">
                <a:solidFill>
                  <a:srgbClr val="40A070"/>
                </a:solidFill>
                <a:latin typeface="Courier"/>
              </a:rPr>
              <a:t>1</a:t>
            </a:r>
            <a:r>
              <a:rPr dirty="0">
                <a:latin typeface="Courier"/>
              </a:rPr>
              <a:t>]</a:t>
            </a:r>
            <a:r>
              <a:rPr dirty="0">
                <a:solidFill>
                  <a:srgbClr val="4070A0"/>
                </a:solidFill>
                <a:latin typeface="Courier"/>
              </a:rPr>
              <a:t>:.2f}</a:t>
            </a:r>
            <a:r>
              <a:rPr dirty="0">
                <a:solidFill>
                  <a:srgbClr val="BB6688"/>
                </a:solidFill>
                <a:latin typeface="Courier"/>
              </a:rPr>
              <a:t>]"</a:t>
            </a:r>
            <a:r>
              <a:rPr dirty="0"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Loading the Sample Data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indent="0">
              <a:buNone/>
            </a:pP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pandas </a:t>
            </a:r>
            <a:r>
              <a:rPr b="1" dirty="0">
                <a:solidFill>
                  <a:srgbClr val="008000"/>
                </a:solidFill>
                <a:latin typeface="Courier"/>
              </a:rPr>
              <a:t>as</a:t>
            </a:r>
            <a:r>
              <a:rPr dirty="0">
                <a:latin typeface="Courier"/>
              </a:rPr>
              <a:t> pd</a:t>
            </a:r>
            <a:br>
              <a:rPr dirty="0"/>
            </a:br>
            <a:r>
              <a:rPr b="1" dirty="0">
                <a:solidFill>
                  <a:srgbClr val="008000"/>
                </a:solidFill>
                <a:latin typeface="Courier"/>
              </a:rPr>
              <a:t>import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numpy</a:t>
            </a:r>
            <a:r>
              <a:rPr dirty="0">
                <a:latin typeface="Courier"/>
              </a:rPr>
              <a:t> </a:t>
            </a:r>
            <a:r>
              <a:rPr b="1" dirty="0">
                <a:solidFill>
                  <a:srgbClr val="008000"/>
                </a:solidFill>
                <a:latin typeface="Courier"/>
              </a:rPr>
              <a:t>as</a:t>
            </a:r>
            <a:r>
              <a:rPr dirty="0">
                <a:latin typeface="Courier"/>
              </a:rPr>
              <a:t> np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Load the sample vulnerability data</a:t>
            </a:r>
            <a:br>
              <a:rPr dirty="0"/>
            </a:br>
            <a:r>
              <a:rPr dirty="0">
                <a:latin typeface="Courier"/>
              </a:rPr>
              <a:t>data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pd.read_csv</a:t>
            </a:r>
            <a:r>
              <a:rPr dirty="0">
                <a:latin typeface="Courier"/>
              </a:rPr>
              <a:t>(</a:t>
            </a:r>
            <a:r>
              <a:rPr dirty="0">
                <a:solidFill>
                  <a:srgbClr val="4070A0"/>
                </a:solidFill>
                <a:latin typeface="Courier"/>
              </a:rPr>
              <a:t>"</a:t>
            </a:r>
            <a:r>
              <a:rPr dirty="0" err="1">
                <a:solidFill>
                  <a:srgbClr val="4070A0"/>
                </a:solidFill>
                <a:latin typeface="Courier"/>
              </a:rPr>
              <a:t>sample_vuln_data.csv</a:t>
            </a:r>
            <a:r>
              <a:rPr dirty="0">
                <a:solidFill>
                  <a:srgbClr val="4070A0"/>
                </a:solidFill>
                <a:latin typeface="Courier"/>
              </a:rPr>
              <a:t>"</a:t>
            </a:r>
            <a:r>
              <a:rPr dirty="0">
                <a:latin typeface="Courier"/>
              </a:rPr>
              <a:t>)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Convert to categorical (optional but good practice)</a:t>
            </a:r>
            <a:br>
              <a:rPr dirty="0"/>
            </a:br>
            <a:r>
              <a:rPr dirty="0">
                <a:latin typeface="Courier"/>
              </a:rPr>
              <a:t>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cwe_category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pd.Categorical</a:t>
            </a:r>
            <a:r>
              <a:rPr dirty="0">
                <a:latin typeface="Courier"/>
              </a:rPr>
              <a:t>(data[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cwe_category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])</a:t>
            </a:r>
            <a:br>
              <a:rPr dirty="0"/>
            </a:br>
            <a:r>
              <a:rPr dirty="0">
                <a:latin typeface="Courier"/>
              </a:rPr>
              <a:t>data[</a:t>
            </a:r>
            <a:r>
              <a:rPr dirty="0">
                <a:solidFill>
                  <a:srgbClr val="4070A0"/>
                </a:solidFill>
                <a:latin typeface="Courier"/>
              </a:rPr>
              <a:t>'severity'</a:t>
            </a:r>
            <a:r>
              <a:rPr dirty="0">
                <a:latin typeface="Courier"/>
              </a:rPr>
              <a:t>] 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 </a:t>
            </a:r>
            <a:r>
              <a:rPr dirty="0" err="1">
                <a:latin typeface="Courier"/>
              </a:rPr>
              <a:t>pd.Categorical</a:t>
            </a:r>
            <a:r>
              <a:rPr dirty="0">
                <a:latin typeface="Courier"/>
              </a:rPr>
              <a:t>(</a:t>
            </a:r>
            <a:br>
              <a:rPr dirty="0"/>
            </a:br>
            <a:r>
              <a:rPr dirty="0">
                <a:latin typeface="Courier"/>
              </a:rPr>
              <a:t>    data[</a:t>
            </a:r>
            <a:r>
              <a:rPr dirty="0">
                <a:solidFill>
                  <a:srgbClr val="4070A0"/>
                </a:solidFill>
                <a:latin typeface="Courier"/>
              </a:rPr>
              <a:t>'severity'</a:t>
            </a:r>
            <a:r>
              <a:rPr dirty="0">
                <a:latin typeface="Courier"/>
              </a:rPr>
              <a:t>], </a:t>
            </a:r>
            <a:br>
              <a:rPr dirty="0"/>
            </a:br>
            <a:r>
              <a:rPr dirty="0">
                <a:latin typeface="Courier"/>
              </a:rPr>
              <a:t>    categories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latin typeface="Courier"/>
              </a:rPr>
              <a:t>[</a:t>
            </a:r>
            <a:r>
              <a:rPr dirty="0">
                <a:solidFill>
                  <a:srgbClr val="4070A0"/>
                </a:solidFill>
                <a:latin typeface="Courier"/>
              </a:rPr>
              <a:t>"Low"</a:t>
            </a:r>
            <a:r>
              <a:rPr dirty="0">
                <a:latin typeface="Courier"/>
              </a:rPr>
              <a:t>, </a:t>
            </a:r>
            <a:r>
              <a:rPr dirty="0">
                <a:solidFill>
                  <a:srgbClr val="4070A0"/>
                </a:solidFill>
                <a:latin typeface="Courier"/>
              </a:rPr>
              <a:t>"Medium"</a:t>
            </a:r>
            <a:r>
              <a:rPr dirty="0">
                <a:latin typeface="Courier"/>
              </a:rPr>
              <a:t>, </a:t>
            </a:r>
            <a:r>
              <a:rPr dirty="0">
                <a:solidFill>
                  <a:srgbClr val="4070A0"/>
                </a:solidFill>
                <a:latin typeface="Courier"/>
              </a:rPr>
              <a:t>"High"</a:t>
            </a:r>
            <a:r>
              <a:rPr dirty="0">
                <a:latin typeface="Courier"/>
              </a:rPr>
              <a:t>, </a:t>
            </a:r>
            <a:r>
              <a:rPr dirty="0">
                <a:solidFill>
                  <a:srgbClr val="4070A0"/>
                </a:solidFill>
                <a:latin typeface="Courier"/>
              </a:rPr>
              <a:t>"Critical"</a:t>
            </a:r>
            <a:r>
              <a:rPr dirty="0">
                <a:latin typeface="Courier"/>
              </a:rPr>
              <a:t>], </a:t>
            </a:r>
            <a:br>
              <a:rPr dirty="0"/>
            </a:br>
            <a:r>
              <a:rPr dirty="0">
                <a:latin typeface="Courier"/>
              </a:rPr>
              <a:t>    ordered</a:t>
            </a:r>
            <a:r>
              <a:rPr dirty="0">
                <a:solidFill>
                  <a:srgbClr val="666666"/>
                </a:solidFill>
                <a:latin typeface="Courier"/>
              </a:rPr>
              <a:t>=</a:t>
            </a:r>
            <a:r>
              <a:rPr dirty="0">
                <a:solidFill>
                  <a:srgbClr val="19177C"/>
                </a:solidFill>
                <a:latin typeface="Courier"/>
              </a:rPr>
              <a:t>True</a:t>
            </a:r>
            <a:br>
              <a:rPr dirty="0"/>
            </a:br>
            <a:r>
              <a:rPr dirty="0">
                <a:latin typeface="Courier"/>
              </a:rPr>
              <a:t>)</a:t>
            </a:r>
            <a:br>
              <a:rPr dirty="0"/>
            </a:br>
            <a:br>
              <a:rPr dirty="0"/>
            </a:br>
            <a:r>
              <a:rPr i="1" dirty="0">
                <a:solidFill>
                  <a:srgbClr val="60A0B0"/>
                </a:solidFill>
                <a:latin typeface="Courier"/>
              </a:rPr>
              <a:t># Quick check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</a:t>
            </a:r>
            <a:r>
              <a:rPr dirty="0" err="1">
                <a:latin typeface="Courier"/>
              </a:rPr>
              <a:t>data.info</a:t>
            </a:r>
            <a:r>
              <a:rPr dirty="0">
                <a:latin typeface="Courier"/>
              </a:rPr>
              <a:t>())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cvss_base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].describe())</a:t>
            </a:r>
            <a:br>
              <a:rPr dirty="0"/>
            </a:br>
            <a:r>
              <a:rPr dirty="0">
                <a:solidFill>
                  <a:srgbClr val="008000"/>
                </a:solidFill>
                <a:latin typeface="Courier"/>
              </a:rPr>
              <a:t>print</a:t>
            </a:r>
            <a:r>
              <a:rPr dirty="0">
                <a:latin typeface="Courier"/>
              </a:rPr>
              <a:t>(data[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 err="1">
                <a:solidFill>
                  <a:srgbClr val="4070A0"/>
                </a:solidFill>
                <a:latin typeface="Courier"/>
              </a:rPr>
              <a:t>in_kev</a:t>
            </a:r>
            <a:r>
              <a:rPr dirty="0">
                <a:solidFill>
                  <a:srgbClr val="4070A0"/>
                </a:solidFill>
                <a:latin typeface="Courier"/>
              </a:rPr>
              <a:t>'</a:t>
            </a:r>
            <a:r>
              <a:rPr dirty="0">
                <a:latin typeface="Courier"/>
              </a:rPr>
              <a:t>].</a:t>
            </a:r>
            <a:r>
              <a:rPr dirty="0" err="1">
                <a:latin typeface="Courier"/>
              </a:rPr>
              <a:t>value_counts</a:t>
            </a:r>
            <a:r>
              <a:rPr dirty="0">
                <a:latin typeface="Courier"/>
              </a:rPr>
              <a:t>())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Running Bootstrap on Sample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 sz="1800" dirty="0">
                <a:latin typeface="Courier"/>
              </a:rPr>
              <a:t>Bootstrap 95% CI for median difference: [0.50, 1.</a:t>
            </a:r>
            <a:r>
              <a:rPr lang="en-US" sz="1800" dirty="0">
                <a:latin typeface="Courier"/>
              </a:rPr>
              <a:t>5</a:t>
            </a:r>
            <a:r>
              <a:rPr sz="1800" dirty="0">
                <a:latin typeface="Courier"/>
              </a:rPr>
              <a:t>0]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Interpretation</a:t>
            </a:r>
          </a:p>
          <a:p>
            <a:pPr marL="0" lvl="0" indent="0">
              <a:buNone/>
            </a:pPr>
            <a:r>
              <a:rPr sz="2000" dirty="0"/>
              <a:t>“The median CVSS of exploited vulnerabilities is 0.90 points higher than non-exploited vulnerabilities, 95% CI [0.50, 1.</a:t>
            </a:r>
            <a:r>
              <a:rPr lang="en-US" sz="2000" dirty="0"/>
              <a:t>5</a:t>
            </a:r>
            <a:r>
              <a:rPr sz="2000" dirty="0"/>
              <a:t>0].”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The CI doesn’t include zero → significant difference in medians.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878F9-2ECA-611E-CABC-EDF92650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 on our data, visualized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C2B88F-D452-EC2F-FA13-FC9EEE6E1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887" y="1368425"/>
            <a:ext cx="5532225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Part 6: Common Pitfalls</a:t>
            </a:r>
          </a:p>
        </p:txBody>
      </p:sp>
    </p:spTree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Tang et al.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b="1" dirty="0"/>
              <a:t>97%</a:t>
            </a:r>
            <a:r>
              <a:rPr dirty="0"/>
              <a:t> of papers had at least one statistical issue</a:t>
            </a:r>
          </a:p>
          <a:p>
            <a:pPr lvl="0"/>
            <a:r>
              <a:rPr b="1" dirty="0"/>
              <a:t>23%</a:t>
            </a:r>
            <a:r>
              <a:rPr dirty="0"/>
              <a:t> had incorrect tests (e.g., non-independence violations)</a:t>
            </a:r>
          </a:p>
          <a:p>
            <a:pPr lvl="0"/>
            <a:r>
              <a:rPr b="1" dirty="0"/>
              <a:t>86%</a:t>
            </a:r>
            <a:r>
              <a:rPr dirty="0"/>
              <a:t> had incomplete statistical significance reporting</a:t>
            </a:r>
          </a:p>
          <a:p>
            <a:pPr lvl="0"/>
            <a:r>
              <a:rPr b="1" dirty="0"/>
              <a:t>80%</a:t>
            </a:r>
            <a:r>
              <a:rPr dirty="0"/>
              <a:t> had incomplete </a:t>
            </a:r>
            <a:r>
              <a:rPr lang="en-US" dirty="0"/>
              <a:t>practical</a:t>
            </a:r>
            <a:r>
              <a:rPr dirty="0"/>
              <a:t> significance reporting</a:t>
            </a:r>
          </a:p>
          <a:p>
            <a:pPr lvl="0"/>
            <a:r>
              <a:rPr b="1" dirty="0"/>
              <a:t>26%</a:t>
            </a:r>
            <a:r>
              <a:rPr dirty="0"/>
              <a:t> had misinterpretations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104FEC-45D2-2B80-B838-90972F9FD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35" y="2315857"/>
            <a:ext cx="2037522" cy="26454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The Multiple Comparisons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b="1" dirty="0"/>
              <a:t>The problem:</a:t>
            </a:r>
            <a:r>
              <a:rPr dirty="0"/>
              <a:t> At α = 0.05, expect 1 false positive per 20 tests </a:t>
            </a:r>
            <a:r>
              <a:rPr i="1" dirty="0"/>
              <a:t>by chance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lang="en-US" b="1" dirty="0"/>
              <a:t>Example</a:t>
            </a:r>
            <a:endParaRPr b="1" dirty="0"/>
          </a:p>
          <a:p>
            <a:pPr marL="0" lvl="0" indent="0">
              <a:buNone/>
            </a:pPr>
            <a:r>
              <a:rPr dirty="0"/>
              <a:t>Testing</a:t>
            </a:r>
            <a:r>
              <a:rPr lang="en-US" dirty="0"/>
              <a:t> whether</a:t>
            </a:r>
            <a:r>
              <a:rPr dirty="0"/>
              <a:t> CVSS </a:t>
            </a:r>
            <a:r>
              <a:rPr lang="en-US" dirty="0"/>
              <a:t>differences </a:t>
            </a:r>
            <a:r>
              <a:rPr dirty="0"/>
              <a:t>across 10 CWE categories = 45 pairwise comparisons</a:t>
            </a:r>
          </a:p>
          <a:p>
            <a:pPr marL="0" lvl="0" indent="0">
              <a:buNone/>
            </a:pPr>
            <a:r>
              <a:rPr dirty="0"/>
              <a:t>Expected false positives by chance: ~2-3</a:t>
            </a:r>
          </a:p>
        </p:txBody>
      </p:sp>
    </p:spTree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Solutions: Bonferroni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b="1" dirty="0"/>
                  <a:t>Bonferroni:</a:t>
                </a:r>
                <a:r>
                  <a:rPr dirty="0"/>
                  <a:t> Divide α by the number of tests</a:t>
                </a:r>
                <a:endParaRPr lang="en-US" dirty="0"/>
              </a:p>
              <a:p>
                <a:pPr marL="0" lvl="0" indent="0">
                  <a:buNone/>
                </a:pPr>
                <a:endParaRPr dirty="0"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𝑎𝑑𝑗𝑢𝑠𝑡𝑒𝑑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0.05</m:t>
                          </m:r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endParaRPr lang="en-US" b="1" dirty="0"/>
              </a:p>
              <a:p>
                <a:pPr marL="0" lvl="0" indent="0">
                  <a:buNone/>
                </a:pPr>
                <a:r>
                  <a:rPr b="1" dirty="0"/>
                  <a:t>For 10 tests:</a:t>
                </a:r>
                <a:r>
                  <a:rPr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𝑎𝑑𝑗𝑢𝑠𝑡𝑒𝑑</m:t>
                        </m:r>
                      </m:sub>
                    </m:sSub>
                    <m:r>
                      <a:rPr lang="ar-A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dirty="0"/>
                  <a:t>= 0.005</a:t>
                </a:r>
              </a:p>
              <a:p>
                <a:pPr marL="0" lvl="0" indent="0">
                  <a:buNone/>
                </a:pPr>
                <a:r>
                  <a:rPr b="1" dirty="0"/>
                  <a:t>Pros:</a:t>
                </a:r>
                <a:r>
                  <a:rPr dirty="0"/>
                  <a:t> Simple, conservative</a:t>
                </a:r>
                <a:br>
                  <a:rPr dirty="0"/>
                </a:br>
                <a:r>
                  <a:rPr b="1" dirty="0"/>
                  <a:t>Cons:</a:t>
                </a:r>
                <a:r>
                  <a:rPr dirty="0"/>
                  <a:t> Very conservative — increases false negatives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04" t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Solutions: Benjamini-Hochberg (FDR)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FDR (False Discovery Rate):</a:t>
            </a:r>
            <a:r>
              <a:rPr dirty="0"/>
              <a:t> Controls the expected </a:t>
            </a:r>
            <a:r>
              <a:rPr i="1" dirty="0"/>
              <a:t>proportion</a:t>
            </a:r>
            <a:r>
              <a:rPr dirty="0"/>
              <a:t> of false positives among rejected hypotheses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Procedure:</a:t>
            </a:r>
          </a:p>
          <a:p>
            <a:pPr marL="342900" lvl="0" indent="-342900">
              <a:buAutoNum type="arabicPeriod"/>
            </a:pPr>
            <a:r>
              <a:rPr dirty="0"/>
              <a:t>Order p-values smallest to largest</a:t>
            </a:r>
          </a:p>
          <a:p>
            <a:pPr marL="342900" lvl="0" indent="-342900">
              <a:buAutoNum type="arabicPeriod"/>
            </a:pPr>
            <a:r>
              <a:rPr dirty="0"/>
              <a:t>Compare each p-value to (rank / k) × α</a:t>
            </a:r>
          </a:p>
          <a:p>
            <a:pPr marL="342900" lvl="0" indent="-342900">
              <a:buAutoNum type="arabicPeriod"/>
            </a:pPr>
            <a:r>
              <a:rPr dirty="0"/>
              <a:t>Reject all hypotheses up to the largest one that passes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Less conservative</a:t>
            </a:r>
            <a:r>
              <a:rPr dirty="0"/>
              <a:t> than Bonferroni — better for exploratory analysis</a:t>
            </a:r>
          </a:p>
        </p:txBody>
      </p:sp>
    </p:spTree>
  </p:cSld>
  <p:clrMapOvr>
    <a:masterClrMapping/>
  </p:clrMapOvr>
  <p:transition spd="slow"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Multiple Comparisons in R (with line-by-line explanation)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indent="0">
              <a:buNone/>
            </a:pPr>
            <a:r>
              <a:rPr i="1">
                <a:solidFill>
                  <a:srgbClr val="60A0B0"/>
                </a:solidFill>
                <a:latin typeface="Courier"/>
              </a:rPr>
              <a:t># Suppose we have p-values from multiple tests</a:t>
            </a:r>
            <a:br/>
            <a:r>
              <a:rPr>
                <a:latin typeface="Courier"/>
              </a:rPr>
              <a:t>p_values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c</a:t>
            </a:r>
            <a:r>
              <a:rPr>
                <a:latin typeface="Courier"/>
              </a:rPr>
              <a:t>(</a:t>
            </a:r>
            <a:r>
              <a:rPr>
                <a:solidFill>
                  <a:srgbClr val="40A070"/>
                </a:solidFill>
                <a:latin typeface="Courier"/>
              </a:rPr>
              <a:t>0.001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0.01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0.03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0.04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0.08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0.12</a:t>
            </a:r>
            <a:r>
              <a:rPr>
                <a:latin typeface="Courier"/>
              </a:rPr>
              <a:t>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Bonferroni correction</a:t>
            </a:r>
            <a:br/>
            <a:r>
              <a:rPr>
                <a:latin typeface="Courier"/>
              </a:rPr>
              <a:t>p_bonf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p.adjust</a:t>
            </a:r>
            <a:r>
              <a:rPr>
                <a:latin typeface="Courier"/>
              </a:rPr>
              <a:t>(p_values, </a:t>
            </a:r>
            <a:r>
              <a:rPr>
                <a:solidFill>
                  <a:srgbClr val="7D9029"/>
                </a:solidFill>
                <a:latin typeface="Courier"/>
              </a:rPr>
              <a:t>method 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4070A0"/>
                </a:solidFill>
                <a:latin typeface="Courier"/>
              </a:rPr>
              <a:t>"bonferroni"</a:t>
            </a:r>
            <a:r>
              <a:rPr>
                <a:latin typeface="Courier"/>
              </a:rPr>
              <a:t>)</a:t>
            </a:r>
            <a:br/>
            <a:r>
              <a:rPr>
                <a:solidFill>
                  <a:srgbClr val="06287E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(p_bonf)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Benjamini-Hochberg (FDR) correction</a:t>
            </a:r>
            <a:br/>
            <a:r>
              <a:rPr>
                <a:latin typeface="Courier"/>
              </a:rPr>
              <a:t>p_fdr </a:t>
            </a:r>
            <a:r>
              <a:rPr>
                <a:solidFill>
                  <a:srgbClr val="007020"/>
                </a:solidFill>
                <a:latin typeface="Courier"/>
              </a:rPr>
              <a:t>&lt;-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6287E"/>
                </a:solidFill>
                <a:latin typeface="Courier"/>
              </a:rPr>
              <a:t>p.adjust</a:t>
            </a:r>
            <a:r>
              <a:rPr>
                <a:latin typeface="Courier"/>
              </a:rPr>
              <a:t>(p_values, </a:t>
            </a:r>
            <a:r>
              <a:rPr>
                <a:solidFill>
                  <a:srgbClr val="7D9029"/>
                </a:solidFill>
                <a:latin typeface="Courier"/>
              </a:rPr>
              <a:t>method =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4070A0"/>
                </a:solidFill>
                <a:latin typeface="Courier"/>
              </a:rPr>
              <a:t>"BH"</a:t>
            </a:r>
            <a:r>
              <a:rPr>
                <a:latin typeface="Courier"/>
              </a:rPr>
              <a:t>)</a:t>
            </a:r>
            <a:br/>
            <a:r>
              <a:rPr>
                <a:solidFill>
                  <a:srgbClr val="06287E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(p_fdr)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Compare to alpha = 0.05</a:t>
            </a:r>
            <a:br/>
            <a:r>
              <a:rPr>
                <a:solidFill>
                  <a:srgbClr val="06287E"/>
                </a:solidFill>
                <a:latin typeface="Courier"/>
              </a:rPr>
              <a:t>data.frame</a:t>
            </a:r>
            <a:r>
              <a:rPr>
                <a:latin typeface="Courier"/>
              </a:rPr>
              <a:t>(</a:t>
            </a:r>
            <a:r>
              <a:rPr>
                <a:solidFill>
                  <a:srgbClr val="7D9029"/>
                </a:solidFill>
                <a:latin typeface="Courier"/>
              </a:rPr>
              <a:t>original =</a:t>
            </a:r>
            <a:r>
              <a:rPr>
                <a:latin typeface="Courier"/>
              </a:rPr>
              <a:t> p_values, </a:t>
            </a:r>
            <a:r>
              <a:rPr>
                <a:solidFill>
                  <a:srgbClr val="7D9029"/>
                </a:solidFill>
                <a:latin typeface="Courier"/>
              </a:rPr>
              <a:t>bonferroni =</a:t>
            </a:r>
            <a:r>
              <a:rPr>
                <a:latin typeface="Courier"/>
              </a:rPr>
              <a:t> p_bonf, </a:t>
            </a:r>
            <a:r>
              <a:rPr>
                <a:solidFill>
                  <a:srgbClr val="7D9029"/>
                </a:solidFill>
                <a:latin typeface="Courier"/>
              </a:rPr>
              <a:t>fdr =</a:t>
            </a:r>
            <a:r>
              <a:rPr>
                <a:latin typeface="Courier"/>
              </a:rPr>
              <a:t> p_fdr,</a:t>
            </a:r>
            <a:br/>
            <a:r>
              <a:rPr>
                <a:latin typeface="Courier"/>
              </a:rPr>
              <a:t>           </a:t>
            </a:r>
            <a:r>
              <a:rPr>
                <a:solidFill>
                  <a:srgbClr val="7D9029"/>
                </a:solidFill>
                <a:latin typeface="Courier"/>
              </a:rPr>
              <a:t>bonf_sig =</a:t>
            </a:r>
            <a:r>
              <a:rPr>
                <a:latin typeface="Courier"/>
              </a:rPr>
              <a:t> p_bonf </a:t>
            </a:r>
            <a:r>
              <a:rPr>
                <a:solidFill>
                  <a:srgbClr val="4070A0"/>
                </a:solidFill>
                <a:latin typeface="Courier"/>
              </a:rPr>
              <a:t>&lt;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40A070"/>
                </a:solidFill>
                <a:latin typeface="Courier"/>
              </a:rPr>
              <a:t>0.05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7D9029"/>
                </a:solidFill>
                <a:latin typeface="Courier"/>
              </a:rPr>
              <a:t>fdr_sig =</a:t>
            </a:r>
            <a:r>
              <a:rPr>
                <a:latin typeface="Courier"/>
              </a:rPr>
              <a:t> p_fdr </a:t>
            </a:r>
            <a:r>
              <a:rPr>
                <a:solidFill>
                  <a:srgbClr val="4070A0"/>
                </a:solidFill>
                <a:latin typeface="Courier"/>
              </a:rPr>
              <a:t>&lt;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40A070"/>
                </a:solidFill>
                <a:latin typeface="Courier"/>
              </a:rPr>
              <a:t>0.05</a:t>
            </a:r>
            <a:r>
              <a:rPr>
                <a:latin typeface="Courier"/>
              </a:rPr>
              <a:t>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dirty="0"/>
              <a:t>Multiple Comparisons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indent="0">
              <a:buNone/>
            </a:pPr>
            <a:r>
              <a:rPr b="1">
                <a:solidFill>
                  <a:srgbClr val="008000"/>
                </a:solidFill>
                <a:latin typeface="Courier"/>
              </a:rPr>
              <a:t>from</a:t>
            </a:r>
            <a:r>
              <a:rPr>
                <a:latin typeface="Courier"/>
              </a:rPr>
              <a:t> statsmodels.stats.multitest </a:t>
            </a:r>
            <a:r>
              <a:rPr b="1">
                <a:solidFill>
                  <a:srgbClr val="008000"/>
                </a:solidFill>
                <a:latin typeface="Courier"/>
              </a:rPr>
              <a:t>import</a:t>
            </a:r>
            <a:r>
              <a:rPr>
                <a:latin typeface="Courier"/>
              </a:rPr>
              <a:t> multipletests</a:t>
            </a:r>
            <a:br/>
            <a:r>
              <a:rPr b="1">
                <a:solidFill>
                  <a:srgbClr val="008000"/>
                </a:solidFill>
                <a:latin typeface="Courier"/>
              </a:rPr>
              <a:t>import</a:t>
            </a:r>
            <a:r>
              <a:rPr>
                <a:latin typeface="Courier"/>
              </a:rPr>
              <a:t> numpy </a:t>
            </a:r>
            <a:r>
              <a:rPr b="1">
                <a:solidFill>
                  <a:srgbClr val="008000"/>
                </a:solidFill>
                <a:latin typeface="Courier"/>
              </a:rPr>
              <a:t>as</a:t>
            </a:r>
            <a:r>
              <a:rPr>
                <a:latin typeface="Courier"/>
              </a:rPr>
              <a:t> np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P-values from multiple tests</a:t>
            </a:r>
            <a:br/>
            <a:r>
              <a:rPr>
                <a:latin typeface="Courier"/>
              </a:rPr>
              <a:t>p_values </a:t>
            </a:r>
            <a:r>
              <a:rPr>
                <a:solidFill>
                  <a:srgbClr val="666666"/>
                </a:solidFill>
                <a:latin typeface="Courier"/>
              </a:rPr>
              <a:t>=</a:t>
            </a:r>
            <a:r>
              <a:rPr>
                <a:latin typeface="Courier"/>
              </a:rPr>
              <a:t> np.array([</a:t>
            </a:r>
            <a:r>
              <a:rPr>
                <a:solidFill>
                  <a:srgbClr val="40A070"/>
                </a:solidFill>
                <a:latin typeface="Courier"/>
              </a:rPr>
              <a:t>0.001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0.01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0.03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0.04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0.08</a:t>
            </a:r>
            <a:r>
              <a:rPr>
                <a:latin typeface="Courier"/>
              </a:rPr>
              <a:t>, </a:t>
            </a:r>
            <a:r>
              <a:rPr>
                <a:solidFill>
                  <a:srgbClr val="40A070"/>
                </a:solidFill>
                <a:latin typeface="Courier"/>
              </a:rPr>
              <a:t>0.12</a:t>
            </a:r>
            <a:r>
              <a:rPr>
                <a:latin typeface="Courier"/>
              </a:rPr>
              <a:t>])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Bonferroni correction</a:t>
            </a:r>
            <a:br/>
            <a:r>
              <a:rPr>
                <a:latin typeface="Courier"/>
              </a:rPr>
              <a:t>reject_bonf, p_bonf, _, _ </a:t>
            </a:r>
            <a:r>
              <a:rPr>
                <a:solidFill>
                  <a:srgbClr val="666666"/>
                </a:solidFill>
                <a:latin typeface="Courier"/>
              </a:rPr>
              <a:t>=</a:t>
            </a:r>
            <a:r>
              <a:rPr>
                <a:latin typeface="Courier"/>
              </a:rPr>
              <a:t> multipletests(p_values, method</a:t>
            </a:r>
            <a:r>
              <a:rPr>
                <a:solidFill>
                  <a:srgbClr val="666666"/>
                </a:solidFill>
                <a:latin typeface="Courier"/>
              </a:rPr>
              <a:t>=</a:t>
            </a:r>
            <a:r>
              <a:rPr>
                <a:solidFill>
                  <a:srgbClr val="4070A0"/>
                </a:solidFill>
                <a:latin typeface="Courier"/>
              </a:rPr>
              <a:t>'bonferroni'</a:t>
            </a:r>
            <a:r>
              <a:rPr>
                <a:latin typeface="Courier"/>
              </a:rPr>
              <a:t>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Benjamini-Hochberg (FDR) correction  </a:t>
            </a:r>
            <a:br/>
            <a:r>
              <a:rPr>
                <a:latin typeface="Courier"/>
              </a:rPr>
              <a:t>reject_fdr, p_fdr, _, _ </a:t>
            </a:r>
            <a:r>
              <a:rPr>
                <a:solidFill>
                  <a:srgbClr val="666666"/>
                </a:solidFill>
                <a:latin typeface="Courier"/>
              </a:rPr>
              <a:t>=</a:t>
            </a:r>
            <a:r>
              <a:rPr>
                <a:latin typeface="Courier"/>
              </a:rPr>
              <a:t> multipletests(p_values, method</a:t>
            </a:r>
            <a:r>
              <a:rPr>
                <a:solidFill>
                  <a:srgbClr val="666666"/>
                </a:solidFill>
                <a:latin typeface="Courier"/>
              </a:rPr>
              <a:t>=</a:t>
            </a:r>
            <a:r>
              <a:rPr>
                <a:solidFill>
                  <a:srgbClr val="4070A0"/>
                </a:solidFill>
                <a:latin typeface="Courier"/>
              </a:rPr>
              <a:t>'fdr_bh'</a:t>
            </a:r>
            <a:r>
              <a:rPr>
                <a:latin typeface="Courier"/>
              </a:rPr>
              <a:t>)</a:t>
            </a:r>
            <a:br/>
            <a:br/>
            <a:r>
              <a:rPr i="1">
                <a:solidFill>
                  <a:srgbClr val="60A0B0"/>
                </a:solidFill>
                <a:latin typeface="Courier"/>
              </a:rPr>
              <a:t># Display results</a:t>
            </a:r>
            <a:br/>
            <a:r>
              <a:rPr b="1">
                <a:solidFill>
                  <a:srgbClr val="007020"/>
                </a:solidFill>
                <a:latin typeface="Courier"/>
              </a:rPr>
              <a:t>for</a:t>
            </a:r>
            <a:r>
              <a:rPr>
                <a:latin typeface="Courier"/>
              </a:rPr>
              <a:t> i, p </a:t>
            </a:r>
            <a:r>
              <a:rPr b="1">
                <a:solidFill>
                  <a:srgbClr val="007020"/>
                </a:solidFill>
                <a:latin typeface="Courier"/>
              </a:rPr>
              <a:t>in</a:t>
            </a:r>
            <a:r>
              <a:rPr>
                <a:latin typeface="Courier"/>
              </a:rPr>
              <a:t> </a:t>
            </a:r>
            <a:r>
              <a:rPr>
                <a:solidFill>
                  <a:srgbClr val="008000"/>
                </a:solidFill>
                <a:latin typeface="Courier"/>
              </a:rPr>
              <a:t>enumerate</a:t>
            </a:r>
            <a:r>
              <a:rPr>
                <a:latin typeface="Courier"/>
              </a:rPr>
              <a:t>(p_values):</a:t>
            </a:r>
            <a:br/>
            <a:r>
              <a:rPr>
                <a:latin typeface="Courier"/>
              </a:rPr>
              <a:t>    </a:t>
            </a:r>
            <a:r>
              <a:rPr>
                <a:solidFill>
                  <a:srgbClr val="008000"/>
                </a:solidFill>
                <a:latin typeface="Courier"/>
              </a:rPr>
              <a:t>print</a:t>
            </a:r>
            <a:r>
              <a:rPr>
                <a:latin typeface="Courier"/>
              </a:rPr>
              <a:t>(</a:t>
            </a:r>
            <a:r>
              <a:rPr>
                <a:solidFill>
                  <a:srgbClr val="BB6688"/>
                </a:solidFill>
                <a:latin typeface="Courier"/>
              </a:rPr>
              <a:t>f"p=</a:t>
            </a:r>
            <a:r>
              <a:rPr>
                <a:solidFill>
                  <a:srgbClr val="4070A0"/>
                </a:solidFill>
                <a:latin typeface="Courier"/>
              </a:rPr>
              <a:t>{</a:t>
            </a:r>
            <a:r>
              <a:rPr>
                <a:latin typeface="Courier"/>
              </a:rPr>
              <a:t>p</a:t>
            </a:r>
            <a:r>
              <a:rPr>
                <a:solidFill>
                  <a:srgbClr val="4070A0"/>
                </a:solidFill>
                <a:latin typeface="Courier"/>
              </a:rPr>
              <a:t>:.3f}</a:t>
            </a:r>
            <a:r>
              <a:rPr>
                <a:solidFill>
                  <a:srgbClr val="BB6688"/>
                </a:solidFill>
                <a:latin typeface="Courier"/>
              </a:rPr>
              <a:t> -&gt; Bonf: </a:t>
            </a:r>
            <a:r>
              <a:rPr>
                <a:solidFill>
                  <a:srgbClr val="4070A0"/>
                </a:solidFill>
                <a:latin typeface="Courier"/>
              </a:rPr>
              <a:t>{</a:t>
            </a:r>
            <a:r>
              <a:rPr>
                <a:latin typeface="Courier"/>
              </a:rPr>
              <a:t>p_bonf[i]</a:t>
            </a:r>
            <a:r>
              <a:rPr>
                <a:solidFill>
                  <a:srgbClr val="4070A0"/>
                </a:solidFill>
                <a:latin typeface="Courier"/>
              </a:rPr>
              <a:t>:.3f}</a:t>
            </a:r>
            <a:r>
              <a:rPr>
                <a:solidFill>
                  <a:srgbClr val="BB6688"/>
                </a:solidFill>
                <a:latin typeface="Courier"/>
              </a:rPr>
              <a:t> (sig=</a:t>
            </a:r>
            <a:r>
              <a:rPr>
                <a:solidFill>
                  <a:srgbClr val="4070A0"/>
                </a:solidFill>
                <a:latin typeface="Courier"/>
              </a:rPr>
              <a:t>{</a:t>
            </a:r>
            <a:r>
              <a:rPr>
                <a:latin typeface="Courier"/>
              </a:rPr>
              <a:t>reject_bonf[i]</a:t>
            </a:r>
            <a:r>
              <a:rPr>
                <a:solidFill>
                  <a:srgbClr val="4070A0"/>
                </a:solidFill>
                <a:latin typeface="Courier"/>
              </a:rPr>
              <a:t>}</a:t>
            </a:r>
            <a:r>
              <a:rPr>
                <a:solidFill>
                  <a:srgbClr val="BB6688"/>
                </a:solidFill>
                <a:latin typeface="Courier"/>
              </a:rPr>
              <a:t>), "</a:t>
            </a:r>
            <a:br/>
            <a:r>
              <a:rPr>
                <a:latin typeface="Courier"/>
              </a:rPr>
              <a:t>          </a:t>
            </a:r>
            <a:r>
              <a:rPr>
                <a:solidFill>
                  <a:srgbClr val="BB6688"/>
                </a:solidFill>
                <a:latin typeface="Courier"/>
              </a:rPr>
              <a:t>f"FDR: </a:t>
            </a:r>
            <a:r>
              <a:rPr>
                <a:solidFill>
                  <a:srgbClr val="4070A0"/>
                </a:solidFill>
                <a:latin typeface="Courier"/>
              </a:rPr>
              <a:t>{</a:t>
            </a:r>
            <a:r>
              <a:rPr>
                <a:latin typeface="Courier"/>
              </a:rPr>
              <a:t>p_fdr[i]</a:t>
            </a:r>
            <a:r>
              <a:rPr>
                <a:solidFill>
                  <a:srgbClr val="4070A0"/>
                </a:solidFill>
                <a:latin typeface="Courier"/>
              </a:rPr>
              <a:t>:.3f}</a:t>
            </a:r>
            <a:r>
              <a:rPr>
                <a:solidFill>
                  <a:srgbClr val="BB6688"/>
                </a:solidFill>
                <a:latin typeface="Courier"/>
              </a:rPr>
              <a:t> (sig=</a:t>
            </a:r>
            <a:r>
              <a:rPr>
                <a:solidFill>
                  <a:srgbClr val="4070A0"/>
                </a:solidFill>
                <a:latin typeface="Courier"/>
              </a:rPr>
              <a:t>{</a:t>
            </a:r>
            <a:r>
              <a:rPr>
                <a:latin typeface="Courier"/>
              </a:rPr>
              <a:t>reject_fdr[i]</a:t>
            </a:r>
            <a:r>
              <a:rPr>
                <a:solidFill>
                  <a:srgbClr val="4070A0"/>
                </a:solidFill>
                <a:latin typeface="Courier"/>
              </a:rPr>
              <a:t>}</a:t>
            </a:r>
            <a:r>
              <a:rPr>
                <a:solidFill>
                  <a:srgbClr val="BB6688"/>
                </a:solidFill>
                <a:latin typeface="Courier"/>
              </a:rPr>
              <a:t>)"</a:t>
            </a:r>
            <a:r>
              <a:rPr>
                <a:latin typeface="Courier"/>
              </a:rPr>
              <a:t>)</a:t>
            </a:r>
          </a:p>
        </p:txBody>
      </p:sp>
    </p:spTree>
  </p:cSld>
  <p:clrMapOvr>
    <a:masterClrMapping/>
  </p:clrMapOvr>
  <p:transition spd="slow"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⚠️ Pitfall: Ignoring Non-Independence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 dirty="0"/>
              <a:t>The problem:</a:t>
            </a:r>
            <a:r>
              <a:rPr dirty="0"/>
              <a:t> Most tests assume independent observations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b="1" dirty="0"/>
              <a:t>Common violations in security research:</a:t>
            </a:r>
          </a:p>
          <a:p>
            <a:pPr lvl="0"/>
            <a:r>
              <a:rPr dirty="0"/>
              <a:t>Multiple vulnerabilities from the same vendor</a:t>
            </a:r>
          </a:p>
          <a:p>
            <a:pPr lvl="0"/>
            <a:r>
              <a:rPr dirty="0"/>
              <a:t>Multiple CVEs from the same software product</a:t>
            </a:r>
          </a:p>
          <a:p>
            <a:pPr lvl="0"/>
            <a:r>
              <a:rPr dirty="0"/>
              <a:t>Vulnerabilities discovered by the same researcher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Ask yourself:</a:t>
            </a:r>
            <a:r>
              <a:rPr dirty="0"/>
              <a:t> “Could any two data points be more similar to each other than to a random pair?”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072701-7157-21FC-09E3-338EF3B3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setting: Terms you know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D2E56F-FF75-BB7F-39FE-9E8306ABD2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Empirical data</a:t>
            </a:r>
          </a:p>
          <a:p>
            <a:pPr lvl="1"/>
            <a:r>
              <a:rPr lang="en-US" dirty="0"/>
              <a:t>Observational vs. experimental</a:t>
            </a:r>
          </a:p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Explanation vs. prediction</a:t>
            </a:r>
          </a:p>
          <a:p>
            <a:r>
              <a:rPr lang="en-US" dirty="0"/>
              <a:t>Variable</a:t>
            </a:r>
          </a:p>
          <a:p>
            <a:pPr lvl="1"/>
            <a:r>
              <a:rPr lang="en-US" dirty="0"/>
              <a:t>nominal / categorical / binary vs. ordinal vs. metric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AFCCE-5FB4-B9B4-3075-CD26527435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Distribution and sample</a:t>
            </a:r>
          </a:p>
          <a:p>
            <a:r>
              <a:rPr lang="en-US" dirty="0"/>
              <a:t>Central tendency</a:t>
            </a:r>
          </a:p>
          <a:p>
            <a:pPr lvl="1"/>
            <a:r>
              <a:rPr lang="en-US" dirty="0"/>
              <a:t>Mean / average </a:t>
            </a:r>
            <a:r>
              <a:rPr lang="el-GR" dirty="0"/>
              <a:t>μ</a:t>
            </a:r>
            <a:r>
              <a:rPr lang="en-US" dirty="0"/>
              <a:t>, median, mode</a:t>
            </a:r>
          </a:p>
          <a:p>
            <a:r>
              <a:rPr lang="en-US" dirty="0"/>
              <a:t>Dispersion</a:t>
            </a:r>
          </a:p>
          <a:p>
            <a:pPr lvl="1"/>
            <a:r>
              <a:rPr lang="en-US" dirty="0"/>
              <a:t>Variance, standard deviation </a:t>
            </a:r>
            <a:r>
              <a:rPr lang="el-GR" dirty="0"/>
              <a:t>σ</a:t>
            </a:r>
            <a:r>
              <a:rPr lang="en-US" dirty="0"/>
              <a:t>, quantiles</a:t>
            </a:r>
          </a:p>
        </p:txBody>
      </p:sp>
    </p:spTree>
    <p:extLst>
      <p:ext uri="{BB962C8B-B14F-4D97-AF65-F5344CB8AC3E}">
        <p14:creationId xmlns:p14="http://schemas.microsoft.com/office/powerpoint/2010/main" val="1069471109"/>
      </p:ext>
    </p:extLst>
  </p:cSld>
  <p:clrMapOvr>
    <a:masterClrMapping/>
  </p:clrMapOvr>
  <p:transition spd="slow"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⚠️ Pitfall: Reporting Only p-values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b="1" dirty="0"/>
              <a:t>Insufficient:</a:t>
            </a:r>
            <a:r>
              <a:rPr dirty="0"/>
              <a:t> “There was a significant difference (p = 0.02).”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Complete reporting includes:</a:t>
            </a:r>
          </a:p>
          <a:p>
            <a:pPr marL="342900" lvl="0" indent="-342900">
              <a:buAutoNum type="arabicPeriod"/>
            </a:pPr>
            <a:r>
              <a:rPr dirty="0"/>
              <a:t>The exact test name</a:t>
            </a:r>
          </a:p>
          <a:p>
            <a:pPr marL="342900" lvl="0" indent="-342900">
              <a:buAutoNum type="arabicPeriod"/>
            </a:pPr>
            <a:r>
              <a:rPr dirty="0"/>
              <a:t>Test statistic and degrees of freedom</a:t>
            </a:r>
          </a:p>
          <a:p>
            <a:pPr marL="342900" lvl="0" indent="-342900">
              <a:buAutoNum type="arabicPeriod"/>
            </a:pPr>
            <a:r>
              <a:rPr dirty="0"/>
              <a:t>Exact p-value (or p &lt; 0.001)</a:t>
            </a:r>
          </a:p>
          <a:p>
            <a:pPr marL="342900" lvl="0" indent="-342900">
              <a:buAutoNum type="arabicPeriod"/>
            </a:pPr>
            <a:r>
              <a:rPr dirty="0"/>
              <a:t>Effect size</a:t>
            </a:r>
          </a:p>
          <a:p>
            <a:pPr marL="342900" lvl="0" indent="-342900">
              <a:buAutoNum type="arabicPeriod"/>
            </a:pPr>
            <a:r>
              <a:rPr dirty="0"/>
              <a:t>Descriptive statistics for each group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Complete Reporting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b="1" dirty="0"/>
              <a:t>Bad:</a:t>
            </a:r>
          </a:p>
          <a:p>
            <a:pPr marL="1270000" lvl="0" indent="0">
              <a:buNone/>
            </a:pPr>
            <a:r>
              <a:rPr sz="2000" dirty="0"/>
              <a:t>“There was a significant difference (p = 0.02).”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b="1" dirty="0"/>
              <a:t>Good:</a:t>
            </a:r>
          </a:p>
          <a:p>
            <a:pPr marL="1270000" lvl="0" indent="0">
              <a:buNone/>
            </a:pPr>
            <a:r>
              <a:rPr sz="2000" dirty="0"/>
              <a:t>“Exploited vulnerabilities had significantly higher CVSS scores (</a:t>
            </a:r>
            <a:r>
              <a:rPr sz="2000" dirty="0" err="1"/>
              <a:t>Mdn</a:t>
            </a:r>
            <a:r>
              <a:rPr sz="2000" dirty="0"/>
              <a:t> = 6.30, IQR = 1.85) than non-exploited vulnerabilities (</a:t>
            </a:r>
            <a:r>
              <a:rPr sz="2000" dirty="0" err="1"/>
              <a:t>Mdn</a:t>
            </a:r>
            <a:r>
              <a:rPr sz="2000" dirty="0"/>
              <a:t> = 5.30, IQR = 2.40), Mann-Whitney U = 56,789, p &lt; 0.001, Vargha-Delaney A = 0.74 (large effect).”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1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b="1"/>
              <a:t>Statistical Validity:</a:t>
            </a:r>
          </a:p>
          <a:p>
            <a:pPr lvl="0"/>
            <a:r>
              <a:t>☐ Is my test appropriate for my data type?</a:t>
            </a:r>
          </a:p>
          <a:p>
            <a:pPr lvl="0"/>
            <a:r>
              <a:t>☐ Have I accounted for non-independence?</a:t>
            </a:r>
          </a:p>
          <a:p>
            <a:pPr lvl="0"/>
            <a:r>
              <a:t>☐ Am I using paired tests for paired data?</a:t>
            </a:r>
          </a:p>
          <a:p>
            <a:pPr marL="0" lvl="0" indent="0">
              <a:buNone/>
            </a:pPr>
            <a:r>
              <a:rPr b="1"/>
              <a:t>Multiple Comparisons:</a:t>
            </a:r>
          </a:p>
          <a:p>
            <a:pPr lvl="0"/>
            <a:r>
              <a:t>☐ Have I corrected for multiple comparisons?</a:t>
            </a:r>
          </a:p>
          <a:p>
            <a:pPr marL="0" lvl="0" indent="0">
              <a:buNone/>
            </a:pPr>
            <a:r>
              <a:rPr b="1"/>
              <a:t>Reporting:</a:t>
            </a:r>
          </a:p>
          <a:p>
            <a:pPr lvl="0"/>
            <a:r>
              <a:t>☐ Test name, statistic, df, p-value?</a:t>
            </a:r>
          </a:p>
          <a:p>
            <a:pPr lvl="0"/>
            <a:r>
              <a:t>☐ Effect size?</a:t>
            </a:r>
          </a:p>
          <a:p>
            <a:pPr lvl="0"/>
            <a:r>
              <a:t>☐ Descriptive statistics with variability?</a:t>
            </a:r>
          </a:p>
        </p:txBody>
      </p:sp>
    </p:spTree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1 Summary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469415"/>
              </p:ext>
            </p:extLst>
          </p:nvPr>
        </p:nvGraphicFramePr>
        <p:xfrm>
          <a:off x="457200" y="1193800"/>
          <a:ext cx="8229600" cy="267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Key Takeaway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Project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p-values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/>
                        <a:t>P(data</a:t>
                      </a:r>
                      <a:r>
                        <a:rPr lang="en-US" dirty="0"/>
                        <a:t> | H₀), not P(H₀ is true)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Chi-square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Association between categorical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Severity × CWE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t-test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Parametric comparison of 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When data is 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Mann-Whitney 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Non-parametric group comparison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Exploited vs. not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Cohen’s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Parametric effect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With t-test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Vargha-Delaney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Non-parametric effect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With Mann-Whitney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Bootstrapping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CIs without assumptions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Median differences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Multiple comparisons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Correct when running many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dirty="0"/>
                        <a:t>Post-hoc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Recommended 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b="1"/>
              <a:t>Primary Textbook (Franke):</a:t>
            </a:r>
          </a:p>
          <a:p>
            <a:pPr lvl="0"/>
            <a:r>
              <a:rPr>
                <a:hlinkClick r:id="rId3"/>
              </a:rPr>
              <a:t>Section 16.2 — p-values</a:t>
            </a:r>
          </a:p>
          <a:p>
            <a:pPr lvl="0"/>
            <a:r>
              <a:rPr>
                <a:hlinkClick r:id="rId4"/>
              </a:rPr>
              <a:t>Section 16.6.1 — Chi-square</a:t>
            </a:r>
          </a:p>
          <a:p>
            <a:pPr lvl="0"/>
            <a:r>
              <a:rPr>
                <a:hlinkClick r:id="rId5"/>
              </a:rPr>
              <a:t>Section 12.1 — Linear regression</a:t>
            </a:r>
          </a:p>
          <a:p>
            <a:pPr lvl="0"/>
            <a:r>
              <a:rPr>
                <a:hlinkClick r:id="rId6"/>
              </a:rPr>
              <a:t>Section 15.2 — Logistic regression</a:t>
            </a:r>
          </a:p>
          <a:p>
            <a:pPr marL="0" lvl="0" indent="0">
              <a:buNone/>
            </a:pPr>
            <a:r>
              <a:rPr b="1"/>
              <a:t>Secondary Textbook (Seltman):</a:t>
            </a:r>
          </a:p>
          <a:p>
            <a:pPr lvl="0"/>
            <a:r>
              <a:rPr>
                <a:hlinkClick r:id="rId7"/>
              </a:rPr>
              <a:t>Chapter 6.2 — Hypothesis testing</a:t>
            </a:r>
          </a:p>
          <a:p>
            <a:pPr lvl="0"/>
            <a:r>
              <a:rPr>
                <a:hlinkClick r:id="rId7"/>
              </a:rPr>
              <a:t>Chapter 9 — Linear regression</a:t>
            </a:r>
          </a:p>
          <a:p>
            <a:pPr lvl="0"/>
            <a:r>
              <a:rPr>
                <a:hlinkClick r:id="rId7"/>
              </a:rPr>
              <a:t>Chapter 16.2-16.3 — Chi-square and logistic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49204-98A7-DA92-3EE2-ADD8867F5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3660" y="759870"/>
            <a:ext cx="3001617" cy="3897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42216-F380-8270-3AA3-FED472016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154638-55B4-6272-B60D-EF86E83E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friend: The normal distribution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AD8D2-0F90-FADC-1357-3A46079FD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89" y="1175960"/>
            <a:ext cx="5598622" cy="36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9355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D5DEC4-9620-104B-BE09-9FACBCD7BB53}" vid="{9604CF4B-C734-584F-A06E-FF624A359E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2892</TotalTime>
  <Words>11264</Words>
  <Application>Microsoft Macintosh PowerPoint</Application>
  <PresentationFormat>On-screen Show (16:9)</PresentationFormat>
  <Paragraphs>1150</Paragraphs>
  <Slides>84</Slides>
  <Notes>67</Notes>
  <HiddenSlides>9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Calibri Light</vt:lpstr>
      <vt:lpstr>Cambria Math</vt:lpstr>
      <vt:lpstr>Courier</vt:lpstr>
      <vt:lpstr>Theme1</vt:lpstr>
      <vt:lpstr>Secure Systems Engineering and Management</vt:lpstr>
      <vt:lpstr>Lecture 1: Hypothesis Testing, Non-Parametric Tests, and Effect Sizes</vt:lpstr>
      <vt:lpstr>Lecture 1 Overview</vt:lpstr>
      <vt:lpstr>Sample Data for This Lecture</vt:lpstr>
      <vt:lpstr>Loading the Sample Data in R</vt:lpstr>
      <vt:lpstr>PowerPoint Presentation</vt:lpstr>
      <vt:lpstr>Loading the Sample Data in Python</vt:lpstr>
      <vt:lpstr>Level setting: Terms you know</vt:lpstr>
      <vt:lpstr>Our friend: The normal distribution</vt:lpstr>
      <vt:lpstr>Part 1: Hypothesis Testing</vt:lpstr>
      <vt:lpstr>Why Hypothesis Testing?</vt:lpstr>
      <vt:lpstr>Hypotheses</vt:lpstr>
      <vt:lpstr>Test Statistics and Sampling Distributions</vt:lpstr>
      <vt:lpstr>The Frequentist Framework</vt:lpstr>
      <vt:lpstr>The p-value</vt:lpstr>
      <vt:lpstr>p-value Misinterpretations</vt:lpstr>
      <vt:lpstr>Significance Threshold (α)</vt:lpstr>
      <vt:lpstr>Part 2: Chi-Square Test of Independence</vt:lpstr>
      <vt:lpstr>When to Use Chi-Square</vt:lpstr>
      <vt:lpstr>Building a Contingency Table</vt:lpstr>
      <vt:lpstr>Expected Counts Under Independence</vt:lpstr>
      <vt:lpstr>The Chi-Square Test Statistic</vt:lpstr>
      <vt:lpstr>PowerPoint Presentation</vt:lpstr>
      <vt:lpstr>Chi-Square in R (with line-by-line explanation)</vt:lpstr>
      <vt:lpstr>Chi-Square in Python</vt:lpstr>
      <vt:lpstr>Running Chi-square on Sample Data</vt:lpstr>
      <vt:lpstr>Interpreting Results: Where Is the Association?</vt:lpstr>
      <vt:lpstr>Contingency table</vt:lpstr>
      <vt:lpstr>Sample data associations</vt:lpstr>
      <vt:lpstr>Chi-Square Assumptions</vt:lpstr>
      <vt:lpstr>Part 3: Comparing Two Groups — t-test and Mann-Whitney U</vt:lpstr>
      <vt:lpstr>The Student’s t-Test</vt:lpstr>
      <vt:lpstr>t-Test: How It Works</vt:lpstr>
      <vt:lpstr>t-Test Assumptions</vt:lpstr>
      <vt:lpstr>t-Test in R (with line-by-line explanation)</vt:lpstr>
      <vt:lpstr>t-Test in Python</vt:lpstr>
      <vt:lpstr>Running t-Test on Sample Data</vt:lpstr>
      <vt:lpstr>Checking Normality</vt:lpstr>
      <vt:lpstr>Checking Normality</vt:lpstr>
      <vt:lpstr>Data visualized, according to KEV status</vt:lpstr>
      <vt:lpstr>Parametric vs. Non-Parametric Tests</vt:lpstr>
      <vt:lpstr>Mann-Whitney U Test</vt:lpstr>
      <vt:lpstr>Mann-Whitney: Visual Intuition</vt:lpstr>
      <vt:lpstr>Mann-Whitney in R (with line-by-line explanation)</vt:lpstr>
      <vt:lpstr>Mann-Whitney in Python</vt:lpstr>
      <vt:lpstr>Running Both Tests on Sample Data</vt:lpstr>
      <vt:lpstr>⚠️ Pitfall: Unclear Test Specification</vt:lpstr>
      <vt:lpstr>Part 4: Effect Sizes</vt:lpstr>
      <vt:lpstr>Why p-values Are Not Enough</vt:lpstr>
      <vt:lpstr>Effect Sizes: The Solution</vt:lpstr>
      <vt:lpstr>Cohen’s d (Parametric Effect Size)</vt:lpstr>
      <vt:lpstr>PowerPoint Presentation</vt:lpstr>
      <vt:lpstr>Cohen’s d: Visual</vt:lpstr>
      <vt:lpstr>Cohen’s d in R (with line-by-line explanation)</vt:lpstr>
      <vt:lpstr>Cohen’s d in Python</vt:lpstr>
      <vt:lpstr>Vargha-Delaney A (Non-Parametric Effect Size)</vt:lpstr>
      <vt:lpstr>Vargha-Delaney A: Visual</vt:lpstr>
      <vt:lpstr>Vargha-Delaney A in R (with line-by-line explanation)</vt:lpstr>
      <vt:lpstr>Vargha-Delaney A in Python</vt:lpstr>
      <vt:lpstr>Running Effect Sizes on Sample Data</vt:lpstr>
      <vt:lpstr>⚠️ Pitfall: Conflating Statistical and Practical Significance</vt:lpstr>
      <vt:lpstr>Part 5: Bootstrapped Confidence Intervals</vt:lpstr>
      <vt:lpstr>Confidence Intervals</vt:lpstr>
      <vt:lpstr>The Bootstrap Idea</vt:lpstr>
      <vt:lpstr>Bootstrap Procedure</vt:lpstr>
      <vt:lpstr>Bootstrap Procedure</vt:lpstr>
      <vt:lpstr>Why Bootstrap?</vt:lpstr>
      <vt:lpstr>Bootstrap in R (with line-by-line explanation)</vt:lpstr>
      <vt:lpstr>Bootstrap in Python</vt:lpstr>
      <vt:lpstr>Running Bootstrap on Sample Data</vt:lpstr>
      <vt:lpstr>Bootstrap on our data, visualized</vt:lpstr>
      <vt:lpstr>Part 6: Common Pitfalls</vt:lpstr>
      <vt:lpstr>Tang et al. Findings</vt:lpstr>
      <vt:lpstr>The Multiple Comparisons Problem</vt:lpstr>
      <vt:lpstr>Solutions: Bonferroni Correction</vt:lpstr>
      <vt:lpstr>Solutions: Benjamini-Hochberg (FDR)</vt:lpstr>
      <vt:lpstr>Multiple Comparisons in R (with line-by-line explanation)</vt:lpstr>
      <vt:lpstr>Multiple Comparisons in Python</vt:lpstr>
      <vt:lpstr>⚠️ Pitfall: Ignoring Non-Independence</vt:lpstr>
      <vt:lpstr>⚠️ Pitfall: Reporting Only p-values</vt:lpstr>
      <vt:lpstr>Complete Reporting Example</vt:lpstr>
      <vt:lpstr>Lecture 1 Checklist</vt:lpstr>
      <vt:lpstr>Lecture 1 Summary</vt:lpstr>
      <vt:lpstr>Recommended Readings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Review for Vulnerability Data Analysis</dc:title>
  <dc:creator>COURSE NAME</dc:creator>
  <cp:keywords/>
  <cp:lastModifiedBy>Hicks, Michael W</cp:lastModifiedBy>
  <cp:revision>90</cp:revision>
  <dcterms:created xsi:type="dcterms:W3CDTF">2026-02-04T17:58:03Z</dcterms:created>
  <dcterms:modified xsi:type="dcterms:W3CDTF">2026-02-10T14:46:06Z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SEMESTER YEAR</vt:lpwstr>
  </property>
  <property fmtid="{D5CDD505-2E9C-101B-9397-08002B2CF9AE}" pid="3" name="subtitle">
    <vt:lpwstr>Hypothesis Testing, Effect Sizes, and Regression</vt:lpwstr>
  </property>
</Properties>
</file>