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metadata/extended-properties" Target="docProps/app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7"/>
  </p:notesMasterIdLst>
  <p:sldIdLst>
    <p:sldId id="391" r:id="rId2"/>
    <p:sldId id="327" r:id="rId3"/>
    <p:sldId id="328" r:id="rId4"/>
    <p:sldId id="329" r:id="rId5"/>
    <p:sldId id="330" r:id="rId6"/>
    <p:sldId id="331" r:id="rId7"/>
    <p:sldId id="412" r:id="rId8"/>
    <p:sldId id="332" r:id="rId9"/>
    <p:sldId id="333" r:id="rId10"/>
    <p:sldId id="417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256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414" r:id="rId33"/>
    <p:sldId id="354" r:id="rId34"/>
    <p:sldId id="355" r:id="rId35"/>
    <p:sldId id="356" r:id="rId36"/>
    <p:sldId id="413" r:id="rId37"/>
    <p:sldId id="357" r:id="rId38"/>
    <p:sldId id="359" r:id="rId39"/>
    <p:sldId id="360" r:id="rId40"/>
    <p:sldId id="361" r:id="rId41"/>
    <p:sldId id="362" r:id="rId42"/>
    <p:sldId id="363" r:id="rId43"/>
    <p:sldId id="415" r:id="rId44"/>
    <p:sldId id="416" r:id="rId45"/>
    <p:sldId id="366" r:id="rId46"/>
    <p:sldId id="367" r:id="rId47"/>
    <p:sldId id="368" r:id="rId48"/>
    <p:sldId id="375" r:id="rId49"/>
    <p:sldId id="370" r:id="rId50"/>
    <p:sldId id="371" r:id="rId51"/>
    <p:sldId id="372" r:id="rId52"/>
    <p:sldId id="374" r:id="rId53"/>
    <p:sldId id="376" r:id="rId54"/>
    <p:sldId id="378" r:id="rId55"/>
    <p:sldId id="379" r:id="rId56"/>
    <p:sldId id="380" r:id="rId57"/>
    <p:sldId id="381" r:id="rId58"/>
    <p:sldId id="382" r:id="rId59"/>
    <p:sldId id="383" r:id="rId60"/>
    <p:sldId id="384" r:id="rId61"/>
    <p:sldId id="385" r:id="rId62"/>
    <p:sldId id="386" r:id="rId63"/>
    <p:sldId id="387" r:id="rId64"/>
    <p:sldId id="388" r:id="rId65"/>
    <p:sldId id="390" r:id="rId6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D88334-CD80-E1E3-40FC-F5EC97A74607}" name="Hicks, Michael W" initials="HMW" userId="S::mwh@upenn.edu::cbc2134c-8513-447a-b6d1-2918a4aec5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65" autoAdjust="0"/>
    <p:restoredTop sz="68650" autoAdjust="0"/>
  </p:normalViewPr>
  <p:slideViewPr>
    <p:cSldViewPr snapToGrid="0" snapToObjects="1">
      <p:cViewPr varScale="1">
        <p:scale>
          <a:sx n="138" d="100"/>
          <a:sy n="138" d="100"/>
        </p:scale>
        <p:origin x="1088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1CCF-B725-44A7-AA57-5E433BD85C9F}" type="datetimeFigureOut">
              <a:rPr lang="en-US" smtClean="0"/>
              <a:t>2/9/26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DFEC3-8487-43E8-A154-7C12CBC1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0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Learning objectives:</a:t>
            </a:r>
          </a:p>
          <a:p>
            <a:pPr marL="0" lvl="0" indent="0">
              <a:buNone/>
            </a:pPr>
            <a:endParaRPr dirty="0"/>
          </a:p>
          <a:p>
            <a:pPr marL="342900" lvl="0" indent="-342900">
              <a:buAutoNum type="arabicPeriod"/>
            </a:pPr>
            <a:r>
              <a:rPr dirty="0"/>
              <a:t>Fit and interpret linear regression models</a:t>
            </a:r>
          </a:p>
          <a:p>
            <a:pPr marL="342900" lvl="0" indent="-342900">
              <a:buAutoNum type="arabicPeriod"/>
            </a:pPr>
            <a:r>
              <a:rPr dirty="0"/>
              <a:t>Handle categorical predictors using dummy coding</a:t>
            </a:r>
          </a:p>
          <a:p>
            <a:pPr marL="342900" lvl="0" indent="-342900">
              <a:buAutoNum type="arabicPeriod"/>
            </a:pPr>
            <a:r>
              <a:rPr dirty="0"/>
              <a:t>Compare nested models using likelihood-ratio tests</a:t>
            </a:r>
          </a:p>
          <a:p>
            <a:pPr marL="342900" lvl="0" indent="-342900">
              <a:buAutoNum type="arabicPeriod"/>
            </a:pPr>
            <a:r>
              <a:rPr dirty="0"/>
              <a:t>Fit and interpret logistic regression models</a:t>
            </a:r>
          </a:p>
          <a:p>
            <a:pPr marL="342900" lvl="0" indent="-342900">
              <a:buAutoNum type="arabicPeriod"/>
            </a:pPr>
            <a:r>
              <a:rPr dirty="0"/>
              <a:t>Convert between log-odds, odds ratios, and probabilities</a:t>
            </a:r>
          </a:p>
          <a:p>
            <a:pPr marL="342900" lvl="0" indent="-342900">
              <a:buAutoNum type="arabicPeriod"/>
            </a:pPr>
            <a:r>
              <a:rPr dirty="0"/>
              <a:t>Avoid common regression pitfalls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This lecture builds toward Part 5 of your project: predicting whether vulnerabilities get actively exploited.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You can’t just assign numbers (1, 2, 3, 4) to categories — that implies an ordering and specific distances between categories that don’t exist.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Dummy coding creates binary indicators that capture categorical information without imposing false structure.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Franke Sections 14.1-14.2 cover this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Notice we use k-1 dummies for k categories. The “missing” category (Auth here) is the reference level — it’s captured by the intercept.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The reference level is what all other categories are compared to. Choosing it carefully makes your coefficients interpretable.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This is sometimes called the “dummy variable trap.” Including all dummies means the columns sum to 1 for every observation, creating linear dependence.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R and Python handle this automatically — they drop one category to serve as the reference.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This is crucial: dummy coefficients are DIFFERENCES from the reference, not absolute values.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“</a:t>
            </a:r>
            <a:r>
              <a:rPr dirty="0" err="1"/>
              <a:t>CWE_Memory</a:t>
            </a:r>
            <a:r>
              <a:rPr dirty="0"/>
              <a:t> = 0.42” does NOT mean memory vulnerabilities have CVSS = 0.42. It means they’re 0.42 points higher than the reference category (Auth).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PITFALL: Forgetting what the reference category is! Always state it explicitly.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The default (alphabetical) is often not the most meaningful choice.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For your project, you might want to use the most common CWE category as reference, so other categories are compared to the “typical” vulnerability.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Or use “Auth” if it’s a theoretically neutral baseline.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Line-by-line explanation:</a:t>
            </a:r>
          </a:p>
          <a:p>
            <a:pPr marL="0" lvl="0" indent="0">
              <a:buNone/>
            </a:pPr>
            <a:endParaRPr/>
          </a:p>
          <a:p>
            <a:pPr marL="342900" lvl="0" indent="-342900">
              <a:buAutoNum type="arabicPeriod"/>
            </a:pPr>
            <a:r>
              <a:rPr>
                <a:latin typeface="Courier"/>
              </a:rPr>
              <a:t>levels(data$cwe_category)</a:t>
            </a:r>
            <a:r>
              <a:t> - shows current ordering of factor levels. First level is the reference.</a:t>
            </a:r>
          </a:p>
          <a:p>
            <a:pPr marL="0" lvl="0" indent="0">
              <a:buNone/>
            </a:pPr>
            <a:endParaRPr/>
          </a:p>
          <a:p>
            <a:pPr marL="342900" lvl="0" indent="-342900">
              <a:buAutoNum type="arabicPeriod"/>
            </a:pPr>
            <a:r>
              <a:rPr>
                <a:latin typeface="Courier"/>
              </a:rPr>
              <a:t>relevel(factor(data$cwe_category), ref = "Auth")</a:t>
            </a:r>
            <a:r>
              <a:t> - two things happening:</a:t>
            </a:r>
          </a:p>
          <a:p>
            <a:pPr marL="0" lvl="0" indent="0">
              <a:buNone/>
            </a:pPr>
            <a:endParaRPr/>
          </a:p>
          <a:p>
            <a:pPr lvl="1"/>
            <a:r>
              <a:rPr>
                <a:latin typeface="Courier"/>
              </a:rPr>
              <a:t>factor()</a:t>
            </a:r>
            <a:r>
              <a:t> converts to factor if not already</a:t>
            </a:r>
          </a:p>
          <a:p>
            <a:pPr marL="0" lvl="0" indent="0">
              <a:buNone/>
            </a:pPr>
            <a:endParaRPr/>
          </a:p>
          <a:p>
            <a:pPr lvl="1"/>
            <a:r>
              <a:rPr>
                <a:latin typeface="Courier"/>
              </a:rPr>
              <a:t>relevel(..., ref = "Auth")</a:t>
            </a:r>
            <a:r>
              <a:t> makes “Auth” the first (reference) level</a:t>
            </a:r>
          </a:p>
          <a:p>
            <a:pPr marL="0" lvl="0" indent="0">
              <a:buNone/>
            </a:pPr>
            <a:endParaRPr/>
          </a:p>
          <a:p>
            <a:pPr marL="342900" lvl="0" indent="-342900">
              <a:buAutoNum type="arabicPeriod"/>
            </a:pPr>
            <a:r>
              <a:t>Model specification with categorical predictor:</a:t>
            </a:r>
          </a:p>
          <a:p>
            <a:pPr marL="0" lvl="0" indent="0">
              <a:buNone/>
            </a:pPr>
            <a:endParaRPr/>
          </a:p>
          <a:p>
            <a:pPr lvl="1"/>
            <a:r>
              <a:t>R automatically creates dummy variables for cwe_category</a:t>
            </a:r>
          </a:p>
          <a:p>
            <a:pPr marL="0" lvl="0" indent="0">
              <a:buNone/>
            </a:pPr>
            <a:endParaRPr/>
          </a:p>
          <a:p>
            <a:pPr lvl="1"/>
            <a:r>
              <a:t>You’ll see coefficients for all categories EXCEPT Auth (the reference)</a:t>
            </a:r>
          </a:p>
          <a:p>
            <a:pPr marL="0" lvl="0" indent="0">
              <a:buNone/>
            </a:pPr>
            <a:endParaRPr/>
          </a:p>
          <a:p>
            <a:pPr marL="342900" lvl="0" indent="-342900">
              <a:buAutoNum type="arabicPeriod"/>
            </a:pPr>
            <a:r>
              <a:rPr>
                <a:latin typeface="Courier"/>
              </a:rPr>
              <a:t>summary(model)</a:t>
            </a:r>
            <a:r>
              <a:t> - now shows cwe_categoryMemory, cwe_categoryCrypto, etc., each relative to Auth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Line-by-line explanation: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Method 1 (inline specification): 1. </a:t>
            </a:r>
            <a:r>
              <a:rPr>
                <a:latin typeface="Courier"/>
              </a:rPr>
              <a:t>C(cwe_category, Treatment(reference="Auth"))</a:t>
            </a:r>
            <a:r>
              <a:t> - the C() function controls coding - </a:t>
            </a:r>
            <a:r>
              <a:rPr>
                <a:latin typeface="Courier"/>
              </a:rPr>
              <a:t>Treatment(reference="Auth")</a:t>
            </a:r>
            <a:r>
              <a:t> specifies dummy coding with Auth as reference - This is the most explicit and readable approach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Method 2 (reorder DataFrame): 2. </a:t>
            </a:r>
            <a:r>
              <a:rPr>
                <a:latin typeface="Courier"/>
              </a:rPr>
              <a:t>pd.Categorical(..., categories=[...])</a:t>
            </a:r>
            <a:r>
              <a:t> - creates ordered categorical - First category in the list becomes the reference - Useful if you’ll fit multiple models with same reference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Documentation: https://www.statsmodels.org/stable/contrasts.html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 b="1" dirty="0"/>
              <a:t>Interpretation:</a:t>
            </a:r>
          </a:p>
          <a:p>
            <a:pPr lvl="0"/>
            <a:r>
              <a:rPr lang="en-US" sz="1200" dirty="0"/>
              <a:t>Exploitability and impact remain strong predictors (p &lt; 0.001)</a:t>
            </a:r>
          </a:p>
          <a:p>
            <a:pPr lvl="0"/>
            <a:r>
              <a:rPr lang="en-US" sz="1200" dirty="0"/>
              <a:t>No CWE category differs significantly from Auth (all p &gt; 0.3)</a:t>
            </a:r>
          </a:p>
          <a:p>
            <a:pPr lvl="0"/>
            <a:r>
              <a:rPr lang="en-US" sz="1200" dirty="0"/>
              <a:t>Adding CWE category barely changes R² (0.589 vs 0.588)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dirty="0"/>
              <a:t>None of the CWE category dummies are significant — CWE category does not appear to predict CVSS base score once exploitability and impact are accounted for.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This makes sense: CVSS is computed from exploitability and impact </a:t>
            </a:r>
            <a:r>
              <a:rPr dirty="0" err="1"/>
              <a:t>subscores</a:t>
            </a:r>
            <a:r>
              <a:rPr dirty="0"/>
              <a:t>, so CWE category adds little additional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6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The coefficients are always relative to the reference, not absolute and not relative to other non-reference categories.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To compare Memory to Crypto, you’d compute: 0.42 - (-0.21) = 0.63 points difference, and you’d need a separate test for that comparison (not automatically provided).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ALWAYS state what the reference category is when reporting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Linear regression is the workhorse of statistical modeling. It assumes the relationship between predictors and outcome is linear (a straight line in simple regression, a hyperplane in multiple regression).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For your project: you might model CVSS base score as a function of exploitability and impact subscores.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Franke Section 12.1 covers the fundamentals.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Model 2 will ALWAYS have higher R² than Model 1 (adding predictors can’t hurt fit). But that doesn’t mean the added complexity is justified.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We need a formal test to determine if the improvement is statistically significant.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The likelihood-ratio test asks: “Does the fuller model fit significantly better than the simpler model?”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The test statistic follows a chi-square distribution if the simpler model is actually adequate. Large values of LR indicate the fuller model fits much better.</a:t>
            </a:r>
            <a:r>
              <a:rPr lang="en-US" dirty="0"/>
              <a:t> The degrees of freedom equal to the number of extra parameters.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Franke Section 16.6.6 covers this.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LL is the log likelihood of the model. Which is the log of the likelihood that the model describes the data (is a better predictor). Log likelihood converts products into sums. It’s negative: Less negative (bigger) means better fit.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LR-test first and foremost applies to the comparison 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nested models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frequentist model Mi is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inside another frequentist model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Mi can be obtained from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 fixing at least one of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Mj’s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free parameters to a specific value.</a:t>
            </a:r>
          </a:p>
          <a:p>
            <a:pPr marL="0" lvl="0" indent="0"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simpler (nested) model is true, the sampling distribution of this test statistic approximates a 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χ2-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distribution with d if we have more and more data. The degrees of freedom d are given by the difference in free parameters, i.e., the number of parameters the nested model fixes to specific values, but which are free in the nesting model.</a:t>
            </a:r>
          </a:p>
          <a:p>
            <a:pPr marL="0" lvl="0" indent="0"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p-value of this test quantifies the evidence against the assumption that the data was generated by the simpler model. A significant test result would therefore indicate that it would be surprising if the data was generated by the simpler model. 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Line-by-line explanation: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1-2. Fit the reduced (simple) model without </a:t>
            </a:r>
            <a:r>
              <a:rPr dirty="0" err="1"/>
              <a:t>cwe_category</a:t>
            </a:r>
            <a:endParaRPr dirty="0"/>
          </a:p>
          <a:p>
            <a:pPr marL="0" lvl="0" indent="0">
              <a:buNone/>
            </a:pPr>
            <a:r>
              <a:rPr dirty="0"/>
              <a:t>3-4. Fit the full model with </a:t>
            </a:r>
            <a:r>
              <a:rPr dirty="0" err="1"/>
              <a:t>cwe_category</a:t>
            </a:r>
            <a:endParaRPr dirty="0"/>
          </a:p>
          <a:p>
            <a:pPr marL="0" lvl="0" indent="0">
              <a:buNone/>
            </a:pPr>
            <a:r>
              <a:rPr dirty="0"/>
              <a:t>5-6. Compare R² values to see how much variance is explained by adding </a:t>
            </a:r>
            <a:r>
              <a:rPr dirty="0" err="1"/>
              <a:t>cwe_category</a:t>
            </a:r>
            <a:endParaRPr dirty="0"/>
          </a:p>
          <a:p>
            <a:pPr marL="342900" lvl="0" indent="-342900">
              <a:buAutoNum type="arabicPeriod" startAt="7"/>
            </a:pPr>
            <a:r>
              <a:rPr dirty="0" err="1">
                <a:latin typeface="Courier"/>
              </a:rPr>
              <a:t>anova</a:t>
            </a:r>
            <a:r>
              <a:rPr dirty="0">
                <a:latin typeface="Courier"/>
              </a:rPr>
              <a:t>(model1, model2, test = "LRT")</a:t>
            </a:r>
            <a:r>
              <a:rPr dirty="0"/>
              <a:t> - likelihood-ratio test</a:t>
            </a:r>
          </a:p>
          <a:p>
            <a:pPr lvl="1"/>
            <a:r>
              <a:rPr dirty="0"/>
              <a:t>Models must be nested (model1’s predictors must be a subset of model2’s)</a:t>
            </a:r>
          </a:p>
          <a:p>
            <a:pPr lvl="1"/>
            <a:r>
              <a:rPr dirty="0"/>
              <a:t>Output shows: Residual </a:t>
            </a:r>
            <a:r>
              <a:rPr dirty="0" err="1"/>
              <a:t>df</a:t>
            </a:r>
            <a:r>
              <a:rPr dirty="0"/>
              <a:t>, RSS, </a:t>
            </a:r>
            <a:r>
              <a:rPr dirty="0" err="1"/>
              <a:t>Df</a:t>
            </a:r>
            <a:r>
              <a:rPr dirty="0"/>
              <a:t> difference, LR statistic, p-value</a:t>
            </a:r>
          </a:p>
          <a:p>
            <a:pPr lvl="1"/>
            <a:r>
              <a:rPr dirty="0"/>
              <a:t>Significant p-value → fuller model is better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Note: For linear models, you can also use F-test: </a:t>
            </a:r>
            <a:r>
              <a:rPr dirty="0" err="1">
                <a:latin typeface="Courier"/>
              </a:rPr>
              <a:t>anova</a:t>
            </a:r>
            <a:r>
              <a:rPr dirty="0">
                <a:latin typeface="Courier"/>
              </a:rPr>
              <a:t>(model1, model2)</a:t>
            </a:r>
            <a:r>
              <a:rPr dirty="0"/>
              <a:t> without test=“LRT”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Line-by-line explanation:</a:t>
            </a:r>
          </a:p>
          <a:p>
            <a:pPr marL="0" lvl="0" indent="0">
              <a:buNone/>
            </a:pPr>
            <a:endParaRPr dirty="0"/>
          </a:p>
          <a:p>
            <a:pPr marL="342900" lvl="0" indent="-342900">
              <a:buAutoNum type="arabicPeriod"/>
            </a:pPr>
            <a:r>
              <a:rPr dirty="0"/>
              <a:t>Import </a:t>
            </a:r>
            <a:r>
              <a:rPr dirty="0" err="1"/>
              <a:t>statsmodels</a:t>
            </a:r>
            <a:r>
              <a:rPr dirty="0"/>
              <a:t> with formula API</a:t>
            </a:r>
          </a:p>
          <a:p>
            <a:pPr marL="0" lvl="0" indent="0">
              <a:buNone/>
            </a:pPr>
            <a:r>
              <a:rPr dirty="0"/>
              <a:t>2-3. Fit reduced model</a:t>
            </a:r>
          </a:p>
          <a:p>
            <a:pPr marL="0" lvl="0" indent="0">
              <a:buNone/>
            </a:pPr>
            <a:r>
              <a:rPr dirty="0"/>
              <a:t>4-5. Fit full model with categorical predictor - </a:t>
            </a:r>
            <a:r>
              <a:rPr dirty="0">
                <a:latin typeface="Courier"/>
              </a:rPr>
              <a:t>C(</a:t>
            </a:r>
            <a:r>
              <a:rPr dirty="0" err="1">
                <a:latin typeface="Courier"/>
              </a:rPr>
              <a:t>cwe_category</a:t>
            </a:r>
            <a:r>
              <a:rPr dirty="0">
                <a:latin typeface="Courier"/>
              </a:rPr>
              <a:t>)</a:t>
            </a:r>
            <a:r>
              <a:rPr dirty="0"/>
              <a:t> creates dummy variables automatically</a:t>
            </a:r>
          </a:p>
          <a:p>
            <a:pPr marL="0" lvl="0" indent="0">
              <a:buNone/>
            </a:pPr>
            <a:r>
              <a:rPr dirty="0"/>
              <a:t>6-7. Print R² values to see practical improvement</a:t>
            </a:r>
          </a:p>
          <a:p>
            <a:pPr marL="342900" lvl="0" indent="-342900">
              <a:buAutoNum type="arabicPeriod" startAt="8"/>
            </a:pPr>
            <a:r>
              <a:rPr dirty="0">
                <a:latin typeface="Courier"/>
              </a:rPr>
              <a:t>model2.compare_lr_test(model1)</a:t>
            </a:r>
            <a:r>
              <a:rPr dirty="0"/>
              <a:t> - performs LR test</a:t>
            </a:r>
          </a:p>
          <a:p>
            <a:pPr lvl="1"/>
            <a:r>
              <a:rPr dirty="0"/>
              <a:t>Returns three values: LR statistic, p-value, degrees of freedom difference</a:t>
            </a:r>
          </a:p>
          <a:p>
            <a:pPr lvl="1"/>
            <a:r>
              <a:rPr dirty="0"/>
              <a:t>p &lt; 0.05 → fuller model fits significantly better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The </a:t>
            </a:r>
            <a:r>
              <a:rPr dirty="0" err="1"/>
              <a:t>df_diff</a:t>
            </a:r>
            <a:r>
              <a:rPr dirty="0"/>
              <a:t> tells you how many parameters were added (= number of categories - 1).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A significant LR test doesn’t mean the added variables explain a LOT of variance — just that they explain significantly more than zero.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Always report the change in R² alongside the LR test to give a sense of the practical improvement.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Example: “Adding CWE category significantly improved model fit (LR = 45.2, df = 4, p &lt; 0.001), though the increase in R² was modest (ΔR² = 0.009).”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This is a clear case where the simpler model wins. The LR test is far from significant, and the R² barely budges.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This makes intuitive sense: CVSS base score is computed from exploitability and impact subscores, so once those are in the model, knowing the CWE category adds almost no predictive information.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Report as: “Adding CWE category did not significantly improve model fit (LR = 4.68, df = 4, p = 0.32, ΔR² = 0.001).”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Linear regression assumes a continuous outcome with normally distributed errors. With a binary outcome (0/1), neither is possible.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If you try linear regression on a binary outcome, you might get predictions like -0.3 or 1.5, which are nonsensical as probabilities.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We need a different approach: logistic regression.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Note, our encoding of binary predictors was different: These were predictor variables, not the outcome variable.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We rearrange the S-curve equation into the log-odds equation, in order to make it into a linear function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dirty="0"/>
              <a:t>The left side, log(p/(1-p)), is called the “logit” or “log-odds.” It can range from -∞ to +∞.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This gets modeled as a linear function of predictors, which is convenient because linear functions can take any value.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The logistic function then squashes the result back to the (0, 1) range for probabilities.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lang="en-US" dirty="0"/>
              <a:t>Seltman 16.3 covers this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Properties:</a:t>
            </a:r>
          </a:p>
          <a:p>
            <a:pPr lvl="0"/>
            <a:r>
              <a:rPr lang="en-US" dirty="0"/>
              <a:t>Probability always between 0 and 1</a:t>
            </a:r>
          </a:p>
          <a:p>
            <a:pPr lvl="0"/>
            <a:r>
              <a:rPr lang="en-US" dirty="0"/>
              <a:t>Steepest change around p = 0.5</a:t>
            </a:r>
          </a:p>
          <a:p>
            <a:pPr lvl="0"/>
            <a:r>
              <a:rPr lang="en-US" dirty="0"/>
              <a:t>Asymptotes at 0 and 1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The S-curve shows how the linear predictor (the </a:t>
            </a:r>
            <a:r>
              <a:rPr lang="el-GR" dirty="0"/>
              <a:t>β₀ + β₁</a:t>
            </a:r>
            <a:r>
              <a:rPr lang="en-US" dirty="0"/>
              <a:t>X₁ + … part) maps to probability.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When the linear predictor is very negative, p approaches 0. When it’s very positive, p approaches 1. Near 0, small changes in the linear predictor produce larger changes in probability.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909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Odds express probability as a ratio: “3 to 1” means 3 times as likely to happen as not happen.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Log-odds are convenient mathematically because they’re symmetric around 0 and unbounded.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The logistic regression coefficients are in log-odds units, which aren’t intuitive. We usually convert to odds ratios.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OLS finds the line (or hyperplane) that makes the residuals (vertical distances from points to line) as small as possible, in a sum-of-squares sense.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This has a nice closed-form solution and many desirable statistical properties under certain assumptions.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Log-odds are mathematically convenient but don’t match how people think about probabilities.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Nobody says “the log-odds of rain tomorrow are 1.2.” We need to convert to more interpretable quantities.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Odds ratios are the exponential of log-odds coefficients. They’re multiplicative, not additive.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Example: OR = 2.5 means “each unit increase in X makes the outcome 2.5 times as likely.”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OR = 0.5 means “each unit increase in X cuts the odds in half.”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The 65% comes from (1.65 - 1) × 100% = 65%.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Be careful with language: “1.65 times the odds” is correct. “65% more likely” is close but technically imprecise (odds ≠ probability).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For OR &lt; 1, say “0.7 times the odds” or “30% lower odds.”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Line-by-line explanation:</a:t>
            </a:r>
          </a:p>
          <a:p>
            <a:pPr marL="0" lvl="0" indent="0">
              <a:buNone/>
            </a:pPr>
            <a:endParaRPr dirty="0"/>
          </a:p>
          <a:p>
            <a:pPr marL="342900" lvl="0" indent="-342900">
              <a:buAutoNum type="arabicPeriod"/>
            </a:pPr>
            <a:r>
              <a:rPr dirty="0" err="1">
                <a:latin typeface="Courier"/>
              </a:rPr>
              <a:t>glm</a:t>
            </a:r>
            <a:r>
              <a:rPr dirty="0">
                <a:latin typeface="Courier"/>
              </a:rPr>
              <a:t>(..., family = binomial)</a:t>
            </a:r>
            <a:r>
              <a:rPr dirty="0"/>
              <a:t> - generalized linear model with binomial family</a:t>
            </a:r>
          </a:p>
          <a:p>
            <a:pPr lvl="1"/>
            <a:r>
              <a:rPr dirty="0">
                <a:latin typeface="Courier"/>
              </a:rPr>
              <a:t>family = binomial</a:t>
            </a:r>
            <a:r>
              <a:rPr dirty="0"/>
              <a:t> specifies logistic regression</a:t>
            </a:r>
          </a:p>
          <a:p>
            <a:pPr lvl="1"/>
            <a:r>
              <a:rPr dirty="0"/>
              <a:t>Other families: </a:t>
            </a:r>
            <a:r>
              <a:rPr dirty="0" err="1"/>
              <a:t>poisson</a:t>
            </a:r>
            <a:r>
              <a:rPr dirty="0"/>
              <a:t> (count data), Gamma, etc.</a:t>
            </a:r>
          </a:p>
          <a:p>
            <a:pPr lvl="1"/>
            <a:r>
              <a:rPr dirty="0"/>
              <a:t>Formula syntax same as </a:t>
            </a:r>
            <a:r>
              <a:rPr dirty="0" err="1"/>
              <a:t>lm</a:t>
            </a:r>
            <a:r>
              <a:rPr dirty="0"/>
              <a:t>()</a:t>
            </a:r>
          </a:p>
          <a:p>
            <a:pPr marL="342900" lvl="0" indent="-342900">
              <a:buAutoNum type="arabicPeriod"/>
            </a:pPr>
            <a:r>
              <a:rPr dirty="0">
                <a:latin typeface="Courier"/>
              </a:rPr>
              <a:t>summary(</a:t>
            </a:r>
            <a:r>
              <a:rPr dirty="0" err="1">
                <a:latin typeface="Courier"/>
              </a:rPr>
              <a:t>log_model</a:t>
            </a:r>
            <a:r>
              <a:rPr dirty="0">
                <a:latin typeface="Courier"/>
              </a:rPr>
              <a:t>)</a:t>
            </a:r>
            <a:r>
              <a:rPr dirty="0"/>
              <a:t> - shows log-odds coefficients, SEs, z-values, p-values</a:t>
            </a:r>
          </a:p>
          <a:p>
            <a:pPr lvl="1"/>
            <a:r>
              <a:rPr dirty="0"/>
              <a:t>Note: uses z-tests, not t-tests (no residual </a:t>
            </a:r>
            <a:r>
              <a:rPr dirty="0" err="1"/>
              <a:t>df</a:t>
            </a:r>
            <a:r>
              <a:rPr dirty="0"/>
              <a:t> in logistic regression)</a:t>
            </a:r>
          </a:p>
          <a:p>
            <a:pPr marL="342900" lvl="0" indent="-342900">
              <a:buAutoNum type="arabicPeriod"/>
            </a:pPr>
            <a:r>
              <a:rPr dirty="0">
                <a:latin typeface="Courier"/>
              </a:rPr>
              <a:t>exp(</a:t>
            </a:r>
            <a:r>
              <a:rPr dirty="0" err="1">
                <a:latin typeface="Courier"/>
              </a:rPr>
              <a:t>coef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log_model</a:t>
            </a:r>
            <a:r>
              <a:rPr dirty="0">
                <a:latin typeface="Courier"/>
              </a:rPr>
              <a:t>))</a:t>
            </a:r>
            <a:r>
              <a:rPr dirty="0"/>
              <a:t> - exponentiates coefficients to get odds ratios</a:t>
            </a:r>
          </a:p>
          <a:p>
            <a:pPr lvl="1"/>
            <a:r>
              <a:rPr dirty="0">
                <a:latin typeface="Courier"/>
              </a:rPr>
              <a:t>exp()</a:t>
            </a:r>
            <a:r>
              <a:rPr dirty="0"/>
              <a:t> is the exponential function (inverse of log)</a:t>
            </a:r>
          </a:p>
          <a:p>
            <a:pPr marL="342900" lvl="0" indent="-342900">
              <a:buAutoNum type="arabicPeriod"/>
            </a:pPr>
            <a:r>
              <a:rPr dirty="0">
                <a:latin typeface="Courier"/>
              </a:rPr>
              <a:t>exp(</a:t>
            </a:r>
            <a:r>
              <a:rPr dirty="0" err="1">
                <a:latin typeface="Courier"/>
              </a:rPr>
              <a:t>confint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log_model</a:t>
            </a:r>
            <a:r>
              <a:rPr dirty="0">
                <a:latin typeface="Courier"/>
              </a:rPr>
              <a:t>))</a:t>
            </a:r>
            <a:r>
              <a:rPr dirty="0"/>
              <a:t> - 95% CIs for odds ratios</a:t>
            </a:r>
          </a:p>
          <a:p>
            <a:pPr lvl="1"/>
            <a:r>
              <a:rPr dirty="0"/>
              <a:t>Computed on log scale then exponentiated (called profile likelihood CIs)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Report odds ratios and their CIs for interpretation.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Note: Unlike linear regression (which minimizes squared errors), logistic regression uses </a:t>
            </a:r>
            <a:r>
              <a:rPr lang="en-US" b="1" dirty="0"/>
              <a:t>maximum likelihood estimation</a:t>
            </a:r>
            <a:r>
              <a:rPr lang="en-US" dirty="0"/>
              <a:t>. It finds the coefficients that make the observed data most probable. The logit function does that for us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dirty="0"/>
              <a:t>Line-by-line explanation:</a:t>
            </a:r>
          </a:p>
          <a:p>
            <a:pPr marL="0" lvl="0" indent="0">
              <a:buNone/>
            </a:pPr>
            <a:endParaRPr dirty="0"/>
          </a:p>
          <a:p>
            <a:pPr marL="342900" lvl="0" indent="-342900">
              <a:buAutoNum type="arabicPeriod"/>
            </a:pPr>
            <a:r>
              <a:rPr dirty="0" err="1">
                <a:latin typeface="Courier"/>
              </a:rPr>
              <a:t>smf.logit</a:t>
            </a:r>
            <a:r>
              <a:rPr dirty="0">
                <a:latin typeface="Courier"/>
              </a:rPr>
              <a:t>(...)</a:t>
            </a:r>
            <a:r>
              <a:rPr dirty="0"/>
              <a:t> - </a:t>
            </a:r>
            <a:r>
              <a:rPr dirty="0" err="1"/>
              <a:t>statsmodels</a:t>
            </a:r>
            <a:r>
              <a:rPr dirty="0"/>
              <a:t> logistic regression function</a:t>
            </a:r>
          </a:p>
          <a:p>
            <a:pPr lvl="1"/>
            <a:r>
              <a:rPr dirty="0"/>
              <a:t>Note: </a:t>
            </a:r>
            <a:r>
              <a:rPr dirty="0">
                <a:latin typeface="Courier"/>
              </a:rPr>
              <a:t>logit()</a:t>
            </a:r>
            <a:r>
              <a:rPr dirty="0"/>
              <a:t> not </a:t>
            </a:r>
            <a:r>
              <a:rPr dirty="0" err="1">
                <a:latin typeface="Courier"/>
              </a:rPr>
              <a:t>ols</a:t>
            </a:r>
            <a:r>
              <a:rPr dirty="0">
                <a:latin typeface="Courier"/>
              </a:rPr>
              <a:t>()</a:t>
            </a:r>
            <a:r>
              <a:rPr dirty="0"/>
              <a:t>!</a:t>
            </a:r>
          </a:p>
          <a:p>
            <a:pPr lvl="1"/>
            <a:r>
              <a:rPr dirty="0">
                <a:latin typeface="Courier"/>
              </a:rPr>
              <a:t>.fit()</a:t>
            </a:r>
            <a:r>
              <a:rPr dirty="0"/>
              <a:t> estimates the model</a:t>
            </a:r>
          </a:p>
          <a:p>
            <a:pPr marL="342900" lvl="0" indent="-342900">
              <a:buAutoNum type="arabicPeriod"/>
            </a:pPr>
            <a:r>
              <a:rPr dirty="0" err="1">
                <a:latin typeface="Courier"/>
              </a:rPr>
              <a:t>log_model.summary</a:t>
            </a:r>
            <a:r>
              <a:rPr dirty="0">
                <a:latin typeface="Courier"/>
              </a:rPr>
              <a:t>()</a:t>
            </a:r>
            <a:r>
              <a:rPr dirty="0"/>
              <a:t> - shows log-odds coefficients</a:t>
            </a:r>
          </a:p>
          <a:p>
            <a:pPr lvl="1"/>
            <a:r>
              <a:rPr dirty="0"/>
              <a:t>Includes pseudo-R² (McFadden’s), AIC, BIC for model comparison</a:t>
            </a:r>
          </a:p>
          <a:p>
            <a:pPr marL="342900" lvl="0" indent="-342900">
              <a:buAutoNum type="arabicPeriod"/>
            </a:pPr>
            <a:r>
              <a:rPr dirty="0" err="1">
                <a:latin typeface="Courier"/>
              </a:rPr>
              <a:t>np.exp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log_model.params</a:t>
            </a:r>
            <a:r>
              <a:rPr dirty="0">
                <a:latin typeface="Courier"/>
              </a:rPr>
              <a:t>)</a:t>
            </a:r>
            <a:r>
              <a:rPr dirty="0"/>
              <a:t> - converts log-odds to odds ratios</a:t>
            </a:r>
          </a:p>
          <a:p>
            <a:pPr lvl="1"/>
            <a:r>
              <a:rPr dirty="0" err="1">
                <a:latin typeface="Courier"/>
              </a:rPr>
              <a:t>np.exp</a:t>
            </a:r>
            <a:r>
              <a:rPr dirty="0">
                <a:latin typeface="Courier"/>
              </a:rPr>
              <a:t>()</a:t>
            </a:r>
            <a:r>
              <a:rPr dirty="0"/>
              <a:t> is </a:t>
            </a:r>
            <a:r>
              <a:rPr dirty="0" err="1"/>
              <a:t>numpy’s</a:t>
            </a:r>
            <a:r>
              <a:rPr dirty="0"/>
              <a:t> exponential function</a:t>
            </a:r>
          </a:p>
          <a:p>
            <a:pPr marL="342900" lvl="0" indent="-342900">
              <a:buAutoNum type="arabicPeriod"/>
            </a:pPr>
            <a:r>
              <a:rPr dirty="0" err="1">
                <a:latin typeface="Courier"/>
              </a:rPr>
              <a:t>np.exp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log_model.conf_int</a:t>
            </a:r>
            <a:r>
              <a:rPr dirty="0">
                <a:latin typeface="Courier"/>
              </a:rPr>
              <a:t>())</a:t>
            </a:r>
            <a:r>
              <a:rPr dirty="0"/>
              <a:t> - exponentiated confidence intervals</a:t>
            </a:r>
          </a:p>
          <a:p>
            <a:pPr lvl="1"/>
            <a:r>
              <a:rPr dirty="0"/>
              <a:t>Returns </a:t>
            </a:r>
            <a:r>
              <a:rPr dirty="0" err="1"/>
              <a:t>DataFrame</a:t>
            </a:r>
            <a:r>
              <a:rPr dirty="0"/>
              <a:t> with lower and upper bounds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Tip: Create a nice output table:</a:t>
            </a:r>
          </a:p>
          <a:p>
            <a:pPr marL="0" lvl="0" indent="0">
              <a:buNone/>
            </a:pPr>
            <a:endParaRPr dirty="0"/>
          </a:p>
          <a:p>
            <a:pPr lvl="0" indent="0">
              <a:buNone/>
            </a:pPr>
            <a:r>
              <a:rPr dirty="0" err="1">
                <a:latin typeface="Courier"/>
              </a:rPr>
              <a:t>pd.DataFrame</a:t>
            </a:r>
            <a:r>
              <a:rPr dirty="0">
                <a:latin typeface="Courier"/>
              </a:rPr>
              <a:t>({</a:t>
            </a:r>
            <a:br>
              <a:rPr dirty="0"/>
            </a:br>
            <a:r>
              <a:rPr dirty="0">
                <a:latin typeface="Courier"/>
              </a:rPr>
              <a:t>    </a:t>
            </a:r>
            <a:r>
              <a:rPr dirty="0">
                <a:solidFill>
                  <a:srgbClr val="4070A0"/>
                </a:solidFill>
                <a:latin typeface="Courier"/>
              </a:rPr>
              <a:t>'OR'</a:t>
            </a:r>
            <a:r>
              <a:rPr dirty="0">
                <a:latin typeface="Courier"/>
              </a:rPr>
              <a:t>: </a:t>
            </a:r>
            <a:r>
              <a:rPr dirty="0" err="1">
                <a:latin typeface="Courier"/>
              </a:rPr>
              <a:t>np.exp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log_model.params</a:t>
            </a:r>
            <a:r>
              <a:rPr dirty="0">
                <a:latin typeface="Courier"/>
              </a:rPr>
              <a:t>),</a:t>
            </a:r>
            <a:br>
              <a:rPr dirty="0"/>
            </a:br>
            <a:r>
              <a:rPr dirty="0">
                <a:latin typeface="Courier"/>
              </a:rPr>
              <a:t>    </a:t>
            </a:r>
            <a:r>
              <a:rPr dirty="0">
                <a:solidFill>
                  <a:srgbClr val="4070A0"/>
                </a:solidFill>
                <a:latin typeface="Courier"/>
              </a:rPr>
              <a:t>'2.5%'</a:t>
            </a:r>
            <a:r>
              <a:rPr dirty="0">
                <a:latin typeface="Courier"/>
              </a:rPr>
              <a:t>: </a:t>
            </a:r>
            <a:r>
              <a:rPr dirty="0" err="1">
                <a:latin typeface="Courier"/>
              </a:rPr>
              <a:t>np.exp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log_model.conf_int</a:t>
            </a:r>
            <a:r>
              <a:rPr dirty="0">
                <a:latin typeface="Courier"/>
              </a:rPr>
              <a:t>()[</a:t>
            </a:r>
            <a:r>
              <a:rPr dirty="0">
                <a:solidFill>
                  <a:srgbClr val="40A070"/>
                </a:solidFill>
                <a:latin typeface="Courier"/>
              </a:rPr>
              <a:t>0</a:t>
            </a:r>
            <a:r>
              <a:rPr dirty="0">
                <a:latin typeface="Courier"/>
              </a:rPr>
              <a:t>]),</a:t>
            </a:r>
            <a:br>
              <a:rPr dirty="0"/>
            </a:br>
            <a:r>
              <a:rPr dirty="0">
                <a:latin typeface="Courier"/>
              </a:rPr>
              <a:t>    </a:t>
            </a:r>
            <a:r>
              <a:rPr dirty="0">
                <a:solidFill>
                  <a:srgbClr val="4070A0"/>
                </a:solidFill>
                <a:latin typeface="Courier"/>
              </a:rPr>
              <a:t>'97.5%'</a:t>
            </a:r>
            <a:r>
              <a:rPr dirty="0">
                <a:latin typeface="Courier"/>
              </a:rPr>
              <a:t>: </a:t>
            </a:r>
            <a:r>
              <a:rPr dirty="0" err="1">
                <a:latin typeface="Courier"/>
              </a:rPr>
              <a:t>np.exp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log_model.conf_int</a:t>
            </a:r>
            <a:r>
              <a:rPr dirty="0">
                <a:latin typeface="Courier"/>
              </a:rPr>
              <a:t>()[</a:t>
            </a:r>
            <a:r>
              <a:rPr dirty="0">
                <a:solidFill>
                  <a:srgbClr val="40A070"/>
                </a:solidFill>
                <a:latin typeface="Courier"/>
              </a:rPr>
              <a:t>1</a:t>
            </a:r>
            <a:r>
              <a:rPr dirty="0">
                <a:latin typeface="Courier"/>
              </a:rPr>
              <a:t>])</a:t>
            </a:r>
            <a:br>
              <a:rPr dirty="0"/>
            </a:br>
            <a:r>
              <a:rPr dirty="0">
                <a:latin typeface="Courier"/>
              </a:rPr>
              <a:t>})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Note: The sample data has only a small number of exploited vulnerabilities, so CWE category effects are not significant (wide CIs, large p-values).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The CVSS effect is significant: OR = 1.82 means each point of CVSS multiplies the odds by 1.82 (82% higher odds per point).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Intercept = -8.07 gives the log-odds when CVSS = 0 for the reference category (Auth). This is outside the realistic CVSS range, so not very interpretable.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Predicted probabilities are the most intuitive way to communicate logistic regression results.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You can compute them for “average” observations, or for theoretically interesting scenarios.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Compare probabilities between groups: “The predicted probability of exploitation is 0.3% for CVSS = 4 vs. 3.6% for CVSS = 8 (both Auth).”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Also compare across categories: “At CVSS = 8, a Memory vulnerability (9.2%) is about 2.5× more likely to be exploited than an Auth vulnerability (3.6%).”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Line-by-line explanation:</a:t>
            </a:r>
          </a:p>
          <a:p>
            <a:pPr marL="0" lvl="0" indent="0">
              <a:buNone/>
            </a:pPr>
            <a:endParaRPr/>
          </a:p>
          <a:p>
            <a:pPr marL="342900" lvl="0" indent="-342900">
              <a:buAutoNum type="arabicPeriod"/>
            </a:pPr>
            <a:r>
              <a:rPr>
                <a:latin typeface="Courier"/>
              </a:rPr>
              <a:t>data.frame(...)</a:t>
            </a:r>
            <a:r>
              <a:t> - creates new data with scenarios to predict</a:t>
            </a:r>
          </a:p>
          <a:p>
            <a:pPr marL="0" lvl="0" indent="0">
              <a:buNone/>
            </a:pPr>
            <a:endParaRPr/>
          </a:p>
          <a:p>
            <a:pPr lvl="1"/>
            <a:r>
              <a:t>Must have same column names as original data</a:t>
            </a:r>
          </a:p>
          <a:p>
            <a:pPr marL="0" lvl="0" indent="0">
              <a:buNone/>
            </a:pPr>
            <a:endParaRPr/>
          </a:p>
          <a:p>
            <a:pPr lvl="1"/>
            <a:r>
              <a:t>Here: varying CVSS and CWE category</a:t>
            </a:r>
          </a:p>
          <a:p>
            <a:pPr marL="0" lvl="0" indent="0">
              <a:buNone/>
            </a:pPr>
            <a:endParaRPr/>
          </a:p>
          <a:p>
            <a:pPr marL="342900" lvl="0" indent="-342900">
              <a:buAutoNum type="arabicPeriod"/>
            </a:pPr>
            <a:r>
              <a:rPr>
                <a:latin typeface="Courier"/>
              </a:rPr>
              <a:t>predict(log_model, new_data, type = "response")</a:t>
            </a:r>
            <a:r>
              <a:t> - generates predictions</a:t>
            </a:r>
          </a:p>
          <a:p>
            <a:pPr marL="0" lvl="0" indent="0">
              <a:buNone/>
            </a:pPr>
            <a:endParaRPr/>
          </a:p>
          <a:p>
            <a:pPr lvl="1"/>
            <a:r>
              <a:rPr>
                <a:latin typeface="Courier"/>
              </a:rPr>
              <a:t>type = "response"</a:t>
            </a:r>
            <a:r>
              <a:t> gives probabilities (default would give log-odds)</a:t>
            </a:r>
          </a:p>
          <a:p>
            <a:pPr marL="0" lvl="0" indent="0">
              <a:buNone/>
            </a:pPr>
            <a:endParaRPr/>
          </a:p>
          <a:p>
            <a:pPr lvl="1"/>
            <a:r>
              <a:rPr>
                <a:latin typeface="Courier"/>
              </a:rPr>
              <a:t>type = "link"</a:t>
            </a:r>
            <a:r>
              <a:t> would give log-odds</a:t>
            </a:r>
          </a:p>
          <a:p>
            <a:pPr marL="0" lvl="0" indent="0">
              <a:buNone/>
            </a:pPr>
            <a:endParaRPr/>
          </a:p>
          <a:p>
            <a:pPr marL="342900" lvl="0" indent="-342900">
              <a:buAutoNum type="arabicPeriod"/>
            </a:pPr>
            <a:r>
              <a:rPr>
                <a:latin typeface="Courier"/>
              </a:rPr>
              <a:t>cbind(...)</a:t>
            </a:r>
            <a:r>
              <a:t> - combines scenarios with predictions for display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Expected output: - CVSS 4, Auth: ~0.5% - CVSS 6, Auth: ~1.5% - CVSS 8, Auth: ~4% - CVSS 8, Memory: ~8%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Line-by-line explanation:</a:t>
            </a:r>
          </a:p>
          <a:p>
            <a:pPr marL="0" lvl="0" indent="0">
              <a:buNone/>
            </a:pPr>
            <a:endParaRPr dirty="0"/>
          </a:p>
          <a:p>
            <a:pPr marL="342900" lvl="0" indent="-342900">
              <a:buAutoNum type="arabicPeriod"/>
            </a:pPr>
            <a:r>
              <a:rPr dirty="0" err="1">
                <a:latin typeface="Courier"/>
              </a:rPr>
              <a:t>pd.DataFrame</a:t>
            </a:r>
            <a:r>
              <a:rPr dirty="0">
                <a:latin typeface="Courier"/>
              </a:rPr>
              <a:t>({...})</a:t>
            </a:r>
            <a:r>
              <a:rPr dirty="0"/>
              <a:t> - creates </a:t>
            </a:r>
            <a:r>
              <a:rPr dirty="0" err="1"/>
              <a:t>DataFrame</a:t>
            </a:r>
            <a:r>
              <a:rPr dirty="0"/>
              <a:t> with prediction scenarios</a:t>
            </a:r>
          </a:p>
          <a:p>
            <a:pPr lvl="1"/>
            <a:r>
              <a:rPr dirty="0"/>
              <a:t>Dictionary syntax: {‘</a:t>
            </a:r>
            <a:r>
              <a:rPr dirty="0" err="1"/>
              <a:t>column_name</a:t>
            </a:r>
            <a:r>
              <a:rPr dirty="0"/>
              <a:t>’: [values]}</a:t>
            </a:r>
          </a:p>
          <a:p>
            <a:pPr marL="342900" lvl="0" indent="-342900">
              <a:buAutoNum type="arabicPeriod"/>
            </a:pPr>
            <a:r>
              <a:rPr dirty="0" err="1">
                <a:latin typeface="Courier"/>
              </a:rPr>
              <a:t>log_model.predict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new_data</a:t>
            </a:r>
            <a:r>
              <a:rPr dirty="0">
                <a:latin typeface="Courier"/>
              </a:rPr>
              <a:t>)</a:t>
            </a:r>
            <a:r>
              <a:rPr dirty="0"/>
              <a:t> - generates predicted probabilities</a:t>
            </a:r>
          </a:p>
          <a:p>
            <a:pPr lvl="1"/>
            <a:r>
              <a:rPr dirty="0"/>
              <a:t>Returns probabilities by default (unlike R)</a:t>
            </a:r>
          </a:p>
          <a:p>
            <a:pPr lvl="1"/>
            <a:r>
              <a:rPr dirty="0"/>
              <a:t>For log-odds, use </a:t>
            </a:r>
            <a:r>
              <a:rPr dirty="0" err="1">
                <a:latin typeface="Courier"/>
              </a:rPr>
              <a:t>log_model.predict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new_data</a:t>
            </a:r>
            <a:r>
              <a:rPr dirty="0">
                <a:latin typeface="Courier"/>
              </a:rPr>
              <a:t>, linear=True)</a:t>
            </a:r>
          </a:p>
          <a:p>
            <a:pPr marL="342900" lvl="0" indent="-342900">
              <a:buAutoNum type="arabicPeriod"/>
            </a:pPr>
            <a:r>
              <a:rPr dirty="0"/>
              <a:t>Adds predictions as new column and displays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For confidence intervals on predictions:</a:t>
            </a:r>
          </a:p>
          <a:p>
            <a:pPr marL="0" lvl="0" indent="0">
              <a:buNone/>
            </a:pPr>
            <a:endParaRPr dirty="0"/>
          </a:p>
          <a:p>
            <a:pPr lvl="0" indent="0">
              <a:buNone/>
            </a:pPr>
            <a:r>
              <a:rPr dirty="0">
                <a:latin typeface="Courier"/>
              </a:rPr>
              <a:t>pred 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log_model.get_prediction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new_data</a:t>
            </a:r>
            <a:r>
              <a:rPr dirty="0">
                <a:latin typeface="Courier"/>
              </a:rPr>
              <a:t>)</a:t>
            </a:r>
            <a:br>
              <a:rPr dirty="0"/>
            </a:br>
            <a:r>
              <a:rPr dirty="0" err="1">
                <a:latin typeface="Courier"/>
              </a:rPr>
              <a:t>pred.summary_frame</a:t>
            </a:r>
            <a:r>
              <a:rPr dirty="0">
                <a:latin typeface="Courier"/>
              </a:rPr>
              <a:t>(alpha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solidFill>
                  <a:srgbClr val="40A070"/>
                </a:solidFill>
                <a:latin typeface="Courier"/>
              </a:rPr>
              <a:t>0.05</a:t>
            </a:r>
            <a:r>
              <a:rPr dirty="0">
                <a:latin typeface="Courier"/>
              </a:rPr>
              <a:t>)  </a:t>
            </a:r>
            <a:r>
              <a:rPr i="1" dirty="0">
                <a:solidFill>
                  <a:srgbClr val="60A0B0"/>
                </a:solidFill>
                <a:latin typeface="Courier"/>
              </a:rPr>
              <a:t># Shows mean, SE, CI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This is one of the most common errors in interpreting logistic regression!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Log-odds coefficients cannot be interpreted directly as changes in probability. The relationship is nonlinear.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Always convert to odds ratios or predicted probabilities for interpretation.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dirty="0"/>
                  <a:t>When you run a regression, you get a table of coefficients with their standard errors, t-statistics, and p-values.</a:t>
                </a:r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  <a:p>
                <a:r>
                  <a:rPr lang="en-US" b="1" dirty="0"/>
                  <a:t>Standard Error (of a coefficient):</a:t>
                </a:r>
                <a:r>
                  <a:rPr lang="en-US" dirty="0"/>
                  <a:t> How much would this coefficient estimate wobble if we repeated the study many times? Smaller SE = more precise estimate.</a:t>
                </a:r>
              </a:p>
              <a:p>
                <a:r>
                  <a:rPr lang="en-US" dirty="0"/>
                  <a:t>(Recall: The standard error is simply the </a:t>
                </a:r>
                <a:r>
                  <a:rPr lang="en-US" b="1" dirty="0"/>
                  <a:t>standard deviation of that sampling distribution</a:t>
                </a:r>
                <a:r>
                  <a:rPr lang="en-US" dirty="0"/>
                  <a:t>.)</a:t>
                </a:r>
              </a:p>
              <a:p>
                <a:r>
                  <a:rPr lang="en-US" b="1" dirty="0"/>
                  <a:t>t-statistic:</a:t>
                </a:r>
                <a:r>
                  <a:rPr lang="en-US" dirty="0"/>
                  <a:t> How many standard errors away from zero is our coefficient? It's simply: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𝑡</m:t>
                      </m:r>
                      <m:r>
                        <a:rPr lang="en-US" sz="12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ar-AE" sz="120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1200" i="1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ar-AE" sz="1200" i="1" kern="120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ar-AE" sz="1200" i="1" kern="120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ar-AE" sz="1200" i="1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ar-AE" sz="120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𝑆𝐸</m:t>
                          </m:r>
                          <m:d>
                            <m:dPr>
                              <m:ctrlPr>
                                <a:rPr lang="ar-AE" sz="1200" i="1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sz="1200" i="1" kern="120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ar-AE" sz="1200" i="1" kern="12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ar-AE" sz="1200" i="1" kern="120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ar-AE" sz="1200" i="1" kern="120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b="1" dirty="0"/>
                  <a:t>p-value:</a:t>
                </a:r>
                <a:r>
                  <a:rPr lang="en-US" dirty="0"/>
                  <a:t> If the true coefficient were actually zero, what's the probability of seeing a t-statistic this extreme (or more) by chance? Small p-value = evidence against "no effect."</a:t>
                </a:r>
              </a:p>
              <a:p>
                <a:r>
                  <a:rPr lang="en-US" b="1" dirty="0"/>
                  <a:t>R²:</a:t>
                </a:r>
                <a:r>
                  <a:rPr lang="en-US" dirty="0"/>
                  <a:t> What fraction of the variance in the outcome does the model explain? Ranges from 0 (model explains nothing) to 1 (perfect fit).</a:t>
                </a:r>
                <a:endParaRPr dirty="0"/>
              </a:p>
              <a:p>
                <a:pPr marL="0" lvl="0" indent="0">
                  <a:buNone/>
                </a:pPr>
                <a:endParaRPr lang="en-US" dirty="0"/>
              </a:p>
              <a:p>
                <a:pPr marL="0" lvl="0" indent="0">
                  <a:buNone/>
                </a:pPr>
                <a:r>
                  <a:rPr lang="en-US" b="1" dirty="0"/>
                  <a:t>R²</a:t>
                </a:r>
                <a:r>
                  <a:rPr lang="en-US" dirty="0"/>
                  <a:t>=1−</a:t>
                </a:r>
                <a:r>
                  <a:rPr lang="en-US" dirty="0">
                    <a:effectLst/>
                  </a:rPr>
                  <a:t>RSS/TSS</a:t>
                </a:r>
                <a:r>
                  <a:rPr lang="en-US" dirty="0"/>
                  <a:t>​ =1−</a:t>
                </a:r>
                <a:r>
                  <a:rPr lang="en-US" dirty="0">
                    <a:effectLst/>
                  </a:rPr>
                  <a:t>∑(</a:t>
                </a:r>
                <a:r>
                  <a:rPr lang="en-US" dirty="0" err="1">
                    <a:effectLst/>
                  </a:rPr>
                  <a:t>yi</a:t>
                </a:r>
                <a:r>
                  <a:rPr lang="en-US" dirty="0">
                    <a:effectLst/>
                  </a:rPr>
                  <a:t>​−y^​</a:t>
                </a:r>
                <a:r>
                  <a:rPr lang="en-US" dirty="0" err="1">
                    <a:effectLst/>
                  </a:rPr>
                  <a:t>i</a:t>
                </a:r>
                <a:r>
                  <a:rPr lang="en-US" dirty="0">
                    <a:effectLst/>
                  </a:rPr>
                  <a:t>​)</a:t>
                </a:r>
                <a:r>
                  <a:rPr lang="en-US" b="1" dirty="0"/>
                  <a:t>²</a:t>
                </a:r>
                <a:r>
                  <a:rPr lang="en-US" dirty="0">
                    <a:effectLst/>
                  </a:rPr>
                  <a:t> / ∑(</a:t>
                </a:r>
                <a:r>
                  <a:rPr lang="en-US" dirty="0" err="1">
                    <a:effectLst/>
                  </a:rPr>
                  <a:t>yi</a:t>
                </a:r>
                <a:r>
                  <a:rPr lang="en-US" dirty="0">
                    <a:effectLst/>
                  </a:rPr>
                  <a:t>​−yˉ​)</a:t>
                </a:r>
                <a:r>
                  <a:rPr lang="en-US" b="1" dirty="0"/>
                  <a:t>²</a:t>
                </a:r>
              </a:p>
              <a:p>
                <a:pPr marL="0" lvl="0" indent="0">
                  <a:buNone/>
                </a:pPr>
                <a:endParaRPr lang="en-US" b="1" dirty="0"/>
              </a:p>
              <a:p>
                <a:pPr marL="0" lvl="0" indent="0">
                  <a:buNone/>
                </a:pPr>
                <a:r>
                  <a:rPr lang="en-US" b="0" dirty="0"/>
                  <a:t>(TSS based on the average of y)</a:t>
                </a:r>
              </a:p>
              <a:p>
                <a:pPr marL="0" lvl="0" indent="0">
                  <a:buNone/>
                </a:pPr>
                <a:endParaRPr dirty="0"/>
              </a:p>
              <a:p>
                <a:pPr marL="0" lvl="0" indent="0">
                  <a:buNone/>
                </a:pPr>
                <a:r>
                  <a:rPr dirty="0"/>
                  <a:t>R² tells you how well the model fits — R² = 0.60 means 60% of the variance in Y</a:t>
                </a:r>
                <a:r>
                  <a:rPr lang="en-US" dirty="0"/>
                  <a:t> (dependent var)</a:t>
                </a:r>
                <a:r>
                  <a:rPr dirty="0"/>
                  <a:t> is explained by the predictors.</a:t>
                </a:r>
              </a:p>
              <a:p>
                <a:pPr marL="0" lvl="0" indent="0">
                  <a:buNone/>
                </a:pPr>
                <a:endParaRPr dirty="0"/>
              </a:p>
              <a:p>
                <a:pPr marL="0" lvl="0" indent="0">
                  <a:buNone/>
                </a:pPr>
                <a:r>
                  <a:rPr dirty="0"/>
                  <a:t>Adjusted R² penalizes for adding more predictors and is often preferred.</a:t>
                </a:r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  <a:p>
                <a:pPr marL="0" lvl="0" indent="0">
                  <a:buNone/>
                </a:pPr>
                <a:r>
                  <a:rPr lang="en-US" dirty="0">
                    <a:effectLst/>
                  </a:rPr>
                  <a:t>Radj2</a:t>
                </a:r>
                <a:r>
                  <a:rPr lang="en-US" dirty="0"/>
                  <a:t>​= 1 − </a:t>
                </a:r>
                <a:r>
                  <a:rPr lang="en-US" dirty="0">
                    <a:effectLst/>
                  </a:rPr>
                  <a:t>(RSS/(n−p)</a:t>
                </a:r>
                <a:r>
                  <a:rPr lang="en-US" dirty="0"/>
                  <a:t>​) </a:t>
                </a:r>
                <a:r>
                  <a:rPr lang="en-US" dirty="0">
                    <a:effectLst/>
                  </a:rPr>
                  <a:t>/ </a:t>
                </a:r>
                <a:r>
                  <a:rPr lang="en-US" dirty="0"/>
                  <a:t>(</a:t>
                </a:r>
                <a:r>
                  <a:rPr lang="en-US" dirty="0">
                    <a:effectLst/>
                  </a:rPr>
                  <a:t>TSS/(n−1))</a:t>
                </a:r>
                <a:endParaRPr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dirty="0"/>
                  <a:t>When you run a regression, you get a table of coefficients with their standard errors, t-statistics, and p-values.</a:t>
                </a:r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  <a:p>
                <a:r>
                  <a:rPr lang="en-US" b="1" dirty="0"/>
                  <a:t>Standard Error (of a coefficient):</a:t>
                </a:r>
                <a:r>
                  <a:rPr lang="en-US" dirty="0"/>
                  <a:t> How much would this coefficient estimate wobble if we repeated the study many times? Smaller SE = more precise estimate.</a:t>
                </a:r>
              </a:p>
              <a:p>
                <a:r>
                  <a:rPr lang="en-US" dirty="0"/>
                  <a:t>(Recall: The standard error is simply the </a:t>
                </a:r>
                <a:r>
                  <a:rPr lang="en-US" b="1" dirty="0"/>
                  <a:t>standard deviation of that sampling distribution</a:t>
                </a:r>
                <a:r>
                  <a:rPr lang="en-US" dirty="0"/>
                  <a:t>.)</a:t>
                </a:r>
              </a:p>
              <a:p>
                <a:r>
                  <a:rPr lang="en-US" b="1" dirty="0"/>
                  <a:t>t-statistic:</a:t>
                </a:r>
                <a:r>
                  <a:rPr lang="en-US" dirty="0"/>
                  <a:t> How many standard errors away from zero is our coefficient? It's simply: </a:t>
                </a:r>
              </a:p>
              <a:p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𝑡=</a:t>
                </a:r>
                <a:r>
                  <a:rPr 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𝛽 ̂_𝑗/𝑆𝐸(𝛽 ̂_𝑗 ) </a:t>
                </a:r>
                <a:endParaRPr lang="en-US" b="0" dirty="0"/>
              </a:p>
              <a:p>
                <a:r>
                  <a:rPr lang="en-US" b="1" dirty="0"/>
                  <a:t>p-value:</a:t>
                </a:r>
                <a:r>
                  <a:rPr lang="en-US" dirty="0"/>
                  <a:t> If the true coefficient were actually zero, what's the probability of seeing a t-statistic this extreme (or more) by chance? Small p-value = evidence against "no effect."</a:t>
                </a:r>
              </a:p>
              <a:p>
                <a:r>
                  <a:rPr lang="en-US" b="1" dirty="0"/>
                  <a:t>R²:</a:t>
                </a:r>
                <a:r>
                  <a:rPr lang="en-US" dirty="0"/>
                  <a:t> What fraction of the variance in the outcome does the model explain? Ranges from 0 (model explains nothing) to 1 (perfect fit).</a:t>
                </a:r>
                <a:endParaRPr dirty="0"/>
              </a:p>
              <a:p>
                <a:pPr marL="0" lvl="0" indent="0">
                  <a:buNone/>
                </a:pPr>
                <a:endParaRPr lang="en-US" dirty="0"/>
              </a:p>
              <a:p>
                <a:pPr marL="0" lvl="0" indent="0">
                  <a:buNone/>
                </a:pPr>
                <a:r>
                  <a:rPr lang="en-US" b="1" dirty="0"/>
                  <a:t>R²</a:t>
                </a:r>
                <a:r>
                  <a:rPr lang="en-US" dirty="0"/>
                  <a:t>=1−</a:t>
                </a:r>
                <a:r>
                  <a:rPr lang="en-US" dirty="0">
                    <a:effectLst/>
                  </a:rPr>
                  <a:t>RSS/TSS</a:t>
                </a:r>
                <a:r>
                  <a:rPr lang="en-US" dirty="0"/>
                  <a:t>​ =1−</a:t>
                </a:r>
                <a:r>
                  <a:rPr lang="en-US" dirty="0">
                    <a:effectLst/>
                  </a:rPr>
                  <a:t>∑(</a:t>
                </a:r>
                <a:r>
                  <a:rPr lang="en-US" dirty="0" err="1">
                    <a:effectLst/>
                  </a:rPr>
                  <a:t>yi</a:t>
                </a:r>
                <a:r>
                  <a:rPr lang="en-US" dirty="0">
                    <a:effectLst/>
                  </a:rPr>
                  <a:t>​−y^​</a:t>
                </a:r>
                <a:r>
                  <a:rPr lang="en-US" dirty="0" err="1">
                    <a:effectLst/>
                  </a:rPr>
                  <a:t>i</a:t>
                </a:r>
                <a:r>
                  <a:rPr lang="en-US" dirty="0">
                    <a:effectLst/>
                  </a:rPr>
                  <a:t>​)</a:t>
                </a:r>
                <a:r>
                  <a:rPr lang="en-US" b="1" dirty="0"/>
                  <a:t>²</a:t>
                </a:r>
                <a:r>
                  <a:rPr lang="en-US" dirty="0">
                    <a:effectLst/>
                  </a:rPr>
                  <a:t> / ∑(</a:t>
                </a:r>
                <a:r>
                  <a:rPr lang="en-US" dirty="0" err="1">
                    <a:effectLst/>
                  </a:rPr>
                  <a:t>yi</a:t>
                </a:r>
                <a:r>
                  <a:rPr lang="en-US" dirty="0">
                    <a:effectLst/>
                  </a:rPr>
                  <a:t>​−yˉ​)</a:t>
                </a:r>
                <a:r>
                  <a:rPr lang="en-US" b="1" dirty="0"/>
                  <a:t>²</a:t>
                </a:r>
              </a:p>
              <a:p>
                <a:pPr marL="0" lvl="0" indent="0">
                  <a:buNone/>
                </a:pPr>
                <a:endParaRPr lang="en-US" b="1" dirty="0"/>
              </a:p>
              <a:p>
                <a:pPr marL="0" lvl="0" indent="0">
                  <a:buNone/>
                </a:pPr>
                <a:r>
                  <a:rPr lang="en-US" b="0" dirty="0"/>
                  <a:t>(TSS based on the average of y)</a:t>
                </a:r>
              </a:p>
              <a:p>
                <a:pPr marL="0" lvl="0" indent="0">
                  <a:buNone/>
                </a:pPr>
                <a:endParaRPr dirty="0"/>
              </a:p>
              <a:p>
                <a:pPr marL="0" lvl="0" indent="0">
                  <a:buNone/>
                </a:pPr>
                <a:r>
                  <a:rPr dirty="0"/>
                  <a:t>R² tells you how well the model fits — R² = 0.60 means 60% of the variance in Y</a:t>
                </a:r>
                <a:r>
                  <a:rPr lang="en-US" dirty="0"/>
                  <a:t> (dependent var)</a:t>
                </a:r>
                <a:r>
                  <a:rPr dirty="0"/>
                  <a:t> is explained by the predictors.</a:t>
                </a:r>
              </a:p>
              <a:p>
                <a:pPr marL="0" lvl="0" indent="0">
                  <a:buNone/>
                </a:pPr>
                <a:endParaRPr dirty="0"/>
              </a:p>
              <a:p>
                <a:pPr marL="0" lvl="0" indent="0">
                  <a:buNone/>
                </a:pPr>
                <a:r>
                  <a:rPr dirty="0"/>
                  <a:t>Adjusted R² penalizes for adding more predictors and is often preferred.</a:t>
                </a:r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  <a:p>
                <a:pPr marL="0" lvl="0" indent="0">
                  <a:buNone/>
                </a:pPr>
                <a:r>
                  <a:rPr lang="en-US" dirty="0">
                    <a:effectLst/>
                  </a:rPr>
                  <a:t>Radj2</a:t>
                </a:r>
                <a:r>
                  <a:rPr lang="en-US" dirty="0"/>
                  <a:t>​= 1 − </a:t>
                </a:r>
                <a:r>
                  <a:rPr lang="en-US" dirty="0">
                    <a:effectLst/>
                  </a:rPr>
                  <a:t>(RSS/(n−p)</a:t>
                </a:r>
                <a:r>
                  <a:rPr lang="en-US" dirty="0"/>
                  <a:t>​) </a:t>
                </a:r>
                <a:r>
                  <a:rPr lang="en-US" dirty="0">
                    <a:effectLst/>
                  </a:rPr>
                  <a:t>/ </a:t>
                </a:r>
                <a:r>
                  <a:rPr lang="en-US" dirty="0"/>
                  <a:t>(</a:t>
                </a:r>
                <a:r>
                  <a:rPr lang="en-US" dirty="0">
                    <a:effectLst/>
                  </a:rPr>
                  <a:t>TSS/(n−1))</a:t>
                </a:r>
                <a:endParaRPr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Most vulnerabilities are NOT actively exploited (thankfully!). But this creates challenges for prediction.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Similar issues arise in fraud detection, disease screening, and other rare event prediction problems.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491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With 1.8% positives, a model that predicts “no” for everything is 98.2% accurate but completely useless for finding exploited vulnerabilities.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We need different evaluation metrics that account for the imbalance.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454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Sensitivity/recall answers: “If a vulnerability IS exploited, would my model have flagged it?”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Precision answers: “If my model flags something, how likely is it actually exploited?”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There’s a tradeoff between these — you can catch more true positives, but you’ll also get more false positives.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AUC-ROC measures how well the model ranks positives above negatives overall.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821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In your project reflection, discuss the limitations of trying to predict rare events.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The logistic model is still useful for understanding what factors are ASSOCIATED with exploitation — just be cautious about using it for prediction/screening.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203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A “significant” coefficient with terrible model fit means the variable has a real but tiny effect.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Pseudo-R² for logistic regression is not identical to R² for linear regression, but provides a similar measure of fit. McFadden’s pseudo-R² of 0.2-0.4 indicates good fit.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Always include model fit in your reporting.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41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Readers cannot evaluate or replicate your work without knowing exactly what you did.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Always specify: - The outcome variable and how it’s coded - All predictors and their types - Reference levels for categorical variables - Any transformations (log, centering, etc.) - Whether interactions are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This is a fundamental principle: observational data cannot establish causation.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Possible confounds in your project: - Media attention → both higher CVSS and more exploitation attempts - Vendor resources → both better scoring and more researcher attention - Time trends → scoring practices and attack patterns both change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Use causal language (“causes,” “affects,” “leads to”) only for experimental data with random assignment.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Selective reporting: 1. Makes it look like you’re fishing for significant results 2. Hides potentially interesting null results 3. Prevents readers from fully evaluating the model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Report ALL coefficients. Interpret non-significant ones with appropriate caveats about power.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Use this checklist when writing up regression analyses for your project.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Going through each item systematically will help you avoid the common pitfalls.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Note: the null model is the one with just the intercept, and no predictors. R² is literally measuring how much better you do than the null model, as a proportion of the null model's error. But you could use LR comparison of the linear model against the null one.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This example includes: </a:t>
            </a:r>
            <a:endParaRPr lang="en-US" dirty="0"/>
          </a:p>
          <a:p>
            <a:pPr marL="0" lvl="0" indent="0">
              <a:buNone/>
            </a:pPr>
            <a:r>
              <a:rPr dirty="0"/>
              <a:t>- Model specification </a:t>
            </a:r>
            <a:endParaRPr lang="en-US" dirty="0"/>
          </a:p>
          <a:p>
            <a:pPr marL="0" lvl="0" indent="0">
              <a:buNone/>
            </a:pPr>
            <a:r>
              <a:rPr dirty="0"/>
              <a:t>- Model fit metrics </a:t>
            </a:r>
            <a:endParaRPr lang="en-US" dirty="0"/>
          </a:p>
          <a:p>
            <a:pPr marL="0" lvl="0" indent="0">
              <a:buNone/>
            </a:pPr>
            <a:r>
              <a:rPr dirty="0"/>
              <a:t>- LR test for overall significance </a:t>
            </a:r>
            <a:endParaRPr lang="en-US" dirty="0"/>
          </a:p>
          <a:p>
            <a:pPr marL="0" lvl="0" indent="0">
              <a:buNone/>
            </a:pPr>
            <a:r>
              <a:rPr dirty="0"/>
              <a:t>- Odds ratios with confidence intervals </a:t>
            </a:r>
            <a:endParaRPr lang="en-US" dirty="0"/>
          </a:p>
          <a:p>
            <a:pPr marL="0" lvl="0" indent="0">
              <a:buNone/>
            </a:pPr>
            <a:r>
              <a:rPr dirty="0"/>
              <a:t>- All categories mentioned </a:t>
            </a:r>
            <a:endParaRPr lang="en-US" dirty="0"/>
          </a:p>
          <a:p>
            <a:pPr marL="0" lvl="0" indent="0">
              <a:buNone/>
            </a:pPr>
            <a:r>
              <a:rPr dirty="0"/>
              <a:t>- Causal disclaimer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This is what complete reporting looks like.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The “holding constant” language is crucial. β₁ tells you the effect of Exploitability </a:t>
            </a:r>
            <a:r>
              <a:rPr i="1"/>
              <a:t>after accounting for</a:t>
            </a:r>
            <a:r>
              <a:t> Impact.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This is what makes multiple regression powerful — you can isolate the unique contribution of each predictor.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Key readings: - Franke: Sections 12.1, 14.1-14.2, 15.2, 16.6.6 - Seltman: Chapters 9, 10.3, 16.3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Use this data for all lecture demonstrations.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Generate with: </a:t>
            </a:r>
            <a:r>
              <a:rPr>
                <a:latin typeface="Courier"/>
              </a:rPr>
              <a:t>python generate_sample_data.py</a:t>
            </a:r>
            <a:r>
              <a:t> or </a:t>
            </a:r>
            <a:r>
              <a:rPr>
                <a:latin typeface="Courier"/>
              </a:rPr>
              <a:t>source("generate_sample_data.R")</a:t>
            </a:r>
          </a:p>
          <a:p>
            <a:pPr marL="0" lvl="0" indent="0">
              <a:buNone/>
            </a:pPr>
            <a:endParaRPr>
              <a:latin typeface="Courier"/>
            </a:endParaRPr>
          </a:p>
          <a:p>
            <a:pPr marL="0" lvl="0" indent="0">
              <a:buNone/>
            </a:pPr>
            <a:r>
              <a:t>Key properties: - n = 2,000 vulnerabilities - 1.8% exploitation rate - CVSS mean ≈ 5.2, SD ≈ 1.3 - Associations built in between CWE, CVSS, and exploitation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Install effsize with: install.packages(“effsize”)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boot package comes with R (no install needed).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Key packages: - scipy (general statistics) - statsmodels (regression) - pingouin (effect sizes)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Install with: pip install scipy statsmodels pingouin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These are the key readings. The full reference list is in your course outline.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Tang et al. (SOUPS 2025) is also highly recommended for understanding statistical pitfalls.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</a:t>
            </a:r>
            <a:r>
              <a:rPr lang="en-US" b="1" dirty="0"/>
              <a:t>non-linear</a:t>
            </a:r>
            <a:r>
              <a:rPr lang="en-US" dirty="0"/>
              <a:t> because the use of multiplicative factor of 1.176, which appears non-linearly (when Impact &gt; 0).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39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Line-by-line explanation:</a:t>
            </a:r>
          </a:p>
          <a:p>
            <a:pPr marL="0" lvl="0" indent="0">
              <a:buNone/>
            </a:pPr>
            <a:endParaRPr/>
          </a:p>
          <a:p>
            <a:pPr marL="342900" lvl="0" indent="-342900">
              <a:buAutoNum type="arabicPeriod"/>
            </a:pPr>
            <a:r>
              <a:rPr>
                <a:latin typeface="Courier"/>
              </a:rPr>
              <a:t>lm(cvss_base ~ exploitability + impact, data = data)</a:t>
            </a:r>
            <a:r>
              <a:t> - fits a linear model</a:t>
            </a:r>
          </a:p>
          <a:p>
            <a:pPr marL="0" lvl="0" indent="0">
              <a:buNone/>
            </a:pPr>
            <a:endParaRPr/>
          </a:p>
          <a:p>
            <a:pPr lvl="1"/>
            <a:r>
              <a:t>Formula syntax: outcome ~ predictor1 + predictor2</a:t>
            </a:r>
          </a:p>
          <a:p>
            <a:pPr marL="0" lvl="0" indent="0">
              <a:buNone/>
            </a:pPr>
            <a:endParaRPr/>
          </a:p>
          <a:p>
            <a:pPr lvl="1"/>
            <a:r>
              <a:rPr>
                <a:latin typeface="Courier"/>
              </a:rPr>
              <a:t>data = data</a:t>
            </a:r>
            <a:r>
              <a:t> tells R where to find the variables</a:t>
            </a:r>
          </a:p>
          <a:p>
            <a:pPr marL="0" lvl="0" indent="0">
              <a:buNone/>
            </a:pPr>
            <a:endParaRPr/>
          </a:p>
          <a:p>
            <a:pPr lvl="1"/>
            <a:r>
              <a:t>R automatically includes an intercept (add </a:t>
            </a:r>
            <a:r>
              <a:rPr>
                <a:latin typeface="Courier"/>
              </a:rPr>
              <a:t>- 1</a:t>
            </a:r>
            <a:r>
              <a:t> to remove it)</a:t>
            </a:r>
          </a:p>
          <a:p>
            <a:pPr marL="0" lvl="0" indent="0">
              <a:buNone/>
            </a:pPr>
            <a:endParaRPr/>
          </a:p>
          <a:p>
            <a:pPr marL="342900" lvl="0" indent="-342900">
              <a:buAutoNum type="arabicPeriod"/>
            </a:pPr>
            <a:r>
              <a:rPr>
                <a:latin typeface="Courier"/>
              </a:rPr>
              <a:t>summary(model)</a:t>
            </a:r>
            <a:r>
              <a:t> - comprehensive output including:</a:t>
            </a:r>
          </a:p>
          <a:p>
            <a:pPr marL="0" lvl="0" indent="0">
              <a:buNone/>
            </a:pPr>
            <a:endParaRPr/>
          </a:p>
          <a:p>
            <a:pPr lvl="1"/>
            <a:r>
              <a:t>Coefficients with SEs, t-values, p-values</a:t>
            </a:r>
          </a:p>
          <a:p>
            <a:pPr marL="0" lvl="0" indent="0">
              <a:buNone/>
            </a:pPr>
            <a:endParaRPr/>
          </a:p>
          <a:p>
            <a:pPr lvl="1"/>
            <a:r>
              <a:t>R² and Adjusted R²</a:t>
            </a:r>
          </a:p>
          <a:p>
            <a:pPr marL="0" lvl="0" indent="0">
              <a:buNone/>
            </a:pPr>
            <a:endParaRPr/>
          </a:p>
          <a:p>
            <a:pPr lvl="1"/>
            <a:r>
              <a:t>F-statistic for overall model significance</a:t>
            </a:r>
          </a:p>
          <a:p>
            <a:pPr marL="0" lvl="0" indent="0">
              <a:buNone/>
            </a:pPr>
            <a:endParaRPr/>
          </a:p>
          <a:p>
            <a:pPr marL="342900" lvl="0" indent="-342900">
              <a:buAutoNum type="arabicPeriod"/>
            </a:pPr>
            <a:r>
              <a:rPr>
                <a:latin typeface="Courier"/>
              </a:rPr>
              <a:t>coef(model)</a:t>
            </a:r>
            <a:r>
              <a:t> - extracts just the coefficient estimates (named vector)</a:t>
            </a:r>
          </a:p>
          <a:p>
            <a:pPr marL="0" lvl="0" indent="0">
              <a:buNone/>
            </a:pPr>
            <a:endParaRPr/>
          </a:p>
          <a:p>
            <a:pPr marL="342900" lvl="0" indent="-342900">
              <a:buAutoNum type="arabicPeriod"/>
            </a:pPr>
            <a:r>
              <a:rPr>
                <a:latin typeface="Courier"/>
              </a:rPr>
              <a:t>confint(model)</a:t>
            </a:r>
            <a:r>
              <a:t> - 95% confidence intervals for each coefficient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5-6. Extract R² values from the summary object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Reading: Seltman Chapter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Line-by-line explanation:</a:t>
            </a:r>
          </a:p>
          <a:p>
            <a:pPr marL="0" lvl="0" indent="0">
              <a:buNone/>
            </a:pPr>
            <a:endParaRPr dirty="0"/>
          </a:p>
          <a:p>
            <a:pPr marL="342900" lvl="0" indent="-342900">
              <a:buAutoNum type="arabicPeriod"/>
            </a:pPr>
            <a:r>
              <a:rPr dirty="0">
                <a:latin typeface="Courier"/>
              </a:rPr>
              <a:t>import </a:t>
            </a:r>
            <a:r>
              <a:rPr dirty="0" err="1">
                <a:latin typeface="Courier"/>
              </a:rPr>
              <a:t>statsmodels.formula.api</a:t>
            </a:r>
            <a:r>
              <a:rPr dirty="0">
                <a:latin typeface="Courier"/>
              </a:rPr>
              <a:t> as </a:t>
            </a:r>
            <a:r>
              <a:rPr dirty="0" err="1">
                <a:latin typeface="Courier"/>
              </a:rPr>
              <a:t>smf</a:t>
            </a:r>
            <a:r>
              <a:rPr dirty="0"/>
              <a:t> - imports </a:t>
            </a:r>
            <a:r>
              <a:rPr dirty="0" err="1"/>
              <a:t>statsmodels</a:t>
            </a:r>
            <a:r>
              <a:rPr dirty="0"/>
              <a:t> with formula interface (like R)</a:t>
            </a:r>
          </a:p>
          <a:p>
            <a:pPr marL="342900" lvl="0" indent="-342900">
              <a:buAutoNum type="arabicPeriod"/>
            </a:pPr>
            <a:r>
              <a:rPr dirty="0" err="1">
                <a:latin typeface="Courier"/>
              </a:rPr>
              <a:t>smf.ols</a:t>
            </a:r>
            <a:r>
              <a:rPr dirty="0">
                <a:latin typeface="Courier"/>
              </a:rPr>
              <a:t>('</a:t>
            </a:r>
            <a:r>
              <a:rPr dirty="0" err="1">
                <a:latin typeface="Courier"/>
              </a:rPr>
              <a:t>cvss_base</a:t>
            </a:r>
            <a:r>
              <a:rPr dirty="0">
                <a:latin typeface="Courier"/>
              </a:rPr>
              <a:t> ~ exploitability + impact', data=data)</a:t>
            </a:r>
            <a:r>
              <a:rPr dirty="0"/>
              <a:t> - specifies the model</a:t>
            </a:r>
          </a:p>
          <a:p>
            <a:pPr lvl="1"/>
            <a:r>
              <a:rPr dirty="0"/>
              <a:t>Formula syntax identical to R</a:t>
            </a:r>
          </a:p>
          <a:p>
            <a:pPr lvl="1"/>
            <a:r>
              <a:rPr dirty="0">
                <a:latin typeface="Courier"/>
              </a:rPr>
              <a:t>.fit()</a:t>
            </a:r>
            <a:r>
              <a:rPr dirty="0"/>
              <a:t> actually estimates the model (don’t forget this!)</a:t>
            </a:r>
          </a:p>
          <a:p>
            <a:pPr marL="342900" lvl="0" indent="-342900">
              <a:buAutoNum type="arabicPeriod"/>
            </a:pPr>
            <a:r>
              <a:rPr dirty="0" err="1">
                <a:latin typeface="Courier"/>
              </a:rPr>
              <a:t>model.summary</a:t>
            </a:r>
            <a:r>
              <a:rPr dirty="0">
                <a:latin typeface="Courier"/>
              </a:rPr>
              <a:t>()</a:t>
            </a:r>
            <a:r>
              <a:rPr dirty="0"/>
              <a:t> - comprehensive output table similar to R’s summary()</a:t>
            </a:r>
          </a:p>
          <a:p>
            <a:pPr marL="342900" lvl="0" indent="-342900">
              <a:buAutoNum type="arabicPeriod"/>
            </a:pPr>
            <a:r>
              <a:rPr dirty="0" err="1">
                <a:latin typeface="Courier"/>
              </a:rPr>
              <a:t>model.params</a:t>
            </a:r>
            <a:r>
              <a:rPr dirty="0"/>
              <a:t> - pandas Series of coefficient estimates</a:t>
            </a:r>
          </a:p>
          <a:p>
            <a:pPr marL="342900" lvl="0" indent="-342900">
              <a:buAutoNum type="arabicPeriod"/>
            </a:pPr>
            <a:r>
              <a:rPr dirty="0" err="1">
                <a:latin typeface="Courier"/>
              </a:rPr>
              <a:t>model.conf_int</a:t>
            </a:r>
            <a:r>
              <a:rPr dirty="0">
                <a:latin typeface="Courier"/>
              </a:rPr>
              <a:t>()</a:t>
            </a:r>
            <a:r>
              <a:rPr dirty="0"/>
              <a:t> - </a:t>
            </a:r>
            <a:r>
              <a:rPr dirty="0" err="1"/>
              <a:t>DataFrame</a:t>
            </a:r>
            <a:r>
              <a:rPr dirty="0"/>
              <a:t> with confidence intervals</a:t>
            </a:r>
          </a:p>
          <a:p>
            <a:pPr marL="342900" lvl="0" indent="-342900">
              <a:buAutoNum type="arabicPeriod"/>
            </a:pPr>
            <a:r>
              <a:rPr dirty="0" err="1">
                <a:latin typeface="Courier"/>
              </a:rPr>
              <a:t>model.rsquared</a:t>
            </a:r>
            <a:r>
              <a:rPr dirty="0"/>
              <a:t> and </a:t>
            </a:r>
            <a:r>
              <a:rPr dirty="0" err="1">
                <a:latin typeface="Courier"/>
              </a:rPr>
              <a:t>model.rsquared_adj</a:t>
            </a:r>
            <a:r>
              <a:rPr dirty="0"/>
              <a:t> - R² values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Documentation: https://</a:t>
            </a:r>
            <a:r>
              <a:rPr dirty="0" err="1"/>
              <a:t>www.statsmodels.org</a:t>
            </a:r>
            <a:r>
              <a:rPr dirty="0"/>
              <a:t>/stable/</a:t>
            </a:r>
            <a:r>
              <a:rPr dirty="0" err="1"/>
              <a:t>regression.html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This is what you should see when running on the sample data (values may vary slightly).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For real data R² would probably be higher, but our data is synthetic and didn’t follow the formula. That’s because</a:t>
            </a:r>
            <a:r>
              <a:rPr dirty="0"/>
              <a:t> CVSS base score is actually computed FROM exploitability and impact in a specific formula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In real analyses, R² values are often much lower (0.1-0.3 is common in social science).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This is showing confidence intervals. Both linear and logistic regression produce </a:t>
            </a:r>
            <a:r>
              <a:rPr lang="en-US" b="1" dirty="0"/>
              <a:t>standard errors</a:t>
            </a:r>
            <a:r>
              <a:rPr lang="en-US" dirty="0"/>
              <a:t> for each coefficient as a byproduct of fitting. Confidence intervals follow directly: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 CI=</a:t>
            </a:r>
            <a:r>
              <a:rPr lang="el-GR" dirty="0">
                <a:effectLst/>
              </a:rPr>
              <a:t>β^</a:t>
            </a:r>
            <a:r>
              <a:rPr lang="el-GR" dirty="0"/>
              <a:t>​</a:t>
            </a:r>
            <a:r>
              <a:rPr lang="en-US" dirty="0"/>
              <a:t> </a:t>
            </a:r>
            <a:r>
              <a:rPr lang="el-GR" dirty="0"/>
              <a:t>±</a:t>
            </a:r>
            <a:r>
              <a:rPr lang="en-US" dirty="0"/>
              <a:t> t_(</a:t>
            </a:r>
            <a:r>
              <a:rPr lang="el-GR" dirty="0">
                <a:effectLst/>
              </a:rPr>
              <a:t>α/2</a:t>
            </a:r>
            <a:r>
              <a:rPr lang="en-US" dirty="0">
                <a:effectLst/>
              </a:rPr>
              <a:t>) </a:t>
            </a:r>
            <a:r>
              <a:rPr lang="el-GR" dirty="0"/>
              <a:t>​×</a:t>
            </a:r>
            <a:r>
              <a:rPr lang="en-US" dirty="0"/>
              <a:t> </a:t>
            </a:r>
            <a:r>
              <a:rPr lang="en-US" dirty="0">
                <a:effectLst/>
              </a:rPr>
              <a:t>SE</a:t>
            </a:r>
            <a:r>
              <a:rPr lang="en-US" dirty="0"/>
              <a:t>(</a:t>
            </a:r>
            <a:r>
              <a:rPr lang="el-GR" dirty="0">
                <a:effectLst/>
              </a:rPr>
              <a:t>β^</a:t>
            </a:r>
            <a:r>
              <a:rPr lang="el-GR" dirty="0"/>
              <a:t>​)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uses a t-distribution (with n − p degrees of freedom)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For logistic regression, it uses a normal (z) distribution because the estimates are based on asymptotic maximum likelihood theory.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9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2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1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0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8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2/9/26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0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2/9/26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6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2/9/26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6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2/9/26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9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2/9/26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6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2/9/26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9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58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michael-franke.github.io/intro-data-analysis/ch-03-05-hypothesis-p-values.html" TargetMode="External"/><Relationship Id="rId7" Type="http://schemas.openxmlformats.org/officeDocument/2006/relationships/hyperlink" Target="https://www.stat.cmu.edu/~hseltman/309/Book/Book.pdf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chael-franke.github.io/intro-data-analysis/logistic-regression.html" TargetMode="External"/><Relationship Id="rId5" Type="http://schemas.openxmlformats.org/officeDocument/2006/relationships/hyperlink" Target="https://michael-franke.github.io/intro-data-analysis/ordinary-least-squares-regression.html" TargetMode="External"/><Relationship Id="rId4" Type="http://schemas.openxmlformats.org/officeDocument/2006/relationships/hyperlink" Target="https://michael-franke.github.io/intro-data-analysis/ch-03-05-hypothesis-testing-tests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129DE-5D96-1CE2-18C6-A25682971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23318"/>
            <a:ext cx="6858000" cy="1790700"/>
          </a:xfrm>
        </p:spPr>
        <p:txBody>
          <a:bodyPr/>
          <a:lstStyle/>
          <a:p>
            <a:r>
              <a:rPr lang="en-US" dirty="0"/>
              <a:t>Secure Systems Engineering and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42452-83B7-A233-BC53-30327B7B9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283074"/>
            <a:ext cx="6858000" cy="2360565"/>
          </a:xfrm>
        </p:spPr>
        <p:txBody>
          <a:bodyPr>
            <a:normAutofit/>
          </a:bodyPr>
          <a:lstStyle/>
          <a:p>
            <a:r>
              <a:rPr lang="en-US" sz="2850" dirty="0"/>
              <a:t>A Data-driven Approach</a:t>
            </a:r>
            <a:endParaRPr lang="en-US" sz="2400" dirty="0"/>
          </a:p>
          <a:p>
            <a:endParaRPr lang="en-US" dirty="0"/>
          </a:p>
        </p:txBody>
      </p:sp>
      <p:pic>
        <p:nvPicPr>
          <p:cNvPr id="3074" name="Picture 2" descr="Download Penn Logos | Penn Brand Standards">
            <a:extLst>
              <a:ext uri="{FF2B5EF4-FFF2-40B4-BE49-F238E27FC236}">
                <a16:creationId xmlns:a16="http://schemas.microsoft.com/office/drawing/2014/main" id="{1CDBA5D0-00EB-4BD7-7AE9-EBF7EA0B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47" y="1642566"/>
            <a:ext cx="3113194" cy="207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C2687FC-3CEA-D6F7-318B-18496E8BB8AE}"/>
              </a:ext>
            </a:extLst>
          </p:cNvPr>
          <p:cNvSpPr txBox="1">
            <a:spLocks/>
          </p:cNvSpPr>
          <p:nvPr/>
        </p:nvSpPr>
        <p:spPr>
          <a:xfrm>
            <a:off x="1143000" y="3401818"/>
            <a:ext cx="6858000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50" dirty="0"/>
              <a:t>Security analytics: </a:t>
            </a:r>
            <a:br>
              <a:rPr lang="en-US" sz="3750" dirty="0"/>
            </a:br>
            <a:r>
              <a:rPr lang="en-US" sz="3750" dirty="0"/>
              <a:t>Intro to data analysis (part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4F5A3-CC48-C1E1-5CCF-FC184CF4A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866" y="1433060"/>
            <a:ext cx="3417376" cy="22773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EC151D-545E-4E09-6675-9F6696166284}"/>
              </a:ext>
            </a:extLst>
          </p:cNvPr>
          <p:cNvSpPr txBox="1"/>
          <p:nvPr/>
        </p:nvSpPr>
        <p:spPr>
          <a:xfrm>
            <a:off x="7432377" y="4354904"/>
            <a:ext cx="164766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dirty="0"/>
              <a:t>Michael Hicks</a:t>
            </a:r>
          </a:p>
          <a:p>
            <a:r>
              <a:rPr lang="en-US" sz="1350" dirty="0"/>
              <a:t>UPenn CIS 7000-003</a:t>
            </a:r>
          </a:p>
          <a:p>
            <a:r>
              <a:rPr lang="en-US" sz="1350" dirty="0"/>
              <a:t>Spring 2026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A78705-0D77-8EED-8FEC-4A513B42A6F3}"/>
              </a:ext>
            </a:extLst>
          </p:cNvPr>
          <p:cNvSpPr txBox="1"/>
          <p:nvPr/>
        </p:nvSpPr>
        <p:spPr>
          <a:xfrm>
            <a:off x="2269672" y="4459853"/>
            <a:ext cx="4604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Hypothesis Testing, Effect Sizes, and Regression</a:t>
            </a:r>
          </a:p>
        </p:txBody>
      </p:sp>
    </p:spTree>
    <p:extLst>
      <p:ext uri="{BB962C8B-B14F-4D97-AF65-F5344CB8AC3E}">
        <p14:creationId xmlns:p14="http://schemas.microsoft.com/office/powerpoint/2010/main" val="349202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AA311-6395-7267-A78E-7D57F4880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CVSS: Not linear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6CD81-5B25-BB9F-EFF1-087FAF2D96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CVSS v2, the base score is computed as: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𝐶𝑉𝑆𝑆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i="1"/>
                        <m:t>round</m:t>
                      </m:r>
                      <m:r>
                        <a:rPr lang="en-US"/>
                        <m:t>((0.6×</m:t>
                      </m:r>
                      <m:r>
                        <m:rPr>
                          <m:nor/>
                        </m:rPr>
                        <a:rPr lang="en-US" i="1"/>
                        <m:t>Impact</m:t>
                      </m:r>
                      <m:r>
                        <a:rPr lang="en-US"/>
                        <m:t>+0.4×</m:t>
                      </m:r>
                      <m:r>
                        <m:rPr>
                          <m:nor/>
                        </m:rPr>
                        <a:rPr lang="en-US" i="1" smtClean="0"/>
                        <m:t>Exploitability</m:t>
                      </m:r>
                      <m:r>
                        <a:rPr lang="en-US"/>
                        <m:t>−1.5)×</m:t>
                      </m:r>
                      <m:r>
                        <a:rPr lang="en-US" i="1"/>
                        <m:t>𝑓</m:t>
                      </m:r>
                      <m:d>
                        <m:dPr>
                          <m:ctrlPr>
                            <a:rPr lang="ar-AE" i="1"/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i="1"/>
                            <m:t>Impact</m:t>
                          </m:r>
                        </m:e>
                      </m:d>
                      <m:r>
                        <a:rPr lang="ar-AE"/>
                        <m:t>)</m:t>
                      </m:r>
                    </m:oMath>
                  </m:oMathPara>
                </a14:m>
                <a:endParaRPr lang="ar-AE" b="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dirty="0"/>
                  <a:t>where: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ar-AE" i="1"/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/>
                          <m:t>Impact</m:t>
                        </m:r>
                      </m:e>
                    </m:d>
                    <m:r>
                      <a:rPr lang="ar-AE"/>
                      <m:t>=1.176</m:t>
                    </m:r>
                  </m:oMath>
                </a14:m>
                <a:r>
                  <a:rPr lang="en-US" dirty="0"/>
                  <a:t> if Impact &gt; 0, otherwise 0 </a:t>
                </a:r>
              </a:p>
              <a:p>
                <a:r>
                  <a:rPr lang="en-US" dirty="0"/>
                  <a:t>The result is rounded to 1 decimal place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6CD81-5B25-BB9F-EFF1-087FAF2D96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04" t="-2724" r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46553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dirty="0"/>
              <a:t>Linear Regression in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indent="0">
              <a:buNone/>
            </a:pPr>
            <a:r>
              <a:rPr i="1">
                <a:solidFill>
                  <a:srgbClr val="60A0B0"/>
                </a:solidFill>
                <a:latin typeface="Courier"/>
              </a:rPr>
              <a:t># Fit linear model: CVSS ~ exploitability + impact</a:t>
            </a:r>
            <a:br/>
            <a:r>
              <a:rPr>
                <a:latin typeface="Courier"/>
              </a:rPr>
              <a:t>model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lm</a:t>
            </a:r>
            <a:r>
              <a:rPr>
                <a:latin typeface="Courier"/>
              </a:rPr>
              <a:t>(cvss_base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exploitability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impact, </a:t>
            </a:r>
            <a:r>
              <a:rPr>
                <a:solidFill>
                  <a:srgbClr val="7D9029"/>
                </a:solidFill>
                <a:latin typeface="Courier"/>
              </a:rPr>
              <a:t>data =</a:t>
            </a:r>
            <a:r>
              <a:rPr>
                <a:latin typeface="Courier"/>
              </a:rPr>
              <a:t> data)</a:t>
            </a:r>
            <a:br/>
            <a:br/>
            <a:r>
              <a:rPr i="1">
                <a:solidFill>
                  <a:srgbClr val="60A0B0"/>
                </a:solidFill>
                <a:latin typeface="Courier"/>
              </a:rPr>
              <a:t># View comprehensive summary</a:t>
            </a:r>
            <a:br/>
            <a:r>
              <a:rPr>
                <a:solidFill>
                  <a:srgbClr val="06287E"/>
                </a:solidFill>
                <a:latin typeface="Courier"/>
              </a:rPr>
              <a:t>summary</a:t>
            </a:r>
            <a:r>
              <a:rPr>
                <a:latin typeface="Courier"/>
              </a:rPr>
              <a:t>(model)</a:t>
            </a:r>
            <a:br/>
            <a:br/>
            <a:r>
              <a:rPr i="1">
                <a:solidFill>
                  <a:srgbClr val="60A0B0"/>
                </a:solidFill>
                <a:latin typeface="Courier"/>
              </a:rPr>
              <a:t># Extract specific components</a:t>
            </a:r>
            <a:br/>
            <a:r>
              <a:rPr>
                <a:solidFill>
                  <a:srgbClr val="06287E"/>
                </a:solidFill>
                <a:latin typeface="Courier"/>
              </a:rPr>
              <a:t>coef</a:t>
            </a:r>
            <a:r>
              <a:rPr>
                <a:latin typeface="Courier"/>
              </a:rPr>
              <a:t>(model)           </a:t>
            </a:r>
            <a:r>
              <a:rPr i="1">
                <a:solidFill>
                  <a:srgbClr val="60A0B0"/>
                </a:solidFill>
                <a:latin typeface="Courier"/>
              </a:rPr>
              <a:t># Coefficients only</a:t>
            </a:r>
            <a:br/>
            <a:r>
              <a:rPr>
                <a:solidFill>
                  <a:srgbClr val="06287E"/>
                </a:solidFill>
                <a:latin typeface="Courier"/>
              </a:rPr>
              <a:t>confint</a:t>
            </a:r>
            <a:r>
              <a:rPr>
                <a:latin typeface="Courier"/>
              </a:rPr>
              <a:t>(model)        </a:t>
            </a:r>
            <a:r>
              <a:rPr i="1">
                <a:solidFill>
                  <a:srgbClr val="60A0B0"/>
                </a:solidFill>
                <a:latin typeface="Courier"/>
              </a:rPr>
              <a:t># 95% CIs for coefficients</a:t>
            </a:r>
            <a:br/>
            <a:r>
              <a:rPr>
                <a:solidFill>
                  <a:srgbClr val="06287E"/>
                </a:solidFill>
                <a:latin typeface="Courier"/>
              </a:rPr>
              <a:t>summary</a:t>
            </a:r>
            <a:r>
              <a:rPr>
                <a:latin typeface="Courier"/>
              </a:rPr>
              <a:t>(model)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r.squared      </a:t>
            </a:r>
            <a:r>
              <a:rPr i="1">
                <a:solidFill>
                  <a:srgbClr val="60A0B0"/>
                </a:solidFill>
                <a:latin typeface="Courier"/>
              </a:rPr>
              <a:t># R²</a:t>
            </a:r>
            <a:br/>
            <a:r>
              <a:rPr>
                <a:solidFill>
                  <a:srgbClr val="06287E"/>
                </a:solidFill>
                <a:latin typeface="Courier"/>
              </a:rPr>
              <a:t>summary</a:t>
            </a:r>
            <a:r>
              <a:rPr>
                <a:latin typeface="Courier"/>
              </a:rPr>
              <a:t>(model)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adj.r.squared  </a:t>
            </a:r>
            <a:r>
              <a:rPr i="1">
                <a:solidFill>
                  <a:srgbClr val="60A0B0"/>
                </a:solidFill>
                <a:latin typeface="Courier"/>
              </a:rPr>
              <a:t># Adjusted R²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dirty="0"/>
              <a:t>Linear Regression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indent="0">
              <a:buNone/>
            </a:pPr>
            <a:r>
              <a:rPr b="1" dirty="0">
                <a:solidFill>
                  <a:srgbClr val="008000"/>
                </a:solidFill>
                <a:latin typeface="Courier"/>
              </a:rPr>
              <a:t>import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statsmodels.formula.api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8000"/>
                </a:solidFill>
                <a:latin typeface="Courier"/>
              </a:rPr>
              <a:t>as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smf</a:t>
            </a:r>
            <a:br>
              <a:rPr dirty="0"/>
            </a:b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# Fit linear model using formula interface</a:t>
            </a:r>
            <a:br>
              <a:rPr dirty="0"/>
            </a:br>
            <a:r>
              <a:rPr dirty="0">
                <a:latin typeface="Courier"/>
              </a:rPr>
              <a:t>model 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smf.ols</a:t>
            </a:r>
            <a:r>
              <a:rPr dirty="0"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'</a:t>
            </a:r>
            <a:r>
              <a:rPr dirty="0" err="1">
                <a:solidFill>
                  <a:srgbClr val="4070A0"/>
                </a:solidFill>
                <a:latin typeface="Courier"/>
              </a:rPr>
              <a:t>cvss_base</a:t>
            </a:r>
            <a:r>
              <a:rPr dirty="0">
                <a:solidFill>
                  <a:srgbClr val="4070A0"/>
                </a:solidFill>
                <a:latin typeface="Courier"/>
              </a:rPr>
              <a:t> ~ exploitability + impact'</a:t>
            </a:r>
            <a:r>
              <a:rPr dirty="0">
                <a:latin typeface="Courier"/>
              </a:rPr>
              <a:t>, data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data).fit()</a:t>
            </a:r>
            <a:br>
              <a:rPr dirty="0"/>
            </a:b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# View comprehensive summary</a:t>
            </a:r>
            <a:br>
              <a:rPr dirty="0"/>
            </a:br>
            <a:r>
              <a:rPr dirty="0">
                <a:solidFill>
                  <a:srgbClr val="008000"/>
                </a:solidFill>
                <a:latin typeface="Courier"/>
              </a:rPr>
              <a:t>print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model.summary</a:t>
            </a:r>
            <a:r>
              <a:rPr dirty="0">
                <a:latin typeface="Courier"/>
              </a:rPr>
              <a:t>())</a:t>
            </a:r>
            <a:br>
              <a:rPr dirty="0"/>
            </a:b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# Extract specific components</a:t>
            </a:r>
            <a:br>
              <a:rPr dirty="0"/>
            </a:br>
            <a:r>
              <a:rPr dirty="0">
                <a:solidFill>
                  <a:srgbClr val="008000"/>
                </a:solidFill>
                <a:latin typeface="Courier"/>
              </a:rPr>
              <a:t>print</a:t>
            </a:r>
            <a:r>
              <a:rPr dirty="0"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"Coefficients:"</a:t>
            </a:r>
            <a:r>
              <a:rPr dirty="0">
                <a:latin typeface="Courier"/>
              </a:rPr>
              <a:t>)</a:t>
            </a:r>
            <a:br>
              <a:rPr dirty="0"/>
            </a:br>
            <a:r>
              <a:rPr dirty="0">
                <a:solidFill>
                  <a:srgbClr val="008000"/>
                </a:solidFill>
                <a:latin typeface="Courier"/>
              </a:rPr>
              <a:t>print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model.params</a:t>
            </a:r>
            <a:r>
              <a:rPr dirty="0">
                <a:latin typeface="Courier"/>
              </a:rPr>
              <a:t>)           </a:t>
            </a:r>
            <a:r>
              <a:rPr i="1" dirty="0">
                <a:solidFill>
                  <a:srgbClr val="60A0B0"/>
                </a:solidFill>
                <a:latin typeface="Courier"/>
              </a:rPr>
              <a:t># Coefficients</a:t>
            </a:r>
            <a:br>
              <a:rPr dirty="0"/>
            </a:br>
            <a:r>
              <a:rPr dirty="0">
                <a:solidFill>
                  <a:srgbClr val="008000"/>
                </a:solidFill>
                <a:latin typeface="Courier"/>
              </a:rPr>
              <a:t>print</a:t>
            </a:r>
            <a:r>
              <a:rPr dirty="0"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"\n95% CIs:"</a:t>
            </a:r>
            <a:r>
              <a:rPr dirty="0">
                <a:latin typeface="Courier"/>
              </a:rPr>
              <a:t>)</a:t>
            </a:r>
            <a:br>
              <a:rPr dirty="0"/>
            </a:br>
            <a:r>
              <a:rPr dirty="0">
                <a:solidFill>
                  <a:srgbClr val="008000"/>
                </a:solidFill>
                <a:latin typeface="Courier"/>
              </a:rPr>
              <a:t>print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model.conf_int</a:t>
            </a:r>
            <a:r>
              <a:rPr dirty="0">
                <a:latin typeface="Courier"/>
              </a:rPr>
              <a:t>())       </a:t>
            </a:r>
            <a:r>
              <a:rPr i="1" dirty="0">
                <a:solidFill>
                  <a:srgbClr val="60A0B0"/>
                </a:solidFill>
                <a:latin typeface="Courier"/>
              </a:rPr>
              <a:t># Confidence intervals</a:t>
            </a:r>
            <a:br>
              <a:rPr dirty="0"/>
            </a:br>
            <a:r>
              <a:rPr dirty="0">
                <a:solidFill>
                  <a:srgbClr val="008000"/>
                </a:solidFill>
                <a:latin typeface="Courier"/>
              </a:rPr>
              <a:t>print</a:t>
            </a:r>
            <a:r>
              <a:rPr dirty="0">
                <a:latin typeface="Courier"/>
              </a:rPr>
              <a:t>(</a:t>
            </a:r>
            <a:r>
              <a:rPr dirty="0">
                <a:solidFill>
                  <a:srgbClr val="BB6688"/>
                </a:solidFill>
                <a:latin typeface="Courier"/>
              </a:rPr>
              <a:t>f"</a:t>
            </a:r>
            <a:r>
              <a:rPr dirty="0">
                <a:solidFill>
                  <a:srgbClr val="4070A0"/>
                </a:solidFill>
                <a:latin typeface="Courier"/>
              </a:rPr>
              <a:t>\n</a:t>
            </a:r>
            <a:r>
              <a:rPr dirty="0">
                <a:solidFill>
                  <a:srgbClr val="BB6688"/>
                </a:solidFill>
                <a:latin typeface="Courier"/>
              </a:rPr>
              <a:t>R² = </a:t>
            </a:r>
            <a:r>
              <a:rPr dirty="0">
                <a:solidFill>
                  <a:srgbClr val="4070A0"/>
                </a:solidFill>
                <a:latin typeface="Courier"/>
              </a:rPr>
              <a:t>{</a:t>
            </a:r>
            <a:r>
              <a:rPr dirty="0">
                <a:latin typeface="Courier"/>
              </a:rPr>
              <a:t>model</a:t>
            </a:r>
            <a:r>
              <a:rPr dirty="0">
                <a:solidFill>
                  <a:srgbClr val="4070A0"/>
                </a:solidFill>
                <a:latin typeface="Courier"/>
              </a:rPr>
              <a:t>.</a:t>
            </a:r>
            <a:r>
              <a:rPr dirty="0">
                <a:latin typeface="Courier"/>
              </a:rPr>
              <a:t>rsquared</a:t>
            </a:r>
            <a:r>
              <a:rPr dirty="0">
                <a:solidFill>
                  <a:srgbClr val="4070A0"/>
                </a:solidFill>
                <a:latin typeface="Courier"/>
              </a:rPr>
              <a:t>:.3f}</a:t>
            </a:r>
            <a:r>
              <a:rPr dirty="0">
                <a:solidFill>
                  <a:srgbClr val="BB6688"/>
                </a:solidFill>
                <a:latin typeface="Courier"/>
              </a:rPr>
              <a:t>"</a:t>
            </a:r>
            <a:r>
              <a:rPr dirty="0">
                <a:latin typeface="Courier"/>
              </a:rPr>
              <a:t>)</a:t>
            </a:r>
            <a:br>
              <a:rPr dirty="0"/>
            </a:br>
            <a:r>
              <a:rPr dirty="0">
                <a:solidFill>
                  <a:srgbClr val="008000"/>
                </a:solidFill>
                <a:latin typeface="Courier"/>
              </a:rPr>
              <a:t>print</a:t>
            </a:r>
            <a:r>
              <a:rPr dirty="0">
                <a:latin typeface="Courier"/>
              </a:rPr>
              <a:t>(</a:t>
            </a:r>
            <a:r>
              <a:rPr dirty="0" err="1">
                <a:solidFill>
                  <a:srgbClr val="BB6688"/>
                </a:solidFill>
                <a:latin typeface="Courier"/>
              </a:rPr>
              <a:t>f"Adjusted</a:t>
            </a:r>
            <a:r>
              <a:rPr dirty="0">
                <a:solidFill>
                  <a:srgbClr val="BB6688"/>
                </a:solidFill>
                <a:latin typeface="Courier"/>
              </a:rPr>
              <a:t> R² = </a:t>
            </a:r>
            <a:r>
              <a:rPr dirty="0">
                <a:solidFill>
                  <a:srgbClr val="4070A0"/>
                </a:solidFill>
                <a:latin typeface="Courier"/>
              </a:rPr>
              <a:t>{</a:t>
            </a:r>
            <a:r>
              <a:rPr dirty="0">
                <a:latin typeface="Courier"/>
              </a:rPr>
              <a:t>model</a:t>
            </a:r>
            <a:r>
              <a:rPr dirty="0">
                <a:solidFill>
                  <a:srgbClr val="4070A0"/>
                </a:solidFill>
                <a:latin typeface="Courier"/>
              </a:rPr>
              <a:t>.</a:t>
            </a:r>
            <a:r>
              <a:rPr dirty="0">
                <a:latin typeface="Courier"/>
              </a:rPr>
              <a:t>rsquared_adj</a:t>
            </a:r>
            <a:r>
              <a:rPr dirty="0">
                <a:solidFill>
                  <a:srgbClr val="4070A0"/>
                </a:solidFill>
                <a:latin typeface="Courier"/>
              </a:rPr>
              <a:t>:.3f}</a:t>
            </a:r>
            <a:r>
              <a:rPr dirty="0">
                <a:solidFill>
                  <a:srgbClr val="BB6688"/>
                </a:solidFill>
                <a:latin typeface="Courier"/>
              </a:rPr>
              <a:t>"</a:t>
            </a:r>
            <a:r>
              <a:rPr dirty="0">
                <a:latin typeface="Courier"/>
              </a:rPr>
              <a:t>)</a:t>
            </a:r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Running Linear Regression on Sample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b="1" dirty="0"/>
              <a:t>Model:</a:t>
            </a:r>
            <a:r>
              <a:rPr dirty="0"/>
              <a:t> </a:t>
            </a:r>
            <a:r>
              <a:rPr dirty="0" err="1"/>
              <a:t>cvss_base</a:t>
            </a:r>
            <a:r>
              <a:rPr dirty="0"/>
              <a:t> ~ exploitability + impact</a:t>
            </a:r>
          </a:p>
          <a:p>
            <a:pPr lvl="0" indent="0">
              <a:buNone/>
            </a:pPr>
            <a:r>
              <a:rPr lang="en-US" sz="1700" dirty="0">
                <a:latin typeface="Courier"/>
              </a:rPr>
              <a:t>                   </a:t>
            </a:r>
            <a:r>
              <a:rPr lang="en-US" sz="1700" dirty="0" err="1">
                <a:latin typeface="Courier"/>
              </a:rPr>
              <a:t>coef</a:t>
            </a:r>
            <a:r>
              <a:rPr lang="en-US" sz="1700" dirty="0">
                <a:latin typeface="Courier"/>
              </a:rPr>
              <a:t>    std err      t      P&gt;|t|    [0.025   0.975]</a:t>
            </a:r>
          </a:p>
          <a:p>
            <a:pPr lvl="0" indent="0">
              <a:buNone/>
            </a:pPr>
            <a:r>
              <a:rPr lang="en-US" sz="1700" dirty="0">
                <a:latin typeface="Courier"/>
              </a:rPr>
              <a:t>  Intercept        0.4157    0.092    4.50    &lt;0.001    0.235    0.597</a:t>
            </a:r>
          </a:p>
          <a:p>
            <a:pPr lvl="0" indent="0">
              <a:buNone/>
            </a:pPr>
            <a:r>
              <a:rPr lang="en-US" sz="1700" dirty="0">
                <a:latin typeface="Courier"/>
              </a:rPr>
              <a:t>  exploitability   0.3698    0.011   34.38    &lt;0.001    0.349    0.391</a:t>
            </a:r>
          </a:p>
          <a:p>
            <a:pPr lvl="0" indent="0">
              <a:buNone/>
            </a:pPr>
            <a:r>
              <a:rPr lang="en-US" sz="1700" dirty="0">
                <a:latin typeface="Courier"/>
              </a:rPr>
              <a:t>  impact           0.3886    0.012   33.78    &lt;0.001    0.366    0.411</a:t>
            </a:r>
          </a:p>
          <a:p>
            <a:pPr lvl="0" indent="0">
              <a:buNone/>
            </a:pPr>
            <a:endParaRPr lang="en-US" sz="1700" dirty="0">
              <a:latin typeface="Courier"/>
            </a:endParaRPr>
          </a:p>
          <a:p>
            <a:pPr lvl="0" indent="0">
              <a:buNone/>
            </a:pPr>
            <a:r>
              <a:rPr lang="en-US" sz="1700" dirty="0">
                <a:latin typeface="Courier"/>
              </a:rPr>
              <a:t>  R² = 0.588, Adjusted R² = 0.587</a:t>
            </a:r>
            <a:endParaRPr dirty="0">
              <a:latin typeface="Courier"/>
            </a:endParaRPr>
          </a:p>
          <a:p>
            <a:pPr marL="0" lvl="0" indent="0">
              <a:buNone/>
            </a:pPr>
            <a:r>
              <a:rPr dirty="0"/>
              <a:t>. . .</a:t>
            </a:r>
          </a:p>
          <a:p>
            <a:pPr marL="0" lvl="0" indent="0">
              <a:buNone/>
            </a:pPr>
            <a:r>
              <a:rPr b="1" dirty="0"/>
              <a:t>Interpretation:</a:t>
            </a:r>
          </a:p>
          <a:p>
            <a:pPr lvl="0"/>
            <a:r>
              <a:rPr dirty="0"/>
              <a:t>Each 1-point increase in exploitability → +0.3</a:t>
            </a:r>
            <a:r>
              <a:rPr lang="en-US" dirty="0"/>
              <a:t>7</a:t>
            </a:r>
            <a:r>
              <a:rPr dirty="0"/>
              <a:t> CVSS (holding impact constant)</a:t>
            </a:r>
          </a:p>
          <a:p>
            <a:pPr lvl="0"/>
            <a:r>
              <a:rPr dirty="0"/>
              <a:t>Each 1-point increase in impact → +0.</a:t>
            </a:r>
            <a:r>
              <a:rPr lang="en-US" dirty="0"/>
              <a:t>39</a:t>
            </a:r>
            <a:r>
              <a:rPr dirty="0"/>
              <a:t> CVSS (holding exploitability constant)</a:t>
            </a:r>
          </a:p>
          <a:p>
            <a:pPr lvl="0"/>
            <a:r>
              <a:rPr dirty="0"/>
              <a:t>Model explains </a:t>
            </a:r>
            <a:r>
              <a:rPr lang="en-US" dirty="0"/>
              <a:t>59</a:t>
            </a:r>
            <a:r>
              <a:rPr dirty="0"/>
              <a:t>% of variance in CVSS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Part 2: Categorical Predictors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b="1" dirty="0"/>
              <a:t>Regression requires numeric predictors.</a:t>
            </a:r>
          </a:p>
          <a:p>
            <a:pPr marL="0" lvl="0" indent="0">
              <a:buNone/>
            </a:pPr>
            <a:r>
              <a:rPr dirty="0"/>
              <a:t>But CWE category is categorical:</a:t>
            </a:r>
          </a:p>
          <a:p>
            <a:pPr lvl="0"/>
            <a:r>
              <a:rPr dirty="0"/>
              <a:t>“Memory”</a:t>
            </a:r>
          </a:p>
          <a:p>
            <a:r>
              <a:rPr dirty="0"/>
              <a:t>“</a:t>
            </a:r>
            <a:r>
              <a:rPr dirty="0" err="1"/>
              <a:t>InputValidation</a:t>
            </a:r>
            <a:r>
              <a:rPr dirty="0"/>
              <a:t>”</a:t>
            </a:r>
            <a:br>
              <a:rPr dirty="0"/>
            </a:br>
            <a:r>
              <a:rPr lang="en-US" dirty="0"/>
              <a:t>. . .</a:t>
            </a:r>
            <a:endParaRPr dirty="0"/>
          </a:p>
          <a:p>
            <a:pPr lvl="0"/>
            <a:r>
              <a:rPr dirty="0"/>
              <a:t>“Crypto”</a:t>
            </a:r>
          </a:p>
          <a:p>
            <a:pPr lvl="0"/>
            <a:r>
              <a:rPr dirty="0"/>
              <a:t>“Auth”</a:t>
            </a:r>
          </a:p>
          <a:p>
            <a:pPr marL="0" lvl="0" indent="0">
              <a:buNone/>
            </a:pPr>
            <a:r>
              <a:rPr b="1" dirty="0"/>
              <a:t>Solution:</a:t>
            </a:r>
            <a:r>
              <a:rPr dirty="0"/>
              <a:t> Convert to numeric using </a:t>
            </a:r>
            <a:r>
              <a:rPr b="1" dirty="0"/>
              <a:t>dummy coding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Dummy Coding (Treatment Coding)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/>
              <a:t>Convert a k-level categorical variable into k−1 binary indicators: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8FEC6523-9845-8E8B-B2D2-21C42D96C2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677539"/>
              </p:ext>
            </p:extLst>
          </p:nvPr>
        </p:nvGraphicFramePr>
        <p:xfrm>
          <a:off x="1935655" y="2281861"/>
          <a:ext cx="527269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CWE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Is_InputVal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Is_Memory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 err="1"/>
                        <a:t>Is_Crypto</a:t>
                      </a:r>
                      <a:endParaRPr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Auth (reference)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InputValidation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Crypto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Why k−1 Dummies?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 dirty="0"/>
              <a:t>Including all k dummies creates perfect multicollinearity:</a:t>
            </a:r>
          </a:p>
          <a:p>
            <a:pPr marL="0" lvl="0" indent="0">
              <a:buNone/>
            </a:pPr>
            <a:r>
              <a:rPr dirty="0"/>
              <a:t>If </a:t>
            </a:r>
            <a:r>
              <a:rPr dirty="0" err="1"/>
              <a:t>Is_InputVal</a:t>
            </a:r>
            <a:r>
              <a:rPr dirty="0"/>
              <a:t> = Is_Memory = </a:t>
            </a:r>
            <a:r>
              <a:rPr dirty="0" err="1"/>
              <a:t>Is_Crypto</a:t>
            </a:r>
            <a:r>
              <a:rPr dirty="0"/>
              <a:t> = 0, it </a:t>
            </a:r>
            <a:r>
              <a:rPr i="1" dirty="0"/>
              <a:t>must</a:t>
            </a:r>
            <a:r>
              <a:rPr dirty="0"/>
              <a:t> be Auth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dirty="0"/>
              <a:t>The reference category is already fully determined by the others</a:t>
            </a:r>
          </a:p>
        </p:txBody>
      </p:sp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Interpreting Dummy Coefficients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lang="en-US" b="1" dirty="0"/>
                  <a:t>Model: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𝐶𝑉𝑆𝑆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𝐼𝑠</m:t>
                      </m:r>
                      <m:r>
                        <a:rPr lang="ar-AE" b="0" i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𝑀𝑒𝑚𝑜𝑟𝑦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𝐼𝑠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𝐶𝑟𝑦𝑝𝑡𝑜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+...</m:t>
                      </m:r>
                    </m:oMath>
                  </m:oMathPara>
                </a14:m>
                <a:endParaRPr lang="ar-AE" b="1" dirty="0"/>
              </a:p>
              <a:p>
                <a:pPr marL="0" lvl="0" indent="0">
                  <a:buNone/>
                </a:pPr>
                <a:endParaRPr lang="en-US" b="1" dirty="0"/>
              </a:p>
              <a:p>
                <a:pPr marL="0" lvl="0" indent="0">
                  <a:buNone/>
                </a:pPr>
                <a:r>
                  <a:rPr lang="en-US" b="1" dirty="0"/>
                  <a:t>Example output:</a:t>
                </a:r>
                <a:endParaRPr b="1" dirty="0"/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4" t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3236CDBD-323E-689E-0EC4-AD10F36DEE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07428"/>
              </p:ext>
            </p:extLst>
          </p:nvPr>
        </p:nvGraphicFramePr>
        <p:xfrm>
          <a:off x="2246676" y="3089619"/>
          <a:ext cx="51054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Coefficient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5.10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800" dirty="0"/>
                        <a:t>Is</a:t>
                      </a:r>
                      <a:r>
                        <a:rPr sz="1800" dirty="0"/>
                        <a:t>_Memory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0.42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800" dirty="0" err="1"/>
                        <a:t>Is</a:t>
                      </a:r>
                      <a:r>
                        <a:rPr sz="1800" dirty="0" err="1"/>
                        <a:t>_Crypto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-0.21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0.082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63916"/>
            <a:ext cx="7886700" cy="1668805"/>
          </a:xfrm>
        </p:spPr>
        <p:txBody>
          <a:bodyPr/>
          <a:lstStyle/>
          <a:p>
            <a:pPr marL="0" lvl="0" indent="0">
              <a:buNone/>
            </a:pPr>
            <a:r>
              <a:rPr b="1" dirty="0"/>
              <a:t>Interpretation:</a:t>
            </a:r>
          </a:p>
          <a:p>
            <a:pPr lvl="0"/>
            <a:r>
              <a:rPr dirty="0"/>
              <a:t>Auth vulnerabilities (reference) have mean CVSS = 5.10</a:t>
            </a:r>
          </a:p>
          <a:p>
            <a:pPr lvl="0"/>
            <a:r>
              <a:rPr dirty="0"/>
              <a:t>Memory vulnerabilities have CVSS 0.42 </a:t>
            </a:r>
            <a:r>
              <a:rPr i="1" dirty="0"/>
              <a:t>higher</a:t>
            </a:r>
            <a:r>
              <a:rPr dirty="0"/>
              <a:t> than Auth</a:t>
            </a:r>
          </a:p>
          <a:p>
            <a:pPr lvl="0"/>
            <a:r>
              <a:rPr dirty="0"/>
              <a:t>Crypto vulnerabilities do not significantly differ from Auth</a:t>
            </a: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20F2B140-8457-F07A-7B6E-63C341389E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359906"/>
              </p:ext>
            </p:extLst>
          </p:nvPr>
        </p:nvGraphicFramePr>
        <p:xfrm>
          <a:off x="2019300" y="1108710"/>
          <a:ext cx="51054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Coefficient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5.10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800" dirty="0"/>
                        <a:t>Is</a:t>
                      </a:r>
                      <a:r>
                        <a:rPr sz="1800" dirty="0"/>
                        <a:t>_Memory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0.42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800" dirty="0" err="1"/>
                        <a:t>Is</a:t>
                      </a:r>
                      <a:r>
                        <a:rPr sz="1800" dirty="0" err="1"/>
                        <a:t>_Crypto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-0.21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0.082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Lecture 2: Regression Models — Linear and Logistic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Choosing the Reference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 dirty="0"/>
              <a:t>Defaults:</a:t>
            </a:r>
          </a:p>
          <a:p>
            <a:pPr lvl="0"/>
            <a:r>
              <a:rPr dirty="0"/>
              <a:t>R: Alphabetically first, or lowest numeric value</a:t>
            </a:r>
          </a:p>
          <a:p>
            <a:pPr lvl="0"/>
            <a:r>
              <a:rPr dirty="0"/>
              <a:t>Python (</a:t>
            </a:r>
            <a:r>
              <a:rPr dirty="0" err="1"/>
              <a:t>statsmodels</a:t>
            </a:r>
            <a:r>
              <a:rPr dirty="0"/>
              <a:t>): Same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b="1" dirty="0"/>
              <a:t>Better approach:</a:t>
            </a:r>
            <a:r>
              <a:rPr dirty="0"/>
              <a:t> </a:t>
            </a:r>
            <a:r>
              <a:rPr i="1" dirty="0"/>
              <a:t>Choose a meaningful baseline</a:t>
            </a:r>
          </a:p>
          <a:p>
            <a:pPr lvl="0"/>
            <a:r>
              <a:rPr dirty="0"/>
              <a:t>Most common category</a:t>
            </a:r>
          </a:p>
          <a:p>
            <a:pPr lvl="0"/>
            <a:r>
              <a:rPr dirty="0"/>
              <a:t>Control/baseline condition</a:t>
            </a:r>
          </a:p>
          <a:p>
            <a:pPr lvl="0"/>
            <a:r>
              <a:rPr dirty="0"/>
              <a:t>Theoretically neutral category</a:t>
            </a: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dirty="0"/>
              <a:t>Setting Reference Level in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indent="0">
              <a:buNone/>
            </a:pPr>
            <a:r>
              <a:rPr i="1">
                <a:solidFill>
                  <a:srgbClr val="60A0B0"/>
                </a:solidFill>
                <a:latin typeface="Courier"/>
              </a:rPr>
              <a:t># Check current levels (alphabetical by default)</a:t>
            </a:r>
            <a:br/>
            <a:r>
              <a:rPr>
                <a:solidFill>
                  <a:srgbClr val="06287E"/>
                </a:solidFill>
                <a:latin typeface="Courier"/>
              </a:rPr>
              <a:t>levels</a:t>
            </a:r>
            <a:r>
              <a:rPr>
                <a:latin typeface="Courier"/>
              </a:rPr>
              <a:t>(data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cwe_category)</a:t>
            </a:r>
            <a:br/>
            <a:br/>
            <a:r>
              <a:rPr i="1">
                <a:solidFill>
                  <a:srgbClr val="60A0B0"/>
                </a:solidFill>
                <a:latin typeface="Courier"/>
              </a:rPr>
              <a:t># Set "Auth" as the reference level</a:t>
            </a:r>
            <a:br/>
            <a:r>
              <a:rPr>
                <a:latin typeface="Courier"/>
              </a:rPr>
              <a:t>data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cwe_category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relevel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factor</a:t>
            </a:r>
            <a:r>
              <a:rPr>
                <a:latin typeface="Courier"/>
              </a:rPr>
              <a:t>(data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cwe_category), </a:t>
            </a:r>
            <a:r>
              <a:rPr>
                <a:solidFill>
                  <a:srgbClr val="7D9029"/>
                </a:solidFill>
                <a:latin typeface="Courier"/>
              </a:rPr>
              <a:t>ref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"Auth"</a:t>
            </a:r>
            <a:r>
              <a:rPr>
                <a:latin typeface="Courier"/>
              </a:rPr>
              <a:t>)</a:t>
            </a:r>
            <a:br/>
            <a:br/>
            <a:r>
              <a:rPr i="1">
                <a:solidFill>
                  <a:srgbClr val="60A0B0"/>
                </a:solidFill>
                <a:latin typeface="Courier"/>
              </a:rPr>
              <a:t># Fit model with categorical predictor</a:t>
            </a:r>
            <a:br/>
            <a:r>
              <a:rPr>
                <a:latin typeface="Courier"/>
              </a:rPr>
              <a:t>model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lm</a:t>
            </a:r>
            <a:r>
              <a:rPr>
                <a:latin typeface="Courier"/>
              </a:rPr>
              <a:t>(cvss_base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exploitability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impact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cwe_category, </a:t>
            </a:r>
            <a:br/>
            <a:r>
              <a:rPr>
                <a:latin typeface="Courier"/>
              </a:rPr>
              <a:t>            </a:t>
            </a:r>
            <a:r>
              <a:rPr>
                <a:solidFill>
                  <a:srgbClr val="7D9029"/>
                </a:solidFill>
                <a:latin typeface="Courier"/>
              </a:rPr>
              <a:t>data =</a:t>
            </a:r>
            <a:r>
              <a:rPr>
                <a:latin typeface="Courier"/>
              </a:rPr>
              <a:t> data)</a:t>
            </a:r>
            <a:br/>
            <a:r>
              <a:rPr>
                <a:solidFill>
                  <a:srgbClr val="06287E"/>
                </a:solidFill>
                <a:latin typeface="Courier"/>
              </a:rPr>
              <a:t>summary</a:t>
            </a:r>
            <a:r>
              <a:rPr>
                <a:latin typeface="Courier"/>
              </a:rPr>
              <a:t>(model)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dirty="0"/>
              <a:t>Setting Reference Level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indent="0">
              <a:buNone/>
            </a:pPr>
            <a:r>
              <a:rPr b="1" dirty="0">
                <a:solidFill>
                  <a:srgbClr val="008000"/>
                </a:solidFill>
                <a:latin typeface="Courier"/>
              </a:rPr>
              <a:t>import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statsmodels.formula.api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8000"/>
                </a:solidFill>
                <a:latin typeface="Courier"/>
              </a:rPr>
              <a:t>as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smf</a:t>
            </a:r>
            <a:br>
              <a:rPr dirty="0"/>
            </a:b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# Method 1: Specify reference in formula using C()</a:t>
            </a:r>
            <a:br>
              <a:rPr dirty="0"/>
            </a:br>
            <a:r>
              <a:rPr dirty="0">
                <a:latin typeface="Courier"/>
              </a:rPr>
              <a:t>model 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smf.ols</a:t>
            </a:r>
            <a:r>
              <a:rPr dirty="0">
                <a:latin typeface="Courier"/>
              </a:rPr>
              <a:t>(</a:t>
            </a:r>
            <a:br>
              <a:rPr dirty="0"/>
            </a:br>
            <a:r>
              <a:rPr dirty="0">
                <a:latin typeface="Courier"/>
              </a:rPr>
              <a:t>    </a:t>
            </a:r>
            <a:r>
              <a:rPr dirty="0">
                <a:solidFill>
                  <a:srgbClr val="4070A0"/>
                </a:solidFill>
                <a:latin typeface="Courier"/>
              </a:rPr>
              <a:t>'</a:t>
            </a:r>
            <a:r>
              <a:rPr dirty="0" err="1">
                <a:solidFill>
                  <a:srgbClr val="4070A0"/>
                </a:solidFill>
                <a:latin typeface="Courier"/>
              </a:rPr>
              <a:t>cvss_base</a:t>
            </a:r>
            <a:r>
              <a:rPr dirty="0">
                <a:solidFill>
                  <a:srgbClr val="4070A0"/>
                </a:solidFill>
                <a:latin typeface="Courier"/>
              </a:rPr>
              <a:t> ~ exploitability + impact + C(</a:t>
            </a:r>
            <a:r>
              <a:rPr dirty="0" err="1">
                <a:solidFill>
                  <a:srgbClr val="4070A0"/>
                </a:solidFill>
                <a:latin typeface="Courier"/>
              </a:rPr>
              <a:t>cwe_category</a:t>
            </a:r>
            <a:r>
              <a:rPr dirty="0">
                <a:solidFill>
                  <a:srgbClr val="4070A0"/>
                </a:solidFill>
                <a:latin typeface="Courier"/>
              </a:rPr>
              <a:t>, Treatment(reference="Auth"))'</a:t>
            </a:r>
            <a:r>
              <a:rPr dirty="0">
                <a:latin typeface="Courier"/>
              </a:rPr>
              <a:t>,</a:t>
            </a:r>
            <a:br>
              <a:rPr dirty="0"/>
            </a:br>
            <a:r>
              <a:rPr dirty="0">
                <a:latin typeface="Courier"/>
              </a:rPr>
              <a:t>    data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data</a:t>
            </a:r>
            <a:br>
              <a:rPr dirty="0"/>
            </a:br>
            <a:r>
              <a:rPr dirty="0">
                <a:latin typeface="Courier"/>
              </a:rPr>
              <a:t>).fit()</a:t>
            </a:r>
            <a:br>
              <a:rPr dirty="0"/>
            </a:br>
            <a:br>
              <a:rPr dirty="0"/>
            </a:br>
            <a:r>
              <a:rPr dirty="0">
                <a:solidFill>
                  <a:srgbClr val="008000"/>
                </a:solidFill>
                <a:latin typeface="Courier"/>
              </a:rPr>
              <a:t>print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model.summary</a:t>
            </a:r>
            <a:r>
              <a:rPr dirty="0">
                <a:latin typeface="Courier"/>
              </a:rPr>
              <a:t>())</a:t>
            </a:r>
            <a:br>
              <a:rPr dirty="0"/>
            </a:b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# Method 2: Reorder categories in </a:t>
            </a:r>
            <a:r>
              <a:rPr i="1" dirty="0" err="1">
                <a:solidFill>
                  <a:srgbClr val="60A0B0"/>
                </a:solidFill>
                <a:latin typeface="Courier"/>
              </a:rPr>
              <a:t>DataFrame</a:t>
            </a:r>
            <a:r>
              <a:rPr i="1" dirty="0">
                <a:solidFill>
                  <a:srgbClr val="60A0B0"/>
                </a:solidFill>
                <a:latin typeface="Courier"/>
              </a:rPr>
              <a:t> first</a:t>
            </a:r>
            <a:br>
              <a:rPr dirty="0"/>
            </a:br>
            <a:r>
              <a:rPr dirty="0">
                <a:latin typeface="Courier"/>
              </a:rPr>
              <a:t>data[</a:t>
            </a:r>
            <a:r>
              <a:rPr dirty="0">
                <a:solidFill>
                  <a:srgbClr val="4070A0"/>
                </a:solidFill>
                <a:latin typeface="Courier"/>
              </a:rPr>
              <a:t>'</a:t>
            </a:r>
            <a:r>
              <a:rPr dirty="0" err="1">
                <a:solidFill>
                  <a:srgbClr val="4070A0"/>
                </a:solidFill>
                <a:latin typeface="Courier"/>
              </a:rPr>
              <a:t>cwe_category</a:t>
            </a:r>
            <a:r>
              <a:rPr dirty="0">
                <a:solidFill>
                  <a:srgbClr val="4070A0"/>
                </a:solidFill>
                <a:latin typeface="Courier"/>
              </a:rPr>
              <a:t>'</a:t>
            </a:r>
            <a:r>
              <a:rPr dirty="0">
                <a:latin typeface="Courier"/>
              </a:rPr>
              <a:t>] 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pd.Categorical</a:t>
            </a:r>
            <a:r>
              <a:rPr dirty="0">
                <a:latin typeface="Courier"/>
              </a:rPr>
              <a:t>(</a:t>
            </a:r>
            <a:br>
              <a:rPr dirty="0"/>
            </a:br>
            <a:r>
              <a:rPr dirty="0">
                <a:latin typeface="Courier"/>
              </a:rPr>
              <a:t>    data[</a:t>
            </a:r>
            <a:r>
              <a:rPr dirty="0">
                <a:solidFill>
                  <a:srgbClr val="4070A0"/>
                </a:solidFill>
                <a:latin typeface="Courier"/>
              </a:rPr>
              <a:t>'</a:t>
            </a:r>
            <a:r>
              <a:rPr dirty="0" err="1">
                <a:solidFill>
                  <a:srgbClr val="4070A0"/>
                </a:solidFill>
                <a:latin typeface="Courier"/>
              </a:rPr>
              <a:t>cwe_category</a:t>
            </a:r>
            <a:r>
              <a:rPr dirty="0">
                <a:solidFill>
                  <a:srgbClr val="4070A0"/>
                </a:solidFill>
                <a:latin typeface="Courier"/>
              </a:rPr>
              <a:t>'</a:t>
            </a:r>
            <a:r>
              <a:rPr dirty="0">
                <a:latin typeface="Courier"/>
              </a:rPr>
              <a:t>],</a:t>
            </a:r>
            <a:br>
              <a:rPr dirty="0"/>
            </a:br>
            <a:r>
              <a:rPr dirty="0">
                <a:latin typeface="Courier"/>
              </a:rPr>
              <a:t>    categories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[</a:t>
            </a:r>
            <a:r>
              <a:rPr dirty="0">
                <a:solidFill>
                  <a:srgbClr val="4070A0"/>
                </a:solidFill>
                <a:latin typeface="Courier"/>
              </a:rPr>
              <a:t>'Auth'</a:t>
            </a:r>
            <a:r>
              <a:rPr dirty="0">
                <a:latin typeface="Courier"/>
              </a:rPr>
              <a:t>, </a:t>
            </a:r>
            <a:r>
              <a:rPr dirty="0">
                <a:solidFill>
                  <a:srgbClr val="4070A0"/>
                </a:solidFill>
                <a:latin typeface="Courier"/>
              </a:rPr>
              <a:t>'Crypto'</a:t>
            </a:r>
            <a:r>
              <a:rPr dirty="0">
                <a:latin typeface="Courier"/>
              </a:rPr>
              <a:t>, </a:t>
            </a:r>
            <a:r>
              <a:rPr dirty="0">
                <a:solidFill>
                  <a:srgbClr val="4070A0"/>
                </a:solidFill>
                <a:latin typeface="Courier"/>
              </a:rPr>
              <a:t>'</a:t>
            </a:r>
            <a:r>
              <a:rPr dirty="0" err="1">
                <a:solidFill>
                  <a:srgbClr val="4070A0"/>
                </a:solidFill>
                <a:latin typeface="Courier"/>
              </a:rPr>
              <a:t>InputValidation</a:t>
            </a:r>
            <a:r>
              <a:rPr dirty="0">
                <a:solidFill>
                  <a:srgbClr val="4070A0"/>
                </a:solidFill>
                <a:latin typeface="Courier"/>
              </a:rPr>
              <a:t>'</a:t>
            </a:r>
            <a:r>
              <a:rPr dirty="0">
                <a:latin typeface="Courier"/>
              </a:rPr>
              <a:t>, </a:t>
            </a:r>
            <a:r>
              <a:rPr dirty="0">
                <a:solidFill>
                  <a:srgbClr val="4070A0"/>
                </a:solidFill>
                <a:latin typeface="Courier"/>
              </a:rPr>
              <a:t>'Memory'</a:t>
            </a:r>
            <a:r>
              <a:rPr dirty="0">
                <a:latin typeface="Courier"/>
              </a:rPr>
              <a:t>, </a:t>
            </a:r>
            <a:r>
              <a:rPr dirty="0">
                <a:solidFill>
                  <a:srgbClr val="4070A0"/>
                </a:solidFill>
                <a:latin typeface="Courier"/>
              </a:rPr>
              <a:t>'Other'</a:t>
            </a:r>
            <a:r>
              <a:rPr dirty="0">
                <a:latin typeface="Courier"/>
              </a:rPr>
              <a:t>]</a:t>
            </a:r>
            <a:br>
              <a:rPr dirty="0"/>
            </a:br>
            <a:r>
              <a:rPr dirty="0">
                <a:latin typeface="Courier"/>
              </a:rPr>
              <a:t>)</a:t>
            </a:r>
            <a:br>
              <a:rPr dirty="0"/>
            </a:br>
            <a:r>
              <a:rPr dirty="0">
                <a:latin typeface="Courier"/>
              </a:rPr>
              <a:t>model2 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smf.ols</a:t>
            </a:r>
            <a:r>
              <a:rPr dirty="0"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'</a:t>
            </a:r>
            <a:r>
              <a:rPr dirty="0" err="1">
                <a:solidFill>
                  <a:srgbClr val="4070A0"/>
                </a:solidFill>
                <a:latin typeface="Courier"/>
              </a:rPr>
              <a:t>cvss_base</a:t>
            </a:r>
            <a:r>
              <a:rPr dirty="0">
                <a:solidFill>
                  <a:srgbClr val="4070A0"/>
                </a:solidFill>
                <a:latin typeface="Courier"/>
              </a:rPr>
              <a:t> ~ exploitability + impact + </a:t>
            </a:r>
            <a:r>
              <a:rPr dirty="0" err="1">
                <a:solidFill>
                  <a:srgbClr val="4070A0"/>
                </a:solidFill>
                <a:latin typeface="Courier"/>
              </a:rPr>
              <a:t>cwe_category</a:t>
            </a:r>
            <a:r>
              <a:rPr dirty="0">
                <a:solidFill>
                  <a:srgbClr val="4070A0"/>
                </a:solidFill>
                <a:latin typeface="Courier"/>
              </a:rPr>
              <a:t>'</a:t>
            </a:r>
            <a:r>
              <a:rPr dirty="0">
                <a:latin typeface="Courier"/>
              </a:rPr>
              <a:t>, </a:t>
            </a:r>
            <a:br>
              <a:rPr dirty="0"/>
            </a:br>
            <a:r>
              <a:rPr dirty="0">
                <a:latin typeface="Courier"/>
              </a:rPr>
              <a:t>                  data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data).fit()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sz="2800" dirty="0"/>
              <a:t>Running Linear Regression with Categorical Predictor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83644"/>
            <a:ext cx="7886700" cy="2849078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1400" dirty="0">
                <a:latin typeface="Courier"/>
              </a:rPr>
              <a:t>                         </a:t>
            </a:r>
            <a:r>
              <a:rPr sz="1400" dirty="0" err="1">
                <a:latin typeface="Courier"/>
              </a:rPr>
              <a:t>coef</a:t>
            </a:r>
            <a:r>
              <a:rPr sz="1400" dirty="0">
                <a:latin typeface="Courier"/>
              </a:rPr>
              <a:t>    std err      t      </a:t>
            </a:r>
            <a:r>
              <a:rPr lang="en-US" sz="1400" dirty="0">
                <a:latin typeface="Courier"/>
              </a:rPr>
              <a:t>p</a:t>
            </a:r>
            <a:r>
              <a:rPr sz="1400" dirty="0">
                <a:latin typeface="Courier"/>
              </a:rPr>
              <a:t>&gt;|t|   [0.025   0.975]
Intercept                0.4176    0.112    3.73    &lt;0.001    0.198    0.637
</a:t>
            </a:r>
            <a:r>
              <a:rPr sz="1400" dirty="0" err="1">
                <a:latin typeface="Courier"/>
              </a:rPr>
              <a:t>cwe_category</a:t>
            </a:r>
            <a:r>
              <a:rPr sz="1400" dirty="0">
                <a:latin typeface="Courier"/>
              </a:rPr>
              <a:t>[Crypto]    -0.0422    0.069   -0.61     0.539   -0.177    0.093
</a:t>
            </a:r>
            <a:r>
              <a:rPr sz="1400" dirty="0" err="1">
                <a:latin typeface="Courier"/>
              </a:rPr>
              <a:t>cwe_category</a:t>
            </a:r>
            <a:r>
              <a:rPr sz="1400" dirty="0">
                <a:latin typeface="Courier"/>
              </a:rPr>
              <a:t>[</a:t>
            </a:r>
            <a:r>
              <a:rPr sz="1400" dirty="0" err="1">
                <a:latin typeface="Courier"/>
              </a:rPr>
              <a:t>InputVal</a:t>
            </a:r>
            <a:r>
              <a:rPr sz="1400" dirty="0">
                <a:latin typeface="Courier"/>
              </a:rPr>
              <a:t>]  -0.0202    0.060   -0.34     0.738   -0.139    0.098
</a:t>
            </a:r>
            <a:r>
              <a:rPr sz="1400" dirty="0" err="1">
                <a:latin typeface="Courier"/>
              </a:rPr>
              <a:t>cwe_category</a:t>
            </a:r>
            <a:r>
              <a:rPr sz="1400" dirty="0">
                <a:latin typeface="Courier"/>
              </a:rPr>
              <a:t>[Memory]     0.0495    0.061    0.82     0.415   -0.070    0.169
</a:t>
            </a:r>
            <a:r>
              <a:rPr sz="1400" dirty="0" err="1">
                <a:latin typeface="Courier"/>
              </a:rPr>
              <a:t>cwe_category</a:t>
            </a:r>
            <a:r>
              <a:rPr sz="1400" dirty="0">
                <a:latin typeface="Courier"/>
              </a:rPr>
              <a:t>[Other]      0.0671    0.071    0.95     0.343   -0.072    0.206
exploitability           0.3692    0.011   34.31    &lt;0.001    0.348    0.390
impact                   0.3871    0.013   30.71    &lt;0.001    0.362    0.412
</a:t>
            </a:r>
            <a:r>
              <a:rPr sz="600" dirty="0">
                <a:latin typeface="Courier"/>
              </a:rPr>
              <a:t>
</a:t>
            </a:r>
            <a:r>
              <a:rPr sz="1400" dirty="0">
                <a:latin typeface="Courier"/>
              </a:rPr>
              <a:t>R² = 0.589, Adjusted R² = 0.588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34AE0-6141-3F0E-42AB-26F569A9F4CD}"/>
              </a:ext>
            </a:extLst>
          </p:cNvPr>
          <p:cNvSpPr txBox="1"/>
          <p:nvPr/>
        </p:nvSpPr>
        <p:spPr>
          <a:xfrm>
            <a:off x="628650" y="1268016"/>
            <a:ext cx="7352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1800" b="1" dirty="0"/>
              <a:t>Model:</a:t>
            </a:r>
            <a:r>
              <a:rPr lang="en-US" sz="1800" dirty="0"/>
              <a:t> </a:t>
            </a:r>
            <a:r>
              <a:rPr lang="en-US" sz="1800" dirty="0" err="1"/>
              <a:t>cvss_base</a:t>
            </a:r>
            <a:r>
              <a:rPr lang="en-US" sz="1800" dirty="0"/>
              <a:t> ~ exploitability + impact + C(</a:t>
            </a:r>
            <a:r>
              <a:rPr lang="en-US" sz="1800" dirty="0" err="1"/>
              <a:t>cwe_category</a:t>
            </a:r>
            <a:r>
              <a:rPr lang="en-US" sz="1800" dirty="0"/>
              <a:t>, ref=“Auth”)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⚠️ Pitfall: Forgetting the Reference Category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Bad: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Better:</a:t>
            </a:r>
            <a:endParaRPr b="1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3395C12C-563C-5F85-5F3D-88B53AC372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328587"/>
              </p:ext>
            </p:extLst>
          </p:nvPr>
        </p:nvGraphicFramePr>
        <p:xfrm>
          <a:off x="2019300" y="1588379"/>
          <a:ext cx="51054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Predictor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Coefficient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800" dirty="0"/>
                        <a:t>Is</a:t>
                      </a:r>
                      <a:r>
                        <a:rPr sz="1800" dirty="0"/>
                        <a:t>_Memory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0.42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800" dirty="0" err="1"/>
                        <a:t>Is</a:t>
                      </a:r>
                      <a:r>
                        <a:rPr sz="1800" dirty="0" err="1"/>
                        <a:t>_Crypto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-0.21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463E5EA-4A0B-8800-A3D0-49D9BB4D63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810546"/>
              </p:ext>
            </p:extLst>
          </p:nvPr>
        </p:nvGraphicFramePr>
        <p:xfrm>
          <a:off x="2019300" y="3201717"/>
          <a:ext cx="51054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Predictor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Coefficient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800" dirty="0" err="1"/>
                        <a:t>Is_Auth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800" dirty="0"/>
                        <a:t>–</a:t>
                      </a:r>
                      <a:endParaRPr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336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800" dirty="0"/>
                        <a:t>Is</a:t>
                      </a:r>
                      <a:r>
                        <a:rPr sz="1800" dirty="0"/>
                        <a:t>_Memory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0.42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800" dirty="0" err="1"/>
                        <a:t>Is</a:t>
                      </a:r>
                      <a:r>
                        <a:rPr sz="1800" dirty="0" err="1"/>
                        <a:t>_Crypto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-0.21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. . .</a:t>
            </a:r>
          </a:p>
          <a:p>
            <a:pPr marL="0" lvl="0" indent="0">
              <a:buNone/>
            </a:pPr>
            <a:r>
              <a:rPr b="1"/>
              <a:t>Wrong:</a:t>
            </a:r>
            <a:r>
              <a:t> “Memory vulnerabilities have severity 0.42”</a:t>
            </a:r>
          </a:p>
          <a:p>
            <a:pPr marL="0" lvl="0" indent="0">
              <a:buNone/>
            </a:pPr>
            <a:r>
              <a:rPr b="1"/>
              <a:t>Also wrong:</a:t>
            </a:r>
            <a:r>
              <a:t> “Memory vulnerabilities are 0.63 more severe than Crypto”</a:t>
            </a:r>
          </a:p>
          <a:p>
            <a:pPr marL="0" lvl="0" indent="0">
              <a:buNone/>
            </a:pPr>
            <a:r>
              <a:t>. . .</a:t>
            </a:r>
          </a:p>
          <a:p>
            <a:pPr marL="0" lvl="0" indent="0">
              <a:buNone/>
            </a:pPr>
            <a:r>
              <a:rPr b="1"/>
              <a:t>Right:</a:t>
            </a:r>
            <a:r>
              <a:t> “Memory vulnerabilities have CVSS 0.42 higher than the reference (Auth). Crypto vulnerabilities have CVSS 0.21 lower than Auth.”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70828-3789-075B-318C-D56908EC9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pPr marL="0" lvl="0" indent="0">
              <a:buNone/>
            </a:pPr>
            <a:r>
              <a:rPr dirty="0"/>
              <a:t>⚠️ Pitfall: Forgetting the Reference Category</a:t>
            </a:r>
          </a:p>
        </p:txBody>
      </p:sp>
    </p:spTree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Part 3: Model Comparison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 dirty="0"/>
              <a:t>You’ve fit two models:</a:t>
            </a:r>
          </a:p>
          <a:p>
            <a:pPr lvl="0"/>
            <a:r>
              <a:rPr b="1" dirty="0"/>
              <a:t>Model 1 (simple):</a:t>
            </a:r>
            <a:r>
              <a:rPr dirty="0"/>
              <a:t> </a:t>
            </a:r>
            <a:r>
              <a:rPr dirty="0" err="1"/>
              <a:t>cvss</a:t>
            </a:r>
            <a:r>
              <a:rPr dirty="0"/>
              <a:t> ~ exploitability + impact</a:t>
            </a:r>
          </a:p>
          <a:p>
            <a:pPr lvl="0"/>
            <a:r>
              <a:rPr b="1" dirty="0"/>
              <a:t>Model 2 (complex):</a:t>
            </a:r>
            <a:r>
              <a:rPr dirty="0"/>
              <a:t> </a:t>
            </a:r>
            <a:r>
              <a:rPr dirty="0" err="1"/>
              <a:t>cvss</a:t>
            </a:r>
            <a:r>
              <a:rPr dirty="0"/>
              <a:t> ~ exploitability + impact + </a:t>
            </a:r>
            <a:r>
              <a:rPr dirty="0" err="1"/>
              <a:t>cwe_category</a:t>
            </a:r>
            <a:endParaRPr dirty="0"/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b="1" dirty="0"/>
              <a:t>Question:</a:t>
            </a:r>
            <a:r>
              <a:rPr dirty="0"/>
              <a:t> Does adding CWE category significantly improve the model?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Likelihood-Ratio Test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b="1" dirty="0"/>
                  <a:t>Logic:</a:t>
                </a:r>
                <a:r>
                  <a:rPr dirty="0"/>
                  <a:t> Compare how well each model fits the data via their likelihoods</a:t>
                </a:r>
                <a:endParaRPr lang="en-US" dirty="0"/>
              </a:p>
              <a:p>
                <a:pPr marL="0" lvl="0" indent="0">
                  <a:buNone/>
                </a:pPr>
                <a:endParaRPr sz="1200" dirty="0"/>
              </a:p>
              <a:p>
                <a:pPr marL="0" lvl="0" indent="0">
                  <a:buNone/>
                </a:pPr>
                <a:r>
                  <a:rPr b="1" dirty="0"/>
                  <a:t>Test statistic: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𝐿𝑅</m:t>
                      </m:r>
                      <m:r>
                        <a:rPr>
                          <a:latin typeface="Cambria Math" panose="02040503050406030204" pitchFamily="18" charset="0"/>
                        </a:rPr>
                        <m:t>=2×(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𝑓𝑢𝑙𝑙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𝑟𝑒𝑑𝑢𝑐𝑒𝑑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b="1" dirty="0"/>
              </a:p>
              <a:p>
                <a:pPr marL="0" lvl="0" indent="0">
                  <a:buNone/>
                </a:pPr>
                <a:endParaRPr sz="1200" dirty="0"/>
              </a:p>
              <a:p>
                <a:pPr marL="0" lvl="0" indent="0">
                  <a:buNone/>
                </a:pPr>
                <a:r>
                  <a:rPr dirty="0"/>
                  <a:t>Under H₀ (reduced model is adequate):</a:t>
                </a:r>
                <a:endParaRPr lang="en-US" dirty="0"/>
              </a:p>
              <a:p>
                <a:pPr marL="0" lvl="0" indent="0">
                  <a:buNone/>
                </a:pPr>
                <a:endParaRPr sz="12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𝐿𝑅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𝑑𝑓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dirty="0"/>
              </a:p>
              <a:p>
                <a:pPr marL="0" lvl="0" indent="0">
                  <a:buNone/>
                </a:pPr>
                <a:endParaRPr lang="en-US" sz="1200" dirty="0"/>
              </a:p>
              <a:p>
                <a:pPr marL="0" lvl="0" indent="0">
                  <a:buNone/>
                </a:pPr>
                <a:r>
                  <a:rPr dirty="0"/>
                  <a:t>where </a:t>
                </a:r>
                <a:r>
                  <a:rPr dirty="0" err="1"/>
                  <a:t>df</a:t>
                </a:r>
                <a:r>
                  <a:rPr dirty="0"/>
                  <a:t> = difference in number of parameters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04" t="-2724" b="-3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LR Test in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indent="0">
              <a:buNone/>
            </a:pPr>
            <a:r>
              <a:rPr i="1">
                <a:solidFill>
                  <a:srgbClr val="60A0B0"/>
                </a:solidFill>
                <a:latin typeface="Courier"/>
              </a:rPr>
              <a:t># Fit nested models</a:t>
            </a:r>
            <a:br/>
            <a:r>
              <a:rPr>
                <a:latin typeface="Courier"/>
              </a:rPr>
              <a:t>model1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lm</a:t>
            </a:r>
            <a:r>
              <a:rPr>
                <a:latin typeface="Courier"/>
              </a:rPr>
              <a:t>(cvss_base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exploitability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impact, </a:t>
            </a:r>
            <a:r>
              <a:rPr>
                <a:solidFill>
                  <a:srgbClr val="7D9029"/>
                </a:solidFill>
                <a:latin typeface="Courier"/>
              </a:rPr>
              <a:t>data =</a:t>
            </a:r>
            <a:r>
              <a:rPr>
                <a:latin typeface="Courier"/>
              </a:rPr>
              <a:t> data)</a:t>
            </a:r>
            <a:br/>
            <a:r>
              <a:rPr>
                <a:latin typeface="Courier"/>
              </a:rPr>
              <a:t>model2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lm</a:t>
            </a:r>
            <a:r>
              <a:rPr>
                <a:latin typeface="Courier"/>
              </a:rPr>
              <a:t>(cvss_base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exploitability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impact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cwe_category, </a:t>
            </a:r>
            <a:br/>
            <a:r>
              <a:rPr>
                <a:latin typeface="Courier"/>
              </a:rPr>
              <a:t>             </a:t>
            </a:r>
            <a:r>
              <a:rPr>
                <a:solidFill>
                  <a:srgbClr val="7D9029"/>
                </a:solidFill>
                <a:latin typeface="Courier"/>
              </a:rPr>
              <a:t>data =</a:t>
            </a:r>
            <a:r>
              <a:rPr>
                <a:latin typeface="Courier"/>
              </a:rPr>
              <a:t> data)</a:t>
            </a:r>
            <a:br/>
            <a:br/>
            <a:r>
              <a:rPr i="1">
                <a:solidFill>
                  <a:srgbClr val="60A0B0"/>
                </a:solidFill>
                <a:latin typeface="Courier"/>
              </a:rPr>
              <a:t># Compare R² values</a:t>
            </a:r>
            <a:br/>
            <a:r>
              <a:rPr>
                <a:solidFill>
                  <a:srgbClr val="06287E"/>
                </a:solidFill>
                <a:latin typeface="Courier"/>
              </a:rPr>
              <a:t>summary</a:t>
            </a:r>
            <a:r>
              <a:rPr>
                <a:latin typeface="Courier"/>
              </a:rPr>
              <a:t>(model1)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r.squared  </a:t>
            </a:r>
            <a:r>
              <a:rPr i="1">
                <a:solidFill>
                  <a:srgbClr val="60A0B0"/>
                </a:solidFill>
                <a:latin typeface="Courier"/>
              </a:rPr>
              <a:t># e.g., 0.812</a:t>
            </a:r>
            <a:br/>
            <a:r>
              <a:rPr>
                <a:solidFill>
                  <a:srgbClr val="06287E"/>
                </a:solidFill>
                <a:latin typeface="Courier"/>
              </a:rPr>
              <a:t>summary</a:t>
            </a:r>
            <a:r>
              <a:rPr>
                <a:latin typeface="Courier"/>
              </a:rPr>
              <a:t>(model2)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r.squared  </a:t>
            </a:r>
            <a:r>
              <a:rPr i="1">
                <a:solidFill>
                  <a:srgbClr val="60A0B0"/>
                </a:solidFill>
                <a:latin typeface="Courier"/>
              </a:rPr>
              <a:t># e.g., 0.821</a:t>
            </a:r>
            <a:br/>
            <a:br/>
            <a:r>
              <a:rPr i="1">
                <a:solidFill>
                  <a:srgbClr val="60A0B0"/>
                </a:solidFill>
                <a:latin typeface="Courier"/>
              </a:rPr>
              <a:t># Likelihood-ratio test</a:t>
            </a:r>
            <a:br/>
            <a:r>
              <a:rPr>
                <a:solidFill>
                  <a:srgbClr val="06287E"/>
                </a:solidFill>
                <a:latin typeface="Courier"/>
              </a:rPr>
              <a:t>anova</a:t>
            </a:r>
            <a:r>
              <a:rPr>
                <a:latin typeface="Courier"/>
              </a:rPr>
              <a:t>(model1, model2, </a:t>
            </a:r>
            <a:r>
              <a:rPr>
                <a:solidFill>
                  <a:srgbClr val="7D9029"/>
                </a:solidFill>
                <a:latin typeface="Courier"/>
              </a:rPr>
              <a:t>test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"LRT"</a:t>
            </a:r>
            <a:r>
              <a:rPr>
                <a:latin typeface="Courier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Lecture 2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/>
              <a:t>Topics:</a:t>
            </a:r>
          </a:p>
          <a:p>
            <a:pPr lvl="0"/>
            <a:r>
              <a:t>Linear regression fundamentals</a:t>
            </a:r>
          </a:p>
          <a:p>
            <a:pPr lvl="0"/>
            <a:r>
              <a:t>Categorical predictors (dummy coding)</a:t>
            </a:r>
          </a:p>
          <a:p>
            <a:pPr lvl="0"/>
            <a:r>
              <a:t>Model comparison (likelihood-ratio tests)</a:t>
            </a:r>
          </a:p>
          <a:p>
            <a:pPr lvl="0"/>
            <a:r>
              <a:t>Logistic regression for binary outcomes</a:t>
            </a:r>
          </a:p>
          <a:p>
            <a:pPr lvl="0"/>
            <a:r>
              <a:t>Odds ratios and predicted probabilities</a:t>
            </a:r>
          </a:p>
          <a:p>
            <a:pPr lvl="0"/>
            <a:r>
              <a:t>Common regression pitfalls</a:t>
            </a:r>
          </a:p>
        </p:txBody>
      </p:sp>
    </p:spTree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dirty="0"/>
              <a:t>LR Test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indent="0">
              <a:buNone/>
            </a:pPr>
            <a:r>
              <a:rPr b="1" dirty="0">
                <a:solidFill>
                  <a:srgbClr val="008000"/>
                </a:solidFill>
                <a:latin typeface="Courier"/>
              </a:rPr>
              <a:t>import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statsmodels.formula.api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8000"/>
                </a:solidFill>
                <a:latin typeface="Courier"/>
              </a:rPr>
              <a:t>as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smf</a:t>
            </a:r>
            <a:br>
              <a:rPr dirty="0"/>
            </a:b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# Fit nested models</a:t>
            </a:r>
            <a:br>
              <a:rPr dirty="0"/>
            </a:br>
            <a:r>
              <a:rPr dirty="0">
                <a:latin typeface="Courier"/>
              </a:rPr>
              <a:t>model1 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smf.ols</a:t>
            </a:r>
            <a:r>
              <a:rPr dirty="0"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'</a:t>
            </a:r>
            <a:r>
              <a:rPr dirty="0" err="1">
                <a:solidFill>
                  <a:srgbClr val="4070A0"/>
                </a:solidFill>
                <a:latin typeface="Courier"/>
              </a:rPr>
              <a:t>cvss_base</a:t>
            </a:r>
            <a:r>
              <a:rPr dirty="0">
                <a:solidFill>
                  <a:srgbClr val="4070A0"/>
                </a:solidFill>
                <a:latin typeface="Courier"/>
              </a:rPr>
              <a:t> ~ exploitability + impact'</a:t>
            </a:r>
            <a:r>
              <a:rPr dirty="0">
                <a:latin typeface="Courier"/>
              </a:rPr>
              <a:t>, data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data).fit()</a:t>
            </a:r>
            <a:br>
              <a:rPr dirty="0"/>
            </a:br>
            <a:r>
              <a:rPr dirty="0">
                <a:latin typeface="Courier"/>
              </a:rPr>
              <a:t>model2 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smf.ols</a:t>
            </a:r>
            <a:r>
              <a:rPr dirty="0"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'</a:t>
            </a:r>
            <a:r>
              <a:rPr dirty="0" err="1">
                <a:solidFill>
                  <a:srgbClr val="4070A0"/>
                </a:solidFill>
                <a:latin typeface="Courier"/>
              </a:rPr>
              <a:t>cvss_base</a:t>
            </a:r>
            <a:r>
              <a:rPr dirty="0">
                <a:solidFill>
                  <a:srgbClr val="4070A0"/>
                </a:solidFill>
                <a:latin typeface="Courier"/>
              </a:rPr>
              <a:t> ~ exploitability + impact + C(</a:t>
            </a:r>
            <a:r>
              <a:rPr dirty="0" err="1">
                <a:solidFill>
                  <a:srgbClr val="4070A0"/>
                </a:solidFill>
                <a:latin typeface="Courier"/>
              </a:rPr>
              <a:t>cwe_category</a:t>
            </a:r>
            <a:r>
              <a:rPr dirty="0">
                <a:solidFill>
                  <a:srgbClr val="4070A0"/>
                </a:solidFill>
                <a:latin typeface="Courier"/>
              </a:rPr>
              <a:t>)'</a:t>
            </a:r>
            <a:r>
              <a:rPr dirty="0">
                <a:latin typeface="Courier"/>
              </a:rPr>
              <a:t>, </a:t>
            </a:r>
            <a:br>
              <a:rPr dirty="0"/>
            </a:br>
            <a:r>
              <a:rPr dirty="0">
                <a:latin typeface="Courier"/>
              </a:rPr>
              <a:t>                  data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data).fit()</a:t>
            </a:r>
            <a:br>
              <a:rPr dirty="0"/>
            </a:b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# Compare R² values</a:t>
            </a:r>
            <a:br>
              <a:rPr dirty="0"/>
            </a:br>
            <a:r>
              <a:rPr dirty="0">
                <a:solidFill>
                  <a:srgbClr val="008000"/>
                </a:solidFill>
                <a:latin typeface="Courier"/>
              </a:rPr>
              <a:t>print</a:t>
            </a:r>
            <a:r>
              <a:rPr dirty="0">
                <a:latin typeface="Courier"/>
              </a:rPr>
              <a:t>(</a:t>
            </a:r>
            <a:r>
              <a:rPr dirty="0" err="1">
                <a:solidFill>
                  <a:srgbClr val="BB6688"/>
                </a:solidFill>
                <a:latin typeface="Courier"/>
              </a:rPr>
              <a:t>f"Model</a:t>
            </a:r>
            <a:r>
              <a:rPr dirty="0">
                <a:solidFill>
                  <a:srgbClr val="BB6688"/>
                </a:solidFill>
                <a:latin typeface="Courier"/>
              </a:rPr>
              <a:t> 1 R²: </a:t>
            </a:r>
            <a:r>
              <a:rPr dirty="0">
                <a:solidFill>
                  <a:srgbClr val="4070A0"/>
                </a:solidFill>
                <a:latin typeface="Courier"/>
              </a:rPr>
              <a:t>{</a:t>
            </a:r>
            <a:r>
              <a:rPr dirty="0">
                <a:latin typeface="Courier"/>
              </a:rPr>
              <a:t>model1</a:t>
            </a:r>
            <a:r>
              <a:rPr dirty="0">
                <a:solidFill>
                  <a:srgbClr val="4070A0"/>
                </a:solidFill>
                <a:latin typeface="Courier"/>
              </a:rPr>
              <a:t>.</a:t>
            </a:r>
            <a:r>
              <a:rPr dirty="0">
                <a:latin typeface="Courier"/>
              </a:rPr>
              <a:t>rsquared</a:t>
            </a:r>
            <a:r>
              <a:rPr dirty="0">
                <a:solidFill>
                  <a:srgbClr val="4070A0"/>
                </a:solidFill>
                <a:latin typeface="Courier"/>
              </a:rPr>
              <a:t>:.3f}</a:t>
            </a:r>
            <a:r>
              <a:rPr dirty="0">
                <a:solidFill>
                  <a:srgbClr val="BB6688"/>
                </a:solidFill>
                <a:latin typeface="Courier"/>
              </a:rPr>
              <a:t>"</a:t>
            </a:r>
            <a:r>
              <a:rPr dirty="0">
                <a:latin typeface="Courier"/>
              </a:rPr>
              <a:t>)</a:t>
            </a:r>
            <a:br>
              <a:rPr dirty="0"/>
            </a:br>
            <a:r>
              <a:rPr dirty="0">
                <a:solidFill>
                  <a:srgbClr val="008000"/>
                </a:solidFill>
                <a:latin typeface="Courier"/>
              </a:rPr>
              <a:t>print</a:t>
            </a:r>
            <a:r>
              <a:rPr dirty="0">
                <a:latin typeface="Courier"/>
              </a:rPr>
              <a:t>(</a:t>
            </a:r>
            <a:r>
              <a:rPr dirty="0" err="1">
                <a:solidFill>
                  <a:srgbClr val="BB6688"/>
                </a:solidFill>
                <a:latin typeface="Courier"/>
              </a:rPr>
              <a:t>f"Model</a:t>
            </a:r>
            <a:r>
              <a:rPr dirty="0">
                <a:solidFill>
                  <a:srgbClr val="BB6688"/>
                </a:solidFill>
                <a:latin typeface="Courier"/>
              </a:rPr>
              <a:t> 2 R²: </a:t>
            </a:r>
            <a:r>
              <a:rPr dirty="0">
                <a:solidFill>
                  <a:srgbClr val="4070A0"/>
                </a:solidFill>
                <a:latin typeface="Courier"/>
              </a:rPr>
              <a:t>{</a:t>
            </a:r>
            <a:r>
              <a:rPr dirty="0">
                <a:latin typeface="Courier"/>
              </a:rPr>
              <a:t>model2</a:t>
            </a:r>
            <a:r>
              <a:rPr dirty="0">
                <a:solidFill>
                  <a:srgbClr val="4070A0"/>
                </a:solidFill>
                <a:latin typeface="Courier"/>
              </a:rPr>
              <a:t>.</a:t>
            </a:r>
            <a:r>
              <a:rPr dirty="0">
                <a:latin typeface="Courier"/>
              </a:rPr>
              <a:t>rsquared</a:t>
            </a:r>
            <a:r>
              <a:rPr dirty="0">
                <a:solidFill>
                  <a:srgbClr val="4070A0"/>
                </a:solidFill>
                <a:latin typeface="Courier"/>
              </a:rPr>
              <a:t>:.3f}</a:t>
            </a:r>
            <a:r>
              <a:rPr dirty="0">
                <a:solidFill>
                  <a:srgbClr val="BB6688"/>
                </a:solidFill>
                <a:latin typeface="Courier"/>
              </a:rPr>
              <a:t>"</a:t>
            </a:r>
            <a:r>
              <a:rPr dirty="0">
                <a:latin typeface="Courier"/>
              </a:rPr>
              <a:t>)</a:t>
            </a:r>
            <a:br>
              <a:rPr dirty="0"/>
            </a:b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# Likelihood-ratio test</a:t>
            </a:r>
            <a:br>
              <a:rPr dirty="0"/>
            </a:br>
            <a:r>
              <a:rPr dirty="0" err="1">
                <a:latin typeface="Courier"/>
              </a:rPr>
              <a:t>lr_stat</a:t>
            </a:r>
            <a:r>
              <a:rPr dirty="0">
                <a:latin typeface="Courier"/>
              </a:rPr>
              <a:t>, </a:t>
            </a:r>
            <a:r>
              <a:rPr dirty="0" err="1">
                <a:latin typeface="Courier"/>
              </a:rPr>
              <a:t>p_value</a:t>
            </a:r>
            <a:r>
              <a:rPr dirty="0">
                <a:latin typeface="Courier"/>
              </a:rPr>
              <a:t>, </a:t>
            </a:r>
            <a:r>
              <a:rPr dirty="0" err="1">
                <a:latin typeface="Courier"/>
              </a:rPr>
              <a:t>df_diff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 model2.compare_lr_test(model1)</a:t>
            </a:r>
            <a:br>
              <a:rPr dirty="0"/>
            </a:br>
            <a:r>
              <a:rPr dirty="0">
                <a:solidFill>
                  <a:srgbClr val="008000"/>
                </a:solidFill>
                <a:latin typeface="Courier"/>
              </a:rPr>
              <a:t>print</a:t>
            </a:r>
            <a:r>
              <a:rPr dirty="0">
                <a:latin typeface="Courier"/>
              </a:rPr>
              <a:t>(</a:t>
            </a:r>
            <a:r>
              <a:rPr dirty="0" err="1">
                <a:solidFill>
                  <a:srgbClr val="BB6688"/>
                </a:solidFill>
                <a:latin typeface="Courier"/>
              </a:rPr>
              <a:t>f"LR</a:t>
            </a:r>
            <a:r>
              <a:rPr dirty="0">
                <a:solidFill>
                  <a:srgbClr val="BB6688"/>
                </a:solidFill>
                <a:latin typeface="Courier"/>
              </a:rPr>
              <a:t> = </a:t>
            </a:r>
            <a:r>
              <a:rPr dirty="0">
                <a:solidFill>
                  <a:srgbClr val="4070A0"/>
                </a:solidFill>
                <a:latin typeface="Courier"/>
              </a:rPr>
              <a:t>{</a:t>
            </a:r>
            <a:r>
              <a:rPr dirty="0">
                <a:latin typeface="Courier"/>
              </a:rPr>
              <a:t>lr_stat</a:t>
            </a:r>
            <a:r>
              <a:rPr dirty="0">
                <a:solidFill>
                  <a:srgbClr val="4070A0"/>
                </a:solidFill>
                <a:latin typeface="Courier"/>
              </a:rPr>
              <a:t>:.2f}</a:t>
            </a:r>
            <a:r>
              <a:rPr dirty="0">
                <a:solidFill>
                  <a:srgbClr val="BB6688"/>
                </a:solidFill>
                <a:latin typeface="Courier"/>
              </a:rPr>
              <a:t>, </a:t>
            </a:r>
            <a:r>
              <a:rPr dirty="0" err="1">
                <a:solidFill>
                  <a:srgbClr val="BB6688"/>
                </a:solidFill>
                <a:latin typeface="Courier"/>
              </a:rPr>
              <a:t>df</a:t>
            </a:r>
            <a:r>
              <a:rPr dirty="0">
                <a:solidFill>
                  <a:srgbClr val="BB6688"/>
                </a:solidFill>
                <a:latin typeface="Courier"/>
              </a:rPr>
              <a:t> = </a:t>
            </a:r>
            <a:r>
              <a:rPr dirty="0">
                <a:solidFill>
                  <a:srgbClr val="4070A0"/>
                </a:solidFill>
                <a:latin typeface="Courier"/>
              </a:rPr>
              <a:t>{</a:t>
            </a:r>
            <a:r>
              <a:rPr dirty="0" err="1">
                <a:latin typeface="Courier"/>
              </a:rPr>
              <a:t>df_diff</a:t>
            </a:r>
            <a:r>
              <a:rPr dirty="0">
                <a:solidFill>
                  <a:srgbClr val="4070A0"/>
                </a:solidFill>
                <a:latin typeface="Courier"/>
              </a:rPr>
              <a:t>}</a:t>
            </a:r>
            <a:r>
              <a:rPr dirty="0">
                <a:solidFill>
                  <a:srgbClr val="BB6688"/>
                </a:solidFill>
                <a:latin typeface="Courier"/>
              </a:rPr>
              <a:t>, p = </a:t>
            </a:r>
            <a:r>
              <a:rPr dirty="0">
                <a:solidFill>
                  <a:srgbClr val="4070A0"/>
                </a:solidFill>
                <a:latin typeface="Courier"/>
              </a:rPr>
              <a:t>{</a:t>
            </a:r>
            <a:r>
              <a:rPr dirty="0">
                <a:latin typeface="Courier"/>
              </a:rPr>
              <a:t>p_value</a:t>
            </a:r>
            <a:r>
              <a:rPr dirty="0">
                <a:solidFill>
                  <a:srgbClr val="4070A0"/>
                </a:solidFill>
                <a:latin typeface="Courier"/>
              </a:rPr>
              <a:t>:.4f}</a:t>
            </a:r>
            <a:r>
              <a:rPr dirty="0">
                <a:solidFill>
                  <a:srgbClr val="BB6688"/>
                </a:solidFill>
                <a:latin typeface="Courier"/>
              </a:rPr>
              <a:t>"</a:t>
            </a:r>
            <a:r>
              <a:rPr dirty="0">
                <a:latin typeface="Courier"/>
              </a:rPr>
              <a:t>)</a:t>
            </a:r>
          </a:p>
        </p:txBody>
      </p:sp>
    </p:spTree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Interpreting LR 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 dirty="0"/>
              <a:t>Significant (p &lt; 0.05):</a:t>
            </a:r>
          </a:p>
          <a:p>
            <a:pPr lvl="0"/>
            <a:r>
              <a:rPr dirty="0"/>
              <a:t>The additional predictors improve model fit</a:t>
            </a:r>
          </a:p>
          <a:p>
            <a:pPr lvl="0"/>
            <a:r>
              <a:rPr dirty="0"/>
              <a:t>Keep the fuller model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b="1" dirty="0"/>
              <a:t>Non-significant (p ≥ 0.05):</a:t>
            </a:r>
          </a:p>
          <a:p>
            <a:pPr lvl="0"/>
            <a:r>
              <a:rPr dirty="0"/>
              <a:t>The simpler model is adequate</a:t>
            </a:r>
          </a:p>
          <a:p>
            <a:pPr lvl="0"/>
            <a:r>
              <a:rPr dirty="0"/>
              <a:t>Prefer parsimony (fewer predictors)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t>LR Test: Does CWE Category Improve Our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b="1" dirty="0"/>
              <a:t>Model 1 (reduced):</a:t>
            </a:r>
            <a:r>
              <a:rPr dirty="0"/>
              <a:t> </a:t>
            </a:r>
            <a:r>
              <a:rPr dirty="0" err="1"/>
              <a:t>cvss_base</a:t>
            </a:r>
            <a:r>
              <a:rPr dirty="0"/>
              <a:t> ~ exploitability + impact</a:t>
            </a:r>
          </a:p>
          <a:p>
            <a:pPr marL="0" lvl="0" indent="0">
              <a:buNone/>
            </a:pPr>
            <a:r>
              <a:rPr b="1" dirty="0"/>
              <a:t>Model 2 (full):</a:t>
            </a:r>
            <a:r>
              <a:rPr dirty="0"/>
              <a:t> </a:t>
            </a:r>
            <a:r>
              <a:rPr dirty="0" err="1"/>
              <a:t>cvss_base</a:t>
            </a:r>
            <a:r>
              <a:rPr dirty="0"/>
              <a:t> ~ exploitability + impact + </a:t>
            </a:r>
            <a:r>
              <a:rPr dirty="0" err="1"/>
              <a:t>cwe_category</a:t>
            </a:r>
            <a:endParaRPr dirty="0"/>
          </a:p>
          <a:p>
            <a:pPr marL="0" lvl="0" indent="0">
              <a:buNone/>
            </a:pPr>
            <a:r>
              <a:rPr dirty="0"/>
              <a:t>Model 1 R²: 0.588 Model 2 R²: 0.589</a:t>
            </a:r>
          </a:p>
          <a:p>
            <a:pPr marL="0" lvl="0" indent="0">
              <a:buNone/>
            </a:pPr>
            <a:r>
              <a:rPr dirty="0"/>
              <a:t>LR = 4.68, </a:t>
            </a:r>
            <a:r>
              <a:rPr dirty="0" err="1"/>
              <a:t>df</a:t>
            </a:r>
            <a:r>
              <a:rPr dirty="0"/>
              <a:t> = 4, p = 0.3223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b="1" dirty="0"/>
              <a:t>Result:</a:t>
            </a:r>
            <a:r>
              <a:rPr dirty="0"/>
              <a:t> Not significant (p = 0.32 &gt;&gt; 0.05)</a:t>
            </a:r>
          </a:p>
          <a:p>
            <a:pPr lvl="0"/>
            <a:r>
              <a:rPr dirty="0"/>
              <a:t>Adding CWE category does </a:t>
            </a:r>
            <a:r>
              <a:rPr b="1" dirty="0"/>
              <a:t>not</a:t>
            </a:r>
            <a:r>
              <a:rPr dirty="0"/>
              <a:t> significantly improve model fit</a:t>
            </a:r>
          </a:p>
          <a:p>
            <a:pPr lvl="0"/>
            <a:r>
              <a:rPr dirty="0"/>
              <a:t>The simpler model is adequate — prefer parsimony</a:t>
            </a:r>
          </a:p>
          <a:p>
            <a:pPr lvl="0"/>
            <a:r>
              <a:rPr dirty="0"/>
              <a:t>R² increase is negligible (0.588 → 0.589)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Part 4: Logistic Regression</a:t>
            </a:r>
          </a:p>
        </p:txBody>
      </p:sp>
    </p:spTree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Predicting</a:t>
            </a:r>
            <a:r>
              <a:rPr dirty="0"/>
              <a:t> Binary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69218"/>
            <a:ext cx="8102755" cy="32635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Goal</a:t>
            </a:r>
            <a:r>
              <a:rPr b="1" dirty="0"/>
              <a:t>:</a:t>
            </a:r>
            <a:r>
              <a:rPr dirty="0"/>
              <a:t> Predict whether a vulnerability is </a:t>
            </a:r>
            <a:r>
              <a:rPr i="1" dirty="0"/>
              <a:t>actively exploited</a:t>
            </a:r>
            <a:r>
              <a:rPr dirty="0"/>
              <a:t> (in KEV catalog)</a:t>
            </a:r>
            <a:endParaRPr lang="en-US" dirty="0"/>
          </a:p>
          <a:p>
            <a:pPr marL="0" lvl="0" indent="0">
              <a:buNone/>
            </a:pPr>
            <a:endParaRPr sz="1200" dirty="0"/>
          </a:p>
          <a:p>
            <a:pPr marL="0" lvl="0" indent="0">
              <a:buNone/>
            </a:pPr>
            <a:r>
              <a:rPr b="1" dirty="0"/>
              <a:t>Outcome:</a:t>
            </a:r>
            <a:r>
              <a:rPr dirty="0"/>
              <a:t> Binary (0 = not exploited, 1 = exploited)</a:t>
            </a:r>
          </a:p>
          <a:p>
            <a:pPr marL="0" lvl="0" indent="0">
              <a:buNone/>
            </a:pPr>
            <a:endParaRPr lang="en-US" sz="1200" b="1" dirty="0"/>
          </a:p>
          <a:p>
            <a:pPr marL="0" lvl="0" indent="0">
              <a:buNone/>
            </a:pPr>
            <a:r>
              <a:rPr b="1" dirty="0"/>
              <a:t>Why linear regression fails:</a:t>
            </a:r>
          </a:p>
          <a:p>
            <a:pPr lvl="0"/>
            <a:r>
              <a:rPr dirty="0"/>
              <a:t>Can predict values outside [0, 1]</a:t>
            </a:r>
          </a:p>
          <a:p>
            <a:pPr lvl="0"/>
            <a:r>
              <a:rPr dirty="0"/>
              <a:t>Residuals cannot be normally distributed</a:t>
            </a:r>
          </a:p>
          <a:p>
            <a:pPr lvl="0"/>
            <a:r>
              <a:rPr dirty="0"/>
              <a:t>Violates constant variance assumption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Logistic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b="1" dirty="0"/>
                  <a:t>Solution:</a:t>
                </a:r>
                <a:r>
                  <a:rPr dirty="0"/>
                  <a:t> Model the </a:t>
                </a:r>
                <a:r>
                  <a:rPr i="1" dirty="0"/>
                  <a:t>log-odds</a:t>
                </a:r>
                <a:r>
                  <a:rPr dirty="0"/>
                  <a:t> of the outcome as a linear function:</a:t>
                </a:r>
                <a:endParaRPr lang="en-US" dirty="0"/>
              </a:p>
              <a:p>
                <a:pPr marL="0" lvl="0" indent="0">
                  <a:buNone/>
                </a:pPr>
                <a:endParaRPr sz="12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+...</m:t>
                      </m:r>
                    </m:oMath>
                  </m:oMathPara>
                </a14:m>
                <a:endParaRPr dirty="0"/>
              </a:p>
              <a:p>
                <a:pPr marL="0" lvl="0" indent="0">
                  <a:buNone/>
                </a:pPr>
                <a:endParaRPr sz="1200" dirty="0"/>
              </a:p>
              <a:p>
                <a:pPr marL="0" lvl="0" indent="0">
                  <a:buNone/>
                </a:pPr>
                <a:r>
                  <a:rPr dirty="0"/>
                  <a:t>where p = P(Y = 1)</a:t>
                </a:r>
              </a:p>
              <a:p>
                <a:pPr marL="0" lvl="0" indent="0">
                  <a:buNone/>
                </a:pPr>
                <a:endParaRPr lang="en-US" sz="1200" b="1" dirty="0"/>
              </a:p>
              <a:p>
                <a:pPr marL="0" lvl="0" indent="0">
                  <a:buNone/>
                </a:pPr>
                <a:r>
                  <a:rPr b="1" dirty="0"/>
                  <a:t>Logistic function</a:t>
                </a:r>
                <a:r>
                  <a:rPr dirty="0"/>
                  <a:t> maps log-odds to probabilities: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+...)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04" t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56A87C-B02E-345B-5D17-3DC553BF5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6985"/>
            <a:ext cx="7772400" cy="4589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4146D8-B88F-3261-8692-55ED95151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800" y="3360522"/>
            <a:ext cx="2421650" cy="5921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4595134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Odds and Log-Odds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lvl="0" indent="0">
                  <a:buNone/>
                </a:pPr>
                <a:r>
                  <a:rPr b="1" dirty="0"/>
                  <a:t>Odds: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/>
                        <m:t>odds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b="1" dirty="0"/>
              </a:p>
              <a:p>
                <a:pPr marL="0" lvl="0" indent="0">
                  <a:buNone/>
                </a:pPr>
                <a:endParaRPr lang="en-US" sz="600" dirty="0"/>
              </a:p>
              <a:p>
                <a:pPr marL="0" lvl="0" indent="0">
                  <a:buNone/>
                </a:pPr>
                <a:r>
                  <a:rPr dirty="0"/>
                  <a:t>If p = 0.75, odds = 0.75/0.25 = 3:1 (“3 to 1”)</a:t>
                </a:r>
              </a:p>
              <a:p>
                <a:pPr marL="0" lvl="0" indent="0">
                  <a:buNone/>
                </a:pPr>
                <a:endParaRPr lang="en-US" sz="1300" b="1" dirty="0"/>
              </a:p>
              <a:p>
                <a:pPr marL="0" lvl="0" indent="0">
                  <a:buNone/>
                </a:pPr>
                <a:r>
                  <a:rPr b="1" dirty="0"/>
                  <a:t>Log-odds (logit):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/>
                        <m:t>logit</m:t>
                      </m:r>
                      <m:r>
                        <a:rPr>
                          <a:latin typeface="Cambria Math" panose="02040503050406030204" pitchFamily="18" charset="0"/>
                        </a:rPr>
                        <m:t>(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/>
                        <m:t>odds</m:t>
                      </m:r>
                      <m:r>
                        <a:rPr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b="1" dirty="0"/>
              </a:p>
              <a:p>
                <a:pPr marL="0" lvl="0" indent="0">
                  <a:buNone/>
                </a:pPr>
                <a:r>
                  <a:rPr dirty="0"/>
                  <a:t>If p = 0.5, log-odds = 0</a:t>
                </a:r>
                <a:br>
                  <a:rPr dirty="0"/>
                </a:br>
                <a:r>
                  <a:rPr dirty="0"/>
                  <a:t>If p = 0.75, log-odds = 1.1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04" t="-3502" b="-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Interpreting Coefficients: Log-Odds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b="1" dirty="0"/>
              <a:t>Log-odds coefficient (β):</a:t>
            </a:r>
          </a:p>
          <a:p>
            <a:pPr marL="1270000" lvl="0" indent="0">
              <a:buNone/>
            </a:pPr>
            <a:r>
              <a:rPr sz="2000" dirty="0"/>
              <a:t>“A one-unit increase in X is associated with a β change in the </a:t>
            </a:r>
            <a:r>
              <a:rPr sz="2000" i="1" dirty="0"/>
              <a:t>log-odds</a:t>
            </a:r>
            <a:r>
              <a:rPr sz="2000" dirty="0"/>
              <a:t> of the outcome.”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b="1" dirty="0"/>
              <a:t>Example:</a:t>
            </a:r>
          </a:p>
          <a:p>
            <a:pPr marL="0" lvl="0" indent="0">
              <a:buNone/>
            </a:pPr>
            <a:r>
              <a:rPr dirty="0"/>
              <a:t>β₁ = 0.5 for CVSS score</a:t>
            </a:r>
          </a:p>
          <a:p>
            <a:pPr marL="1270000" lvl="0" indent="0">
              <a:buNone/>
            </a:pPr>
            <a:r>
              <a:rPr sz="2000" dirty="0"/>
              <a:t>“Each 1-point increase in CVSS is associated with a 0.5 increase in the log-odds of exploitation.”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b="1" dirty="0"/>
              <a:t>Problem:</a:t>
            </a:r>
            <a:r>
              <a:rPr dirty="0"/>
              <a:t> This is not intuitive!</a:t>
            </a:r>
          </a:p>
        </p:txBody>
      </p:sp>
    </p:spTree>
  </p:cSld>
  <p:clrMapOvr>
    <a:masterClrMapping/>
  </p:clrMapOvr>
  <p:transition spd="med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Interpreting Coefficients: Odds Ratios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b="1" dirty="0"/>
                  <a:t>Odds ratio (OR):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𝑂𝑅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b="1" dirty="0"/>
              </a:p>
              <a:p>
                <a:pPr marL="1270000" lvl="0" indent="0">
                  <a:buNone/>
                </a:pPr>
                <a:endParaRPr lang="en-US" sz="1200" dirty="0"/>
              </a:p>
              <a:p>
                <a:pPr marL="1270000" lvl="0" indent="0">
                  <a:buNone/>
                </a:pPr>
                <a:r>
                  <a:rPr sz="2000" dirty="0"/>
                  <a:t>“A one-unit increase in X </a:t>
                </a:r>
                <a:r>
                  <a:rPr sz="2000" i="1" dirty="0"/>
                  <a:t>multiplies</a:t>
                </a:r>
                <a:r>
                  <a:rPr sz="2000" dirty="0"/>
                  <a:t> the odds by OR.”</a:t>
                </a:r>
              </a:p>
              <a:p>
                <a:pPr marL="0" lvl="0" indent="0">
                  <a:buNone/>
                </a:pPr>
                <a:endParaRPr dirty="0"/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04" t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94989D62-9EE6-B5B8-1E5A-5665CEF394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458088"/>
              </p:ext>
            </p:extLst>
          </p:nvPr>
        </p:nvGraphicFramePr>
        <p:xfrm>
          <a:off x="2019300" y="3000970"/>
          <a:ext cx="51054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Odds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OR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No association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OR &gt;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Higher odds (positive association)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OR &lt;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Lower odds (negative association)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Part 1: Linear Regression Foundations</a:t>
            </a:r>
          </a:p>
        </p:txBody>
      </p:sp>
    </p:spTree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Odds Ratio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b="1" dirty="0"/>
              <a:t>Coefficient:</a:t>
            </a:r>
            <a:r>
              <a:rPr dirty="0"/>
              <a:t> β</a:t>
            </a:r>
            <a:r>
              <a:rPr baseline="-25000" dirty="0"/>
              <a:t>CVSS</a:t>
            </a:r>
            <a:r>
              <a:rPr dirty="0"/>
              <a:t> = 0.5</a:t>
            </a:r>
          </a:p>
          <a:p>
            <a:pPr marL="0" lvl="0" indent="0">
              <a:buNone/>
            </a:pPr>
            <a:r>
              <a:rPr b="1" dirty="0"/>
              <a:t>Odds ratio:</a:t>
            </a:r>
            <a:r>
              <a:rPr dirty="0"/>
              <a:t> </a:t>
            </a:r>
            <a:r>
              <a:rPr i="1" dirty="0"/>
              <a:t>e</a:t>
            </a:r>
            <a:r>
              <a:rPr baseline="30000" dirty="0"/>
              <a:t>0.5</a:t>
            </a:r>
            <a:r>
              <a:rPr dirty="0"/>
              <a:t> = 1.65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b="1" dirty="0"/>
              <a:t>Interpretation:</a:t>
            </a:r>
          </a:p>
          <a:p>
            <a:pPr marL="1270000" lvl="0" indent="0">
              <a:buNone/>
            </a:pPr>
            <a:r>
              <a:rPr sz="2000" dirty="0"/>
              <a:t>“Each 1-point increase in CVSS is associated with 1.65 times the odds of being exploited.”</a:t>
            </a:r>
          </a:p>
          <a:p>
            <a:pPr marL="0" lvl="0" indent="0">
              <a:buNone/>
            </a:pPr>
            <a:r>
              <a:rPr dirty="0"/>
              <a:t>Or equivalently:</a:t>
            </a:r>
          </a:p>
          <a:p>
            <a:pPr marL="1270000" lvl="0" indent="0">
              <a:buNone/>
            </a:pPr>
            <a:r>
              <a:rPr sz="2000" dirty="0"/>
              <a:t>“Each 1-point increase in CVSS increases the odds of exploitation by 65%.”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dirty="0"/>
              <a:t>Logistic Regression in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indent="0">
              <a:buNone/>
            </a:pPr>
            <a:r>
              <a:rPr i="1" dirty="0">
                <a:solidFill>
                  <a:srgbClr val="60A0B0"/>
                </a:solidFill>
                <a:latin typeface="Courier"/>
              </a:rPr>
              <a:t># Fit logistic regression</a:t>
            </a:r>
            <a:br>
              <a:rPr dirty="0"/>
            </a:br>
            <a:r>
              <a:rPr dirty="0" err="1">
                <a:latin typeface="Courier"/>
              </a:rPr>
              <a:t>log_model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007020"/>
                </a:solidFill>
                <a:latin typeface="Courier"/>
              </a:rPr>
              <a:t>&lt;-</a:t>
            </a:r>
            <a:r>
              <a:rPr dirty="0">
                <a:latin typeface="Courier"/>
              </a:rPr>
              <a:t> </a:t>
            </a:r>
            <a:r>
              <a:rPr dirty="0" err="1">
                <a:solidFill>
                  <a:srgbClr val="06287E"/>
                </a:solidFill>
                <a:latin typeface="Courier"/>
              </a:rPr>
              <a:t>glm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in_kev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70A0"/>
                </a:solidFill>
                <a:latin typeface="Courier"/>
              </a:rPr>
              <a:t>~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cvss_base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4070A0"/>
                </a:solidFill>
                <a:latin typeface="Courier"/>
              </a:rPr>
              <a:t>+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cwe_category</a:t>
            </a:r>
            <a:r>
              <a:rPr dirty="0">
                <a:latin typeface="Courier"/>
              </a:rPr>
              <a:t>,</a:t>
            </a:r>
            <a:br>
              <a:rPr dirty="0"/>
            </a:br>
            <a:r>
              <a:rPr dirty="0">
                <a:latin typeface="Courier"/>
              </a:rPr>
              <a:t>                  </a:t>
            </a:r>
            <a:r>
              <a:rPr dirty="0">
                <a:solidFill>
                  <a:srgbClr val="7D9029"/>
                </a:solidFill>
                <a:latin typeface="Courier"/>
              </a:rPr>
              <a:t>data =</a:t>
            </a:r>
            <a:r>
              <a:rPr dirty="0">
                <a:latin typeface="Courier"/>
              </a:rPr>
              <a:t> data, </a:t>
            </a:r>
            <a:r>
              <a:rPr dirty="0">
                <a:solidFill>
                  <a:srgbClr val="7D9029"/>
                </a:solidFill>
                <a:latin typeface="Courier"/>
              </a:rPr>
              <a:t>family =</a:t>
            </a:r>
            <a:r>
              <a:rPr dirty="0">
                <a:latin typeface="Courier"/>
              </a:rPr>
              <a:t> binomial)</a:t>
            </a:r>
            <a:br>
              <a:rPr dirty="0"/>
            </a:b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# View summary (coefficients are log-odds)</a:t>
            </a:r>
            <a:br>
              <a:rPr dirty="0"/>
            </a:br>
            <a:r>
              <a:rPr dirty="0">
                <a:solidFill>
                  <a:srgbClr val="06287E"/>
                </a:solidFill>
                <a:latin typeface="Courier"/>
              </a:rPr>
              <a:t>summary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log_model</a:t>
            </a:r>
            <a:r>
              <a:rPr dirty="0">
                <a:latin typeface="Courier"/>
              </a:rPr>
              <a:t>)</a:t>
            </a:r>
            <a:br>
              <a:rPr dirty="0"/>
            </a:b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# Convert to odds ratios</a:t>
            </a:r>
            <a:br>
              <a:rPr dirty="0"/>
            </a:br>
            <a:r>
              <a:rPr dirty="0">
                <a:solidFill>
                  <a:srgbClr val="06287E"/>
                </a:solidFill>
                <a:latin typeface="Courier"/>
              </a:rPr>
              <a:t>exp</a:t>
            </a:r>
            <a:r>
              <a:rPr dirty="0">
                <a:latin typeface="Courier"/>
              </a:rPr>
              <a:t>(</a:t>
            </a:r>
            <a:r>
              <a:rPr dirty="0" err="1">
                <a:solidFill>
                  <a:srgbClr val="06287E"/>
                </a:solidFill>
                <a:latin typeface="Courier"/>
              </a:rPr>
              <a:t>coef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log_model</a:t>
            </a:r>
            <a:r>
              <a:rPr dirty="0">
                <a:latin typeface="Courier"/>
              </a:rPr>
              <a:t>))</a:t>
            </a:r>
            <a:br>
              <a:rPr dirty="0"/>
            </a:b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# 95% CIs for odds ratios</a:t>
            </a:r>
            <a:br>
              <a:rPr dirty="0"/>
            </a:br>
            <a:r>
              <a:rPr dirty="0">
                <a:solidFill>
                  <a:srgbClr val="06287E"/>
                </a:solidFill>
                <a:latin typeface="Courier"/>
              </a:rPr>
              <a:t>exp</a:t>
            </a:r>
            <a:r>
              <a:rPr dirty="0">
                <a:latin typeface="Courier"/>
              </a:rPr>
              <a:t>(</a:t>
            </a:r>
            <a:r>
              <a:rPr dirty="0" err="1">
                <a:solidFill>
                  <a:srgbClr val="06287E"/>
                </a:solidFill>
                <a:latin typeface="Courier"/>
              </a:rPr>
              <a:t>confint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log_model</a:t>
            </a:r>
            <a:r>
              <a:rPr dirty="0">
                <a:latin typeface="Courier"/>
              </a:rPr>
              <a:t>))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dirty="0"/>
              <a:t>Logistic Regression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3645"/>
            <a:ext cx="7886700" cy="2388743"/>
          </a:xfrm>
        </p:spPr>
        <p:txBody>
          <a:bodyPr>
            <a:normAutofit fontScale="77500" lnSpcReduction="20000"/>
          </a:bodyPr>
          <a:lstStyle/>
          <a:p>
            <a:pPr lvl="0" indent="0">
              <a:buNone/>
            </a:pPr>
            <a:r>
              <a:rPr b="1" dirty="0">
                <a:solidFill>
                  <a:srgbClr val="008000"/>
                </a:solidFill>
                <a:latin typeface="Courier"/>
              </a:rPr>
              <a:t>import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statsmodels.formula.api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8000"/>
                </a:solidFill>
                <a:latin typeface="Courier"/>
              </a:rPr>
              <a:t>as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smf</a:t>
            </a:r>
            <a:br>
              <a:rPr dirty="0"/>
            </a:br>
            <a:r>
              <a:rPr b="1" dirty="0">
                <a:solidFill>
                  <a:srgbClr val="008000"/>
                </a:solidFill>
                <a:latin typeface="Courier"/>
              </a:rPr>
              <a:t>import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numpy</a:t>
            </a:r>
            <a:r>
              <a:rPr dirty="0">
                <a:latin typeface="Courier"/>
              </a:rPr>
              <a:t> </a:t>
            </a:r>
            <a:r>
              <a:rPr b="1" dirty="0">
                <a:solidFill>
                  <a:srgbClr val="008000"/>
                </a:solidFill>
                <a:latin typeface="Courier"/>
              </a:rPr>
              <a:t>as</a:t>
            </a:r>
            <a:r>
              <a:rPr dirty="0">
                <a:latin typeface="Courier"/>
              </a:rPr>
              <a:t> np</a:t>
            </a: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# Fit logistic regression</a:t>
            </a:r>
            <a:br>
              <a:rPr dirty="0"/>
            </a:br>
            <a:r>
              <a:rPr dirty="0" err="1">
                <a:latin typeface="Courier"/>
              </a:rPr>
              <a:t>log_model</a:t>
            </a:r>
            <a:r>
              <a:rPr dirty="0">
                <a:latin typeface="Courier"/>
              </a:rPr>
              <a:t> 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 </a:t>
            </a:r>
            <a:r>
              <a:rPr dirty="0" err="1">
                <a:latin typeface="Courier"/>
              </a:rPr>
              <a:t>smf.logit</a:t>
            </a:r>
            <a:r>
              <a:rPr dirty="0"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'</a:t>
            </a:r>
            <a:r>
              <a:rPr dirty="0" err="1">
                <a:solidFill>
                  <a:srgbClr val="4070A0"/>
                </a:solidFill>
                <a:latin typeface="Courier"/>
              </a:rPr>
              <a:t>in_kev</a:t>
            </a:r>
            <a:r>
              <a:rPr dirty="0">
                <a:solidFill>
                  <a:srgbClr val="4070A0"/>
                </a:solidFill>
                <a:latin typeface="Courier"/>
              </a:rPr>
              <a:t> ~ </a:t>
            </a:r>
            <a:r>
              <a:rPr dirty="0" err="1">
                <a:solidFill>
                  <a:srgbClr val="4070A0"/>
                </a:solidFill>
                <a:latin typeface="Courier"/>
              </a:rPr>
              <a:t>cvss_base</a:t>
            </a:r>
            <a:r>
              <a:rPr dirty="0">
                <a:solidFill>
                  <a:srgbClr val="4070A0"/>
                </a:solidFill>
                <a:latin typeface="Courier"/>
              </a:rPr>
              <a:t> + C(</a:t>
            </a:r>
            <a:r>
              <a:rPr dirty="0" err="1">
                <a:solidFill>
                  <a:srgbClr val="4070A0"/>
                </a:solidFill>
                <a:latin typeface="Courier"/>
              </a:rPr>
              <a:t>cwe_category</a:t>
            </a:r>
            <a:r>
              <a:rPr dirty="0">
                <a:solidFill>
                  <a:srgbClr val="4070A0"/>
                </a:solidFill>
                <a:latin typeface="Courier"/>
              </a:rPr>
              <a:t>)'</a:t>
            </a:r>
            <a:r>
              <a:rPr dirty="0">
                <a:latin typeface="Courier"/>
              </a:rPr>
              <a:t>, </a:t>
            </a:r>
            <a:br>
              <a:rPr dirty="0"/>
            </a:br>
            <a:r>
              <a:rPr dirty="0">
                <a:latin typeface="Courier"/>
              </a:rPr>
              <a:t>                       data</a:t>
            </a:r>
            <a:r>
              <a:rPr dirty="0">
                <a:solidFill>
                  <a:srgbClr val="666666"/>
                </a:solidFill>
                <a:latin typeface="Courier"/>
              </a:rPr>
              <a:t>=</a:t>
            </a:r>
            <a:r>
              <a:rPr dirty="0">
                <a:latin typeface="Courier"/>
              </a:rPr>
              <a:t>data).fit()</a:t>
            </a: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# View summary (log-odds coefficients)</a:t>
            </a:r>
            <a:br>
              <a:rPr dirty="0"/>
            </a:br>
            <a:r>
              <a:rPr dirty="0">
                <a:solidFill>
                  <a:srgbClr val="008000"/>
                </a:solidFill>
                <a:latin typeface="Courier"/>
              </a:rPr>
              <a:t>print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log_model.summary</a:t>
            </a:r>
            <a:r>
              <a:rPr dirty="0">
                <a:latin typeface="Courier"/>
              </a:rPr>
              <a:t>())</a:t>
            </a: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# Convert to odds ratios</a:t>
            </a:r>
            <a:br>
              <a:rPr dirty="0"/>
            </a:br>
            <a:r>
              <a:rPr dirty="0">
                <a:solidFill>
                  <a:srgbClr val="008000"/>
                </a:solidFill>
                <a:latin typeface="Courier"/>
              </a:rPr>
              <a:t>print</a:t>
            </a:r>
            <a:r>
              <a:rPr dirty="0"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"\</a:t>
            </a:r>
            <a:r>
              <a:rPr dirty="0" err="1">
                <a:solidFill>
                  <a:srgbClr val="4070A0"/>
                </a:solidFill>
                <a:latin typeface="Courier"/>
              </a:rPr>
              <a:t>nOdds</a:t>
            </a:r>
            <a:r>
              <a:rPr dirty="0">
                <a:solidFill>
                  <a:srgbClr val="4070A0"/>
                </a:solidFill>
                <a:latin typeface="Courier"/>
              </a:rPr>
              <a:t> Ratios:"</a:t>
            </a:r>
            <a:r>
              <a:rPr dirty="0">
                <a:latin typeface="Courier"/>
              </a:rPr>
              <a:t>)</a:t>
            </a:r>
            <a:br>
              <a:rPr dirty="0"/>
            </a:br>
            <a:r>
              <a:rPr dirty="0">
                <a:solidFill>
                  <a:srgbClr val="008000"/>
                </a:solidFill>
                <a:latin typeface="Courier"/>
              </a:rPr>
              <a:t>print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np.exp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log_model.params</a:t>
            </a:r>
            <a:r>
              <a:rPr dirty="0">
                <a:latin typeface="Courier"/>
              </a:rPr>
              <a:t>))</a:t>
            </a:r>
            <a:br>
              <a:rPr dirty="0"/>
            </a:br>
            <a:r>
              <a:rPr i="1" dirty="0">
                <a:solidFill>
                  <a:srgbClr val="60A0B0"/>
                </a:solidFill>
                <a:latin typeface="Courier"/>
              </a:rPr>
              <a:t># 95% CIs for odds ratios</a:t>
            </a:r>
            <a:br>
              <a:rPr dirty="0"/>
            </a:br>
            <a:r>
              <a:rPr dirty="0">
                <a:solidFill>
                  <a:srgbClr val="008000"/>
                </a:solidFill>
                <a:latin typeface="Courier"/>
              </a:rPr>
              <a:t>print</a:t>
            </a:r>
            <a:r>
              <a:rPr dirty="0">
                <a:latin typeface="Courier"/>
              </a:rPr>
              <a:t>(</a:t>
            </a:r>
            <a:r>
              <a:rPr dirty="0">
                <a:solidFill>
                  <a:srgbClr val="4070A0"/>
                </a:solidFill>
                <a:latin typeface="Courier"/>
              </a:rPr>
              <a:t>"\n95% CIs for Odds Ratios:"</a:t>
            </a:r>
            <a:r>
              <a:rPr dirty="0">
                <a:latin typeface="Courier"/>
              </a:rPr>
              <a:t>)</a:t>
            </a:r>
            <a:br>
              <a:rPr dirty="0"/>
            </a:br>
            <a:r>
              <a:rPr dirty="0">
                <a:solidFill>
                  <a:srgbClr val="008000"/>
                </a:solidFill>
                <a:latin typeface="Courier"/>
              </a:rPr>
              <a:t>print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np.exp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log_model.conf_int</a:t>
            </a:r>
            <a:r>
              <a:rPr dirty="0">
                <a:latin typeface="Courier"/>
              </a:rPr>
              <a:t>()))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036BE-F7EB-B444-5E5B-2307B247F010}"/>
              </a:ext>
            </a:extLst>
          </p:cNvPr>
          <p:cNvSpPr txBox="1"/>
          <p:nvPr/>
        </p:nvSpPr>
        <p:spPr>
          <a:xfrm>
            <a:off x="1764180" y="3728017"/>
            <a:ext cx="561564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"/>
              </a:rPr>
              <a:t>pd.DataFrame</a:t>
            </a:r>
            <a:r>
              <a:rPr lang="en-US" sz="1600" dirty="0">
                <a:latin typeface="Courier"/>
              </a:rPr>
              <a:t>({</a:t>
            </a:r>
            <a:br>
              <a:rPr lang="en-US" sz="1600" dirty="0"/>
            </a:br>
            <a:r>
              <a:rPr lang="en-US" sz="1600" dirty="0">
                <a:latin typeface="Courier"/>
              </a:rPr>
              <a:t>    </a:t>
            </a:r>
            <a:r>
              <a:rPr lang="en-US" sz="1600" dirty="0">
                <a:solidFill>
                  <a:srgbClr val="4070A0"/>
                </a:solidFill>
                <a:latin typeface="Courier"/>
              </a:rPr>
              <a:t>'OR'</a:t>
            </a:r>
            <a:r>
              <a:rPr lang="en-US" sz="1600" dirty="0">
                <a:latin typeface="Courier"/>
              </a:rPr>
              <a:t>: </a:t>
            </a:r>
            <a:r>
              <a:rPr lang="en-US" sz="1600" dirty="0" err="1">
                <a:latin typeface="Courier"/>
              </a:rPr>
              <a:t>np.exp</a:t>
            </a:r>
            <a:r>
              <a:rPr lang="en-US" sz="1600" dirty="0">
                <a:latin typeface="Courier"/>
              </a:rPr>
              <a:t>(</a:t>
            </a:r>
            <a:r>
              <a:rPr lang="en-US" sz="1600" dirty="0" err="1">
                <a:latin typeface="Courier"/>
              </a:rPr>
              <a:t>log_model.params</a:t>
            </a:r>
            <a:r>
              <a:rPr lang="en-US" sz="1600" dirty="0">
                <a:latin typeface="Courier"/>
              </a:rPr>
              <a:t>),</a:t>
            </a:r>
            <a:br>
              <a:rPr lang="en-US" sz="1600" dirty="0"/>
            </a:br>
            <a:r>
              <a:rPr lang="en-US" sz="1600" dirty="0">
                <a:latin typeface="Courier"/>
              </a:rPr>
              <a:t>    </a:t>
            </a:r>
            <a:r>
              <a:rPr lang="en-US" sz="1600" dirty="0">
                <a:solidFill>
                  <a:srgbClr val="4070A0"/>
                </a:solidFill>
                <a:latin typeface="Courier"/>
              </a:rPr>
              <a:t>'2.5%'</a:t>
            </a:r>
            <a:r>
              <a:rPr lang="en-US" sz="1600" dirty="0">
                <a:latin typeface="Courier"/>
              </a:rPr>
              <a:t>: </a:t>
            </a:r>
            <a:r>
              <a:rPr lang="en-US" sz="1600" dirty="0" err="1">
                <a:latin typeface="Courier"/>
              </a:rPr>
              <a:t>np.exp</a:t>
            </a:r>
            <a:r>
              <a:rPr lang="en-US" sz="1600" dirty="0">
                <a:latin typeface="Courier"/>
              </a:rPr>
              <a:t>(</a:t>
            </a:r>
            <a:r>
              <a:rPr lang="en-US" sz="1600" dirty="0" err="1">
                <a:latin typeface="Courier"/>
              </a:rPr>
              <a:t>log_model.conf_int</a:t>
            </a:r>
            <a:r>
              <a:rPr lang="en-US" sz="1600" dirty="0">
                <a:latin typeface="Courier"/>
              </a:rPr>
              <a:t>()[</a:t>
            </a:r>
            <a:r>
              <a:rPr lang="en-US" sz="1600" dirty="0">
                <a:solidFill>
                  <a:srgbClr val="40A070"/>
                </a:solidFill>
                <a:latin typeface="Courier"/>
              </a:rPr>
              <a:t>0</a:t>
            </a:r>
            <a:r>
              <a:rPr lang="en-US" sz="1600" dirty="0">
                <a:latin typeface="Courier"/>
              </a:rPr>
              <a:t>]),</a:t>
            </a:r>
            <a:br>
              <a:rPr lang="en-US" sz="1600" dirty="0"/>
            </a:br>
            <a:r>
              <a:rPr lang="en-US" sz="1600" dirty="0">
                <a:latin typeface="Courier"/>
              </a:rPr>
              <a:t>    </a:t>
            </a:r>
            <a:r>
              <a:rPr lang="en-US" sz="1600" dirty="0">
                <a:solidFill>
                  <a:srgbClr val="4070A0"/>
                </a:solidFill>
                <a:latin typeface="Courier"/>
              </a:rPr>
              <a:t>'97.5%'</a:t>
            </a:r>
            <a:r>
              <a:rPr lang="en-US" sz="1600" dirty="0">
                <a:latin typeface="Courier"/>
              </a:rPr>
              <a:t>: </a:t>
            </a:r>
            <a:r>
              <a:rPr lang="en-US" sz="1600" dirty="0" err="1">
                <a:latin typeface="Courier"/>
              </a:rPr>
              <a:t>np.exp</a:t>
            </a:r>
            <a:r>
              <a:rPr lang="en-US" sz="1600" dirty="0">
                <a:latin typeface="Courier"/>
              </a:rPr>
              <a:t>(</a:t>
            </a:r>
            <a:r>
              <a:rPr lang="en-US" sz="1600" dirty="0" err="1">
                <a:latin typeface="Courier"/>
              </a:rPr>
              <a:t>log_model.conf_int</a:t>
            </a:r>
            <a:r>
              <a:rPr lang="en-US" sz="1600" dirty="0">
                <a:latin typeface="Courier"/>
              </a:rPr>
              <a:t>()[</a:t>
            </a:r>
            <a:r>
              <a:rPr lang="en-US" sz="1600" dirty="0">
                <a:solidFill>
                  <a:srgbClr val="40A070"/>
                </a:solidFill>
                <a:latin typeface="Courier"/>
              </a:rPr>
              <a:t>1</a:t>
            </a:r>
            <a:r>
              <a:rPr lang="en-US" sz="1600" dirty="0">
                <a:latin typeface="Courier"/>
              </a:rPr>
              <a:t>])</a:t>
            </a:r>
            <a:br>
              <a:rPr lang="en-US" sz="1600" dirty="0"/>
            </a:br>
            <a:r>
              <a:rPr lang="en-US" sz="1600" dirty="0">
                <a:latin typeface="Courier"/>
              </a:rPr>
              <a:t>})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Running Logistic Regression on Sample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b="1" dirty="0"/>
              <a:t>Model:</a:t>
            </a:r>
            <a:r>
              <a:rPr dirty="0"/>
              <a:t> </a:t>
            </a:r>
            <a:r>
              <a:rPr dirty="0" err="1"/>
              <a:t>in_kev</a:t>
            </a:r>
            <a:r>
              <a:rPr dirty="0"/>
              <a:t> ~ </a:t>
            </a:r>
            <a:r>
              <a:rPr dirty="0" err="1"/>
              <a:t>cvss_base</a:t>
            </a:r>
            <a:r>
              <a:rPr dirty="0"/>
              <a:t> + </a:t>
            </a:r>
            <a:r>
              <a:rPr dirty="0" err="1"/>
              <a:t>cwe_category</a:t>
            </a:r>
            <a:r>
              <a:rPr dirty="0"/>
              <a:t> (reference = Auth)</a:t>
            </a:r>
            <a:endParaRPr lang="en-US" dirty="0"/>
          </a:p>
          <a:p>
            <a:pPr marL="0" lvl="0" indent="0">
              <a:buNone/>
            </a:pPr>
            <a:endParaRPr sz="700" dirty="0"/>
          </a:p>
          <a:p>
            <a:pPr lvl="0" indent="0">
              <a:buNone/>
            </a:pPr>
            <a:r>
              <a:rPr sz="1600" dirty="0">
                <a:latin typeface="Courier"/>
              </a:rPr>
              <a:t>                         </a:t>
            </a:r>
            <a:r>
              <a:rPr lang="en-US" sz="1600" dirty="0">
                <a:latin typeface="Courier"/>
              </a:rPr>
              <a:t>   </a:t>
            </a:r>
            <a:r>
              <a:rPr sz="1600" dirty="0" err="1">
                <a:latin typeface="Courier"/>
              </a:rPr>
              <a:t>coef</a:t>
            </a:r>
            <a:r>
              <a:rPr sz="1600" dirty="0">
                <a:latin typeface="Courier"/>
              </a:rPr>
              <a:t>    OR    [95% CI OR]     </a:t>
            </a:r>
            <a:r>
              <a:rPr lang="en-US" sz="1600" dirty="0">
                <a:latin typeface="Courier"/>
              </a:rPr>
              <a:t>p</a:t>
            </a:r>
            <a:r>
              <a:rPr sz="1600" dirty="0">
                <a:latin typeface="Courier"/>
              </a:rPr>
              <a:t>
Intercept                  -8.07   0.00                &lt;0.001
</a:t>
            </a:r>
            <a:r>
              <a:rPr sz="1600" dirty="0" err="1">
                <a:latin typeface="Courier"/>
              </a:rPr>
              <a:t>cvss_base</a:t>
            </a:r>
            <a:r>
              <a:rPr sz="1600" dirty="0">
                <a:latin typeface="Courier"/>
              </a:rPr>
              <a:t>                   0.60   1.82   [1.39, 2.39] &lt;0.001
C(</a:t>
            </a:r>
            <a:r>
              <a:rPr sz="1600" dirty="0" err="1">
                <a:latin typeface="Courier"/>
              </a:rPr>
              <a:t>cwe_category</a:t>
            </a:r>
            <a:r>
              <a:rPr sz="1600" dirty="0">
                <a:latin typeface="Courier"/>
              </a:rPr>
              <a:t>)[Crypto]     0.74   2.10   [0.49, 8.96]  0.317
C(</a:t>
            </a:r>
            <a:r>
              <a:rPr sz="1600" dirty="0" err="1">
                <a:latin typeface="Courier"/>
              </a:rPr>
              <a:t>cwe_category</a:t>
            </a:r>
            <a:r>
              <a:rPr sz="1600" dirty="0">
                <a:latin typeface="Courier"/>
              </a:rPr>
              <a:t>)[</a:t>
            </a:r>
            <a:r>
              <a:rPr sz="1600" dirty="0" err="1">
                <a:latin typeface="Courier"/>
              </a:rPr>
              <a:t>InputVal</a:t>
            </a:r>
            <a:r>
              <a:rPr sz="1600" dirty="0">
                <a:latin typeface="Courier"/>
              </a:rPr>
              <a:t>]   0.72   2.06   [0.56, 7.59]  0.278
C(</a:t>
            </a:r>
            <a:r>
              <a:rPr sz="1600" dirty="0" err="1">
                <a:latin typeface="Courier"/>
              </a:rPr>
              <a:t>cwe_category</a:t>
            </a:r>
            <a:r>
              <a:rPr sz="1600" dirty="0">
                <a:latin typeface="Courier"/>
              </a:rPr>
              <a:t>)[Memory]     0.99   2.69   [0.77, 9.32]  0.119
C(</a:t>
            </a:r>
            <a:r>
              <a:rPr sz="1600" dirty="0" err="1">
                <a:latin typeface="Courier"/>
              </a:rPr>
              <a:t>cwe_category</a:t>
            </a:r>
            <a:r>
              <a:rPr sz="1600" dirty="0">
                <a:latin typeface="Courier"/>
              </a:rPr>
              <a:t>)[Other]     -0.10   0.91   [0.15, 5.52]  0.915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b="1" dirty="0"/>
              <a:t>Key interpretation:</a:t>
            </a:r>
          </a:p>
          <a:p>
            <a:pPr marL="0" lvl="0" indent="0">
              <a:buNone/>
            </a:pPr>
            <a:r>
              <a:rPr dirty="0"/>
              <a:t>Each 1-point increase in CVSS → 1.82× the odds of exploitation (p &lt; 0.001)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Converting to Predicted Probabilities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b="1" dirty="0"/>
                  <a:t>Most interpretable:</a:t>
                </a:r>
                <a:r>
                  <a:rPr dirty="0"/>
                  <a:t> What’s the probability for a specific scenario?</a:t>
                </a:r>
              </a:p>
              <a:p>
                <a:pPr marL="0" lvl="0" indent="0">
                  <a:buNone/>
                </a:pPr>
                <a:endParaRPr sz="6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+...)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dirty="0"/>
              </a:p>
              <a:p>
                <a:pPr marL="0" lvl="0" indent="0">
                  <a:buNone/>
                </a:pPr>
                <a:endParaRPr lang="en-US" sz="600" b="1" dirty="0"/>
              </a:p>
              <a:p>
                <a:pPr marL="0" lvl="0" indent="0">
                  <a:buNone/>
                </a:pPr>
                <a:r>
                  <a:rPr b="1" dirty="0"/>
                  <a:t>Example predictions from our model:</a:t>
                </a:r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04" t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FB92AE68-690F-7C92-C880-F21FDF2281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641075"/>
              </p:ext>
            </p:extLst>
          </p:nvPr>
        </p:nvGraphicFramePr>
        <p:xfrm>
          <a:off x="2019300" y="3193256"/>
          <a:ext cx="51054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 dirty="0"/>
                        <a:t>CVSS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CWE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P(exploitation)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 dirty="0"/>
                        <a:t>1.1%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Auth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3.6%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 dirty="0"/>
                        <a:t>9.2%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Predicted Probabilities in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indent="0">
              <a:buNone/>
            </a:pPr>
            <a:r>
              <a:rPr i="1">
                <a:solidFill>
                  <a:srgbClr val="60A0B0"/>
                </a:solidFill>
                <a:latin typeface="Courier"/>
              </a:rPr>
              <a:t># Create scenarios for prediction</a:t>
            </a:r>
            <a:br/>
            <a:r>
              <a:rPr>
                <a:latin typeface="Courier"/>
              </a:rPr>
              <a:t>new_data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data.frame</a:t>
            </a:r>
            <a:r>
              <a:rPr>
                <a:latin typeface="Courier"/>
              </a:rPr>
              <a:t>(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7D9029"/>
                </a:solidFill>
                <a:latin typeface="Courier"/>
              </a:rPr>
              <a:t>cvss_base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A070"/>
                </a:solidFill>
                <a:latin typeface="Courier"/>
              </a:rPr>
              <a:t>4.0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6.0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8.0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8.0</a:t>
            </a:r>
            <a:r>
              <a:rPr>
                <a:latin typeface="Courier"/>
              </a:rPr>
              <a:t>),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7D9029"/>
                </a:solidFill>
                <a:latin typeface="Courier"/>
              </a:rPr>
              <a:t>cwe_category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"Auth"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"Auth"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"Auth"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"Memory"</a:t>
            </a:r>
            <a:r>
              <a:rPr>
                <a:latin typeface="Courier"/>
              </a:rPr>
              <a:t>)</a:t>
            </a:r>
            <a:br/>
            <a:r>
              <a:rPr>
                <a:latin typeface="Courier"/>
              </a:rPr>
              <a:t>)</a:t>
            </a:r>
            <a:br/>
            <a:br/>
            <a:r>
              <a:rPr i="1">
                <a:solidFill>
                  <a:srgbClr val="60A0B0"/>
                </a:solidFill>
                <a:latin typeface="Courier"/>
              </a:rPr>
              <a:t># Predict probabilities</a:t>
            </a:r>
            <a:br/>
            <a:r>
              <a:rPr>
                <a:latin typeface="Courier"/>
              </a:rPr>
              <a:t>predictions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predict</a:t>
            </a:r>
            <a:r>
              <a:rPr>
                <a:latin typeface="Courier"/>
              </a:rPr>
              <a:t>(log_model, new_data, </a:t>
            </a:r>
            <a:r>
              <a:rPr>
                <a:solidFill>
                  <a:srgbClr val="7D9029"/>
                </a:solidFill>
                <a:latin typeface="Courier"/>
              </a:rPr>
              <a:t>type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"response"</a:t>
            </a:r>
            <a:r>
              <a:rPr>
                <a:latin typeface="Courier"/>
              </a:rPr>
              <a:t>)</a:t>
            </a:r>
            <a:br/>
            <a:br/>
            <a:r>
              <a:rPr i="1">
                <a:solidFill>
                  <a:srgbClr val="60A0B0"/>
                </a:solidFill>
                <a:latin typeface="Courier"/>
              </a:rPr>
              <a:t># Display</a:t>
            </a:r>
            <a:br/>
            <a:r>
              <a:rPr>
                <a:solidFill>
                  <a:srgbClr val="06287E"/>
                </a:solidFill>
                <a:latin typeface="Courier"/>
              </a:rPr>
              <a:t>cbind</a:t>
            </a:r>
            <a:r>
              <a:rPr>
                <a:latin typeface="Courier"/>
              </a:rPr>
              <a:t>(new_data, </a:t>
            </a:r>
            <a:r>
              <a:rPr>
                <a:solidFill>
                  <a:srgbClr val="7D9029"/>
                </a:solidFill>
                <a:latin typeface="Courier"/>
              </a:rPr>
              <a:t>prob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round</a:t>
            </a:r>
            <a:r>
              <a:rPr>
                <a:latin typeface="Courier"/>
              </a:rPr>
              <a:t>(predictions,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))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dirty="0"/>
              <a:t>Predicted Probabilities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0">
              <a:buNone/>
            </a:pPr>
            <a:r>
              <a:rPr sz="1800" i="1" dirty="0">
                <a:solidFill>
                  <a:srgbClr val="60A0B0"/>
                </a:solidFill>
                <a:latin typeface="Courier"/>
              </a:rPr>
              <a:t># Create scenarios for prediction</a:t>
            </a:r>
            <a:br>
              <a:rPr sz="1800" dirty="0"/>
            </a:br>
            <a:r>
              <a:rPr sz="1800" dirty="0" err="1">
                <a:latin typeface="Courier"/>
              </a:rPr>
              <a:t>new_data</a:t>
            </a:r>
            <a:r>
              <a:rPr sz="1800" dirty="0">
                <a:latin typeface="Courier"/>
              </a:rPr>
              <a:t> </a:t>
            </a:r>
            <a:r>
              <a:rPr sz="1800" dirty="0">
                <a:solidFill>
                  <a:srgbClr val="666666"/>
                </a:solidFill>
                <a:latin typeface="Courier"/>
              </a:rPr>
              <a:t>=</a:t>
            </a:r>
            <a:r>
              <a:rPr sz="1800" dirty="0">
                <a:latin typeface="Courier"/>
              </a:rPr>
              <a:t> </a:t>
            </a:r>
            <a:r>
              <a:rPr sz="1800" dirty="0" err="1">
                <a:latin typeface="Courier"/>
              </a:rPr>
              <a:t>pd.DataFrame</a:t>
            </a:r>
            <a:r>
              <a:rPr sz="1800" dirty="0">
                <a:latin typeface="Courier"/>
              </a:rPr>
              <a:t>({</a:t>
            </a:r>
            <a:br>
              <a:rPr sz="1800" dirty="0"/>
            </a:br>
            <a:r>
              <a:rPr sz="1800" dirty="0">
                <a:latin typeface="Courier"/>
              </a:rPr>
              <a:t>    </a:t>
            </a:r>
            <a:r>
              <a:rPr sz="1800" dirty="0">
                <a:solidFill>
                  <a:srgbClr val="4070A0"/>
                </a:solidFill>
                <a:latin typeface="Courier"/>
              </a:rPr>
              <a:t>'</a:t>
            </a:r>
            <a:r>
              <a:rPr sz="1800" dirty="0" err="1">
                <a:solidFill>
                  <a:srgbClr val="4070A0"/>
                </a:solidFill>
                <a:latin typeface="Courier"/>
              </a:rPr>
              <a:t>cvss_base</a:t>
            </a:r>
            <a:r>
              <a:rPr sz="1800" dirty="0">
                <a:solidFill>
                  <a:srgbClr val="4070A0"/>
                </a:solidFill>
                <a:latin typeface="Courier"/>
              </a:rPr>
              <a:t>'</a:t>
            </a:r>
            <a:r>
              <a:rPr sz="1800" dirty="0">
                <a:latin typeface="Courier"/>
              </a:rPr>
              <a:t>: [</a:t>
            </a:r>
            <a:r>
              <a:rPr sz="1800" dirty="0">
                <a:solidFill>
                  <a:srgbClr val="40A070"/>
                </a:solidFill>
                <a:latin typeface="Courier"/>
              </a:rPr>
              <a:t>4.0</a:t>
            </a:r>
            <a:r>
              <a:rPr sz="1800" dirty="0">
                <a:latin typeface="Courier"/>
              </a:rPr>
              <a:t>, </a:t>
            </a:r>
            <a:r>
              <a:rPr sz="1800" dirty="0">
                <a:solidFill>
                  <a:srgbClr val="40A070"/>
                </a:solidFill>
                <a:latin typeface="Courier"/>
              </a:rPr>
              <a:t>6.0</a:t>
            </a:r>
            <a:r>
              <a:rPr sz="1800" dirty="0">
                <a:latin typeface="Courier"/>
              </a:rPr>
              <a:t>, </a:t>
            </a:r>
            <a:r>
              <a:rPr sz="1800" dirty="0">
                <a:solidFill>
                  <a:srgbClr val="40A070"/>
                </a:solidFill>
                <a:latin typeface="Courier"/>
              </a:rPr>
              <a:t>8.0</a:t>
            </a:r>
            <a:r>
              <a:rPr sz="1800" dirty="0">
                <a:latin typeface="Courier"/>
              </a:rPr>
              <a:t>, </a:t>
            </a:r>
            <a:r>
              <a:rPr sz="1800" dirty="0">
                <a:solidFill>
                  <a:srgbClr val="40A070"/>
                </a:solidFill>
                <a:latin typeface="Courier"/>
              </a:rPr>
              <a:t>8.0</a:t>
            </a:r>
            <a:r>
              <a:rPr sz="1800" dirty="0">
                <a:latin typeface="Courier"/>
              </a:rPr>
              <a:t>],</a:t>
            </a:r>
            <a:br>
              <a:rPr sz="1800" dirty="0"/>
            </a:br>
            <a:r>
              <a:rPr sz="1800" dirty="0">
                <a:latin typeface="Courier"/>
              </a:rPr>
              <a:t>    </a:t>
            </a:r>
            <a:r>
              <a:rPr sz="1800" dirty="0">
                <a:solidFill>
                  <a:srgbClr val="4070A0"/>
                </a:solidFill>
                <a:latin typeface="Courier"/>
              </a:rPr>
              <a:t>'</a:t>
            </a:r>
            <a:r>
              <a:rPr sz="1800" dirty="0" err="1">
                <a:solidFill>
                  <a:srgbClr val="4070A0"/>
                </a:solidFill>
                <a:latin typeface="Courier"/>
              </a:rPr>
              <a:t>cwe_category</a:t>
            </a:r>
            <a:r>
              <a:rPr sz="1800" dirty="0">
                <a:solidFill>
                  <a:srgbClr val="4070A0"/>
                </a:solidFill>
                <a:latin typeface="Courier"/>
              </a:rPr>
              <a:t>'</a:t>
            </a:r>
            <a:r>
              <a:rPr sz="1800" dirty="0">
                <a:latin typeface="Courier"/>
              </a:rPr>
              <a:t>: [</a:t>
            </a:r>
            <a:r>
              <a:rPr sz="1800" dirty="0">
                <a:solidFill>
                  <a:srgbClr val="4070A0"/>
                </a:solidFill>
                <a:latin typeface="Courier"/>
              </a:rPr>
              <a:t>'Auth'</a:t>
            </a:r>
            <a:r>
              <a:rPr sz="1800" dirty="0">
                <a:latin typeface="Courier"/>
              </a:rPr>
              <a:t>, </a:t>
            </a:r>
            <a:r>
              <a:rPr sz="1800" dirty="0">
                <a:solidFill>
                  <a:srgbClr val="4070A0"/>
                </a:solidFill>
                <a:latin typeface="Courier"/>
              </a:rPr>
              <a:t>'Auth'</a:t>
            </a:r>
            <a:r>
              <a:rPr sz="1800" dirty="0">
                <a:latin typeface="Courier"/>
              </a:rPr>
              <a:t>, </a:t>
            </a:r>
            <a:r>
              <a:rPr sz="1800" dirty="0">
                <a:solidFill>
                  <a:srgbClr val="4070A0"/>
                </a:solidFill>
                <a:latin typeface="Courier"/>
              </a:rPr>
              <a:t>'Auth'</a:t>
            </a:r>
            <a:r>
              <a:rPr sz="1800" dirty="0">
                <a:latin typeface="Courier"/>
              </a:rPr>
              <a:t>, </a:t>
            </a:r>
            <a:r>
              <a:rPr sz="1800" dirty="0">
                <a:solidFill>
                  <a:srgbClr val="4070A0"/>
                </a:solidFill>
                <a:latin typeface="Courier"/>
              </a:rPr>
              <a:t>'Memory'</a:t>
            </a:r>
            <a:r>
              <a:rPr sz="1800" dirty="0">
                <a:latin typeface="Courier"/>
              </a:rPr>
              <a:t>]</a:t>
            </a:r>
            <a:br>
              <a:rPr sz="1800" dirty="0"/>
            </a:br>
            <a:r>
              <a:rPr sz="1800" dirty="0">
                <a:latin typeface="Courier"/>
              </a:rPr>
              <a:t>})</a:t>
            </a:r>
            <a:br>
              <a:rPr sz="1800" dirty="0"/>
            </a:br>
            <a:br>
              <a:rPr sz="1800" dirty="0"/>
            </a:br>
            <a:r>
              <a:rPr sz="1800" i="1" dirty="0">
                <a:solidFill>
                  <a:srgbClr val="60A0B0"/>
                </a:solidFill>
                <a:latin typeface="Courier"/>
              </a:rPr>
              <a:t># Predict probabilities</a:t>
            </a:r>
            <a:br>
              <a:rPr sz="1800" dirty="0"/>
            </a:br>
            <a:r>
              <a:rPr sz="1800" dirty="0">
                <a:latin typeface="Courier"/>
              </a:rPr>
              <a:t>predictions </a:t>
            </a:r>
            <a:r>
              <a:rPr sz="1800" dirty="0">
                <a:solidFill>
                  <a:srgbClr val="666666"/>
                </a:solidFill>
                <a:latin typeface="Courier"/>
              </a:rPr>
              <a:t>=</a:t>
            </a:r>
            <a:r>
              <a:rPr sz="1800" dirty="0">
                <a:latin typeface="Courier"/>
              </a:rPr>
              <a:t> </a:t>
            </a:r>
            <a:r>
              <a:rPr sz="1800" dirty="0" err="1">
                <a:latin typeface="Courier"/>
              </a:rPr>
              <a:t>log_model.predict</a:t>
            </a:r>
            <a:r>
              <a:rPr sz="1800" dirty="0">
                <a:latin typeface="Courier"/>
              </a:rPr>
              <a:t>(</a:t>
            </a:r>
            <a:r>
              <a:rPr sz="1800" dirty="0" err="1">
                <a:latin typeface="Courier"/>
              </a:rPr>
              <a:t>new_data</a:t>
            </a:r>
            <a:r>
              <a:rPr sz="1800" dirty="0">
                <a:latin typeface="Courier"/>
              </a:rPr>
              <a:t>)</a:t>
            </a:r>
            <a:br>
              <a:rPr sz="1800" dirty="0"/>
            </a:br>
            <a:br>
              <a:rPr sz="1800" dirty="0"/>
            </a:br>
            <a:r>
              <a:rPr sz="1800" i="1" dirty="0">
                <a:solidFill>
                  <a:srgbClr val="60A0B0"/>
                </a:solidFill>
                <a:latin typeface="Courier"/>
              </a:rPr>
              <a:t># Display</a:t>
            </a:r>
            <a:br>
              <a:rPr sz="1800" dirty="0"/>
            </a:br>
            <a:r>
              <a:rPr sz="1800" dirty="0" err="1">
                <a:latin typeface="Courier"/>
              </a:rPr>
              <a:t>new_data</a:t>
            </a:r>
            <a:r>
              <a:rPr sz="1800" dirty="0">
                <a:latin typeface="Courier"/>
              </a:rPr>
              <a:t>[</a:t>
            </a:r>
            <a:r>
              <a:rPr sz="1800" dirty="0">
                <a:solidFill>
                  <a:srgbClr val="4070A0"/>
                </a:solidFill>
                <a:latin typeface="Courier"/>
              </a:rPr>
              <a:t>'prob'</a:t>
            </a:r>
            <a:r>
              <a:rPr sz="1800" dirty="0">
                <a:latin typeface="Courier"/>
              </a:rPr>
              <a:t>] </a:t>
            </a:r>
            <a:r>
              <a:rPr sz="1800" dirty="0">
                <a:solidFill>
                  <a:srgbClr val="666666"/>
                </a:solidFill>
                <a:latin typeface="Courier"/>
              </a:rPr>
              <a:t>=</a:t>
            </a:r>
            <a:r>
              <a:rPr sz="1800" dirty="0">
                <a:latin typeface="Courier"/>
              </a:rPr>
              <a:t> </a:t>
            </a:r>
            <a:r>
              <a:rPr sz="1800" dirty="0" err="1">
                <a:latin typeface="Courier"/>
              </a:rPr>
              <a:t>predictions.</a:t>
            </a:r>
            <a:r>
              <a:rPr sz="1800" dirty="0" err="1">
                <a:solidFill>
                  <a:srgbClr val="008000"/>
                </a:solidFill>
                <a:latin typeface="Courier"/>
              </a:rPr>
              <a:t>round</a:t>
            </a:r>
            <a:r>
              <a:rPr sz="1800" dirty="0">
                <a:latin typeface="Courier"/>
              </a:rPr>
              <a:t>(</a:t>
            </a:r>
            <a:r>
              <a:rPr sz="1800" dirty="0">
                <a:solidFill>
                  <a:srgbClr val="40A070"/>
                </a:solidFill>
                <a:latin typeface="Courier"/>
              </a:rPr>
              <a:t>3</a:t>
            </a:r>
            <a:r>
              <a:rPr sz="1800" dirty="0">
                <a:latin typeface="Courier"/>
              </a:rPr>
              <a:t>)</a:t>
            </a:r>
            <a:br>
              <a:rPr sz="1800" dirty="0"/>
            </a:br>
            <a:r>
              <a:rPr sz="1800" dirty="0">
                <a:solidFill>
                  <a:srgbClr val="008000"/>
                </a:solidFill>
                <a:latin typeface="Courier"/>
              </a:rPr>
              <a:t>print</a:t>
            </a:r>
            <a:r>
              <a:rPr sz="1800" dirty="0">
                <a:latin typeface="Courier"/>
              </a:rPr>
              <a:t>(</a:t>
            </a:r>
            <a:r>
              <a:rPr sz="1800" dirty="0" err="1">
                <a:latin typeface="Courier"/>
              </a:rPr>
              <a:t>new_data</a:t>
            </a:r>
            <a:r>
              <a:rPr sz="1800" dirty="0">
                <a:latin typeface="Courier"/>
              </a:rPr>
              <a:t>)</a:t>
            </a:r>
          </a:p>
        </p:txBody>
      </p:sp>
    </p:spTree>
  </p:cSld>
  <p:clrMapOvr>
    <a:masterClrMapping/>
  </p:clrMapOvr>
  <p:transition spd="slow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t>⚠️ Pitfall: Incorrect Scale in Logistic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b="1" dirty="0"/>
              <a:t>The coefficient is 0.52…</a:t>
            </a:r>
          </a:p>
          <a:p>
            <a:pPr marL="0" lvl="0" indent="0">
              <a:buNone/>
            </a:pPr>
            <a:endParaRPr sz="600" dirty="0"/>
          </a:p>
          <a:p>
            <a:pPr marL="0" lvl="0" indent="0">
              <a:buNone/>
            </a:pPr>
            <a:r>
              <a:rPr dirty="0"/>
              <a:t>❌ “Higher CVSS increases exploitation by 0.52”</a:t>
            </a:r>
          </a:p>
          <a:p>
            <a:pPr marL="0" lvl="0" indent="0">
              <a:buNone/>
            </a:pPr>
            <a:r>
              <a:rPr dirty="0"/>
              <a:t>❌ “Higher CVSS increases exploitation by 52%”</a:t>
            </a:r>
          </a:p>
          <a:p>
            <a:pPr marL="0" lvl="0" indent="0">
              <a:buNone/>
            </a:pPr>
            <a:endParaRPr sz="600" dirty="0"/>
          </a:p>
          <a:p>
            <a:pPr marL="0" lvl="0" indent="0">
              <a:buNone/>
            </a:pPr>
            <a:r>
              <a:rPr dirty="0"/>
              <a:t>✓ “The log-odds coefficient is 0.52, corresponding to an odds ratio of 1.68”</a:t>
            </a:r>
          </a:p>
          <a:p>
            <a:pPr marL="0" lvl="0" indent="0">
              <a:buNone/>
            </a:pPr>
            <a:r>
              <a:rPr dirty="0"/>
              <a:t>✓ “Each 1-point CVSS increase is associated with 1.68× the odds of exploitation”</a:t>
            </a:r>
          </a:p>
          <a:p>
            <a:pPr marL="0" lvl="0" indent="0">
              <a:buNone/>
            </a:pPr>
            <a:r>
              <a:rPr dirty="0"/>
              <a:t>✓ “Predicted probability rises from 1.5% at CVSS=6 to 4% at CVSS=8”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Part </a:t>
            </a:r>
            <a:r>
              <a:rPr lang="en-US" dirty="0"/>
              <a:t>5</a:t>
            </a:r>
            <a:r>
              <a:rPr dirty="0"/>
              <a:t>: Regression Pitfalls</a:t>
            </a:r>
          </a:p>
        </p:txBody>
      </p:sp>
    </p:spTree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⚠️ Caution: </a:t>
            </a:r>
            <a:r>
              <a:rPr dirty="0"/>
              <a:t>Class Imbalance in Your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 dirty="0"/>
              <a:t>KEV catalog:</a:t>
            </a:r>
            <a:r>
              <a:rPr dirty="0"/>
              <a:t> ~1,200 actively exploited CVEs</a:t>
            </a:r>
            <a:br>
              <a:rPr dirty="0"/>
            </a:br>
            <a:r>
              <a:rPr b="1" dirty="0"/>
              <a:t>Total CVEs:</a:t>
            </a:r>
            <a:r>
              <a:rPr dirty="0"/>
              <a:t> ~250,000+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b="1" dirty="0"/>
              <a:t>Exploitation rate:</a:t>
            </a:r>
            <a:r>
              <a:rPr dirty="0"/>
              <a:t> &lt; 0.5%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b="1" dirty="0"/>
              <a:t>In our sample data:</a:t>
            </a:r>
            <a:r>
              <a:rPr dirty="0"/>
              <a:t> 37 exploited out of 2,000 (1.8%)</a:t>
            </a:r>
          </a:p>
        </p:txBody>
      </p:sp>
    </p:spTree>
    <p:extLst>
      <p:ext uri="{BB962C8B-B14F-4D97-AF65-F5344CB8AC3E}">
        <p14:creationId xmlns:p14="http://schemas.microsoft.com/office/powerpoint/2010/main" val="19055464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Linear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69218"/>
                <a:ext cx="7886700" cy="3500438"/>
              </a:xfrm>
            </p:spPr>
            <p:txBody>
              <a:bodyPr>
                <a:normAutofit lnSpcReduction="10000"/>
              </a:bodyPr>
              <a:lstStyle/>
              <a:p>
                <a:pPr marL="0" lvl="0" indent="0">
                  <a:buNone/>
                </a:pPr>
                <a:r>
                  <a:rPr b="1" dirty="0"/>
                  <a:t>Goal</a:t>
                </a:r>
                <a:r>
                  <a:rPr lang="en-US" b="1" dirty="0"/>
                  <a:t>:</a:t>
                </a:r>
                <a:r>
                  <a:rPr lang="en-US" dirty="0"/>
                  <a:t> Explain aspects of some empirical data</a:t>
                </a:r>
                <a:br>
                  <a:rPr lang="en-US" dirty="0"/>
                </a:br>
                <a:r>
                  <a:rPr lang="en-US" b="1" dirty="0"/>
                  <a:t>How? </a:t>
                </a:r>
                <a:r>
                  <a:rPr dirty="0"/>
                  <a:t>Model a continuous outcome (Y) </a:t>
                </a:r>
                <a:br>
                  <a:rPr lang="en-US" dirty="0"/>
                </a:br>
                <a:r>
                  <a:rPr lang="en-US" dirty="0"/>
                  <a:t>            </a:t>
                </a:r>
                <a:r>
                  <a:rPr dirty="0"/>
                  <a:t>as a linear function of predictors (X)</a:t>
                </a:r>
              </a:p>
              <a:p>
                <a:pPr marL="0" lvl="0" indent="0">
                  <a:buNone/>
                </a:pPr>
                <a:endParaRPr lang="en-US" b="1" dirty="0"/>
              </a:p>
              <a:p>
                <a:pPr marL="0" lvl="0" indent="0">
                  <a:buNone/>
                </a:pPr>
                <a:r>
                  <a:rPr b="1" dirty="0"/>
                  <a:t>Equation: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+...+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b="1" dirty="0"/>
              </a:p>
              <a:p>
                <a:pPr marL="0" lvl="0" indent="0">
                  <a:buNone/>
                </a:pPr>
                <a:r>
                  <a:rPr dirty="0"/>
                  <a:t>where</a:t>
                </a:r>
              </a:p>
              <a:p>
                <a:pPr lvl="0"/>
                <a:r>
                  <a:rPr dirty="0"/>
                  <a:t>β₀ = intercept</a:t>
                </a:r>
              </a:p>
              <a:p>
                <a:pPr lvl="0"/>
                <a:r>
                  <a:rPr dirty="0"/>
                  <a:t>βᵢ = slope (change in Y per unit X)</a:t>
                </a:r>
              </a:p>
              <a:p>
                <a:pPr lvl="0"/>
                <a:r>
                  <a:rPr dirty="0" err="1"/>
                  <a:t>ε</a:t>
                </a:r>
                <a:r>
                  <a:rPr dirty="0"/>
                  <a:t> = residual error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69218"/>
                <a:ext cx="7886700" cy="3500438"/>
              </a:xfrm>
              <a:blipFill>
                <a:blip r:embed="rId3"/>
                <a:stretch>
                  <a:fillRect l="-804" t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Why Rare Events Are Challenging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AutoNum type="arabicPeriod"/>
            </a:pPr>
            <a:r>
              <a:rPr b="1"/>
              <a:t>Accuracy is misleading:</a:t>
            </a:r>
            <a:r>
              <a:t> Predicting “not exploited” for everything gives 98%+ accuracy</a:t>
            </a:r>
          </a:p>
          <a:p>
            <a:pPr marL="342900" lvl="0" indent="-342900">
              <a:buAutoNum type="arabicPeriod"/>
            </a:pPr>
            <a:r>
              <a:rPr b="1"/>
              <a:t>Coefficients may be unstable:</a:t>
            </a:r>
            <a:r>
              <a:t> Few positive cases → high variance</a:t>
            </a:r>
          </a:p>
          <a:p>
            <a:pPr marL="342900" lvl="0" indent="-342900">
              <a:buAutoNum type="arabicPeriod"/>
            </a:pPr>
            <a:r>
              <a:rPr b="1"/>
              <a:t>Predicted probabilities may be miscalibrated:</a:t>
            </a:r>
            <a:r>
              <a:t> Systematically under- or over-estimated</a:t>
            </a:r>
          </a:p>
        </p:txBody>
      </p:sp>
    </p:spTree>
    <p:extLst>
      <p:ext uri="{BB962C8B-B14F-4D97-AF65-F5344CB8AC3E}">
        <p14:creationId xmlns:p14="http://schemas.microsoft.com/office/powerpoint/2010/main" val="2794793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Better Metrics for Rare Events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36702" y="1657350"/>
          <a:ext cx="727059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4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b="1"/>
                        <a:t>Sensitivity (Recall)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Of exploited CVEs, what % did we catch?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b="1"/>
                        <a:t>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Of CVEs we flagged, what % are actually exploited?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b="1"/>
                        <a:t>F1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Harmonic mean of precision and recall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b="1"/>
                        <a:t>AUC-ROC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Overall discriminative 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112932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✓ </a:t>
            </a:r>
            <a:r>
              <a:rPr dirty="0"/>
              <a:t>Practical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Report sensitivity and specificity, not just accuracy</a:t>
            </a:r>
          </a:p>
          <a:p>
            <a:pPr lvl="0"/>
            <a:r>
              <a:rPr dirty="0"/>
              <a:t>Consider whether the base rate makes prediction meaningful</a:t>
            </a:r>
          </a:p>
          <a:p>
            <a:pPr lvl="0"/>
            <a:r>
              <a:rPr dirty="0"/>
              <a:t>Acknowledge class imbalance as a limitation</a:t>
            </a:r>
          </a:p>
          <a:p>
            <a:pPr lvl="0"/>
            <a:r>
              <a:rPr dirty="0"/>
              <a:t>Use the logistic model to understand </a:t>
            </a:r>
            <a:r>
              <a:rPr i="1" dirty="0"/>
              <a:t>associations</a:t>
            </a:r>
            <a:r>
              <a:rPr dirty="0"/>
              <a:t>, not for operational prediction</a:t>
            </a:r>
          </a:p>
        </p:txBody>
      </p:sp>
    </p:spTree>
    <p:extLst>
      <p:ext uri="{BB962C8B-B14F-4D97-AF65-F5344CB8AC3E}">
        <p14:creationId xmlns:p14="http://schemas.microsoft.com/office/powerpoint/2010/main" val="1453780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⚠️ Pitfall: Not Reporting Model Fit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 dirty="0"/>
              <a:t>The problem:</a:t>
            </a:r>
            <a:r>
              <a:rPr dirty="0"/>
              <a:t> Coefficients can be “significant” even if the model explains almost nothing.</a:t>
            </a:r>
          </a:p>
          <a:p>
            <a:pPr marL="0" lvl="0" indent="0">
              <a:buNone/>
            </a:pPr>
            <a:r>
              <a:rPr lang="en-US" b="1" dirty="0"/>
              <a:t>Example of misleading results:</a:t>
            </a:r>
          </a:p>
          <a:p>
            <a:pPr marL="1270000" lvl="0" indent="0">
              <a:buNone/>
            </a:pPr>
            <a:r>
              <a:rPr lang="en-US" sz="2000" dirty="0"/>
              <a:t>“CWE category significantly predicts CVSS (p &lt; 0.001)”</a:t>
            </a:r>
          </a:p>
          <a:p>
            <a:pPr marL="0" lvl="0" indent="0">
              <a:buNone/>
            </a:pPr>
            <a:r>
              <a:rPr lang="en-US" dirty="0"/>
              <a:t>But if R² = 0.02… the model explains only 2% of variance!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b="1" dirty="0"/>
              <a:t>Always report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61450EE5-F23B-6AD7-11B7-188A0DA714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430724"/>
              </p:ext>
            </p:extLst>
          </p:nvPr>
        </p:nvGraphicFramePr>
        <p:xfrm>
          <a:off x="2666071" y="3362324"/>
          <a:ext cx="5105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2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Model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Report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R², Adjusted R²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Logistic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Pseudo-R² (McFadden), </a:t>
                      </a:r>
                      <a:br>
                        <a:rPr lang="en-US" sz="1800" dirty="0"/>
                      </a:br>
                      <a:r>
                        <a:rPr sz="1800" dirty="0"/>
                        <a:t>comparison to null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⚠️ Pitfall: Unclear Model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 dirty="0"/>
              <a:t>Ambiguous:</a:t>
            </a:r>
            <a:r>
              <a:rPr dirty="0"/>
              <a:t> “We ran a logistic regression to predict exploitation.”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b="1" dirty="0"/>
              <a:t>Clear:</a:t>
            </a:r>
            <a:r>
              <a:rPr dirty="0"/>
              <a:t> “We fit a logistic regression predicting KEV inclusion (1 = in catalog, 0 = not) from:</a:t>
            </a:r>
          </a:p>
          <a:p>
            <a:pPr lvl="0"/>
            <a:r>
              <a:rPr dirty="0"/>
              <a:t>CVSS base score (continuous)</a:t>
            </a:r>
          </a:p>
          <a:p>
            <a:pPr lvl="0"/>
            <a:r>
              <a:rPr dirty="0"/>
              <a:t>CWE category (dummy-coded, reference = Auth)</a:t>
            </a:r>
          </a:p>
          <a:p>
            <a:pPr lvl="0"/>
            <a:r>
              <a:rPr dirty="0"/>
              <a:t>Publication year (continuous, centered at 2020)</a:t>
            </a:r>
          </a:p>
          <a:p>
            <a:pPr marL="0" lvl="0" indent="0">
              <a:buNone/>
            </a:pPr>
            <a:r>
              <a:rPr dirty="0"/>
              <a:t>No interactions were included.”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⚠️ Pitfall: Regression ≠ Causation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 dirty="0"/>
              <a:t>The problem:</a:t>
            </a:r>
            <a:r>
              <a:rPr dirty="0"/>
              <a:t> Regression shows association, not causation.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❌ “Our regression shows that higher CVSS scores </a:t>
            </a:r>
            <a:r>
              <a:rPr i="1" dirty="0"/>
              <a:t>cause</a:t>
            </a:r>
            <a:r>
              <a:rPr dirty="0"/>
              <a:t> vulnerabilities to be exploited.”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/>
              <a:t>✓ “Higher CVSS scores are </a:t>
            </a:r>
            <a:r>
              <a:rPr i="1" dirty="0"/>
              <a:t>associated with</a:t>
            </a:r>
            <a:r>
              <a:rPr dirty="0"/>
              <a:t> greater likelihood of exploitation. However, this association may reflect confounding factors rather than a causal relationship.”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⚠️ Pitfall: Selectively Reporting Coefficients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8091604" cy="3263504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b="1" dirty="0"/>
              <a:t>The problem:</a:t>
            </a:r>
            <a:r>
              <a:rPr dirty="0"/>
              <a:t> Reporting only “significant” predictors gives incomplete picture.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b="1" dirty="0"/>
              <a:t>Wrong:</a:t>
            </a:r>
          </a:p>
          <a:p>
            <a:pPr marL="777240" lvl="0" indent="0">
              <a:buNone/>
            </a:pPr>
            <a:r>
              <a:rPr sz="2000" dirty="0"/>
              <a:t>“We found that Memory vulnerabilities (p = 0.02) predict higher CVSS.”</a:t>
            </a:r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b="1" dirty="0"/>
              <a:t>Better:</a:t>
            </a:r>
          </a:p>
          <a:p>
            <a:pPr marL="777240" lvl="0" indent="0">
              <a:buNone/>
            </a:pPr>
            <a:r>
              <a:rPr sz="2000" dirty="0"/>
              <a:t>“We report all coefficients in Table 3. Memory (+0.42, p = 0.001) showed significantly higher CVSS than Auth (reference). Crypto (-0.21, p = 0.08) and </a:t>
            </a:r>
            <a:r>
              <a:rPr sz="2000" dirty="0" err="1"/>
              <a:t>InputValidation</a:t>
            </a:r>
            <a:r>
              <a:rPr sz="2000" dirty="0"/>
              <a:t> (-0.08, p = 0.52) did not significantly differ.”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Regression Reporting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b="1" u="sng" dirty="0"/>
              <a:t>Model Specification:</a:t>
            </a:r>
          </a:p>
          <a:p>
            <a:pPr marL="0" lvl="0" indent="0">
              <a:buNone/>
            </a:pPr>
            <a:r>
              <a:rPr dirty="0"/>
              <a:t>☐ All predictors listed</a:t>
            </a:r>
          </a:p>
          <a:p>
            <a:pPr marL="0" lvl="0" indent="0">
              <a:buNone/>
            </a:pPr>
            <a:r>
              <a:rPr dirty="0"/>
              <a:t>☐ Reference categories specified</a:t>
            </a:r>
          </a:p>
          <a:p>
            <a:pPr marL="0" lvl="0" indent="0">
              <a:buNone/>
            </a:pPr>
            <a:r>
              <a:rPr dirty="0"/>
              <a:t>☐ Transformations described</a:t>
            </a:r>
          </a:p>
          <a:p>
            <a:pPr marL="0" lvl="0" indent="0">
              <a:buNone/>
            </a:pPr>
            <a:r>
              <a:rPr dirty="0"/>
              <a:t>☐ Interactions noted</a:t>
            </a:r>
          </a:p>
          <a:p>
            <a:pPr marL="0" lvl="0" indent="0">
              <a:buNone/>
            </a:pPr>
            <a:endParaRPr lang="en-US" sz="600" b="1" dirty="0"/>
          </a:p>
          <a:p>
            <a:pPr marL="0" lvl="0" indent="0">
              <a:buNone/>
            </a:pPr>
            <a:r>
              <a:rPr b="1" u="sng" dirty="0"/>
              <a:t>Model Fit:</a:t>
            </a:r>
          </a:p>
          <a:p>
            <a:pPr marL="0" lvl="0" indent="0">
              <a:buNone/>
            </a:pPr>
            <a:r>
              <a:rPr dirty="0"/>
              <a:t>☐ R² or pseudo-R² reported</a:t>
            </a:r>
          </a:p>
          <a:p>
            <a:pPr marL="0" lvl="0" indent="0">
              <a:buNone/>
            </a:pPr>
            <a:r>
              <a:rPr dirty="0"/>
              <a:t>☐ Comparison to null model</a:t>
            </a:r>
          </a:p>
          <a:p>
            <a:pPr marL="0" lvl="0" indent="0">
              <a:buNone/>
            </a:pP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DD461-A1CD-4BDC-9011-8F493BCF2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3579" y="1369218"/>
            <a:ext cx="4304371" cy="3263504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b="1" u="sng" dirty="0"/>
              <a:t>Coefficients:</a:t>
            </a:r>
          </a:p>
          <a:p>
            <a:pPr marL="0" lvl="0" indent="0">
              <a:buNone/>
            </a:pPr>
            <a:r>
              <a:rPr lang="en-US" dirty="0"/>
              <a:t>☐ All coefficients reported </a:t>
            </a:r>
            <a:br>
              <a:rPr lang="en-US" dirty="0"/>
            </a:br>
            <a:r>
              <a:rPr lang="en-US" dirty="0"/>
              <a:t>(not just significant ones)</a:t>
            </a:r>
          </a:p>
          <a:p>
            <a:pPr marL="0" lvl="0" indent="0">
              <a:buNone/>
            </a:pPr>
            <a:r>
              <a:rPr lang="en-US" dirty="0"/>
              <a:t>☐ Odds ratios for logistic regression</a:t>
            </a:r>
          </a:p>
          <a:p>
            <a:pPr marL="0" lvl="0" indent="0">
              <a:buNone/>
            </a:pPr>
            <a:r>
              <a:rPr lang="en-US" dirty="0"/>
              <a:t>☐ Confidence intervals for key estimates</a:t>
            </a:r>
          </a:p>
          <a:p>
            <a:pPr marL="0" lvl="0" indent="0">
              <a:buNone/>
            </a:pPr>
            <a:endParaRPr lang="en-US" sz="600" dirty="0"/>
          </a:p>
          <a:p>
            <a:pPr marL="0" lvl="0" indent="0">
              <a:buNone/>
            </a:pPr>
            <a:r>
              <a:rPr lang="en-US" b="1" u="sng" dirty="0"/>
              <a:t>Interpretation:</a:t>
            </a:r>
          </a:p>
          <a:p>
            <a:pPr marL="0" lvl="0" indent="0">
              <a:buNone/>
            </a:pPr>
            <a:r>
              <a:rPr lang="en-US" dirty="0"/>
              <a:t>☐ Coefficients interpreted relative to ref.</a:t>
            </a:r>
          </a:p>
          <a:p>
            <a:pPr marL="0" lvl="0" indent="0">
              <a:buNone/>
            </a:pPr>
            <a:r>
              <a:rPr lang="en-US" dirty="0"/>
              <a:t>☐ Association, not causation, language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Complete Regression Reporting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sz="2000" dirty="0"/>
              <a:t>“We fit a logistic regression predicting KEV inclusion from CVSS base score and CWE category (dummy-coded, reference = Auth). Results are shown in Table 2.</a:t>
            </a:r>
          </a:p>
          <a:p>
            <a:pPr marL="0" lvl="0" indent="0">
              <a:buNone/>
            </a:pPr>
            <a:r>
              <a:rPr sz="2000" dirty="0"/>
              <a:t>The model significantly outperformed the null model (LR = 28.5, </a:t>
            </a:r>
            <a:r>
              <a:rPr sz="2000" dirty="0" err="1"/>
              <a:t>df</a:t>
            </a:r>
            <a:r>
              <a:rPr sz="2000" dirty="0"/>
              <a:t> = 5, p &lt; 0.001), though McFadden’s pseudo-R² was modest (0.08). Higher CVSS was associated with increased exploitation odds (OR = 1.68 per point, 95% CI [1.34, 2.12]). CWE categories did not significantly differ from the Auth reference (all p &gt; 0.10), though Memory showed a trend toward higher odds (OR = 2.07, 95% CI [0.85, 5.06]).</a:t>
            </a:r>
          </a:p>
          <a:p>
            <a:pPr marL="0" lvl="0" indent="0">
              <a:buNone/>
            </a:pPr>
            <a:r>
              <a:rPr sz="2000" dirty="0"/>
              <a:t>These associations do not imply causation; unmeasured confounders may explain the observed relationships.”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Lecture 2 Summary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788714"/>
              </p:ext>
            </p:extLst>
          </p:nvPr>
        </p:nvGraphicFramePr>
        <p:xfrm>
          <a:off x="457200" y="1193800"/>
          <a:ext cx="8229600" cy="2583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Key Takeaway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dirty="0"/>
                        <a:t>Example</a:t>
                      </a:r>
                      <a:r>
                        <a:rPr dirty="0"/>
                        <a:t>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Linear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Model continuous outcome from predictors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CVSS ~ subscores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Dummy 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Convert categorical to numeric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CWE category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Reference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dirty="0"/>
                        <a:t>Coefficients are differences from 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Specify explicitly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LR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Compare nested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Does CWE help?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Logistic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Model binary outcome via log-odds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Predict exploitation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Odds ratios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e^β — multiplicative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Interpret coefficients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Rare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Accuracy misleading; use sensitivity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dirty="0"/>
                        <a:t>KEV prediction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Ordinary Least Squares (OLS)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b="1" dirty="0"/>
                  <a:t>Objective:</a:t>
                </a:r>
                <a:r>
                  <a:rPr dirty="0"/>
                  <a:t> </a:t>
                </a:r>
                <a:r>
                  <a:rPr lang="en-US" dirty="0"/>
                  <a:t>Fit data to a linear model</a:t>
                </a:r>
              </a:p>
              <a:p>
                <a:pPr marL="0" lvl="0" indent="0">
                  <a:buNone/>
                </a:pPr>
                <a:r>
                  <a:rPr lang="en-US" b="1" dirty="0"/>
                  <a:t>Approach</a:t>
                </a:r>
                <a:r>
                  <a:rPr lang="en-US" dirty="0"/>
                  <a:t>: </a:t>
                </a:r>
                <a:r>
                  <a:rPr dirty="0"/>
                  <a:t>Find coefficients that minimize the sum of squared residuals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𝑅𝑆𝑆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04" t="-12840" r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455BD1C-7A06-BF93-88FC-75BD26FEF1D0}"/>
              </a:ext>
            </a:extLst>
          </p:cNvPr>
          <p:cNvSpPr txBox="1"/>
          <p:nvPr/>
        </p:nvSpPr>
        <p:spPr>
          <a:xfrm>
            <a:off x="4045734" y="3679903"/>
            <a:ext cx="1076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Real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8D323-8DAD-0743-EFCF-A09120FEE5BE}"/>
              </a:ext>
            </a:extLst>
          </p:cNvPr>
          <p:cNvSpPr txBox="1"/>
          <p:nvPr/>
        </p:nvSpPr>
        <p:spPr>
          <a:xfrm>
            <a:off x="5293111" y="3679903"/>
            <a:ext cx="240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Predicted by the model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9F6B9C-5720-26CC-07F1-D31BBFEB2599}"/>
              </a:ext>
            </a:extLst>
          </p:cNvPr>
          <p:cNvCxnSpPr/>
          <p:nvPr/>
        </p:nvCxnSpPr>
        <p:spPr>
          <a:xfrm flipH="1" flipV="1">
            <a:off x="5475249" y="2754351"/>
            <a:ext cx="557561" cy="92555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A3E639-1AD6-CE25-A3C2-DF05A7250D80}"/>
              </a:ext>
            </a:extLst>
          </p:cNvPr>
          <p:cNvCxnSpPr>
            <a:cxnSpLocks/>
          </p:cNvCxnSpPr>
          <p:nvPr/>
        </p:nvCxnSpPr>
        <p:spPr>
          <a:xfrm flipV="1">
            <a:off x="4603295" y="2754351"/>
            <a:ext cx="135973" cy="92555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AEE904C-280B-1C6A-1068-A32694BBF370}"/>
              </a:ext>
            </a:extLst>
          </p:cNvPr>
          <p:cNvSpPr txBox="1"/>
          <p:nvPr/>
        </p:nvSpPr>
        <p:spPr>
          <a:xfrm>
            <a:off x="6711769" y="2240974"/>
            <a:ext cx="990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Residual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384CF2-BA8F-7B2F-FA9D-7B2BA0F51AF4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5720985" y="2425640"/>
            <a:ext cx="990784" cy="8736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C71DA81-701F-2ED7-A4D8-1212EDCE38B3}"/>
              </a:ext>
            </a:extLst>
          </p:cNvPr>
          <p:cNvSpPr/>
          <p:nvPr/>
        </p:nvSpPr>
        <p:spPr>
          <a:xfrm>
            <a:off x="4671281" y="2353140"/>
            <a:ext cx="853485" cy="3127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Appendix: Quick Reference</a:t>
            </a:r>
          </a:p>
        </p:txBody>
      </p:sp>
    </p:spTree>
  </p:cSld>
  <p:clrMapOvr>
    <a:masterClrMapping/>
  </p:clrMapOvr>
  <p:transition spd="slow"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Sample Data Summary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/>
              <a:t>File:</a:t>
            </a:r>
            <a:r>
              <a:t> </a:t>
            </a:r>
            <a:r>
              <a:rPr>
                <a:latin typeface="Courier"/>
              </a:rPr>
              <a:t>sample_vuln_data.csv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314678DB-2653-CF00-BA0B-794CD03F98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840345"/>
              </p:ext>
            </p:extLst>
          </p:nvPr>
        </p:nvGraphicFramePr>
        <p:xfrm>
          <a:off x="749222" y="1852136"/>
          <a:ext cx="764555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5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 dirty="0" err="1"/>
                        <a:t>cve_id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CVE identifier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pub_year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Publication year (2018-2024)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cwe_category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categorical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Memory, InputValidation, Crypto, Auth, 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cvss_base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numeric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CVSS score (0-10)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numeric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Impact subscore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exploitability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numeric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Exploitability subscore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severity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ordered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Low &lt; Medium &lt; High &lt; Critical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in_kev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boolean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 dirty="0"/>
                        <a:t>TRUE if actively exploited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R Function Reference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3800"/>
          <a:ext cx="82296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R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Chi-square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>
                          <a:latin typeface="Courier"/>
                        </a:rPr>
                        <a:t>chisq.test()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t-test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>
                          <a:latin typeface="Courier"/>
                        </a:rPr>
                        <a:t>t.test()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Mann-Whitney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>
                          <a:latin typeface="Courier"/>
                        </a:rPr>
                        <a:t>wilcox.test()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Cohen’s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>
                          <a:latin typeface="Courier"/>
                        </a:rPr>
                        <a:t>effsize::cohen.d()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Vargha-Delaney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>
                          <a:latin typeface="Courier"/>
                        </a:rPr>
                        <a:t>effsize::VD.A()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Linear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>
                          <a:latin typeface="Courier"/>
                        </a:rPr>
                        <a:t>lm()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Logistic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>
                          <a:latin typeface="Courier"/>
                        </a:rPr>
                        <a:t>glm(..., family=binomial)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LR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>
                          <a:latin typeface="Courier"/>
                        </a:rPr>
                        <a:t>anova(..., test="LRT")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Multiple comparison correction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>
                          <a:latin typeface="Courier"/>
                        </a:rPr>
                        <a:t>p.adjust()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Python Function Reference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545177"/>
              </p:ext>
            </p:extLst>
          </p:nvPr>
        </p:nvGraphicFramePr>
        <p:xfrm>
          <a:off x="379141" y="1268016"/>
          <a:ext cx="8385717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Python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Chi-square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>
                          <a:latin typeface="Courier"/>
                        </a:rPr>
                        <a:t>scipy.stats.chi2_contingency()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t-test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>
                          <a:latin typeface="Courier"/>
                        </a:rPr>
                        <a:t>scipy.stats.ttest_ind()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Mann-Whitney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>
                          <a:latin typeface="Courier"/>
                        </a:rPr>
                        <a:t>scipy.stats.mannwhitneyu()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 dirty="0"/>
                        <a:t>Mann-Whitney + effect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>
                          <a:latin typeface="Courier"/>
                        </a:rPr>
                        <a:t>pingouin.mwu()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Cohen’s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>
                          <a:latin typeface="Courier"/>
                        </a:rPr>
                        <a:t>pingouin.compute_effsize()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Linear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>
                          <a:latin typeface="Courier"/>
                        </a:rPr>
                        <a:t>statsmodels.formula.api.ols()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Logistic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>
                          <a:latin typeface="Courier"/>
                        </a:rPr>
                        <a:t>statsmodels.formula.api.logit()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LR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>
                          <a:latin typeface="Courier"/>
                        </a:rPr>
                        <a:t>model.compare_lr_test()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/>
                        <a:t>Multiple comparison correction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600" dirty="0" err="1">
                          <a:latin typeface="Courier"/>
                        </a:rPr>
                        <a:t>statsmodels.stats.multitest.multipletests</a:t>
                      </a:r>
                      <a:r>
                        <a:rPr sz="1600" dirty="0">
                          <a:latin typeface="Courier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Effect Size Interpretation Guide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/>
              <a:t>Cohen’s d (parametric):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DB073B2D-069A-3E53-22F9-285599A02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769449"/>
              </p:ext>
            </p:extLst>
          </p:nvPr>
        </p:nvGraphicFramePr>
        <p:xfrm>
          <a:off x="2107891" y="1794510"/>
          <a:ext cx="51054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5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500"/>
                        <a:t>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50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500"/>
                        <a:t>Small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5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50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5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500" dirty="0"/>
                        <a:t>Large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0F34540F-52EE-5F9B-E684-F1EB5420A7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476053"/>
              </p:ext>
            </p:extLst>
          </p:nvPr>
        </p:nvGraphicFramePr>
        <p:xfrm>
          <a:off x="2107891" y="3680936"/>
          <a:ext cx="51054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5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500"/>
                        <a:t>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500"/>
                        <a:t>0.56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500"/>
                        <a:t>Small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500" dirty="0"/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50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500"/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500" dirty="0"/>
                        <a:t>Large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E04885D-76F5-2D47-7A04-2BA556423FB5}"/>
              </a:ext>
            </a:extLst>
          </p:cNvPr>
          <p:cNvSpPr txBox="1"/>
          <p:nvPr/>
        </p:nvSpPr>
        <p:spPr>
          <a:xfrm>
            <a:off x="628650" y="331160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b="1" dirty="0"/>
              <a:t>Vargha-Delaney A (non-parametric):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Recommended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/>
              <a:t>Primary Textbook (Franke):</a:t>
            </a:r>
          </a:p>
          <a:p>
            <a:pPr lvl="0"/>
            <a:r>
              <a:rPr lang="en-US" dirty="0">
                <a:hlinkClick r:id="rId3"/>
              </a:rPr>
              <a:t>Section 16.2 — p-values</a:t>
            </a:r>
          </a:p>
          <a:p>
            <a:pPr lvl="0"/>
            <a:r>
              <a:rPr lang="en-US" dirty="0">
                <a:hlinkClick r:id="rId4"/>
              </a:rPr>
              <a:t>Section 16.6.1 — Chi-square</a:t>
            </a:r>
          </a:p>
          <a:p>
            <a:pPr lvl="0"/>
            <a:r>
              <a:rPr lang="en-US" dirty="0">
                <a:hlinkClick r:id="rId5"/>
              </a:rPr>
              <a:t>Section 12.1 — Linear regression</a:t>
            </a:r>
          </a:p>
          <a:p>
            <a:pPr lvl="0"/>
            <a:r>
              <a:rPr lang="en-US" dirty="0">
                <a:hlinkClick r:id="rId6"/>
              </a:rPr>
              <a:t>Section 15.2 — Logistic regression</a:t>
            </a:r>
            <a:br>
              <a:rPr lang="en-US" dirty="0"/>
            </a:br>
            <a:r>
              <a:rPr lang="en-US" sz="1600" dirty="0"/>
              <a:t>(Seltman better)</a:t>
            </a:r>
          </a:p>
          <a:p>
            <a:pPr marL="0" lvl="0" indent="0">
              <a:buNone/>
            </a:pPr>
            <a:r>
              <a:rPr lang="en-US" b="1" dirty="0"/>
              <a:t>Secondary Textbook (Seltman):</a:t>
            </a:r>
          </a:p>
          <a:p>
            <a:pPr lvl="0"/>
            <a:r>
              <a:rPr lang="en-US" dirty="0">
                <a:hlinkClick r:id="rId7"/>
              </a:rPr>
              <a:t>Chapter 6.2 — Hypothesis testing</a:t>
            </a:r>
          </a:p>
          <a:p>
            <a:pPr lvl="0"/>
            <a:r>
              <a:rPr lang="en-US" dirty="0">
                <a:hlinkClick r:id="rId7"/>
              </a:rPr>
              <a:t>Chapter 9 — Linear regression</a:t>
            </a:r>
          </a:p>
          <a:p>
            <a:pPr lvl="0"/>
            <a:r>
              <a:rPr lang="en-US" dirty="0">
                <a:hlinkClick r:id="rId7"/>
              </a:rPr>
              <a:t>Chapter 16.2-16.3 — Chi-square and logistic regression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32413-7B5E-7965-2324-B46F685BB3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6817" y="416201"/>
            <a:ext cx="2710474" cy="3519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86384E-9F5D-C60A-EDEB-47DF4F75A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6985"/>
            <a:ext cx="7772400" cy="45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3728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Key Regression Outputs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419225"/>
              </p:ext>
            </p:extLst>
          </p:nvPr>
        </p:nvGraphicFramePr>
        <p:xfrm>
          <a:off x="1279634" y="1474470"/>
          <a:ext cx="658473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2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β̂ (coefficients)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Estimated slopes and intercept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Standard 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Uncertainty in coefficient estimates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t-statistics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β̂ / SE — tests if coefficient ≠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p-values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Significance of each coefficient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R²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Proportion of variance explained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312AB52-5093-5831-1892-E3482F59446D}"/>
              </a:ext>
            </a:extLst>
          </p:cNvPr>
          <p:cNvSpPr txBox="1"/>
          <p:nvPr/>
        </p:nvSpPr>
        <p:spPr>
          <a:xfrm>
            <a:off x="1180651" y="3875484"/>
            <a:ext cx="7005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b="1" dirty="0"/>
              <a:t>Adjusted R² </a:t>
            </a:r>
            <a:r>
              <a:rPr lang="en-US" dirty="0"/>
              <a:t>penalizes for adding more predictors and is often preferred.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A65281B-1024-7610-9EEC-895967FDC828}"/>
              </a:ext>
            </a:extLst>
          </p:cNvPr>
          <p:cNvSpPr/>
          <p:nvPr/>
        </p:nvSpPr>
        <p:spPr>
          <a:xfrm>
            <a:off x="1048215" y="3211551"/>
            <a:ext cx="713678" cy="54641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Interpreting Coefficients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b="1" dirty="0"/>
                  <a:t>Example:</a:t>
                </a:r>
                <a:r>
                  <a:rPr dirty="0"/>
                  <a:t> Predicting CVSS from </a:t>
                </a:r>
                <a:r>
                  <a:rPr dirty="0" err="1"/>
                  <a:t>subscores</a:t>
                </a:r>
                <a:br>
                  <a:rPr lang="en-US" dirty="0"/>
                </a:br>
                <a:endParaRPr sz="12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𝐶𝑉𝑆𝑆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𝐸𝑥𝑝𝑙𝑜𝑖𝑡𝑎𝑏𝑖𝑙𝑖𝑡𝑦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𝐼𝑚𝑝𝑎𝑐𝑡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04" t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680018EF-C6AA-A416-8A17-BFA271055D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15266"/>
              </p:ext>
            </p:extLst>
          </p:nvPr>
        </p:nvGraphicFramePr>
        <p:xfrm>
          <a:off x="1062202" y="2468944"/>
          <a:ext cx="701959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Coefficient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β₀ (Intercept)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Predicted CVSS when Exploitability = 0 and Impact =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β₁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Expected change in CVSS for 1-unit increase in Exploitability, holding Impact constant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/>
                        <a:t>β₂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800" dirty="0"/>
                        <a:t>Expected change in CVSS for 1-unit increase in Impact, holding Impact constant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D5DEC4-9620-104B-BE09-9FACBCD7BB53}" vid="{9604CF4B-C734-584F-A06E-FF624A359E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3143</TotalTime>
  <Words>8158</Words>
  <Application>Microsoft Macintosh PowerPoint</Application>
  <PresentationFormat>On-screen Show (16:9)</PresentationFormat>
  <Paragraphs>978</Paragraphs>
  <Slides>65</Slides>
  <Notes>54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Calibri Light</vt:lpstr>
      <vt:lpstr>Cambria Math</vt:lpstr>
      <vt:lpstr>Courier</vt:lpstr>
      <vt:lpstr>Theme1</vt:lpstr>
      <vt:lpstr>Secure Systems Engineering and Management</vt:lpstr>
      <vt:lpstr>Lecture 2: Regression Models — Linear and Logistic</vt:lpstr>
      <vt:lpstr>Lecture 2 Overview</vt:lpstr>
      <vt:lpstr>Part 1: Linear Regression Foundations</vt:lpstr>
      <vt:lpstr>The Linear Model</vt:lpstr>
      <vt:lpstr>Ordinary Least Squares (OLS)</vt:lpstr>
      <vt:lpstr>PowerPoint Presentation</vt:lpstr>
      <vt:lpstr>Key Regression Outputs</vt:lpstr>
      <vt:lpstr>Interpreting Coefficients</vt:lpstr>
      <vt:lpstr>Actual CVSS: Not linear</vt:lpstr>
      <vt:lpstr>Linear Regression in R</vt:lpstr>
      <vt:lpstr>Linear Regression in Python</vt:lpstr>
      <vt:lpstr>Running Linear Regression on Sample Data</vt:lpstr>
      <vt:lpstr>Part 2: Categorical Predictors</vt:lpstr>
      <vt:lpstr>The Problem</vt:lpstr>
      <vt:lpstr>Dummy Coding (Treatment Coding)</vt:lpstr>
      <vt:lpstr>Why k−1 Dummies?</vt:lpstr>
      <vt:lpstr>Interpreting Dummy Coefficients</vt:lpstr>
      <vt:lpstr>PowerPoint Presentation</vt:lpstr>
      <vt:lpstr>Choosing the Reference Level</vt:lpstr>
      <vt:lpstr>Setting Reference Level in R</vt:lpstr>
      <vt:lpstr>Setting Reference Level in Python</vt:lpstr>
      <vt:lpstr>Running Linear Regression with Categorical Predictor</vt:lpstr>
      <vt:lpstr>⚠️ Pitfall: Forgetting the Reference Category</vt:lpstr>
      <vt:lpstr>⚠️ Pitfall: Forgetting the Reference Category</vt:lpstr>
      <vt:lpstr>Part 3: Model Comparison</vt:lpstr>
      <vt:lpstr>The Problem</vt:lpstr>
      <vt:lpstr>Likelihood-Ratio Test</vt:lpstr>
      <vt:lpstr>LR Test in R</vt:lpstr>
      <vt:lpstr>LR Test in Python</vt:lpstr>
      <vt:lpstr>Interpreting LR Test Results</vt:lpstr>
      <vt:lpstr>LR Test: Does CWE Category Improve Our Model?</vt:lpstr>
      <vt:lpstr>Part 4: Logistic Regression</vt:lpstr>
      <vt:lpstr>Predicting Binary Outcomes</vt:lpstr>
      <vt:lpstr>The Logistic Model</vt:lpstr>
      <vt:lpstr>PowerPoint Presentation</vt:lpstr>
      <vt:lpstr>Odds and Log-Odds</vt:lpstr>
      <vt:lpstr>Interpreting Coefficients: Log-Odds</vt:lpstr>
      <vt:lpstr>Interpreting Coefficients: Odds Ratios</vt:lpstr>
      <vt:lpstr>Odds Ratio Example</vt:lpstr>
      <vt:lpstr>Logistic Regression in R</vt:lpstr>
      <vt:lpstr>Logistic Regression in Python</vt:lpstr>
      <vt:lpstr>Running Logistic Regression on Sample Data</vt:lpstr>
      <vt:lpstr>Converting to Predicted Probabilities</vt:lpstr>
      <vt:lpstr>Predicted Probabilities in R</vt:lpstr>
      <vt:lpstr>Predicted Probabilities in Python</vt:lpstr>
      <vt:lpstr>⚠️ Pitfall: Incorrect Scale in Logistic Regression</vt:lpstr>
      <vt:lpstr>Part 5: Regression Pitfalls</vt:lpstr>
      <vt:lpstr>⚠️ Caution: Class Imbalance in Your Data</vt:lpstr>
      <vt:lpstr>Why Rare Events Are Challenging</vt:lpstr>
      <vt:lpstr>Better Metrics for Rare Events</vt:lpstr>
      <vt:lpstr>✓ Practical Guidance</vt:lpstr>
      <vt:lpstr>⚠️ Pitfall: Not Reporting Model Fit</vt:lpstr>
      <vt:lpstr>⚠️ Pitfall: Unclear Model Specification</vt:lpstr>
      <vt:lpstr>⚠️ Pitfall: Regression ≠ Causation</vt:lpstr>
      <vt:lpstr>⚠️ Pitfall: Selectively Reporting Coefficients</vt:lpstr>
      <vt:lpstr>Regression Reporting Checklist</vt:lpstr>
      <vt:lpstr>Complete Regression Reporting Example</vt:lpstr>
      <vt:lpstr>Lecture 2 Summary</vt:lpstr>
      <vt:lpstr>Appendix: Quick Reference</vt:lpstr>
      <vt:lpstr>Sample Data Summary</vt:lpstr>
      <vt:lpstr>R Function Reference</vt:lpstr>
      <vt:lpstr>Python Function Reference</vt:lpstr>
      <vt:lpstr>Effect Size Interpretation Guide</vt:lpstr>
      <vt:lpstr>Recommended Readings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Review for Vulnerability Data Analysis</dc:title>
  <dc:creator>COURSE NAME</dc:creator>
  <cp:keywords/>
  <cp:lastModifiedBy>Hicks, Michael W</cp:lastModifiedBy>
  <cp:revision>136</cp:revision>
  <dcterms:created xsi:type="dcterms:W3CDTF">2026-02-04T17:58:03Z</dcterms:created>
  <dcterms:modified xsi:type="dcterms:W3CDTF">2026-02-10T18:57:43Z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SEMESTER YEAR</vt:lpwstr>
  </property>
  <property fmtid="{D5CDD505-2E9C-101B-9397-08002B2CF9AE}" pid="3" name="subtitle">
    <vt:lpwstr>Hypothesis Testing, Effect Sizes, and Regression</vt:lpwstr>
  </property>
</Properties>
</file>