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package/2006/relationships/metadata/extended-properties" Target="docProps/app0.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89" r:id="rId2"/>
    <p:sldId id="382" r:id="rId3"/>
    <p:sldId id="383" r:id="rId4"/>
    <p:sldId id="386" r:id="rId5"/>
    <p:sldId id="258" r:id="rId6"/>
    <p:sldId id="263" r:id="rId7"/>
    <p:sldId id="260" r:id="rId8"/>
    <p:sldId id="283" r:id="rId9"/>
    <p:sldId id="389" r:id="rId10"/>
    <p:sldId id="285" r:id="rId11"/>
    <p:sldId id="262" r:id="rId12"/>
    <p:sldId id="384" r:id="rId13"/>
    <p:sldId id="349" r:id="rId14"/>
    <p:sldId id="271" r:id="rId15"/>
    <p:sldId id="273" r:id="rId16"/>
    <p:sldId id="388" r:id="rId17"/>
    <p:sldId id="274" r:id="rId18"/>
    <p:sldId id="282" r:id="rId19"/>
    <p:sldId id="284" r:id="rId20"/>
    <p:sldId id="288" r:id="rId21"/>
    <p:sldId id="385" r:id="rId22"/>
    <p:sldId id="287" r:id="rId23"/>
    <p:sldId id="261" r:id="rId24"/>
    <p:sldId id="264" r:id="rId25"/>
    <p:sldId id="265" r:id="rId26"/>
    <p:sldId id="266" r:id="rId27"/>
    <p:sldId id="267" r:id="rId28"/>
    <p:sldId id="275" r:id="rId29"/>
    <p:sldId id="276" r:id="rId30"/>
    <p:sldId id="277" r:id="rId31"/>
    <p:sldId id="279" r:id="rId32"/>
    <p:sldId id="280" r:id="rId33"/>
    <p:sldId id="281"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14"/>
    <p:restoredTop sz="61548"/>
  </p:normalViewPr>
  <p:slideViewPr>
    <p:cSldViewPr snapToGrid="0">
      <p:cViewPr varScale="1">
        <p:scale>
          <a:sx n="80" d="100"/>
          <a:sy n="80" d="100"/>
        </p:scale>
        <p:origin x="832" y="19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DDB09-4413-1C40-BF6B-0B64208393C2}" type="datetimeFigureOut">
              <a:rPr lang="en-US" smtClean="0"/>
              <a:t>1/28/26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A324A-E183-8F4C-8955-246BA7398914}" type="slidenum">
              <a:rPr lang="en-US" smtClean="0"/>
              <a:t>‹#›</a:t>
            </a:fld>
            <a:endParaRPr lang="en-US"/>
          </a:p>
        </p:txBody>
      </p:sp>
    </p:spTree>
    <p:extLst>
      <p:ext uri="{BB962C8B-B14F-4D97-AF65-F5344CB8AC3E}">
        <p14:creationId xmlns:p14="http://schemas.microsoft.com/office/powerpoint/2010/main" val="157344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ccenture.com/content/dam/accenture/final/accenture-com/document-2/Accenture-Cybersecurity-In-The-Generative-AI-Era.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California_Senate_Bill_1386_(2002)" TargetMode="External"/><Relationship Id="rId7" Type="http://schemas.openxmlformats.org/officeDocument/2006/relationships/hyperlink" Target="https://www.fortinet.com/blog/business-and-technology/cisa-secure-by-design-pledge-in-practic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cisa.gov/securebydesign/pledge" TargetMode="External"/><Relationship Id="rId5" Type="http://schemas.openxmlformats.org/officeDocument/2006/relationships/hyperlink" Target="https://www.mozilla.org/en-US/security/bug-bounty/" TargetMode="External"/><Relationship Id="rId4" Type="http://schemas.openxmlformats.org/officeDocument/2006/relationships/hyperlink" Target="https://en.wikipedia.org/wiki/Trustworthy_computing"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CrowdStrike" TargetMode="External"/><Relationship Id="rId13" Type="http://schemas.openxmlformats.org/officeDocument/2006/relationships/hyperlink" Target="https://en.wikipedia.org/wiki/Information_technology" TargetMode="External"/><Relationship Id="rId3" Type="http://schemas.openxmlformats.org/officeDocument/2006/relationships/hyperlink" Target="https://www.csis.org/programs/strategic-technologies-program/past-work/cybersecurity-and-governance/misaligned" TargetMode="External"/><Relationship Id="rId7" Type="http://schemas.openxmlformats.org/officeDocument/2006/relationships/hyperlink" Target="https://en.wikipedia.org/wiki/Cybersecurity" TargetMode="External"/><Relationship Id="rId12" Type="http://schemas.openxmlformats.org/officeDocument/2006/relationships/hyperlink" Target="https://en.wikipedia.org/wiki/2024_CrowdStrike-related_IT_outages#cite_note-MS200720243-1"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cnn.com/2024/07/24/tech/crowdstrike-outage-cost-cause" TargetMode="External"/><Relationship Id="rId11" Type="http://schemas.openxmlformats.org/officeDocument/2006/relationships/hyperlink" Target="https://en.wikipedia.org/wiki/Reboot" TargetMode="External"/><Relationship Id="rId5" Type="http://schemas.openxmlformats.org/officeDocument/2006/relationships/hyperlink" Target="https://en.wikipedia.org/wiki/2024_CrowdStrike-related_IT_outages" TargetMode="External"/><Relationship Id="rId10" Type="http://schemas.openxmlformats.org/officeDocument/2006/relationships/hyperlink" Target="https://en.wikipedia.org/wiki/Crash_(computing)" TargetMode="External"/><Relationship Id="rId4" Type="http://schemas.openxmlformats.org/officeDocument/2006/relationships/hyperlink" Target="https://cloudsecurityalliance.org/blog/2025/07/03/what-we-can-learn-from-the-2024-crowdstrike-outage" TargetMode="External"/><Relationship Id="rId9" Type="http://schemas.openxmlformats.org/officeDocument/2006/relationships/hyperlink" Target="https://en.wikipedia.org/wiki/Microsoft_Windows" TargetMode="External"/><Relationship Id="rId14" Type="http://schemas.openxmlformats.org/officeDocument/2006/relationships/hyperlink" Target="https://en.wikipedia.org/wiki/2024_CrowdStrike-related_IT_outages#cite_note-y2k-2"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www.aikido.dev/blog/promptpwnd-github-actions-ai-agents" TargetMode="External"/><Relationship Id="rId3" Type="http://schemas.openxmlformats.org/officeDocument/2006/relationships/hyperlink" Target="https://www.accenture.com/content/dam/accenture/final/accenture-com/document-2/Accenture-Cybersecurity-In-The-Generative-AI-Era.pdf" TargetMode="External"/><Relationship Id="rId7" Type="http://schemas.openxmlformats.org/officeDocument/2006/relationships/hyperlink" Target="https://sombrainc.com/blog/llm-security-risks-2026"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genai.owasp.org/llmrisk/llm01-prompt-injection/" TargetMode="External"/><Relationship Id="rId11" Type="http://schemas.openxmlformats.org/officeDocument/2006/relationships/hyperlink" Target="https://www.weforum.org/stories/2025/10/how-we-enhance-cybersecurity-defences-before-the-attackers-in-an-agi-world/" TargetMode="External"/><Relationship Id="rId5" Type="http://schemas.openxmlformats.org/officeDocument/2006/relationships/hyperlink" Target="https://deepstrike.io/blog/ai-cybersecurity-threats-2025" TargetMode="External"/><Relationship Id="rId10" Type="http://schemas.openxmlformats.org/officeDocument/2006/relationships/hyperlink" Target="https://www.veracode.com/blog/ai-generated-code-security-risks/" TargetMode="External"/><Relationship Id="rId4" Type="http://schemas.openxmlformats.org/officeDocument/2006/relationships/hyperlink" Target="https://www.crowdstrike.com/en-us/blog/ai-vs-ai-cybersecurity-arms-race/" TargetMode="External"/><Relationship Id="rId9" Type="http://schemas.openxmlformats.org/officeDocument/2006/relationships/hyperlink" Target="https://cset.georgetown.edu/publication/cybersecurity-risks-of-ai-generated-cod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a:t>
            </a:fld>
            <a:endParaRPr lang="en-US"/>
          </a:p>
        </p:txBody>
      </p:sp>
    </p:spTree>
    <p:extLst>
      <p:ext uri="{BB962C8B-B14F-4D97-AF65-F5344CB8AC3E}">
        <p14:creationId xmlns:p14="http://schemas.microsoft.com/office/powerpoint/2010/main" val="2663681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5B198-B30F-D9BD-44A3-ABE9D926F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359BB-0E7D-D72C-A879-A32F5DA07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00785C-9143-FF6A-71C4-3571A0630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A5BCE2-8F99-ECEC-68CB-B9E2B619C1C5}"/>
              </a:ext>
            </a:extLst>
          </p:cNvPr>
          <p:cNvSpPr>
            <a:spLocks noGrp="1"/>
          </p:cNvSpPr>
          <p:nvPr>
            <p:ph type="sldNum" sz="quarter" idx="5"/>
          </p:nvPr>
        </p:nvSpPr>
        <p:spPr/>
        <p:txBody>
          <a:bodyPr/>
          <a:lstStyle/>
          <a:p>
            <a:fld id="{C123C96B-2B3F-7242-90A1-56E5F222F20D}" type="slidenum">
              <a:rPr lang="en-US" smtClean="0"/>
              <a:t>12</a:t>
            </a:fld>
            <a:endParaRPr lang="en-US"/>
          </a:p>
        </p:txBody>
      </p:sp>
    </p:spTree>
    <p:extLst>
      <p:ext uri="{BB962C8B-B14F-4D97-AF65-F5344CB8AC3E}">
        <p14:creationId xmlns:p14="http://schemas.microsoft.com/office/powerpoint/2010/main" val="1074163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t>Ian Grigg: Cryptographer, financial cryptography researcher at Systemics, Inc.</a:t>
            </a:r>
          </a:p>
          <a:p>
            <a:pPr lvl="0"/>
            <a:r>
              <a:rPr lang="en-US" b="0" dirty="0"/>
              <a:t>Paper draws on Nobel Prize economics: Akerlof (lemons), Spence (signaling), Rothschild &amp; Stiglitz (insurance)</a:t>
            </a:r>
          </a:p>
          <a:p>
            <a:pPr lvl="0"/>
            <a:endParaRPr lang="en-US" b="1" dirty="0"/>
          </a:p>
          <a:p>
            <a:pPr lvl="0"/>
            <a:r>
              <a:rPr lang="en-US" b="1" dirty="0"/>
              <a:t>Market for Lemons</a:t>
            </a:r>
            <a:r>
              <a:rPr lang="en-US" dirty="0"/>
              <a:t>: Seller knows quality, buyer doesn’t (used cars)</a:t>
            </a:r>
          </a:p>
          <a:p>
            <a:pPr lvl="0"/>
            <a:r>
              <a:rPr lang="en-US" b="1" dirty="0"/>
              <a:t>Market for Limes</a:t>
            </a:r>
            <a:r>
              <a:rPr lang="en-US" dirty="0"/>
              <a:t>: Buyer knows their risk, seller doesn’t (insurance—high-risk buyers seek more coverage)</a:t>
            </a:r>
          </a:p>
          <a:p>
            <a:pPr lvl="0"/>
            <a:r>
              <a:rPr lang="en-US" b="1" dirty="0"/>
              <a:t>Market for Silver Bullets</a:t>
            </a:r>
            <a:r>
              <a:rPr lang="en-US" dirty="0"/>
              <a:t>: </a:t>
            </a:r>
            <a:r>
              <a:rPr lang="en-US" i="1" dirty="0"/>
              <a:t>Neither party</a:t>
            </a:r>
            <a:r>
              <a:rPr lang="en-US" dirty="0"/>
              <a:t> has sufficient information (security)</a:t>
            </a:r>
          </a:p>
          <a:p>
            <a:pPr marL="1270000" lvl="0" indent="0">
              <a:buNone/>
            </a:pPr>
            <a:r>
              <a:rPr lang="en-US" sz="1050" b="1" dirty="0"/>
              <a:t>Key insight</a:t>
            </a:r>
            <a:r>
              <a:rPr lang="en-US" sz="1050" dirty="0"/>
              <a:t>: The seller of a security product genuinely doesn’t know if it will stop a real attacker. This isn’t information hiding—it’s information absence.</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13</a:t>
            </a:fld>
            <a:endParaRPr lang="en-US"/>
          </a:p>
        </p:txBody>
      </p:sp>
    </p:spTree>
    <p:extLst>
      <p:ext uri="{BB962C8B-B14F-4D97-AF65-F5344CB8AC3E}">
        <p14:creationId xmlns:p14="http://schemas.microsoft.com/office/powerpoint/2010/main" val="308743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 Spafford’s thought experiment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tragedy of security</a:t>
            </a:r>
            <a:r>
              <a:rPr lang="en-US" dirty="0"/>
              <a:t>: We cannot distinguish competence from luck.</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14</a:t>
            </a:fld>
            <a:endParaRPr lang="en-US"/>
          </a:p>
        </p:txBody>
      </p:sp>
    </p:spTree>
    <p:extLst>
      <p:ext uri="{BB962C8B-B14F-4D97-AF65-F5344CB8AC3E}">
        <p14:creationId xmlns:p14="http://schemas.microsoft.com/office/powerpoint/2010/main" val="2706333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Ordinary costs</a:t>
            </a:r>
            <a:r>
              <a:rPr lang="en-US" dirty="0"/>
              <a:t>: Direct losses from a breach (money stolen, data lost)</a:t>
            </a:r>
          </a:p>
          <a:p>
            <a:pPr lvl="0"/>
            <a:r>
              <a:rPr lang="en-US" b="1" dirty="0"/>
              <a:t>Extraordinary costs</a:t>
            </a:r>
            <a:r>
              <a:rPr lang="en-US" dirty="0"/>
              <a:t>: Blame, lawsuits, reputation damage, stock price drops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Observation</a:t>
            </a:r>
            <a:r>
              <a:rPr lang="en-US" dirty="0"/>
              <a:t>: Extraordinary costs often </a:t>
            </a:r>
            <a:r>
              <a:rPr lang="en-US" i="1" dirty="0"/>
              <a:t>exceed</a:t>
            </a:r>
            <a:r>
              <a:rPr lang="en-US" dirty="0"/>
              <a:t> ordinary costs</a:t>
            </a:r>
          </a:p>
          <a:p>
            <a:endParaRPr lang="en-US" dirty="0"/>
          </a:p>
          <a:p>
            <a:pPr marL="0" lvl="0" indent="0">
              <a:buNone/>
            </a:pPr>
            <a:r>
              <a:rPr lang="en-US" b="1" dirty="0"/>
              <a:t>How herding emerges:</a:t>
            </a:r>
          </a:p>
          <a:p>
            <a:pPr marL="457200" lvl="0" indent="-457200">
              <a:buAutoNum type="arabicPeriod"/>
            </a:pPr>
            <a:r>
              <a:rPr lang="en-US" b="1" dirty="0" err="1"/>
              <a:t>Fingerpointing</a:t>
            </a:r>
            <a:r>
              <a:rPr lang="en-US" dirty="0"/>
              <a:t>: After a breach, competitors differentiate themselves by blaming the victim</a:t>
            </a:r>
          </a:p>
          <a:p>
            <a:pPr marL="457200" lvl="0" indent="-457200">
              <a:buAutoNum type="arabicPeriod"/>
            </a:pPr>
            <a:r>
              <a:rPr lang="en-US" b="1" dirty="0"/>
              <a:t>Rational response</a:t>
            </a:r>
            <a:r>
              <a:rPr lang="en-US" dirty="0"/>
              <a:t>: Use the same tools as everyone else → can’t be singled out</a:t>
            </a:r>
          </a:p>
          <a:p>
            <a:pPr marL="457200" lvl="0" indent="-457200">
              <a:buAutoNum type="arabicPeriod"/>
            </a:pPr>
            <a:r>
              <a:rPr lang="en-US" b="1" dirty="0"/>
              <a:t>Best practices emerge</a:t>
            </a:r>
            <a:r>
              <a:rPr lang="en-US" dirty="0"/>
              <a:t>: Not because they’re optimal, but because they minimize </a:t>
            </a:r>
            <a:r>
              <a:rPr lang="en-US" dirty="0" err="1"/>
              <a:t>fingerpointing</a:t>
            </a:r>
            <a:r>
              <a:rPr lang="en-US" dirty="0"/>
              <a:t> risk</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US" b="1" dirty="0"/>
              <a:t>Nash equilibrium</a:t>
            </a:r>
            <a:r>
              <a:rPr lang="en-US" dirty="0"/>
              <a:t>: Once established, deviating from best practices is costly—even if deviation would improve security</a:t>
            </a:r>
          </a:p>
          <a:p>
            <a:pPr marL="0" lvl="0" indent="0">
              <a:buNone/>
            </a:pPr>
            <a:endParaRPr lang="en-US" sz="1200" b="1" dirty="0"/>
          </a:p>
          <a:p>
            <a:pPr marL="0" lvl="0" indent="0">
              <a:buNone/>
            </a:pPr>
            <a:r>
              <a:rPr lang="en-US" sz="1200" b="1" dirty="0"/>
              <a:t>Result</a:t>
            </a:r>
            <a:r>
              <a:rPr lang="en-US" sz="1200" dirty="0"/>
              <a:t>: “Best practices” is a herding equilibrium that naturally converges toward loss as attackers evolve faster than the herd can adapt.</a:t>
            </a:r>
          </a:p>
          <a:p>
            <a:pPr marL="457200" lvl="0" indent="-457200">
              <a:buAutoNum type="arabicPeriod"/>
            </a:pPr>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15</a:t>
            </a:fld>
            <a:endParaRPr lang="en-US"/>
          </a:p>
        </p:txBody>
      </p:sp>
    </p:spTree>
    <p:extLst>
      <p:ext uri="{BB962C8B-B14F-4D97-AF65-F5344CB8AC3E}">
        <p14:creationId xmlns:p14="http://schemas.microsoft.com/office/powerpoint/2010/main" val="879893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AI-powered security—but who can verify it works? The silver bullet problem may be intensifying.</a:t>
            </a:r>
          </a:p>
        </p:txBody>
      </p:sp>
      <p:sp>
        <p:nvSpPr>
          <p:cNvPr id="4" name="Slide Number Placeholder 3"/>
          <p:cNvSpPr>
            <a:spLocks noGrp="1"/>
          </p:cNvSpPr>
          <p:nvPr>
            <p:ph type="sldNum" sz="quarter" idx="5"/>
          </p:nvPr>
        </p:nvSpPr>
        <p:spPr/>
        <p:txBody>
          <a:bodyPr/>
          <a:lstStyle/>
          <a:p>
            <a:fld id="{1A8A324A-E183-8F4C-8955-246BA7398914}" type="slidenum">
              <a:rPr lang="en-US" smtClean="0"/>
              <a:t>17</a:t>
            </a:fld>
            <a:endParaRPr lang="en-US"/>
          </a:p>
        </p:txBody>
      </p:sp>
    </p:spTree>
    <p:extLst>
      <p:ext uri="{BB962C8B-B14F-4D97-AF65-F5344CB8AC3E}">
        <p14:creationId xmlns:p14="http://schemas.microsoft.com/office/powerpoint/2010/main" val="294934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1. On Information Insufficiency</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Grigg argues that sellers of security products genuinely don't know if their products work against real attackers.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 you agree? Can vendors ever know their product's true effectiveness?**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Vendors with their own threat intelligence (CrowdStrike, [Mandiant](</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www.mandiant.com</a:t>
            </a:r>
            <a:r>
              <a:rPr lang="en-US" sz="1200" b="0" u="sng"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Products tested against known malware families</a:t>
            </a:r>
          </a:p>
          <a:p>
            <a:r>
              <a:rPr lang="en-US" sz="1200" b="0" kern="1200" dirty="0">
                <a:solidFill>
                  <a:schemeClr val="tx1"/>
                </a:solidFill>
                <a:effectLst/>
                <a:latin typeface="+mn-lt"/>
                <a:ea typeface="+mn-ea"/>
                <a:cs typeface="+mn-cs"/>
              </a:rPr>
              <a:t>- The gap between lab testing and real-world attacks</a:t>
            </a: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2. On Herding and Best Practices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Grigg describes "best practices" as a Nash equilibrium that emerges to minimize </a:t>
            </a:r>
            <a:r>
              <a:rPr lang="en-US" sz="1200" b="0" kern="1200" dirty="0" err="1">
                <a:solidFill>
                  <a:schemeClr val="tx1"/>
                </a:solidFill>
                <a:effectLst/>
                <a:latin typeface="+mn-lt"/>
                <a:ea typeface="+mn-ea"/>
                <a:cs typeface="+mn-cs"/>
              </a:rPr>
              <a:t>fingerpointing</a:t>
            </a:r>
            <a:r>
              <a:rPr lang="en-US" sz="1200" b="0" kern="1200" dirty="0">
                <a:solidFill>
                  <a:schemeClr val="tx1"/>
                </a:solidFill>
                <a:effectLst/>
                <a:latin typeface="+mn-lt"/>
                <a:ea typeface="+mn-ea"/>
                <a:cs typeface="+mn-cs"/>
              </a:rPr>
              <a:t> risk rather than maximize security.</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**Can you identify examples of security "best practices" that persist despite evidence they don't work?**</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Password complexity requirements vs. length + breach checking ([NIST SP 800-63B](</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pages.nist.gov</a:t>
            </a:r>
            <a:r>
              <a:rPr lang="en-US" sz="1200" b="0" u="sng" kern="1200" dirty="0">
                <a:solidFill>
                  <a:schemeClr val="tx1"/>
                </a:solidFill>
                <a:effectLst/>
                <a:latin typeface="+mn-lt"/>
                <a:ea typeface="+mn-ea"/>
                <a:cs typeface="+mn-cs"/>
              </a:rPr>
              <a:t>/800-63-3/sp800-63b.html</a:t>
            </a:r>
            <a:r>
              <a:rPr lang="en-US" sz="1200" b="0" kern="1200" dirty="0">
                <a:solidFill>
                  <a:schemeClr val="tx1"/>
                </a:solidFill>
                <a:effectLst/>
                <a:latin typeface="+mn-lt"/>
                <a:ea typeface="+mn-ea"/>
                <a:cs typeface="+mn-cs"/>
              </a:rPr>
              <a:t>) changed guidance in 2017)</a:t>
            </a:r>
          </a:p>
          <a:p>
            <a:r>
              <a:rPr lang="en-US" sz="1200" b="0" kern="1200" dirty="0">
                <a:solidFill>
                  <a:schemeClr val="tx1"/>
                </a:solidFill>
                <a:effectLst/>
                <a:latin typeface="+mn-lt"/>
                <a:ea typeface="+mn-ea"/>
                <a:cs typeface="+mn-cs"/>
              </a:rPr>
              <a:t>- Periodic password rotation (now [discouraged by NIST](</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pages.nist.gov</a:t>
            </a:r>
            <a:r>
              <a:rPr lang="en-US" sz="1200" b="0" u="sng" kern="1200" dirty="0">
                <a:solidFill>
                  <a:schemeClr val="tx1"/>
                </a:solidFill>
                <a:effectLst/>
                <a:latin typeface="+mn-lt"/>
                <a:ea typeface="+mn-ea"/>
                <a:cs typeface="+mn-cs"/>
              </a:rPr>
              <a:t>/800-63-3/sp800-63b.html#memsecretver</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Security awareness training (click-rate metrics vs. actual behavior change)</a:t>
            </a:r>
          </a:p>
          <a:p>
            <a:r>
              <a:rPr lang="en-US" sz="1200" b="0" kern="1200" dirty="0">
                <a:solidFill>
                  <a:schemeClr val="tx1"/>
                </a:solidFill>
                <a:effectLst/>
                <a:latin typeface="+mn-lt"/>
                <a:ea typeface="+mn-ea"/>
                <a:cs typeface="+mn-cs"/>
              </a:rPr>
              <a:t>- Checkbox compliance (SOC 2, PCI-DSS)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would it take to shift the equilibrium?**</a:t>
            </a:r>
            <a:endParaRPr lang="en-US" sz="1200" b="0" kern="1200" dirty="0">
              <a:solidFill>
                <a:schemeClr val="tx1"/>
              </a:solidFill>
              <a:effectLst/>
              <a:latin typeface="+mn-lt"/>
              <a:ea typeface="+mn-ea"/>
              <a:cs typeface="+mn-cs"/>
            </a:endParaRP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3. On Extraordinary vs. Ordinary Costs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Grigg argues that the reputational and legal costs of a breach often exceed the direct costs, which drives herding behavior.</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 this still true? Has breach fatigue changed the calculation?**</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[Equifax breach (2017)](</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en.wikipedia.org</a:t>
            </a:r>
            <a:r>
              <a:rPr lang="en-US" sz="1200" b="0" u="sng" kern="1200" dirty="0">
                <a:solidFill>
                  <a:schemeClr val="tx1"/>
                </a:solidFill>
                <a:effectLst/>
                <a:latin typeface="+mn-lt"/>
                <a:ea typeface="+mn-ea"/>
                <a:cs typeface="+mn-cs"/>
              </a:rPr>
              <a:t>/wiki/2017_Equifax_data_breach</a:t>
            </a:r>
            <a:r>
              <a:rPr lang="en-US" sz="1200" b="0" kern="1200" dirty="0">
                <a:solidFill>
                  <a:schemeClr val="tx1"/>
                </a:solidFill>
                <a:effectLst/>
                <a:latin typeface="+mn-lt"/>
                <a:ea typeface="+mn-ea"/>
                <a:cs typeface="+mn-cs"/>
              </a:rPr>
              <a:t>): $700M settlement, stock recovered within 2 years</a:t>
            </a:r>
          </a:p>
          <a:p>
            <a:r>
              <a:rPr lang="en-US" sz="1200" b="0" kern="1200" dirty="0">
                <a:solidFill>
                  <a:schemeClr val="tx1"/>
                </a:solidFill>
                <a:effectLst/>
                <a:latin typeface="+mn-lt"/>
                <a:ea typeface="+mn-ea"/>
                <a:cs typeface="+mn-cs"/>
              </a:rPr>
              <a:t>- [Target breach (2013)](</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en.wikipedia.org</a:t>
            </a:r>
            <a:r>
              <a:rPr lang="en-US" sz="1200" b="0" u="sng" kern="1200" dirty="0">
                <a:solidFill>
                  <a:schemeClr val="tx1"/>
                </a:solidFill>
                <a:effectLst/>
                <a:latin typeface="+mn-lt"/>
                <a:ea typeface="+mn-ea"/>
                <a:cs typeface="+mn-cs"/>
              </a:rPr>
              <a:t>/wiki/Target_Corporation#2013_security_breach</a:t>
            </a:r>
            <a:r>
              <a:rPr lang="en-US" sz="1200" b="0" kern="1200" dirty="0">
                <a:solidFill>
                  <a:schemeClr val="tx1"/>
                </a:solidFill>
                <a:effectLst/>
                <a:latin typeface="+mn-lt"/>
                <a:ea typeface="+mn-ea"/>
                <a:cs typeface="+mn-cs"/>
              </a:rPr>
              <a:t>): CEO fired, but company thrived</a:t>
            </a:r>
          </a:p>
          <a:p>
            <a:r>
              <a:rPr lang="en-US" sz="1200" b="0" kern="1200" dirty="0">
                <a:solidFill>
                  <a:schemeClr val="tx1"/>
                </a:solidFill>
                <a:effectLst/>
                <a:latin typeface="+mn-lt"/>
                <a:ea typeface="+mn-ea"/>
                <a:cs typeface="+mn-cs"/>
              </a:rPr>
              <a:t>- [Capital One breach (2019)](</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en.wikipedia.org</a:t>
            </a:r>
            <a:r>
              <a:rPr lang="en-US" sz="1200" b="0" u="sng" kern="1200" dirty="0">
                <a:solidFill>
                  <a:schemeClr val="tx1"/>
                </a:solidFill>
                <a:effectLst/>
                <a:latin typeface="+mn-lt"/>
                <a:ea typeface="+mn-ea"/>
                <a:cs typeface="+mn-cs"/>
              </a:rPr>
              <a:t>/wiki/2019_Capital_One_data_breach</a:t>
            </a:r>
            <a:r>
              <a:rPr lang="en-US" sz="1200" b="0" kern="1200" dirty="0">
                <a:solidFill>
                  <a:schemeClr val="tx1"/>
                </a:solidFill>
                <a:effectLst/>
                <a:latin typeface="+mn-lt"/>
                <a:ea typeface="+mn-ea"/>
                <a:cs typeface="+mn-cs"/>
              </a:rPr>
              <a:t>): $80M fine, minimal long-term impact</a:t>
            </a:r>
          </a:p>
          <a:p>
            <a:r>
              <a:rPr lang="en-US" sz="1200" b="0" kern="1200" dirty="0">
                <a:solidFill>
                  <a:schemeClr val="tx1"/>
                </a:solidFill>
                <a:effectLst/>
                <a:latin typeface="+mn-lt"/>
                <a:ea typeface="+mn-ea"/>
                <a:cs typeface="+mn-cs"/>
              </a:rPr>
              <a:t>- [CrowdStrike outage (2024)](</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en.wikipedia.org</a:t>
            </a:r>
            <a:r>
              <a:rPr lang="en-US" sz="1200" b="0" u="sng" kern="1200" dirty="0">
                <a:solidFill>
                  <a:schemeClr val="tx1"/>
                </a:solidFill>
                <a:effectLst/>
                <a:latin typeface="+mn-lt"/>
                <a:ea typeface="+mn-ea"/>
                <a:cs typeface="+mn-cs"/>
              </a:rPr>
              <a:t>/wiki/2024_CrowdStrike-related_IT_outages</a:t>
            </a:r>
            <a:r>
              <a:rPr lang="en-US" sz="1200" b="0" kern="1200" dirty="0">
                <a:solidFill>
                  <a:schemeClr val="tx1"/>
                </a:solidFill>
                <a:effectLst/>
                <a:latin typeface="+mn-lt"/>
                <a:ea typeface="+mn-ea"/>
                <a:cs typeface="+mn-cs"/>
              </a:rPr>
              <a:t>): Stock dropped 45% initially, but has since recovered</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4. 🔮 On AI-Generated Code and the Silver Bullet Problem</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[97% of developers](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www.veracode.com</a:t>
            </a:r>
            <a:r>
              <a:rPr lang="en-US" sz="1200" b="0" u="sng" kern="1200" dirty="0">
                <a:solidFill>
                  <a:schemeClr val="tx1"/>
                </a:solidFill>
                <a:effectLst/>
                <a:latin typeface="+mn-lt"/>
                <a:ea typeface="+mn-ea"/>
                <a:cs typeface="+mn-cs"/>
              </a:rPr>
              <a:t>/blog/ai-generated-code-security-risks/</a:t>
            </a:r>
            <a:r>
              <a:rPr lang="en-US" sz="1200" b="0" kern="1200" dirty="0">
                <a:solidFill>
                  <a:schemeClr val="tx1"/>
                </a:solidFill>
                <a:effectLst/>
                <a:latin typeface="+mn-lt"/>
                <a:ea typeface="+mn-ea"/>
                <a:cs typeface="+mn-cs"/>
              </a:rPr>
              <a:t>) now use AI coding tools, yet [40–62% of AI-generated code contains security vulnerabilities](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cset.georgetown.edu</a:t>
            </a:r>
            <a:r>
              <a:rPr lang="en-US" sz="1200" b="0" u="sng" kern="1200" dirty="0">
                <a:solidFill>
                  <a:schemeClr val="tx1"/>
                </a:solidFill>
                <a:effectLst/>
                <a:latin typeface="+mn-lt"/>
                <a:ea typeface="+mn-ea"/>
                <a:cs typeface="+mn-cs"/>
              </a:rPr>
              <a:t>/publication/cybersecurity-risks-of-ai-generated-code/</a:t>
            </a:r>
            <a:r>
              <a:rPr lang="en-US" sz="1200" b="0" kern="1200" dirty="0">
                <a:solidFill>
                  <a:schemeClr val="tx1"/>
                </a:solidFill>
                <a:effectLst/>
                <a:latin typeface="+mn-lt"/>
                <a:ea typeface="+mn-ea"/>
                <a:cs typeface="+mn-cs"/>
              </a:rPr>
              <a:t>).</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**Is AI-assisted coding the ultimate silver bullet scenario—where neither buyer nor seller knows if the output is secure?**</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 the </a:t>
            </a:r>
            <a:r>
              <a:rPr lang="en-US" sz="1200" b="1" kern="1200" dirty="0">
                <a:solidFill>
                  <a:schemeClr val="tx1"/>
                </a:solidFill>
                <a:effectLst/>
                <a:latin typeface="+mn-lt"/>
                <a:ea typeface="+mn-ea"/>
                <a:cs typeface="+mn-cs"/>
              </a:rPr>
              <a:t>**information problem**</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Developers can't fully audit AI-generated code at scale</a:t>
            </a:r>
          </a:p>
          <a:p>
            <a:r>
              <a:rPr lang="en-US" sz="1200" b="0" kern="1200" dirty="0">
                <a:solidFill>
                  <a:schemeClr val="tx1"/>
                </a:solidFill>
                <a:effectLst/>
                <a:latin typeface="+mn-lt"/>
                <a:ea typeface="+mn-ea"/>
                <a:cs typeface="+mn-cs"/>
              </a:rPr>
              <a:t>- AI vendors can't guarantee security of outputs</a:t>
            </a:r>
          </a:p>
          <a:p>
            <a:r>
              <a:rPr lang="en-US" sz="1200" b="0" kern="1200" dirty="0">
                <a:solidFill>
                  <a:schemeClr val="tx1"/>
                </a:solidFill>
                <a:effectLst/>
                <a:latin typeface="+mn-lt"/>
                <a:ea typeface="+mn-ea"/>
                <a:cs typeface="+mn-cs"/>
              </a:rPr>
              <a:t>- Models trained on public code that includes insecure patterns</a:t>
            </a:r>
          </a:p>
          <a:p>
            <a:r>
              <a:rPr lang="en-US" sz="1200" b="0" kern="1200" dirty="0">
                <a:solidFill>
                  <a:schemeClr val="tx1"/>
                </a:solidFill>
                <a:effectLst/>
                <a:latin typeface="+mn-lt"/>
                <a:ea typeface="+mn-ea"/>
                <a:cs typeface="+mn-cs"/>
              </a:rPr>
              <a:t>- "It compiles" ≠ "It's secure"</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 the </a:t>
            </a:r>
            <a:r>
              <a:rPr lang="en-US" sz="1200" b="1" kern="1200" dirty="0">
                <a:solidFill>
                  <a:schemeClr val="tx1"/>
                </a:solidFill>
                <a:effectLst/>
                <a:latin typeface="+mn-lt"/>
                <a:ea typeface="+mn-ea"/>
                <a:cs typeface="+mn-cs"/>
              </a:rPr>
              <a:t>**monoculture risk**</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If everyone uses the same 2–3 code generation models, do systemic vulnerabilities emerge?</a:t>
            </a:r>
          </a:p>
          <a:p>
            <a:r>
              <a:rPr lang="en-US" sz="1200" b="0" kern="1200" dirty="0">
                <a:solidFill>
                  <a:schemeClr val="tx1"/>
                </a:solidFill>
                <a:effectLst/>
                <a:latin typeface="+mn-lt"/>
                <a:ea typeface="+mn-ea"/>
                <a:cs typeface="+mn-cs"/>
              </a:rPr>
              <a:t>- A flaw in training data or model behavior could propagate across the entire software ecosystem</a:t>
            </a:r>
          </a:p>
          <a:p>
            <a:r>
              <a:rPr lang="en-US" sz="1200" b="0" kern="1200" dirty="0">
                <a:solidFill>
                  <a:schemeClr val="tx1"/>
                </a:solidFill>
                <a:effectLst/>
                <a:latin typeface="+mn-lt"/>
                <a:ea typeface="+mn-ea"/>
                <a:cs typeface="+mn-cs"/>
              </a:rPr>
              <a:t>- Analogous to [CrowdStrike's 18% market share](</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cloudsecurityalliance.org</a:t>
            </a:r>
            <a:r>
              <a:rPr lang="en-US" sz="1200" b="0" u="sng" kern="1200" dirty="0">
                <a:solidFill>
                  <a:schemeClr val="tx1"/>
                </a:solidFill>
                <a:effectLst/>
                <a:latin typeface="+mn-lt"/>
                <a:ea typeface="+mn-ea"/>
                <a:cs typeface="+mn-cs"/>
              </a:rPr>
              <a:t>/blog/2025/07/03/what-we-can-learn-from-the-2024-crowdstrike-outage</a:t>
            </a:r>
            <a:r>
              <a:rPr lang="en-US" sz="1200" b="0" kern="1200" dirty="0">
                <a:solidFill>
                  <a:schemeClr val="tx1"/>
                </a:solidFill>
                <a:effectLst/>
                <a:latin typeface="+mn-lt"/>
                <a:ea typeface="+mn-ea"/>
                <a:cs typeface="+mn-cs"/>
              </a:rPr>
              <a:t>) creating single point of failure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 </a:t>
            </a:r>
            <a:r>
              <a:rPr lang="en-US" sz="1200" b="1" kern="1200" dirty="0">
                <a:solidFill>
                  <a:schemeClr val="tx1"/>
                </a:solidFill>
                <a:effectLst/>
                <a:latin typeface="+mn-lt"/>
                <a:ea typeface="+mn-ea"/>
                <a:cs typeface="+mn-cs"/>
              </a:rPr>
              <a:t>**new attack vectors**</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[Prompt injection](</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genai.owasp.org</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llmrisk</a:t>
            </a:r>
            <a:r>
              <a:rPr lang="en-US" sz="1200" b="0" u="sng" kern="1200" dirty="0">
                <a:solidFill>
                  <a:schemeClr val="tx1"/>
                </a:solidFill>
                <a:effectLst/>
                <a:latin typeface="+mn-lt"/>
                <a:ea typeface="+mn-ea"/>
                <a:cs typeface="+mn-cs"/>
              </a:rPr>
              <a:t>/llm01-prompt-injection/</a:t>
            </a:r>
            <a:r>
              <a:rPr lang="en-US" sz="1200" b="0" kern="1200" dirty="0">
                <a:solidFill>
                  <a:schemeClr val="tx1"/>
                </a:solidFill>
                <a:effectLst/>
                <a:latin typeface="+mn-lt"/>
                <a:ea typeface="+mn-ea"/>
                <a:cs typeface="+mn-cs"/>
              </a:rPr>
              <a:t>) ranked #1 on OWASP Top 10 for LLMs</a:t>
            </a:r>
          </a:p>
          <a:p>
            <a:r>
              <a:rPr lang="en-US" sz="1200" b="0" kern="1200" dirty="0">
                <a:solidFill>
                  <a:schemeClr val="tx1"/>
                </a:solidFill>
                <a:effectLst/>
                <a:latin typeface="+mn-lt"/>
                <a:ea typeface="+mn-ea"/>
                <a:cs typeface="+mn-cs"/>
              </a:rPr>
              <a:t>- [Indirect prompt injection in AI coding assistants](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www.aikido.dev</a:t>
            </a:r>
            <a:r>
              <a:rPr lang="en-US" sz="1200" b="0" u="sng" kern="1200" dirty="0">
                <a:solidFill>
                  <a:schemeClr val="tx1"/>
                </a:solidFill>
                <a:effectLst/>
                <a:latin typeface="+mn-lt"/>
                <a:ea typeface="+mn-ea"/>
                <a:cs typeface="+mn-cs"/>
              </a:rPr>
              <a:t>/blog/</a:t>
            </a:r>
            <a:r>
              <a:rPr lang="en-US" sz="1200" b="0" u="sng" kern="1200" dirty="0" err="1">
                <a:solidFill>
                  <a:schemeClr val="tx1"/>
                </a:solidFill>
                <a:effectLst/>
                <a:latin typeface="+mn-lt"/>
                <a:ea typeface="+mn-ea"/>
                <a:cs typeface="+mn-cs"/>
              </a:rPr>
              <a:t>promptpwnd</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github</a:t>
            </a:r>
            <a:r>
              <a:rPr lang="en-US" sz="1200" b="0" u="sng" kern="1200" dirty="0">
                <a:solidFill>
                  <a:schemeClr val="tx1"/>
                </a:solidFill>
                <a:effectLst/>
                <a:latin typeface="+mn-lt"/>
                <a:ea typeface="+mn-ea"/>
                <a:cs typeface="+mn-cs"/>
              </a:rPr>
              <a:t>-actions-ai-agents</a:t>
            </a:r>
            <a:r>
              <a:rPr lang="en-US" sz="1200" b="0" kern="1200" dirty="0">
                <a:solidFill>
                  <a:schemeClr val="tx1"/>
                </a:solidFill>
                <a:effectLst/>
                <a:latin typeface="+mn-lt"/>
                <a:ea typeface="+mn-ea"/>
                <a:cs typeface="+mn-cs"/>
              </a:rPr>
              <a:t>) enables supply chain attacks</a:t>
            </a:r>
          </a:p>
          <a:p>
            <a:r>
              <a:rPr lang="en-US" sz="1200" b="0" kern="1200" dirty="0">
                <a:solidFill>
                  <a:schemeClr val="tx1"/>
                </a:solidFill>
                <a:effectLst/>
                <a:latin typeface="+mn-lt"/>
                <a:ea typeface="+mn-ea"/>
                <a:cs typeface="+mn-cs"/>
              </a:rPr>
              <a:t>- [Data poisoning of training sets](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sombrainc.com</a:t>
            </a:r>
            <a:r>
              <a:rPr lang="en-US" sz="1200" b="0" u="sng" kern="1200" dirty="0">
                <a:solidFill>
                  <a:schemeClr val="tx1"/>
                </a:solidFill>
                <a:effectLst/>
                <a:latin typeface="+mn-lt"/>
                <a:ea typeface="+mn-ea"/>
                <a:cs typeface="+mn-cs"/>
              </a:rPr>
              <a:t>/blog/llm-security-risks-2026</a:t>
            </a:r>
            <a:r>
              <a:rPr lang="en-US" sz="1200" b="0" kern="1200" dirty="0">
                <a:solidFill>
                  <a:schemeClr val="tx1"/>
                </a:solidFill>
                <a:effectLst/>
                <a:latin typeface="+mn-lt"/>
                <a:ea typeface="+mn-ea"/>
                <a:cs typeface="+mn-cs"/>
              </a:rPr>
              <a:t>): 5 malicious documents among millions achieved 90% attack success rate</a:t>
            </a:r>
          </a:p>
          <a:p>
            <a:r>
              <a:rPr lang="en-US" sz="1200" b="0" kern="1200" dirty="0">
                <a:solidFill>
                  <a:schemeClr val="tx1"/>
                </a:solidFill>
                <a:effectLst/>
                <a:latin typeface="+mn-lt"/>
                <a:ea typeface="+mn-ea"/>
                <a:cs typeface="+mn-cs"/>
              </a:rPr>
              <a:t>- Attackers can embed instructions in code comments, documentation, or public repos that AI assistants will read</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**Who bears liability for AI-generated vulnerabilities?**</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The AI vendor?</a:t>
            </a:r>
          </a:p>
          <a:p>
            <a:r>
              <a:rPr lang="en-US" sz="1200" b="0" kern="1200" dirty="0">
                <a:solidFill>
                  <a:schemeClr val="tx1"/>
                </a:solidFill>
                <a:effectLst/>
                <a:latin typeface="+mn-lt"/>
                <a:ea typeface="+mn-ea"/>
                <a:cs typeface="+mn-cs"/>
              </a:rPr>
              <a:t>- The developer who accepted the code?</a:t>
            </a:r>
          </a:p>
          <a:p>
            <a:r>
              <a:rPr lang="en-US" sz="1200" b="0" kern="1200" dirty="0">
                <a:solidFill>
                  <a:schemeClr val="tx1"/>
                </a:solidFill>
                <a:effectLst/>
                <a:latin typeface="+mn-lt"/>
                <a:ea typeface="+mn-ea"/>
                <a:cs typeface="+mn-cs"/>
              </a:rPr>
              <a:t>- The organization that deployed it?</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5. On Escaping Silver Bullets</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Grigg suggests that transparency, liability reform, and better metrics could break the silver bullet equilibrium.</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**Which interventions are most promising today?**</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[CISA Secure by Design](</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www.cisa.gov</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securebydesign</a:t>
            </a:r>
            <a:r>
              <a:rPr lang="en-US" sz="1200" b="0" kern="1200" dirty="0">
                <a:solidFill>
                  <a:schemeClr val="tx1"/>
                </a:solidFill>
                <a:effectLst/>
                <a:latin typeface="+mn-lt"/>
                <a:ea typeface="+mn-ea"/>
                <a:cs typeface="+mn-cs"/>
              </a:rPr>
              <a:t>) + software liability proposals</a:t>
            </a:r>
          </a:p>
          <a:p>
            <a:r>
              <a:rPr lang="en-US" sz="1200" b="0" kern="1200" dirty="0">
                <a:solidFill>
                  <a:schemeClr val="tx1"/>
                </a:solidFill>
                <a:effectLst/>
                <a:latin typeface="+mn-lt"/>
                <a:ea typeface="+mn-ea"/>
                <a:cs typeface="+mn-cs"/>
              </a:rPr>
              <a:t>- [SEC cyber disclosure rules (2023)](</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www.sec.gov</a:t>
            </a:r>
            <a:r>
              <a:rPr lang="en-US" sz="1200" b="0" u="sng" kern="1200" dirty="0">
                <a:solidFill>
                  <a:schemeClr val="tx1"/>
                </a:solidFill>
                <a:effectLst/>
                <a:latin typeface="+mn-lt"/>
                <a:ea typeface="+mn-ea"/>
                <a:cs typeface="+mn-cs"/>
              </a:rPr>
              <a:t>/news/press-release/2023-139</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Breach notification laws (now in all 50 states + [federal proposals](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www.congress.gov</a:t>
            </a:r>
            <a:r>
              <a:rPr lang="en-US" sz="1200" b="0" u="sng" kern="1200" dirty="0">
                <a:solidFill>
                  <a:schemeClr val="tx1"/>
                </a:solidFill>
                <a:effectLst/>
                <a:latin typeface="+mn-lt"/>
                <a:ea typeface="+mn-ea"/>
                <a:cs typeface="+mn-cs"/>
              </a:rPr>
              <a:t>/bill/118th-congress/senate-bill/3180</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Cyber insurance requirements driving standards</a:t>
            </a:r>
          </a:p>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A8A324A-E183-8F4C-8955-246BA7398914}" type="slidenum">
              <a:rPr lang="en-US" smtClean="0"/>
              <a:t>18</a:t>
            </a:fld>
            <a:endParaRPr lang="en-US"/>
          </a:p>
        </p:txBody>
      </p:sp>
    </p:spTree>
    <p:extLst>
      <p:ext uri="{BB962C8B-B14F-4D97-AF65-F5344CB8AC3E}">
        <p14:creationId xmlns:p14="http://schemas.microsoft.com/office/powerpoint/2010/main" val="3458663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30</a:t>
            </a:fld>
            <a:endParaRPr lang="en-US"/>
          </a:p>
        </p:txBody>
      </p:sp>
    </p:spTree>
    <p:extLst>
      <p:ext uri="{BB962C8B-B14F-4D97-AF65-F5344CB8AC3E}">
        <p14:creationId xmlns:p14="http://schemas.microsoft.com/office/powerpoint/2010/main" val="857371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2</a:t>
            </a:fld>
            <a:endParaRPr lang="en-US"/>
          </a:p>
        </p:txBody>
      </p:sp>
    </p:spTree>
    <p:extLst>
      <p:ext uri="{BB962C8B-B14F-4D97-AF65-F5344CB8AC3E}">
        <p14:creationId xmlns:p14="http://schemas.microsoft.com/office/powerpoint/2010/main" val="1958192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752A-014F-4603-6F03-765756E50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E5608-8028-B868-678D-021DE4F4B8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1137F0-EE55-DFCC-A50C-7FC520A0AC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Published at ACSAC 2001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Context: Post-Y2K era, </a:t>
            </a:r>
            <a:r>
              <a:rPr lang="en-US" sz="1200" b="1" dirty="0"/>
              <a:t>Microsoft under fire for security failures</a:t>
            </a:r>
            <a:r>
              <a:rPr lang="en-US" sz="1200" dirty="0"/>
              <a:t>, pre-9/11 cyberattack awareness</a:t>
            </a:r>
          </a:p>
        </p:txBody>
      </p:sp>
      <p:sp>
        <p:nvSpPr>
          <p:cNvPr id="4" name="Slide Number Placeholder 3">
            <a:extLst>
              <a:ext uri="{FF2B5EF4-FFF2-40B4-BE49-F238E27FC236}">
                <a16:creationId xmlns:a16="http://schemas.microsoft.com/office/drawing/2014/main" id="{9461602E-A863-953B-D5F7-86BC2BD5D0F4}"/>
              </a:ext>
            </a:extLst>
          </p:cNvPr>
          <p:cNvSpPr>
            <a:spLocks noGrp="1"/>
          </p:cNvSpPr>
          <p:nvPr>
            <p:ph type="sldNum" sz="quarter" idx="5"/>
          </p:nvPr>
        </p:nvSpPr>
        <p:spPr/>
        <p:txBody>
          <a:bodyPr/>
          <a:lstStyle/>
          <a:p>
            <a:fld id="{C123C96B-2B3F-7242-90A1-56E5F222F20D}" type="slidenum">
              <a:rPr lang="en-US" smtClean="0"/>
              <a:t>3</a:t>
            </a:fld>
            <a:endParaRPr lang="en-US"/>
          </a:p>
        </p:txBody>
      </p:sp>
    </p:spTree>
    <p:extLst>
      <p:ext uri="{BB962C8B-B14F-4D97-AF65-F5344CB8AC3E}">
        <p14:creationId xmlns:p14="http://schemas.microsoft.com/office/powerpoint/2010/main" val="108601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83545-6BCE-094F-60BA-4B7B5A827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ACF97-652D-93E8-678B-D4DC3041A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8DB00-3D94-368E-F378-0EC87827B356}"/>
              </a:ext>
            </a:extLst>
          </p:cNvPr>
          <p:cNvSpPr>
            <a:spLocks noGrp="1"/>
          </p:cNvSpPr>
          <p:nvPr>
            <p:ph type="body" idx="1"/>
          </p:nvPr>
        </p:nvSpPr>
        <p:spPr/>
        <p:txBody>
          <a:bodyPr/>
          <a:lstStyle/>
          <a:p>
            <a:r>
              <a:rPr lang="en-US" dirty="0"/>
              <a:t>Target: Windows 2000 has 1,000,000 bugs, each with an MTBF of 1,000,000,000 hours</a:t>
            </a:r>
          </a:p>
          <a:p>
            <a:r>
              <a:rPr lang="en-US" dirty="0"/>
              <a:t>Paddy works for the Irish Republican Army</a:t>
            </a:r>
          </a:p>
          <a:p>
            <a:r>
              <a:rPr lang="en-US" dirty="0"/>
              <a:t>Break into the British Army’s computer to get the list of informers in Belfast</a:t>
            </a:r>
          </a:p>
          <a:p>
            <a:r>
              <a:rPr lang="en-US" dirty="0"/>
              <a:t>Brian is the army assurance guy</a:t>
            </a:r>
          </a:p>
          <a:p>
            <a:endParaRPr lang="en-US" dirty="0"/>
          </a:p>
          <a:p>
            <a:r>
              <a:rPr lang="en-US" dirty="0"/>
              <a:t>Reasonable: 35,000,000 line program like Windows 2000 to have 1,000,000 bugs</a:t>
            </a:r>
          </a:p>
          <a:p>
            <a:endParaRPr lang="en-US" dirty="0"/>
          </a:p>
          <a:p>
            <a:r>
              <a:rPr lang="en-US" dirty="0"/>
              <a:t>Anderson’s analogies: </a:t>
            </a:r>
          </a:p>
          <a:p>
            <a:pPr marL="171450" indent="-171450">
              <a:buFontTx/>
              <a:buChar char="-"/>
            </a:pPr>
            <a:r>
              <a:rPr lang="en-US" dirty="0"/>
              <a:t>1920s–30s air warfare: “Attack is simply easier than defense” </a:t>
            </a:r>
          </a:p>
          <a:p>
            <a:pPr marL="171450" indent="-171450">
              <a:buFontTx/>
              <a:buChar char="-"/>
            </a:pPr>
            <a:r>
              <a:rPr lang="en-US" dirty="0"/>
              <a:t>Wild West: “Men in black hats can strike anywhere, while the men in white hats have to defend everywhere”</a:t>
            </a:r>
          </a:p>
          <a:p>
            <a:pPr marL="171450" indent="-171450">
              <a:buFontTx/>
              <a:buChar char="-"/>
            </a:pPr>
            <a:r>
              <a:rPr lang="en-US" dirty="0"/>
              <a:t>16th–17th century piracy: Until great powers denied pirates safe haven, piracy was “just too easy”</a:t>
            </a:r>
          </a:p>
          <a:p>
            <a:endParaRPr lang="en-US" dirty="0"/>
          </a:p>
          <a:p>
            <a:pPr marL="0" lvl="0" indent="0">
              <a:buNone/>
            </a:pPr>
            <a:r>
              <a:rPr lang="en-US" sz="1200" dirty="0"/>
              <a:t>“Thermodynamics” favors attackers—defenders must protect everything, attackers need find only one vulnerability</a:t>
            </a:r>
            <a:endParaRPr lang="en-US" sz="1600" dirty="0"/>
          </a:p>
          <a:p>
            <a:pPr marL="0" lvl="0" indent="0">
              <a:buNone/>
            </a:pPr>
            <a:endParaRPr lang="en-US" sz="800" b="1" dirty="0"/>
          </a:p>
          <a:p>
            <a:pPr marL="0" lvl="0" indent="0">
              <a:buNone/>
            </a:pPr>
            <a:r>
              <a:rPr lang="en-US" b="1" dirty="0"/>
              <a:t>Today:</a:t>
            </a:r>
            <a:r>
              <a:rPr lang="en-US" dirty="0"/>
              <a:t> Has technology changed this equation?</a:t>
            </a:r>
            <a:endParaRPr lang="en-US" b="1" dirty="0"/>
          </a:p>
          <a:p>
            <a:pPr marL="0" lvl="0" indent="0">
              <a:buNone/>
            </a:pPr>
            <a:r>
              <a:rPr lang="en-US" b="1" dirty="0"/>
              <a:t>Looking ahead:</a:t>
            </a:r>
            <a:r>
              <a:rPr lang="en-US" dirty="0"/>
              <a:t> Does generative AI change this calculus?</a:t>
            </a:r>
          </a:p>
          <a:p>
            <a:pPr marL="0" lvl="0" indent="0">
              <a:buNone/>
            </a:pPr>
            <a:endParaRPr lang="en-US" dirty="0"/>
          </a:p>
          <a:p>
            <a:r>
              <a:rPr lang="en-US" dirty="0">
                <a:hlinkClick r:id="rId3"/>
              </a:rPr>
              <a:t>56% of executives</a:t>
            </a:r>
            <a:r>
              <a:rPr lang="en-US" dirty="0"/>
              <a:t> believe attackers will have the AI advantage over the next two years. We’ll discuss.</a:t>
            </a:r>
          </a:p>
        </p:txBody>
      </p:sp>
      <p:sp>
        <p:nvSpPr>
          <p:cNvPr id="4" name="Slide Number Placeholder 3">
            <a:extLst>
              <a:ext uri="{FF2B5EF4-FFF2-40B4-BE49-F238E27FC236}">
                <a16:creationId xmlns:a16="http://schemas.microsoft.com/office/drawing/2014/main" id="{3D0E8B26-C171-68CE-CA98-0E7EE20400C8}"/>
              </a:ext>
            </a:extLst>
          </p:cNvPr>
          <p:cNvSpPr>
            <a:spLocks noGrp="1"/>
          </p:cNvSpPr>
          <p:nvPr>
            <p:ph type="sldNum" sz="quarter" idx="5"/>
          </p:nvPr>
        </p:nvSpPr>
        <p:spPr/>
        <p:txBody>
          <a:bodyPr/>
          <a:lstStyle/>
          <a:p>
            <a:fld id="{1A8A324A-E183-8F4C-8955-246BA7398914}" type="slidenum">
              <a:rPr lang="en-US" smtClean="0"/>
              <a:t>4</a:t>
            </a:fld>
            <a:endParaRPr lang="en-US"/>
          </a:p>
        </p:txBody>
      </p:sp>
    </p:spTree>
    <p:extLst>
      <p:ext uri="{BB962C8B-B14F-4D97-AF65-F5344CB8AC3E}">
        <p14:creationId xmlns:p14="http://schemas.microsoft.com/office/powerpoint/2010/main" val="303528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Question</a:t>
            </a:r>
            <a:r>
              <a:rPr lang="en-US" dirty="0"/>
              <a:t>: Did market pressure or technical capability drive this change?</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6</a:t>
            </a:fld>
            <a:endParaRPr lang="en-US"/>
          </a:p>
        </p:txBody>
      </p:sp>
    </p:spTree>
    <p:extLst>
      <p:ext uri="{BB962C8B-B14F-4D97-AF65-F5344CB8AC3E}">
        <p14:creationId xmlns:p14="http://schemas.microsoft.com/office/powerpoint/2010/main" val="420631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a:t>Positive developments (detail):</a:t>
            </a:r>
            <a:r>
              <a:rPr lang="en-US" dirty="0"/>
              <a:t> - California SB 1386 (2002) — </a:t>
            </a:r>
            <a:r>
              <a:rPr lang="en-US" dirty="0">
                <a:hlinkClick r:id="rId3"/>
              </a:rPr>
              <a:t>first breach notification law</a:t>
            </a:r>
            <a:r>
              <a:rPr lang="en-US" dirty="0"/>
              <a:t>; now all 50 states have similar laws </a:t>
            </a:r>
          </a:p>
          <a:p>
            <a:pPr marL="0" lvl="0" indent="0">
              <a:buNone/>
            </a:pPr>
            <a:r>
              <a:rPr lang="en-US" dirty="0"/>
              <a:t>Microsoft’s transformation: </a:t>
            </a:r>
            <a:r>
              <a:rPr lang="en-US" dirty="0">
                <a:hlinkClick r:id="rId4"/>
              </a:rPr>
              <a:t>Trustworthy Computing initiative</a:t>
            </a:r>
            <a:r>
              <a:rPr lang="en-US" dirty="0"/>
              <a:t> led to SDL, dramatically reduced Windows vulnerabilities</a:t>
            </a:r>
          </a:p>
          <a:p>
            <a:pPr marL="0" lvl="0" indent="0">
              <a:buNone/>
            </a:pPr>
            <a:r>
              <a:rPr lang="en-US" dirty="0"/>
              <a:t>Bug bounty programs: </a:t>
            </a:r>
            <a:r>
              <a:rPr lang="en-US" dirty="0">
                <a:hlinkClick r:id="rId5"/>
              </a:rPr>
              <a:t>Mozilla pioneered</a:t>
            </a:r>
            <a:r>
              <a:rPr lang="en-US" dirty="0"/>
              <a:t> (2004); now standard at major tech companies </a:t>
            </a:r>
          </a:p>
          <a:p>
            <a:pPr marL="0" lvl="0" indent="0">
              <a:buNone/>
            </a:pPr>
            <a:r>
              <a:rPr lang="en-US" dirty="0">
                <a:hlinkClick r:id="rId6"/>
              </a:rPr>
              <a:t>CISA Secure by Design Pledge</a:t>
            </a:r>
            <a:r>
              <a:rPr lang="en-US" dirty="0"/>
              <a:t> (May 2024): 194+ signatories; </a:t>
            </a:r>
            <a:r>
              <a:rPr lang="en-US" dirty="0">
                <a:hlinkClick r:id="rId7"/>
              </a:rPr>
              <a:t>Fortinet year-in-review</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7</a:t>
            </a:fld>
            <a:endParaRPr lang="en-US"/>
          </a:p>
        </p:txBody>
      </p:sp>
    </p:spTree>
    <p:extLst>
      <p:ext uri="{BB962C8B-B14F-4D97-AF65-F5344CB8AC3E}">
        <p14:creationId xmlns:p14="http://schemas.microsoft.com/office/powerpoint/2010/main" val="2808328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Problems that persist (detail):</a:t>
            </a:r>
            <a:r>
              <a:rPr lang="en-US" dirty="0"/>
              <a:t> - 83% of organizations report being affected by cybersecurity breaches, yet only 32% report revenue loss (</a:t>
            </a:r>
            <a:r>
              <a:rPr lang="en-US" dirty="0">
                <a:hlinkClick r:id="rId3"/>
              </a:rPr>
              <a:t>CSIS/McAfee 2017</a:t>
            </a:r>
            <a:r>
              <a:rPr lang="en-US" dirty="0"/>
              <a:t>) - Cloud concentration risk: AWS, Azure, GCP control vast majority of enterprise infrastructure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CrowdStrike’s 18% endpoint market share created single point of failure (</a:t>
            </a:r>
            <a:r>
              <a:rPr lang="en-US" dirty="0">
                <a:hlinkClick r:id="rId4"/>
              </a:rPr>
              <a:t>CSA analysis</a:t>
            </a:r>
            <a:r>
              <a:rPr lang="en-US" dirty="0"/>
              <a:t>). </a:t>
            </a:r>
            <a:r>
              <a:rPr lang="en-US" dirty="0">
                <a:hlinkClick r:id="rId5"/>
              </a:rPr>
              <a:t>CrowdStrike 2024 outage</a:t>
            </a:r>
            <a:r>
              <a:rPr lang="en-US" dirty="0"/>
              <a:t>: $5.4B Fortune 500 losses, but liability capped at “fees paid” (</a:t>
            </a:r>
            <a:r>
              <a:rPr lang="en-US" dirty="0">
                <a:hlinkClick r:id="rId6"/>
              </a:rPr>
              <a:t>CNN analysis</a:t>
            </a:r>
            <a:r>
              <a:rPr lang="en-US"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AWS outage Oct 20-21, 2025 – 3500 companies, 17M+ outage reports across 60 countries, https://</a:t>
            </a:r>
            <a:r>
              <a:rPr lang="en-US" dirty="0" err="1"/>
              <a:t>www.ookla.com</a:t>
            </a:r>
            <a:r>
              <a:rPr lang="en-US" dirty="0"/>
              <a:t>/articles/aws-outage-q4-2025 </a:t>
            </a:r>
            <a:endParaRPr lang="en-US" dirty="0">
              <a:hlinkClick r:id="rId5"/>
            </a:endParaRPr>
          </a:p>
          <a:p>
            <a:r>
              <a:rPr lang="en-US" dirty="0"/>
              <a:t>Software liability remains limited—vendors still disclaim via EULAs</a:t>
            </a:r>
          </a:p>
          <a:p>
            <a:r>
              <a:rPr lang="en-US" dirty="0"/>
              <a:t>Network effects stronger than ever (cloud monocultures)</a:t>
            </a:r>
          </a:p>
          <a:p>
            <a:endParaRPr lang="en-US" dirty="0"/>
          </a:p>
          <a:p>
            <a:r>
              <a:rPr lang="en-US" sz="1200" b="0" i="0" kern="1200" dirty="0">
                <a:solidFill>
                  <a:schemeClr val="tx1"/>
                </a:solidFill>
                <a:effectLst/>
                <a:latin typeface="+mn-lt"/>
                <a:ea typeface="+mn-ea"/>
                <a:cs typeface="+mn-cs"/>
              </a:rPr>
              <a:t>9 July 2024, the American </a:t>
            </a:r>
            <a:r>
              <a:rPr lang="en-US" sz="1200" b="0" i="0" u="none" strike="noStrike" kern="1200" dirty="0">
                <a:solidFill>
                  <a:schemeClr val="tx1"/>
                </a:solidFill>
                <a:effectLst/>
                <a:latin typeface="+mn-lt"/>
                <a:ea typeface="+mn-ea"/>
                <a:cs typeface="+mn-cs"/>
                <a:hlinkClick r:id="rId7" tooltip="Cybersecurity"/>
              </a:rPr>
              <a:t>cybersecurity</a:t>
            </a:r>
            <a:r>
              <a:rPr lang="en-US" sz="1200" b="0" i="0" kern="1200" dirty="0">
                <a:solidFill>
                  <a:schemeClr val="tx1"/>
                </a:solidFill>
                <a:effectLst/>
                <a:latin typeface="+mn-lt"/>
                <a:ea typeface="+mn-ea"/>
                <a:cs typeface="+mn-cs"/>
              </a:rPr>
              <a:t> company </a:t>
            </a:r>
            <a:r>
              <a:rPr lang="en-US" sz="1200" b="0" i="0" u="none" strike="noStrike" kern="1200" dirty="0">
                <a:solidFill>
                  <a:schemeClr val="tx1"/>
                </a:solidFill>
                <a:effectLst/>
                <a:latin typeface="+mn-lt"/>
                <a:ea typeface="+mn-ea"/>
                <a:cs typeface="+mn-cs"/>
                <a:hlinkClick r:id="rId8" tooltip="CrowdStrike"/>
              </a:rPr>
              <a:t>CrowdStrike</a:t>
            </a:r>
            <a:r>
              <a:rPr lang="en-US" sz="1200" b="0" i="0" kern="1200" dirty="0">
                <a:solidFill>
                  <a:schemeClr val="tx1"/>
                </a:solidFill>
                <a:effectLst/>
                <a:latin typeface="+mn-lt"/>
                <a:ea typeface="+mn-ea"/>
                <a:cs typeface="+mn-cs"/>
              </a:rPr>
              <a:t> distributed a faulty update to its Falcon Sensor security software that caused widespread problems with </a:t>
            </a:r>
            <a:r>
              <a:rPr lang="en-US" sz="1200" b="0" i="0" u="none" strike="noStrike" kern="1200" dirty="0">
                <a:solidFill>
                  <a:schemeClr val="tx1"/>
                </a:solidFill>
                <a:effectLst/>
                <a:latin typeface="+mn-lt"/>
                <a:ea typeface="+mn-ea"/>
                <a:cs typeface="+mn-cs"/>
                <a:hlinkClick r:id="rId9" tooltip="Microsoft Windows"/>
              </a:rPr>
              <a:t>Microsoft Windows</a:t>
            </a:r>
            <a:r>
              <a:rPr lang="en-US" sz="1200" b="0" i="0" kern="1200" dirty="0">
                <a:solidFill>
                  <a:schemeClr val="tx1"/>
                </a:solidFill>
                <a:effectLst/>
                <a:latin typeface="+mn-lt"/>
                <a:ea typeface="+mn-ea"/>
                <a:cs typeface="+mn-cs"/>
              </a:rPr>
              <a:t> computers running the software. As a result, roughly 8.5 million systems </a:t>
            </a:r>
            <a:r>
              <a:rPr lang="en-US" sz="1200" b="0" i="0" u="none" strike="noStrike" kern="1200" dirty="0">
                <a:solidFill>
                  <a:schemeClr val="tx1"/>
                </a:solidFill>
                <a:effectLst/>
                <a:latin typeface="+mn-lt"/>
                <a:ea typeface="+mn-ea"/>
                <a:cs typeface="+mn-cs"/>
                <a:hlinkClick r:id="rId10" tooltip="Crash (computing)"/>
              </a:rPr>
              <a:t>crashed</a:t>
            </a:r>
            <a:r>
              <a:rPr lang="en-US" sz="1200" b="0" i="0" kern="1200" dirty="0">
                <a:solidFill>
                  <a:schemeClr val="tx1"/>
                </a:solidFill>
                <a:effectLst/>
                <a:latin typeface="+mn-lt"/>
                <a:ea typeface="+mn-ea"/>
                <a:cs typeface="+mn-cs"/>
              </a:rPr>
              <a:t> and were unable to properly </a:t>
            </a:r>
            <a:r>
              <a:rPr lang="en-US" sz="1200" b="0" i="0" u="none" strike="noStrike" kern="1200" dirty="0">
                <a:solidFill>
                  <a:schemeClr val="tx1"/>
                </a:solidFill>
                <a:effectLst/>
                <a:latin typeface="+mn-lt"/>
                <a:ea typeface="+mn-ea"/>
                <a:cs typeface="+mn-cs"/>
                <a:hlinkClick r:id="rId11" tooltip="Reboot"/>
              </a:rPr>
              <a:t>restart</a:t>
            </a:r>
            <a:r>
              <a:rPr lang="en-US" sz="1200" b="0" i="0" u="none" strike="noStrike" kern="1200" baseline="30000" dirty="0">
                <a:solidFill>
                  <a:schemeClr val="tx1"/>
                </a:solidFill>
                <a:effectLst/>
                <a:latin typeface="+mn-lt"/>
                <a:ea typeface="+mn-ea"/>
                <a:cs typeface="+mn-cs"/>
                <a:hlinkClick r:id="rId12"/>
              </a:rPr>
              <a:t>[1]</a:t>
            </a:r>
            <a:r>
              <a:rPr lang="en-US" sz="1200" b="0" i="0" kern="1200" dirty="0">
                <a:solidFill>
                  <a:schemeClr val="tx1"/>
                </a:solidFill>
                <a:effectLst/>
                <a:latin typeface="+mn-lt"/>
                <a:ea typeface="+mn-ea"/>
                <a:cs typeface="+mn-cs"/>
              </a:rPr>
              <a:t> in what has been called the largest outage in the history of </a:t>
            </a:r>
            <a:r>
              <a:rPr lang="en-US" sz="1200" b="0" i="0" u="none" strike="noStrike" kern="1200" dirty="0">
                <a:solidFill>
                  <a:schemeClr val="tx1"/>
                </a:solidFill>
                <a:effectLst/>
                <a:latin typeface="+mn-lt"/>
                <a:ea typeface="+mn-ea"/>
                <a:cs typeface="+mn-cs"/>
                <a:hlinkClick r:id="rId13" tooltip="Information technology"/>
              </a:rPr>
              <a:t>information technology</a:t>
            </a:r>
            <a:r>
              <a:rPr lang="en-US" sz="1200" b="0" i="0" u="none" strike="noStrike" kern="1200" baseline="30000" dirty="0">
                <a:solidFill>
                  <a:schemeClr val="tx1"/>
                </a:solidFill>
                <a:effectLst/>
                <a:latin typeface="+mn-lt"/>
                <a:ea typeface="+mn-ea"/>
                <a:cs typeface="+mn-cs"/>
                <a:hlinkClick r:id="rId14"/>
              </a:rPr>
              <a:t>[2]</a:t>
            </a:r>
            <a:r>
              <a:rPr lang="en-US" sz="1200" b="0" i="0" kern="1200" dirty="0">
                <a:solidFill>
                  <a:schemeClr val="tx1"/>
                </a:solidFill>
                <a:effectLst/>
                <a:latin typeface="+mn-lt"/>
                <a:ea typeface="+mn-ea"/>
                <a:cs typeface="+mn-cs"/>
              </a:rPr>
              <a:t> and "historic in scale".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CRA entered into force on 10 December 2024. The main obligations introduced by the Act will apply from 11 December 2027, with reporting obligations to apply as of 11 September 2026. </a:t>
            </a:r>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8</a:t>
            </a:fld>
            <a:endParaRPr lang="en-US"/>
          </a:p>
        </p:txBody>
      </p:sp>
    </p:spTree>
    <p:extLst>
      <p:ext uri="{BB962C8B-B14F-4D97-AF65-F5344CB8AC3E}">
        <p14:creationId xmlns:p14="http://schemas.microsoft.com/office/powerpoint/2010/main" val="371000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GenAI amplifies attacker capabilities:</a:t>
            </a:r>
            <a:r>
              <a:rPr lang="en-US"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hlinkClick r:id="rId3"/>
              </a:rPr>
              <a:t>Phishing attacks surged 1,265%</a:t>
            </a:r>
            <a:r>
              <a:rPr lang="en-US" dirty="0"/>
              <a:t> since ChatGPT launch (Accenture)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LLM-generated phishing emails achieve </a:t>
            </a:r>
            <a:r>
              <a:rPr lang="en-US" dirty="0">
                <a:hlinkClick r:id="rId4"/>
              </a:rPr>
              <a:t>54% click-through rate vs. 12% for human-written</a:t>
            </a:r>
            <a:r>
              <a:rPr lang="en-US" dirty="0"/>
              <a:t> (CrowdStrike/</a:t>
            </a:r>
            <a:r>
              <a:rPr lang="en-US" dirty="0" err="1"/>
              <a:t>Arxiv</a:t>
            </a:r>
            <a:r>
              <a:rPr lang="en-US"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a:t>
            </a:r>
            <a:r>
              <a:rPr lang="en-US" dirty="0">
                <a:hlinkClick r:id="rId5"/>
              </a:rPr>
              <a:t>Deepfake incidents up 19%</a:t>
            </a:r>
            <a:r>
              <a:rPr lang="en-US" dirty="0"/>
              <a:t> in Q1 2025 alone vs. all of 2024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a:t>
            </a:r>
            <a:r>
              <a:rPr lang="en-US" dirty="0">
                <a:hlinkClick r:id="rId5"/>
              </a:rPr>
              <a:t>$25.6M deepfake fraud at Arup</a:t>
            </a:r>
            <a:r>
              <a:rPr lang="en-US" dirty="0"/>
              <a:t>: AI-generated video call impersonated CFO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New attack surfaces unique to GenAI:</a:t>
            </a:r>
            <a:r>
              <a:rPr lang="en-US"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hlinkClick r:id="rId6"/>
              </a:rPr>
              <a:t>Prompt injection</a:t>
            </a:r>
            <a:r>
              <a:rPr lang="en-US" dirty="0"/>
              <a:t> (#1 OWASP LLM risk)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a:t>
            </a:r>
            <a:r>
              <a:rPr lang="en-US" dirty="0">
                <a:hlinkClick r:id="rId7"/>
              </a:rPr>
              <a:t>Training data poisoning</a:t>
            </a:r>
            <a:r>
              <a:rPr lang="en-US"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 </a:t>
            </a:r>
            <a:r>
              <a:rPr lang="en-US" dirty="0">
                <a:hlinkClick r:id="rId8"/>
              </a:rPr>
              <a:t>Supply chain attacks via AI coding assistants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GenAI introduces new dimensions—</a:t>
            </a:r>
            <a:r>
              <a:rPr lang="en-US" dirty="0">
                <a:hlinkClick r:id="rId9"/>
              </a:rPr>
              <a:t>40–62% of AI-generated code contains security vulnerabilities</a:t>
            </a:r>
            <a:r>
              <a:rPr lang="en-US" dirty="0"/>
              <a:t>, and AI coding tools are now used by </a:t>
            </a:r>
            <a:r>
              <a:rPr lang="en-US" dirty="0">
                <a:hlinkClick r:id="rId10"/>
              </a:rPr>
              <a:t>97% of developers</a:t>
            </a:r>
            <a:r>
              <a:rPr lang="en-US" dirty="0"/>
              <a:t>.</a:t>
            </a:r>
          </a:p>
          <a:p>
            <a:endParaRPr lang="en-US" dirty="0"/>
          </a:p>
          <a:p>
            <a:pPr marL="0" lvl="0" indent="0">
              <a:buNone/>
            </a:pPr>
            <a:r>
              <a:rPr lang="en-US" b="1" dirty="0"/>
              <a:t>How GenAI could help defenders:</a:t>
            </a:r>
            <a:r>
              <a:rPr lang="en-US" dirty="0"/>
              <a:t> - AI-powered threat detection and anomaly identification - Automated code review and vulnerability scanning - Natural language interfaces for security operations</a:t>
            </a:r>
          </a:p>
          <a:p>
            <a:pPr marL="0" lvl="0" indent="0">
              <a:buNone/>
            </a:pPr>
            <a:r>
              <a:rPr lang="en-US" b="1" dirty="0"/>
              <a:t>The adoption asymmetry problem:</a:t>
            </a:r>
            <a:r>
              <a:rPr lang="en-US" dirty="0"/>
              <a:t> &gt; “Adversaries are moving faster and experimenting freely with new tools, while defenders are often slowed by bureaucracy, legacy processes and risk aversion.” — </a:t>
            </a:r>
            <a:r>
              <a:rPr lang="en-US" dirty="0">
                <a:hlinkClick r:id="rId11"/>
              </a:rPr>
              <a:t>WEF 2025</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10</a:t>
            </a:fld>
            <a:endParaRPr lang="en-US"/>
          </a:p>
        </p:txBody>
      </p:sp>
    </p:spTree>
    <p:extLst>
      <p:ext uri="{BB962C8B-B14F-4D97-AF65-F5344CB8AC3E}">
        <p14:creationId xmlns:p14="http://schemas.microsoft.com/office/powerpoint/2010/main" val="9663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Anderson argues platform vendors prioritize developer convenience over security. Is this still true?</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Apple's [App Store model](</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developer.apple.com</a:t>
            </a:r>
            <a:r>
              <a:rPr lang="en-US" sz="1200" b="0" u="sng" kern="1200" dirty="0">
                <a:solidFill>
                  <a:schemeClr val="tx1"/>
                </a:solidFill>
                <a:effectLst/>
                <a:latin typeface="+mn-lt"/>
                <a:ea typeface="+mn-ea"/>
                <a:cs typeface="+mn-cs"/>
              </a:rPr>
              <a:t>/app-store/review/guidelines/</a:t>
            </a:r>
            <a:r>
              <a:rPr lang="en-US" sz="1200" b="0" kern="1200" dirty="0">
                <a:solidFill>
                  <a:schemeClr val="tx1"/>
                </a:solidFill>
                <a:effectLst/>
                <a:latin typeface="+mn-lt"/>
                <a:ea typeface="+mn-ea"/>
                <a:cs typeface="+mn-cs"/>
              </a:rPr>
              <a:t>) (curated but restrictive)</a:t>
            </a:r>
          </a:p>
          <a:p>
            <a:r>
              <a:rPr lang="en-US" sz="1200" b="0" kern="1200" dirty="0">
                <a:solidFill>
                  <a:schemeClr val="tx1"/>
                </a:solidFill>
                <a:effectLst/>
                <a:latin typeface="+mn-lt"/>
                <a:ea typeface="+mn-ea"/>
                <a:cs typeface="+mn-cs"/>
              </a:rPr>
              <a:t>- Cloud platforms ([AWS shared responsibility model](</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aws.amazon.com</a:t>
            </a:r>
            <a:r>
              <a:rPr lang="en-US" sz="1200" b="0" u="sng" kern="1200" dirty="0">
                <a:solidFill>
                  <a:schemeClr val="tx1"/>
                </a:solidFill>
                <a:effectLst/>
                <a:latin typeface="+mn-lt"/>
                <a:ea typeface="+mn-ea"/>
                <a:cs typeface="+mn-cs"/>
              </a:rPr>
              <a:t>/compliance/shared-responsibility-model/</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The rise of SaaS and API-first architectures</a:t>
            </a:r>
          </a:p>
          <a:p>
            <a:br>
              <a:rPr lang="en-US" sz="1200" b="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Should software be treated like other engineered products (bridges, aircraft)?</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paper describes how software vendors disclaim liability via EULAs. The [CrowdStrike outage](</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en.wikipedia.org</a:t>
            </a:r>
            <a:r>
              <a:rPr lang="en-US" sz="1200" b="0" u="sng" kern="1200" dirty="0">
                <a:solidFill>
                  <a:schemeClr val="tx1"/>
                </a:solidFill>
                <a:effectLst/>
                <a:latin typeface="+mn-lt"/>
                <a:ea typeface="+mn-ea"/>
                <a:cs typeface="+mn-cs"/>
              </a:rPr>
              <a:t>/wiki/2024_CrowdStrike-related_IT_outages</a:t>
            </a:r>
            <a:r>
              <a:rPr lang="en-US" sz="1200" b="0" kern="1200" dirty="0">
                <a:solidFill>
                  <a:schemeClr val="tx1"/>
                </a:solidFill>
                <a:effectLst/>
                <a:latin typeface="+mn-lt"/>
                <a:ea typeface="+mn-ea"/>
                <a:cs typeface="+mn-cs"/>
              </a:rPr>
              <a:t>) caused $5.4B in losses but their liability was capped at "fees paid."</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What would change if strict liability applied to software?</a:t>
            </a:r>
          </a:p>
          <a:p>
            <a:r>
              <a:rPr lang="en-US" sz="1200" b="0" kern="1200" dirty="0">
                <a:solidFill>
                  <a:schemeClr val="tx1"/>
                </a:solidFill>
                <a:effectLst/>
                <a:latin typeface="+mn-lt"/>
                <a:ea typeface="+mn-ea"/>
                <a:cs typeface="+mn-cs"/>
              </a:rPr>
              <a:t>- How would this affect open-source software? (See [EU CRA concerns](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en.wikipedia.org</a:t>
            </a:r>
            <a:r>
              <a:rPr lang="en-US" sz="1200" b="0" u="sng" kern="1200" dirty="0">
                <a:solidFill>
                  <a:schemeClr val="tx1"/>
                </a:solidFill>
                <a:effectLst/>
                <a:latin typeface="+mn-lt"/>
                <a:ea typeface="+mn-ea"/>
                <a:cs typeface="+mn-cs"/>
              </a:rPr>
              <a:t>/wiki/</a:t>
            </a:r>
            <a:r>
              <a:rPr lang="en-US" sz="1200" b="0" u="sng" kern="1200" dirty="0" err="1">
                <a:solidFill>
                  <a:schemeClr val="tx1"/>
                </a:solidFill>
                <a:effectLst/>
                <a:latin typeface="+mn-lt"/>
                <a:ea typeface="+mn-ea"/>
                <a:cs typeface="+mn-cs"/>
              </a:rPr>
              <a:t>Cyber_Resilience_Act#Open_source_concerns</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Is the [EU Cyber Resilience Act](</a:t>
            </a:r>
            <a:r>
              <a:rPr lang="en-US" sz="1200" b="0" u="sng" kern="1200" dirty="0">
                <a:solidFill>
                  <a:schemeClr val="tx1"/>
                </a:solidFill>
                <a:effectLst/>
                <a:latin typeface="+mn-lt"/>
                <a:ea typeface="+mn-ea"/>
                <a:cs typeface="+mn-cs"/>
              </a:rPr>
              <a:t>https://digital-</a:t>
            </a:r>
            <a:r>
              <a:rPr lang="en-US" sz="1200" b="0" u="sng" kern="1200" dirty="0" err="1">
                <a:solidFill>
                  <a:schemeClr val="tx1"/>
                </a:solidFill>
                <a:effectLst/>
                <a:latin typeface="+mn-lt"/>
                <a:ea typeface="+mn-ea"/>
                <a:cs typeface="+mn-cs"/>
              </a:rPr>
              <a:t>strategy.ec.europa.eu</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en</a:t>
            </a:r>
            <a:r>
              <a:rPr lang="en-US" sz="1200" b="0" u="sng" kern="1200" dirty="0">
                <a:solidFill>
                  <a:schemeClr val="tx1"/>
                </a:solidFill>
                <a:effectLst/>
                <a:latin typeface="+mn-lt"/>
                <a:ea typeface="+mn-ea"/>
                <a:cs typeface="+mn-cs"/>
              </a:rPr>
              <a:t>/policies/cyber-resilience-act</a:t>
            </a:r>
            <a:r>
              <a:rPr lang="en-US" sz="1200" b="0" kern="1200" dirty="0">
                <a:solidFill>
                  <a:schemeClr val="tx1"/>
                </a:solidFill>
                <a:effectLst/>
                <a:latin typeface="+mn-lt"/>
                <a:ea typeface="+mn-ea"/>
                <a:cs typeface="+mn-cs"/>
              </a:rPr>
              <a:t>) the right approach?</a:t>
            </a: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Does modern evidence still suggest that defenders are inherently disadvantaged?</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[Zero trust architecture](</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www.nist.gov</a:t>
            </a:r>
            <a:r>
              <a:rPr lang="en-US" sz="1200" b="0" u="sng" kern="1200" dirty="0">
                <a:solidFill>
                  <a:schemeClr val="tx1"/>
                </a:solidFill>
                <a:effectLst/>
                <a:latin typeface="+mn-lt"/>
                <a:ea typeface="+mn-ea"/>
                <a:cs typeface="+mn-cs"/>
              </a:rPr>
              <a:t>/publications/zero-trust-architecture</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AI-assisted threat detection</a:t>
            </a:r>
          </a:p>
          <a:p>
            <a:r>
              <a:rPr lang="en-US" sz="1200" b="0" kern="1200" dirty="0">
                <a:solidFill>
                  <a:schemeClr val="tx1"/>
                </a:solidFill>
                <a:effectLst/>
                <a:latin typeface="+mn-lt"/>
                <a:ea typeface="+mn-ea"/>
                <a:cs typeface="+mn-cs"/>
              </a:rPr>
              <a:t>- Threat intelligence sharing ([ISACs](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www.nationalisacs.org</a:t>
            </a:r>
            <a:r>
              <a:rPr lang="en-US" sz="1200" b="0" u="sng"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 [CERTs](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www.cisa.gov</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uscert</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Automated patching and </a:t>
            </a:r>
            <a:r>
              <a:rPr lang="en-US" sz="1200" b="0" kern="1200" dirty="0" err="1">
                <a:solidFill>
                  <a:schemeClr val="tx1"/>
                </a:solidFill>
                <a:effectLst/>
                <a:latin typeface="+mn-lt"/>
                <a:ea typeface="+mn-ea"/>
                <a:cs typeface="+mn-cs"/>
              </a:rPr>
              <a:t>DevSecOps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Does generative AI tilt the balance toward attackers or defenders, or both equally?</a:t>
            </a:r>
          </a:p>
          <a:p>
            <a:r>
              <a:rPr lang="en-US" sz="1200" b="0" kern="1200" dirty="0">
                <a:solidFill>
                  <a:schemeClr val="tx1"/>
                </a:solidFill>
                <a:effectLst/>
                <a:latin typeface="+mn-lt"/>
                <a:ea typeface="+mn-ea"/>
                <a:cs typeface="+mn-cs"/>
              </a:rPr>
              <a:t>Anderson's "Paddy vs. Brian" thought experiment assumed human effort on both sides. GenAI changes this equation.</a:t>
            </a:r>
          </a:p>
          <a:p>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Consider the </a:t>
            </a:r>
            <a:r>
              <a:rPr lang="en-US" sz="1200" b="1" kern="1200" dirty="0">
                <a:solidFill>
                  <a:schemeClr val="tx1"/>
                </a:solidFill>
                <a:effectLst/>
                <a:latin typeface="+mn-lt"/>
                <a:ea typeface="+mn-ea"/>
                <a:cs typeface="+mn-cs"/>
              </a:rPr>
              <a:t>**attacker advantages**</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AI can generate [personalized phishing at scale](</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www.crowdstrike.com</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en</a:t>
            </a:r>
            <a:r>
              <a:rPr lang="en-US" sz="1200" b="0" u="sng" kern="1200" dirty="0">
                <a:solidFill>
                  <a:schemeClr val="tx1"/>
                </a:solidFill>
                <a:effectLst/>
                <a:latin typeface="+mn-lt"/>
                <a:ea typeface="+mn-ea"/>
                <a:cs typeface="+mn-cs"/>
              </a:rPr>
              <a:t>-us/blog/ai-vs-ai-cybersecurity-arms-race/</a:t>
            </a:r>
            <a:r>
              <a:rPr lang="en-US" sz="1200" b="0" kern="1200" dirty="0">
                <a:solidFill>
                  <a:schemeClr val="tx1"/>
                </a:solidFill>
                <a:effectLst/>
                <a:latin typeface="+mn-lt"/>
                <a:ea typeface="+mn-ea"/>
                <a:cs typeface="+mn-cs"/>
              </a:rPr>
              <a:t>)—converging mass attacks with spear-phishing precision</a:t>
            </a:r>
          </a:p>
          <a:p>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WormGPT</a:t>
            </a:r>
            <a:r>
              <a:rPr lang="en-US" sz="1200" b="0" kern="1200" dirty="0">
                <a:solidFill>
                  <a:schemeClr val="tx1"/>
                </a:solidFill>
                <a:effectLst/>
                <a:latin typeface="+mn-lt"/>
                <a:ea typeface="+mn-ea"/>
                <a:cs typeface="+mn-cs"/>
              </a:rPr>
              <a:t> and </a:t>
            </a:r>
            <a:r>
              <a:rPr lang="en-US" sz="1200" b="0" kern="1200" dirty="0" err="1">
                <a:solidFill>
                  <a:schemeClr val="tx1"/>
                </a:solidFill>
                <a:effectLst/>
                <a:latin typeface="+mn-lt"/>
                <a:ea typeface="+mn-ea"/>
                <a:cs typeface="+mn-cs"/>
              </a:rPr>
              <a:t>FraudGPT</a:t>
            </a:r>
            <a:r>
              <a:rPr lang="en-US" sz="1200" b="0" kern="1200" dirty="0">
                <a:solidFill>
                  <a:schemeClr val="tx1"/>
                </a:solidFill>
                <a:effectLst/>
                <a:latin typeface="+mn-lt"/>
                <a:ea typeface="+mn-ea"/>
                <a:cs typeface="+mn-cs"/>
              </a:rPr>
              <a:t>](</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deepstrike.io</a:t>
            </a:r>
            <a:r>
              <a:rPr lang="en-US" sz="1200" b="0" u="sng" kern="1200" dirty="0">
                <a:solidFill>
                  <a:schemeClr val="tx1"/>
                </a:solidFill>
                <a:effectLst/>
                <a:latin typeface="+mn-lt"/>
                <a:ea typeface="+mn-ea"/>
                <a:cs typeface="+mn-cs"/>
              </a:rPr>
              <a:t>/blog/ai-cybersecurity-threats-2025</a:t>
            </a:r>
            <a:r>
              <a:rPr lang="en-US" sz="1200" b="0" kern="1200" dirty="0">
                <a:solidFill>
                  <a:schemeClr val="tx1"/>
                </a:solidFill>
                <a:effectLst/>
                <a:latin typeface="+mn-lt"/>
                <a:ea typeface="+mn-ea"/>
                <a:cs typeface="+mn-cs"/>
              </a:rPr>
              <a:t>) offer "crime as a service" on dark web forums</a:t>
            </a:r>
          </a:p>
          <a:p>
            <a:r>
              <a:rPr lang="en-US" sz="1200" b="0" kern="1200" dirty="0">
                <a:solidFill>
                  <a:schemeClr val="tx1"/>
                </a:solidFill>
                <a:effectLst/>
                <a:latin typeface="+mn-lt"/>
                <a:ea typeface="+mn-ea"/>
                <a:cs typeface="+mn-cs"/>
              </a:rPr>
              <a:t>- Deepfakes enable social engineering that bypasses voice/video verification ([Arup $25.6M fraud](</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deepstrike.io</a:t>
            </a:r>
            <a:r>
              <a:rPr lang="en-US" sz="1200" b="0" u="sng" kern="1200" dirty="0">
                <a:solidFill>
                  <a:schemeClr val="tx1"/>
                </a:solidFill>
                <a:effectLst/>
                <a:latin typeface="+mn-lt"/>
                <a:ea typeface="+mn-ea"/>
                <a:cs typeface="+mn-cs"/>
              </a:rPr>
              <a:t>/blog/ai-cybersecurity-threats-2025</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Attackers face no compliance constraints or approval processes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 the </a:t>
            </a:r>
            <a:r>
              <a:rPr lang="en-US" sz="1200" b="1" kern="1200" dirty="0">
                <a:solidFill>
                  <a:schemeClr val="tx1"/>
                </a:solidFill>
                <a:effectLst/>
                <a:latin typeface="+mn-lt"/>
                <a:ea typeface="+mn-ea"/>
                <a:cs typeface="+mn-cs"/>
              </a:rPr>
              <a:t>**defender advantages**</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AI can analyze logs and detect anomalies faster than humans</a:t>
            </a:r>
          </a:p>
          <a:p>
            <a:r>
              <a:rPr lang="en-US" sz="1200" b="0" kern="1200" dirty="0">
                <a:solidFill>
                  <a:schemeClr val="tx1"/>
                </a:solidFill>
                <a:effectLst/>
                <a:latin typeface="+mn-lt"/>
                <a:ea typeface="+mn-ea"/>
                <a:cs typeface="+mn-cs"/>
              </a:rPr>
              <a:t>- Automated threat hunting and incident response</a:t>
            </a:r>
          </a:p>
          <a:p>
            <a:r>
              <a:rPr lang="en-US" sz="1200" b="0" kern="1200" dirty="0">
                <a:solidFill>
                  <a:schemeClr val="tx1"/>
                </a:solidFill>
                <a:effectLst/>
                <a:latin typeface="+mn-lt"/>
                <a:ea typeface="+mn-ea"/>
                <a:cs typeface="+mn-cs"/>
              </a:rPr>
              <a:t>- [Bain analysis](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www.bain.com</a:t>
            </a:r>
            <a:r>
              <a:rPr lang="en-US" sz="1200" b="0" u="sng" kern="1200" dirty="0">
                <a:solidFill>
                  <a:schemeClr val="tx1"/>
                </a:solidFill>
                <a:effectLst/>
                <a:latin typeface="+mn-lt"/>
                <a:ea typeface="+mn-ea"/>
                <a:cs typeface="+mn-cs"/>
              </a:rPr>
              <a:t>/insights/generative-ai-and-cybersecurity-strengthening-both-defenses-and-threats-tech-report-2023/</a:t>
            </a:r>
            <a:r>
              <a:rPr lang="en-US" sz="1200" b="0" kern="1200" dirty="0">
                <a:solidFill>
                  <a:schemeClr val="tx1"/>
                </a:solidFill>
                <a:effectLst/>
                <a:latin typeface="+mn-lt"/>
                <a:ea typeface="+mn-ea"/>
                <a:cs typeface="+mn-cs"/>
              </a:rPr>
              <a:t>) shows threat identification is the current "hot spot" for defensive GenAI</a:t>
            </a:r>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 the </a:t>
            </a:r>
            <a:r>
              <a:rPr lang="en-US" sz="1200" b="1" kern="1200" dirty="0">
                <a:solidFill>
                  <a:schemeClr val="tx1"/>
                </a:solidFill>
                <a:effectLst/>
                <a:latin typeface="+mn-lt"/>
                <a:ea typeface="+mn-ea"/>
                <a:cs typeface="+mn-cs"/>
              </a:rPr>
              <a:t>**adoption asymmetry**</a:t>
            </a:r>
            <a:r>
              <a:rPr lang="en-US" sz="1200" b="0" kern="1200" dirty="0">
                <a:solidFill>
                  <a:schemeClr val="tx1"/>
                </a:solidFill>
                <a:effectLst/>
                <a:latin typeface="+mn-lt"/>
                <a:ea typeface="+mn-ea"/>
                <a:cs typeface="+mn-cs"/>
              </a:rPr>
              <a:t>:</a:t>
            </a:r>
          </a:p>
          <a:p>
            <a:r>
              <a:rPr lang="en-US" sz="1200" b="0" kern="1200" dirty="0">
                <a:solidFill>
                  <a:schemeClr val="tx1"/>
                </a:solidFill>
                <a:effectLst/>
                <a:latin typeface="+mn-lt"/>
                <a:ea typeface="+mn-ea"/>
                <a:cs typeface="+mn-cs"/>
              </a:rPr>
              <a:t>- [56% of executives](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www.accenture.com</a:t>
            </a:r>
            <a:r>
              <a:rPr lang="en-US" sz="1200" b="0" u="sng" kern="1200" dirty="0">
                <a:solidFill>
                  <a:schemeClr val="tx1"/>
                </a:solidFill>
                <a:effectLst/>
                <a:latin typeface="+mn-lt"/>
                <a:ea typeface="+mn-ea"/>
                <a:cs typeface="+mn-cs"/>
              </a:rPr>
              <a:t>/content/dam/</a:t>
            </a:r>
            <a:r>
              <a:rPr lang="en-US" sz="1200" b="0" u="sng" kern="1200" dirty="0" err="1">
                <a:solidFill>
                  <a:schemeClr val="tx1"/>
                </a:solidFill>
                <a:effectLst/>
                <a:latin typeface="+mn-lt"/>
                <a:ea typeface="+mn-ea"/>
                <a:cs typeface="+mn-cs"/>
              </a:rPr>
              <a:t>accenture</a:t>
            </a:r>
            <a:r>
              <a:rPr lang="en-US" sz="1200" b="0" u="sng" kern="1200" dirty="0">
                <a:solidFill>
                  <a:schemeClr val="tx1"/>
                </a:solidFill>
                <a:effectLst/>
                <a:latin typeface="+mn-lt"/>
                <a:ea typeface="+mn-ea"/>
                <a:cs typeface="+mn-cs"/>
              </a:rPr>
              <a:t>/final/</a:t>
            </a:r>
            <a:r>
              <a:rPr lang="en-US" sz="1200" b="0" u="sng" kern="1200" dirty="0" err="1">
                <a:solidFill>
                  <a:schemeClr val="tx1"/>
                </a:solidFill>
                <a:effectLst/>
                <a:latin typeface="+mn-lt"/>
                <a:ea typeface="+mn-ea"/>
                <a:cs typeface="+mn-cs"/>
              </a:rPr>
              <a:t>accenture</a:t>
            </a:r>
            <a:r>
              <a:rPr lang="en-US" sz="1200" b="0" u="sng" kern="1200" dirty="0">
                <a:solidFill>
                  <a:schemeClr val="tx1"/>
                </a:solidFill>
                <a:effectLst/>
                <a:latin typeface="+mn-lt"/>
                <a:ea typeface="+mn-ea"/>
                <a:cs typeface="+mn-cs"/>
              </a:rPr>
              <a:t>-com/document-2/Accenture-Cybersecurity-In-The-Generative-AI-</a:t>
            </a:r>
            <a:r>
              <a:rPr lang="en-US" sz="1200" b="0" u="sng" kern="1200" dirty="0" err="1">
                <a:solidFill>
                  <a:schemeClr val="tx1"/>
                </a:solidFill>
                <a:effectLst/>
                <a:latin typeface="+mn-lt"/>
                <a:ea typeface="+mn-ea"/>
                <a:cs typeface="+mn-cs"/>
              </a:rPr>
              <a:t>Era.pdf</a:t>
            </a:r>
            <a:r>
              <a:rPr lang="en-US" sz="1200" b="0" kern="1200" dirty="0">
                <a:solidFill>
                  <a:schemeClr val="tx1"/>
                </a:solidFill>
                <a:effectLst/>
                <a:latin typeface="+mn-lt"/>
                <a:ea typeface="+mn-ea"/>
                <a:cs typeface="+mn-cs"/>
              </a:rPr>
              <a:t>) believe attackers will have the advantage over the next two years</a:t>
            </a:r>
          </a:p>
          <a:p>
            <a:r>
              <a:rPr lang="en-US" sz="1200" b="0" kern="1200" dirty="0">
                <a:solidFill>
                  <a:schemeClr val="tx1"/>
                </a:solidFill>
                <a:effectLst/>
                <a:latin typeface="+mn-lt"/>
                <a:ea typeface="+mn-ea"/>
                <a:cs typeface="+mn-cs"/>
              </a:rPr>
              <a:t>- Defenders face procurement cycles, compliance requirements, and risk aversion</a:t>
            </a:r>
          </a:p>
          <a:p>
            <a:r>
              <a:rPr lang="en-US" sz="1200" b="0" kern="1200" dirty="0">
                <a:solidFill>
                  <a:schemeClr val="tx1"/>
                </a:solidFill>
                <a:effectLst/>
                <a:latin typeface="+mn-lt"/>
                <a:ea typeface="+mn-ea"/>
                <a:cs typeface="+mn-cs"/>
              </a:rPr>
              <a:t>- Is this a temporary "chaos phase" or a permanent shift? ([XBOW analysis](</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xbow.com</a:t>
            </a:r>
            <a:r>
              <a:rPr lang="en-US" sz="1200" b="0" u="sng" kern="1200" dirty="0">
                <a:solidFill>
                  <a:schemeClr val="tx1"/>
                </a:solidFill>
                <a:effectLst/>
                <a:latin typeface="+mn-lt"/>
                <a:ea typeface="+mn-ea"/>
                <a:cs typeface="+mn-cs"/>
              </a:rPr>
              <a:t>/blog/the-chaos-phase-ai-cybersecurity-threats-2025</a:t>
            </a:r>
            <a:r>
              <a:rPr lang="en-US" sz="1200" b="0" kern="1200" dirty="0">
                <a:solidFill>
                  <a:schemeClr val="tx1"/>
                </a:solidFill>
                <a:effectLst/>
                <a:latin typeface="+mn-lt"/>
                <a:ea typeface="+mn-ea"/>
                <a:cs typeface="+mn-cs"/>
              </a:rPr>
              <a:t>))</a:t>
            </a:r>
          </a:p>
          <a:p>
            <a:br>
              <a:rPr lang="en-US" sz="1200" b="0" kern="1200" dirty="0">
                <a:solidFill>
                  <a:schemeClr val="tx1"/>
                </a:solidFill>
                <a:effectLst/>
                <a:latin typeface="+mn-lt"/>
                <a:ea typeface="+mn-ea"/>
                <a:cs typeface="+mn-cs"/>
              </a:rPr>
            </a:br>
            <a:endParaRPr lang="en-US" sz="1200" b="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Will voluntary pledges or liability shifts actually change vendor behavior?</a:t>
            </a:r>
          </a:p>
          <a:p>
            <a:r>
              <a:rPr lang="en-US" sz="1200" b="0" kern="1200" dirty="0">
                <a:solidFill>
                  <a:schemeClr val="tx1"/>
                </a:solidFill>
                <a:effectLst/>
                <a:latin typeface="+mn-lt"/>
                <a:ea typeface="+mn-ea"/>
                <a:cs typeface="+mn-cs"/>
              </a:rPr>
              <a:t>Anderson suggested government might need to intervene in security markets.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Consider:</a:t>
            </a:r>
          </a:p>
          <a:p>
            <a:r>
              <a:rPr lang="en-US" sz="1200" b="0" kern="1200" dirty="0">
                <a:solidFill>
                  <a:schemeClr val="tx1"/>
                </a:solidFill>
                <a:effectLst/>
                <a:latin typeface="+mn-lt"/>
                <a:ea typeface="+mn-ea"/>
                <a:cs typeface="+mn-cs"/>
              </a:rPr>
              <a:t>- [194+ companies signed CISA's Secure by Design pledge](</a:t>
            </a:r>
            <a:r>
              <a:rPr lang="en-US" sz="1200" b="0" u="sng" kern="1200" dirty="0">
                <a:solidFill>
                  <a:schemeClr val="tx1"/>
                </a:solidFill>
                <a:effectLst/>
                <a:latin typeface="+mn-lt"/>
                <a:ea typeface="+mn-ea"/>
                <a:cs typeface="+mn-cs"/>
              </a:rPr>
              <a:t>https://</a:t>
            </a:r>
            <a:r>
              <a:rPr lang="en-US" sz="1200" b="0" u="sng" kern="1200" dirty="0" err="1">
                <a:solidFill>
                  <a:schemeClr val="tx1"/>
                </a:solidFill>
                <a:effectLst/>
                <a:latin typeface="+mn-lt"/>
                <a:ea typeface="+mn-ea"/>
                <a:cs typeface="+mn-cs"/>
              </a:rPr>
              <a:t>www.cisa.gov</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securebydesign</a:t>
            </a:r>
            <a:r>
              <a:rPr lang="en-US" sz="1200" b="0" u="sng" kern="1200" dirty="0">
                <a:solidFill>
                  <a:schemeClr val="tx1"/>
                </a:solidFill>
                <a:effectLst/>
                <a:latin typeface="+mn-lt"/>
                <a:ea typeface="+mn-ea"/>
                <a:cs typeface="+mn-cs"/>
              </a:rPr>
              <a:t>/pledge</a:t>
            </a:r>
            <a:r>
              <a:rPr lang="en-US" sz="1200" b="0" kern="1200" dirty="0">
                <a:solidFill>
                  <a:schemeClr val="tx1"/>
                </a:solidFill>
                <a:effectLst/>
                <a:latin typeface="+mn-lt"/>
                <a:ea typeface="+mn-ea"/>
                <a:cs typeface="+mn-cs"/>
              </a:rPr>
              <a:t>)—what accountability exists?</a:t>
            </a:r>
          </a:p>
          <a:p>
            <a:r>
              <a:rPr lang="en-US" sz="1200" b="0" kern="1200" dirty="0">
                <a:solidFill>
                  <a:schemeClr val="tx1"/>
                </a:solidFill>
                <a:effectLst/>
                <a:latin typeface="+mn-lt"/>
                <a:ea typeface="+mn-ea"/>
                <a:cs typeface="+mn-cs"/>
              </a:rPr>
              <a:t>- The [EU CRA](</a:t>
            </a:r>
            <a:r>
              <a:rPr lang="en-US" sz="1200" b="0" u="sng" kern="1200" dirty="0">
                <a:solidFill>
                  <a:schemeClr val="tx1"/>
                </a:solidFill>
                <a:effectLst/>
                <a:latin typeface="+mn-lt"/>
                <a:ea typeface="+mn-ea"/>
                <a:cs typeface="+mn-cs"/>
              </a:rPr>
              <a:t>https://digital-</a:t>
            </a:r>
            <a:r>
              <a:rPr lang="en-US" sz="1200" b="0" u="sng" kern="1200" dirty="0" err="1">
                <a:solidFill>
                  <a:schemeClr val="tx1"/>
                </a:solidFill>
                <a:effectLst/>
                <a:latin typeface="+mn-lt"/>
                <a:ea typeface="+mn-ea"/>
                <a:cs typeface="+mn-cs"/>
              </a:rPr>
              <a:t>strategy.ec.europa.eu</a:t>
            </a:r>
            <a:r>
              <a:rPr lang="en-US" sz="1200" b="0" u="sng" kern="1200" dirty="0">
                <a:solidFill>
                  <a:schemeClr val="tx1"/>
                </a:solidFill>
                <a:effectLst/>
                <a:latin typeface="+mn-lt"/>
                <a:ea typeface="+mn-ea"/>
                <a:cs typeface="+mn-cs"/>
              </a:rPr>
              <a:t>/</a:t>
            </a:r>
            <a:r>
              <a:rPr lang="en-US" sz="1200" b="0" u="sng" kern="1200" dirty="0" err="1">
                <a:solidFill>
                  <a:schemeClr val="tx1"/>
                </a:solidFill>
                <a:effectLst/>
                <a:latin typeface="+mn-lt"/>
                <a:ea typeface="+mn-ea"/>
                <a:cs typeface="+mn-cs"/>
              </a:rPr>
              <a:t>en</a:t>
            </a:r>
            <a:r>
              <a:rPr lang="en-US" sz="1200" b="0" u="sng" kern="1200" dirty="0">
                <a:solidFill>
                  <a:schemeClr val="tx1"/>
                </a:solidFill>
                <a:effectLst/>
                <a:latin typeface="+mn-lt"/>
                <a:ea typeface="+mn-ea"/>
                <a:cs typeface="+mn-cs"/>
              </a:rPr>
              <a:t>/policies/cyber-resilience-act</a:t>
            </a:r>
            <a:r>
              <a:rPr lang="en-US" sz="1200" b="0" kern="1200" dirty="0">
                <a:solidFill>
                  <a:schemeClr val="tx1"/>
                </a:solidFill>
                <a:effectLst/>
                <a:latin typeface="+mn-lt"/>
                <a:ea typeface="+mn-ea"/>
                <a:cs typeface="+mn-cs"/>
              </a:rPr>
              <a:t>) imposes fines up to €15M or 2.5% of global revenue but relies on self-certification</a:t>
            </a:r>
          </a:p>
          <a:p>
            <a:r>
              <a:rPr lang="en-US" sz="1200" b="0" kern="1200" dirty="0">
                <a:solidFill>
                  <a:schemeClr val="tx1"/>
                </a:solidFill>
                <a:effectLst/>
                <a:latin typeface="+mn-lt"/>
                <a:ea typeface="+mn-ea"/>
                <a:cs typeface="+mn-cs"/>
              </a:rPr>
              <a:t>- California SB 1386 did change disclosure behavior—what made it effective?</a:t>
            </a:r>
          </a:p>
          <a:p>
            <a:endParaRPr lang="en-US" dirty="0"/>
          </a:p>
        </p:txBody>
      </p:sp>
      <p:sp>
        <p:nvSpPr>
          <p:cNvPr id="4" name="Slide Number Placeholder 3"/>
          <p:cNvSpPr>
            <a:spLocks noGrp="1"/>
          </p:cNvSpPr>
          <p:nvPr>
            <p:ph type="sldNum" sz="quarter" idx="5"/>
          </p:nvPr>
        </p:nvSpPr>
        <p:spPr/>
        <p:txBody>
          <a:bodyPr/>
          <a:lstStyle/>
          <a:p>
            <a:fld id="{1A8A324A-E183-8F4C-8955-246BA7398914}" type="slidenum">
              <a:rPr lang="en-US" smtClean="0"/>
              <a:t>11</a:t>
            </a:fld>
            <a:endParaRPr lang="en-US"/>
          </a:p>
        </p:txBody>
      </p:sp>
    </p:spTree>
    <p:extLst>
      <p:ext uri="{BB962C8B-B14F-4D97-AF65-F5344CB8AC3E}">
        <p14:creationId xmlns:p14="http://schemas.microsoft.com/office/powerpoint/2010/main" val="167196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7"/>
          <p:cNvSpPr txBox="1">
            <a:spLocks noGrp="1"/>
          </p:cNvSpPr>
          <p:nvPr>
            <p:ph type="body" idx="1"/>
          </p:nvPr>
        </p:nvSpPr>
        <p:spPr>
          <a:xfrm>
            <a:off x="609600" y="1716088"/>
            <a:ext cx="7315200" cy="4668837"/>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800"/>
              </a:spcBef>
              <a:spcAft>
                <a:spcPts val="0"/>
              </a:spcAft>
              <a:buClr>
                <a:schemeClr val="dk1"/>
              </a:buClr>
              <a:buSzPts val="1800"/>
              <a:buChar char="▪"/>
              <a:defRPr/>
            </a:lvl1pPr>
            <a:lvl2pPr marL="1219170" lvl="1" indent="-457189" algn="l">
              <a:lnSpc>
                <a:spcPct val="100000"/>
              </a:lnSpc>
              <a:spcBef>
                <a:spcPts val="1600"/>
              </a:spcBef>
              <a:spcAft>
                <a:spcPts val="0"/>
              </a:spcAft>
              <a:buClr>
                <a:schemeClr val="dk1"/>
              </a:buClr>
              <a:buSzPts val="1800"/>
              <a:buChar char="•"/>
              <a:defRPr/>
            </a:lvl2pPr>
            <a:lvl3pPr marL="1828754" lvl="2" indent="-457189" algn="l">
              <a:lnSpc>
                <a:spcPct val="100000"/>
              </a:lnSpc>
              <a:spcBef>
                <a:spcPts val="80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70662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4"/>
        <p:cNvGrpSpPr/>
        <p:nvPr/>
      </p:nvGrpSpPr>
      <p:grpSpPr>
        <a:xfrm>
          <a:off x="0" y="0"/>
          <a:ext cx="0" cy="0"/>
          <a:chOff x="0" y="0"/>
          <a:chExt cx="0" cy="0"/>
        </a:xfrm>
      </p:grpSpPr>
      <p:cxnSp>
        <p:nvCxnSpPr>
          <p:cNvPr id="35" name="Google Shape;35;p11"/>
          <p:cNvCxnSpPr/>
          <p:nvPr/>
        </p:nvCxnSpPr>
        <p:spPr>
          <a:xfrm>
            <a:off x="601133" y="6049433"/>
            <a:ext cx="10651067" cy="0"/>
          </a:xfrm>
          <a:prstGeom prst="straightConnector1">
            <a:avLst/>
          </a:prstGeom>
          <a:noFill/>
          <a:ln w="12700" cap="flat" cmpd="sng">
            <a:solidFill>
              <a:schemeClr val="dk1"/>
            </a:solidFill>
            <a:prstDash val="solid"/>
            <a:round/>
            <a:headEnd type="none" w="sm" len="sm"/>
            <a:tailEnd type="none" w="sm" len="sm"/>
          </a:ln>
        </p:spPr>
      </p:cxnSp>
      <p:sp>
        <p:nvSpPr>
          <p:cNvPr id="36" name="Google Shape;36;p11"/>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1"/>
          <p:cNvSpPr txBox="1">
            <a:spLocks noGrp="1"/>
          </p:cNvSpPr>
          <p:nvPr>
            <p:ph type="body" idx="1"/>
          </p:nvPr>
        </p:nvSpPr>
        <p:spPr>
          <a:xfrm>
            <a:off x="609600" y="1715652"/>
            <a:ext cx="10972800" cy="3803077"/>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800"/>
              </a:spcBef>
              <a:spcAft>
                <a:spcPts val="0"/>
              </a:spcAft>
              <a:buClr>
                <a:schemeClr val="dk1"/>
              </a:buClr>
              <a:buSzPts val="1800"/>
              <a:buChar char="▪"/>
              <a:defRPr/>
            </a:lvl1pPr>
            <a:lvl2pPr marL="1219170" lvl="1" indent="-457189" algn="l">
              <a:lnSpc>
                <a:spcPct val="100000"/>
              </a:lnSpc>
              <a:spcBef>
                <a:spcPts val="1600"/>
              </a:spcBef>
              <a:spcAft>
                <a:spcPts val="0"/>
              </a:spcAft>
              <a:buClr>
                <a:schemeClr val="dk1"/>
              </a:buClr>
              <a:buSzPts val="1800"/>
              <a:buChar char="•"/>
              <a:defRPr/>
            </a:lvl2pPr>
            <a:lvl3pPr marL="1828754" lvl="2" indent="-457189" algn="l">
              <a:lnSpc>
                <a:spcPct val="100000"/>
              </a:lnSpc>
              <a:spcBef>
                <a:spcPts val="80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
        <p:nvSpPr>
          <p:cNvPr id="38" name="Google Shape;38;p11"/>
          <p:cNvSpPr txBox="1">
            <a:spLocks noGrp="1"/>
          </p:cNvSpPr>
          <p:nvPr>
            <p:ph type="body" idx="2"/>
          </p:nvPr>
        </p:nvSpPr>
        <p:spPr>
          <a:xfrm>
            <a:off x="616527" y="6071888"/>
            <a:ext cx="10544080" cy="786104"/>
          </a:xfrm>
          <a:prstGeom prst="rect">
            <a:avLst/>
          </a:prstGeom>
          <a:noFill/>
          <a:ln>
            <a:noFill/>
          </a:ln>
        </p:spPr>
        <p:txBody>
          <a:bodyPr spcFirstLastPara="1" wrap="square" lIns="91425" tIns="45700" rIns="91425" bIns="45700" anchor="t" anchorCtr="0">
            <a:noAutofit/>
          </a:bodyPr>
          <a:lstStyle>
            <a:lvl1pPr marL="609585" lvl="0" indent="-304792" algn="l">
              <a:lnSpc>
                <a:spcPct val="100000"/>
              </a:lnSpc>
              <a:spcBef>
                <a:spcPts val="800"/>
              </a:spcBef>
              <a:spcAft>
                <a:spcPts val="0"/>
              </a:spcAft>
              <a:buClr>
                <a:schemeClr val="dk1"/>
              </a:buClr>
              <a:buSzPts val="1200"/>
              <a:buNone/>
              <a:defRPr sz="1600" b="0" i="0">
                <a:latin typeface="Arial"/>
                <a:ea typeface="Arial"/>
                <a:cs typeface="Arial"/>
                <a:sym typeface="Arial"/>
              </a:defRPr>
            </a:lvl1pPr>
            <a:lvl2pPr marL="1219170" lvl="1" indent="-457189" algn="l">
              <a:lnSpc>
                <a:spcPct val="100000"/>
              </a:lnSpc>
              <a:spcBef>
                <a:spcPts val="1600"/>
              </a:spcBef>
              <a:spcAft>
                <a:spcPts val="0"/>
              </a:spcAft>
              <a:buClr>
                <a:schemeClr val="dk1"/>
              </a:buClr>
              <a:buSzPts val="1800"/>
              <a:buChar char="•"/>
              <a:defRPr sz="2400"/>
            </a:lvl2pPr>
            <a:lvl3pPr marL="1828754" lvl="2" indent="-440256" algn="l">
              <a:lnSpc>
                <a:spcPct val="100000"/>
              </a:lnSpc>
              <a:spcBef>
                <a:spcPts val="800"/>
              </a:spcBef>
              <a:spcAft>
                <a:spcPts val="0"/>
              </a:spcAft>
              <a:buClr>
                <a:schemeClr val="dk1"/>
              </a:buClr>
              <a:buSzPts val="1600"/>
              <a:buChar char="•"/>
              <a:defRPr sz="2133"/>
            </a:lvl3pPr>
            <a:lvl4pPr marL="2438339" lvl="3" indent="-423323" algn="l">
              <a:lnSpc>
                <a:spcPct val="100000"/>
              </a:lnSpc>
              <a:spcBef>
                <a:spcPts val="373"/>
              </a:spcBef>
              <a:spcAft>
                <a:spcPts val="0"/>
              </a:spcAft>
              <a:buClr>
                <a:schemeClr val="dk1"/>
              </a:buClr>
              <a:buSzPts val="1400"/>
              <a:buChar char="•"/>
              <a:defRPr sz="1867"/>
            </a:lvl4pPr>
            <a:lvl5pPr marL="3047924" lvl="4" indent="-423323" algn="l">
              <a:lnSpc>
                <a:spcPct val="100000"/>
              </a:lnSpc>
              <a:spcBef>
                <a:spcPts val="373"/>
              </a:spcBef>
              <a:spcAft>
                <a:spcPts val="0"/>
              </a:spcAft>
              <a:buClr>
                <a:schemeClr val="dk1"/>
              </a:buClr>
              <a:buSzPts val="1400"/>
              <a:buChar char="•"/>
              <a:defRPr sz="1867"/>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32662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4_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09600" y="275167"/>
            <a:ext cx="109728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609600" y="1716618"/>
            <a:ext cx="10972800" cy="4669367"/>
          </a:xfrm>
          <a:prstGeom prst="rect">
            <a:avLst/>
          </a:prstGeom>
          <a:noFill/>
          <a:ln>
            <a:noFill/>
          </a:ln>
        </p:spPr>
        <p:txBody>
          <a:bodyPr spcFirstLastPara="1" wrap="square" lIns="91425" tIns="45700" rIns="91425" bIns="45700" anchor="t" anchorCtr="0">
            <a:noAutofit/>
          </a:bodyPr>
          <a:lstStyle>
            <a:lvl1pPr marL="609585" lvl="0" indent="-457189" algn="l">
              <a:lnSpc>
                <a:spcPct val="100000"/>
              </a:lnSpc>
              <a:spcBef>
                <a:spcPts val="800"/>
              </a:spcBef>
              <a:spcAft>
                <a:spcPts val="0"/>
              </a:spcAft>
              <a:buClr>
                <a:schemeClr val="dk1"/>
              </a:buClr>
              <a:buSzPts val="1800"/>
              <a:buChar char="▪"/>
              <a:defRPr/>
            </a:lvl1pPr>
            <a:lvl2pPr marL="1219170" lvl="1" indent="-457189" algn="l">
              <a:lnSpc>
                <a:spcPct val="100000"/>
              </a:lnSpc>
              <a:spcBef>
                <a:spcPts val="1600"/>
              </a:spcBef>
              <a:spcAft>
                <a:spcPts val="0"/>
              </a:spcAft>
              <a:buClr>
                <a:schemeClr val="dk1"/>
              </a:buClr>
              <a:buSzPts val="1800"/>
              <a:buChar char="•"/>
              <a:defRPr/>
            </a:lvl2pPr>
            <a:lvl3pPr marL="1828754" lvl="2" indent="-457189" algn="l">
              <a:lnSpc>
                <a:spcPct val="100000"/>
              </a:lnSpc>
              <a:spcBef>
                <a:spcPts val="80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6016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1/28/26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1/28/26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1/28/26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1/28/26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1/28/26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 id="214748367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crowdstrike.com/en-us/blog/ai-vs-ai-cybersecurity-arms-ra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cset.georgetown.edu/publication/cybersecurity-risks-of-ai-generated-code/"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cnn.com/2024/07/30/business/delta-boies-crowdstrike-microsoft/index.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cnbc.com/2024/10/25/delta-suit-against-crowdstrike-after-it-outage-caused-cancellations.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digital-strategy.ec.europa.eu/en/policies/cyber-resilience-act" TargetMode="External"/><Relationship Id="rId3" Type="http://schemas.openxmlformats.org/officeDocument/2006/relationships/hyperlink" Target="https://gdpr.eu/" TargetMode="External"/><Relationship Id="rId7" Type="http://schemas.openxmlformats.org/officeDocument/2006/relationships/hyperlink" Target="https://www.cisa.gov/securebydesign/pledge" TargetMode="External"/><Relationship Id="rId2" Type="http://schemas.openxmlformats.org/officeDocument/2006/relationships/hyperlink" Target="https://en.wikipedia.org/wiki/California_Senate_Bill_1386_(2002)" TargetMode="External"/><Relationship Id="rId1" Type="http://schemas.openxmlformats.org/officeDocument/2006/relationships/slideLayout" Target="../slideLayouts/slideLayout2.xml"/><Relationship Id="rId6" Type="http://schemas.openxmlformats.org/officeDocument/2006/relationships/hyperlink" Target="https://www.iso.org/isoiec-27001-information-security.html" TargetMode="External"/><Relationship Id="rId5" Type="http://schemas.openxmlformats.org/officeDocument/2006/relationships/hyperlink" Target="https://www.nist.gov/cyberframework" TargetMode="External"/><Relationship Id="rId4" Type="http://schemas.openxmlformats.org/officeDocument/2006/relationships/hyperlink" Target="https://www.sec.gov/news/press-release/2023-13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s://cset.georgetown.edu/publication/cybersecurity-risks-of-ai-generated-code/" TargetMode="External"/><Relationship Id="rId3" Type="http://schemas.openxmlformats.org/officeDocument/2006/relationships/hyperlink" Target="https://en.wikipedia.org/wiki/2024_CrowdStrike-related_IT_outages" TargetMode="External"/><Relationship Id="rId7" Type="http://schemas.openxmlformats.org/officeDocument/2006/relationships/hyperlink" Target="https://en.wikipedia.org/wiki/Cyber_Resilience_Act" TargetMode="External"/><Relationship Id="rId2" Type="http://schemas.openxmlformats.org/officeDocument/2006/relationships/hyperlink" Target="https://www.csis.org/programs/strategic-technologies-program/past-work/cybersecurity-and-governance/misaligned" TargetMode="External"/><Relationship Id="rId1" Type="http://schemas.openxmlformats.org/officeDocument/2006/relationships/slideLayout" Target="../slideLayouts/slideLayout2.xml"/><Relationship Id="rId6" Type="http://schemas.openxmlformats.org/officeDocument/2006/relationships/hyperlink" Target="https://digital-strategy.ec.europa.eu/en/policies/cyber-resilience-act" TargetMode="External"/><Relationship Id="rId5" Type="http://schemas.openxmlformats.org/officeDocument/2006/relationships/hyperlink" Target="https://insidecybersecurity.com/daily-news/easterly-pushes-software-liability-regime-part-secure-design-effort" TargetMode="External"/><Relationship Id="rId4" Type="http://schemas.openxmlformats.org/officeDocument/2006/relationships/hyperlink" Target="https://www.cnn.com/2024/07/24/tech/crowdstrike-outage-cost-cause" TargetMode="External"/><Relationship Id="rId9" Type="http://schemas.openxmlformats.org/officeDocument/2006/relationships/hyperlink" Target="https://www.weforum.org/stories/2025/10/how-we-enhance-cybersecurity-defences-before-the-attackers-in-an-agi-worl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eff.org/issues/vulnerability-disclosure" TargetMode="External"/><Relationship Id="rId2" Type="http://schemas.openxmlformats.org/officeDocument/2006/relationships/hyperlink" Target="https://en.wikipedia.org/wiki/The_Shadow_Broker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cloudsecurityalliance.org/blog/2025/07/03/what-we-can-learn-from-the-2024-crowdstrike-outage" TargetMode="External"/><Relationship Id="rId3" Type="http://schemas.openxmlformats.org/officeDocument/2006/relationships/hyperlink" Target="https://en.wikipedia.org/wiki/Trustworthy_computing" TargetMode="External"/><Relationship Id="rId7" Type="http://schemas.openxmlformats.org/officeDocument/2006/relationships/hyperlink" Target="https://www.csis.org/programs/strategic-technologies-program/past-work/cybersecurity-and-governance/misaligned" TargetMode="External"/><Relationship Id="rId2" Type="http://schemas.openxmlformats.org/officeDocument/2006/relationships/hyperlink" Target="https://en.wikipedia.org/wiki/California_Senate_Bill_1386_(2002)" TargetMode="External"/><Relationship Id="rId1" Type="http://schemas.openxmlformats.org/officeDocument/2006/relationships/slideLayout" Target="../slideLayouts/slideLayout2.xml"/><Relationship Id="rId6" Type="http://schemas.openxmlformats.org/officeDocument/2006/relationships/hyperlink" Target="https://www.fortinet.com/blog/business-and-technology/cisa-secure-by-design-pledge-in-practice" TargetMode="External"/><Relationship Id="rId5" Type="http://schemas.openxmlformats.org/officeDocument/2006/relationships/hyperlink" Target="https://www.cisa.gov/securebydesign/pledge" TargetMode="External"/><Relationship Id="rId4" Type="http://schemas.openxmlformats.org/officeDocument/2006/relationships/hyperlink" Target="https://www.mozilla.org/en-US/security/bug-bount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rowdstrike.com/en-us/blog/ai-vs-ai-cybersecurity-arms-race/" TargetMode="External"/><Relationship Id="rId2" Type="http://schemas.openxmlformats.org/officeDocument/2006/relationships/hyperlink" Target="https://www.accenture.com/content/dam/accenture/final/accenture-com/document-2/Accenture-Cybersecurity-In-The-Generative-AI-Era.pdf" TargetMode="External"/><Relationship Id="rId1" Type="http://schemas.openxmlformats.org/officeDocument/2006/relationships/slideLayout" Target="../slideLayouts/slideLayout2.xml"/><Relationship Id="rId5" Type="http://schemas.openxmlformats.org/officeDocument/2006/relationships/hyperlink" Target="https://www.weforum.org/stories/2025/10/how-we-enhance-cybersecurity-defences-before-the-attackers-in-an-agi-world/" TargetMode="External"/><Relationship Id="rId4" Type="http://schemas.openxmlformats.org/officeDocument/2006/relationships/hyperlink" Target="https://deepstrike.io/blog/ai-cybersecurity-threats-2025"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cloudsecurityalliance.org/blog/2025/07/09/understanding-security-risks-in-ai-generated-code" TargetMode="External"/><Relationship Id="rId3" Type="http://schemas.openxmlformats.org/officeDocument/2006/relationships/hyperlink" Target="https://www.esprofiler.com/blog/herding-the-cyber-security-market---part-1-the-problem" TargetMode="External"/><Relationship Id="rId7" Type="http://schemas.openxmlformats.org/officeDocument/2006/relationships/hyperlink" Target="https://genai.owasp.org/" TargetMode="External"/><Relationship Id="rId2" Type="http://schemas.openxmlformats.org/officeDocument/2006/relationships/hyperlink" Target="https://ventureinsecurity.net/p/cybersecurity-is-not-a-market-for" TargetMode="External"/><Relationship Id="rId1" Type="http://schemas.openxmlformats.org/officeDocument/2006/relationships/slideLayout" Target="../slideLayouts/slideLayout2.xml"/><Relationship Id="rId6" Type="http://schemas.openxmlformats.org/officeDocument/2006/relationships/hyperlink" Target="https://www.cnbc.com/2024/10/25/delta-suit-against-crowdstrike-after-it-outage-caused-cancellations.html" TargetMode="External"/><Relationship Id="rId5" Type="http://schemas.openxmlformats.org/officeDocument/2006/relationships/hyperlink" Target="https://www.cnn.com/2024/07/30/business/delta-boies-crowdstrike-microsoft/index.html" TargetMode="External"/><Relationship Id="rId4" Type="http://schemas.openxmlformats.org/officeDocument/2006/relationships/hyperlink" Target="https://cloudsecurityalliance.org/blog/2025/07/03/what-we-can-learn-from-the-2024-crowdstrike-outag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principlesofchaos.org/" TargetMode="External"/><Relationship Id="rId2" Type="http://schemas.openxmlformats.org/officeDocument/2006/relationships/hyperlink" Target="https://en.wikipedia.org/wiki/Nick_Leeso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Signalling_(economic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zerodium.com/"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esprofiler.com/blog/herding-the-cyber-security-market---part-1-the-problem" TargetMode="External"/><Relationship Id="rId7" Type="http://schemas.openxmlformats.org/officeDocument/2006/relationships/hyperlink" Target="https://en.wikipedia.org/wiki/2019_Capital_One_data_breach" TargetMode="External"/><Relationship Id="rId2" Type="http://schemas.openxmlformats.org/officeDocument/2006/relationships/hyperlink" Target="https://attackevals.mitre-engenuity.org/" TargetMode="External"/><Relationship Id="rId1" Type="http://schemas.openxmlformats.org/officeDocument/2006/relationships/slideLayout" Target="../slideLayouts/slideLayout2.xml"/><Relationship Id="rId6" Type="http://schemas.openxmlformats.org/officeDocument/2006/relationships/hyperlink" Target="https://en.wikipedia.org/wiki/Target_Corporation#2013_security_breach" TargetMode="External"/><Relationship Id="rId5" Type="http://schemas.openxmlformats.org/officeDocument/2006/relationships/hyperlink" Target="https://en.wikipedia.org/wiki/2017_Equifax_data_breach" TargetMode="External"/><Relationship Id="rId4" Type="http://schemas.openxmlformats.org/officeDocument/2006/relationships/hyperlink" Target="https://www.gartner.com/en/research/methodologies/magic-quadrants-research"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cset.georgetown.edu/publication/cybersecurity-risks-of-ai-generated-code/" TargetMode="External"/><Relationship Id="rId2" Type="http://schemas.openxmlformats.org/officeDocument/2006/relationships/hyperlink" Target="https://www.veracode.com/blog/ai-generated-code-security-risks/" TargetMode="External"/><Relationship Id="rId1" Type="http://schemas.openxmlformats.org/officeDocument/2006/relationships/slideLayout" Target="../slideLayouts/slideLayout2.xml"/><Relationship Id="rId4" Type="http://schemas.openxmlformats.org/officeDocument/2006/relationships/hyperlink" Target="https://www.aikido.dev/blog/promptpwnd-github-actions-ai-agent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tif"/><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en.wikipedia.org/wiki/Code_Red_(computer_worm)" TargetMode="External"/><Relationship Id="rId7" Type="http://schemas.openxmlformats.org/officeDocument/2006/relationships/hyperlink" Target="https://www.microsoft.com/en-us/security/blog/2022/01/21/celebrating-20-years-of-trustworthy-computin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wired.com/2012/01/microsoft-memo/" TargetMode="External"/><Relationship Id="rId5" Type="http://schemas.openxmlformats.org/officeDocument/2006/relationships/hyperlink" Target="https://en.wikipedia.org/wiki/SQL_Slammer" TargetMode="External"/><Relationship Id="rId10" Type="http://schemas.openxmlformats.org/officeDocument/2006/relationships/image" Target="../media/image12.png"/><Relationship Id="rId4" Type="http://schemas.openxmlformats.org/officeDocument/2006/relationships/hyperlink" Target="https://en.wikipedia.org/wiki/Nimda" TargetMode="External"/><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en.wikipedia.org/wiki/California_Senate_Bill_1386_(2002)" TargetMode="External"/><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www.cisa.gov/securebydesign" TargetMode="External"/><Relationship Id="rId4" Type="http://schemas.openxmlformats.org/officeDocument/2006/relationships/hyperlink" Target="https://gdpr.e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2024_CrowdStrike-related_IT_outag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digital-strategy.ec.europa.eu/en/policies/cyber-resilience-ac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normAutofit/>
          </a:bodyPr>
          <a:lstStyle/>
          <a:p>
            <a:r>
              <a:rPr lang="en-US" dirty="0"/>
              <a:t>Secure Systems Engineering and Management</a:t>
            </a:r>
            <a:br>
              <a:rPr lang="en-US" dirty="0"/>
            </a:br>
            <a:r>
              <a:rPr lang="en-US" sz="3600" dirty="0"/>
              <a:t>A Data-driven Approach</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4190935"/>
            <a:ext cx="9027763" cy="2000583"/>
          </a:xfrm>
        </p:spPr>
        <p:txBody>
          <a:bodyPr>
            <a:normAutofit lnSpcReduction="10000"/>
          </a:bodyPr>
          <a:lstStyle/>
          <a:p>
            <a:endParaRPr lang="en-US" dirty="0"/>
          </a:p>
          <a:p>
            <a:endParaRPr lang="en-US" sz="3200" dirty="0"/>
          </a:p>
          <a:p>
            <a:endParaRPr lang="en-US" sz="3200" dirty="0"/>
          </a:p>
          <a:p>
            <a:r>
              <a:rPr lang="en-US" sz="3200" dirty="0"/>
              <a:t>Michael Hicks</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926" y="2190088"/>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2472268" y="3429000"/>
            <a:ext cx="689186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Cybersecurity Economics and Silver Bullets</a:t>
            </a:r>
            <a:endParaRPr lang="en-US" sz="3200" dirty="0"/>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4"/>
          <a:stretch>
            <a:fillRect/>
          </a:stretch>
        </p:blipFill>
        <p:spPr>
          <a:xfrm>
            <a:off x="-1036086" y="1910746"/>
            <a:ext cx="4556501" cy="3036508"/>
          </a:xfrm>
          <a:prstGeom prst="rect">
            <a:avLst/>
          </a:prstGeom>
        </p:spPr>
      </p:pic>
      <p:sp>
        <p:nvSpPr>
          <p:cNvPr id="7" name="TextBox 6">
            <a:extLst>
              <a:ext uri="{FF2B5EF4-FFF2-40B4-BE49-F238E27FC236}">
                <a16:creationId xmlns:a16="http://schemas.microsoft.com/office/drawing/2014/main" id="{CCEC151D-545E-4E09-6675-9F6696166284}"/>
              </a:ext>
            </a:extLst>
          </p:cNvPr>
          <p:cNvSpPr txBox="1"/>
          <p:nvPr/>
        </p:nvSpPr>
        <p:spPr>
          <a:xfrm>
            <a:off x="8873680" y="6323673"/>
            <a:ext cx="3318320" cy="369332"/>
          </a:xfrm>
          <a:prstGeom prst="rect">
            <a:avLst/>
          </a:prstGeom>
          <a:noFill/>
        </p:spPr>
        <p:txBody>
          <a:bodyPr wrap="square">
            <a:spAutoFit/>
          </a:bodyPr>
          <a:lstStyle/>
          <a:p>
            <a:r>
              <a:rPr lang="en-US" sz="1800" dirty="0"/>
              <a:t>UPenn CIS 7000-003, Spring 2026</a:t>
            </a:r>
          </a:p>
        </p:txBody>
      </p:sp>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Generative AI as Accelerant and Amplifier</a:t>
            </a:r>
          </a:p>
        </p:txBody>
      </p:sp>
      <p:sp>
        <p:nvSpPr>
          <p:cNvPr id="3" name="Content Placeholder 2">
            <a:extLst>
              <a:ext uri="{FF2B5EF4-FFF2-40B4-BE49-F238E27FC236}">
                <a16:creationId xmlns:a16="http://schemas.microsoft.com/office/drawing/2014/main" id="{F0941BCD-23C0-8AAE-2601-1FCA29CBC240}"/>
              </a:ext>
            </a:extLst>
          </p:cNvPr>
          <p:cNvSpPr>
            <a:spLocks noGrp="1"/>
          </p:cNvSpPr>
          <p:nvPr>
            <p:ph idx="1"/>
          </p:nvPr>
        </p:nvSpPr>
        <p:spPr>
          <a:xfrm>
            <a:off x="8380444" y="1690688"/>
            <a:ext cx="2987351" cy="4351338"/>
          </a:xfrm>
        </p:spPr>
        <p:txBody>
          <a:bodyPr/>
          <a:lstStyle/>
          <a:p>
            <a:pPr marL="0" indent="0">
              <a:buNone/>
            </a:pPr>
            <a:r>
              <a:rPr lang="en-US" dirty="0"/>
              <a:t>Plus: New attack surfaces</a:t>
            </a:r>
          </a:p>
          <a:p>
            <a:pPr lvl="1"/>
            <a:r>
              <a:rPr lang="en-US" dirty="0"/>
              <a:t>Prompt injection</a:t>
            </a:r>
          </a:p>
          <a:p>
            <a:pPr lvl="1"/>
            <a:r>
              <a:rPr lang="en-US" dirty="0"/>
              <a:t>Training data poisoning</a:t>
            </a:r>
          </a:p>
          <a:p>
            <a:pPr lvl="1"/>
            <a:r>
              <a:rPr lang="en-US" dirty="0"/>
              <a:t>Supply chain attacks via AI coding assistants</a:t>
            </a:r>
          </a:p>
          <a:p>
            <a:pPr marL="0" indent="0">
              <a:buNone/>
            </a:pPr>
            <a:r>
              <a:rPr lang="en-US" dirty="0"/>
              <a:t>What will AI risks stabilize at?</a:t>
            </a:r>
          </a:p>
        </p:txBody>
      </p:sp>
      <p:graphicFrame>
        <p:nvGraphicFramePr>
          <p:cNvPr id="5" name="Content Placeholder 5">
            <a:extLst>
              <a:ext uri="{FF2B5EF4-FFF2-40B4-BE49-F238E27FC236}">
                <a16:creationId xmlns:a16="http://schemas.microsoft.com/office/drawing/2014/main" id="{4B6A4EBD-D10C-3B3C-2735-EC1FF2251085}"/>
              </a:ext>
            </a:extLst>
          </p:cNvPr>
          <p:cNvGraphicFramePr>
            <a:graphicFrameLocks/>
          </p:cNvGraphicFramePr>
          <p:nvPr>
            <p:extLst>
              <p:ext uri="{D42A27DB-BD31-4B8C-83A1-F6EECF244321}">
                <p14:modId xmlns:p14="http://schemas.microsoft.com/office/powerpoint/2010/main" val="198470780"/>
              </p:ext>
            </p:extLst>
          </p:nvPr>
        </p:nvGraphicFramePr>
        <p:xfrm>
          <a:off x="1175656" y="1690688"/>
          <a:ext cx="6867332" cy="3840480"/>
        </p:xfrm>
        <a:graphic>
          <a:graphicData uri="http://schemas.openxmlformats.org/drawingml/2006/table">
            <a:tbl>
              <a:tblPr firstRow="1" bandRow="1">
                <a:tableStyleId>{5C22544A-7EE6-4342-B048-85BDC9FD1C3A}</a:tableStyleId>
              </a:tblPr>
              <a:tblGrid>
                <a:gridCol w="3433666">
                  <a:extLst>
                    <a:ext uri="{9D8B030D-6E8A-4147-A177-3AD203B41FA5}">
                      <a16:colId xmlns:a16="http://schemas.microsoft.com/office/drawing/2014/main" val="20000"/>
                    </a:ext>
                  </a:extLst>
                </a:gridCol>
                <a:gridCol w="3433666">
                  <a:extLst>
                    <a:ext uri="{9D8B030D-6E8A-4147-A177-3AD203B41FA5}">
                      <a16:colId xmlns:a16="http://schemas.microsoft.com/office/drawing/2014/main" val="20001"/>
                    </a:ext>
                  </a:extLst>
                </a:gridCol>
              </a:tblGrid>
              <a:tr h="363104">
                <a:tc>
                  <a:txBody>
                    <a:bodyPr/>
                    <a:lstStyle/>
                    <a:p>
                      <a:pPr marL="0" lvl="0" indent="0">
                        <a:buNone/>
                      </a:pPr>
                      <a:r>
                        <a:t>Anderson/Grigg Concept</a:t>
                      </a:r>
                    </a:p>
                  </a:txBody>
                  <a:tcPr/>
                </a:tc>
                <a:tc>
                  <a:txBody>
                    <a:bodyPr/>
                    <a:lstStyle/>
                    <a:p>
                      <a:pPr marL="0" lvl="0" indent="0">
                        <a:buNone/>
                      </a:pPr>
                      <a:r>
                        <a:t>How GenAI Amplifies It</a:t>
                      </a:r>
                    </a:p>
                  </a:txBody>
                  <a:tcPr/>
                </a:tc>
                <a:extLst>
                  <a:ext uri="{0D108BD9-81ED-4DB2-BD59-A6C34878D82A}">
                    <a16:rowId xmlns:a16="http://schemas.microsoft.com/office/drawing/2014/main" val="10000"/>
                  </a:ext>
                </a:extLst>
              </a:tr>
              <a:tr h="635432">
                <a:tc>
                  <a:txBody>
                    <a:bodyPr/>
                    <a:lstStyle/>
                    <a:p>
                      <a:pPr marL="0" lvl="0" indent="0">
                        <a:buNone/>
                      </a:pPr>
                      <a:r>
                        <a:rPr b="0" dirty="0"/>
                        <a:t>Attack-defense asymmetry</a:t>
                      </a:r>
                    </a:p>
                  </a:txBody>
                  <a:tcPr/>
                </a:tc>
                <a:tc>
                  <a:txBody>
                    <a:bodyPr/>
                    <a:lstStyle/>
                    <a:p>
                      <a:pPr marL="0" lvl="0" indent="0">
                        <a:buNone/>
                      </a:pPr>
                      <a:r>
                        <a:t>AI enables </a:t>
                      </a:r>
                      <a:r>
                        <a:rPr>
                          <a:hlinkClick r:id="rId3"/>
                        </a:rPr>
                        <a:t>personalized attacks at scale</a:t>
                      </a:r>
                      <a:r>
                        <a:t>; defenders slowed by compliance</a:t>
                      </a:r>
                    </a:p>
                  </a:txBody>
                  <a:tcPr/>
                </a:tc>
                <a:extLst>
                  <a:ext uri="{0D108BD9-81ED-4DB2-BD59-A6C34878D82A}">
                    <a16:rowId xmlns:a16="http://schemas.microsoft.com/office/drawing/2014/main" val="10001"/>
                  </a:ext>
                </a:extLst>
              </a:tr>
              <a:tr h="635432">
                <a:tc>
                  <a:txBody>
                    <a:bodyPr/>
                    <a:lstStyle/>
                    <a:p>
                      <a:pPr marL="0" lvl="0" indent="0">
                        <a:buNone/>
                      </a:pPr>
                      <a:r>
                        <a:rPr b="0" dirty="0"/>
                        <a:t>Information insufficiency</a:t>
                      </a:r>
                    </a:p>
                  </a:txBody>
                  <a:tcPr/>
                </a:tc>
                <a:tc>
                  <a:txBody>
                    <a:bodyPr/>
                    <a:lstStyle/>
                    <a:p>
                      <a:pPr marL="0" lvl="0" indent="0">
                        <a:buNone/>
                      </a:pPr>
                      <a:r>
                        <a:rPr>
                          <a:hlinkClick r:id="rId4"/>
                        </a:rPr>
                        <a:t>Neither AI vendor nor developer</a:t>
                      </a:r>
                      <a:r>
                        <a:t> knows if generated code is secure</a:t>
                      </a:r>
                    </a:p>
                  </a:txBody>
                  <a:tcPr/>
                </a:tc>
                <a:extLst>
                  <a:ext uri="{0D108BD9-81ED-4DB2-BD59-A6C34878D82A}">
                    <a16:rowId xmlns:a16="http://schemas.microsoft.com/office/drawing/2014/main" val="10002"/>
                  </a:ext>
                </a:extLst>
              </a:tr>
              <a:tr h="635432">
                <a:tc>
                  <a:txBody>
                    <a:bodyPr/>
                    <a:lstStyle/>
                    <a:p>
                      <a:pPr marL="0" lvl="0" indent="0">
                        <a:buNone/>
                      </a:pPr>
                      <a:r>
                        <a:rPr b="0" dirty="0"/>
                        <a:t>Herding</a:t>
                      </a:r>
                    </a:p>
                  </a:txBody>
                  <a:tcPr/>
                </a:tc>
                <a:tc>
                  <a:txBody>
                    <a:bodyPr/>
                    <a:lstStyle/>
                    <a:p>
                      <a:pPr marL="0" lvl="0" indent="0">
                        <a:buNone/>
                      </a:pPr>
                      <a:r>
                        <a:t>Everyone adopting same AI models creates new monocultures</a:t>
                      </a:r>
                    </a:p>
                  </a:txBody>
                  <a:tcPr/>
                </a:tc>
                <a:extLst>
                  <a:ext uri="{0D108BD9-81ED-4DB2-BD59-A6C34878D82A}">
                    <a16:rowId xmlns:a16="http://schemas.microsoft.com/office/drawing/2014/main" val="10003"/>
                  </a:ext>
                </a:extLst>
              </a:tr>
              <a:tr h="635432">
                <a:tc>
                  <a:txBody>
                    <a:bodyPr/>
                    <a:lstStyle/>
                    <a:p>
                      <a:pPr marL="0" lvl="0" indent="0">
                        <a:buNone/>
                      </a:pPr>
                      <a:r>
                        <a:rPr b="0" dirty="0"/>
                        <a:t>Network externalities</a:t>
                      </a:r>
                    </a:p>
                  </a:txBody>
                  <a:tcPr/>
                </a:tc>
                <a:tc>
                  <a:txBody>
                    <a:bodyPr/>
                    <a:lstStyle/>
                    <a:p>
                      <a:pPr marL="0" lvl="0" indent="0">
                        <a:buNone/>
                      </a:pPr>
                      <a:r>
                        <a:rPr dirty="0"/>
                        <a:t>AI model market is winner-take-all; concentration → systemic risk</a:t>
                      </a:r>
                    </a:p>
                  </a:txBody>
                  <a:tcPr/>
                </a:tc>
                <a:extLst>
                  <a:ext uri="{0D108BD9-81ED-4DB2-BD59-A6C34878D82A}">
                    <a16:rowId xmlns:a16="http://schemas.microsoft.com/office/drawing/2014/main" val="10005"/>
                  </a:ext>
                </a:extLst>
              </a:tr>
              <a:tr h="363104">
                <a:tc>
                  <a:txBody>
                    <a:bodyPr/>
                    <a:lstStyle/>
                    <a:p>
                      <a:pPr marL="0" lvl="0" indent="0">
                        <a:buNone/>
                      </a:pPr>
                      <a:r>
                        <a:rPr b="0" dirty="0"/>
                        <a:t>Liability dumping</a:t>
                      </a:r>
                    </a:p>
                  </a:txBody>
                  <a:tcPr/>
                </a:tc>
                <a:tc>
                  <a:txBody>
                    <a:bodyPr/>
                    <a:lstStyle/>
                    <a:p>
                      <a:pPr marL="0" lvl="0" indent="0">
                        <a:buNone/>
                      </a:pPr>
                      <a:r>
                        <a:rPr dirty="0"/>
                        <a:t>Who’s responsible for AI-generated vulnerabilities?</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9788249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Discussion Questions</a:t>
            </a:r>
          </a:p>
        </p:txBody>
      </p:sp>
      <p:sp>
        <p:nvSpPr>
          <p:cNvPr id="3" name="Content Placeholder 2"/>
          <p:cNvSpPr>
            <a:spLocks noGrp="1"/>
          </p:cNvSpPr>
          <p:nvPr>
            <p:ph idx="1"/>
          </p:nvPr>
        </p:nvSpPr>
        <p:spPr/>
        <p:txBody>
          <a:bodyPr>
            <a:normAutofit lnSpcReduction="10000"/>
          </a:bodyPr>
          <a:lstStyle/>
          <a:p>
            <a:pPr lvl="0"/>
            <a:r>
              <a:rPr dirty="0"/>
              <a:t>Anderson argues platform vendors prioritize developer convenience over security. </a:t>
            </a:r>
            <a:r>
              <a:rPr b="1" dirty="0"/>
              <a:t>Is this still true?</a:t>
            </a:r>
          </a:p>
          <a:p>
            <a:pPr lvl="0"/>
            <a:r>
              <a:rPr dirty="0"/>
              <a:t>Dis</a:t>
            </a:r>
            <a:r>
              <a:rPr lang="en-US" dirty="0"/>
              <a:t>c</a:t>
            </a:r>
            <a:r>
              <a:rPr dirty="0"/>
              <a:t>laiming liability: Should software be treated like other engineered products (bridges, aircraft)?</a:t>
            </a:r>
          </a:p>
          <a:p>
            <a:pPr lvl="0"/>
            <a:r>
              <a:rPr dirty="0"/>
              <a:t>Does modern evidence still suggest that defenders are inherently disadvantaged?</a:t>
            </a:r>
          </a:p>
          <a:p>
            <a:pPr lvl="0"/>
            <a:r>
              <a:rPr dirty="0"/>
              <a:t>Does generative AI tilt the balance toward attackers or defenders, or both equally?</a:t>
            </a:r>
          </a:p>
          <a:p>
            <a:pPr lvl="0"/>
            <a:r>
              <a:rPr dirty="0"/>
              <a:t>Will voluntary pledges or liability shifts actually change vendor behavior?</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E4FA3-0A8C-48C6-0BF1-AA0AD777E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E3E753-F052-C706-99A9-85660147BC00}"/>
              </a:ext>
            </a:extLst>
          </p:cNvPr>
          <p:cNvSpPr>
            <a:spLocks noGrp="1"/>
          </p:cNvSpPr>
          <p:nvPr>
            <p:ph type="title"/>
          </p:nvPr>
        </p:nvSpPr>
        <p:spPr/>
        <p:txBody>
          <a:bodyPr/>
          <a:lstStyle/>
          <a:p>
            <a:r>
              <a:rPr lang="en-US" dirty="0"/>
              <a:t>Readings</a:t>
            </a:r>
          </a:p>
        </p:txBody>
      </p:sp>
      <p:pic>
        <p:nvPicPr>
          <p:cNvPr id="6" name="Picture 5">
            <a:extLst>
              <a:ext uri="{FF2B5EF4-FFF2-40B4-BE49-F238E27FC236}">
                <a16:creationId xmlns:a16="http://schemas.microsoft.com/office/drawing/2014/main" id="{C7D2154D-8F3E-95AF-898D-8FDF4D153F03}"/>
              </a:ext>
            </a:extLst>
          </p:cNvPr>
          <p:cNvPicPr>
            <a:picLocks noChangeAspect="1"/>
          </p:cNvPicPr>
          <p:nvPr/>
        </p:nvPicPr>
        <p:blipFill>
          <a:blip r:embed="rId3"/>
          <a:stretch>
            <a:fillRect/>
          </a:stretch>
        </p:blipFill>
        <p:spPr>
          <a:xfrm>
            <a:off x="1179099" y="1690688"/>
            <a:ext cx="6123907" cy="5663259"/>
          </a:xfrm>
          <a:prstGeom prst="rect">
            <a:avLst/>
          </a:prstGeom>
        </p:spPr>
      </p:pic>
      <p:pic>
        <p:nvPicPr>
          <p:cNvPr id="2050" name="Picture 2" descr="Image">
            <a:extLst>
              <a:ext uri="{FF2B5EF4-FFF2-40B4-BE49-F238E27FC236}">
                <a16:creationId xmlns:a16="http://schemas.microsoft.com/office/drawing/2014/main" id="{3F3933D1-B0D8-31EE-0413-5ED3011DE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7606" y="1027906"/>
            <a:ext cx="3403600" cy="3403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57F6D7-7F67-3E46-5D80-27771023EA52}"/>
              </a:ext>
            </a:extLst>
          </p:cNvPr>
          <p:cNvSpPr txBox="1"/>
          <p:nvPr/>
        </p:nvSpPr>
        <p:spPr>
          <a:xfrm>
            <a:off x="7643905" y="4646644"/>
            <a:ext cx="3709895" cy="1200329"/>
          </a:xfrm>
          <a:prstGeom prst="rect">
            <a:avLst/>
          </a:prstGeom>
          <a:noFill/>
        </p:spPr>
        <p:txBody>
          <a:bodyPr wrap="square">
            <a:spAutoFit/>
          </a:bodyPr>
          <a:lstStyle/>
          <a:p>
            <a:pPr marL="285750" lvl="0" indent="-285750">
              <a:buFont typeface="Arial" panose="020B0604020202020204" pitchFamily="34" charset="0"/>
              <a:buChar char="•"/>
            </a:pPr>
            <a:r>
              <a:rPr lang="en-US" sz="2400" dirty="0"/>
              <a:t>Cryptographer and economist</a:t>
            </a:r>
          </a:p>
          <a:p>
            <a:pPr marL="285750" lvl="0" indent="-285750">
              <a:buFont typeface="Arial" panose="020B0604020202020204" pitchFamily="34" charset="0"/>
              <a:buChar char="•"/>
            </a:pPr>
            <a:r>
              <a:rPr lang="en-US" sz="2400" dirty="0"/>
              <a:t>Essay published in 2008</a:t>
            </a:r>
          </a:p>
        </p:txBody>
      </p:sp>
    </p:spTree>
    <p:extLst>
      <p:ext uri="{BB962C8B-B14F-4D97-AF65-F5344CB8AC3E}">
        <p14:creationId xmlns:p14="http://schemas.microsoft.com/office/powerpoint/2010/main" val="2432790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dissolv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8698-6C07-D1F8-23D9-7AC1852088B6}"/>
              </a:ext>
            </a:extLst>
          </p:cNvPr>
          <p:cNvSpPr>
            <a:spLocks noGrp="1"/>
          </p:cNvSpPr>
          <p:nvPr>
            <p:ph type="title"/>
          </p:nvPr>
        </p:nvSpPr>
        <p:spPr/>
        <p:txBody>
          <a:bodyPr/>
          <a:lstStyle/>
          <a:p>
            <a:r>
              <a:rPr lang="en-US" dirty="0"/>
              <a:t>Silver bullets, not lemons</a:t>
            </a:r>
          </a:p>
        </p:txBody>
      </p:sp>
      <p:sp>
        <p:nvSpPr>
          <p:cNvPr id="3" name="Content Placeholder 2">
            <a:extLst>
              <a:ext uri="{FF2B5EF4-FFF2-40B4-BE49-F238E27FC236}">
                <a16:creationId xmlns:a16="http://schemas.microsoft.com/office/drawing/2014/main" id="{27764063-2858-4B77-2626-2DFC810D530D}"/>
              </a:ext>
            </a:extLst>
          </p:cNvPr>
          <p:cNvSpPr>
            <a:spLocks noGrp="1"/>
          </p:cNvSpPr>
          <p:nvPr>
            <p:ph idx="1"/>
          </p:nvPr>
        </p:nvSpPr>
        <p:spPr>
          <a:xfrm>
            <a:off x="763556" y="1825625"/>
            <a:ext cx="4181669" cy="4351338"/>
          </a:xfrm>
        </p:spPr>
        <p:txBody>
          <a:bodyPr>
            <a:normAutofit/>
          </a:bodyPr>
          <a:lstStyle/>
          <a:p>
            <a:pPr marL="0" indent="0">
              <a:buNone/>
            </a:pPr>
            <a:r>
              <a:rPr lang="en-US" dirty="0"/>
              <a:t>Extends Anderson:</a:t>
            </a:r>
          </a:p>
          <a:p>
            <a:r>
              <a:rPr lang="en-US" dirty="0"/>
              <a:t>Security is a good</a:t>
            </a:r>
          </a:p>
          <a:p>
            <a:r>
              <a:rPr lang="en-US" dirty="0"/>
              <a:t>Security is hard to assess</a:t>
            </a:r>
          </a:p>
          <a:p>
            <a:pPr lvl="1"/>
            <a:r>
              <a:rPr lang="en-US" dirty="0"/>
              <a:t>Leads to information insufficiency </a:t>
            </a:r>
            <a:r>
              <a:rPr lang="en-US" i="1" dirty="0"/>
              <a:t>on both sides</a:t>
            </a:r>
          </a:p>
          <a:p>
            <a:endParaRPr lang="en-US" dirty="0"/>
          </a:p>
        </p:txBody>
      </p:sp>
      <p:pic>
        <p:nvPicPr>
          <p:cNvPr id="4" name="Picture 3">
            <a:extLst>
              <a:ext uri="{FF2B5EF4-FFF2-40B4-BE49-F238E27FC236}">
                <a16:creationId xmlns:a16="http://schemas.microsoft.com/office/drawing/2014/main" id="{83B0C0B4-50AE-326D-866D-FD4C0EE23402}"/>
              </a:ext>
            </a:extLst>
          </p:cNvPr>
          <p:cNvPicPr>
            <a:picLocks noChangeAspect="1"/>
          </p:cNvPicPr>
          <p:nvPr/>
        </p:nvPicPr>
        <p:blipFill>
          <a:blip r:embed="rId3"/>
          <a:stretch>
            <a:fillRect/>
          </a:stretch>
        </p:blipFill>
        <p:spPr>
          <a:xfrm>
            <a:off x="5161751" y="1825625"/>
            <a:ext cx="6266693" cy="3592904"/>
          </a:xfrm>
          <a:prstGeom prst="rect">
            <a:avLst/>
          </a:prstGeom>
        </p:spPr>
      </p:pic>
    </p:spTree>
    <p:extLst>
      <p:ext uri="{BB962C8B-B14F-4D97-AF65-F5344CB8AC3E}">
        <p14:creationId xmlns:p14="http://schemas.microsoft.com/office/powerpoint/2010/main" val="22563881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Why Security Can’t Be Tested</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4865086"/>
              </p:ext>
            </p:extLst>
          </p:nvPr>
        </p:nvGraphicFramePr>
        <p:xfrm>
          <a:off x="5244817" y="2274803"/>
          <a:ext cx="6172200" cy="3474720"/>
        </p:xfrm>
        <a:graphic>
          <a:graphicData uri="http://schemas.openxmlformats.org/drawingml/2006/table">
            <a:tbl>
              <a:tblPr firstRow="1" bandRow="1">
                <a:tableStyleId>{5C22544A-7EE6-4342-B048-85BDC9FD1C3A}</a:tableStyleId>
              </a:tblPr>
              <a:tblGrid>
                <a:gridCol w="2527300">
                  <a:extLst>
                    <a:ext uri="{9D8B030D-6E8A-4147-A177-3AD203B41FA5}">
                      <a16:colId xmlns:a16="http://schemas.microsoft.com/office/drawing/2014/main" val="20000"/>
                    </a:ext>
                  </a:extLst>
                </a:gridCol>
                <a:gridCol w="3644900">
                  <a:extLst>
                    <a:ext uri="{9D8B030D-6E8A-4147-A177-3AD203B41FA5}">
                      <a16:colId xmlns:a16="http://schemas.microsoft.com/office/drawing/2014/main" val="20001"/>
                    </a:ext>
                  </a:extLst>
                </a:gridCol>
              </a:tblGrid>
              <a:tr h="0">
                <a:tc>
                  <a:txBody>
                    <a:bodyPr/>
                    <a:lstStyle/>
                    <a:p>
                      <a:pPr marL="0" lvl="0" indent="0">
                        <a:buNone/>
                      </a:pPr>
                      <a:r>
                        <a:t>Problem</a:t>
                      </a:r>
                    </a:p>
                  </a:txBody>
                  <a:tcPr/>
                </a:tc>
                <a:tc>
                  <a:txBody>
                    <a:bodyPr/>
                    <a:lstStyle/>
                    <a:p>
                      <a:pPr marL="0" lvl="0" indent="0">
                        <a:buNone/>
                      </a:pPr>
                      <a:r>
                        <a:rPr dirty="0"/>
                        <a:t>Explanation</a:t>
                      </a:r>
                    </a:p>
                  </a:txBody>
                  <a:tcPr/>
                </a:tc>
                <a:extLst>
                  <a:ext uri="{0D108BD9-81ED-4DB2-BD59-A6C34878D82A}">
                    <a16:rowId xmlns:a16="http://schemas.microsoft.com/office/drawing/2014/main" val="10000"/>
                  </a:ext>
                </a:extLst>
              </a:tr>
              <a:tr h="0">
                <a:tc>
                  <a:txBody>
                    <a:bodyPr/>
                    <a:lstStyle/>
                    <a:p>
                      <a:pPr marL="0" lvl="0" indent="0">
                        <a:buNone/>
                      </a:pPr>
                      <a:r>
                        <a:rPr b="1"/>
                        <a:t>Active attacker</a:t>
                      </a:r>
                    </a:p>
                  </a:txBody>
                  <a:tcPr/>
                </a:tc>
                <a:tc>
                  <a:txBody>
                    <a:bodyPr/>
                    <a:lstStyle/>
                    <a:p>
                      <a:pPr marL="0" lvl="0" indent="0">
                        <a:buNone/>
                      </a:pPr>
                      <a:r>
                        <a:t>Unlike safety testing, attackers deliberately bypass standardized tests</a:t>
                      </a:r>
                    </a:p>
                  </a:txBody>
                  <a:tcPr/>
                </a:tc>
                <a:extLst>
                  <a:ext uri="{0D108BD9-81ED-4DB2-BD59-A6C34878D82A}">
                    <a16:rowId xmlns:a16="http://schemas.microsoft.com/office/drawing/2014/main" val="10001"/>
                  </a:ext>
                </a:extLst>
              </a:tr>
              <a:tr h="0">
                <a:tc>
                  <a:txBody>
                    <a:bodyPr/>
                    <a:lstStyle/>
                    <a:p>
                      <a:pPr marL="0" lvl="0" indent="0">
                        <a:buNone/>
                      </a:pPr>
                      <a:r>
                        <a:rPr b="1"/>
                        <a:t>Burglar alarm paradox</a:t>
                      </a:r>
                    </a:p>
                  </a:txBody>
                  <a:tcPr/>
                </a:tc>
                <a:tc>
                  <a:txBody>
                    <a:bodyPr/>
                    <a:lstStyle/>
                    <a:p>
                      <a:pPr marL="0" lvl="0" indent="0">
                        <a:buNone/>
                      </a:pPr>
                      <a:r>
                        <a:t>You can test that it beeps, not that it stops burglars</a:t>
                      </a:r>
                    </a:p>
                  </a:txBody>
                  <a:tcPr/>
                </a:tc>
                <a:extLst>
                  <a:ext uri="{0D108BD9-81ED-4DB2-BD59-A6C34878D82A}">
                    <a16:rowId xmlns:a16="http://schemas.microsoft.com/office/drawing/2014/main" val="10002"/>
                  </a:ext>
                </a:extLst>
              </a:tr>
              <a:tr h="0">
                <a:tc>
                  <a:txBody>
                    <a:bodyPr/>
                    <a:lstStyle/>
                    <a:p>
                      <a:pPr marL="0" lvl="0" indent="0">
                        <a:buNone/>
                      </a:pPr>
                      <a:r>
                        <a:rPr b="1"/>
                        <a:t>Statistical invalidity</a:t>
                      </a:r>
                    </a:p>
                  </a:txBody>
                  <a:tcPr/>
                </a:tc>
                <a:tc>
                  <a:txBody>
                    <a:bodyPr/>
                    <a:lstStyle/>
                    <a:p>
                      <a:pPr marL="0" lvl="0" indent="0">
                        <a:buNone/>
                      </a:pPr>
                      <a:r>
                        <a:t>Each attack is unique; past defense doesn’t predict future success</a:t>
                      </a:r>
                    </a:p>
                  </a:txBody>
                  <a:tcPr/>
                </a:tc>
                <a:extLst>
                  <a:ext uri="{0D108BD9-81ED-4DB2-BD59-A6C34878D82A}">
                    <a16:rowId xmlns:a16="http://schemas.microsoft.com/office/drawing/2014/main" val="10003"/>
                  </a:ext>
                </a:extLst>
              </a:tr>
              <a:tr h="0">
                <a:tc>
                  <a:txBody>
                    <a:bodyPr/>
                    <a:lstStyle/>
                    <a:p>
                      <a:pPr marL="0" lvl="0" indent="0">
                        <a:buNone/>
                      </a:pPr>
                      <a:r>
                        <a:rPr b="1"/>
                        <a:t>Destructive testing</a:t>
                      </a:r>
                    </a:p>
                  </a:txBody>
                  <a:tcPr/>
                </a:tc>
                <a:tc>
                  <a:txBody>
                    <a:bodyPr/>
                    <a:lstStyle/>
                    <a:p>
                      <a:pPr marL="0" lvl="0" indent="0">
                        <a:buNone/>
                      </a:pPr>
                      <a:r>
                        <a:rPr dirty="0"/>
                        <a:t>Real tests are expensive and may cause the harm you’re trying to prevent</a:t>
                      </a:r>
                    </a:p>
                  </a:txBody>
                  <a:tcPr/>
                </a:tc>
                <a:extLst>
                  <a:ext uri="{0D108BD9-81ED-4DB2-BD59-A6C34878D82A}">
                    <a16:rowId xmlns:a16="http://schemas.microsoft.com/office/drawing/2014/main" val="10004"/>
                  </a:ext>
                </a:extLst>
              </a:tr>
            </a:tbl>
          </a:graphicData>
        </a:graphic>
      </p:graphicFrame>
      <p:pic>
        <p:nvPicPr>
          <p:cNvPr id="3074" name="Picture 2" descr="Photo of spaf ">
            <a:extLst>
              <a:ext uri="{FF2B5EF4-FFF2-40B4-BE49-F238E27FC236}">
                <a16:creationId xmlns:a16="http://schemas.microsoft.com/office/drawing/2014/main" id="{40A9DFE8-FA1D-603A-49C1-6FF10FA14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711" y="1690688"/>
            <a:ext cx="2668084" cy="23214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0E7488-3FD2-A48C-C98D-38A7298E477A}"/>
              </a:ext>
            </a:extLst>
          </p:cNvPr>
          <p:cNvSpPr txBox="1"/>
          <p:nvPr/>
        </p:nvSpPr>
        <p:spPr>
          <a:xfrm>
            <a:off x="838200" y="4273360"/>
            <a:ext cx="3827106" cy="2462213"/>
          </a:xfrm>
          <a:prstGeom prst="rect">
            <a:avLst/>
          </a:prstGeom>
          <a:noFill/>
        </p:spPr>
        <p:txBody>
          <a:bodyPr wrap="square">
            <a:spAutoFit/>
          </a:bodyPr>
          <a:lstStyle/>
          <a:p>
            <a:r>
              <a:rPr lang="en-US" sz="2200" dirty="0"/>
              <a:t>“You’re proposing to build a box with a light on top of it. The light is supposed to go off when you carry the box into a room that has a Unicorn in it. How do you show that it works?”</a:t>
            </a:r>
          </a:p>
          <a:p>
            <a:endParaRPr lang="en-US" sz="2200"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Herding and Best Practices</a:t>
            </a:r>
          </a:p>
        </p:txBody>
      </p:sp>
      <p:sp>
        <p:nvSpPr>
          <p:cNvPr id="22" name="Content Placeholder 21">
            <a:extLst>
              <a:ext uri="{FF2B5EF4-FFF2-40B4-BE49-F238E27FC236}">
                <a16:creationId xmlns:a16="http://schemas.microsoft.com/office/drawing/2014/main" id="{E5C8452A-5926-0D47-CECE-5D06F2774326}"/>
              </a:ext>
            </a:extLst>
          </p:cNvPr>
          <p:cNvSpPr>
            <a:spLocks noGrp="1"/>
          </p:cNvSpPr>
          <p:nvPr>
            <p:ph idx="1"/>
          </p:nvPr>
        </p:nvSpPr>
        <p:spPr>
          <a:xfrm>
            <a:off x="2430352" y="4102613"/>
            <a:ext cx="7186127" cy="2270052"/>
          </a:xfrm>
        </p:spPr>
        <p:txBody>
          <a:bodyPr>
            <a:normAutofit fontScale="92500" lnSpcReduction="10000"/>
          </a:bodyPr>
          <a:lstStyle/>
          <a:p>
            <a:pPr marL="0" indent="0">
              <a:buNone/>
            </a:pPr>
            <a:r>
              <a:rPr lang="en-US" u="sng" dirty="0"/>
              <a:t>Herding emerges</a:t>
            </a:r>
          </a:p>
          <a:p>
            <a:r>
              <a:rPr lang="en-US" dirty="0" err="1"/>
              <a:t>Fingerpointing</a:t>
            </a:r>
            <a:endParaRPr lang="en-US" dirty="0"/>
          </a:p>
          <a:p>
            <a:r>
              <a:rPr lang="en-US" dirty="0"/>
              <a:t>Rational response: Do what everyone else does</a:t>
            </a:r>
          </a:p>
          <a:p>
            <a:r>
              <a:rPr lang="en-US" dirty="0"/>
              <a:t>Best practices emerge</a:t>
            </a:r>
          </a:p>
          <a:p>
            <a:r>
              <a:rPr lang="en-US" dirty="0"/>
              <a:t>Nash equilibrium</a:t>
            </a:r>
          </a:p>
        </p:txBody>
      </p:sp>
      <p:grpSp>
        <p:nvGrpSpPr>
          <p:cNvPr id="11" name="Group 10">
            <a:extLst>
              <a:ext uri="{FF2B5EF4-FFF2-40B4-BE49-F238E27FC236}">
                <a16:creationId xmlns:a16="http://schemas.microsoft.com/office/drawing/2014/main" id="{A847A44F-D02B-88F1-0936-B12FE4BEDC15}"/>
              </a:ext>
            </a:extLst>
          </p:cNvPr>
          <p:cNvGrpSpPr/>
          <p:nvPr/>
        </p:nvGrpSpPr>
        <p:grpSpPr>
          <a:xfrm>
            <a:off x="2371013" y="1690688"/>
            <a:ext cx="2359422" cy="2079315"/>
            <a:chOff x="2856205" y="1690688"/>
            <a:chExt cx="2359422" cy="2079315"/>
          </a:xfrm>
        </p:grpSpPr>
        <p:pic>
          <p:nvPicPr>
            <p:cNvPr id="8" name="Picture 7">
              <a:extLst>
                <a:ext uri="{FF2B5EF4-FFF2-40B4-BE49-F238E27FC236}">
                  <a16:creationId xmlns:a16="http://schemas.microsoft.com/office/drawing/2014/main" id="{CD0BF2AD-F707-615C-120F-7174F489317D}"/>
                </a:ext>
              </a:extLst>
            </p:cNvPr>
            <p:cNvPicPr>
              <a:picLocks noChangeAspect="1"/>
            </p:cNvPicPr>
            <p:nvPr/>
          </p:nvPicPr>
          <p:blipFill>
            <a:blip r:embed="rId3"/>
            <a:stretch>
              <a:fillRect/>
            </a:stretch>
          </p:blipFill>
          <p:spPr>
            <a:xfrm>
              <a:off x="2856205" y="1690688"/>
              <a:ext cx="2359422" cy="1503561"/>
            </a:xfrm>
            <a:prstGeom prst="rect">
              <a:avLst/>
            </a:prstGeom>
          </p:spPr>
        </p:pic>
        <p:sp>
          <p:nvSpPr>
            <p:cNvPr id="9" name="TextBox 8">
              <a:extLst>
                <a:ext uri="{FF2B5EF4-FFF2-40B4-BE49-F238E27FC236}">
                  <a16:creationId xmlns:a16="http://schemas.microsoft.com/office/drawing/2014/main" id="{E0123CD3-913F-9661-9BC2-BDAB5481F6F7}"/>
                </a:ext>
              </a:extLst>
            </p:cNvPr>
            <p:cNvSpPr txBox="1"/>
            <p:nvPr/>
          </p:nvSpPr>
          <p:spPr>
            <a:xfrm>
              <a:off x="2934810" y="3246783"/>
              <a:ext cx="2280817" cy="523220"/>
            </a:xfrm>
            <a:prstGeom prst="rect">
              <a:avLst/>
            </a:prstGeom>
            <a:noFill/>
          </p:spPr>
          <p:txBody>
            <a:bodyPr wrap="none" rtlCol="0">
              <a:spAutoFit/>
            </a:bodyPr>
            <a:lstStyle/>
            <a:p>
              <a:r>
                <a:rPr lang="en-US" sz="2800" dirty="0"/>
                <a:t>Ordinary costs</a:t>
              </a:r>
            </a:p>
          </p:txBody>
        </p:sp>
      </p:grpSp>
      <p:grpSp>
        <p:nvGrpSpPr>
          <p:cNvPr id="12" name="Group 11">
            <a:extLst>
              <a:ext uri="{FF2B5EF4-FFF2-40B4-BE49-F238E27FC236}">
                <a16:creationId xmlns:a16="http://schemas.microsoft.com/office/drawing/2014/main" id="{C99FCCC3-D57A-4FCA-824B-DD8174A33CCA}"/>
              </a:ext>
            </a:extLst>
          </p:cNvPr>
          <p:cNvGrpSpPr/>
          <p:nvPr/>
        </p:nvGrpSpPr>
        <p:grpSpPr>
          <a:xfrm>
            <a:off x="6268584" y="1486381"/>
            <a:ext cx="4207181" cy="2283622"/>
            <a:chOff x="6610766" y="1471778"/>
            <a:chExt cx="4207181" cy="2283622"/>
          </a:xfrm>
        </p:grpSpPr>
        <p:pic>
          <p:nvPicPr>
            <p:cNvPr id="4098" name="Picture 2" descr="Dollar sign — business impact">
              <a:extLst>
                <a:ext uri="{FF2B5EF4-FFF2-40B4-BE49-F238E27FC236}">
                  <a16:creationId xmlns:a16="http://schemas.microsoft.com/office/drawing/2014/main" id="{74ECFD19-2128-AEED-62D3-D6A1C3E44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569" y="2559844"/>
              <a:ext cx="1031378" cy="94497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CD7E287-7072-F6B0-9189-496FA3740DDA}"/>
                </a:ext>
              </a:extLst>
            </p:cNvPr>
            <p:cNvGrpSpPr/>
            <p:nvPr/>
          </p:nvGrpSpPr>
          <p:grpSpPr>
            <a:xfrm>
              <a:off x="6610766" y="1471778"/>
              <a:ext cx="3347895" cy="2176132"/>
              <a:chOff x="8163790" y="602622"/>
              <a:chExt cx="3347895" cy="2176132"/>
            </a:xfrm>
          </p:grpSpPr>
          <p:pic>
            <p:nvPicPr>
              <p:cNvPr id="4" name="Picture 3">
                <a:extLst>
                  <a:ext uri="{FF2B5EF4-FFF2-40B4-BE49-F238E27FC236}">
                    <a16:creationId xmlns:a16="http://schemas.microsoft.com/office/drawing/2014/main" id="{12F705FE-7B40-D7C5-294F-E091F3379D18}"/>
                  </a:ext>
                </a:extLst>
              </p:cNvPr>
              <p:cNvPicPr>
                <a:picLocks noChangeAspect="1"/>
              </p:cNvPicPr>
              <p:nvPr/>
            </p:nvPicPr>
            <p:blipFill>
              <a:blip r:embed="rId5"/>
              <a:stretch>
                <a:fillRect/>
              </a:stretch>
            </p:blipFill>
            <p:spPr>
              <a:xfrm>
                <a:off x="8163790" y="602622"/>
                <a:ext cx="3347895" cy="2176132"/>
              </a:xfrm>
              <a:prstGeom prst="rect">
                <a:avLst/>
              </a:prstGeom>
            </p:spPr>
          </p:pic>
          <p:sp>
            <p:nvSpPr>
              <p:cNvPr id="6" name="TextBox 5">
                <a:extLst>
                  <a:ext uri="{FF2B5EF4-FFF2-40B4-BE49-F238E27FC236}">
                    <a16:creationId xmlns:a16="http://schemas.microsoft.com/office/drawing/2014/main" id="{71FD46DB-E501-84C8-0A9A-AC25BABC35AA}"/>
                  </a:ext>
                </a:extLst>
              </p:cNvPr>
              <p:cNvSpPr txBox="1"/>
              <p:nvPr/>
            </p:nvSpPr>
            <p:spPr>
              <a:xfrm>
                <a:off x="8864082" y="602622"/>
                <a:ext cx="2268313" cy="369332"/>
              </a:xfrm>
              <a:prstGeom prst="rect">
                <a:avLst/>
              </a:prstGeom>
              <a:noFill/>
            </p:spPr>
            <p:txBody>
              <a:bodyPr wrap="none" rtlCol="0">
                <a:spAutoFit/>
              </a:bodyPr>
              <a:lstStyle/>
              <a:p>
                <a:r>
                  <a:rPr lang="en-US" dirty="0"/>
                  <a:t>TGT after 2013 breach</a:t>
                </a:r>
              </a:p>
            </p:txBody>
          </p:sp>
        </p:grpSp>
        <p:sp>
          <p:nvSpPr>
            <p:cNvPr id="10" name="TextBox 9">
              <a:extLst>
                <a:ext uri="{FF2B5EF4-FFF2-40B4-BE49-F238E27FC236}">
                  <a16:creationId xmlns:a16="http://schemas.microsoft.com/office/drawing/2014/main" id="{26D9EFE4-2762-8841-9DD3-4DC3BFE349D7}"/>
                </a:ext>
              </a:extLst>
            </p:cNvPr>
            <p:cNvSpPr txBox="1"/>
            <p:nvPr/>
          </p:nvSpPr>
          <p:spPr>
            <a:xfrm>
              <a:off x="6692263" y="3232180"/>
              <a:ext cx="2973378" cy="523220"/>
            </a:xfrm>
            <a:prstGeom prst="rect">
              <a:avLst/>
            </a:prstGeom>
            <a:noFill/>
          </p:spPr>
          <p:txBody>
            <a:bodyPr wrap="none" rtlCol="0">
              <a:spAutoFit/>
            </a:bodyPr>
            <a:lstStyle/>
            <a:p>
              <a:r>
                <a:rPr lang="en-US" sz="2800" dirty="0"/>
                <a:t>Extraordinary costs</a:t>
              </a:r>
            </a:p>
          </p:txBody>
        </p:sp>
      </p:grpSp>
      <p:grpSp>
        <p:nvGrpSpPr>
          <p:cNvPr id="21" name="Group 20">
            <a:extLst>
              <a:ext uri="{FF2B5EF4-FFF2-40B4-BE49-F238E27FC236}">
                <a16:creationId xmlns:a16="http://schemas.microsoft.com/office/drawing/2014/main" id="{2EED94BC-E7FC-1C0D-A806-E2A7D50BDA51}"/>
              </a:ext>
            </a:extLst>
          </p:cNvPr>
          <p:cNvGrpSpPr/>
          <p:nvPr/>
        </p:nvGrpSpPr>
        <p:grpSpPr>
          <a:xfrm>
            <a:off x="5111185" y="2130788"/>
            <a:ext cx="776648" cy="675895"/>
            <a:chOff x="4999435" y="2083682"/>
            <a:chExt cx="776648" cy="675895"/>
          </a:xfrm>
        </p:grpSpPr>
        <p:cxnSp>
          <p:nvCxnSpPr>
            <p:cNvPr id="15" name="Straight Connector 14">
              <a:extLst>
                <a:ext uri="{FF2B5EF4-FFF2-40B4-BE49-F238E27FC236}">
                  <a16:creationId xmlns:a16="http://schemas.microsoft.com/office/drawing/2014/main" id="{D83764E0-B785-8FF4-D50B-22569B5FEEF0}"/>
                </a:ext>
              </a:extLst>
            </p:cNvPr>
            <p:cNvCxnSpPr>
              <a:cxnSpLocks/>
            </p:cNvCxnSpPr>
            <p:nvPr/>
          </p:nvCxnSpPr>
          <p:spPr>
            <a:xfrm flipH="1">
              <a:off x="4999435" y="2083682"/>
              <a:ext cx="776648" cy="38505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74A61E3-2D68-9DF9-047F-684BD8F0B624}"/>
                </a:ext>
              </a:extLst>
            </p:cNvPr>
            <p:cNvCxnSpPr>
              <a:cxnSpLocks/>
            </p:cNvCxnSpPr>
            <p:nvPr/>
          </p:nvCxnSpPr>
          <p:spPr>
            <a:xfrm flipH="1" flipV="1">
              <a:off x="5019869" y="2459401"/>
              <a:ext cx="756214" cy="300176"/>
            </a:xfrm>
            <a:prstGeom prst="line">
              <a:avLst/>
            </a:prstGeom>
            <a:ln w="76200"/>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righ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dissolve">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dissolve">
                                      <p:cBhvr>
                                        <p:cTn id="28" dur="500"/>
                                        <p:tgtEl>
                                          <p:spTgt spid="2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animEffect transition="in" filter="dissolve">
                                      <p:cBhvr>
                                        <p:cTn id="33" dur="500"/>
                                        <p:tgtEl>
                                          <p:spTgt spid="2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dissolve">
                                      <p:cBhvr>
                                        <p:cTn id="38" dur="500"/>
                                        <p:tgtEl>
                                          <p:spTgt spid="2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22">
                                            <p:txEl>
                                              <p:pRg st="4" end="4"/>
                                            </p:txEl>
                                          </p:spTgt>
                                        </p:tgtEl>
                                        <p:attrNameLst>
                                          <p:attrName>style.visibility</p:attrName>
                                        </p:attrNameLst>
                                      </p:cBhvr>
                                      <p:to>
                                        <p:strVal val="visible"/>
                                      </p:to>
                                    </p:set>
                                    <p:animEffect transition="in" filter="dissolve">
                                      <p:cBhvr>
                                        <p:cTn id="43"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0030F-CB31-8088-0980-D03474D26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92E16-FD22-F2B6-FC88-8E9285C8FCEC}"/>
              </a:ext>
            </a:extLst>
          </p:cNvPr>
          <p:cNvSpPr>
            <a:spLocks noGrp="1"/>
          </p:cNvSpPr>
          <p:nvPr>
            <p:ph type="title"/>
          </p:nvPr>
        </p:nvSpPr>
        <p:spPr/>
        <p:txBody>
          <a:bodyPr/>
          <a:lstStyle/>
          <a:p>
            <a:r>
              <a:rPr lang="en-US" b="1" dirty="0"/>
              <a:t>Today: Still herding</a:t>
            </a:r>
            <a:endParaRPr lang="en-US" dirty="0"/>
          </a:p>
        </p:txBody>
      </p:sp>
      <p:sp>
        <p:nvSpPr>
          <p:cNvPr id="5" name="Content Placeholder 4">
            <a:extLst>
              <a:ext uri="{FF2B5EF4-FFF2-40B4-BE49-F238E27FC236}">
                <a16:creationId xmlns:a16="http://schemas.microsoft.com/office/drawing/2014/main" id="{A6B03BC7-0AD8-5192-600A-495F398640BE}"/>
              </a:ext>
            </a:extLst>
          </p:cNvPr>
          <p:cNvSpPr>
            <a:spLocks noGrp="1"/>
          </p:cNvSpPr>
          <p:nvPr>
            <p:ph idx="1"/>
          </p:nvPr>
        </p:nvSpPr>
        <p:spPr/>
        <p:txBody>
          <a:bodyPr/>
          <a:lstStyle/>
          <a:p>
            <a:r>
              <a:rPr lang="en-US" dirty="0"/>
              <a:t>Compliance frameworks as “best practices” </a:t>
            </a:r>
          </a:p>
          <a:p>
            <a:pPr lvl="1"/>
            <a:r>
              <a:rPr lang="en-US" dirty="0"/>
              <a:t>SOC 2, ISO 27001, NIST CSF, PCI-DSS</a:t>
            </a:r>
          </a:p>
          <a:p>
            <a:r>
              <a:rPr lang="en-US" dirty="0"/>
              <a:t>Security vendor consolidation creating monoculture risk</a:t>
            </a:r>
          </a:p>
        </p:txBody>
      </p:sp>
    </p:spTree>
    <p:extLst>
      <p:ext uri="{BB962C8B-B14F-4D97-AF65-F5344CB8AC3E}">
        <p14:creationId xmlns:p14="http://schemas.microsoft.com/office/powerpoint/2010/main" val="245379636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9D67-D479-183C-CF24-A6BDB4D66BC4}"/>
              </a:ext>
            </a:extLst>
          </p:cNvPr>
          <p:cNvSpPr>
            <a:spLocks noGrp="1"/>
          </p:cNvSpPr>
          <p:nvPr>
            <p:ph type="title"/>
          </p:nvPr>
        </p:nvSpPr>
        <p:spPr/>
        <p:txBody>
          <a:bodyPr/>
          <a:lstStyle/>
          <a:p>
            <a:r>
              <a:rPr lang="en-US" b="1" dirty="0"/>
              <a:t>Today: Still pointing fingers</a:t>
            </a:r>
            <a:endParaRPr lang="en-US" dirty="0"/>
          </a:p>
        </p:txBody>
      </p:sp>
      <p:sp>
        <p:nvSpPr>
          <p:cNvPr id="3" name="Content Placeholder 2"/>
          <p:cNvSpPr>
            <a:spLocks noGrp="1"/>
          </p:cNvSpPr>
          <p:nvPr>
            <p:ph idx="1"/>
          </p:nvPr>
        </p:nvSpPr>
        <p:spPr/>
        <p:txBody>
          <a:bodyPr>
            <a:normAutofit/>
          </a:bodyPr>
          <a:lstStyle/>
          <a:p>
            <a:pPr marL="0" lvl="0" indent="0">
              <a:buNone/>
            </a:pPr>
            <a:r>
              <a:rPr dirty="0"/>
              <a:t>Post-CrowdStrike outage</a:t>
            </a:r>
            <a:endParaRPr lang="en-US" dirty="0"/>
          </a:p>
          <a:p>
            <a:r>
              <a:rPr dirty="0">
                <a:hlinkClick r:id="rId3"/>
              </a:rPr>
              <a:t>Delta hired David Boies to sue</a:t>
            </a:r>
            <a:r>
              <a:rPr dirty="0"/>
              <a:t> rather than examining their own resilience</a:t>
            </a:r>
            <a:endParaRPr lang="en-US" dirty="0"/>
          </a:p>
          <a:p>
            <a:r>
              <a:rPr dirty="0">
                <a:hlinkClick r:id="rId4"/>
              </a:rPr>
              <a:t>Delta and CrowdStrike sued each other</a:t>
            </a:r>
            <a:r>
              <a:rPr dirty="0"/>
              <a:t> (October 2024)—blame-shifting over root cause analysis</a:t>
            </a:r>
          </a:p>
          <a:p>
            <a:pPr marL="0" lvl="0" indent="0">
              <a:buNone/>
            </a:pPr>
            <a:endParaRPr lang="en-US" b="1" dirty="0"/>
          </a:p>
          <a:p>
            <a:pPr marL="0" lvl="0" indent="0">
              <a:buNone/>
            </a:pPr>
            <a:r>
              <a:rPr b="1" dirty="0"/>
              <a:t>The newest silver bullet:</a:t>
            </a:r>
            <a:r>
              <a:rPr dirty="0"/>
              <a:t> “AI-powered security</a:t>
            </a:r>
            <a:r>
              <a:rPr lang="en-US" dirty="0"/>
              <a:t>”</a:t>
            </a:r>
            <a:endParaRPr dirty="0"/>
          </a:p>
        </p:txBody>
      </p:sp>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Discussion Questions</a:t>
            </a:r>
          </a:p>
        </p:txBody>
      </p:sp>
      <p:sp>
        <p:nvSpPr>
          <p:cNvPr id="3" name="Content Placeholder 2"/>
          <p:cNvSpPr>
            <a:spLocks noGrp="1"/>
          </p:cNvSpPr>
          <p:nvPr>
            <p:ph idx="1"/>
          </p:nvPr>
        </p:nvSpPr>
        <p:spPr/>
        <p:txBody>
          <a:bodyPr>
            <a:normAutofit fontScale="92500" lnSpcReduction="10000"/>
          </a:bodyPr>
          <a:lstStyle/>
          <a:p>
            <a:pPr lvl="0"/>
            <a:r>
              <a:t>Do you agree that sellers of security products genuinely don’t know if their products work against real attackers?</a:t>
            </a:r>
          </a:p>
          <a:p>
            <a:pPr lvl="0"/>
            <a:r>
              <a:t>Herding claim: “Best practices” minimize fingerpointing, not cybersecurity risk; can you identify examples where this is true?</a:t>
            </a:r>
          </a:p>
          <a:p>
            <a:pPr lvl="0"/>
            <a:r>
              <a:t>Do you think it’s (still) true that reputational and legal costs of a breach often exceed the direct costs?</a:t>
            </a:r>
          </a:p>
          <a:p>
            <a:pPr lvl="0"/>
            <a:r>
              <a:t>Is AI-assisted coding the ultimate silver bullet scenario, where neither buyer nor seller knows if the output is secure?</a:t>
            </a:r>
          </a:p>
          <a:p>
            <a:pPr lvl="0"/>
            <a:r>
              <a:t>Grigg suggests that transparency, liability reform, and better metrics could break the silver bullet equilibrium. Which interventions are most promising today?</a:t>
            </a: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Role of Regulation</a:t>
            </a:r>
          </a:p>
        </p:txBody>
      </p:sp>
      <p:sp>
        <p:nvSpPr>
          <p:cNvPr id="6" name="Content Placeholder 5">
            <a:extLst>
              <a:ext uri="{FF2B5EF4-FFF2-40B4-BE49-F238E27FC236}">
                <a16:creationId xmlns:a16="http://schemas.microsoft.com/office/drawing/2014/main" id="{6D531741-2CB8-0973-0B50-4823FFEAC67D}"/>
              </a:ext>
            </a:extLst>
          </p:cNvPr>
          <p:cNvSpPr>
            <a:spLocks noGrp="1"/>
          </p:cNvSpPr>
          <p:nvPr>
            <p:ph idx="1"/>
          </p:nvPr>
        </p:nvSpPr>
        <p:spPr/>
        <p:txBody>
          <a:bodyPr/>
          <a:lstStyle/>
          <a:p>
            <a:r>
              <a:rPr lang="en-US" dirty="0"/>
              <a:t>Both authors suggest market failures require intervention</a:t>
            </a:r>
          </a:p>
          <a:p>
            <a:r>
              <a:rPr lang="en-US" dirty="0"/>
              <a:t>What forms of intervention have been tried?</a:t>
            </a:r>
          </a:p>
          <a:p>
            <a:pPr lvl="1"/>
            <a:r>
              <a:rPr lang="en-US" dirty="0"/>
              <a:t>Disclosure requirements (</a:t>
            </a:r>
            <a:r>
              <a:rPr lang="en-US" dirty="0">
                <a:hlinkClick r:id="rId2"/>
              </a:rPr>
              <a:t>SB 1386</a:t>
            </a:r>
            <a:r>
              <a:rPr lang="en-US" dirty="0"/>
              <a:t>, </a:t>
            </a:r>
            <a:r>
              <a:rPr lang="en-US" dirty="0">
                <a:hlinkClick r:id="rId3"/>
              </a:rPr>
              <a:t>GDPR</a:t>
            </a:r>
            <a:r>
              <a:rPr lang="en-US" dirty="0"/>
              <a:t>, </a:t>
            </a:r>
            <a:r>
              <a:rPr lang="en-US" dirty="0">
                <a:hlinkClick r:id="rId4"/>
              </a:rPr>
              <a:t>SEC rules</a:t>
            </a:r>
            <a:r>
              <a:rPr lang="en-US" dirty="0"/>
              <a:t>)</a:t>
            </a:r>
          </a:p>
          <a:p>
            <a:pPr lvl="1"/>
            <a:r>
              <a:rPr lang="en-US" dirty="0"/>
              <a:t>Standards and frameworks (</a:t>
            </a:r>
            <a:r>
              <a:rPr lang="en-US" dirty="0">
                <a:hlinkClick r:id="rId5"/>
              </a:rPr>
              <a:t>NIST CSF</a:t>
            </a:r>
            <a:r>
              <a:rPr lang="en-US" dirty="0"/>
              <a:t>, </a:t>
            </a:r>
            <a:r>
              <a:rPr lang="en-US" dirty="0">
                <a:hlinkClick r:id="rId6"/>
              </a:rPr>
              <a:t>ISO 27001</a:t>
            </a:r>
            <a:r>
              <a:rPr lang="en-US" dirty="0"/>
              <a:t>)</a:t>
            </a:r>
          </a:p>
          <a:p>
            <a:pPr lvl="1"/>
            <a:r>
              <a:rPr lang="en-US" dirty="0"/>
              <a:t>Voluntary commitments (</a:t>
            </a:r>
            <a:r>
              <a:rPr lang="en-US" dirty="0">
                <a:hlinkClick r:id="rId7"/>
              </a:rPr>
              <a:t>CISA Secure by Design Pledge</a:t>
            </a:r>
            <a:r>
              <a:rPr lang="en-US" dirty="0"/>
              <a:t>)</a:t>
            </a:r>
          </a:p>
          <a:p>
            <a:pPr lvl="1"/>
            <a:r>
              <a:rPr lang="en-US" dirty="0"/>
              <a:t>Liability reform (</a:t>
            </a:r>
            <a:r>
              <a:rPr lang="en-US" dirty="0">
                <a:hlinkClick r:id="rId8"/>
              </a:rPr>
              <a:t>EU Cyber Resilience Act</a:t>
            </a:r>
            <a:r>
              <a:rPr lang="en-US" dirty="0"/>
              <a:t>)</a:t>
            </a:r>
          </a:p>
          <a:p>
            <a:r>
              <a:rPr lang="en-US" dirty="0"/>
              <a:t>What has worked?</a:t>
            </a:r>
          </a:p>
          <a:p>
            <a:endParaRPr lang="en-US" dirty="0"/>
          </a:p>
        </p:txBody>
      </p:sp>
    </p:spTree>
    <p:extLst>
      <p:ext uri="{BB962C8B-B14F-4D97-AF65-F5344CB8AC3E}">
        <p14:creationId xmlns:p14="http://schemas.microsoft.com/office/powerpoint/2010/main" val="14859900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7ECD8-1322-9496-3716-FCEC05EB6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1BEC4-E834-90A3-5DC2-272DE03E8F8D}"/>
              </a:ext>
            </a:extLst>
          </p:cNvPr>
          <p:cNvSpPr>
            <a:spLocks noGrp="1"/>
          </p:cNvSpPr>
          <p:nvPr>
            <p:ph type="title"/>
          </p:nvPr>
        </p:nvSpPr>
        <p:spPr/>
        <p:txBody>
          <a:bodyPr/>
          <a:lstStyle/>
          <a:p>
            <a:r>
              <a:rPr lang="en-US" dirty="0"/>
              <a:t>Readings</a:t>
            </a:r>
          </a:p>
        </p:txBody>
      </p:sp>
      <p:pic>
        <p:nvPicPr>
          <p:cNvPr id="4" name="Picture 3">
            <a:extLst>
              <a:ext uri="{FF2B5EF4-FFF2-40B4-BE49-F238E27FC236}">
                <a16:creationId xmlns:a16="http://schemas.microsoft.com/office/drawing/2014/main" id="{CEF9F82E-1B13-FE8F-5A48-EA3B2C7A4EF2}"/>
              </a:ext>
            </a:extLst>
          </p:cNvPr>
          <p:cNvPicPr>
            <a:picLocks noChangeAspect="1"/>
          </p:cNvPicPr>
          <p:nvPr/>
        </p:nvPicPr>
        <p:blipFill>
          <a:blip r:embed="rId3"/>
          <a:stretch>
            <a:fillRect/>
          </a:stretch>
        </p:blipFill>
        <p:spPr>
          <a:xfrm>
            <a:off x="280261" y="1690688"/>
            <a:ext cx="5383243" cy="5446575"/>
          </a:xfrm>
          <a:prstGeom prst="rect">
            <a:avLst/>
          </a:prstGeom>
        </p:spPr>
      </p:pic>
      <p:pic>
        <p:nvPicPr>
          <p:cNvPr id="6" name="Picture 5">
            <a:extLst>
              <a:ext uri="{FF2B5EF4-FFF2-40B4-BE49-F238E27FC236}">
                <a16:creationId xmlns:a16="http://schemas.microsoft.com/office/drawing/2014/main" id="{89FD233A-97B2-E11F-CD5F-9B1B2FA5D123}"/>
              </a:ext>
            </a:extLst>
          </p:cNvPr>
          <p:cNvPicPr>
            <a:picLocks noChangeAspect="1"/>
          </p:cNvPicPr>
          <p:nvPr/>
        </p:nvPicPr>
        <p:blipFill>
          <a:blip r:embed="rId4"/>
          <a:stretch>
            <a:fillRect/>
          </a:stretch>
        </p:blipFill>
        <p:spPr>
          <a:xfrm>
            <a:off x="5818828" y="1690688"/>
            <a:ext cx="6123907" cy="5663259"/>
          </a:xfrm>
          <a:prstGeom prst="rect">
            <a:avLst/>
          </a:prstGeom>
        </p:spPr>
      </p:pic>
    </p:spTree>
    <p:extLst>
      <p:ext uri="{BB962C8B-B14F-4D97-AF65-F5344CB8AC3E}">
        <p14:creationId xmlns:p14="http://schemas.microsoft.com/office/powerpoint/2010/main" val="196003329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Key Takeaways</a:t>
            </a:r>
          </a:p>
        </p:txBody>
      </p:sp>
      <p:sp>
        <p:nvSpPr>
          <p:cNvPr id="3" name="Content Placeholder 2"/>
          <p:cNvSpPr>
            <a:spLocks noGrp="1"/>
          </p:cNvSpPr>
          <p:nvPr>
            <p:ph idx="1"/>
          </p:nvPr>
        </p:nvSpPr>
        <p:spPr/>
        <p:txBody>
          <a:bodyPr>
            <a:normAutofit fontScale="70000" lnSpcReduction="20000"/>
          </a:bodyPr>
          <a:lstStyle/>
          <a:p>
            <a:pPr marL="457200" lvl="0" indent="-457200">
              <a:buAutoNum type="arabicPeriod"/>
            </a:pPr>
            <a:r>
              <a:rPr b="1"/>
              <a:t>Security failures are economic, not (just) technical.</a:t>
            </a:r>
            <a:r>
              <a:t> Better firewalls won’t solve misaligned incentives.</a:t>
            </a:r>
          </a:p>
          <a:p>
            <a:pPr marL="457200" lvl="0" indent="-457200">
              <a:buAutoNum type="arabicPeriod"/>
            </a:pPr>
            <a:r>
              <a:rPr b="1"/>
              <a:t>Markets don’t self-correct</a:t>
            </a:r>
            <a:r>
              <a:t> because neither buyers nor sellers have sufficient information to make rational decisions.</a:t>
            </a:r>
          </a:p>
          <a:p>
            <a:pPr marL="457200" lvl="0" indent="-457200">
              <a:buAutoNum type="arabicPeriod"/>
            </a:pPr>
            <a:r>
              <a:rPr b="1"/>
              <a:t>“Best practices” can be a trap</a:t>
            </a:r>
            <a:r>
              <a:t>—they emerge from herding dynamics, not effectiveness evidence.</a:t>
            </a:r>
          </a:p>
          <a:p>
            <a:pPr marL="457200" lvl="0" indent="-457200">
              <a:buAutoNum type="arabicPeriod"/>
            </a:pPr>
            <a:r>
              <a:rPr b="1"/>
              <a:t>Attack-defense asymmetry is structural</a:t>
            </a:r>
            <a:r>
              <a:t>, not incidental. Defenders face thermodynamic disadvantage.</a:t>
            </a:r>
          </a:p>
          <a:p>
            <a:pPr marL="457200" lvl="0" indent="-457200">
              <a:buAutoNum type="arabicPeriod"/>
            </a:pPr>
            <a:r>
              <a:rPr b="1"/>
              <a:t>Intervention may be necessary</a:t>
            </a:r>
            <a:r>
              <a:t> but must be designed carefully to avoid regulatory capture and new herding equilibria.</a:t>
            </a:r>
          </a:p>
          <a:p>
            <a:pPr marL="457200" lvl="0" indent="-457200">
              <a:buAutoNum type="arabicPeriod"/>
            </a:pPr>
            <a:r>
              <a:rPr b="1"/>
              <a:t>The CrowdStrike outage is a case study</a:t>
            </a:r>
            <a:r>
              <a:t> in every concept from both papers: network externalities, liability dumping, herding, and the gap between ordinary and extraordinary costs.</a:t>
            </a:r>
          </a:p>
          <a:p>
            <a:pPr marL="457200" lvl="0" indent="-457200">
              <a:buAutoNum type="arabicPeriod"/>
            </a:pPr>
            <a:r>
              <a:rPr b="1"/>
              <a:t>🔮 Generative AI amplifies existing economic problems</a:t>
            </a:r>
            <a:r>
              <a:t>—it doesn’t create new categories, but intensifies attack-defense asymmetry, information insufficiency, and monoculture risk. The security economics framework from 2001 and 2008 remains essential for understanding AI-era challenges.</a:t>
            </a:r>
          </a:p>
        </p:txBody>
      </p:sp>
    </p:spTree>
    <p:extLst>
      <p:ext uri="{BB962C8B-B14F-4D97-AF65-F5344CB8AC3E}">
        <p14:creationId xmlns:p14="http://schemas.microsoft.com/office/powerpoint/2010/main" val="2767916132"/>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6BB4E-7921-AEC6-10D1-F90DE484E79E}"/>
              </a:ext>
            </a:extLst>
          </p:cNvPr>
          <p:cNvSpPr>
            <a:spLocks noGrp="1"/>
          </p:cNvSpPr>
          <p:nvPr>
            <p:ph type="title"/>
          </p:nvPr>
        </p:nvSpPr>
        <p:spPr/>
        <p:txBody>
          <a:bodyPr/>
          <a:lstStyle/>
          <a:p>
            <a:r>
              <a:rPr lang="en-US" dirty="0"/>
              <a:t>Backups</a:t>
            </a:r>
          </a:p>
        </p:txBody>
      </p:sp>
      <p:sp>
        <p:nvSpPr>
          <p:cNvPr id="5" name="Text Placeholder 4">
            <a:extLst>
              <a:ext uri="{FF2B5EF4-FFF2-40B4-BE49-F238E27FC236}">
                <a16:creationId xmlns:a16="http://schemas.microsoft.com/office/drawing/2014/main" id="{94C3E689-F47C-9FCB-7BF7-CC81BD2A3E4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63063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The Data-Driven Approach</a:t>
            </a:r>
          </a:p>
        </p:txBody>
      </p:sp>
      <p:sp>
        <p:nvSpPr>
          <p:cNvPr id="3" name="Content Placeholder 2"/>
          <p:cNvSpPr>
            <a:spLocks noGrp="1"/>
          </p:cNvSpPr>
          <p:nvPr>
            <p:ph idx="1"/>
          </p:nvPr>
        </p:nvSpPr>
        <p:spPr/>
        <p:txBody>
          <a:bodyPr/>
          <a:lstStyle/>
          <a:p>
            <a:pPr marL="0" lvl="0" indent="0">
              <a:buNone/>
            </a:pPr>
            <a:r>
              <a:t>This course is about data-driven security management.</a:t>
            </a:r>
          </a:p>
          <a:p>
            <a:pPr marL="0" lvl="0" indent="0">
              <a:buNone/>
            </a:pPr>
            <a:r>
              <a:rPr b="1"/>
              <a:t>How do these economic analyses inform a data-driven approach?</a:t>
            </a:r>
          </a:p>
          <a:p>
            <a:pPr marL="0" lvl="0" indent="0">
              <a:buNone/>
            </a:pPr>
            <a:r>
              <a:t>Consider: - What metrics escape the signaling trap? - How do you measure security rather than compliance? - Can economic incentives be aligned through measurement? - How do you measure the security of AI-generated code at scale?</a:t>
            </a:r>
          </a:p>
        </p:txBody>
      </p:sp>
    </p:spTree>
    <p:extLst>
      <p:ext uri="{BB962C8B-B14F-4D97-AF65-F5344CB8AC3E}">
        <p14:creationId xmlns:p14="http://schemas.microsoft.com/office/powerpoint/2010/main" val="2343841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lang="en-US" dirty="0"/>
              <a:t>Anderson: </a:t>
            </a:r>
            <a:r>
              <a:rPr dirty="0"/>
              <a:t>Contemporary References</a:t>
            </a:r>
          </a:p>
        </p:txBody>
      </p:sp>
      <p:sp>
        <p:nvSpPr>
          <p:cNvPr id="3" name="Content Placeholder 2"/>
          <p:cNvSpPr>
            <a:spLocks noGrp="1"/>
          </p:cNvSpPr>
          <p:nvPr>
            <p:ph idx="1"/>
          </p:nvPr>
        </p:nvSpPr>
        <p:spPr/>
        <p:txBody>
          <a:bodyPr>
            <a:normAutofit fontScale="85000" lnSpcReduction="20000"/>
          </a:bodyPr>
          <a:lstStyle/>
          <a:p>
            <a:pPr marL="457200" lvl="0" indent="-457200">
              <a:buAutoNum type="arabicPeriod"/>
            </a:pPr>
            <a:r>
              <a:rPr b="1"/>
              <a:t>CSIS/McAfee</a:t>
            </a:r>
            <a:r>
              <a:t>, </a:t>
            </a:r>
            <a:r>
              <a:rPr>
                <a:hlinkClick r:id="rId2"/>
              </a:rPr>
              <a:t>“Tilting the Playing Field: How Misaligned Incentives Work Against Cybersecurity”</a:t>
            </a:r>
            <a:r>
              <a:t> (2017) — Survey of 800 companies showing structural disadvantages for defenders</a:t>
            </a:r>
          </a:p>
          <a:p>
            <a:pPr marL="457200" lvl="0" indent="-457200">
              <a:buAutoNum type="arabicPeriod"/>
            </a:pPr>
            <a:r>
              <a:rPr b="1"/>
              <a:t>CrowdStrike outage</a:t>
            </a:r>
            <a:r>
              <a:t> — </a:t>
            </a:r>
            <a:r>
              <a:rPr>
                <a:hlinkClick r:id="rId3"/>
              </a:rPr>
              <a:t>Wikipedia overview</a:t>
            </a:r>
            <a:r>
              <a:t>; </a:t>
            </a:r>
            <a:r>
              <a:rPr>
                <a:hlinkClick r:id="rId4"/>
              </a:rPr>
              <a:t>CNN cost analysis</a:t>
            </a:r>
            <a:r>
              <a:t> (July 2024)</a:t>
            </a:r>
          </a:p>
          <a:p>
            <a:pPr marL="457200" lvl="0" indent="-457200">
              <a:buAutoNum type="arabicPeriod"/>
            </a:pPr>
            <a:r>
              <a:rPr b="1"/>
              <a:t>Jen Easterly at Black Hat 2024</a:t>
            </a:r>
            <a:r>
              <a:t>: “We don’t have a cybersecurity problem, we have a software quality problem” — </a:t>
            </a:r>
            <a:r>
              <a:rPr>
                <a:hlinkClick r:id="rId5"/>
              </a:rPr>
              <a:t>InsideCyberSecurity coverage</a:t>
            </a:r>
          </a:p>
          <a:p>
            <a:pPr marL="457200" lvl="0" indent="-457200">
              <a:buAutoNum type="arabicPeriod"/>
            </a:pPr>
            <a:r>
              <a:rPr b="1"/>
              <a:t>EU Cyber Resilience Act</a:t>
            </a:r>
            <a:r>
              <a:t> (entered force December 2024) — First major software liability legislation; </a:t>
            </a:r>
            <a:r>
              <a:rPr>
                <a:hlinkClick r:id="rId6"/>
              </a:rPr>
              <a:t>official EU page</a:t>
            </a:r>
            <a:r>
              <a:t>; </a:t>
            </a:r>
            <a:r>
              <a:rPr>
                <a:hlinkClick r:id="rId7"/>
              </a:rPr>
              <a:t>Wikipedia summary</a:t>
            </a:r>
          </a:p>
          <a:p>
            <a:pPr marL="457200" lvl="0" indent="-457200">
              <a:buAutoNum type="arabicPeriod"/>
            </a:pPr>
            <a:r>
              <a:rPr b="1"/>
              <a:t>CSET Georgetown</a:t>
            </a:r>
            <a:r>
              <a:t>, </a:t>
            </a:r>
            <a:r>
              <a:rPr>
                <a:hlinkClick r:id="rId8"/>
              </a:rPr>
              <a:t>“Cybersecurity Risks of AI-Generated Code”</a:t>
            </a:r>
            <a:r>
              <a:t> (November 2024) — Analysis showing ~50% of AI-generated code contains security-relevant bugs</a:t>
            </a:r>
          </a:p>
          <a:p>
            <a:pPr marL="457200" lvl="0" indent="-457200">
              <a:buAutoNum type="arabicPeriod"/>
            </a:pPr>
            <a:r>
              <a:rPr b="1"/>
              <a:t>World Economic Forum</a:t>
            </a:r>
            <a:r>
              <a:t>, </a:t>
            </a:r>
            <a:r>
              <a:rPr>
                <a:hlinkClick r:id="rId9"/>
              </a:rPr>
              <a:t>“Enhancing Cybersecurity Before the Attackers in an AGI World”</a:t>
            </a:r>
            <a:r>
              <a:t> (October 2025) — On AI amplifying attacker-defender asymmetry</a:t>
            </a:r>
          </a:p>
        </p:txBody>
      </p:sp>
    </p:spTree>
    <p:extLst>
      <p:ext uri="{BB962C8B-B14F-4D97-AF65-F5344CB8AC3E}">
        <p14:creationId xmlns:p14="http://schemas.microsoft.com/office/powerpoint/2010/main" val="3504842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Evaluation and Certification Economics</a:t>
            </a:r>
          </a:p>
        </p:txBody>
      </p:sp>
      <p:sp>
        <p:nvSpPr>
          <p:cNvPr id="3" name="Content Placeholder 2"/>
          <p:cNvSpPr>
            <a:spLocks noGrp="1"/>
          </p:cNvSpPr>
          <p:nvPr>
            <p:ph idx="1"/>
          </p:nvPr>
        </p:nvSpPr>
        <p:spPr/>
        <p:txBody>
          <a:bodyPr/>
          <a:lstStyle/>
          <a:p>
            <a:pPr lvl="0"/>
            <a:r>
              <a:t>Anderson’s critique of Common Criteria: “vendor-funded evaluation”</a:t>
            </a:r>
          </a:p>
          <a:p>
            <a:pPr lvl="0"/>
            <a:r>
              <a:t>Evaluator incentive: get paid by the vendor seeking certification</a:t>
            </a:r>
          </a:p>
          <a:p>
            <a:pPr lvl="0"/>
            <a:r>
              <a:t>Modern parallels: SOC 2 audits, penetration testing as compliance checkbox</a:t>
            </a:r>
          </a:p>
          <a:p>
            <a:pPr lvl="0"/>
            <a:r>
              <a:rPr b="1"/>
              <a:t>Question</a:t>
            </a:r>
            <a:r>
              <a:t>: When does third-party evaluation create real accountability?</a:t>
            </a:r>
          </a:p>
        </p:txBody>
      </p:sp>
    </p:spTree>
    <p:extLst>
      <p:ext uri="{BB962C8B-B14F-4D97-AF65-F5344CB8AC3E}">
        <p14:creationId xmlns:p14="http://schemas.microsoft.com/office/powerpoint/2010/main" val="842177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Intelligence Agency Dilemma</a:t>
            </a:r>
          </a:p>
        </p:txBody>
      </p:sp>
      <p:sp>
        <p:nvSpPr>
          <p:cNvPr id="3" name="Content Placeholder 2"/>
          <p:cNvSpPr>
            <a:spLocks noGrp="1"/>
          </p:cNvSpPr>
          <p:nvPr>
            <p:ph idx="1"/>
          </p:nvPr>
        </p:nvSpPr>
        <p:spPr/>
        <p:txBody>
          <a:bodyPr/>
          <a:lstStyle/>
          <a:p>
            <a:pPr marL="0" lvl="0" indent="0">
              <a:buNone/>
            </a:pPr>
            <a:r>
              <a:rPr dirty="0"/>
              <a:t>Anderson’s scenario: A US agency discovers a Windows exploit. </a:t>
            </a:r>
            <a:endParaRPr lang="en-US" dirty="0"/>
          </a:p>
          <a:p>
            <a:r>
              <a:rPr dirty="0"/>
              <a:t>Report to Microsoft → protect 250M Americans</a:t>
            </a:r>
            <a:endParaRPr lang="en-US" dirty="0"/>
          </a:p>
          <a:p>
            <a:r>
              <a:rPr dirty="0"/>
              <a:t>Keep quiet → conduct operations against 400M Europeans + 100M Japanese </a:t>
            </a:r>
            <a:endParaRPr lang="en-US" dirty="0"/>
          </a:p>
          <a:p>
            <a:pPr marL="0" lvl="0" indent="0">
              <a:buNone/>
            </a:pPr>
            <a:r>
              <a:rPr b="1" dirty="0"/>
              <a:t>Credit asymmetry</a:t>
            </a:r>
            <a:r>
              <a:rPr dirty="0"/>
              <a:t>: Operations against foreigners get recognized; defense failures stay hidden </a:t>
            </a:r>
            <a:endParaRPr lang="en-US" dirty="0"/>
          </a:p>
          <a:p>
            <a:pPr marL="0" lvl="0" indent="0">
              <a:buNone/>
            </a:pPr>
            <a:r>
              <a:rPr b="1" dirty="0"/>
              <a:t>Modern parallel</a:t>
            </a:r>
            <a:r>
              <a:rPr dirty="0"/>
              <a:t>: </a:t>
            </a:r>
            <a:r>
              <a:rPr dirty="0">
                <a:hlinkClick r:id="rId2"/>
              </a:rPr>
              <a:t>NSA’s Equation Group tools leaked</a:t>
            </a:r>
            <a:r>
              <a:rPr dirty="0"/>
              <a:t> (2016–2017); debate over </a:t>
            </a:r>
            <a:r>
              <a:rPr dirty="0">
                <a:hlinkClick r:id="rId3"/>
              </a:rPr>
              <a:t>Vulnerability Equities Process</a:t>
            </a:r>
          </a:p>
        </p:txBody>
      </p:sp>
    </p:spTree>
    <p:extLst>
      <p:ext uri="{BB962C8B-B14F-4D97-AF65-F5344CB8AC3E}">
        <p14:creationId xmlns:p14="http://schemas.microsoft.com/office/powerpoint/2010/main" val="2543784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What Changed Since 2001—Extended Analysis</a:t>
            </a:r>
          </a:p>
        </p:txBody>
      </p:sp>
      <p:sp>
        <p:nvSpPr>
          <p:cNvPr id="3" name="Content Placeholder 2"/>
          <p:cNvSpPr>
            <a:spLocks noGrp="1"/>
          </p:cNvSpPr>
          <p:nvPr>
            <p:ph idx="1"/>
          </p:nvPr>
        </p:nvSpPr>
        <p:spPr/>
        <p:txBody>
          <a:bodyPr>
            <a:normAutofit lnSpcReduction="10000"/>
          </a:bodyPr>
          <a:lstStyle/>
          <a:p>
            <a:pPr marL="0" lvl="0" indent="0">
              <a:buNone/>
            </a:pPr>
            <a:r>
              <a:rPr b="1" dirty="0"/>
              <a:t>Positive developments (detail):</a:t>
            </a:r>
            <a:r>
              <a:rPr dirty="0"/>
              <a:t> - California SB 1386 (2002) — </a:t>
            </a:r>
            <a:r>
              <a:rPr dirty="0">
                <a:hlinkClick r:id="rId2"/>
              </a:rPr>
              <a:t>first breach notification law</a:t>
            </a:r>
            <a:r>
              <a:rPr dirty="0"/>
              <a:t>; now all 50 states have similar laws - Microsoft’s transformation: </a:t>
            </a:r>
            <a:r>
              <a:rPr dirty="0">
                <a:hlinkClick r:id="rId3"/>
              </a:rPr>
              <a:t>Trustworthy Computing initiative</a:t>
            </a:r>
            <a:r>
              <a:rPr dirty="0"/>
              <a:t> led to SDL, dramatically reduced Windows vulnerabilities - Bug bounty programs: </a:t>
            </a:r>
            <a:r>
              <a:rPr dirty="0">
                <a:hlinkClick r:id="rId4"/>
              </a:rPr>
              <a:t>Mozilla pioneered</a:t>
            </a:r>
            <a:r>
              <a:rPr dirty="0"/>
              <a:t> (2004); now standard at major tech companies - </a:t>
            </a:r>
            <a:r>
              <a:rPr dirty="0">
                <a:hlinkClick r:id="rId5"/>
              </a:rPr>
              <a:t>CISA Secure by Design Pledge</a:t>
            </a:r>
            <a:r>
              <a:rPr dirty="0"/>
              <a:t> (May 2024): 194+ signatories; </a:t>
            </a:r>
            <a:r>
              <a:rPr dirty="0">
                <a:hlinkClick r:id="rId6"/>
              </a:rPr>
              <a:t>Fortinet year-in-review</a:t>
            </a:r>
          </a:p>
          <a:p>
            <a:pPr marL="0" lvl="0" indent="0">
              <a:buNone/>
            </a:pPr>
            <a:r>
              <a:rPr b="1" dirty="0"/>
              <a:t>Problems that persist (detail):</a:t>
            </a:r>
            <a:r>
              <a:rPr dirty="0"/>
              <a:t> - 83% of organizations report being affected by cybersecurity breaches, yet only 32% report revenue loss (</a:t>
            </a:r>
            <a:r>
              <a:rPr dirty="0">
                <a:hlinkClick r:id="rId7"/>
              </a:rPr>
              <a:t>CSIS/McAfee 2017</a:t>
            </a:r>
            <a:r>
              <a:rPr dirty="0"/>
              <a:t>) - Cloud concentration risk: AWS, Azure, GCP control vast majority of enterprise infrastructure - CrowdStrike’s 18% endpoint market share created single point of failure (</a:t>
            </a:r>
            <a:r>
              <a:rPr dirty="0">
                <a:hlinkClick r:id="rId8"/>
              </a:rPr>
              <a:t>CSA analysis</a:t>
            </a:r>
            <a:r>
              <a:rPr dirty="0"/>
              <a:t>)</a:t>
            </a:r>
          </a:p>
        </p:txBody>
      </p:sp>
    </p:spTree>
    <p:extLst>
      <p:ext uri="{BB962C8B-B14F-4D97-AF65-F5344CB8AC3E}">
        <p14:creationId xmlns:p14="http://schemas.microsoft.com/office/powerpoint/2010/main" val="2867549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GenAI and the Attack-Defense Arms Race</a:t>
            </a:r>
          </a:p>
        </p:txBody>
      </p:sp>
      <p:sp>
        <p:nvSpPr>
          <p:cNvPr id="3" name="Content Placeholder 2"/>
          <p:cNvSpPr>
            <a:spLocks noGrp="1"/>
          </p:cNvSpPr>
          <p:nvPr>
            <p:ph idx="1"/>
          </p:nvPr>
        </p:nvSpPr>
        <p:spPr/>
        <p:txBody>
          <a:bodyPr>
            <a:normAutofit fontScale="92500"/>
          </a:bodyPr>
          <a:lstStyle/>
          <a:p>
            <a:pPr marL="0" lvl="0" indent="0">
              <a:buNone/>
            </a:pPr>
            <a:r>
              <a:rPr b="1" dirty="0"/>
              <a:t>How GenAI amplifies attacker capabilities:</a:t>
            </a:r>
            <a:r>
              <a:rPr dirty="0"/>
              <a:t> - </a:t>
            </a:r>
            <a:r>
              <a:rPr dirty="0">
                <a:hlinkClick r:id="rId2"/>
              </a:rPr>
              <a:t>Phishing attacks surged 1,265%</a:t>
            </a:r>
            <a:r>
              <a:rPr dirty="0"/>
              <a:t> since ChatGPT launch (Accenture) - LLM-generated phishing emails achieve </a:t>
            </a:r>
            <a:r>
              <a:rPr dirty="0">
                <a:hlinkClick r:id="rId3"/>
              </a:rPr>
              <a:t>54% click-through rate vs. 12% for human-written</a:t>
            </a:r>
            <a:r>
              <a:rPr dirty="0"/>
              <a:t> (CrowdStrike/</a:t>
            </a:r>
            <a:r>
              <a:rPr dirty="0" err="1"/>
              <a:t>Arxiv</a:t>
            </a:r>
            <a:r>
              <a:rPr dirty="0"/>
              <a:t>) - </a:t>
            </a:r>
            <a:r>
              <a:rPr dirty="0">
                <a:hlinkClick r:id="rId4"/>
              </a:rPr>
              <a:t>Deepfake incidents up 19%</a:t>
            </a:r>
            <a:r>
              <a:rPr dirty="0"/>
              <a:t> in Q1 2025 alone vs. all of 2024 - </a:t>
            </a:r>
            <a:r>
              <a:rPr dirty="0">
                <a:hlinkClick r:id="rId4"/>
              </a:rPr>
              <a:t>$25.6M deepfake fraud at Arup</a:t>
            </a:r>
            <a:r>
              <a:rPr dirty="0"/>
              <a:t>: AI-generated video call impersonated CFO</a:t>
            </a:r>
          </a:p>
          <a:p>
            <a:pPr marL="0" lvl="0" indent="0">
              <a:buNone/>
            </a:pPr>
            <a:r>
              <a:rPr b="1" dirty="0"/>
              <a:t>How GenAI could help defenders:</a:t>
            </a:r>
            <a:r>
              <a:rPr dirty="0"/>
              <a:t> - AI-powered threat detection and anomaly identification - Automated code review and vulnerability scanning - Natural language interfaces for security operations</a:t>
            </a:r>
          </a:p>
          <a:p>
            <a:pPr marL="0" lvl="0" indent="0">
              <a:buNone/>
            </a:pPr>
            <a:r>
              <a:rPr b="1" dirty="0"/>
              <a:t>The adoption asymmetry problem:</a:t>
            </a:r>
            <a:r>
              <a:rPr dirty="0"/>
              <a:t> &gt; “Adversaries are moving faster and experimenting freely with new tools, while defenders are often slowed by bureaucracy, legacy processes and risk aversion.” — </a:t>
            </a:r>
            <a:r>
              <a:rPr dirty="0">
                <a:hlinkClick r:id="rId5"/>
              </a:rPr>
              <a:t>WEF 2025</a:t>
            </a:r>
          </a:p>
        </p:txBody>
      </p:sp>
    </p:spTree>
    <p:extLst>
      <p:ext uri="{BB962C8B-B14F-4D97-AF65-F5344CB8AC3E}">
        <p14:creationId xmlns:p14="http://schemas.microsoft.com/office/powerpoint/2010/main" val="7503544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Contemporary References</a:t>
            </a:r>
            <a:r>
              <a:rPr lang="en-US" dirty="0"/>
              <a:t>: Silver Bullets</a:t>
            </a:r>
            <a:endParaRPr dirty="0"/>
          </a:p>
        </p:txBody>
      </p:sp>
      <p:sp>
        <p:nvSpPr>
          <p:cNvPr id="3" name="Content Placeholder 2"/>
          <p:cNvSpPr>
            <a:spLocks noGrp="1"/>
          </p:cNvSpPr>
          <p:nvPr>
            <p:ph idx="1"/>
          </p:nvPr>
        </p:nvSpPr>
        <p:spPr/>
        <p:txBody>
          <a:bodyPr>
            <a:normAutofit fontScale="92500" lnSpcReduction="10000"/>
          </a:bodyPr>
          <a:lstStyle/>
          <a:p>
            <a:pPr marL="457200" lvl="0" indent="-457200">
              <a:buAutoNum type="arabicPeriod"/>
            </a:pPr>
            <a:r>
              <a:rPr b="1"/>
              <a:t>Ross Haleliuk &amp; Mayank Dhiman</a:t>
            </a:r>
            <a:r>
              <a:t>, </a:t>
            </a:r>
            <a:r>
              <a:rPr>
                <a:hlinkClick r:id="rId2"/>
              </a:rPr>
              <a:t>“Cybersecurity is Not a Market for Lemons. It is a Market for Silver Bullets”</a:t>
            </a:r>
            <a:r>
              <a:t> (Venture in Security, June 2024)</a:t>
            </a:r>
          </a:p>
          <a:p>
            <a:pPr marL="457200" lvl="0" indent="-457200">
              <a:buAutoNum type="arabicPeriod"/>
            </a:pPr>
            <a:r>
              <a:rPr b="1"/>
              <a:t>ESPROFILER</a:t>
            </a:r>
            <a:r>
              <a:t>, </a:t>
            </a:r>
            <a:r>
              <a:rPr>
                <a:hlinkClick r:id="rId3"/>
              </a:rPr>
              <a:t>“Herding the Cyber Security Market”</a:t>
            </a:r>
            <a:r>
              <a:t> (2024)</a:t>
            </a:r>
          </a:p>
          <a:p>
            <a:pPr marL="457200" lvl="0" indent="-457200">
              <a:buAutoNum type="arabicPeriod"/>
            </a:pPr>
            <a:r>
              <a:rPr b="1"/>
              <a:t>Cloud Security Alliance</a:t>
            </a:r>
            <a:r>
              <a:t>, </a:t>
            </a:r>
            <a:r>
              <a:rPr>
                <a:hlinkClick r:id="rId4"/>
              </a:rPr>
              <a:t>“What We Can Learn from the 2024 CrowdStrike Outage”</a:t>
            </a:r>
            <a:r>
              <a:t> (July 2025)</a:t>
            </a:r>
          </a:p>
          <a:p>
            <a:pPr marL="457200" lvl="0" indent="-457200">
              <a:buAutoNum type="arabicPeriod"/>
            </a:pPr>
            <a:r>
              <a:rPr b="1"/>
              <a:t>Delta vs. CrowdStrike litigation</a:t>
            </a:r>
            <a:r>
              <a:t>: </a:t>
            </a:r>
            <a:r>
              <a:rPr>
                <a:hlinkClick r:id="rId5"/>
              </a:rPr>
              <a:t>CNN coverage</a:t>
            </a:r>
            <a:r>
              <a:t> (July 2024); </a:t>
            </a:r>
            <a:r>
              <a:rPr>
                <a:hlinkClick r:id="rId6"/>
              </a:rPr>
              <a:t>CNBC lawsuit filing</a:t>
            </a:r>
            <a:r>
              <a:t> (October 2024)</a:t>
            </a:r>
          </a:p>
          <a:p>
            <a:pPr marL="457200" lvl="0" indent="-457200">
              <a:buAutoNum type="arabicPeriod"/>
            </a:pPr>
            <a:r>
              <a:rPr b="1"/>
              <a:t>OWASP</a:t>
            </a:r>
            <a:r>
              <a:t>, </a:t>
            </a:r>
            <a:r>
              <a:rPr>
                <a:hlinkClick r:id="rId7"/>
              </a:rPr>
              <a:t>Top 10 for LLM Applications 2025</a:t>
            </a:r>
            <a:r>
              <a:t> — Prompt injection ranked #1 risk</a:t>
            </a:r>
          </a:p>
          <a:p>
            <a:pPr marL="457200" lvl="0" indent="-457200">
              <a:buAutoNum type="arabicPeriod"/>
            </a:pPr>
            <a:r>
              <a:rPr b="1"/>
              <a:t>Cloud Security Alliance</a:t>
            </a:r>
            <a:r>
              <a:t>, </a:t>
            </a:r>
            <a:r>
              <a:rPr>
                <a:hlinkClick r:id="rId8"/>
              </a:rPr>
              <a:t>“Understanding Security Risks in AI-Generated Code”</a:t>
            </a:r>
            <a:r>
              <a:t> (July 2025)</a:t>
            </a:r>
          </a:p>
        </p:txBody>
      </p:sp>
    </p:spTree>
    <p:extLst>
      <p:ext uri="{BB962C8B-B14F-4D97-AF65-F5344CB8AC3E}">
        <p14:creationId xmlns:p14="http://schemas.microsoft.com/office/powerpoint/2010/main" val="2189665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The Barings-Visa Paradox</a:t>
            </a:r>
          </a:p>
        </p:txBody>
      </p:sp>
      <p:sp>
        <p:nvSpPr>
          <p:cNvPr id="3" name="Content Placeholder 2"/>
          <p:cNvSpPr>
            <a:spLocks noGrp="1"/>
          </p:cNvSpPr>
          <p:nvPr>
            <p:ph idx="1"/>
          </p:nvPr>
        </p:nvSpPr>
        <p:spPr/>
        <p:txBody>
          <a:bodyPr/>
          <a:lstStyle/>
          <a:p>
            <a:pPr lvl="0"/>
            <a:r>
              <a:rPr b="1"/>
              <a:t>Barings Bank</a:t>
            </a:r>
            <a:r>
              <a:t>: One breach (</a:t>
            </a:r>
            <a:r>
              <a:rPr>
                <a:hlinkClick r:id="rId2"/>
              </a:rPr>
              <a:t>Nick Leeson</a:t>
            </a:r>
            <a:r>
              <a:t>, 1995) → complete collapse</a:t>
            </a:r>
          </a:p>
          <a:p>
            <a:pPr lvl="0"/>
            <a:r>
              <a:rPr b="1"/>
              <a:t>Visa</a:t>
            </a:r>
            <a:r>
              <a:t>: Millions of fraud events per year → comparatively stable and profitable</a:t>
            </a:r>
          </a:p>
          <a:p>
            <a:pPr marL="0" lvl="0" indent="0">
              <a:buNone/>
            </a:pPr>
            <a:r>
              <a:rPr b="1"/>
              <a:t>Insight</a:t>
            </a:r>
            <a:r>
              <a:t>: Frequent small failures generate data that enables learning and adaptation; rare catastrophic failures provide no feedback until it’s too late.</a:t>
            </a:r>
          </a:p>
          <a:p>
            <a:pPr marL="0" lvl="0" indent="0">
              <a:buNone/>
            </a:pPr>
            <a:r>
              <a:rPr b="1"/>
              <a:t>Application</a:t>
            </a:r>
            <a:r>
              <a:t>: - Is it better to have many small breaches or gamble on having none? - How does this relate to </a:t>
            </a:r>
            <a:r>
              <a:rPr>
                <a:hlinkClick r:id="rId3"/>
              </a:rPr>
              <a:t>chaos engineering</a:t>
            </a:r>
            <a:r>
              <a:t> and resilience testing?</a:t>
            </a:r>
          </a:p>
        </p:txBody>
      </p:sp>
    </p:spTree>
    <p:extLst>
      <p:ext uri="{BB962C8B-B14F-4D97-AF65-F5344CB8AC3E}">
        <p14:creationId xmlns:p14="http://schemas.microsoft.com/office/powerpoint/2010/main" val="419889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0373A-5AE1-AA91-3CF5-4A0CE2EA81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51F425-F0EB-4C6E-AFC6-A5BC6B8A887A}"/>
              </a:ext>
            </a:extLst>
          </p:cNvPr>
          <p:cNvSpPr>
            <a:spLocks noGrp="1"/>
          </p:cNvSpPr>
          <p:nvPr>
            <p:ph type="title"/>
          </p:nvPr>
        </p:nvSpPr>
        <p:spPr/>
        <p:txBody>
          <a:bodyPr/>
          <a:lstStyle/>
          <a:p>
            <a:r>
              <a:rPr lang="en-US" dirty="0"/>
              <a:t>Readings</a:t>
            </a:r>
          </a:p>
        </p:txBody>
      </p:sp>
      <p:pic>
        <p:nvPicPr>
          <p:cNvPr id="4" name="Picture 3">
            <a:extLst>
              <a:ext uri="{FF2B5EF4-FFF2-40B4-BE49-F238E27FC236}">
                <a16:creationId xmlns:a16="http://schemas.microsoft.com/office/drawing/2014/main" id="{871616CD-8E60-7E8E-BCED-4A758BCF812A}"/>
              </a:ext>
            </a:extLst>
          </p:cNvPr>
          <p:cNvPicPr>
            <a:picLocks noChangeAspect="1"/>
          </p:cNvPicPr>
          <p:nvPr/>
        </p:nvPicPr>
        <p:blipFill>
          <a:blip r:embed="rId3"/>
          <a:stretch>
            <a:fillRect/>
          </a:stretch>
        </p:blipFill>
        <p:spPr>
          <a:xfrm>
            <a:off x="1253845" y="1690688"/>
            <a:ext cx="5383243" cy="5446575"/>
          </a:xfrm>
          <a:prstGeom prst="rect">
            <a:avLst/>
          </a:prstGeom>
        </p:spPr>
      </p:pic>
      <p:sp>
        <p:nvSpPr>
          <p:cNvPr id="5" name="TextBox 4">
            <a:extLst>
              <a:ext uri="{FF2B5EF4-FFF2-40B4-BE49-F238E27FC236}">
                <a16:creationId xmlns:a16="http://schemas.microsoft.com/office/drawing/2014/main" id="{50721D7E-835E-C125-4805-3271A5093C7A}"/>
              </a:ext>
            </a:extLst>
          </p:cNvPr>
          <p:cNvSpPr txBox="1"/>
          <p:nvPr/>
        </p:nvSpPr>
        <p:spPr>
          <a:xfrm>
            <a:off x="7154333" y="4327976"/>
            <a:ext cx="4199467" cy="830997"/>
          </a:xfrm>
          <a:prstGeom prst="rect">
            <a:avLst/>
          </a:prstGeom>
          <a:noFill/>
        </p:spPr>
        <p:txBody>
          <a:bodyPr wrap="square">
            <a:spAutoFit/>
          </a:bodyPr>
          <a:lstStyle/>
          <a:p>
            <a:pPr lvl="0"/>
            <a:r>
              <a:rPr lang="en-US" sz="2400" dirty="0"/>
              <a:t>Essentially </a:t>
            </a:r>
            <a:r>
              <a:rPr lang="en-US" sz="2400" b="1" dirty="0"/>
              <a:t>founded the field of security economics</a:t>
            </a:r>
            <a:endParaRPr lang="en-US" sz="2400" dirty="0"/>
          </a:p>
        </p:txBody>
      </p:sp>
      <p:pic>
        <p:nvPicPr>
          <p:cNvPr id="1026" name="Picture 2">
            <a:extLst>
              <a:ext uri="{FF2B5EF4-FFF2-40B4-BE49-F238E27FC236}">
                <a16:creationId xmlns:a16="http://schemas.microsoft.com/office/drawing/2014/main" id="{0D838A85-ECB1-2717-DBC5-3C34990B5C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4333" y="675059"/>
            <a:ext cx="2194103" cy="338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9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Signaling vs. Substance</a:t>
            </a:r>
          </a:p>
        </p:txBody>
      </p:sp>
      <p:sp>
        <p:nvSpPr>
          <p:cNvPr id="4" name="Text Placeholder 3"/>
          <p:cNvSpPr>
            <a:spLocks noGrp="1"/>
          </p:cNvSpPr>
          <p:nvPr>
            <p:ph idx="1"/>
          </p:nvPr>
        </p:nvSpPr>
        <p:spPr/>
        <p:txBody>
          <a:bodyPr/>
          <a:lstStyle/>
          <a:p>
            <a:pPr marL="0" lvl="0" indent="0">
              <a:buNone/>
            </a:pPr>
            <a:r>
              <a:rPr dirty="0"/>
              <a:t>Drawing from </a:t>
            </a:r>
            <a:r>
              <a:rPr dirty="0">
                <a:hlinkClick r:id="rId3"/>
              </a:rPr>
              <a:t>Spence’s job market signaling</a:t>
            </a:r>
            <a:r>
              <a:rPr dirty="0"/>
              <a:t>: - </a:t>
            </a:r>
            <a:r>
              <a:rPr b="1" dirty="0"/>
              <a:t>Education</a:t>
            </a:r>
            <a:r>
              <a:rPr dirty="0"/>
              <a:t> signals productivity but may not cause it - </a:t>
            </a:r>
            <a:r>
              <a:rPr b="1" dirty="0"/>
              <a:t>Security certifications</a:t>
            </a:r>
            <a:r>
              <a:rPr dirty="0"/>
              <a:t> signal diligence but may not indicate actual security</a:t>
            </a:r>
          </a:p>
        </p:txBody>
      </p:sp>
      <p:graphicFrame>
        <p:nvGraphicFramePr>
          <p:cNvPr id="7" name="Content Placeholder 5">
            <a:extLst>
              <a:ext uri="{FF2B5EF4-FFF2-40B4-BE49-F238E27FC236}">
                <a16:creationId xmlns:a16="http://schemas.microsoft.com/office/drawing/2014/main" id="{004B4655-CA82-037F-F3B5-22E9401F5C70}"/>
              </a:ext>
            </a:extLst>
          </p:cNvPr>
          <p:cNvGraphicFramePr>
            <a:graphicFrameLocks/>
          </p:cNvGraphicFramePr>
          <p:nvPr/>
        </p:nvGraphicFramePr>
        <p:xfrm>
          <a:off x="3009900" y="3429000"/>
          <a:ext cx="6172200" cy="21031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tblGrid>
              <a:tr h="0">
                <a:tc>
                  <a:txBody>
                    <a:bodyPr/>
                    <a:lstStyle/>
                    <a:p>
                      <a:pPr marL="0" lvl="0" indent="0">
                        <a:buNone/>
                      </a:pPr>
                      <a:r>
                        <a:t>Signal</a:t>
                      </a:r>
                    </a:p>
                  </a:txBody>
                  <a:tcPr/>
                </a:tc>
                <a:tc>
                  <a:txBody>
                    <a:bodyPr/>
                    <a:lstStyle/>
                    <a:p>
                      <a:pPr marL="0" lvl="0" indent="0">
                        <a:buNone/>
                      </a:pPr>
                      <a:r>
                        <a:rPr dirty="0"/>
                        <a:t>What It Actually Measures</a:t>
                      </a:r>
                    </a:p>
                  </a:txBody>
                  <a:tcPr/>
                </a:tc>
                <a:extLst>
                  <a:ext uri="{0D108BD9-81ED-4DB2-BD59-A6C34878D82A}">
                    <a16:rowId xmlns:a16="http://schemas.microsoft.com/office/drawing/2014/main" val="10000"/>
                  </a:ext>
                </a:extLst>
              </a:tr>
              <a:tr h="0">
                <a:tc>
                  <a:txBody>
                    <a:bodyPr/>
                    <a:lstStyle/>
                    <a:p>
                      <a:pPr marL="0" lvl="0" indent="0">
                        <a:buNone/>
                      </a:pPr>
                      <a:r>
                        <a:t>SOC 2 Type II</a:t>
                      </a:r>
                    </a:p>
                  </a:txBody>
                  <a:tcPr/>
                </a:tc>
                <a:tc>
                  <a:txBody>
                    <a:bodyPr/>
                    <a:lstStyle/>
                    <a:p>
                      <a:pPr marL="0" lvl="0" indent="0">
                        <a:buNone/>
                      </a:pPr>
                      <a:r>
                        <a:t>Auditor found documented controls exist</a:t>
                      </a:r>
                    </a:p>
                  </a:txBody>
                  <a:tcPr/>
                </a:tc>
                <a:extLst>
                  <a:ext uri="{0D108BD9-81ED-4DB2-BD59-A6C34878D82A}">
                    <a16:rowId xmlns:a16="http://schemas.microsoft.com/office/drawing/2014/main" val="10001"/>
                  </a:ext>
                </a:extLst>
              </a:tr>
              <a:tr h="0">
                <a:tc>
                  <a:txBody>
                    <a:bodyPr/>
                    <a:lstStyle/>
                    <a:p>
                      <a:pPr marL="0" lvl="0" indent="0">
                        <a:buNone/>
                      </a:pPr>
                      <a:r>
                        <a:t>ISO 27001</a:t>
                      </a:r>
                    </a:p>
                  </a:txBody>
                  <a:tcPr/>
                </a:tc>
                <a:tc>
                  <a:txBody>
                    <a:bodyPr/>
                    <a:lstStyle/>
                    <a:p>
                      <a:pPr marL="0" lvl="0" indent="0">
                        <a:buNone/>
                      </a:pPr>
                      <a:r>
                        <a:t>Management system is in place</a:t>
                      </a:r>
                    </a:p>
                  </a:txBody>
                  <a:tcPr/>
                </a:tc>
                <a:extLst>
                  <a:ext uri="{0D108BD9-81ED-4DB2-BD59-A6C34878D82A}">
                    <a16:rowId xmlns:a16="http://schemas.microsoft.com/office/drawing/2014/main" val="10002"/>
                  </a:ext>
                </a:extLst>
              </a:tr>
              <a:tr h="0">
                <a:tc>
                  <a:txBody>
                    <a:bodyPr/>
                    <a:lstStyle/>
                    <a:p>
                      <a:pPr marL="0" lvl="0" indent="0">
                        <a:buNone/>
                      </a:pPr>
                      <a:r>
                        <a:t>Penetration test</a:t>
                      </a:r>
                    </a:p>
                  </a:txBody>
                  <a:tcPr/>
                </a:tc>
                <a:tc>
                  <a:txBody>
                    <a:bodyPr/>
                    <a:lstStyle/>
                    <a:p>
                      <a:pPr marL="0" lvl="0" indent="0">
                        <a:buNone/>
                      </a:pPr>
                      <a:r>
                        <a:rPr dirty="0"/>
                        <a:t>Specific testers didn’t find vulnerabilities in limited scope</a:t>
                      </a:r>
                    </a:p>
                  </a:txBody>
                  <a:tcPr/>
                </a:tc>
                <a:extLst>
                  <a:ext uri="{0D108BD9-81ED-4DB2-BD59-A6C34878D82A}">
                    <a16:rowId xmlns:a16="http://schemas.microsoft.com/office/drawing/2014/main" val="10003"/>
                  </a:ext>
                </a:extLst>
              </a:tr>
              <a:tr h="0">
                <a:tc>
                  <a:txBody>
                    <a:bodyPr/>
                    <a:lstStyle/>
                    <a:p>
                      <a:pPr marL="0" lvl="0" indent="0">
                        <a:buNone/>
                      </a:pPr>
                      <a:r>
                        <a:t>Bug bounty</a:t>
                      </a:r>
                    </a:p>
                  </a:txBody>
                  <a:tcPr/>
                </a:tc>
                <a:tc>
                  <a:txBody>
                    <a:bodyPr/>
                    <a:lstStyle/>
                    <a:p>
                      <a:pPr marL="0" lvl="0" indent="0">
                        <a:buNone/>
                      </a:pPr>
                      <a:r>
                        <a:rPr dirty="0"/>
                        <a:t>Researchers found bugs you’re willing to pay for</a:t>
                      </a:r>
                    </a:p>
                  </a:txBody>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5BD3E75F-D166-6BF3-4122-B815402F5422}"/>
              </a:ext>
            </a:extLst>
          </p:cNvPr>
          <p:cNvSpPr txBox="1"/>
          <p:nvPr/>
        </p:nvSpPr>
        <p:spPr>
          <a:xfrm>
            <a:off x="681566" y="5788680"/>
            <a:ext cx="10828868" cy="523220"/>
          </a:xfrm>
          <a:prstGeom prst="rect">
            <a:avLst/>
          </a:prstGeom>
          <a:noFill/>
        </p:spPr>
        <p:txBody>
          <a:bodyPr wrap="square">
            <a:spAutoFit/>
          </a:bodyPr>
          <a:lstStyle/>
          <a:p>
            <a:pPr marL="0" lvl="0" indent="0">
              <a:buNone/>
            </a:pPr>
            <a:r>
              <a:rPr lang="en-US" sz="2800" b="1" dirty="0"/>
              <a:t>Question</a:t>
            </a:r>
            <a:r>
              <a:rPr lang="en-US" sz="2800" dirty="0"/>
              <a:t>: Which signals, if any, correlate with actual security outcomes?</a:t>
            </a:r>
          </a:p>
        </p:txBody>
      </p:sp>
    </p:spTree>
    <p:extLst>
      <p:ext uri="{BB962C8B-B14F-4D97-AF65-F5344CB8AC3E}">
        <p14:creationId xmlns:p14="http://schemas.microsoft.com/office/powerpoint/2010/main" val="1563067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Breaking the Equilibrium</a:t>
            </a:r>
          </a:p>
        </p:txBody>
      </p:sp>
      <p:sp>
        <p:nvSpPr>
          <p:cNvPr id="3" name="Content Placeholder 2"/>
          <p:cNvSpPr>
            <a:spLocks noGrp="1"/>
          </p:cNvSpPr>
          <p:nvPr>
            <p:ph idx="1"/>
          </p:nvPr>
        </p:nvSpPr>
        <p:spPr/>
        <p:txBody>
          <a:bodyPr>
            <a:normAutofit fontScale="92500" lnSpcReduction="10000"/>
          </a:bodyPr>
          <a:lstStyle/>
          <a:p>
            <a:pPr marL="0" lvl="0" indent="0">
              <a:buNone/>
            </a:pPr>
            <a:r>
              <a:t>Grigg’s suggestions for escaping silver bullet markets:</a:t>
            </a:r>
          </a:p>
          <a:p>
            <a:pPr marL="457200" lvl="0" indent="-457200">
              <a:buAutoNum type="arabicPeriod"/>
            </a:pPr>
            <a:r>
              <a:rPr b="1"/>
              <a:t>Replace signals with metrics</a:t>
            </a:r>
            <a:r>
              <a:t>: Develop actual measures of security (ongoing research challenge)</a:t>
            </a:r>
          </a:p>
          <a:p>
            <a:pPr marL="457200" lvl="0" indent="-457200">
              <a:buAutoNum type="arabicPeriod"/>
            </a:pPr>
            <a:r>
              <a:rPr b="1"/>
              <a:t>Rebalance costs</a:t>
            </a:r>
            <a:r>
              <a:t>: Make direct costs exceed extraordinary costs (liability reform)</a:t>
            </a:r>
          </a:p>
          <a:p>
            <a:pPr marL="457200" lvl="0" indent="-457200">
              <a:buAutoNum type="arabicPeriod"/>
            </a:pPr>
            <a:r>
              <a:rPr b="1"/>
              <a:t>Reduce fingerpointing</a:t>
            </a:r>
            <a:r>
              <a:t>: Professional norms, information sharing agreements</a:t>
            </a:r>
          </a:p>
          <a:p>
            <a:pPr marL="457200" lvl="0" indent="-457200">
              <a:buAutoNum type="arabicPeriod"/>
            </a:pPr>
            <a:r>
              <a:rPr b="1"/>
              <a:t>Sunlight</a:t>
            </a:r>
            <a:r>
              <a:t>: Remove secrecy that enables regulatory capture and herding</a:t>
            </a:r>
          </a:p>
          <a:p>
            <a:pPr marL="457200" lvl="0" indent="-457200">
              <a:buAutoNum type="arabicPeriod"/>
            </a:pPr>
            <a:r>
              <a:rPr b="1"/>
              <a:t>Incentivize the attacker</a:t>
            </a:r>
            <a:r>
              <a:t>: Bug bounties, </a:t>
            </a:r>
            <a:r>
              <a:rPr>
                <a:hlinkClick r:id="rId2"/>
              </a:rPr>
              <a:t>exploit markets</a:t>
            </a:r>
            <a:r>
              <a:t>—pay for information about real vulnerabilities</a:t>
            </a:r>
          </a:p>
          <a:p>
            <a:pPr marL="0" lvl="0" indent="0">
              <a:buNone/>
            </a:pPr>
            <a:r>
              <a:rPr b="1"/>
              <a:t>Question</a:t>
            </a:r>
            <a:r>
              <a:t>: Which of these has been tried? Which has worked?</a:t>
            </a:r>
          </a:p>
        </p:txBody>
      </p:sp>
    </p:spTree>
    <p:extLst>
      <p:ext uri="{BB962C8B-B14F-4D97-AF65-F5344CB8AC3E}">
        <p14:creationId xmlns:p14="http://schemas.microsoft.com/office/powerpoint/2010/main" val="25013180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Modern Silver Bullets and Herding—Extended Analysis</a:t>
            </a:r>
          </a:p>
        </p:txBody>
      </p:sp>
      <p:sp>
        <p:nvSpPr>
          <p:cNvPr id="3" name="Content Placeholder 2"/>
          <p:cNvSpPr>
            <a:spLocks noGrp="1"/>
          </p:cNvSpPr>
          <p:nvPr>
            <p:ph idx="1"/>
          </p:nvPr>
        </p:nvSpPr>
        <p:spPr/>
        <p:txBody>
          <a:bodyPr>
            <a:normAutofit fontScale="92500"/>
          </a:bodyPr>
          <a:lstStyle/>
          <a:p>
            <a:pPr marL="0" lvl="0" indent="0">
              <a:buNone/>
            </a:pPr>
            <a:r>
              <a:rPr b="1"/>
              <a:t>Silver bullets persist:</a:t>
            </a:r>
            <a:r>
              <a:t> - “AI-powered” security tools with unverifiable claims - “Zero-day protection” promises that can’t be tested until it’s too late - “Next-generation” firewalls, “advanced” threat protection—marketing as signaling</a:t>
            </a:r>
          </a:p>
          <a:p>
            <a:pPr marL="0" lvl="0" indent="0">
              <a:buNone/>
            </a:pPr>
            <a:r>
              <a:rPr b="1"/>
              <a:t>Herding examples:</a:t>
            </a:r>
            <a:r>
              <a:t> - </a:t>
            </a:r>
            <a:r>
              <a:rPr>
                <a:hlinkClick r:id="rId2"/>
              </a:rPr>
              <a:t>MITRE ATT&amp;CK evaluations</a:t>
            </a:r>
            <a:r>
              <a:t> gamed by vendors claiming “100% coverage” (</a:t>
            </a:r>
            <a:r>
              <a:rPr>
                <a:hlinkClick r:id="rId3"/>
              </a:rPr>
              <a:t>ESPROFILER analysis</a:t>
            </a:r>
            <a:r>
              <a:t>) - Everyone buying the same </a:t>
            </a:r>
            <a:r>
              <a:rPr>
                <a:hlinkClick r:id="rId4"/>
              </a:rPr>
              <a:t>Gartner Magic Quadrant</a:t>
            </a:r>
            <a:r>
              <a:t> leaders - CrowdStrike’s 18% market share created single point of failure</a:t>
            </a:r>
          </a:p>
          <a:p>
            <a:pPr marL="0" lvl="0" indent="0">
              <a:buNone/>
            </a:pPr>
            <a:r>
              <a:rPr b="1"/>
              <a:t>Breach response patterns:</a:t>
            </a:r>
            <a:r>
              <a:t> - </a:t>
            </a:r>
            <a:r>
              <a:rPr>
                <a:hlinkClick r:id="rId5"/>
              </a:rPr>
              <a:t>Equifax breach (2017)</a:t>
            </a:r>
            <a:r>
              <a:t>: $700M settlement, stock recovered within 2 years - </a:t>
            </a:r>
            <a:r>
              <a:rPr>
                <a:hlinkClick r:id="rId6"/>
              </a:rPr>
              <a:t>Target breach (2013)</a:t>
            </a:r>
            <a:r>
              <a:t>: CEO fired, but company thrived - </a:t>
            </a:r>
            <a:r>
              <a:rPr>
                <a:hlinkClick r:id="rId7"/>
              </a:rPr>
              <a:t>Capital One breach (2019)</a:t>
            </a:r>
            <a:r>
              <a:t>: $80M fine, minimal long-term impact</a:t>
            </a:r>
          </a:p>
        </p:txBody>
      </p:sp>
    </p:spTree>
    <p:extLst>
      <p:ext uri="{BB962C8B-B14F-4D97-AF65-F5344CB8AC3E}">
        <p14:creationId xmlns:p14="http://schemas.microsoft.com/office/powerpoint/2010/main" val="3019467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GenAI Code Generation—A New Silver Bullet Problem?</a:t>
            </a:r>
          </a:p>
        </p:txBody>
      </p:sp>
      <p:sp>
        <p:nvSpPr>
          <p:cNvPr id="3" name="Content Placeholder 2"/>
          <p:cNvSpPr>
            <a:spLocks noGrp="1"/>
          </p:cNvSpPr>
          <p:nvPr>
            <p:ph idx="1"/>
          </p:nvPr>
        </p:nvSpPr>
        <p:spPr/>
        <p:txBody>
          <a:bodyPr>
            <a:normAutofit fontScale="85000" lnSpcReduction="10000"/>
          </a:bodyPr>
          <a:lstStyle/>
          <a:p>
            <a:pPr marL="0" lvl="0" indent="0">
              <a:buNone/>
            </a:pPr>
            <a:r>
              <a:rPr b="1"/>
              <a:t>The scale of AI-assisted development:</a:t>
            </a:r>
            <a:r>
              <a:t> - </a:t>
            </a:r>
            <a:r>
              <a:rPr>
                <a:hlinkClick r:id="rId2"/>
              </a:rPr>
              <a:t>97% of developers</a:t>
            </a:r>
            <a:r>
              <a:t> have used AI coding tools (GitHub 2024 survey) - “Vibe coding”—trusting AI to handle implementation without careful review</a:t>
            </a:r>
          </a:p>
          <a:p>
            <a:pPr marL="0" lvl="0" indent="0">
              <a:buNone/>
            </a:pPr>
            <a:r>
              <a:rPr b="1"/>
              <a:t>The security reality:</a:t>
            </a:r>
            <a:r>
              <a:t> - </a:t>
            </a:r>
            <a:r>
              <a:rPr>
                <a:hlinkClick r:id="rId3"/>
              </a:rPr>
              <a:t>40–62% of AI-generated code contains security vulnerabilities</a:t>
            </a:r>
            <a:r>
              <a:t> (CSET Georgetown, November 2024) - Common issues: SQL injection, missing input validation, insecure defaults - Models trained on public repos that contain both secure and insecure patterns</a:t>
            </a:r>
          </a:p>
          <a:p>
            <a:pPr marL="0" lvl="0" indent="0">
              <a:buNone/>
            </a:pPr>
            <a:r>
              <a:rPr b="1"/>
              <a:t>Why this is a silver bullet problem:</a:t>
            </a:r>
            <a:r>
              <a:t> - Neither the AI vendor nor the developer knows if the generated code is secure - “It compiles and passes tests” ≠ “It’s secure” - Information insufficiency on both sides—classic Grigg scenario</a:t>
            </a:r>
          </a:p>
          <a:p>
            <a:pPr marL="0" lvl="0" indent="0">
              <a:buNone/>
            </a:pPr>
            <a:r>
              <a:rPr b="1"/>
              <a:t>Supply chain amplification:</a:t>
            </a:r>
            <a:r>
              <a:t> - AI-generated code enters open-source libraries - Vulnerabilities propagate to downstream consumers - </a:t>
            </a:r>
            <a:r>
              <a:rPr>
                <a:hlinkClick r:id="rId4"/>
              </a:rPr>
              <a:t>Prompt injection in GitHub Actions</a:t>
            </a:r>
            <a:r>
              <a:t> enables supply chain attacks through AI coding assistants</a:t>
            </a:r>
          </a:p>
        </p:txBody>
      </p:sp>
    </p:spTree>
    <p:extLst>
      <p:ext uri="{BB962C8B-B14F-4D97-AF65-F5344CB8AC3E}">
        <p14:creationId xmlns:p14="http://schemas.microsoft.com/office/powerpoint/2010/main" val="625778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75B50-6F93-0C4C-EDBB-3FBB753391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F9C9D-E256-27CE-945D-B7B67227A1E8}"/>
              </a:ext>
            </a:extLst>
          </p:cNvPr>
          <p:cNvSpPr>
            <a:spLocks noGrp="1"/>
          </p:cNvSpPr>
          <p:nvPr>
            <p:ph type="title"/>
          </p:nvPr>
        </p:nvSpPr>
        <p:spPr/>
        <p:txBody>
          <a:bodyPr/>
          <a:lstStyle/>
          <a:p>
            <a:pPr marL="0" lvl="0" indent="0">
              <a:buNone/>
            </a:pPr>
            <a:r>
              <a:t>Attack vs. Defense Asymmetry</a:t>
            </a:r>
          </a:p>
        </p:txBody>
      </p:sp>
      <p:pic>
        <p:nvPicPr>
          <p:cNvPr id="6" name="Picture 5">
            <a:extLst>
              <a:ext uri="{FF2B5EF4-FFF2-40B4-BE49-F238E27FC236}">
                <a16:creationId xmlns:a16="http://schemas.microsoft.com/office/drawing/2014/main" id="{745599FA-ACEE-0DAC-C214-6C016F726EFB}"/>
              </a:ext>
            </a:extLst>
          </p:cNvPr>
          <p:cNvPicPr>
            <a:picLocks noChangeAspect="1"/>
          </p:cNvPicPr>
          <p:nvPr/>
        </p:nvPicPr>
        <p:blipFill>
          <a:blip r:embed="rId3"/>
          <a:stretch>
            <a:fillRect/>
          </a:stretch>
        </p:blipFill>
        <p:spPr>
          <a:xfrm>
            <a:off x="8837394" y="1807364"/>
            <a:ext cx="1602185" cy="1734597"/>
          </a:xfrm>
          <a:prstGeom prst="rect">
            <a:avLst/>
          </a:prstGeom>
        </p:spPr>
      </p:pic>
      <p:sp>
        <p:nvSpPr>
          <p:cNvPr id="8" name="TextBox 7">
            <a:extLst>
              <a:ext uri="{FF2B5EF4-FFF2-40B4-BE49-F238E27FC236}">
                <a16:creationId xmlns:a16="http://schemas.microsoft.com/office/drawing/2014/main" id="{BD310CC2-1692-C01C-3807-9382691AFBCD}"/>
              </a:ext>
            </a:extLst>
          </p:cNvPr>
          <p:cNvSpPr txBox="1"/>
          <p:nvPr/>
        </p:nvSpPr>
        <p:spPr>
          <a:xfrm>
            <a:off x="7793069" y="3588834"/>
            <a:ext cx="3895990" cy="523220"/>
          </a:xfrm>
          <a:prstGeom prst="rect">
            <a:avLst/>
          </a:prstGeom>
          <a:noFill/>
        </p:spPr>
        <p:txBody>
          <a:bodyPr wrap="square">
            <a:spAutoFit/>
          </a:bodyPr>
          <a:lstStyle/>
          <a:p>
            <a:pPr lvl="0" algn="ctr"/>
            <a:r>
              <a:rPr lang="en-US" sz="2800" b="1" dirty="0"/>
              <a:t>Attacker (Paddy)</a:t>
            </a:r>
            <a:r>
              <a:rPr lang="en-US" sz="2800" dirty="0"/>
              <a:t> </a:t>
            </a:r>
          </a:p>
        </p:txBody>
      </p:sp>
      <p:grpSp>
        <p:nvGrpSpPr>
          <p:cNvPr id="12" name="Group 11">
            <a:extLst>
              <a:ext uri="{FF2B5EF4-FFF2-40B4-BE49-F238E27FC236}">
                <a16:creationId xmlns:a16="http://schemas.microsoft.com/office/drawing/2014/main" id="{EF405263-BE3A-FF2F-6FF7-18E14DA7FB81}"/>
              </a:ext>
            </a:extLst>
          </p:cNvPr>
          <p:cNvGrpSpPr/>
          <p:nvPr/>
        </p:nvGrpSpPr>
        <p:grpSpPr>
          <a:xfrm>
            <a:off x="759945" y="2939054"/>
            <a:ext cx="4749962" cy="2771199"/>
            <a:chOff x="4468582" y="2172421"/>
            <a:chExt cx="4749962" cy="2771199"/>
          </a:xfrm>
        </p:grpSpPr>
        <p:pic>
          <p:nvPicPr>
            <p:cNvPr id="9" name="Picture 8">
              <a:extLst>
                <a:ext uri="{FF2B5EF4-FFF2-40B4-BE49-F238E27FC236}">
                  <a16:creationId xmlns:a16="http://schemas.microsoft.com/office/drawing/2014/main" id="{7F40FB7E-76E6-083D-A802-A53D700750E2}"/>
                </a:ext>
              </a:extLst>
            </p:cNvPr>
            <p:cNvPicPr>
              <a:picLocks noChangeAspect="1"/>
            </p:cNvPicPr>
            <p:nvPr/>
          </p:nvPicPr>
          <p:blipFill>
            <a:blip r:embed="rId4"/>
            <a:stretch>
              <a:fillRect/>
            </a:stretch>
          </p:blipFill>
          <p:spPr>
            <a:xfrm>
              <a:off x="6680352" y="2172421"/>
              <a:ext cx="1229986" cy="1229986"/>
            </a:xfrm>
            <a:prstGeom prst="rect">
              <a:avLst/>
            </a:prstGeom>
            <a:ln w="76200">
              <a:solidFill>
                <a:srgbClr val="FFC000"/>
              </a:solidFill>
            </a:ln>
          </p:spPr>
        </p:pic>
        <p:sp>
          <p:nvSpPr>
            <p:cNvPr id="11" name="TextBox 10">
              <a:extLst>
                <a:ext uri="{FF2B5EF4-FFF2-40B4-BE49-F238E27FC236}">
                  <a16:creationId xmlns:a16="http://schemas.microsoft.com/office/drawing/2014/main" id="{3DC0E52C-48B5-4604-3789-4387BEB442BF}"/>
                </a:ext>
              </a:extLst>
            </p:cNvPr>
            <p:cNvSpPr txBox="1"/>
            <p:nvPr/>
          </p:nvSpPr>
          <p:spPr>
            <a:xfrm>
              <a:off x="4468582" y="3558625"/>
              <a:ext cx="4749962" cy="1384995"/>
            </a:xfrm>
            <a:prstGeom prst="rect">
              <a:avLst/>
            </a:prstGeom>
            <a:noFill/>
          </p:spPr>
          <p:txBody>
            <a:bodyPr wrap="square">
              <a:spAutoFit/>
            </a:bodyPr>
            <a:lstStyle/>
            <a:p>
              <a:pPr lvl="0" algn="ctr"/>
              <a:r>
                <a:rPr lang="en-US" sz="2800" b="1" dirty="0"/>
                <a:t>Defender (Brian)</a:t>
              </a:r>
              <a:r>
                <a:rPr lang="en-US" sz="2800" dirty="0"/>
                <a:t> </a:t>
              </a:r>
            </a:p>
            <a:p>
              <a:pPr lvl="0" algn="ctr"/>
              <a:r>
                <a:rPr lang="en-US" sz="2800" dirty="0"/>
                <a:t>10,000,000 hours/year testing → finds 100,000 bugs/year</a:t>
              </a:r>
            </a:p>
          </p:txBody>
        </p:sp>
      </p:grpSp>
      <p:grpSp>
        <p:nvGrpSpPr>
          <p:cNvPr id="14" name="Group 7">
            <a:extLst>
              <a:ext uri="{FF2B5EF4-FFF2-40B4-BE49-F238E27FC236}">
                <a16:creationId xmlns:a16="http://schemas.microsoft.com/office/drawing/2014/main" id="{7792CBBA-8C83-A361-E58E-877FFC4E640E}"/>
              </a:ext>
            </a:extLst>
          </p:cNvPr>
          <p:cNvGrpSpPr/>
          <p:nvPr/>
        </p:nvGrpSpPr>
        <p:grpSpPr>
          <a:xfrm>
            <a:off x="4518371" y="2222092"/>
            <a:ext cx="2841038" cy="1921461"/>
            <a:chOff x="0" y="0"/>
            <a:chExt cx="7332777" cy="5499584"/>
          </a:xfrm>
        </p:grpSpPr>
        <p:pic>
          <p:nvPicPr>
            <p:cNvPr id="15" name="Picture 5" descr="Picture 5">
              <a:extLst>
                <a:ext uri="{FF2B5EF4-FFF2-40B4-BE49-F238E27FC236}">
                  <a16:creationId xmlns:a16="http://schemas.microsoft.com/office/drawing/2014/main" id="{B2A4D693-DD10-F31B-34D1-ECCD199B2F42}"/>
                </a:ext>
              </a:extLst>
            </p:cNvPr>
            <p:cNvPicPr>
              <a:picLocks noChangeAspect="1"/>
            </p:cNvPicPr>
            <p:nvPr/>
          </p:nvPicPr>
          <p:blipFill>
            <a:blip r:embed="rId5"/>
            <a:stretch>
              <a:fillRect/>
            </a:stretch>
          </p:blipFill>
          <p:spPr>
            <a:xfrm>
              <a:off x="0" y="0"/>
              <a:ext cx="7332778" cy="5499585"/>
            </a:xfrm>
            <a:prstGeom prst="rect">
              <a:avLst/>
            </a:prstGeom>
            <a:ln w="12700" cap="flat">
              <a:noFill/>
              <a:miter lim="400000"/>
            </a:ln>
            <a:effectLst/>
          </p:spPr>
        </p:pic>
        <p:sp>
          <p:nvSpPr>
            <p:cNvPr id="16" name="Rectangle 6">
              <a:extLst>
                <a:ext uri="{FF2B5EF4-FFF2-40B4-BE49-F238E27FC236}">
                  <a16:creationId xmlns:a16="http://schemas.microsoft.com/office/drawing/2014/main" id="{ADF4E2B2-F9E2-D522-13DB-AA94B6A41020}"/>
                </a:ext>
              </a:extLst>
            </p:cNvPr>
            <p:cNvSpPr/>
            <p:nvPr/>
          </p:nvSpPr>
          <p:spPr>
            <a:xfrm>
              <a:off x="50923" y="4986242"/>
              <a:ext cx="7279439" cy="508511"/>
            </a:xfrm>
            <a:prstGeom prst="rect">
              <a:avLst/>
            </a:prstGeom>
            <a:solidFill>
              <a:srgbClr val="FFFFFF"/>
            </a:solidFill>
            <a:ln w="12700" cap="flat">
              <a:solidFill>
                <a:srgbClr val="FFFFFF"/>
              </a:solidFill>
              <a:prstDash val="solid"/>
              <a:miter lim="800000"/>
            </a:ln>
            <a:effectLst/>
          </p:spPr>
          <p:txBody>
            <a:bodyPr wrap="square" lIns="45720" tIns="45720" rIns="45720" bIns="45720" numCol="1" anchor="ctr">
              <a:noAutofit/>
            </a:bodyPr>
            <a:lstStyle/>
            <a:p>
              <a:pPr>
                <a:defRPr sz="3600">
                  <a:solidFill>
                    <a:srgbClr val="FFFFFF"/>
                  </a:solidFill>
                  <a:latin typeface="Calibri"/>
                  <a:ea typeface="Calibri"/>
                  <a:cs typeface="Calibri"/>
                  <a:sym typeface="Calibri"/>
                </a:defRPr>
              </a:pPr>
              <a:endParaRPr/>
            </a:p>
          </p:txBody>
        </p:sp>
      </p:grpSp>
      <p:pic>
        <p:nvPicPr>
          <p:cNvPr id="18" name="Image" descr="Image">
            <a:extLst>
              <a:ext uri="{FF2B5EF4-FFF2-40B4-BE49-F238E27FC236}">
                <a16:creationId xmlns:a16="http://schemas.microsoft.com/office/drawing/2014/main" id="{03C06CFD-DA2E-548D-F4C6-89147103B2D6}"/>
              </a:ext>
            </a:extLst>
          </p:cNvPr>
          <p:cNvPicPr>
            <a:picLocks noChangeAspect="1"/>
          </p:cNvPicPr>
          <p:nvPr/>
        </p:nvPicPr>
        <p:blipFill>
          <a:blip r:embed="rId6"/>
          <a:stretch>
            <a:fillRect/>
          </a:stretch>
        </p:blipFill>
        <p:spPr>
          <a:xfrm>
            <a:off x="9042549" y="490016"/>
            <a:ext cx="1397030" cy="1397030"/>
          </a:xfrm>
          <a:prstGeom prst="rect">
            <a:avLst/>
          </a:prstGeom>
          <a:solidFill>
            <a:schemeClr val="tx1"/>
          </a:solidFill>
          <a:ln w="12700">
            <a:miter lim="400000"/>
          </a:ln>
        </p:spPr>
      </p:pic>
      <p:cxnSp>
        <p:nvCxnSpPr>
          <p:cNvPr id="19" name="Straight Arrow Connector 18">
            <a:extLst>
              <a:ext uri="{FF2B5EF4-FFF2-40B4-BE49-F238E27FC236}">
                <a16:creationId xmlns:a16="http://schemas.microsoft.com/office/drawing/2014/main" id="{BE2A57C2-081C-95E1-5D09-BC0D3C3F0C82}"/>
              </a:ext>
            </a:extLst>
          </p:cNvPr>
          <p:cNvCxnSpPr>
            <a:cxnSpLocks/>
          </p:cNvCxnSpPr>
          <p:nvPr/>
        </p:nvCxnSpPr>
        <p:spPr>
          <a:xfrm flipH="1">
            <a:off x="6986184" y="1887046"/>
            <a:ext cx="2056365" cy="1037928"/>
          </a:xfrm>
          <a:prstGeom prst="straightConnector1">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F47AA1-9344-2FC7-3885-46FCF0DD3545}"/>
              </a:ext>
            </a:extLst>
          </p:cNvPr>
          <p:cNvSpPr txBox="1"/>
          <p:nvPr/>
        </p:nvSpPr>
        <p:spPr>
          <a:xfrm>
            <a:off x="4638293" y="5969655"/>
            <a:ext cx="7212658" cy="523220"/>
          </a:xfrm>
          <a:prstGeom prst="rect">
            <a:avLst/>
          </a:prstGeom>
          <a:solidFill>
            <a:srgbClr val="FFFF00"/>
          </a:solidFill>
        </p:spPr>
        <p:txBody>
          <a:bodyPr wrap="square">
            <a:spAutoFit/>
          </a:bodyPr>
          <a:lstStyle/>
          <a:p>
            <a:pPr lvl="0"/>
            <a:r>
              <a:rPr lang="en-US" sz="2800" b="1" dirty="0">
                <a:solidFill>
                  <a:schemeClr val="bg1"/>
                </a:solidFill>
              </a:rPr>
              <a:t>Probability Brian found Paddy’s bug</a:t>
            </a:r>
            <a:r>
              <a:rPr lang="en-US" sz="2800" dirty="0">
                <a:solidFill>
                  <a:schemeClr val="bg1"/>
                </a:solidFill>
              </a:rPr>
              <a:t>: only 10%</a:t>
            </a:r>
          </a:p>
        </p:txBody>
      </p:sp>
      <p:sp>
        <p:nvSpPr>
          <p:cNvPr id="26" name="TextBox 25">
            <a:extLst>
              <a:ext uri="{FF2B5EF4-FFF2-40B4-BE49-F238E27FC236}">
                <a16:creationId xmlns:a16="http://schemas.microsoft.com/office/drawing/2014/main" id="{977642E7-E40C-4970-C9D4-2F546DB1F65E}"/>
              </a:ext>
            </a:extLst>
          </p:cNvPr>
          <p:cNvSpPr txBox="1"/>
          <p:nvPr/>
        </p:nvSpPr>
        <p:spPr>
          <a:xfrm>
            <a:off x="7793069" y="4001728"/>
            <a:ext cx="3895990" cy="954107"/>
          </a:xfrm>
          <a:prstGeom prst="rect">
            <a:avLst/>
          </a:prstGeom>
          <a:noFill/>
        </p:spPr>
        <p:txBody>
          <a:bodyPr wrap="square">
            <a:spAutoFit/>
          </a:bodyPr>
          <a:lstStyle/>
          <a:p>
            <a:pPr lvl="0" algn="ctr"/>
            <a:r>
              <a:rPr lang="en-US" sz="2800" dirty="0"/>
              <a:t>1,000 hours/year testing → finds 1 bug/year</a:t>
            </a:r>
          </a:p>
        </p:txBody>
      </p:sp>
    </p:spTree>
    <p:extLst>
      <p:ext uri="{BB962C8B-B14F-4D97-AF65-F5344CB8AC3E}">
        <p14:creationId xmlns:p14="http://schemas.microsoft.com/office/powerpoint/2010/main" val="3908066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right)">
                                      <p:cBhvr>
                                        <p:cTn id="21" dur="500"/>
                                        <p:tgtEl>
                                          <p:spTgt spid="19"/>
                                        </p:tgtEl>
                                      </p:cBhvr>
                                    </p:animEffect>
                                  </p:childTnLst>
                                </p:cTn>
                              </p:par>
                            </p:childTnLst>
                          </p:cTn>
                        </p:par>
                        <p:par>
                          <p:cTn id="22" fill="hold">
                            <p:stCondLst>
                              <p:cond delay="1000"/>
                            </p:stCondLst>
                            <p:childTnLst>
                              <p:par>
                                <p:cTn id="23" presetID="9"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dissolv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 calcmode="lin" valueType="num">
                                      <p:cBhvr>
                                        <p:cTn id="32" dur="500" fill="hold"/>
                                        <p:tgtEl>
                                          <p:spTgt spid="12"/>
                                        </p:tgtEl>
                                        <p:attrNameLst>
                                          <p:attrName>style.rotation</p:attrName>
                                        </p:attrNameLst>
                                      </p:cBhvr>
                                      <p:tavLst>
                                        <p:tav tm="0">
                                          <p:val>
                                            <p:fltVal val="360"/>
                                          </p:val>
                                        </p:tav>
                                        <p:tav tm="100000">
                                          <p:val>
                                            <p:fltVal val="0"/>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t>Perverse Incentives</a:t>
            </a:r>
          </a:p>
        </p:txBody>
      </p:sp>
      <p:sp>
        <p:nvSpPr>
          <p:cNvPr id="8" name="Content Placeholder 7">
            <a:extLst>
              <a:ext uri="{FF2B5EF4-FFF2-40B4-BE49-F238E27FC236}">
                <a16:creationId xmlns:a16="http://schemas.microsoft.com/office/drawing/2014/main" id="{A11C9E3E-01BB-201D-C9DF-33783C42F97E}"/>
              </a:ext>
            </a:extLst>
          </p:cNvPr>
          <p:cNvSpPr>
            <a:spLocks noGrp="1"/>
          </p:cNvSpPr>
          <p:nvPr>
            <p:ph idx="1"/>
          </p:nvPr>
        </p:nvSpPr>
        <p:spPr>
          <a:xfrm>
            <a:off x="838200" y="1825625"/>
            <a:ext cx="4851400" cy="4351338"/>
          </a:xfrm>
        </p:spPr>
        <p:txBody>
          <a:bodyPr/>
          <a:lstStyle/>
          <a:p>
            <a:pPr marL="0" indent="0">
              <a:buNone/>
            </a:pPr>
            <a:r>
              <a:rPr lang="en-US" dirty="0"/>
              <a:t>Key insight: </a:t>
            </a:r>
          </a:p>
          <a:p>
            <a:pPr marL="0" indent="0">
              <a:buNone/>
            </a:pPr>
            <a:r>
              <a:rPr lang="en-US" dirty="0"/>
              <a:t>“Information insecurity is at least as much due to perverse incentives” as technical weaknesses.</a:t>
            </a:r>
          </a:p>
          <a:p>
            <a:pPr marL="0" indent="0">
              <a:buNone/>
            </a:pPr>
            <a:endParaRPr lang="en-US" dirty="0"/>
          </a:p>
          <a:p>
            <a:pPr marL="0" indent="0">
              <a:buNone/>
            </a:pPr>
            <a:r>
              <a:rPr lang="en-US" dirty="0"/>
              <a:t>I.e., economic, not (only) technical</a:t>
            </a:r>
          </a:p>
          <a:p>
            <a:endParaRPr lang="en-US" dirty="0"/>
          </a:p>
        </p:txBody>
      </p:sp>
      <p:graphicFrame>
        <p:nvGraphicFramePr>
          <p:cNvPr id="7" name="Content Placeholder 5">
            <a:extLst>
              <a:ext uri="{FF2B5EF4-FFF2-40B4-BE49-F238E27FC236}">
                <a16:creationId xmlns:a16="http://schemas.microsoft.com/office/drawing/2014/main" id="{E673B7E8-916B-AE7B-6F9D-44DD3EBCD8C3}"/>
              </a:ext>
            </a:extLst>
          </p:cNvPr>
          <p:cNvGraphicFramePr>
            <a:graphicFrameLocks/>
          </p:cNvGraphicFramePr>
          <p:nvPr>
            <p:extLst>
              <p:ext uri="{D42A27DB-BD31-4B8C-83A1-F6EECF244321}">
                <p14:modId xmlns:p14="http://schemas.microsoft.com/office/powerpoint/2010/main" val="3585350742"/>
              </p:ext>
            </p:extLst>
          </p:nvPr>
        </p:nvGraphicFramePr>
        <p:xfrm>
          <a:off x="5853404" y="91440"/>
          <a:ext cx="6172200" cy="6675120"/>
        </p:xfrm>
        <a:graphic>
          <a:graphicData uri="http://schemas.openxmlformats.org/drawingml/2006/table">
            <a:tbl>
              <a:tblPr firstRow="1" bandRow="1">
                <a:tableStyleId>{5C22544A-7EE6-4342-B048-85BDC9FD1C3A}</a:tableStyleId>
              </a:tblPr>
              <a:tblGrid>
                <a:gridCol w="14224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2844800">
                  <a:extLst>
                    <a:ext uri="{9D8B030D-6E8A-4147-A177-3AD203B41FA5}">
                      <a16:colId xmlns:a16="http://schemas.microsoft.com/office/drawing/2014/main" val="20002"/>
                    </a:ext>
                  </a:extLst>
                </a:gridCol>
              </a:tblGrid>
              <a:tr h="0">
                <a:tc>
                  <a:txBody>
                    <a:bodyPr/>
                    <a:lstStyle/>
                    <a:p>
                      <a:pPr marL="0" lvl="0" indent="0">
                        <a:buNone/>
                      </a:pPr>
                      <a:r>
                        <a:t>Concept</a:t>
                      </a:r>
                    </a:p>
                  </a:txBody>
                  <a:tcPr/>
                </a:tc>
                <a:tc>
                  <a:txBody>
                    <a:bodyPr/>
                    <a:lstStyle/>
                    <a:p>
                      <a:pPr marL="0" lvl="0" indent="0">
                        <a:buNone/>
                      </a:pPr>
                      <a:r>
                        <a:t>Definition</a:t>
                      </a:r>
                    </a:p>
                  </a:txBody>
                  <a:tcPr/>
                </a:tc>
                <a:tc>
                  <a:txBody>
                    <a:bodyPr/>
                    <a:lstStyle/>
                    <a:p>
                      <a:pPr marL="0" lvl="0" indent="0">
                        <a:buNone/>
                      </a:pPr>
                      <a:r>
                        <a:t>Security Example</a:t>
                      </a:r>
                    </a:p>
                  </a:txBody>
                  <a:tcPr/>
                </a:tc>
                <a:extLst>
                  <a:ext uri="{0D108BD9-81ED-4DB2-BD59-A6C34878D82A}">
                    <a16:rowId xmlns:a16="http://schemas.microsoft.com/office/drawing/2014/main" val="10000"/>
                  </a:ext>
                </a:extLst>
              </a:tr>
              <a:tr h="0">
                <a:tc>
                  <a:txBody>
                    <a:bodyPr/>
                    <a:lstStyle/>
                    <a:p>
                      <a:pPr marL="0" lvl="0" indent="0">
                        <a:buNone/>
                      </a:pPr>
                      <a:r>
                        <a:rPr b="1"/>
                        <a:t>Network externalities</a:t>
                      </a:r>
                    </a:p>
                  </a:txBody>
                  <a:tcPr/>
                </a:tc>
                <a:tc>
                  <a:txBody>
                    <a:bodyPr/>
                    <a:lstStyle/>
                    <a:p>
                      <a:pPr marL="0" lvl="0" indent="0">
                        <a:buNone/>
                      </a:pPr>
                      <a:r>
                        <a:t>Value increases with adoption</a:t>
                      </a:r>
                    </a:p>
                  </a:txBody>
                  <a:tcPr/>
                </a:tc>
                <a:tc>
                  <a:txBody>
                    <a:bodyPr/>
                    <a:lstStyle/>
                    <a:p>
                      <a:pPr marL="0" lvl="0" indent="0">
                        <a:buNone/>
                      </a:pPr>
                      <a:r>
                        <a:t>Platform vendors prioritize developer ecosystem over security; winner-take-all dynamics favor speed over safety</a:t>
                      </a:r>
                    </a:p>
                  </a:txBody>
                  <a:tcPr/>
                </a:tc>
                <a:extLst>
                  <a:ext uri="{0D108BD9-81ED-4DB2-BD59-A6C34878D82A}">
                    <a16:rowId xmlns:a16="http://schemas.microsoft.com/office/drawing/2014/main" val="10001"/>
                  </a:ext>
                </a:extLst>
              </a:tr>
              <a:tr h="0">
                <a:tc>
                  <a:txBody>
                    <a:bodyPr/>
                    <a:lstStyle/>
                    <a:p>
                      <a:pPr marL="0" lvl="0" indent="0">
                        <a:buNone/>
                      </a:pPr>
                      <a:r>
                        <a:rPr b="1"/>
                        <a:t>Asymmetric information</a:t>
                      </a:r>
                    </a:p>
                  </a:txBody>
                  <a:tcPr/>
                </a:tc>
                <a:tc>
                  <a:txBody>
                    <a:bodyPr/>
                    <a:lstStyle/>
                    <a:p>
                      <a:pPr marL="0" lvl="0" indent="0">
                        <a:buNone/>
                      </a:pPr>
                      <a:r>
                        <a:t>One party knows more than another</a:t>
                      </a:r>
                    </a:p>
                  </a:txBody>
                  <a:tcPr/>
                </a:tc>
                <a:tc>
                  <a:txBody>
                    <a:bodyPr/>
                    <a:lstStyle/>
                    <a:p>
                      <a:pPr marL="0" lvl="0" indent="0">
                        <a:buNone/>
                      </a:pPr>
                      <a:r>
                        <a:t>Buyers cannot assess security quality before purchase (“market for lemons”)</a:t>
                      </a:r>
                    </a:p>
                  </a:txBody>
                  <a:tcPr/>
                </a:tc>
                <a:extLst>
                  <a:ext uri="{0D108BD9-81ED-4DB2-BD59-A6C34878D82A}">
                    <a16:rowId xmlns:a16="http://schemas.microsoft.com/office/drawing/2014/main" val="10002"/>
                  </a:ext>
                </a:extLst>
              </a:tr>
              <a:tr h="0">
                <a:tc>
                  <a:txBody>
                    <a:bodyPr/>
                    <a:lstStyle/>
                    <a:p>
                      <a:pPr marL="0" lvl="0" indent="0">
                        <a:buNone/>
                      </a:pPr>
                      <a:r>
                        <a:rPr b="1" dirty="0"/>
                        <a:t>Moral hazard</a:t>
                      </a:r>
                    </a:p>
                  </a:txBody>
                  <a:tcPr/>
                </a:tc>
                <a:tc>
                  <a:txBody>
                    <a:bodyPr/>
                    <a:lstStyle/>
                    <a:p>
                      <a:pPr marL="0" lvl="0" indent="0">
                        <a:buNone/>
                      </a:pPr>
                      <a:r>
                        <a:t>Risk-taking when costs fall on others</a:t>
                      </a:r>
                    </a:p>
                  </a:txBody>
                  <a:tcPr/>
                </a:tc>
                <a:tc>
                  <a:txBody>
                    <a:bodyPr/>
                    <a:lstStyle/>
                    <a:p>
                      <a:pPr marL="0" lvl="0" indent="0">
                        <a:buNone/>
                      </a:pPr>
                      <a:r>
                        <a:t>Those who make security decisions don’t bear the costs of breaches</a:t>
                      </a:r>
                    </a:p>
                  </a:txBody>
                  <a:tcPr/>
                </a:tc>
                <a:extLst>
                  <a:ext uri="{0D108BD9-81ED-4DB2-BD59-A6C34878D82A}">
                    <a16:rowId xmlns:a16="http://schemas.microsoft.com/office/drawing/2014/main" val="10003"/>
                  </a:ext>
                </a:extLst>
              </a:tr>
              <a:tr h="0">
                <a:tc>
                  <a:txBody>
                    <a:bodyPr/>
                    <a:lstStyle/>
                    <a:p>
                      <a:pPr marL="0" lvl="0" indent="0">
                        <a:buNone/>
                      </a:pPr>
                      <a:r>
                        <a:rPr b="1"/>
                        <a:t>Adverse selection</a:t>
                      </a:r>
                    </a:p>
                  </a:txBody>
                  <a:tcPr/>
                </a:tc>
                <a:tc>
                  <a:txBody>
                    <a:bodyPr/>
                    <a:lstStyle/>
                    <a:p>
                      <a:pPr marL="0" lvl="0" indent="0">
                        <a:buNone/>
                      </a:pPr>
                      <a:r>
                        <a:t>Bad products drive out good</a:t>
                      </a:r>
                    </a:p>
                  </a:txBody>
                  <a:tcPr/>
                </a:tc>
                <a:tc>
                  <a:txBody>
                    <a:bodyPr/>
                    <a:lstStyle/>
                    <a:p>
                      <a:pPr marL="0" lvl="0" indent="0">
                        <a:buNone/>
                      </a:pPr>
                      <a:r>
                        <a:t>Secure products cost more but look identical to insecure ones</a:t>
                      </a:r>
                    </a:p>
                  </a:txBody>
                  <a:tcPr/>
                </a:tc>
                <a:extLst>
                  <a:ext uri="{0D108BD9-81ED-4DB2-BD59-A6C34878D82A}">
                    <a16:rowId xmlns:a16="http://schemas.microsoft.com/office/drawing/2014/main" val="10004"/>
                  </a:ext>
                </a:extLst>
              </a:tr>
              <a:tr h="0">
                <a:tc>
                  <a:txBody>
                    <a:bodyPr/>
                    <a:lstStyle/>
                    <a:p>
                      <a:pPr marL="0" lvl="0" indent="0">
                        <a:buNone/>
                      </a:pPr>
                      <a:r>
                        <a:rPr b="1"/>
                        <a:t>Liability dumping</a:t>
                      </a:r>
                    </a:p>
                  </a:txBody>
                  <a:tcPr/>
                </a:tc>
                <a:tc>
                  <a:txBody>
                    <a:bodyPr/>
                    <a:lstStyle/>
                    <a:p>
                      <a:pPr marL="0" lvl="0" indent="0">
                        <a:buNone/>
                      </a:pPr>
                      <a:r>
                        <a:t>Shifting responsibility to others</a:t>
                      </a:r>
                    </a:p>
                  </a:txBody>
                  <a:tcPr/>
                </a:tc>
                <a:tc>
                  <a:txBody>
                    <a:bodyPr/>
                    <a:lstStyle/>
                    <a:p>
                      <a:pPr marL="0" lvl="0" indent="0">
                        <a:buNone/>
                      </a:pPr>
                      <a:r>
                        <a:t>Vendors disclaim responsibility via EULAs; costs externalized to users</a:t>
                      </a:r>
                    </a:p>
                  </a:txBody>
                  <a:tcPr/>
                </a:tc>
                <a:extLst>
                  <a:ext uri="{0D108BD9-81ED-4DB2-BD59-A6C34878D82A}">
                    <a16:rowId xmlns:a16="http://schemas.microsoft.com/office/drawing/2014/main" val="10005"/>
                  </a:ext>
                </a:extLst>
              </a:tr>
              <a:tr h="0">
                <a:tc>
                  <a:txBody>
                    <a:bodyPr/>
                    <a:lstStyle/>
                    <a:p>
                      <a:pPr marL="0" lvl="0" indent="0">
                        <a:buNone/>
                      </a:pPr>
                      <a:r>
                        <a:rPr b="1"/>
                        <a:t>Tragedy of the commons</a:t>
                      </a:r>
                    </a:p>
                  </a:txBody>
                  <a:tcPr/>
                </a:tc>
                <a:tc>
                  <a:txBody>
                    <a:bodyPr/>
                    <a:lstStyle/>
                    <a:p>
                      <a:pPr marL="0" lvl="0" indent="0">
                        <a:buNone/>
                      </a:pPr>
                      <a:r>
                        <a:t>Shared resources degraded by individual use</a:t>
                      </a:r>
                    </a:p>
                  </a:txBody>
                  <a:tcPr/>
                </a:tc>
                <a:tc>
                  <a:txBody>
                    <a:bodyPr/>
                    <a:lstStyle/>
                    <a:p>
                      <a:pPr marL="0" lvl="0" indent="0">
                        <a:buNone/>
                      </a:pPr>
                      <a:r>
                        <a:rPr dirty="0"/>
                        <a:t>Insecure systems impose costs on others (spam relays, botnets)</a:t>
                      </a:r>
                    </a:p>
                  </a:txBody>
                  <a:tcPr/>
                </a:tc>
                <a:extLst>
                  <a:ext uri="{0D108BD9-81ED-4DB2-BD59-A6C34878D82A}">
                    <a16:rowId xmlns:a16="http://schemas.microsoft.com/office/drawing/2014/main" val="10006"/>
                  </a:ext>
                </a:extLst>
              </a:tr>
            </a:tbl>
          </a:graphicData>
        </a:graphic>
      </p:graphicFrame>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Microsoft Case Study—The Trustworthy Computing Transformation</a:t>
            </a:r>
          </a:p>
        </p:txBody>
      </p:sp>
      <p:sp>
        <p:nvSpPr>
          <p:cNvPr id="3" name="Content Placeholder 2"/>
          <p:cNvSpPr>
            <a:spLocks noGrp="1"/>
          </p:cNvSpPr>
          <p:nvPr>
            <p:ph idx="1"/>
          </p:nvPr>
        </p:nvSpPr>
        <p:spPr>
          <a:xfrm>
            <a:off x="838200" y="1825625"/>
            <a:ext cx="7776411" cy="4351338"/>
          </a:xfrm>
        </p:spPr>
        <p:txBody>
          <a:bodyPr>
            <a:normAutofit/>
          </a:bodyPr>
          <a:lstStyle/>
          <a:p>
            <a:pPr lvl="0"/>
            <a:r>
              <a:rPr dirty="0"/>
              <a:t>1990s–2000s: Network effects drove Windows dominance</a:t>
            </a:r>
          </a:p>
          <a:p>
            <a:pPr lvl="1"/>
            <a:r>
              <a:rPr dirty="0"/>
              <a:t>“Applications barrier to entry”—security secondary to developer ecosystem</a:t>
            </a:r>
          </a:p>
          <a:p>
            <a:pPr lvl="0"/>
            <a:r>
              <a:rPr dirty="0">
                <a:hlinkClick r:id="rId3"/>
              </a:rPr>
              <a:t>Code Red</a:t>
            </a:r>
            <a:r>
              <a:rPr dirty="0"/>
              <a:t>, </a:t>
            </a:r>
            <a:r>
              <a:rPr dirty="0">
                <a:hlinkClick r:id="rId4"/>
              </a:rPr>
              <a:t>Nimda</a:t>
            </a:r>
            <a:r>
              <a:rPr dirty="0"/>
              <a:t>, </a:t>
            </a:r>
            <a:r>
              <a:rPr dirty="0">
                <a:hlinkClick r:id="rId5"/>
              </a:rPr>
              <a:t>SQL Slammer</a:t>
            </a:r>
            <a:r>
              <a:rPr dirty="0"/>
              <a:t> (2001–2003) </a:t>
            </a:r>
            <a:r>
              <a:rPr lang="en-US" dirty="0"/>
              <a:t>prompted</a:t>
            </a:r>
            <a:r>
              <a:rPr dirty="0"/>
              <a:t> transformation</a:t>
            </a:r>
          </a:p>
          <a:p>
            <a:pPr lvl="1"/>
            <a:r>
              <a:rPr dirty="0">
                <a:hlinkClick r:id="rId6"/>
              </a:rPr>
              <a:t>Bill Gates’s “Trustworthy Computing” memo</a:t>
            </a:r>
            <a:r>
              <a:rPr dirty="0"/>
              <a:t> (January 15, 2002)</a:t>
            </a:r>
            <a:endParaRPr dirty="0">
              <a:hlinkClick r:id="rId7"/>
            </a:endParaRPr>
          </a:p>
          <a:p>
            <a:pPr lvl="0"/>
            <a:r>
              <a:rPr dirty="0"/>
              <a:t>Result: </a:t>
            </a:r>
            <a:r>
              <a:rPr b="1" dirty="0"/>
              <a:t>Security Development Lifecycle</a:t>
            </a:r>
            <a:r>
              <a:rPr dirty="0"/>
              <a:t> (SDL), Windows XP SP2, monthly Patch Tuesday</a:t>
            </a:r>
          </a:p>
        </p:txBody>
      </p:sp>
      <p:pic>
        <p:nvPicPr>
          <p:cNvPr id="7170" name="Picture 2" descr="Microsoft Windows 95: First Retail Release | PCjs Machines">
            <a:extLst>
              <a:ext uri="{FF2B5EF4-FFF2-40B4-BE49-F238E27FC236}">
                <a16:creationId xmlns:a16="http://schemas.microsoft.com/office/drawing/2014/main" id="{79793206-E423-81A6-252C-C2F716DE7D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64096" y="1190980"/>
            <a:ext cx="2594868" cy="19410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C97C62-A6F8-81F1-5D19-E909C831778C}"/>
              </a:ext>
            </a:extLst>
          </p:cNvPr>
          <p:cNvPicPr>
            <a:picLocks noChangeAspect="1"/>
          </p:cNvPicPr>
          <p:nvPr/>
        </p:nvPicPr>
        <p:blipFill>
          <a:blip r:embed="rId9"/>
          <a:stretch>
            <a:fillRect/>
          </a:stretch>
        </p:blipFill>
        <p:spPr>
          <a:xfrm>
            <a:off x="9364096" y="3269373"/>
            <a:ext cx="2562586" cy="1941095"/>
          </a:xfrm>
          <a:prstGeom prst="rect">
            <a:avLst/>
          </a:prstGeom>
        </p:spPr>
      </p:pic>
      <p:pic>
        <p:nvPicPr>
          <p:cNvPr id="6" name="Picture 5">
            <a:extLst>
              <a:ext uri="{FF2B5EF4-FFF2-40B4-BE49-F238E27FC236}">
                <a16:creationId xmlns:a16="http://schemas.microsoft.com/office/drawing/2014/main" id="{765D97C7-A47D-B9CB-B343-F6B82F0B5880}"/>
              </a:ext>
            </a:extLst>
          </p:cNvPr>
          <p:cNvPicPr>
            <a:picLocks noChangeAspect="1"/>
          </p:cNvPicPr>
          <p:nvPr/>
        </p:nvPicPr>
        <p:blipFill>
          <a:blip r:embed="rId10"/>
          <a:stretch>
            <a:fillRect/>
          </a:stretch>
        </p:blipFill>
        <p:spPr>
          <a:xfrm>
            <a:off x="9010148" y="3269373"/>
            <a:ext cx="2916534" cy="3429000"/>
          </a:xfrm>
          <a:prstGeom prst="rect">
            <a:avLst/>
          </a:prstGeom>
        </p:spPr>
      </p:pic>
    </p:spTree>
    <p:extLst>
      <p:ext uri="{BB962C8B-B14F-4D97-AF65-F5344CB8AC3E}">
        <p14:creationId xmlns:p14="http://schemas.microsoft.com/office/powerpoint/2010/main" val="42565544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2" presetClass="entr" presetSubtype="2"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 calcmode="lin" valueType="num">
                                      <p:cBhvr additive="base">
                                        <p:cTn id="13" dur="500" fill="hold"/>
                                        <p:tgtEl>
                                          <p:spTgt spid="7170"/>
                                        </p:tgtEl>
                                        <p:attrNameLst>
                                          <p:attrName>ppt_x</p:attrName>
                                        </p:attrNameLst>
                                      </p:cBhvr>
                                      <p:tavLst>
                                        <p:tav tm="0">
                                          <p:val>
                                            <p:strVal val="1+#ppt_w/2"/>
                                          </p:val>
                                        </p:tav>
                                        <p:tav tm="100000">
                                          <p:val>
                                            <p:strVal val="#ppt_x"/>
                                          </p:val>
                                        </p:tav>
                                      </p:tavLst>
                                    </p:anim>
                                    <p:anim calcmode="lin" valueType="num">
                                      <p:cBhvr additive="base">
                                        <p:cTn id="14" dur="500" fill="hold"/>
                                        <p:tgtEl>
                                          <p:spTgt spid="717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500"/>
                                        <p:tgtEl>
                                          <p:spTgt spid="3">
                                            <p:txEl>
                                              <p:pRg st="4" end="4"/>
                                            </p:txEl>
                                          </p:spTgt>
                                        </p:tgtEl>
                                      </p:cBhvr>
                                    </p:animEffect>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lvl="0" indent="0">
              <a:buNone/>
            </a:pPr>
            <a:r>
              <a:rPr dirty="0"/>
              <a:t>What </a:t>
            </a:r>
            <a:r>
              <a:rPr lang="en-US" dirty="0"/>
              <a:t>has</a:t>
            </a:r>
            <a:r>
              <a:rPr dirty="0"/>
              <a:t> </a:t>
            </a:r>
            <a:r>
              <a:rPr lang="en-US" dirty="0"/>
              <a:t>c</a:t>
            </a:r>
            <a:r>
              <a:rPr dirty="0"/>
              <a:t>hanged</a:t>
            </a:r>
            <a:r>
              <a:rPr lang="en-US" dirty="0"/>
              <a:t> for the better?</a:t>
            </a:r>
            <a:endParaRPr dirty="0"/>
          </a:p>
        </p:txBody>
      </p:sp>
      <p:sp>
        <p:nvSpPr>
          <p:cNvPr id="3" name="Content Placeholder 2"/>
          <p:cNvSpPr>
            <a:spLocks noGrp="1"/>
          </p:cNvSpPr>
          <p:nvPr>
            <p:ph idx="1"/>
          </p:nvPr>
        </p:nvSpPr>
        <p:spPr/>
        <p:txBody>
          <a:bodyPr>
            <a:normAutofit/>
          </a:bodyPr>
          <a:lstStyle/>
          <a:p>
            <a:r>
              <a:rPr dirty="0"/>
              <a:t>Breach disclosure laws (</a:t>
            </a:r>
            <a:r>
              <a:rPr dirty="0">
                <a:hlinkClick r:id="rId3"/>
              </a:rPr>
              <a:t>California SB 1386</a:t>
            </a:r>
            <a:r>
              <a:rPr dirty="0"/>
              <a:t> in 2002, </a:t>
            </a:r>
            <a:r>
              <a:rPr dirty="0">
                <a:hlinkClick r:id="rId4"/>
              </a:rPr>
              <a:t>GDPR</a:t>
            </a:r>
            <a:r>
              <a:rPr dirty="0"/>
              <a:t> in 2018) increased transparency</a:t>
            </a:r>
            <a:endParaRPr lang="en-US" dirty="0"/>
          </a:p>
          <a:p>
            <a:r>
              <a:rPr dirty="0"/>
              <a:t>Bug bounty programs address some information asymmetry</a:t>
            </a:r>
            <a:endParaRPr lang="en-US" dirty="0"/>
          </a:p>
          <a:p>
            <a:r>
              <a:rPr dirty="0">
                <a:hlinkClick r:id="rId5"/>
              </a:rPr>
              <a:t>CISA Secure by Design initiative</a:t>
            </a:r>
            <a:r>
              <a:rPr dirty="0"/>
              <a:t> (2023–2024) pushing vendor accountability</a:t>
            </a:r>
            <a:endParaRPr lang="en-US" dirty="0"/>
          </a:p>
        </p:txBody>
      </p:sp>
      <p:pic>
        <p:nvPicPr>
          <p:cNvPr id="5" name="Picture 4">
            <a:extLst>
              <a:ext uri="{FF2B5EF4-FFF2-40B4-BE49-F238E27FC236}">
                <a16:creationId xmlns:a16="http://schemas.microsoft.com/office/drawing/2014/main" id="{20D469CF-1D41-82B1-443B-57D4712E069C}"/>
              </a:ext>
            </a:extLst>
          </p:cNvPr>
          <p:cNvPicPr>
            <a:picLocks noChangeAspect="1"/>
          </p:cNvPicPr>
          <p:nvPr/>
        </p:nvPicPr>
        <p:blipFill>
          <a:blip r:embed="rId6"/>
          <a:stretch>
            <a:fillRect/>
          </a:stretch>
        </p:blipFill>
        <p:spPr>
          <a:xfrm>
            <a:off x="517869" y="4229892"/>
            <a:ext cx="5578131" cy="5032375"/>
          </a:xfrm>
          <a:prstGeom prst="rect">
            <a:avLst/>
          </a:prstGeom>
        </p:spPr>
      </p:pic>
      <p:pic>
        <p:nvPicPr>
          <p:cNvPr id="4" name="Picture 3">
            <a:extLst>
              <a:ext uri="{FF2B5EF4-FFF2-40B4-BE49-F238E27FC236}">
                <a16:creationId xmlns:a16="http://schemas.microsoft.com/office/drawing/2014/main" id="{6924170F-0CF1-99B4-DD44-216897D2C574}"/>
              </a:ext>
            </a:extLst>
          </p:cNvPr>
          <p:cNvPicPr>
            <a:picLocks noChangeAspect="1"/>
          </p:cNvPicPr>
          <p:nvPr/>
        </p:nvPicPr>
        <p:blipFill>
          <a:blip r:embed="rId7"/>
          <a:stretch>
            <a:fillRect/>
          </a:stretch>
        </p:blipFill>
        <p:spPr>
          <a:xfrm>
            <a:off x="1183740" y="4914992"/>
            <a:ext cx="5590294" cy="4347275"/>
          </a:xfrm>
          <a:prstGeom prst="rect">
            <a:avLst/>
          </a:prstGeom>
        </p:spPr>
      </p:pic>
      <p:pic>
        <p:nvPicPr>
          <p:cNvPr id="6" name="Picture 5">
            <a:extLst>
              <a:ext uri="{FF2B5EF4-FFF2-40B4-BE49-F238E27FC236}">
                <a16:creationId xmlns:a16="http://schemas.microsoft.com/office/drawing/2014/main" id="{53F3FF27-D4CC-9BA7-8F2F-6338D0EDCD16}"/>
              </a:ext>
            </a:extLst>
          </p:cNvPr>
          <p:cNvPicPr>
            <a:picLocks noChangeAspect="1"/>
          </p:cNvPicPr>
          <p:nvPr/>
        </p:nvPicPr>
        <p:blipFill>
          <a:blip r:embed="rId8"/>
          <a:stretch>
            <a:fillRect/>
          </a:stretch>
        </p:blipFill>
        <p:spPr>
          <a:xfrm>
            <a:off x="6333029" y="4229892"/>
            <a:ext cx="5461776" cy="260508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What economic problems have persisted?</a:t>
            </a:r>
            <a:endParaRPr dirty="0"/>
          </a:p>
        </p:txBody>
      </p:sp>
      <p:graphicFrame>
        <p:nvGraphicFramePr>
          <p:cNvPr id="6" name="Content Placeholder 5"/>
          <p:cNvGraphicFramePr>
            <a:graphicFrameLocks noGrp="1"/>
          </p:cNvGraphicFramePr>
          <p:nvPr>
            <p:ph idx="4294967295"/>
          </p:nvPr>
        </p:nvGraphicFramePr>
        <p:xfrm>
          <a:off x="3003550" y="1555115"/>
          <a:ext cx="6184900" cy="4937760"/>
        </p:xfrm>
        <a:graphic>
          <a:graphicData uri="http://schemas.openxmlformats.org/drawingml/2006/table">
            <a:tbl>
              <a:tblPr firstRow="1" bandRow="1">
                <a:tableStyleId>{5C22544A-7EE6-4342-B048-85BDC9FD1C3A}</a:tableStyleId>
              </a:tblPr>
              <a:tblGrid>
                <a:gridCol w="1587500">
                  <a:extLst>
                    <a:ext uri="{9D8B030D-6E8A-4147-A177-3AD203B41FA5}">
                      <a16:colId xmlns:a16="http://schemas.microsoft.com/office/drawing/2014/main" val="20000"/>
                    </a:ext>
                  </a:extLst>
                </a:gridCol>
                <a:gridCol w="2298700">
                  <a:extLst>
                    <a:ext uri="{9D8B030D-6E8A-4147-A177-3AD203B41FA5}">
                      <a16:colId xmlns:a16="http://schemas.microsoft.com/office/drawing/2014/main" val="20001"/>
                    </a:ext>
                  </a:extLst>
                </a:gridCol>
                <a:gridCol w="2298700">
                  <a:extLst>
                    <a:ext uri="{9D8B030D-6E8A-4147-A177-3AD203B41FA5}">
                      <a16:colId xmlns:a16="http://schemas.microsoft.com/office/drawing/2014/main" val="20002"/>
                    </a:ext>
                  </a:extLst>
                </a:gridCol>
              </a:tblGrid>
              <a:tr h="0">
                <a:tc>
                  <a:txBody>
                    <a:bodyPr/>
                    <a:lstStyle/>
                    <a:p>
                      <a:pPr marL="0" lvl="0" indent="0">
                        <a:buNone/>
                      </a:pPr>
                      <a:r>
                        <a:t>Problem</a:t>
                      </a:r>
                    </a:p>
                  </a:txBody>
                  <a:tcPr/>
                </a:tc>
                <a:tc>
                  <a:txBody>
                    <a:bodyPr/>
                    <a:lstStyle/>
                    <a:p>
                      <a:pPr marL="0" lvl="0" indent="0">
                        <a:buNone/>
                      </a:pPr>
                      <a:r>
                        <a:t>2001 Status</a:t>
                      </a:r>
                    </a:p>
                  </a:txBody>
                  <a:tcPr/>
                </a:tc>
                <a:tc>
                  <a:txBody>
                    <a:bodyPr/>
                    <a:lstStyle/>
                    <a:p>
                      <a:pPr marL="0" lvl="0" indent="0">
                        <a:buNone/>
                      </a:pPr>
                      <a:r>
                        <a:t>2026 Status</a:t>
                      </a:r>
                    </a:p>
                  </a:txBody>
                  <a:tcPr/>
                </a:tc>
                <a:extLst>
                  <a:ext uri="{0D108BD9-81ED-4DB2-BD59-A6C34878D82A}">
                    <a16:rowId xmlns:a16="http://schemas.microsoft.com/office/drawing/2014/main" val="10000"/>
                  </a:ext>
                </a:extLst>
              </a:tr>
              <a:tr h="0">
                <a:tc>
                  <a:txBody>
                    <a:bodyPr/>
                    <a:lstStyle/>
                    <a:p>
                      <a:pPr marL="0" lvl="0" indent="0">
                        <a:buNone/>
                      </a:pPr>
                      <a:r>
                        <a:t>Network externalities</a:t>
                      </a:r>
                    </a:p>
                  </a:txBody>
                  <a:tcPr/>
                </a:tc>
                <a:tc>
                  <a:txBody>
                    <a:bodyPr/>
                    <a:lstStyle/>
                    <a:p>
                      <a:pPr marL="0" lvl="0" indent="0">
                        <a:buNone/>
                      </a:pPr>
                      <a:r>
                        <a:rPr dirty="0"/>
                        <a:t>Microsoft dominance</a:t>
                      </a:r>
                    </a:p>
                  </a:txBody>
                  <a:tcPr/>
                </a:tc>
                <a:tc>
                  <a:txBody>
                    <a:bodyPr/>
                    <a:lstStyle/>
                    <a:p>
                      <a:pPr marL="0" lvl="0" indent="0">
                        <a:buNone/>
                      </a:pPr>
                      <a:r>
                        <a:t>Cloud platform dominance + AI model concentration</a:t>
                      </a:r>
                    </a:p>
                  </a:txBody>
                  <a:tcPr/>
                </a:tc>
                <a:extLst>
                  <a:ext uri="{0D108BD9-81ED-4DB2-BD59-A6C34878D82A}">
                    <a16:rowId xmlns:a16="http://schemas.microsoft.com/office/drawing/2014/main" val="10001"/>
                  </a:ext>
                </a:extLst>
              </a:tr>
              <a:tr h="0">
                <a:tc>
                  <a:txBody>
                    <a:bodyPr/>
                    <a:lstStyle/>
                    <a:p>
                      <a:pPr marL="0" lvl="0" indent="0">
                        <a:buNone/>
                      </a:pPr>
                      <a:r>
                        <a:t>Asymmetric information</a:t>
                      </a:r>
                    </a:p>
                  </a:txBody>
                  <a:tcPr/>
                </a:tc>
                <a:tc>
                  <a:txBody>
                    <a:bodyPr/>
                    <a:lstStyle/>
                    <a:p>
                      <a:pPr marL="0" lvl="0" indent="0">
                        <a:buNone/>
                      </a:pPr>
                      <a:r>
                        <a:t>Can’t evaluate security</a:t>
                      </a:r>
                    </a:p>
                  </a:txBody>
                  <a:tcPr/>
                </a:tc>
                <a:tc>
                  <a:txBody>
                    <a:bodyPr/>
                    <a:lstStyle/>
                    <a:p>
                      <a:pPr marL="0" lvl="0" indent="0">
                        <a:buNone/>
                      </a:pPr>
                      <a:r>
                        <a:t>Still can’t evaluate security (now includes AI-generated code)</a:t>
                      </a:r>
                    </a:p>
                  </a:txBody>
                  <a:tcPr/>
                </a:tc>
                <a:extLst>
                  <a:ext uri="{0D108BD9-81ED-4DB2-BD59-A6C34878D82A}">
                    <a16:rowId xmlns:a16="http://schemas.microsoft.com/office/drawing/2014/main" val="10002"/>
                  </a:ext>
                </a:extLst>
              </a:tr>
              <a:tr h="0">
                <a:tc>
                  <a:txBody>
                    <a:bodyPr/>
                    <a:lstStyle/>
                    <a:p>
                      <a:pPr marL="0" lvl="0" indent="0">
                        <a:buNone/>
                      </a:pPr>
                      <a:r>
                        <a:t>Moral hazard</a:t>
                      </a:r>
                    </a:p>
                  </a:txBody>
                  <a:tcPr/>
                </a:tc>
                <a:tc>
                  <a:txBody>
                    <a:bodyPr/>
                    <a:lstStyle/>
                    <a:p>
                      <a:pPr marL="0" lvl="0" indent="0">
                        <a:buNone/>
                      </a:pPr>
                      <a:r>
                        <a:t>Vendors don’t bear costs</a:t>
                      </a:r>
                    </a:p>
                  </a:txBody>
                  <a:tcPr/>
                </a:tc>
                <a:tc>
                  <a:txBody>
                    <a:bodyPr/>
                    <a:lstStyle/>
                    <a:p>
                      <a:pPr marL="0" lvl="0" indent="0">
                        <a:buNone/>
                      </a:pPr>
                      <a:r>
                        <a:rPr>
                          <a:hlinkClick r:id="rId3"/>
                        </a:rPr>
                        <a:t>CrowdStrike</a:t>
                      </a:r>
                      <a:r>
                        <a:t>: $5.4B damage, ~$0 liability</a:t>
                      </a:r>
                    </a:p>
                  </a:txBody>
                  <a:tcPr/>
                </a:tc>
                <a:extLst>
                  <a:ext uri="{0D108BD9-81ED-4DB2-BD59-A6C34878D82A}">
                    <a16:rowId xmlns:a16="http://schemas.microsoft.com/office/drawing/2014/main" val="10003"/>
                  </a:ext>
                </a:extLst>
              </a:tr>
              <a:tr h="0">
                <a:tc>
                  <a:txBody>
                    <a:bodyPr/>
                    <a:lstStyle/>
                    <a:p>
                      <a:pPr marL="0" lvl="0" indent="0">
                        <a:buNone/>
                      </a:pPr>
                      <a:r>
                        <a:t>Liability dumping</a:t>
                      </a:r>
                    </a:p>
                  </a:txBody>
                  <a:tcPr/>
                </a:tc>
                <a:tc>
                  <a:txBody>
                    <a:bodyPr/>
                    <a:lstStyle/>
                    <a:p>
                      <a:pPr marL="0" lvl="0" indent="0">
                        <a:buNone/>
                      </a:pPr>
                      <a:r>
                        <a:t>EULAs disclaim all</a:t>
                      </a:r>
                    </a:p>
                  </a:txBody>
                  <a:tcPr/>
                </a:tc>
                <a:tc>
                  <a:txBody>
                    <a:bodyPr/>
                    <a:lstStyle/>
                    <a:p>
                      <a:pPr marL="0" lvl="0" indent="0">
                        <a:buNone/>
                      </a:pPr>
                      <a:r>
                        <a:rPr dirty="0"/>
                        <a:t>EULAs still disclaim all (though </a:t>
                      </a:r>
                      <a:r>
                        <a:rPr dirty="0">
                          <a:hlinkClick r:id="rId4"/>
                        </a:rPr>
                        <a:t>EU CRA</a:t>
                      </a:r>
                      <a:r>
                        <a:rPr dirty="0"/>
                        <a:t> may change this)</a:t>
                      </a:r>
                    </a:p>
                  </a:txBody>
                  <a:tcPr/>
                </a:tc>
                <a:extLst>
                  <a:ext uri="{0D108BD9-81ED-4DB2-BD59-A6C34878D82A}">
                    <a16:rowId xmlns:a16="http://schemas.microsoft.com/office/drawing/2014/main" val="10004"/>
                  </a:ext>
                </a:extLst>
              </a:tr>
              <a:tr h="0">
                <a:tc>
                  <a:txBody>
                    <a:bodyPr/>
                    <a:lstStyle/>
                    <a:p>
                      <a:pPr marL="0" lvl="0" indent="0">
                        <a:buNone/>
                      </a:pPr>
                      <a:r>
                        <a:t>Tragedy of commons</a:t>
                      </a:r>
                    </a:p>
                  </a:txBody>
                  <a:tcPr/>
                </a:tc>
                <a:tc>
                  <a:txBody>
                    <a:bodyPr/>
                    <a:lstStyle/>
                    <a:p>
                      <a:pPr marL="0" lvl="0" indent="0">
                        <a:buNone/>
                      </a:pPr>
                      <a:r>
                        <a:t>Spam relays, worms</a:t>
                      </a:r>
                    </a:p>
                  </a:txBody>
                  <a:tcPr/>
                </a:tc>
                <a:tc>
                  <a:txBody>
                    <a:bodyPr/>
                    <a:lstStyle/>
                    <a:p>
                      <a:pPr marL="0" lvl="0" indent="0">
                        <a:buNone/>
                      </a:pPr>
                      <a:r>
                        <a:rPr dirty="0"/>
                        <a:t>Botnets, </a:t>
                      </a:r>
                      <a:r>
                        <a:rPr dirty="0" err="1"/>
                        <a:t>cryptomining</a:t>
                      </a:r>
                      <a:r>
                        <a:rPr dirty="0"/>
                        <a:t>, DDoS-for-hire, AI-generated phishing</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295801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AF6C1C-B5FF-AECF-8539-7ADB4F81B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5126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885</TotalTime>
  <Words>4929</Words>
  <Application>Microsoft Macintosh PowerPoint</Application>
  <PresentationFormat>Widescreen</PresentationFormat>
  <Paragraphs>423</Paragraphs>
  <Slides>33</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Aptos</vt:lpstr>
      <vt:lpstr>Arial</vt:lpstr>
      <vt:lpstr>Calibri</vt:lpstr>
      <vt:lpstr>Calibri Light</vt:lpstr>
      <vt:lpstr>Office Theme</vt:lpstr>
      <vt:lpstr>Secure Systems Engineering and Management A Data-driven Approach</vt:lpstr>
      <vt:lpstr>Readings</vt:lpstr>
      <vt:lpstr>Readings</vt:lpstr>
      <vt:lpstr>Attack vs. Defense Asymmetry</vt:lpstr>
      <vt:lpstr>Perverse Incentives</vt:lpstr>
      <vt:lpstr>Microsoft Case Study—The Trustworthy Computing Transformation</vt:lpstr>
      <vt:lpstr>What has changed for the better?</vt:lpstr>
      <vt:lpstr>What economic problems have persisted?</vt:lpstr>
      <vt:lpstr>PowerPoint Presentation</vt:lpstr>
      <vt:lpstr>Generative AI as Accelerant and Amplifier</vt:lpstr>
      <vt:lpstr>Discussion Questions</vt:lpstr>
      <vt:lpstr>Readings</vt:lpstr>
      <vt:lpstr>Silver bullets, not lemons</vt:lpstr>
      <vt:lpstr>Why Security Can’t Be Tested</vt:lpstr>
      <vt:lpstr>Herding and Best Practices</vt:lpstr>
      <vt:lpstr>Today: Still herding</vt:lpstr>
      <vt:lpstr>Today: Still pointing fingers</vt:lpstr>
      <vt:lpstr>Discussion Questions</vt:lpstr>
      <vt:lpstr>The Role of Regulation</vt:lpstr>
      <vt:lpstr>Key Takeaways</vt:lpstr>
      <vt:lpstr>Backups</vt:lpstr>
      <vt:lpstr>The Data-Driven Approach</vt:lpstr>
      <vt:lpstr>Anderson: Contemporary References</vt:lpstr>
      <vt:lpstr>Evaluation and Certification Economics</vt:lpstr>
      <vt:lpstr>The Intelligence Agency Dilemma</vt:lpstr>
      <vt:lpstr>What Changed Since 2001—Extended Analysis</vt:lpstr>
      <vt:lpstr>GenAI and the Attack-Defense Arms Race</vt:lpstr>
      <vt:lpstr>Contemporary References: Silver Bullets</vt:lpstr>
      <vt:lpstr>The Barings-Visa Paradox</vt:lpstr>
      <vt:lpstr>Signaling vs. Substance</vt:lpstr>
      <vt:lpstr>Breaking the Equilibrium</vt:lpstr>
      <vt:lpstr>Modern Silver Bullets and Herding—Extended Analysis</vt:lpstr>
      <vt:lpstr>GenAI Code Generation—A New Silver Bullet Problem?</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2013 - 2022 Theme</Template>
  <TotalTime>21782</TotalTime>
  <Words>48</Words>
  <Application>Microsoft Macintosh PowerPoint</Application>
  <PresentationFormat>Widescreen</PresentationFormat>
  <Paragraphs>18</Paragraphs>
  <Slides>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Secure Systems Engineering and Management A Data-driven Approach</vt:lpstr>
      <vt:lpstr>Slide Title</vt:lpstr>
      <vt:lpstr>Section Header</vt:lpstr>
      <vt:lpstr>Slide Title for Two-Content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Economics and Silver Bullets</dc:title>
  <dc:creator>Michael Hicks</dc:creator>
  <cp:keywords/>
  <cp:lastModifiedBy>Hicks, Michael W</cp:lastModifiedBy>
  <cp:revision>23</cp:revision>
  <dcterms:created xsi:type="dcterms:W3CDTF">2026-01-27T22:33:25Z</dcterms:created>
  <dcterms:modified xsi:type="dcterms:W3CDTF">2026-01-29T01:58:29Z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vt:lpwstr>January 29, 2026</vt:lpwstr>
  </property>
</Properties>
</file>