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147468953" r:id="rId2"/>
    <p:sldId id="257" r:id="rId3"/>
    <p:sldId id="2147469051" r:id="rId4"/>
    <p:sldId id="258" r:id="rId5"/>
    <p:sldId id="259" r:id="rId6"/>
    <p:sldId id="261" r:id="rId7"/>
    <p:sldId id="262" r:id="rId8"/>
    <p:sldId id="263" r:id="rId9"/>
    <p:sldId id="366" r:id="rId10"/>
    <p:sldId id="2147468929" r:id="rId11"/>
    <p:sldId id="265" r:id="rId12"/>
    <p:sldId id="2147468961" r:id="rId13"/>
    <p:sldId id="266" r:id="rId14"/>
    <p:sldId id="267" r:id="rId15"/>
    <p:sldId id="2147468930" r:id="rId16"/>
    <p:sldId id="2147468931" r:id="rId17"/>
    <p:sldId id="271" r:id="rId18"/>
    <p:sldId id="2147469053" r:id="rId19"/>
    <p:sldId id="2147469052" r:id="rId20"/>
    <p:sldId id="272" r:id="rId21"/>
    <p:sldId id="273" r:id="rId22"/>
    <p:sldId id="274" r:id="rId23"/>
    <p:sldId id="275" r:id="rId24"/>
    <p:sldId id="276" r:id="rId25"/>
    <p:sldId id="2147468932" r:id="rId26"/>
    <p:sldId id="278" r:id="rId27"/>
    <p:sldId id="2147468933" r:id="rId28"/>
    <p:sldId id="2147468934" r:id="rId29"/>
    <p:sldId id="2147468935" r:id="rId30"/>
    <p:sldId id="279" r:id="rId31"/>
    <p:sldId id="280" r:id="rId32"/>
    <p:sldId id="281" r:id="rId33"/>
    <p:sldId id="282" r:id="rId34"/>
    <p:sldId id="2147468958" r:id="rId35"/>
    <p:sldId id="2147468959" r:id="rId36"/>
    <p:sldId id="283" r:id="rId37"/>
    <p:sldId id="2147468960" r:id="rId38"/>
    <p:sldId id="284" r:id="rId39"/>
    <p:sldId id="285" r:id="rId40"/>
    <p:sldId id="2147468962" r:id="rId41"/>
    <p:sldId id="333" r:id="rId42"/>
    <p:sldId id="2147468944" r:id="rId43"/>
    <p:sldId id="2147468939" r:id="rId44"/>
    <p:sldId id="2147468945" r:id="rId45"/>
    <p:sldId id="287" r:id="rId46"/>
    <p:sldId id="2147469048" r:id="rId47"/>
    <p:sldId id="288" r:id="rId48"/>
    <p:sldId id="289" r:id="rId49"/>
    <p:sldId id="290" r:id="rId50"/>
    <p:sldId id="291" r:id="rId51"/>
    <p:sldId id="2147469049" r:id="rId52"/>
    <p:sldId id="2147468943" r:id="rId53"/>
    <p:sldId id="2147469050" r:id="rId54"/>
    <p:sldId id="292" r:id="rId55"/>
    <p:sldId id="295"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autoAdjust="0"/>
    <p:restoredTop sz="62313" autoAdjust="0"/>
  </p:normalViewPr>
  <p:slideViewPr>
    <p:cSldViewPr snapToGrid="0" snapToObjects="1">
      <p:cViewPr varScale="1">
        <p:scale>
          <a:sx n="103" d="100"/>
          <a:sy n="103" d="100"/>
        </p:scale>
        <p:origin x="2360" y="168"/>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3/19/26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Define fuzzing: an automated testing technique that generates inputs to find bugs — crashes, hangs, memory safety violations, assertion failures. Emphasize that “bugs” here overwhelmingly means the kinds of memory corruption errors students already understand from earlier in the course (buffer overflows, use-after-free, etc.). Fuzzing is surprisingly effective despite being conceptually simple — it has found more real-world vulnerabilities than arguably any other automated technique. Mention AFL’s “trophy case” of hundreds of CVEs as a motivating example.</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74EDA-9F31-6F01-8638-3A8584F7A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3BF79-F75A-35F2-1166-B68B667B9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2597B-AB89-B8F5-E298-028EDDFD6E3A}"/>
              </a:ext>
            </a:extLst>
          </p:cNvPr>
          <p:cNvSpPr>
            <a:spLocks noGrp="1"/>
          </p:cNvSpPr>
          <p:nvPr>
            <p:ph type="body" idx="1"/>
          </p:nvPr>
        </p:nvSpPr>
        <p:spPr/>
        <p:txBody>
          <a:bodyPr/>
          <a:lstStyle/>
          <a:p>
            <a:pPr marL="0" lvl="0" indent="0">
              <a:buNone/>
            </a:pPr>
            <a:r>
              <a:rPr dirty="0"/>
              <a:t>Show Listing 1 from </a:t>
            </a:r>
            <a:r>
              <a:rPr dirty="0" err="1"/>
              <a:t>AFLFast</a:t>
            </a:r>
            <a:r>
              <a:rPr dirty="0"/>
              <a:t> paper. Explain each line:</a:t>
            </a:r>
          </a:p>
          <a:p>
            <a:pPr marL="0" lvl="0" indent="0">
              <a:buNone/>
            </a:pPr>
            <a:endParaRPr dirty="0"/>
          </a:p>
          <a:p>
            <a:pPr marL="342900" lvl="0" indent="-342900">
              <a:buAutoNum type="arabicPeriod"/>
            </a:pPr>
            <a:r>
              <a:rPr dirty="0" err="1">
                <a:latin typeface="Courier"/>
              </a:rPr>
              <a:t>cur_location</a:t>
            </a:r>
            <a:r>
              <a:rPr dirty="0"/>
              <a:t>: a random ID assigned to each basic block at compile time (or by binary instrumentation via QEMU).</a:t>
            </a:r>
          </a:p>
          <a:p>
            <a:pPr marL="342900" lvl="0" indent="-342900">
              <a:buAutoNum type="arabicPeriod"/>
            </a:pPr>
            <a:r>
              <a:rPr dirty="0" err="1">
                <a:latin typeface="Courier"/>
              </a:rPr>
              <a:t>shared_mem</a:t>
            </a:r>
            <a:r>
              <a:rPr dirty="0">
                <a:latin typeface="Courier"/>
              </a:rPr>
              <a:t>[</a:t>
            </a:r>
            <a:r>
              <a:rPr dirty="0" err="1">
                <a:latin typeface="Courier"/>
              </a:rPr>
              <a:t>cur_location</a:t>
            </a:r>
            <a:r>
              <a:rPr dirty="0">
                <a:latin typeface="Courier"/>
              </a:rPr>
              <a:t> ^ </a:t>
            </a:r>
            <a:r>
              <a:rPr dirty="0" err="1">
                <a:latin typeface="Courier"/>
              </a:rPr>
              <a:t>prev_location</a:t>
            </a:r>
            <a:r>
              <a:rPr dirty="0">
                <a:latin typeface="Courier"/>
              </a:rPr>
              <a:t>]++</a:t>
            </a:r>
            <a:r>
              <a:rPr dirty="0"/>
              <a:t>: XOR of current and previous block IDs gives an edge identifier. The </a:t>
            </a:r>
            <a:r>
              <a:rPr dirty="0" err="1"/>
              <a:t>shared_mem</a:t>
            </a:r>
            <a:r>
              <a:rPr dirty="0"/>
              <a:t> array is a 64KB bitmap — each byte counts how many times a particular edge (A→B) was traversed during this execution.</a:t>
            </a:r>
          </a:p>
          <a:p>
            <a:pPr marL="342900" lvl="0" indent="-342900">
              <a:buAutoNum type="arabicPeriod"/>
            </a:pPr>
            <a:r>
              <a:rPr dirty="0" err="1">
                <a:latin typeface="Courier"/>
              </a:rPr>
              <a:t>prev_location</a:t>
            </a:r>
            <a:r>
              <a:rPr dirty="0">
                <a:latin typeface="Courier"/>
              </a:rPr>
              <a:t> = </a:t>
            </a:r>
            <a:r>
              <a:rPr dirty="0" err="1">
                <a:latin typeface="Courier"/>
              </a:rPr>
              <a:t>cur_location</a:t>
            </a:r>
            <a:r>
              <a:rPr dirty="0">
                <a:latin typeface="Courier"/>
              </a:rPr>
              <a:t> &gt;&gt; 1</a:t>
            </a:r>
            <a:r>
              <a:rPr dirty="0"/>
              <a:t>: the right-shift ensures that edge (A,B) has a different index than edge (B,A) — directionality is preserved.</a:t>
            </a:r>
          </a:p>
          <a:p>
            <a:pPr marL="0" lvl="0" indent="0">
              <a:buNone/>
            </a:pPr>
            <a:endParaRPr dirty="0"/>
          </a:p>
          <a:p>
            <a:pPr marL="0" lvl="0" indent="0">
              <a:buNone/>
            </a:pPr>
            <a:r>
              <a:rPr dirty="0"/>
              <a:t>This is injected at every branch point in the instrumented binary. The overhead is tiny — a few percent at most. After execution, AFL reads this 64KB bitmap to determine what the input did.</a:t>
            </a:r>
          </a:p>
        </p:txBody>
      </p:sp>
      <p:sp>
        <p:nvSpPr>
          <p:cNvPr id="4" name="Slide Number Placeholder 3">
            <a:extLst>
              <a:ext uri="{FF2B5EF4-FFF2-40B4-BE49-F238E27FC236}">
                <a16:creationId xmlns:a16="http://schemas.microsoft.com/office/drawing/2014/main" id="{D449A02C-6207-8E25-5F0E-4558A44F6A88}"/>
              </a:ext>
            </a:extLst>
          </p:cNvPr>
          <p:cNvSpPr>
            <a:spLocks noGrp="1"/>
          </p:cNvSpPr>
          <p:nvPr>
            <p:ph type="sldNum" sz="quarter" idx="10"/>
          </p:nvPr>
        </p:nvSpPr>
        <p:spPr/>
        <p:txBody>
          <a:bodyPr/>
          <a:lstStyle/>
          <a:p>
            <a:fld id="{18BDFEC3-8487-43E8-A154-7C12CBC1FFF2}" type="slidenum">
              <a:rPr lang="en-US"/>
              <a:t>12</a:t>
            </a:fld>
            <a:endParaRPr lang="en-US"/>
          </a:p>
        </p:txBody>
      </p:sp>
    </p:spTree>
    <p:extLst>
      <p:ext uri="{BB962C8B-B14F-4D97-AF65-F5344CB8AC3E}">
        <p14:creationId xmlns:p14="http://schemas.microsoft.com/office/powerpoint/2010/main" val="362185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Why edges, not basic blocks? Two inputs might hit the same set of blocks but take different paths through them (e.g., a loop body executed once vs. twice). Edge coverage captures this. </a:t>
            </a:r>
            <a:endParaRPr lang="en-US" dirty="0"/>
          </a:p>
          <a:p>
            <a:pPr marL="0" lvl="0" indent="0">
              <a:buNone/>
            </a:pPr>
            <a:endParaRPr lang="en-US" dirty="0"/>
          </a:p>
          <a:p>
            <a:pPr marL="0" lvl="0" indent="0">
              <a:buNone/>
            </a:pPr>
            <a:r>
              <a:rPr lang="en-US" dirty="0"/>
              <a:t>The </a:t>
            </a:r>
            <a:r>
              <a:rPr lang="en-US" dirty="0" err="1"/>
              <a:t>shared_mem</a:t>
            </a:r>
            <a:r>
              <a:rPr lang="en-US" dirty="0"/>
              <a:t> bitmap stores hit counts, but AFL “buckets” them into powers of two. So hitting an edge 3 times vs. 4 times looks the same, but 1 time vs. 2 times is different. This manages “path explosion” — without bucketing, every different loop iteration count would look like a new path. With bucketing, you get a coarse but useful signal. An input is “interesting” if it produces a new edge OR a new hit-count bucket for an existing edge.</a:t>
            </a:r>
          </a:p>
          <a:p>
            <a:pPr marL="0" lvl="0" indent="0">
              <a:buNone/>
            </a:pPr>
            <a:endParaRPr lang="en-US" dirty="0"/>
          </a:p>
          <a:p>
            <a:r>
              <a:rPr lang="en-US" sz="1200" b="0" kern="1200" dirty="0">
                <a:solidFill>
                  <a:schemeClr val="tx1"/>
                </a:solidFill>
                <a:effectLst/>
                <a:latin typeface="+mn-lt"/>
                <a:ea typeface="+mn-ea"/>
                <a:cs typeface="+mn-cs"/>
              </a:rPr>
              <a:t>Important clarification on when bucketing happens — this is a two-stage process:</a:t>
            </a:r>
          </a:p>
          <a:p>
            <a:r>
              <a:rPr lang="en-US" sz="1200" b="0" kern="1200" dirty="0">
                <a:solidFill>
                  <a:schemeClr val="tx1"/>
                </a:solidFill>
                <a:effectLst/>
                <a:latin typeface="+mn-lt"/>
                <a:ea typeface="+mn-ea"/>
                <a:cs typeface="+mn-cs"/>
              </a:rPr>
              <a:t>1. DURING execution: the instrumentation code (Listing 1) simply increments </a:t>
            </a:r>
            <a:r>
              <a:rPr lang="en-US" sz="1200" b="0" kern="1200" dirty="0" err="1">
                <a:solidFill>
                  <a:schemeClr val="tx1"/>
                </a:solidFill>
                <a:effectLst/>
                <a:latin typeface="+mn-lt"/>
                <a:ea typeface="+mn-ea"/>
                <a:cs typeface="+mn-cs"/>
              </a:rPr>
              <a:t>shared_mem</a:t>
            </a:r>
            <a:r>
              <a:rPr lang="en-US" sz="1200" b="0" kern="1200" dirty="0">
                <a:solidFill>
                  <a:schemeClr val="tx1"/>
                </a:solidFill>
                <a:effectLst/>
                <a:latin typeface="+mn-lt"/>
                <a:ea typeface="+mn-ea"/>
                <a:cs typeface="+mn-cs"/>
              </a:rPr>
              <a:t>[] with ++. The bitmap collects raw hit counts for this single run.</a:t>
            </a:r>
          </a:p>
          <a:p>
            <a:r>
              <a:rPr lang="en-US" sz="1200" b="0" kern="1200" dirty="0">
                <a:solidFill>
                  <a:schemeClr val="tx1"/>
                </a:solidFill>
                <a:effectLst/>
                <a:latin typeface="+mn-lt"/>
                <a:ea typeface="+mn-ea"/>
                <a:cs typeface="+mn-cs"/>
              </a:rPr>
              <a:t>2. AFTER execution: AFL applies a `</a:t>
            </a:r>
            <a:r>
              <a:rPr lang="en-US" sz="1200" b="0" kern="1200" dirty="0" err="1">
                <a:solidFill>
                  <a:schemeClr val="tx1"/>
                </a:solidFill>
                <a:effectLst/>
                <a:latin typeface="+mn-lt"/>
                <a:ea typeface="+mn-ea"/>
                <a:cs typeface="+mn-cs"/>
              </a:rPr>
              <a:t>classify_counts</a:t>
            </a:r>
            <a:r>
              <a:rPr lang="en-US" sz="1200" b="0" kern="1200" dirty="0">
                <a:solidFill>
                  <a:schemeClr val="tx1"/>
                </a:solidFill>
                <a:effectLst/>
                <a:latin typeface="+mn-lt"/>
                <a:ea typeface="+mn-ea"/>
                <a:cs typeface="+mn-cs"/>
              </a:rPr>
              <a:t>` function that maps raw counts into coarse buckets: 1, 2, 3, 4–7, 8–15, 16–31, 32–127, 128+. It then compares the bucketed per-run bitmap against the global coverage map. If any byte falls into a bucket not previously seen in the global map, the input is "interesting" (this is the ISINTERESTING check in Algorithm 1).</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 the </a:t>
            </a:r>
            <a:r>
              <a:rPr lang="en-US" sz="1200" b="0" kern="1200" dirty="0" err="1">
                <a:solidFill>
                  <a:schemeClr val="tx1"/>
                </a:solidFill>
                <a:effectLst/>
                <a:latin typeface="+mn-lt"/>
                <a:ea typeface="+mn-ea"/>
                <a:cs typeface="+mn-cs"/>
              </a:rPr>
              <a:t>shared_mem</a:t>
            </a:r>
            <a:r>
              <a:rPr lang="en-US" sz="1200" b="0" kern="1200" dirty="0">
                <a:solidFill>
                  <a:schemeClr val="tx1"/>
                </a:solidFill>
                <a:effectLst/>
                <a:latin typeface="+mn-lt"/>
                <a:ea typeface="+mn-ea"/>
                <a:cs typeface="+mn-cs"/>
              </a:rPr>
              <a:t> code on the previous slide is the complete instrumentation — it's intentionally minimal for speed. The intelligence is in the post-execution comparison, not in the instrumentation itself.</a:t>
            </a:r>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We introduced the informal loop earlier. Now we map each step to AFL’s specific implementation using Algorithm 1 from the </a:t>
            </a:r>
            <a:r>
              <a:rPr dirty="0" err="1"/>
              <a:t>AFLFast</a:t>
            </a:r>
            <a:r>
              <a:rPr dirty="0"/>
              <a:t> paper.</a:t>
            </a:r>
            <a:endParaRPr lang="en-US" dirty="0"/>
          </a:p>
          <a:p>
            <a:pPr marL="0" lvl="0" indent="0">
              <a:buNone/>
            </a:pPr>
            <a:endParaRPr lang="en-US" dirty="0"/>
          </a:p>
          <a:p>
            <a:pPr marL="0" lvl="0" indent="0">
              <a:buNone/>
            </a:pPr>
            <a:r>
              <a:rPr lang="en-US" dirty="0"/>
              <a:t>Bucketing, mentioned on previous slide, happens during “</a:t>
            </a:r>
            <a:r>
              <a:rPr lang="en-US" dirty="0" err="1"/>
              <a:t>isInteresting</a:t>
            </a:r>
            <a:r>
              <a:rPr lang="en-US" dirty="0"/>
              <a:t>”</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4E9B9-1003-BF0C-F663-3509C534E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2879F-1154-1415-E33E-EF78F5CA0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0339C-8927-8783-0C6E-D9577A40EA52}"/>
              </a:ext>
            </a:extLst>
          </p:cNvPr>
          <p:cNvSpPr>
            <a:spLocks noGrp="1"/>
          </p:cNvSpPr>
          <p:nvPr>
            <p:ph type="body" idx="1"/>
          </p:nvPr>
        </p:nvSpPr>
        <p:spPr/>
        <p:txBody>
          <a:bodyPr/>
          <a:lstStyle/>
          <a:p>
            <a:pPr marL="0" lvl="0" indent="0">
              <a:buNone/>
            </a:pPr>
            <a:r>
              <a:rPr lang="en-US" dirty="0"/>
              <a:t>CHOOSENEXT: AFL maintains a circular queue of seeds. It processes them in order, but marks certain seeds as “favorites” — the fastest and smallest input for each edge. Non-favorites are mostly skipped. This is the first place where scheduling matters, and where </a:t>
            </a:r>
            <a:r>
              <a:rPr lang="en-US" dirty="0" err="1"/>
              <a:t>AFLFast</a:t>
            </a:r>
            <a:r>
              <a:rPr lang="en-US" dirty="0"/>
              <a:t> will propose changes.</a:t>
            </a:r>
          </a:p>
          <a:p>
            <a:pPr marL="0" lvl="0" indent="0">
              <a:buNone/>
            </a:pPr>
            <a:endParaRPr lang="en-US" dirty="0"/>
          </a:p>
          <a:p>
            <a:pPr marL="0" lvl="0" indent="0">
              <a:buNone/>
            </a:pPr>
            <a:r>
              <a:rPr lang="en-US" dirty="0"/>
              <a:t>ASSIGNENERGY: This is the “power schedule.” AFL computes how many mutations to generate from this seed based on execution time, coverage, and creation time. In practice, AFL assigns fairly constant high energy — about 80K inputs per seed, taking roughly one minute. This addresses “rapid mixing” (getting the queue seeded quickly) but has downsides we’ll see shortly.</a:t>
            </a:r>
          </a:p>
          <a:p>
            <a:pPr marL="0" lvl="0" indent="0">
              <a:buNone/>
            </a:pPr>
            <a:endParaRPr lang="en-US" dirty="0"/>
          </a:p>
          <a:p>
            <a:pPr marL="0" lvl="0" indent="0">
              <a:buNone/>
            </a:pPr>
            <a:endParaRPr lang="en-US" dirty="0"/>
          </a:p>
        </p:txBody>
      </p:sp>
      <p:sp>
        <p:nvSpPr>
          <p:cNvPr id="4" name="Slide Number Placeholder 3">
            <a:extLst>
              <a:ext uri="{FF2B5EF4-FFF2-40B4-BE49-F238E27FC236}">
                <a16:creationId xmlns:a16="http://schemas.microsoft.com/office/drawing/2014/main" id="{A4C02659-5C6F-FD72-68D6-65816A604262}"/>
              </a:ext>
            </a:extLst>
          </p:cNvPr>
          <p:cNvSpPr>
            <a:spLocks noGrp="1"/>
          </p:cNvSpPr>
          <p:nvPr>
            <p:ph type="sldNum" sz="quarter" idx="10"/>
          </p:nvPr>
        </p:nvSpPr>
        <p:spPr/>
        <p:txBody>
          <a:bodyPr/>
          <a:lstStyle/>
          <a:p>
            <a:fld id="{18BDFEC3-8487-43E8-A154-7C12CBC1FFF2}" type="slidenum">
              <a:rPr lang="en-US"/>
              <a:t>15</a:t>
            </a:fld>
            <a:endParaRPr lang="en-US"/>
          </a:p>
        </p:txBody>
      </p:sp>
    </p:spTree>
    <p:extLst>
      <p:ext uri="{BB962C8B-B14F-4D97-AF65-F5344CB8AC3E}">
        <p14:creationId xmlns:p14="http://schemas.microsoft.com/office/powerpoint/2010/main" val="364303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DBF24-7669-2F93-9BCB-3DC28BF9E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46B06-E747-3BF6-24C2-30A24D2CB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8DC46-D6CD-8B8D-F292-7851C6CA4D2C}"/>
              </a:ext>
            </a:extLst>
          </p:cNvPr>
          <p:cNvSpPr>
            <a:spLocks noGrp="1"/>
          </p:cNvSpPr>
          <p:nvPr>
            <p:ph type="body" idx="1"/>
          </p:nvPr>
        </p:nvSpPr>
        <p:spPr/>
        <p:txBody>
          <a:bodyPr/>
          <a:lstStyle/>
          <a:p>
            <a:pPr marL="0" lvl="0" indent="0">
              <a:buNone/>
            </a:pPr>
            <a:r>
              <a:rPr lang="en-US" dirty="0"/>
              <a:t>MUTATE_INPUT: AFL’s mutation operators are simple but effective. Deterministic stage: sequential bit flips (1, 2, 4 bits), sequential arithmetic (+/- small values), sequential interesting values (0, 1, MAX_INT, etc.). Havoc stage: random combinations of bit flips, arithmetic, block deletion/insertion, splicing with other seeds. These operators are NOT changed by </a:t>
            </a:r>
            <a:r>
              <a:rPr lang="en-US" dirty="0" err="1"/>
              <a:t>AFLFast</a:t>
            </a:r>
            <a:r>
              <a:rPr lang="en-US" dirty="0"/>
              <a:t> — the improvement comes entirely from scheduling, not mutation.</a:t>
            </a:r>
          </a:p>
          <a:p>
            <a:pPr marL="0" lvl="0" indent="0">
              <a:buNone/>
            </a:pPr>
            <a:endParaRPr lang="en-US" dirty="0"/>
          </a:p>
          <a:p>
            <a:pPr marL="0" lvl="0" indent="0">
              <a:buNone/>
            </a:pPr>
            <a:r>
              <a:rPr lang="en-US" dirty="0"/>
              <a:t>Evaluation: run the binary with the mutated input, wait for it to finish (or timeout/crash), read the </a:t>
            </a:r>
            <a:r>
              <a:rPr lang="en-US" dirty="0" err="1"/>
              <a:t>shared_mem</a:t>
            </a:r>
            <a:r>
              <a:rPr lang="en-US" dirty="0"/>
              <a:t> bitmap.</a:t>
            </a:r>
          </a:p>
          <a:p>
            <a:pPr marL="0" lvl="0" indent="0">
              <a:buNone/>
            </a:pPr>
            <a:endParaRPr lang="en-US" dirty="0"/>
          </a:p>
          <a:p>
            <a:pPr marL="0" lvl="0" indent="0">
              <a:buNone/>
            </a:pPr>
            <a:r>
              <a:rPr lang="en-US" dirty="0"/>
              <a:t>ISINTERESTING: compare the bitmap to the global coverage map. If any byte is in a new bucket (e.g., an edge was hit for the first time, or hit 2 times when we’ve only seen 1), the input is “interesting” — add it to the queue as a new seed. If the program crashed, save the input to the crashes directory. Otherwise, discard it.</a:t>
            </a:r>
          </a:p>
          <a:p>
            <a:pPr marL="0" lvl="0" indent="0">
              <a:buNone/>
            </a:pPr>
            <a:endParaRPr lang="en-US" dirty="0"/>
          </a:p>
          <a:p>
            <a:pPr marL="0" lvl="0" indent="0">
              <a:buNone/>
            </a:pPr>
            <a:r>
              <a:rPr lang="en-US" dirty="0"/>
              <a:t>The queue grows over time as new coverage is discovered. Each new seed becomes a starting point for future mutation.</a:t>
            </a:r>
          </a:p>
          <a:p>
            <a:pPr marL="0" lvl="0" indent="0">
              <a:buNone/>
            </a:pPr>
            <a:endParaRPr lang="en-US" dirty="0"/>
          </a:p>
        </p:txBody>
      </p:sp>
      <p:sp>
        <p:nvSpPr>
          <p:cNvPr id="4" name="Slide Number Placeholder 3">
            <a:extLst>
              <a:ext uri="{FF2B5EF4-FFF2-40B4-BE49-F238E27FC236}">
                <a16:creationId xmlns:a16="http://schemas.microsoft.com/office/drawing/2014/main" id="{F77BEBE8-71AF-12A8-94FD-2A013E965FD8}"/>
              </a:ext>
            </a:extLst>
          </p:cNvPr>
          <p:cNvSpPr>
            <a:spLocks noGrp="1"/>
          </p:cNvSpPr>
          <p:nvPr>
            <p:ph type="sldNum" sz="quarter" idx="10"/>
          </p:nvPr>
        </p:nvSpPr>
        <p:spPr/>
        <p:txBody>
          <a:bodyPr/>
          <a:lstStyle/>
          <a:p>
            <a:fld id="{18BDFEC3-8487-43E8-A154-7C12CBC1FFF2}" type="slidenum">
              <a:rPr lang="en-US"/>
              <a:t>16</a:t>
            </a:fld>
            <a:endParaRPr lang="en-US"/>
          </a:p>
        </p:txBody>
      </p:sp>
    </p:spTree>
    <p:extLst>
      <p:ext uri="{BB962C8B-B14F-4D97-AF65-F5344CB8AC3E}">
        <p14:creationId xmlns:p14="http://schemas.microsoft.com/office/powerpoint/2010/main" val="2673369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Listing 2 from </a:t>
            </a:r>
            <a:r>
              <a:rPr dirty="0" err="1"/>
              <a:t>AFLFast</a:t>
            </a:r>
            <a:r>
              <a:rPr dirty="0"/>
              <a:t> paper. This takes a 4-character input and crashes only on “bad!”. There are 5 execution paths based on how deep you get:</a:t>
            </a:r>
          </a:p>
          <a:p>
            <a:pPr marL="0" lvl="0" indent="0">
              <a:buNone/>
            </a:pPr>
            <a:endParaRPr dirty="0"/>
          </a:p>
          <a:p>
            <a:pPr lvl="0"/>
            <a:r>
              <a:rPr dirty="0"/>
              <a:t>Path 0 (****): doesn’t start with ‘b’ — the vast majority of random inputs</a:t>
            </a:r>
            <a:endParaRPr lang="en-US" dirty="0"/>
          </a:p>
          <a:p>
            <a:pPr lvl="0"/>
            <a:r>
              <a:rPr dirty="0"/>
              <a:t>Path 1 (b***): starts with ‘b’ but second char isn’t ‘a’</a:t>
            </a:r>
            <a:endParaRPr lang="en-US" dirty="0"/>
          </a:p>
          <a:p>
            <a:pPr lvl="0"/>
            <a:r>
              <a:rPr dirty="0"/>
              <a:t>Path 2 (</a:t>
            </a:r>
            <a:r>
              <a:rPr dirty="0" err="1"/>
              <a:t>ba</a:t>
            </a:r>
            <a:r>
              <a:rPr dirty="0"/>
              <a:t>**): starts with “</a:t>
            </a:r>
            <a:r>
              <a:rPr dirty="0" err="1"/>
              <a:t>ba</a:t>
            </a:r>
            <a:r>
              <a:rPr dirty="0"/>
              <a:t>” but third char isn’t ‘d’</a:t>
            </a:r>
            <a:endParaRPr lang="en-US" dirty="0"/>
          </a:p>
          <a:p>
            <a:pPr lvl="0"/>
            <a:r>
              <a:rPr dirty="0"/>
              <a:t>Path 3 (bad*): starts with “bad” but fourth char isn’t ‘!’</a:t>
            </a:r>
            <a:endParaRPr lang="en-US" dirty="0"/>
          </a:p>
          <a:p>
            <a:pPr lvl="0"/>
            <a:r>
              <a:rPr dirty="0"/>
              <a:t>Path 4 (bad!): the crash — only one input out of ~4 billion</a:t>
            </a:r>
          </a:p>
          <a:p>
            <a:pPr marL="0" lvl="0" indent="0">
              <a:buNone/>
            </a:pPr>
            <a:endParaRPr dirty="0"/>
          </a:p>
          <a:p>
            <a:pPr marL="0" lvl="0" indent="0">
              <a:buNone/>
            </a:pPr>
            <a:r>
              <a:rPr dirty="0"/>
              <a:t>This is a toy example but it perfectly illustrates the real problem: most random inputs exercise the same shallow path.</a:t>
            </a:r>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1594-A562-38A7-EC48-5B1EB4CF9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6A065-423F-04E2-D2A3-9B7CB959B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06140-038A-8DAB-D51F-59F70ABD79BD}"/>
              </a:ext>
            </a:extLst>
          </p:cNvPr>
          <p:cNvSpPr>
            <a:spLocks noGrp="1"/>
          </p:cNvSpPr>
          <p:nvPr>
            <p:ph type="body" idx="1"/>
          </p:nvPr>
        </p:nvSpPr>
        <p:spPr/>
        <p:txBody>
          <a:bodyPr/>
          <a:lstStyle/>
          <a:p>
            <a:pPr marL="0" lvl="0" indent="0">
              <a:buNone/>
            </a:pPr>
            <a:r>
              <a:rPr dirty="0"/>
              <a:t>Show Listing 2 from </a:t>
            </a:r>
            <a:r>
              <a:rPr dirty="0" err="1"/>
              <a:t>AFLFast</a:t>
            </a:r>
            <a:r>
              <a:rPr dirty="0"/>
              <a:t> paper. This takes a 4-character input and crashes only on “bad!”. There are 5 execution paths based on how deep you get:</a:t>
            </a:r>
          </a:p>
          <a:p>
            <a:pPr marL="0" lvl="0" indent="0">
              <a:buNone/>
            </a:pPr>
            <a:endParaRPr dirty="0"/>
          </a:p>
          <a:p>
            <a:pPr lvl="0"/>
            <a:r>
              <a:rPr dirty="0"/>
              <a:t>Path 0 (****): doesn’t start with ‘b’ — the vast majority of random inputs</a:t>
            </a:r>
            <a:endParaRPr lang="en-US" dirty="0"/>
          </a:p>
          <a:p>
            <a:pPr lvl="0"/>
            <a:r>
              <a:rPr dirty="0"/>
              <a:t>Path 1 (b***): starts with ‘b’ but second char isn’t ‘a’</a:t>
            </a:r>
            <a:endParaRPr lang="en-US" dirty="0"/>
          </a:p>
          <a:p>
            <a:pPr lvl="0"/>
            <a:r>
              <a:rPr dirty="0"/>
              <a:t>Path 2 (</a:t>
            </a:r>
            <a:r>
              <a:rPr dirty="0" err="1"/>
              <a:t>ba</a:t>
            </a:r>
            <a:r>
              <a:rPr dirty="0"/>
              <a:t>**): starts with “</a:t>
            </a:r>
            <a:r>
              <a:rPr dirty="0" err="1"/>
              <a:t>ba</a:t>
            </a:r>
            <a:r>
              <a:rPr dirty="0"/>
              <a:t>” but third char isn’t ‘d’</a:t>
            </a:r>
            <a:endParaRPr lang="en-US" dirty="0"/>
          </a:p>
          <a:p>
            <a:pPr lvl="0"/>
            <a:r>
              <a:rPr dirty="0"/>
              <a:t>Path 3 (bad*): starts with “bad” but fourth char isn’t ‘!’</a:t>
            </a:r>
            <a:endParaRPr lang="en-US" dirty="0"/>
          </a:p>
          <a:p>
            <a:pPr lvl="0"/>
            <a:r>
              <a:rPr dirty="0"/>
              <a:t>Path 4 (bad!): the crash — only one input out of ~4 billion</a:t>
            </a:r>
          </a:p>
          <a:p>
            <a:pPr marL="0" lvl="0" indent="0">
              <a:buNone/>
            </a:pPr>
            <a:endParaRPr dirty="0"/>
          </a:p>
          <a:p>
            <a:pPr marL="0" lvl="0" indent="0">
              <a:buNone/>
            </a:pPr>
            <a:r>
              <a:rPr dirty="0"/>
              <a:t>This is a toy example but it perfectly illustrates the real problem: most random inputs exercise the same shallow path.</a:t>
            </a:r>
          </a:p>
        </p:txBody>
      </p:sp>
      <p:sp>
        <p:nvSpPr>
          <p:cNvPr id="4" name="Slide Number Placeholder 3">
            <a:extLst>
              <a:ext uri="{FF2B5EF4-FFF2-40B4-BE49-F238E27FC236}">
                <a16:creationId xmlns:a16="http://schemas.microsoft.com/office/drawing/2014/main" id="{DB1FF71F-7002-2213-4285-CB5B67997F7F}"/>
              </a:ext>
            </a:extLst>
          </p:cNvPr>
          <p:cNvSpPr>
            <a:spLocks noGrp="1"/>
          </p:cNvSpPr>
          <p:nvPr>
            <p:ph type="sldNum" sz="quarter" idx="10"/>
          </p:nvPr>
        </p:nvSpPr>
        <p:spPr/>
        <p:txBody>
          <a:bodyPr/>
          <a:lstStyle/>
          <a:p>
            <a:fld id="{18BDFEC3-8487-43E8-A154-7C12CBC1FFF2}" type="slidenum">
              <a:rPr lang="en-US"/>
              <a:t>18</a:t>
            </a:fld>
            <a:endParaRPr lang="en-US"/>
          </a:p>
        </p:txBody>
      </p:sp>
    </p:spTree>
    <p:extLst>
      <p:ext uri="{BB962C8B-B14F-4D97-AF65-F5344CB8AC3E}">
        <p14:creationId xmlns:p14="http://schemas.microsoft.com/office/powerpoint/2010/main" val="1606378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19</a:t>
            </a:fld>
            <a:endParaRPr lang="en-US"/>
          </a:p>
        </p:txBody>
      </p:sp>
    </p:spTree>
    <p:extLst>
      <p:ext uri="{BB962C8B-B14F-4D97-AF65-F5344CB8AC3E}">
        <p14:creationId xmlns:p14="http://schemas.microsoft.com/office/powerpoint/2010/main" val="326799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For a random 4-character string from the full ASCII range (256 values per byte): the probability of starting with ‘b’ is 1/256, then ‘a’ is another 1/256, etc. Path 0 captures essentially everything — it’s the “high-density region.” Path 4 (the crash) has probability roughly 1/4 billion from a purely random input. This is why pure black-box fuzzing is hopeless for this kind of bug. But even coverage-guided fuzzing has a subtler problem, which we’ll see next.</a:t>
            </a:r>
          </a:p>
        </p:txBody>
      </p:sp>
      <p:sp>
        <p:nvSpPr>
          <p:cNvPr id="4" name="Slide Number Placeholder 3"/>
          <p:cNvSpPr>
            <a:spLocks noGrp="1"/>
          </p:cNvSpPr>
          <p:nvPr>
            <p:ph type="sldNum" sz="quarter" idx="10"/>
          </p:nvPr>
        </p:nvSpPr>
        <p:spPr/>
        <p:txBody>
          <a:bodyPr/>
          <a:lstStyle/>
          <a:p>
            <a:fld id="{18BDFEC3-8487-43E8-A154-7C12CBC1FFF2}" type="slidenum">
              <a:rPr lang="en-US"/>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Walk through it: If the current input is “bill” (state b</a:t>
            </a:r>
            <a:r>
              <a:rPr b="1" i="1" dirty="0"/>
              <a:t>), the </a:t>
            </a:r>
            <a:r>
              <a:rPr b="1" i="1" dirty="0" err="1"/>
              <a:t>fuzzer</a:t>
            </a:r>
            <a:r>
              <a:rPr b="1" i="1" dirty="0"/>
              <a:t> randomly changes one of the 4 characters. The probability of transitioning to </a:t>
            </a:r>
            <a:r>
              <a:rPr b="1" i="1" dirty="0" err="1"/>
              <a:t>ba</a:t>
            </a:r>
            <a:r>
              <a:rPr i="1" dirty="0"/>
              <a:t> is 2^{-10} (need to pick position 1, pick ‘a’, from 256 choices). The probability of staying in b</a:t>
            </a:r>
            <a:r>
              <a:rPr dirty="0"/>
              <a:t>** is about 3/4. The probability of going back to **** is about 1/4.</a:t>
            </a:r>
          </a:p>
          <a:p>
            <a:pPr marL="0" lvl="0" indent="0">
              <a:buNone/>
            </a:pPr>
            <a:endParaRPr dirty="0"/>
          </a:p>
          <a:p>
            <a:pPr marL="0" lvl="0" indent="0">
              <a:buNone/>
            </a:pPr>
            <a:r>
              <a:rPr dirty="0"/>
              <a:t>The key insight: from state ****, the probability of reaching b*** is also about 2^{-10}. So the random walk keeps returning to the high-density state ****. This is “rapid mixing” — the Markov chain quickly converges to a stationary distribution heavily concentrated on ****.</a:t>
            </a:r>
          </a:p>
          <a:p>
            <a:pPr marL="0" lvl="0" indent="0">
              <a:buNone/>
            </a:pPr>
            <a:endParaRPr dirty="0"/>
          </a:p>
          <a:p>
            <a:pPr marL="0" lvl="0" indent="0">
              <a:buNone/>
            </a:pPr>
            <a:r>
              <a:rPr dirty="0"/>
              <a:t>Don’t belabor the Markov chain formalism. The intuition is: think of the </a:t>
            </a:r>
            <a:r>
              <a:rPr dirty="0" err="1"/>
              <a:t>fuzzer</a:t>
            </a:r>
            <a:r>
              <a:rPr dirty="0"/>
              <a:t> as a random walk on this graph, and notice that it spends almost all its time at the top.</a:t>
            </a:r>
          </a:p>
        </p:txBody>
      </p:sp>
      <p:sp>
        <p:nvSpPr>
          <p:cNvPr id="4" name="Slide Number Placeholder 3"/>
          <p:cNvSpPr>
            <a:spLocks noGrp="1"/>
          </p:cNvSpPr>
          <p:nvPr>
            <p:ph type="sldNum" sz="quarter" idx="10"/>
          </p:nvPr>
        </p:nvSpPr>
        <p:spPr/>
        <p:txBody>
          <a:bodyPr/>
          <a:lstStyle/>
          <a:p>
            <a:fld id="{18BDFEC3-8487-43E8-A154-7C12CBC1FFF2}" type="slidenum">
              <a:rPr lang="en-US"/>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Now that students know what fuzzing is, place it in the quality assurance pipeline they’re familiar with. Each stage is a “gate” — code must pass to proceed.</a:t>
            </a:r>
          </a:p>
          <a:p>
            <a:pPr marL="0" lvl="0" indent="0">
              <a:buNone/>
            </a:pPr>
            <a:endParaRPr dirty="0"/>
          </a:p>
          <a:p>
            <a:pPr marL="342900" lvl="0" indent="-342900">
              <a:buAutoNum type="arabicPeriod"/>
            </a:pPr>
            <a:r>
              <a:rPr dirty="0"/>
              <a:t>Compiler: the first gate. You can’t even run your code if it doesn’t compile. The compiler catches type errors, syntax errors, and (with warnings enabled) some suspicious patterns. This is instantaneous and mandatory.</a:t>
            </a:r>
          </a:p>
          <a:p>
            <a:pPr marL="342900" lvl="0" indent="-342900">
              <a:buAutoNum type="arabicPeriod"/>
            </a:pPr>
            <a:r>
              <a:rPr dirty="0"/>
              <a:t>Unit tests + linting/analysis: triggered on check-in (CI). Fast functional tests verify expected behavior. Linters and lightweight static analyzers catch common mistakes — dead code, unused variables, simple security issues. This gate runs in minutes and blocks merging if it fails.</a:t>
            </a:r>
          </a:p>
          <a:p>
            <a:pPr marL="342900" lvl="0" indent="-342900">
              <a:buAutoNum type="arabicPeriod"/>
            </a:pPr>
            <a:r>
              <a:rPr dirty="0"/>
              <a:t>Post check-in fuzzing: after code lands, run fuzzing campaigns overnight or continuously. This targets the changed code and its neighbors. The goal is to find bugs that functional tests miss — edge cases, unexpected input combinations, memory safety issues that only manifest with specific inputs. Tools like OSS-Fuzz and </a:t>
            </a:r>
            <a:r>
              <a:rPr dirty="0" err="1"/>
              <a:t>ClusterFuzz</a:t>
            </a:r>
            <a:r>
              <a:rPr dirty="0"/>
              <a:t> automate this as continuous fuzzing infrastructure.</a:t>
            </a:r>
          </a:p>
          <a:p>
            <a:pPr marL="342900" lvl="0" indent="-342900">
              <a:buAutoNum type="arabicPeriod"/>
            </a:pPr>
            <a:r>
              <a:rPr dirty="0"/>
              <a:t>Release fuzzing: before shipping a release, run extended fuzzing campaigns (days to weeks). This is analogous to penetration testing — a final adversarial check. No new release unless the fuzzing campaign is clean. Microsoft’s Security Development Lifecycle (SDL) explicitly requires fuzzing as a verification activity before release.</a:t>
            </a:r>
          </a:p>
          <a:p>
            <a:pPr marL="0" lvl="0" indent="0">
              <a:buNone/>
            </a:pPr>
            <a:endParaRPr dirty="0"/>
          </a:p>
          <a:p>
            <a:pPr marL="0" lvl="0" indent="0">
              <a:buNone/>
            </a:pPr>
            <a:r>
              <a:rPr dirty="0"/>
              <a:t>REFERENCES: </a:t>
            </a:r>
            <a:endParaRPr lang="en-US" dirty="0"/>
          </a:p>
          <a:p>
            <a:pPr marL="0" lvl="0" indent="0">
              <a:buNone/>
            </a:pPr>
            <a:r>
              <a:rPr dirty="0"/>
              <a:t>- Microsoft SDL: “Microsoft Security Development Lifecycle Practices” — fuzzing is a required verification activity (see SDL Practice #10: Dynamic Analysis). https://</a:t>
            </a:r>
            <a:r>
              <a:rPr dirty="0" err="1"/>
              <a:t>www.microsoft.com</a:t>
            </a:r>
            <a:r>
              <a:rPr dirty="0"/>
              <a:t>/</a:t>
            </a:r>
            <a:r>
              <a:rPr dirty="0" err="1"/>
              <a:t>en</a:t>
            </a:r>
            <a:r>
              <a:rPr dirty="0"/>
              <a:t>-us/</a:t>
            </a:r>
            <a:r>
              <a:rPr dirty="0" err="1"/>
              <a:t>securityengineering</a:t>
            </a:r>
            <a:r>
              <a:rPr dirty="0"/>
              <a:t>/</a:t>
            </a:r>
            <a:r>
              <a:rPr dirty="0" err="1"/>
              <a:t>sdl</a:t>
            </a:r>
            <a:r>
              <a:rPr dirty="0"/>
              <a:t>/practices </a:t>
            </a:r>
            <a:endParaRPr lang="en-US" dirty="0"/>
          </a:p>
          <a:p>
            <a:pPr marL="0" lvl="0" indent="0">
              <a:buNone/>
            </a:pPr>
            <a:r>
              <a:rPr dirty="0"/>
              <a:t>- Google’s approach to continuous fuzzing: Kostya </a:t>
            </a:r>
            <a:r>
              <a:rPr dirty="0" err="1"/>
              <a:t>Serebryany</a:t>
            </a:r>
            <a:r>
              <a:rPr dirty="0"/>
              <a:t>, “Continuous Fuzzing with </a:t>
            </a:r>
            <a:r>
              <a:rPr dirty="0" err="1"/>
              <a:t>libFuzzer</a:t>
            </a:r>
            <a:r>
              <a:rPr dirty="0"/>
              <a:t> and </a:t>
            </a:r>
            <a:r>
              <a:rPr dirty="0" err="1"/>
              <a:t>AddressSanitizer</a:t>
            </a:r>
            <a:r>
              <a:rPr dirty="0"/>
              <a:t>,” IEEE </a:t>
            </a:r>
            <a:r>
              <a:rPr dirty="0" err="1"/>
              <a:t>SecDev</a:t>
            </a:r>
            <a:r>
              <a:rPr dirty="0"/>
              <a:t> 2016. </a:t>
            </a:r>
            <a:endParaRPr lang="en-US" dirty="0"/>
          </a:p>
          <a:p>
            <a:pPr marL="0" lvl="0" indent="0">
              <a:buNone/>
            </a:pPr>
            <a:r>
              <a:rPr dirty="0"/>
              <a:t>- The Fuzzing Book (</a:t>
            </a:r>
            <a:r>
              <a:rPr dirty="0" err="1"/>
              <a:t>fuzzingbook.com</a:t>
            </a:r>
            <a:r>
              <a:rPr dirty="0"/>
              <a:t>) by Andreas Zeller, Rahul Gopinath, Marcel Böhme, Gordon Fraser, and Christian Holler — Chapter 1 provides an excellent interactive introduction to fuzzing in the context of software testing.</a:t>
            </a:r>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FIGURE: Display Figure 1 from the </a:t>
            </a:r>
            <a:r>
              <a:rPr dirty="0" err="1"/>
              <a:t>AFLFast</a:t>
            </a:r>
            <a:r>
              <a:rPr dirty="0"/>
              <a:t> paper — the log-scale distribution of #fuzz per path after running AFL for 10 minutes on the </a:t>
            </a:r>
            <a:r>
              <a:rPr dirty="0">
                <a:latin typeface="Courier"/>
              </a:rPr>
              <a:t>nm</a:t>
            </a:r>
            <a:r>
              <a:rPr dirty="0"/>
              <a:t> tool.</a:t>
            </a:r>
          </a:p>
          <a:p>
            <a:pPr marL="0" lvl="0" indent="0">
              <a:buNone/>
            </a:pPr>
            <a:endParaRPr dirty="0"/>
          </a:p>
          <a:p>
            <a:pPr marL="0" lvl="0" indent="0">
              <a:buNone/>
            </a:pPr>
            <a:r>
              <a:rPr dirty="0"/>
              <a:t>Key observations to highlight: </a:t>
            </a:r>
            <a:endParaRPr lang="en-US" dirty="0"/>
          </a:p>
          <a:p>
            <a:pPr marL="0" lvl="0" indent="0">
              <a:buNone/>
            </a:pPr>
            <a:r>
              <a:rPr dirty="0"/>
              <a:t>- The Y axis is log scale — the distribution spans 5 orders of magnitude </a:t>
            </a:r>
            <a:endParaRPr lang="en-US" dirty="0"/>
          </a:p>
          <a:p>
            <a:pPr marL="0" lvl="0" indent="0">
              <a:buNone/>
            </a:pPr>
            <a:r>
              <a:rPr dirty="0"/>
              <a:t>- 30% of paths are exercised by just a single generated input </a:t>
            </a:r>
            <a:endParaRPr lang="en-US" dirty="0"/>
          </a:p>
          <a:p>
            <a:pPr marL="0" lvl="0" indent="0">
              <a:buNone/>
            </a:pPr>
            <a:r>
              <a:rPr dirty="0"/>
              <a:t>- 10% of paths are exercised by 1K to 100K inputs </a:t>
            </a:r>
            <a:endParaRPr lang="en-US" dirty="0"/>
          </a:p>
          <a:p>
            <a:pPr marL="0" lvl="0" indent="0">
              <a:buNone/>
            </a:pPr>
            <a:r>
              <a:rPr dirty="0"/>
              <a:t>- The mean is 1,288 but the distribution is wildly skewed</a:t>
            </a:r>
          </a:p>
          <a:p>
            <a:pPr marL="0" lvl="0" indent="0">
              <a:buNone/>
            </a:pPr>
            <a:endParaRPr dirty="0"/>
          </a:p>
          <a:p>
            <a:pPr marL="0" lvl="0" indent="0">
              <a:buNone/>
            </a:pPr>
            <a:r>
              <a:rPr dirty="0"/>
              <a:t>This is the same phenomenon as the </a:t>
            </a:r>
            <a:r>
              <a:rPr dirty="0" err="1"/>
              <a:t>crashme</a:t>
            </a:r>
            <a:r>
              <a:rPr dirty="0"/>
              <a:t> example, but in a real program: a few paths are “attractors” that receive enormous amounts of fuzz, while many paths are barely touched. This motivates the need for smarter scheduling.</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Summarize the Markov chain analysis. </a:t>
            </a:r>
            <a:endParaRPr lang="en-US" dirty="0"/>
          </a:p>
          <a:p>
            <a:pPr marL="0" lvl="0" indent="0">
              <a:buNone/>
            </a:pPr>
            <a:endParaRPr lang="en-US" dirty="0"/>
          </a:p>
          <a:p>
            <a:pPr marL="0" lvl="0" indent="0">
              <a:buNone/>
            </a:pPr>
            <a:r>
              <a:rPr dirty="0"/>
              <a:t>Problem 1: AFL assigns constant high energy (~80K mutations per seed). For seeds that exercise well-explored paths, most of those mutations will produce inputs we’ve seen before — wasted work. The “minimum energy” to discover the next new path might be much less.</a:t>
            </a:r>
            <a:endParaRPr lang="en-US" dirty="0"/>
          </a:p>
          <a:p>
            <a:pPr marL="0" lvl="0" indent="0">
              <a:buNone/>
            </a:pPr>
            <a:endParaRPr lang="en-US" dirty="0"/>
          </a:p>
          <a:p>
            <a:pPr marL="0" lvl="0" indent="0">
              <a:buNone/>
            </a:pPr>
            <a:r>
              <a:rPr dirty="0"/>
              <a:t>Problem 2: As the queue grows, many seeds exercise high-frequency paths. Each gets the same high energy. So the </a:t>
            </a:r>
            <a:r>
              <a:rPr dirty="0" err="1"/>
              <a:t>fuzzer</a:t>
            </a:r>
            <a:r>
              <a:rPr dirty="0"/>
              <a:t> spends most of its time generating variants that all land in the same dense region of the path space, when it should be exploring the sparse regions where undiscovered bugs hide.</a:t>
            </a:r>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FIGURE: Display Figure 3 and/or Figure 4 from the </a:t>
            </a:r>
            <a:r>
              <a:rPr dirty="0" err="1"/>
              <a:t>AFLFast</a:t>
            </a:r>
            <a:r>
              <a:rPr dirty="0"/>
              <a:t> paper — the table showing how AFL with constant energy p=2^16 explores the </a:t>
            </a:r>
            <a:r>
              <a:rPr dirty="0" err="1"/>
              <a:t>crashme</a:t>
            </a:r>
            <a:r>
              <a:rPr dirty="0"/>
              <a:t> example.</a:t>
            </a:r>
          </a:p>
          <a:p>
            <a:pPr marL="0" lvl="0" indent="0">
              <a:buNone/>
            </a:pPr>
            <a:endParaRPr dirty="0"/>
          </a:p>
          <a:p>
            <a:pPr marL="0" lvl="0" indent="0">
              <a:buNone/>
            </a:pPr>
            <a:r>
              <a:rPr dirty="0"/>
              <a:t>Walk through the example step by step: </a:t>
            </a:r>
            <a:endParaRPr lang="en-US" dirty="0"/>
          </a:p>
          <a:p>
            <a:pPr marL="0" lvl="0" indent="0">
              <a:buNone/>
            </a:pPr>
            <a:r>
              <a:rPr dirty="0"/>
              <a:t>- Start with seed “ball” → state </a:t>
            </a:r>
            <a:r>
              <a:rPr dirty="0" err="1"/>
              <a:t>ba</a:t>
            </a:r>
            <a:r>
              <a:rPr b="1" dirty="0"/>
              <a:t> </a:t>
            </a:r>
            <a:endParaRPr lang="en-US" b="1" dirty="0"/>
          </a:p>
          <a:p>
            <a:pPr marL="0" lvl="0" indent="0">
              <a:buNone/>
            </a:pPr>
            <a:r>
              <a:rPr b="1" dirty="0"/>
              <a:t>- Cycle 1: fuzz “ball” with 2^16 inputs. About 1/4 exercise </a:t>
            </a:r>
            <a:r>
              <a:rPr dirty="0"/>
              <a:t>** and 1/4 exercise b</a:t>
            </a:r>
            <a:r>
              <a:rPr b="1" i="1" dirty="0"/>
              <a:t>. Two new seeds discovered. </a:t>
            </a:r>
            <a:endParaRPr lang="en-US" b="1" i="1" dirty="0"/>
          </a:p>
          <a:p>
            <a:pPr marL="0" lvl="0" indent="0">
              <a:buNone/>
            </a:pPr>
            <a:r>
              <a:rPr b="1" i="1" dirty="0"/>
              <a:t>- Cycle 2: fuzz first discovered seed (state </a:t>
            </a:r>
            <a:r>
              <a:rPr i="1" dirty="0"/>
              <a:t>). All fuzz exercises path </a:t>
            </a:r>
            <a:r>
              <a:rPr b="1" i="1" dirty="0"/>
              <a:t>. No new seeds. </a:t>
            </a:r>
            <a:endParaRPr lang="en-US" b="1" i="1" dirty="0"/>
          </a:p>
          <a:p>
            <a:pPr marL="0" lvl="0" indent="0">
              <a:buNone/>
            </a:pPr>
            <a:r>
              <a:rPr b="1" i="1" dirty="0"/>
              <a:t>- Cycle 3: fuzz second discovered seed (state b</a:t>
            </a:r>
            <a:r>
              <a:rPr dirty="0"/>
              <a:t>). 1/4 exercises **** and 3/4 exercises b</a:t>
            </a:r>
            <a:r>
              <a:rPr b="1" i="1" dirty="0"/>
              <a:t>. No new seeds. </a:t>
            </a:r>
            <a:endParaRPr lang="en-US" b="1" i="1" dirty="0"/>
          </a:p>
          <a:p>
            <a:pPr marL="0" lvl="0" indent="0">
              <a:buNone/>
            </a:pPr>
            <a:r>
              <a:rPr b="1" i="1" dirty="0"/>
              <a:t>- Cycle 4: back to “ball” (state </a:t>
            </a:r>
            <a:r>
              <a:rPr b="1" i="1" dirty="0" err="1"/>
              <a:t>ba</a:t>
            </a:r>
            <a:r>
              <a:rPr i="1" dirty="0"/>
              <a:t>). Still generating mostly </a:t>
            </a:r>
            <a:r>
              <a:rPr dirty="0"/>
              <a:t>*** and b**</a:t>
            </a:r>
            <a:r>
              <a:rPr i="1" dirty="0"/>
              <a:t>. </a:t>
            </a:r>
            <a:endParaRPr lang="en-US" i="1" dirty="0"/>
          </a:p>
          <a:p>
            <a:pPr marL="0" lvl="0" indent="0">
              <a:buNone/>
            </a:pPr>
            <a:r>
              <a:rPr i="1" dirty="0"/>
              <a:t>- This continues for many cycles… </a:t>
            </a:r>
            <a:endParaRPr lang="en-US" i="1" dirty="0"/>
          </a:p>
          <a:p>
            <a:pPr marL="0" lvl="0" indent="0">
              <a:buNone/>
            </a:pPr>
            <a:r>
              <a:rPr i="1" dirty="0"/>
              <a:t>- Eventually bad</a:t>
            </a:r>
            <a:r>
              <a:rPr dirty="0"/>
              <a:t> is discovered, then finally bad! </a:t>
            </a:r>
            <a:endParaRPr lang="en-US" dirty="0"/>
          </a:p>
          <a:p>
            <a:pPr marL="0" lvl="0" indent="0">
              <a:buNone/>
            </a:pPr>
            <a:r>
              <a:rPr dirty="0"/>
              <a:t>- Total: 4 × 2^16 = 256K inputs to find the crash</a:t>
            </a:r>
          </a:p>
          <a:p>
            <a:pPr marL="0" lvl="0" indent="0">
              <a:buNone/>
            </a:pPr>
            <a:endParaRPr dirty="0"/>
          </a:p>
          <a:p>
            <a:pPr marL="0" lvl="0" indent="0">
              <a:buNone/>
            </a:pPr>
            <a:r>
              <a:rPr dirty="0"/>
              <a:t>The problem is visible in Figure 4: in every row, the **** column dominates. The </a:t>
            </a:r>
            <a:r>
              <a:rPr dirty="0" err="1"/>
              <a:t>fuzzer</a:t>
            </a:r>
            <a:r>
              <a:rPr dirty="0"/>
              <a:t> keeps pouring energy into the highest-frequency path.</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1BE33-462A-DDC3-9DE8-773521DDC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488E3-A167-5DDD-49EE-036EF55C0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5E307-A7D9-35E1-D06D-8104E79BDE38}"/>
              </a:ext>
            </a:extLst>
          </p:cNvPr>
          <p:cNvSpPr>
            <a:spLocks noGrp="1"/>
          </p:cNvSpPr>
          <p:nvPr>
            <p:ph type="body" idx="1"/>
          </p:nvPr>
        </p:nvSpPr>
        <p:spPr/>
        <p:txBody>
          <a:bodyPr/>
          <a:lstStyle/>
          <a:p>
            <a:pPr marL="0" lvl="0" indent="0">
              <a:buNone/>
            </a:pPr>
            <a:r>
              <a:rPr dirty="0"/>
              <a:t>FIGURE: Display Figure 3 and/or Figure 4 from the </a:t>
            </a:r>
            <a:r>
              <a:rPr dirty="0" err="1"/>
              <a:t>AFLFast</a:t>
            </a:r>
            <a:r>
              <a:rPr dirty="0"/>
              <a:t> paper — the table showing how AFL with constant energy p=2^16 explores the </a:t>
            </a:r>
            <a:r>
              <a:rPr dirty="0" err="1"/>
              <a:t>crashme</a:t>
            </a:r>
            <a:r>
              <a:rPr dirty="0"/>
              <a:t> example.</a:t>
            </a:r>
          </a:p>
          <a:p>
            <a:pPr marL="0" lvl="0" indent="0">
              <a:buNone/>
            </a:pPr>
            <a:endParaRPr dirty="0"/>
          </a:p>
          <a:p>
            <a:pPr marL="0" lvl="0" indent="0">
              <a:buNone/>
            </a:pPr>
            <a:r>
              <a:rPr dirty="0"/>
              <a:t>Walk through the example step by step: </a:t>
            </a:r>
            <a:endParaRPr lang="en-US" dirty="0"/>
          </a:p>
          <a:p>
            <a:pPr marL="0" lvl="0" indent="0">
              <a:buNone/>
            </a:pPr>
            <a:r>
              <a:rPr dirty="0"/>
              <a:t>- Start with seed “ball” → state </a:t>
            </a:r>
            <a:r>
              <a:rPr dirty="0" err="1"/>
              <a:t>ba</a:t>
            </a:r>
            <a:r>
              <a:rPr b="1" dirty="0"/>
              <a:t> </a:t>
            </a:r>
            <a:endParaRPr lang="en-US" b="1" dirty="0"/>
          </a:p>
          <a:p>
            <a:pPr marL="0" lvl="0" indent="0">
              <a:buNone/>
            </a:pPr>
            <a:r>
              <a:rPr b="1" dirty="0"/>
              <a:t>- Cycle 1: fuzz “ball” with 2^16 inputs. About 1/4 exercise </a:t>
            </a:r>
            <a:r>
              <a:rPr dirty="0"/>
              <a:t>** and 1/4 exercise b</a:t>
            </a:r>
            <a:r>
              <a:rPr b="1" i="1" dirty="0"/>
              <a:t>. Two new seeds discovered. </a:t>
            </a:r>
            <a:endParaRPr lang="en-US" b="1" i="1" dirty="0"/>
          </a:p>
          <a:p>
            <a:pPr marL="0" lvl="0" indent="0">
              <a:buNone/>
            </a:pPr>
            <a:r>
              <a:rPr b="1" i="1" dirty="0"/>
              <a:t>- Cycle 2: fuzz first discovered seed (state </a:t>
            </a:r>
            <a:r>
              <a:rPr i="1" dirty="0"/>
              <a:t>). All fuzz exercises path </a:t>
            </a:r>
            <a:r>
              <a:rPr b="1" i="1" dirty="0"/>
              <a:t>. No new seeds. </a:t>
            </a:r>
            <a:endParaRPr lang="en-US" b="1" i="1" dirty="0"/>
          </a:p>
          <a:p>
            <a:pPr marL="0" lvl="0" indent="0">
              <a:buNone/>
            </a:pPr>
            <a:r>
              <a:rPr b="1" i="1" dirty="0"/>
              <a:t>- Cycle 3: fuzz second discovered seed (state b</a:t>
            </a:r>
            <a:r>
              <a:rPr dirty="0"/>
              <a:t>). 1/4 exercises **** and 3/4 exercises b</a:t>
            </a:r>
            <a:r>
              <a:rPr b="1" i="1" dirty="0"/>
              <a:t>. No new seeds. </a:t>
            </a:r>
            <a:endParaRPr lang="en-US" b="1" i="1" dirty="0"/>
          </a:p>
          <a:p>
            <a:pPr marL="0" lvl="0" indent="0">
              <a:buNone/>
            </a:pPr>
            <a:r>
              <a:rPr b="1" i="1" dirty="0"/>
              <a:t>- Cycle 4: back to “ball” (state </a:t>
            </a:r>
            <a:r>
              <a:rPr b="1" i="1" dirty="0" err="1"/>
              <a:t>ba</a:t>
            </a:r>
            <a:r>
              <a:rPr i="1" dirty="0"/>
              <a:t>). Still generating mostly </a:t>
            </a:r>
            <a:r>
              <a:rPr dirty="0"/>
              <a:t>*** and b**</a:t>
            </a:r>
            <a:r>
              <a:rPr i="1" dirty="0"/>
              <a:t>. </a:t>
            </a:r>
            <a:endParaRPr lang="en-US" i="1" dirty="0"/>
          </a:p>
          <a:p>
            <a:pPr marL="0" lvl="0" indent="0">
              <a:buNone/>
            </a:pPr>
            <a:r>
              <a:rPr i="1" dirty="0"/>
              <a:t>- This continues for many cycles… </a:t>
            </a:r>
            <a:endParaRPr lang="en-US" i="1" dirty="0"/>
          </a:p>
          <a:p>
            <a:pPr marL="0" lvl="0" indent="0">
              <a:buNone/>
            </a:pPr>
            <a:r>
              <a:rPr i="1" dirty="0"/>
              <a:t>- Eventually bad</a:t>
            </a:r>
            <a:r>
              <a:rPr dirty="0"/>
              <a:t> is discovered, then finally bad! </a:t>
            </a:r>
            <a:endParaRPr lang="en-US" dirty="0"/>
          </a:p>
          <a:p>
            <a:pPr marL="0" lvl="0" indent="0">
              <a:buNone/>
            </a:pPr>
            <a:r>
              <a:rPr dirty="0"/>
              <a:t>- Total: 4 × 2^16 = 256K inputs to find the crash</a:t>
            </a:r>
          </a:p>
          <a:p>
            <a:pPr marL="0" lvl="0" indent="0">
              <a:buNone/>
            </a:pPr>
            <a:endParaRPr dirty="0"/>
          </a:p>
          <a:p>
            <a:pPr marL="0" lvl="0" indent="0">
              <a:buNone/>
            </a:pPr>
            <a:r>
              <a:rPr dirty="0"/>
              <a:t>The problem is visible in Figure 4: in every row, the **** column dominates. The </a:t>
            </a:r>
            <a:r>
              <a:rPr dirty="0" err="1"/>
              <a:t>fuzzer</a:t>
            </a:r>
            <a:r>
              <a:rPr dirty="0"/>
              <a:t> keeps pouring energy into the highest-frequency path.</a:t>
            </a:r>
          </a:p>
        </p:txBody>
      </p:sp>
      <p:sp>
        <p:nvSpPr>
          <p:cNvPr id="4" name="Slide Number Placeholder 3">
            <a:extLst>
              <a:ext uri="{FF2B5EF4-FFF2-40B4-BE49-F238E27FC236}">
                <a16:creationId xmlns:a16="http://schemas.microsoft.com/office/drawing/2014/main" id="{0BC30F54-3473-0841-419D-869726E4CF19}"/>
              </a:ext>
            </a:extLst>
          </p:cNvPr>
          <p:cNvSpPr>
            <a:spLocks noGrp="1"/>
          </p:cNvSpPr>
          <p:nvPr>
            <p:ph type="sldNum" sz="quarter" idx="10"/>
          </p:nvPr>
        </p:nvSpPr>
        <p:spPr/>
        <p:txBody>
          <a:bodyPr/>
          <a:lstStyle/>
          <a:p>
            <a:fld id="{18BDFEC3-8487-43E8-A154-7C12CBC1FFF2}" type="slidenum">
              <a:rPr lang="en-US"/>
              <a:t>25</a:t>
            </a:fld>
            <a:endParaRPr lang="en-US"/>
          </a:p>
        </p:txBody>
      </p:sp>
    </p:spTree>
    <p:extLst>
      <p:ext uri="{BB962C8B-B14F-4D97-AF65-F5344CB8AC3E}">
        <p14:creationId xmlns:p14="http://schemas.microsoft.com/office/powerpoint/2010/main" val="2899589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Set up the next three slides. The power schedule is implemented by the ASSIGNENERGY function in Algorithm 1. It returns p(</a:t>
            </a:r>
            <a:r>
              <a:rPr dirty="0" err="1"/>
              <a:t>i</a:t>
            </a:r>
            <a:r>
              <a:rPr dirty="0"/>
              <a:t>) — the number of inputs to generate by mutating seed </a:t>
            </a:r>
            <a:r>
              <a:rPr dirty="0" err="1"/>
              <a:t>t_i</a:t>
            </a:r>
            <a:r>
              <a:rPr dirty="0"/>
              <a:t>. All three schedules use the same variables but combine them differently. </a:t>
            </a:r>
            <a:endParaRPr lang="en-US" dirty="0"/>
          </a:p>
          <a:p>
            <a:pPr marL="0" lvl="0" indent="0">
              <a:buNone/>
            </a:pPr>
            <a:endParaRPr lang="en-US" dirty="0"/>
          </a:p>
          <a:p>
            <a:pPr marL="0" lvl="0" indent="0">
              <a:buNone/>
            </a:pPr>
            <a:r>
              <a:rPr dirty="0"/>
              <a:t>α(</a:t>
            </a:r>
            <a:r>
              <a:rPr dirty="0" err="1"/>
              <a:t>i</a:t>
            </a:r>
            <a:r>
              <a:rPr dirty="0"/>
              <a:t>) is AFL’s original judgment of seed quality based on execution time, coverage, and creation time — </a:t>
            </a:r>
            <a:r>
              <a:rPr dirty="0" err="1"/>
              <a:t>AFLFast</a:t>
            </a:r>
            <a:r>
              <a:rPr dirty="0"/>
              <a:t> doesn’t change this. </a:t>
            </a:r>
            <a:endParaRPr lang="en-US" dirty="0"/>
          </a:p>
          <a:p>
            <a:pPr marL="0" lvl="0" indent="0">
              <a:buNone/>
            </a:pPr>
            <a:r>
              <a:rPr dirty="0"/>
              <a:t>Also mention M (~160K), the upper bound on inputs per fuzzing iteration, which caps all schedules. </a:t>
            </a:r>
            <a:endParaRPr lang="en-US" dirty="0"/>
          </a:p>
          <a:p>
            <a:pPr marL="0" lvl="0" indent="0">
              <a:buNone/>
            </a:pPr>
            <a:r>
              <a:rPr dirty="0" err="1"/>
              <a:t>μ</a:t>
            </a:r>
            <a:r>
              <a:rPr dirty="0"/>
              <a:t> is the mean number of generated inputs per discovered path: </a:t>
            </a:r>
            <a:r>
              <a:rPr dirty="0" err="1"/>
              <a:t>μ</a:t>
            </a:r>
            <a:r>
              <a:rPr dirty="0"/>
              <a:t> = (</a:t>
            </a:r>
            <a:r>
              <a:rPr dirty="0" err="1"/>
              <a:t>Σ</a:t>
            </a:r>
            <a:r>
              <a:rPr dirty="0"/>
              <a:t> f(</a:t>
            </a:r>
            <a:r>
              <a:rPr dirty="0" err="1"/>
              <a:t>i</a:t>
            </a:r>
            <a:r>
              <a:rPr dirty="0"/>
              <a:t>)) / |S+|.</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AFL’s default schedule (Equation 1 in the paper). α(</a:t>
            </a:r>
            <a:r>
              <a:rPr dirty="0" err="1"/>
              <a:t>i</a:t>
            </a:r>
            <a:r>
              <a:rPr dirty="0"/>
              <a:t>) is computed by AFL’s </a:t>
            </a:r>
            <a:r>
              <a:rPr dirty="0" err="1">
                <a:latin typeface="Courier"/>
              </a:rPr>
              <a:t>calculate_score</a:t>
            </a:r>
            <a:r>
              <a:rPr dirty="0"/>
              <a:t> function based on three factors: </a:t>
            </a:r>
            <a:endParaRPr lang="en-US" dirty="0"/>
          </a:p>
          <a:p>
            <a:pPr marL="0" lvl="0" indent="0">
              <a:buNone/>
            </a:pPr>
            <a:r>
              <a:rPr dirty="0"/>
              <a:t>(1) execution time — faster seeds score higher (more throughput), </a:t>
            </a:r>
            <a:endParaRPr lang="en-US" dirty="0"/>
          </a:p>
          <a:p>
            <a:pPr marL="0" lvl="0" indent="0">
              <a:buNone/>
            </a:pPr>
            <a:r>
              <a:rPr dirty="0"/>
              <a:t>(2) edge coverage — seeds hitting more edges in the bitmap score higher, and </a:t>
            </a:r>
            <a:endParaRPr lang="en-US" dirty="0"/>
          </a:p>
          <a:p>
            <a:pPr marL="0" lvl="0" indent="0">
              <a:buNone/>
            </a:pPr>
            <a:r>
              <a:rPr dirty="0"/>
              <a:t>(3) creation time / depth — newer seeds and seeds deeper in the mutation chain score higher (more likely on the exploration frontier). </a:t>
            </a:r>
            <a:endParaRPr lang="en-US" dirty="0"/>
          </a:p>
          <a:p>
            <a:pPr marL="0" lvl="0" indent="0">
              <a:buNone/>
            </a:pPr>
            <a:r>
              <a:rPr dirty="0"/>
              <a:t>The base score starts at 100 and is multiplied up or down by factors comparing each property to the queue average. </a:t>
            </a:r>
            <a:endParaRPr lang="en-US" dirty="0"/>
          </a:p>
          <a:p>
            <a:pPr marL="0" lvl="0" indent="0">
              <a:buNone/>
            </a:pPr>
            <a:endParaRPr lang="en-US" dirty="0"/>
          </a:p>
          <a:p>
            <a:pPr marL="0" lvl="0" indent="0">
              <a:buNone/>
            </a:pPr>
            <a:r>
              <a:rPr dirty="0"/>
              <a:t>Crucially, α(</a:t>
            </a:r>
            <a:r>
              <a:rPr dirty="0" err="1"/>
              <a:t>i</a:t>
            </a:r>
            <a:r>
              <a:rPr dirty="0"/>
              <a:t>) is a static judgment — it doesn’t change as s(</a:t>
            </a:r>
            <a:r>
              <a:rPr dirty="0" err="1"/>
              <a:t>i</a:t>
            </a:r>
            <a:r>
              <a:rPr dirty="0"/>
              <a:t>) and f(</a:t>
            </a:r>
            <a:r>
              <a:rPr dirty="0" err="1"/>
              <a:t>i</a:t>
            </a:r>
            <a:r>
              <a:rPr dirty="0"/>
              <a:t>) grow. </a:t>
            </a:r>
            <a:r>
              <a:rPr dirty="0" err="1"/>
              <a:t>AFLFast</a:t>
            </a:r>
            <a:r>
              <a:rPr dirty="0"/>
              <a:t> leaves α(</a:t>
            </a:r>
            <a:r>
              <a:rPr dirty="0" err="1"/>
              <a:t>i</a:t>
            </a:r>
            <a:r>
              <a:rPr dirty="0"/>
              <a:t>) untouched; it only changes how α(</a:t>
            </a:r>
            <a:r>
              <a:rPr dirty="0" err="1"/>
              <a:t>i</a:t>
            </a:r>
            <a:r>
              <a:rPr dirty="0"/>
              <a:t>) is scaled by the schedule. That’s why the paper says </a:t>
            </a:r>
            <a:r>
              <a:rPr dirty="0" err="1"/>
              <a:t>AFLFast</a:t>
            </a:r>
            <a:r>
              <a:rPr dirty="0"/>
              <a:t> affects </a:t>
            </a:r>
            <a:r>
              <a:rPr i="1" dirty="0"/>
              <a:t>efficiency</a:t>
            </a:r>
            <a:r>
              <a:rPr dirty="0"/>
              <a:t> (paths explored per unit time) but not </a:t>
            </a:r>
            <a:r>
              <a:rPr i="1" dirty="0"/>
              <a:t>effectiveness</a:t>
            </a:r>
            <a:r>
              <a:rPr dirty="0"/>
              <a:t> (which paths are reachable) — the mutation operators and transition probabilities are unchanged.</a:t>
            </a:r>
          </a:p>
          <a:p>
            <a:pPr marL="0" lvl="0" indent="0">
              <a:buNone/>
            </a:pPr>
            <a:endParaRPr dirty="0"/>
          </a:p>
          <a:p>
            <a:pPr marL="0" lvl="0" indent="0">
              <a:buNone/>
            </a:pPr>
            <a:r>
              <a:rPr dirty="0"/>
              <a:t>In practice, AFL generates about 80K inputs per seed, taking about one minute. This means every seed gets the same effort regardless of whether its path has been fuzzed 10 times or 10,000 times. The problem: after the initial “burn-in” period, many seeds exercise high-frequency paths. Each one gets 80K mutations, most of which land on paths we’ve already thoroughly explored. This is the “more energy than needed” and “too much energy in high-density regions” problem from Section 3.3.</a:t>
            </a:r>
          </a:p>
          <a:p>
            <a:pPr marL="0" lvl="0" indent="0">
              <a:buNone/>
            </a:pPr>
            <a:endParaRPr dirty="0"/>
          </a:p>
          <a:p>
            <a:pPr marL="0" lvl="0" indent="0">
              <a:buNone/>
            </a:pPr>
            <a:r>
              <a:rPr dirty="0"/>
              <a:t>The constant schedule does have a benefit: rapid mixing. Assigning high energy to initial seeds quickly discovers their neighbors. But after the queue grows, it becomes wasteful.</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Equation 3 in the paper. Two key ideas combined:</a:t>
            </a:r>
          </a:p>
          <a:p>
            <a:pPr marL="0" lvl="0" indent="0">
              <a:buNone/>
            </a:pPr>
            <a:endParaRPr dirty="0"/>
          </a:p>
          <a:p>
            <a:pPr marL="342900" lvl="0" indent="-342900">
              <a:buAutoNum type="arabicPeriod"/>
            </a:pPr>
            <a:r>
              <a:rPr dirty="0"/>
              <a:t>The cut-off: if path </a:t>
            </a:r>
            <a:r>
              <a:rPr dirty="0" err="1"/>
              <a:t>i</a:t>
            </a:r>
            <a:r>
              <a:rPr dirty="0"/>
              <a:t> has received more fuzz than the mean (f(</a:t>
            </a:r>
            <a:r>
              <a:rPr dirty="0" err="1"/>
              <a:t>i</a:t>
            </a:r>
            <a:r>
              <a:rPr dirty="0"/>
              <a:t>) &gt; </a:t>
            </a:r>
            <a:r>
              <a:rPr dirty="0" err="1"/>
              <a:t>μ</a:t>
            </a:r>
            <a:r>
              <a:rPr dirty="0"/>
              <a:t>), assign ZERO energy. Don’t fuzz this seed at all this round. This aggressively avoids wasting time on high-frequency paths. As other paths receive more fuzz, </a:t>
            </a:r>
            <a:r>
              <a:rPr dirty="0" err="1"/>
              <a:t>μ</a:t>
            </a:r>
            <a:r>
              <a:rPr dirty="0"/>
              <a:t> rises, and eventually the cut-off paths become eligible again.</a:t>
            </a:r>
          </a:p>
          <a:p>
            <a:pPr marL="342900" lvl="0" indent="-342900">
              <a:buAutoNum type="arabicPeriod"/>
            </a:pPr>
            <a:r>
              <a:rPr dirty="0"/>
              <a:t>Exponential growth: for eligible seeds, energy starts low (α(</a:t>
            </a:r>
            <a:r>
              <a:rPr dirty="0" err="1"/>
              <a:t>i</a:t>
            </a:r>
            <a:r>
              <a:rPr dirty="0"/>
              <a:t>)/β, where β &gt; 1 shrinks the initial energy) and doubles every time the seed is chosen (2^s(</a:t>
            </a:r>
            <a:r>
              <a:rPr dirty="0" err="1"/>
              <a:t>i</a:t>
            </a:r>
            <a:r>
              <a:rPr dirty="0"/>
              <a:t>)). This means: first time a new seed is picked, generate very few inputs — just enough to scout the neighborhood. Each subsequent pick, invest more. This is conservative early (when we don’t know if this is a useful region) and aggressive later (when repeated selection suggests it’s in a low-density region worth exploring).</a:t>
            </a:r>
          </a:p>
          <a:p>
            <a:pPr marL="0" lvl="0" indent="0">
              <a:buNone/>
            </a:pPr>
            <a:endParaRPr dirty="0"/>
          </a:p>
          <a:p>
            <a:pPr marL="0" lvl="0" indent="0">
              <a:buNone/>
            </a:pPr>
            <a:r>
              <a:rPr dirty="0"/>
              <a:t>The min with M prevents energy from growing unboundedly.</a:t>
            </a:r>
          </a:p>
          <a:p>
            <a:pPr marL="0" lvl="0" indent="0">
              <a:buNone/>
            </a:pPr>
            <a:endParaRPr dirty="0"/>
          </a:p>
          <a:p>
            <a:pPr marL="0" lvl="0" indent="0">
              <a:buNone/>
            </a:pPr>
            <a:r>
              <a:rPr dirty="0"/>
              <a:t>This is the schedule used in the </a:t>
            </a:r>
            <a:r>
              <a:rPr dirty="0" err="1"/>
              <a:t>crashme</a:t>
            </a:r>
            <a:r>
              <a:rPr dirty="0"/>
              <a:t> example (Figure 5) that achieved 4K inputs vs. 256K.</a:t>
            </a:r>
          </a:p>
        </p:txBody>
      </p:sp>
      <p:sp>
        <p:nvSpPr>
          <p:cNvPr id="4" name="Slide Number Placeholder 3"/>
          <p:cNvSpPr>
            <a:spLocks noGrp="1"/>
          </p:cNvSpPr>
          <p:nvPr>
            <p:ph type="sldNum" sz="quarter" idx="10"/>
          </p:nvPr>
        </p:nvSpPr>
        <p:spPr/>
        <p:txBody>
          <a:bodyPr/>
          <a:lstStyle/>
          <a:p>
            <a:fld id="{18BDFEC3-8487-43E8-A154-7C12CBC1FFF2}" type="slidenum">
              <a:rPr lang="en-US"/>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Equation 4 in the paper. This is the schedule </a:t>
            </a:r>
            <a:r>
              <a:rPr dirty="0" err="1"/>
              <a:t>AFLFast</a:t>
            </a:r>
            <a:r>
              <a:rPr dirty="0"/>
              <a:t> actually uses — it extends COE with one crucial change: dividing by f(</a:t>
            </a:r>
            <a:r>
              <a:rPr dirty="0" err="1"/>
              <a:t>i</a:t>
            </a:r>
            <a:r>
              <a:rPr dirty="0"/>
              <a:t>), the total amount of fuzz that exercises path </a:t>
            </a:r>
            <a:r>
              <a:rPr dirty="0" err="1"/>
              <a:t>i</a:t>
            </a:r>
            <a:r>
              <a:rPr dirty="0"/>
              <a:t>.</a:t>
            </a:r>
          </a:p>
          <a:p>
            <a:pPr marL="0" lvl="0" indent="0">
              <a:buNone/>
            </a:pPr>
            <a:endParaRPr dirty="0"/>
          </a:p>
          <a:p>
            <a:pPr marL="0" lvl="0" indent="0">
              <a:buNone/>
            </a:pPr>
            <a:r>
              <a:rPr dirty="0"/>
              <a:t>Why does f(</a:t>
            </a:r>
            <a:r>
              <a:rPr dirty="0" err="1"/>
              <a:t>i</a:t>
            </a:r>
            <a:r>
              <a:rPr dirty="0"/>
              <a:t>) in the denominator matter? Even among paths below the cut-off (f(</a:t>
            </a:r>
            <a:r>
              <a:rPr dirty="0" err="1"/>
              <a:t>i</a:t>
            </a:r>
            <a:r>
              <a:rPr dirty="0"/>
              <a:t>) ≤ </a:t>
            </a:r>
            <a:r>
              <a:rPr dirty="0" err="1"/>
              <a:t>μ</a:t>
            </a:r>
            <a:r>
              <a:rPr dirty="0"/>
              <a:t>), some have received more fuzz than others. Dividing by f(</a:t>
            </a:r>
            <a:r>
              <a:rPr dirty="0" err="1"/>
              <a:t>i</a:t>
            </a:r>
            <a:r>
              <a:rPr dirty="0"/>
              <a:t>) further penalizes paths that have already been well-explored, even if they’re below average. The energy is now inversely proportional to the density of the stationary distribution — this is the key connection to the Markov chain model.</a:t>
            </a:r>
          </a:p>
          <a:p>
            <a:pPr marL="0" lvl="0" indent="0">
              <a:buNone/>
            </a:pPr>
            <a:endParaRPr dirty="0"/>
          </a:p>
          <a:p>
            <a:pPr marL="0" lvl="0" indent="0">
              <a:buNone/>
            </a:pPr>
            <a:r>
              <a:rPr dirty="0"/>
              <a:t>Walk through the intuition with concrete numbers: suppose two seeds both have s(</a:t>
            </a:r>
            <a:r>
              <a:rPr dirty="0" err="1"/>
              <a:t>i</a:t>
            </a:r>
            <a:r>
              <a:rPr dirty="0"/>
              <a:t>) = 3 and α(</a:t>
            </a:r>
            <a:r>
              <a:rPr dirty="0" err="1"/>
              <a:t>i</a:t>
            </a:r>
            <a:r>
              <a:rPr dirty="0"/>
              <a:t>)/β = 1. </a:t>
            </a:r>
            <a:endParaRPr lang="en-US" dirty="0"/>
          </a:p>
          <a:p>
            <a:pPr marL="0" lvl="0" indent="0">
              <a:buNone/>
            </a:pPr>
            <a:r>
              <a:rPr dirty="0"/>
              <a:t>- Seed A exercises a path with f(</a:t>
            </a:r>
            <a:r>
              <a:rPr dirty="0" err="1"/>
              <a:t>i</a:t>
            </a:r>
            <a:r>
              <a:rPr dirty="0"/>
              <a:t>) = 8: energy = 2^3 / 8 = 1 </a:t>
            </a:r>
            <a:endParaRPr lang="en-US" dirty="0"/>
          </a:p>
          <a:p>
            <a:pPr marL="0" lvl="0" indent="0">
              <a:buNone/>
            </a:pPr>
            <a:r>
              <a:rPr dirty="0"/>
              <a:t>- Seed B exercises a path with f(</a:t>
            </a:r>
            <a:r>
              <a:rPr dirty="0" err="1"/>
              <a:t>i</a:t>
            </a:r>
            <a:r>
              <a:rPr dirty="0"/>
              <a:t>) = 1: energy = 2^3 / 1 = 8</a:t>
            </a:r>
          </a:p>
          <a:p>
            <a:pPr marL="0" lvl="0" indent="0">
              <a:buNone/>
            </a:pPr>
            <a:endParaRPr dirty="0"/>
          </a:p>
          <a:p>
            <a:pPr marL="0" lvl="0" indent="0">
              <a:buNone/>
            </a:pPr>
            <a:r>
              <a:rPr dirty="0"/>
              <a:t>Seed B gets 8× more energy because its path is 8× less explored. This is exactly the behavior we want: concentrate effort on low-density regions.</a:t>
            </a:r>
          </a:p>
          <a:p>
            <a:pPr marL="0" lvl="0" indent="0">
              <a:buNone/>
            </a:pPr>
            <a:endParaRPr dirty="0"/>
          </a:p>
          <a:p>
            <a:pPr marL="0" lvl="0" indent="0">
              <a:buNone/>
            </a:pPr>
            <a:r>
              <a:rPr dirty="0"/>
              <a:t>The FAST schedule outperforms all other schedules in the evaluation (Figure 10 in the paper). After 24 hours on nm, FAST and COE find ~50% more unique crashes than the linear, quadratic, and explore schedules.</a:t>
            </a:r>
          </a:p>
        </p:txBody>
      </p:sp>
      <p:sp>
        <p:nvSpPr>
          <p:cNvPr id="4" name="Slide Number Placeholder 3"/>
          <p:cNvSpPr>
            <a:spLocks noGrp="1"/>
          </p:cNvSpPr>
          <p:nvPr>
            <p:ph type="sldNum" sz="quarter" idx="10"/>
          </p:nvPr>
        </p:nvSpPr>
        <p:spPr/>
        <p:txBody>
          <a:bodyPr/>
          <a:lstStyle/>
          <a:p>
            <a:fld id="{18BDFEC3-8487-43E8-A154-7C12CBC1FFF2}" type="slidenum">
              <a:rPr lang="en-US"/>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FIGURE: Display Figure 5 from the </a:t>
            </a:r>
            <a:r>
              <a:rPr dirty="0" err="1"/>
              <a:t>AFLFast</a:t>
            </a:r>
            <a:r>
              <a:rPr dirty="0"/>
              <a:t> paper — the table showing how the COE power schedule with α(</a:t>
            </a:r>
            <a:r>
              <a:rPr dirty="0" err="1"/>
              <a:t>i</a:t>
            </a:r>
            <a:r>
              <a:rPr dirty="0"/>
              <a:t>)/β = 1 explores the </a:t>
            </a:r>
            <a:r>
              <a:rPr dirty="0" err="1"/>
              <a:t>crashme</a:t>
            </a:r>
            <a:r>
              <a:rPr dirty="0"/>
              <a:t> example.</a:t>
            </a:r>
          </a:p>
          <a:p>
            <a:pPr marL="0" lvl="0" indent="0">
              <a:buNone/>
            </a:pPr>
            <a:endParaRPr dirty="0"/>
          </a:p>
          <a:p>
            <a:pPr marL="0" lvl="0" indent="0">
              <a:buNone/>
            </a:pPr>
            <a:r>
              <a:rPr dirty="0"/>
              <a:t>Walk through the contrast with Figure 3: </a:t>
            </a:r>
            <a:endParaRPr lang="en-US" dirty="0"/>
          </a:p>
          <a:p>
            <a:pPr marL="0" lvl="0" indent="0">
              <a:buNone/>
            </a:pPr>
            <a:r>
              <a:rPr dirty="0"/>
              <a:t>- Start with random input → state **** </a:t>
            </a:r>
            <a:endParaRPr lang="en-US" dirty="0"/>
          </a:p>
          <a:p>
            <a:pPr marL="0" lvl="0" indent="0">
              <a:buNone/>
            </a:pPr>
            <a:r>
              <a:rPr dirty="0"/>
              <a:t>- Energy is only 2^10 = 1024 (vs. 2^16 = 65K for AFL) </a:t>
            </a:r>
            <a:endParaRPr lang="en-US" dirty="0"/>
          </a:p>
          <a:p>
            <a:pPr marL="0" lvl="0" indent="0">
              <a:buNone/>
            </a:pPr>
            <a:r>
              <a:rPr dirty="0"/>
              <a:t>- First iteration: discover b</a:t>
            </a:r>
            <a:r>
              <a:rPr b="1" i="1" dirty="0"/>
              <a:t> </a:t>
            </a:r>
            <a:endParaRPr lang="en-US" b="1" i="1" dirty="0"/>
          </a:p>
          <a:p>
            <a:pPr marL="0" lvl="0" indent="0">
              <a:buNone/>
            </a:pPr>
            <a:r>
              <a:rPr b="1" i="1" dirty="0"/>
              <a:t>- Second iteration: discover </a:t>
            </a:r>
            <a:r>
              <a:rPr b="1" i="1" dirty="0" err="1"/>
              <a:t>ba</a:t>
            </a:r>
            <a:r>
              <a:rPr i="1" dirty="0"/>
              <a:t> </a:t>
            </a:r>
            <a:endParaRPr lang="en-US" i="1" dirty="0"/>
          </a:p>
          <a:p>
            <a:pPr marL="0" lvl="0" indent="0">
              <a:buNone/>
            </a:pPr>
            <a:r>
              <a:rPr i="1" dirty="0"/>
              <a:t>- Third iteration: discover bad</a:t>
            </a:r>
            <a:r>
              <a:rPr dirty="0"/>
              <a:t> </a:t>
            </a:r>
            <a:endParaRPr lang="en-US" dirty="0"/>
          </a:p>
          <a:p>
            <a:pPr marL="0" lvl="0" indent="0">
              <a:buNone/>
            </a:pPr>
            <a:r>
              <a:rPr dirty="0"/>
              <a:t>- Fourth iteration: discover bad! </a:t>
            </a:r>
            <a:endParaRPr lang="en-US" dirty="0"/>
          </a:p>
          <a:p>
            <a:pPr marL="0" lvl="0" indent="0">
              <a:buNone/>
            </a:pPr>
            <a:r>
              <a:rPr dirty="0"/>
              <a:t>- Total: 4 × 2^10 = 4K inputs (vs. 256K for AFL) — a 60× improvement</a:t>
            </a:r>
          </a:p>
          <a:p>
            <a:pPr marL="0" lvl="0" indent="0">
              <a:buNone/>
            </a:pPr>
            <a:endParaRPr dirty="0"/>
          </a:p>
          <a:p>
            <a:pPr marL="0" lvl="0" indent="0">
              <a:buNone/>
            </a:pPr>
            <a:r>
              <a:rPr dirty="0"/>
              <a:t>The key difference is visible in the table: energy is allocated much more evenly, and the </a:t>
            </a:r>
            <a:r>
              <a:rPr dirty="0" err="1"/>
              <a:t>fuzzer</a:t>
            </a:r>
            <a:r>
              <a:rPr dirty="0"/>
              <a:t> doesn’t waste huge amounts of effort on the **** path.</a:t>
            </a:r>
          </a:p>
          <a:p>
            <a:pPr marL="0" lvl="0" indent="0">
              <a:buNone/>
            </a:pPr>
            <a:endParaRPr dirty="0"/>
          </a:p>
          <a:p>
            <a:pPr marL="0" lvl="0" indent="0">
              <a:buNone/>
            </a:pPr>
            <a:r>
              <a:rPr dirty="0" err="1"/>
              <a:t>AFLFast</a:t>
            </a:r>
            <a:r>
              <a:rPr dirty="0"/>
              <a:t> also changes the search strategy: instead of cycling through the queue in order, it prioritizes seeds that (a) have been chosen the fewest times and (b) exercise paths that have received the least fuzz. This further biases exploration toward low-density regions.</a:t>
            </a:r>
          </a:p>
        </p:txBody>
      </p:sp>
      <p:sp>
        <p:nvSpPr>
          <p:cNvPr id="4" name="Slide Number Placeholder 3"/>
          <p:cNvSpPr>
            <a:spLocks noGrp="1"/>
          </p:cNvSpPr>
          <p:nvPr>
            <p:ph type="sldNum" sz="quarter" idx="10"/>
          </p:nvPr>
        </p:nvSpPr>
        <p:spPr/>
        <p:txBody>
          <a:bodyPr/>
          <a:lstStyle/>
          <a:p>
            <a:fld id="{18BDFEC3-8487-43E8-A154-7C12CBC1FFF2}" type="slidenum">
              <a:rPr lang="en-US"/>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Brief summary of the evaluation from Section 5 of the </a:t>
            </a:r>
            <a:r>
              <a:rPr dirty="0" err="1"/>
              <a:t>AFLFast</a:t>
            </a:r>
            <a:r>
              <a:rPr dirty="0"/>
              <a:t> paper. The results are impressive: testing GNU </a:t>
            </a:r>
            <a:r>
              <a:rPr dirty="0" err="1"/>
              <a:t>binutils</a:t>
            </a:r>
            <a:r>
              <a:rPr dirty="0"/>
              <a:t> (nm, </a:t>
            </a:r>
            <a:r>
              <a:rPr dirty="0" err="1"/>
              <a:t>objdump</a:t>
            </a:r>
            <a:r>
              <a:rPr dirty="0"/>
              <a:t>, strings, size, </a:t>
            </a:r>
            <a:r>
              <a:rPr dirty="0" err="1"/>
              <a:t>c++filt</a:t>
            </a:r>
            <a:r>
              <a:rPr dirty="0"/>
              <a:t>, </a:t>
            </a:r>
            <a:r>
              <a:rPr dirty="0" err="1"/>
              <a:t>readelf</a:t>
            </a:r>
            <a:r>
              <a:rPr dirty="0"/>
              <a:t>), </a:t>
            </a:r>
            <a:r>
              <a:rPr dirty="0" err="1"/>
              <a:t>AFLFast</a:t>
            </a:r>
            <a:r>
              <a:rPr dirty="0"/>
              <a:t> found 9 vulnerabilities now listed as CVEs in the National Vulnerability Database. It exposed known CVEs 7× faster on average. Three CVEs were never found by AFL even after 24 hours (8 runs each). </a:t>
            </a:r>
            <a:r>
              <a:rPr dirty="0" err="1"/>
              <a:t>AFLFast</a:t>
            </a:r>
            <a:r>
              <a:rPr dirty="0"/>
              <a:t> also reported an order of magnitude more unique crashes.</a:t>
            </a:r>
          </a:p>
          <a:p>
            <a:pPr marL="0" lvl="0" indent="0">
              <a:buNone/>
            </a:pPr>
            <a:endParaRPr dirty="0"/>
          </a:p>
          <a:p>
            <a:pPr marL="0" lvl="0" indent="0">
              <a:buNone/>
            </a:pPr>
            <a:r>
              <a:rPr dirty="0"/>
              <a:t>Team </a:t>
            </a:r>
            <a:r>
              <a:rPr dirty="0" err="1"/>
              <a:t>Codejitsu</a:t>
            </a:r>
            <a:r>
              <a:rPr dirty="0"/>
              <a:t> used </a:t>
            </a:r>
            <a:r>
              <a:rPr dirty="0" err="1"/>
              <a:t>AFLFast</a:t>
            </a:r>
            <a:r>
              <a:rPr dirty="0"/>
              <a:t> in their bot “Galactica” at the DARPA Cyber Grand Challenge, placing 2nd in terms of number of bugs found across 150 benchmark binaries. On those benchmarks, </a:t>
            </a:r>
            <a:r>
              <a:rPr dirty="0" err="1"/>
              <a:t>AFLFast</a:t>
            </a:r>
            <a:r>
              <a:rPr dirty="0"/>
              <a:t> was 19× faster than AFL on average.</a:t>
            </a:r>
          </a:p>
          <a:p>
            <a:pPr marL="0" lvl="0" indent="0">
              <a:buNone/>
            </a:pPr>
            <a:endParaRPr dirty="0"/>
          </a:p>
          <a:p>
            <a:pPr marL="0" lvl="0" indent="0">
              <a:buNone/>
            </a:pPr>
            <a:r>
              <a:rPr dirty="0"/>
              <a:t>But — foreshadow — we should ask: how robust are these results? This leads us to the evaluation section.</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Present this as the informal, intuitive version. Every fuzzer implements this loop — what differs is how they answer each step. Don’t introduce formal names yet; those come in Section 3b. Emphasize that this is deceptively simple and that the </a:t>
            </a:r>
            <a:r>
              <a:rPr i="1"/>
              <a:t>choices</a:t>
            </a:r>
            <a:r>
              <a:t> within each step are what separate a good fuzzer from a bad one. Foreshadow: the rest of the lecture is about what “interesting” means, how to pick inputs, and how many mutations to try.</a:t>
            </a:r>
          </a:p>
        </p:txBody>
      </p:sp>
      <p:sp>
        <p:nvSpPr>
          <p:cNvPr id="4" name="Slide Number Placeholder 3"/>
          <p:cNvSpPr>
            <a:spLocks noGrp="1"/>
          </p:cNvSpPr>
          <p:nvPr>
            <p:ph type="sldNum" sz="quarter" idx="10"/>
          </p:nvPr>
        </p:nvSpPr>
        <p:spPr/>
        <p:txBody>
          <a:bodyPr/>
          <a:lstStyle/>
          <a:p>
            <a:fld id="{18BDFEC3-8487-43E8-A154-7C12CBC1FFF2}" type="slidenum">
              <a:rPr lang="en-US"/>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Section header. Transition: Those AFLFast results look great. But the Klees et al. “Evaluating Fuzz Testing” paper (CCS 2018) examined 32 fuzzing papers and found problems in every single evaluation — including AFLFast’s. This connects directly to what students learned in the data analysis and cybersecurity science units. The lesson is about scientific methodology, not just fuzzing.</a:t>
            </a:r>
          </a:p>
          <a:p>
            <a:pPr marL="0" lvl="0" indent="0">
              <a:buNone/>
            </a:pPr>
            <a:endParaRPr/>
          </a:p>
          <a:p>
            <a:pPr marL="0" lvl="0" indent="0">
              <a:buNone/>
            </a:pPr>
            <a:r>
              <a:t>Context for students: Klees et al. specifically chose AFLFast as their case study because it was the state of the art, its code was available, and they could reproduce and extend its evaluation. They ran over 50,000 CPU hours of experiments.</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Crashes </a:t>
            </a:r>
            <a:r>
              <a:rPr dirty="0"/>
              <a:t>found over time for nm, </a:t>
            </a:r>
            <a:r>
              <a:rPr lang="en-US" dirty="0"/>
              <a:t>for</a:t>
            </a:r>
            <a:r>
              <a:rPr dirty="0"/>
              <a:t> 30 runs. The solid line is the median, dashed lines are confidence intervals and min/max.</a:t>
            </a:r>
          </a:p>
          <a:p>
            <a:pPr marL="0" lvl="0" indent="0">
              <a:buNone/>
            </a:pPr>
            <a:endParaRPr dirty="0"/>
          </a:p>
          <a:p>
            <a:pPr marL="0" lvl="0" indent="0">
              <a:buNone/>
            </a:pPr>
            <a:r>
              <a:rPr dirty="0"/>
              <a:t>Key point: look at the enormous spread between min and max for each configuration. </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why you need multiple trials and statistical tests. 18 out of 32 fuzzing papers they surveyed ran only a single trial. Connect to hypothesis testing from earlier in the course: Mann-Whitney U test on 30 trials gives meaningful p-values. On nm (empty seed), </a:t>
            </a:r>
            <a:r>
              <a:rPr lang="en-US" dirty="0" err="1"/>
              <a:t>AFLFast</a:t>
            </a:r>
            <a:r>
              <a:rPr lang="en-US" dirty="0"/>
              <a:t> is clearly better (p &lt; 10^-13). But on </a:t>
            </a:r>
            <a:r>
              <a:rPr lang="en-US" dirty="0" err="1"/>
              <a:t>FFmpeg</a:t>
            </a:r>
            <a:r>
              <a:rPr lang="en-US" dirty="0"/>
              <a:t> (p = 0.379) and gif2png (p = 0.068) — no statistically significant difference (next slide).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34</a:t>
            </a:fld>
            <a:endParaRPr lang="en-US"/>
          </a:p>
        </p:txBody>
      </p:sp>
    </p:spTree>
    <p:extLst>
      <p:ext uri="{BB962C8B-B14F-4D97-AF65-F5344CB8AC3E}">
        <p14:creationId xmlns:p14="http://schemas.microsoft.com/office/powerpoint/2010/main" val="3972931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FFmpeg</a:t>
            </a:r>
            <a:r>
              <a:rPr lang="en-US" dirty="0"/>
              <a:t>, one AFL run found 550 crashes while another found ~50. One </a:t>
            </a:r>
            <a:r>
              <a:rPr lang="en-US" dirty="0" err="1"/>
              <a:t>AFLFast</a:t>
            </a:r>
            <a:r>
              <a:rPr lang="en-US" dirty="0"/>
              <a:t> run found ~150 while another found ~400. If you happened to compare AFL’s best run to </a:t>
            </a:r>
            <a:r>
              <a:rPr lang="en-US" dirty="0" err="1"/>
              <a:t>AFLFast’s</a:t>
            </a:r>
            <a:r>
              <a:rPr lang="en-US" dirty="0"/>
              <a:t> worst run, you’d conclude AFL is much better — the exact opposite of the truth (or at least the median).</a:t>
            </a:r>
          </a:p>
        </p:txBody>
      </p:sp>
      <p:sp>
        <p:nvSpPr>
          <p:cNvPr id="4" name="Slide Number Placeholder 3"/>
          <p:cNvSpPr>
            <a:spLocks noGrp="1"/>
          </p:cNvSpPr>
          <p:nvPr>
            <p:ph type="sldNum" sz="quarter" idx="5"/>
          </p:nvPr>
        </p:nvSpPr>
        <p:spPr/>
        <p:txBody>
          <a:bodyPr/>
          <a:lstStyle/>
          <a:p>
            <a:fld id="{18BDFEC3-8487-43E8-A154-7C12CBC1FFF2}" type="slidenum">
              <a:rPr lang="en-US" smtClean="0"/>
              <a:t>35</a:t>
            </a:fld>
            <a:endParaRPr lang="en-US"/>
          </a:p>
        </p:txBody>
      </p:sp>
    </p:spTree>
    <p:extLst>
      <p:ext uri="{BB962C8B-B14F-4D97-AF65-F5344CB8AC3E}">
        <p14:creationId xmlns:p14="http://schemas.microsoft.com/office/powerpoint/2010/main" val="3883480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Seed sensitivity: With the empty seed (matching </a:t>
            </a:r>
            <a:r>
              <a:rPr lang="en-US" dirty="0" err="1"/>
              <a:t>AFLFast’s</a:t>
            </a:r>
            <a:r>
              <a:rPr lang="en-US" dirty="0"/>
              <a:t> original evaluation), </a:t>
            </a:r>
            <a:r>
              <a:rPr lang="en-US" dirty="0" err="1"/>
              <a:t>AFLFast</a:t>
            </a:r>
            <a:r>
              <a:rPr lang="en-US" dirty="0"/>
              <a:t> looks good. But with a single valid made seed, </a:t>
            </a:r>
            <a:r>
              <a:rPr lang="en-US" dirty="0" err="1"/>
              <a:t>AFLNaive</a:t>
            </a:r>
            <a:r>
              <a:rPr lang="en-US" dirty="0"/>
              <a:t> (AFL with coverage tracking turned OFF — essentially a black-box </a:t>
            </a:r>
            <a:r>
              <a:rPr lang="en-US" dirty="0" err="1"/>
              <a:t>fuzzer</a:t>
            </a:r>
            <a:r>
              <a:rPr lang="en-US" dirty="0"/>
              <a:t>) produces 5000 crashes vs. </a:t>
            </a:r>
            <a:r>
              <a:rPr lang="en-US" dirty="0" err="1"/>
              <a:t>AFLFast’s</a:t>
            </a:r>
            <a:r>
              <a:rPr lang="en-US" dirty="0"/>
              <a:t> 129. The advantage not only disappears — it reverses. Different seeds interact with different algorithms in surprising ways.</a:t>
            </a:r>
          </a:p>
          <a:p>
            <a:pPr marL="0" lvl="0" indent="0">
              <a:buNone/>
            </a:pPr>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B7789-2CCC-986B-F117-8CD46911C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670CA-8E7D-715D-80D5-FF0D12862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A9CF5-36EF-E981-05BA-02583A3F8E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Timeout sensitivity: Reference Figure 4 from Klees et al. — on nm with sampled ELF seeds, </a:t>
            </a:r>
            <a:r>
              <a:rPr lang="en-US" dirty="0" err="1"/>
              <a:t>AFLFast</a:t>
            </a:r>
            <a:r>
              <a:rPr lang="en-US" dirty="0"/>
              <a:t> dominates at 6 hours (matching </a:t>
            </a:r>
            <a:r>
              <a:rPr lang="en-US" dirty="0" err="1"/>
              <a:t>AFLFast</a:t>
            </a:r>
            <a:r>
              <a:rPr lang="en-US" dirty="0"/>
              <a:t> paper’s 6h timeout) but AFL is significantly better at 24 hours. Relative performance can flip depending on how long you run. 11 of 32 papers used timeouts of 5-6 hours; the </a:t>
            </a:r>
            <a:r>
              <a:rPr lang="en-US" dirty="0" err="1"/>
              <a:t>AFLFast</a:t>
            </a:r>
            <a:r>
              <a:rPr lang="en-US" dirty="0"/>
              <a:t> paper used both 6h and 24h but drew its headline results from the shorter runs.</a:t>
            </a:r>
          </a:p>
        </p:txBody>
      </p:sp>
      <p:sp>
        <p:nvSpPr>
          <p:cNvPr id="4" name="Slide Number Placeholder 3">
            <a:extLst>
              <a:ext uri="{FF2B5EF4-FFF2-40B4-BE49-F238E27FC236}">
                <a16:creationId xmlns:a16="http://schemas.microsoft.com/office/drawing/2014/main" id="{921C12E8-44CB-43B9-235D-FFC7C57D237D}"/>
              </a:ext>
            </a:extLst>
          </p:cNvPr>
          <p:cNvSpPr>
            <a:spLocks noGrp="1"/>
          </p:cNvSpPr>
          <p:nvPr>
            <p:ph type="sldNum" sz="quarter" idx="10"/>
          </p:nvPr>
        </p:nvSpPr>
        <p:spPr/>
        <p:txBody>
          <a:bodyPr/>
          <a:lstStyle/>
          <a:p>
            <a:fld id="{18BDFEC3-8487-43E8-A154-7C12CBC1FFF2}" type="slidenum">
              <a:rPr lang="en-US"/>
              <a:t>37</a:t>
            </a:fld>
            <a:endParaRPr lang="en-US"/>
          </a:p>
        </p:txBody>
      </p:sp>
    </p:spTree>
    <p:extLst>
      <p:ext uri="{BB962C8B-B14F-4D97-AF65-F5344CB8AC3E}">
        <p14:creationId xmlns:p14="http://schemas.microsoft.com/office/powerpoint/2010/main" val="1157222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FIGURE: Display Figure 6 from Klees et al. — the stacked bar chart showing crashes per run for cxxfilt, colored by actual root-cause bug.</a:t>
            </a:r>
          </a:p>
          <a:p>
            <a:pPr marL="0" lvl="0" indent="0">
              <a:buNone/>
            </a:pPr>
            <a:endParaRPr/>
          </a:p>
          <a:p>
            <a:pPr marL="0" lvl="0" indent="0">
              <a:buNone/>
            </a:pPr>
            <a:r>
              <a:t>This is perhaps the most impactful finding. AFL’s coverage-based deduplication considers two crashes “unique” if they have different edge coverage profiles. But many different inputs can trigger the same underlying bug with slightly different coverage. Klees et al. did painstaking ground-truth analysis: they applied all patches to cxxfilt, built 812 versions, ran every crashing input against each version, and identified which patch fixed which crash. Result: 57,142 coverage-unique crashes mapped to only 9 distinct bugs.</a:t>
            </a:r>
          </a:p>
          <a:p>
            <a:pPr marL="0" lvl="0" indent="0">
              <a:buNone/>
            </a:pPr>
            <a:endParaRPr/>
          </a:p>
          <a:p>
            <a:pPr marL="0" lvl="0" indent="0">
              <a:buNone/>
            </a:pPr>
            <a:r>
              <a:t>Stack hashing (the other popular dedup method, used by 7 papers) is better but still problematic: ~16% of hashes for one bug were shared by crashes from another bug, and in 5 cases a distinct bug was found by only one crash whose hash was non-unique — so it would have been “deduplicated” away.</a:t>
            </a:r>
          </a:p>
          <a:p>
            <a:pPr marL="0" lvl="0" indent="0">
              <a:buNone/>
            </a:pPr>
            <a:endParaRPr/>
          </a:p>
          <a:p>
            <a:pPr marL="0" lvl="0" indent="0">
              <a:buNone/>
            </a:pPr>
            <a:r>
              <a:t>Figure 6 shows that AFLFast finds more “unique crashes” per run (taller bars) but the number of actual bugs (number above each bar) is only slightly higher — and the difference is not statistically significant (p = 0.066).</a:t>
            </a:r>
          </a:p>
          <a:p>
            <a:pPr marL="0" lvl="0" indent="0">
              <a:buNone/>
            </a:pPr>
            <a:endParaRPr/>
          </a:p>
          <a:p>
            <a:pPr marL="0" lvl="0" indent="0">
              <a:buNone/>
            </a:pPr>
            <a:r>
              <a:t>The lesson: if your evaluation metric (unique crashes) is inflated by 3-4 orders of magnitude, apparent improvements on that metric may be illusory. This is a general lesson about measurement that connects to the security measurements unit.</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No paper they surveyed met all these criteria. </a:t>
            </a:r>
            <a:endParaRPr lang="en-US" dirty="0"/>
          </a:p>
          <a:p>
            <a:pPr marL="0" lvl="0" indent="0">
              <a:buNone/>
            </a:pPr>
            <a:endParaRPr lang="en-US" dirty="0"/>
          </a:p>
          <a:p>
            <a:pPr marL="0" lvl="0" indent="0">
              <a:buNone/>
            </a:pPr>
            <a:r>
              <a:rPr dirty="0"/>
              <a:t>The </a:t>
            </a:r>
            <a:r>
              <a:rPr dirty="0" err="1"/>
              <a:t>AFLFast</a:t>
            </a:r>
            <a:r>
              <a:rPr dirty="0"/>
              <a:t> results largely held up on the </a:t>
            </a:r>
            <a:r>
              <a:rPr dirty="0" err="1"/>
              <a:t>binutils</a:t>
            </a:r>
            <a:r>
              <a:rPr dirty="0"/>
              <a:t> programs it was originally tested on, but the advantage disappeared or weakened on additional programs (</a:t>
            </a:r>
            <a:r>
              <a:rPr dirty="0" err="1"/>
              <a:t>FFmpeg</a:t>
            </a:r>
            <a:r>
              <a:rPr dirty="0"/>
              <a:t>, gif2png). This doesn’t mean </a:t>
            </a:r>
            <a:r>
              <a:rPr dirty="0" err="1"/>
              <a:t>AFLFast</a:t>
            </a:r>
            <a:r>
              <a:rPr dirty="0"/>
              <a:t> is bad — it means the evidence for its superiority is weaker and more nuanced than originally claimed.</a:t>
            </a:r>
          </a:p>
          <a:p>
            <a:pPr marL="0" lvl="0" indent="0">
              <a:buNone/>
            </a:pPr>
            <a:endParaRPr dirty="0"/>
          </a:p>
          <a:p>
            <a:pPr marL="0" lvl="0" indent="0">
              <a:buNone/>
            </a:pPr>
            <a:r>
              <a:rPr dirty="0"/>
              <a:t>Connect back to the course: this is exactly the cybersecurity science methodology you’ve studied. The tools (hypothesis testing, effect sizes, controlling variables) apply directly to evaluating security tools.</a:t>
            </a:r>
          </a:p>
        </p:txBody>
      </p:sp>
      <p:sp>
        <p:nvSpPr>
          <p:cNvPr id="4" name="Slide Number Placeholder 3"/>
          <p:cNvSpPr>
            <a:spLocks noGrp="1"/>
          </p:cNvSpPr>
          <p:nvPr>
            <p:ph type="sldNum" sz="quarter" idx="10"/>
          </p:nvPr>
        </p:nvSpPr>
        <p:spPr/>
        <p:txBody>
          <a:bodyPr/>
          <a:lstStyle/>
          <a:p>
            <a:fld id="{18BDFEC3-8487-43E8-A154-7C12CBC1FFF2}" type="slidenum">
              <a:rPr lang="en-US"/>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err="1"/>
              <a:t>libFuzzer</a:t>
            </a:r>
            <a:r>
              <a:rPr dirty="0"/>
              <a:t> (part of LLVM) runs in the same process as the target — no fork overhead, very fast. </a:t>
            </a:r>
            <a:endParaRPr lang="en-US" dirty="0"/>
          </a:p>
          <a:p>
            <a:pPr marL="0" lvl="0" indent="0">
              <a:buNone/>
            </a:pPr>
            <a:endParaRPr lang="en-US" dirty="0"/>
          </a:p>
          <a:p>
            <a:pPr marL="0" lvl="0" indent="0">
              <a:buNone/>
            </a:pPr>
            <a:r>
              <a:rPr lang="en-US" sz="1200" b="0" i="0" kern="1200" dirty="0">
                <a:solidFill>
                  <a:schemeClr val="tx1"/>
                </a:solidFill>
                <a:effectLst/>
                <a:latin typeface="+mn-lt"/>
                <a:ea typeface="+mn-ea"/>
                <a:cs typeface="+mn-cs"/>
              </a:rPr>
              <a:t># Compile everything with the </a:t>
            </a:r>
            <a:r>
              <a:rPr lang="en-US" sz="1200" b="0" i="0" kern="1200" dirty="0" err="1">
                <a:solidFill>
                  <a:schemeClr val="tx1"/>
                </a:solidFill>
                <a:effectLst/>
                <a:latin typeface="+mn-lt"/>
                <a:ea typeface="+mn-ea"/>
                <a:cs typeface="+mn-cs"/>
              </a:rPr>
              <a:t>fuzzer</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AddressSanitizer</a:t>
            </a:r>
            <a:r>
              <a:rPr lang="en-US" sz="1200" b="0" i="0" kern="1200" dirty="0">
                <a:solidFill>
                  <a:schemeClr val="tx1"/>
                </a:solidFill>
                <a:effectLst/>
                <a:latin typeface="+mn-lt"/>
                <a:ea typeface="+mn-ea"/>
                <a:cs typeface="+mn-cs"/>
              </a:rPr>
              <a:t> </a:t>
            </a:r>
          </a:p>
          <a:p>
            <a:pPr marL="0" lvl="0" indent="0">
              <a:buNone/>
            </a:pPr>
            <a:r>
              <a:rPr lang="en-US" sz="1200" b="0" i="0" kern="1200" dirty="0">
                <a:solidFill>
                  <a:schemeClr val="tx1"/>
                </a:solidFill>
                <a:effectLst/>
                <a:latin typeface="+mn-lt"/>
                <a:ea typeface="+mn-ea"/>
                <a:cs typeface="+mn-cs"/>
              </a:rPr>
              <a:t>clang++ -</a:t>
            </a:r>
            <a:r>
              <a:rPr lang="en-US" sz="1200" b="0" i="0" kern="1200" dirty="0" err="1">
                <a:solidFill>
                  <a:schemeClr val="tx1"/>
                </a:solidFill>
                <a:effectLst/>
                <a:latin typeface="+mn-lt"/>
                <a:ea typeface="+mn-ea"/>
                <a:cs typeface="+mn-cs"/>
              </a:rPr>
              <a:t>fsanitize</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fuzzer,address</a:t>
            </a:r>
            <a:r>
              <a:rPr lang="en-US" sz="1200" b="0" i="0" kern="1200" dirty="0">
                <a:solidFill>
                  <a:schemeClr val="tx1"/>
                </a:solidFill>
                <a:effectLst/>
                <a:latin typeface="+mn-lt"/>
                <a:ea typeface="+mn-ea"/>
                <a:cs typeface="+mn-cs"/>
              </a:rPr>
              <a:t> -std=</a:t>
            </a:r>
            <a:r>
              <a:rPr lang="en-US" sz="1200" b="0" i="0" kern="1200" dirty="0" err="1">
                <a:solidFill>
                  <a:schemeClr val="tx1"/>
                </a:solidFill>
                <a:effectLst/>
                <a:latin typeface="+mn-lt"/>
                <a:ea typeface="+mn-ea"/>
                <a:cs typeface="+mn-cs"/>
              </a:rPr>
              <a:t>c++</a:t>
            </a:r>
            <a:r>
              <a:rPr lang="en-US" sz="1200" b="0" i="0" kern="1200" dirty="0">
                <a:solidFill>
                  <a:schemeClr val="tx1"/>
                </a:solidFill>
                <a:effectLst/>
                <a:latin typeface="+mn-lt"/>
                <a:ea typeface="+mn-ea"/>
                <a:cs typeface="+mn-cs"/>
              </a:rPr>
              <a:t>17 </a:t>
            </a:r>
            <a:r>
              <a:rPr lang="en-US" sz="1200" b="0" i="0" kern="1200" dirty="0" err="1">
                <a:solidFill>
                  <a:schemeClr val="tx1"/>
                </a:solidFill>
                <a:effectLst/>
                <a:latin typeface="+mn-lt"/>
                <a:ea typeface="+mn-ea"/>
                <a:cs typeface="+mn-cs"/>
              </a:rPr>
              <a:t>expr.cpp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fuzz_expr.cpp</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fuzz_expr</a:t>
            </a:r>
            <a:r>
              <a:rPr lang="en-US" sz="1200" b="0" i="0" kern="1200" dirty="0">
                <a:solidFill>
                  <a:schemeClr val="tx1"/>
                </a:solidFill>
                <a:effectLst/>
                <a:latin typeface="+mn-lt"/>
                <a:ea typeface="+mn-ea"/>
                <a:cs typeface="+mn-cs"/>
              </a:rPr>
              <a:t> </a:t>
            </a:r>
          </a:p>
          <a:p>
            <a:pPr marL="0" lvl="0" indent="0">
              <a:buNone/>
            </a:pPr>
            <a:r>
              <a:rPr lang="en-US" sz="1200" b="0" i="0" kern="1200" dirty="0">
                <a:solidFill>
                  <a:schemeClr val="tx1"/>
                </a:solidFill>
                <a:effectLst/>
                <a:latin typeface="+mn-lt"/>
                <a:ea typeface="+mn-ea"/>
                <a:cs typeface="+mn-cs"/>
              </a:rPr>
              <a:t># Run — </a:t>
            </a:r>
            <a:r>
              <a:rPr lang="en-US" sz="1200" b="0" i="0" kern="1200" dirty="0" err="1">
                <a:solidFill>
                  <a:schemeClr val="tx1"/>
                </a:solidFill>
                <a:effectLst/>
                <a:latin typeface="+mn-lt"/>
                <a:ea typeface="+mn-ea"/>
                <a:cs typeface="+mn-cs"/>
              </a:rPr>
              <a:t>libFuzzer</a:t>
            </a:r>
            <a:r>
              <a:rPr lang="en-US" sz="1200" b="0" i="0" kern="1200" dirty="0">
                <a:solidFill>
                  <a:schemeClr val="tx1"/>
                </a:solidFill>
                <a:effectLst/>
                <a:latin typeface="+mn-lt"/>
                <a:ea typeface="+mn-ea"/>
                <a:cs typeface="+mn-cs"/>
              </a:rPr>
              <a:t> will find the crash almost instantly </a:t>
            </a:r>
          </a:p>
          <a:p>
            <a:pPr marL="0" lvl="0" indent="0">
              <a:buNone/>
            </a:pP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fuzz_expr</a:t>
            </a:r>
            <a:r>
              <a:rPr lang="en-US" sz="1200" b="0" i="0" kern="1200" dirty="0">
                <a:solidFill>
                  <a:schemeClr val="tx1"/>
                </a:solidFill>
                <a:effectLst/>
                <a:latin typeface="+mn-lt"/>
                <a:ea typeface="+mn-ea"/>
                <a:cs typeface="+mn-cs"/>
              </a:rPr>
              <a:t> </a:t>
            </a:r>
          </a:p>
          <a:p>
            <a:pPr marL="0" lvl="0" indent="0">
              <a:buNone/>
            </a:pPr>
            <a:r>
              <a:rPr lang="en-US" sz="1200" b="0" i="0" kern="1200" dirty="0">
                <a:solidFill>
                  <a:schemeClr val="tx1"/>
                </a:solidFill>
                <a:effectLst/>
                <a:latin typeface="+mn-lt"/>
                <a:ea typeface="+mn-ea"/>
                <a:cs typeface="+mn-cs"/>
              </a:rPr>
              <a:t># Typical output after ~1 second: </a:t>
            </a:r>
          </a:p>
          <a:p>
            <a:pPr marL="0" lvl="0" indent="0">
              <a:buNone/>
            </a:pPr>
            <a:r>
              <a:rPr lang="en-US" sz="1200" b="0" i="0" kern="1200" dirty="0">
                <a:solidFill>
                  <a:schemeClr val="tx1"/>
                </a:solidFill>
                <a:effectLst/>
                <a:latin typeface="+mn-lt"/>
                <a:ea typeface="+mn-ea"/>
                <a:cs typeface="+mn-cs"/>
              </a:rPr>
              <a:t># SUMMARY: </a:t>
            </a:r>
            <a:r>
              <a:rPr lang="en-US" sz="1200" b="0" i="0" kern="1200" dirty="0" err="1">
                <a:solidFill>
                  <a:schemeClr val="tx1"/>
                </a:solidFill>
                <a:effectLst/>
                <a:latin typeface="+mn-lt"/>
                <a:ea typeface="+mn-ea"/>
                <a:cs typeface="+mn-cs"/>
              </a:rPr>
              <a:t>AddressSanitizer</a:t>
            </a:r>
            <a:r>
              <a:rPr lang="en-US" sz="1200" b="0" i="0" kern="1200" dirty="0">
                <a:solidFill>
                  <a:schemeClr val="tx1"/>
                </a:solidFill>
                <a:effectLst/>
                <a:latin typeface="+mn-lt"/>
                <a:ea typeface="+mn-ea"/>
                <a:cs typeface="+mn-cs"/>
              </a:rPr>
              <a:t>: FPE ... in </a:t>
            </a:r>
            <a:r>
              <a:rPr lang="en-US" sz="1200" b="0" i="0" kern="1200" dirty="0" err="1">
                <a:solidFill>
                  <a:schemeClr val="tx1"/>
                </a:solidFill>
                <a:effectLst/>
                <a:latin typeface="+mn-lt"/>
                <a:ea typeface="+mn-ea"/>
                <a:cs typeface="+mn-cs"/>
              </a:rPr>
              <a:t>EvalExpr</a:t>
            </a:r>
            <a:r>
              <a:rPr lang="en-US" sz="1200" b="0" i="0" kern="1200" dirty="0">
                <a:solidFill>
                  <a:schemeClr val="tx1"/>
                </a:solidFill>
                <a:effectLst/>
                <a:latin typeface="+mn-lt"/>
                <a:ea typeface="+mn-ea"/>
                <a:cs typeface="+mn-cs"/>
              </a:rPr>
              <a:t> (division by zero) # </a:t>
            </a:r>
            <a:r>
              <a:rPr lang="en-US" sz="1200" b="0" i="0" kern="1200" dirty="0" err="1">
                <a:solidFill>
                  <a:schemeClr val="tx1"/>
                </a:solidFill>
                <a:effectLst/>
                <a:latin typeface="+mn-lt"/>
                <a:ea typeface="+mn-ea"/>
                <a:cs typeface="+mn-cs"/>
              </a:rPr>
              <a:t>artifact_prefix</a:t>
            </a:r>
            <a:r>
              <a:rPr lang="en-US" sz="1200" b="0" i="0" kern="1200" dirty="0">
                <a:solidFill>
                  <a:schemeClr val="tx1"/>
                </a:solidFill>
                <a:effectLst/>
                <a:latin typeface="+mn-lt"/>
                <a:ea typeface="+mn-ea"/>
                <a:cs typeface="+mn-cs"/>
              </a:rPr>
              <a:t>='./'; Test unit written to ./crash-&lt;hash&gt;</a:t>
            </a:r>
          </a:p>
          <a:p>
            <a:pPr marL="0" lvl="0" indent="0">
              <a:buNone/>
            </a:pPr>
            <a:endParaRPr lang="en-US" dirty="0"/>
          </a:p>
          <a:p>
            <a:pPr marL="0" lvl="0" indent="0">
              <a:buNone/>
            </a:pPr>
            <a:r>
              <a:rPr lang="en-US" sz="1200" kern="1200" dirty="0" err="1">
                <a:solidFill>
                  <a:schemeClr val="tx1"/>
                </a:solidFill>
                <a:latin typeface="+mn-lt"/>
                <a:ea typeface="+mn-ea"/>
                <a:cs typeface="+mn-cs"/>
              </a:rPr>
              <a:t>FuzzedDataProvider</a:t>
            </a:r>
            <a:r>
              <a:rPr lang="en-US" dirty="0"/>
              <a:t> is </a:t>
            </a:r>
            <a:r>
              <a:rPr lang="en-US" dirty="0" err="1"/>
              <a:t>libFuzzer's</a:t>
            </a:r>
            <a:r>
              <a:rPr lang="en-US" dirty="0"/>
              <a:t> standard utility for consuming bytes into typed values — </a:t>
            </a:r>
            <a:r>
              <a:rPr lang="en-US" sz="1200" kern="1200" dirty="0" err="1">
                <a:solidFill>
                  <a:schemeClr val="tx1"/>
                </a:solidFill>
                <a:latin typeface="+mn-lt"/>
                <a:ea typeface="+mn-ea"/>
                <a:cs typeface="+mn-cs"/>
              </a:rPr>
              <a:t>PickValueInArray</a:t>
            </a:r>
            <a:r>
              <a:rPr lang="en-US" dirty="0"/>
              <a:t> ensures </a:t>
            </a:r>
            <a:r>
              <a:rPr lang="en-US" sz="1200" kern="1200" dirty="0">
                <a:solidFill>
                  <a:schemeClr val="tx1"/>
                </a:solidFill>
                <a:latin typeface="+mn-lt"/>
                <a:ea typeface="+mn-ea"/>
                <a:cs typeface="+mn-cs"/>
              </a:rPr>
              <a:t>op</a:t>
            </a:r>
            <a:r>
              <a:rPr lang="en-US" dirty="0"/>
              <a:t> is always one of the four valid operators, and </a:t>
            </a:r>
            <a:r>
              <a:rPr lang="en-US" sz="1200" kern="1200" dirty="0" err="1">
                <a:solidFill>
                  <a:schemeClr val="tx1"/>
                </a:solidFill>
                <a:latin typeface="+mn-lt"/>
                <a:ea typeface="+mn-ea"/>
                <a:cs typeface="+mn-cs"/>
              </a:rPr>
              <a:t>ConsumeIntegral</a:t>
            </a:r>
            <a:r>
              <a:rPr lang="en-US" dirty="0"/>
              <a:t> reads the correct number of bytes for each operand. This is the canonical pattern for structured inputs.</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Google’s OSS-Fuzz provides continuous fuzzing as a free service for important open-source projects. Projects write fuzzing harnesses; OSS-Fuzz runs them continuously on Google’s infrastructure and files bugs automatically. As of 2024, it has found over 10,000 bugs in projects like Chrome, OpenSSL, </a:t>
            </a:r>
            <a:r>
              <a:rPr lang="en-US" dirty="0" err="1"/>
              <a:t>FFmpeg</a:t>
            </a:r>
            <a:r>
              <a:rPr lang="en-US" dirty="0"/>
              <a:t>, and hundreds more. </a:t>
            </a:r>
            <a:r>
              <a:rPr lang="en-US" dirty="0" err="1"/>
              <a:t>ClusterFuzz</a:t>
            </a:r>
            <a:r>
              <a:rPr lang="en-US" dirty="0"/>
              <a:t> is the underlying infrastructure.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shift: fuzzing moved from “a thing security researchers do” to “a standard part of the software development pipeline.” Many organizations now require fuzz testing for security-critical code. This is relevant to the “secure software engineering and management” framing of this course.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46</a:t>
            </a:fld>
            <a:endParaRPr lang="en-US"/>
          </a:p>
        </p:txBody>
      </p:sp>
    </p:spTree>
    <p:extLst>
      <p:ext uri="{BB962C8B-B14F-4D97-AF65-F5344CB8AC3E}">
        <p14:creationId xmlns:p14="http://schemas.microsoft.com/office/powerpoint/2010/main" val="311470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three questions frame the entire lecture. Black-box fuzzers: interesting = crash, pick randomly, generate as many as possible. Coverage-guided (greybox): interesting = new code coverage, pick strategically, allocate effort based on how explored a path is. White-box: interesting = new path constraint, pick via solver, generate one precisely targeted input. We’ll see how AFL answers each, and how AFLFast improves those answers.</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Problem: AFL’s byte-level mutations (bit flips, arithmetic) destroy the structure of complex inputs. Fuzzing a compiler? Most mutated inputs won’t even parse. Fuzzing a protocol? Most mutations produce invalid messages that are rejected immediately. You spend all your time in error-handling code.</a:t>
            </a:r>
          </a:p>
          <a:p>
            <a:pPr marL="0" lvl="0" indent="0">
              <a:buNone/>
            </a:pPr>
            <a:endParaRPr dirty="0"/>
          </a:p>
          <a:p>
            <a:pPr marL="0" lvl="0" indent="0">
              <a:buNone/>
            </a:pPr>
            <a:r>
              <a:rPr dirty="0"/>
              <a:t>Solutions: </a:t>
            </a:r>
            <a:endParaRPr lang="en-US" dirty="0"/>
          </a:p>
          <a:p>
            <a:pPr marL="0" lvl="0" indent="0">
              <a:buNone/>
            </a:pPr>
            <a:r>
              <a:rPr dirty="0"/>
              <a:t>- </a:t>
            </a:r>
            <a:r>
              <a:rPr dirty="0" err="1"/>
              <a:t>libprotobuf</a:t>
            </a:r>
            <a:r>
              <a:rPr dirty="0"/>
              <a:t>-mutator: define your input format as a </a:t>
            </a:r>
            <a:r>
              <a:rPr dirty="0" err="1"/>
              <a:t>protobuf</a:t>
            </a:r>
            <a:r>
              <a:rPr dirty="0"/>
              <a:t>, mutate at the structured level </a:t>
            </a:r>
            <a:endParaRPr lang="en-US" dirty="0"/>
          </a:p>
          <a:p>
            <a:pPr marL="0" lvl="0" indent="0">
              <a:buNone/>
            </a:pPr>
            <a:r>
              <a:rPr dirty="0"/>
              <a:t>- Nautilus (2019): learns a grammar from examples, generates grammar-aware mutations </a:t>
            </a:r>
            <a:endParaRPr lang="en-US" dirty="0"/>
          </a:p>
          <a:p>
            <a:pPr marL="0" lvl="0" indent="0">
              <a:buNone/>
            </a:pPr>
            <a:r>
              <a:rPr dirty="0"/>
              <a:t>- </a:t>
            </a:r>
            <a:r>
              <a:rPr dirty="0" err="1"/>
              <a:t>Gramatron</a:t>
            </a:r>
            <a:r>
              <a:rPr dirty="0"/>
              <a:t>: uses grammar automata for efficient grammar-based coverage-guided fuzzing </a:t>
            </a:r>
            <a:endParaRPr lang="en-US" dirty="0"/>
          </a:p>
          <a:p>
            <a:pPr marL="0" lvl="0" indent="0">
              <a:buNone/>
            </a:pPr>
            <a:r>
              <a:rPr dirty="0"/>
              <a:t>- AFL++ custom mutators: the modern fork of AFL allows pluggable mutation strategies, so you can write a custom mutator that understands your input format while still using AFL’s coverage feedback and scheduling</a:t>
            </a:r>
          </a:p>
          <a:p>
            <a:pPr marL="0" lvl="0" indent="0">
              <a:buNone/>
            </a:pPr>
            <a:endParaRPr dirty="0"/>
          </a:p>
          <a:p>
            <a:pPr marL="0" lvl="0" indent="0">
              <a:buNone/>
            </a:pPr>
            <a:r>
              <a:rPr dirty="0"/>
              <a:t>This combines the coverage-guided feedback of AFL with the structural awareness of older grammar-based </a:t>
            </a:r>
            <a:r>
              <a:rPr dirty="0" err="1"/>
              <a:t>fuzzers</a:t>
            </a:r>
            <a:r>
              <a:rPr dirty="0"/>
              <a:t> — best of both worlds.</a:t>
            </a:r>
          </a:p>
        </p:txBody>
      </p:sp>
      <p:sp>
        <p:nvSpPr>
          <p:cNvPr id="4" name="Slide Number Placeholder 3"/>
          <p:cNvSpPr>
            <a:spLocks noGrp="1"/>
          </p:cNvSpPr>
          <p:nvPr>
            <p:ph type="sldNum" sz="quarter" idx="10"/>
          </p:nvPr>
        </p:nvSpPr>
        <p:spPr/>
        <p:txBody>
          <a:bodyPr/>
          <a:lstStyle/>
          <a:p>
            <a:fld id="{18BDFEC3-8487-43E8-A154-7C12CBC1FFF2}" type="slidenum">
              <a:rPr lang="en-US"/>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Remember from the history slide: symbolic execution is effective but doesn’t scale. Fuzzing scales but struggles with “magic values” (e.g., if (x == 0xdeadbeef)). Hybrid approaches combine them.</a:t>
            </a:r>
          </a:p>
          <a:p>
            <a:pPr marL="0" lvl="0" indent="0">
              <a:buNone/>
            </a:pPr>
            <a:endParaRPr/>
          </a:p>
          <a:p>
            <a:pPr marL="0" lvl="0" indent="0">
              <a:buNone/>
            </a:pPr>
            <a:r>
              <a:t>Driller (Stephens et al., NDSS 2016): monitors AFL’s progress. When coverage plateaus (no new edges for a while), it launches the Angr concolic execution engine on the stuck seeds. Angr solves the path constraints to get past the blocking condition, generates a new input, and feeds it back to AFL as a new seed. AFL then continues fuzzing from there.</a:t>
            </a:r>
          </a:p>
          <a:p>
            <a:pPr marL="0" lvl="0" indent="0">
              <a:buNone/>
            </a:pPr>
            <a:endParaRPr/>
          </a:p>
          <a:p>
            <a:pPr marL="0" lvl="0" indent="0">
              <a:buNone/>
            </a:pPr>
            <a:r>
              <a:t>QSYM (Yun et al., USENIX Security 2018): makes concolic execution fast enough to run continuously alongside fuzzing, not just as a fallback. Uses native execution with dynamic binary translation instead of full symbolic emulation.</a:t>
            </a:r>
          </a:p>
          <a:p>
            <a:pPr marL="0" lvl="0" indent="0">
              <a:buNone/>
            </a:pPr>
            <a:endParaRPr/>
          </a:p>
          <a:p>
            <a:pPr marL="0" lvl="0" indent="0">
              <a:buNone/>
            </a:pPr>
            <a:r>
              <a:t>Interesting connection to AFLFast: the COE power schedule explicitly assigns zero energy to high-frequency paths, which effectively “saves” those cycles. The authors suggest this saved time could be used for symbolic execution on stuck paths — the same insight as Driller, from the scheduling side.</a:t>
            </a:r>
          </a:p>
          <a:p>
            <a:pPr marL="0" lvl="0" indent="0">
              <a:buNone/>
            </a:pPr>
            <a:endParaRPr/>
          </a:p>
          <a:p>
            <a:pPr marL="0" lvl="0" indent="0">
              <a:buNone/>
            </a:pPr>
            <a:r>
              <a:t>FIGURE: Consider a diagram showing the feedback loop: AFL → stuck → symbolic executor → new seed → AFL continues.</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Directed fuzzing: instead of maximizing coverage everywhere, focus on reaching specific target locations. Use cases: you have a patch and want to test it, you have a known-vulnerable function and want to find triggering inputs, you want to test a specific feature. AFLGo (Böhme et al., CCS 2017 — same first author as AFLFast) uses distance to target in the call graph to guide seed scheduling. Hawkeye (Chen et al., CCS 2018) is a similar idea with a different distance metric.</a:t>
            </a:r>
          </a:p>
          <a:p>
            <a:pPr marL="0" lvl="0" indent="0">
              <a:buNone/>
            </a:pPr>
            <a:endParaRPr/>
          </a:p>
          <a:p>
            <a:pPr marL="0" lvl="0" indent="0">
              <a:buNone/>
            </a:pPr>
            <a:r>
              <a:t>Differential fuzzing: run the same input through multiple implementations that should behave identically (e.g., different TLS libraries, different JSON parsers, different compilers). Any difference in output indicates a bug in at least one implementation. This finds semantic/logic bugs that don’t cause crashes — a class of bugs that traditional crash-based fuzzing completely misses. Examples: comparing different browsers’ rendering, comparing different crypto libraries’ output.</a:t>
            </a:r>
          </a:p>
          <a:p>
            <a:pPr marL="0" lvl="0" indent="0">
              <a:buNone/>
            </a:pPr>
            <a:endParaRPr/>
          </a:p>
          <a:p>
            <a:pPr marL="0" lvl="0" indent="0">
              <a:buNone/>
            </a:pPr>
            <a:r>
              <a:t>FIGURE: For directed fuzzing, consider a CFG with a highlighted target node and arrows showing the fuzzer being guided toward it. For differential fuzzing, a diagram showing one input being fed to two implementations with outputs compared.</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AFL++ (started 2019, actively maintained) is the modern successor to AFL, which Zalewski stopped actively developing. Key improvements:</a:t>
            </a:r>
          </a:p>
          <a:p>
            <a:pPr marL="0" lvl="0" indent="0">
              <a:buNone/>
            </a:pPr>
            <a:endParaRPr dirty="0"/>
          </a:p>
          <a:p>
            <a:pPr lvl="0"/>
            <a:r>
              <a:rPr dirty="0"/>
              <a:t>Better mutators: </a:t>
            </a:r>
            <a:r>
              <a:rPr dirty="0" err="1"/>
              <a:t>MOpt</a:t>
            </a:r>
            <a:r>
              <a:rPr dirty="0"/>
              <a:t> (mutation scheduling), CMPLOG (automatically solving magic-byte comparisons by logging </a:t>
            </a:r>
            <a:r>
              <a:rPr dirty="0" err="1"/>
              <a:t>strcmp</a:t>
            </a:r>
            <a:r>
              <a:rPr dirty="0"/>
              <a:t>/</a:t>
            </a:r>
            <a:r>
              <a:rPr dirty="0" err="1"/>
              <a:t>memcmp</a:t>
            </a:r>
            <a:r>
              <a:rPr dirty="0"/>
              <a:t> arguments — addresses a key AFL weakness without needing full symbolic execution)</a:t>
            </a:r>
          </a:p>
          <a:p>
            <a:pPr marL="0" lvl="0" indent="0">
              <a:buNone/>
            </a:pPr>
            <a:endParaRPr dirty="0"/>
          </a:p>
          <a:p>
            <a:pPr lvl="0"/>
            <a:r>
              <a:rPr dirty="0"/>
              <a:t>Persistent mode: instead of fork()+exec() for each test case, keep the target running and reset its state. Much faster.</a:t>
            </a:r>
          </a:p>
          <a:p>
            <a:pPr marL="0" lvl="0" indent="0">
              <a:buNone/>
            </a:pPr>
            <a:endParaRPr dirty="0"/>
          </a:p>
          <a:p>
            <a:pPr lvl="0"/>
            <a:r>
              <a:rPr dirty="0"/>
              <a:t>Custom mutator API: write a shared library that AFL++ calls for mutations. This is how structure-aware fuzzing integrates with AFL++.</a:t>
            </a:r>
          </a:p>
          <a:p>
            <a:pPr marL="0" lvl="0" indent="0">
              <a:buNone/>
            </a:pPr>
            <a:endParaRPr dirty="0"/>
          </a:p>
          <a:p>
            <a:pPr lvl="0"/>
            <a:r>
              <a:rPr dirty="0"/>
              <a:t>Better power schedules: </a:t>
            </a:r>
            <a:r>
              <a:rPr dirty="0" err="1"/>
              <a:t>AFLFast’s</a:t>
            </a:r>
            <a:r>
              <a:rPr dirty="0"/>
              <a:t> ideas were incorporated into AFL and then further refined in AFL++.</a:t>
            </a:r>
          </a:p>
          <a:p>
            <a:pPr marL="0" lvl="0" indent="0">
              <a:buNone/>
            </a:pPr>
            <a:endParaRPr dirty="0"/>
          </a:p>
          <a:p>
            <a:pPr marL="0" lvl="0" indent="0">
              <a:buNone/>
            </a:pPr>
            <a:r>
              <a:rPr dirty="0"/>
              <a:t>AFL++ is now the standard baseline for fuzzing research. Most new papers compare against it.</a:t>
            </a:r>
          </a:p>
          <a:p>
            <a:pPr marL="0" lvl="0" indent="0">
              <a:buNone/>
            </a:pPr>
            <a:endParaRPr dirty="0"/>
          </a:p>
          <a:p>
            <a:pPr marL="0" lvl="0" indent="0">
              <a:buNone/>
            </a:pPr>
            <a:r>
              <a:rPr dirty="0"/>
              <a:t>Beyond AFL++: fuzzing has expanded to many languages and domains: - go-fuzz, cargo-fuzz (Rust), </a:t>
            </a:r>
            <a:r>
              <a:rPr dirty="0" err="1"/>
              <a:t>Jazzer</a:t>
            </a:r>
            <a:r>
              <a:rPr dirty="0"/>
              <a:t> (Java/Kotlin), Atheris (Python) - </a:t>
            </a:r>
            <a:r>
              <a:rPr dirty="0" err="1"/>
              <a:t>syzkaller</a:t>
            </a:r>
            <a:r>
              <a:rPr dirty="0"/>
              <a:t>: grammar-based coverage-guided fuzzing for OS kernels (Linux, Windows, etc.) - </a:t>
            </a:r>
            <a:r>
              <a:rPr dirty="0" err="1"/>
              <a:t>kAFL</a:t>
            </a:r>
            <a:r>
              <a:rPr dirty="0"/>
              <a:t>: hardware-assisted (Intel PT) feedback for kernel fuzzing without source code</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newest development and still an active research area. Several directions:</a:t>
            </a:r>
          </a:p>
          <a:p>
            <a:pPr marL="0" lvl="0" indent="0">
              <a:buNone/>
            </a:pPr>
            <a:endParaRPr dirty="0"/>
          </a:p>
          <a:p>
            <a:pPr marL="342900" lvl="0" indent="-342900">
              <a:buAutoNum type="arabicPeriod"/>
            </a:pPr>
            <a:r>
              <a:rPr dirty="0"/>
              <a:t>Seed generation: LLMs can generate structurally valid inputs for complex formats (XML, JSON, protocol messages) without writing a grammar. You describe the format or provide examples, and the LLM generates diverse valid seeds.</a:t>
            </a:r>
          </a:p>
          <a:p>
            <a:pPr marL="342900" lvl="0" indent="-342900">
              <a:buAutoNum type="arabicPeriod"/>
            </a:pPr>
            <a:r>
              <a:rPr dirty="0"/>
              <a:t>Harness generation: writing a fuzzing harness (the glue code that feeds fuzz input to the target function) is often the hardest part of setting up fuzzing. LLMs can generate candidate harnesses from API documentation or code context. Google has been exploring this with OSS-Fuzz.</a:t>
            </a:r>
          </a:p>
          <a:p>
            <a:pPr marL="342900" lvl="0" indent="-342900">
              <a:buAutoNum type="arabicPeriod"/>
            </a:pPr>
            <a:r>
              <a:rPr dirty="0"/>
              <a:t>Targeted mutation: instead of random byte-level mutations, use an LLM’s understanding of the input semantics to make “smart” mutations. E.g., for a JSON input, mutate values while preserving structure; for a protocol message, create semantically interesting but unusual field combinations.</a:t>
            </a:r>
          </a:p>
          <a:p>
            <a:pPr marL="0" lvl="0" indent="0">
              <a:buNone/>
            </a:pPr>
            <a:endParaRPr dirty="0"/>
          </a:p>
          <a:p>
            <a:pPr marL="0" lvl="0" indent="0">
              <a:buNone/>
            </a:pPr>
            <a:r>
              <a:rPr dirty="0"/>
              <a:t>Open questions: Can LLMs help with triage (understanding and deduplicating crashes)? Can they help with the hardest part of directed fuzzing (identifying what to target)? How do the costs compare to running more fuzzing iterations?</a:t>
            </a:r>
          </a:p>
          <a:p>
            <a:pPr marL="0" lvl="0" indent="0">
              <a:buNone/>
            </a:pPr>
            <a:endParaRPr dirty="0"/>
          </a:p>
          <a:p>
            <a:pPr marL="0" lvl="0" indent="0">
              <a:buNone/>
            </a:pPr>
            <a:r>
              <a:rPr dirty="0"/>
              <a:t>This is speculative but worth flagging for students as a direction they might work on.</a:t>
            </a:r>
          </a:p>
        </p:txBody>
      </p:sp>
      <p:sp>
        <p:nvSpPr>
          <p:cNvPr id="4" name="Slide Number Placeholder 3"/>
          <p:cNvSpPr>
            <a:spLocks noGrp="1"/>
          </p:cNvSpPr>
          <p:nvPr>
            <p:ph type="sldNum" sz="quarter" idx="10"/>
          </p:nvPr>
        </p:nvSpPr>
        <p:spPr/>
        <p:txBody>
          <a:bodyPr/>
          <a:lstStyle/>
          <a:p>
            <a:fld id="{18BDFEC3-8487-43E8-A154-7C12CBC1FFF2}" type="slidenum">
              <a:rPr lang="en-US"/>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Leave these on screen as the final summary. Each point maps to a section of the lecture: 1. Section 3a-3b (AFL instrumentation and loop) 2. Section 3c-3d (</a:t>
            </a:r>
            <a:r>
              <a:rPr dirty="0" err="1"/>
              <a:t>AFLFast’s</a:t>
            </a:r>
            <a:r>
              <a:rPr dirty="0"/>
              <a:t> Markov chain model and power schedules) 3. Section 4 (Klees et al. evaluation critique) 4. Section 5 (modern ecosystem)</a:t>
            </a:r>
          </a:p>
          <a:p>
            <a:pPr marL="0" lvl="0" indent="0">
              <a:buNone/>
            </a:pPr>
            <a:endParaRPr dirty="0"/>
          </a:p>
          <a:p>
            <a:pPr marL="0" lvl="0" indent="0">
              <a:buNone/>
            </a:pPr>
            <a:r>
              <a:rPr dirty="0"/>
              <a:t>If time permits, mention that students who want to go deeper can look at the </a:t>
            </a:r>
            <a:r>
              <a:rPr dirty="0" err="1"/>
              <a:t>FuzzBench</a:t>
            </a:r>
            <a:r>
              <a:rPr dirty="0"/>
              <a:t> project (Google’s standardized fuzzing benchmark), the AFL++ documentation, or set up a fuzzing run themselves using the instructions in the AFL++ README.</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Barton Miller’s 1990 study: students generated random inputs and fed them to standard UNIX command-line utilities. A quarter to a third crashed. </a:t>
            </a:r>
            <a:endParaRPr lang="en-US" dirty="0"/>
          </a:p>
          <a:p>
            <a:pPr marL="0" lvl="0" indent="0">
              <a:buNone/>
            </a:pPr>
            <a:r>
              <a:rPr dirty="0"/>
              <a:t>This was pure black-box fuzzing — no knowledge of the program, no feedback. </a:t>
            </a:r>
            <a:endParaRPr lang="en-US" dirty="0"/>
          </a:p>
          <a:p>
            <a:pPr marL="0" lvl="0" indent="0">
              <a:buNone/>
            </a:pPr>
            <a:r>
              <a:rPr dirty="0"/>
              <a:t>The finding was shocking at the time and arguably launched the field. </a:t>
            </a:r>
            <a:endParaRPr lang="en-US" dirty="0"/>
          </a:p>
          <a:p>
            <a:pPr marL="0" lvl="0" indent="0">
              <a:buNone/>
            </a:pPr>
            <a:r>
              <a:rPr dirty="0"/>
              <a:t>The key limitation: purely random, no way to guide the search toward interesting behavior. </a:t>
            </a:r>
            <a:endParaRPr lang="en-US" dirty="0"/>
          </a:p>
          <a:p>
            <a:pPr marL="0" lvl="0" indent="0">
              <a:buNone/>
            </a:pPr>
            <a:r>
              <a:rPr dirty="0"/>
              <a:t>You’re just hoping to get lucky. But the sheer number of bugs found by such a simple technique was the wake-up call.</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Two responses to the limitations of pure random testing. </a:t>
            </a:r>
            <a:endParaRPr lang="en-US" dirty="0"/>
          </a:p>
          <a:p>
            <a:pPr marL="0" lvl="0" indent="0">
              <a:buNone/>
            </a:pPr>
            <a:endParaRPr lang="en-US" dirty="0"/>
          </a:p>
          <a:p>
            <a:pPr marL="0" lvl="0" indent="0">
              <a:buNone/>
            </a:pPr>
            <a:r>
              <a:rPr dirty="0"/>
              <a:t>Grammar/generational </a:t>
            </a:r>
            <a:r>
              <a:rPr dirty="0" err="1"/>
              <a:t>fuzzers</a:t>
            </a:r>
            <a:r>
              <a:rPr dirty="0"/>
              <a:t>: if you know the input format (e.g., HTTP, PDF, PNG), you can generate inputs that are structurally valid but contain interesting variations. Very effective but requires significant manual effort to write the grammar/spec for each target. </a:t>
            </a:r>
            <a:endParaRPr lang="en-US" dirty="0"/>
          </a:p>
          <a:p>
            <a:pPr marL="0" lvl="0" indent="0">
              <a:buNone/>
            </a:pPr>
            <a:endParaRPr lang="en-US" dirty="0"/>
          </a:p>
          <a:p>
            <a:pPr marL="0" lvl="0" indent="0">
              <a:buNone/>
            </a:pPr>
            <a:r>
              <a:rPr dirty="0"/>
              <a:t>Symbolic execution (white-box): treat the program as a set of path constraints, use an SMT solver to generate inputs that exercise each path. </a:t>
            </a:r>
            <a:endParaRPr lang="en-US" dirty="0"/>
          </a:p>
          <a:p>
            <a:pPr marL="0" lvl="0" indent="0">
              <a:buNone/>
            </a:pPr>
            <a:r>
              <a:rPr lang="en-US" dirty="0"/>
              <a:t>- </a:t>
            </a:r>
            <a:r>
              <a:rPr dirty="0"/>
              <a:t>SAGE at Microsoft found ~1/3 of all security bugs in Windows 7 file parsers. </a:t>
            </a:r>
            <a:endParaRPr lang="en-US" dirty="0"/>
          </a:p>
          <a:p>
            <a:pPr marL="0" lvl="0" indent="0">
              <a:buNone/>
            </a:pPr>
            <a:r>
              <a:rPr lang="en-US" dirty="0"/>
              <a:t>- </a:t>
            </a:r>
            <a:r>
              <a:rPr dirty="0"/>
              <a:t>KLEE generates high-coverage test suites automatically. </a:t>
            </a:r>
            <a:endParaRPr lang="en-US" dirty="0"/>
          </a:p>
          <a:p>
            <a:pPr marL="0" lvl="0" indent="0">
              <a:buNone/>
            </a:pPr>
            <a:r>
              <a:rPr dirty="0"/>
              <a:t>The problem: path explosion, solver timeouts, doesn’t scale to large programs. These are “heavyweight” — they require deep program analysis.</a:t>
            </a:r>
          </a:p>
        </p:txBody>
      </p:sp>
      <p:sp>
        <p:nvSpPr>
          <p:cNvPr id="4" name="Slide Number Placeholder 3"/>
          <p:cNvSpPr>
            <a:spLocks noGrp="1"/>
          </p:cNvSpPr>
          <p:nvPr>
            <p:ph type="sldNum" sz="quarter" idx="10"/>
          </p:nvPr>
        </p:nvSpPr>
        <p:spPr/>
        <p:txBody>
          <a:bodyPr/>
          <a:lstStyle/>
          <a:p>
            <a:fld id="{18BDFEC3-8487-43E8-A154-7C12CBC1FFF2}" type="slidenum">
              <a:rPr lang="en-US"/>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AFL (American Fuzzy Lop) by Michal Zalewski (</a:t>
            </a:r>
            <a:r>
              <a:rPr dirty="0" err="1"/>
              <a:t>lcamtuf</a:t>
            </a:r>
            <a:r>
              <a:rPr dirty="0"/>
              <a:t>). The key insight: you don’t need full symbolic execution or grammar knowledge. Just add a tiny bit of instrumentation to track which code edges are hit, and use that as feedback to guide mutation. </a:t>
            </a:r>
            <a:endParaRPr lang="en-US" dirty="0"/>
          </a:p>
          <a:p>
            <a:pPr marL="0" lvl="0" indent="0">
              <a:buNone/>
            </a:pPr>
            <a:endParaRPr lang="en-US" dirty="0"/>
          </a:p>
          <a:p>
            <a:pPr marL="0" lvl="0" indent="0">
              <a:buNone/>
            </a:pPr>
            <a:r>
              <a:rPr dirty="0"/>
              <a:t>This is “</a:t>
            </a:r>
            <a:r>
              <a:rPr dirty="0" err="1"/>
              <a:t>greybox</a:t>
            </a:r>
            <a:r>
              <a:rPr dirty="0"/>
              <a:t>” — more information than black-box (you see coverage), less than white-box (no path constraints or program analysis). AFL is fast (thousands of executions per second), requires no program analysis, scales to real-world programs, and has been extraordinarily successful. The rest of the lecture explores how this works in detail.</a:t>
            </a:r>
          </a:p>
        </p:txBody>
      </p:sp>
      <p:sp>
        <p:nvSpPr>
          <p:cNvPr id="4" name="Slide Number Placeholder 3"/>
          <p:cNvSpPr>
            <a:spLocks noGrp="1"/>
          </p:cNvSpPr>
          <p:nvPr>
            <p:ph type="sldNum" sz="quarter" idx="10"/>
          </p:nvPr>
        </p:nvSpPr>
        <p:spPr/>
        <p:txBody>
          <a:bodyPr/>
          <a:lstStyle/>
          <a:p>
            <a:fld id="{18BDFEC3-8487-43E8-A154-7C12CBC1FFF2}" type="slidenum">
              <a:rPr lang="en-US"/>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9</a:t>
            </a:fld>
            <a:endParaRPr lang="en-US"/>
          </a:p>
        </p:txBody>
      </p:sp>
    </p:spTree>
    <p:extLst>
      <p:ext uri="{BB962C8B-B14F-4D97-AF65-F5344CB8AC3E}">
        <p14:creationId xmlns:p14="http://schemas.microsoft.com/office/powerpoint/2010/main" val="2601049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87681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12912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7733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74092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330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5055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3/19/26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719717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3/19/26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29827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3/19/26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0442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25957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1566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3/19/26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14014758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7" Type="http://schemas.openxmlformats.org/officeDocument/2006/relationships/image" Target="../media/image8.t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14018"/>
            <a:ext cx="6858000" cy="2715671"/>
          </a:xfrm>
        </p:spPr>
        <p:txBody>
          <a:bodyPr>
            <a:normAutofit/>
          </a:bodyPr>
          <a:lstStyle/>
          <a:p>
            <a:r>
              <a:rPr lang="en-US" sz="2850" dirty="0"/>
              <a:t>A Data-driven Approach</a:t>
            </a:r>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710441"/>
            <a:ext cx="6858000" cy="97234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Coverage-guided Fuzzing </a:t>
            </a:r>
            <a:endParaRPr lang="en-US" dirty="0"/>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65866" y="1433060"/>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470322"/>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E2F6783-8B4B-4D0B-A6A5-50E48ECC7C71}"/>
              </a:ext>
            </a:extLst>
          </p:cNvPr>
          <p:cNvSpPr/>
          <p:nvPr/>
        </p:nvSpPr>
        <p:spPr>
          <a:xfrm>
            <a:off x="4841765" y="1320494"/>
            <a:ext cx="1654689" cy="2834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 name="Group 7">
            <a:extLst>
              <a:ext uri="{FF2B5EF4-FFF2-40B4-BE49-F238E27FC236}">
                <a16:creationId xmlns:a16="http://schemas.microsoft.com/office/drawing/2014/main" id="{8C9B7235-316B-5A3E-1038-C716E4C04B61}"/>
              </a:ext>
            </a:extLst>
          </p:cNvPr>
          <p:cNvGrpSpPr/>
          <p:nvPr/>
        </p:nvGrpSpPr>
        <p:grpSpPr>
          <a:xfrm>
            <a:off x="4096193" y="3920002"/>
            <a:ext cx="1612171" cy="585481"/>
            <a:chOff x="5461590" y="5226669"/>
            <a:chExt cx="2149561" cy="780641"/>
          </a:xfrm>
        </p:grpSpPr>
        <p:sp>
          <p:nvSpPr>
            <p:cNvPr id="81" name="Rectangle 80"/>
            <p:cNvSpPr/>
            <p:nvPr/>
          </p:nvSpPr>
          <p:spPr>
            <a:xfrm rot="5400000">
              <a:off x="5118690" y="5572970"/>
              <a:ext cx="777240" cy="914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Arrow: Down 23">
              <a:extLst>
                <a:ext uri="{FF2B5EF4-FFF2-40B4-BE49-F238E27FC236}">
                  <a16:creationId xmlns:a16="http://schemas.microsoft.com/office/drawing/2014/main" id="{3D757400-DC1C-4101-8E24-694F1DEA70E4}"/>
                </a:ext>
              </a:extLst>
            </p:cNvPr>
            <p:cNvSpPr/>
            <p:nvPr/>
          </p:nvSpPr>
          <p:spPr>
            <a:xfrm rot="10800000">
              <a:off x="7428271" y="5226669"/>
              <a:ext cx="182880" cy="7772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p:cNvSpPr/>
            <p:nvPr/>
          </p:nvSpPr>
          <p:spPr>
            <a:xfrm>
              <a:off x="5541549" y="5915294"/>
              <a:ext cx="2017263" cy="914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0" name="Arrow: Down 23">
            <a:extLst>
              <a:ext uri="{FF2B5EF4-FFF2-40B4-BE49-F238E27FC236}">
                <a16:creationId xmlns:a16="http://schemas.microsoft.com/office/drawing/2014/main" id="{3D757400-DC1C-4101-8E24-694F1DEA70E4}"/>
              </a:ext>
            </a:extLst>
          </p:cNvPr>
          <p:cNvSpPr/>
          <p:nvPr/>
        </p:nvSpPr>
        <p:spPr>
          <a:xfrm rot="17465968">
            <a:off x="4089241" y="2223694"/>
            <a:ext cx="271981" cy="19867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8650" y="1"/>
            <a:ext cx="7886700" cy="994172"/>
          </a:xfrm>
        </p:spPr>
        <p:txBody>
          <a:bodyPr/>
          <a:lstStyle/>
          <a:p>
            <a:r>
              <a:rPr lang="en-US" dirty="0"/>
              <a:t>Coverage-guided fuzzing (AFL)</a:t>
            </a:r>
          </a:p>
        </p:txBody>
      </p:sp>
      <p:sp>
        <p:nvSpPr>
          <p:cNvPr id="50" name="Rectangle 49">
            <a:extLst>
              <a:ext uri="{FF2B5EF4-FFF2-40B4-BE49-F238E27FC236}">
                <a16:creationId xmlns:a16="http://schemas.microsoft.com/office/drawing/2014/main" id="{4E2F6783-8B4B-4D0B-A6A5-50E48ECC7C71}"/>
              </a:ext>
            </a:extLst>
          </p:cNvPr>
          <p:cNvSpPr/>
          <p:nvPr/>
        </p:nvSpPr>
        <p:spPr>
          <a:xfrm>
            <a:off x="2365507" y="3209003"/>
            <a:ext cx="1798607" cy="710999"/>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Arrow: Down 23">
            <a:extLst>
              <a:ext uri="{FF2B5EF4-FFF2-40B4-BE49-F238E27FC236}">
                <a16:creationId xmlns:a16="http://schemas.microsoft.com/office/drawing/2014/main" id="{3D757400-DC1C-4101-8E24-694F1DEA70E4}"/>
              </a:ext>
            </a:extLst>
          </p:cNvPr>
          <p:cNvSpPr/>
          <p:nvPr/>
        </p:nvSpPr>
        <p:spPr>
          <a:xfrm rot="16200000">
            <a:off x="6015223" y="3292099"/>
            <a:ext cx="271981" cy="582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Arrow: Down 23">
            <a:extLst>
              <a:ext uri="{FF2B5EF4-FFF2-40B4-BE49-F238E27FC236}">
                <a16:creationId xmlns:a16="http://schemas.microsoft.com/office/drawing/2014/main" id="{3D757400-DC1C-4101-8E24-694F1DEA70E4}"/>
              </a:ext>
            </a:extLst>
          </p:cNvPr>
          <p:cNvSpPr/>
          <p:nvPr/>
        </p:nvSpPr>
        <p:spPr>
          <a:xfrm rot="10800000">
            <a:off x="5497722" y="2921426"/>
            <a:ext cx="271981" cy="388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TextBox 53">
            <a:extLst>
              <a:ext uri="{FF2B5EF4-FFF2-40B4-BE49-F238E27FC236}">
                <a16:creationId xmlns:a16="http://schemas.microsoft.com/office/drawing/2014/main" id="{28B14A78-36E2-42D5-8871-5DD00120BB09}"/>
              </a:ext>
            </a:extLst>
          </p:cNvPr>
          <p:cNvSpPr txBox="1"/>
          <p:nvPr/>
        </p:nvSpPr>
        <p:spPr>
          <a:xfrm>
            <a:off x="2773392" y="3953614"/>
            <a:ext cx="1798608"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Crash?</a:t>
            </a:r>
            <a:endParaRPr lang="en-US" sz="1350" dirty="0">
              <a:cs typeface="Calibri"/>
            </a:endParaRPr>
          </a:p>
        </p:txBody>
      </p:sp>
      <p:sp>
        <p:nvSpPr>
          <p:cNvPr id="55" name="Rectangle 54">
            <a:extLst>
              <a:ext uri="{FF2B5EF4-FFF2-40B4-BE49-F238E27FC236}">
                <a16:creationId xmlns:a16="http://schemas.microsoft.com/office/drawing/2014/main" id="{9F807A97-6A61-42DA-BE61-3191459FF216}"/>
              </a:ext>
            </a:extLst>
          </p:cNvPr>
          <p:cNvSpPr/>
          <p:nvPr/>
        </p:nvSpPr>
        <p:spPr>
          <a:xfrm>
            <a:off x="2648200" y="3351024"/>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cs typeface="Calibri"/>
              </a:rPr>
              <a:t>Program Under Test</a:t>
            </a:r>
            <a:endParaRPr lang="en-US" sz="1350" dirty="0">
              <a:solidFill>
                <a:schemeClr val="tx1"/>
              </a:solidFill>
            </a:endParaRPr>
          </a:p>
        </p:txBody>
      </p:sp>
      <p:sp>
        <p:nvSpPr>
          <p:cNvPr id="57" name="Rectangle 56">
            <a:extLst>
              <a:ext uri="{FF2B5EF4-FFF2-40B4-BE49-F238E27FC236}">
                <a16:creationId xmlns:a16="http://schemas.microsoft.com/office/drawing/2014/main" id="{9F807A97-6A61-42DA-BE61-3191459FF216}"/>
              </a:ext>
            </a:extLst>
          </p:cNvPr>
          <p:cNvSpPr/>
          <p:nvPr/>
        </p:nvSpPr>
        <p:spPr>
          <a:xfrm>
            <a:off x="2638923" y="4284160"/>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Report to User</a:t>
            </a:r>
          </a:p>
        </p:txBody>
      </p:sp>
      <p:sp>
        <p:nvSpPr>
          <p:cNvPr id="58" name="TextBox 57">
            <a:extLst>
              <a:ext uri="{FF2B5EF4-FFF2-40B4-BE49-F238E27FC236}">
                <a16:creationId xmlns:a16="http://schemas.microsoft.com/office/drawing/2014/main" id="{28B14A78-36E2-42D5-8871-5DD00120BB09}"/>
              </a:ext>
            </a:extLst>
          </p:cNvPr>
          <p:cNvSpPr txBox="1"/>
          <p:nvPr/>
        </p:nvSpPr>
        <p:spPr>
          <a:xfrm>
            <a:off x="5769701" y="206117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err="1">
                <a:solidFill>
                  <a:srgbClr val="FF0000"/>
                </a:solidFill>
              </a:rPr>
              <a:t>Fuzzer</a:t>
            </a:r>
            <a:endParaRPr lang="en-US" sz="1350" dirty="0">
              <a:solidFill>
                <a:srgbClr val="FF0000"/>
              </a:solidFill>
              <a:cs typeface="Calibri"/>
            </a:endParaRPr>
          </a:p>
        </p:txBody>
      </p:sp>
      <p:sp>
        <p:nvSpPr>
          <p:cNvPr id="62" name="Oval 61"/>
          <p:cNvSpPr/>
          <p:nvPr/>
        </p:nvSpPr>
        <p:spPr>
          <a:xfrm>
            <a:off x="4936074" y="2476973"/>
            <a:ext cx="1425796"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Seed Pool</a:t>
            </a:r>
          </a:p>
        </p:txBody>
      </p:sp>
      <p:grpSp>
        <p:nvGrpSpPr>
          <p:cNvPr id="9" name="Group 8">
            <a:extLst>
              <a:ext uri="{FF2B5EF4-FFF2-40B4-BE49-F238E27FC236}">
                <a16:creationId xmlns:a16="http://schemas.microsoft.com/office/drawing/2014/main" id="{99DC2C37-28D3-74A2-4132-EACC5AF15480}"/>
              </a:ext>
            </a:extLst>
          </p:cNvPr>
          <p:cNvGrpSpPr/>
          <p:nvPr/>
        </p:nvGrpSpPr>
        <p:grpSpPr>
          <a:xfrm>
            <a:off x="4609424" y="3271974"/>
            <a:ext cx="2057400" cy="629362"/>
            <a:chOff x="6145899" y="4362632"/>
            <a:chExt cx="2743200" cy="839149"/>
          </a:xfrm>
        </p:grpSpPr>
        <p:sp>
          <p:nvSpPr>
            <p:cNvPr id="61" name="Diamond 60"/>
            <p:cNvSpPr/>
            <p:nvPr/>
          </p:nvSpPr>
          <p:spPr>
            <a:xfrm>
              <a:off x="6866528" y="4362632"/>
              <a:ext cx="1301946" cy="839149"/>
            </a:xfrm>
            <a:prstGeom prst="diamon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63" name="TextBox 62">
              <a:extLst>
                <a:ext uri="{FF2B5EF4-FFF2-40B4-BE49-F238E27FC236}">
                  <a16:creationId xmlns:a16="http://schemas.microsoft.com/office/drawing/2014/main" id="{28B14A78-36E2-42D5-8871-5DD00120BB09}"/>
                </a:ext>
              </a:extLst>
            </p:cNvPr>
            <p:cNvSpPr txBox="1"/>
            <p:nvPr/>
          </p:nvSpPr>
          <p:spPr>
            <a:xfrm>
              <a:off x="6145899" y="4437120"/>
              <a:ext cx="2743200" cy="64633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New </a:t>
              </a:r>
            </a:p>
            <a:p>
              <a:pPr algn="ctr"/>
              <a:r>
                <a:rPr lang="en-US" sz="1350" dirty="0"/>
                <a:t>Paths?</a:t>
              </a:r>
              <a:endParaRPr lang="en-US" sz="1350" dirty="0">
                <a:cs typeface="Calibri"/>
              </a:endParaRPr>
            </a:p>
          </p:txBody>
        </p:sp>
      </p:grpSp>
      <p:sp>
        <p:nvSpPr>
          <p:cNvPr id="66" name="Arrow: Down 23">
            <a:extLst>
              <a:ext uri="{FF2B5EF4-FFF2-40B4-BE49-F238E27FC236}">
                <a16:creationId xmlns:a16="http://schemas.microsoft.com/office/drawing/2014/main" id="{3D757400-DC1C-4101-8E24-694F1DEA70E4}"/>
              </a:ext>
            </a:extLst>
          </p:cNvPr>
          <p:cNvSpPr/>
          <p:nvPr/>
        </p:nvSpPr>
        <p:spPr>
          <a:xfrm>
            <a:off x="3124844" y="3790287"/>
            <a:ext cx="271981" cy="478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Arrow: Down 23">
            <a:extLst>
              <a:ext uri="{FF2B5EF4-FFF2-40B4-BE49-F238E27FC236}">
                <a16:creationId xmlns:a16="http://schemas.microsoft.com/office/drawing/2014/main" id="{3D757400-DC1C-4101-8E24-694F1DEA70E4}"/>
              </a:ext>
            </a:extLst>
          </p:cNvPr>
          <p:cNvSpPr/>
          <p:nvPr/>
        </p:nvSpPr>
        <p:spPr>
          <a:xfrm rot="10800000">
            <a:off x="5497720" y="1975394"/>
            <a:ext cx="271981" cy="498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TextBox 68">
            <a:extLst>
              <a:ext uri="{FF2B5EF4-FFF2-40B4-BE49-F238E27FC236}">
                <a16:creationId xmlns:a16="http://schemas.microsoft.com/office/drawing/2014/main" id="{28B14A78-36E2-42D5-8871-5DD00120BB09}"/>
              </a:ext>
            </a:extLst>
          </p:cNvPr>
          <p:cNvSpPr txBox="1"/>
          <p:nvPr/>
        </p:nvSpPr>
        <p:spPr>
          <a:xfrm>
            <a:off x="4842017" y="2971673"/>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Yes</a:t>
            </a:r>
          </a:p>
        </p:txBody>
      </p:sp>
      <p:sp>
        <p:nvSpPr>
          <p:cNvPr id="70" name="Rectangle 69">
            <a:extLst>
              <a:ext uri="{FF2B5EF4-FFF2-40B4-BE49-F238E27FC236}">
                <a16:creationId xmlns:a16="http://schemas.microsoft.com/office/drawing/2014/main" id="{9F807A97-6A61-42DA-BE61-3191459FF216}"/>
              </a:ext>
            </a:extLst>
          </p:cNvPr>
          <p:cNvSpPr/>
          <p:nvPr/>
        </p:nvSpPr>
        <p:spPr>
          <a:xfrm>
            <a:off x="5011424" y="1543594"/>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tx1"/>
                </a:solidFill>
                <a:cs typeface="Calibri"/>
              </a:rPr>
              <a:t>Mutator</a:t>
            </a:r>
            <a:endParaRPr lang="en-US" sz="1350" dirty="0">
              <a:solidFill>
                <a:schemeClr val="tx1"/>
              </a:solidFill>
            </a:endParaRPr>
          </a:p>
        </p:txBody>
      </p:sp>
      <p:sp>
        <p:nvSpPr>
          <p:cNvPr id="74" name="TextBox 73">
            <a:extLst>
              <a:ext uri="{FF2B5EF4-FFF2-40B4-BE49-F238E27FC236}">
                <a16:creationId xmlns:a16="http://schemas.microsoft.com/office/drawing/2014/main" id="{28B14A78-36E2-42D5-8871-5DD00120BB09}"/>
              </a:ext>
            </a:extLst>
          </p:cNvPr>
          <p:cNvSpPr txBox="1"/>
          <p:nvPr/>
        </p:nvSpPr>
        <p:spPr>
          <a:xfrm>
            <a:off x="5149896" y="3299499"/>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No</a:t>
            </a:r>
          </a:p>
        </p:txBody>
      </p:sp>
      <p:sp>
        <p:nvSpPr>
          <p:cNvPr id="75" name="TextBox 74">
            <a:extLst>
              <a:ext uri="{FF2B5EF4-FFF2-40B4-BE49-F238E27FC236}">
                <a16:creationId xmlns:a16="http://schemas.microsoft.com/office/drawing/2014/main" id="{28B14A78-36E2-42D5-8871-5DD00120BB09}"/>
              </a:ext>
            </a:extLst>
          </p:cNvPr>
          <p:cNvSpPr txBox="1"/>
          <p:nvPr/>
        </p:nvSpPr>
        <p:spPr>
          <a:xfrm>
            <a:off x="5993202" y="3447280"/>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Throw away</a:t>
            </a:r>
          </a:p>
        </p:txBody>
      </p:sp>
      <p:sp>
        <p:nvSpPr>
          <p:cNvPr id="78" name="TextBox 77">
            <a:extLst>
              <a:ext uri="{FF2B5EF4-FFF2-40B4-BE49-F238E27FC236}">
                <a16:creationId xmlns:a16="http://schemas.microsoft.com/office/drawing/2014/main" id="{28B14A78-36E2-42D5-8871-5DD00120BB09}"/>
              </a:ext>
            </a:extLst>
          </p:cNvPr>
          <p:cNvSpPr txBox="1"/>
          <p:nvPr/>
        </p:nvSpPr>
        <p:spPr>
          <a:xfrm>
            <a:off x="3853294" y="4513435"/>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Coverage info</a:t>
            </a:r>
          </a:p>
        </p:txBody>
      </p:sp>
      <p:sp>
        <p:nvSpPr>
          <p:cNvPr id="79" name="TextBox 78">
            <a:extLst>
              <a:ext uri="{FF2B5EF4-FFF2-40B4-BE49-F238E27FC236}">
                <a16:creationId xmlns:a16="http://schemas.microsoft.com/office/drawing/2014/main" id="{28B14A78-36E2-42D5-8871-5DD00120BB09}"/>
              </a:ext>
            </a:extLst>
          </p:cNvPr>
          <p:cNvSpPr txBox="1"/>
          <p:nvPr/>
        </p:nvSpPr>
        <p:spPr>
          <a:xfrm rot="16200000">
            <a:off x="1198245" y="3411210"/>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cs typeface="Calibri"/>
              </a:rPr>
              <a:t>Instrumentation</a:t>
            </a:r>
          </a:p>
        </p:txBody>
      </p:sp>
      <p:sp>
        <p:nvSpPr>
          <p:cNvPr id="35" name="Arrow: Down 23">
            <a:extLst>
              <a:ext uri="{FF2B5EF4-FFF2-40B4-BE49-F238E27FC236}">
                <a16:creationId xmlns:a16="http://schemas.microsoft.com/office/drawing/2014/main" id="{FC231E26-87FB-E04B-9A29-1CE15FFBF79C}"/>
              </a:ext>
            </a:extLst>
          </p:cNvPr>
          <p:cNvSpPr/>
          <p:nvPr/>
        </p:nvSpPr>
        <p:spPr>
          <a:xfrm>
            <a:off x="5496328" y="1067914"/>
            <a:ext cx="271981" cy="47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3B474187-3007-BA4B-B316-3881782BD203}"/>
              </a:ext>
            </a:extLst>
          </p:cNvPr>
          <p:cNvSpPr/>
          <p:nvPr/>
        </p:nvSpPr>
        <p:spPr>
          <a:xfrm>
            <a:off x="5374518" y="690113"/>
            <a:ext cx="527213"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7" name="TextBox 36">
            <a:extLst>
              <a:ext uri="{FF2B5EF4-FFF2-40B4-BE49-F238E27FC236}">
                <a16:creationId xmlns:a16="http://schemas.microsoft.com/office/drawing/2014/main" id="{F6EC5B0A-4DF9-2041-8021-F2D83138EB53}"/>
              </a:ext>
            </a:extLst>
          </p:cNvPr>
          <p:cNvSpPr txBox="1"/>
          <p:nvPr/>
        </p:nvSpPr>
        <p:spPr>
          <a:xfrm>
            <a:off x="5197019" y="106665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Random bits</a:t>
            </a:r>
          </a:p>
        </p:txBody>
      </p:sp>
      <p:sp>
        <p:nvSpPr>
          <p:cNvPr id="38" name="TextBox 37">
            <a:extLst>
              <a:ext uri="{FF2B5EF4-FFF2-40B4-BE49-F238E27FC236}">
                <a16:creationId xmlns:a16="http://schemas.microsoft.com/office/drawing/2014/main" id="{28C2D991-1BED-5744-A43C-688C6AFA1507}"/>
              </a:ext>
            </a:extLst>
          </p:cNvPr>
          <p:cNvSpPr txBox="1"/>
          <p:nvPr/>
        </p:nvSpPr>
        <p:spPr>
          <a:xfrm>
            <a:off x="4609424" y="79494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RNG</a:t>
            </a:r>
          </a:p>
        </p:txBody>
      </p:sp>
      <p:sp>
        <p:nvSpPr>
          <p:cNvPr id="3" name="TextBox 2">
            <a:extLst>
              <a:ext uri="{FF2B5EF4-FFF2-40B4-BE49-F238E27FC236}">
                <a16:creationId xmlns:a16="http://schemas.microsoft.com/office/drawing/2014/main" id="{6955F7E8-CE37-F132-5532-28364306574E}"/>
              </a:ext>
            </a:extLst>
          </p:cNvPr>
          <p:cNvSpPr txBox="1"/>
          <p:nvPr/>
        </p:nvSpPr>
        <p:spPr>
          <a:xfrm>
            <a:off x="1613028" y="2105095"/>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Binary Input</a:t>
            </a:r>
          </a:p>
        </p:txBody>
      </p:sp>
      <p:sp>
        <p:nvSpPr>
          <p:cNvPr id="4" name="Arrow: Down 23">
            <a:extLst>
              <a:ext uri="{FF2B5EF4-FFF2-40B4-BE49-F238E27FC236}">
                <a16:creationId xmlns:a16="http://schemas.microsoft.com/office/drawing/2014/main" id="{68C9D33E-3140-7824-899E-691EEF3ACCC0}"/>
              </a:ext>
            </a:extLst>
          </p:cNvPr>
          <p:cNvSpPr/>
          <p:nvPr/>
        </p:nvSpPr>
        <p:spPr>
          <a:xfrm>
            <a:off x="3113738" y="1224362"/>
            <a:ext cx="271981" cy="2119200"/>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05BE5A8F-3027-74FB-36D4-CEDA6507708E}"/>
              </a:ext>
            </a:extLst>
          </p:cNvPr>
          <p:cNvSpPr/>
          <p:nvPr/>
        </p:nvSpPr>
        <p:spPr>
          <a:xfrm>
            <a:off x="2536830" y="769085"/>
            <a:ext cx="1425796"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Initial Seed</a:t>
            </a:r>
          </a:p>
        </p:txBody>
      </p:sp>
      <p:sp>
        <p:nvSpPr>
          <p:cNvPr id="6" name="Arrow: Down 23">
            <a:extLst>
              <a:ext uri="{FF2B5EF4-FFF2-40B4-BE49-F238E27FC236}">
                <a16:creationId xmlns:a16="http://schemas.microsoft.com/office/drawing/2014/main" id="{6701F2AC-D0B8-CEF8-4852-A8A75D8CCFB0}"/>
              </a:ext>
            </a:extLst>
          </p:cNvPr>
          <p:cNvSpPr/>
          <p:nvPr/>
        </p:nvSpPr>
        <p:spPr>
          <a:xfrm rot="5400000">
            <a:off x="4004508" y="903655"/>
            <a:ext cx="271981" cy="1723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542D81DC-7031-85B8-EB19-75803582D213}"/>
              </a:ext>
            </a:extLst>
          </p:cNvPr>
          <p:cNvSpPr txBox="1"/>
          <p:nvPr/>
        </p:nvSpPr>
        <p:spPr>
          <a:xfrm>
            <a:off x="3159497" y="1863043"/>
            <a:ext cx="2057400"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Mutated </a:t>
            </a:r>
          </a:p>
          <a:p>
            <a:pPr algn="ctr"/>
            <a:r>
              <a:rPr lang="en-US" sz="1350" dirty="0"/>
              <a:t>input</a:t>
            </a:r>
          </a:p>
        </p:txBody>
      </p:sp>
      <p:sp>
        <p:nvSpPr>
          <p:cNvPr id="10" name="Curved Down Arrow 9">
            <a:extLst>
              <a:ext uri="{FF2B5EF4-FFF2-40B4-BE49-F238E27FC236}">
                <a16:creationId xmlns:a16="http://schemas.microsoft.com/office/drawing/2014/main" id="{38F487E8-F7AB-B4B3-2BFB-766B02E235E2}"/>
              </a:ext>
            </a:extLst>
          </p:cNvPr>
          <p:cNvSpPr/>
          <p:nvPr/>
        </p:nvSpPr>
        <p:spPr>
          <a:xfrm>
            <a:off x="3784137" y="2330562"/>
            <a:ext cx="895874" cy="446174"/>
          </a:xfrm>
          <a:prstGeom prst="curvedDownArrow">
            <a:avLst>
              <a:gd name="adj1" fmla="val 28354"/>
              <a:gd name="adj2" fmla="val 75467"/>
              <a:gd name="adj3" fmla="val 18237"/>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sp>
        <p:nvSpPr>
          <p:cNvPr id="11" name="TextBox 10">
            <a:extLst>
              <a:ext uri="{FF2B5EF4-FFF2-40B4-BE49-F238E27FC236}">
                <a16:creationId xmlns:a16="http://schemas.microsoft.com/office/drawing/2014/main" id="{619C6BB6-A3AA-25E1-E5ED-A37F67A168A8}"/>
              </a:ext>
            </a:extLst>
          </p:cNvPr>
          <p:cNvSpPr txBox="1"/>
          <p:nvPr/>
        </p:nvSpPr>
        <p:spPr>
          <a:xfrm>
            <a:off x="3680647" y="2750305"/>
            <a:ext cx="1050371" cy="300082"/>
          </a:xfrm>
          <a:prstGeom prst="rect">
            <a:avLst/>
          </a:prstGeom>
          <a:noFill/>
        </p:spPr>
        <p:txBody>
          <a:bodyPr wrap="square">
            <a:spAutoFit/>
          </a:bodyPr>
          <a:lstStyle/>
          <a:p>
            <a:r>
              <a:rPr lang="en-US" sz="1350" dirty="0">
                <a:solidFill>
                  <a:schemeClr val="tx1">
                    <a:lumMod val="65000"/>
                  </a:schemeClr>
                </a:solidFill>
                <a:latin typeface="Amazon Ember" panose="020B0603020204020204" pitchFamily="34" charset="0"/>
                <a:ea typeface="Amazon Ember" panose="020B0603020204020204" pitchFamily="34" charset="0"/>
                <a:cs typeface="Amazon Ember" panose="020B0603020204020204" pitchFamily="34" charset="0"/>
              </a:rPr>
              <a:t>x 1,000,000</a:t>
            </a:r>
            <a:endParaRPr lang="en-US" sz="1350" dirty="0">
              <a:solidFill>
                <a:schemeClr val="tx1">
                  <a:lumMod val="65000"/>
                </a:schemeClr>
              </a:solidFill>
            </a:endParaRPr>
          </a:p>
        </p:txBody>
      </p:sp>
      <p:sp>
        <p:nvSpPr>
          <p:cNvPr id="12" name="TextBox 11">
            <a:extLst>
              <a:ext uri="{FF2B5EF4-FFF2-40B4-BE49-F238E27FC236}">
                <a16:creationId xmlns:a16="http://schemas.microsoft.com/office/drawing/2014/main" id="{F3C2BFD1-EA66-B714-E97F-9F1A3F1E3851}"/>
              </a:ext>
            </a:extLst>
          </p:cNvPr>
          <p:cNvSpPr txBox="1"/>
          <p:nvPr/>
        </p:nvSpPr>
        <p:spPr>
          <a:xfrm>
            <a:off x="385205" y="1224362"/>
            <a:ext cx="1524361" cy="2539157"/>
          </a:xfrm>
          <a:prstGeom prst="rect">
            <a:avLst/>
          </a:prstGeom>
          <a:solidFill>
            <a:schemeClr val="accent3">
              <a:lumMod val="40000"/>
              <a:lumOff val="60000"/>
            </a:schemeClr>
          </a:solidFill>
        </p:spPr>
        <p:txBody>
          <a:bodyPr wrap="square" lIns="137160" tIns="137160" rIns="137160" bIns="137160" rtlCol="0">
            <a:spAutoFit/>
          </a:bodyPr>
          <a:lstStyle/>
          <a:p>
            <a:pPr algn="l"/>
            <a:r>
              <a:rPr lang="en-US" sz="2100" dirty="0">
                <a:solidFill>
                  <a:schemeClr val="bg1"/>
                </a:solidFill>
              </a:rPr>
              <a:t>Only mutate seeds that induced new execution paths</a:t>
            </a:r>
          </a:p>
        </p:txBody>
      </p:sp>
    </p:spTree>
    <p:extLst>
      <p:ext uri="{BB962C8B-B14F-4D97-AF65-F5344CB8AC3E}">
        <p14:creationId xmlns:p14="http://schemas.microsoft.com/office/powerpoint/2010/main" val="4121514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dissolve">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dissolve">
                                      <p:cBhvr>
                                        <p:cTn id="18" dur="500"/>
                                        <p:tgtEl>
                                          <p:spTgt spid="7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500"/>
                                        <p:tgtEl>
                                          <p:spTgt spid="60"/>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dissolve">
                                      <p:cBhvr>
                                        <p:cTn id="35" dur="500"/>
                                        <p:tgtEl>
                                          <p:spTgt spid="74"/>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additive="base">
                                        <p:cTn id="39" dur="500" fill="hold"/>
                                        <p:tgtEl>
                                          <p:spTgt spid="75"/>
                                        </p:tgtEl>
                                        <p:attrNameLst>
                                          <p:attrName>ppt_x</p:attrName>
                                        </p:attrNameLst>
                                      </p:cBhvr>
                                      <p:tavLst>
                                        <p:tav tm="0">
                                          <p:val>
                                            <p:strVal val="#ppt_x"/>
                                          </p:val>
                                        </p:tav>
                                        <p:tav tm="100000">
                                          <p:val>
                                            <p:strVal val="#ppt_x"/>
                                          </p:val>
                                        </p:tav>
                                      </p:tavLst>
                                    </p:anim>
                                    <p:anim calcmode="lin" valueType="num">
                                      <p:cBhvr additive="base">
                                        <p:cTn id="4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down)">
                                      <p:cBhvr>
                                        <p:cTn id="45" dur="500"/>
                                        <p:tgtEl>
                                          <p:spTgt spid="5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dissolve">
                                      <p:cBhvr>
                                        <p:cTn id="48" dur="500"/>
                                        <p:tgtEl>
                                          <p:spTgt spid="69"/>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dissolv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down)">
                                      <p:cBhvr>
                                        <p:cTn id="57" dur="500"/>
                                        <p:tgtEl>
                                          <p:spTgt spid="67"/>
                                        </p:tgtEl>
                                      </p:cBhvr>
                                    </p:animEffect>
                                  </p:childTnLst>
                                </p:cTn>
                              </p:par>
                            </p:childTnLst>
                          </p:cTn>
                        </p:par>
                        <p:par>
                          <p:cTn id="58" fill="hold">
                            <p:stCondLst>
                              <p:cond delay="500"/>
                            </p:stCondLst>
                            <p:childTnLst>
                              <p:par>
                                <p:cTn id="59" presetID="26" presetClass="emph" presetSubtype="0" fill="hold" grpId="0" nodeType="after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childTnLst>
                          </p:cTn>
                        </p:par>
                        <p:par>
                          <p:cTn id="62" fill="hold">
                            <p:stCondLst>
                              <p:cond delay="1000"/>
                            </p:stCondLst>
                            <p:childTnLst>
                              <p:par>
                                <p:cTn id="63" presetID="26" presetClass="emph" presetSubtype="0" fill="hold" grpId="0" nodeType="afterEffect">
                                  <p:stCondLst>
                                    <p:cond delay="0"/>
                                  </p:stCondLst>
                                  <p:childTnLst>
                                    <p:animEffect transition="out" filter="fade">
                                      <p:cBhvr>
                                        <p:cTn id="64" dur="500" tmFilter="0, 0; .2, .5; .8, .5; 1, 0"/>
                                        <p:tgtEl>
                                          <p:spTgt spid="4"/>
                                        </p:tgtEl>
                                      </p:cBhvr>
                                    </p:animEffect>
                                    <p:animScale>
                                      <p:cBhvr>
                                        <p:cTn id="65" dur="250" autoRev="1" fill="hold"/>
                                        <p:tgtEl>
                                          <p:spTgt spid="4"/>
                                        </p:tgtEl>
                                      </p:cBhvr>
                                      <p:by x="105000" y="105000"/>
                                    </p:animScale>
                                  </p:childTnLst>
                                </p:cTn>
                              </p:par>
                            </p:childTnLst>
                          </p:cTn>
                        </p:par>
                        <p:par>
                          <p:cTn id="66" fill="hold">
                            <p:stCondLst>
                              <p:cond delay="1500"/>
                            </p:stCondLst>
                            <p:childTnLst>
                              <p:par>
                                <p:cTn id="67" presetID="23" presetClass="entr" presetSubtype="16"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childTnLst>
                                </p:cTn>
                              </p:par>
                              <p:par>
                                <p:cTn id="71" presetID="9"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dissolve">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0" grpId="0" animBg="1"/>
      <p:bldP spid="51" grpId="0" animBg="1"/>
      <p:bldP spid="52" grpId="0" animBg="1"/>
      <p:bldP spid="62" grpId="0" animBg="1"/>
      <p:bldP spid="67" grpId="0" animBg="1"/>
      <p:bldP spid="69" grpId="0"/>
      <p:bldP spid="74" grpId="0"/>
      <p:bldP spid="75" grpId="0"/>
      <p:bldP spid="78" grpId="0"/>
      <p:bldP spid="79" grpId="0"/>
      <p:bldP spid="4" grpId="0" animBg="1"/>
      <p:bldP spid="6" grpId="0" animBg="1"/>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AFL’s Instrumentation</a:t>
            </a:r>
          </a:p>
        </p:txBody>
      </p:sp>
      <p:sp>
        <p:nvSpPr>
          <p:cNvPr id="4" name="Rounded Rectangle 3">
            <a:extLst>
              <a:ext uri="{FF2B5EF4-FFF2-40B4-BE49-F238E27FC236}">
                <a16:creationId xmlns:a16="http://schemas.microsoft.com/office/drawing/2014/main" id="{ED6B2481-82DC-2542-11B5-0DD18379F7C2}"/>
              </a:ext>
            </a:extLst>
          </p:cNvPr>
          <p:cNvSpPr/>
          <p:nvPr/>
        </p:nvSpPr>
        <p:spPr>
          <a:xfrm>
            <a:off x="4572000" y="1704102"/>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5" name="Rounded Rectangle 4">
            <a:extLst>
              <a:ext uri="{FF2B5EF4-FFF2-40B4-BE49-F238E27FC236}">
                <a16:creationId xmlns:a16="http://schemas.microsoft.com/office/drawing/2014/main" id="{B9437653-4386-3068-FFB8-FCDA130B5140}"/>
              </a:ext>
            </a:extLst>
          </p:cNvPr>
          <p:cNvSpPr/>
          <p:nvPr/>
        </p:nvSpPr>
        <p:spPr>
          <a:xfrm>
            <a:off x="4572000" y="256070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6" name="Rounded Rectangle 5">
            <a:extLst>
              <a:ext uri="{FF2B5EF4-FFF2-40B4-BE49-F238E27FC236}">
                <a16:creationId xmlns:a16="http://schemas.microsoft.com/office/drawing/2014/main" id="{FFAAD729-421C-8437-9109-5DC206F79F6A}"/>
              </a:ext>
            </a:extLst>
          </p:cNvPr>
          <p:cNvSpPr/>
          <p:nvPr/>
        </p:nvSpPr>
        <p:spPr>
          <a:xfrm>
            <a:off x="4572000" y="342215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8" name="Straight Arrow Connector 7">
            <a:extLst>
              <a:ext uri="{FF2B5EF4-FFF2-40B4-BE49-F238E27FC236}">
                <a16:creationId xmlns:a16="http://schemas.microsoft.com/office/drawing/2014/main" id="{604A4CE1-CDCC-C7A9-E1AA-E099EC77447A}"/>
              </a:ext>
            </a:extLst>
          </p:cNvPr>
          <p:cNvCxnSpPr>
            <a:stCxn id="4" idx="2"/>
            <a:endCxn id="5" idx="0"/>
          </p:cNvCxnSpPr>
          <p:nvPr/>
        </p:nvCxnSpPr>
        <p:spPr>
          <a:xfrm>
            <a:off x="5212080" y="2224607"/>
            <a:ext cx="0" cy="336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4C7BCF3-D577-4ACF-7B5B-BE06F8983914}"/>
              </a:ext>
            </a:extLst>
          </p:cNvPr>
          <p:cNvCxnSpPr>
            <a:cxnSpLocks/>
            <a:stCxn id="5" idx="2"/>
            <a:endCxn id="6" idx="0"/>
          </p:cNvCxnSpPr>
          <p:nvPr/>
        </p:nvCxnSpPr>
        <p:spPr>
          <a:xfrm>
            <a:off x="5212080" y="3081206"/>
            <a:ext cx="0" cy="340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74765148-6837-C661-FDBF-B0C8AE5BB0AB}"/>
              </a:ext>
            </a:extLst>
          </p:cNvPr>
          <p:cNvSpPr/>
          <p:nvPr/>
        </p:nvSpPr>
        <p:spPr>
          <a:xfrm>
            <a:off x="5384414" y="2040196"/>
            <a:ext cx="787786" cy="1477108"/>
          </a:xfrm>
          <a:prstGeom prst="arc">
            <a:avLst>
              <a:gd name="adj1" fmla="val 16480100"/>
              <a:gd name="adj2" fmla="val 4875698"/>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D3E9B68E-C3A0-5420-7AFA-747577AE3DA4}"/>
              </a:ext>
            </a:extLst>
          </p:cNvPr>
          <p:cNvCxnSpPr>
            <a:cxnSpLocks/>
            <a:stCxn id="42" idx="3"/>
            <a:endCxn id="4" idx="1"/>
          </p:cNvCxnSpPr>
          <p:nvPr/>
        </p:nvCxnSpPr>
        <p:spPr>
          <a:xfrm>
            <a:off x="4101117" y="1964354"/>
            <a:ext cx="4708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7A12A65-CF9C-19AC-0F40-25E221EEB344}"/>
              </a:ext>
            </a:extLst>
          </p:cNvPr>
          <p:cNvSpPr txBox="1"/>
          <p:nvPr/>
        </p:nvSpPr>
        <p:spPr>
          <a:xfrm>
            <a:off x="4101117" y="1670864"/>
            <a:ext cx="301686" cy="369332"/>
          </a:xfrm>
          <a:prstGeom prst="rect">
            <a:avLst/>
          </a:prstGeom>
          <a:noFill/>
        </p:spPr>
        <p:txBody>
          <a:bodyPr wrap="none" rtlCol="0">
            <a:spAutoFit/>
          </a:bodyPr>
          <a:lstStyle/>
          <a:p>
            <a:r>
              <a:rPr lang="en-US" dirty="0"/>
              <a:t>1</a:t>
            </a:r>
          </a:p>
        </p:txBody>
      </p:sp>
      <p:sp>
        <p:nvSpPr>
          <p:cNvPr id="38" name="TextBox 37">
            <a:extLst>
              <a:ext uri="{FF2B5EF4-FFF2-40B4-BE49-F238E27FC236}">
                <a16:creationId xmlns:a16="http://schemas.microsoft.com/office/drawing/2014/main" id="{00DBC3EE-D7FE-BCD8-AAFC-AA4F20A644B2}"/>
              </a:ext>
            </a:extLst>
          </p:cNvPr>
          <p:cNvSpPr txBox="1"/>
          <p:nvPr/>
        </p:nvSpPr>
        <p:spPr>
          <a:xfrm>
            <a:off x="5230435" y="2205563"/>
            <a:ext cx="301686" cy="369332"/>
          </a:xfrm>
          <a:prstGeom prst="rect">
            <a:avLst/>
          </a:prstGeom>
          <a:noFill/>
        </p:spPr>
        <p:txBody>
          <a:bodyPr wrap="none" rtlCol="0">
            <a:spAutoFit/>
          </a:bodyPr>
          <a:lstStyle/>
          <a:p>
            <a:r>
              <a:rPr lang="en-US" dirty="0"/>
              <a:t>2</a:t>
            </a:r>
          </a:p>
        </p:txBody>
      </p:sp>
      <p:sp>
        <p:nvSpPr>
          <p:cNvPr id="39" name="TextBox 38">
            <a:extLst>
              <a:ext uri="{FF2B5EF4-FFF2-40B4-BE49-F238E27FC236}">
                <a16:creationId xmlns:a16="http://schemas.microsoft.com/office/drawing/2014/main" id="{A5DFB34B-363B-946A-7A0B-6B7D53085DB6}"/>
              </a:ext>
            </a:extLst>
          </p:cNvPr>
          <p:cNvSpPr txBox="1"/>
          <p:nvPr/>
        </p:nvSpPr>
        <p:spPr>
          <a:xfrm>
            <a:off x="5230435" y="3098411"/>
            <a:ext cx="301686" cy="369332"/>
          </a:xfrm>
          <a:prstGeom prst="rect">
            <a:avLst/>
          </a:prstGeom>
          <a:noFill/>
        </p:spPr>
        <p:txBody>
          <a:bodyPr wrap="none" rtlCol="0">
            <a:spAutoFit/>
          </a:bodyPr>
          <a:lstStyle/>
          <a:p>
            <a:r>
              <a:rPr lang="en-US" dirty="0"/>
              <a:t>3</a:t>
            </a:r>
          </a:p>
        </p:txBody>
      </p:sp>
      <p:sp>
        <p:nvSpPr>
          <p:cNvPr id="40" name="TextBox 39">
            <a:extLst>
              <a:ext uri="{FF2B5EF4-FFF2-40B4-BE49-F238E27FC236}">
                <a16:creationId xmlns:a16="http://schemas.microsoft.com/office/drawing/2014/main" id="{317354A4-087A-40F7-E05C-1D4107214020}"/>
              </a:ext>
            </a:extLst>
          </p:cNvPr>
          <p:cNvSpPr txBox="1"/>
          <p:nvPr/>
        </p:nvSpPr>
        <p:spPr>
          <a:xfrm>
            <a:off x="6233529" y="2560701"/>
            <a:ext cx="301686" cy="369332"/>
          </a:xfrm>
          <a:prstGeom prst="rect">
            <a:avLst/>
          </a:prstGeom>
          <a:noFill/>
        </p:spPr>
        <p:txBody>
          <a:bodyPr wrap="none" rtlCol="0">
            <a:spAutoFit/>
          </a:bodyPr>
          <a:lstStyle/>
          <a:p>
            <a:r>
              <a:rPr lang="en-US" dirty="0"/>
              <a:t>4</a:t>
            </a:r>
          </a:p>
        </p:txBody>
      </p:sp>
      <p:sp>
        <p:nvSpPr>
          <p:cNvPr id="42" name="Rounded Rectangle 41">
            <a:extLst>
              <a:ext uri="{FF2B5EF4-FFF2-40B4-BE49-F238E27FC236}">
                <a16:creationId xmlns:a16="http://schemas.microsoft.com/office/drawing/2014/main" id="{EB1BB6D9-0F56-87F3-08E5-A7F20EADB48C}"/>
              </a:ext>
            </a:extLst>
          </p:cNvPr>
          <p:cNvSpPr/>
          <p:nvPr/>
        </p:nvSpPr>
        <p:spPr>
          <a:xfrm>
            <a:off x="2820957" y="170410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F0D3B-9C4F-9EB9-115D-A39E3461D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8A11D-0109-A951-65DE-9C8F77A26F9B}"/>
              </a:ext>
            </a:extLst>
          </p:cNvPr>
          <p:cNvSpPr>
            <a:spLocks noGrp="1"/>
          </p:cNvSpPr>
          <p:nvPr>
            <p:ph type="title"/>
          </p:nvPr>
        </p:nvSpPr>
        <p:spPr/>
        <p:txBody>
          <a:bodyPr/>
          <a:lstStyle/>
          <a:p>
            <a:pPr marL="0" lvl="0" indent="0">
              <a:buNone/>
            </a:pPr>
            <a:r>
              <a:t>AFL’s Instrumentation</a:t>
            </a:r>
          </a:p>
        </p:txBody>
      </p:sp>
      <p:sp>
        <p:nvSpPr>
          <p:cNvPr id="3" name="Content Placeholder 2">
            <a:extLst>
              <a:ext uri="{FF2B5EF4-FFF2-40B4-BE49-F238E27FC236}">
                <a16:creationId xmlns:a16="http://schemas.microsoft.com/office/drawing/2014/main" id="{100C887A-6A15-FDDA-E8BC-F22473CAD198}"/>
              </a:ext>
            </a:extLst>
          </p:cNvPr>
          <p:cNvSpPr>
            <a:spLocks noGrp="1"/>
          </p:cNvSpPr>
          <p:nvPr>
            <p:ph idx="1"/>
          </p:nvPr>
        </p:nvSpPr>
        <p:spPr>
          <a:xfrm>
            <a:off x="1404571" y="1296953"/>
            <a:ext cx="6334858" cy="895528"/>
          </a:xfrm>
        </p:spPr>
        <p:style>
          <a:lnRef idx="2">
            <a:schemeClr val="accent2"/>
          </a:lnRef>
          <a:fillRef idx="1">
            <a:schemeClr val="lt1"/>
          </a:fillRef>
          <a:effectRef idx="0">
            <a:schemeClr val="accent2"/>
          </a:effectRef>
          <a:fontRef idx="minor">
            <a:schemeClr val="dk1"/>
          </a:fontRef>
        </p:style>
        <p:txBody>
          <a:bodyPr>
            <a:normAutofit/>
          </a:bodyPr>
          <a:lstStyle/>
          <a:p>
            <a:pPr lvl="0" indent="0">
              <a:buNone/>
            </a:pPr>
            <a:r>
              <a:rPr sz="1800" dirty="0" err="1">
                <a:latin typeface="Courier"/>
              </a:rPr>
              <a:t>cur_location</a:t>
            </a:r>
            <a:r>
              <a:rPr sz="1800" dirty="0">
                <a:latin typeface="Courier"/>
              </a:rPr>
              <a:t> </a:t>
            </a:r>
            <a:r>
              <a:rPr sz="1800" dirty="0">
                <a:solidFill>
                  <a:srgbClr val="666666"/>
                </a:solidFill>
                <a:latin typeface="Courier"/>
              </a:rPr>
              <a:t>=</a:t>
            </a:r>
            <a:r>
              <a:rPr sz="1800" dirty="0">
                <a:latin typeface="Courier"/>
              </a:rPr>
              <a:t> </a:t>
            </a:r>
            <a:r>
              <a:rPr sz="1800" i="1" dirty="0">
                <a:solidFill>
                  <a:srgbClr val="666666"/>
                </a:solidFill>
                <a:latin typeface="Courier"/>
              </a:rPr>
              <a:t>&lt;</a:t>
            </a:r>
            <a:r>
              <a:rPr sz="1800" i="1" dirty="0">
                <a:latin typeface="Courier"/>
              </a:rPr>
              <a:t>COMPILE_TIME_RANDOM</a:t>
            </a:r>
            <a:r>
              <a:rPr sz="1800" i="1" dirty="0">
                <a:solidFill>
                  <a:srgbClr val="666666"/>
                </a:solidFill>
                <a:latin typeface="Courier"/>
              </a:rPr>
              <a:t>&gt;</a:t>
            </a:r>
            <a:r>
              <a:rPr sz="1800" dirty="0">
                <a:solidFill>
                  <a:srgbClr val="666666"/>
                </a:solidFill>
                <a:latin typeface="Courier"/>
              </a:rPr>
              <a:t>;</a:t>
            </a:r>
            <a:br>
              <a:rPr sz="1800" dirty="0"/>
            </a:br>
            <a:r>
              <a:rPr sz="1800" dirty="0" err="1">
                <a:latin typeface="Courier"/>
              </a:rPr>
              <a:t>shared_mem</a:t>
            </a:r>
            <a:r>
              <a:rPr sz="1800" dirty="0">
                <a:solidFill>
                  <a:srgbClr val="666666"/>
                </a:solidFill>
                <a:latin typeface="Courier"/>
              </a:rPr>
              <a:t>[</a:t>
            </a:r>
            <a:r>
              <a:rPr sz="1800" dirty="0" err="1">
                <a:latin typeface="Courier"/>
              </a:rPr>
              <a:t>cur_location</a:t>
            </a:r>
            <a:r>
              <a:rPr sz="1800" dirty="0">
                <a:latin typeface="Courier"/>
              </a:rPr>
              <a:t> </a:t>
            </a:r>
            <a:r>
              <a:rPr sz="1800" dirty="0">
                <a:solidFill>
                  <a:srgbClr val="666666"/>
                </a:solidFill>
                <a:latin typeface="Courier"/>
              </a:rPr>
              <a:t>^</a:t>
            </a:r>
            <a:r>
              <a:rPr sz="1800" dirty="0">
                <a:latin typeface="Courier"/>
              </a:rPr>
              <a:t> </a:t>
            </a:r>
            <a:r>
              <a:rPr sz="1800" dirty="0" err="1">
                <a:latin typeface="Courier"/>
              </a:rPr>
              <a:t>prev_location</a:t>
            </a:r>
            <a:r>
              <a:rPr sz="1800" dirty="0">
                <a:solidFill>
                  <a:srgbClr val="666666"/>
                </a:solidFill>
                <a:latin typeface="Courier"/>
              </a:rPr>
              <a:t>]++;</a:t>
            </a:r>
            <a:br>
              <a:rPr sz="1800" dirty="0"/>
            </a:br>
            <a:r>
              <a:rPr sz="1800" dirty="0" err="1">
                <a:latin typeface="Courier"/>
              </a:rPr>
              <a:t>prev_location</a:t>
            </a:r>
            <a:r>
              <a:rPr sz="1800" dirty="0">
                <a:latin typeface="Courier"/>
              </a:rPr>
              <a:t> </a:t>
            </a:r>
            <a:r>
              <a:rPr sz="1800" dirty="0">
                <a:solidFill>
                  <a:srgbClr val="666666"/>
                </a:solidFill>
                <a:latin typeface="Courier"/>
              </a:rPr>
              <a:t>=</a:t>
            </a:r>
            <a:r>
              <a:rPr sz="1800" dirty="0">
                <a:latin typeface="Courier"/>
              </a:rPr>
              <a:t> </a:t>
            </a:r>
            <a:r>
              <a:rPr sz="1800" dirty="0" err="1">
                <a:latin typeface="Courier"/>
              </a:rPr>
              <a:t>cur_location</a:t>
            </a:r>
            <a:r>
              <a:rPr sz="1800" dirty="0">
                <a:latin typeface="Courier"/>
              </a:rPr>
              <a:t> </a:t>
            </a:r>
            <a:r>
              <a:rPr sz="1800" dirty="0">
                <a:solidFill>
                  <a:srgbClr val="666666"/>
                </a:solidFill>
                <a:latin typeface="Courier"/>
              </a:rPr>
              <a:t>&gt;&gt;</a:t>
            </a:r>
            <a:r>
              <a:rPr sz="1800" dirty="0">
                <a:latin typeface="Courier"/>
              </a:rPr>
              <a:t> </a:t>
            </a:r>
            <a:r>
              <a:rPr sz="1800" dirty="0">
                <a:solidFill>
                  <a:srgbClr val="40A070"/>
                </a:solidFill>
                <a:latin typeface="Courier"/>
              </a:rPr>
              <a:t>1</a:t>
            </a:r>
            <a:r>
              <a:rPr sz="1800" dirty="0">
                <a:solidFill>
                  <a:srgbClr val="666666"/>
                </a:solidFill>
                <a:latin typeface="Courier"/>
              </a:rPr>
              <a:t>;</a:t>
            </a:r>
          </a:p>
        </p:txBody>
      </p:sp>
      <p:sp>
        <p:nvSpPr>
          <p:cNvPr id="4" name="Rounded Rectangle 3">
            <a:extLst>
              <a:ext uri="{FF2B5EF4-FFF2-40B4-BE49-F238E27FC236}">
                <a16:creationId xmlns:a16="http://schemas.microsoft.com/office/drawing/2014/main" id="{63D83784-703D-6368-352F-6232A7634003}"/>
              </a:ext>
            </a:extLst>
          </p:cNvPr>
          <p:cNvSpPr/>
          <p:nvPr/>
        </p:nvSpPr>
        <p:spPr>
          <a:xfrm>
            <a:off x="2916131" y="2618502"/>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5" name="Rounded Rectangle 4">
            <a:extLst>
              <a:ext uri="{FF2B5EF4-FFF2-40B4-BE49-F238E27FC236}">
                <a16:creationId xmlns:a16="http://schemas.microsoft.com/office/drawing/2014/main" id="{2AB96886-F769-B155-0815-82DB9273B17B}"/>
              </a:ext>
            </a:extLst>
          </p:cNvPr>
          <p:cNvSpPr/>
          <p:nvPr/>
        </p:nvSpPr>
        <p:spPr>
          <a:xfrm>
            <a:off x="2916131" y="347510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6" name="Rounded Rectangle 5">
            <a:extLst>
              <a:ext uri="{FF2B5EF4-FFF2-40B4-BE49-F238E27FC236}">
                <a16:creationId xmlns:a16="http://schemas.microsoft.com/office/drawing/2014/main" id="{54D92543-16B6-4CF0-9C76-8271CEEB66BB}"/>
              </a:ext>
            </a:extLst>
          </p:cNvPr>
          <p:cNvSpPr/>
          <p:nvPr/>
        </p:nvSpPr>
        <p:spPr>
          <a:xfrm>
            <a:off x="2916131" y="433655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8" name="Straight Arrow Connector 7">
            <a:extLst>
              <a:ext uri="{FF2B5EF4-FFF2-40B4-BE49-F238E27FC236}">
                <a16:creationId xmlns:a16="http://schemas.microsoft.com/office/drawing/2014/main" id="{72C6CB93-83DD-8E4C-8E80-96A37A2E05EC}"/>
              </a:ext>
            </a:extLst>
          </p:cNvPr>
          <p:cNvCxnSpPr>
            <a:stCxn id="4" idx="2"/>
            <a:endCxn id="5" idx="0"/>
          </p:cNvCxnSpPr>
          <p:nvPr/>
        </p:nvCxnSpPr>
        <p:spPr>
          <a:xfrm>
            <a:off x="3556211" y="3139007"/>
            <a:ext cx="0" cy="336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B03D90-94C7-5A70-B4EE-6D309EA50D2D}"/>
              </a:ext>
            </a:extLst>
          </p:cNvPr>
          <p:cNvCxnSpPr>
            <a:cxnSpLocks/>
            <a:stCxn id="5" idx="2"/>
            <a:endCxn id="6" idx="0"/>
          </p:cNvCxnSpPr>
          <p:nvPr/>
        </p:nvCxnSpPr>
        <p:spPr>
          <a:xfrm>
            <a:off x="3556211" y="3995606"/>
            <a:ext cx="0" cy="340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E786F97C-A166-6FE3-4DC8-406711BC00E6}"/>
              </a:ext>
            </a:extLst>
          </p:cNvPr>
          <p:cNvSpPr/>
          <p:nvPr/>
        </p:nvSpPr>
        <p:spPr>
          <a:xfrm>
            <a:off x="3728545" y="2954596"/>
            <a:ext cx="787786" cy="1477108"/>
          </a:xfrm>
          <a:prstGeom prst="arc">
            <a:avLst>
              <a:gd name="adj1" fmla="val 16480100"/>
              <a:gd name="adj2" fmla="val 4875698"/>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A7B2DAB9-4644-3E48-9E4D-90110FE470AB}"/>
              </a:ext>
            </a:extLst>
          </p:cNvPr>
          <p:cNvCxnSpPr>
            <a:cxnSpLocks/>
            <a:stCxn id="42" idx="3"/>
            <a:endCxn id="4" idx="1"/>
          </p:cNvCxnSpPr>
          <p:nvPr/>
        </p:nvCxnSpPr>
        <p:spPr>
          <a:xfrm>
            <a:off x="2445248" y="2878754"/>
            <a:ext cx="4708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611C344-EDC9-AB0D-64EF-3001747CA673}"/>
              </a:ext>
            </a:extLst>
          </p:cNvPr>
          <p:cNvSpPr txBox="1"/>
          <p:nvPr/>
        </p:nvSpPr>
        <p:spPr>
          <a:xfrm>
            <a:off x="2445248" y="2585264"/>
            <a:ext cx="301686" cy="369332"/>
          </a:xfrm>
          <a:prstGeom prst="rect">
            <a:avLst/>
          </a:prstGeom>
          <a:noFill/>
        </p:spPr>
        <p:txBody>
          <a:bodyPr wrap="none" rtlCol="0">
            <a:spAutoFit/>
          </a:bodyPr>
          <a:lstStyle/>
          <a:p>
            <a:r>
              <a:rPr lang="en-US" dirty="0"/>
              <a:t>1</a:t>
            </a:r>
          </a:p>
        </p:txBody>
      </p:sp>
      <p:sp>
        <p:nvSpPr>
          <p:cNvPr id="38" name="TextBox 37">
            <a:extLst>
              <a:ext uri="{FF2B5EF4-FFF2-40B4-BE49-F238E27FC236}">
                <a16:creationId xmlns:a16="http://schemas.microsoft.com/office/drawing/2014/main" id="{E72D8190-1843-359C-5958-1005F9F58407}"/>
              </a:ext>
            </a:extLst>
          </p:cNvPr>
          <p:cNvSpPr txBox="1"/>
          <p:nvPr/>
        </p:nvSpPr>
        <p:spPr>
          <a:xfrm>
            <a:off x="3574566" y="3119963"/>
            <a:ext cx="301686" cy="369332"/>
          </a:xfrm>
          <a:prstGeom prst="rect">
            <a:avLst/>
          </a:prstGeom>
          <a:noFill/>
        </p:spPr>
        <p:txBody>
          <a:bodyPr wrap="none" rtlCol="0">
            <a:spAutoFit/>
          </a:bodyPr>
          <a:lstStyle/>
          <a:p>
            <a:r>
              <a:rPr lang="en-US" dirty="0"/>
              <a:t>2</a:t>
            </a:r>
          </a:p>
        </p:txBody>
      </p:sp>
      <p:sp>
        <p:nvSpPr>
          <p:cNvPr id="39" name="TextBox 38">
            <a:extLst>
              <a:ext uri="{FF2B5EF4-FFF2-40B4-BE49-F238E27FC236}">
                <a16:creationId xmlns:a16="http://schemas.microsoft.com/office/drawing/2014/main" id="{DC05A692-C76A-A13C-B351-D39AA35D7C14}"/>
              </a:ext>
            </a:extLst>
          </p:cNvPr>
          <p:cNvSpPr txBox="1"/>
          <p:nvPr/>
        </p:nvSpPr>
        <p:spPr>
          <a:xfrm>
            <a:off x="3574566" y="4012811"/>
            <a:ext cx="301686" cy="369332"/>
          </a:xfrm>
          <a:prstGeom prst="rect">
            <a:avLst/>
          </a:prstGeom>
          <a:noFill/>
        </p:spPr>
        <p:txBody>
          <a:bodyPr wrap="none" rtlCol="0">
            <a:spAutoFit/>
          </a:bodyPr>
          <a:lstStyle/>
          <a:p>
            <a:r>
              <a:rPr lang="en-US" dirty="0"/>
              <a:t>3</a:t>
            </a:r>
          </a:p>
        </p:txBody>
      </p:sp>
      <p:sp>
        <p:nvSpPr>
          <p:cNvPr id="40" name="TextBox 39">
            <a:extLst>
              <a:ext uri="{FF2B5EF4-FFF2-40B4-BE49-F238E27FC236}">
                <a16:creationId xmlns:a16="http://schemas.microsoft.com/office/drawing/2014/main" id="{F5C9166C-B9F7-E3C9-26C5-4980B69EC890}"/>
              </a:ext>
            </a:extLst>
          </p:cNvPr>
          <p:cNvSpPr txBox="1"/>
          <p:nvPr/>
        </p:nvSpPr>
        <p:spPr>
          <a:xfrm>
            <a:off x="4577660" y="3475101"/>
            <a:ext cx="301686" cy="369332"/>
          </a:xfrm>
          <a:prstGeom prst="rect">
            <a:avLst/>
          </a:prstGeom>
          <a:noFill/>
        </p:spPr>
        <p:txBody>
          <a:bodyPr wrap="none" rtlCol="0">
            <a:spAutoFit/>
          </a:bodyPr>
          <a:lstStyle/>
          <a:p>
            <a:r>
              <a:rPr lang="en-US" dirty="0"/>
              <a:t>4</a:t>
            </a:r>
          </a:p>
        </p:txBody>
      </p:sp>
      <p:graphicFrame>
        <p:nvGraphicFramePr>
          <p:cNvPr id="41" name="Table 40">
            <a:extLst>
              <a:ext uri="{FF2B5EF4-FFF2-40B4-BE49-F238E27FC236}">
                <a16:creationId xmlns:a16="http://schemas.microsoft.com/office/drawing/2014/main" id="{6FF014C3-A688-6904-1B77-2AA9FC0E04AF}"/>
              </a:ext>
            </a:extLst>
          </p:cNvPr>
          <p:cNvGraphicFramePr>
            <a:graphicFrameLocks noGrp="1"/>
          </p:cNvGraphicFramePr>
          <p:nvPr/>
        </p:nvGraphicFramePr>
        <p:xfrm>
          <a:off x="5328745" y="2585264"/>
          <a:ext cx="1745107" cy="2225040"/>
        </p:xfrm>
        <a:graphic>
          <a:graphicData uri="http://schemas.openxmlformats.org/drawingml/2006/table">
            <a:tbl>
              <a:tblPr firstRow="1" bandRow="1">
                <a:tableStyleId>{5C22544A-7EE6-4342-B048-85BDC9FD1C3A}</a:tableStyleId>
              </a:tblPr>
              <a:tblGrid>
                <a:gridCol w="692227">
                  <a:extLst>
                    <a:ext uri="{9D8B030D-6E8A-4147-A177-3AD203B41FA5}">
                      <a16:colId xmlns:a16="http://schemas.microsoft.com/office/drawing/2014/main" val="1807914704"/>
                    </a:ext>
                  </a:extLst>
                </a:gridCol>
                <a:gridCol w="1052880">
                  <a:extLst>
                    <a:ext uri="{9D8B030D-6E8A-4147-A177-3AD203B41FA5}">
                      <a16:colId xmlns:a16="http://schemas.microsoft.com/office/drawing/2014/main" val="1326147269"/>
                    </a:ext>
                  </a:extLst>
                </a:gridCol>
              </a:tblGrid>
              <a:tr h="370840">
                <a:tc>
                  <a:txBody>
                    <a:bodyPr/>
                    <a:lstStyle/>
                    <a:p>
                      <a:r>
                        <a:rPr lang="en-US" sz="1800" dirty="0"/>
                        <a:t>Edge</a:t>
                      </a:r>
                    </a:p>
                  </a:txBody>
                  <a:tcPr/>
                </a:tc>
                <a:tc>
                  <a:txBody>
                    <a:bodyPr/>
                    <a:lstStyle/>
                    <a:p>
                      <a:r>
                        <a:rPr lang="en-US" sz="1800" dirty="0"/>
                        <a:t>Index</a:t>
                      </a:r>
                    </a:p>
                  </a:txBody>
                  <a:tcPr/>
                </a:tc>
                <a:extLst>
                  <a:ext uri="{0D108BD9-81ED-4DB2-BD59-A6C34878D82A}">
                    <a16:rowId xmlns:a16="http://schemas.microsoft.com/office/drawing/2014/main" val="1106066429"/>
                  </a:ext>
                </a:extLst>
              </a:tr>
              <a:tr h="370840">
                <a:tc>
                  <a:txBody>
                    <a:bodyPr/>
                    <a:lstStyle/>
                    <a:p>
                      <a:r>
                        <a:rPr lang="en-US" sz="1800" dirty="0"/>
                        <a:t>1</a:t>
                      </a:r>
                    </a:p>
                  </a:txBody>
                  <a:tcPr/>
                </a:tc>
                <a:tc>
                  <a:txBody>
                    <a:bodyPr/>
                    <a:lstStyle/>
                    <a:p>
                      <a:r>
                        <a:rPr lang="en-US" sz="1800" dirty="0"/>
                        <a:t>b^(a&gt;&gt;1)</a:t>
                      </a:r>
                    </a:p>
                  </a:txBody>
                  <a:tcPr/>
                </a:tc>
                <a:extLst>
                  <a:ext uri="{0D108BD9-81ED-4DB2-BD59-A6C34878D82A}">
                    <a16:rowId xmlns:a16="http://schemas.microsoft.com/office/drawing/2014/main" val="384326414"/>
                  </a:ext>
                </a:extLst>
              </a:tr>
              <a:tr h="370840">
                <a:tc>
                  <a:txBody>
                    <a:bodyPr/>
                    <a:lstStyle/>
                    <a:p>
                      <a:r>
                        <a:rPr lang="en-US" sz="1800" dirty="0"/>
                        <a:t>2</a:t>
                      </a:r>
                    </a:p>
                  </a:txBody>
                  <a:tcPr/>
                </a:tc>
                <a:tc>
                  <a:txBody>
                    <a:bodyPr/>
                    <a:lstStyle/>
                    <a:p>
                      <a:r>
                        <a:rPr lang="en-US" sz="1800" dirty="0"/>
                        <a:t>c^(b&gt;&gt;1)</a:t>
                      </a:r>
                    </a:p>
                  </a:txBody>
                  <a:tcPr/>
                </a:tc>
                <a:extLst>
                  <a:ext uri="{0D108BD9-81ED-4DB2-BD59-A6C34878D82A}">
                    <a16:rowId xmlns:a16="http://schemas.microsoft.com/office/drawing/2014/main" val="1469511323"/>
                  </a:ext>
                </a:extLst>
              </a:tr>
              <a:tr h="370840">
                <a:tc>
                  <a:txBody>
                    <a:bodyPr/>
                    <a:lstStyle/>
                    <a:p>
                      <a:r>
                        <a:rPr lang="en-US" sz="1800" dirty="0"/>
                        <a:t>3</a:t>
                      </a:r>
                    </a:p>
                  </a:txBody>
                  <a:tcPr/>
                </a:tc>
                <a:tc>
                  <a:txBody>
                    <a:bodyPr/>
                    <a:lstStyle/>
                    <a:p>
                      <a:r>
                        <a:rPr lang="en-US" sz="1800" dirty="0"/>
                        <a:t>d^(c&gt;&gt;1)</a:t>
                      </a:r>
                    </a:p>
                  </a:txBody>
                  <a:tcPr/>
                </a:tc>
                <a:extLst>
                  <a:ext uri="{0D108BD9-81ED-4DB2-BD59-A6C34878D82A}">
                    <a16:rowId xmlns:a16="http://schemas.microsoft.com/office/drawing/2014/main" val="1244589966"/>
                  </a:ext>
                </a:extLst>
              </a:tr>
              <a:tr h="370840">
                <a:tc>
                  <a:txBody>
                    <a:bodyPr/>
                    <a:lstStyle/>
                    <a:p>
                      <a:r>
                        <a:rPr lang="en-US" sz="1800" dirty="0"/>
                        <a:t>4</a:t>
                      </a:r>
                    </a:p>
                  </a:txBody>
                  <a:tcPr/>
                </a:tc>
                <a:tc>
                  <a:txBody>
                    <a:bodyPr/>
                    <a:lstStyle/>
                    <a:p>
                      <a:r>
                        <a:rPr lang="en-US" sz="1800" dirty="0"/>
                        <a:t>d^(b&gt;&gt;1)</a:t>
                      </a:r>
                    </a:p>
                  </a:txBody>
                  <a:tcPr/>
                </a:tc>
                <a:extLst>
                  <a:ext uri="{0D108BD9-81ED-4DB2-BD59-A6C34878D82A}">
                    <a16:rowId xmlns:a16="http://schemas.microsoft.com/office/drawing/2014/main" val="2853771078"/>
                  </a:ext>
                </a:extLst>
              </a:tr>
              <a:tr h="370840">
                <a:tc>
                  <a:txBody>
                    <a:bodyPr/>
                    <a:lstStyle/>
                    <a:p>
                      <a:r>
                        <a:rPr lang="en-US" sz="1800" dirty="0"/>
                        <a:t>…</a:t>
                      </a:r>
                    </a:p>
                  </a:txBody>
                  <a:tcPr/>
                </a:tc>
                <a:tc>
                  <a:txBody>
                    <a:bodyPr/>
                    <a:lstStyle/>
                    <a:p>
                      <a:endParaRPr lang="en-US" sz="1800" dirty="0"/>
                    </a:p>
                  </a:txBody>
                  <a:tcPr/>
                </a:tc>
                <a:extLst>
                  <a:ext uri="{0D108BD9-81ED-4DB2-BD59-A6C34878D82A}">
                    <a16:rowId xmlns:a16="http://schemas.microsoft.com/office/drawing/2014/main" val="2901356472"/>
                  </a:ext>
                </a:extLst>
              </a:tr>
            </a:tbl>
          </a:graphicData>
        </a:graphic>
      </p:graphicFrame>
      <p:sp>
        <p:nvSpPr>
          <p:cNvPr id="42" name="Rounded Rectangle 41">
            <a:extLst>
              <a:ext uri="{FF2B5EF4-FFF2-40B4-BE49-F238E27FC236}">
                <a16:creationId xmlns:a16="http://schemas.microsoft.com/office/drawing/2014/main" id="{C0D6D7B1-3D4E-E3CE-9E06-5E919E73AD29}"/>
              </a:ext>
            </a:extLst>
          </p:cNvPr>
          <p:cNvSpPr/>
          <p:nvPr/>
        </p:nvSpPr>
        <p:spPr>
          <a:xfrm>
            <a:off x="1165088" y="261850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Tree>
    <p:extLst>
      <p:ext uri="{BB962C8B-B14F-4D97-AF65-F5344CB8AC3E}">
        <p14:creationId xmlns:p14="http://schemas.microsoft.com/office/powerpoint/2010/main" val="128000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linds(horizontal)">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Edge Coverage, Not Block Coverage</a:t>
            </a:r>
          </a:p>
        </p:txBody>
      </p:sp>
      <p:sp>
        <p:nvSpPr>
          <p:cNvPr id="3" name="Content Placeholder 2"/>
          <p:cNvSpPr>
            <a:spLocks noGrp="1"/>
          </p:cNvSpPr>
          <p:nvPr>
            <p:ph idx="1"/>
          </p:nvPr>
        </p:nvSpPr>
        <p:spPr/>
        <p:txBody>
          <a:bodyPr/>
          <a:lstStyle/>
          <a:p>
            <a:pPr marL="0" lvl="0" indent="0">
              <a:buNone/>
            </a:pPr>
            <a:r>
              <a:rPr dirty="0"/>
              <a:t>Edges capture </a:t>
            </a:r>
            <a:r>
              <a:rPr b="1" dirty="0"/>
              <a:t>control flow transitions</a:t>
            </a:r>
            <a:r>
              <a:rPr dirty="0"/>
              <a:t>, not just “which code ran”</a:t>
            </a:r>
          </a:p>
          <a:p>
            <a:pPr marL="0" lvl="0" indent="0">
              <a:buNone/>
            </a:pPr>
            <a:r>
              <a:rPr lang="en-US" dirty="0"/>
              <a:t>After each run, h</a:t>
            </a:r>
            <a:r>
              <a:rPr dirty="0"/>
              <a:t>it counts are </a:t>
            </a:r>
            <a:r>
              <a:rPr b="1" dirty="0"/>
              <a:t>bucketed</a:t>
            </a:r>
            <a:r>
              <a:rPr dirty="0"/>
              <a:t>: 1, 2, 4, 8, 16, 32, 64, 128+</a:t>
            </a:r>
          </a:p>
        </p:txBody>
      </p:sp>
      <p:sp>
        <p:nvSpPr>
          <p:cNvPr id="4" name="Rounded Rectangle 3">
            <a:extLst>
              <a:ext uri="{FF2B5EF4-FFF2-40B4-BE49-F238E27FC236}">
                <a16:creationId xmlns:a16="http://schemas.microsoft.com/office/drawing/2014/main" id="{520161C5-E1AE-6B4A-5228-C89E1A8AD0D8}"/>
              </a:ext>
            </a:extLst>
          </p:cNvPr>
          <p:cNvSpPr/>
          <p:nvPr/>
        </p:nvSpPr>
        <p:spPr>
          <a:xfrm>
            <a:off x="2916131" y="2618502"/>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5" name="Rounded Rectangle 4">
            <a:extLst>
              <a:ext uri="{FF2B5EF4-FFF2-40B4-BE49-F238E27FC236}">
                <a16:creationId xmlns:a16="http://schemas.microsoft.com/office/drawing/2014/main" id="{7A2509B2-9D2A-F663-0A32-707F64D7B131}"/>
              </a:ext>
            </a:extLst>
          </p:cNvPr>
          <p:cNvSpPr/>
          <p:nvPr/>
        </p:nvSpPr>
        <p:spPr>
          <a:xfrm>
            <a:off x="2916131" y="347510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6" name="Rounded Rectangle 5">
            <a:extLst>
              <a:ext uri="{FF2B5EF4-FFF2-40B4-BE49-F238E27FC236}">
                <a16:creationId xmlns:a16="http://schemas.microsoft.com/office/drawing/2014/main" id="{FF2D4390-756A-20A0-0565-41D702581E4B}"/>
              </a:ext>
            </a:extLst>
          </p:cNvPr>
          <p:cNvSpPr/>
          <p:nvPr/>
        </p:nvSpPr>
        <p:spPr>
          <a:xfrm>
            <a:off x="2916131" y="433655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
            </a:r>
          </a:p>
        </p:txBody>
      </p:sp>
      <p:cxnSp>
        <p:nvCxnSpPr>
          <p:cNvPr id="7" name="Straight Arrow Connector 6">
            <a:extLst>
              <a:ext uri="{FF2B5EF4-FFF2-40B4-BE49-F238E27FC236}">
                <a16:creationId xmlns:a16="http://schemas.microsoft.com/office/drawing/2014/main" id="{7AA2FF38-1956-2A23-6EFD-7CE5003C9FE5}"/>
              </a:ext>
            </a:extLst>
          </p:cNvPr>
          <p:cNvCxnSpPr>
            <a:stCxn id="4" idx="2"/>
            <a:endCxn id="5" idx="0"/>
          </p:cNvCxnSpPr>
          <p:nvPr/>
        </p:nvCxnSpPr>
        <p:spPr>
          <a:xfrm>
            <a:off x="3556211" y="3139007"/>
            <a:ext cx="0" cy="336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68EEE88-0F6E-F228-23CA-079C93F6FF78}"/>
              </a:ext>
            </a:extLst>
          </p:cNvPr>
          <p:cNvCxnSpPr>
            <a:cxnSpLocks/>
            <a:stCxn id="5" idx="2"/>
            <a:endCxn id="6" idx="0"/>
          </p:cNvCxnSpPr>
          <p:nvPr/>
        </p:nvCxnSpPr>
        <p:spPr>
          <a:xfrm>
            <a:off x="3556211" y="3995606"/>
            <a:ext cx="0" cy="340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663C85CC-96E5-8CDD-BD2E-6C3072F6A8E8}"/>
              </a:ext>
            </a:extLst>
          </p:cNvPr>
          <p:cNvSpPr/>
          <p:nvPr/>
        </p:nvSpPr>
        <p:spPr>
          <a:xfrm>
            <a:off x="3728545" y="2954596"/>
            <a:ext cx="787786" cy="1477108"/>
          </a:xfrm>
          <a:prstGeom prst="arc">
            <a:avLst>
              <a:gd name="adj1" fmla="val 16480100"/>
              <a:gd name="adj2" fmla="val 4875698"/>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4FDB7DF-DC18-5103-ABF7-A7F114611BCB}"/>
              </a:ext>
            </a:extLst>
          </p:cNvPr>
          <p:cNvCxnSpPr>
            <a:cxnSpLocks/>
            <a:stCxn id="16" idx="3"/>
            <a:endCxn id="4" idx="1"/>
          </p:cNvCxnSpPr>
          <p:nvPr/>
        </p:nvCxnSpPr>
        <p:spPr>
          <a:xfrm>
            <a:off x="2445248" y="2878754"/>
            <a:ext cx="4708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B0005B7-D88B-28EA-A863-E3B6DCEE10ED}"/>
              </a:ext>
            </a:extLst>
          </p:cNvPr>
          <p:cNvSpPr txBox="1"/>
          <p:nvPr/>
        </p:nvSpPr>
        <p:spPr>
          <a:xfrm>
            <a:off x="2445248" y="2585264"/>
            <a:ext cx="301686" cy="369332"/>
          </a:xfrm>
          <a:prstGeom prst="rect">
            <a:avLst/>
          </a:prstGeom>
          <a:noFill/>
        </p:spPr>
        <p:txBody>
          <a:bodyPr wrap="none" rtlCol="0">
            <a:spAutoFit/>
          </a:bodyPr>
          <a:lstStyle/>
          <a:p>
            <a:r>
              <a:rPr lang="en-US" dirty="0"/>
              <a:t>1</a:t>
            </a:r>
          </a:p>
        </p:txBody>
      </p:sp>
      <p:sp>
        <p:nvSpPr>
          <p:cNvPr id="12" name="TextBox 11">
            <a:extLst>
              <a:ext uri="{FF2B5EF4-FFF2-40B4-BE49-F238E27FC236}">
                <a16:creationId xmlns:a16="http://schemas.microsoft.com/office/drawing/2014/main" id="{BE72D8E8-F5C6-EC4D-0855-8E4F929F823E}"/>
              </a:ext>
            </a:extLst>
          </p:cNvPr>
          <p:cNvSpPr txBox="1"/>
          <p:nvPr/>
        </p:nvSpPr>
        <p:spPr>
          <a:xfrm>
            <a:off x="3574566" y="3119963"/>
            <a:ext cx="301686" cy="369332"/>
          </a:xfrm>
          <a:prstGeom prst="rect">
            <a:avLst/>
          </a:prstGeom>
          <a:noFill/>
        </p:spPr>
        <p:txBody>
          <a:bodyPr wrap="none" rtlCol="0">
            <a:spAutoFit/>
          </a:bodyPr>
          <a:lstStyle/>
          <a:p>
            <a:r>
              <a:rPr lang="en-US" dirty="0"/>
              <a:t>2</a:t>
            </a:r>
          </a:p>
        </p:txBody>
      </p:sp>
      <p:sp>
        <p:nvSpPr>
          <p:cNvPr id="13" name="TextBox 12">
            <a:extLst>
              <a:ext uri="{FF2B5EF4-FFF2-40B4-BE49-F238E27FC236}">
                <a16:creationId xmlns:a16="http://schemas.microsoft.com/office/drawing/2014/main" id="{B956757E-0B77-1B2D-400D-EBE104BEEC9C}"/>
              </a:ext>
            </a:extLst>
          </p:cNvPr>
          <p:cNvSpPr txBox="1"/>
          <p:nvPr/>
        </p:nvSpPr>
        <p:spPr>
          <a:xfrm>
            <a:off x="3574566" y="4012811"/>
            <a:ext cx="301686" cy="369332"/>
          </a:xfrm>
          <a:prstGeom prst="rect">
            <a:avLst/>
          </a:prstGeom>
          <a:noFill/>
        </p:spPr>
        <p:txBody>
          <a:bodyPr wrap="none" rtlCol="0">
            <a:spAutoFit/>
          </a:bodyPr>
          <a:lstStyle/>
          <a:p>
            <a:r>
              <a:rPr lang="en-US" dirty="0"/>
              <a:t>3</a:t>
            </a:r>
          </a:p>
        </p:txBody>
      </p:sp>
      <p:sp>
        <p:nvSpPr>
          <p:cNvPr id="14" name="TextBox 13">
            <a:extLst>
              <a:ext uri="{FF2B5EF4-FFF2-40B4-BE49-F238E27FC236}">
                <a16:creationId xmlns:a16="http://schemas.microsoft.com/office/drawing/2014/main" id="{02BA1002-B7E0-19A0-BBEC-DB59080A3CAD}"/>
              </a:ext>
            </a:extLst>
          </p:cNvPr>
          <p:cNvSpPr txBox="1"/>
          <p:nvPr/>
        </p:nvSpPr>
        <p:spPr>
          <a:xfrm>
            <a:off x="4577660" y="3475101"/>
            <a:ext cx="301686" cy="369332"/>
          </a:xfrm>
          <a:prstGeom prst="rect">
            <a:avLst/>
          </a:prstGeom>
          <a:noFill/>
        </p:spPr>
        <p:txBody>
          <a:bodyPr wrap="none" rtlCol="0">
            <a:spAutoFit/>
          </a:bodyPr>
          <a:lstStyle/>
          <a:p>
            <a:r>
              <a:rPr lang="en-US" dirty="0"/>
              <a:t>4</a:t>
            </a:r>
          </a:p>
        </p:txBody>
      </p:sp>
      <p:graphicFrame>
        <p:nvGraphicFramePr>
          <p:cNvPr id="15" name="Table 14">
            <a:extLst>
              <a:ext uri="{FF2B5EF4-FFF2-40B4-BE49-F238E27FC236}">
                <a16:creationId xmlns:a16="http://schemas.microsoft.com/office/drawing/2014/main" id="{962FFEBB-D3BE-7DA2-6E42-0703D9C9CCE1}"/>
              </a:ext>
            </a:extLst>
          </p:cNvPr>
          <p:cNvGraphicFramePr>
            <a:graphicFrameLocks noGrp="1"/>
          </p:cNvGraphicFramePr>
          <p:nvPr>
            <p:extLst>
              <p:ext uri="{D42A27DB-BD31-4B8C-83A1-F6EECF244321}">
                <p14:modId xmlns:p14="http://schemas.microsoft.com/office/powerpoint/2010/main" val="3561313571"/>
              </p:ext>
            </p:extLst>
          </p:nvPr>
        </p:nvGraphicFramePr>
        <p:xfrm>
          <a:off x="5328745" y="2585264"/>
          <a:ext cx="3393224" cy="2225040"/>
        </p:xfrm>
        <a:graphic>
          <a:graphicData uri="http://schemas.openxmlformats.org/drawingml/2006/table">
            <a:tbl>
              <a:tblPr firstRow="1" bandRow="1">
                <a:tableStyleId>{5C22544A-7EE6-4342-B048-85BDC9FD1C3A}</a:tableStyleId>
              </a:tblPr>
              <a:tblGrid>
                <a:gridCol w="650024">
                  <a:extLst>
                    <a:ext uri="{9D8B030D-6E8A-4147-A177-3AD203B41FA5}">
                      <a16:colId xmlns:a16="http://schemas.microsoft.com/office/drawing/2014/main" val="1807914704"/>
                    </a:ext>
                  </a:extLst>
                </a:gridCol>
                <a:gridCol w="1069145">
                  <a:extLst>
                    <a:ext uri="{9D8B030D-6E8A-4147-A177-3AD203B41FA5}">
                      <a16:colId xmlns:a16="http://schemas.microsoft.com/office/drawing/2014/main" val="1326147269"/>
                    </a:ext>
                  </a:extLst>
                </a:gridCol>
                <a:gridCol w="801858">
                  <a:extLst>
                    <a:ext uri="{9D8B030D-6E8A-4147-A177-3AD203B41FA5}">
                      <a16:colId xmlns:a16="http://schemas.microsoft.com/office/drawing/2014/main" val="3343241851"/>
                    </a:ext>
                  </a:extLst>
                </a:gridCol>
                <a:gridCol w="872197">
                  <a:extLst>
                    <a:ext uri="{9D8B030D-6E8A-4147-A177-3AD203B41FA5}">
                      <a16:colId xmlns:a16="http://schemas.microsoft.com/office/drawing/2014/main" val="1935044495"/>
                    </a:ext>
                  </a:extLst>
                </a:gridCol>
              </a:tblGrid>
              <a:tr h="370840">
                <a:tc>
                  <a:txBody>
                    <a:bodyPr/>
                    <a:lstStyle/>
                    <a:p>
                      <a:r>
                        <a:rPr lang="en-US" sz="1800" dirty="0"/>
                        <a:t>Edge</a:t>
                      </a:r>
                    </a:p>
                  </a:txBody>
                  <a:tcPr/>
                </a:tc>
                <a:tc>
                  <a:txBody>
                    <a:bodyPr/>
                    <a:lstStyle/>
                    <a:p>
                      <a:r>
                        <a:rPr lang="en-US" sz="1800" dirty="0"/>
                        <a:t>Index</a:t>
                      </a:r>
                    </a:p>
                  </a:txBody>
                  <a:tcPr/>
                </a:tc>
                <a:tc>
                  <a:txBody>
                    <a:bodyPr/>
                    <a:lstStyle/>
                    <a:p>
                      <a:r>
                        <a:rPr lang="en-US" sz="1800" dirty="0"/>
                        <a:t>P1</a:t>
                      </a:r>
                    </a:p>
                  </a:txBody>
                  <a:tcPr/>
                </a:tc>
                <a:tc>
                  <a:txBody>
                    <a:bodyPr/>
                    <a:lstStyle/>
                    <a:p>
                      <a:r>
                        <a:rPr lang="en-US" sz="1800" dirty="0"/>
                        <a:t>P2</a:t>
                      </a:r>
                    </a:p>
                  </a:txBody>
                  <a:tcPr/>
                </a:tc>
                <a:extLst>
                  <a:ext uri="{0D108BD9-81ED-4DB2-BD59-A6C34878D82A}">
                    <a16:rowId xmlns:a16="http://schemas.microsoft.com/office/drawing/2014/main" val="1106066429"/>
                  </a:ext>
                </a:extLst>
              </a:tr>
              <a:tr h="370840">
                <a:tc>
                  <a:txBody>
                    <a:bodyPr/>
                    <a:lstStyle/>
                    <a:p>
                      <a:r>
                        <a:rPr lang="en-US" sz="1800" dirty="0"/>
                        <a:t>1</a:t>
                      </a:r>
                    </a:p>
                  </a:txBody>
                  <a:tcPr/>
                </a:tc>
                <a:tc>
                  <a:txBody>
                    <a:bodyPr/>
                    <a:lstStyle/>
                    <a:p>
                      <a:r>
                        <a:rPr lang="en-US" sz="1800" dirty="0"/>
                        <a:t>b^(a&gt;&gt;1)</a:t>
                      </a:r>
                    </a:p>
                  </a:txBody>
                  <a:tcPr/>
                </a:tc>
                <a:tc>
                  <a:txBody>
                    <a:bodyPr/>
                    <a:lstStyle/>
                    <a:p>
                      <a:r>
                        <a:rPr lang="en-US" sz="1800" dirty="0"/>
                        <a:t>1</a:t>
                      </a:r>
                    </a:p>
                  </a:txBody>
                  <a:tcPr/>
                </a:tc>
                <a:tc>
                  <a:txBody>
                    <a:bodyPr/>
                    <a:lstStyle/>
                    <a:p>
                      <a:r>
                        <a:rPr lang="en-US" sz="1800" dirty="0"/>
                        <a:t>1</a:t>
                      </a:r>
                    </a:p>
                  </a:txBody>
                  <a:tcPr/>
                </a:tc>
                <a:extLst>
                  <a:ext uri="{0D108BD9-81ED-4DB2-BD59-A6C34878D82A}">
                    <a16:rowId xmlns:a16="http://schemas.microsoft.com/office/drawing/2014/main" val="384326414"/>
                  </a:ext>
                </a:extLst>
              </a:tr>
              <a:tr h="370840">
                <a:tc>
                  <a:txBody>
                    <a:bodyPr/>
                    <a:lstStyle/>
                    <a:p>
                      <a:r>
                        <a:rPr lang="en-US" sz="1800" dirty="0"/>
                        <a:t>2</a:t>
                      </a:r>
                    </a:p>
                  </a:txBody>
                  <a:tcPr/>
                </a:tc>
                <a:tc>
                  <a:txBody>
                    <a:bodyPr/>
                    <a:lstStyle/>
                    <a:p>
                      <a:r>
                        <a:rPr lang="en-US" sz="1800" dirty="0"/>
                        <a:t>c^(b&gt;&gt;1)</a:t>
                      </a:r>
                    </a:p>
                  </a:txBody>
                  <a:tcPr/>
                </a:tc>
                <a:tc>
                  <a:txBody>
                    <a:bodyPr/>
                    <a:lstStyle/>
                    <a:p>
                      <a:r>
                        <a:rPr lang="en-US" sz="1800" dirty="0"/>
                        <a:t>1</a:t>
                      </a:r>
                    </a:p>
                  </a:txBody>
                  <a:tcPr/>
                </a:tc>
                <a:tc>
                  <a:txBody>
                    <a:bodyPr/>
                    <a:lstStyle/>
                    <a:p>
                      <a:endParaRPr lang="en-US" sz="1800" dirty="0"/>
                    </a:p>
                  </a:txBody>
                  <a:tcPr/>
                </a:tc>
                <a:extLst>
                  <a:ext uri="{0D108BD9-81ED-4DB2-BD59-A6C34878D82A}">
                    <a16:rowId xmlns:a16="http://schemas.microsoft.com/office/drawing/2014/main" val="1469511323"/>
                  </a:ext>
                </a:extLst>
              </a:tr>
              <a:tr h="370840">
                <a:tc>
                  <a:txBody>
                    <a:bodyPr/>
                    <a:lstStyle/>
                    <a:p>
                      <a:r>
                        <a:rPr lang="en-US" sz="1800" dirty="0"/>
                        <a:t>3</a:t>
                      </a:r>
                    </a:p>
                  </a:txBody>
                  <a:tcPr/>
                </a:tc>
                <a:tc>
                  <a:txBody>
                    <a:bodyPr/>
                    <a:lstStyle/>
                    <a:p>
                      <a:r>
                        <a:rPr lang="en-US" sz="1800" dirty="0"/>
                        <a:t>d^(c&gt;&gt;1)</a:t>
                      </a:r>
                    </a:p>
                  </a:txBody>
                  <a:tcPr/>
                </a:tc>
                <a:tc>
                  <a:txBody>
                    <a:bodyPr/>
                    <a:lstStyle/>
                    <a:p>
                      <a:r>
                        <a:rPr lang="en-US" sz="1800" dirty="0"/>
                        <a:t>1</a:t>
                      </a:r>
                    </a:p>
                  </a:txBody>
                  <a:tcPr/>
                </a:tc>
                <a:tc>
                  <a:txBody>
                    <a:bodyPr/>
                    <a:lstStyle/>
                    <a:p>
                      <a:endParaRPr lang="en-US" sz="1800" dirty="0"/>
                    </a:p>
                  </a:txBody>
                  <a:tcPr/>
                </a:tc>
                <a:extLst>
                  <a:ext uri="{0D108BD9-81ED-4DB2-BD59-A6C34878D82A}">
                    <a16:rowId xmlns:a16="http://schemas.microsoft.com/office/drawing/2014/main" val="1244589966"/>
                  </a:ext>
                </a:extLst>
              </a:tr>
              <a:tr h="370840">
                <a:tc>
                  <a:txBody>
                    <a:bodyPr/>
                    <a:lstStyle/>
                    <a:p>
                      <a:r>
                        <a:rPr lang="en-US" sz="1800" dirty="0"/>
                        <a:t>4</a:t>
                      </a:r>
                    </a:p>
                  </a:txBody>
                  <a:tcPr/>
                </a:tc>
                <a:tc>
                  <a:txBody>
                    <a:bodyPr/>
                    <a:lstStyle/>
                    <a:p>
                      <a:r>
                        <a:rPr lang="en-US" sz="1800" dirty="0"/>
                        <a:t>d^(b&gt;&gt;1)</a:t>
                      </a:r>
                    </a:p>
                  </a:txBody>
                  <a:tcPr/>
                </a:tc>
                <a:tc>
                  <a:txBody>
                    <a:bodyPr/>
                    <a:lstStyle/>
                    <a:p>
                      <a:endParaRPr lang="en-US" sz="1800" dirty="0"/>
                    </a:p>
                  </a:txBody>
                  <a:tcPr/>
                </a:tc>
                <a:tc>
                  <a:txBody>
                    <a:bodyPr/>
                    <a:lstStyle/>
                    <a:p>
                      <a:r>
                        <a:rPr lang="en-US" sz="1800" dirty="0"/>
                        <a:t>1</a:t>
                      </a:r>
                    </a:p>
                  </a:txBody>
                  <a:tcPr/>
                </a:tc>
                <a:extLst>
                  <a:ext uri="{0D108BD9-81ED-4DB2-BD59-A6C34878D82A}">
                    <a16:rowId xmlns:a16="http://schemas.microsoft.com/office/drawing/2014/main" val="2853771078"/>
                  </a:ext>
                </a:extLst>
              </a:tr>
              <a:tr h="370840">
                <a:tc>
                  <a:txBody>
                    <a:bodyPr/>
                    <a:lstStyle/>
                    <a:p>
                      <a:r>
                        <a:rPr lang="en-US" sz="1800" dirty="0"/>
                        <a:t>…</a:t>
                      </a:r>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2901356472"/>
                  </a:ext>
                </a:extLst>
              </a:tr>
            </a:tbl>
          </a:graphicData>
        </a:graphic>
      </p:graphicFrame>
      <p:sp>
        <p:nvSpPr>
          <p:cNvPr id="16" name="Rounded Rectangle 15">
            <a:extLst>
              <a:ext uri="{FF2B5EF4-FFF2-40B4-BE49-F238E27FC236}">
                <a16:creationId xmlns:a16="http://schemas.microsoft.com/office/drawing/2014/main" id="{02C7E71B-EA68-4276-215F-E5F8117857A2}"/>
              </a:ext>
            </a:extLst>
          </p:cNvPr>
          <p:cNvSpPr/>
          <p:nvPr/>
        </p:nvSpPr>
        <p:spPr>
          <a:xfrm>
            <a:off x="1165088" y="2618501"/>
            <a:ext cx="1280160" cy="5205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Fuzzing Loop</a:t>
            </a:r>
          </a:p>
        </p:txBody>
      </p:sp>
      <p:pic>
        <p:nvPicPr>
          <p:cNvPr id="4" name="Picture 3">
            <a:extLst>
              <a:ext uri="{FF2B5EF4-FFF2-40B4-BE49-F238E27FC236}">
                <a16:creationId xmlns:a16="http://schemas.microsoft.com/office/drawing/2014/main" id="{097B395C-2D90-9862-DFE7-E2F1C861953D}"/>
              </a:ext>
            </a:extLst>
          </p:cNvPr>
          <p:cNvPicPr>
            <a:picLocks noChangeAspect="1"/>
          </p:cNvPicPr>
          <p:nvPr/>
        </p:nvPicPr>
        <p:blipFill>
          <a:blip r:embed="rId3"/>
          <a:stretch>
            <a:fillRect/>
          </a:stretch>
        </p:blipFill>
        <p:spPr>
          <a:xfrm>
            <a:off x="5255288" y="770930"/>
            <a:ext cx="3640281" cy="3943195"/>
          </a:xfrm>
          <a:prstGeom prst="rect">
            <a:avLst/>
          </a:prstGeom>
        </p:spPr>
      </p:pic>
      <p:sp>
        <p:nvSpPr>
          <p:cNvPr id="7" name="Content Placeholder 2">
            <a:extLst>
              <a:ext uri="{FF2B5EF4-FFF2-40B4-BE49-F238E27FC236}">
                <a16:creationId xmlns:a16="http://schemas.microsoft.com/office/drawing/2014/main" id="{6D7C87E0-D41A-E6EF-AFB5-884DD8A06124}"/>
              </a:ext>
            </a:extLst>
          </p:cNvPr>
          <p:cNvSpPr>
            <a:spLocks noGrp="1"/>
          </p:cNvSpPr>
          <p:nvPr>
            <p:ph idx="1"/>
          </p:nvPr>
        </p:nvSpPr>
        <p:spPr>
          <a:xfrm>
            <a:off x="628650" y="1369218"/>
            <a:ext cx="4465864" cy="3263504"/>
          </a:xfrm>
        </p:spPr>
        <p:txBody>
          <a:bodyPr/>
          <a:lstStyle/>
          <a:p>
            <a:pPr marL="342900" lvl="0" indent="-342900">
              <a:buAutoNum type="arabicPeriod"/>
            </a:pPr>
            <a:r>
              <a:rPr dirty="0"/>
              <a:t>Start with some seed inputs</a:t>
            </a:r>
          </a:p>
          <a:p>
            <a:pPr marL="342900" lvl="0" indent="-342900">
              <a:buAutoNum type="arabicPeriod"/>
            </a:pPr>
            <a:r>
              <a:rPr dirty="0"/>
              <a:t>Pick one to mutate</a:t>
            </a:r>
          </a:p>
          <a:p>
            <a:pPr marL="342900" lvl="0" indent="-342900">
              <a:buAutoNum type="arabicPeriod"/>
            </a:pPr>
            <a:r>
              <a:rPr dirty="0"/>
              <a:t>Feed the mutated input to the program</a:t>
            </a:r>
          </a:p>
          <a:p>
            <a:pPr marL="342900" lvl="0" indent="-342900">
              <a:buAutoNum type="arabicPeriod"/>
            </a:pPr>
            <a:r>
              <a:rPr dirty="0"/>
              <a:t>If something “interesting” happened, keep it</a:t>
            </a:r>
          </a:p>
          <a:p>
            <a:pPr marL="342900" lvl="0" indent="-342900">
              <a:buAutoNum type="arabicPeriod"/>
            </a:pPr>
            <a:r>
              <a:rPr dirty="0"/>
              <a:t>Repeat</a:t>
            </a:r>
          </a:p>
        </p:txBody>
      </p:sp>
      <p:sp>
        <p:nvSpPr>
          <p:cNvPr id="8" name="Right Arrow 7">
            <a:extLst>
              <a:ext uri="{FF2B5EF4-FFF2-40B4-BE49-F238E27FC236}">
                <a16:creationId xmlns:a16="http://schemas.microsoft.com/office/drawing/2014/main" id="{598AE8FF-A24F-7E57-E931-D0F696A87ABD}"/>
              </a:ext>
            </a:extLst>
          </p:cNvPr>
          <p:cNvSpPr/>
          <p:nvPr/>
        </p:nvSpPr>
        <p:spPr>
          <a:xfrm>
            <a:off x="4511710" y="956517"/>
            <a:ext cx="582804" cy="3114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par>
                                <p:cTn id="13" presetID="0" presetClass="path" presetSubtype="0" accel="50000" decel="50000" fill="hold" grpId="0" nodeType="withEffect">
                                  <p:stCondLst>
                                    <p:cond delay="0"/>
                                  </p:stCondLst>
                                  <p:childTnLst>
                                    <p:animMotion origin="layout" path="M -3.61111E-6 1.97531E-6 L 0.00018 0.25432 " pathEditMode="relative" rAng="0" ptsTypes="AA">
                                      <p:cBhvr>
                                        <p:cTn id="14" dur="2000" fill="hold"/>
                                        <p:tgtEl>
                                          <p:spTgt spid="8"/>
                                        </p:tgtEl>
                                        <p:attrNameLst>
                                          <p:attrName>ppt_x</p:attrName>
                                          <p:attrName>ppt_y</p:attrName>
                                        </p:attrNameLst>
                                      </p:cBhvr>
                                      <p:rCtr x="0" y="12716"/>
                                    </p:animMotion>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dissolve">
                                      <p:cBhvr>
                                        <p:cTn id="19" dur="500"/>
                                        <p:tgtEl>
                                          <p:spTgt spid="7">
                                            <p:txEl>
                                              <p:pRg st="2" end="2"/>
                                            </p:txEl>
                                          </p:spTgt>
                                        </p:tgtEl>
                                      </p:cBhvr>
                                    </p:animEffect>
                                  </p:childTnLst>
                                </p:cTn>
                              </p:par>
                              <p:par>
                                <p:cTn id="20" presetID="42" presetClass="path" presetSubtype="0" accel="50000" decel="50000" fill="hold" grpId="1" nodeType="withEffect">
                                  <p:stCondLst>
                                    <p:cond delay="0"/>
                                  </p:stCondLst>
                                  <p:childTnLst>
                                    <p:animMotion origin="layout" path="M 0.00018 0.25432 L 0.00018 0.36975 " pathEditMode="relative" rAng="0" ptsTypes="AA">
                                      <p:cBhvr>
                                        <p:cTn id="21" dur="2000" fill="hold"/>
                                        <p:tgtEl>
                                          <p:spTgt spid="8"/>
                                        </p:tgtEl>
                                        <p:attrNameLst>
                                          <p:attrName>ppt_x</p:attrName>
                                          <p:attrName>ppt_y</p:attrName>
                                        </p:attrNameLst>
                                      </p:cBhvr>
                                      <p:rCtr x="0" y="5772"/>
                                    </p:animMotion>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dissolve">
                                      <p:cBhvr>
                                        <p:cTn id="26" dur="500"/>
                                        <p:tgtEl>
                                          <p:spTgt spid="7">
                                            <p:txEl>
                                              <p:pRg st="3" end="3"/>
                                            </p:txEl>
                                          </p:spTgt>
                                        </p:tgtEl>
                                      </p:cBhvr>
                                    </p:animEffect>
                                  </p:childTnLst>
                                </p:cTn>
                              </p:par>
                              <p:par>
                                <p:cTn id="27" presetID="42" presetClass="path" presetSubtype="0" accel="50000" decel="50000" fill="hold" grpId="2" nodeType="withEffect">
                                  <p:stCondLst>
                                    <p:cond delay="0"/>
                                  </p:stCondLst>
                                  <p:childTnLst>
                                    <p:animMotion origin="layout" path="M 0.00018 0.36975 L 0.00018 0.48302 " pathEditMode="relative" rAng="0" ptsTypes="AA">
                                      <p:cBhvr>
                                        <p:cTn id="28" dur="2000" fill="hold"/>
                                        <p:tgtEl>
                                          <p:spTgt spid="8"/>
                                        </p:tgtEl>
                                        <p:attrNameLst>
                                          <p:attrName>ppt_x</p:attrName>
                                          <p:attrName>ppt_y</p:attrName>
                                        </p:attrNameLst>
                                      </p:cBhvr>
                                      <p:rCtr x="0" y="5648"/>
                                    </p:animMotion>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dissolve">
                                      <p:cBhvr>
                                        <p:cTn id="33" dur="500"/>
                                        <p:tgtEl>
                                          <p:spTgt spid="7">
                                            <p:txEl>
                                              <p:pRg st="4" end="4"/>
                                            </p:txEl>
                                          </p:spTgt>
                                        </p:tgtEl>
                                      </p:cBhvr>
                                    </p:animEffect>
                                  </p:childTnLst>
                                </p:cTn>
                              </p:par>
                              <p:par>
                                <p:cTn id="34" presetID="42" presetClass="path" presetSubtype="0" accel="50000" decel="50000" fill="hold" grpId="3" nodeType="withEffect">
                                  <p:stCondLst>
                                    <p:cond delay="0"/>
                                  </p:stCondLst>
                                  <p:childTnLst>
                                    <p:animMotion origin="layout" path="M 0.00018 0.48302 L 0.00018 0.36975 " pathEditMode="relative" rAng="0" ptsTypes="AA">
                                      <p:cBhvr>
                                        <p:cTn id="35" dur="2000" fill="hold"/>
                                        <p:tgtEl>
                                          <p:spTgt spid="8"/>
                                        </p:tgtEl>
                                        <p:attrNameLst>
                                          <p:attrName>ppt_x</p:attrName>
                                          <p:attrName>ppt_y</p:attrName>
                                        </p:attrNameLst>
                                      </p:cBhvr>
                                      <p:rCtr x="0"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8" grpId="1" animBg="1"/>
      <p:bldP spid="8" grpId="2" animBg="1"/>
      <p:bldP spid="8"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7AC2-015D-8203-3FF8-0A665DD96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3FCDD-108E-E245-03BE-BD946405895B}"/>
              </a:ext>
            </a:extLst>
          </p:cNvPr>
          <p:cNvSpPr>
            <a:spLocks noGrp="1"/>
          </p:cNvSpPr>
          <p:nvPr>
            <p:ph type="title"/>
          </p:nvPr>
        </p:nvSpPr>
        <p:spPr/>
        <p:txBody>
          <a:bodyPr/>
          <a:lstStyle/>
          <a:p>
            <a:pPr marL="0" lvl="0" indent="0">
              <a:buNone/>
            </a:pPr>
            <a:r>
              <a:rPr lang="en-US" dirty="0"/>
              <a:t>Choose and Allocate</a:t>
            </a:r>
            <a:endParaRPr dirty="0"/>
          </a:p>
        </p:txBody>
      </p:sp>
      <p:pic>
        <p:nvPicPr>
          <p:cNvPr id="4" name="Picture 3">
            <a:extLst>
              <a:ext uri="{FF2B5EF4-FFF2-40B4-BE49-F238E27FC236}">
                <a16:creationId xmlns:a16="http://schemas.microsoft.com/office/drawing/2014/main" id="{E0CEA276-6330-86FB-84FE-6CC288BE0EBD}"/>
              </a:ext>
            </a:extLst>
          </p:cNvPr>
          <p:cNvPicPr>
            <a:picLocks noChangeAspect="1"/>
          </p:cNvPicPr>
          <p:nvPr/>
        </p:nvPicPr>
        <p:blipFill>
          <a:blip r:embed="rId3"/>
          <a:stretch>
            <a:fillRect/>
          </a:stretch>
        </p:blipFill>
        <p:spPr>
          <a:xfrm>
            <a:off x="5255288" y="770930"/>
            <a:ext cx="3640281" cy="3943195"/>
          </a:xfrm>
          <a:prstGeom prst="rect">
            <a:avLst/>
          </a:prstGeom>
        </p:spPr>
      </p:pic>
      <p:sp>
        <p:nvSpPr>
          <p:cNvPr id="7" name="Content Placeholder 2">
            <a:extLst>
              <a:ext uri="{FF2B5EF4-FFF2-40B4-BE49-F238E27FC236}">
                <a16:creationId xmlns:a16="http://schemas.microsoft.com/office/drawing/2014/main" id="{1402A64B-C4B9-9DBC-F254-F1C2433DD03C}"/>
              </a:ext>
            </a:extLst>
          </p:cNvPr>
          <p:cNvSpPr>
            <a:spLocks noGrp="1"/>
          </p:cNvSpPr>
          <p:nvPr>
            <p:ph idx="1"/>
          </p:nvPr>
        </p:nvSpPr>
        <p:spPr>
          <a:xfrm>
            <a:off x="628650" y="1369218"/>
            <a:ext cx="4465864" cy="3263504"/>
          </a:xfrm>
        </p:spPr>
        <p:txBody>
          <a:bodyPr/>
          <a:lstStyle/>
          <a:p>
            <a:r>
              <a:rPr lang="en-US" dirty="0"/>
              <a:t>Pick an input: CHOOSENEXT</a:t>
            </a:r>
          </a:p>
          <a:p>
            <a:pPr lvl="1"/>
            <a:r>
              <a:rPr lang="en-US" dirty="0"/>
              <a:t>Circular queue, favorites first</a:t>
            </a:r>
          </a:p>
          <a:p>
            <a:r>
              <a:rPr lang="en-US" dirty="0"/>
              <a:t>How many mutations? ASSIGNENERGY</a:t>
            </a:r>
          </a:p>
          <a:p>
            <a:pPr lvl="1"/>
            <a:r>
              <a:rPr lang="en-US" dirty="0"/>
              <a:t>~80K per seed (~1 min)</a:t>
            </a:r>
          </a:p>
        </p:txBody>
      </p:sp>
    </p:spTree>
    <p:extLst>
      <p:ext uri="{BB962C8B-B14F-4D97-AF65-F5344CB8AC3E}">
        <p14:creationId xmlns:p14="http://schemas.microsoft.com/office/powerpoint/2010/main" val="1827838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dissolve">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BEA05-214F-00EB-6833-17CBD98A2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D4C61-AD72-A225-0C59-983B63394287}"/>
              </a:ext>
            </a:extLst>
          </p:cNvPr>
          <p:cNvSpPr>
            <a:spLocks noGrp="1"/>
          </p:cNvSpPr>
          <p:nvPr>
            <p:ph type="title"/>
          </p:nvPr>
        </p:nvSpPr>
        <p:spPr/>
        <p:txBody>
          <a:bodyPr/>
          <a:lstStyle/>
          <a:p>
            <a:pPr marL="0" lvl="0" indent="0">
              <a:buNone/>
            </a:pPr>
            <a:r>
              <a:rPr lang="en-US" dirty="0"/>
              <a:t>Mutate and Evaluate</a:t>
            </a:r>
            <a:endParaRPr dirty="0"/>
          </a:p>
        </p:txBody>
      </p:sp>
      <p:pic>
        <p:nvPicPr>
          <p:cNvPr id="4" name="Picture 3">
            <a:extLst>
              <a:ext uri="{FF2B5EF4-FFF2-40B4-BE49-F238E27FC236}">
                <a16:creationId xmlns:a16="http://schemas.microsoft.com/office/drawing/2014/main" id="{9C2821A9-F8DD-7AD8-568A-4F4F0EE852C8}"/>
              </a:ext>
            </a:extLst>
          </p:cNvPr>
          <p:cNvPicPr>
            <a:picLocks noChangeAspect="1"/>
          </p:cNvPicPr>
          <p:nvPr/>
        </p:nvPicPr>
        <p:blipFill>
          <a:blip r:embed="rId3"/>
          <a:stretch>
            <a:fillRect/>
          </a:stretch>
        </p:blipFill>
        <p:spPr>
          <a:xfrm>
            <a:off x="5255288" y="770930"/>
            <a:ext cx="3640281" cy="3943195"/>
          </a:xfrm>
          <a:prstGeom prst="rect">
            <a:avLst/>
          </a:prstGeom>
        </p:spPr>
      </p:pic>
      <p:sp>
        <p:nvSpPr>
          <p:cNvPr id="7" name="Content Placeholder 2">
            <a:extLst>
              <a:ext uri="{FF2B5EF4-FFF2-40B4-BE49-F238E27FC236}">
                <a16:creationId xmlns:a16="http://schemas.microsoft.com/office/drawing/2014/main" id="{0ACA4929-039F-2855-B3D6-4EEED5C38F8F}"/>
              </a:ext>
            </a:extLst>
          </p:cNvPr>
          <p:cNvSpPr>
            <a:spLocks noGrp="1"/>
          </p:cNvSpPr>
          <p:nvPr>
            <p:ph idx="1"/>
          </p:nvPr>
        </p:nvSpPr>
        <p:spPr>
          <a:xfrm>
            <a:off x="628650" y="1369218"/>
            <a:ext cx="4465864" cy="3263504"/>
          </a:xfrm>
        </p:spPr>
        <p:txBody>
          <a:bodyPr/>
          <a:lstStyle/>
          <a:p>
            <a:r>
              <a:rPr lang="en-US" dirty="0"/>
              <a:t>Mutate the input: MUTATE_INPUT: </a:t>
            </a:r>
          </a:p>
          <a:p>
            <a:pPr lvl="1"/>
            <a:r>
              <a:rPr lang="en-US" dirty="0"/>
              <a:t>bit flips, arithmetic, boundary values, block splice</a:t>
            </a:r>
          </a:p>
          <a:p>
            <a:r>
              <a:rPr lang="en-US" dirty="0"/>
              <a:t>Evaluate</a:t>
            </a:r>
          </a:p>
          <a:p>
            <a:pPr lvl="1"/>
            <a:r>
              <a:rPr lang="en-US" dirty="0"/>
              <a:t>Run instrumented binary, read bitmap</a:t>
            </a:r>
          </a:p>
          <a:p>
            <a:r>
              <a:rPr lang="en-US" dirty="0"/>
              <a:t>Interesting? ISINTERESTING</a:t>
            </a:r>
          </a:p>
          <a:p>
            <a:pPr lvl="1"/>
            <a:r>
              <a:rPr lang="en-US" dirty="0"/>
              <a:t>new edge or new hit-count bucket → keep</a:t>
            </a:r>
          </a:p>
          <a:p>
            <a:endParaRPr lang="en-US" dirty="0"/>
          </a:p>
          <a:p>
            <a:endParaRPr lang="en-US" dirty="0"/>
          </a:p>
        </p:txBody>
      </p:sp>
    </p:spTree>
    <p:extLst>
      <p:ext uri="{BB962C8B-B14F-4D97-AF65-F5344CB8AC3E}">
        <p14:creationId xmlns:p14="http://schemas.microsoft.com/office/powerpoint/2010/main" val="9380056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dissolv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dissolve">
                                      <p:cBhvr>
                                        <p:cTn id="23" dur="500"/>
                                        <p:tgtEl>
                                          <p:spTgt spid="7">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dissolve">
                                      <p:cBhvr>
                                        <p:cTn id="2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A Simple Target Program</a:t>
            </a:r>
          </a:p>
        </p:txBody>
      </p:sp>
      <p:sp>
        <p:nvSpPr>
          <p:cNvPr id="5" name="Content Placeholder 4">
            <a:extLst>
              <a:ext uri="{FF2B5EF4-FFF2-40B4-BE49-F238E27FC236}">
                <a16:creationId xmlns:a16="http://schemas.microsoft.com/office/drawing/2014/main" id="{EE82E054-CE6E-8D81-8DA1-FA8E827B3ECB}"/>
              </a:ext>
            </a:extLst>
          </p:cNvPr>
          <p:cNvSpPr>
            <a:spLocks noGrp="1"/>
          </p:cNvSpPr>
          <p:nvPr>
            <p:ph idx="1"/>
          </p:nvPr>
        </p:nvSpPr>
        <p:spPr>
          <a:xfrm>
            <a:off x="1383469" y="3638549"/>
            <a:ext cx="6377061" cy="994172"/>
          </a:xfrm>
        </p:spPr>
        <p:txBody>
          <a:bodyPr/>
          <a:lstStyle/>
          <a:p>
            <a:r>
              <a:rPr lang="en-US" dirty="0"/>
              <a:t>How would a </a:t>
            </a:r>
            <a:r>
              <a:rPr lang="en-US" dirty="0" err="1"/>
              <a:t>blackbox</a:t>
            </a:r>
            <a:r>
              <a:rPr lang="en-US" dirty="0"/>
              <a:t> </a:t>
            </a:r>
            <a:r>
              <a:rPr lang="en-US" dirty="0" err="1"/>
              <a:t>fuzzer</a:t>
            </a:r>
            <a:r>
              <a:rPr lang="en-US" dirty="0"/>
              <a:t> behave on this program?</a:t>
            </a:r>
          </a:p>
          <a:p>
            <a:r>
              <a:rPr lang="en-US" dirty="0"/>
              <a:t>How would AFL behave?</a:t>
            </a:r>
          </a:p>
        </p:txBody>
      </p:sp>
      <p:sp>
        <p:nvSpPr>
          <p:cNvPr id="6" name="Content Placeholder 2">
            <a:extLst>
              <a:ext uri="{FF2B5EF4-FFF2-40B4-BE49-F238E27FC236}">
                <a16:creationId xmlns:a16="http://schemas.microsoft.com/office/drawing/2014/main" id="{0D8669A7-AEF0-68D5-B3FD-EF831E08723A}"/>
              </a:ext>
            </a:extLst>
          </p:cNvPr>
          <p:cNvSpPr txBox="1">
            <a:spLocks/>
          </p:cNvSpPr>
          <p:nvPr/>
        </p:nvSpPr>
        <p:spPr>
          <a:xfrm>
            <a:off x="2417445" y="1379430"/>
            <a:ext cx="4309110" cy="214770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indent="0">
              <a:buFont typeface="Arial" panose="020B0604020202020204" pitchFamily="34" charset="0"/>
              <a:buNone/>
            </a:pPr>
            <a:r>
              <a:rPr lang="en-US" dirty="0">
                <a:solidFill>
                  <a:srgbClr val="902000"/>
                </a:solidFill>
                <a:latin typeface="Courier"/>
              </a:rPr>
              <a:t>void</a:t>
            </a:r>
            <a:r>
              <a:rPr lang="en-US" dirty="0">
                <a:latin typeface="Courier"/>
              </a:rPr>
              <a:t> </a:t>
            </a:r>
            <a:r>
              <a:rPr lang="en-US" dirty="0" err="1">
                <a:latin typeface="Courier"/>
              </a:rPr>
              <a:t>crashme</a:t>
            </a:r>
            <a:r>
              <a:rPr lang="en-US" dirty="0">
                <a:latin typeface="Courier"/>
              </a:rPr>
              <a:t> </a:t>
            </a:r>
            <a:r>
              <a:rPr lang="en-US" dirty="0">
                <a:solidFill>
                  <a:srgbClr val="666666"/>
                </a:solidFill>
                <a:latin typeface="Courier"/>
              </a:rPr>
              <a:t>(</a:t>
            </a:r>
            <a:r>
              <a:rPr lang="en-US" dirty="0">
                <a:solidFill>
                  <a:srgbClr val="902000"/>
                </a:solidFill>
                <a:latin typeface="Courier"/>
              </a:rPr>
              <a:t>char</a:t>
            </a:r>
            <a:r>
              <a:rPr lang="en-US" dirty="0">
                <a:solidFill>
                  <a:srgbClr val="666666"/>
                </a:solidFill>
                <a:latin typeface="Courier"/>
              </a:rPr>
              <a:t>*</a:t>
            </a:r>
            <a:r>
              <a:rPr lang="en-US" dirty="0">
                <a:latin typeface="Courier"/>
              </a:rPr>
              <a:t> s</a:t>
            </a:r>
            <a:r>
              <a:rPr lang="en-US" dirty="0">
                <a:solidFill>
                  <a:srgbClr val="666666"/>
                </a:solidFill>
                <a:latin typeface="Courier"/>
              </a:rPr>
              <a:t>)</a:t>
            </a:r>
            <a:r>
              <a:rPr lang="en-US" dirty="0">
                <a:latin typeface="Courier"/>
              </a:rPr>
              <a:t> </a:t>
            </a:r>
            <a:r>
              <a:rPr lang="en-US" dirty="0">
                <a:solidFill>
                  <a:srgbClr val="666666"/>
                </a:solidFill>
                <a:latin typeface="Courier"/>
              </a:rPr>
              <a:t>{</a:t>
            </a:r>
            <a:br>
              <a:rPr lang="en-US" dirty="0"/>
            </a:br>
            <a:r>
              <a:rPr lang="en-US" dirty="0">
                <a:latin typeface="Courier"/>
              </a:rPr>
              <a:t>  </a:t>
            </a:r>
            <a:r>
              <a:rPr lang="en-US" b="1" dirty="0">
                <a:solidFill>
                  <a:srgbClr val="007020"/>
                </a:solidFill>
                <a:latin typeface="Courier"/>
              </a:rPr>
              <a:t>if</a:t>
            </a:r>
            <a:r>
              <a:rPr lang="en-US" dirty="0">
                <a:latin typeface="Courier"/>
              </a:rPr>
              <a:t> </a:t>
            </a:r>
            <a:r>
              <a:rPr lang="en-US" dirty="0">
                <a:solidFill>
                  <a:srgbClr val="666666"/>
                </a:solidFill>
                <a:latin typeface="Courier"/>
              </a:rPr>
              <a:t>(</a:t>
            </a:r>
            <a:r>
              <a:rPr lang="en-US" dirty="0">
                <a:latin typeface="Courier"/>
              </a:rPr>
              <a:t>s</a:t>
            </a:r>
            <a:r>
              <a:rPr lang="en-US" dirty="0">
                <a:solidFill>
                  <a:srgbClr val="666666"/>
                </a:solidFill>
                <a:latin typeface="Courier"/>
              </a:rPr>
              <a:t>[</a:t>
            </a:r>
            <a:r>
              <a:rPr lang="en-US" dirty="0">
                <a:solidFill>
                  <a:srgbClr val="40A070"/>
                </a:solidFill>
                <a:latin typeface="Courier"/>
              </a:rPr>
              <a:t>0</a:t>
            </a:r>
            <a:r>
              <a:rPr lang="en-US" dirty="0">
                <a:solidFill>
                  <a:srgbClr val="666666"/>
                </a:solidFill>
                <a:latin typeface="Courier"/>
              </a:rPr>
              <a:t>]</a:t>
            </a:r>
            <a:r>
              <a:rPr lang="en-US" dirty="0">
                <a:latin typeface="Courier"/>
              </a:rPr>
              <a:t> </a:t>
            </a:r>
            <a:r>
              <a:rPr lang="en-US" dirty="0">
                <a:solidFill>
                  <a:srgbClr val="666666"/>
                </a:solidFill>
                <a:latin typeface="Courier"/>
              </a:rPr>
              <a:t>==</a:t>
            </a:r>
            <a:r>
              <a:rPr lang="en-US" dirty="0">
                <a:latin typeface="Courier"/>
              </a:rPr>
              <a:t> </a:t>
            </a:r>
            <a:r>
              <a:rPr lang="en-US" dirty="0">
                <a:solidFill>
                  <a:srgbClr val="4070A0"/>
                </a:solidFill>
                <a:latin typeface="Courier"/>
              </a:rPr>
              <a:t>'b'</a:t>
            </a:r>
            <a:r>
              <a:rPr lang="en-US" dirty="0">
                <a:solidFill>
                  <a:srgbClr val="666666"/>
                </a:solidFill>
                <a:latin typeface="Courier"/>
              </a:rPr>
              <a:t>)</a:t>
            </a:r>
            <a:br>
              <a:rPr lang="en-US" dirty="0"/>
            </a:br>
            <a:r>
              <a:rPr lang="en-US" dirty="0">
                <a:latin typeface="Courier"/>
              </a:rPr>
              <a:t>    </a:t>
            </a:r>
            <a:r>
              <a:rPr lang="en-US" b="1" dirty="0">
                <a:solidFill>
                  <a:srgbClr val="007020"/>
                </a:solidFill>
                <a:latin typeface="Courier"/>
              </a:rPr>
              <a:t>if</a:t>
            </a:r>
            <a:r>
              <a:rPr lang="en-US" dirty="0">
                <a:latin typeface="Courier"/>
              </a:rPr>
              <a:t> </a:t>
            </a:r>
            <a:r>
              <a:rPr lang="en-US" dirty="0">
                <a:solidFill>
                  <a:srgbClr val="666666"/>
                </a:solidFill>
                <a:latin typeface="Courier"/>
              </a:rPr>
              <a:t>(</a:t>
            </a:r>
            <a:r>
              <a:rPr lang="en-US" dirty="0">
                <a:latin typeface="Courier"/>
              </a:rPr>
              <a:t>s</a:t>
            </a:r>
            <a:r>
              <a:rPr lang="en-US" dirty="0">
                <a:solidFill>
                  <a:srgbClr val="666666"/>
                </a:solidFill>
                <a:latin typeface="Courier"/>
              </a:rPr>
              <a:t>[</a:t>
            </a:r>
            <a:r>
              <a:rPr lang="en-US" dirty="0">
                <a:solidFill>
                  <a:srgbClr val="40A070"/>
                </a:solidFill>
                <a:latin typeface="Courier"/>
              </a:rPr>
              <a:t>1</a:t>
            </a:r>
            <a:r>
              <a:rPr lang="en-US" dirty="0">
                <a:solidFill>
                  <a:srgbClr val="666666"/>
                </a:solidFill>
                <a:latin typeface="Courier"/>
              </a:rPr>
              <a:t>]</a:t>
            </a:r>
            <a:r>
              <a:rPr lang="en-US" dirty="0">
                <a:latin typeface="Courier"/>
              </a:rPr>
              <a:t> </a:t>
            </a:r>
            <a:r>
              <a:rPr lang="en-US" dirty="0">
                <a:solidFill>
                  <a:srgbClr val="666666"/>
                </a:solidFill>
                <a:latin typeface="Courier"/>
              </a:rPr>
              <a:t>==</a:t>
            </a:r>
            <a:r>
              <a:rPr lang="en-US" dirty="0">
                <a:latin typeface="Courier"/>
              </a:rPr>
              <a:t> </a:t>
            </a:r>
            <a:r>
              <a:rPr lang="en-US" dirty="0">
                <a:solidFill>
                  <a:srgbClr val="4070A0"/>
                </a:solidFill>
                <a:latin typeface="Courier"/>
              </a:rPr>
              <a:t>'a'</a:t>
            </a:r>
            <a:r>
              <a:rPr lang="en-US" dirty="0">
                <a:solidFill>
                  <a:srgbClr val="666666"/>
                </a:solidFill>
                <a:latin typeface="Courier"/>
              </a:rPr>
              <a:t>)</a:t>
            </a:r>
            <a:br>
              <a:rPr lang="en-US" dirty="0"/>
            </a:br>
            <a:r>
              <a:rPr lang="en-US" dirty="0">
                <a:latin typeface="Courier"/>
              </a:rPr>
              <a:t>      </a:t>
            </a:r>
            <a:r>
              <a:rPr lang="en-US" b="1" dirty="0">
                <a:solidFill>
                  <a:srgbClr val="007020"/>
                </a:solidFill>
                <a:latin typeface="Courier"/>
              </a:rPr>
              <a:t>if</a:t>
            </a:r>
            <a:r>
              <a:rPr lang="en-US" dirty="0">
                <a:latin typeface="Courier"/>
              </a:rPr>
              <a:t> </a:t>
            </a:r>
            <a:r>
              <a:rPr lang="en-US" dirty="0">
                <a:solidFill>
                  <a:srgbClr val="666666"/>
                </a:solidFill>
                <a:latin typeface="Courier"/>
              </a:rPr>
              <a:t>(</a:t>
            </a:r>
            <a:r>
              <a:rPr lang="en-US" dirty="0">
                <a:latin typeface="Courier"/>
              </a:rPr>
              <a:t>s</a:t>
            </a:r>
            <a:r>
              <a:rPr lang="en-US" dirty="0">
                <a:solidFill>
                  <a:srgbClr val="666666"/>
                </a:solidFill>
                <a:latin typeface="Courier"/>
              </a:rPr>
              <a:t>[</a:t>
            </a:r>
            <a:r>
              <a:rPr lang="en-US" dirty="0">
                <a:solidFill>
                  <a:srgbClr val="40A070"/>
                </a:solidFill>
                <a:latin typeface="Courier"/>
              </a:rPr>
              <a:t>2</a:t>
            </a:r>
            <a:r>
              <a:rPr lang="en-US" dirty="0">
                <a:solidFill>
                  <a:srgbClr val="666666"/>
                </a:solidFill>
                <a:latin typeface="Courier"/>
              </a:rPr>
              <a:t>]</a:t>
            </a:r>
            <a:r>
              <a:rPr lang="en-US" dirty="0">
                <a:latin typeface="Courier"/>
              </a:rPr>
              <a:t> </a:t>
            </a:r>
            <a:r>
              <a:rPr lang="en-US" dirty="0">
                <a:solidFill>
                  <a:srgbClr val="666666"/>
                </a:solidFill>
                <a:latin typeface="Courier"/>
              </a:rPr>
              <a:t>==</a:t>
            </a:r>
            <a:r>
              <a:rPr lang="en-US" dirty="0">
                <a:latin typeface="Courier"/>
              </a:rPr>
              <a:t> </a:t>
            </a:r>
            <a:r>
              <a:rPr lang="en-US" dirty="0">
                <a:solidFill>
                  <a:srgbClr val="4070A0"/>
                </a:solidFill>
                <a:latin typeface="Courier"/>
              </a:rPr>
              <a:t>'d'</a:t>
            </a:r>
            <a:r>
              <a:rPr lang="en-US" dirty="0">
                <a:solidFill>
                  <a:srgbClr val="666666"/>
                </a:solidFill>
                <a:latin typeface="Courier"/>
              </a:rPr>
              <a:t>)</a:t>
            </a:r>
            <a:br>
              <a:rPr lang="en-US" dirty="0"/>
            </a:br>
            <a:r>
              <a:rPr lang="en-US" dirty="0">
                <a:latin typeface="Courier"/>
              </a:rPr>
              <a:t>        </a:t>
            </a:r>
            <a:r>
              <a:rPr lang="en-US" b="1" dirty="0">
                <a:solidFill>
                  <a:srgbClr val="007020"/>
                </a:solidFill>
                <a:latin typeface="Courier"/>
              </a:rPr>
              <a:t>if</a:t>
            </a:r>
            <a:r>
              <a:rPr lang="en-US" dirty="0">
                <a:latin typeface="Courier"/>
              </a:rPr>
              <a:t> </a:t>
            </a:r>
            <a:r>
              <a:rPr lang="en-US" dirty="0">
                <a:solidFill>
                  <a:srgbClr val="666666"/>
                </a:solidFill>
                <a:latin typeface="Courier"/>
              </a:rPr>
              <a:t>(</a:t>
            </a:r>
            <a:r>
              <a:rPr lang="en-US" dirty="0">
                <a:latin typeface="Courier"/>
              </a:rPr>
              <a:t>s</a:t>
            </a:r>
            <a:r>
              <a:rPr lang="en-US" dirty="0">
                <a:solidFill>
                  <a:srgbClr val="666666"/>
                </a:solidFill>
                <a:latin typeface="Courier"/>
              </a:rPr>
              <a:t>[</a:t>
            </a:r>
            <a:r>
              <a:rPr lang="en-US" dirty="0">
                <a:solidFill>
                  <a:srgbClr val="40A070"/>
                </a:solidFill>
                <a:latin typeface="Courier"/>
              </a:rPr>
              <a:t>3</a:t>
            </a:r>
            <a:r>
              <a:rPr lang="en-US" dirty="0">
                <a:solidFill>
                  <a:srgbClr val="666666"/>
                </a:solidFill>
                <a:latin typeface="Courier"/>
              </a:rPr>
              <a:t>]</a:t>
            </a:r>
            <a:r>
              <a:rPr lang="en-US" dirty="0">
                <a:latin typeface="Courier"/>
              </a:rPr>
              <a:t> </a:t>
            </a:r>
            <a:r>
              <a:rPr lang="en-US" dirty="0">
                <a:solidFill>
                  <a:srgbClr val="666666"/>
                </a:solidFill>
                <a:latin typeface="Courier"/>
              </a:rPr>
              <a:t>==</a:t>
            </a:r>
            <a:r>
              <a:rPr lang="en-US" dirty="0">
                <a:latin typeface="Courier"/>
              </a:rPr>
              <a:t> </a:t>
            </a:r>
            <a:r>
              <a:rPr lang="en-US" dirty="0">
                <a:solidFill>
                  <a:srgbClr val="4070A0"/>
                </a:solidFill>
                <a:latin typeface="Courier"/>
              </a:rPr>
              <a:t>'!'</a:t>
            </a:r>
            <a:r>
              <a:rPr lang="en-US" dirty="0">
                <a:solidFill>
                  <a:srgbClr val="666666"/>
                </a:solidFill>
                <a:latin typeface="Courier"/>
              </a:rPr>
              <a:t>)</a:t>
            </a:r>
            <a:br>
              <a:rPr lang="en-US" dirty="0"/>
            </a:br>
            <a:r>
              <a:rPr lang="en-US" dirty="0">
                <a:latin typeface="Courier"/>
              </a:rPr>
              <a:t>          abort</a:t>
            </a:r>
            <a:r>
              <a:rPr lang="en-US" dirty="0">
                <a:solidFill>
                  <a:srgbClr val="666666"/>
                </a:solidFill>
                <a:latin typeface="Courier"/>
              </a:rPr>
              <a:t>();</a:t>
            </a:r>
            <a:br>
              <a:rPr lang="en-US" dirty="0"/>
            </a:br>
            <a:r>
              <a:rPr lang="en-US" dirty="0">
                <a:solidFill>
                  <a:srgbClr val="666666"/>
                </a:solidFill>
                <a:latin typeface="Courier"/>
              </a:rPr>
              <a:t>}</a:t>
            </a:r>
          </a:p>
        </p:txBody>
      </p:sp>
    </p:spTree>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ED336-7C64-6067-1C9A-D9EF5B4F4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03490-FA36-9482-24AF-4988AEF1AF72}"/>
              </a:ext>
            </a:extLst>
          </p:cNvPr>
          <p:cNvSpPr>
            <a:spLocks noGrp="1"/>
          </p:cNvSpPr>
          <p:nvPr>
            <p:ph type="title"/>
          </p:nvPr>
        </p:nvSpPr>
        <p:spPr/>
        <p:txBody>
          <a:bodyPr/>
          <a:lstStyle/>
          <a:p>
            <a:pPr marL="0" lvl="0" indent="0">
              <a:buNone/>
            </a:pPr>
            <a:r>
              <a:rPr dirty="0"/>
              <a:t>A Simple Target Program</a:t>
            </a:r>
          </a:p>
        </p:txBody>
      </p:sp>
      <p:sp>
        <p:nvSpPr>
          <p:cNvPr id="5" name="Content Placeholder 4">
            <a:extLst>
              <a:ext uri="{FF2B5EF4-FFF2-40B4-BE49-F238E27FC236}">
                <a16:creationId xmlns:a16="http://schemas.microsoft.com/office/drawing/2014/main" id="{9B8871E7-E425-83AB-2481-21A7DFB094AA}"/>
              </a:ext>
            </a:extLst>
          </p:cNvPr>
          <p:cNvSpPr>
            <a:spLocks noGrp="1"/>
          </p:cNvSpPr>
          <p:nvPr>
            <p:ph idx="1"/>
          </p:nvPr>
        </p:nvSpPr>
        <p:spPr>
          <a:xfrm>
            <a:off x="4176585" y="2874513"/>
            <a:ext cx="3299742" cy="994172"/>
          </a:xfrm>
        </p:spPr>
        <p:txBody>
          <a:bodyPr/>
          <a:lstStyle/>
          <a:p>
            <a:r>
              <a:rPr lang="en-US" dirty="0"/>
              <a:t>How about this program?</a:t>
            </a:r>
          </a:p>
        </p:txBody>
      </p:sp>
      <p:sp>
        <p:nvSpPr>
          <p:cNvPr id="6" name="Content Placeholder 2">
            <a:extLst>
              <a:ext uri="{FF2B5EF4-FFF2-40B4-BE49-F238E27FC236}">
                <a16:creationId xmlns:a16="http://schemas.microsoft.com/office/drawing/2014/main" id="{7805ED3E-17C1-C0FC-3C22-E264A1676B0C}"/>
              </a:ext>
            </a:extLst>
          </p:cNvPr>
          <p:cNvSpPr txBox="1">
            <a:spLocks/>
          </p:cNvSpPr>
          <p:nvPr/>
        </p:nvSpPr>
        <p:spPr>
          <a:xfrm>
            <a:off x="542153" y="1534965"/>
            <a:ext cx="3571103" cy="183663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indent="0">
              <a:buFont typeface="Arial" panose="020B0604020202020204" pitchFamily="34" charset="0"/>
              <a:buNone/>
            </a:pPr>
            <a:r>
              <a:rPr lang="en-US" sz="1800" dirty="0">
                <a:solidFill>
                  <a:srgbClr val="902000"/>
                </a:solidFill>
                <a:latin typeface="Courier"/>
              </a:rPr>
              <a:t>void</a:t>
            </a:r>
            <a:r>
              <a:rPr lang="en-US" sz="1800" dirty="0">
                <a:latin typeface="Courier"/>
              </a:rPr>
              <a:t> </a:t>
            </a:r>
            <a:r>
              <a:rPr lang="en-US" sz="1800" dirty="0" err="1">
                <a:latin typeface="Courier"/>
              </a:rPr>
              <a:t>crashme</a:t>
            </a:r>
            <a:r>
              <a:rPr lang="en-US" sz="1800" dirty="0">
                <a:latin typeface="Courier"/>
              </a:rPr>
              <a:t> </a:t>
            </a:r>
            <a:r>
              <a:rPr lang="en-US" sz="1800" dirty="0">
                <a:solidFill>
                  <a:srgbClr val="666666"/>
                </a:solidFill>
                <a:latin typeface="Courier"/>
              </a:rPr>
              <a:t>(</a:t>
            </a:r>
            <a:r>
              <a:rPr lang="en-US" sz="1800" dirty="0">
                <a:solidFill>
                  <a:srgbClr val="902000"/>
                </a:solidFill>
                <a:latin typeface="Courier"/>
              </a:rPr>
              <a:t>char</a:t>
            </a:r>
            <a:r>
              <a:rPr lang="en-US" sz="1800" dirty="0">
                <a:solidFill>
                  <a:srgbClr val="666666"/>
                </a:solidFill>
                <a:latin typeface="Courier"/>
              </a:rPr>
              <a:t>*</a:t>
            </a:r>
            <a:r>
              <a:rPr lang="en-US" sz="1800" dirty="0">
                <a:latin typeface="Courier"/>
              </a:rPr>
              <a:t> s</a:t>
            </a:r>
            <a:r>
              <a:rPr lang="en-US" sz="1800" dirty="0">
                <a:solidFill>
                  <a:srgbClr val="666666"/>
                </a:solidFill>
                <a:latin typeface="Courier"/>
              </a:rPr>
              <a:t>)</a:t>
            </a:r>
            <a:r>
              <a:rPr lang="en-US" sz="1800" dirty="0">
                <a:latin typeface="Courier"/>
              </a:rPr>
              <a:t> </a:t>
            </a:r>
            <a:r>
              <a:rPr lang="en-US" sz="1800" dirty="0">
                <a:solidFill>
                  <a:srgbClr val="666666"/>
                </a:solidFill>
                <a:latin typeface="Courier"/>
              </a:rPr>
              <a:t>{</a:t>
            </a:r>
            <a:br>
              <a:rPr lang="en-US" sz="1800" dirty="0"/>
            </a:br>
            <a:r>
              <a:rPr lang="en-US" sz="1800" dirty="0">
                <a:latin typeface="Courier"/>
              </a:rPr>
              <a:t>  </a:t>
            </a:r>
            <a:r>
              <a:rPr lang="en-US" sz="1800" b="1" dirty="0">
                <a:solidFill>
                  <a:srgbClr val="007020"/>
                </a:solidFill>
                <a:latin typeface="Courier"/>
              </a:rPr>
              <a:t>if</a:t>
            </a:r>
            <a:r>
              <a:rPr lang="en-US" sz="1800" dirty="0">
                <a:latin typeface="Courier"/>
              </a:rPr>
              <a:t> </a:t>
            </a:r>
            <a:r>
              <a:rPr lang="en-US" sz="1800" dirty="0">
                <a:solidFill>
                  <a:srgbClr val="666666"/>
                </a:solidFill>
                <a:latin typeface="Courier"/>
              </a:rPr>
              <a:t>(</a:t>
            </a:r>
            <a:r>
              <a:rPr lang="en-US" sz="1800" dirty="0">
                <a:latin typeface="Courier"/>
              </a:rPr>
              <a:t>s</a:t>
            </a:r>
            <a:r>
              <a:rPr lang="en-US" sz="1800" dirty="0">
                <a:solidFill>
                  <a:srgbClr val="666666"/>
                </a:solidFill>
                <a:latin typeface="Courier"/>
              </a:rPr>
              <a:t>[</a:t>
            </a:r>
            <a:r>
              <a:rPr lang="en-US" sz="1800" dirty="0">
                <a:solidFill>
                  <a:srgbClr val="40A070"/>
                </a:solidFill>
                <a:latin typeface="Courier"/>
              </a:rPr>
              <a:t>0</a:t>
            </a:r>
            <a:r>
              <a:rPr lang="en-US" sz="1800" dirty="0">
                <a:solidFill>
                  <a:srgbClr val="666666"/>
                </a:solidFill>
                <a:latin typeface="Courier"/>
              </a:rPr>
              <a:t>]</a:t>
            </a:r>
            <a:r>
              <a:rPr lang="en-US" sz="1800" dirty="0">
                <a:latin typeface="Courier"/>
              </a:rPr>
              <a:t> </a:t>
            </a:r>
            <a:r>
              <a:rPr lang="en-US" sz="1800" dirty="0">
                <a:solidFill>
                  <a:srgbClr val="666666"/>
                </a:solidFill>
                <a:latin typeface="Courier"/>
              </a:rPr>
              <a:t>==</a:t>
            </a:r>
            <a:r>
              <a:rPr lang="en-US" sz="1800" dirty="0">
                <a:latin typeface="Courier"/>
              </a:rPr>
              <a:t> </a:t>
            </a:r>
            <a:r>
              <a:rPr lang="en-US" sz="1800" dirty="0">
                <a:solidFill>
                  <a:srgbClr val="4070A0"/>
                </a:solidFill>
                <a:latin typeface="Courier"/>
              </a:rPr>
              <a:t>'b'</a:t>
            </a:r>
            <a:r>
              <a:rPr lang="en-US" sz="1800" dirty="0">
                <a:solidFill>
                  <a:srgbClr val="666666"/>
                </a:solidFill>
                <a:latin typeface="Courier"/>
              </a:rPr>
              <a:t>)</a:t>
            </a:r>
            <a:br>
              <a:rPr lang="en-US" sz="1800" dirty="0"/>
            </a:br>
            <a:r>
              <a:rPr lang="en-US" sz="1800" dirty="0">
                <a:latin typeface="Courier"/>
              </a:rPr>
              <a:t>    </a:t>
            </a:r>
            <a:r>
              <a:rPr lang="en-US" sz="1800" b="1" dirty="0">
                <a:solidFill>
                  <a:srgbClr val="007020"/>
                </a:solidFill>
                <a:latin typeface="Courier"/>
              </a:rPr>
              <a:t>if</a:t>
            </a:r>
            <a:r>
              <a:rPr lang="en-US" sz="1800" dirty="0">
                <a:latin typeface="Courier"/>
              </a:rPr>
              <a:t> </a:t>
            </a:r>
            <a:r>
              <a:rPr lang="en-US" sz="1800" dirty="0">
                <a:solidFill>
                  <a:srgbClr val="666666"/>
                </a:solidFill>
                <a:latin typeface="Courier"/>
              </a:rPr>
              <a:t>(</a:t>
            </a:r>
            <a:r>
              <a:rPr lang="en-US" sz="1800" dirty="0">
                <a:latin typeface="Courier"/>
              </a:rPr>
              <a:t>s</a:t>
            </a:r>
            <a:r>
              <a:rPr lang="en-US" sz="1800" dirty="0">
                <a:solidFill>
                  <a:srgbClr val="666666"/>
                </a:solidFill>
                <a:latin typeface="Courier"/>
              </a:rPr>
              <a:t>[</a:t>
            </a:r>
            <a:r>
              <a:rPr lang="en-US" sz="1800" dirty="0">
                <a:solidFill>
                  <a:srgbClr val="40A070"/>
                </a:solidFill>
                <a:latin typeface="Courier"/>
              </a:rPr>
              <a:t>1</a:t>
            </a:r>
            <a:r>
              <a:rPr lang="en-US" sz="1800" dirty="0">
                <a:solidFill>
                  <a:srgbClr val="666666"/>
                </a:solidFill>
                <a:latin typeface="Courier"/>
              </a:rPr>
              <a:t>]</a:t>
            </a:r>
            <a:r>
              <a:rPr lang="en-US" sz="1800" dirty="0">
                <a:latin typeface="Courier"/>
              </a:rPr>
              <a:t> </a:t>
            </a:r>
            <a:r>
              <a:rPr lang="en-US" sz="1800" dirty="0">
                <a:solidFill>
                  <a:srgbClr val="666666"/>
                </a:solidFill>
                <a:latin typeface="Courier"/>
              </a:rPr>
              <a:t>==</a:t>
            </a:r>
            <a:r>
              <a:rPr lang="en-US" sz="1800" dirty="0">
                <a:latin typeface="Courier"/>
              </a:rPr>
              <a:t> </a:t>
            </a:r>
            <a:r>
              <a:rPr lang="en-US" sz="1800" dirty="0">
                <a:solidFill>
                  <a:srgbClr val="4070A0"/>
                </a:solidFill>
                <a:latin typeface="Courier"/>
              </a:rPr>
              <a:t>'a'</a:t>
            </a:r>
            <a:r>
              <a:rPr lang="en-US" sz="1800" dirty="0">
                <a:solidFill>
                  <a:srgbClr val="666666"/>
                </a:solidFill>
                <a:latin typeface="Courier"/>
              </a:rPr>
              <a:t>)</a:t>
            </a:r>
            <a:br>
              <a:rPr lang="en-US" sz="1800" dirty="0"/>
            </a:br>
            <a:r>
              <a:rPr lang="en-US" sz="1800" dirty="0">
                <a:latin typeface="Courier"/>
              </a:rPr>
              <a:t>      </a:t>
            </a:r>
            <a:r>
              <a:rPr lang="en-US" sz="1800" b="1" dirty="0">
                <a:solidFill>
                  <a:srgbClr val="007020"/>
                </a:solidFill>
                <a:latin typeface="Courier"/>
              </a:rPr>
              <a:t>if</a:t>
            </a:r>
            <a:r>
              <a:rPr lang="en-US" sz="1800" dirty="0">
                <a:latin typeface="Courier"/>
              </a:rPr>
              <a:t> </a:t>
            </a:r>
            <a:r>
              <a:rPr lang="en-US" sz="1800" dirty="0">
                <a:solidFill>
                  <a:srgbClr val="666666"/>
                </a:solidFill>
                <a:latin typeface="Courier"/>
              </a:rPr>
              <a:t>(</a:t>
            </a:r>
            <a:r>
              <a:rPr lang="en-US" sz="1800" dirty="0">
                <a:latin typeface="Courier"/>
              </a:rPr>
              <a:t>s</a:t>
            </a:r>
            <a:r>
              <a:rPr lang="en-US" sz="1800" dirty="0">
                <a:solidFill>
                  <a:srgbClr val="666666"/>
                </a:solidFill>
                <a:latin typeface="Courier"/>
              </a:rPr>
              <a:t>[</a:t>
            </a:r>
            <a:r>
              <a:rPr lang="en-US" sz="1800" dirty="0">
                <a:solidFill>
                  <a:srgbClr val="40A070"/>
                </a:solidFill>
                <a:latin typeface="Courier"/>
              </a:rPr>
              <a:t>2</a:t>
            </a:r>
            <a:r>
              <a:rPr lang="en-US" sz="1800" dirty="0">
                <a:solidFill>
                  <a:srgbClr val="666666"/>
                </a:solidFill>
                <a:latin typeface="Courier"/>
              </a:rPr>
              <a:t>]</a:t>
            </a:r>
            <a:r>
              <a:rPr lang="en-US" sz="1800" dirty="0">
                <a:latin typeface="Courier"/>
              </a:rPr>
              <a:t> </a:t>
            </a:r>
            <a:r>
              <a:rPr lang="en-US" sz="1800" dirty="0">
                <a:solidFill>
                  <a:srgbClr val="666666"/>
                </a:solidFill>
                <a:latin typeface="Courier"/>
              </a:rPr>
              <a:t>==</a:t>
            </a:r>
            <a:r>
              <a:rPr lang="en-US" sz="1800" dirty="0">
                <a:latin typeface="Courier"/>
              </a:rPr>
              <a:t> </a:t>
            </a:r>
            <a:r>
              <a:rPr lang="en-US" sz="1800" dirty="0">
                <a:solidFill>
                  <a:srgbClr val="4070A0"/>
                </a:solidFill>
                <a:latin typeface="Courier"/>
              </a:rPr>
              <a:t>'d'</a:t>
            </a:r>
            <a:r>
              <a:rPr lang="en-US" sz="1800" dirty="0">
                <a:solidFill>
                  <a:srgbClr val="666666"/>
                </a:solidFill>
                <a:latin typeface="Courier"/>
              </a:rPr>
              <a:t>)</a:t>
            </a:r>
            <a:br>
              <a:rPr lang="en-US" sz="1800" dirty="0"/>
            </a:br>
            <a:r>
              <a:rPr lang="en-US" sz="1800" dirty="0">
                <a:latin typeface="Courier"/>
              </a:rPr>
              <a:t>        </a:t>
            </a:r>
            <a:r>
              <a:rPr lang="en-US" sz="1800" b="1" dirty="0">
                <a:solidFill>
                  <a:srgbClr val="007020"/>
                </a:solidFill>
                <a:latin typeface="Courier"/>
              </a:rPr>
              <a:t>if</a:t>
            </a:r>
            <a:r>
              <a:rPr lang="en-US" sz="1800" dirty="0">
                <a:latin typeface="Courier"/>
              </a:rPr>
              <a:t> </a:t>
            </a:r>
            <a:r>
              <a:rPr lang="en-US" sz="1800" dirty="0">
                <a:solidFill>
                  <a:srgbClr val="666666"/>
                </a:solidFill>
                <a:latin typeface="Courier"/>
              </a:rPr>
              <a:t>(</a:t>
            </a:r>
            <a:r>
              <a:rPr lang="en-US" sz="1800" dirty="0">
                <a:latin typeface="Courier"/>
              </a:rPr>
              <a:t>s</a:t>
            </a:r>
            <a:r>
              <a:rPr lang="en-US" sz="1800" dirty="0">
                <a:solidFill>
                  <a:srgbClr val="666666"/>
                </a:solidFill>
                <a:latin typeface="Courier"/>
              </a:rPr>
              <a:t>[</a:t>
            </a:r>
            <a:r>
              <a:rPr lang="en-US" sz="1800" dirty="0">
                <a:solidFill>
                  <a:srgbClr val="40A070"/>
                </a:solidFill>
                <a:latin typeface="Courier"/>
              </a:rPr>
              <a:t>3</a:t>
            </a:r>
            <a:r>
              <a:rPr lang="en-US" sz="1800" dirty="0">
                <a:solidFill>
                  <a:srgbClr val="666666"/>
                </a:solidFill>
                <a:latin typeface="Courier"/>
              </a:rPr>
              <a:t>]</a:t>
            </a:r>
            <a:r>
              <a:rPr lang="en-US" sz="1800" dirty="0">
                <a:latin typeface="Courier"/>
              </a:rPr>
              <a:t> </a:t>
            </a:r>
            <a:r>
              <a:rPr lang="en-US" sz="1800" dirty="0">
                <a:solidFill>
                  <a:srgbClr val="666666"/>
                </a:solidFill>
                <a:latin typeface="Courier"/>
              </a:rPr>
              <a:t>==</a:t>
            </a:r>
            <a:r>
              <a:rPr lang="en-US" sz="1800" dirty="0">
                <a:latin typeface="Courier"/>
              </a:rPr>
              <a:t> </a:t>
            </a:r>
            <a:r>
              <a:rPr lang="en-US" sz="1800" dirty="0">
                <a:solidFill>
                  <a:srgbClr val="4070A0"/>
                </a:solidFill>
                <a:latin typeface="Courier"/>
              </a:rPr>
              <a:t>'!'</a:t>
            </a:r>
            <a:r>
              <a:rPr lang="en-US" sz="1800" dirty="0">
                <a:solidFill>
                  <a:srgbClr val="666666"/>
                </a:solidFill>
                <a:latin typeface="Courier"/>
              </a:rPr>
              <a:t>)</a:t>
            </a:r>
            <a:br>
              <a:rPr lang="en-US" sz="1800" dirty="0"/>
            </a:br>
            <a:r>
              <a:rPr lang="en-US" sz="1800" dirty="0">
                <a:latin typeface="Courier"/>
              </a:rPr>
              <a:t>          abort</a:t>
            </a:r>
            <a:r>
              <a:rPr lang="en-US" sz="1800" dirty="0">
                <a:solidFill>
                  <a:srgbClr val="666666"/>
                </a:solidFill>
                <a:latin typeface="Courier"/>
              </a:rPr>
              <a:t>();</a:t>
            </a:r>
            <a:br>
              <a:rPr lang="en-US" sz="1800" dirty="0"/>
            </a:br>
            <a:r>
              <a:rPr lang="en-US" sz="1800" dirty="0">
                <a:solidFill>
                  <a:srgbClr val="666666"/>
                </a:solidFill>
                <a:latin typeface="Courier"/>
              </a:rPr>
              <a:t>}</a:t>
            </a:r>
          </a:p>
        </p:txBody>
      </p:sp>
      <p:sp>
        <p:nvSpPr>
          <p:cNvPr id="3" name="Content Placeholder 2">
            <a:extLst>
              <a:ext uri="{FF2B5EF4-FFF2-40B4-BE49-F238E27FC236}">
                <a16:creationId xmlns:a16="http://schemas.microsoft.com/office/drawing/2014/main" id="{337D9A8C-F79B-B918-8035-815FE6EBEB98}"/>
              </a:ext>
            </a:extLst>
          </p:cNvPr>
          <p:cNvSpPr txBox="1">
            <a:spLocks/>
          </p:cNvSpPr>
          <p:nvPr/>
        </p:nvSpPr>
        <p:spPr>
          <a:xfrm>
            <a:off x="4176585" y="1542799"/>
            <a:ext cx="4436075" cy="123115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indent="0">
              <a:buNone/>
            </a:pPr>
            <a:r>
              <a:rPr lang="en-US" sz="1800" dirty="0">
                <a:solidFill>
                  <a:srgbClr val="902000"/>
                </a:solidFill>
                <a:latin typeface="Courier"/>
              </a:rPr>
              <a:t>void</a:t>
            </a:r>
            <a:r>
              <a:rPr lang="en-US" sz="1800" dirty="0">
                <a:latin typeface="Courier"/>
              </a:rPr>
              <a:t> crashme2 </a:t>
            </a:r>
            <a:r>
              <a:rPr lang="en-US" sz="1800" dirty="0">
                <a:solidFill>
                  <a:srgbClr val="666666"/>
                </a:solidFill>
                <a:latin typeface="Courier"/>
              </a:rPr>
              <a:t>(</a:t>
            </a:r>
            <a:r>
              <a:rPr lang="en-US" sz="1800" dirty="0">
                <a:solidFill>
                  <a:srgbClr val="902000"/>
                </a:solidFill>
                <a:latin typeface="Courier"/>
              </a:rPr>
              <a:t>char</a:t>
            </a:r>
            <a:r>
              <a:rPr lang="en-US" sz="1800" dirty="0">
                <a:solidFill>
                  <a:srgbClr val="666666"/>
                </a:solidFill>
                <a:latin typeface="Courier"/>
              </a:rPr>
              <a:t>*</a:t>
            </a:r>
            <a:r>
              <a:rPr lang="en-US" sz="1800" dirty="0">
                <a:latin typeface="Courier"/>
              </a:rPr>
              <a:t> s</a:t>
            </a:r>
            <a:r>
              <a:rPr lang="en-US" sz="1800" dirty="0">
                <a:solidFill>
                  <a:srgbClr val="666666"/>
                </a:solidFill>
                <a:latin typeface="Courier"/>
              </a:rPr>
              <a:t>)</a:t>
            </a:r>
            <a:r>
              <a:rPr lang="en-US" sz="1800" dirty="0">
                <a:latin typeface="Courier"/>
              </a:rPr>
              <a:t> </a:t>
            </a:r>
            <a:r>
              <a:rPr lang="en-US" sz="1800" dirty="0">
                <a:solidFill>
                  <a:srgbClr val="666666"/>
                </a:solidFill>
                <a:latin typeface="Courier"/>
              </a:rPr>
              <a:t>{</a:t>
            </a:r>
            <a:br>
              <a:rPr lang="en-US" sz="1800" dirty="0"/>
            </a:br>
            <a:r>
              <a:rPr lang="en-US" sz="1800" dirty="0">
                <a:latin typeface="Courier"/>
              </a:rPr>
              <a:t>  </a:t>
            </a:r>
            <a:r>
              <a:rPr lang="en-US" sz="1800" b="1" dirty="0">
                <a:solidFill>
                  <a:srgbClr val="007020"/>
                </a:solidFill>
                <a:latin typeface="Courier"/>
              </a:rPr>
              <a:t>if</a:t>
            </a:r>
            <a:r>
              <a:rPr lang="en-US" sz="1800" dirty="0">
                <a:latin typeface="Courier"/>
              </a:rPr>
              <a:t> </a:t>
            </a:r>
            <a:r>
              <a:rPr lang="en-US" sz="1800" dirty="0">
                <a:solidFill>
                  <a:srgbClr val="666666"/>
                </a:solidFill>
                <a:latin typeface="Courier"/>
              </a:rPr>
              <a:t>(</a:t>
            </a:r>
            <a:r>
              <a:rPr lang="en-US" sz="1800" dirty="0">
                <a:latin typeface="Courier"/>
              </a:rPr>
              <a:t>*(</a:t>
            </a:r>
            <a:r>
              <a:rPr lang="en-US" sz="1800" dirty="0">
                <a:solidFill>
                  <a:srgbClr val="902000"/>
                </a:solidFill>
                <a:latin typeface="Courier"/>
              </a:rPr>
              <a:t>int</a:t>
            </a:r>
            <a:r>
              <a:rPr lang="en-US" sz="1800" dirty="0">
                <a:latin typeface="Courier"/>
              </a:rPr>
              <a:t> *)s == </a:t>
            </a:r>
            <a:r>
              <a:rPr lang="en-US" sz="1800" dirty="0">
                <a:solidFill>
                  <a:srgbClr val="4070A0"/>
                </a:solidFill>
                <a:latin typeface="Courier"/>
              </a:rPr>
              <a:t>0x2a1646162</a:t>
            </a:r>
            <a:r>
              <a:rPr lang="en-US" sz="1800" dirty="0">
                <a:latin typeface="Courier"/>
              </a:rPr>
              <a:t>)</a:t>
            </a:r>
          </a:p>
          <a:p>
            <a:pPr marL="0" indent="0">
              <a:buNone/>
            </a:pPr>
            <a:r>
              <a:rPr lang="en-US" sz="1800" dirty="0">
                <a:latin typeface="Courier"/>
              </a:rPr>
              <a:t>    abort</a:t>
            </a:r>
            <a:r>
              <a:rPr lang="en-US" sz="1800" dirty="0">
                <a:solidFill>
                  <a:srgbClr val="666666"/>
                </a:solidFill>
                <a:latin typeface="Courier"/>
              </a:rPr>
              <a:t>();</a:t>
            </a:r>
            <a:br>
              <a:rPr lang="en-US" sz="1800" dirty="0"/>
            </a:br>
            <a:r>
              <a:rPr lang="en-US" sz="1800" dirty="0">
                <a:solidFill>
                  <a:srgbClr val="666666"/>
                </a:solidFill>
                <a:latin typeface="Courier"/>
              </a:rPr>
              <a:t>}</a:t>
            </a:r>
          </a:p>
        </p:txBody>
      </p:sp>
    </p:spTree>
    <p:extLst>
      <p:ext uri="{BB962C8B-B14F-4D97-AF65-F5344CB8AC3E}">
        <p14:creationId xmlns:p14="http://schemas.microsoft.com/office/powerpoint/2010/main" val="1188200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CDC7-DAD9-03EC-5575-77CF0151E90A}"/>
              </a:ext>
            </a:extLst>
          </p:cNvPr>
          <p:cNvSpPr>
            <a:spLocks noGrp="1"/>
          </p:cNvSpPr>
          <p:nvPr>
            <p:ph type="title"/>
          </p:nvPr>
        </p:nvSpPr>
        <p:spPr/>
        <p:txBody>
          <a:bodyPr/>
          <a:lstStyle/>
          <a:p>
            <a:r>
              <a:rPr lang="en-US" dirty="0"/>
              <a:t>Interlude: AFL++ Demo</a:t>
            </a:r>
          </a:p>
        </p:txBody>
      </p:sp>
      <p:sp>
        <p:nvSpPr>
          <p:cNvPr id="3" name="Content Placeholder 2">
            <a:extLst>
              <a:ext uri="{FF2B5EF4-FFF2-40B4-BE49-F238E27FC236}">
                <a16:creationId xmlns:a16="http://schemas.microsoft.com/office/drawing/2014/main" id="{9E5EE290-3EA7-E1A9-48AE-2B49BCC46F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80390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is Fuzzing?</a:t>
            </a:r>
          </a:p>
        </p:txBody>
      </p:sp>
      <p:sp>
        <p:nvSpPr>
          <p:cNvPr id="3" name="Content Placeholder 2"/>
          <p:cNvSpPr>
            <a:spLocks noGrp="1"/>
          </p:cNvSpPr>
          <p:nvPr>
            <p:ph idx="1"/>
          </p:nvPr>
        </p:nvSpPr>
        <p:spPr>
          <a:xfrm>
            <a:off x="628650" y="1369218"/>
            <a:ext cx="5290456" cy="3263504"/>
          </a:xfrm>
        </p:spPr>
        <p:txBody>
          <a:bodyPr>
            <a:normAutofit/>
          </a:bodyPr>
          <a:lstStyle/>
          <a:p>
            <a:r>
              <a:rPr lang="en-US" dirty="0"/>
              <a:t>A kind of </a:t>
            </a:r>
            <a:r>
              <a:rPr lang="en-US" b="1" dirty="0"/>
              <a:t>random testing</a:t>
            </a:r>
          </a:p>
          <a:p>
            <a:r>
              <a:rPr lang="en-US" b="1" dirty="0"/>
              <a:t>Goal</a:t>
            </a:r>
            <a:r>
              <a:rPr lang="en-US" dirty="0"/>
              <a:t>: make sure certain bad things don’t happen, no matter what</a:t>
            </a:r>
          </a:p>
          <a:p>
            <a:pPr lvl="1"/>
            <a:r>
              <a:rPr lang="en-US" dirty="0"/>
              <a:t>Crashes, thrown exceptions, non-termination</a:t>
            </a:r>
          </a:p>
          <a:p>
            <a:pPr lvl="1"/>
            <a:r>
              <a:rPr lang="en-US" dirty="0"/>
              <a:t>These can lead to security vulnerabilities</a:t>
            </a:r>
          </a:p>
          <a:p>
            <a:r>
              <a:rPr lang="en-US" b="1" dirty="0"/>
              <a:t>Complements functional testing</a:t>
            </a:r>
          </a:p>
          <a:p>
            <a:pPr lvl="1"/>
            <a:r>
              <a:rPr lang="en-US" dirty="0"/>
              <a:t>Test features (and lack of misfeatures) directly</a:t>
            </a:r>
          </a:p>
          <a:p>
            <a:pPr lvl="1"/>
            <a:r>
              <a:rPr lang="en-US" dirty="0"/>
              <a:t>Normal tests can be starting points for fuzz tests</a:t>
            </a:r>
          </a:p>
        </p:txBody>
      </p:sp>
      <p:pic>
        <p:nvPicPr>
          <p:cNvPr id="4" name="Picture 3">
            <a:extLst>
              <a:ext uri="{FF2B5EF4-FFF2-40B4-BE49-F238E27FC236}">
                <a16:creationId xmlns:a16="http://schemas.microsoft.com/office/drawing/2014/main" id="{C7477290-4D99-D354-EE23-38E888165E95}"/>
              </a:ext>
            </a:extLst>
          </p:cNvPr>
          <p:cNvPicPr>
            <a:picLocks noChangeAspect="1"/>
          </p:cNvPicPr>
          <p:nvPr/>
        </p:nvPicPr>
        <p:blipFill>
          <a:blip r:embed="rId3"/>
          <a:stretch>
            <a:fillRect/>
          </a:stretch>
        </p:blipFill>
        <p:spPr>
          <a:xfrm>
            <a:off x="5919106" y="1369218"/>
            <a:ext cx="3003201" cy="300320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Five Paths, Wildly Different Probabilities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40616815"/>
              </p:ext>
            </p:extLst>
          </p:nvPr>
        </p:nvGraphicFramePr>
        <p:xfrm>
          <a:off x="1749669" y="1535302"/>
          <a:ext cx="5644661" cy="2468880"/>
        </p:xfrm>
        <a:graphic>
          <a:graphicData uri="http://schemas.openxmlformats.org/drawingml/2006/table">
            <a:tbl>
              <a:tblPr firstRow="1" bandRow="1">
                <a:tableStyleId>{5C22544A-7EE6-4342-B048-85BDC9FD1C3A}</a:tableStyleId>
              </a:tblPr>
              <a:tblGrid>
                <a:gridCol w="1185203">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2813538">
                  <a:extLst>
                    <a:ext uri="{9D8B030D-6E8A-4147-A177-3AD203B41FA5}">
                      <a16:colId xmlns:a16="http://schemas.microsoft.com/office/drawing/2014/main" val="20002"/>
                    </a:ext>
                  </a:extLst>
                </a:gridCol>
              </a:tblGrid>
              <a:tr h="0">
                <a:tc>
                  <a:txBody>
                    <a:bodyPr/>
                    <a:lstStyle/>
                    <a:p>
                      <a:pPr marL="0" lvl="0" indent="0">
                        <a:buNone/>
                      </a:pPr>
                      <a:r>
                        <a:rPr sz="2100"/>
                        <a:t>Path</a:t>
                      </a:r>
                    </a:p>
                  </a:txBody>
                  <a:tcPr/>
                </a:tc>
                <a:tc>
                  <a:txBody>
                    <a:bodyPr/>
                    <a:lstStyle/>
                    <a:p>
                      <a:pPr marL="0" lvl="0" indent="0">
                        <a:buNone/>
                      </a:pPr>
                      <a:r>
                        <a:rPr sz="2100"/>
                        <a:t>Pattern</a:t>
                      </a:r>
                    </a:p>
                  </a:txBody>
                  <a:tcPr/>
                </a:tc>
                <a:tc>
                  <a:txBody>
                    <a:bodyPr/>
                    <a:lstStyle/>
                    <a:p>
                      <a:pPr marL="0" lvl="0" indent="0">
                        <a:buNone/>
                      </a:pPr>
                      <a:r>
                        <a:rPr sz="2100"/>
                        <a:t>Probability</a:t>
                      </a:r>
                    </a:p>
                  </a:txBody>
                  <a:tcPr/>
                </a:tc>
                <a:extLst>
                  <a:ext uri="{0D108BD9-81ED-4DB2-BD59-A6C34878D82A}">
                    <a16:rowId xmlns:a16="http://schemas.microsoft.com/office/drawing/2014/main" val="10000"/>
                  </a:ext>
                </a:extLst>
              </a:tr>
              <a:tr h="0">
                <a:tc>
                  <a:txBody>
                    <a:bodyPr/>
                    <a:lstStyle/>
                    <a:p>
                      <a:pPr marL="0" lvl="0" indent="0">
                        <a:buNone/>
                      </a:pPr>
                      <a:r>
                        <a:rPr sz="2100"/>
                        <a:t>0</a:t>
                      </a:r>
                    </a:p>
                  </a:txBody>
                  <a:tcPr/>
                </a:tc>
                <a:tc>
                  <a:txBody>
                    <a:bodyPr/>
                    <a:lstStyle/>
                    <a:p>
                      <a:pPr marL="0" lvl="0" indent="0">
                        <a:buNone/>
                      </a:pPr>
                      <a:r>
                        <a:rPr sz="2100">
                          <a:latin typeface="Courier"/>
                        </a:rPr>
                        <a:t>****</a:t>
                      </a:r>
                    </a:p>
                  </a:txBody>
                  <a:tcPr/>
                </a:tc>
                <a:tc>
                  <a:txBody>
                    <a:bodyPr/>
                    <a:lstStyle/>
                    <a:p>
                      <a:pPr marL="0" lvl="0" indent="0">
                        <a:buNone/>
                      </a:pPr>
                      <a:r>
                        <a:rPr sz="2100"/>
                        <a:t>~255/256</a:t>
                      </a:r>
                    </a:p>
                  </a:txBody>
                  <a:tcPr/>
                </a:tc>
                <a:extLst>
                  <a:ext uri="{0D108BD9-81ED-4DB2-BD59-A6C34878D82A}">
                    <a16:rowId xmlns:a16="http://schemas.microsoft.com/office/drawing/2014/main" val="10001"/>
                  </a:ext>
                </a:extLst>
              </a:tr>
              <a:tr h="0">
                <a:tc>
                  <a:txBody>
                    <a:bodyPr/>
                    <a:lstStyle/>
                    <a:p>
                      <a:pPr marL="0" lvl="0" indent="0">
                        <a:buNone/>
                      </a:pPr>
                      <a:r>
                        <a:rPr sz="2100"/>
                        <a:t>1</a:t>
                      </a:r>
                    </a:p>
                  </a:txBody>
                  <a:tcPr/>
                </a:tc>
                <a:tc>
                  <a:txBody>
                    <a:bodyPr/>
                    <a:lstStyle/>
                    <a:p>
                      <a:pPr marL="0" lvl="0" indent="0">
                        <a:buNone/>
                      </a:pPr>
                      <a:r>
                        <a:rPr sz="2100" dirty="0">
                          <a:latin typeface="Courier"/>
                        </a:rPr>
                        <a:t>b***</a:t>
                      </a:r>
                    </a:p>
                  </a:txBody>
                  <a:tcPr/>
                </a:tc>
                <a:tc>
                  <a:txBody>
                    <a:bodyPr/>
                    <a:lstStyle/>
                    <a:p>
                      <a:pPr marL="0" lvl="0" indent="0">
                        <a:buNone/>
                      </a:pPr>
                      <a:r>
                        <a:rPr sz="2100"/>
                        <a:t>~1/256 × 255/256</a:t>
                      </a:r>
                    </a:p>
                  </a:txBody>
                  <a:tcPr/>
                </a:tc>
                <a:extLst>
                  <a:ext uri="{0D108BD9-81ED-4DB2-BD59-A6C34878D82A}">
                    <a16:rowId xmlns:a16="http://schemas.microsoft.com/office/drawing/2014/main" val="10002"/>
                  </a:ext>
                </a:extLst>
              </a:tr>
              <a:tr h="0">
                <a:tc>
                  <a:txBody>
                    <a:bodyPr/>
                    <a:lstStyle/>
                    <a:p>
                      <a:pPr marL="0" lvl="0" indent="0">
                        <a:buNone/>
                      </a:pPr>
                      <a:r>
                        <a:rPr sz="2100"/>
                        <a:t>2</a:t>
                      </a:r>
                    </a:p>
                  </a:txBody>
                  <a:tcPr/>
                </a:tc>
                <a:tc>
                  <a:txBody>
                    <a:bodyPr/>
                    <a:lstStyle/>
                    <a:p>
                      <a:pPr marL="0" lvl="0" indent="0">
                        <a:buNone/>
                      </a:pPr>
                      <a:r>
                        <a:rPr sz="2100">
                          <a:latin typeface="Courier"/>
                        </a:rPr>
                        <a:t>ba**</a:t>
                      </a:r>
                    </a:p>
                  </a:txBody>
                  <a:tcPr/>
                </a:tc>
                <a:tc>
                  <a:txBody>
                    <a:bodyPr/>
                    <a:lstStyle/>
                    <a:p>
                      <a:pPr marL="0" lvl="0" indent="0">
                        <a:buNone/>
                      </a:pPr>
                      <a:r>
                        <a:rPr sz="2100"/>
                        <a:t>~1/65K</a:t>
                      </a:r>
                    </a:p>
                  </a:txBody>
                  <a:tcPr/>
                </a:tc>
                <a:extLst>
                  <a:ext uri="{0D108BD9-81ED-4DB2-BD59-A6C34878D82A}">
                    <a16:rowId xmlns:a16="http://schemas.microsoft.com/office/drawing/2014/main" val="10003"/>
                  </a:ext>
                </a:extLst>
              </a:tr>
              <a:tr h="0">
                <a:tc>
                  <a:txBody>
                    <a:bodyPr/>
                    <a:lstStyle/>
                    <a:p>
                      <a:pPr marL="0" lvl="0" indent="0">
                        <a:buNone/>
                      </a:pPr>
                      <a:r>
                        <a:rPr sz="2100"/>
                        <a:t>3</a:t>
                      </a:r>
                    </a:p>
                  </a:txBody>
                  <a:tcPr/>
                </a:tc>
                <a:tc>
                  <a:txBody>
                    <a:bodyPr/>
                    <a:lstStyle/>
                    <a:p>
                      <a:pPr marL="0" lvl="0" indent="0">
                        <a:buNone/>
                      </a:pPr>
                      <a:r>
                        <a:rPr sz="2100">
                          <a:latin typeface="Courier"/>
                        </a:rPr>
                        <a:t>bad*</a:t>
                      </a:r>
                    </a:p>
                  </a:txBody>
                  <a:tcPr/>
                </a:tc>
                <a:tc>
                  <a:txBody>
                    <a:bodyPr/>
                    <a:lstStyle/>
                    <a:p>
                      <a:pPr marL="0" lvl="0" indent="0">
                        <a:buNone/>
                      </a:pPr>
                      <a:r>
                        <a:rPr sz="2100"/>
                        <a:t>~1/16M</a:t>
                      </a:r>
                    </a:p>
                  </a:txBody>
                  <a:tcPr/>
                </a:tc>
                <a:extLst>
                  <a:ext uri="{0D108BD9-81ED-4DB2-BD59-A6C34878D82A}">
                    <a16:rowId xmlns:a16="http://schemas.microsoft.com/office/drawing/2014/main" val="10004"/>
                  </a:ext>
                </a:extLst>
              </a:tr>
              <a:tr h="0">
                <a:tc>
                  <a:txBody>
                    <a:bodyPr/>
                    <a:lstStyle/>
                    <a:p>
                      <a:pPr marL="0" lvl="0" indent="0">
                        <a:buNone/>
                      </a:pPr>
                      <a:r>
                        <a:rPr sz="2100"/>
                        <a:t>4</a:t>
                      </a:r>
                    </a:p>
                  </a:txBody>
                  <a:tcPr/>
                </a:tc>
                <a:tc>
                  <a:txBody>
                    <a:bodyPr/>
                    <a:lstStyle/>
                    <a:p>
                      <a:pPr marL="0" lvl="0" indent="0">
                        <a:buNone/>
                      </a:pPr>
                      <a:r>
                        <a:rPr sz="2100">
                          <a:latin typeface="Courier"/>
                        </a:rPr>
                        <a:t>bad!</a:t>
                      </a:r>
                    </a:p>
                  </a:txBody>
                  <a:tcPr/>
                </a:tc>
                <a:tc>
                  <a:txBody>
                    <a:bodyPr/>
                    <a:lstStyle/>
                    <a:p>
                      <a:pPr marL="0" lvl="0" indent="0">
                        <a:buNone/>
                      </a:pPr>
                      <a:r>
                        <a:rPr sz="2100" dirty="0"/>
                        <a:t>~1/4B</a:t>
                      </a:r>
                    </a:p>
                  </a:txBody>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Modeling as a Markov Chain</a:t>
            </a:r>
          </a:p>
        </p:txBody>
      </p:sp>
      <p:pic>
        <p:nvPicPr>
          <p:cNvPr id="3" name="Picture 2">
            <a:extLst>
              <a:ext uri="{FF2B5EF4-FFF2-40B4-BE49-F238E27FC236}">
                <a16:creationId xmlns:a16="http://schemas.microsoft.com/office/drawing/2014/main" id="{6EAE0A9D-B4F2-C911-E0D2-D6829A35CA3D}"/>
              </a:ext>
            </a:extLst>
          </p:cNvPr>
          <p:cNvPicPr>
            <a:picLocks noChangeAspect="1"/>
          </p:cNvPicPr>
          <p:nvPr/>
        </p:nvPicPr>
        <p:blipFill>
          <a:blip r:embed="rId3"/>
          <a:stretch>
            <a:fillRect/>
          </a:stretch>
        </p:blipFill>
        <p:spPr>
          <a:xfrm>
            <a:off x="2482517" y="1335717"/>
            <a:ext cx="4178965" cy="3486486"/>
          </a:xfrm>
          <a:prstGeom prst="rect">
            <a:avLst/>
          </a:prstGeom>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Long Tail of Path Frequency</a:t>
            </a:r>
          </a:p>
        </p:txBody>
      </p:sp>
      <p:pic>
        <p:nvPicPr>
          <p:cNvPr id="3" name="Picture 2">
            <a:extLst>
              <a:ext uri="{FF2B5EF4-FFF2-40B4-BE49-F238E27FC236}">
                <a16:creationId xmlns:a16="http://schemas.microsoft.com/office/drawing/2014/main" id="{F9C5DB75-CE24-5CA0-9137-B986D75E1FA8}"/>
              </a:ext>
            </a:extLst>
          </p:cNvPr>
          <p:cNvPicPr>
            <a:picLocks noChangeAspect="1"/>
          </p:cNvPicPr>
          <p:nvPr/>
        </p:nvPicPr>
        <p:blipFill>
          <a:blip r:embed="rId3"/>
          <a:stretch>
            <a:fillRect/>
          </a:stretch>
        </p:blipFill>
        <p:spPr>
          <a:xfrm>
            <a:off x="685800" y="1268016"/>
            <a:ext cx="7772400" cy="3486865"/>
          </a:xfrm>
          <a:prstGeom prst="rect">
            <a:avLst/>
          </a:prstGeom>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AFL’s Two Scheduling Problems</a:t>
            </a:r>
          </a:p>
        </p:txBody>
      </p:sp>
      <p:sp>
        <p:nvSpPr>
          <p:cNvPr id="3" name="Content Placeholder 2"/>
          <p:cNvSpPr>
            <a:spLocks noGrp="1"/>
          </p:cNvSpPr>
          <p:nvPr>
            <p:ph idx="1"/>
          </p:nvPr>
        </p:nvSpPr>
        <p:spPr/>
        <p:txBody>
          <a:bodyPr/>
          <a:lstStyle/>
          <a:p>
            <a:pPr marL="342900" lvl="0" indent="-342900">
              <a:buAutoNum type="arabicPeriod"/>
            </a:pPr>
            <a:r>
              <a:rPr b="1"/>
              <a:t>More energy than needed</a:t>
            </a:r>
            <a:r>
              <a:t> on well-explored paths</a:t>
            </a:r>
          </a:p>
          <a:p>
            <a:pPr marL="342900" lvl="0" indent="-342900">
              <a:buAutoNum type="arabicPeriod"/>
            </a:pPr>
            <a:r>
              <a:rPr b="1"/>
              <a:t>Too much energy in high-density regions</a:t>
            </a:r>
            <a:r>
              <a:t> of the path space</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Waste: 256K Inputs to Find One Crash</a:t>
            </a:r>
          </a:p>
        </p:txBody>
      </p:sp>
      <p:pic>
        <p:nvPicPr>
          <p:cNvPr id="4" name="Picture 3">
            <a:extLst>
              <a:ext uri="{FF2B5EF4-FFF2-40B4-BE49-F238E27FC236}">
                <a16:creationId xmlns:a16="http://schemas.microsoft.com/office/drawing/2014/main" id="{27E29C2F-8467-9943-8359-9E3C7A7FB94E}"/>
              </a:ext>
            </a:extLst>
          </p:cNvPr>
          <p:cNvPicPr>
            <a:picLocks noChangeAspect="1"/>
          </p:cNvPicPr>
          <p:nvPr/>
        </p:nvPicPr>
        <p:blipFill>
          <a:blip r:embed="rId3"/>
          <a:stretch>
            <a:fillRect/>
          </a:stretch>
        </p:blipFill>
        <p:spPr>
          <a:xfrm>
            <a:off x="1737313" y="1435910"/>
            <a:ext cx="5469945" cy="2061139"/>
          </a:xfrm>
          <a:prstGeom prst="rect">
            <a:avLst/>
          </a:prstGeom>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19D34-8B37-04E8-EBC4-485B43D84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4AC04-2D54-6239-CEC8-8C5CC0CD5198}"/>
              </a:ext>
            </a:extLst>
          </p:cNvPr>
          <p:cNvSpPr>
            <a:spLocks noGrp="1"/>
          </p:cNvSpPr>
          <p:nvPr>
            <p:ph type="title"/>
          </p:nvPr>
        </p:nvSpPr>
        <p:spPr/>
        <p:txBody>
          <a:bodyPr/>
          <a:lstStyle/>
          <a:p>
            <a:pPr marL="0" lvl="0" indent="0">
              <a:buNone/>
            </a:pPr>
            <a:r>
              <a:t>The Waste: 256K Inputs to Find One Crash</a:t>
            </a:r>
          </a:p>
        </p:txBody>
      </p:sp>
      <p:pic>
        <p:nvPicPr>
          <p:cNvPr id="3" name="Picture 2">
            <a:extLst>
              <a:ext uri="{FF2B5EF4-FFF2-40B4-BE49-F238E27FC236}">
                <a16:creationId xmlns:a16="http://schemas.microsoft.com/office/drawing/2014/main" id="{0CDAE172-A1DC-5C03-8478-022376D3A1C5}"/>
              </a:ext>
            </a:extLst>
          </p:cNvPr>
          <p:cNvPicPr>
            <a:picLocks noChangeAspect="1"/>
          </p:cNvPicPr>
          <p:nvPr/>
        </p:nvPicPr>
        <p:blipFill>
          <a:blip r:embed="rId3"/>
          <a:stretch>
            <a:fillRect/>
          </a:stretch>
        </p:blipFill>
        <p:spPr>
          <a:xfrm>
            <a:off x="2074012" y="1335717"/>
            <a:ext cx="4995975" cy="3398705"/>
          </a:xfrm>
          <a:prstGeom prst="rect">
            <a:avLst/>
          </a:prstGeom>
        </p:spPr>
      </p:pic>
    </p:spTree>
    <p:extLst>
      <p:ext uri="{BB962C8B-B14F-4D97-AF65-F5344CB8AC3E}">
        <p14:creationId xmlns:p14="http://schemas.microsoft.com/office/powerpoint/2010/main" val="291674420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Power Schedules: The Key Idea</a:t>
            </a:r>
          </a:p>
        </p:txBody>
      </p:sp>
      <p:sp>
        <p:nvSpPr>
          <p:cNvPr id="3" name="Content Placeholder 2"/>
          <p:cNvSpPr>
            <a:spLocks noGrp="1"/>
          </p:cNvSpPr>
          <p:nvPr>
            <p:ph idx="1"/>
          </p:nvPr>
        </p:nvSpPr>
        <p:spPr>
          <a:xfrm>
            <a:off x="628649" y="1369218"/>
            <a:ext cx="8093319" cy="3263504"/>
          </a:xfrm>
        </p:spPr>
        <p:txBody>
          <a:bodyPr/>
          <a:lstStyle/>
          <a:p>
            <a:pPr marL="0" lvl="0" indent="0">
              <a:buNone/>
            </a:pPr>
            <a:r>
              <a:rPr dirty="0"/>
              <a:t>ASSIGNENERGY decides </a:t>
            </a:r>
            <a:r>
              <a:rPr b="1" dirty="0"/>
              <a:t>how many mutations</a:t>
            </a:r>
            <a:r>
              <a:rPr dirty="0"/>
              <a:t> to generate from seed </a:t>
            </a:r>
            <a:r>
              <a:rPr dirty="0" err="1"/>
              <a:t>t_i</a:t>
            </a:r>
            <a:endParaRPr dirty="0"/>
          </a:p>
          <a:p>
            <a:pPr marL="0" lvl="0" indent="0">
              <a:buNone/>
            </a:pPr>
            <a:br>
              <a:rPr lang="en-US" dirty="0"/>
            </a:br>
            <a:r>
              <a:rPr dirty="0"/>
              <a:t>Three variables control the decision:</a:t>
            </a:r>
          </a:p>
          <a:p>
            <a:pPr lvl="0"/>
            <a:r>
              <a:rPr b="1" dirty="0"/>
              <a:t>s(</a:t>
            </a:r>
            <a:r>
              <a:rPr b="1" dirty="0" err="1"/>
              <a:t>i</a:t>
            </a:r>
            <a:r>
              <a:rPr b="1" dirty="0"/>
              <a:t>)</a:t>
            </a:r>
            <a:r>
              <a:rPr dirty="0"/>
              <a:t>: times seed </a:t>
            </a:r>
            <a:r>
              <a:rPr dirty="0" err="1"/>
              <a:t>t_i</a:t>
            </a:r>
            <a:r>
              <a:rPr dirty="0"/>
              <a:t> has been chosen from the queue</a:t>
            </a:r>
          </a:p>
          <a:p>
            <a:pPr lvl="0"/>
            <a:r>
              <a:rPr b="1" dirty="0"/>
              <a:t>f(</a:t>
            </a:r>
            <a:r>
              <a:rPr b="1" dirty="0" err="1"/>
              <a:t>i</a:t>
            </a:r>
            <a:r>
              <a:rPr b="1" dirty="0"/>
              <a:t>)</a:t>
            </a:r>
            <a:r>
              <a:rPr dirty="0"/>
              <a:t>: total fuzz generated that exercises path </a:t>
            </a:r>
            <a:r>
              <a:rPr dirty="0" err="1"/>
              <a:t>i</a:t>
            </a:r>
            <a:endParaRPr dirty="0"/>
          </a:p>
          <a:p>
            <a:pPr lvl="0"/>
            <a:r>
              <a:rPr b="1" dirty="0"/>
              <a:t>α(</a:t>
            </a:r>
            <a:r>
              <a:rPr b="1" dirty="0" err="1"/>
              <a:t>i</a:t>
            </a:r>
            <a:r>
              <a:rPr b="1" dirty="0"/>
              <a:t>)</a:t>
            </a:r>
            <a:r>
              <a:rPr dirty="0"/>
              <a:t>: AFL’s quality score for the seed</a:t>
            </a:r>
          </a:p>
        </p:txBody>
      </p:sp>
    </p:spTree>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Schedule 1: AFL’s Default (EXPLOIT)</a:t>
            </a:r>
          </a:p>
        </p:txBody>
      </p:sp>
      <p:sp>
        <p:nvSpPr>
          <p:cNvPr id="3" name="Content Placeholder 2"/>
          <p:cNvSpPr>
            <a:spLocks noGrp="1"/>
          </p:cNvSpPr>
          <p:nvPr>
            <p:ph idx="1"/>
          </p:nvPr>
        </p:nvSpPr>
        <p:spPr>
          <a:xfrm>
            <a:off x="628650" y="1369218"/>
            <a:ext cx="7886700" cy="853477"/>
          </a:xfrm>
        </p:spPr>
        <p:style>
          <a:lnRef idx="2">
            <a:schemeClr val="accent2"/>
          </a:lnRef>
          <a:fillRef idx="1">
            <a:schemeClr val="lt1"/>
          </a:fillRef>
          <a:effectRef idx="0">
            <a:schemeClr val="accent2"/>
          </a:effectRef>
          <a:fontRef idx="minor">
            <a:schemeClr val="dk1"/>
          </a:fontRef>
        </p:style>
        <p:txBody>
          <a:bodyPr/>
          <a:lstStyle/>
          <a:p>
            <a:pPr lvl="0" indent="0">
              <a:buNone/>
            </a:pPr>
            <a:r>
              <a:rPr dirty="0">
                <a:latin typeface="Courier"/>
              </a:rPr>
              <a:t>function ASSIGNENERGY(</a:t>
            </a:r>
            <a:r>
              <a:rPr dirty="0" err="1">
                <a:latin typeface="Courier"/>
              </a:rPr>
              <a:t>t_i</a:t>
            </a:r>
            <a:r>
              <a:rPr dirty="0">
                <a:latin typeface="Courier"/>
              </a:rPr>
              <a:t>):
    return α(</a:t>
            </a:r>
            <a:r>
              <a:rPr dirty="0" err="1">
                <a:latin typeface="Courier"/>
              </a:rPr>
              <a:t>i</a:t>
            </a:r>
            <a:r>
              <a:rPr dirty="0">
                <a:latin typeface="Courier"/>
              </a:rPr>
              <a:t>)</a:t>
            </a:r>
          </a:p>
        </p:txBody>
      </p:sp>
      <p:sp>
        <p:nvSpPr>
          <p:cNvPr id="5" name="TextBox 4">
            <a:extLst>
              <a:ext uri="{FF2B5EF4-FFF2-40B4-BE49-F238E27FC236}">
                <a16:creationId xmlns:a16="http://schemas.microsoft.com/office/drawing/2014/main" id="{365B4822-2833-6C20-BB4D-65D2C8D370DA}"/>
              </a:ext>
            </a:extLst>
          </p:cNvPr>
          <p:cNvSpPr txBox="1"/>
          <p:nvPr/>
        </p:nvSpPr>
        <p:spPr>
          <a:xfrm>
            <a:off x="1241473" y="2364001"/>
            <a:ext cx="6661053" cy="415498"/>
          </a:xfrm>
          <a:prstGeom prst="rect">
            <a:avLst/>
          </a:prstGeom>
          <a:noFill/>
        </p:spPr>
        <p:txBody>
          <a:bodyPr wrap="square">
            <a:spAutoFit/>
          </a:bodyPr>
          <a:lstStyle/>
          <a:p>
            <a:pPr marL="0" lvl="0" indent="0">
              <a:buNone/>
            </a:pPr>
            <a:r>
              <a:rPr lang="en-US" sz="2100" dirty="0"/>
              <a:t>Energy is </a:t>
            </a:r>
            <a:r>
              <a:rPr lang="en-US" sz="2100" b="1" dirty="0"/>
              <a:t>constant</a:t>
            </a:r>
            <a:r>
              <a:rPr lang="en-US" sz="2100" dirty="0"/>
              <a:t> — same amount every time </a:t>
            </a:r>
            <a:r>
              <a:rPr lang="en-US" sz="2100" dirty="0" err="1"/>
              <a:t>t_i</a:t>
            </a:r>
            <a:r>
              <a:rPr lang="en-US" sz="2100" dirty="0"/>
              <a:t> is chosen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Schedule 2: Cut-Off Exponential (COE)</a:t>
            </a:r>
          </a:p>
        </p:txBody>
      </p:sp>
      <p:sp>
        <p:nvSpPr>
          <p:cNvPr id="3" name="Content Placeholder 2"/>
          <p:cNvSpPr>
            <a:spLocks noGrp="1"/>
          </p:cNvSpPr>
          <p:nvPr>
            <p:ph idx="1"/>
          </p:nvPr>
        </p:nvSpPr>
        <p:spPr>
          <a:xfrm>
            <a:off x="628650" y="1369219"/>
            <a:ext cx="7886700" cy="1978892"/>
          </a:xfrm>
        </p:spPr>
        <p:style>
          <a:lnRef idx="2">
            <a:schemeClr val="accent2"/>
          </a:lnRef>
          <a:fillRef idx="1">
            <a:schemeClr val="lt1"/>
          </a:fillRef>
          <a:effectRef idx="0">
            <a:schemeClr val="accent2"/>
          </a:effectRef>
          <a:fontRef idx="minor">
            <a:schemeClr val="dk1"/>
          </a:fontRef>
        </p:style>
        <p:txBody>
          <a:bodyPr>
            <a:normAutofit/>
          </a:bodyPr>
          <a:lstStyle/>
          <a:p>
            <a:pPr lvl="0" indent="0">
              <a:buNone/>
            </a:pPr>
            <a:r>
              <a:rPr dirty="0">
                <a:latin typeface="Courier"/>
              </a:rPr>
              <a:t>function ASSIGNENERGY(</a:t>
            </a:r>
            <a:r>
              <a:rPr dirty="0" err="1">
                <a:latin typeface="Courier"/>
              </a:rPr>
              <a:t>t_i</a:t>
            </a:r>
            <a:r>
              <a:rPr dirty="0">
                <a:latin typeface="Courier"/>
              </a:rPr>
              <a:t>):
    if f(</a:t>
            </a:r>
            <a:r>
              <a:rPr dirty="0" err="1">
                <a:latin typeface="Courier"/>
              </a:rPr>
              <a:t>i</a:t>
            </a:r>
            <a:r>
              <a:rPr dirty="0">
                <a:latin typeface="Courier"/>
              </a:rPr>
              <a:t>) &gt; </a:t>
            </a:r>
            <a:r>
              <a:rPr dirty="0" err="1">
                <a:latin typeface="Courier"/>
              </a:rPr>
              <a:t>μ</a:t>
            </a:r>
            <a:r>
              <a:rPr dirty="0">
                <a:latin typeface="Courier"/>
              </a:rPr>
              <a:t>:           
        return 0            
    else:
        return min(α(</a:t>
            </a:r>
            <a:r>
              <a:rPr dirty="0" err="1">
                <a:latin typeface="Courier"/>
              </a:rPr>
              <a:t>i</a:t>
            </a:r>
            <a:r>
              <a:rPr dirty="0">
                <a:latin typeface="Courier"/>
              </a:rPr>
              <a:t>)/β · 2^s(</a:t>
            </a:r>
            <a:r>
              <a:rPr dirty="0" err="1">
                <a:latin typeface="Courier"/>
              </a:rPr>
              <a:t>i</a:t>
            </a:r>
            <a:r>
              <a:rPr dirty="0">
                <a:latin typeface="Courier"/>
              </a:rPr>
              <a:t>), M)</a:t>
            </a:r>
          </a:p>
        </p:txBody>
      </p:sp>
      <p:sp>
        <p:nvSpPr>
          <p:cNvPr id="5" name="TextBox 4">
            <a:extLst>
              <a:ext uri="{FF2B5EF4-FFF2-40B4-BE49-F238E27FC236}">
                <a16:creationId xmlns:a16="http://schemas.microsoft.com/office/drawing/2014/main" id="{3C429D11-528B-2DAC-235C-1552B10BBD1A}"/>
              </a:ext>
            </a:extLst>
          </p:cNvPr>
          <p:cNvSpPr txBox="1"/>
          <p:nvPr/>
        </p:nvSpPr>
        <p:spPr>
          <a:xfrm>
            <a:off x="628650" y="3600391"/>
            <a:ext cx="7886700" cy="415498"/>
          </a:xfrm>
          <a:prstGeom prst="rect">
            <a:avLst/>
          </a:prstGeom>
          <a:noFill/>
        </p:spPr>
        <p:txBody>
          <a:bodyPr wrap="square">
            <a:spAutoFit/>
          </a:bodyPr>
          <a:lstStyle/>
          <a:p>
            <a:pPr marL="0" lvl="0" indent="0">
              <a:buNone/>
            </a:pPr>
            <a:r>
              <a:rPr lang="en-US" sz="2100" b="1" dirty="0"/>
              <a:t>Skip</a:t>
            </a:r>
            <a:r>
              <a:rPr lang="en-US" sz="2100" dirty="0"/>
              <a:t> high-frequency paths; </a:t>
            </a:r>
            <a:r>
              <a:rPr lang="en-US" sz="2100" b="1" dirty="0"/>
              <a:t>exponentially increase</a:t>
            </a:r>
            <a:r>
              <a:rPr lang="en-US" sz="2100" dirty="0"/>
              <a:t> energy for rare ones</a:t>
            </a:r>
          </a:p>
        </p:txBody>
      </p:sp>
      <p:sp>
        <p:nvSpPr>
          <p:cNvPr id="10" name="TextBox 9">
            <a:extLst>
              <a:ext uri="{FF2B5EF4-FFF2-40B4-BE49-F238E27FC236}">
                <a16:creationId xmlns:a16="http://schemas.microsoft.com/office/drawing/2014/main" id="{AFA4062E-AB2C-18D3-BDAA-6318500BC44C}"/>
              </a:ext>
            </a:extLst>
          </p:cNvPr>
          <p:cNvSpPr txBox="1"/>
          <p:nvPr/>
        </p:nvSpPr>
        <p:spPr>
          <a:xfrm>
            <a:off x="6081902" y="1758909"/>
            <a:ext cx="2561376" cy="646331"/>
          </a:xfrm>
          <a:prstGeom prst="rect">
            <a:avLst/>
          </a:prstGeom>
          <a:solidFill>
            <a:schemeClr val="accent2">
              <a:lumMod val="60000"/>
              <a:lumOff val="40000"/>
            </a:schemeClr>
          </a:solidFill>
          <a:effectLst>
            <a:outerShdw blurRad="50800" dist="38100" dir="8100000" algn="tr" rotWithShape="0">
              <a:prstClr val="black">
                <a:alpha val="40000"/>
              </a:prstClr>
            </a:outerShdw>
          </a:effectLst>
        </p:spPr>
        <p:txBody>
          <a:bodyPr wrap="square" rtlCol="0">
            <a:spAutoFit/>
          </a:bodyPr>
          <a:lstStyle/>
          <a:p>
            <a:r>
              <a:rPr lang="en-US" dirty="0">
                <a:solidFill>
                  <a:schemeClr val="bg1"/>
                </a:solidFill>
              </a:rPr>
              <a:t>Path is above-average frequency; skip it entirely</a:t>
            </a: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Schedule 3: FAST (AFLFast’s Default)</a:t>
            </a:r>
          </a:p>
        </p:txBody>
      </p:sp>
      <p:sp>
        <p:nvSpPr>
          <p:cNvPr id="3" name="Content Placeholder 2"/>
          <p:cNvSpPr>
            <a:spLocks noGrp="1"/>
          </p:cNvSpPr>
          <p:nvPr>
            <p:ph idx="1"/>
          </p:nvPr>
        </p:nvSpPr>
        <p:spPr>
          <a:xfrm>
            <a:off x="628650" y="1369218"/>
            <a:ext cx="7886700" cy="1950757"/>
          </a:xfrm>
        </p:spPr>
        <p:style>
          <a:lnRef idx="2">
            <a:schemeClr val="accent2"/>
          </a:lnRef>
          <a:fillRef idx="1">
            <a:schemeClr val="lt1"/>
          </a:fillRef>
          <a:effectRef idx="0">
            <a:schemeClr val="accent2"/>
          </a:effectRef>
          <a:fontRef idx="minor">
            <a:schemeClr val="dk1"/>
          </a:fontRef>
        </p:style>
        <p:txBody>
          <a:bodyPr/>
          <a:lstStyle/>
          <a:p>
            <a:pPr lvl="0" indent="0">
              <a:buNone/>
            </a:pPr>
            <a:r>
              <a:rPr dirty="0">
                <a:latin typeface="Courier"/>
              </a:rPr>
              <a:t>function ASSIGNENERGY(</a:t>
            </a:r>
            <a:r>
              <a:rPr dirty="0" err="1">
                <a:latin typeface="Courier"/>
              </a:rPr>
              <a:t>t_i</a:t>
            </a:r>
            <a:r>
              <a:rPr dirty="0">
                <a:latin typeface="Courier"/>
              </a:rPr>
              <a:t>):
    if f(</a:t>
            </a:r>
            <a:r>
              <a:rPr dirty="0" err="1">
                <a:latin typeface="Courier"/>
              </a:rPr>
              <a:t>i</a:t>
            </a:r>
            <a:r>
              <a:rPr dirty="0">
                <a:latin typeface="Courier"/>
              </a:rPr>
              <a:t>) &gt; </a:t>
            </a:r>
            <a:r>
              <a:rPr dirty="0" err="1">
                <a:latin typeface="Courier"/>
              </a:rPr>
              <a:t>μ</a:t>
            </a:r>
            <a:r>
              <a:rPr dirty="0">
                <a:latin typeface="Courier"/>
              </a:rPr>
              <a:t>:
        return 0
    else:
        return min(α(</a:t>
            </a:r>
            <a:r>
              <a:rPr dirty="0" err="1">
                <a:latin typeface="Courier"/>
              </a:rPr>
              <a:t>i</a:t>
            </a:r>
            <a:r>
              <a:rPr dirty="0">
                <a:latin typeface="Courier"/>
              </a:rPr>
              <a:t>)/β · 2^s(</a:t>
            </a:r>
            <a:r>
              <a:rPr dirty="0" err="1">
                <a:latin typeface="Courier"/>
              </a:rPr>
              <a:t>i</a:t>
            </a:r>
            <a:r>
              <a:rPr dirty="0">
                <a:latin typeface="Courier"/>
              </a:rPr>
              <a:t>) / f(</a:t>
            </a:r>
            <a:r>
              <a:rPr dirty="0" err="1">
                <a:latin typeface="Courier"/>
              </a:rPr>
              <a:t>i</a:t>
            </a:r>
            <a:r>
              <a:rPr dirty="0">
                <a:latin typeface="Courier"/>
              </a:rPr>
              <a:t>), M)</a:t>
            </a:r>
          </a:p>
        </p:txBody>
      </p:sp>
      <p:sp>
        <p:nvSpPr>
          <p:cNvPr id="5" name="TextBox 4">
            <a:extLst>
              <a:ext uri="{FF2B5EF4-FFF2-40B4-BE49-F238E27FC236}">
                <a16:creationId xmlns:a16="http://schemas.microsoft.com/office/drawing/2014/main" id="{1A6FC31E-5BEF-1B3F-7531-6C946929038C}"/>
              </a:ext>
            </a:extLst>
          </p:cNvPr>
          <p:cNvSpPr txBox="1"/>
          <p:nvPr/>
        </p:nvSpPr>
        <p:spPr>
          <a:xfrm>
            <a:off x="798341" y="3421177"/>
            <a:ext cx="7547317" cy="415498"/>
          </a:xfrm>
          <a:prstGeom prst="rect">
            <a:avLst/>
          </a:prstGeom>
          <a:noFill/>
        </p:spPr>
        <p:txBody>
          <a:bodyPr wrap="square">
            <a:spAutoFit/>
          </a:bodyPr>
          <a:lstStyle/>
          <a:p>
            <a:pPr marL="0" lvl="0" indent="0">
              <a:buNone/>
            </a:pPr>
            <a:r>
              <a:rPr lang="en-US" sz="2100" dirty="0"/>
              <a:t>Like COE, but also </a:t>
            </a:r>
            <a:r>
              <a:rPr lang="en-US" sz="2100" b="1" dirty="0"/>
              <a:t>divides by f(</a:t>
            </a:r>
            <a:r>
              <a:rPr lang="en-US" sz="2100" b="1" dirty="0" err="1"/>
              <a:t>i</a:t>
            </a:r>
            <a:r>
              <a:rPr lang="en-US" sz="2100" b="1" dirty="0"/>
              <a:t>)</a:t>
            </a:r>
            <a:r>
              <a:rPr lang="en-US" sz="2100" dirty="0"/>
              <a:t> — less energy for well-fuzzed paths</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Context: </a:t>
            </a:r>
            <a:r>
              <a:rPr dirty="0"/>
              <a:t>Quality Gates for Secure Software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8448101"/>
              </p:ext>
            </p:extLst>
          </p:nvPr>
        </p:nvGraphicFramePr>
        <p:xfrm>
          <a:off x="875714" y="1531424"/>
          <a:ext cx="7392572" cy="2697480"/>
        </p:xfrm>
        <a:graphic>
          <a:graphicData uri="http://schemas.openxmlformats.org/drawingml/2006/table">
            <a:tbl>
              <a:tblPr firstRow="1" bandRow="1">
                <a:tableStyleId>{5C22544A-7EE6-4342-B048-85BDC9FD1C3A}</a:tableStyleId>
              </a:tblPr>
              <a:tblGrid>
                <a:gridCol w="1976511">
                  <a:extLst>
                    <a:ext uri="{9D8B030D-6E8A-4147-A177-3AD203B41FA5}">
                      <a16:colId xmlns:a16="http://schemas.microsoft.com/office/drawing/2014/main" val="20000"/>
                    </a:ext>
                  </a:extLst>
                </a:gridCol>
                <a:gridCol w="2616591">
                  <a:extLst>
                    <a:ext uri="{9D8B030D-6E8A-4147-A177-3AD203B41FA5}">
                      <a16:colId xmlns:a16="http://schemas.microsoft.com/office/drawing/2014/main" val="20001"/>
                    </a:ext>
                  </a:extLst>
                </a:gridCol>
                <a:gridCol w="2799470">
                  <a:extLst>
                    <a:ext uri="{9D8B030D-6E8A-4147-A177-3AD203B41FA5}">
                      <a16:colId xmlns:a16="http://schemas.microsoft.com/office/drawing/2014/main" val="20002"/>
                    </a:ext>
                  </a:extLst>
                </a:gridCol>
              </a:tblGrid>
              <a:tr h="0">
                <a:tc>
                  <a:txBody>
                    <a:bodyPr/>
                    <a:lstStyle/>
                    <a:p>
                      <a:pPr marL="0" lvl="0" indent="0">
                        <a:buNone/>
                      </a:pPr>
                      <a:r>
                        <a:rPr sz="2100"/>
                        <a:t>Gate</a:t>
                      </a:r>
                    </a:p>
                  </a:txBody>
                  <a:tcPr/>
                </a:tc>
                <a:tc>
                  <a:txBody>
                    <a:bodyPr/>
                    <a:lstStyle/>
                    <a:p>
                      <a:pPr marL="0" lvl="0" indent="0">
                        <a:buNone/>
                      </a:pPr>
                      <a:r>
                        <a:rPr sz="2100"/>
                        <a:t>When</a:t>
                      </a:r>
                    </a:p>
                  </a:txBody>
                  <a:tcPr/>
                </a:tc>
                <a:tc>
                  <a:txBody>
                    <a:bodyPr/>
                    <a:lstStyle/>
                    <a:p>
                      <a:pPr marL="0" lvl="0" indent="0">
                        <a:buNone/>
                      </a:pPr>
                      <a:r>
                        <a:rPr sz="2100" dirty="0"/>
                        <a:t>What</a:t>
                      </a:r>
                    </a:p>
                  </a:txBody>
                  <a:tcPr/>
                </a:tc>
                <a:extLst>
                  <a:ext uri="{0D108BD9-81ED-4DB2-BD59-A6C34878D82A}">
                    <a16:rowId xmlns:a16="http://schemas.microsoft.com/office/drawing/2014/main" val="10000"/>
                  </a:ext>
                </a:extLst>
              </a:tr>
              <a:tr h="0">
                <a:tc>
                  <a:txBody>
                    <a:bodyPr/>
                    <a:lstStyle/>
                    <a:p>
                      <a:pPr marL="0" lvl="0" indent="0">
                        <a:buNone/>
                      </a:pPr>
                      <a:r>
                        <a:rPr sz="2100" b="1" dirty="0"/>
                        <a:t>Compiler</a:t>
                      </a:r>
                    </a:p>
                  </a:txBody>
                  <a:tcPr/>
                </a:tc>
                <a:tc>
                  <a:txBody>
                    <a:bodyPr/>
                    <a:lstStyle/>
                    <a:p>
                      <a:pPr marL="0" lvl="0" indent="0">
                        <a:buNone/>
                      </a:pPr>
                      <a:r>
                        <a:rPr sz="2100"/>
                        <a:t>Every build</a:t>
                      </a:r>
                    </a:p>
                  </a:txBody>
                  <a:tcPr/>
                </a:tc>
                <a:tc>
                  <a:txBody>
                    <a:bodyPr/>
                    <a:lstStyle/>
                    <a:p>
                      <a:pPr marL="0" lvl="0" indent="0">
                        <a:buNone/>
                      </a:pPr>
                      <a:r>
                        <a:rPr sz="2100"/>
                        <a:t>Type errors, warnings</a:t>
                      </a:r>
                    </a:p>
                  </a:txBody>
                  <a:tcPr/>
                </a:tc>
                <a:extLst>
                  <a:ext uri="{0D108BD9-81ED-4DB2-BD59-A6C34878D82A}">
                    <a16:rowId xmlns:a16="http://schemas.microsoft.com/office/drawing/2014/main" val="10001"/>
                  </a:ext>
                </a:extLst>
              </a:tr>
              <a:tr h="0">
                <a:tc>
                  <a:txBody>
                    <a:bodyPr/>
                    <a:lstStyle/>
                    <a:p>
                      <a:pPr marL="0" lvl="0" indent="0">
                        <a:buNone/>
                      </a:pPr>
                      <a:r>
                        <a:rPr sz="2100" b="1"/>
                        <a:t>Tests + linting</a:t>
                      </a:r>
                    </a:p>
                  </a:txBody>
                  <a:tcPr/>
                </a:tc>
                <a:tc>
                  <a:txBody>
                    <a:bodyPr/>
                    <a:lstStyle/>
                    <a:p>
                      <a:pPr marL="0" lvl="0" indent="0">
                        <a:buNone/>
                      </a:pPr>
                      <a:r>
                        <a:rPr sz="2100"/>
                        <a:t>Check-in / CI</a:t>
                      </a:r>
                    </a:p>
                  </a:txBody>
                  <a:tcPr/>
                </a:tc>
                <a:tc>
                  <a:txBody>
                    <a:bodyPr/>
                    <a:lstStyle/>
                    <a:p>
                      <a:pPr marL="0" lvl="0" indent="0">
                        <a:buNone/>
                      </a:pPr>
                      <a:r>
                        <a:rPr sz="2100" dirty="0"/>
                        <a:t>Functional correctness, </a:t>
                      </a:r>
                      <a:r>
                        <a:rPr lang="en-US" sz="2100" dirty="0"/>
                        <a:t>bug patterns</a:t>
                      </a:r>
                      <a:endParaRPr sz="2100" dirty="0"/>
                    </a:p>
                  </a:txBody>
                  <a:tcPr/>
                </a:tc>
                <a:extLst>
                  <a:ext uri="{0D108BD9-81ED-4DB2-BD59-A6C34878D82A}">
                    <a16:rowId xmlns:a16="http://schemas.microsoft.com/office/drawing/2014/main" val="10002"/>
                  </a:ext>
                </a:extLst>
              </a:tr>
              <a:tr h="0">
                <a:tc>
                  <a:txBody>
                    <a:bodyPr/>
                    <a:lstStyle/>
                    <a:p>
                      <a:pPr marL="0" lvl="0" indent="0">
                        <a:buNone/>
                      </a:pPr>
                      <a:r>
                        <a:rPr sz="2100" b="1" u="sng" dirty="0">
                          <a:solidFill>
                            <a:schemeClr val="accent2"/>
                          </a:solidFill>
                        </a:rPr>
                        <a:t>Fuzzing</a:t>
                      </a:r>
                    </a:p>
                  </a:txBody>
                  <a:tcPr/>
                </a:tc>
                <a:tc>
                  <a:txBody>
                    <a:bodyPr/>
                    <a:lstStyle/>
                    <a:p>
                      <a:pPr marL="0" lvl="0" indent="0">
                        <a:buNone/>
                      </a:pPr>
                      <a:r>
                        <a:rPr sz="2100" dirty="0"/>
                        <a:t>Post check-in / nightly</a:t>
                      </a:r>
                    </a:p>
                  </a:txBody>
                  <a:tcPr/>
                </a:tc>
                <a:tc>
                  <a:txBody>
                    <a:bodyPr/>
                    <a:lstStyle/>
                    <a:p>
                      <a:pPr marL="0" lvl="0" indent="0">
                        <a:buNone/>
                      </a:pPr>
                      <a:r>
                        <a:rPr sz="2100"/>
                        <a:t>Bugs that tests miss</a:t>
                      </a:r>
                    </a:p>
                  </a:txBody>
                  <a:tcPr/>
                </a:tc>
                <a:extLst>
                  <a:ext uri="{0D108BD9-81ED-4DB2-BD59-A6C34878D82A}">
                    <a16:rowId xmlns:a16="http://schemas.microsoft.com/office/drawing/2014/main" val="10003"/>
                  </a:ext>
                </a:extLst>
              </a:tr>
              <a:tr h="0">
                <a:tc>
                  <a:txBody>
                    <a:bodyPr/>
                    <a:lstStyle/>
                    <a:p>
                      <a:pPr marL="0" lvl="0" indent="0">
                        <a:buNone/>
                      </a:pPr>
                      <a:r>
                        <a:rPr sz="2100" b="1" u="sng" dirty="0">
                          <a:solidFill>
                            <a:schemeClr val="accent2"/>
                          </a:solidFill>
                        </a:rPr>
                        <a:t>Release fuzzing</a:t>
                      </a:r>
                    </a:p>
                  </a:txBody>
                  <a:tcPr/>
                </a:tc>
                <a:tc>
                  <a:txBody>
                    <a:bodyPr/>
                    <a:lstStyle/>
                    <a:p>
                      <a:pPr marL="0" lvl="0" indent="0">
                        <a:buNone/>
                      </a:pPr>
                      <a:r>
                        <a:rPr sz="2100"/>
                        <a:t>Before shipping</a:t>
                      </a:r>
                    </a:p>
                  </a:txBody>
                  <a:tcPr/>
                </a:tc>
                <a:tc>
                  <a:txBody>
                    <a:bodyPr/>
                    <a:lstStyle/>
                    <a:p>
                      <a:pPr marL="0" lvl="0" indent="0">
                        <a:buNone/>
                      </a:pPr>
                      <a:r>
                        <a:rPr sz="2100" dirty="0"/>
                        <a:t>Extended campaign (days/weeks)</a:t>
                      </a:r>
                    </a:p>
                  </a:txBody>
                  <a:tcPr/>
                </a:tc>
                <a:extLst>
                  <a:ext uri="{0D108BD9-81ED-4DB2-BD59-A6C34878D82A}">
                    <a16:rowId xmlns:a16="http://schemas.microsoft.com/office/drawing/2014/main" val="10004"/>
                  </a:ext>
                </a:extLst>
              </a:tr>
            </a:tbl>
          </a:graphicData>
        </a:graphic>
      </p:graphicFrame>
      <p:sp>
        <p:nvSpPr>
          <p:cNvPr id="3" name="Oval Callout 2">
            <a:extLst>
              <a:ext uri="{FF2B5EF4-FFF2-40B4-BE49-F238E27FC236}">
                <a16:creationId xmlns:a16="http://schemas.microsoft.com/office/drawing/2014/main" id="{F7DAD436-BBE4-1BF6-7EA5-2775A414BAE6}"/>
              </a:ext>
            </a:extLst>
          </p:cNvPr>
          <p:cNvSpPr/>
          <p:nvPr/>
        </p:nvSpPr>
        <p:spPr>
          <a:xfrm>
            <a:off x="2409030" y="3953469"/>
            <a:ext cx="2162970" cy="1077685"/>
          </a:xfrm>
          <a:prstGeom prst="wedgeEllipseCallout">
            <a:avLst>
              <a:gd name="adj1" fmla="val -52268"/>
              <a:gd name="adj2" fmla="val -4851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 kind of “penetration testing”</a:t>
            </a:r>
          </a:p>
        </p:txBody>
      </p:sp>
      <p:pic>
        <p:nvPicPr>
          <p:cNvPr id="4" name="Picture 3">
            <a:extLst>
              <a:ext uri="{FF2B5EF4-FFF2-40B4-BE49-F238E27FC236}">
                <a16:creationId xmlns:a16="http://schemas.microsoft.com/office/drawing/2014/main" id="{013ED028-7764-4690-02D5-7563085D77F9}"/>
              </a:ext>
            </a:extLst>
          </p:cNvPr>
          <p:cNvPicPr>
            <a:picLocks noChangeAspect="1"/>
          </p:cNvPicPr>
          <p:nvPr/>
        </p:nvPicPr>
        <p:blipFill>
          <a:blip r:embed="rId3"/>
          <a:stretch>
            <a:fillRect/>
          </a:stretch>
        </p:blipFill>
        <p:spPr>
          <a:xfrm>
            <a:off x="7899005" y="3363942"/>
            <a:ext cx="1179053" cy="1179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Payoff: 4K Inputs Instead of 256K</a:t>
            </a:r>
          </a:p>
        </p:txBody>
      </p:sp>
      <p:pic>
        <p:nvPicPr>
          <p:cNvPr id="3" name="Picture 2">
            <a:extLst>
              <a:ext uri="{FF2B5EF4-FFF2-40B4-BE49-F238E27FC236}">
                <a16:creationId xmlns:a16="http://schemas.microsoft.com/office/drawing/2014/main" id="{594A385E-47E1-3B71-BFBE-72DF8DEA172F}"/>
              </a:ext>
            </a:extLst>
          </p:cNvPr>
          <p:cNvPicPr>
            <a:picLocks noChangeAspect="1"/>
          </p:cNvPicPr>
          <p:nvPr/>
        </p:nvPicPr>
        <p:blipFill>
          <a:blip r:embed="rId3"/>
          <a:stretch>
            <a:fillRect/>
          </a:stretch>
        </p:blipFill>
        <p:spPr>
          <a:xfrm>
            <a:off x="685800" y="1428874"/>
            <a:ext cx="7772400" cy="2820324"/>
          </a:xfrm>
          <a:prstGeom prst="rect">
            <a:avLst/>
          </a:prstGeom>
        </p:spPr>
      </p:pic>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AFLFast Results</a:t>
            </a:r>
          </a:p>
        </p:txBody>
      </p:sp>
      <p:sp>
        <p:nvSpPr>
          <p:cNvPr id="3" name="Content Placeholder 2"/>
          <p:cNvSpPr>
            <a:spLocks noGrp="1"/>
          </p:cNvSpPr>
          <p:nvPr>
            <p:ph idx="1"/>
          </p:nvPr>
        </p:nvSpPr>
        <p:spPr/>
        <p:txBody>
          <a:bodyPr/>
          <a:lstStyle/>
          <a:p>
            <a:pPr lvl="0"/>
            <a:r>
              <a:rPr b="1" dirty="0"/>
              <a:t>9 CVEs</a:t>
            </a:r>
            <a:r>
              <a:rPr dirty="0"/>
              <a:t> in GNU </a:t>
            </a:r>
            <a:r>
              <a:rPr dirty="0" err="1"/>
              <a:t>binutils</a:t>
            </a:r>
            <a:r>
              <a:rPr dirty="0"/>
              <a:t> (previously unreported)</a:t>
            </a:r>
          </a:p>
          <a:p>
            <a:pPr lvl="0"/>
            <a:r>
              <a:rPr b="1" dirty="0"/>
              <a:t>7× faster</a:t>
            </a:r>
            <a:r>
              <a:rPr dirty="0"/>
              <a:t> than AFL at exposing known vulnerabilities</a:t>
            </a:r>
          </a:p>
          <a:p>
            <a:pPr lvl="0"/>
            <a:r>
              <a:rPr b="1" dirty="0"/>
              <a:t>3 CVEs</a:t>
            </a:r>
            <a:r>
              <a:rPr dirty="0"/>
              <a:t> not found </a:t>
            </a:r>
            <a:br>
              <a:rPr lang="en-US" dirty="0"/>
            </a:br>
            <a:r>
              <a:rPr dirty="0"/>
              <a:t>by AFL in 24 hours at all</a:t>
            </a:r>
          </a:p>
          <a:p>
            <a:pPr lvl="0"/>
            <a:r>
              <a:rPr dirty="0"/>
              <a:t>Used by Team </a:t>
            </a:r>
            <a:r>
              <a:rPr dirty="0" err="1"/>
              <a:t>Codejitsu</a:t>
            </a:r>
            <a:r>
              <a:rPr dirty="0"/>
              <a:t> → </a:t>
            </a:r>
            <a:br>
              <a:rPr lang="en-US" dirty="0"/>
            </a:br>
            <a:r>
              <a:rPr b="1" dirty="0"/>
              <a:t>2nd place</a:t>
            </a:r>
            <a:r>
              <a:rPr dirty="0"/>
              <a:t> at </a:t>
            </a:r>
            <a:br>
              <a:rPr lang="en-US" dirty="0"/>
            </a:br>
            <a:r>
              <a:rPr dirty="0"/>
              <a:t>DARPA Cyber Grand Challenge</a:t>
            </a:r>
          </a:p>
        </p:txBody>
      </p:sp>
      <p:pic>
        <p:nvPicPr>
          <p:cNvPr id="4" name="Picture 3">
            <a:extLst>
              <a:ext uri="{FF2B5EF4-FFF2-40B4-BE49-F238E27FC236}">
                <a16:creationId xmlns:a16="http://schemas.microsoft.com/office/drawing/2014/main" id="{F3834513-4D16-24C7-68B0-37931BF82FA1}"/>
              </a:ext>
            </a:extLst>
          </p:cNvPr>
          <p:cNvPicPr>
            <a:picLocks noChangeAspect="1"/>
          </p:cNvPicPr>
          <p:nvPr/>
        </p:nvPicPr>
        <p:blipFill>
          <a:blip r:embed="rId3"/>
          <a:stretch>
            <a:fillRect/>
          </a:stretch>
        </p:blipFill>
        <p:spPr>
          <a:xfrm>
            <a:off x="4572000" y="2184391"/>
            <a:ext cx="4093698" cy="27274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Evaluating Fuzzing Results</a:t>
            </a:r>
          </a:p>
        </p:txBody>
      </p:sp>
      <p:sp>
        <p:nvSpPr>
          <p:cNvPr id="8" name="Content Placeholder 7">
            <a:extLst>
              <a:ext uri="{FF2B5EF4-FFF2-40B4-BE49-F238E27FC236}">
                <a16:creationId xmlns:a16="http://schemas.microsoft.com/office/drawing/2014/main" id="{0C79F04D-0997-D0CC-6321-5A60FA673C0E}"/>
              </a:ext>
            </a:extLst>
          </p:cNvPr>
          <p:cNvSpPr>
            <a:spLocks noGrp="1"/>
          </p:cNvSpPr>
          <p:nvPr>
            <p:ph idx="1"/>
          </p:nvPr>
        </p:nvSpPr>
        <p:spPr>
          <a:xfrm>
            <a:off x="628651" y="1369218"/>
            <a:ext cx="3782830" cy="3263504"/>
          </a:xfrm>
        </p:spPr>
        <p:txBody>
          <a:bodyPr>
            <a:normAutofit/>
          </a:bodyPr>
          <a:lstStyle/>
          <a:p>
            <a:r>
              <a:rPr lang="en-US" dirty="0"/>
              <a:t>We looked at 32 published papers from 2012-2018</a:t>
            </a:r>
          </a:p>
          <a:p>
            <a:r>
              <a:rPr lang="en-US" dirty="0"/>
              <a:t>We found that most papers did some things right, but none were perfect</a:t>
            </a:r>
          </a:p>
          <a:p>
            <a:r>
              <a:rPr lang="en-US" dirty="0"/>
              <a:t>Carried out experiments on </a:t>
            </a:r>
            <a:r>
              <a:rPr lang="en-US" dirty="0" err="1"/>
              <a:t>AFLFast</a:t>
            </a:r>
            <a:r>
              <a:rPr lang="en-US" dirty="0"/>
              <a:t> that demonstrated the (real) costs of not doing so</a:t>
            </a:r>
          </a:p>
          <a:p>
            <a:pPr lvl="1"/>
            <a:r>
              <a:rPr lang="en-US" dirty="0"/>
              <a:t>Raises questions about the strength of published results</a:t>
            </a:r>
          </a:p>
          <a:p>
            <a:endParaRPr lang="en-US" dirty="0"/>
          </a:p>
          <a:p>
            <a:endParaRPr lang="en-US" dirty="0"/>
          </a:p>
        </p:txBody>
      </p:sp>
      <p:pic>
        <p:nvPicPr>
          <p:cNvPr id="3" name="Image" descr="Image">
            <a:extLst>
              <a:ext uri="{FF2B5EF4-FFF2-40B4-BE49-F238E27FC236}">
                <a16:creationId xmlns:a16="http://schemas.microsoft.com/office/drawing/2014/main" id="{41022C56-F3D0-9FC9-12E9-2C34135C4119}"/>
              </a:ext>
            </a:extLst>
          </p:cNvPr>
          <p:cNvPicPr>
            <a:picLocks noChangeAspect="1"/>
          </p:cNvPicPr>
          <p:nvPr/>
        </p:nvPicPr>
        <p:blipFill>
          <a:blip r:embed="rId3"/>
          <a:stretch>
            <a:fillRect/>
          </a:stretch>
        </p:blipFill>
        <p:spPr>
          <a:xfrm>
            <a:off x="4572000" y="1147877"/>
            <a:ext cx="4298939" cy="5586466"/>
          </a:xfrm>
          <a:prstGeom prst="rect">
            <a:avLst/>
          </a:prstGeom>
          <a:ln w="12700">
            <a:miter lim="400000"/>
          </a:ln>
        </p:spPr>
      </p:pic>
      <p:sp>
        <p:nvSpPr>
          <p:cNvPr id="5" name="Won NSA Best Scientific Cybersecurity Paper Award, Sep. 2019">
            <a:extLst>
              <a:ext uri="{FF2B5EF4-FFF2-40B4-BE49-F238E27FC236}">
                <a16:creationId xmlns:a16="http://schemas.microsoft.com/office/drawing/2014/main" id="{F6F568E2-1C89-241B-2068-E90A41343F73}"/>
              </a:ext>
            </a:extLst>
          </p:cNvPr>
          <p:cNvSpPr txBox="1"/>
          <p:nvPr/>
        </p:nvSpPr>
        <p:spPr>
          <a:xfrm>
            <a:off x="7477572" y="164523"/>
            <a:ext cx="1553887" cy="1611018"/>
          </a:xfrm>
          <a:prstGeom prst="rect">
            <a:avLst/>
          </a:prstGeom>
          <a:solidFill>
            <a:schemeClr val="accent1">
              <a:hueOff val="273561"/>
              <a:satOff val="2937"/>
              <a:lumOff val="-2223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a:solidFill>
                  <a:srgbClr val="FFFFFF"/>
                </a:solidFill>
              </a:defRPr>
            </a:lvl1pPr>
          </a:lstStyle>
          <a:p>
            <a:r>
              <a:rPr sz="2000" dirty="0"/>
              <a:t>Won NSA Best Scientific Cybersecurity Paper Award, Sep. 2019</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dissolve">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Fuzzing is Random: One Run Proves Nothing</a:t>
            </a:r>
          </a:p>
        </p:txBody>
      </p:sp>
      <p:pic>
        <p:nvPicPr>
          <p:cNvPr id="3" name="Picture 2">
            <a:extLst>
              <a:ext uri="{FF2B5EF4-FFF2-40B4-BE49-F238E27FC236}">
                <a16:creationId xmlns:a16="http://schemas.microsoft.com/office/drawing/2014/main" id="{83DE7550-B8B2-28C5-91A5-ABBE7B8F53F9}"/>
              </a:ext>
            </a:extLst>
          </p:cNvPr>
          <p:cNvPicPr>
            <a:picLocks noChangeAspect="1"/>
          </p:cNvPicPr>
          <p:nvPr/>
        </p:nvPicPr>
        <p:blipFill>
          <a:blip r:embed="rId3"/>
          <a:stretch>
            <a:fillRect/>
          </a:stretch>
        </p:blipFill>
        <p:spPr>
          <a:xfrm>
            <a:off x="628650" y="1268016"/>
            <a:ext cx="6080760" cy="3542424"/>
          </a:xfrm>
          <a:prstGeom prst="rect">
            <a:avLst/>
          </a:prstGeom>
        </p:spPr>
      </p:pic>
      <p:sp>
        <p:nvSpPr>
          <p:cNvPr id="5" name="TextBox 4">
            <a:extLst>
              <a:ext uri="{FF2B5EF4-FFF2-40B4-BE49-F238E27FC236}">
                <a16:creationId xmlns:a16="http://schemas.microsoft.com/office/drawing/2014/main" id="{283C5261-CE14-4F34-2D4F-D13459D9FB0F}"/>
              </a:ext>
            </a:extLst>
          </p:cNvPr>
          <p:cNvSpPr txBox="1"/>
          <p:nvPr/>
        </p:nvSpPr>
        <p:spPr>
          <a:xfrm>
            <a:off x="6983730" y="2195949"/>
            <a:ext cx="1892984" cy="923330"/>
          </a:xfrm>
          <a:prstGeom prst="rect">
            <a:avLst/>
          </a:prstGeom>
          <a:solidFill>
            <a:schemeClr val="accent2">
              <a:lumMod val="60000"/>
              <a:lumOff val="40000"/>
            </a:schemeClr>
          </a:solidFill>
        </p:spPr>
        <p:txBody>
          <a:bodyPr wrap="square">
            <a:spAutoFit/>
          </a:bodyPr>
          <a:lstStyle/>
          <a:p>
            <a:r>
              <a:rPr lang="en-US" dirty="0">
                <a:solidFill>
                  <a:schemeClr val="bg1"/>
                </a:solidFill>
              </a:rPr>
              <a:t>17/32 papers said nothing about multiple trials</a:t>
            </a: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36543-EC44-CE0B-17D7-A38286DB3AD2}"/>
              </a:ext>
            </a:extLst>
          </p:cNvPr>
          <p:cNvSpPr>
            <a:spLocks noGrp="1"/>
          </p:cNvSpPr>
          <p:nvPr>
            <p:ph type="title"/>
          </p:nvPr>
        </p:nvSpPr>
        <p:spPr/>
        <p:txBody>
          <a:bodyPr/>
          <a:lstStyle/>
          <a:p>
            <a:r>
              <a:rPr lang="en-US" dirty="0"/>
              <a:t>Hypothesis testing: Need Mann Whitney U</a:t>
            </a:r>
          </a:p>
        </p:txBody>
      </p:sp>
      <p:pic>
        <p:nvPicPr>
          <p:cNvPr id="5" name="Picture 4">
            <a:extLst>
              <a:ext uri="{FF2B5EF4-FFF2-40B4-BE49-F238E27FC236}">
                <a16:creationId xmlns:a16="http://schemas.microsoft.com/office/drawing/2014/main" id="{6DD7D9DA-6AF5-F937-5BE3-3F4140B99C51}"/>
              </a:ext>
            </a:extLst>
          </p:cNvPr>
          <p:cNvPicPr>
            <a:picLocks noChangeAspect="1"/>
          </p:cNvPicPr>
          <p:nvPr/>
        </p:nvPicPr>
        <p:blipFill>
          <a:blip r:embed="rId3"/>
          <a:stretch>
            <a:fillRect/>
          </a:stretch>
        </p:blipFill>
        <p:spPr>
          <a:xfrm>
            <a:off x="1465677" y="1268016"/>
            <a:ext cx="6212645" cy="3384500"/>
          </a:xfrm>
          <a:prstGeom prst="rect">
            <a:avLst/>
          </a:prstGeom>
        </p:spPr>
      </p:pic>
    </p:spTree>
    <p:extLst>
      <p:ext uri="{BB962C8B-B14F-4D97-AF65-F5344CB8AC3E}">
        <p14:creationId xmlns:p14="http://schemas.microsoft.com/office/powerpoint/2010/main" val="380967860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0B8A0-852E-BD61-1C89-83CE73281E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F3FA8A-ADEB-27A4-7EC3-BB2323760FD7}"/>
              </a:ext>
            </a:extLst>
          </p:cNvPr>
          <p:cNvSpPr>
            <a:spLocks noGrp="1"/>
          </p:cNvSpPr>
          <p:nvPr>
            <p:ph type="title"/>
          </p:nvPr>
        </p:nvSpPr>
        <p:spPr/>
        <p:txBody>
          <a:bodyPr/>
          <a:lstStyle/>
          <a:p>
            <a:r>
              <a:rPr lang="en-US" dirty="0"/>
              <a:t>Hypothesis testing: Need Mann Whitney U</a:t>
            </a:r>
          </a:p>
        </p:txBody>
      </p:sp>
      <p:pic>
        <p:nvPicPr>
          <p:cNvPr id="2" name="Picture 1">
            <a:extLst>
              <a:ext uri="{FF2B5EF4-FFF2-40B4-BE49-F238E27FC236}">
                <a16:creationId xmlns:a16="http://schemas.microsoft.com/office/drawing/2014/main" id="{DB29BADE-1256-F637-0B1A-09D5ABA8FC12}"/>
              </a:ext>
            </a:extLst>
          </p:cNvPr>
          <p:cNvPicPr>
            <a:picLocks noChangeAspect="1"/>
          </p:cNvPicPr>
          <p:nvPr/>
        </p:nvPicPr>
        <p:blipFill>
          <a:blip r:embed="rId3"/>
          <a:stretch>
            <a:fillRect/>
          </a:stretch>
        </p:blipFill>
        <p:spPr>
          <a:xfrm>
            <a:off x="1426112" y="1268016"/>
            <a:ext cx="6291775" cy="3311866"/>
          </a:xfrm>
          <a:prstGeom prst="rect">
            <a:avLst/>
          </a:prstGeom>
        </p:spPr>
      </p:pic>
    </p:spTree>
    <p:extLst>
      <p:ext uri="{BB962C8B-B14F-4D97-AF65-F5344CB8AC3E}">
        <p14:creationId xmlns:p14="http://schemas.microsoft.com/office/powerpoint/2010/main" val="501936113"/>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Seeds</a:t>
            </a:r>
            <a:r>
              <a:rPr lang="en-US" dirty="0"/>
              <a:t> Have a Big Impact</a:t>
            </a:r>
            <a:endParaRPr dirty="0"/>
          </a:p>
        </p:txBody>
      </p:sp>
      <p:pic>
        <p:nvPicPr>
          <p:cNvPr id="3" name="Picture 2">
            <a:extLst>
              <a:ext uri="{FF2B5EF4-FFF2-40B4-BE49-F238E27FC236}">
                <a16:creationId xmlns:a16="http://schemas.microsoft.com/office/drawing/2014/main" id="{FDB47F11-C4D1-A1BA-651B-EF22DF58FA15}"/>
              </a:ext>
            </a:extLst>
          </p:cNvPr>
          <p:cNvPicPr>
            <a:picLocks noChangeAspect="1"/>
          </p:cNvPicPr>
          <p:nvPr/>
        </p:nvPicPr>
        <p:blipFill>
          <a:blip r:embed="rId3"/>
          <a:stretch>
            <a:fillRect/>
          </a:stretch>
        </p:blipFill>
        <p:spPr>
          <a:xfrm>
            <a:off x="502041" y="1268016"/>
            <a:ext cx="6179234" cy="3389385"/>
          </a:xfrm>
          <a:prstGeom prst="rect">
            <a:avLst/>
          </a:prstGeom>
        </p:spPr>
      </p:pic>
      <p:sp>
        <p:nvSpPr>
          <p:cNvPr id="6" name="TextBox 5">
            <a:extLst>
              <a:ext uri="{FF2B5EF4-FFF2-40B4-BE49-F238E27FC236}">
                <a16:creationId xmlns:a16="http://schemas.microsoft.com/office/drawing/2014/main" id="{B1F0BDB3-17AF-5A50-BBD3-8B60D7411F44}"/>
              </a:ext>
            </a:extLst>
          </p:cNvPr>
          <p:cNvSpPr txBox="1"/>
          <p:nvPr/>
        </p:nvSpPr>
        <p:spPr>
          <a:xfrm>
            <a:off x="6858000" y="1805753"/>
            <a:ext cx="1892984" cy="2308324"/>
          </a:xfrm>
          <a:prstGeom prst="rect">
            <a:avLst/>
          </a:prstGeom>
          <a:solidFill>
            <a:schemeClr val="accent2">
              <a:lumMod val="60000"/>
              <a:lumOff val="40000"/>
            </a:schemeClr>
          </a:solidFill>
        </p:spPr>
        <p:txBody>
          <a:bodyPr wrap="square">
            <a:spAutoFit/>
          </a:bodyPr>
          <a:lstStyle/>
          <a:p>
            <a:r>
              <a:rPr lang="en-US" dirty="0">
                <a:solidFill>
                  <a:schemeClr val="bg1"/>
                </a:solidFill>
              </a:rPr>
              <a:t>30/32 papers used non-empty seed</a:t>
            </a:r>
          </a:p>
          <a:p>
            <a:pPr marL="285750" indent="-285750">
              <a:buFont typeface="Arial" panose="020B0604020202020204" pitchFamily="34" charset="0"/>
              <a:buChar char="•"/>
            </a:pPr>
            <a:r>
              <a:rPr lang="en-US" dirty="0">
                <a:solidFill>
                  <a:schemeClr val="bg1"/>
                </a:solidFill>
              </a:rPr>
              <a:t>10 say nothing else (N)</a:t>
            </a:r>
          </a:p>
          <a:p>
            <a:pPr marL="285750" indent="-285750">
              <a:buFont typeface="Arial" panose="020B0604020202020204" pitchFamily="34" charset="0"/>
              <a:buChar char="•"/>
            </a:pPr>
            <a:r>
              <a:rPr lang="en-US" dirty="0">
                <a:solidFill>
                  <a:schemeClr val="bg1"/>
                </a:solidFill>
              </a:rPr>
              <a:t>9 used valid seed but no details (V)</a:t>
            </a:r>
          </a:p>
        </p:txBody>
      </p:sp>
    </p:spTree>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32A71-2F6F-2AC3-5CE1-74ED2F8BD9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07A3B-2BFB-2FA3-45B3-E0E145563769}"/>
              </a:ext>
            </a:extLst>
          </p:cNvPr>
          <p:cNvSpPr>
            <a:spLocks noGrp="1"/>
          </p:cNvSpPr>
          <p:nvPr>
            <p:ph type="title"/>
          </p:nvPr>
        </p:nvSpPr>
        <p:spPr/>
        <p:txBody>
          <a:bodyPr/>
          <a:lstStyle/>
          <a:p>
            <a:pPr marL="0" lvl="0" indent="0">
              <a:buNone/>
            </a:pPr>
            <a:r>
              <a:rPr lang="en-US" dirty="0"/>
              <a:t>Timeouts too</a:t>
            </a:r>
            <a:endParaRPr dirty="0"/>
          </a:p>
        </p:txBody>
      </p:sp>
      <p:sp>
        <p:nvSpPr>
          <p:cNvPr id="4" name="TextBox 3">
            <a:extLst>
              <a:ext uri="{FF2B5EF4-FFF2-40B4-BE49-F238E27FC236}">
                <a16:creationId xmlns:a16="http://schemas.microsoft.com/office/drawing/2014/main" id="{5F19E947-A5AF-4A6D-5305-EB9CF9789791}"/>
              </a:ext>
            </a:extLst>
          </p:cNvPr>
          <p:cNvSpPr txBox="1"/>
          <p:nvPr/>
        </p:nvSpPr>
        <p:spPr>
          <a:xfrm>
            <a:off x="5957667" y="1819821"/>
            <a:ext cx="2074985" cy="1754326"/>
          </a:xfrm>
          <a:prstGeom prst="rect">
            <a:avLst/>
          </a:prstGeom>
          <a:solidFill>
            <a:schemeClr val="accent2">
              <a:lumMod val="60000"/>
              <a:lumOff val="40000"/>
            </a:schemeClr>
          </a:solidFill>
        </p:spPr>
        <p:txBody>
          <a:bodyPr wrap="square">
            <a:spAutoFit/>
          </a:bodyPr>
          <a:lstStyle/>
          <a:p>
            <a:pPr marL="285750" indent="-285750">
              <a:buFont typeface="Arial" panose="020B0604020202020204" pitchFamily="34" charset="0"/>
              <a:buChar char="•"/>
            </a:pPr>
            <a:r>
              <a:rPr lang="en-US" dirty="0">
                <a:solidFill>
                  <a:schemeClr val="bg1"/>
                </a:solidFill>
              </a:rPr>
              <a:t>10/32 papers ran 24 hours</a:t>
            </a:r>
          </a:p>
          <a:p>
            <a:pPr marL="285750" indent="-285750">
              <a:buFont typeface="Arial" panose="020B0604020202020204" pitchFamily="34" charset="0"/>
              <a:buChar char="•"/>
            </a:pPr>
            <a:r>
              <a:rPr lang="en-US" dirty="0">
                <a:solidFill>
                  <a:schemeClr val="bg1"/>
                </a:solidFill>
              </a:rPr>
              <a:t>7/32 papers ran 5 or 6 hours</a:t>
            </a:r>
          </a:p>
          <a:p>
            <a:pPr marL="285750" indent="-285750">
              <a:buFont typeface="Arial" panose="020B0604020202020204" pitchFamily="34" charset="0"/>
              <a:buChar char="•"/>
            </a:pPr>
            <a:r>
              <a:rPr lang="en-US" dirty="0">
                <a:solidFill>
                  <a:schemeClr val="bg1"/>
                </a:solidFill>
              </a:rPr>
              <a:t>Others less, or much more</a:t>
            </a:r>
          </a:p>
        </p:txBody>
      </p:sp>
      <p:pic>
        <p:nvPicPr>
          <p:cNvPr id="5" name="Picture 4">
            <a:extLst>
              <a:ext uri="{FF2B5EF4-FFF2-40B4-BE49-F238E27FC236}">
                <a16:creationId xmlns:a16="http://schemas.microsoft.com/office/drawing/2014/main" id="{91535F7C-7EC5-FA1E-B156-5FF68034CDFE}"/>
              </a:ext>
            </a:extLst>
          </p:cNvPr>
          <p:cNvPicPr>
            <a:picLocks noChangeAspect="1"/>
          </p:cNvPicPr>
          <p:nvPr/>
        </p:nvPicPr>
        <p:blipFill>
          <a:blip r:embed="rId3"/>
          <a:stretch>
            <a:fillRect/>
          </a:stretch>
        </p:blipFill>
        <p:spPr>
          <a:xfrm>
            <a:off x="1195753" y="1268016"/>
            <a:ext cx="4572001" cy="3522429"/>
          </a:xfrm>
          <a:prstGeom prst="rect">
            <a:avLst/>
          </a:prstGeom>
        </p:spPr>
      </p:pic>
    </p:spTree>
    <p:extLst>
      <p:ext uri="{BB962C8B-B14F-4D97-AF65-F5344CB8AC3E}">
        <p14:creationId xmlns:p14="http://schemas.microsoft.com/office/powerpoint/2010/main" val="764704275"/>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“Unique Crashes” </a:t>
            </a:r>
            <a:r>
              <a:rPr lang="en-US" dirty="0"/>
              <a:t>i</a:t>
            </a:r>
            <a:r>
              <a:rPr dirty="0"/>
              <a:t>s a Broken Metric</a:t>
            </a:r>
          </a:p>
        </p:txBody>
      </p:sp>
      <p:sp>
        <p:nvSpPr>
          <p:cNvPr id="3" name="Content Placeholder 2"/>
          <p:cNvSpPr>
            <a:spLocks noGrp="1"/>
          </p:cNvSpPr>
          <p:nvPr>
            <p:ph idx="1"/>
          </p:nvPr>
        </p:nvSpPr>
        <p:spPr>
          <a:xfrm>
            <a:off x="628650" y="1369218"/>
            <a:ext cx="1875399" cy="3263504"/>
          </a:xfrm>
        </p:spPr>
        <p:txBody>
          <a:bodyPr/>
          <a:lstStyle/>
          <a:p>
            <a:pPr marL="0" lvl="0" indent="0">
              <a:buNone/>
            </a:pPr>
            <a:r>
              <a:rPr dirty="0"/>
              <a:t>57,142 “unique” crashes in </a:t>
            </a:r>
            <a:r>
              <a:rPr dirty="0" err="1"/>
              <a:t>cxxfilt</a:t>
            </a:r>
            <a:r>
              <a:rPr dirty="0"/>
              <a:t> → </a:t>
            </a:r>
            <a:r>
              <a:rPr b="1" dirty="0"/>
              <a:t>9 actual bugs</a:t>
            </a:r>
            <a:endParaRPr lang="en-US" b="1" dirty="0"/>
          </a:p>
          <a:p>
            <a:pPr marL="0" lvl="0" indent="0">
              <a:buNone/>
            </a:pPr>
            <a:endParaRPr sz="1200" b="1" dirty="0"/>
          </a:p>
          <a:p>
            <a:pPr marL="0" lvl="0" indent="0">
              <a:buNone/>
            </a:pPr>
            <a:r>
              <a:rPr dirty="0"/>
              <a:t>That’s a </a:t>
            </a:r>
            <a:r>
              <a:rPr b="1" dirty="0"/>
              <a:t>6,339× inflation</a:t>
            </a:r>
          </a:p>
        </p:txBody>
      </p:sp>
      <p:pic>
        <p:nvPicPr>
          <p:cNvPr id="5" name="Image" descr="Image">
            <a:extLst>
              <a:ext uri="{FF2B5EF4-FFF2-40B4-BE49-F238E27FC236}">
                <a16:creationId xmlns:a16="http://schemas.microsoft.com/office/drawing/2014/main" id="{C55D9A95-FEE9-5E5F-733F-EE416C020AD4}"/>
              </a:ext>
            </a:extLst>
          </p:cNvPr>
          <p:cNvPicPr>
            <a:picLocks noChangeAspect="1"/>
          </p:cNvPicPr>
          <p:nvPr/>
        </p:nvPicPr>
        <p:blipFill>
          <a:blip r:embed="rId3"/>
          <a:stretch>
            <a:fillRect/>
          </a:stretch>
        </p:blipFill>
        <p:spPr>
          <a:xfrm>
            <a:off x="2686929" y="1369218"/>
            <a:ext cx="6256831" cy="3466796"/>
          </a:xfrm>
          <a:prstGeom prst="rect">
            <a:avLst/>
          </a:prstGeom>
          <a:ln w="12700">
            <a:miter lim="400000"/>
          </a:ln>
        </p:spPr>
      </p:pic>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Recommendations</a:t>
            </a:r>
            <a:endParaRPr dirty="0"/>
          </a:p>
        </p:txBody>
      </p:sp>
      <p:sp>
        <p:nvSpPr>
          <p:cNvPr id="3" name="Content Placeholder 2"/>
          <p:cNvSpPr>
            <a:spLocks noGrp="1"/>
          </p:cNvSpPr>
          <p:nvPr>
            <p:ph idx="1"/>
          </p:nvPr>
        </p:nvSpPr>
        <p:spPr/>
        <p:txBody>
          <a:bodyPr/>
          <a:lstStyle/>
          <a:p>
            <a:pPr marL="0" lvl="0" indent="0">
              <a:buNone/>
            </a:pPr>
            <a:r>
              <a:rPr lang="en-US" dirty="0"/>
              <a:t>1. Multiple trials (≥30) with statistical tests (Mann-Whitney U) to account for randomness </a:t>
            </a:r>
          </a:p>
          <a:p>
            <a:pPr marL="0" lvl="0" indent="0">
              <a:buNone/>
            </a:pPr>
            <a:r>
              <a:rPr lang="en-US" dirty="0"/>
              <a:t>2. Diverse seeds including the empty seed — report seed details </a:t>
            </a:r>
          </a:p>
          <a:p>
            <a:pPr marL="0" lvl="0" indent="0">
              <a:buNone/>
            </a:pPr>
            <a:r>
              <a:rPr lang="en-US" dirty="0"/>
              <a:t>3. Timeouts of at least 24 hours with performance plotted over time </a:t>
            </a:r>
          </a:p>
          <a:p>
            <a:pPr marL="0" lvl="0" indent="0">
              <a:buNone/>
            </a:pPr>
            <a:r>
              <a:rPr lang="en-US" dirty="0"/>
              <a:t>4. Measure actual bugs found (ground truth), not “unique crashes” </a:t>
            </a:r>
          </a:p>
          <a:p>
            <a:pPr marL="0" lvl="0" indent="0">
              <a:buNone/>
            </a:pPr>
            <a:r>
              <a:rPr lang="en-US" dirty="0"/>
              <a:t>5. Test on a diverse benchmark suite, not just a few hand-picked programs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Fuzzing Loop</a:t>
            </a:r>
          </a:p>
        </p:txBody>
      </p:sp>
      <p:sp>
        <p:nvSpPr>
          <p:cNvPr id="3" name="Content Placeholder 2"/>
          <p:cNvSpPr>
            <a:spLocks noGrp="1"/>
          </p:cNvSpPr>
          <p:nvPr>
            <p:ph idx="1"/>
          </p:nvPr>
        </p:nvSpPr>
        <p:spPr/>
        <p:txBody>
          <a:bodyPr/>
          <a:lstStyle/>
          <a:p>
            <a:pPr marL="342900" lvl="0" indent="-342900">
              <a:buAutoNum type="arabicPeriod"/>
            </a:pPr>
            <a:r>
              <a:rPr dirty="0"/>
              <a:t>Start with some seed inputs</a:t>
            </a:r>
          </a:p>
          <a:p>
            <a:pPr marL="342900" lvl="0" indent="-342900">
              <a:buAutoNum type="arabicPeriod"/>
            </a:pPr>
            <a:r>
              <a:rPr dirty="0"/>
              <a:t>Pick one to mutate</a:t>
            </a:r>
          </a:p>
          <a:p>
            <a:pPr marL="342900" lvl="0" indent="-342900">
              <a:buAutoNum type="arabicPeriod"/>
            </a:pPr>
            <a:r>
              <a:rPr dirty="0"/>
              <a:t>Feed the mutated input to the program</a:t>
            </a:r>
          </a:p>
          <a:p>
            <a:pPr marL="342900" lvl="0" indent="-342900">
              <a:buAutoNum type="arabicPeriod"/>
            </a:pPr>
            <a:r>
              <a:rPr dirty="0"/>
              <a:t>If something “interesting” happened, keep it</a:t>
            </a:r>
          </a:p>
          <a:p>
            <a:pPr marL="342900" lvl="0" indent="-342900">
              <a:buAutoNum type="arabicPeriod"/>
            </a:pPr>
            <a:r>
              <a:rPr dirty="0"/>
              <a:t>Repeat</a:t>
            </a:r>
          </a:p>
        </p:txBody>
      </p:sp>
      <p:pic>
        <p:nvPicPr>
          <p:cNvPr id="11" name="Image" descr="Image">
            <a:extLst>
              <a:ext uri="{FF2B5EF4-FFF2-40B4-BE49-F238E27FC236}">
                <a16:creationId xmlns:a16="http://schemas.microsoft.com/office/drawing/2014/main" id="{20D85D6C-AFFD-F426-7072-99C46C8118B2}"/>
              </a:ext>
            </a:extLst>
          </p:cNvPr>
          <p:cNvPicPr>
            <a:picLocks noChangeAspect="1"/>
          </p:cNvPicPr>
          <p:nvPr/>
        </p:nvPicPr>
        <p:blipFill>
          <a:blip r:embed="rId3"/>
          <a:stretch>
            <a:fillRect/>
          </a:stretch>
        </p:blipFill>
        <p:spPr>
          <a:xfrm>
            <a:off x="2565107" y="3481805"/>
            <a:ext cx="1392791" cy="1392791"/>
          </a:xfrm>
          <a:prstGeom prst="rect">
            <a:avLst/>
          </a:prstGeom>
          <a:ln w="12700">
            <a:miter lim="400000"/>
          </a:ln>
        </p:spPr>
      </p:pic>
      <p:pic>
        <p:nvPicPr>
          <p:cNvPr id="12" name="Image" descr="Image">
            <a:extLst>
              <a:ext uri="{FF2B5EF4-FFF2-40B4-BE49-F238E27FC236}">
                <a16:creationId xmlns:a16="http://schemas.microsoft.com/office/drawing/2014/main" id="{8409605C-562D-DE53-7334-7E847E66818E}"/>
              </a:ext>
            </a:extLst>
          </p:cNvPr>
          <p:cNvPicPr>
            <a:picLocks noChangeAspect="1"/>
          </p:cNvPicPr>
          <p:nvPr/>
        </p:nvPicPr>
        <p:blipFill>
          <a:blip r:embed="rId4"/>
          <a:stretch>
            <a:fillRect/>
          </a:stretch>
        </p:blipFill>
        <p:spPr>
          <a:xfrm>
            <a:off x="6364652" y="3481805"/>
            <a:ext cx="1392791" cy="1392791"/>
          </a:xfrm>
          <a:prstGeom prst="rect">
            <a:avLst/>
          </a:prstGeom>
          <a:ln w="12700">
            <a:miter lim="400000"/>
          </a:ln>
        </p:spPr>
      </p:pic>
      <p:pic>
        <p:nvPicPr>
          <p:cNvPr id="13" name="Image" descr="Image">
            <a:extLst>
              <a:ext uri="{FF2B5EF4-FFF2-40B4-BE49-F238E27FC236}">
                <a16:creationId xmlns:a16="http://schemas.microsoft.com/office/drawing/2014/main" id="{C30E09D9-E6AE-57D8-A6F6-D92AECE717AE}"/>
              </a:ext>
            </a:extLst>
          </p:cNvPr>
          <p:cNvPicPr>
            <a:picLocks noChangeAspect="1"/>
          </p:cNvPicPr>
          <p:nvPr/>
        </p:nvPicPr>
        <p:blipFill>
          <a:blip r:embed="rId5"/>
          <a:stretch>
            <a:fillRect/>
          </a:stretch>
        </p:blipFill>
        <p:spPr>
          <a:xfrm>
            <a:off x="879737" y="3611974"/>
            <a:ext cx="799796" cy="1132454"/>
          </a:xfrm>
          <a:prstGeom prst="rect">
            <a:avLst/>
          </a:prstGeom>
          <a:ln w="12700">
            <a:miter lim="400000"/>
          </a:ln>
        </p:spPr>
      </p:pic>
      <p:sp>
        <p:nvSpPr>
          <p:cNvPr id="14" name="Line">
            <a:extLst>
              <a:ext uri="{FF2B5EF4-FFF2-40B4-BE49-F238E27FC236}">
                <a16:creationId xmlns:a16="http://schemas.microsoft.com/office/drawing/2014/main" id="{1D05E4D1-B024-4528-31C8-67D07654D49C}"/>
              </a:ext>
            </a:extLst>
          </p:cNvPr>
          <p:cNvSpPr/>
          <p:nvPr/>
        </p:nvSpPr>
        <p:spPr>
          <a:xfrm>
            <a:off x="1762912" y="4178201"/>
            <a:ext cx="718816" cy="0"/>
          </a:xfrm>
          <a:prstGeom prst="line">
            <a:avLst/>
          </a:prstGeom>
          <a:ln w="76200">
            <a:solidFill>
              <a:schemeClr val="tx1"/>
            </a:solidFill>
            <a:miter lim="400000"/>
            <a:tailEnd type="triangle"/>
          </a:ln>
        </p:spPr>
        <p:txBody>
          <a:bodyPr lIns="26789" tIns="26789" rIns="26789" bIns="26789" anchor="ctr"/>
          <a:lstStyle/>
          <a:p>
            <a:pPr>
              <a:defRPr sz="3200"/>
            </a:pPr>
            <a:endParaRPr sz="1200"/>
          </a:p>
        </p:txBody>
      </p:sp>
      <p:sp>
        <p:nvSpPr>
          <p:cNvPr id="15" name="Line">
            <a:extLst>
              <a:ext uri="{FF2B5EF4-FFF2-40B4-BE49-F238E27FC236}">
                <a16:creationId xmlns:a16="http://schemas.microsoft.com/office/drawing/2014/main" id="{F08F52A0-3EE6-315E-076F-94C06406FFE5}"/>
              </a:ext>
            </a:extLst>
          </p:cNvPr>
          <p:cNvSpPr/>
          <p:nvPr/>
        </p:nvSpPr>
        <p:spPr>
          <a:xfrm>
            <a:off x="4041278" y="4178201"/>
            <a:ext cx="2239996" cy="0"/>
          </a:xfrm>
          <a:prstGeom prst="line">
            <a:avLst/>
          </a:prstGeom>
          <a:ln w="76200">
            <a:solidFill>
              <a:schemeClr val="tx1"/>
            </a:solidFill>
            <a:miter lim="400000"/>
            <a:tailEnd type="triangle"/>
          </a:ln>
        </p:spPr>
        <p:txBody>
          <a:bodyPr lIns="26789" tIns="26789" rIns="26789" bIns="26789" anchor="ctr"/>
          <a:lstStyle/>
          <a:p>
            <a:pPr>
              <a:defRPr sz="3200"/>
            </a:pPr>
            <a:endParaRPr sz="1200"/>
          </a:p>
        </p:txBody>
      </p:sp>
      <p:pic>
        <p:nvPicPr>
          <p:cNvPr id="16" name="Image" descr="Image">
            <a:extLst>
              <a:ext uri="{FF2B5EF4-FFF2-40B4-BE49-F238E27FC236}">
                <a16:creationId xmlns:a16="http://schemas.microsoft.com/office/drawing/2014/main" id="{1D9D10AC-3915-34AC-3177-F33B4D65E2C5}"/>
              </a:ext>
            </a:extLst>
          </p:cNvPr>
          <p:cNvPicPr>
            <a:picLocks noChangeAspect="1"/>
          </p:cNvPicPr>
          <p:nvPr/>
        </p:nvPicPr>
        <p:blipFill>
          <a:blip r:embed="rId6"/>
          <a:stretch>
            <a:fillRect/>
          </a:stretch>
        </p:blipFill>
        <p:spPr>
          <a:xfrm>
            <a:off x="4843473" y="3611974"/>
            <a:ext cx="799796" cy="1132454"/>
          </a:xfrm>
          <a:prstGeom prst="rect">
            <a:avLst/>
          </a:prstGeom>
          <a:ln w="12700">
            <a:miter lim="400000"/>
          </a:ln>
        </p:spPr>
      </p:pic>
      <p:pic>
        <p:nvPicPr>
          <p:cNvPr id="17" name="Image" descr="Image">
            <a:extLst>
              <a:ext uri="{FF2B5EF4-FFF2-40B4-BE49-F238E27FC236}">
                <a16:creationId xmlns:a16="http://schemas.microsoft.com/office/drawing/2014/main" id="{D2942D19-5128-F0E7-8069-2932D9CF24CB}"/>
              </a:ext>
            </a:extLst>
          </p:cNvPr>
          <p:cNvPicPr>
            <a:picLocks noChangeAspect="1"/>
          </p:cNvPicPr>
          <p:nvPr/>
        </p:nvPicPr>
        <p:blipFill>
          <a:blip r:embed="rId7"/>
          <a:stretch>
            <a:fillRect/>
          </a:stretch>
        </p:blipFill>
        <p:spPr>
          <a:xfrm>
            <a:off x="6930352" y="3010149"/>
            <a:ext cx="1584998" cy="1471076"/>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8" fill="hold" grpId="0" nodeType="withEffect">
                                  <p:stCondLst>
                                    <p:cond delay="0"/>
                                  </p:stCondLst>
                                  <p:iterate>
                                    <p:tmAbs val="0"/>
                                  </p:iterate>
                                  <p:childTnLst>
                                    <p:set>
                                      <p:cBhvr>
                                        <p:cTn id="9" fill="hold"/>
                                        <p:tgtEl>
                                          <p:spTgt spid="13"/>
                                        </p:tgtEl>
                                        <p:attrNameLst>
                                          <p:attrName>style.visibility</p:attrName>
                                        </p:attrNameLst>
                                      </p:cBhvr>
                                      <p:to>
                                        <p:strVal val="visible"/>
                                      </p:to>
                                    </p:set>
                                    <p:anim calcmode="lin" valueType="num">
                                      <p:cBhvr>
                                        <p:cTn id="10" dur="1000" fill="hold"/>
                                        <p:tgtEl>
                                          <p:spTgt spid="13"/>
                                        </p:tgtEl>
                                        <p:attrNameLst>
                                          <p:attrName>ppt_x</p:attrName>
                                        </p:attrNameLst>
                                      </p:cBhvr>
                                      <p:tavLst>
                                        <p:tav tm="0">
                                          <p:val>
                                            <p:strVal val="0-#ppt_w/2"/>
                                          </p:val>
                                        </p:tav>
                                        <p:tav tm="100000">
                                          <p:val>
                                            <p:strVal val="#ppt_x"/>
                                          </p:val>
                                        </p:tav>
                                      </p:tavLst>
                                    </p:anim>
                                    <p:anim calcmode="lin" valueType="num">
                                      <p:cBhvr>
                                        <p:cTn id="1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000"/>
                            </p:stCondLst>
                            <p:childTnLst>
                              <p:par>
                                <p:cTn id="22" presetID="32" presetClass="emph" presetSubtype="0" fill="hold" grpId="0" nodeType="afterEffect">
                                  <p:stCondLst>
                                    <p:cond delay="0"/>
                                  </p:stCondLst>
                                  <p:childTnLst>
                                    <p:animRot by="300000">
                                      <p:cBhvr>
                                        <p:cTn id="23" dur="50" fill="hold">
                                          <p:stCondLst>
                                            <p:cond delay="0"/>
                                          </p:stCondLst>
                                        </p:cTn>
                                        <p:tgtEl>
                                          <p:spTgt spid="11"/>
                                        </p:tgtEl>
                                        <p:attrNameLst>
                                          <p:attrName>r</p:attrName>
                                        </p:attrNameLst>
                                      </p:cBhvr>
                                    </p:animRot>
                                    <p:animRot by="-600000">
                                      <p:cBhvr>
                                        <p:cTn id="24" dur="100" fill="hold">
                                          <p:stCondLst>
                                            <p:cond delay="100"/>
                                          </p:stCondLst>
                                        </p:cTn>
                                        <p:tgtEl>
                                          <p:spTgt spid="11"/>
                                        </p:tgtEl>
                                        <p:attrNameLst>
                                          <p:attrName>r</p:attrName>
                                        </p:attrNameLst>
                                      </p:cBhvr>
                                    </p:animRot>
                                    <p:animRot by="600000">
                                      <p:cBhvr>
                                        <p:cTn id="25" dur="100" fill="hold">
                                          <p:stCondLst>
                                            <p:cond delay="200"/>
                                          </p:stCondLst>
                                        </p:cTn>
                                        <p:tgtEl>
                                          <p:spTgt spid="11"/>
                                        </p:tgtEl>
                                        <p:attrNameLst>
                                          <p:attrName>r</p:attrName>
                                        </p:attrNameLst>
                                      </p:cBhvr>
                                    </p:animRot>
                                    <p:animRot by="-600000">
                                      <p:cBhvr>
                                        <p:cTn id="26" dur="100" fill="hold">
                                          <p:stCondLst>
                                            <p:cond delay="300"/>
                                          </p:stCondLst>
                                        </p:cTn>
                                        <p:tgtEl>
                                          <p:spTgt spid="11"/>
                                        </p:tgtEl>
                                        <p:attrNameLst>
                                          <p:attrName>r</p:attrName>
                                        </p:attrNameLst>
                                      </p:cBhvr>
                                    </p:animRot>
                                    <p:animRot by="300000">
                                      <p:cBhvr>
                                        <p:cTn id="27" dur="100" fill="hold">
                                          <p:stCondLst>
                                            <p:cond delay="400"/>
                                          </p:stCondLst>
                                        </p:cTn>
                                        <p:tgtEl>
                                          <p:spTgt spid="11"/>
                                        </p:tgtEl>
                                        <p:attrNameLst>
                                          <p:attrName>r</p:attrName>
                                        </p:attrNameLst>
                                      </p:cBhvr>
                                    </p:animRot>
                                  </p:childTnLst>
                                </p:cTn>
                              </p:par>
                            </p:childTnLst>
                          </p:cTn>
                        </p:par>
                        <p:par>
                          <p:cTn id="28" fill="hold">
                            <p:stCondLst>
                              <p:cond delay="1500"/>
                            </p:stCondLst>
                            <p:childTnLst>
                              <p:par>
                                <p:cTn id="29" presetID="22" presetClass="entr" presetSubtype="8" fill="hold" grpId="0" nodeType="afterEffect">
                                  <p:stCondLst>
                                    <p:cond delay="0"/>
                                  </p:stCondLst>
                                  <p:iterate>
                                    <p:tmAbs val="0"/>
                                  </p:iterate>
                                  <p:childTnLst>
                                    <p:set>
                                      <p:cBhvr>
                                        <p:cTn id="30" fill="hold"/>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dissolve">
                                      <p:cBhvr>
                                        <p:cTn id="36" dur="500"/>
                                        <p:tgtEl>
                                          <p:spTgt spid="3">
                                            <p:txEl>
                                              <p:pRg st="2" end="2"/>
                                            </p:tx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iterate>
                                    <p:tmAbs val="0"/>
                                  </p:iterate>
                                  <p:childTnLst>
                                    <p:set>
                                      <p:cBhvr>
                                        <p:cTn id="39" fill="hold"/>
                                        <p:tgtEl>
                                          <p:spTgt spid="15"/>
                                        </p:tgtEl>
                                        <p:attrNameLst>
                                          <p:attrName>style.visibility</p:attrName>
                                        </p:attrNameLst>
                                      </p:cBhvr>
                                      <p:to>
                                        <p:strVal val="visible"/>
                                      </p:to>
                                    </p:set>
                                    <p:animEffect transition="in" filter="wipe(left)">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dissolve">
                                      <p:cBhvr>
                                        <p:cTn id="45" dur="500"/>
                                        <p:tgtEl>
                                          <p:spTgt spid="3">
                                            <p:txEl>
                                              <p:pRg st="3" end="3"/>
                                            </p:txEl>
                                          </p:spTgt>
                                        </p:tgtEl>
                                      </p:cBhvr>
                                    </p:animEffect>
                                  </p:childTnLst>
                                </p:cTn>
                              </p:par>
                            </p:childTnLst>
                          </p:cTn>
                        </p:par>
                        <p:par>
                          <p:cTn id="46" fill="hold">
                            <p:stCondLst>
                              <p:cond delay="500"/>
                            </p:stCondLst>
                            <p:childTnLst>
                              <p:par>
                                <p:cTn id="47" presetID="23" presetClass="entr" presetSubtype="16" fill="hold" grpId="0" nodeType="afterEffect">
                                  <p:stCondLst>
                                    <p:cond delay="0"/>
                                  </p:stCondLst>
                                  <p:iterate>
                                    <p:tmAbs val="0"/>
                                  </p:iterate>
                                  <p:childTnLst>
                                    <p:set>
                                      <p:cBhvr>
                                        <p:cTn id="48" fill="hold"/>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dissolve">
                                      <p:cBhvr>
                                        <p:cTn id="5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advAuto="0"/>
      <p:bldP spid="13" grpId="0" animBg="1" advAuto="0"/>
      <p:bldP spid="14" grpId="0" animBg="1" advAuto="0"/>
      <p:bldP spid="15" grpId="0" animBg="1" advAuto="0"/>
      <p:bldP spid="16" grpId="0" animBg="1" advAuto="0"/>
      <p:bldP spid="17"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B4A3-E03C-A7E7-0E38-BD28F47061CD}"/>
              </a:ext>
            </a:extLst>
          </p:cNvPr>
          <p:cNvSpPr>
            <a:spLocks noGrp="1"/>
          </p:cNvSpPr>
          <p:nvPr>
            <p:ph type="title"/>
          </p:nvPr>
        </p:nvSpPr>
        <p:spPr/>
        <p:txBody>
          <a:bodyPr/>
          <a:lstStyle/>
          <a:p>
            <a:r>
              <a:rPr lang="en-US" dirty="0"/>
              <a:t>Don’t researchers know better?</a:t>
            </a:r>
          </a:p>
        </p:txBody>
      </p:sp>
      <p:sp>
        <p:nvSpPr>
          <p:cNvPr id="202" name="Yes, many do. Even so, experts forget or are nudged away from best practice by culture and circumstance…"/>
          <p:cNvSpPr txBox="1">
            <a:spLocks noGrp="1"/>
          </p:cNvSpPr>
          <p:nvPr>
            <p:ph idx="1"/>
          </p:nvPr>
        </p:nvSpPr>
        <p:spPr>
          <a:xfrm>
            <a:off x="1540565" y="1369219"/>
            <a:ext cx="6974785" cy="3263504"/>
          </a:xfrm>
          <a:prstGeom prst="rect">
            <a:avLst/>
          </a:prstGeom>
        </p:spPr>
        <p:txBody>
          <a:bodyPr/>
          <a:lstStyle/>
          <a:p>
            <a:r>
              <a:rPr b="1" dirty="0">
                <a:solidFill>
                  <a:schemeClr val="accent2"/>
                </a:solidFill>
                <a:latin typeface="Helvetica"/>
                <a:ea typeface="Helvetica"/>
                <a:cs typeface="Helvetica"/>
                <a:sym typeface="Helvetica"/>
              </a:rPr>
              <a:t>Yes</a:t>
            </a:r>
            <a:r>
              <a:rPr dirty="0"/>
              <a:t>, many do. Even so, experts forget or are nudged away from best practice by culture and circumstance</a:t>
            </a:r>
          </a:p>
          <a:p>
            <a:pPr lvl="1"/>
            <a:r>
              <a:rPr dirty="0"/>
              <a:t>Especially when best practice is more effort</a:t>
            </a:r>
          </a:p>
          <a:p>
            <a:pPr>
              <a:defRPr>
                <a:solidFill>
                  <a:schemeClr val="accent2"/>
                </a:solidFill>
              </a:defRPr>
            </a:pPr>
            <a:r>
              <a:rPr b="1" dirty="0">
                <a:latin typeface="Helvetica"/>
                <a:ea typeface="Helvetica"/>
                <a:cs typeface="Helvetica"/>
                <a:sym typeface="Helvetica"/>
              </a:rPr>
              <a:t>Solution</a:t>
            </a:r>
            <a:r>
              <a:rPr dirty="0"/>
              <a:t>: List of recommendations</a:t>
            </a:r>
          </a:p>
          <a:p>
            <a:pPr lvl="1"/>
            <a:r>
              <a:rPr dirty="0"/>
              <a:t>And identification of open problems</a:t>
            </a:r>
          </a:p>
          <a:p>
            <a:r>
              <a:rPr dirty="0"/>
              <a:t>Inspiration for effort to provide checklist broadly</a:t>
            </a:r>
          </a:p>
          <a:p>
            <a:pPr lvl="1"/>
            <a:r>
              <a:rPr dirty="0"/>
              <a:t>SIGPLAN Empirical Evaluation Guidelines</a:t>
            </a:r>
            <a:endParaRPr lang="en-US" dirty="0"/>
          </a:p>
        </p:txBody>
      </p:sp>
      <p:pic>
        <p:nvPicPr>
          <p:cNvPr id="203" name="Image" descr="Image"/>
          <p:cNvPicPr>
            <a:picLocks noChangeAspect="1"/>
          </p:cNvPicPr>
          <p:nvPr/>
        </p:nvPicPr>
        <p:blipFill>
          <a:blip r:embed="rId2"/>
          <a:stretch>
            <a:fillRect/>
          </a:stretch>
        </p:blipFill>
        <p:spPr>
          <a:xfrm>
            <a:off x="7294159" y="2225717"/>
            <a:ext cx="1433513" cy="2143126"/>
          </a:xfrm>
          <a:prstGeom prst="rect">
            <a:avLst/>
          </a:prstGeom>
          <a:ln w="12700">
            <a:miter lim="400000"/>
          </a:ln>
        </p:spPr>
      </p:pic>
      <p:pic>
        <p:nvPicPr>
          <p:cNvPr id="204" name="Image" descr="Image"/>
          <p:cNvPicPr>
            <a:picLocks noChangeAspect="1"/>
          </p:cNvPicPr>
          <p:nvPr/>
        </p:nvPicPr>
        <p:blipFill>
          <a:blip r:embed="rId3"/>
          <a:stretch>
            <a:fillRect/>
          </a:stretch>
        </p:blipFill>
        <p:spPr>
          <a:xfrm>
            <a:off x="244527" y="2190671"/>
            <a:ext cx="1267902" cy="1707637"/>
          </a:xfrm>
          <a:prstGeom prst="rect">
            <a:avLst/>
          </a:prstGeom>
          <a:ln w="12700">
            <a:miter lim="400000"/>
          </a:ln>
        </p:spPr>
      </p:pic>
      <p:sp>
        <p:nvSpPr>
          <p:cNvPr id="4" name="TextBox 3">
            <a:extLst>
              <a:ext uri="{FF2B5EF4-FFF2-40B4-BE49-F238E27FC236}">
                <a16:creationId xmlns:a16="http://schemas.microsoft.com/office/drawing/2014/main" id="{94ECF6EA-3AB9-A9B0-A40F-F4B5A07BF0AA}"/>
              </a:ext>
            </a:extLst>
          </p:cNvPr>
          <p:cNvSpPr txBox="1"/>
          <p:nvPr/>
        </p:nvSpPr>
        <p:spPr>
          <a:xfrm>
            <a:off x="-261406" y="3999511"/>
            <a:ext cx="5564926" cy="369332"/>
          </a:xfrm>
          <a:prstGeom prst="rect">
            <a:avLst/>
          </a:prstGeom>
          <a:noFill/>
        </p:spPr>
        <p:txBody>
          <a:bodyPr wrap="square">
            <a:spAutoFit/>
          </a:bodyPr>
          <a:lstStyle/>
          <a:p>
            <a:pPr lvl="1"/>
            <a:r>
              <a:rPr lang="en-US" dirty="0"/>
              <a:t>https://</a:t>
            </a:r>
            <a:r>
              <a:rPr lang="en-US" dirty="0" err="1"/>
              <a:t>sigplan.org</a:t>
            </a:r>
            <a:r>
              <a:rPr lang="en-US" dirty="0"/>
              <a:t>/Resources/</a:t>
            </a:r>
            <a:r>
              <a:rPr lang="en-US" dirty="0" err="1"/>
              <a:t>EmpiricalEvaluation</a:t>
            </a:r>
            <a:r>
              <a:rPr lang="en-US" dirty="0"/>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2">
                                            <p:txEl>
                                              <p:pRg st="3" end="3"/>
                                            </p:txEl>
                                          </p:spTgt>
                                        </p:tgtEl>
                                        <p:attrNameLst>
                                          <p:attrName>style.visibility</p:attrName>
                                        </p:attrNameLst>
                                      </p:cBhvr>
                                      <p:to>
                                        <p:strVal val="visible"/>
                                      </p:to>
                                    </p:set>
                                  </p:childTnLst>
                                </p:cTn>
                              </p:par>
                            </p:childTnLst>
                          </p:cTn>
                        </p:par>
                        <p:par>
                          <p:cTn id="9" fill="hold">
                            <p:stCondLst>
                              <p:cond delay="0"/>
                            </p:stCondLst>
                            <p:childTnLst>
                              <p:par>
                                <p:cTn id="10" presetID="10" presetClass="entr" fill="hold" grpId="0" nodeType="afterEffect">
                                  <p:stCondLst>
                                    <p:cond delay="0"/>
                                  </p:stCondLst>
                                  <p:iterate>
                                    <p:tmAbs val="0"/>
                                  </p:iterate>
                                  <p:childTnLst>
                                    <p:set>
                                      <p:cBhvr>
                                        <p:cTn id="11" fill="hold"/>
                                        <p:tgtEl>
                                          <p:spTgt spid="203"/>
                                        </p:tgtEl>
                                        <p:attrNameLst>
                                          <p:attrName>style.visibility</p:attrName>
                                        </p:attrNameLst>
                                      </p:cBhvr>
                                      <p:to>
                                        <p:strVal val="visible"/>
                                      </p:to>
                                    </p:set>
                                    <p:animEffect transition="in" filter="fade">
                                      <p:cBhvr>
                                        <p:cTn id="12" dur="10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202">
                                            <p:txEl>
                                              <p:pRg st="5" end="5"/>
                                            </p:txEl>
                                          </p:spTgt>
                                        </p:tgtEl>
                                        <p:attrNameLst>
                                          <p:attrName>style.visibility</p:attrName>
                                        </p:attrNameLst>
                                      </p:cBhvr>
                                      <p:to>
                                        <p:strVal val="visible"/>
                                      </p:to>
                                    </p:set>
                                  </p:childTnLst>
                                </p:cTn>
                              </p:par>
                            </p:childTnLst>
                          </p:cTn>
                        </p:par>
                        <p:par>
                          <p:cTn id="19" fill="hold">
                            <p:stCondLst>
                              <p:cond delay="0"/>
                            </p:stCondLst>
                            <p:childTnLst>
                              <p:par>
                                <p:cTn id="20" presetID="10" presetClass="entr" fill="hold" grpId="0" nodeType="afterEffect">
                                  <p:stCondLst>
                                    <p:cond delay="0"/>
                                  </p:stCondLst>
                                  <p:iterate>
                                    <p:tmAbs val="0"/>
                                  </p:iterate>
                                  <p:childTnLst>
                                    <p:set>
                                      <p:cBhvr>
                                        <p:cTn id="21" fill="hold"/>
                                        <p:tgtEl>
                                          <p:spTgt spid="204"/>
                                        </p:tgtEl>
                                        <p:attrNameLst>
                                          <p:attrName>style.visibility</p:attrName>
                                        </p:attrNameLst>
                                      </p:cBhvr>
                                      <p:to>
                                        <p:strVal val="visible"/>
                                      </p:to>
                                    </p:set>
                                    <p:animEffect transition="in" filter="fade">
                                      <p:cBhvr>
                                        <p:cTn id="22" dur="1000"/>
                                        <p:tgtEl>
                                          <p:spTgt spid="20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build="p" animBg="1" advAuto="0"/>
      <p:bldP spid="203" grpId="0" animBg="1" advAuto="0"/>
      <p:bldP spid="204" grpId="0" animBg="1" advAuto="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484BC3-B549-BA49-46A2-F7C0F313217B}"/>
              </a:ext>
            </a:extLst>
          </p:cNvPr>
          <p:cNvSpPr>
            <a:spLocks noGrp="1"/>
          </p:cNvSpPr>
          <p:nvPr>
            <p:ph type="title"/>
          </p:nvPr>
        </p:nvSpPr>
        <p:spPr/>
        <p:txBody>
          <a:bodyPr/>
          <a:lstStyle/>
          <a:p>
            <a:r>
              <a:rPr lang="en-US" dirty="0"/>
              <a:t>Influence: </a:t>
            </a:r>
            <a:r>
              <a:rPr lang="en-US" dirty="0" err="1"/>
              <a:t>FuzzBench</a:t>
            </a:r>
            <a:endParaRPr lang="en-US" dirty="0"/>
          </a:p>
        </p:txBody>
      </p:sp>
      <p:pic>
        <p:nvPicPr>
          <p:cNvPr id="469" name="Image" descr="Image"/>
          <p:cNvPicPr>
            <a:picLocks noChangeAspect="1"/>
          </p:cNvPicPr>
          <p:nvPr/>
        </p:nvPicPr>
        <p:blipFill>
          <a:blip r:embed="rId2"/>
          <a:stretch>
            <a:fillRect/>
          </a:stretch>
        </p:blipFill>
        <p:spPr>
          <a:xfrm>
            <a:off x="998575" y="1734753"/>
            <a:ext cx="7146851" cy="2382284"/>
          </a:xfrm>
          <a:prstGeom prst="rect">
            <a:avLst/>
          </a:prstGeom>
          <a:ln w="12700">
            <a:miter lim="400000"/>
          </a:ln>
        </p:spPr>
      </p:pic>
      <p:grpSp>
        <p:nvGrpSpPr>
          <p:cNvPr id="472" name="Group"/>
          <p:cNvGrpSpPr/>
          <p:nvPr/>
        </p:nvGrpSpPr>
        <p:grpSpPr>
          <a:xfrm>
            <a:off x="3167410" y="4019244"/>
            <a:ext cx="2424383" cy="747335"/>
            <a:chOff x="0" y="0"/>
            <a:chExt cx="6465021" cy="1992891"/>
          </a:xfrm>
        </p:grpSpPr>
        <p:sp>
          <p:nvSpPr>
            <p:cNvPr id="470" name="SIGPLAN Guidelines"/>
            <p:cNvSpPr txBox="1"/>
            <p:nvPr/>
          </p:nvSpPr>
          <p:spPr>
            <a:xfrm>
              <a:off x="1383501" y="1109959"/>
              <a:ext cx="5081520" cy="882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a:solidFill>
                    <a:schemeClr val="accent5"/>
                  </a:solidFill>
                </a:defRPr>
              </a:lvl1pPr>
            </a:lstStyle>
            <a:p>
              <a:r>
                <a:rPr dirty="0"/>
                <a:t>SIGPLAN Guidelines</a:t>
              </a:r>
            </a:p>
          </p:txBody>
        </p:sp>
        <p:sp>
          <p:nvSpPr>
            <p:cNvPr id="471" name="Line"/>
            <p:cNvSpPr/>
            <p:nvPr/>
          </p:nvSpPr>
          <p:spPr>
            <a:xfrm flipH="1" flipV="1">
              <a:off x="0" y="0"/>
              <a:ext cx="1576943" cy="1146908"/>
            </a:xfrm>
            <a:prstGeom prst="line">
              <a:avLst/>
            </a:prstGeom>
            <a:noFill/>
            <a:ln w="38100" cap="flat">
              <a:solidFill>
                <a:schemeClr val="accent5"/>
              </a:solidFill>
              <a:prstDash val="solid"/>
              <a:miter lim="400000"/>
              <a:tailEnd type="triangle" w="med" len="med"/>
            </a:ln>
            <a:effectLst/>
          </p:spPr>
          <p:txBody>
            <a:bodyPr wrap="square" lIns="26789" tIns="26789" rIns="26789" bIns="26789" numCol="1" anchor="ctr">
              <a:noAutofit/>
            </a:bodyPr>
            <a:lstStyle/>
            <a:p>
              <a:pPr>
                <a:defRPr sz="3200"/>
              </a:pPr>
              <a:endParaRPr sz="1200"/>
            </a:p>
          </p:txBody>
        </p:sp>
      </p:grpSp>
      <p:grpSp>
        <p:nvGrpSpPr>
          <p:cNvPr id="3" name="Group 2">
            <a:extLst>
              <a:ext uri="{FF2B5EF4-FFF2-40B4-BE49-F238E27FC236}">
                <a16:creationId xmlns:a16="http://schemas.microsoft.com/office/drawing/2014/main" id="{BF1EBA7B-42AC-A04E-256C-E44702B067F8}"/>
              </a:ext>
            </a:extLst>
          </p:cNvPr>
          <p:cNvGrpSpPr/>
          <p:nvPr/>
        </p:nvGrpSpPr>
        <p:grpSpPr>
          <a:xfrm>
            <a:off x="7040201" y="1261395"/>
            <a:ext cx="1304184" cy="1189452"/>
            <a:chOff x="8697821" y="1102391"/>
            <a:chExt cx="1738912" cy="1585935"/>
          </a:xfrm>
        </p:grpSpPr>
        <p:sp>
          <p:nvSpPr>
            <p:cNvPr id="474" name="Line"/>
            <p:cNvSpPr/>
            <p:nvPr/>
          </p:nvSpPr>
          <p:spPr>
            <a:xfrm flipH="1">
              <a:off x="8697821" y="1613320"/>
              <a:ext cx="830491" cy="1075006"/>
            </a:xfrm>
            <a:prstGeom prst="line">
              <a:avLst/>
            </a:prstGeom>
            <a:noFill/>
            <a:ln w="38100" cap="flat">
              <a:solidFill>
                <a:schemeClr val="accent5"/>
              </a:solidFill>
              <a:prstDash val="solid"/>
              <a:miter lim="400000"/>
              <a:tailEnd type="triangle" w="med" len="med"/>
            </a:ln>
            <a:effectLst/>
          </p:spPr>
          <p:txBody>
            <a:bodyPr wrap="square" lIns="26789" tIns="26789" rIns="26789" bIns="26789" numCol="1" anchor="ctr">
              <a:noAutofit/>
            </a:bodyPr>
            <a:lstStyle/>
            <a:p>
              <a:pPr>
                <a:defRPr sz="3200"/>
              </a:pPr>
              <a:endParaRPr sz="1200"/>
            </a:p>
          </p:txBody>
        </p:sp>
        <p:sp>
          <p:nvSpPr>
            <p:cNvPr id="2" name="SIGPLAN Guidelines">
              <a:extLst>
                <a:ext uri="{FF2B5EF4-FFF2-40B4-BE49-F238E27FC236}">
                  <a16:creationId xmlns:a16="http://schemas.microsoft.com/office/drawing/2014/main" id="{B7C3E2D5-3F38-4AF4-FA84-906CC4315A31}"/>
                </a:ext>
              </a:extLst>
            </p:cNvPr>
            <p:cNvSpPr txBox="1"/>
            <p:nvPr/>
          </p:nvSpPr>
          <p:spPr>
            <a:xfrm>
              <a:off x="9088608" y="1102391"/>
              <a:ext cx="1348125" cy="4414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a:solidFill>
                    <a:schemeClr val="accent5"/>
                  </a:solidFill>
                </a:defRPr>
              </a:lvl1pPr>
            </a:lstStyle>
            <a:p>
              <a:r>
                <a:rPr lang="en-US" dirty="0"/>
                <a:t>Our paper</a:t>
              </a:r>
              <a:endParaRPr dirty="0"/>
            </a:p>
          </p:txBody>
        </p:sp>
      </p:grpSp>
      <p:sp>
        <p:nvSpPr>
          <p:cNvPr id="5" name="TextBox 4">
            <a:extLst>
              <a:ext uri="{FF2B5EF4-FFF2-40B4-BE49-F238E27FC236}">
                <a16:creationId xmlns:a16="http://schemas.microsoft.com/office/drawing/2014/main" id="{BF2E0B5C-8B19-95A8-FF51-FA2756964FC9}"/>
              </a:ext>
            </a:extLst>
          </p:cNvPr>
          <p:cNvSpPr txBox="1"/>
          <p:nvPr/>
        </p:nvSpPr>
        <p:spPr>
          <a:xfrm>
            <a:off x="67496" y="4684990"/>
            <a:ext cx="4572000" cy="369332"/>
          </a:xfrm>
          <a:prstGeom prst="rect">
            <a:avLst/>
          </a:prstGeom>
          <a:noFill/>
        </p:spPr>
        <p:txBody>
          <a:bodyPr wrap="square">
            <a:spAutoFit/>
          </a:bodyPr>
          <a:lstStyle/>
          <a:p>
            <a:pPr>
              <a:defRPr u="none"/>
            </a:pPr>
            <a:r>
              <a:rPr lang="en-US" sz="1800" dirty="0"/>
              <a:t>https://</a:t>
            </a:r>
            <a:r>
              <a:rPr lang="en-US" sz="1800" dirty="0" err="1"/>
              <a:t>github.com</a:t>
            </a:r>
            <a:r>
              <a:rPr lang="en-US" sz="1800" dirty="0"/>
              <a:t>/google/</a:t>
            </a:r>
            <a:r>
              <a:rPr lang="en-US" sz="1800" dirty="0" err="1"/>
              <a:t>fuzzbench</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iterate>
                                    <p:tmAbs val="0"/>
                                  </p:iterate>
                                  <p:childTnLst>
                                    <p:set>
                                      <p:cBhvr>
                                        <p:cTn id="10" fill="hold"/>
                                        <p:tgtEl>
                                          <p:spTgt spid="472"/>
                                        </p:tgtEl>
                                        <p:attrNameLst>
                                          <p:attrName>style.visibility</p:attrName>
                                        </p:attrNameLst>
                                      </p:cBhvr>
                                      <p:to>
                                        <p:strVal val="visible"/>
                                      </p:to>
                                    </p:set>
                                    <p:animEffect transition="in" filter="wipe(up)">
                                      <p:cBhvr>
                                        <p:cTn id="11"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877A5-0A61-47C2-FBB2-E9E47FFE2BE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EB45E2F-D5FD-8F7A-43FC-A81FB4568E56}"/>
              </a:ext>
            </a:extLst>
          </p:cNvPr>
          <p:cNvSpPr>
            <a:spLocks noGrp="1"/>
          </p:cNvSpPr>
          <p:nvPr>
            <p:ph type="title"/>
          </p:nvPr>
        </p:nvSpPr>
        <p:spPr/>
        <p:txBody>
          <a:bodyPr/>
          <a:lstStyle/>
          <a:p>
            <a:r>
              <a:rPr lang="en-US" dirty="0"/>
              <a:t>Influence: </a:t>
            </a:r>
            <a:r>
              <a:rPr lang="en-US" dirty="0" err="1"/>
              <a:t>FuzzBench</a:t>
            </a:r>
            <a:endParaRPr lang="en-US" dirty="0"/>
          </a:p>
        </p:txBody>
      </p:sp>
      <p:pic>
        <p:nvPicPr>
          <p:cNvPr id="4" name="Image" descr="Image">
            <a:extLst>
              <a:ext uri="{FF2B5EF4-FFF2-40B4-BE49-F238E27FC236}">
                <a16:creationId xmlns:a16="http://schemas.microsoft.com/office/drawing/2014/main" id="{C46D575B-178B-8890-ED8B-05F8B278FD82}"/>
              </a:ext>
            </a:extLst>
          </p:cNvPr>
          <p:cNvPicPr>
            <a:picLocks noChangeAspect="1"/>
          </p:cNvPicPr>
          <p:nvPr/>
        </p:nvPicPr>
        <p:blipFill>
          <a:blip r:embed="rId2"/>
          <a:stretch>
            <a:fillRect/>
          </a:stretch>
        </p:blipFill>
        <p:spPr>
          <a:xfrm>
            <a:off x="3995783" y="1544863"/>
            <a:ext cx="4551574" cy="3570569"/>
          </a:xfrm>
          <a:prstGeom prst="rect">
            <a:avLst/>
          </a:prstGeom>
          <a:ln w="12700">
            <a:miter lim="400000"/>
          </a:ln>
        </p:spPr>
      </p:pic>
      <p:pic>
        <p:nvPicPr>
          <p:cNvPr id="469" name="Image" descr="Image">
            <a:extLst>
              <a:ext uri="{FF2B5EF4-FFF2-40B4-BE49-F238E27FC236}">
                <a16:creationId xmlns:a16="http://schemas.microsoft.com/office/drawing/2014/main" id="{0DF89A27-8F8F-F9E4-0436-D3647EE266CB}"/>
              </a:ext>
            </a:extLst>
          </p:cNvPr>
          <p:cNvPicPr>
            <a:picLocks noChangeAspect="1"/>
          </p:cNvPicPr>
          <p:nvPr/>
        </p:nvPicPr>
        <p:blipFill>
          <a:blip r:embed="rId3"/>
          <a:stretch>
            <a:fillRect/>
          </a:stretch>
        </p:blipFill>
        <p:spPr>
          <a:xfrm>
            <a:off x="998575" y="1734753"/>
            <a:ext cx="3204247" cy="1068083"/>
          </a:xfrm>
          <a:prstGeom prst="rect">
            <a:avLst/>
          </a:prstGeom>
          <a:ln w="12700">
            <a:miter lim="400000"/>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7CA60108-DC36-DB80-7141-DDA63A2B5696}"/>
              </a:ext>
            </a:extLst>
          </p:cNvPr>
          <p:cNvSpPr txBox="1"/>
          <p:nvPr/>
        </p:nvSpPr>
        <p:spPr>
          <a:xfrm>
            <a:off x="67496" y="4684990"/>
            <a:ext cx="4572000" cy="369332"/>
          </a:xfrm>
          <a:prstGeom prst="rect">
            <a:avLst/>
          </a:prstGeom>
          <a:noFill/>
        </p:spPr>
        <p:txBody>
          <a:bodyPr wrap="square">
            <a:spAutoFit/>
          </a:bodyPr>
          <a:lstStyle/>
          <a:p>
            <a:pPr>
              <a:defRPr u="none"/>
            </a:pPr>
            <a:r>
              <a:rPr lang="en-US" sz="1800" dirty="0"/>
              <a:t>https://</a:t>
            </a:r>
            <a:r>
              <a:rPr lang="en-US" sz="1800" dirty="0" err="1"/>
              <a:t>github.com</a:t>
            </a:r>
            <a:r>
              <a:rPr lang="en-US" sz="1800" dirty="0"/>
              <a:t>/google/</a:t>
            </a:r>
            <a:r>
              <a:rPr lang="en-US" sz="1800" dirty="0" err="1"/>
              <a:t>fuzzbench</a:t>
            </a:r>
            <a:endParaRPr lang="en-US" sz="1800" dirty="0"/>
          </a:p>
        </p:txBody>
      </p:sp>
    </p:spTree>
    <p:extLst>
      <p:ext uri="{BB962C8B-B14F-4D97-AF65-F5344CB8AC3E}">
        <p14:creationId xmlns:p14="http://schemas.microsoft.com/office/powerpoint/2010/main" val="2566709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Image" descr="Image"/>
          <p:cNvPicPr>
            <a:picLocks noChangeAspect="1"/>
          </p:cNvPicPr>
          <p:nvPr/>
        </p:nvPicPr>
        <p:blipFill>
          <a:blip r:embed="rId2"/>
          <a:stretch>
            <a:fillRect/>
          </a:stretch>
        </p:blipFill>
        <p:spPr>
          <a:xfrm>
            <a:off x="1520687" y="-129207"/>
            <a:ext cx="6100940" cy="5292123"/>
          </a:xfrm>
          <a:prstGeom prst="rect">
            <a:avLst/>
          </a:prstGeom>
          <a:ln w="12700">
            <a:miter lim="400000"/>
          </a:ln>
        </p:spPr>
      </p:pic>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76E46-EA77-5A36-AF22-0451B94F6A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6EA9C8-6C71-498A-2FEB-5E9B44B16E70}"/>
              </a:ext>
            </a:extLst>
          </p:cNvPr>
          <p:cNvPicPr>
            <a:picLocks noChangeAspect="1"/>
          </p:cNvPicPr>
          <p:nvPr/>
        </p:nvPicPr>
        <p:blipFill>
          <a:blip r:embed="rId2"/>
          <a:stretch>
            <a:fillRect/>
          </a:stretch>
        </p:blipFill>
        <p:spPr>
          <a:xfrm>
            <a:off x="1520688" y="0"/>
            <a:ext cx="6013174" cy="6193292"/>
          </a:xfrm>
          <a:prstGeom prst="rect">
            <a:avLst/>
          </a:prstGeom>
        </p:spPr>
      </p:pic>
    </p:spTree>
    <p:extLst>
      <p:ext uri="{BB962C8B-B14F-4D97-AF65-F5344CB8AC3E}">
        <p14:creationId xmlns:p14="http://schemas.microsoft.com/office/powerpoint/2010/main" val="2190730749"/>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err="1"/>
              <a:t>libFuzzer</a:t>
            </a:r>
            <a:endParaRPr dirty="0"/>
          </a:p>
        </p:txBody>
      </p:sp>
      <p:sp>
        <p:nvSpPr>
          <p:cNvPr id="7" name="TextBox 6">
            <a:extLst>
              <a:ext uri="{FF2B5EF4-FFF2-40B4-BE49-F238E27FC236}">
                <a16:creationId xmlns:a16="http://schemas.microsoft.com/office/drawing/2014/main" id="{0E5A61DA-D57E-0F36-C56A-ACB7154702DE}"/>
              </a:ext>
            </a:extLst>
          </p:cNvPr>
          <p:cNvSpPr txBox="1"/>
          <p:nvPr/>
        </p:nvSpPr>
        <p:spPr>
          <a:xfrm>
            <a:off x="3422847" y="273844"/>
            <a:ext cx="5594544" cy="4760278"/>
          </a:xfrm>
          <a:prstGeom prst="rect">
            <a:avLst/>
          </a:prstGeom>
          <a:noFill/>
          <a:ln>
            <a:solidFill>
              <a:schemeClr val="accent2"/>
            </a:solidFill>
          </a:ln>
        </p:spPr>
        <p:txBody>
          <a:bodyPr wrap="square">
            <a:spAutoFit/>
          </a:bodyPr>
          <a:lstStyle/>
          <a:p>
            <a:pPr>
              <a:lnSpc>
                <a:spcPts val="1350"/>
              </a:lnSpc>
              <a:buNone/>
            </a:pPr>
            <a:r>
              <a:rPr lang="en-US" sz="1200" b="0" dirty="0">
                <a:solidFill>
                  <a:srgbClr val="569CD6"/>
                </a:solidFill>
                <a:effectLst/>
                <a:latin typeface="Menlo" panose="020B0609030804020204" pitchFamily="49" charset="0"/>
              </a:rPr>
              <a:t>extern</a:t>
            </a:r>
            <a:r>
              <a:rPr lang="en-US" sz="1200" b="0" dirty="0">
                <a:solidFill>
                  <a:srgbClr val="CCCCCC"/>
                </a:solidFill>
                <a:effectLst/>
                <a:latin typeface="Menlo" panose="020B0609030804020204" pitchFamily="49" charset="0"/>
              </a:rPr>
              <a:t> </a:t>
            </a:r>
            <a:r>
              <a:rPr lang="en-US" sz="1200" b="0" dirty="0">
                <a:solidFill>
                  <a:srgbClr val="CE9178"/>
                </a:solidFill>
                <a:effectLst/>
                <a:latin typeface="Menlo" panose="020B0609030804020204" pitchFamily="49" charset="0"/>
              </a:rPr>
              <a:t>"C"</a:t>
            </a:r>
            <a:r>
              <a:rPr lang="en-US" sz="1200" b="0" dirty="0">
                <a:solidFill>
                  <a:srgbClr val="CCCCCC"/>
                </a:solidFill>
                <a:effectLst/>
                <a:latin typeface="Menlo" panose="020B0609030804020204" pitchFamily="49" charset="0"/>
              </a:rPr>
              <a:t> </a:t>
            </a:r>
            <a:r>
              <a:rPr lang="en-US" sz="1200" b="0" dirty="0">
                <a:solidFill>
                  <a:srgbClr val="569CD6"/>
                </a:solidFill>
                <a:effectLst/>
                <a:latin typeface="Menlo" panose="020B0609030804020204" pitchFamily="49" charset="0"/>
              </a:rPr>
              <a:t>int</a:t>
            </a:r>
            <a:r>
              <a:rPr lang="en-US" sz="1200" b="0" dirty="0">
                <a:solidFill>
                  <a:srgbClr val="CCCCCC"/>
                </a:solidFill>
                <a:effectLst/>
                <a:latin typeface="Menlo" panose="020B0609030804020204" pitchFamily="49" charset="0"/>
              </a:rPr>
              <a:t> </a:t>
            </a:r>
            <a:r>
              <a:rPr lang="en-US" sz="1200" b="0" dirty="0" err="1">
                <a:solidFill>
                  <a:srgbClr val="DCDCAA"/>
                </a:solidFill>
                <a:effectLst/>
                <a:latin typeface="Menlo" panose="020B0609030804020204" pitchFamily="49" charset="0"/>
              </a:rPr>
              <a:t>LLVMFuzzerTestOneInput</a:t>
            </a:r>
            <a:r>
              <a:rPr lang="en-US" sz="1200" b="0" dirty="0">
                <a:solidFill>
                  <a:srgbClr val="CCCCCC"/>
                </a:solidFill>
                <a:effectLst/>
                <a:latin typeface="Menlo" panose="020B0609030804020204" pitchFamily="49" charset="0"/>
              </a:rPr>
              <a:t>(</a:t>
            </a:r>
          </a:p>
          <a:p>
            <a:pPr>
              <a:lnSpc>
                <a:spcPts val="1350"/>
              </a:lnSpc>
              <a:buNone/>
            </a:pPr>
            <a:r>
              <a:rPr lang="en-US" sz="1200" b="0" dirty="0">
                <a:solidFill>
                  <a:srgbClr val="569CD6"/>
                </a:solidFill>
                <a:effectLst/>
                <a:latin typeface="Menlo" panose="020B0609030804020204" pitchFamily="49" charset="0"/>
              </a:rPr>
              <a:t>  const</a:t>
            </a:r>
            <a:r>
              <a:rPr lang="en-US" sz="1200" b="0" dirty="0">
                <a:solidFill>
                  <a:srgbClr val="CCCCCC"/>
                </a:solidFill>
                <a:effectLst/>
                <a:latin typeface="Menlo" panose="020B0609030804020204" pitchFamily="49" charset="0"/>
              </a:rPr>
              <a:t> </a:t>
            </a:r>
            <a:r>
              <a:rPr lang="en-US" sz="1200" b="0" dirty="0">
                <a:solidFill>
                  <a:srgbClr val="569CD6"/>
                </a:solidFill>
                <a:effectLst/>
                <a:latin typeface="Menlo" panose="020B0609030804020204" pitchFamily="49" charset="0"/>
              </a:rPr>
              <a:t>uint8_t</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data, </a:t>
            </a:r>
            <a:r>
              <a:rPr lang="en-US" sz="1200" b="0" dirty="0" err="1">
                <a:solidFill>
                  <a:srgbClr val="569CD6"/>
                </a:solidFill>
                <a:effectLst/>
                <a:latin typeface="Menlo" panose="020B0609030804020204" pitchFamily="49" charset="0"/>
              </a:rPr>
              <a:t>size_t</a:t>
            </a:r>
            <a:r>
              <a:rPr lang="en-US" sz="1200" b="0" dirty="0">
                <a:solidFill>
                  <a:srgbClr val="CCCCCC"/>
                </a:solidFill>
                <a:effectLst/>
                <a:latin typeface="Menlo" panose="020B0609030804020204" pitchFamily="49" charset="0"/>
              </a:rPr>
              <a:t> size) {</a:t>
            </a:r>
          </a:p>
          <a:p>
            <a:pPr>
              <a:lnSpc>
                <a:spcPts val="1350"/>
              </a:lnSpc>
              <a:buNone/>
            </a:pP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6A9955"/>
                </a:solidFill>
                <a:effectLst/>
                <a:latin typeface="Menlo" panose="020B0609030804020204" pitchFamily="49" charset="0"/>
              </a:rPr>
              <a:t>  // 1. build a typed Expr from raw </a:t>
            </a:r>
            <a:r>
              <a:rPr lang="en-US" sz="1200" b="0" dirty="0" err="1">
                <a:solidFill>
                  <a:srgbClr val="6A9955"/>
                </a:solidFill>
                <a:effectLst/>
                <a:latin typeface="Menlo" panose="020B0609030804020204" pitchFamily="49" charset="0"/>
              </a:rPr>
              <a:t>fuzzer</a:t>
            </a:r>
            <a:r>
              <a:rPr lang="en-US" sz="1200" b="0" dirty="0">
                <a:solidFill>
                  <a:srgbClr val="6A9955"/>
                </a:solidFill>
                <a:effectLst/>
                <a:latin typeface="Menlo" panose="020B0609030804020204" pitchFamily="49" charset="0"/>
              </a:rPr>
              <a:t> bytes.</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4EC9B0"/>
                </a:solidFill>
                <a:effectLst/>
                <a:latin typeface="Menlo" panose="020B0609030804020204" pitchFamily="49" charset="0"/>
              </a:rPr>
              <a:t>  </a:t>
            </a:r>
            <a:r>
              <a:rPr lang="en-US" sz="1200" b="0" dirty="0" err="1">
                <a:solidFill>
                  <a:srgbClr val="4EC9B0"/>
                </a:solidFill>
                <a:effectLst/>
                <a:latin typeface="Menlo" panose="020B0609030804020204" pitchFamily="49" charset="0"/>
              </a:rPr>
              <a:t>FuzzedDataProvider</a:t>
            </a:r>
            <a:r>
              <a:rPr lang="en-US" sz="1200" b="0" dirty="0">
                <a:solidFill>
                  <a:srgbClr val="CCCCCC"/>
                </a:solidFill>
                <a:effectLst/>
                <a:latin typeface="Menlo" panose="020B0609030804020204" pitchFamily="49" charset="0"/>
              </a:rPr>
              <a:t> </a:t>
            </a:r>
            <a:r>
              <a:rPr lang="en-US" sz="1200" b="0" dirty="0" err="1">
                <a:solidFill>
                  <a:srgbClr val="DCDCAA"/>
                </a:solidFill>
                <a:effectLst/>
                <a:latin typeface="Menlo" panose="020B0609030804020204" pitchFamily="49" charset="0"/>
              </a:rPr>
              <a:t>fdp</a:t>
            </a:r>
            <a:r>
              <a:rPr lang="en-US" sz="1200" b="0" dirty="0">
                <a:solidFill>
                  <a:srgbClr val="CCCCCC"/>
                </a:solidFill>
                <a:effectLst/>
                <a:latin typeface="Menlo" panose="020B0609030804020204" pitchFamily="49" charset="0"/>
              </a:rPr>
              <a:t>(</a:t>
            </a:r>
            <a:r>
              <a:rPr lang="en-US" sz="1200" b="0" dirty="0">
                <a:solidFill>
                  <a:srgbClr val="4EC9B0"/>
                </a:solidFill>
                <a:effectLst/>
                <a:latin typeface="Menlo" panose="020B0609030804020204" pitchFamily="49" charset="0"/>
              </a:rPr>
              <a:t>data</a:t>
            </a:r>
            <a:r>
              <a:rPr lang="en-US" sz="1200" b="0" dirty="0">
                <a:solidFill>
                  <a:srgbClr val="CCCCCC"/>
                </a:solidFill>
                <a:effectLst/>
                <a:latin typeface="Menlo" panose="020B0609030804020204" pitchFamily="49" charset="0"/>
              </a:rPr>
              <a:t>, </a:t>
            </a:r>
            <a:r>
              <a:rPr lang="en-US" sz="1200" b="0" dirty="0">
                <a:solidFill>
                  <a:srgbClr val="4EC9B0"/>
                </a:solidFill>
                <a:effectLst/>
                <a:latin typeface="Menlo" panose="020B0609030804020204" pitchFamily="49" charset="0"/>
              </a:rPr>
              <a:t>size</a:t>
            </a:r>
            <a:r>
              <a:rPr lang="en-US" sz="1200" b="0" dirty="0">
                <a:solidFill>
                  <a:srgbClr val="CCCCCC"/>
                </a:solidFill>
                <a:effectLst/>
                <a:latin typeface="Menlo" panose="020B0609030804020204" pitchFamily="49" charset="0"/>
              </a:rPr>
              <a:t>);</a:t>
            </a:r>
          </a:p>
          <a:p>
            <a:pPr>
              <a:lnSpc>
                <a:spcPts val="1350"/>
              </a:lnSpc>
              <a:buNone/>
            </a:pP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CCCCCC"/>
                </a:solidFill>
                <a:effectLst/>
                <a:latin typeface="Menlo" panose="020B0609030804020204" pitchFamily="49" charset="0"/>
              </a:rPr>
              <a:t>  Expr e;</a:t>
            </a:r>
          </a:p>
          <a:p>
            <a:pPr>
              <a:lnSpc>
                <a:spcPts val="1350"/>
              </a:lnSpc>
              <a:buNone/>
            </a:pPr>
            <a:r>
              <a:rPr lang="en-US" sz="1200" b="0" dirty="0">
                <a:solidFill>
                  <a:srgbClr val="9CDCFE"/>
                </a:solidFill>
                <a:effectLst/>
                <a:latin typeface="Menlo" panose="020B0609030804020204" pitchFamily="49" charset="0"/>
              </a:rPr>
              <a:t>  </a:t>
            </a:r>
            <a:r>
              <a:rPr lang="en-US" sz="1200" b="0" dirty="0" err="1">
                <a:solidFill>
                  <a:srgbClr val="9CDCFE"/>
                </a:solidFill>
                <a:effectLst/>
                <a:latin typeface="Menlo" panose="020B0609030804020204" pitchFamily="49" charset="0"/>
              </a:rPr>
              <a:t>e</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op</a:t>
            </a:r>
            <a:r>
              <a:rPr lang="en-US" sz="1200" b="0" dirty="0">
                <a:solidFill>
                  <a:srgbClr val="CCCCCC"/>
                </a:solidFill>
                <a:effectLst/>
                <a:latin typeface="Menlo" panose="020B0609030804020204" pitchFamily="49" charset="0"/>
              </a:rPr>
              <a:t> </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err="1">
                <a:solidFill>
                  <a:srgbClr val="9CDCFE"/>
                </a:solidFill>
                <a:effectLst/>
                <a:latin typeface="Menlo" panose="020B0609030804020204" pitchFamily="49" charset="0"/>
              </a:rPr>
              <a:t>fdp</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PickValueInArray</a:t>
            </a:r>
            <a:r>
              <a:rPr lang="en-US" sz="1200" b="0" dirty="0">
                <a:solidFill>
                  <a:srgbClr val="D4D4D4"/>
                </a:solidFill>
                <a:effectLst/>
                <a:latin typeface="Menlo" panose="020B0609030804020204" pitchFamily="49" charset="0"/>
              </a:rPr>
              <a:t>&lt;</a:t>
            </a:r>
            <a:r>
              <a:rPr lang="en-US" sz="1200" b="0" dirty="0">
                <a:solidFill>
                  <a:srgbClr val="569CD6"/>
                </a:solidFill>
                <a:effectLst/>
                <a:latin typeface="Menlo" panose="020B0609030804020204" pitchFamily="49" charset="0"/>
              </a:rPr>
              <a:t>char</a:t>
            </a:r>
            <a:r>
              <a:rPr lang="en-US" sz="1200" b="0" dirty="0">
                <a:solidFill>
                  <a:srgbClr val="D4D4D4"/>
                </a:solidFill>
                <a:effectLst/>
                <a:latin typeface="Menlo" panose="020B0609030804020204" pitchFamily="49" charset="0"/>
              </a:rPr>
              <a:t>&gt;</a:t>
            </a:r>
            <a:r>
              <a:rPr lang="en-US" sz="1200" b="0" dirty="0">
                <a:solidFill>
                  <a:srgbClr val="CCCCCC"/>
                </a:solidFill>
                <a:effectLst/>
                <a:latin typeface="Menlo" panose="020B0609030804020204" pitchFamily="49" charset="0"/>
              </a:rPr>
              <a:t>({</a:t>
            </a:r>
            <a:r>
              <a:rPr lang="en-US" sz="1200" b="0" dirty="0">
                <a:solidFill>
                  <a:srgbClr val="CE9178"/>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a:solidFill>
                  <a:srgbClr val="CE9178"/>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a:solidFill>
                  <a:srgbClr val="CE9178"/>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a:solidFill>
                  <a:srgbClr val="CE9178"/>
                </a:solidFill>
                <a:effectLst/>
                <a:latin typeface="Menlo" panose="020B0609030804020204" pitchFamily="49" charset="0"/>
              </a:rPr>
              <a:t>'/'</a:t>
            </a:r>
            <a:r>
              <a:rPr lang="en-US" sz="1200" b="0" dirty="0">
                <a:solidFill>
                  <a:srgbClr val="CCCCCC"/>
                </a:solidFill>
                <a:effectLst/>
                <a:latin typeface="Menlo" panose="020B0609030804020204" pitchFamily="49" charset="0"/>
              </a:rPr>
              <a:t>});</a:t>
            </a:r>
          </a:p>
          <a:p>
            <a:pPr>
              <a:lnSpc>
                <a:spcPts val="1350"/>
              </a:lnSpc>
              <a:buNone/>
            </a:pPr>
            <a:r>
              <a:rPr lang="en-US" sz="1200" b="0" dirty="0">
                <a:solidFill>
                  <a:srgbClr val="9CDCFE"/>
                </a:solidFill>
                <a:effectLst/>
                <a:latin typeface="Menlo" panose="020B0609030804020204" pitchFamily="49" charset="0"/>
              </a:rPr>
              <a:t>  </a:t>
            </a:r>
            <a:r>
              <a:rPr lang="en-US" sz="1200" b="0" dirty="0" err="1">
                <a:solidFill>
                  <a:srgbClr val="9CDCFE"/>
                </a:solidFill>
                <a:effectLst/>
                <a:latin typeface="Menlo" panose="020B0609030804020204" pitchFamily="49" charset="0"/>
              </a:rPr>
              <a:t>e</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a</a:t>
            </a:r>
            <a:r>
              <a:rPr lang="en-US" sz="1200" b="0" dirty="0">
                <a:solidFill>
                  <a:srgbClr val="CCCCCC"/>
                </a:solidFill>
                <a:effectLst/>
                <a:latin typeface="Menlo" panose="020B0609030804020204" pitchFamily="49" charset="0"/>
              </a:rPr>
              <a:t> </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err="1">
                <a:solidFill>
                  <a:srgbClr val="9CDCFE"/>
                </a:solidFill>
                <a:effectLst/>
                <a:latin typeface="Menlo" panose="020B0609030804020204" pitchFamily="49" charset="0"/>
              </a:rPr>
              <a:t>fdp</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ConsumeIntegral</a:t>
            </a:r>
            <a:r>
              <a:rPr lang="en-US" sz="1200" b="0" dirty="0">
                <a:solidFill>
                  <a:srgbClr val="D4D4D4"/>
                </a:solidFill>
                <a:effectLst/>
                <a:latin typeface="Menlo" panose="020B0609030804020204" pitchFamily="49" charset="0"/>
              </a:rPr>
              <a:t>&lt;</a:t>
            </a:r>
            <a:r>
              <a:rPr lang="en-US" sz="1200" b="0" dirty="0">
                <a:solidFill>
                  <a:srgbClr val="569CD6"/>
                </a:solidFill>
                <a:effectLst/>
                <a:latin typeface="Menlo" panose="020B0609030804020204" pitchFamily="49" charset="0"/>
              </a:rPr>
              <a:t>int32_t</a:t>
            </a:r>
            <a:r>
              <a:rPr lang="en-US" sz="1200" b="0" dirty="0">
                <a:solidFill>
                  <a:srgbClr val="D4D4D4"/>
                </a:solidFill>
                <a:effectLst/>
                <a:latin typeface="Menlo" panose="020B0609030804020204" pitchFamily="49" charset="0"/>
              </a:rPr>
              <a:t>&gt;</a:t>
            </a:r>
            <a:r>
              <a:rPr lang="en-US" sz="1200" b="0" dirty="0">
                <a:solidFill>
                  <a:srgbClr val="CCCCCC"/>
                </a:solidFill>
                <a:effectLst/>
                <a:latin typeface="Menlo" panose="020B0609030804020204" pitchFamily="49" charset="0"/>
              </a:rPr>
              <a:t>();</a:t>
            </a:r>
          </a:p>
          <a:p>
            <a:pPr>
              <a:lnSpc>
                <a:spcPts val="1350"/>
              </a:lnSpc>
              <a:buNone/>
            </a:pPr>
            <a:r>
              <a:rPr lang="en-US" sz="1200" b="0" dirty="0">
                <a:solidFill>
                  <a:srgbClr val="9CDCFE"/>
                </a:solidFill>
                <a:effectLst/>
                <a:latin typeface="Menlo" panose="020B0609030804020204" pitchFamily="49" charset="0"/>
              </a:rPr>
              <a:t>  </a:t>
            </a:r>
            <a:r>
              <a:rPr lang="en-US" sz="1200" b="0" dirty="0" err="1">
                <a:solidFill>
                  <a:srgbClr val="9CDCFE"/>
                </a:solidFill>
                <a:effectLst/>
                <a:latin typeface="Menlo" panose="020B0609030804020204" pitchFamily="49" charset="0"/>
              </a:rPr>
              <a:t>e</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b</a:t>
            </a:r>
            <a:r>
              <a:rPr lang="en-US" sz="1200" b="0" dirty="0">
                <a:solidFill>
                  <a:srgbClr val="CCCCCC"/>
                </a:solidFill>
                <a:effectLst/>
                <a:latin typeface="Menlo" panose="020B0609030804020204" pitchFamily="49" charset="0"/>
              </a:rPr>
              <a:t> </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err="1">
                <a:solidFill>
                  <a:srgbClr val="9CDCFE"/>
                </a:solidFill>
                <a:effectLst/>
                <a:latin typeface="Menlo" panose="020B0609030804020204" pitchFamily="49" charset="0"/>
              </a:rPr>
              <a:t>fdp</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ConsumeIntegral</a:t>
            </a:r>
            <a:r>
              <a:rPr lang="en-US" sz="1200" b="0" dirty="0">
                <a:solidFill>
                  <a:srgbClr val="D4D4D4"/>
                </a:solidFill>
                <a:effectLst/>
                <a:latin typeface="Menlo" panose="020B0609030804020204" pitchFamily="49" charset="0"/>
              </a:rPr>
              <a:t>&lt;</a:t>
            </a:r>
            <a:r>
              <a:rPr lang="en-US" sz="1200" b="0" dirty="0">
                <a:solidFill>
                  <a:srgbClr val="569CD6"/>
                </a:solidFill>
                <a:effectLst/>
                <a:latin typeface="Menlo" panose="020B0609030804020204" pitchFamily="49" charset="0"/>
              </a:rPr>
              <a:t>int32_t</a:t>
            </a:r>
            <a:r>
              <a:rPr lang="en-US" sz="1200" b="0" dirty="0">
                <a:solidFill>
                  <a:srgbClr val="D4D4D4"/>
                </a:solidFill>
                <a:effectLst/>
                <a:latin typeface="Menlo" panose="020B0609030804020204" pitchFamily="49" charset="0"/>
              </a:rPr>
              <a:t>&gt;</a:t>
            </a:r>
            <a:r>
              <a:rPr lang="en-US" sz="1200" b="0" dirty="0">
                <a:solidFill>
                  <a:srgbClr val="CCCCCC"/>
                </a:solidFill>
                <a:effectLst/>
                <a:latin typeface="Menlo" panose="020B0609030804020204" pitchFamily="49" charset="0"/>
              </a:rPr>
              <a:t>();</a:t>
            </a:r>
            <a:br>
              <a:rPr lang="en-US" sz="1200" b="0" dirty="0">
                <a:solidFill>
                  <a:srgbClr val="CCCCCC"/>
                </a:solidFill>
                <a:effectLst/>
                <a:latin typeface="Menlo" panose="020B0609030804020204" pitchFamily="49" charset="0"/>
              </a:rPr>
            </a:b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6A9955"/>
                </a:solidFill>
                <a:effectLst/>
                <a:latin typeface="Menlo" panose="020B0609030804020204" pitchFamily="49" charset="0"/>
              </a:rPr>
              <a:t>  // 2. CALL — invoke the function under test.</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569CD6"/>
                </a:solidFill>
                <a:effectLst/>
                <a:latin typeface="Menlo" panose="020B0609030804020204" pitchFamily="49" charset="0"/>
              </a:rPr>
              <a:t>  int64_t</a:t>
            </a:r>
            <a:r>
              <a:rPr lang="en-US" sz="1200" b="0" dirty="0">
                <a:solidFill>
                  <a:srgbClr val="CCCCCC"/>
                </a:solidFill>
                <a:effectLst/>
                <a:latin typeface="Menlo" panose="020B0609030804020204" pitchFamily="49" charset="0"/>
              </a:rPr>
              <a:t> result;</a:t>
            </a:r>
          </a:p>
          <a:p>
            <a:pPr>
              <a:lnSpc>
                <a:spcPts val="1350"/>
              </a:lnSpc>
              <a:buNone/>
            </a:pPr>
            <a:r>
              <a:rPr lang="en-US" sz="1200" b="0" dirty="0">
                <a:solidFill>
                  <a:srgbClr val="C586C0"/>
                </a:solidFill>
                <a:effectLst/>
                <a:latin typeface="Menlo" panose="020B0609030804020204" pitchFamily="49" charset="0"/>
              </a:rPr>
              <a:t>  try</a:t>
            </a:r>
            <a:r>
              <a:rPr lang="en-US" sz="1200" b="0" dirty="0">
                <a:solidFill>
                  <a:srgbClr val="CCCCCC"/>
                </a:solidFill>
                <a:effectLst/>
                <a:latin typeface="Menlo" panose="020B0609030804020204" pitchFamily="49" charset="0"/>
              </a:rPr>
              <a:t> {</a:t>
            </a:r>
          </a:p>
          <a:p>
            <a:pPr>
              <a:lnSpc>
                <a:spcPts val="1350"/>
              </a:lnSpc>
              <a:buNone/>
            </a:pPr>
            <a:r>
              <a:rPr lang="en-US" sz="1200" b="0" dirty="0">
                <a:solidFill>
                  <a:srgbClr val="CCCCCC"/>
                </a:solidFill>
                <a:effectLst/>
                <a:latin typeface="Menlo" panose="020B0609030804020204" pitchFamily="49" charset="0"/>
              </a:rPr>
              <a:t>    result </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err="1">
                <a:solidFill>
                  <a:srgbClr val="DCDCAA"/>
                </a:solidFill>
                <a:effectLst/>
                <a:latin typeface="Menlo" panose="020B0609030804020204" pitchFamily="49" charset="0"/>
              </a:rPr>
              <a:t>EvalExpr</a:t>
            </a:r>
            <a:r>
              <a:rPr lang="en-US" sz="1200" b="0" dirty="0">
                <a:solidFill>
                  <a:srgbClr val="CCCCCC"/>
                </a:solidFill>
                <a:effectLst/>
                <a:latin typeface="Menlo" panose="020B0609030804020204" pitchFamily="49" charset="0"/>
              </a:rPr>
              <a:t>(e);</a:t>
            </a:r>
          </a:p>
          <a:p>
            <a:pPr>
              <a:lnSpc>
                <a:spcPts val="1350"/>
              </a:lnSpc>
              <a:buNone/>
            </a:pPr>
            <a:r>
              <a:rPr lang="en-US" sz="1200" b="0" dirty="0">
                <a:solidFill>
                  <a:srgbClr val="CCCCCC"/>
                </a:solidFill>
                <a:effectLst/>
                <a:latin typeface="Menlo" panose="020B0609030804020204" pitchFamily="49" charset="0"/>
              </a:rPr>
              <a:t>  } </a:t>
            </a:r>
            <a:r>
              <a:rPr lang="en-US" sz="1200" b="0" dirty="0">
                <a:solidFill>
                  <a:srgbClr val="C586C0"/>
                </a:solidFill>
                <a:effectLst/>
                <a:latin typeface="Menlo" panose="020B0609030804020204" pitchFamily="49" charset="0"/>
              </a:rPr>
              <a:t>catch</a:t>
            </a:r>
            <a:r>
              <a:rPr lang="en-US" sz="1200" b="0" dirty="0">
                <a:solidFill>
                  <a:srgbClr val="CCCCCC"/>
                </a:solidFill>
                <a:effectLst/>
                <a:latin typeface="Menlo" panose="020B0609030804020204" pitchFamily="49" charset="0"/>
              </a:rPr>
              <a:t> (</a:t>
            </a:r>
            <a:r>
              <a:rPr lang="en-US" sz="1200" b="0" dirty="0">
                <a:solidFill>
                  <a:srgbClr val="569CD6"/>
                </a:solidFill>
                <a:effectLst/>
                <a:latin typeface="Menlo" panose="020B0609030804020204" pitchFamily="49" charset="0"/>
              </a:rPr>
              <a:t>const</a:t>
            </a:r>
            <a:r>
              <a:rPr lang="en-US" sz="1200" b="0" dirty="0">
                <a:solidFill>
                  <a:srgbClr val="CCCCCC"/>
                </a:solidFill>
                <a:effectLst/>
                <a:latin typeface="Menlo" panose="020B0609030804020204" pitchFamily="49" charset="0"/>
              </a:rPr>
              <a:t> </a:t>
            </a:r>
            <a:r>
              <a:rPr lang="en-US" sz="1200" b="0" dirty="0">
                <a:solidFill>
                  <a:srgbClr val="4EC9B0"/>
                </a:solidFill>
                <a:effectLst/>
                <a:latin typeface="Menlo" panose="020B0609030804020204" pitchFamily="49" charset="0"/>
              </a:rPr>
              <a:t>std</a:t>
            </a:r>
            <a:r>
              <a:rPr lang="en-US" sz="1200" b="0" dirty="0">
                <a:solidFill>
                  <a:srgbClr val="CCCCCC"/>
                </a:solidFill>
                <a:effectLst/>
                <a:latin typeface="Menlo" panose="020B0609030804020204" pitchFamily="49" charset="0"/>
              </a:rPr>
              <a:t>::</a:t>
            </a:r>
            <a:r>
              <a:rPr lang="en-US" sz="1200" b="0" dirty="0" err="1">
                <a:solidFill>
                  <a:srgbClr val="CCCCCC"/>
                </a:solidFill>
                <a:effectLst/>
                <a:latin typeface="Menlo" panose="020B0609030804020204" pitchFamily="49" charset="0"/>
              </a:rPr>
              <a:t>invalid_argument</a:t>
            </a:r>
            <a:r>
              <a:rPr lang="en-US" sz="1200" b="0" dirty="0">
                <a:solidFill>
                  <a:srgbClr val="D4D4D4"/>
                </a:solidFill>
                <a:effectLst/>
                <a:latin typeface="Menlo" panose="020B0609030804020204" pitchFamily="49" charset="0"/>
              </a:rPr>
              <a:t>&amp;</a:t>
            </a:r>
            <a:r>
              <a:rPr lang="en-US" sz="1200" b="0" dirty="0">
                <a:solidFill>
                  <a:srgbClr val="CCCCCC"/>
                </a:solidFill>
                <a:effectLst/>
                <a:latin typeface="Menlo" panose="020B0609030804020204" pitchFamily="49" charset="0"/>
              </a:rPr>
              <a:t>) {</a:t>
            </a:r>
          </a:p>
          <a:p>
            <a:pPr>
              <a:lnSpc>
                <a:spcPts val="1350"/>
              </a:lnSpc>
              <a:buNone/>
            </a:pPr>
            <a:r>
              <a:rPr lang="en-US" sz="1200" b="0" dirty="0">
                <a:solidFill>
                  <a:srgbClr val="C586C0"/>
                </a:solidFill>
                <a:effectLst/>
                <a:latin typeface="Menlo" panose="020B0609030804020204" pitchFamily="49" charset="0"/>
              </a:rPr>
              <a:t>    return</a:t>
            </a:r>
            <a:r>
              <a:rPr lang="en-US" sz="1200" b="0" dirty="0">
                <a:solidFill>
                  <a:srgbClr val="CCCCCC"/>
                </a:solidFill>
                <a:effectLst/>
                <a:latin typeface="Menlo" panose="020B0609030804020204" pitchFamily="49" charset="0"/>
              </a:rPr>
              <a:t> </a:t>
            </a:r>
            <a:r>
              <a:rPr lang="en-US" sz="1200" b="0" dirty="0">
                <a:solidFill>
                  <a:srgbClr val="B5CEA8"/>
                </a:solidFill>
                <a:effectLst/>
                <a:latin typeface="Menlo" panose="020B0609030804020204" pitchFamily="49" charset="0"/>
              </a:rPr>
              <a:t>0</a:t>
            </a:r>
            <a:r>
              <a:rPr lang="en-US" sz="1200" b="0" dirty="0">
                <a:solidFill>
                  <a:srgbClr val="CCCCCC"/>
                </a:solidFill>
                <a:effectLst/>
                <a:latin typeface="Menlo" panose="020B0609030804020204" pitchFamily="49" charset="0"/>
              </a:rPr>
              <a:t>;</a:t>
            </a:r>
            <a:r>
              <a:rPr lang="en-US" sz="1200" b="0" dirty="0">
                <a:solidFill>
                  <a:srgbClr val="6A9955"/>
                </a:solidFill>
                <a:effectLst/>
                <a:latin typeface="Menlo" panose="020B0609030804020204" pitchFamily="49" charset="0"/>
              </a:rPr>
              <a:t> // unknown op — ignore gracefully</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CCCCCC"/>
                </a:solidFill>
                <a:effectLst/>
                <a:latin typeface="Menlo" panose="020B0609030804020204" pitchFamily="49" charset="0"/>
              </a:rPr>
              <a:t>  }</a:t>
            </a:r>
            <a:br>
              <a:rPr lang="en-US" sz="1200" b="0" dirty="0">
                <a:solidFill>
                  <a:srgbClr val="CCCCCC"/>
                </a:solidFill>
                <a:effectLst/>
                <a:latin typeface="Menlo" panose="020B0609030804020204" pitchFamily="49" charset="0"/>
              </a:rPr>
            </a:b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6A9955"/>
                </a:solidFill>
                <a:effectLst/>
                <a:latin typeface="Menlo" panose="020B0609030804020204" pitchFamily="49" charset="0"/>
              </a:rPr>
              <a:t>  // 3. ASSERT — check always-true property</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C586C0"/>
                </a:solidFill>
                <a:effectLst/>
                <a:latin typeface="Menlo" panose="020B0609030804020204" pitchFamily="49" charset="0"/>
              </a:rPr>
              <a:t>  if</a:t>
            </a:r>
            <a:r>
              <a:rPr lang="en-US" sz="1200" b="0" dirty="0">
                <a:solidFill>
                  <a:srgbClr val="CCCCCC"/>
                </a:solidFill>
                <a:effectLst/>
                <a:latin typeface="Menlo" panose="020B0609030804020204" pitchFamily="49" charset="0"/>
              </a:rPr>
              <a:t> (</a:t>
            </a:r>
            <a:r>
              <a:rPr lang="en-US" sz="1200" b="0" dirty="0" err="1">
                <a:solidFill>
                  <a:srgbClr val="9CDCFE"/>
                </a:solidFill>
                <a:effectLst/>
                <a:latin typeface="Menlo" panose="020B0609030804020204" pitchFamily="49" charset="0"/>
              </a:rPr>
              <a:t>e</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op</a:t>
            </a:r>
            <a:r>
              <a:rPr lang="en-US" sz="1200" b="0" dirty="0">
                <a:solidFill>
                  <a:srgbClr val="CCCCCC"/>
                </a:solidFill>
                <a:effectLst/>
                <a:latin typeface="Menlo" panose="020B0609030804020204" pitchFamily="49" charset="0"/>
              </a:rPr>
              <a:t> </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a:solidFill>
                  <a:srgbClr val="CE9178"/>
                </a:solidFill>
                <a:effectLst/>
                <a:latin typeface="Menlo" panose="020B0609030804020204" pitchFamily="49" charset="0"/>
              </a:rPr>
              <a:t>'+'</a:t>
            </a:r>
            <a:r>
              <a:rPr lang="en-US" sz="1200" b="0" dirty="0">
                <a:solidFill>
                  <a:srgbClr val="CCCCCC"/>
                </a:solidFill>
                <a:effectLst/>
                <a:latin typeface="Menlo" panose="020B0609030804020204" pitchFamily="49" charset="0"/>
              </a:rPr>
              <a:t>) {</a:t>
            </a:r>
          </a:p>
          <a:p>
            <a:pPr>
              <a:lnSpc>
                <a:spcPts val="1350"/>
              </a:lnSpc>
              <a:buNone/>
            </a:pPr>
            <a:r>
              <a:rPr lang="en-US" sz="1200" b="0" dirty="0">
                <a:solidFill>
                  <a:srgbClr val="DCDCAA"/>
                </a:solidFill>
                <a:effectLst/>
                <a:latin typeface="Menlo" panose="020B0609030804020204" pitchFamily="49" charset="0"/>
              </a:rPr>
              <a:t>    assert</a:t>
            </a:r>
            <a:r>
              <a:rPr lang="en-US" sz="1200" b="0" dirty="0">
                <a:solidFill>
                  <a:srgbClr val="CCCCCC"/>
                </a:solidFill>
                <a:effectLst/>
                <a:latin typeface="Menlo" panose="020B0609030804020204" pitchFamily="49" charset="0"/>
              </a:rPr>
              <a:t>(result </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err="1">
                <a:solidFill>
                  <a:srgbClr val="9CDCFE"/>
                </a:solidFill>
                <a:effectLst/>
                <a:latin typeface="Menlo" panose="020B0609030804020204" pitchFamily="49" charset="0"/>
              </a:rPr>
              <a:t>e</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b</a:t>
            </a:r>
            <a:r>
              <a:rPr lang="en-US" sz="1200" b="0" dirty="0">
                <a:solidFill>
                  <a:srgbClr val="CCCCCC"/>
                </a:solidFill>
                <a:effectLst/>
                <a:latin typeface="Menlo" panose="020B0609030804020204" pitchFamily="49" charset="0"/>
              </a:rPr>
              <a:t> </a:t>
            </a:r>
            <a:r>
              <a:rPr lang="en-US" sz="1200" b="0" dirty="0">
                <a:solidFill>
                  <a:srgbClr val="D4D4D4"/>
                </a:solidFill>
                <a:effectLst/>
                <a:latin typeface="Menlo" panose="020B0609030804020204" pitchFamily="49" charset="0"/>
              </a:rPr>
              <a:t>==</a:t>
            </a:r>
            <a:r>
              <a:rPr lang="en-US" sz="1200" b="0" dirty="0">
                <a:solidFill>
                  <a:srgbClr val="CCCCCC"/>
                </a:solidFill>
                <a:effectLst/>
                <a:latin typeface="Menlo" panose="020B0609030804020204" pitchFamily="49" charset="0"/>
              </a:rPr>
              <a:t> </a:t>
            </a:r>
            <a:r>
              <a:rPr lang="en-US" sz="1200" b="0" dirty="0" err="1">
                <a:solidFill>
                  <a:srgbClr val="9CDCFE"/>
                </a:solidFill>
                <a:effectLst/>
                <a:latin typeface="Menlo" panose="020B0609030804020204" pitchFamily="49" charset="0"/>
              </a:rPr>
              <a:t>e</a:t>
            </a:r>
            <a:r>
              <a:rPr lang="en-US" sz="1200" b="0" dirty="0" err="1">
                <a:solidFill>
                  <a:srgbClr val="CCCCCC"/>
                </a:solidFill>
                <a:effectLst/>
                <a:latin typeface="Menlo" panose="020B0609030804020204" pitchFamily="49" charset="0"/>
              </a:rPr>
              <a:t>.</a:t>
            </a:r>
            <a:r>
              <a:rPr lang="en-US" sz="1200" b="0" dirty="0" err="1">
                <a:solidFill>
                  <a:srgbClr val="9CDCFE"/>
                </a:solidFill>
                <a:effectLst/>
                <a:latin typeface="Menlo" panose="020B0609030804020204" pitchFamily="49" charset="0"/>
              </a:rPr>
              <a:t>a</a:t>
            </a:r>
            <a:r>
              <a:rPr lang="en-US" sz="1200" b="0" dirty="0">
                <a:solidFill>
                  <a:srgbClr val="CCCCCC"/>
                </a:solidFill>
                <a:effectLst/>
                <a:latin typeface="Menlo" panose="020B0609030804020204" pitchFamily="49" charset="0"/>
              </a:rPr>
              <a:t>);</a:t>
            </a:r>
          </a:p>
          <a:p>
            <a:pPr>
              <a:lnSpc>
                <a:spcPts val="1350"/>
              </a:lnSpc>
              <a:buNone/>
            </a:pPr>
            <a:r>
              <a:rPr lang="en-US" sz="1200" b="0" dirty="0">
                <a:solidFill>
                  <a:srgbClr val="CCCCCC"/>
                </a:solidFill>
                <a:effectLst/>
                <a:latin typeface="Menlo" panose="020B0609030804020204" pitchFamily="49" charset="0"/>
              </a:rPr>
              <a:t>  }</a:t>
            </a:r>
          </a:p>
          <a:p>
            <a:pPr>
              <a:lnSpc>
                <a:spcPts val="1350"/>
              </a:lnSpc>
              <a:buNone/>
            </a:pP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C586C0"/>
                </a:solidFill>
                <a:effectLst/>
                <a:latin typeface="Menlo" panose="020B0609030804020204" pitchFamily="49" charset="0"/>
              </a:rPr>
              <a:t>  return</a:t>
            </a:r>
            <a:r>
              <a:rPr lang="en-US" sz="1200" b="0" dirty="0">
                <a:solidFill>
                  <a:srgbClr val="CCCCCC"/>
                </a:solidFill>
                <a:effectLst/>
                <a:latin typeface="Menlo" panose="020B0609030804020204" pitchFamily="49" charset="0"/>
              </a:rPr>
              <a:t> </a:t>
            </a:r>
            <a:r>
              <a:rPr lang="en-US" sz="1200" b="0" dirty="0">
                <a:solidFill>
                  <a:srgbClr val="B5CEA8"/>
                </a:solidFill>
                <a:effectLst/>
                <a:latin typeface="Menlo" panose="020B0609030804020204" pitchFamily="49" charset="0"/>
              </a:rPr>
              <a:t>0</a:t>
            </a:r>
            <a:r>
              <a:rPr lang="en-US" sz="1200" b="0" dirty="0">
                <a:solidFill>
                  <a:srgbClr val="CCCCCC"/>
                </a:solidFill>
                <a:effectLst/>
                <a:latin typeface="Menlo" panose="020B0609030804020204" pitchFamily="49" charset="0"/>
              </a:rPr>
              <a:t>;</a:t>
            </a:r>
            <a:r>
              <a:rPr lang="en-US" sz="1200" b="0" dirty="0">
                <a:solidFill>
                  <a:srgbClr val="6A9955"/>
                </a:solidFill>
                <a:effectLst/>
                <a:latin typeface="Menlo" panose="020B0609030804020204" pitchFamily="49" charset="0"/>
              </a:rPr>
              <a:t> // non-zero = treat input as uninteresting</a:t>
            </a:r>
            <a:endParaRPr lang="en-US" sz="1200" b="0" dirty="0">
              <a:solidFill>
                <a:srgbClr val="CCCCCC"/>
              </a:solidFill>
              <a:effectLst/>
              <a:latin typeface="Menlo" panose="020B0609030804020204" pitchFamily="49" charset="0"/>
            </a:endParaRPr>
          </a:p>
          <a:p>
            <a:pPr>
              <a:lnSpc>
                <a:spcPts val="1350"/>
              </a:lnSpc>
              <a:buNone/>
            </a:pPr>
            <a:r>
              <a:rPr lang="en-US" sz="1200" dirty="0">
                <a:solidFill>
                  <a:srgbClr val="CCCCCC"/>
                </a:solidFill>
                <a:latin typeface="Menlo" panose="020B0609030804020204" pitchFamily="49" charset="0"/>
              </a:rPr>
              <a:t>}</a:t>
            </a:r>
            <a:endParaRPr lang="en-US" sz="1200" b="0" dirty="0">
              <a:solidFill>
                <a:srgbClr val="CCCCCC"/>
              </a:solidFill>
              <a:effectLst/>
              <a:latin typeface="Menlo" panose="020B0609030804020204" pitchFamily="49" charset="0"/>
            </a:endParaRPr>
          </a:p>
        </p:txBody>
      </p:sp>
      <p:sp>
        <p:nvSpPr>
          <p:cNvPr id="5" name="TextBox 4">
            <a:extLst>
              <a:ext uri="{FF2B5EF4-FFF2-40B4-BE49-F238E27FC236}">
                <a16:creationId xmlns:a16="http://schemas.microsoft.com/office/drawing/2014/main" id="{D47A20AF-CA56-7CE0-5A3C-0D75D702E0E4}"/>
              </a:ext>
            </a:extLst>
          </p:cNvPr>
          <p:cNvSpPr txBox="1"/>
          <p:nvPr/>
        </p:nvSpPr>
        <p:spPr>
          <a:xfrm>
            <a:off x="239153" y="1717670"/>
            <a:ext cx="3324370" cy="1708160"/>
          </a:xfrm>
          <a:prstGeom prst="rect">
            <a:avLst/>
          </a:prstGeom>
          <a:solidFill>
            <a:schemeClr val="bg1"/>
          </a:solidFill>
          <a:ln>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nSpc>
                <a:spcPts val="1350"/>
              </a:lnSpc>
              <a:buNone/>
            </a:pPr>
            <a:r>
              <a:rPr lang="en-US" sz="1200" b="0" dirty="0">
                <a:solidFill>
                  <a:srgbClr val="569CD6"/>
                </a:solidFill>
                <a:effectLst/>
                <a:latin typeface="Menlo" panose="020B0609030804020204" pitchFamily="49" charset="0"/>
              </a:rPr>
              <a:t>struct</a:t>
            </a:r>
            <a:r>
              <a:rPr lang="en-US" sz="1200" b="0" dirty="0">
                <a:solidFill>
                  <a:srgbClr val="CCCCCC"/>
                </a:solidFill>
                <a:effectLst/>
                <a:latin typeface="Menlo" panose="020B0609030804020204" pitchFamily="49" charset="0"/>
              </a:rPr>
              <a:t> </a:t>
            </a:r>
            <a:r>
              <a:rPr lang="en-US" sz="1200" b="0" dirty="0">
                <a:solidFill>
                  <a:srgbClr val="4EC9B0"/>
                </a:solidFill>
                <a:effectLst/>
                <a:latin typeface="Menlo" panose="020B0609030804020204" pitchFamily="49" charset="0"/>
              </a:rPr>
              <a:t>Expr</a:t>
            </a:r>
            <a:r>
              <a:rPr lang="en-US" sz="1200" b="0" dirty="0">
                <a:solidFill>
                  <a:srgbClr val="CCCCCC"/>
                </a:solidFill>
                <a:effectLst/>
                <a:latin typeface="Menlo" panose="020B0609030804020204" pitchFamily="49" charset="0"/>
              </a:rPr>
              <a:t> {</a:t>
            </a:r>
          </a:p>
          <a:p>
            <a:pPr>
              <a:lnSpc>
                <a:spcPts val="1350"/>
              </a:lnSpc>
              <a:buNone/>
            </a:pPr>
            <a:r>
              <a:rPr lang="en-US" sz="1200" b="0" dirty="0">
                <a:solidFill>
                  <a:srgbClr val="569CD6"/>
                </a:solidFill>
                <a:effectLst/>
                <a:latin typeface="Menlo" panose="020B0609030804020204" pitchFamily="49" charset="0"/>
              </a:rPr>
              <a:t>  char</a:t>
            </a:r>
            <a:r>
              <a:rPr lang="en-US" sz="1200" b="0" dirty="0">
                <a:solidFill>
                  <a:srgbClr val="CCCCCC"/>
                </a:solidFill>
                <a:effectLst/>
                <a:latin typeface="Menlo" panose="020B0609030804020204" pitchFamily="49" charset="0"/>
              </a:rPr>
              <a:t> op;</a:t>
            </a:r>
            <a:r>
              <a:rPr lang="en-US" sz="1200" b="0" dirty="0">
                <a:solidFill>
                  <a:srgbClr val="6A9955"/>
                </a:solidFill>
                <a:effectLst/>
                <a:latin typeface="Menlo" panose="020B0609030804020204" pitchFamily="49" charset="0"/>
              </a:rPr>
              <a:t>   // '+', '-', '*', '/’</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569CD6"/>
                </a:solidFill>
                <a:effectLst/>
                <a:latin typeface="Menlo" panose="020B0609030804020204" pitchFamily="49" charset="0"/>
              </a:rPr>
              <a:t>  int32_t</a:t>
            </a:r>
            <a:r>
              <a:rPr lang="en-US" sz="1200" b="0" dirty="0">
                <a:solidFill>
                  <a:srgbClr val="CCCCCC"/>
                </a:solidFill>
                <a:effectLst/>
                <a:latin typeface="Menlo" panose="020B0609030804020204" pitchFamily="49" charset="0"/>
              </a:rPr>
              <a:t> a;</a:t>
            </a:r>
            <a:r>
              <a:rPr lang="en-US" sz="1200" b="0" dirty="0">
                <a:solidFill>
                  <a:srgbClr val="6A9955"/>
                </a:solidFill>
                <a:effectLst/>
                <a:latin typeface="Menlo" panose="020B0609030804020204" pitchFamily="49" charset="0"/>
              </a:rPr>
              <a:t> // left operand</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569CD6"/>
                </a:solidFill>
                <a:effectLst/>
                <a:latin typeface="Menlo" panose="020B0609030804020204" pitchFamily="49" charset="0"/>
              </a:rPr>
              <a:t>  int32_t</a:t>
            </a:r>
            <a:r>
              <a:rPr lang="en-US" sz="1200" b="0" dirty="0">
                <a:solidFill>
                  <a:srgbClr val="CCCCCC"/>
                </a:solidFill>
                <a:effectLst/>
                <a:latin typeface="Menlo" panose="020B0609030804020204" pitchFamily="49" charset="0"/>
              </a:rPr>
              <a:t> b;</a:t>
            </a:r>
            <a:r>
              <a:rPr lang="en-US" sz="1200" b="0" dirty="0">
                <a:solidFill>
                  <a:srgbClr val="6A9955"/>
                </a:solidFill>
                <a:effectLst/>
                <a:latin typeface="Menlo" panose="020B0609030804020204" pitchFamily="49" charset="0"/>
              </a:rPr>
              <a:t> // right operand</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CCCCCC"/>
                </a:solidFill>
                <a:effectLst/>
                <a:latin typeface="Menlo" panose="020B0609030804020204" pitchFamily="49" charset="0"/>
              </a:rPr>
              <a:t>};</a:t>
            </a:r>
          </a:p>
          <a:p>
            <a:pPr>
              <a:lnSpc>
                <a:spcPts val="1350"/>
              </a:lnSpc>
              <a:buNone/>
            </a:pPr>
            <a:br>
              <a:rPr lang="en-US" sz="1200" b="0" dirty="0">
                <a:solidFill>
                  <a:srgbClr val="CCCCCC"/>
                </a:solidFill>
                <a:effectLst/>
                <a:latin typeface="Menlo" panose="020B0609030804020204" pitchFamily="49" charset="0"/>
              </a:rPr>
            </a:b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6A9955"/>
                </a:solidFill>
                <a:effectLst/>
                <a:latin typeface="Menlo" panose="020B0609030804020204" pitchFamily="49" charset="0"/>
              </a:rPr>
              <a:t>// Evaluates the expression</a:t>
            </a:r>
            <a:endParaRPr lang="en-US" sz="1200" b="0" dirty="0">
              <a:solidFill>
                <a:srgbClr val="CCCCCC"/>
              </a:solidFill>
              <a:effectLst/>
              <a:latin typeface="Menlo" panose="020B0609030804020204" pitchFamily="49" charset="0"/>
            </a:endParaRPr>
          </a:p>
          <a:p>
            <a:pPr>
              <a:lnSpc>
                <a:spcPts val="1350"/>
              </a:lnSpc>
              <a:buNone/>
            </a:pPr>
            <a:r>
              <a:rPr lang="en-US" sz="1200" b="0" dirty="0">
                <a:solidFill>
                  <a:srgbClr val="569CD6"/>
                </a:solidFill>
                <a:effectLst/>
                <a:latin typeface="Menlo" panose="020B0609030804020204" pitchFamily="49" charset="0"/>
              </a:rPr>
              <a:t>int64_t</a:t>
            </a:r>
            <a:r>
              <a:rPr lang="en-US" sz="1200" b="0" dirty="0">
                <a:solidFill>
                  <a:srgbClr val="CCCCCC"/>
                </a:solidFill>
                <a:effectLst/>
                <a:latin typeface="Menlo" panose="020B0609030804020204" pitchFamily="49" charset="0"/>
              </a:rPr>
              <a:t> </a:t>
            </a:r>
            <a:r>
              <a:rPr lang="en-US" sz="1200" b="0" dirty="0" err="1">
                <a:solidFill>
                  <a:srgbClr val="DCDCAA"/>
                </a:solidFill>
                <a:effectLst/>
                <a:latin typeface="Menlo" panose="020B0609030804020204" pitchFamily="49" charset="0"/>
              </a:rPr>
              <a:t>EvalExpr</a:t>
            </a:r>
            <a:r>
              <a:rPr lang="en-US" sz="1200" b="0" dirty="0">
                <a:solidFill>
                  <a:srgbClr val="CCCCCC"/>
                </a:solidFill>
                <a:effectLst/>
                <a:latin typeface="Menlo" panose="020B0609030804020204" pitchFamily="49" charset="0"/>
              </a:rPr>
              <a:t>(</a:t>
            </a:r>
            <a:r>
              <a:rPr lang="en-US" sz="1200" b="0" dirty="0">
                <a:solidFill>
                  <a:srgbClr val="569CD6"/>
                </a:solidFill>
                <a:effectLst/>
                <a:latin typeface="Menlo" panose="020B0609030804020204" pitchFamily="49" charset="0"/>
              </a:rPr>
              <a:t>const</a:t>
            </a:r>
            <a:r>
              <a:rPr lang="en-US" sz="1200" b="0" dirty="0">
                <a:solidFill>
                  <a:srgbClr val="CCCCCC"/>
                </a:solidFill>
                <a:effectLst/>
                <a:latin typeface="Menlo" panose="020B0609030804020204" pitchFamily="49" charset="0"/>
              </a:rPr>
              <a:t> </a:t>
            </a:r>
            <a:r>
              <a:rPr lang="en-US" sz="1200" b="0" dirty="0">
                <a:solidFill>
                  <a:srgbClr val="4EC9B0"/>
                </a:solidFill>
                <a:effectLst/>
                <a:latin typeface="Menlo" panose="020B0609030804020204" pitchFamily="49" charset="0"/>
              </a:rPr>
              <a:t>Expr</a:t>
            </a:r>
            <a:r>
              <a:rPr lang="en-US" sz="1200" b="0" dirty="0">
                <a:solidFill>
                  <a:srgbClr val="569CD6"/>
                </a:solidFill>
                <a:effectLst/>
                <a:latin typeface="Menlo" panose="020B0609030804020204" pitchFamily="49" charset="0"/>
              </a:rPr>
              <a:t>&amp;</a:t>
            </a:r>
            <a:r>
              <a:rPr lang="en-US" sz="1200" b="0" dirty="0">
                <a:solidFill>
                  <a:srgbClr val="CCCCCC"/>
                </a:solidFill>
                <a:effectLst/>
                <a:latin typeface="Menlo" panose="020B0609030804020204" pitchFamily="49" charset="0"/>
              </a:rPr>
              <a:t> </a:t>
            </a:r>
            <a:r>
              <a:rPr lang="en-US" sz="1200" b="0" dirty="0">
                <a:solidFill>
                  <a:srgbClr val="9CDCFE"/>
                </a:solidFill>
                <a:effectLst/>
                <a:latin typeface="Menlo" panose="020B0609030804020204" pitchFamily="49" charset="0"/>
              </a:rPr>
              <a:t>e</a:t>
            </a:r>
            <a:r>
              <a:rPr lang="en-US" sz="1200" b="0" dirty="0">
                <a:solidFill>
                  <a:srgbClr val="CCCCCC"/>
                </a:solidFill>
                <a:effectLst/>
                <a:latin typeface="Menlo" panose="020B0609030804020204" pitchFamily="49" charset="0"/>
              </a:rPr>
              <a:t>);</a:t>
            </a:r>
          </a:p>
        </p:txBody>
      </p:sp>
      <p:sp>
        <p:nvSpPr>
          <p:cNvPr id="10" name="TextBox 9">
            <a:extLst>
              <a:ext uri="{FF2B5EF4-FFF2-40B4-BE49-F238E27FC236}">
                <a16:creationId xmlns:a16="http://schemas.microsoft.com/office/drawing/2014/main" id="{413FB175-A5DF-5EC6-6672-BDF71A422CA0}"/>
              </a:ext>
            </a:extLst>
          </p:cNvPr>
          <p:cNvSpPr txBox="1"/>
          <p:nvPr/>
        </p:nvSpPr>
        <p:spPr>
          <a:xfrm>
            <a:off x="126609" y="109378"/>
            <a:ext cx="2806505" cy="369332"/>
          </a:xfrm>
          <a:prstGeom prst="rect">
            <a:avLst/>
          </a:prstGeom>
          <a:solidFill>
            <a:schemeClr val="accent2">
              <a:lumMod val="60000"/>
              <a:lumOff val="40000"/>
            </a:schemeClr>
          </a:solidFill>
        </p:spPr>
        <p:txBody>
          <a:bodyPr wrap="square">
            <a:spAutoFit/>
          </a:bodyPr>
          <a:lstStyle/>
          <a:p>
            <a:r>
              <a:rPr lang="en-US" dirty="0">
                <a:solidFill>
                  <a:schemeClr val="bg1"/>
                </a:solidFill>
              </a:rPr>
              <a:t>Fuzzing from 2013 to today: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8EA9-106E-4C64-DBA5-A97607E9B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F78F6-04F7-DB3F-3439-01F6AFD27F46}"/>
              </a:ext>
            </a:extLst>
          </p:cNvPr>
          <p:cNvSpPr>
            <a:spLocks noGrp="1"/>
          </p:cNvSpPr>
          <p:nvPr>
            <p:ph type="title"/>
          </p:nvPr>
        </p:nvSpPr>
        <p:spPr/>
        <p:txBody>
          <a:bodyPr/>
          <a:lstStyle/>
          <a:p>
            <a:r>
              <a:rPr lang="en-US" dirty="0"/>
              <a:t>OSS-Fuzz</a:t>
            </a:r>
          </a:p>
        </p:txBody>
      </p:sp>
      <p:pic>
        <p:nvPicPr>
          <p:cNvPr id="4" name="Picture 3">
            <a:extLst>
              <a:ext uri="{FF2B5EF4-FFF2-40B4-BE49-F238E27FC236}">
                <a16:creationId xmlns:a16="http://schemas.microsoft.com/office/drawing/2014/main" id="{F90C34A8-E2F7-76DB-4A84-96E2E42DBC51}"/>
              </a:ext>
            </a:extLst>
          </p:cNvPr>
          <p:cNvPicPr>
            <a:picLocks noChangeAspect="1"/>
          </p:cNvPicPr>
          <p:nvPr/>
        </p:nvPicPr>
        <p:blipFill>
          <a:blip r:embed="rId3"/>
          <a:stretch>
            <a:fillRect/>
          </a:stretch>
        </p:blipFill>
        <p:spPr>
          <a:xfrm>
            <a:off x="3777343" y="0"/>
            <a:ext cx="5366657" cy="5143500"/>
          </a:xfrm>
          <a:prstGeom prst="rect">
            <a:avLst/>
          </a:prstGeom>
        </p:spPr>
      </p:pic>
      <p:pic>
        <p:nvPicPr>
          <p:cNvPr id="5" name="Picture 4">
            <a:extLst>
              <a:ext uri="{FF2B5EF4-FFF2-40B4-BE49-F238E27FC236}">
                <a16:creationId xmlns:a16="http://schemas.microsoft.com/office/drawing/2014/main" id="{E45B9E54-EEC5-5511-DBF0-CF3986410121}"/>
              </a:ext>
            </a:extLst>
          </p:cNvPr>
          <p:cNvPicPr>
            <a:picLocks noChangeAspect="1"/>
          </p:cNvPicPr>
          <p:nvPr/>
        </p:nvPicPr>
        <p:blipFill>
          <a:blip r:embed="rId4"/>
          <a:stretch>
            <a:fillRect/>
          </a:stretch>
        </p:blipFill>
        <p:spPr>
          <a:xfrm>
            <a:off x="122332" y="1164280"/>
            <a:ext cx="4161330" cy="3877172"/>
          </a:xfrm>
          <a:prstGeom prst="rect">
            <a:avLst/>
          </a:prstGeom>
        </p:spPr>
      </p:pic>
    </p:spTree>
    <p:extLst>
      <p:ext uri="{BB962C8B-B14F-4D97-AF65-F5344CB8AC3E}">
        <p14:creationId xmlns:p14="http://schemas.microsoft.com/office/powerpoint/2010/main" val="2978479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Structure-Aware Fuzzing</a:t>
            </a:r>
          </a:p>
        </p:txBody>
      </p:sp>
      <p:sp>
        <p:nvSpPr>
          <p:cNvPr id="3" name="Content Placeholder 2"/>
          <p:cNvSpPr>
            <a:spLocks noGrp="1"/>
          </p:cNvSpPr>
          <p:nvPr>
            <p:ph idx="1"/>
          </p:nvPr>
        </p:nvSpPr>
        <p:spPr/>
        <p:txBody>
          <a:bodyPr/>
          <a:lstStyle/>
          <a:p>
            <a:pPr marL="0" lvl="0" indent="0">
              <a:buNone/>
            </a:pPr>
            <a:r>
              <a:t>Mutation-based fuzzing struggles with </a:t>
            </a:r>
            <a:r>
              <a:rPr b="1"/>
              <a:t>highly structured inputs</a:t>
            </a:r>
          </a:p>
          <a:p>
            <a:pPr marL="0" lvl="0" indent="0">
              <a:buNone/>
            </a:pPr>
            <a:r>
              <a:t>Grammar-aware mutators preserve structure while exploring content</a:t>
            </a:r>
          </a:p>
        </p:txBody>
      </p:sp>
      <p:pic>
        <p:nvPicPr>
          <p:cNvPr id="4" name="Picture 3">
            <a:extLst>
              <a:ext uri="{FF2B5EF4-FFF2-40B4-BE49-F238E27FC236}">
                <a16:creationId xmlns:a16="http://schemas.microsoft.com/office/drawing/2014/main" id="{78A2AC05-E686-16C3-2AFB-8A79B85C79B1}"/>
              </a:ext>
            </a:extLst>
          </p:cNvPr>
          <p:cNvPicPr>
            <a:picLocks noChangeAspect="1"/>
          </p:cNvPicPr>
          <p:nvPr/>
        </p:nvPicPr>
        <p:blipFill>
          <a:blip r:embed="rId3"/>
          <a:stretch>
            <a:fillRect/>
          </a:stretch>
        </p:blipFill>
        <p:spPr>
          <a:xfrm>
            <a:off x="628650" y="2458787"/>
            <a:ext cx="3828689" cy="4821737"/>
          </a:xfrm>
          <a:prstGeom prst="rect">
            <a:avLst/>
          </a:prstGeom>
        </p:spPr>
      </p:pic>
      <p:pic>
        <p:nvPicPr>
          <p:cNvPr id="5" name="Picture 4">
            <a:extLst>
              <a:ext uri="{FF2B5EF4-FFF2-40B4-BE49-F238E27FC236}">
                <a16:creationId xmlns:a16="http://schemas.microsoft.com/office/drawing/2014/main" id="{7B2F4FA1-E542-DCA3-7FB6-CAC6F42C8824}"/>
              </a:ext>
            </a:extLst>
          </p:cNvPr>
          <p:cNvPicPr>
            <a:picLocks noChangeAspect="1"/>
          </p:cNvPicPr>
          <p:nvPr/>
        </p:nvPicPr>
        <p:blipFill>
          <a:blip r:embed="rId4"/>
          <a:stretch>
            <a:fillRect/>
          </a:stretch>
        </p:blipFill>
        <p:spPr>
          <a:xfrm>
            <a:off x="4686663" y="2458787"/>
            <a:ext cx="4021985" cy="5030537"/>
          </a:xfrm>
          <a:prstGeom prst="rect">
            <a:avLst/>
          </a:prstGeom>
        </p:spPr>
      </p:pic>
    </p:spTree>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Hybrid Fuzzing</a:t>
            </a:r>
          </a:p>
        </p:txBody>
      </p:sp>
      <p:sp>
        <p:nvSpPr>
          <p:cNvPr id="3" name="Content Placeholder 2"/>
          <p:cNvSpPr>
            <a:spLocks noGrp="1"/>
          </p:cNvSpPr>
          <p:nvPr>
            <p:ph idx="1"/>
          </p:nvPr>
        </p:nvSpPr>
        <p:spPr/>
        <p:txBody>
          <a:bodyPr/>
          <a:lstStyle/>
          <a:p>
            <a:pPr marL="0" lvl="0" indent="0">
              <a:buNone/>
            </a:pPr>
            <a:r>
              <a:rPr b="1" dirty="0"/>
              <a:t>Fuzzing</a:t>
            </a:r>
            <a:r>
              <a:rPr dirty="0"/>
              <a:t> for breadth + </a:t>
            </a:r>
            <a:r>
              <a:rPr b="1" dirty="0"/>
              <a:t>symbolic execution</a:t>
            </a:r>
            <a:r>
              <a:rPr dirty="0"/>
              <a:t> for depth</a:t>
            </a:r>
          </a:p>
        </p:txBody>
      </p:sp>
      <p:pic>
        <p:nvPicPr>
          <p:cNvPr id="4" name="Picture 3">
            <a:extLst>
              <a:ext uri="{FF2B5EF4-FFF2-40B4-BE49-F238E27FC236}">
                <a16:creationId xmlns:a16="http://schemas.microsoft.com/office/drawing/2014/main" id="{61F5C961-668A-4A8D-AEDE-2760E3B4D378}"/>
              </a:ext>
            </a:extLst>
          </p:cNvPr>
          <p:cNvPicPr>
            <a:picLocks noChangeAspect="1"/>
          </p:cNvPicPr>
          <p:nvPr/>
        </p:nvPicPr>
        <p:blipFill>
          <a:blip r:embed="rId3"/>
          <a:stretch>
            <a:fillRect/>
          </a:stretch>
        </p:blipFill>
        <p:spPr>
          <a:xfrm>
            <a:off x="327141" y="1955409"/>
            <a:ext cx="3910981" cy="5143500"/>
          </a:xfrm>
          <a:prstGeom prst="rect">
            <a:avLst/>
          </a:prstGeom>
        </p:spPr>
      </p:pic>
      <p:pic>
        <p:nvPicPr>
          <p:cNvPr id="5" name="Picture 4">
            <a:extLst>
              <a:ext uri="{FF2B5EF4-FFF2-40B4-BE49-F238E27FC236}">
                <a16:creationId xmlns:a16="http://schemas.microsoft.com/office/drawing/2014/main" id="{086FB15B-3A0C-F27E-1763-B8FC0EF81971}"/>
              </a:ext>
            </a:extLst>
          </p:cNvPr>
          <p:cNvPicPr>
            <a:picLocks noChangeAspect="1"/>
          </p:cNvPicPr>
          <p:nvPr/>
        </p:nvPicPr>
        <p:blipFill>
          <a:blip r:embed="rId4"/>
          <a:stretch>
            <a:fillRect/>
          </a:stretch>
        </p:blipFill>
        <p:spPr>
          <a:xfrm>
            <a:off x="4360983" y="1955408"/>
            <a:ext cx="4455875" cy="3174811"/>
          </a:xfrm>
          <a:prstGeom prst="rect">
            <a:avLst/>
          </a:prstGeom>
        </p:spPr>
      </p:pic>
    </p:spTree>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Directed &amp; Differential Fuzzing</a:t>
            </a:r>
          </a:p>
        </p:txBody>
      </p:sp>
      <p:sp>
        <p:nvSpPr>
          <p:cNvPr id="3" name="Content Placeholder 2"/>
          <p:cNvSpPr>
            <a:spLocks noGrp="1"/>
          </p:cNvSpPr>
          <p:nvPr>
            <p:ph idx="1"/>
          </p:nvPr>
        </p:nvSpPr>
        <p:spPr/>
        <p:txBody>
          <a:bodyPr/>
          <a:lstStyle/>
          <a:p>
            <a:pPr marL="0" lvl="0" indent="0">
              <a:buNone/>
            </a:pPr>
            <a:r>
              <a:rPr b="1" dirty="0"/>
              <a:t>Directed</a:t>
            </a:r>
            <a:r>
              <a:rPr dirty="0"/>
              <a:t>: guide fuzzing toward </a:t>
            </a:r>
            <a:r>
              <a:rPr b="1" dirty="0"/>
              <a:t>specific code locations</a:t>
            </a:r>
            <a:r>
              <a:rPr dirty="0"/>
              <a:t> — </a:t>
            </a:r>
            <a:r>
              <a:rPr dirty="0" err="1"/>
              <a:t>AFLGo</a:t>
            </a:r>
            <a:r>
              <a:rPr dirty="0"/>
              <a:t>, Hawkeye — e.g., fuzz recently patched code</a:t>
            </a:r>
          </a:p>
          <a:p>
            <a:pPr marL="0" lvl="0" indent="0">
              <a:buNone/>
            </a:pPr>
            <a:r>
              <a:rPr b="1" dirty="0"/>
              <a:t>Differential</a:t>
            </a:r>
            <a:r>
              <a:rPr dirty="0"/>
              <a:t>: compare </a:t>
            </a:r>
            <a:r>
              <a:rPr b="1" dirty="0"/>
              <a:t>multiple implementations</a:t>
            </a:r>
            <a:r>
              <a:rPr dirty="0"/>
              <a:t> of the same spec — Find semantic bugs, not just crashes</a:t>
            </a:r>
          </a:p>
        </p:txBody>
      </p:sp>
      <p:pic>
        <p:nvPicPr>
          <p:cNvPr id="4" name="Picture 3">
            <a:extLst>
              <a:ext uri="{FF2B5EF4-FFF2-40B4-BE49-F238E27FC236}">
                <a16:creationId xmlns:a16="http://schemas.microsoft.com/office/drawing/2014/main" id="{F19315F7-D752-F447-9E8E-D22BD60964A5}"/>
              </a:ext>
            </a:extLst>
          </p:cNvPr>
          <p:cNvPicPr>
            <a:picLocks noChangeAspect="1"/>
          </p:cNvPicPr>
          <p:nvPr/>
        </p:nvPicPr>
        <p:blipFill>
          <a:blip r:embed="rId3"/>
          <a:stretch>
            <a:fillRect/>
          </a:stretch>
        </p:blipFill>
        <p:spPr>
          <a:xfrm>
            <a:off x="628650" y="2816265"/>
            <a:ext cx="2382561" cy="2954507"/>
          </a:xfrm>
          <a:prstGeom prst="rect">
            <a:avLst/>
          </a:prstGeom>
        </p:spPr>
      </p:pic>
      <p:pic>
        <p:nvPicPr>
          <p:cNvPr id="6" name="Picture 5">
            <a:extLst>
              <a:ext uri="{FF2B5EF4-FFF2-40B4-BE49-F238E27FC236}">
                <a16:creationId xmlns:a16="http://schemas.microsoft.com/office/drawing/2014/main" id="{E84095EC-73CC-00B8-1FAA-B5FC88CACAE3}"/>
              </a:ext>
            </a:extLst>
          </p:cNvPr>
          <p:cNvPicPr>
            <a:picLocks noChangeAspect="1"/>
          </p:cNvPicPr>
          <p:nvPr/>
        </p:nvPicPr>
        <p:blipFill>
          <a:blip r:embed="rId4"/>
          <a:stretch>
            <a:fillRect/>
          </a:stretch>
        </p:blipFill>
        <p:spPr>
          <a:xfrm>
            <a:off x="3117920" y="2816265"/>
            <a:ext cx="5696658" cy="155878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Key Questions</a:t>
            </a:r>
          </a:p>
        </p:txBody>
      </p:sp>
      <p:sp>
        <p:nvSpPr>
          <p:cNvPr id="3" name="Content Placeholder 2"/>
          <p:cNvSpPr>
            <a:spLocks noGrp="1"/>
          </p:cNvSpPr>
          <p:nvPr>
            <p:ph idx="1"/>
          </p:nvPr>
        </p:nvSpPr>
        <p:spPr/>
        <p:txBody>
          <a:bodyPr/>
          <a:lstStyle/>
          <a:p>
            <a:pPr lvl="0"/>
            <a:r>
              <a:rPr dirty="0"/>
              <a:t>What counts as </a:t>
            </a:r>
            <a:r>
              <a:rPr b="1" dirty="0"/>
              <a:t>“interesting”</a:t>
            </a:r>
            <a:r>
              <a:rPr dirty="0"/>
              <a:t>?</a:t>
            </a:r>
          </a:p>
          <a:p>
            <a:pPr lvl="0"/>
            <a:r>
              <a:rPr b="1" dirty="0"/>
              <a:t>Which</a:t>
            </a:r>
            <a:r>
              <a:rPr dirty="0"/>
              <a:t> input do you mutate next?</a:t>
            </a:r>
          </a:p>
          <a:p>
            <a:pPr lvl="0"/>
            <a:r>
              <a:rPr b="1" dirty="0"/>
              <a:t>How many</a:t>
            </a:r>
            <a:r>
              <a:rPr dirty="0"/>
              <a:t> mutations do you generate?</a:t>
            </a:r>
          </a:p>
          <a:p>
            <a:pPr marL="0" lvl="0" indent="0">
              <a:buNone/>
            </a:pPr>
            <a:endParaRPr lang="en-US" dirty="0"/>
          </a:p>
          <a:p>
            <a:pPr marL="0" lvl="0" indent="0">
              <a:buNone/>
            </a:pPr>
            <a:r>
              <a:rPr dirty="0"/>
              <a:t>Different answers → dramatically different results</a:t>
            </a:r>
          </a:p>
        </p:txBody>
      </p:sp>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Modern Ecosystem: AFL++</a:t>
            </a:r>
          </a:p>
        </p:txBody>
      </p:sp>
      <p:sp>
        <p:nvSpPr>
          <p:cNvPr id="3" name="Content Placeholder 2"/>
          <p:cNvSpPr>
            <a:spLocks noGrp="1"/>
          </p:cNvSpPr>
          <p:nvPr>
            <p:ph idx="1"/>
          </p:nvPr>
        </p:nvSpPr>
        <p:spPr>
          <a:xfrm>
            <a:off x="628650" y="1369218"/>
            <a:ext cx="3197762" cy="3263504"/>
          </a:xfrm>
        </p:spPr>
        <p:txBody>
          <a:bodyPr/>
          <a:lstStyle/>
          <a:p>
            <a:pPr lvl="0"/>
            <a:r>
              <a:rPr dirty="0"/>
              <a:t>Community fork of AFL</a:t>
            </a:r>
            <a:endParaRPr lang="en-US" dirty="0"/>
          </a:p>
          <a:p>
            <a:pPr lvl="1"/>
            <a:r>
              <a:rPr b="1" dirty="0"/>
              <a:t>better mutators, CMPLOG, persistent mode</a:t>
            </a:r>
          </a:p>
          <a:p>
            <a:pPr lvl="1"/>
            <a:r>
              <a:rPr lang="en-US" dirty="0"/>
              <a:t>c</a:t>
            </a:r>
            <a:r>
              <a:rPr dirty="0"/>
              <a:t>ustom mutator API — plug in domain knowledge</a:t>
            </a:r>
            <a:endParaRPr lang="en-US" dirty="0"/>
          </a:p>
          <a:p>
            <a:pPr lvl="1"/>
            <a:endParaRPr lang="en-US" dirty="0"/>
          </a:p>
          <a:p>
            <a:r>
              <a:rPr lang="en-US" dirty="0"/>
              <a:t>Regularly performs the best on </a:t>
            </a:r>
            <a:r>
              <a:rPr lang="en-US" dirty="0" err="1"/>
              <a:t>FuzzBench</a:t>
            </a:r>
            <a:r>
              <a:rPr lang="en-US" dirty="0"/>
              <a:t> baseline evaluations</a:t>
            </a:r>
            <a:endParaRPr dirty="0"/>
          </a:p>
        </p:txBody>
      </p:sp>
      <p:pic>
        <p:nvPicPr>
          <p:cNvPr id="4" name="Picture 3">
            <a:extLst>
              <a:ext uri="{FF2B5EF4-FFF2-40B4-BE49-F238E27FC236}">
                <a16:creationId xmlns:a16="http://schemas.microsoft.com/office/drawing/2014/main" id="{010E2E7E-B638-6E92-E24D-9CC86177FDE8}"/>
              </a:ext>
            </a:extLst>
          </p:cNvPr>
          <p:cNvPicPr>
            <a:picLocks noChangeAspect="1"/>
          </p:cNvPicPr>
          <p:nvPr/>
        </p:nvPicPr>
        <p:blipFill>
          <a:blip r:embed="rId3"/>
          <a:stretch>
            <a:fillRect/>
          </a:stretch>
        </p:blipFill>
        <p:spPr>
          <a:xfrm>
            <a:off x="4323909" y="1369218"/>
            <a:ext cx="4443359" cy="3774282"/>
          </a:xfrm>
          <a:prstGeom prst="rect">
            <a:avLst/>
          </a:prstGeom>
        </p:spPr>
      </p:pic>
    </p:spTree>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9D99-26E4-57E9-BC97-FD39D13FB691}"/>
              </a:ext>
            </a:extLst>
          </p:cNvPr>
          <p:cNvSpPr>
            <a:spLocks noGrp="1"/>
          </p:cNvSpPr>
          <p:nvPr>
            <p:ph type="title"/>
          </p:nvPr>
        </p:nvSpPr>
        <p:spPr/>
        <p:txBody>
          <a:bodyPr>
            <a:normAutofit fontScale="90000"/>
          </a:bodyPr>
          <a:lstStyle/>
          <a:p>
            <a:r>
              <a:rPr lang="en-US" dirty="0"/>
              <a:t>Properties to Test: </a:t>
            </a:r>
            <a:br>
              <a:rPr lang="en-US" dirty="0"/>
            </a:br>
            <a:r>
              <a:rPr lang="en-US" dirty="0"/>
              <a:t>Beyond Crashes</a:t>
            </a:r>
          </a:p>
        </p:txBody>
      </p:sp>
      <p:sp>
        <p:nvSpPr>
          <p:cNvPr id="3" name="Content Placeholder 2">
            <a:extLst>
              <a:ext uri="{FF2B5EF4-FFF2-40B4-BE49-F238E27FC236}">
                <a16:creationId xmlns:a16="http://schemas.microsoft.com/office/drawing/2014/main" id="{2001973A-EFB0-BC30-9E85-A93FD6DB6CD9}"/>
              </a:ext>
            </a:extLst>
          </p:cNvPr>
          <p:cNvSpPr>
            <a:spLocks noGrp="1"/>
          </p:cNvSpPr>
          <p:nvPr>
            <p:ph idx="1"/>
          </p:nvPr>
        </p:nvSpPr>
        <p:spPr>
          <a:xfrm>
            <a:off x="628650" y="1369218"/>
            <a:ext cx="7886700" cy="3500438"/>
          </a:xfrm>
        </p:spPr>
        <p:txBody>
          <a:bodyPr>
            <a:normAutofit/>
          </a:bodyPr>
          <a:lstStyle/>
          <a:p>
            <a:r>
              <a:rPr lang="en-US" dirty="0"/>
              <a:t>Sanitizers</a:t>
            </a:r>
          </a:p>
          <a:p>
            <a:pPr lvl="1"/>
            <a:r>
              <a:rPr lang="en-US" dirty="0" err="1"/>
              <a:t>AddressSanitizer</a:t>
            </a:r>
            <a:r>
              <a:rPr lang="en-US" dirty="0"/>
              <a:t> </a:t>
            </a:r>
            <a:br>
              <a:rPr lang="en-US" dirty="0"/>
            </a:br>
            <a:r>
              <a:rPr lang="en-US" dirty="0"/>
              <a:t>(buffer overflows, use-after-free)</a:t>
            </a:r>
          </a:p>
          <a:p>
            <a:pPr lvl="1"/>
            <a:r>
              <a:rPr lang="en-US" dirty="0" err="1"/>
              <a:t>MemorySanitizer</a:t>
            </a:r>
            <a:r>
              <a:rPr lang="en-US" dirty="0"/>
              <a:t> </a:t>
            </a:r>
            <a:br>
              <a:rPr lang="en-US" dirty="0"/>
            </a:br>
            <a:r>
              <a:rPr lang="en-US" dirty="0"/>
              <a:t>(uninitialized reads)</a:t>
            </a:r>
          </a:p>
          <a:p>
            <a:pPr lvl="1"/>
            <a:r>
              <a:rPr lang="en-US" dirty="0" err="1"/>
              <a:t>UndefinedBehaviorSanitizer</a:t>
            </a:r>
            <a:endParaRPr lang="en-US" dirty="0"/>
          </a:p>
          <a:p>
            <a:pPr lvl="1"/>
            <a:r>
              <a:rPr lang="en-US" dirty="0"/>
              <a:t>…</a:t>
            </a:r>
          </a:p>
          <a:p>
            <a:r>
              <a:rPr lang="en-US" dirty="0"/>
              <a:t>Property-based testing</a:t>
            </a:r>
          </a:p>
          <a:p>
            <a:pPr lvl="1"/>
            <a:r>
              <a:rPr lang="en-US" dirty="0" err="1"/>
              <a:t>QuickCheck</a:t>
            </a:r>
            <a:endParaRPr lang="en-US" dirty="0"/>
          </a:p>
          <a:p>
            <a:pPr lvl="1"/>
            <a:r>
              <a:rPr lang="en-US" dirty="0"/>
              <a:t>But also: See what we were doing </a:t>
            </a:r>
            <a:br>
              <a:rPr lang="en-US" dirty="0"/>
            </a:br>
            <a:r>
              <a:rPr lang="en-US" dirty="0"/>
              <a:t>with </a:t>
            </a:r>
            <a:r>
              <a:rPr lang="en-US" dirty="0" err="1"/>
              <a:t>libFuzzer</a:t>
            </a:r>
            <a:endParaRPr lang="en-US" dirty="0"/>
          </a:p>
        </p:txBody>
      </p:sp>
      <p:pic>
        <p:nvPicPr>
          <p:cNvPr id="4" name="Picture 3">
            <a:extLst>
              <a:ext uri="{FF2B5EF4-FFF2-40B4-BE49-F238E27FC236}">
                <a16:creationId xmlns:a16="http://schemas.microsoft.com/office/drawing/2014/main" id="{E6C8F7CD-62E8-833A-2FD2-46BD4AA74587}"/>
              </a:ext>
            </a:extLst>
          </p:cNvPr>
          <p:cNvPicPr>
            <a:picLocks noChangeAspect="1"/>
          </p:cNvPicPr>
          <p:nvPr/>
        </p:nvPicPr>
        <p:blipFill>
          <a:blip r:embed="rId2"/>
          <a:stretch>
            <a:fillRect/>
          </a:stretch>
        </p:blipFill>
        <p:spPr>
          <a:xfrm>
            <a:off x="5138287" y="0"/>
            <a:ext cx="4005713" cy="5143500"/>
          </a:xfrm>
          <a:prstGeom prst="rect">
            <a:avLst/>
          </a:prstGeom>
        </p:spPr>
      </p:pic>
    </p:spTree>
    <p:extLst>
      <p:ext uri="{BB962C8B-B14F-4D97-AF65-F5344CB8AC3E}">
        <p14:creationId xmlns:p14="http://schemas.microsoft.com/office/powerpoint/2010/main" val="79396720"/>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5400000">
            <a:off x="4124977" y="2775186"/>
            <a:ext cx="1184292" cy="131483"/>
          </a:xfrm>
          <a:prstGeom prst="rect">
            <a:avLst/>
          </a:prstGeom>
          <a:solidFill>
            <a:srgbClr val="0F6FC6"/>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Down 23">
            <a:extLst>
              <a:ext uri="{FF2B5EF4-FFF2-40B4-BE49-F238E27FC236}">
                <a16:creationId xmlns:a16="http://schemas.microsoft.com/office/drawing/2014/main" id="{3D757400-DC1C-4101-8E24-694F1DEA70E4}"/>
              </a:ext>
            </a:extLst>
          </p:cNvPr>
          <p:cNvSpPr/>
          <p:nvPr/>
        </p:nvSpPr>
        <p:spPr>
          <a:xfrm rot="5400000">
            <a:off x="4209126" y="1891783"/>
            <a:ext cx="271981" cy="8428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28B14A78-36E2-42D5-8871-5DD00120BB09}"/>
              </a:ext>
            </a:extLst>
          </p:cNvPr>
          <p:cNvSpPr txBox="1"/>
          <p:nvPr/>
        </p:nvSpPr>
        <p:spPr>
          <a:xfrm>
            <a:off x="2811627" y="2440575"/>
            <a:ext cx="2057400" cy="692497"/>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 Random </a:t>
            </a:r>
          </a:p>
          <a:p>
            <a:pPr algn="ctr"/>
            <a:r>
              <a:rPr lang="en-US" sz="1350" dirty="0"/>
              <a:t>structured</a:t>
            </a:r>
          </a:p>
          <a:p>
            <a:pPr algn="ctr"/>
            <a:r>
              <a:rPr lang="en-US" sz="1350" dirty="0"/>
              <a:t>data</a:t>
            </a:r>
          </a:p>
        </p:txBody>
      </p:sp>
      <p:sp>
        <p:nvSpPr>
          <p:cNvPr id="16" name="Rectangle 15"/>
          <p:cNvSpPr/>
          <p:nvPr/>
        </p:nvSpPr>
        <p:spPr>
          <a:xfrm>
            <a:off x="3910935" y="3383894"/>
            <a:ext cx="866793" cy="144018"/>
          </a:xfrm>
          <a:prstGeom prst="rect">
            <a:avLst/>
          </a:prstGeom>
          <a:solidFill>
            <a:srgbClr val="0F6FC6"/>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28B14A78-36E2-42D5-8871-5DD00120BB09}"/>
              </a:ext>
            </a:extLst>
          </p:cNvPr>
          <p:cNvSpPr txBox="1"/>
          <p:nvPr/>
        </p:nvSpPr>
        <p:spPr>
          <a:xfrm>
            <a:off x="3944195" y="3541011"/>
            <a:ext cx="1394496"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t>Success/Discard</a:t>
            </a:r>
          </a:p>
        </p:txBody>
      </p:sp>
      <p:sp>
        <p:nvSpPr>
          <p:cNvPr id="20" name="Title 1">
            <a:extLst>
              <a:ext uri="{FF2B5EF4-FFF2-40B4-BE49-F238E27FC236}">
                <a16:creationId xmlns:a16="http://schemas.microsoft.com/office/drawing/2014/main" id="{30A5543F-C4CA-3DC7-DC4A-06636B2F4CFE}"/>
              </a:ext>
            </a:extLst>
          </p:cNvPr>
          <p:cNvSpPr>
            <a:spLocks noGrp="1"/>
          </p:cNvSpPr>
          <p:nvPr>
            <p:ph type="title"/>
          </p:nvPr>
        </p:nvSpPr>
        <p:spPr>
          <a:xfrm>
            <a:off x="285750" y="228601"/>
            <a:ext cx="8719591" cy="484748"/>
          </a:xfrm>
        </p:spPr>
        <p:txBody>
          <a:bodyPr>
            <a:normAutofit fontScale="90000"/>
          </a:bodyPr>
          <a:lstStyle/>
          <a:p>
            <a:r>
              <a:rPr lang="en-US" dirty="0"/>
              <a:t>Property-based testing (PBT)</a:t>
            </a:r>
          </a:p>
        </p:txBody>
      </p:sp>
      <p:sp>
        <p:nvSpPr>
          <p:cNvPr id="21" name="TextBox 20">
            <a:extLst>
              <a:ext uri="{FF2B5EF4-FFF2-40B4-BE49-F238E27FC236}">
                <a16:creationId xmlns:a16="http://schemas.microsoft.com/office/drawing/2014/main" id="{E5CC60D9-F4F2-3062-63C0-FCE7947AADC4}"/>
              </a:ext>
            </a:extLst>
          </p:cNvPr>
          <p:cNvSpPr txBox="1"/>
          <p:nvPr/>
        </p:nvSpPr>
        <p:spPr>
          <a:xfrm>
            <a:off x="401562" y="867399"/>
            <a:ext cx="1524361" cy="2215991"/>
          </a:xfrm>
          <a:prstGeom prst="rect">
            <a:avLst/>
          </a:prstGeom>
          <a:solidFill>
            <a:schemeClr val="accent3">
              <a:lumMod val="40000"/>
              <a:lumOff val="60000"/>
            </a:schemeClr>
          </a:solidFill>
        </p:spPr>
        <p:txBody>
          <a:bodyPr wrap="square" lIns="137160" tIns="137160" rIns="137160" bIns="137160" rtlCol="0">
            <a:spAutoFit/>
          </a:bodyPr>
          <a:lstStyle/>
          <a:p>
            <a:pPr algn="l"/>
            <a:r>
              <a:rPr lang="en-US" sz="2100" dirty="0">
                <a:solidFill>
                  <a:schemeClr val="bg1"/>
                </a:solidFill>
              </a:rPr>
              <a:t>Generate random </a:t>
            </a:r>
            <a:r>
              <a:rPr lang="en-US" sz="2100" i="1" dirty="0">
                <a:solidFill>
                  <a:schemeClr val="bg1"/>
                </a:solidFill>
              </a:rPr>
              <a:t>structures</a:t>
            </a:r>
            <a:r>
              <a:rPr lang="en-US" sz="2100" dirty="0">
                <a:solidFill>
                  <a:schemeClr val="bg1"/>
                </a:solidFill>
              </a:rPr>
              <a:t>;</a:t>
            </a:r>
          </a:p>
          <a:p>
            <a:pPr algn="l"/>
            <a:r>
              <a:rPr lang="en-US" sz="2100" dirty="0">
                <a:solidFill>
                  <a:schemeClr val="bg1"/>
                </a:solidFill>
              </a:rPr>
              <a:t>check </a:t>
            </a:r>
            <a:r>
              <a:rPr lang="en-US" sz="2100" i="1" dirty="0">
                <a:solidFill>
                  <a:schemeClr val="bg1"/>
                </a:solidFill>
              </a:rPr>
              <a:t>general</a:t>
            </a:r>
            <a:r>
              <a:rPr lang="en-US" sz="2100" dirty="0">
                <a:solidFill>
                  <a:schemeClr val="bg1"/>
                </a:solidFill>
              </a:rPr>
              <a:t> properties</a:t>
            </a:r>
          </a:p>
        </p:txBody>
      </p:sp>
      <p:sp>
        <p:nvSpPr>
          <p:cNvPr id="22" name="Rectangle 21">
            <a:extLst>
              <a:ext uri="{FF2B5EF4-FFF2-40B4-BE49-F238E27FC236}">
                <a16:creationId xmlns:a16="http://schemas.microsoft.com/office/drawing/2014/main" id="{D7C8384B-0743-C0F8-DC02-0AED610DA351}"/>
              </a:ext>
            </a:extLst>
          </p:cNvPr>
          <p:cNvSpPr/>
          <p:nvPr/>
        </p:nvSpPr>
        <p:spPr>
          <a:xfrm>
            <a:off x="2648200" y="3113055"/>
            <a:ext cx="1243823" cy="669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cs typeface="Calibri"/>
              </a:rPr>
              <a:t>Program </a:t>
            </a:r>
            <a:r>
              <a:rPr lang="en-US" sz="1350" b="1" dirty="0">
                <a:solidFill>
                  <a:schemeClr val="tx1"/>
                </a:solidFill>
                <a:cs typeface="Calibri"/>
              </a:rPr>
              <a:t>+ Property</a:t>
            </a:r>
            <a:r>
              <a:rPr lang="en-US" sz="1350" dirty="0">
                <a:solidFill>
                  <a:schemeClr val="tx1"/>
                </a:solidFill>
                <a:cs typeface="Calibri"/>
              </a:rPr>
              <a:t> Under Test</a:t>
            </a:r>
            <a:endParaRPr lang="en-US" sz="1350" dirty="0">
              <a:solidFill>
                <a:schemeClr val="tx1"/>
              </a:solidFill>
            </a:endParaRPr>
          </a:p>
        </p:txBody>
      </p:sp>
      <p:sp>
        <p:nvSpPr>
          <p:cNvPr id="23" name="Rectangle 22">
            <a:extLst>
              <a:ext uri="{FF2B5EF4-FFF2-40B4-BE49-F238E27FC236}">
                <a16:creationId xmlns:a16="http://schemas.microsoft.com/office/drawing/2014/main" id="{D4EFFDF1-1CDB-4BEB-B990-68BFC572FC8E}"/>
              </a:ext>
            </a:extLst>
          </p:cNvPr>
          <p:cNvSpPr/>
          <p:nvPr/>
        </p:nvSpPr>
        <p:spPr>
          <a:xfrm>
            <a:off x="2651500" y="2133658"/>
            <a:ext cx="1243823" cy="3064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cs typeface="Calibri"/>
              </a:rPr>
              <a:t>Generator</a:t>
            </a:r>
            <a:endParaRPr lang="en-US" sz="1350" dirty="0">
              <a:solidFill>
                <a:schemeClr val="tx1"/>
              </a:solidFill>
            </a:endParaRPr>
          </a:p>
        </p:txBody>
      </p:sp>
      <p:sp>
        <p:nvSpPr>
          <p:cNvPr id="24" name="TextBox 23">
            <a:extLst>
              <a:ext uri="{FF2B5EF4-FFF2-40B4-BE49-F238E27FC236}">
                <a16:creationId xmlns:a16="http://schemas.microsoft.com/office/drawing/2014/main" id="{D3A3BDC3-0F95-409A-6C4D-926E30FAC226}"/>
              </a:ext>
            </a:extLst>
          </p:cNvPr>
          <p:cNvSpPr txBox="1"/>
          <p:nvPr/>
        </p:nvSpPr>
        <p:spPr>
          <a:xfrm>
            <a:off x="2773392" y="3953614"/>
            <a:ext cx="1798608"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Failure?</a:t>
            </a:r>
            <a:endParaRPr lang="en-US" sz="1350" dirty="0">
              <a:cs typeface="Calibri"/>
            </a:endParaRPr>
          </a:p>
        </p:txBody>
      </p:sp>
      <p:sp>
        <p:nvSpPr>
          <p:cNvPr id="25" name="Rectangle 24">
            <a:extLst>
              <a:ext uri="{FF2B5EF4-FFF2-40B4-BE49-F238E27FC236}">
                <a16:creationId xmlns:a16="http://schemas.microsoft.com/office/drawing/2014/main" id="{836407F0-711D-DF5A-8B75-6D5B1D19364F}"/>
              </a:ext>
            </a:extLst>
          </p:cNvPr>
          <p:cNvSpPr/>
          <p:nvPr/>
        </p:nvSpPr>
        <p:spPr>
          <a:xfrm>
            <a:off x="2638923" y="4284160"/>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Report to User</a:t>
            </a:r>
          </a:p>
        </p:txBody>
      </p:sp>
      <p:sp>
        <p:nvSpPr>
          <p:cNvPr id="26" name="Arrow: Down 23">
            <a:extLst>
              <a:ext uri="{FF2B5EF4-FFF2-40B4-BE49-F238E27FC236}">
                <a16:creationId xmlns:a16="http://schemas.microsoft.com/office/drawing/2014/main" id="{F0002B83-068E-38EF-8CBC-6BF13D3735DA}"/>
              </a:ext>
            </a:extLst>
          </p:cNvPr>
          <p:cNvSpPr/>
          <p:nvPr/>
        </p:nvSpPr>
        <p:spPr>
          <a:xfrm>
            <a:off x="3124844" y="3796019"/>
            <a:ext cx="271981" cy="473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Arrow: Down 23">
            <a:extLst>
              <a:ext uri="{FF2B5EF4-FFF2-40B4-BE49-F238E27FC236}">
                <a16:creationId xmlns:a16="http://schemas.microsoft.com/office/drawing/2014/main" id="{50914DDD-9B48-A40B-FCF7-C61F1298EB7D}"/>
              </a:ext>
            </a:extLst>
          </p:cNvPr>
          <p:cNvSpPr/>
          <p:nvPr/>
        </p:nvSpPr>
        <p:spPr>
          <a:xfrm>
            <a:off x="3113784" y="2455049"/>
            <a:ext cx="271981" cy="644811"/>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Arrow: Down 23">
            <a:extLst>
              <a:ext uri="{FF2B5EF4-FFF2-40B4-BE49-F238E27FC236}">
                <a16:creationId xmlns:a16="http://schemas.microsoft.com/office/drawing/2014/main" id="{D0D4694A-CCB4-12FB-6425-D0435A46251F}"/>
              </a:ext>
            </a:extLst>
          </p:cNvPr>
          <p:cNvSpPr/>
          <p:nvPr/>
        </p:nvSpPr>
        <p:spPr>
          <a:xfrm>
            <a:off x="3110937" y="1644740"/>
            <a:ext cx="271981" cy="47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08A82131-906F-99C7-04AF-ABAE7BEEDA02}"/>
              </a:ext>
            </a:extLst>
          </p:cNvPr>
          <p:cNvSpPr txBox="1"/>
          <p:nvPr/>
        </p:nvSpPr>
        <p:spPr>
          <a:xfrm>
            <a:off x="2811627" y="1643480"/>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Random bits</a:t>
            </a:r>
          </a:p>
        </p:txBody>
      </p:sp>
      <p:grpSp>
        <p:nvGrpSpPr>
          <p:cNvPr id="37" name="Group 36">
            <a:extLst>
              <a:ext uri="{FF2B5EF4-FFF2-40B4-BE49-F238E27FC236}">
                <a16:creationId xmlns:a16="http://schemas.microsoft.com/office/drawing/2014/main" id="{83E2CFDB-B635-4D3F-FFC4-2E31C2A97A1A}"/>
              </a:ext>
            </a:extLst>
          </p:cNvPr>
          <p:cNvGrpSpPr/>
          <p:nvPr/>
        </p:nvGrpSpPr>
        <p:grpSpPr>
          <a:xfrm>
            <a:off x="2224033" y="1266939"/>
            <a:ext cx="2057400" cy="444453"/>
            <a:chOff x="2965377" y="1689252"/>
            <a:chExt cx="2743200" cy="592604"/>
          </a:xfrm>
        </p:grpSpPr>
        <p:sp>
          <p:nvSpPr>
            <p:cNvPr id="29" name="Oval 28">
              <a:extLst>
                <a:ext uri="{FF2B5EF4-FFF2-40B4-BE49-F238E27FC236}">
                  <a16:creationId xmlns:a16="http://schemas.microsoft.com/office/drawing/2014/main" id="{D89460CC-1ECA-E276-5AFB-A5A45B74FFDD}"/>
                </a:ext>
              </a:extLst>
            </p:cNvPr>
            <p:cNvSpPr/>
            <p:nvPr/>
          </p:nvSpPr>
          <p:spPr>
            <a:xfrm>
              <a:off x="3985502" y="1689252"/>
              <a:ext cx="702950" cy="59260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1" name="TextBox 30">
              <a:extLst>
                <a:ext uri="{FF2B5EF4-FFF2-40B4-BE49-F238E27FC236}">
                  <a16:creationId xmlns:a16="http://schemas.microsoft.com/office/drawing/2014/main" id="{75E36635-D7C5-B12C-7EFF-547065F5A4A1}"/>
                </a:ext>
              </a:extLst>
            </p:cNvPr>
            <p:cNvSpPr txBox="1"/>
            <p:nvPr/>
          </p:nvSpPr>
          <p:spPr>
            <a:xfrm>
              <a:off x="2965377" y="1829028"/>
              <a:ext cx="2743200" cy="36933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RNG</a:t>
              </a:r>
            </a:p>
          </p:txBody>
        </p:sp>
      </p:grpSp>
      <p:sp>
        <p:nvSpPr>
          <p:cNvPr id="32" name="Curved Down Arrow 31">
            <a:extLst>
              <a:ext uri="{FF2B5EF4-FFF2-40B4-BE49-F238E27FC236}">
                <a16:creationId xmlns:a16="http://schemas.microsoft.com/office/drawing/2014/main" id="{14441BF2-1F89-8F42-4866-DC07DD2CC749}"/>
              </a:ext>
            </a:extLst>
          </p:cNvPr>
          <p:cNvSpPr/>
          <p:nvPr/>
        </p:nvSpPr>
        <p:spPr>
          <a:xfrm>
            <a:off x="4458933" y="1586461"/>
            <a:ext cx="895874" cy="446174"/>
          </a:xfrm>
          <a:prstGeom prst="curvedDownArrow">
            <a:avLst>
              <a:gd name="adj1" fmla="val 28354"/>
              <a:gd name="adj2" fmla="val 75467"/>
              <a:gd name="adj3" fmla="val 18237"/>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sp>
        <p:nvSpPr>
          <p:cNvPr id="33" name="TextBox 32">
            <a:extLst>
              <a:ext uri="{FF2B5EF4-FFF2-40B4-BE49-F238E27FC236}">
                <a16:creationId xmlns:a16="http://schemas.microsoft.com/office/drawing/2014/main" id="{A8942AF7-0490-EF89-B61C-9ADD5DD2026F}"/>
              </a:ext>
            </a:extLst>
          </p:cNvPr>
          <p:cNvSpPr txBox="1"/>
          <p:nvPr/>
        </p:nvSpPr>
        <p:spPr>
          <a:xfrm>
            <a:off x="4355443" y="2006204"/>
            <a:ext cx="1050371" cy="300082"/>
          </a:xfrm>
          <a:prstGeom prst="rect">
            <a:avLst/>
          </a:prstGeom>
          <a:noFill/>
        </p:spPr>
        <p:txBody>
          <a:bodyPr wrap="square">
            <a:spAutoFit/>
          </a:bodyPr>
          <a:lstStyle/>
          <a:p>
            <a:r>
              <a:rPr lang="en-US" sz="1350" dirty="0">
                <a:solidFill>
                  <a:schemeClr val="tx1">
                    <a:lumMod val="65000"/>
                  </a:schemeClr>
                </a:solidFill>
                <a:latin typeface="Amazon Ember" panose="020B0603020204020204" pitchFamily="34" charset="0"/>
                <a:ea typeface="Amazon Ember" panose="020B0603020204020204" pitchFamily="34" charset="0"/>
                <a:cs typeface="Amazon Ember" panose="020B0603020204020204" pitchFamily="34" charset="0"/>
              </a:rPr>
              <a:t>x 1,000,000</a:t>
            </a:r>
            <a:endParaRPr lang="en-US" sz="1350" dirty="0">
              <a:solidFill>
                <a:schemeClr val="tx1">
                  <a:lumMod val="65000"/>
                </a:schemeClr>
              </a:solidFill>
            </a:endParaRPr>
          </a:p>
        </p:txBody>
      </p:sp>
      <p:sp>
        <p:nvSpPr>
          <p:cNvPr id="38" name="TextBox 37">
            <a:extLst>
              <a:ext uri="{FF2B5EF4-FFF2-40B4-BE49-F238E27FC236}">
                <a16:creationId xmlns:a16="http://schemas.microsoft.com/office/drawing/2014/main" id="{E662418F-8973-3F59-A100-483A97AE62CE}"/>
              </a:ext>
            </a:extLst>
          </p:cNvPr>
          <p:cNvSpPr txBox="1"/>
          <p:nvPr/>
        </p:nvSpPr>
        <p:spPr>
          <a:xfrm>
            <a:off x="6269849" y="1905991"/>
            <a:ext cx="2057400" cy="1061829"/>
          </a:xfrm>
          <a:prstGeom prst="rect">
            <a:avLst/>
          </a:prstGeom>
          <a:noFill/>
        </p:spPr>
        <p:txBody>
          <a:bodyPr wrap="square" rtlCol="0">
            <a:spAutoFit/>
          </a:bodyPr>
          <a:lstStyle/>
          <a:p>
            <a:r>
              <a:rPr lang="en-US" sz="2100" dirty="0"/>
              <a:t>How to combine PBT with fuzzing?</a:t>
            </a:r>
          </a:p>
        </p:txBody>
      </p:sp>
    </p:spTree>
    <p:extLst>
      <p:ext uri="{BB962C8B-B14F-4D97-AF65-F5344CB8AC3E}">
        <p14:creationId xmlns:p14="http://schemas.microsoft.com/office/powerpoint/2010/main" val="300503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 calcmode="lin" valueType="num">
                                      <p:cBhvr>
                                        <p:cTn id="9" dur="500" fill="hold"/>
                                        <p:tgtEl>
                                          <p:spTgt spid="37"/>
                                        </p:tgtEl>
                                        <p:attrNameLst>
                                          <p:attrName>style.rotation</p:attrName>
                                        </p:attrNameLst>
                                      </p:cBhvr>
                                      <p:tavLst>
                                        <p:tav tm="0">
                                          <p:val>
                                            <p:fltVal val="360"/>
                                          </p:val>
                                        </p:tav>
                                        <p:tav tm="100000">
                                          <p:val>
                                            <p:fltVal val="0"/>
                                          </p:val>
                                        </p:tav>
                                      </p:tavLst>
                                    </p:anim>
                                    <p:animEffect transition="in" filter="fade">
                                      <p:cBhvr>
                                        <p:cTn id="10" dur="500"/>
                                        <p:tgtEl>
                                          <p:spTgt spid="3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500"/>
                                        <p:tgtEl>
                                          <p:spTgt spid="26"/>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childTnLst>
                          </p:cTn>
                        </p:par>
                        <p:par>
                          <p:cTn id="42" fill="hold">
                            <p:stCondLst>
                              <p:cond delay="500"/>
                            </p:stCondLst>
                            <p:childTnLst>
                              <p:par>
                                <p:cTn id="43" presetID="49" presetClass="entr" presetSubtype="0" decel="10000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 calcmode="lin" valueType="num">
                                      <p:cBhvr>
                                        <p:cTn id="47" dur="500" fill="hold"/>
                                        <p:tgtEl>
                                          <p:spTgt spid="25"/>
                                        </p:tgtEl>
                                        <p:attrNameLst>
                                          <p:attrName>style.rotation</p:attrName>
                                        </p:attrNameLst>
                                      </p:cBhvr>
                                      <p:tavLst>
                                        <p:tav tm="0">
                                          <p:val>
                                            <p:fltVal val="360"/>
                                          </p:val>
                                        </p:tav>
                                        <p:tav tm="100000">
                                          <p:val>
                                            <p:fltVal val="0"/>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dissolve">
                                      <p:cBhvr>
                                        <p:cTn id="56" dur="500"/>
                                        <p:tgtEl>
                                          <p:spTgt spid="18"/>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par>
                          <p:cTn id="61" fill="hold">
                            <p:stCondLst>
                              <p:cond delay="1000"/>
                            </p:stCondLst>
                            <p:childTnLst>
                              <p:par>
                                <p:cTn id="62" presetID="22" presetClass="entr" presetSubtype="2"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right)">
                                      <p:cBhvr>
                                        <p:cTn id="64" dur="500"/>
                                        <p:tgtEl>
                                          <p:spTgt spid="10"/>
                                        </p:tgtEl>
                                      </p:cBhvr>
                                    </p:animEffect>
                                  </p:childTnLst>
                                </p:cTn>
                              </p:par>
                            </p:childTnLst>
                          </p:cTn>
                        </p:par>
                        <p:par>
                          <p:cTn id="65" fill="hold">
                            <p:stCondLst>
                              <p:cond delay="1500"/>
                            </p:stCondLst>
                            <p:childTnLst>
                              <p:par>
                                <p:cTn id="66" presetID="49" presetClass="entr" presetSubtype="0" decel="10000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 calcmode="lin" valueType="num">
                                      <p:cBhvr>
                                        <p:cTn id="70" dur="500" fill="hold"/>
                                        <p:tgtEl>
                                          <p:spTgt spid="33"/>
                                        </p:tgtEl>
                                        <p:attrNameLst>
                                          <p:attrName>style.rotation</p:attrName>
                                        </p:attrNameLst>
                                      </p:cBhvr>
                                      <p:tavLst>
                                        <p:tav tm="0">
                                          <p:val>
                                            <p:fltVal val="360"/>
                                          </p:val>
                                        </p:tav>
                                        <p:tav tm="100000">
                                          <p:val>
                                            <p:fltVal val="0"/>
                                          </p:val>
                                        </p:tav>
                                      </p:tavLst>
                                    </p:anim>
                                    <p:animEffect transition="in" filter="fade">
                                      <p:cBhvr>
                                        <p:cTn id="71" dur="500"/>
                                        <p:tgtEl>
                                          <p:spTgt spid="33"/>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 calcmode="lin" valueType="num">
                                      <p:cBhvr>
                                        <p:cTn id="76" dur="500" fill="hold"/>
                                        <p:tgtEl>
                                          <p:spTgt spid="32"/>
                                        </p:tgtEl>
                                        <p:attrNameLst>
                                          <p:attrName>style.rotation</p:attrName>
                                        </p:attrNameLst>
                                      </p:cBhvr>
                                      <p:tavLst>
                                        <p:tav tm="0">
                                          <p:val>
                                            <p:fltVal val="360"/>
                                          </p:val>
                                        </p:tav>
                                        <p:tav tm="100000">
                                          <p:val>
                                            <p:fltVal val="0"/>
                                          </p:val>
                                        </p:tav>
                                      </p:tavLst>
                                    </p:anim>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fill="hold"/>
                                        <p:tgtEl>
                                          <p:spTgt spid="38"/>
                                        </p:tgtEl>
                                        <p:attrNameLst>
                                          <p:attrName>ppt_x</p:attrName>
                                        </p:attrNameLst>
                                      </p:cBhvr>
                                      <p:tavLst>
                                        <p:tav tm="0">
                                          <p:val>
                                            <p:strVal val="#ppt_x"/>
                                          </p:val>
                                        </p:tav>
                                        <p:tav tm="100000">
                                          <p:val>
                                            <p:strVal val="#ppt_x"/>
                                          </p:val>
                                        </p:tav>
                                      </p:tavLst>
                                    </p:anim>
                                    <p:anim calcmode="lin" valueType="num">
                                      <p:cBhvr additive="base">
                                        <p:cTn id="83"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4" grpId="0"/>
      <p:bldP spid="16" grpId="0" animBg="1"/>
      <p:bldP spid="18" grpId="0"/>
      <p:bldP spid="22" grpId="0" animBg="1"/>
      <p:bldP spid="23" grpId="0" animBg="1"/>
      <p:bldP spid="24" grpId="0"/>
      <p:bldP spid="25" grpId="0" animBg="1"/>
      <p:bldP spid="26" grpId="0" animBg="1"/>
      <p:bldP spid="27" grpId="0" animBg="1"/>
      <p:bldP spid="28" grpId="0" animBg="1"/>
      <p:bldP spid="30" grpId="0"/>
      <p:bldP spid="32" grpId="0" animBg="1"/>
      <p:bldP spid="33" grpId="0"/>
      <p:bldP spid="3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928CD87-986D-E092-CEF7-C16B8C1F8A46}"/>
              </a:ext>
            </a:extLst>
          </p:cNvPr>
          <p:cNvGrpSpPr/>
          <p:nvPr/>
        </p:nvGrpSpPr>
        <p:grpSpPr>
          <a:xfrm>
            <a:off x="4842017" y="2921426"/>
            <a:ext cx="2057400" cy="388010"/>
            <a:chOff x="6456023" y="3895235"/>
            <a:chExt cx="2743200" cy="517346"/>
          </a:xfrm>
        </p:grpSpPr>
        <p:sp>
          <p:nvSpPr>
            <p:cNvPr id="52" name="Arrow: Down 23">
              <a:extLst>
                <a:ext uri="{FF2B5EF4-FFF2-40B4-BE49-F238E27FC236}">
                  <a16:creationId xmlns:a16="http://schemas.microsoft.com/office/drawing/2014/main" id="{3D757400-DC1C-4101-8E24-694F1DEA70E4}"/>
                </a:ext>
              </a:extLst>
            </p:cNvPr>
            <p:cNvSpPr/>
            <p:nvPr/>
          </p:nvSpPr>
          <p:spPr>
            <a:xfrm rot="10800000">
              <a:off x="7330295" y="3895235"/>
              <a:ext cx="362641" cy="517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TextBox 68">
              <a:extLst>
                <a:ext uri="{FF2B5EF4-FFF2-40B4-BE49-F238E27FC236}">
                  <a16:creationId xmlns:a16="http://schemas.microsoft.com/office/drawing/2014/main" id="{28B14A78-36E2-42D5-8871-5DD00120BB09}"/>
                </a:ext>
              </a:extLst>
            </p:cNvPr>
            <p:cNvSpPr txBox="1"/>
            <p:nvPr/>
          </p:nvSpPr>
          <p:spPr>
            <a:xfrm>
              <a:off x="6456023" y="3962231"/>
              <a:ext cx="2743200" cy="36933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Yes</a:t>
              </a:r>
            </a:p>
          </p:txBody>
        </p:sp>
      </p:grpSp>
      <p:grpSp>
        <p:nvGrpSpPr>
          <p:cNvPr id="23" name="Group 22">
            <a:extLst>
              <a:ext uri="{FF2B5EF4-FFF2-40B4-BE49-F238E27FC236}">
                <a16:creationId xmlns:a16="http://schemas.microsoft.com/office/drawing/2014/main" id="{4233BF34-942D-EB2A-704B-E197E8049AC0}"/>
              </a:ext>
            </a:extLst>
          </p:cNvPr>
          <p:cNvGrpSpPr/>
          <p:nvPr/>
        </p:nvGrpSpPr>
        <p:grpSpPr>
          <a:xfrm>
            <a:off x="5149896" y="3299500"/>
            <a:ext cx="2057400" cy="419762"/>
            <a:chOff x="6866528" y="4399332"/>
            <a:chExt cx="2743200" cy="559683"/>
          </a:xfrm>
        </p:grpSpPr>
        <p:sp>
          <p:nvSpPr>
            <p:cNvPr id="51" name="Arrow: Down 23">
              <a:extLst>
                <a:ext uri="{FF2B5EF4-FFF2-40B4-BE49-F238E27FC236}">
                  <a16:creationId xmlns:a16="http://schemas.microsoft.com/office/drawing/2014/main" id="{3D757400-DC1C-4101-8E24-694F1DEA70E4}"/>
                </a:ext>
              </a:extLst>
            </p:cNvPr>
            <p:cNvSpPr/>
            <p:nvPr/>
          </p:nvSpPr>
          <p:spPr>
            <a:xfrm rot="16200000">
              <a:off x="8020297" y="4389465"/>
              <a:ext cx="362641" cy="776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TextBox 73">
              <a:extLst>
                <a:ext uri="{FF2B5EF4-FFF2-40B4-BE49-F238E27FC236}">
                  <a16:creationId xmlns:a16="http://schemas.microsoft.com/office/drawing/2014/main" id="{28B14A78-36E2-42D5-8871-5DD00120BB09}"/>
                </a:ext>
              </a:extLst>
            </p:cNvPr>
            <p:cNvSpPr txBox="1"/>
            <p:nvPr/>
          </p:nvSpPr>
          <p:spPr>
            <a:xfrm>
              <a:off x="6866528" y="4399332"/>
              <a:ext cx="2743200" cy="36933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No</a:t>
              </a:r>
            </a:p>
          </p:txBody>
        </p:sp>
      </p:grpSp>
      <p:grpSp>
        <p:nvGrpSpPr>
          <p:cNvPr id="20" name="Group 19">
            <a:extLst>
              <a:ext uri="{FF2B5EF4-FFF2-40B4-BE49-F238E27FC236}">
                <a16:creationId xmlns:a16="http://schemas.microsoft.com/office/drawing/2014/main" id="{92D4E71F-1185-EF31-A695-EF5C1693E598}"/>
              </a:ext>
            </a:extLst>
          </p:cNvPr>
          <p:cNvGrpSpPr/>
          <p:nvPr/>
        </p:nvGrpSpPr>
        <p:grpSpPr>
          <a:xfrm>
            <a:off x="2088448" y="2245771"/>
            <a:ext cx="2075667" cy="2057400"/>
            <a:chOff x="2784596" y="2994362"/>
            <a:chExt cx="2767556" cy="2743200"/>
          </a:xfrm>
        </p:grpSpPr>
        <p:sp>
          <p:nvSpPr>
            <p:cNvPr id="50" name="Rectangle 49">
              <a:extLst>
                <a:ext uri="{FF2B5EF4-FFF2-40B4-BE49-F238E27FC236}">
                  <a16:creationId xmlns:a16="http://schemas.microsoft.com/office/drawing/2014/main" id="{4E2F6783-8B4B-4D0B-A6A5-50E48ECC7C71}"/>
                </a:ext>
              </a:extLst>
            </p:cNvPr>
            <p:cNvSpPr/>
            <p:nvPr/>
          </p:nvSpPr>
          <p:spPr>
            <a:xfrm>
              <a:off x="3219600" y="3386954"/>
              <a:ext cx="2332552" cy="1839716"/>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TextBox 78">
              <a:extLst>
                <a:ext uri="{FF2B5EF4-FFF2-40B4-BE49-F238E27FC236}">
                  <a16:creationId xmlns:a16="http://schemas.microsoft.com/office/drawing/2014/main" id="{28B14A78-36E2-42D5-8871-5DD00120BB09}"/>
                </a:ext>
              </a:extLst>
            </p:cNvPr>
            <p:cNvSpPr txBox="1"/>
            <p:nvPr/>
          </p:nvSpPr>
          <p:spPr>
            <a:xfrm rot="16200000">
              <a:off x="1597662" y="4181296"/>
              <a:ext cx="2743200" cy="36933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cs typeface="Calibri"/>
                </a:rPr>
                <a:t>Instrumentation</a:t>
              </a:r>
            </a:p>
          </p:txBody>
        </p:sp>
      </p:grpSp>
      <p:sp>
        <p:nvSpPr>
          <p:cNvPr id="72" name="Rectangle 71">
            <a:extLst>
              <a:ext uri="{FF2B5EF4-FFF2-40B4-BE49-F238E27FC236}">
                <a16:creationId xmlns:a16="http://schemas.microsoft.com/office/drawing/2014/main" id="{4E2F6783-8B4B-4D0B-A6A5-50E48ECC7C71}"/>
              </a:ext>
            </a:extLst>
          </p:cNvPr>
          <p:cNvSpPr/>
          <p:nvPr/>
        </p:nvSpPr>
        <p:spPr>
          <a:xfrm>
            <a:off x="4841765" y="1320494"/>
            <a:ext cx="1654689" cy="2834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Arrow: Down 23">
            <a:extLst>
              <a:ext uri="{FF2B5EF4-FFF2-40B4-BE49-F238E27FC236}">
                <a16:creationId xmlns:a16="http://schemas.microsoft.com/office/drawing/2014/main" id="{3D757400-DC1C-4101-8E24-694F1DEA70E4}"/>
              </a:ext>
            </a:extLst>
          </p:cNvPr>
          <p:cNvSpPr/>
          <p:nvPr/>
        </p:nvSpPr>
        <p:spPr>
          <a:xfrm rot="18447259">
            <a:off x="4092902" y="1660731"/>
            <a:ext cx="271981" cy="2361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5750" y="228601"/>
            <a:ext cx="8719591" cy="484748"/>
          </a:xfrm>
        </p:spPr>
        <p:txBody>
          <a:bodyPr>
            <a:normAutofit fontScale="90000"/>
          </a:bodyPr>
          <a:lstStyle/>
          <a:p>
            <a:r>
              <a:rPr lang="en-US" dirty="0"/>
              <a:t>Parameterized coverage-guided fuzzing (PCGF)</a:t>
            </a:r>
          </a:p>
        </p:txBody>
      </p:sp>
      <p:sp>
        <p:nvSpPr>
          <p:cNvPr id="55" name="Rectangle 54">
            <a:extLst>
              <a:ext uri="{FF2B5EF4-FFF2-40B4-BE49-F238E27FC236}">
                <a16:creationId xmlns:a16="http://schemas.microsoft.com/office/drawing/2014/main" id="{9F807A97-6A61-42DA-BE61-3191459FF216}"/>
              </a:ext>
            </a:extLst>
          </p:cNvPr>
          <p:cNvSpPr/>
          <p:nvPr/>
        </p:nvSpPr>
        <p:spPr>
          <a:xfrm>
            <a:off x="2648200" y="3113055"/>
            <a:ext cx="1243823" cy="669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cs typeface="Calibri"/>
              </a:rPr>
              <a:t>Program </a:t>
            </a:r>
            <a:r>
              <a:rPr lang="en-US" sz="1350" b="1" dirty="0">
                <a:solidFill>
                  <a:schemeClr val="tx1"/>
                </a:solidFill>
                <a:cs typeface="Calibri"/>
              </a:rPr>
              <a:t>+ Property</a:t>
            </a:r>
            <a:r>
              <a:rPr lang="en-US" sz="1350" dirty="0">
                <a:solidFill>
                  <a:schemeClr val="tx1"/>
                </a:solidFill>
                <a:cs typeface="Calibri"/>
              </a:rPr>
              <a:t> Under Test</a:t>
            </a:r>
            <a:endParaRPr lang="en-US" sz="1350" dirty="0">
              <a:solidFill>
                <a:schemeClr val="tx1"/>
              </a:solidFill>
            </a:endParaRPr>
          </a:p>
        </p:txBody>
      </p:sp>
      <p:sp>
        <p:nvSpPr>
          <p:cNvPr id="57" name="Rectangle 56">
            <a:extLst>
              <a:ext uri="{FF2B5EF4-FFF2-40B4-BE49-F238E27FC236}">
                <a16:creationId xmlns:a16="http://schemas.microsoft.com/office/drawing/2014/main" id="{9F807A97-6A61-42DA-BE61-3191459FF216}"/>
              </a:ext>
            </a:extLst>
          </p:cNvPr>
          <p:cNvSpPr/>
          <p:nvPr/>
        </p:nvSpPr>
        <p:spPr>
          <a:xfrm>
            <a:off x="2638923" y="4284160"/>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Report to User</a:t>
            </a:r>
          </a:p>
        </p:txBody>
      </p:sp>
      <p:sp>
        <p:nvSpPr>
          <p:cNvPr id="58" name="TextBox 57">
            <a:extLst>
              <a:ext uri="{FF2B5EF4-FFF2-40B4-BE49-F238E27FC236}">
                <a16:creationId xmlns:a16="http://schemas.microsoft.com/office/drawing/2014/main" id="{28B14A78-36E2-42D5-8871-5DD00120BB09}"/>
              </a:ext>
            </a:extLst>
          </p:cNvPr>
          <p:cNvSpPr txBox="1"/>
          <p:nvPr/>
        </p:nvSpPr>
        <p:spPr>
          <a:xfrm>
            <a:off x="5769701" y="206117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err="1">
                <a:solidFill>
                  <a:srgbClr val="FF0000"/>
                </a:solidFill>
              </a:rPr>
              <a:t>Fuzzer</a:t>
            </a:r>
            <a:endParaRPr lang="en-US" sz="1350" dirty="0">
              <a:solidFill>
                <a:srgbClr val="FF0000"/>
              </a:solidFill>
              <a:cs typeface="Calibri"/>
            </a:endParaRPr>
          </a:p>
        </p:txBody>
      </p:sp>
      <p:sp>
        <p:nvSpPr>
          <p:cNvPr id="62" name="Oval 61"/>
          <p:cNvSpPr/>
          <p:nvPr/>
        </p:nvSpPr>
        <p:spPr>
          <a:xfrm>
            <a:off x="4936074" y="2476973"/>
            <a:ext cx="1425796"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Seed Pool</a:t>
            </a:r>
          </a:p>
        </p:txBody>
      </p:sp>
      <p:grpSp>
        <p:nvGrpSpPr>
          <p:cNvPr id="9" name="Group 8">
            <a:extLst>
              <a:ext uri="{FF2B5EF4-FFF2-40B4-BE49-F238E27FC236}">
                <a16:creationId xmlns:a16="http://schemas.microsoft.com/office/drawing/2014/main" id="{99DC2C37-28D3-74A2-4132-EACC5AF15480}"/>
              </a:ext>
            </a:extLst>
          </p:cNvPr>
          <p:cNvGrpSpPr/>
          <p:nvPr/>
        </p:nvGrpSpPr>
        <p:grpSpPr>
          <a:xfrm>
            <a:off x="4609424" y="3271974"/>
            <a:ext cx="2057400" cy="629362"/>
            <a:chOff x="6145899" y="4362632"/>
            <a:chExt cx="2743200" cy="839149"/>
          </a:xfrm>
        </p:grpSpPr>
        <p:sp>
          <p:nvSpPr>
            <p:cNvPr id="61" name="Diamond 60"/>
            <p:cNvSpPr/>
            <p:nvPr/>
          </p:nvSpPr>
          <p:spPr>
            <a:xfrm>
              <a:off x="6866528" y="4362632"/>
              <a:ext cx="1301946" cy="839149"/>
            </a:xfrm>
            <a:prstGeom prst="diamon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63" name="TextBox 62">
              <a:extLst>
                <a:ext uri="{FF2B5EF4-FFF2-40B4-BE49-F238E27FC236}">
                  <a16:creationId xmlns:a16="http://schemas.microsoft.com/office/drawing/2014/main" id="{28B14A78-36E2-42D5-8871-5DD00120BB09}"/>
                </a:ext>
              </a:extLst>
            </p:cNvPr>
            <p:cNvSpPr txBox="1"/>
            <p:nvPr/>
          </p:nvSpPr>
          <p:spPr>
            <a:xfrm>
              <a:off x="6145899" y="4437120"/>
              <a:ext cx="2743200" cy="64633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New </a:t>
              </a:r>
            </a:p>
            <a:p>
              <a:pPr algn="ctr"/>
              <a:r>
                <a:rPr lang="en-US" sz="1350" dirty="0"/>
                <a:t>Paths?</a:t>
              </a:r>
              <a:endParaRPr lang="en-US" sz="1350" dirty="0">
                <a:cs typeface="Calibri"/>
              </a:endParaRPr>
            </a:p>
          </p:txBody>
        </p:sp>
      </p:grpSp>
      <p:sp>
        <p:nvSpPr>
          <p:cNvPr id="66" name="Arrow: Down 23">
            <a:extLst>
              <a:ext uri="{FF2B5EF4-FFF2-40B4-BE49-F238E27FC236}">
                <a16:creationId xmlns:a16="http://schemas.microsoft.com/office/drawing/2014/main" id="{3D757400-DC1C-4101-8E24-694F1DEA70E4}"/>
              </a:ext>
            </a:extLst>
          </p:cNvPr>
          <p:cNvSpPr/>
          <p:nvPr/>
        </p:nvSpPr>
        <p:spPr>
          <a:xfrm>
            <a:off x="3124844" y="3790287"/>
            <a:ext cx="271981" cy="478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Arrow: Down 23">
            <a:extLst>
              <a:ext uri="{FF2B5EF4-FFF2-40B4-BE49-F238E27FC236}">
                <a16:creationId xmlns:a16="http://schemas.microsoft.com/office/drawing/2014/main" id="{3D757400-DC1C-4101-8E24-694F1DEA70E4}"/>
              </a:ext>
            </a:extLst>
          </p:cNvPr>
          <p:cNvSpPr/>
          <p:nvPr/>
        </p:nvSpPr>
        <p:spPr>
          <a:xfrm rot="10800000">
            <a:off x="5497720" y="1975394"/>
            <a:ext cx="271981" cy="498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Rectangle 69">
            <a:extLst>
              <a:ext uri="{FF2B5EF4-FFF2-40B4-BE49-F238E27FC236}">
                <a16:creationId xmlns:a16="http://schemas.microsoft.com/office/drawing/2014/main" id="{9F807A97-6A61-42DA-BE61-3191459FF216}"/>
              </a:ext>
            </a:extLst>
          </p:cNvPr>
          <p:cNvSpPr/>
          <p:nvPr/>
        </p:nvSpPr>
        <p:spPr>
          <a:xfrm>
            <a:off x="5011424" y="1543594"/>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tx1"/>
                </a:solidFill>
                <a:cs typeface="Calibri"/>
              </a:rPr>
              <a:t>Mutator</a:t>
            </a:r>
            <a:endParaRPr lang="en-US" sz="1350" dirty="0">
              <a:solidFill>
                <a:schemeClr val="tx1"/>
              </a:solidFill>
            </a:endParaRPr>
          </a:p>
        </p:txBody>
      </p:sp>
      <p:sp>
        <p:nvSpPr>
          <p:cNvPr id="75" name="TextBox 74">
            <a:extLst>
              <a:ext uri="{FF2B5EF4-FFF2-40B4-BE49-F238E27FC236}">
                <a16:creationId xmlns:a16="http://schemas.microsoft.com/office/drawing/2014/main" id="{28B14A78-36E2-42D5-8871-5DD00120BB09}"/>
              </a:ext>
            </a:extLst>
          </p:cNvPr>
          <p:cNvSpPr txBox="1"/>
          <p:nvPr/>
        </p:nvSpPr>
        <p:spPr>
          <a:xfrm>
            <a:off x="5993202" y="3447280"/>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Throw away</a:t>
            </a:r>
          </a:p>
        </p:txBody>
      </p:sp>
      <p:grpSp>
        <p:nvGrpSpPr>
          <p:cNvPr id="21" name="Group 20">
            <a:extLst>
              <a:ext uri="{FF2B5EF4-FFF2-40B4-BE49-F238E27FC236}">
                <a16:creationId xmlns:a16="http://schemas.microsoft.com/office/drawing/2014/main" id="{56D291C6-F599-00BD-2B23-8010D9264CDA}"/>
              </a:ext>
            </a:extLst>
          </p:cNvPr>
          <p:cNvGrpSpPr/>
          <p:nvPr/>
        </p:nvGrpSpPr>
        <p:grpSpPr>
          <a:xfrm>
            <a:off x="3853294" y="3920004"/>
            <a:ext cx="2057400" cy="870433"/>
            <a:chOff x="5137725" y="5226669"/>
            <a:chExt cx="2743200" cy="1160576"/>
          </a:xfrm>
        </p:grpSpPr>
        <p:grpSp>
          <p:nvGrpSpPr>
            <p:cNvPr id="8" name="Group 7">
              <a:extLst>
                <a:ext uri="{FF2B5EF4-FFF2-40B4-BE49-F238E27FC236}">
                  <a16:creationId xmlns:a16="http://schemas.microsoft.com/office/drawing/2014/main" id="{8C9B7235-316B-5A3E-1038-C716E4C04B61}"/>
                </a:ext>
              </a:extLst>
            </p:cNvPr>
            <p:cNvGrpSpPr/>
            <p:nvPr/>
          </p:nvGrpSpPr>
          <p:grpSpPr>
            <a:xfrm>
              <a:off x="5461590" y="5226669"/>
              <a:ext cx="2149561" cy="780641"/>
              <a:chOff x="5461590" y="5226669"/>
              <a:chExt cx="2149561" cy="780641"/>
            </a:xfrm>
          </p:grpSpPr>
          <p:sp>
            <p:nvSpPr>
              <p:cNvPr id="76" name="Arrow: Down 23">
                <a:extLst>
                  <a:ext uri="{FF2B5EF4-FFF2-40B4-BE49-F238E27FC236}">
                    <a16:creationId xmlns:a16="http://schemas.microsoft.com/office/drawing/2014/main" id="{3D757400-DC1C-4101-8E24-694F1DEA70E4}"/>
                  </a:ext>
                </a:extLst>
              </p:cNvPr>
              <p:cNvSpPr/>
              <p:nvPr/>
            </p:nvSpPr>
            <p:spPr>
              <a:xfrm rot="10800000">
                <a:off x="7428271" y="5226669"/>
                <a:ext cx="182880" cy="77724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p:cNvSpPr/>
              <p:nvPr/>
            </p:nvSpPr>
            <p:spPr>
              <a:xfrm>
                <a:off x="5541549" y="5915294"/>
                <a:ext cx="2017263" cy="914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80"/>
              <p:cNvSpPr/>
              <p:nvPr/>
            </p:nvSpPr>
            <p:spPr>
              <a:xfrm rot="5400000">
                <a:off x="5118690" y="5572970"/>
                <a:ext cx="777240" cy="914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8" name="TextBox 77">
              <a:extLst>
                <a:ext uri="{FF2B5EF4-FFF2-40B4-BE49-F238E27FC236}">
                  <a16:creationId xmlns:a16="http://schemas.microsoft.com/office/drawing/2014/main" id="{28B14A78-36E2-42D5-8871-5DD00120BB09}"/>
                </a:ext>
              </a:extLst>
            </p:cNvPr>
            <p:cNvSpPr txBox="1"/>
            <p:nvPr/>
          </p:nvSpPr>
          <p:spPr>
            <a:xfrm>
              <a:off x="5137725" y="6017913"/>
              <a:ext cx="2743200" cy="36933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Coverage info</a:t>
              </a:r>
            </a:p>
          </p:txBody>
        </p:sp>
      </p:grpSp>
      <p:sp>
        <p:nvSpPr>
          <p:cNvPr id="35" name="Arrow: Down 23">
            <a:extLst>
              <a:ext uri="{FF2B5EF4-FFF2-40B4-BE49-F238E27FC236}">
                <a16:creationId xmlns:a16="http://schemas.microsoft.com/office/drawing/2014/main" id="{FC231E26-87FB-E04B-9A29-1CE15FFBF79C}"/>
              </a:ext>
            </a:extLst>
          </p:cNvPr>
          <p:cNvSpPr/>
          <p:nvPr/>
        </p:nvSpPr>
        <p:spPr>
          <a:xfrm>
            <a:off x="5496328" y="1067914"/>
            <a:ext cx="271981" cy="47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3B474187-3007-BA4B-B316-3881782BD203}"/>
              </a:ext>
            </a:extLst>
          </p:cNvPr>
          <p:cNvSpPr/>
          <p:nvPr/>
        </p:nvSpPr>
        <p:spPr>
          <a:xfrm>
            <a:off x="5374518" y="690113"/>
            <a:ext cx="527213"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7" name="TextBox 36">
            <a:extLst>
              <a:ext uri="{FF2B5EF4-FFF2-40B4-BE49-F238E27FC236}">
                <a16:creationId xmlns:a16="http://schemas.microsoft.com/office/drawing/2014/main" id="{F6EC5B0A-4DF9-2041-8021-F2D83138EB53}"/>
              </a:ext>
            </a:extLst>
          </p:cNvPr>
          <p:cNvSpPr txBox="1"/>
          <p:nvPr/>
        </p:nvSpPr>
        <p:spPr>
          <a:xfrm>
            <a:off x="5197019" y="106665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Random bits</a:t>
            </a:r>
          </a:p>
        </p:txBody>
      </p:sp>
      <p:sp>
        <p:nvSpPr>
          <p:cNvPr id="38" name="TextBox 37">
            <a:extLst>
              <a:ext uri="{FF2B5EF4-FFF2-40B4-BE49-F238E27FC236}">
                <a16:creationId xmlns:a16="http://schemas.microsoft.com/office/drawing/2014/main" id="{28C2D991-1BED-5744-A43C-688C6AFA1507}"/>
              </a:ext>
            </a:extLst>
          </p:cNvPr>
          <p:cNvSpPr txBox="1"/>
          <p:nvPr/>
        </p:nvSpPr>
        <p:spPr>
          <a:xfrm>
            <a:off x="4609424" y="79494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RNG</a:t>
            </a:r>
          </a:p>
        </p:txBody>
      </p:sp>
      <p:sp>
        <p:nvSpPr>
          <p:cNvPr id="3" name="TextBox 2">
            <a:extLst>
              <a:ext uri="{FF2B5EF4-FFF2-40B4-BE49-F238E27FC236}">
                <a16:creationId xmlns:a16="http://schemas.microsoft.com/office/drawing/2014/main" id="{6955F7E8-CE37-F132-5532-28364306574E}"/>
              </a:ext>
            </a:extLst>
          </p:cNvPr>
          <p:cNvSpPr txBox="1"/>
          <p:nvPr/>
        </p:nvSpPr>
        <p:spPr>
          <a:xfrm>
            <a:off x="1613028" y="2105095"/>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Binary Input</a:t>
            </a:r>
          </a:p>
        </p:txBody>
      </p:sp>
      <p:sp>
        <p:nvSpPr>
          <p:cNvPr id="4" name="Arrow: Down 23">
            <a:extLst>
              <a:ext uri="{FF2B5EF4-FFF2-40B4-BE49-F238E27FC236}">
                <a16:creationId xmlns:a16="http://schemas.microsoft.com/office/drawing/2014/main" id="{68C9D33E-3140-7824-899E-691EEF3ACCC0}"/>
              </a:ext>
            </a:extLst>
          </p:cNvPr>
          <p:cNvSpPr/>
          <p:nvPr/>
        </p:nvSpPr>
        <p:spPr>
          <a:xfrm>
            <a:off x="3113738" y="1224362"/>
            <a:ext cx="271981" cy="1379787"/>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05BE5A8F-3027-74FB-36D4-CEDA6507708E}"/>
              </a:ext>
            </a:extLst>
          </p:cNvPr>
          <p:cNvSpPr/>
          <p:nvPr/>
        </p:nvSpPr>
        <p:spPr>
          <a:xfrm>
            <a:off x="2536830" y="769085"/>
            <a:ext cx="1425796"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Initial Seed</a:t>
            </a:r>
          </a:p>
        </p:txBody>
      </p:sp>
      <p:sp>
        <p:nvSpPr>
          <p:cNvPr id="11" name="Arrow: Down 23">
            <a:extLst>
              <a:ext uri="{FF2B5EF4-FFF2-40B4-BE49-F238E27FC236}">
                <a16:creationId xmlns:a16="http://schemas.microsoft.com/office/drawing/2014/main" id="{4515CA51-4F9A-94A3-B138-3915D8604A22}"/>
              </a:ext>
            </a:extLst>
          </p:cNvPr>
          <p:cNvSpPr/>
          <p:nvPr/>
        </p:nvSpPr>
        <p:spPr>
          <a:xfrm>
            <a:off x="3113784" y="2944486"/>
            <a:ext cx="271981" cy="155373"/>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C6D662C-FBC3-7663-07B8-25B8D2383607}"/>
              </a:ext>
            </a:extLst>
          </p:cNvPr>
          <p:cNvSpPr/>
          <p:nvPr/>
        </p:nvSpPr>
        <p:spPr>
          <a:xfrm>
            <a:off x="2651500" y="2630614"/>
            <a:ext cx="1243823" cy="3064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cs typeface="Calibri"/>
              </a:rPr>
              <a:t>Generator</a:t>
            </a:r>
            <a:endParaRPr lang="en-US" sz="1350" dirty="0">
              <a:solidFill>
                <a:schemeClr val="tx1"/>
              </a:solidFill>
            </a:endParaRPr>
          </a:p>
        </p:txBody>
      </p:sp>
      <p:sp>
        <p:nvSpPr>
          <p:cNvPr id="18" name="Curved Down Arrow 17">
            <a:extLst>
              <a:ext uri="{FF2B5EF4-FFF2-40B4-BE49-F238E27FC236}">
                <a16:creationId xmlns:a16="http://schemas.microsoft.com/office/drawing/2014/main" id="{38187385-3C58-2E40-EEEA-BF9FFA47ED7D}"/>
              </a:ext>
            </a:extLst>
          </p:cNvPr>
          <p:cNvSpPr/>
          <p:nvPr/>
        </p:nvSpPr>
        <p:spPr>
          <a:xfrm>
            <a:off x="3896615" y="1015999"/>
            <a:ext cx="895874" cy="446174"/>
          </a:xfrm>
          <a:prstGeom prst="curvedDownArrow">
            <a:avLst>
              <a:gd name="adj1" fmla="val 28354"/>
              <a:gd name="adj2" fmla="val 75467"/>
              <a:gd name="adj3" fmla="val 18237"/>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sp>
        <p:nvSpPr>
          <p:cNvPr id="19" name="TextBox 18">
            <a:extLst>
              <a:ext uri="{FF2B5EF4-FFF2-40B4-BE49-F238E27FC236}">
                <a16:creationId xmlns:a16="http://schemas.microsoft.com/office/drawing/2014/main" id="{4C5D5A67-CE08-E050-02B3-46635AF6B39B}"/>
              </a:ext>
            </a:extLst>
          </p:cNvPr>
          <p:cNvSpPr txBox="1"/>
          <p:nvPr/>
        </p:nvSpPr>
        <p:spPr>
          <a:xfrm>
            <a:off x="3793126" y="1435741"/>
            <a:ext cx="1050371" cy="300082"/>
          </a:xfrm>
          <a:prstGeom prst="rect">
            <a:avLst/>
          </a:prstGeom>
          <a:noFill/>
        </p:spPr>
        <p:txBody>
          <a:bodyPr wrap="square">
            <a:spAutoFit/>
          </a:bodyPr>
          <a:lstStyle/>
          <a:p>
            <a:r>
              <a:rPr lang="en-US" sz="1350" dirty="0">
                <a:solidFill>
                  <a:schemeClr val="tx1">
                    <a:lumMod val="65000"/>
                  </a:schemeClr>
                </a:solidFill>
                <a:latin typeface="Amazon Ember" panose="020B0603020204020204" pitchFamily="34" charset="0"/>
                <a:ea typeface="Amazon Ember" panose="020B0603020204020204" pitchFamily="34" charset="0"/>
                <a:cs typeface="Amazon Ember" panose="020B0603020204020204" pitchFamily="34" charset="0"/>
              </a:rPr>
              <a:t>x 1,000,000</a:t>
            </a:r>
            <a:endParaRPr lang="en-US" sz="1350" dirty="0">
              <a:solidFill>
                <a:schemeClr val="tx1">
                  <a:lumMod val="65000"/>
                </a:schemeClr>
              </a:solidFill>
            </a:endParaRPr>
          </a:p>
        </p:txBody>
      </p:sp>
      <p:sp>
        <p:nvSpPr>
          <p:cNvPr id="12" name="TextBox 11">
            <a:extLst>
              <a:ext uri="{FF2B5EF4-FFF2-40B4-BE49-F238E27FC236}">
                <a16:creationId xmlns:a16="http://schemas.microsoft.com/office/drawing/2014/main" id="{82D4A8EF-489D-DAA1-4E79-AF9024819F0C}"/>
              </a:ext>
            </a:extLst>
          </p:cNvPr>
          <p:cNvSpPr txBox="1"/>
          <p:nvPr/>
        </p:nvSpPr>
        <p:spPr>
          <a:xfrm>
            <a:off x="401562" y="867398"/>
            <a:ext cx="1524361" cy="2215991"/>
          </a:xfrm>
          <a:prstGeom prst="rect">
            <a:avLst/>
          </a:prstGeom>
          <a:solidFill>
            <a:schemeClr val="accent3">
              <a:lumMod val="40000"/>
              <a:lumOff val="60000"/>
            </a:schemeClr>
          </a:solidFill>
        </p:spPr>
        <p:txBody>
          <a:bodyPr wrap="square" lIns="137160" tIns="137160" rIns="137160" bIns="137160" rtlCol="0">
            <a:spAutoFit/>
          </a:bodyPr>
          <a:lstStyle/>
          <a:p>
            <a:pPr algn="l"/>
            <a:r>
              <a:rPr lang="en-US" sz="2100" dirty="0">
                <a:solidFill>
                  <a:schemeClr val="bg1"/>
                </a:solidFill>
              </a:rPr>
              <a:t>Generate structures from bits, which are mutated by the </a:t>
            </a:r>
            <a:r>
              <a:rPr lang="en-US" sz="2100" dirty="0" err="1">
                <a:solidFill>
                  <a:schemeClr val="bg1"/>
                </a:solidFill>
              </a:rPr>
              <a:t>fuzzer</a:t>
            </a:r>
            <a:endParaRPr lang="en-US" sz="2100" dirty="0">
              <a:solidFill>
                <a:schemeClr val="bg1"/>
              </a:solidFill>
            </a:endParaRPr>
          </a:p>
        </p:txBody>
      </p:sp>
      <p:sp>
        <p:nvSpPr>
          <p:cNvPr id="14" name="Arrow: Down 23">
            <a:extLst>
              <a:ext uri="{FF2B5EF4-FFF2-40B4-BE49-F238E27FC236}">
                <a16:creationId xmlns:a16="http://schemas.microsoft.com/office/drawing/2014/main" id="{A2545B32-5A2F-59FA-A2AB-60647F961DED}"/>
              </a:ext>
            </a:extLst>
          </p:cNvPr>
          <p:cNvSpPr/>
          <p:nvPr/>
        </p:nvSpPr>
        <p:spPr>
          <a:xfrm rot="5400000">
            <a:off x="4007943" y="888795"/>
            <a:ext cx="271981" cy="1734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67330C19-8AA4-AE3C-656E-7EB52E792D10}"/>
              </a:ext>
            </a:extLst>
          </p:cNvPr>
          <p:cNvSpPr txBox="1"/>
          <p:nvPr/>
        </p:nvSpPr>
        <p:spPr>
          <a:xfrm>
            <a:off x="2773392" y="3953614"/>
            <a:ext cx="1798608"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Failure?</a:t>
            </a:r>
            <a:endParaRPr lang="en-US" sz="1350" dirty="0">
              <a:cs typeface="Calibri"/>
            </a:endParaRPr>
          </a:p>
        </p:txBody>
      </p:sp>
    </p:spTree>
    <p:extLst>
      <p:ext uri="{BB962C8B-B14F-4D97-AF65-F5344CB8AC3E}">
        <p14:creationId xmlns:p14="http://schemas.microsoft.com/office/powerpoint/2010/main" val="235173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up)">
                                      <p:cBhvr>
                                        <p:cTn id="14" dur="500"/>
                                        <p:tgtEl>
                                          <p:spTgt spid="60"/>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dissolve">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dissolve">
                                      <p:cBhvr>
                                        <p:cTn id="36" dur="500"/>
                                        <p:tgtEl>
                                          <p:spTgt spid="62"/>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wipe(down)">
                                      <p:cBhvr>
                                        <p:cTn id="40" dur="500"/>
                                        <p:tgtEl>
                                          <p:spTgt spid="67"/>
                                        </p:tgtEl>
                                      </p:cBhvr>
                                    </p:animEffect>
                                  </p:childTnLst>
                                </p:cTn>
                              </p:par>
                            </p:childTnLst>
                          </p:cTn>
                        </p:par>
                        <p:par>
                          <p:cTn id="41" fill="hold">
                            <p:stCondLst>
                              <p:cond delay="1500"/>
                            </p:stCondLst>
                            <p:childTnLst>
                              <p:par>
                                <p:cTn id="42" presetID="9" presetClass="entr" presetSubtype="0"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dissolve">
                                      <p:cBhvr>
                                        <p:cTn id="44" dur="500"/>
                                        <p:tgtEl>
                                          <p:spTgt spid="70"/>
                                        </p:tgtEl>
                                      </p:cBhvr>
                                    </p:animEffect>
                                  </p:childTnLst>
                                </p:cTn>
                              </p:par>
                            </p:childTnLst>
                          </p:cTn>
                        </p:par>
                        <p:par>
                          <p:cTn id="45" fill="hold">
                            <p:stCondLst>
                              <p:cond delay="2000"/>
                            </p:stCondLst>
                            <p:childTnLst>
                              <p:par>
                                <p:cTn id="46" presetID="22" presetClass="entr" presetSubtype="2"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2500"/>
                            </p:stCondLst>
                            <p:childTnLst>
                              <p:par>
                                <p:cTn id="50" presetID="49" presetClass="entr" presetSubtype="0" decel="10000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 calcmode="lin" valueType="num">
                                      <p:cBhvr>
                                        <p:cTn id="54" dur="500" fill="hold"/>
                                        <p:tgtEl>
                                          <p:spTgt spid="18"/>
                                        </p:tgtEl>
                                        <p:attrNameLst>
                                          <p:attrName>style.rotation</p:attrName>
                                        </p:attrNameLst>
                                      </p:cBhvr>
                                      <p:tavLst>
                                        <p:tav tm="0">
                                          <p:val>
                                            <p:fltVal val="360"/>
                                          </p:val>
                                        </p:tav>
                                        <p:tav tm="100000">
                                          <p:val>
                                            <p:fltVal val="0"/>
                                          </p:val>
                                        </p:tav>
                                      </p:tavLst>
                                    </p:anim>
                                    <p:animEffect transition="in" filter="fade">
                                      <p:cBhvr>
                                        <p:cTn id="55" dur="500"/>
                                        <p:tgtEl>
                                          <p:spTgt spid="18"/>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 calcmode="lin" valueType="num">
                                      <p:cBhvr>
                                        <p:cTn id="60" dur="500" fill="hold"/>
                                        <p:tgtEl>
                                          <p:spTgt spid="19"/>
                                        </p:tgtEl>
                                        <p:attrNameLst>
                                          <p:attrName>style.rotation</p:attrName>
                                        </p:attrNameLst>
                                      </p:cBhvr>
                                      <p:tavLst>
                                        <p:tav tm="0">
                                          <p:val>
                                            <p:fltVal val="360"/>
                                          </p:val>
                                        </p:tav>
                                        <p:tav tm="100000">
                                          <p:val>
                                            <p:fltVal val="0"/>
                                          </p:val>
                                        </p:tav>
                                      </p:tavLst>
                                    </p:anim>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7" grpId="0" animBg="1"/>
      <p:bldP spid="70" grpId="0" animBg="1"/>
      <p:bldP spid="75" grpId="0"/>
      <p:bldP spid="18" grpId="0" animBg="1"/>
      <p:bldP spid="19" grpId="0"/>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LLM-Assisted Fuzzing</a:t>
            </a:r>
          </a:p>
        </p:txBody>
      </p:sp>
      <p:sp>
        <p:nvSpPr>
          <p:cNvPr id="3" name="Content Placeholder 2"/>
          <p:cNvSpPr>
            <a:spLocks noGrp="1"/>
          </p:cNvSpPr>
          <p:nvPr>
            <p:ph idx="1"/>
          </p:nvPr>
        </p:nvSpPr>
        <p:spPr>
          <a:xfrm>
            <a:off x="628650" y="1369218"/>
            <a:ext cx="4435719" cy="3263504"/>
          </a:xfrm>
        </p:spPr>
        <p:txBody>
          <a:bodyPr/>
          <a:lstStyle/>
          <a:p>
            <a:pPr lvl="0"/>
            <a:r>
              <a:rPr dirty="0"/>
              <a:t>Write </a:t>
            </a:r>
            <a:r>
              <a:rPr b="1" dirty="0"/>
              <a:t>fuzzing harnesses</a:t>
            </a:r>
            <a:r>
              <a:rPr dirty="0"/>
              <a:t> automatically</a:t>
            </a:r>
          </a:p>
          <a:p>
            <a:r>
              <a:rPr lang="en-US" dirty="0"/>
              <a:t>Generate </a:t>
            </a:r>
            <a:r>
              <a:rPr lang="en-US" b="1" dirty="0"/>
              <a:t>seed inputs</a:t>
            </a:r>
            <a:r>
              <a:rPr lang="en-US" dirty="0"/>
              <a:t> that understand the format</a:t>
            </a:r>
          </a:p>
          <a:p>
            <a:pPr lvl="0"/>
            <a:r>
              <a:rPr dirty="0"/>
              <a:t>Produce </a:t>
            </a:r>
            <a:r>
              <a:rPr b="1" dirty="0"/>
              <a:t>targeted mutations</a:t>
            </a:r>
            <a:r>
              <a:rPr dirty="0"/>
              <a:t> informed by code understanding</a:t>
            </a:r>
          </a:p>
        </p:txBody>
      </p:sp>
      <p:pic>
        <p:nvPicPr>
          <p:cNvPr id="5" name="Picture 4">
            <a:extLst>
              <a:ext uri="{FF2B5EF4-FFF2-40B4-BE49-F238E27FC236}">
                <a16:creationId xmlns:a16="http://schemas.microsoft.com/office/drawing/2014/main" id="{38F5451C-617B-D4D1-7E5F-90634D3ABE6A}"/>
              </a:ext>
            </a:extLst>
          </p:cNvPr>
          <p:cNvPicPr>
            <a:picLocks noChangeAspect="1"/>
          </p:cNvPicPr>
          <p:nvPr/>
        </p:nvPicPr>
        <p:blipFill>
          <a:blip r:embed="rId3"/>
          <a:stretch>
            <a:fillRect/>
          </a:stretch>
        </p:blipFill>
        <p:spPr>
          <a:xfrm>
            <a:off x="4791896" y="0"/>
            <a:ext cx="4352104" cy="4409574"/>
          </a:xfrm>
          <a:prstGeom prst="rect">
            <a:avLst/>
          </a:prstGeom>
        </p:spPr>
      </p:pic>
      <p:pic>
        <p:nvPicPr>
          <p:cNvPr id="4" name="Picture 3">
            <a:extLst>
              <a:ext uri="{FF2B5EF4-FFF2-40B4-BE49-F238E27FC236}">
                <a16:creationId xmlns:a16="http://schemas.microsoft.com/office/drawing/2014/main" id="{33A14B9A-C880-D1B1-39D9-1BA06DDF6F77}"/>
              </a:ext>
            </a:extLst>
          </p:cNvPr>
          <p:cNvPicPr>
            <a:picLocks noChangeAspect="1"/>
          </p:cNvPicPr>
          <p:nvPr/>
        </p:nvPicPr>
        <p:blipFill>
          <a:blip r:embed="rId4"/>
          <a:stretch>
            <a:fillRect/>
          </a:stretch>
        </p:blipFill>
        <p:spPr>
          <a:xfrm>
            <a:off x="4679354" y="2571750"/>
            <a:ext cx="4352104" cy="4561483"/>
          </a:xfrm>
          <a:prstGeom prst="rect">
            <a:avLst/>
          </a:prstGeom>
          <a:effectLst>
            <a:outerShdw blurRad="50800" dist="38100" dir="18900000" algn="bl" rotWithShape="0">
              <a:prstClr val="black">
                <a:alpha val="40000"/>
              </a:prst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Key Takeaways</a:t>
            </a:r>
          </a:p>
        </p:txBody>
      </p:sp>
      <p:sp>
        <p:nvSpPr>
          <p:cNvPr id="3" name="Content Placeholder 2"/>
          <p:cNvSpPr>
            <a:spLocks noGrp="1"/>
          </p:cNvSpPr>
          <p:nvPr>
            <p:ph idx="1"/>
          </p:nvPr>
        </p:nvSpPr>
        <p:spPr/>
        <p:txBody>
          <a:bodyPr/>
          <a:lstStyle/>
          <a:p>
            <a:pPr marL="342900" lvl="0" indent="-342900">
              <a:buAutoNum type="arabicPeriod"/>
            </a:pPr>
            <a:r>
              <a:rPr b="1"/>
              <a:t>Coverage feedback</a:t>
            </a:r>
            <a:r>
              <a:t> is the key ingredient — transforms random testing into guided exploration</a:t>
            </a:r>
          </a:p>
          <a:p>
            <a:pPr marL="342900" lvl="0" indent="-342900">
              <a:buAutoNum type="arabicPeriod"/>
            </a:pPr>
            <a:r>
              <a:rPr b="1"/>
              <a:t>Scheduling matters</a:t>
            </a:r>
            <a:r>
              <a:t> — how you allocate effort across seeds can yield orders-of-magnitude improvement</a:t>
            </a:r>
          </a:p>
          <a:p>
            <a:pPr marL="342900" lvl="0" indent="-342900">
              <a:buAutoNum type="arabicPeriod"/>
            </a:pPr>
            <a:r>
              <a:rPr b="1"/>
              <a:t>Evaluation is hard</a:t>
            </a:r>
            <a:r>
              <a:t> — randomness, seeds, timeouts, and broken metrics can mislead</a:t>
            </a:r>
          </a:p>
          <a:p>
            <a:pPr marL="342900" lvl="0" indent="-342900">
              <a:buAutoNum type="arabicPeriod"/>
            </a:pPr>
            <a:r>
              <a:t>Fuzzing is now </a:t>
            </a:r>
            <a:r>
              <a:rPr b="1"/>
              <a:t>infrastructure</a:t>
            </a:r>
            <a:r>
              <a:t> — a baseline expectation, not a research curiosity</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Fuzzing Starts in </a:t>
            </a:r>
            <a:r>
              <a:rPr dirty="0"/>
              <a:t>1990</a:t>
            </a:r>
          </a:p>
        </p:txBody>
      </p:sp>
      <p:sp>
        <p:nvSpPr>
          <p:cNvPr id="3" name="Content Placeholder 2"/>
          <p:cNvSpPr>
            <a:spLocks noGrp="1"/>
          </p:cNvSpPr>
          <p:nvPr>
            <p:ph idx="1"/>
          </p:nvPr>
        </p:nvSpPr>
        <p:spPr>
          <a:xfrm>
            <a:off x="628650" y="1369218"/>
            <a:ext cx="4445768" cy="3263504"/>
          </a:xfrm>
        </p:spPr>
        <p:txBody>
          <a:bodyPr/>
          <a:lstStyle/>
          <a:p>
            <a:pPr marL="0" lvl="0" indent="0">
              <a:buNone/>
            </a:pPr>
            <a:r>
              <a:rPr dirty="0"/>
              <a:t>Miller et al. piped random strings into UNIX utilities</a:t>
            </a:r>
          </a:p>
          <a:p>
            <a:pPr marL="0" lvl="0" indent="0">
              <a:buNone/>
            </a:pPr>
            <a:r>
              <a:rPr b="1" dirty="0"/>
              <a:t>Crashed 25–33% of them</a:t>
            </a:r>
          </a:p>
        </p:txBody>
      </p:sp>
      <p:pic>
        <p:nvPicPr>
          <p:cNvPr id="4" name="Picture 3">
            <a:extLst>
              <a:ext uri="{FF2B5EF4-FFF2-40B4-BE49-F238E27FC236}">
                <a16:creationId xmlns:a16="http://schemas.microsoft.com/office/drawing/2014/main" id="{7911B96F-23CB-CD1F-BB9D-C0DE945051AD}"/>
              </a:ext>
            </a:extLst>
          </p:cNvPr>
          <p:cNvPicPr>
            <a:picLocks noChangeAspect="1"/>
          </p:cNvPicPr>
          <p:nvPr/>
        </p:nvPicPr>
        <p:blipFill>
          <a:blip r:embed="rId3"/>
          <a:stretch>
            <a:fillRect/>
          </a:stretch>
        </p:blipFill>
        <p:spPr>
          <a:xfrm>
            <a:off x="5238368" y="0"/>
            <a:ext cx="3791923" cy="5143500"/>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2000s: Smarter Input Generation</a:t>
            </a:r>
          </a:p>
        </p:txBody>
      </p:sp>
      <p:sp>
        <p:nvSpPr>
          <p:cNvPr id="3" name="Content Placeholder 2"/>
          <p:cNvSpPr>
            <a:spLocks noGrp="1"/>
          </p:cNvSpPr>
          <p:nvPr>
            <p:ph idx="1"/>
          </p:nvPr>
        </p:nvSpPr>
        <p:spPr>
          <a:xfrm>
            <a:off x="628650" y="1369218"/>
            <a:ext cx="3682093" cy="3263504"/>
          </a:xfrm>
        </p:spPr>
        <p:txBody>
          <a:bodyPr/>
          <a:lstStyle/>
          <a:p>
            <a:pPr marL="0" lvl="0" indent="0">
              <a:buNone/>
            </a:pPr>
            <a:r>
              <a:rPr b="1" dirty="0"/>
              <a:t>Grammar-based</a:t>
            </a:r>
            <a:r>
              <a:rPr dirty="0"/>
              <a:t>: SPIKE, Peach, Sulley — Encode format knowledge to generate valid-</a:t>
            </a:r>
            <a:r>
              <a:rPr dirty="0" err="1"/>
              <a:t>ish</a:t>
            </a:r>
            <a:r>
              <a:rPr dirty="0"/>
              <a:t> inputs</a:t>
            </a:r>
          </a:p>
          <a:p>
            <a:pPr marL="0" lvl="0" indent="0">
              <a:buNone/>
            </a:pPr>
            <a:r>
              <a:rPr b="1" dirty="0"/>
              <a:t>Symbolic execution</a:t>
            </a:r>
            <a:r>
              <a:rPr dirty="0"/>
              <a:t>: SAGE, KLEE — Solve path constraints to explore systematically</a:t>
            </a:r>
            <a:endParaRPr lang="en-US" dirty="0"/>
          </a:p>
          <a:p>
            <a:r>
              <a:rPr lang="en-US" sz="2000" dirty="0"/>
              <a:t>“white box” as compared to Miller’s “black box” approach</a:t>
            </a:r>
            <a:endParaRPr lang="en-US" dirty="0"/>
          </a:p>
        </p:txBody>
      </p:sp>
      <p:pic>
        <p:nvPicPr>
          <p:cNvPr id="5" name="Picture 4">
            <a:extLst>
              <a:ext uri="{FF2B5EF4-FFF2-40B4-BE49-F238E27FC236}">
                <a16:creationId xmlns:a16="http://schemas.microsoft.com/office/drawing/2014/main" id="{291DD502-C3AC-1C10-6D84-77DF7252AF80}"/>
              </a:ext>
            </a:extLst>
          </p:cNvPr>
          <p:cNvPicPr>
            <a:picLocks noChangeAspect="1"/>
          </p:cNvPicPr>
          <p:nvPr/>
        </p:nvPicPr>
        <p:blipFill>
          <a:blip r:embed="rId3"/>
          <a:stretch>
            <a:fillRect/>
          </a:stretch>
        </p:blipFill>
        <p:spPr>
          <a:xfrm>
            <a:off x="4833259" y="1369218"/>
            <a:ext cx="3307605" cy="3003201"/>
          </a:xfrm>
          <a:prstGeom prst="rect">
            <a:avLst/>
          </a:prstGeom>
        </p:spPr>
      </p:pic>
      <p:pic>
        <p:nvPicPr>
          <p:cNvPr id="4" name="Picture 3">
            <a:extLst>
              <a:ext uri="{FF2B5EF4-FFF2-40B4-BE49-F238E27FC236}">
                <a16:creationId xmlns:a16="http://schemas.microsoft.com/office/drawing/2014/main" id="{F364741D-265D-E70E-93BE-C3EAF69BF89D}"/>
              </a:ext>
            </a:extLst>
          </p:cNvPr>
          <p:cNvPicPr>
            <a:picLocks noChangeAspect="1"/>
          </p:cNvPicPr>
          <p:nvPr/>
        </p:nvPicPr>
        <p:blipFill>
          <a:blip r:embed="rId4"/>
          <a:stretch>
            <a:fillRect/>
          </a:stretch>
        </p:blipFill>
        <p:spPr>
          <a:xfrm>
            <a:off x="6536053" y="1751054"/>
            <a:ext cx="2490662" cy="3263505"/>
          </a:xfrm>
          <a:prstGeom prst="rect">
            <a:avLst/>
          </a:prstGeom>
          <a:effectLst>
            <a:outerShdw blurRad="50800" dist="38100" dir="13500000" algn="br" rotWithShape="0">
              <a:prstClr val="black">
                <a:alpha val="40000"/>
              </a:prst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2013: AFL Changes Everything</a:t>
            </a:r>
          </a:p>
        </p:txBody>
      </p:sp>
      <p:sp>
        <p:nvSpPr>
          <p:cNvPr id="3" name="Content Placeholder 2"/>
          <p:cNvSpPr>
            <a:spLocks noGrp="1"/>
          </p:cNvSpPr>
          <p:nvPr>
            <p:ph idx="1"/>
          </p:nvPr>
        </p:nvSpPr>
        <p:spPr/>
        <p:txBody>
          <a:bodyPr/>
          <a:lstStyle/>
          <a:p>
            <a:pPr marL="0" lvl="0" indent="0">
              <a:buNone/>
            </a:pPr>
            <a:r>
              <a:rPr dirty="0"/>
              <a:t>Michal Zalewski</a:t>
            </a:r>
            <a:r>
              <a:rPr lang="en-US" dirty="0"/>
              <a:t> (</a:t>
            </a:r>
            <a:r>
              <a:rPr lang="en-US" dirty="0" err="1"/>
              <a:t>lcamtuf</a:t>
            </a:r>
            <a:r>
              <a:rPr lang="en-US" dirty="0"/>
              <a:t>)</a:t>
            </a:r>
            <a:r>
              <a:rPr dirty="0"/>
              <a:t>’s insight: </a:t>
            </a:r>
            <a:r>
              <a:rPr b="1" dirty="0"/>
              <a:t>lightweight instrumentation</a:t>
            </a:r>
            <a:r>
              <a:rPr dirty="0"/>
              <a:t> gives coverage feedback without program analysis</a:t>
            </a:r>
          </a:p>
          <a:p>
            <a:pPr marL="0" lvl="0" indent="0">
              <a:buNone/>
            </a:pPr>
            <a:r>
              <a:rPr b="1" dirty="0" err="1"/>
              <a:t>Greybox</a:t>
            </a:r>
            <a:r>
              <a:rPr dirty="0"/>
              <a:t> = black-box speed + white-box intelligence</a:t>
            </a:r>
          </a:p>
        </p:txBody>
      </p:sp>
      <p:pic>
        <p:nvPicPr>
          <p:cNvPr id="4" name="Image" descr="Image">
            <a:extLst>
              <a:ext uri="{FF2B5EF4-FFF2-40B4-BE49-F238E27FC236}">
                <a16:creationId xmlns:a16="http://schemas.microsoft.com/office/drawing/2014/main" id="{CD02D144-AFCC-7D38-E713-061830E3ED9A}"/>
              </a:ext>
            </a:extLst>
          </p:cNvPr>
          <p:cNvPicPr>
            <a:picLocks noChangeAspect="1"/>
          </p:cNvPicPr>
          <p:nvPr/>
        </p:nvPicPr>
        <p:blipFill>
          <a:blip r:embed="rId3"/>
          <a:stretch>
            <a:fillRect/>
          </a:stretch>
        </p:blipFill>
        <p:spPr>
          <a:xfrm>
            <a:off x="4154574" y="2571750"/>
            <a:ext cx="4524412" cy="2305472"/>
          </a:xfrm>
          <a:prstGeom prst="rect">
            <a:avLst/>
          </a:prstGeom>
          <a:ln w="12700">
            <a:miter lim="400000"/>
          </a:ln>
        </p:spPr>
      </p:pic>
      <p:pic>
        <p:nvPicPr>
          <p:cNvPr id="5" name="Picture 4">
            <a:extLst>
              <a:ext uri="{FF2B5EF4-FFF2-40B4-BE49-F238E27FC236}">
                <a16:creationId xmlns:a16="http://schemas.microsoft.com/office/drawing/2014/main" id="{686C9EB6-577D-7E91-05A1-090177D36F25}"/>
              </a:ext>
            </a:extLst>
          </p:cNvPr>
          <p:cNvPicPr>
            <a:picLocks noChangeAspect="1"/>
          </p:cNvPicPr>
          <p:nvPr/>
        </p:nvPicPr>
        <p:blipFill>
          <a:blip r:embed="rId4"/>
          <a:stretch>
            <a:fillRect/>
          </a:stretch>
        </p:blipFill>
        <p:spPr>
          <a:xfrm>
            <a:off x="542541" y="2662715"/>
            <a:ext cx="3775668" cy="173431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50C91D-0BA1-B93F-5226-D961CFC63344}"/>
              </a:ext>
            </a:extLst>
          </p:cNvPr>
          <p:cNvSpPr/>
          <p:nvPr/>
        </p:nvSpPr>
        <p:spPr>
          <a:xfrm>
            <a:off x="4937536" y="1382018"/>
            <a:ext cx="1654689" cy="16836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8650" y="1"/>
            <a:ext cx="7886700" cy="994172"/>
          </a:xfrm>
        </p:spPr>
        <p:txBody>
          <a:bodyPr/>
          <a:lstStyle/>
          <a:p>
            <a:r>
              <a:rPr lang="en-US" dirty="0"/>
              <a:t>Blackbox fuzzing (e.g., </a:t>
            </a:r>
            <a:r>
              <a:rPr lang="en-US" dirty="0" err="1"/>
              <a:t>Radamsa</a:t>
            </a:r>
            <a:r>
              <a:rPr lang="en-US" dirty="0"/>
              <a:t>)</a:t>
            </a:r>
          </a:p>
        </p:txBody>
      </p:sp>
      <p:sp>
        <p:nvSpPr>
          <p:cNvPr id="54" name="TextBox 53">
            <a:extLst>
              <a:ext uri="{FF2B5EF4-FFF2-40B4-BE49-F238E27FC236}">
                <a16:creationId xmlns:a16="http://schemas.microsoft.com/office/drawing/2014/main" id="{28B14A78-36E2-42D5-8871-5DD00120BB09}"/>
              </a:ext>
            </a:extLst>
          </p:cNvPr>
          <p:cNvSpPr txBox="1"/>
          <p:nvPr/>
        </p:nvSpPr>
        <p:spPr>
          <a:xfrm>
            <a:off x="3521495" y="3942039"/>
            <a:ext cx="1822263"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Crash?</a:t>
            </a:r>
            <a:endParaRPr lang="en-US" sz="1350" dirty="0">
              <a:cs typeface="Calibri"/>
            </a:endParaRPr>
          </a:p>
        </p:txBody>
      </p:sp>
      <p:sp>
        <p:nvSpPr>
          <p:cNvPr id="57" name="Rectangle 56">
            <a:extLst>
              <a:ext uri="{FF2B5EF4-FFF2-40B4-BE49-F238E27FC236}">
                <a16:creationId xmlns:a16="http://schemas.microsoft.com/office/drawing/2014/main" id="{9F807A97-6A61-42DA-BE61-3191459FF216}"/>
              </a:ext>
            </a:extLst>
          </p:cNvPr>
          <p:cNvSpPr/>
          <p:nvPr/>
        </p:nvSpPr>
        <p:spPr>
          <a:xfrm>
            <a:off x="3262541" y="4334046"/>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Report to User</a:t>
            </a:r>
          </a:p>
        </p:txBody>
      </p:sp>
      <p:sp>
        <p:nvSpPr>
          <p:cNvPr id="59" name="TextBox 58">
            <a:extLst>
              <a:ext uri="{FF2B5EF4-FFF2-40B4-BE49-F238E27FC236}">
                <a16:creationId xmlns:a16="http://schemas.microsoft.com/office/drawing/2014/main" id="{28B14A78-36E2-42D5-8871-5DD00120BB09}"/>
              </a:ext>
            </a:extLst>
          </p:cNvPr>
          <p:cNvSpPr txBox="1"/>
          <p:nvPr/>
        </p:nvSpPr>
        <p:spPr>
          <a:xfrm>
            <a:off x="2257658" y="2162443"/>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Binary Input</a:t>
            </a:r>
          </a:p>
        </p:txBody>
      </p:sp>
      <p:sp>
        <p:nvSpPr>
          <p:cNvPr id="66" name="Arrow: Down 23">
            <a:extLst>
              <a:ext uri="{FF2B5EF4-FFF2-40B4-BE49-F238E27FC236}">
                <a16:creationId xmlns:a16="http://schemas.microsoft.com/office/drawing/2014/main" id="{3D757400-DC1C-4101-8E24-694F1DEA70E4}"/>
              </a:ext>
            </a:extLst>
          </p:cNvPr>
          <p:cNvSpPr/>
          <p:nvPr/>
        </p:nvSpPr>
        <p:spPr>
          <a:xfrm>
            <a:off x="3748463" y="3856254"/>
            <a:ext cx="271981" cy="47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TextBox 72">
            <a:extLst>
              <a:ext uri="{FF2B5EF4-FFF2-40B4-BE49-F238E27FC236}">
                <a16:creationId xmlns:a16="http://schemas.microsoft.com/office/drawing/2014/main" id="{28B14A78-36E2-42D5-8871-5DD00120BB09}"/>
              </a:ext>
            </a:extLst>
          </p:cNvPr>
          <p:cNvSpPr txBox="1"/>
          <p:nvPr/>
        </p:nvSpPr>
        <p:spPr>
          <a:xfrm>
            <a:off x="3405645" y="1927820"/>
            <a:ext cx="2057400"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Mutated </a:t>
            </a:r>
          </a:p>
          <a:p>
            <a:pPr algn="ctr"/>
            <a:r>
              <a:rPr lang="en-US" sz="1350" dirty="0"/>
              <a:t>input</a:t>
            </a:r>
          </a:p>
        </p:txBody>
      </p:sp>
      <p:sp>
        <p:nvSpPr>
          <p:cNvPr id="33" name="Arrow: Down 23">
            <a:extLst>
              <a:ext uri="{FF2B5EF4-FFF2-40B4-BE49-F238E27FC236}">
                <a16:creationId xmlns:a16="http://schemas.microsoft.com/office/drawing/2014/main" id="{5EF01E52-C757-D043-A4FB-2F373CFA55FC}"/>
              </a:ext>
            </a:extLst>
          </p:cNvPr>
          <p:cNvSpPr/>
          <p:nvPr/>
        </p:nvSpPr>
        <p:spPr>
          <a:xfrm>
            <a:off x="3758367" y="1281710"/>
            <a:ext cx="271981" cy="2119200"/>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Arrow: Down 23">
            <a:extLst>
              <a:ext uri="{FF2B5EF4-FFF2-40B4-BE49-F238E27FC236}">
                <a16:creationId xmlns:a16="http://schemas.microsoft.com/office/drawing/2014/main" id="{FC231E26-87FB-E04B-9A29-1CE15FFBF79C}"/>
              </a:ext>
            </a:extLst>
          </p:cNvPr>
          <p:cNvSpPr/>
          <p:nvPr/>
        </p:nvSpPr>
        <p:spPr>
          <a:xfrm>
            <a:off x="5463045" y="1091149"/>
            <a:ext cx="271981" cy="47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F6EC5B0A-4DF9-2041-8021-F2D83138EB53}"/>
              </a:ext>
            </a:extLst>
          </p:cNvPr>
          <p:cNvSpPr txBox="1"/>
          <p:nvPr/>
        </p:nvSpPr>
        <p:spPr>
          <a:xfrm>
            <a:off x="5200148" y="1125445"/>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Random bits</a:t>
            </a:r>
          </a:p>
        </p:txBody>
      </p:sp>
      <p:sp>
        <p:nvSpPr>
          <p:cNvPr id="36" name="Oval 35">
            <a:extLst>
              <a:ext uri="{FF2B5EF4-FFF2-40B4-BE49-F238E27FC236}">
                <a16:creationId xmlns:a16="http://schemas.microsoft.com/office/drawing/2014/main" id="{3B474187-3007-BA4B-B316-3881782BD203}"/>
              </a:ext>
            </a:extLst>
          </p:cNvPr>
          <p:cNvSpPr/>
          <p:nvPr/>
        </p:nvSpPr>
        <p:spPr>
          <a:xfrm>
            <a:off x="5341235" y="713348"/>
            <a:ext cx="527213"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8" name="TextBox 37">
            <a:extLst>
              <a:ext uri="{FF2B5EF4-FFF2-40B4-BE49-F238E27FC236}">
                <a16:creationId xmlns:a16="http://schemas.microsoft.com/office/drawing/2014/main" id="{28C2D991-1BED-5744-A43C-688C6AFA1507}"/>
              </a:ext>
            </a:extLst>
          </p:cNvPr>
          <p:cNvSpPr txBox="1"/>
          <p:nvPr/>
        </p:nvSpPr>
        <p:spPr>
          <a:xfrm>
            <a:off x="4576142" y="80898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RNG</a:t>
            </a:r>
          </a:p>
        </p:txBody>
      </p:sp>
      <p:sp>
        <p:nvSpPr>
          <p:cNvPr id="39" name="Oval 38">
            <a:extLst>
              <a:ext uri="{FF2B5EF4-FFF2-40B4-BE49-F238E27FC236}">
                <a16:creationId xmlns:a16="http://schemas.microsoft.com/office/drawing/2014/main" id="{C3291180-9D8F-A345-A60D-29A1B55175C7}"/>
              </a:ext>
            </a:extLst>
          </p:cNvPr>
          <p:cNvSpPr/>
          <p:nvPr/>
        </p:nvSpPr>
        <p:spPr>
          <a:xfrm>
            <a:off x="3181459" y="826433"/>
            <a:ext cx="1425796" cy="4444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Initial Seed</a:t>
            </a:r>
          </a:p>
        </p:txBody>
      </p:sp>
      <p:grpSp>
        <p:nvGrpSpPr>
          <p:cNvPr id="7" name="Group 6">
            <a:extLst>
              <a:ext uri="{FF2B5EF4-FFF2-40B4-BE49-F238E27FC236}">
                <a16:creationId xmlns:a16="http://schemas.microsoft.com/office/drawing/2014/main" id="{6F2458CC-AA16-038D-C4E6-548E7386D174}"/>
              </a:ext>
            </a:extLst>
          </p:cNvPr>
          <p:cNvGrpSpPr/>
          <p:nvPr/>
        </p:nvGrpSpPr>
        <p:grpSpPr>
          <a:xfrm>
            <a:off x="3963767" y="2017281"/>
            <a:ext cx="1775801" cy="913951"/>
            <a:chOff x="4974127" y="2297764"/>
            <a:chExt cx="2367734" cy="1218601"/>
          </a:xfrm>
        </p:grpSpPr>
        <p:sp>
          <p:nvSpPr>
            <p:cNvPr id="67" name="Arrow: Down 23">
              <a:extLst>
                <a:ext uri="{FF2B5EF4-FFF2-40B4-BE49-F238E27FC236}">
                  <a16:creationId xmlns:a16="http://schemas.microsoft.com/office/drawing/2014/main" id="{3D757400-DC1C-4101-8E24-694F1DEA70E4}"/>
                </a:ext>
              </a:extLst>
            </p:cNvPr>
            <p:cNvSpPr/>
            <p:nvPr/>
          </p:nvSpPr>
          <p:spPr>
            <a:xfrm rot="10800000">
              <a:off x="6979220" y="2297764"/>
              <a:ext cx="362641" cy="121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908466F-C7C3-BF3D-E530-41F0578D3857}"/>
                </a:ext>
              </a:extLst>
            </p:cNvPr>
            <p:cNvSpPr/>
            <p:nvPr/>
          </p:nvSpPr>
          <p:spPr>
            <a:xfrm rot="10800000">
              <a:off x="4974127" y="3363021"/>
              <a:ext cx="2275519" cy="1533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Arrow: Down 23">
            <a:extLst>
              <a:ext uri="{FF2B5EF4-FFF2-40B4-BE49-F238E27FC236}">
                <a16:creationId xmlns:a16="http://schemas.microsoft.com/office/drawing/2014/main" id="{0273C8DE-BDAA-6169-CE43-09763F322E05}"/>
              </a:ext>
            </a:extLst>
          </p:cNvPr>
          <p:cNvSpPr/>
          <p:nvPr/>
        </p:nvSpPr>
        <p:spPr>
          <a:xfrm rot="5400000">
            <a:off x="4434660" y="1202932"/>
            <a:ext cx="271981" cy="1204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A60B769E-1B55-254E-818B-A62FDD33F3D6}"/>
              </a:ext>
            </a:extLst>
          </p:cNvPr>
          <p:cNvSpPr txBox="1"/>
          <p:nvPr/>
        </p:nvSpPr>
        <p:spPr>
          <a:xfrm>
            <a:off x="5931894" y="2017281"/>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err="1">
                <a:solidFill>
                  <a:srgbClr val="FF0000"/>
                </a:solidFill>
              </a:rPr>
              <a:t>Fuzzer</a:t>
            </a:r>
            <a:endParaRPr lang="en-US" sz="1350" dirty="0">
              <a:solidFill>
                <a:srgbClr val="FF0000"/>
              </a:solidFill>
              <a:cs typeface="Calibri"/>
            </a:endParaRPr>
          </a:p>
        </p:txBody>
      </p:sp>
      <p:sp>
        <p:nvSpPr>
          <p:cNvPr id="55" name="Rectangle 54">
            <a:extLst>
              <a:ext uri="{FF2B5EF4-FFF2-40B4-BE49-F238E27FC236}">
                <a16:creationId xmlns:a16="http://schemas.microsoft.com/office/drawing/2014/main" id="{9F807A97-6A61-42DA-BE61-3191459FF216}"/>
              </a:ext>
            </a:extLst>
          </p:cNvPr>
          <p:cNvSpPr/>
          <p:nvPr/>
        </p:nvSpPr>
        <p:spPr>
          <a:xfrm>
            <a:off x="3266931" y="3419648"/>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cs typeface="Calibri"/>
              </a:rPr>
              <a:t>Program Under Test</a:t>
            </a:r>
            <a:endParaRPr lang="en-US" sz="1350" dirty="0">
              <a:solidFill>
                <a:schemeClr val="tx1"/>
              </a:solidFill>
            </a:endParaRPr>
          </a:p>
        </p:txBody>
      </p:sp>
      <p:sp>
        <p:nvSpPr>
          <p:cNvPr id="70" name="Rectangle 69">
            <a:extLst>
              <a:ext uri="{FF2B5EF4-FFF2-40B4-BE49-F238E27FC236}">
                <a16:creationId xmlns:a16="http://schemas.microsoft.com/office/drawing/2014/main" id="{9F807A97-6A61-42DA-BE61-3191459FF216}"/>
              </a:ext>
            </a:extLst>
          </p:cNvPr>
          <p:cNvSpPr/>
          <p:nvPr/>
        </p:nvSpPr>
        <p:spPr>
          <a:xfrm>
            <a:off x="5173133" y="1575194"/>
            <a:ext cx="1243823" cy="43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tx1"/>
                </a:solidFill>
                <a:cs typeface="Calibri"/>
              </a:rPr>
              <a:t>Mutator</a:t>
            </a:r>
            <a:endParaRPr lang="en-US" sz="1350" dirty="0">
              <a:solidFill>
                <a:schemeClr val="tx1"/>
              </a:solidFill>
            </a:endParaRPr>
          </a:p>
        </p:txBody>
      </p:sp>
      <p:sp>
        <p:nvSpPr>
          <p:cNvPr id="9" name="Curved Down Arrow 8">
            <a:extLst>
              <a:ext uri="{FF2B5EF4-FFF2-40B4-BE49-F238E27FC236}">
                <a16:creationId xmlns:a16="http://schemas.microsoft.com/office/drawing/2014/main" id="{E2ACC1FD-3B1F-5C5D-1D90-AE4206871B6F}"/>
              </a:ext>
            </a:extLst>
          </p:cNvPr>
          <p:cNvSpPr/>
          <p:nvPr/>
        </p:nvSpPr>
        <p:spPr>
          <a:xfrm>
            <a:off x="4635184" y="2152165"/>
            <a:ext cx="895874" cy="446174"/>
          </a:xfrm>
          <a:prstGeom prst="curvedDownArrow">
            <a:avLst>
              <a:gd name="adj1" fmla="val 28354"/>
              <a:gd name="adj2" fmla="val 75467"/>
              <a:gd name="adj3" fmla="val 18237"/>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sp>
        <p:nvSpPr>
          <p:cNvPr id="10" name="TextBox 9">
            <a:extLst>
              <a:ext uri="{FF2B5EF4-FFF2-40B4-BE49-F238E27FC236}">
                <a16:creationId xmlns:a16="http://schemas.microsoft.com/office/drawing/2014/main" id="{CC8D033E-B82E-44A5-ECF0-49E43589C179}"/>
              </a:ext>
            </a:extLst>
          </p:cNvPr>
          <p:cNvSpPr txBox="1"/>
          <p:nvPr/>
        </p:nvSpPr>
        <p:spPr>
          <a:xfrm>
            <a:off x="4531694" y="2571908"/>
            <a:ext cx="1050371" cy="300082"/>
          </a:xfrm>
          <a:prstGeom prst="rect">
            <a:avLst/>
          </a:prstGeom>
          <a:noFill/>
        </p:spPr>
        <p:txBody>
          <a:bodyPr wrap="square">
            <a:spAutoFit/>
          </a:bodyPr>
          <a:lstStyle/>
          <a:p>
            <a:r>
              <a:rPr lang="en-US" sz="1350" dirty="0">
                <a:solidFill>
                  <a:schemeClr val="tx1">
                    <a:lumMod val="65000"/>
                  </a:schemeClr>
                </a:solidFill>
                <a:latin typeface="Amazon Ember" panose="020B0603020204020204" pitchFamily="34" charset="0"/>
                <a:ea typeface="Amazon Ember" panose="020B0603020204020204" pitchFamily="34" charset="0"/>
                <a:cs typeface="Amazon Ember" panose="020B0603020204020204" pitchFamily="34" charset="0"/>
              </a:rPr>
              <a:t>x 1,000,000</a:t>
            </a:r>
            <a:endParaRPr lang="en-US" sz="1350" dirty="0">
              <a:solidFill>
                <a:schemeClr val="tx1">
                  <a:lumMod val="65000"/>
                </a:schemeClr>
              </a:solidFill>
            </a:endParaRPr>
          </a:p>
        </p:txBody>
      </p:sp>
      <p:sp>
        <p:nvSpPr>
          <p:cNvPr id="11" name="TextBox 10">
            <a:extLst>
              <a:ext uri="{FF2B5EF4-FFF2-40B4-BE49-F238E27FC236}">
                <a16:creationId xmlns:a16="http://schemas.microsoft.com/office/drawing/2014/main" id="{274D9A2B-1AAB-DBF3-2D72-F6C0868C0213}"/>
              </a:ext>
            </a:extLst>
          </p:cNvPr>
          <p:cNvSpPr txBox="1"/>
          <p:nvPr/>
        </p:nvSpPr>
        <p:spPr>
          <a:xfrm>
            <a:off x="407896" y="1382018"/>
            <a:ext cx="1673401" cy="1892826"/>
          </a:xfrm>
          <a:prstGeom prst="rect">
            <a:avLst/>
          </a:prstGeom>
          <a:solidFill>
            <a:schemeClr val="accent3">
              <a:lumMod val="40000"/>
              <a:lumOff val="60000"/>
            </a:schemeClr>
          </a:solidFill>
        </p:spPr>
        <p:txBody>
          <a:bodyPr wrap="square" lIns="137160" tIns="137160" rIns="137160" bIns="137160" rtlCol="0">
            <a:spAutoFit/>
          </a:bodyPr>
          <a:lstStyle/>
          <a:p>
            <a:pPr algn="l"/>
            <a:r>
              <a:rPr lang="en-US" sz="2100" dirty="0">
                <a:solidFill>
                  <a:schemeClr val="bg1"/>
                </a:solidFill>
              </a:rPr>
              <a:t>Repeatedly mutate an initial (binary) seed</a:t>
            </a:r>
          </a:p>
        </p:txBody>
      </p:sp>
    </p:spTree>
    <p:extLst>
      <p:ext uri="{BB962C8B-B14F-4D97-AF65-F5344CB8AC3E}">
        <p14:creationId xmlns:p14="http://schemas.microsoft.com/office/powerpoint/2010/main" val="10481454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dissolve">
                                      <p:cBhvr>
                                        <p:cTn id="14" dur="500"/>
                                        <p:tgtEl>
                                          <p:spTgt spid="5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up)">
                                      <p:cBhvr>
                                        <p:cTn id="18" dur="500"/>
                                        <p:tgtEl>
                                          <p:spTgt spid="6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dissolve">
                                      <p:cBhvr>
                                        <p:cTn id="21" dur="500"/>
                                        <p:tgtEl>
                                          <p:spTgt spid="54"/>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500" fill="hold"/>
                                        <p:tgtEl>
                                          <p:spTgt spid="57"/>
                                        </p:tgtEl>
                                        <p:attrNameLst>
                                          <p:attrName>ppt_w</p:attrName>
                                        </p:attrNameLst>
                                      </p:cBhvr>
                                      <p:tavLst>
                                        <p:tav tm="0">
                                          <p:val>
                                            <p:fltVal val="0"/>
                                          </p:val>
                                        </p:tav>
                                        <p:tav tm="100000">
                                          <p:val>
                                            <p:strVal val="#ppt_w"/>
                                          </p:val>
                                        </p:tav>
                                      </p:tavLst>
                                    </p:anim>
                                    <p:anim calcmode="lin" valueType="num">
                                      <p:cBhvr>
                                        <p:cTn id="26" dur="500" fill="hold"/>
                                        <p:tgtEl>
                                          <p:spTgt spid="57"/>
                                        </p:tgtEl>
                                        <p:attrNameLst>
                                          <p:attrName>ppt_h</p:attrName>
                                        </p:attrNameLst>
                                      </p:cBhvr>
                                      <p:tavLst>
                                        <p:tav tm="0">
                                          <p:val>
                                            <p:fltVal val="0"/>
                                          </p:val>
                                        </p:tav>
                                        <p:tav tm="100000">
                                          <p:val>
                                            <p:strVal val="#ppt_h"/>
                                          </p:val>
                                        </p:tav>
                                      </p:tavLst>
                                    </p:anim>
                                    <p:anim calcmode="lin" valueType="num">
                                      <p:cBhvr>
                                        <p:cTn id="27" dur="500" fill="hold"/>
                                        <p:tgtEl>
                                          <p:spTgt spid="57"/>
                                        </p:tgtEl>
                                        <p:attrNameLst>
                                          <p:attrName>style.rotation</p:attrName>
                                        </p:attrNameLst>
                                      </p:cBhvr>
                                      <p:tavLst>
                                        <p:tav tm="0">
                                          <p:val>
                                            <p:fltVal val="360"/>
                                          </p:val>
                                        </p:tav>
                                        <p:tav tm="100000">
                                          <p:val>
                                            <p:fltVal val="0"/>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p:cTn id="49" dur="500" fill="hold"/>
                                        <p:tgtEl>
                                          <p:spTgt spid="70"/>
                                        </p:tgtEl>
                                        <p:attrNameLst>
                                          <p:attrName>ppt_w</p:attrName>
                                        </p:attrNameLst>
                                      </p:cBhvr>
                                      <p:tavLst>
                                        <p:tav tm="0">
                                          <p:val>
                                            <p:fltVal val="0"/>
                                          </p:val>
                                        </p:tav>
                                        <p:tav tm="100000">
                                          <p:val>
                                            <p:strVal val="#ppt_w"/>
                                          </p:val>
                                        </p:tav>
                                      </p:tavLst>
                                    </p:anim>
                                    <p:anim calcmode="lin" valueType="num">
                                      <p:cBhvr>
                                        <p:cTn id="50" dur="500" fill="hold"/>
                                        <p:tgtEl>
                                          <p:spTgt spid="70"/>
                                        </p:tgtEl>
                                        <p:attrNameLst>
                                          <p:attrName>ppt_h</p:attrName>
                                        </p:attrNameLst>
                                      </p:cBhvr>
                                      <p:tavLst>
                                        <p:tav tm="0">
                                          <p:val>
                                            <p:fltVal val="0"/>
                                          </p:val>
                                        </p:tav>
                                        <p:tav tm="100000">
                                          <p:val>
                                            <p:strVal val="#ppt_h"/>
                                          </p:val>
                                        </p:tav>
                                      </p:tavLst>
                                    </p:anim>
                                    <p:animEffect transition="in" filter="fade">
                                      <p:cBhvr>
                                        <p:cTn id="51" dur="500"/>
                                        <p:tgtEl>
                                          <p:spTgt spid="70"/>
                                        </p:tgtEl>
                                      </p:cBhvr>
                                    </p:animEffect>
                                  </p:childTnLst>
                                </p:cTn>
                              </p:par>
                            </p:childTnLst>
                          </p:cTn>
                        </p:par>
                        <p:par>
                          <p:cTn id="52" fill="hold">
                            <p:stCondLst>
                              <p:cond delay="1000"/>
                            </p:stCondLst>
                            <p:childTnLst>
                              <p:par>
                                <p:cTn id="53" presetID="9"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dissolve">
                                      <p:cBhvr>
                                        <p:cTn id="55" dur="500"/>
                                        <p:tgtEl>
                                          <p:spTgt spid="3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par>
                          <p:cTn id="59" fill="hold">
                            <p:stCondLst>
                              <p:cond delay="1500"/>
                            </p:stCondLst>
                            <p:childTnLst>
                              <p:par>
                                <p:cTn id="60" presetID="22" presetClass="entr" presetSubtype="1"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up)">
                                      <p:cBhvr>
                                        <p:cTn id="62" dur="500"/>
                                        <p:tgtEl>
                                          <p:spTgt spid="35"/>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dissolve">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right)">
                                      <p:cBhvr>
                                        <p:cTn id="70" dur="500"/>
                                        <p:tgtEl>
                                          <p:spTgt spid="4"/>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dissolve">
                                      <p:cBhvr>
                                        <p:cTn id="73" dur="500"/>
                                        <p:tgtEl>
                                          <p:spTgt spid="73"/>
                                        </p:tgtEl>
                                      </p:cBhvr>
                                    </p:animEffect>
                                  </p:childTnLst>
                                </p:cTn>
                              </p:par>
                            </p:childTnLst>
                          </p:cTn>
                        </p:par>
                        <p:par>
                          <p:cTn id="74" fill="hold">
                            <p:stCondLst>
                              <p:cond delay="500"/>
                            </p:stCondLst>
                            <p:childTnLst>
                              <p:par>
                                <p:cTn id="75" presetID="26" presetClass="emph" presetSubtype="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childTnLst>
                          </p:cTn>
                        </p:par>
                        <p:par>
                          <p:cTn id="78" fill="hold">
                            <p:stCondLst>
                              <p:cond delay="1000"/>
                            </p:stCondLst>
                            <p:childTnLst>
                              <p:par>
                                <p:cTn id="79" presetID="23" presetClass="entr" presetSubtype="16"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fltVal val="0"/>
                                          </p:val>
                                        </p:tav>
                                        <p:tav tm="100000">
                                          <p:val>
                                            <p:strVal val="#ppt_w"/>
                                          </p:val>
                                        </p:tav>
                                      </p:tavLst>
                                    </p:anim>
                                    <p:anim calcmode="lin" valueType="num">
                                      <p:cBhvr>
                                        <p:cTn id="82" dur="500" fill="hold"/>
                                        <p:tgtEl>
                                          <p:spTgt spid="9"/>
                                        </p:tgtEl>
                                        <p:attrNameLst>
                                          <p:attrName>ppt_h</p:attrName>
                                        </p:attrNameLst>
                                      </p:cBhvr>
                                      <p:tavLst>
                                        <p:tav tm="0">
                                          <p:val>
                                            <p:fltVal val="0"/>
                                          </p:val>
                                        </p:tav>
                                        <p:tav tm="100000">
                                          <p:val>
                                            <p:strVal val="#ppt_h"/>
                                          </p:val>
                                        </p:tav>
                                      </p:tavLst>
                                    </p:anim>
                                  </p:childTnLst>
                                </p:cTn>
                              </p:par>
                              <p:par>
                                <p:cTn id="83" presetID="9"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dissolve">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p:bldP spid="57" grpId="0" animBg="1"/>
      <p:bldP spid="59" grpId="0"/>
      <p:bldP spid="66" grpId="0" animBg="1"/>
      <p:bldP spid="73" grpId="0"/>
      <p:bldP spid="33" grpId="0" animBg="1"/>
      <p:bldP spid="33" grpId="1" animBg="1"/>
      <p:bldP spid="35" grpId="0" animBg="1"/>
      <p:bldP spid="37" grpId="0"/>
      <p:bldP spid="36" grpId="0" animBg="1"/>
      <p:bldP spid="38" grpId="0"/>
      <p:bldP spid="39" grpId="0" animBg="1"/>
      <p:bldP spid="4" grpId="0" animBg="1"/>
      <p:bldP spid="5" grpId="0"/>
      <p:bldP spid="70" grpId="0" animBg="1"/>
      <p:bldP spid="9" grpId="0" animBg="1"/>
      <p:bldP spid="10" grpId="0"/>
    </p:bldLst>
  </p:timing>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4583</TotalTime>
  <Words>8511</Words>
  <Application>Microsoft Macintosh PowerPoint</Application>
  <PresentationFormat>On-screen Show (16:9)</PresentationFormat>
  <Paragraphs>676</Paragraphs>
  <Slides>55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Amazon Ember</vt:lpstr>
      <vt:lpstr>Arial</vt:lpstr>
      <vt:lpstr>Calibri</vt:lpstr>
      <vt:lpstr>Calibri Light</vt:lpstr>
      <vt:lpstr>Courier</vt:lpstr>
      <vt:lpstr>Helvetica</vt:lpstr>
      <vt:lpstr>Menlo</vt:lpstr>
      <vt:lpstr>Theme1</vt:lpstr>
      <vt:lpstr>Secure Systems Engineering and Management</vt:lpstr>
      <vt:lpstr>What is Fuzzing?</vt:lpstr>
      <vt:lpstr>Context: Quality Gates for Secure Software</vt:lpstr>
      <vt:lpstr>The Fuzzing Loop</vt:lpstr>
      <vt:lpstr>The Key Questions</vt:lpstr>
      <vt:lpstr>Fuzzing Starts in 1990</vt:lpstr>
      <vt:lpstr>2000s: Smarter Input Generation</vt:lpstr>
      <vt:lpstr>2013: AFL Changes Everything</vt:lpstr>
      <vt:lpstr>Blackbox fuzzing (e.g., Radamsa)</vt:lpstr>
      <vt:lpstr>Coverage-guided fuzzing (AFL)</vt:lpstr>
      <vt:lpstr>AFL’s Instrumentation</vt:lpstr>
      <vt:lpstr>AFL’s Instrumentation</vt:lpstr>
      <vt:lpstr>Edge Coverage, Not Block Coverage</vt:lpstr>
      <vt:lpstr>The Fuzzing Loop</vt:lpstr>
      <vt:lpstr>Choose and Allocate</vt:lpstr>
      <vt:lpstr>Mutate and Evaluate</vt:lpstr>
      <vt:lpstr>A Simple Target Program</vt:lpstr>
      <vt:lpstr>A Simple Target Program</vt:lpstr>
      <vt:lpstr>Interlude: AFL++ Demo</vt:lpstr>
      <vt:lpstr>Five Paths, Wildly Different Probabilities</vt:lpstr>
      <vt:lpstr>Modeling as a Markov Chain</vt:lpstr>
      <vt:lpstr>The Long Tail of Path Frequency</vt:lpstr>
      <vt:lpstr>AFL’s Two Scheduling Problems</vt:lpstr>
      <vt:lpstr>The Waste: 256K Inputs to Find One Crash</vt:lpstr>
      <vt:lpstr>The Waste: 256K Inputs to Find One Crash</vt:lpstr>
      <vt:lpstr>Power Schedules: The Key Idea</vt:lpstr>
      <vt:lpstr>Schedule 1: AFL’s Default (EXPLOIT)</vt:lpstr>
      <vt:lpstr>Schedule 2: Cut-Off Exponential (COE)</vt:lpstr>
      <vt:lpstr>Schedule 3: FAST (AFLFast’s Default)</vt:lpstr>
      <vt:lpstr>The Payoff: 4K Inputs Instead of 256K</vt:lpstr>
      <vt:lpstr>AFLFast Results</vt:lpstr>
      <vt:lpstr>Evaluating Fuzzing Results</vt:lpstr>
      <vt:lpstr>Fuzzing is Random: One Run Proves Nothing</vt:lpstr>
      <vt:lpstr>Hypothesis testing: Need Mann Whitney U</vt:lpstr>
      <vt:lpstr>Hypothesis testing: Need Mann Whitney U</vt:lpstr>
      <vt:lpstr>Seeds Have a Big Impact</vt:lpstr>
      <vt:lpstr>Timeouts too</vt:lpstr>
      <vt:lpstr>“Unique Crashes” is a Broken Metric</vt:lpstr>
      <vt:lpstr>Recommendations</vt:lpstr>
      <vt:lpstr>Don’t researchers know better?</vt:lpstr>
      <vt:lpstr>Influence: FuzzBench</vt:lpstr>
      <vt:lpstr>Influence: FuzzBench</vt:lpstr>
      <vt:lpstr>PowerPoint Presentation</vt:lpstr>
      <vt:lpstr>PowerPoint Presentation</vt:lpstr>
      <vt:lpstr>libFuzzer</vt:lpstr>
      <vt:lpstr>OSS-Fuzz</vt:lpstr>
      <vt:lpstr>Structure-Aware Fuzzing</vt:lpstr>
      <vt:lpstr>Hybrid Fuzzing</vt:lpstr>
      <vt:lpstr>Directed &amp; Differential Fuzzing</vt:lpstr>
      <vt:lpstr>The Modern Ecosystem: AFL++</vt:lpstr>
      <vt:lpstr>Properties to Test:  Beyond Crashes</vt:lpstr>
      <vt:lpstr>Property-based testing (PBT)</vt:lpstr>
      <vt:lpstr>Parameterized coverage-guided fuzzing (PCGF)</vt:lpstr>
      <vt:lpstr>LLM-Assisted Fuzzing</vt:lpstr>
      <vt:lpstr>Key Takeaways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Coverage-Guided Fuzzing</dc:title>
  <dc:creator>CIS 7000: Secure Software Engineering and Management</dc:creator>
  <cp:keywords/>
  <cp:lastModifiedBy>Hicks, Michael W</cp:lastModifiedBy>
  <cp:revision>39</cp:revision>
  <dcterms:created xsi:type="dcterms:W3CDTF">2026-03-16T13:59:49Z</dcterms:created>
  <dcterms:modified xsi:type="dcterms:W3CDTF">2026-03-19T18:35:46Z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Spring 2026</vt:lpwstr>
  </property>
</Properties>
</file>